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 id="2147483670" r:id="rId4"/>
    <p:sldMasterId id="2147483682" r:id="rId5"/>
    <p:sldMasterId id="2147483694" r:id="rId6"/>
    <p:sldMasterId id="2147483706" r:id="rId7"/>
    <p:sldMasterId id="2147483718" r:id="rId8"/>
    <p:sldMasterId id="2147483720" r:id="rId9"/>
    <p:sldMasterId id="2147483722" r:id="rId10"/>
    <p:sldMasterId id="2147483724" r:id="rId11"/>
    <p:sldMasterId id="2147483726" r:id="rId12"/>
    <p:sldMasterId id="2147483728" r:id="rId13"/>
    <p:sldMasterId id="2147483730" r:id="rId14"/>
    <p:sldMasterId id="2147483732" r:id="rId15"/>
    <p:sldMasterId id="2147483734" r:id="rId16"/>
    <p:sldMasterId id="2147483736" r:id="rId17"/>
    <p:sldMasterId id="2147483738" r:id="rId18"/>
    <p:sldMasterId id="2147483740" r:id="rId19"/>
    <p:sldMasterId id="2147483742" r:id="rId20"/>
    <p:sldMasterId id="2147483744" r:id="rId21"/>
  </p:sldMasterIdLst>
  <p:notesMasterIdLst>
    <p:notesMasterId r:id="rId24"/>
  </p:notesMasterIdLst>
  <p:sldIdLst>
    <p:sldId id="861" r:id="rId22"/>
    <p:sldId id="881" r:id="rId23"/>
    <p:sldId id="936" r:id="rId25"/>
    <p:sldId id="708" r:id="rId26"/>
    <p:sldId id="935" r:id="rId27"/>
    <p:sldId id="1042" r:id="rId28"/>
    <p:sldId id="1043" r:id="rId29"/>
    <p:sldId id="937" r:id="rId30"/>
    <p:sldId id="709" r:id="rId31"/>
    <p:sldId id="882" r:id="rId32"/>
    <p:sldId id="1044" r:id="rId33"/>
    <p:sldId id="939" r:id="rId34"/>
    <p:sldId id="1045" r:id="rId35"/>
    <p:sldId id="1033" r:id="rId36"/>
    <p:sldId id="1102" r:id="rId37"/>
    <p:sldId id="1046" r:id="rId38"/>
    <p:sldId id="1047" r:id="rId39"/>
    <p:sldId id="1048" r:id="rId40"/>
    <p:sldId id="1049" r:id="rId41"/>
    <p:sldId id="1050" r:id="rId42"/>
    <p:sldId id="1051" r:id="rId43"/>
    <p:sldId id="1052" r:id="rId44"/>
    <p:sldId id="1053" r:id="rId45"/>
    <p:sldId id="1054" r:id="rId46"/>
    <p:sldId id="1055" r:id="rId47"/>
    <p:sldId id="1056" r:id="rId48"/>
    <p:sldId id="1057" r:id="rId49"/>
    <p:sldId id="1058" r:id="rId50"/>
    <p:sldId id="1059" r:id="rId51"/>
    <p:sldId id="1060" r:id="rId52"/>
    <p:sldId id="1061" r:id="rId53"/>
    <p:sldId id="1062" r:id="rId54"/>
    <p:sldId id="1103" r:id="rId55"/>
    <p:sldId id="1104" r:id="rId56"/>
    <p:sldId id="1105" r:id="rId57"/>
    <p:sldId id="1064" r:id="rId58"/>
    <p:sldId id="1065" r:id="rId59"/>
    <p:sldId id="1066" r:id="rId60"/>
    <p:sldId id="950" r:id="rId61"/>
    <p:sldId id="1009" r:id="rId62"/>
    <p:sldId id="1035" r:id="rId63"/>
    <p:sldId id="949" r:id="rId64"/>
    <p:sldId id="884" r:id="rId65"/>
    <p:sldId id="951" r:id="rId66"/>
    <p:sldId id="952" r:id="rId67"/>
    <p:sldId id="953" r:id="rId68"/>
    <p:sldId id="954" r:id="rId69"/>
    <p:sldId id="1070" r:id="rId70"/>
    <p:sldId id="1071" r:id="rId71"/>
    <p:sldId id="1072" r:id="rId72"/>
    <p:sldId id="1073" r:id="rId73"/>
    <p:sldId id="1074" r:id="rId74"/>
    <p:sldId id="1075" r:id="rId75"/>
    <p:sldId id="1076" r:id="rId76"/>
    <p:sldId id="1077" r:id="rId77"/>
    <p:sldId id="1078" r:id="rId78"/>
    <p:sldId id="1079" r:id="rId79"/>
    <p:sldId id="1107" r:id="rId80"/>
    <p:sldId id="1108" r:id="rId81"/>
    <p:sldId id="1081" r:id="rId82"/>
    <p:sldId id="1083" r:id="rId83"/>
    <p:sldId id="1084" r:id="rId84"/>
    <p:sldId id="1085" r:id="rId85"/>
    <p:sldId id="1086" r:id="rId86"/>
    <p:sldId id="1087" r:id="rId87"/>
    <p:sldId id="1088" r:id="rId88"/>
    <p:sldId id="1106" r:id="rId89"/>
    <p:sldId id="1089" r:id="rId90"/>
    <p:sldId id="1090" r:id="rId91"/>
    <p:sldId id="1091" r:id="rId92"/>
    <p:sldId id="1092" r:id="rId93"/>
    <p:sldId id="1097" r:id="rId94"/>
    <p:sldId id="1093" r:id="rId95"/>
    <p:sldId id="1094" r:id="rId96"/>
    <p:sldId id="1095" r:id="rId97"/>
    <p:sldId id="1096" r:id="rId98"/>
    <p:sldId id="1082" r:id="rId99"/>
    <p:sldId id="964" r:id="rId100"/>
    <p:sldId id="965" r:id="rId101"/>
    <p:sldId id="966" r:id="rId102"/>
    <p:sldId id="1016" r:id="rId103"/>
    <p:sldId id="1017" r:id="rId104"/>
    <p:sldId id="1020" r:id="rId105"/>
    <p:sldId id="1021" r:id="rId106"/>
    <p:sldId id="971" r:id="rId107"/>
    <p:sldId id="972" r:id="rId108"/>
    <p:sldId id="973" r:id="rId109"/>
    <p:sldId id="1019" r:id="rId110"/>
    <p:sldId id="1098" r:id="rId111"/>
    <p:sldId id="1099" r:id="rId112"/>
    <p:sldId id="1100" r:id="rId113"/>
    <p:sldId id="1101" r:id="rId114"/>
    <p:sldId id="989" r:id="rId115"/>
    <p:sldId id="990" r:id="rId116"/>
    <p:sldId id="998" r:id="rId117"/>
    <p:sldId id="992" r:id="rId118"/>
    <p:sldId id="994" r:id="rId119"/>
    <p:sldId id="995" r:id="rId120"/>
    <p:sldId id="996" r:id="rId121"/>
    <p:sldId id="1031" r:id="rId122"/>
    <p:sldId id="997" r:id="rId123"/>
    <p:sldId id="840" r:id="rId124"/>
    <p:sldId id="1004" r:id="rId125"/>
    <p:sldId id="1110" r:id="rId126"/>
    <p:sldId id="1109" r:id="rId127"/>
    <p:sldId id="1000" r:id="rId128"/>
    <p:sldId id="1001" r:id="rId129"/>
    <p:sldId id="1002" r:id="rId130"/>
    <p:sldId id="1003" r:id="rId1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anqi Su" initials="Y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50" autoAdjust="0"/>
    <p:restoredTop sz="82245" autoAdjust="0"/>
  </p:normalViewPr>
  <p:slideViewPr>
    <p:cSldViewPr>
      <p:cViewPr varScale="1">
        <p:scale>
          <a:sx n="55" d="100"/>
          <a:sy n="55" d="100"/>
        </p:scale>
        <p:origin x="-1712" y="-76"/>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280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77.xml"/><Relationship Id="rId98" Type="http://schemas.openxmlformats.org/officeDocument/2006/relationships/slide" Target="slides/slide76.xml"/><Relationship Id="rId97" Type="http://schemas.openxmlformats.org/officeDocument/2006/relationships/slide" Target="slides/slide75.xml"/><Relationship Id="rId96" Type="http://schemas.openxmlformats.org/officeDocument/2006/relationships/slide" Target="slides/slide74.xml"/><Relationship Id="rId95" Type="http://schemas.openxmlformats.org/officeDocument/2006/relationships/slide" Target="slides/slide73.xml"/><Relationship Id="rId94" Type="http://schemas.openxmlformats.org/officeDocument/2006/relationships/slide" Target="slides/slide72.xml"/><Relationship Id="rId93" Type="http://schemas.openxmlformats.org/officeDocument/2006/relationships/slide" Target="slides/slide71.xml"/><Relationship Id="rId92" Type="http://schemas.openxmlformats.org/officeDocument/2006/relationships/slide" Target="slides/slide70.xml"/><Relationship Id="rId91" Type="http://schemas.openxmlformats.org/officeDocument/2006/relationships/slide" Target="slides/slide69.xml"/><Relationship Id="rId90" Type="http://schemas.openxmlformats.org/officeDocument/2006/relationships/slide" Target="slides/slide68.xml"/><Relationship Id="rId9" Type="http://schemas.openxmlformats.org/officeDocument/2006/relationships/slideMaster" Target="slideMasters/slideMaster8.xml"/><Relationship Id="rId89" Type="http://schemas.openxmlformats.org/officeDocument/2006/relationships/slide" Target="slides/slide67.xml"/><Relationship Id="rId88" Type="http://schemas.openxmlformats.org/officeDocument/2006/relationships/slide" Target="slides/slide66.xml"/><Relationship Id="rId87" Type="http://schemas.openxmlformats.org/officeDocument/2006/relationships/slide" Target="slides/slide65.xml"/><Relationship Id="rId86" Type="http://schemas.openxmlformats.org/officeDocument/2006/relationships/slide" Target="slides/slide64.xml"/><Relationship Id="rId85" Type="http://schemas.openxmlformats.org/officeDocument/2006/relationships/slide" Target="slides/slide63.xml"/><Relationship Id="rId84" Type="http://schemas.openxmlformats.org/officeDocument/2006/relationships/slide" Target="slides/slide62.xml"/><Relationship Id="rId83" Type="http://schemas.openxmlformats.org/officeDocument/2006/relationships/slide" Target="slides/slide61.xml"/><Relationship Id="rId82" Type="http://schemas.openxmlformats.org/officeDocument/2006/relationships/slide" Target="slides/slide60.xml"/><Relationship Id="rId81" Type="http://schemas.openxmlformats.org/officeDocument/2006/relationships/slide" Target="slides/slide59.xml"/><Relationship Id="rId80" Type="http://schemas.openxmlformats.org/officeDocument/2006/relationships/slide" Target="slides/slide58.xml"/><Relationship Id="rId8" Type="http://schemas.openxmlformats.org/officeDocument/2006/relationships/slideMaster" Target="slideMasters/slideMaster7.xml"/><Relationship Id="rId79" Type="http://schemas.openxmlformats.org/officeDocument/2006/relationships/slide" Target="slides/slide57.xml"/><Relationship Id="rId78" Type="http://schemas.openxmlformats.org/officeDocument/2006/relationships/slide" Target="slides/slide56.xml"/><Relationship Id="rId77" Type="http://schemas.openxmlformats.org/officeDocument/2006/relationships/slide" Target="slides/slide55.xml"/><Relationship Id="rId76" Type="http://schemas.openxmlformats.org/officeDocument/2006/relationships/slide" Target="slides/slide54.xml"/><Relationship Id="rId75" Type="http://schemas.openxmlformats.org/officeDocument/2006/relationships/slide" Target="slides/slide53.xml"/><Relationship Id="rId74" Type="http://schemas.openxmlformats.org/officeDocument/2006/relationships/slide" Target="slides/slide52.xml"/><Relationship Id="rId73" Type="http://schemas.openxmlformats.org/officeDocument/2006/relationships/slide" Target="slides/slide51.xml"/><Relationship Id="rId72" Type="http://schemas.openxmlformats.org/officeDocument/2006/relationships/slide" Target="slides/slide50.xml"/><Relationship Id="rId71" Type="http://schemas.openxmlformats.org/officeDocument/2006/relationships/slide" Target="slides/slide49.xml"/><Relationship Id="rId70" Type="http://schemas.openxmlformats.org/officeDocument/2006/relationships/slide" Target="slides/slide48.xml"/><Relationship Id="rId7" Type="http://schemas.openxmlformats.org/officeDocument/2006/relationships/slideMaster" Target="slideMasters/slideMaster6.xml"/><Relationship Id="rId69" Type="http://schemas.openxmlformats.org/officeDocument/2006/relationships/slide" Target="slides/slide47.xml"/><Relationship Id="rId68" Type="http://schemas.openxmlformats.org/officeDocument/2006/relationships/slide" Target="slides/slide46.xml"/><Relationship Id="rId67" Type="http://schemas.openxmlformats.org/officeDocument/2006/relationships/slide" Target="slides/slide45.xml"/><Relationship Id="rId66" Type="http://schemas.openxmlformats.org/officeDocument/2006/relationships/slide" Target="slides/slide44.xml"/><Relationship Id="rId65" Type="http://schemas.openxmlformats.org/officeDocument/2006/relationships/slide" Target="slides/slide43.xml"/><Relationship Id="rId64" Type="http://schemas.openxmlformats.org/officeDocument/2006/relationships/slide" Target="slides/slide42.xml"/><Relationship Id="rId63" Type="http://schemas.openxmlformats.org/officeDocument/2006/relationships/slide" Target="slides/slide41.xml"/><Relationship Id="rId62" Type="http://schemas.openxmlformats.org/officeDocument/2006/relationships/slide" Target="slides/slide40.xml"/><Relationship Id="rId61" Type="http://schemas.openxmlformats.org/officeDocument/2006/relationships/slide" Target="slides/slide39.xml"/><Relationship Id="rId60" Type="http://schemas.openxmlformats.org/officeDocument/2006/relationships/slide" Target="slides/slide38.xml"/><Relationship Id="rId6" Type="http://schemas.openxmlformats.org/officeDocument/2006/relationships/slideMaster" Target="slideMasters/slideMaster5.xml"/><Relationship Id="rId59" Type="http://schemas.openxmlformats.org/officeDocument/2006/relationships/slide" Target="slides/slide37.xml"/><Relationship Id="rId58" Type="http://schemas.openxmlformats.org/officeDocument/2006/relationships/slide" Target="slides/slide36.xml"/><Relationship Id="rId57" Type="http://schemas.openxmlformats.org/officeDocument/2006/relationships/slide" Target="slides/slide35.xml"/><Relationship Id="rId56" Type="http://schemas.openxmlformats.org/officeDocument/2006/relationships/slide" Target="slides/slide34.xml"/><Relationship Id="rId55" Type="http://schemas.openxmlformats.org/officeDocument/2006/relationships/slide" Target="slides/slide33.xml"/><Relationship Id="rId54" Type="http://schemas.openxmlformats.org/officeDocument/2006/relationships/slide" Target="slides/slide32.xml"/><Relationship Id="rId53" Type="http://schemas.openxmlformats.org/officeDocument/2006/relationships/slide" Target="slides/slide31.xml"/><Relationship Id="rId52" Type="http://schemas.openxmlformats.org/officeDocument/2006/relationships/slide" Target="slides/slide30.xml"/><Relationship Id="rId51" Type="http://schemas.openxmlformats.org/officeDocument/2006/relationships/slide" Target="slides/slide29.xml"/><Relationship Id="rId50" Type="http://schemas.openxmlformats.org/officeDocument/2006/relationships/slide" Target="slides/slide28.xml"/><Relationship Id="rId5" Type="http://schemas.openxmlformats.org/officeDocument/2006/relationships/slideMaster" Target="slideMasters/slideMaster4.xml"/><Relationship Id="rId49" Type="http://schemas.openxmlformats.org/officeDocument/2006/relationships/slide" Target="slides/slide27.xml"/><Relationship Id="rId48" Type="http://schemas.openxmlformats.org/officeDocument/2006/relationships/slide" Target="slides/slide26.xml"/><Relationship Id="rId47" Type="http://schemas.openxmlformats.org/officeDocument/2006/relationships/slide" Target="slides/slide25.xml"/><Relationship Id="rId46" Type="http://schemas.openxmlformats.org/officeDocument/2006/relationships/slide" Target="slides/slide24.xml"/><Relationship Id="rId45" Type="http://schemas.openxmlformats.org/officeDocument/2006/relationships/slide" Target="slides/slide23.xml"/><Relationship Id="rId44" Type="http://schemas.openxmlformats.org/officeDocument/2006/relationships/slide" Target="slides/slide22.xml"/><Relationship Id="rId43" Type="http://schemas.openxmlformats.org/officeDocument/2006/relationships/slide" Target="slides/slide21.xml"/><Relationship Id="rId42" Type="http://schemas.openxmlformats.org/officeDocument/2006/relationships/slide" Target="slides/slide20.xml"/><Relationship Id="rId41" Type="http://schemas.openxmlformats.org/officeDocument/2006/relationships/slide" Target="slides/slide19.xml"/><Relationship Id="rId40" Type="http://schemas.openxmlformats.org/officeDocument/2006/relationships/slide" Target="slides/slide18.xml"/><Relationship Id="rId4" Type="http://schemas.openxmlformats.org/officeDocument/2006/relationships/slideMaster" Target="slideMasters/slideMaster3.xml"/><Relationship Id="rId39" Type="http://schemas.openxmlformats.org/officeDocument/2006/relationships/slide" Target="slides/slide17.xml"/><Relationship Id="rId38" Type="http://schemas.openxmlformats.org/officeDocument/2006/relationships/slide" Target="slides/slide16.xml"/><Relationship Id="rId37" Type="http://schemas.openxmlformats.org/officeDocument/2006/relationships/slide" Target="slides/slide15.xml"/><Relationship Id="rId36" Type="http://schemas.openxmlformats.org/officeDocument/2006/relationships/slide" Target="slides/slide14.xml"/><Relationship Id="rId35" Type="http://schemas.openxmlformats.org/officeDocument/2006/relationships/slide" Target="slides/slide13.xml"/><Relationship Id="rId34" Type="http://schemas.openxmlformats.org/officeDocument/2006/relationships/slide" Target="slides/slide12.xml"/><Relationship Id="rId33" Type="http://schemas.openxmlformats.org/officeDocument/2006/relationships/slide" Target="slides/slide11.xml"/><Relationship Id="rId32" Type="http://schemas.openxmlformats.org/officeDocument/2006/relationships/slide" Target="slides/slide10.xml"/><Relationship Id="rId31" Type="http://schemas.openxmlformats.org/officeDocument/2006/relationships/slide" Target="slides/slide9.xml"/><Relationship Id="rId30" Type="http://schemas.openxmlformats.org/officeDocument/2006/relationships/slide" Target="slides/slide8.xml"/><Relationship Id="rId3" Type="http://schemas.openxmlformats.org/officeDocument/2006/relationships/slideMaster" Target="slideMasters/slideMaster2.xml"/><Relationship Id="rId29" Type="http://schemas.openxmlformats.org/officeDocument/2006/relationships/slide" Target="slides/slide7.xml"/><Relationship Id="rId28" Type="http://schemas.openxmlformats.org/officeDocument/2006/relationships/slide" Target="slides/slide6.xml"/><Relationship Id="rId27" Type="http://schemas.openxmlformats.org/officeDocument/2006/relationships/slide" Target="slides/slide5.xml"/><Relationship Id="rId26" Type="http://schemas.openxmlformats.org/officeDocument/2006/relationships/slide" Target="slides/slide4.xml"/><Relationship Id="rId25" Type="http://schemas.openxmlformats.org/officeDocument/2006/relationships/slide" Target="slides/slide3.xml"/><Relationship Id="rId24" Type="http://schemas.openxmlformats.org/officeDocument/2006/relationships/notesMaster" Target="notesMasters/notesMaster1.xml"/><Relationship Id="rId23" Type="http://schemas.openxmlformats.org/officeDocument/2006/relationships/slide" Target="slides/slide2.xml"/><Relationship Id="rId22" Type="http://schemas.openxmlformats.org/officeDocument/2006/relationships/slide" Target="slides/slide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5" Type="http://schemas.openxmlformats.org/officeDocument/2006/relationships/commentAuthors" Target="commentAuthors.xml"/><Relationship Id="rId134" Type="http://schemas.openxmlformats.org/officeDocument/2006/relationships/tableStyles" Target="tableStyles.xml"/><Relationship Id="rId133" Type="http://schemas.openxmlformats.org/officeDocument/2006/relationships/viewProps" Target="viewProps.xml"/><Relationship Id="rId132" Type="http://schemas.openxmlformats.org/officeDocument/2006/relationships/presProps" Target="presProps.xml"/><Relationship Id="rId131" Type="http://schemas.openxmlformats.org/officeDocument/2006/relationships/slide" Target="slides/slide109.xml"/><Relationship Id="rId130" Type="http://schemas.openxmlformats.org/officeDocument/2006/relationships/slide" Target="slides/slide108.xml"/><Relationship Id="rId13" Type="http://schemas.openxmlformats.org/officeDocument/2006/relationships/slideMaster" Target="slideMasters/slideMaster12.xml"/><Relationship Id="rId129" Type="http://schemas.openxmlformats.org/officeDocument/2006/relationships/slide" Target="slides/slide107.xml"/><Relationship Id="rId128" Type="http://schemas.openxmlformats.org/officeDocument/2006/relationships/slide" Target="slides/slide106.xml"/><Relationship Id="rId127" Type="http://schemas.openxmlformats.org/officeDocument/2006/relationships/slide" Target="slides/slide105.xml"/><Relationship Id="rId126" Type="http://schemas.openxmlformats.org/officeDocument/2006/relationships/slide" Target="slides/slide104.xml"/><Relationship Id="rId125" Type="http://schemas.openxmlformats.org/officeDocument/2006/relationships/slide" Target="slides/slide103.xml"/><Relationship Id="rId124" Type="http://schemas.openxmlformats.org/officeDocument/2006/relationships/slide" Target="slides/slide102.xml"/><Relationship Id="rId123" Type="http://schemas.openxmlformats.org/officeDocument/2006/relationships/slide" Target="slides/slide101.xml"/><Relationship Id="rId122" Type="http://schemas.openxmlformats.org/officeDocument/2006/relationships/slide" Target="slides/slide100.xml"/><Relationship Id="rId121" Type="http://schemas.openxmlformats.org/officeDocument/2006/relationships/slide" Target="slides/slide99.xml"/><Relationship Id="rId120" Type="http://schemas.openxmlformats.org/officeDocument/2006/relationships/slide" Target="slides/slide98.xml"/><Relationship Id="rId12" Type="http://schemas.openxmlformats.org/officeDocument/2006/relationships/slideMaster" Target="slideMasters/slideMaster11.xml"/><Relationship Id="rId119" Type="http://schemas.openxmlformats.org/officeDocument/2006/relationships/slide" Target="slides/slide97.xml"/><Relationship Id="rId118" Type="http://schemas.openxmlformats.org/officeDocument/2006/relationships/slide" Target="slides/slide96.xml"/><Relationship Id="rId117" Type="http://schemas.openxmlformats.org/officeDocument/2006/relationships/slide" Target="slides/slide95.xml"/><Relationship Id="rId116" Type="http://schemas.openxmlformats.org/officeDocument/2006/relationships/slide" Target="slides/slide94.xml"/><Relationship Id="rId115" Type="http://schemas.openxmlformats.org/officeDocument/2006/relationships/slide" Target="slides/slide93.xml"/><Relationship Id="rId114" Type="http://schemas.openxmlformats.org/officeDocument/2006/relationships/slide" Target="slides/slide92.xml"/><Relationship Id="rId113" Type="http://schemas.openxmlformats.org/officeDocument/2006/relationships/slide" Target="slides/slide91.xml"/><Relationship Id="rId112" Type="http://schemas.openxmlformats.org/officeDocument/2006/relationships/slide" Target="slides/slide90.xml"/><Relationship Id="rId111" Type="http://schemas.openxmlformats.org/officeDocument/2006/relationships/slide" Target="slides/slide89.xml"/><Relationship Id="rId110" Type="http://schemas.openxmlformats.org/officeDocument/2006/relationships/slide" Target="slides/slide88.xml"/><Relationship Id="rId11" Type="http://schemas.openxmlformats.org/officeDocument/2006/relationships/slideMaster" Target="slideMasters/slideMaster10.xml"/><Relationship Id="rId109" Type="http://schemas.openxmlformats.org/officeDocument/2006/relationships/slide" Target="slides/slide87.xml"/><Relationship Id="rId108" Type="http://schemas.openxmlformats.org/officeDocument/2006/relationships/slide" Target="slides/slide86.xml"/><Relationship Id="rId107" Type="http://schemas.openxmlformats.org/officeDocument/2006/relationships/slide" Target="slides/slide85.xml"/><Relationship Id="rId106" Type="http://schemas.openxmlformats.org/officeDocument/2006/relationships/slide" Target="slides/slide84.xml"/><Relationship Id="rId105" Type="http://schemas.openxmlformats.org/officeDocument/2006/relationships/slide" Target="slides/slide83.xml"/><Relationship Id="rId104" Type="http://schemas.openxmlformats.org/officeDocument/2006/relationships/slide" Target="slides/slide82.xml"/><Relationship Id="rId103" Type="http://schemas.openxmlformats.org/officeDocument/2006/relationships/slide" Target="slides/slide81.xml"/><Relationship Id="rId102" Type="http://schemas.openxmlformats.org/officeDocument/2006/relationships/slide" Target="slides/slide80.xml"/><Relationship Id="rId101" Type="http://schemas.openxmlformats.org/officeDocument/2006/relationships/slide" Target="slides/slide79.xml"/><Relationship Id="rId100" Type="http://schemas.openxmlformats.org/officeDocument/2006/relationships/slide" Target="slides/slide78.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50D21A-B70E-4579-8526-B279C64CD94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332B9-C9E8-42BE-85D6-9BBE8D8C0D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直接定义数组不行</a:t>
            </a:r>
            <a:r>
              <a:rPr lang="en-US" altLang="zh-CN" dirty="0" smtClean="0"/>
              <a:t>——</a:t>
            </a:r>
            <a:r>
              <a:rPr lang="zh-CN" altLang="en-US" dirty="0" smtClean="0"/>
              <a:t>静态</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F629C7F-FB60-45D4-B710-62D9026AA9FF}" type="slidenum">
              <a:rPr lang="en-US" altLang="zh-CN"/>
            </a:fld>
            <a:endParaRPr lang="en-US" altLang="zh-CN"/>
          </a:p>
        </p:txBody>
      </p:sp>
      <p:sp>
        <p:nvSpPr>
          <p:cNvPr id="295938" name="Rectangle 2"/>
          <p:cNvSpPr>
            <a:spLocks noGrp="1" noRot="1" noChangeAspect="1" noChangeArrowheads="1" noTextEdit="1"/>
          </p:cNvSpPr>
          <p:nvPr>
            <p:ph type="sldImg"/>
          </p:nvPr>
        </p:nvSpPr>
        <p:spPr/>
      </p:sp>
      <p:sp>
        <p:nvSpPr>
          <p:cNvPr id="29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变量的本质是存储空间，所以两者本质一致，但创建、用法、回收有别</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F629C7F-FB60-45D4-B710-62D9026AA9FF}" type="slidenum">
              <a:rPr lang="en-US" altLang="zh-CN">
                <a:solidFill>
                  <a:prstClr val="black"/>
                </a:solidFill>
              </a:rPr>
            </a:fld>
            <a:endParaRPr lang="en-US" altLang="zh-CN">
              <a:solidFill>
                <a:prstClr val="black"/>
              </a:solidFill>
            </a:endParaRPr>
          </a:p>
        </p:txBody>
      </p:sp>
      <p:sp>
        <p:nvSpPr>
          <p:cNvPr id="295938" name="Rectangle 2"/>
          <p:cNvSpPr>
            <a:spLocks noGrp="1" noRot="1" noChangeAspect="1" noChangeArrowheads="1" noTextEdit="1"/>
          </p:cNvSpPr>
          <p:nvPr>
            <p:ph type="sldImg"/>
          </p:nvPr>
        </p:nvSpPr>
        <p:spPr/>
      </p:sp>
      <p:sp>
        <p:nvSpPr>
          <p:cNvPr id="29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变量的本质是存储空间，所以两者本质一致，但创建、用法、回收有别</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不能直接</a:t>
            </a:r>
            <a:r>
              <a:rPr lang="en-US" altLang="zh-CN" sz="1200" b="0" dirty="0" err="1" smtClean="0">
                <a:solidFill>
                  <a:srgbClr val="000000"/>
                </a:solidFill>
              </a:rPr>
              <a:t>func</a:t>
            </a:r>
            <a:r>
              <a:rPr lang="en-US" altLang="zh-CN" sz="1200" b="0" dirty="0" smtClean="0">
                <a:solidFill>
                  <a:srgbClr val="000000"/>
                </a:solidFill>
              </a:rPr>
              <a:t>(</a:t>
            </a:r>
            <a:r>
              <a:rPr lang="en-US" altLang="zh-CN" sz="1200" b="0" dirty="0" smtClean="0">
                <a:solidFill>
                  <a:srgbClr val="FF0000"/>
                </a:solidFill>
              </a:rPr>
              <a:t>&amp;</a:t>
            </a:r>
            <a:r>
              <a:rPr lang="en-US" altLang="zh-CN" sz="1200" b="0" dirty="0" smtClean="0">
                <a:solidFill>
                  <a:srgbClr val="000000"/>
                </a:solidFill>
              </a:rPr>
              <a:t>j)</a:t>
            </a:r>
            <a:r>
              <a:rPr lang="zh-CN" altLang="en-US" sz="1200" b="0" dirty="0" smtClean="0">
                <a:solidFill>
                  <a:srgbClr val="000000"/>
                </a:solidFill>
              </a:rPr>
              <a:t>：因为</a:t>
            </a:r>
            <a:r>
              <a:rPr lang="en-US" altLang="zh-CN" sz="1200" b="0" dirty="0" smtClean="0">
                <a:solidFill>
                  <a:srgbClr val="FF0000"/>
                </a:solidFill>
              </a:rPr>
              <a:t>&amp;</a:t>
            </a:r>
            <a:r>
              <a:rPr lang="en-US" altLang="zh-CN" sz="1200" b="0" dirty="0" smtClean="0">
                <a:solidFill>
                  <a:srgbClr val="000000"/>
                </a:solidFill>
              </a:rPr>
              <a:t>j</a:t>
            </a:r>
            <a:r>
              <a:rPr lang="zh-CN" altLang="en-US" sz="1200" b="0" dirty="0" smtClean="0">
                <a:solidFill>
                  <a:srgbClr val="000000"/>
                </a:solidFill>
              </a:rPr>
              <a:t>是</a:t>
            </a:r>
            <a:r>
              <a:rPr lang="en-US" altLang="zh-CN" sz="1200" b="0" dirty="0" err="1" smtClean="0">
                <a:solidFill>
                  <a:srgbClr val="000000"/>
                </a:solidFill>
              </a:rPr>
              <a:t>int</a:t>
            </a:r>
            <a:r>
              <a:rPr lang="zh-CN" altLang="en-US" sz="1200" b="0" dirty="0" smtClean="0">
                <a:solidFill>
                  <a:srgbClr val="000000"/>
                </a:solidFill>
              </a:rPr>
              <a:t>*的</a:t>
            </a:r>
            <a:r>
              <a:rPr lang="en-US" altLang="zh-CN" sz="1200" b="0" dirty="0" err="1" smtClean="0">
                <a:solidFill>
                  <a:srgbClr val="000000"/>
                </a:solidFill>
              </a:rPr>
              <a:t>rvalue</a:t>
            </a:r>
            <a:endParaRPr lang="en-US" altLang="zh-CN" sz="1200" b="0" dirty="0" smtClean="0">
              <a:solidFill>
                <a:srgbClr val="000000"/>
              </a:solidFill>
            </a:endParaRPr>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尽量从</a:t>
            </a:r>
            <a:r>
              <a:rPr lang="en-US" altLang="zh-CN" dirty="0" smtClean="0"/>
              <a:t>0</a:t>
            </a:r>
            <a:r>
              <a:rPr lang="zh-CN" altLang="en-US" dirty="0" smtClean="0"/>
              <a:t>开始数数</a:t>
            </a:r>
            <a:endParaRPr lang="en-US" altLang="zh-CN" dirty="0" smtClean="0"/>
          </a:p>
          <a:p>
            <a:r>
              <a:rPr lang="zh-CN" altLang="en-US" dirty="0" smtClean="0"/>
              <a:t>一对一：每个元素只有一个前驱，只有一个后继</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不能直接</a:t>
            </a:r>
            <a:r>
              <a:rPr lang="en-US" altLang="zh-CN" sz="1200" b="0" dirty="0" err="1" smtClean="0">
                <a:solidFill>
                  <a:srgbClr val="000000"/>
                </a:solidFill>
              </a:rPr>
              <a:t>func</a:t>
            </a:r>
            <a:r>
              <a:rPr lang="en-US" altLang="zh-CN" sz="1200" b="0" dirty="0" smtClean="0">
                <a:solidFill>
                  <a:srgbClr val="000000"/>
                </a:solidFill>
              </a:rPr>
              <a:t>(</a:t>
            </a:r>
            <a:r>
              <a:rPr lang="en-US" altLang="zh-CN" sz="1200" b="0" dirty="0" smtClean="0">
                <a:solidFill>
                  <a:srgbClr val="FF0000"/>
                </a:solidFill>
              </a:rPr>
              <a:t>&amp;</a:t>
            </a:r>
            <a:r>
              <a:rPr lang="en-US" altLang="zh-CN" sz="1200" b="0" dirty="0" smtClean="0">
                <a:solidFill>
                  <a:srgbClr val="000000"/>
                </a:solidFill>
              </a:rPr>
              <a:t>j)</a:t>
            </a:r>
            <a:r>
              <a:rPr lang="zh-CN" altLang="en-US" sz="1200" b="0" dirty="0" smtClean="0">
                <a:solidFill>
                  <a:srgbClr val="000000"/>
                </a:solidFill>
              </a:rPr>
              <a:t>：因为</a:t>
            </a:r>
            <a:r>
              <a:rPr lang="en-US" altLang="zh-CN" sz="1200" b="0" dirty="0" smtClean="0">
                <a:solidFill>
                  <a:srgbClr val="FF0000"/>
                </a:solidFill>
              </a:rPr>
              <a:t>&amp;</a:t>
            </a:r>
            <a:r>
              <a:rPr lang="en-US" altLang="zh-CN" sz="1200" b="0" dirty="0" smtClean="0">
                <a:solidFill>
                  <a:srgbClr val="000000"/>
                </a:solidFill>
              </a:rPr>
              <a:t>j</a:t>
            </a:r>
            <a:r>
              <a:rPr lang="zh-CN" altLang="en-US" sz="1200" b="0" dirty="0" smtClean="0">
                <a:solidFill>
                  <a:srgbClr val="000000"/>
                </a:solidFill>
              </a:rPr>
              <a:t>是</a:t>
            </a:r>
            <a:r>
              <a:rPr lang="en-US" altLang="zh-CN" sz="1200" b="0" dirty="0" err="1" smtClean="0">
                <a:solidFill>
                  <a:srgbClr val="000000"/>
                </a:solidFill>
              </a:rPr>
              <a:t>int</a:t>
            </a:r>
            <a:r>
              <a:rPr lang="zh-CN" altLang="en-US" sz="1200" b="0" dirty="0" smtClean="0">
                <a:solidFill>
                  <a:srgbClr val="000000"/>
                </a:solidFill>
              </a:rPr>
              <a:t>*的</a:t>
            </a:r>
            <a:r>
              <a:rPr lang="en-US" altLang="zh-CN" sz="1200" b="0" dirty="0" err="1" smtClean="0">
                <a:solidFill>
                  <a:srgbClr val="000000"/>
                </a:solidFill>
              </a:rPr>
              <a:t>rvalue</a:t>
            </a:r>
            <a:endParaRPr lang="en-US" altLang="zh-CN" sz="1200" b="0" dirty="0" smtClean="0">
              <a:solidFill>
                <a:srgbClr val="000000"/>
              </a:solidFill>
            </a:endParaRPr>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smtClean="0"/>
              <a:t>对于</a:t>
            </a:r>
            <a:r>
              <a:rPr lang="en-US" altLang="zh-CN" b="0" dirty="0" err="1" smtClean="0"/>
              <a:t>i</a:t>
            </a:r>
            <a:r>
              <a:rPr lang="en-US" altLang="zh-CN" b="0" dirty="0" smtClean="0"/>
              <a:t>=</a:t>
            </a:r>
            <a:r>
              <a:rPr kumimoji="1" lang="en-US" altLang="zh-CN" sz="1200" b="0"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j=L-&gt;length</a:t>
            </a:r>
            <a:r>
              <a:rPr kumimoji="1" lang="zh-CN" altLang="en-US" sz="1200" b="0"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，则</a:t>
            </a:r>
            <a:r>
              <a:rPr kumimoji="1" lang="en-US" altLang="zh-CN" sz="1200" b="0"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for</a:t>
            </a:r>
            <a:r>
              <a:rPr kumimoji="1" lang="zh-CN" altLang="en-US" sz="1200" b="0"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不执行，直接插入</a:t>
            </a:r>
            <a:endParaRPr lang="zh-CN" altLang="en-US" b="0"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注意：存储空间后面留有余量</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也可考虑原地合并</a:t>
            </a:r>
            <a:r>
              <a:rPr lang="en-US" altLang="zh-CN" dirty="0" smtClean="0"/>
              <a:t>——</a:t>
            </a:r>
            <a:r>
              <a:rPr lang="zh-CN" altLang="en-US" dirty="0" smtClean="0"/>
              <a:t>第</a:t>
            </a:r>
            <a:r>
              <a:rPr lang="en-US" altLang="zh-CN" dirty="0" smtClean="0"/>
              <a:t>1</a:t>
            </a:r>
            <a:r>
              <a:rPr lang="zh-CN" altLang="en-US" dirty="0" smtClean="0"/>
              <a:t>个数组增大空间，插入第</a:t>
            </a:r>
            <a:r>
              <a:rPr lang="en-US" altLang="zh-CN" dirty="0" smtClean="0"/>
              <a:t>2</a:t>
            </a:r>
            <a:r>
              <a:rPr lang="zh-CN" altLang="en-US" dirty="0" smtClean="0"/>
              <a:t>个数组的每个元素</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也可以用下标，而不是指针来表示数组的起始、终止</a:t>
            </a:r>
            <a:endParaRPr lang="en-US" altLang="zh-CN" dirty="0" smtClean="0"/>
          </a:p>
          <a:p>
            <a:r>
              <a:rPr lang="zh-CN" altLang="en-US" dirty="0" smtClean="0"/>
              <a:t>*和</a:t>
            </a:r>
            <a:r>
              <a:rPr lang="en-US" altLang="zh-CN" dirty="0" smtClean="0"/>
              <a:t>++</a:t>
            </a:r>
            <a:r>
              <a:rPr lang="zh-CN" altLang="en-US" dirty="0" smtClean="0"/>
              <a:t>都是同级运算符，右结合。但</a:t>
            </a:r>
            <a:r>
              <a:rPr lang="en-US" altLang="zh-CN" dirty="0" smtClean="0"/>
              <a:t>++</a:t>
            </a:r>
            <a:r>
              <a:rPr lang="zh-CN" altLang="en-US" dirty="0" smtClean="0"/>
              <a:t>要整个表达式运算完了才运算，先提取</a:t>
            </a:r>
            <a:r>
              <a:rPr lang="en-US" altLang="zh-CN" dirty="0" smtClean="0"/>
              <a:t>p</a:t>
            </a:r>
            <a:r>
              <a:rPr lang="zh-CN" altLang="en-US" dirty="0" smtClean="0"/>
              <a:t>指向对象的值，然后</a:t>
            </a:r>
            <a:r>
              <a:rPr lang="en-US" altLang="zh-CN" dirty="0" smtClean="0"/>
              <a:t>p</a:t>
            </a:r>
            <a:r>
              <a:rPr lang="zh-CN" altLang="en-US" dirty="0" smtClean="0"/>
              <a:t>再做</a:t>
            </a:r>
            <a:r>
              <a:rPr lang="en-US" altLang="zh-CN" dirty="0" smtClean="0"/>
              <a:t>++</a:t>
            </a:r>
            <a:r>
              <a:rPr lang="zh-CN" altLang="en-US" dirty="0" smtClean="0"/>
              <a:t>运算</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头指针、头结点，尾结点的指针为空，也就是指针值为</a:t>
            </a:r>
            <a:r>
              <a:rPr lang="en-US" altLang="zh-CN" dirty="0" smtClean="0"/>
              <a:t>0</a:t>
            </a:r>
            <a:r>
              <a:rPr lang="zh-CN" altLang="en-US" dirty="0" smtClean="0"/>
              <a:t>或某个特殊值</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、链表就是由</a:t>
            </a:r>
            <a:r>
              <a:rPr lang="en-US" altLang="zh-CN" dirty="0" smtClean="0"/>
              <a:t>n</a:t>
            </a:r>
            <a:r>
              <a:rPr lang="zh-CN" altLang="en-US" dirty="0" smtClean="0"/>
              <a:t>（</a:t>
            </a:r>
            <a:r>
              <a:rPr lang="en-US" altLang="zh-CN" dirty="0" smtClean="0"/>
              <a:t>n</a:t>
            </a:r>
            <a:r>
              <a:rPr lang="en-US" altLang="zh-CN" dirty="0" smtClean="0">
                <a:sym typeface="Symbol" panose="05050102010706020507"/>
              </a:rPr>
              <a:t>0</a:t>
            </a:r>
            <a:r>
              <a:rPr lang="zh-CN" altLang="en-US" dirty="0" smtClean="0"/>
              <a:t>）结点组成，所以上述定义够了</a:t>
            </a:r>
            <a:endParaRPr lang="en-US" altLang="zh-CN" dirty="0" smtClean="0"/>
          </a:p>
          <a:p>
            <a:r>
              <a:rPr lang="en-US" altLang="zh-CN" dirty="0" smtClean="0"/>
              <a:t>2</a:t>
            </a:r>
            <a:r>
              <a:rPr lang="zh-CN" altLang="en-US" dirty="0" smtClean="0"/>
              <a:t>、使用</a:t>
            </a:r>
            <a:r>
              <a:rPr lang="en-US" altLang="zh-CN" sz="1200" b="0" dirty="0" smtClean="0"/>
              <a:t>typedef</a:t>
            </a:r>
            <a:r>
              <a:rPr lang="zh-CN" altLang="en-US" sz="1200" b="0" dirty="0" smtClean="0"/>
              <a:t>后，定义变量为：</a:t>
            </a:r>
            <a:r>
              <a:rPr lang="en-US" altLang="zh-CN" sz="1200" b="0" dirty="0" err="1" smtClean="0"/>
              <a:t>LNode</a:t>
            </a:r>
            <a:r>
              <a:rPr lang="en-US" altLang="zh-CN" sz="1200" b="0" dirty="0" smtClean="0"/>
              <a:t> a;</a:t>
            </a:r>
            <a:r>
              <a:rPr lang="en-US" altLang="zh-CN" sz="1200" b="0" baseline="0" dirty="0" smtClean="0"/>
              <a:t> </a:t>
            </a:r>
            <a:r>
              <a:rPr lang="zh-CN" altLang="en-US" sz="1200" b="0" baseline="0" dirty="0" smtClean="0"/>
              <a:t>不用的话是：</a:t>
            </a:r>
            <a:r>
              <a:rPr lang="en-US" altLang="zh-CN" sz="1200" b="0" baseline="0" dirty="0" err="1" smtClean="0"/>
              <a:t>struct</a:t>
            </a:r>
            <a:r>
              <a:rPr lang="en-US" altLang="zh-CN" sz="1200" b="0" baseline="0" dirty="0" smtClean="0"/>
              <a:t> </a:t>
            </a:r>
            <a:r>
              <a:rPr lang="en-US" altLang="zh-CN" sz="1200" b="0" dirty="0" err="1" smtClean="0"/>
              <a:t>LNode</a:t>
            </a:r>
            <a:r>
              <a:rPr lang="en-US" altLang="zh-CN" sz="1200" b="0" dirty="0" smtClean="0"/>
              <a:t> a;</a:t>
            </a:r>
            <a:endParaRPr lang="en-US" altLang="zh-CN" sz="1200" b="0" dirty="0" smtClean="0"/>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72B1C0E-066D-4A40-95E6-B6E6C0C47BE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用</a:t>
            </a:r>
            <a:r>
              <a:rPr lang="en-US" altLang="zh-CN" dirty="0" smtClean="0"/>
              <a:t>pre</a:t>
            </a:r>
            <a:r>
              <a:rPr lang="zh-CN" altLang="en-US" dirty="0" smtClean="0"/>
              <a:t>指向要释放结点，但为了到达后一个结点，需要</a:t>
            </a:r>
            <a:r>
              <a:rPr lang="en-US" altLang="zh-CN" dirty="0" smtClean="0"/>
              <a:t>p</a:t>
            </a:r>
            <a:r>
              <a:rPr lang="zh-CN" altLang="en-US" dirty="0" smtClean="0"/>
              <a:t>指向</a:t>
            </a:r>
            <a:endParaRPr lang="zh-CN" altLang="en-US" dirty="0"/>
          </a:p>
        </p:txBody>
      </p:sp>
      <p:sp>
        <p:nvSpPr>
          <p:cNvPr id="4" name="灯片编号占位符 3"/>
          <p:cNvSpPr>
            <a:spLocks noGrp="1"/>
          </p:cNvSpPr>
          <p:nvPr>
            <p:ph type="sldNum" sz="quarter" idx="10"/>
          </p:nvPr>
        </p:nvSpPr>
        <p:spPr/>
        <p:txBody>
          <a:bodyPr/>
          <a:lstStyle/>
          <a:p>
            <a:fld id="{F72B1C0E-066D-4A40-95E6-B6E6C0C47BE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对于只有头结点的空表，则</a:t>
            </a:r>
            <a:r>
              <a:rPr lang="en-US" altLang="zh-CN" dirty="0" smtClean="0"/>
              <a:t>while</a:t>
            </a:r>
            <a:r>
              <a:rPr lang="zh-CN" altLang="en-US" dirty="0" smtClean="0"/>
              <a:t>不执行</a:t>
            </a:r>
            <a:endParaRPr lang="zh-CN" altLang="en-US" dirty="0"/>
          </a:p>
        </p:txBody>
      </p:sp>
      <p:sp>
        <p:nvSpPr>
          <p:cNvPr id="4" name="灯片编号占位符 3"/>
          <p:cNvSpPr>
            <a:spLocks noGrp="1"/>
          </p:cNvSpPr>
          <p:nvPr>
            <p:ph type="sldNum" sz="quarter" idx="10"/>
          </p:nvPr>
        </p:nvSpPr>
        <p:spPr/>
        <p:txBody>
          <a:bodyPr/>
          <a:lstStyle/>
          <a:p>
            <a:fld id="{F72B1C0E-066D-4A40-95E6-B6E6C0C47BE6}"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只有头结点，则</a:t>
            </a:r>
            <a:r>
              <a:rPr lang="en-US" altLang="zh-CN" dirty="0" smtClean="0"/>
              <a:t>while</a:t>
            </a:r>
            <a:r>
              <a:rPr lang="zh-CN" altLang="en-US" dirty="0" smtClean="0"/>
              <a:t>不执行</a:t>
            </a:r>
            <a:endParaRPr lang="en-US" altLang="zh-CN" dirty="0" smtClean="0"/>
          </a:p>
          <a:p>
            <a:r>
              <a:rPr lang="zh-CN" altLang="en-US" dirty="0" smtClean="0"/>
              <a:t>写链表代码时循环条件到底是</a:t>
            </a:r>
            <a:r>
              <a:rPr lang="en-US" altLang="zh-CN" dirty="0" smtClean="0"/>
              <a:t>p</a:t>
            </a:r>
            <a:r>
              <a:rPr lang="zh-CN" altLang="en-US" dirty="0" smtClean="0"/>
              <a:t>！</a:t>
            </a:r>
            <a:r>
              <a:rPr lang="en-US" altLang="zh-CN" dirty="0" smtClean="0"/>
              <a:t>=NULL</a:t>
            </a:r>
            <a:r>
              <a:rPr lang="zh-CN" altLang="en-US" dirty="0" smtClean="0"/>
              <a:t>，还是</a:t>
            </a:r>
            <a:r>
              <a:rPr lang="en-US" altLang="zh-CN" dirty="0" smtClean="0"/>
              <a:t>p-&gt;next!=NULL</a:t>
            </a:r>
            <a:r>
              <a:rPr lang="zh-CN" altLang="en-US" dirty="0" smtClean="0"/>
              <a:t>，要画图看一下</a:t>
            </a:r>
            <a:endParaRPr lang="zh-CN" altLang="en-US" dirty="0"/>
          </a:p>
        </p:txBody>
      </p:sp>
      <p:sp>
        <p:nvSpPr>
          <p:cNvPr id="4" name="灯片编号占位符 3"/>
          <p:cNvSpPr>
            <a:spLocks noGrp="1"/>
          </p:cNvSpPr>
          <p:nvPr>
            <p:ph type="sldNum" sz="quarter" idx="10"/>
          </p:nvPr>
        </p:nvSpPr>
        <p:spPr/>
        <p:txBody>
          <a:bodyPr/>
          <a:lstStyle/>
          <a:p>
            <a:fld id="{F72B1C0E-066D-4A40-95E6-B6E6C0C47BE6}"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当然也可以改为：</a:t>
            </a:r>
            <a:endParaRPr lang="en-US" altLang="zh-CN" dirty="0" smtClean="0"/>
          </a:p>
          <a:p>
            <a:r>
              <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p=L;</a:t>
            </a:r>
            <a:endPar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while (p-&gt;!=NULL)</a:t>
            </a:r>
            <a:r>
              <a:rPr lang="en-US" altLang="zh-CN"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不为</a:t>
            </a:r>
            <a:r>
              <a:rPr lang="en-US" altLang="zh-CN"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NULL</a:t>
            </a:r>
            <a:r>
              <a:rPr lang="zh-CN" altLang="en-US"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，输出</a:t>
            </a:r>
            <a:r>
              <a:rPr lang="en-US" altLang="zh-CN"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a:t>
            </a:r>
            <a:r>
              <a:rPr lang="en-US" altLang="zh-CN"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data</a:t>
            </a:r>
            <a:r>
              <a:rPr lang="zh-CN" altLang="en-US"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域</a:t>
            </a:r>
            <a:endParaRPr lang="zh-CN" altLang="en-US"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zh-CN" altLang="en-US"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2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printf</a:t>
            </a:r>
            <a:r>
              <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("%d "</a:t>
            </a:r>
            <a:r>
              <a:rPr lang="zh-CN" altLang="en-US"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p-&gt;data);</a:t>
            </a:r>
            <a:endPar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移向下一个结点</a:t>
            </a:r>
            <a:endParaRPr lang="zh-CN" altLang="en-US"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zh-CN" altLang="en-US"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endParaRPr lang="zh-CN" altLang="en-US" dirty="0"/>
          </a:p>
        </p:txBody>
      </p:sp>
      <p:sp>
        <p:nvSpPr>
          <p:cNvPr id="4" name="灯片编号占位符 3"/>
          <p:cNvSpPr>
            <a:spLocks noGrp="1"/>
          </p:cNvSpPr>
          <p:nvPr>
            <p:ph type="sldNum" sz="quarter" idx="10"/>
          </p:nvPr>
        </p:nvSpPr>
        <p:spPr/>
        <p:txBody>
          <a:bodyPr/>
          <a:lstStyle/>
          <a:p>
            <a:fld id="{F72B1C0E-066D-4A40-95E6-B6E6C0C47BE6}"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当然也可以改为：</a:t>
            </a:r>
            <a:endParaRPr lang="en-US" altLang="zh-CN" dirty="0" smtClean="0"/>
          </a:p>
          <a:p>
            <a:r>
              <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p=L-&gt;next;</a:t>
            </a:r>
            <a:endPar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while (p-&gt;!=NULL)</a:t>
            </a:r>
            <a:r>
              <a:rPr lang="en-US" altLang="zh-CN"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不为</a:t>
            </a:r>
            <a:r>
              <a:rPr lang="en-US" altLang="zh-CN"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NULL</a:t>
            </a:r>
            <a:r>
              <a:rPr lang="zh-CN" altLang="en-US"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，输出</a:t>
            </a:r>
            <a:r>
              <a:rPr lang="en-US" altLang="zh-CN"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a:t>
            </a:r>
            <a:r>
              <a:rPr lang="en-US" altLang="zh-CN"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data</a:t>
            </a:r>
            <a:r>
              <a:rPr lang="zh-CN" altLang="en-US"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域</a:t>
            </a:r>
            <a:endParaRPr lang="zh-CN" altLang="en-US"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zh-CN" altLang="en-US"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2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printf</a:t>
            </a:r>
            <a:r>
              <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("%d "</a:t>
            </a:r>
            <a:r>
              <a:rPr lang="zh-CN" altLang="en-US"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p-&gt;data);</a:t>
            </a:r>
            <a:endPar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移向下一个结点</a:t>
            </a:r>
            <a:endParaRPr lang="zh-CN" altLang="en-US" sz="1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zh-CN" altLang="en-US"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endParaRPr lang="zh-CN" altLang="en-US" dirty="0"/>
          </a:p>
        </p:txBody>
      </p:sp>
      <p:sp>
        <p:nvSpPr>
          <p:cNvPr id="4" name="灯片编号占位符 3"/>
          <p:cNvSpPr>
            <a:spLocks noGrp="1"/>
          </p:cNvSpPr>
          <p:nvPr>
            <p:ph type="sldNum" sz="quarter" idx="10"/>
          </p:nvPr>
        </p:nvSpPr>
        <p:spPr/>
        <p:txBody>
          <a:bodyPr/>
          <a:lstStyle/>
          <a:p>
            <a:fld id="{F72B1C0E-066D-4A40-95E6-B6E6C0C47BE6}"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以</a:t>
            </a:r>
            <a:r>
              <a:rPr lang="en-US" altLang="zh-CN" dirty="0" err="1" smtClean="0"/>
              <a:t>i</a:t>
            </a:r>
            <a:r>
              <a:rPr lang="en-US" altLang="zh-CN" dirty="0" smtClean="0"/>
              <a:t>=1</a:t>
            </a:r>
            <a:r>
              <a:rPr lang="zh-CN" altLang="en-US" dirty="0" smtClean="0"/>
              <a:t>为例说明</a:t>
            </a:r>
            <a:endParaRPr lang="en-US" altLang="zh-CN" dirty="0" smtClean="0"/>
          </a:p>
          <a:p>
            <a:r>
              <a:rPr lang="zh-CN" altLang="en-US" dirty="0" smtClean="0"/>
              <a:t>考虑边界情况：</a:t>
            </a:r>
            <a:r>
              <a:rPr lang="en-US" altLang="zh-CN" dirty="0" err="1" smtClean="0"/>
              <a:t>i</a:t>
            </a:r>
            <a:r>
              <a:rPr lang="en-US" altLang="zh-CN" dirty="0" smtClean="0"/>
              <a:t>=n</a:t>
            </a:r>
            <a:r>
              <a:rPr lang="zh-CN" altLang="en-US" dirty="0" smtClean="0"/>
              <a:t>、</a:t>
            </a:r>
            <a:r>
              <a:rPr lang="en-US" altLang="zh-CN" dirty="0" err="1" smtClean="0"/>
              <a:t>i</a:t>
            </a:r>
            <a:r>
              <a:rPr lang="en-US" altLang="zh-CN" dirty="0" smtClean="0"/>
              <a:t>=n+1</a:t>
            </a:r>
            <a:r>
              <a:rPr lang="zh-CN" altLang="en-US" dirty="0" smtClean="0"/>
              <a:t>，假设</a:t>
            </a:r>
            <a:r>
              <a:rPr lang="en-US" altLang="zh-CN" dirty="0" smtClean="0"/>
              <a:t>n=3</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72B1C0E-066D-4A40-95E6-B6E6C0C47BE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、有人说</a:t>
            </a:r>
            <a:r>
              <a:rPr lang="en-US" altLang="zh-CN" dirty="0" smtClean="0"/>
              <a:t>c99</a:t>
            </a:r>
            <a:r>
              <a:rPr lang="zh-CN" altLang="en-US" dirty="0" smtClean="0"/>
              <a:t>标准加入了引用，但一般的编译器不支持</a:t>
            </a:r>
            <a:r>
              <a:rPr lang="en-US" altLang="zh-CN" dirty="0" smtClean="0"/>
              <a:t>c99</a:t>
            </a:r>
            <a:r>
              <a:rPr lang="zh-CN" altLang="en-US" dirty="0" smtClean="0"/>
              <a:t>标准。有人说</a:t>
            </a:r>
            <a:r>
              <a:rPr lang="en-US" altLang="zh-CN" dirty="0" smtClean="0"/>
              <a:t>c99</a:t>
            </a:r>
            <a:r>
              <a:rPr lang="zh-CN" altLang="en-US" dirty="0" smtClean="0"/>
              <a:t>绝对没有引用</a:t>
            </a:r>
            <a:endParaRPr lang="en-US" altLang="zh-CN" dirty="0" smtClean="0"/>
          </a:p>
          <a:p>
            <a:r>
              <a:rPr lang="zh-CN" altLang="en-US" dirty="0" smtClean="0"/>
              <a:t>注意：有些形参用指针，有些不用！</a:t>
            </a:r>
            <a:endParaRPr lang="en-US" altLang="zh-CN" dirty="0" smtClean="0"/>
          </a:p>
          <a:p>
            <a:r>
              <a:rPr lang="en-US" altLang="zh-CN" dirty="0" smtClean="0"/>
              <a:t>2</a:t>
            </a:r>
            <a:r>
              <a:rPr lang="zh-CN" altLang="en-US" dirty="0" smtClean="0"/>
              <a:t>、参数为指针两个作用：改变实参、返回结果</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i</a:t>
            </a:r>
            <a:r>
              <a:rPr lang="en-US" altLang="zh-CN" dirty="0" smtClean="0"/>
              <a:t>=n</a:t>
            </a:r>
            <a:r>
              <a:rPr lang="zh-CN" altLang="en-US" dirty="0" smtClean="0"/>
              <a:t>时也行</a:t>
            </a:r>
            <a:endParaRPr lang="zh-CN" altLang="en-US" dirty="0"/>
          </a:p>
        </p:txBody>
      </p:sp>
      <p:sp>
        <p:nvSpPr>
          <p:cNvPr id="4" name="灯片编号占位符 3"/>
          <p:cNvSpPr>
            <a:spLocks noGrp="1"/>
          </p:cNvSpPr>
          <p:nvPr>
            <p:ph type="sldNum" sz="quarter" idx="10"/>
          </p:nvPr>
        </p:nvSpPr>
        <p:spPr/>
        <p:txBody>
          <a:bodyPr/>
          <a:lstStyle/>
          <a:p>
            <a:fld id="{F72B1C0E-066D-4A40-95E6-B6E6C0C47BE6}"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2B1C0E-066D-4A40-95E6-B6E6C0C47BE6}"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头结点为</a:t>
            </a:r>
            <a:r>
              <a:rPr lang="en-US" altLang="zh-CN" dirty="0" smtClean="0"/>
              <a:t>0</a:t>
            </a:r>
            <a:r>
              <a:rPr lang="zh-CN" altLang="en-US" dirty="0" smtClean="0"/>
              <a:t>，其后共</a:t>
            </a:r>
            <a:r>
              <a:rPr lang="en-US" altLang="zh-CN" dirty="0" smtClean="0"/>
              <a:t>n</a:t>
            </a:r>
            <a:r>
              <a:rPr lang="zh-CN" altLang="en-US" dirty="0" smtClean="0"/>
              <a:t>个结点，则</a:t>
            </a:r>
            <a:r>
              <a:rPr kumimoji="1" lang="en-US" altLang="zh-CN" sz="12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1</a:t>
            </a:r>
            <a:r>
              <a:rPr kumimoji="1" lang="en-US" altLang="zh-CN" sz="12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sym typeface="Symbol" panose="05050102010706020507"/>
              </a:rPr>
              <a:t>in+1</a:t>
            </a:r>
            <a:r>
              <a:rPr kumimoji="1" lang="zh-CN" altLang="en-US" sz="12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sym typeface="Symbol" panose="05050102010706020507"/>
              </a:rPr>
              <a:t>。</a:t>
            </a:r>
            <a:endParaRPr kumimoji="1" lang="en-US" altLang="zh-CN" sz="12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sym typeface="Symbol" panose="05050102010706020507"/>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插入为第</a:t>
            </a:r>
            <a:r>
              <a:rPr lang="en-US" altLang="zh-CN" dirty="0" err="1" smtClean="0"/>
              <a:t>i</a:t>
            </a:r>
            <a:r>
              <a:rPr lang="zh-CN" altLang="en-US" dirty="0" smtClean="0"/>
              <a:t>个结点，原第</a:t>
            </a:r>
            <a:r>
              <a:rPr lang="en-US" altLang="zh-CN" dirty="0" err="1" smtClean="0"/>
              <a:t>i</a:t>
            </a:r>
            <a:r>
              <a:rPr lang="zh-CN" altLang="en-US" dirty="0" smtClean="0"/>
              <a:t>个结点变为</a:t>
            </a:r>
            <a:r>
              <a:rPr lang="en-US" altLang="zh-CN" dirty="0" smtClean="0"/>
              <a:t>i+1</a:t>
            </a:r>
            <a:r>
              <a:rPr lang="zh-CN" altLang="en-US" dirty="0" smtClean="0"/>
              <a:t>，以此类推。</a:t>
            </a:r>
            <a:endParaRPr lang="en-US" altLang="zh-CN" dirty="0" smtClean="0"/>
          </a:p>
          <a:p>
            <a:r>
              <a:rPr lang="zh-CN" altLang="en-US" dirty="0" smtClean="0"/>
              <a:t>考虑了</a:t>
            </a:r>
            <a:r>
              <a:rPr lang="en-US" altLang="zh-CN" dirty="0" err="1" smtClean="0"/>
              <a:t>i</a:t>
            </a:r>
            <a:r>
              <a:rPr lang="en-US" altLang="zh-CN" dirty="0" smtClean="0"/>
              <a:t>=n+1</a:t>
            </a:r>
            <a:r>
              <a:rPr lang="zh-CN" altLang="en-US" dirty="0" smtClean="0"/>
              <a:t>的情况，即在尾后插入结点。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解决链表访问不方便的问题</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解决链表访问不方便的问题</a:t>
            </a:r>
            <a:r>
              <a:rPr lang="en-US" altLang="zh-CN" dirty="0" smtClean="0"/>
              <a:t>. </a:t>
            </a:r>
            <a:r>
              <a:rPr lang="zh-CN" altLang="en-US" dirty="0" smtClean="0"/>
              <a:t>比如删除链表，只能从前到后</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、编程进行一元多项式运算</a:t>
            </a:r>
            <a:r>
              <a:rPr lang="en-US" altLang="zh-CN" dirty="0" smtClean="0"/>
              <a:t>(</a:t>
            </a:r>
            <a:r>
              <a:rPr lang="zh-CN" altLang="en-US" dirty="0" smtClean="0"/>
              <a:t>加法</a:t>
            </a:r>
            <a:r>
              <a:rPr lang="en-US" altLang="zh-CN" dirty="0" smtClean="0"/>
              <a:t>)</a:t>
            </a:r>
            <a:r>
              <a:rPr lang="zh-CN" altLang="en-US" dirty="0" smtClean="0"/>
              <a:t>，先要选择数据结构表示一元多项式</a:t>
            </a:r>
            <a:endParaRPr lang="en-US" altLang="zh-CN" dirty="0" smtClean="0"/>
          </a:p>
          <a:p>
            <a:r>
              <a:rPr lang="en-US" altLang="zh-CN" dirty="0" smtClean="0"/>
              <a:t>2</a:t>
            </a:r>
            <a:r>
              <a:rPr lang="zh-CN" altLang="en-US" dirty="0" smtClean="0"/>
              <a:t>、之所以考虑两种线性表示，是考虑到稀疏问题</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、有人说</a:t>
            </a:r>
            <a:r>
              <a:rPr lang="en-US" altLang="zh-CN" dirty="0" smtClean="0"/>
              <a:t>c99</a:t>
            </a:r>
            <a:r>
              <a:rPr lang="zh-CN" altLang="en-US" dirty="0" smtClean="0"/>
              <a:t>标准加入了引用，但一般的编译器不支持</a:t>
            </a:r>
            <a:r>
              <a:rPr lang="en-US" altLang="zh-CN" dirty="0" smtClean="0"/>
              <a:t>c99</a:t>
            </a:r>
            <a:r>
              <a:rPr lang="zh-CN" altLang="en-US" dirty="0" smtClean="0"/>
              <a:t>标准。有人说</a:t>
            </a:r>
            <a:r>
              <a:rPr lang="en-US" altLang="zh-CN" dirty="0" smtClean="0"/>
              <a:t>c99</a:t>
            </a:r>
            <a:r>
              <a:rPr lang="zh-CN" altLang="en-US" dirty="0" smtClean="0"/>
              <a:t>绝对没有引用</a:t>
            </a:r>
            <a:endParaRPr lang="en-US" altLang="zh-CN" dirty="0" smtClean="0"/>
          </a:p>
          <a:p>
            <a:r>
              <a:rPr lang="zh-CN" altLang="en-US" dirty="0" smtClean="0"/>
              <a:t>注意：有些形参用指针，有些不用！</a:t>
            </a:r>
            <a:endParaRPr lang="en-US" altLang="zh-CN" dirty="0" smtClean="0"/>
          </a:p>
          <a:p>
            <a:r>
              <a:rPr lang="en-US" altLang="zh-CN" dirty="0" smtClean="0"/>
              <a:t>2</a:t>
            </a:r>
            <a:r>
              <a:rPr lang="zh-CN" altLang="en-US" dirty="0" smtClean="0"/>
              <a:t>、参数为指针两个作用：改变实参、返回结果</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a:t>
            </a:r>
            <a:r>
              <a:rPr lang="zh-CN" altLang="en-US" dirty="0" smtClean="0"/>
              <a:t>阶多项式共</a:t>
            </a:r>
            <a:r>
              <a:rPr lang="en-US" altLang="zh-CN" dirty="0" smtClean="0"/>
              <a:t>n+1</a:t>
            </a:r>
            <a:r>
              <a:rPr lang="zh-CN" altLang="en-US" dirty="0" smtClean="0"/>
              <a:t>项</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实际是两个链表的合并问题</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a:t>
            </a:r>
            <a:r>
              <a:rPr lang="zh-CN" altLang="en-US" dirty="0" smtClean="0"/>
              <a:t>、形参</a:t>
            </a:r>
            <a:r>
              <a:rPr lang="en-US" altLang="zh-CN" dirty="0" smtClean="0"/>
              <a:t>L</a:t>
            </a:r>
            <a:r>
              <a:rPr lang="zh-CN" altLang="en-US" dirty="0" smtClean="0"/>
              <a:t>可以不是引用</a:t>
            </a:r>
            <a:r>
              <a:rPr lang="en-US" altLang="zh-CN" dirty="0" smtClean="0"/>
              <a:t>——</a:t>
            </a:r>
            <a:r>
              <a:rPr lang="zh-CN" altLang="en-US" dirty="0" smtClean="0"/>
              <a:t>去掉“</a:t>
            </a:r>
            <a:r>
              <a:rPr lang="en-US" altLang="zh-CN" sz="1200" b="0" dirty="0" smtClean="0"/>
              <a:t>&amp;</a:t>
            </a:r>
            <a:r>
              <a:rPr lang="zh-CN" altLang="en-US" dirty="0" smtClean="0"/>
              <a:t>”</a:t>
            </a:r>
            <a:endParaRPr lang="en-US" altLang="zh-CN" dirty="0" smtClean="0"/>
          </a:p>
          <a:p>
            <a:r>
              <a:rPr lang="en-US" altLang="zh-CN" dirty="0" smtClean="0"/>
              <a:t>2</a:t>
            </a:r>
            <a:r>
              <a:rPr lang="zh-CN" altLang="en-US" dirty="0" smtClean="0"/>
              <a:t>、顺序遍历</a:t>
            </a:r>
            <a:r>
              <a:rPr lang="zh-CN" altLang="zh-CN" sz="1200" dirty="0" smtClean="0"/>
              <a:t>入库链表</a:t>
            </a:r>
            <a:r>
              <a:rPr lang="zh-CN" altLang="en-US" sz="1200" dirty="0" smtClean="0"/>
              <a:t>的每个结点，依次插入原链表中，插入时做些判断。</a:t>
            </a:r>
            <a:r>
              <a:rPr lang="en-US" altLang="zh-CN" sz="1200" dirty="0" smtClean="0"/>
              <a:t>P</a:t>
            </a:r>
            <a:r>
              <a:rPr lang="zh-CN" altLang="en-US" sz="1200" dirty="0" smtClean="0"/>
              <a:t>指向</a:t>
            </a:r>
            <a:r>
              <a:rPr lang="zh-CN" altLang="zh-CN" sz="1200" b="0" dirty="0" smtClean="0"/>
              <a:t>库存链表</a:t>
            </a:r>
            <a:r>
              <a:rPr lang="zh-CN" altLang="en-US" sz="1200" b="0" dirty="0" smtClean="0"/>
              <a:t>头结点，因为新节点可能插入到头结点后。</a:t>
            </a:r>
            <a:endParaRPr lang="en-US" altLang="zh-CN" sz="1200" dirty="0" smtClean="0"/>
          </a:p>
          <a:p>
            <a:r>
              <a:rPr lang="zh-CN" altLang="en-US" sz="1200" dirty="0" smtClean="0"/>
              <a:t>第</a:t>
            </a:r>
            <a:r>
              <a:rPr lang="en-US" altLang="zh-CN" sz="1200" dirty="0" smtClean="0"/>
              <a:t>2</a:t>
            </a:r>
            <a:r>
              <a:rPr lang="zh-CN" altLang="en-US" sz="1200" dirty="0" smtClean="0"/>
              <a:t>个</a:t>
            </a:r>
            <a:r>
              <a:rPr lang="en-US" altLang="zh-CN" sz="1200" dirty="0" smtClean="0"/>
              <a:t>while</a:t>
            </a:r>
            <a:r>
              <a:rPr lang="zh-CN" altLang="en-US" sz="1200" dirty="0" smtClean="0"/>
              <a:t>语句结束时，几种情况：</a:t>
            </a:r>
            <a:endParaRPr lang="en-US" altLang="zh-CN" sz="1200" dirty="0" smtClean="0"/>
          </a:p>
          <a:p>
            <a:r>
              <a:rPr lang="zh-CN" altLang="en-US" sz="1200" dirty="0" smtClean="0"/>
              <a:t>（</a:t>
            </a:r>
            <a:r>
              <a:rPr lang="en-US" altLang="zh-CN" sz="1200" dirty="0" smtClean="0"/>
              <a:t>1</a:t>
            </a:r>
            <a:r>
              <a:rPr lang="zh-CN" altLang="en-US" sz="1200" dirty="0" smtClean="0"/>
              <a:t>）</a:t>
            </a:r>
            <a:r>
              <a:rPr lang="en-US" altLang="zh-CN" sz="1200" dirty="0" smtClean="0"/>
              <a:t>p</a:t>
            </a:r>
            <a:r>
              <a:rPr lang="zh-CN" altLang="en-US" sz="1200" dirty="0" smtClean="0"/>
              <a:t>指向最后一个结点，即</a:t>
            </a:r>
            <a:r>
              <a:rPr lang="en-US" altLang="zh-CN" sz="1200" b="0" dirty="0" smtClean="0"/>
              <a:t>p-&gt;next==NULL</a:t>
            </a:r>
            <a:r>
              <a:rPr lang="zh-CN" altLang="en-US" sz="1200" b="0" dirty="0" smtClean="0"/>
              <a:t>，其</a:t>
            </a:r>
            <a:r>
              <a:rPr lang="en-US" altLang="zh-CN" sz="1200" b="0" dirty="0" smtClean="0"/>
              <a:t>NO</a:t>
            </a:r>
            <a:r>
              <a:rPr lang="zh-CN" altLang="en-US" sz="1200" b="0" dirty="0" smtClean="0"/>
              <a:t>小；于</a:t>
            </a:r>
            <a:r>
              <a:rPr lang="en-US" altLang="zh-CN" sz="1200" b="0" dirty="0" smtClean="0"/>
              <a:t>q-&gt;NO</a:t>
            </a:r>
            <a:r>
              <a:rPr lang="zh-CN" altLang="en-US" sz="1200" b="0" dirty="0" smtClean="0"/>
              <a:t>，否则前一次循环不会进行。则将新链表（去掉头结点后）合并其尾部</a:t>
            </a:r>
            <a:endParaRPr lang="en-US" altLang="zh-CN" sz="1200" b="0" dirty="0" smtClean="0"/>
          </a:p>
          <a:p>
            <a:r>
              <a:rPr lang="zh-CN" altLang="en-US" sz="1200" dirty="0" smtClean="0"/>
              <a:t>（</a:t>
            </a:r>
            <a:r>
              <a:rPr lang="en-US" altLang="zh-CN" sz="1200" dirty="0" smtClean="0"/>
              <a:t>2</a:t>
            </a:r>
            <a:r>
              <a:rPr lang="zh-CN" altLang="en-US" sz="1200" dirty="0" smtClean="0"/>
              <a:t>）</a:t>
            </a:r>
            <a:r>
              <a:rPr lang="en-US" altLang="zh-CN" sz="1200" b="0" dirty="0" smtClean="0"/>
              <a:t>p-&gt;next-&gt;NO&lt;q-&gt;No</a:t>
            </a:r>
            <a:r>
              <a:rPr lang="zh-CN" altLang="en-US" sz="1200" b="0" dirty="0" smtClean="0"/>
              <a:t>不成立，即</a:t>
            </a:r>
            <a:r>
              <a:rPr lang="en-US" altLang="zh-CN" sz="1200" b="0" dirty="0" smtClean="0"/>
              <a:t>p</a:t>
            </a:r>
            <a:r>
              <a:rPr lang="zh-CN" altLang="en-US" sz="1200" b="0" dirty="0" smtClean="0"/>
              <a:t>指向结点的后一个结点其</a:t>
            </a:r>
            <a:r>
              <a:rPr lang="en-US" altLang="zh-CN" sz="1200" b="0" dirty="0" smtClean="0"/>
              <a:t>NO</a:t>
            </a:r>
            <a:r>
              <a:rPr lang="zh-CN" altLang="en-US" sz="1200" b="0" dirty="0" smtClean="0"/>
              <a:t>相等或大于，应插入</a:t>
            </a:r>
            <a:r>
              <a:rPr lang="en-US" altLang="zh-CN" sz="1200" b="0" dirty="0" smtClean="0"/>
              <a:t>p</a:t>
            </a:r>
            <a:r>
              <a:rPr lang="zh-CN" altLang="en-US" sz="1200" b="0" dirty="0" smtClean="0"/>
              <a:t>指向结点的后面。</a:t>
            </a:r>
            <a:endParaRPr lang="en-US" altLang="zh-CN" sz="1200" b="0" dirty="0" smtClean="0"/>
          </a:p>
          <a:p>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要求写出完整程序，</a:t>
            </a:r>
            <a:r>
              <a:rPr lang="en-US" altLang="zh-CN" dirty="0" smtClean="0"/>
              <a:t>3</a:t>
            </a:r>
            <a:r>
              <a:rPr lang="zh-CN" altLang="en-US" smtClean="0"/>
              <a:t>只考虑单链表情况</a:t>
            </a:r>
            <a:endParaRPr lang="en-US" altLang="zh-CN" dirty="0" smtClean="0"/>
          </a:p>
          <a:p>
            <a:r>
              <a:rPr lang="en-US" altLang="zh-CN" dirty="0" smtClean="0"/>
              <a:t>2</a:t>
            </a:r>
            <a:r>
              <a:rPr lang="zh-CN" altLang="en-US" dirty="0" smtClean="0"/>
              <a:t>涉及顺序表的扩容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要求写出完整程序，</a:t>
            </a:r>
            <a:r>
              <a:rPr lang="en-US" altLang="zh-CN" dirty="0" smtClean="0"/>
              <a:t>3</a:t>
            </a:r>
            <a:r>
              <a:rPr lang="zh-CN" altLang="en-US" dirty="0" smtClean="0"/>
              <a:t>只考虑单链表情况</a:t>
            </a:r>
            <a:endParaRPr lang="en-US" altLang="zh-CN" dirty="0" smtClean="0"/>
          </a:p>
          <a:p>
            <a:r>
              <a:rPr lang="en-US" altLang="zh-CN" dirty="0" smtClean="0"/>
              <a:t>2</a:t>
            </a:r>
            <a:r>
              <a:rPr lang="zh-CN" altLang="en-US" dirty="0" smtClean="0"/>
              <a:t>涉及顺序表的扩容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要求写出完整程序，</a:t>
            </a:r>
            <a:r>
              <a:rPr lang="en-US" altLang="zh-CN" dirty="0" smtClean="0"/>
              <a:t>3</a:t>
            </a:r>
            <a:r>
              <a:rPr lang="zh-CN" altLang="en-US" dirty="0" smtClean="0"/>
              <a:t>只考虑单链表情况</a:t>
            </a:r>
            <a:endParaRPr lang="en-US" altLang="zh-CN" dirty="0" smtClean="0"/>
          </a:p>
          <a:p>
            <a:r>
              <a:rPr lang="en-US" altLang="zh-CN" dirty="0" smtClean="0"/>
              <a:t>2</a:t>
            </a:r>
            <a:r>
              <a:rPr lang="zh-CN" altLang="en-US" dirty="0" smtClean="0"/>
              <a:t>涉及顺序表的扩容</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不讲</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和单链表的区别：顺序存储空间；指针变量改为整型变量，存放游标</a:t>
            </a:r>
            <a:endParaRPr lang="en-US" altLang="zh-CN" dirty="0" smtClean="0"/>
          </a:p>
          <a:p>
            <a:r>
              <a:rPr lang="zh-CN" altLang="en-US" dirty="0" smtClean="0"/>
              <a:t>存储空间：没有改进</a:t>
            </a:r>
            <a:endParaRPr lang="en-US" altLang="zh-CN" dirty="0" smtClean="0"/>
          </a:p>
          <a:p>
            <a:r>
              <a:rPr lang="zh-CN" altLang="en-US" dirty="0" smtClean="0"/>
              <a:t>访问：遍历，没有改进；尽管可以直接定位到访问元素</a:t>
            </a:r>
            <a:endParaRPr lang="en-US" altLang="zh-CN" dirty="0" smtClean="0"/>
          </a:p>
          <a:p>
            <a:r>
              <a:rPr lang="zh-CN" altLang="en-US" dirty="0" smtClean="0"/>
              <a:t>插入</a:t>
            </a:r>
            <a:r>
              <a:rPr lang="en-US" altLang="zh-CN" dirty="0" smtClean="0"/>
              <a:t>/</a:t>
            </a:r>
            <a:r>
              <a:rPr lang="zh-CN" altLang="en-US" dirty="0" smtClean="0"/>
              <a:t>删除：和以前一样好</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注意：存储空间后面留有余量</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特点</a:t>
            </a:r>
            <a:r>
              <a:rPr lang="en-US" altLang="zh-CN" sz="1200" dirty="0" smtClean="0"/>
              <a:t>2</a:t>
            </a:r>
            <a:r>
              <a:rPr lang="zh-CN" altLang="en-US" sz="1200" dirty="0" smtClean="0"/>
              <a:t>：也就是说，不用专门存储关系</a:t>
            </a:r>
            <a:endParaRPr lang="en-US" altLang="zh-CN" sz="1200" dirty="0" smtClean="0"/>
          </a:p>
          <a:p>
            <a:r>
              <a:rPr lang="zh-CN" altLang="en-US" sz="1200" dirty="0" smtClean="0"/>
              <a:t>为什么要计算存储位置？</a:t>
            </a:r>
            <a:r>
              <a:rPr lang="en-US" altLang="zh-CN" sz="1200" dirty="0" err="1" smtClean="0"/>
              <a:t>i</a:t>
            </a:r>
            <a:r>
              <a:rPr lang="zh-CN" altLang="en-US" sz="1200" dirty="0" smtClean="0"/>
              <a:t>的取值可以为</a:t>
            </a:r>
            <a:r>
              <a:rPr lang="en-US" altLang="zh-CN" sz="1200" dirty="0" smtClean="0"/>
              <a:t>0</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D2A0E8C-A94F-41E6-AEBC-807585AAF2CF}" type="slidenum">
              <a:rPr lang="en-US" altLang="zh-CN"/>
            </a:fld>
            <a:endParaRPr lang="en-US" altLang="zh-CN"/>
          </a:p>
        </p:txBody>
      </p:sp>
      <p:sp>
        <p:nvSpPr>
          <p:cNvPr id="286722" name="Rectangle 2"/>
          <p:cNvSpPr>
            <a:spLocks noGrp="1" noRot="1" noChangeAspect="1" noChangeArrowheads="1" noTextEdit="1"/>
          </p:cNvSpPr>
          <p:nvPr>
            <p:ph type="sldImg"/>
          </p:nvPr>
        </p:nvSpPr>
        <p:spPr/>
      </p:sp>
      <p:sp>
        <p:nvSpPr>
          <p:cNvPr id="286723"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5" name="圆角矩形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圆角矩形 9"/>
          <p:cNvSpPr/>
          <p:nvPr/>
        </p:nvSpPr>
        <p:spPr>
          <a:xfrm>
            <a:off x="418596" y="464056"/>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5" name="标题 4"/>
          <p:cNvSpPr>
            <a:spLocks noGrp="1"/>
          </p:cNvSpPr>
          <p:nvPr>
            <p:ph type="ctrTitle"/>
          </p:nvPr>
        </p:nvSpPr>
        <p:spPr>
          <a:xfrm>
            <a:off x="722376" y="1772816"/>
            <a:ext cx="7772400" cy="1828800"/>
          </a:xfrm>
        </p:spPr>
        <p:txBody>
          <a:bodyPr lIns="45720" rIns="45720" bIns="45720"/>
          <a:lstStyle>
            <a:lvl1pPr algn="ct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kumimoji="0" lang="zh-CN" altLang="en-US" dirty="0"/>
              <a:t>单击此处编辑母版标题样式</a:t>
            </a:r>
            <a:endParaRPr kumimoji="0" lang="en-US" dirty="0"/>
          </a:p>
        </p:txBody>
      </p:sp>
      <p:sp>
        <p:nvSpPr>
          <p:cNvPr id="20" name="副标题 19"/>
          <p:cNvSpPr>
            <a:spLocks noGrp="1"/>
          </p:cNvSpPr>
          <p:nvPr>
            <p:ph type="subTitle" idx="1"/>
          </p:nvPr>
        </p:nvSpPr>
        <p:spPr>
          <a:xfrm>
            <a:off x="722376" y="3882752"/>
            <a:ext cx="7772400" cy="914400"/>
          </a:xfrm>
        </p:spPr>
        <p:txBody>
          <a:bodyPr lIns="182880" tIns="0"/>
          <a:lstStyle>
            <a:lvl1pPr marL="36830"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533A1457-98D7-4272-8DD2-70F43D82E7CE}" type="datetime1">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fld>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3E219E9F-DD67-4FCF-8C74-D4422C82FC57}" type="datetime1">
              <a:rPr lang="zh-CN" altLang="en-US" smtClean="0">
                <a:solidFill>
                  <a:schemeClr val="bg1"/>
                </a:solidFill>
                <a:latin typeface="黑体" panose="02010609060101010101" pitchFamily="49" charset="-122"/>
                <a:ea typeface="黑体" panose="02010609060101010101" pitchFamily="49" charset="-122"/>
              </a:rPr>
            </a:fld>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FF9C47-783F-4BA3-8F44-C651CC1C7843}"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defRPr/>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98D44D8-17C8-4EF3-AEA6-26CE6DA18EE0}" type="datetime1">
              <a:rPr lang="zh-CN" altLang="en-US" smtClean="0"/>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1" fmla="*/ 0 w 7104888"/>
              <a:gd name="connsiteY0-2" fmla="*/ 0 h 6858000"/>
              <a:gd name="connsiteX1-3" fmla="*/ 5695188 w 7104888"/>
              <a:gd name="connsiteY1-4" fmla="*/ 0 h 6858000"/>
              <a:gd name="connsiteX2-5" fmla="*/ 7104888 w 7104888"/>
              <a:gd name="connsiteY2-6" fmla="*/ 0 h 6858000"/>
              <a:gd name="connsiteX3-7" fmla="*/ 7104888 w 7104888"/>
              <a:gd name="connsiteY3-8" fmla="*/ 6858000 h 6858000"/>
              <a:gd name="connsiteX4-9" fmla="*/ 0 w 7104888"/>
              <a:gd name="connsiteY4-10" fmla="*/ 6858000 h 6858000"/>
              <a:gd name="connsiteX5" fmla="*/ 0 w 7104888"/>
              <a:gd name="connsiteY5" fmla="*/ 0 h 6858000"/>
              <a:gd name="connsiteX0-11" fmla="*/ 10287 w 7115175"/>
              <a:gd name="connsiteY0-12" fmla="*/ 0 h 6858000"/>
              <a:gd name="connsiteX1-13" fmla="*/ 5705475 w 7115175"/>
              <a:gd name="connsiteY1-14" fmla="*/ 0 h 6858000"/>
              <a:gd name="connsiteX2-15" fmla="*/ 7115175 w 7115175"/>
              <a:gd name="connsiteY2-16" fmla="*/ 0 h 6858000"/>
              <a:gd name="connsiteX3-17" fmla="*/ 7115175 w 7115175"/>
              <a:gd name="connsiteY3-18" fmla="*/ 6858000 h 6858000"/>
              <a:gd name="connsiteX4-19" fmla="*/ 10287 w 7115175"/>
              <a:gd name="connsiteY4-20" fmla="*/ 6858000 h 6858000"/>
              <a:gd name="connsiteX5-21" fmla="*/ 0 w 7115175"/>
              <a:gd name="connsiteY5-22" fmla="*/ 5048250 h 6858000"/>
              <a:gd name="connsiteX6" fmla="*/ 10287 w 7115175"/>
              <a:gd name="connsiteY6" fmla="*/ 0 h 6858000"/>
              <a:gd name="connsiteX0-23" fmla="*/ 10287 w 7115175"/>
              <a:gd name="connsiteY0-24" fmla="*/ 0 h 6858000"/>
              <a:gd name="connsiteX1-25" fmla="*/ 5705475 w 7115175"/>
              <a:gd name="connsiteY1-26" fmla="*/ 0 h 6858000"/>
              <a:gd name="connsiteX2-27" fmla="*/ 7115175 w 7115175"/>
              <a:gd name="connsiteY2-28" fmla="*/ 0 h 6858000"/>
              <a:gd name="connsiteX3-29" fmla="*/ 7115175 w 7115175"/>
              <a:gd name="connsiteY3-30" fmla="*/ 6858000 h 6858000"/>
              <a:gd name="connsiteX4-31" fmla="*/ 1533526 w 7115175"/>
              <a:gd name="connsiteY4-32" fmla="*/ 6848475 h 6858000"/>
              <a:gd name="connsiteX5-33" fmla="*/ 10287 w 7115175"/>
              <a:gd name="connsiteY5-34" fmla="*/ 6858000 h 6858000"/>
              <a:gd name="connsiteX6-35" fmla="*/ 0 w 7115175"/>
              <a:gd name="connsiteY6-36" fmla="*/ 5048250 h 6858000"/>
              <a:gd name="connsiteX7" fmla="*/ 10287 w 7115175"/>
              <a:gd name="connsiteY7" fmla="*/ 0 h 6858000"/>
              <a:gd name="connsiteX0-37" fmla="*/ 10287 w 7115175"/>
              <a:gd name="connsiteY0-38" fmla="*/ 0 h 6858000"/>
              <a:gd name="connsiteX1-39" fmla="*/ 5705475 w 7115175"/>
              <a:gd name="connsiteY1-40" fmla="*/ 0 h 6858000"/>
              <a:gd name="connsiteX2-41" fmla="*/ 7115175 w 7115175"/>
              <a:gd name="connsiteY2-42" fmla="*/ 0 h 6858000"/>
              <a:gd name="connsiteX3-43" fmla="*/ 7115175 w 7115175"/>
              <a:gd name="connsiteY3-44" fmla="*/ 6858000 h 6858000"/>
              <a:gd name="connsiteX4-45" fmla="*/ 1533526 w 7115175"/>
              <a:gd name="connsiteY4-46" fmla="*/ 6848475 h 6858000"/>
              <a:gd name="connsiteX5-47" fmla="*/ 0 w 7115175"/>
              <a:gd name="connsiteY5-48" fmla="*/ 5048250 h 6858000"/>
              <a:gd name="connsiteX6-49" fmla="*/ 10287 w 7115175"/>
              <a:gd name="connsiteY6-50" fmla="*/ 0 h 6858000"/>
              <a:gd name="connsiteX0-51" fmla="*/ 0 w 7115175"/>
              <a:gd name="connsiteY0-52" fmla="*/ 5048250 h 6858000"/>
              <a:gd name="connsiteX1-53" fmla="*/ 5705475 w 7115175"/>
              <a:gd name="connsiteY1-54" fmla="*/ 0 h 6858000"/>
              <a:gd name="connsiteX2-55" fmla="*/ 7115175 w 7115175"/>
              <a:gd name="connsiteY2-56" fmla="*/ 0 h 6858000"/>
              <a:gd name="connsiteX3-57" fmla="*/ 7115175 w 7115175"/>
              <a:gd name="connsiteY3-58" fmla="*/ 6858000 h 6858000"/>
              <a:gd name="connsiteX4-59" fmla="*/ 1533526 w 7115175"/>
              <a:gd name="connsiteY4-60" fmla="*/ 6848475 h 6858000"/>
              <a:gd name="connsiteX5-61" fmla="*/ 0 w 7115175"/>
              <a:gd name="connsiteY5-62" fmla="*/ 504825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1809750 h 1809750"/>
              <a:gd name="connsiteX1-3" fmla="*/ 1895475 w 3571875"/>
              <a:gd name="connsiteY1-4" fmla="*/ 0 h 1809750"/>
              <a:gd name="connsiteX2-5" fmla="*/ 3571875 w 3571875"/>
              <a:gd name="connsiteY2-6" fmla="*/ 1809750 h 1809750"/>
              <a:gd name="connsiteX3-7" fmla="*/ 0 w 3571875"/>
              <a:gd name="connsiteY3-8" fmla="*/ 1809750 h 1809750"/>
              <a:gd name="connsiteX0-9" fmla="*/ 0 w 3571875"/>
              <a:gd name="connsiteY0-10" fmla="*/ 1809750 h 1809750"/>
              <a:gd name="connsiteX1-11" fmla="*/ 2038350 w 3571875"/>
              <a:gd name="connsiteY1-12" fmla="*/ 0 h 1809750"/>
              <a:gd name="connsiteX2-13" fmla="*/ 3571875 w 3571875"/>
              <a:gd name="connsiteY2-14" fmla="*/ 1809750 h 1809750"/>
              <a:gd name="connsiteX3-15" fmla="*/ 0 w 3571875"/>
              <a:gd name="connsiteY3-16" fmla="*/ 1809750 h 1809750"/>
            </a:gdLst>
            <a:ahLst/>
            <a:cxnLst>
              <a:cxn ang="0">
                <a:pos x="connsiteX0-1" y="connsiteY0-2"/>
              </a:cxn>
              <a:cxn ang="0">
                <a:pos x="connsiteX1-3" y="connsiteY1-4"/>
              </a:cxn>
              <a:cxn ang="0">
                <a:pos x="connsiteX2-5" y="connsiteY2-6"/>
              </a:cxn>
              <a:cxn ang="0">
                <a:pos x="connsiteX3-7" y="connsiteY3-8"/>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B116A5A-BD99-4717-BAC1-7A32521A6EAD}"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2576" y="289208"/>
            <a:ext cx="8183880" cy="763528"/>
          </a:xfrm>
        </p:spPr>
        <p:txBody>
          <a:bodyPr/>
          <a:lstStyle/>
          <a:p>
            <a:r>
              <a:rPr kumimoji="0" lang="zh-CN" altLang="en-US" dirty="0"/>
              <a:t>单击此处编辑母版标题样式</a:t>
            </a:r>
            <a:endParaRPr kumimoji="0" lang="en-US" dirty="0"/>
          </a:p>
        </p:txBody>
      </p:sp>
      <p:sp>
        <p:nvSpPr>
          <p:cNvPr id="3" name="内容占位符 2"/>
          <p:cNvSpPr>
            <a:spLocks noGrp="1"/>
          </p:cNvSpPr>
          <p:nvPr>
            <p:ph idx="1"/>
          </p:nvPr>
        </p:nvSpPr>
        <p:spPr>
          <a:xfrm>
            <a:off x="502920" y="1196752"/>
            <a:ext cx="8183880" cy="4608512"/>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3776328" y="6111875"/>
            <a:ext cx="2286000" cy="365125"/>
          </a:xfrm>
          <a:prstGeom prst="rect">
            <a:avLst/>
          </a:prstGeom>
        </p:spPr>
        <p:txBody>
          <a:bodyPr/>
          <a:lstStyle/>
          <a:p>
            <a:fld id="{21613795-4F12-482E-8501-B1D52128F7E1}" type="datetimeFigureOut">
              <a:rPr lang="zh-CN" altLang="en-US" smtClean="0">
                <a:solidFill>
                  <a:srgbClr val="E3DED1">
                    <a:shade val="50000"/>
                  </a:srgbClr>
                </a:solidFill>
              </a:rPr>
            </a:fld>
            <a:endParaRPr lang="zh-CN" altLang="en-US">
              <a:solidFill>
                <a:srgbClr val="E3DED1">
                  <a:shade val="50000"/>
                </a:srgbClr>
              </a:solidFill>
            </a:endParaRPr>
          </a:p>
        </p:txBody>
      </p:sp>
      <p:sp>
        <p:nvSpPr>
          <p:cNvPr id="5" name="页脚占位符 4"/>
          <p:cNvSpPr>
            <a:spLocks noGrp="1"/>
          </p:cNvSpPr>
          <p:nvPr>
            <p:ph type="ftr" sz="quarter" idx="11"/>
          </p:nvPr>
        </p:nvSpPr>
        <p:spPr>
          <a:xfrm>
            <a:off x="6062328" y="6111875"/>
            <a:ext cx="2286000" cy="365125"/>
          </a:xfrm>
          <a:prstGeom prst="rect">
            <a:avLst/>
          </a:prstGeom>
        </p:spPr>
        <p:txBody>
          <a:bodyPr/>
          <a:lstStyle/>
          <a:p>
            <a:endParaRPr lang="zh-CN" altLang="en-US">
              <a:solidFill>
                <a:srgbClr val="E3DED1">
                  <a:shade val="50000"/>
                </a:srgbClr>
              </a:solidFill>
            </a:endParaRPr>
          </a:p>
        </p:txBody>
      </p:sp>
      <p:sp>
        <p:nvSpPr>
          <p:cNvPr id="6" name="灯片编号占位符 5"/>
          <p:cNvSpPr>
            <a:spLocks noGrp="1"/>
          </p:cNvSpPr>
          <p:nvPr>
            <p:ph type="sldNum" sz="quarter" idx="12"/>
          </p:nvPr>
        </p:nvSpPr>
        <p:spPr>
          <a:xfrm>
            <a:off x="8348328" y="6111875"/>
            <a:ext cx="457200" cy="365125"/>
          </a:xfrm>
          <a:prstGeom prst="rect">
            <a:avLst/>
          </a:prstGeom>
        </p:spPr>
        <p:txBody>
          <a:bodyPr/>
          <a:lstStyle/>
          <a:p>
            <a:fld id="{68F6AC35-BEFA-4BA4-9DA5-DD7229BE65A1}" type="slidenum">
              <a:rPr lang="zh-CN" altLang="en-US" smtClean="0">
                <a:solidFill>
                  <a:srgbClr val="E3DED1">
                    <a:shade val="50000"/>
                  </a:srgbClr>
                </a:solidFill>
              </a:rPr>
            </a:fld>
            <a:endParaRPr lang="zh-CN" altLang="en-US">
              <a:solidFill>
                <a:srgbClr val="E3DED1">
                  <a:shade val="50000"/>
                </a:srgb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533A1457-98D7-4272-8DD2-70F43D82E7CE}" type="datetime1">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fld>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3E219E9F-DD67-4FCF-8C74-D4422C82FC57}" type="datetime1">
              <a:rPr lang="zh-CN" altLang="en-US" smtClean="0">
                <a:solidFill>
                  <a:schemeClr val="bg1"/>
                </a:solidFill>
                <a:latin typeface="黑体" panose="02010609060101010101" pitchFamily="49" charset="-122"/>
                <a:ea typeface="黑体" panose="02010609060101010101" pitchFamily="49" charset="-122"/>
              </a:rPr>
            </a:fld>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FF9C47-783F-4BA3-8F44-C651CC1C7843}"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defRPr/>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98D44D8-17C8-4EF3-AEA6-26CE6DA18EE0}" type="datetime1">
              <a:rPr lang="zh-CN" altLang="en-US" smtClean="0"/>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1" fmla="*/ 0 w 7104888"/>
              <a:gd name="connsiteY0-2" fmla="*/ 0 h 6858000"/>
              <a:gd name="connsiteX1-3" fmla="*/ 5695188 w 7104888"/>
              <a:gd name="connsiteY1-4" fmla="*/ 0 h 6858000"/>
              <a:gd name="connsiteX2-5" fmla="*/ 7104888 w 7104888"/>
              <a:gd name="connsiteY2-6" fmla="*/ 0 h 6858000"/>
              <a:gd name="connsiteX3-7" fmla="*/ 7104888 w 7104888"/>
              <a:gd name="connsiteY3-8" fmla="*/ 6858000 h 6858000"/>
              <a:gd name="connsiteX4-9" fmla="*/ 0 w 7104888"/>
              <a:gd name="connsiteY4-10" fmla="*/ 6858000 h 6858000"/>
              <a:gd name="connsiteX5" fmla="*/ 0 w 7104888"/>
              <a:gd name="connsiteY5" fmla="*/ 0 h 6858000"/>
              <a:gd name="connsiteX0-11" fmla="*/ 10287 w 7115175"/>
              <a:gd name="connsiteY0-12" fmla="*/ 0 h 6858000"/>
              <a:gd name="connsiteX1-13" fmla="*/ 5705475 w 7115175"/>
              <a:gd name="connsiteY1-14" fmla="*/ 0 h 6858000"/>
              <a:gd name="connsiteX2-15" fmla="*/ 7115175 w 7115175"/>
              <a:gd name="connsiteY2-16" fmla="*/ 0 h 6858000"/>
              <a:gd name="connsiteX3-17" fmla="*/ 7115175 w 7115175"/>
              <a:gd name="connsiteY3-18" fmla="*/ 6858000 h 6858000"/>
              <a:gd name="connsiteX4-19" fmla="*/ 10287 w 7115175"/>
              <a:gd name="connsiteY4-20" fmla="*/ 6858000 h 6858000"/>
              <a:gd name="connsiteX5-21" fmla="*/ 0 w 7115175"/>
              <a:gd name="connsiteY5-22" fmla="*/ 5048250 h 6858000"/>
              <a:gd name="connsiteX6" fmla="*/ 10287 w 7115175"/>
              <a:gd name="connsiteY6" fmla="*/ 0 h 6858000"/>
              <a:gd name="connsiteX0-23" fmla="*/ 10287 w 7115175"/>
              <a:gd name="connsiteY0-24" fmla="*/ 0 h 6858000"/>
              <a:gd name="connsiteX1-25" fmla="*/ 5705475 w 7115175"/>
              <a:gd name="connsiteY1-26" fmla="*/ 0 h 6858000"/>
              <a:gd name="connsiteX2-27" fmla="*/ 7115175 w 7115175"/>
              <a:gd name="connsiteY2-28" fmla="*/ 0 h 6858000"/>
              <a:gd name="connsiteX3-29" fmla="*/ 7115175 w 7115175"/>
              <a:gd name="connsiteY3-30" fmla="*/ 6858000 h 6858000"/>
              <a:gd name="connsiteX4-31" fmla="*/ 1533526 w 7115175"/>
              <a:gd name="connsiteY4-32" fmla="*/ 6848475 h 6858000"/>
              <a:gd name="connsiteX5-33" fmla="*/ 10287 w 7115175"/>
              <a:gd name="connsiteY5-34" fmla="*/ 6858000 h 6858000"/>
              <a:gd name="connsiteX6-35" fmla="*/ 0 w 7115175"/>
              <a:gd name="connsiteY6-36" fmla="*/ 5048250 h 6858000"/>
              <a:gd name="connsiteX7" fmla="*/ 10287 w 7115175"/>
              <a:gd name="connsiteY7" fmla="*/ 0 h 6858000"/>
              <a:gd name="connsiteX0-37" fmla="*/ 10287 w 7115175"/>
              <a:gd name="connsiteY0-38" fmla="*/ 0 h 6858000"/>
              <a:gd name="connsiteX1-39" fmla="*/ 5705475 w 7115175"/>
              <a:gd name="connsiteY1-40" fmla="*/ 0 h 6858000"/>
              <a:gd name="connsiteX2-41" fmla="*/ 7115175 w 7115175"/>
              <a:gd name="connsiteY2-42" fmla="*/ 0 h 6858000"/>
              <a:gd name="connsiteX3-43" fmla="*/ 7115175 w 7115175"/>
              <a:gd name="connsiteY3-44" fmla="*/ 6858000 h 6858000"/>
              <a:gd name="connsiteX4-45" fmla="*/ 1533526 w 7115175"/>
              <a:gd name="connsiteY4-46" fmla="*/ 6848475 h 6858000"/>
              <a:gd name="connsiteX5-47" fmla="*/ 0 w 7115175"/>
              <a:gd name="connsiteY5-48" fmla="*/ 5048250 h 6858000"/>
              <a:gd name="connsiteX6-49" fmla="*/ 10287 w 7115175"/>
              <a:gd name="connsiteY6-50" fmla="*/ 0 h 6858000"/>
              <a:gd name="connsiteX0-51" fmla="*/ 0 w 7115175"/>
              <a:gd name="connsiteY0-52" fmla="*/ 5048250 h 6858000"/>
              <a:gd name="connsiteX1-53" fmla="*/ 5705475 w 7115175"/>
              <a:gd name="connsiteY1-54" fmla="*/ 0 h 6858000"/>
              <a:gd name="connsiteX2-55" fmla="*/ 7115175 w 7115175"/>
              <a:gd name="connsiteY2-56" fmla="*/ 0 h 6858000"/>
              <a:gd name="connsiteX3-57" fmla="*/ 7115175 w 7115175"/>
              <a:gd name="connsiteY3-58" fmla="*/ 6858000 h 6858000"/>
              <a:gd name="connsiteX4-59" fmla="*/ 1533526 w 7115175"/>
              <a:gd name="connsiteY4-60" fmla="*/ 6848475 h 6858000"/>
              <a:gd name="connsiteX5-61" fmla="*/ 0 w 7115175"/>
              <a:gd name="connsiteY5-62" fmla="*/ 504825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1809750 h 1809750"/>
              <a:gd name="connsiteX1-3" fmla="*/ 1895475 w 3571875"/>
              <a:gd name="connsiteY1-4" fmla="*/ 0 h 1809750"/>
              <a:gd name="connsiteX2-5" fmla="*/ 3571875 w 3571875"/>
              <a:gd name="connsiteY2-6" fmla="*/ 1809750 h 1809750"/>
              <a:gd name="connsiteX3-7" fmla="*/ 0 w 3571875"/>
              <a:gd name="connsiteY3-8" fmla="*/ 1809750 h 1809750"/>
              <a:gd name="connsiteX0-9" fmla="*/ 0 w 3571875"/>
              <a:gd name="connsiteY0-10" fmla="*/ 1809750 h 1809750"/>
              <a:gd name="connsiteX1-11" fmla="*/ 2038350 w 3571875"/>
              <a:gd name="connsiteY1-12" fmla="*/ 0 h 1809750"/>
              <a:gd name="connsiteX2-13" fmla="*/ 3571875 w 3571875"/>
              <a:gd name="connsiteY2-14" fmla="*/ 1809750 h 1809750"/>
              <a:gd name="connsiteX3-15" fmla="*/ 0 w 3571875"/>
              <a:gd name="connsiteY3-16" fmla="*/ 1809750 h 1809750"/>
            </a:gdLst>
            <a:ahLst/>
            <a:cxnLst>
              <a:cxn ang="0">
                <a:pos x="connsiteX0-1" y="connsiteY0-2"/>
              </a:cxn>
              <a:cxn ang="0">
                <a:pos x="connsiteX1-3" y="connsiteY1-4"/>
              </a:cxn>
              <a:cxn ang="0">
                <a:pos x="connsiteX2-5" y="connsiteY2-6"/>
              </a:cxn>
              <a:cxn ang="0">
                <a:pos x="connsiteX3-7" y="connsiteY3-8"/>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B116A5A-BD99-4717-BAC1-7A32521A6EAD}"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圆角矩形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圆角矩形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68344" y="5624484"/>
            <a:ext cx="8183880" cy="420624"/>
          </a:xfrm>
        </p:spPr>
        <p:txBody>
          <a:bodyPr lIns="118872" tIns="0" anchor="t"/>
          <a:lstStyle>
            <a:lvl1pPr marL="0" marR="36830"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a:xfrm>
            <a:off x="3776328" y="6111875"/>
            <a:ext cx="2286000" cy="365125"/>
          </a:xfrm>
          <a:prstGeom prst="rect">
            <a:avLst/>
          </a:prstGeom>
        </p:spPr>
        <p:txBody>
          <a:bodyPr/>
          <a:lstStyle/>
          <a:p>
            <a:fld id="{21613795-4F12-482E-8501-B1D52128F7E1}" type="datetimeFigureOut">
              <a:rPr lang="zh-CN" altLang="en-US" smtClean="0">
                <a:solidFill>
                  <a:srgbClr val="E3DED1">
                    <a:shade val="50000"/>
                  </a:srgbClr>
                </a:solidFill>
              </a:rPr>
            </a:fld>
            <a:endParaRPr lang="zh-CN" altLang="en-US">
              <a:solidFill>
                <a:srgbClr val="E3DED1">
                  <a:shade val="50000"/>
                </a:srgbClr>
              </a:solidFill>
            </a:endParaRPr>
          </a:p>
        </p:txBody>
      </p:sp>
      <p:sp>
        <p:nvSpPr>
          <p:cNvPr id="5" name="页脚占位符 4"/>
          <p:cNvSpPr>
            <a:spLocks noGrp="1"/>
          </p:cNvSpPr>
          <p:nvPr>
            <p:ph type="ftr" sz="quarter" idx="11"/>
          </p:nvPr>
        </p:nvSpPr>
        <p:spPr>
          <a:xfrm>
            <a:off x="6062328" y="6111875"/>
            <a:ext cx="2286000" cy="365125"/>
          </a:xfrm>
          <a:prstGeom prst="rect">
            <a:avLst/>
          </a:prstGeom>
        </p:spPr>
        <p:txBody>
          <a:bodyPr/>
          <a:lstStyle/>
          <a:p>
            <a:endParaRPr lang="zh-CN" altLang="en-US">
              <a:solidFill>
                <a:srgbClr val="E3DED1">
                  <a:shade val="50000"/>
                </a:srgbClr>
              </a:solidFill>
            </a:endParaRPr>
          </a:p>
        </p:txBody>
      </p:sp>
      <p:sp>
        <p:nvSpPr>
          <p:cNvPr id="6" name="灯片编号占位符 5"/>
          <p:cNvSpPr>
            <a:spLocks noGrp="1"/>
          </p:cNvSpPr>
          <p:nvPr>
            <p:ph type="sldNum" sz="quarter" idx="12"/>
          </p:nvPr>
        </p:nvSpPr>
        <p:spPr>
          <a:xfrm>
            <a:off x="8348328" y="6111875"/>
            <a:ext cx="457200" cy="365125"/>
          </a:xfrm>
          <a:prstGeom prst="rect">
            <a:avLst/>
          </a:prstGeom>
        </p:spPr>
        <p:txBody>
          <a:bodyPr/>
          <a:lstStyle/>
          <a:p>
            <a:fld id="{68F6AC35-BEFA-4BA4-9DA5-DD7229BE65A1}" type="slidenum">
              <a:rPr lang="zh-CN" altLang="en-US" smtClean="0">
                <a:solidFill>
                  <a:srgbClr val="E3DED1">
                    <a:shade val="50000"/>
                  </a:srgbClr>
                </a:solidFill>
              </a:rPr>
            </a:fld>
            <a:endParaRPr lang="zh-CN" altLang="en-US">
              <a:solidFill>
                <a:srgbClr val="E3DED1">
                  <a:shade val="50000"/>
                </a:srgb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533A1457-98D7-4272-8DD2-70F43D82E7CE}" type="datetime1">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3E219E9F-DD67-4FCF-8C74-D4422C82FC57}" type="datetime1">
              <a:rPr lang="zh-CN" altLang="en-US" smtClean="0">
                <a:solidFill>
                  <a:srgbClr val="FFFFFF"/>
                </a:solidFill>
                <a:latin typeface="黑体" panose="02010609060101010101" pitchFamily="49" charset="-122"/>
                <a:ea typeface="黑体" panose="02010609060101010101" pitchFamily="49" charset="-122"/>
              </a:rPr>
            </a:fld>
            <a:endParaRPr lang="zh-CN" altLang="en-US" dirty="0">
              <a:solidFill>
                <a:srgbClr val="FFFFFF"/>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FF9C47-783F-4BA3-8F44-C651CC1C7843}"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defRPr/>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98D44D8-17C8-4EF3-AEA6-26CE6DA18EE0}" type="datetime1">
              <a:rPr lang="zh-CN" altLang="en-US" smtClean="0"/>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fld>
            <a:endParaRPr lang="zh-CN" altLang="en-US">
              <a:solidFill>
                <a:srgbClr val="43434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7" name="圆角矩形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日期占位符 1"/>
          <p:cNvSpPr>
            <a:spLocks noGrp="1"/>
          </p:cNvSpPr>
          <p:nvPr>
            <p:ph type="dt" sz="half" idx="10"/>
          </p:nvPr>
        </p:nvSpPr>
        <p:spPr>
          <a:xfrm>
            <a:off x="3776328" y="6111875"/>
            <a:ext cx="2286000" cy="365125"/>
          </a:xfrm>
          <a:prstGeom prst="rect">
            <a:avLst/>
          </a:prstGeom>
        </p:spPr>
        <p:txBody>
          <a:bodyPr/>
          <a:lstStyle/>
          <a:p>
            <a:fld id="{21613795-4F12-482E-8501-B1D52128F7E1}" type="datetimeFigureOut">
              <a:rPr lang="zh-CN" altLang="en-US" smtClean="0">
                <a:solidFill>
                  <a:srgbClr val="E3DED1">
                    <a:shade val="50000"/>
                  </a:srgbClr>
                </a:solidFill>
              </a:rPr>
            </a:fld>
            <a:endParaRPr lang="zh-CN" altLang="en-US">
              <a:solidFill>
                <a:srgbClr val="E3DED1">
                  <a:shade val="50000"/>
                </a:srgbClr>
              </a:solidFill>
            </a:endParaRPr>
          </a:p>
        </p:txBody>
      </p:sp>
      <p:sp>
        <p:nvSpPr>
          <p:cNvPr id="3" name="页脚占位符 2"/>
          <p:cNvSpPr>
            <a:spLocks noGrp="1"/>
          </p:cNvSpPr>
          <p:nvPr>
            <p:ph type="ftr" sz="quarter" idx="11"/>
          </p:nvPr>
        </p:nvSpPr>
        <p:spPr>
          <a:xfrm>
            <a:off x="6062328" y="6111875"/>
            <a:ext cx="2286000" cy="365125"/>
          </a:xfrm>
          <a:prstGeom prst="rect">
            <a:avLst/>
          </a:prstGeom>
        </p:spPr>
        <p:txBody>
          <a:bodyPr/>
          <a:lstStyle/>
          <a:p>
            <a:endParaRPr lang="zh-CN" altLang="en-US">
              <a:solidFill>
                <a:srgbClr val="E3DED1">
                  <a:shade val="50000"/>
                </a:srgbClr>
              </a:solidFill>
            </a:endParaRPr>
          </a:p>
        </p:txBody>
      </p:sp>
      <p:sp>
        <p:nvSpPr>
          <p:cNvPr id="4" name="灯片编号占位符 3"/>
          <p:cNvSpPr>
            <a:spLocks noGrp="1"/>
          </p:cNvSpPr>
          <p:nvPr>
            <p:ph type="sldNum" sz="quarter" idx="12"/>
          </p:nvPr>
        </p:nvSpPr>
        <p:spPr>
          <a:xfrm>
            <a:off x="8348328" y="6111875"/>
            <a:ext cx="457200" cy="365125"/>
          </a:xfrm>
          <a:prstGeom prst="rect">
            <a:avLst/>
          </a:prstGeom>
        </p:spPr>
        <p:txBody>
          <a:bodyPr/>
          <a:lstStyle/>
          <a:p>
            <a:fld id="{68F6AC35-BEFA-4BA4-9DA5-DD7229BE65A1}" type="slidenum">
              <a:rPr lang="zh-CN" altLang="en-US" smtClean="0">
                <a:solidFill>
                  <a:srgbClr val="E3DED1">
                    <a:shade val="50000"/>
                  </a:srgbClr>
                </a:solidFill>
              </a:rPr>
            </a:fld>
            <a:endParaRPr lang="zh-CN" altLang="en-US">
              <a:solidFill>
                <a:srgbClr val="E3DED1">
                  <a:shade val="50000"/>
                </a:srgb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1" fmla="*/ 0 w 7104888"/>
              <a:gd name="connsiteY0-2" fmla="*/ 0 h 6858000"/>
              <a:gd name="connsiteX1-3" fmla="*/ 5695188 w 7104888"/>
              <a:gd name="connsiteY1-4" fmla="*/ 0 h 6858000"/>
              <a:gd name="connsiteX2-5" fmla="*/ 7104888 w 7104888"/>
              <a:gd name="connsiteY2-6" fmla="*/ 0 h 6858000"/>
              <a:gd name="connsiteX3-7" fmla="*/ 7104888 w 7104888"/>
              <a:gd name="connsiteY3-8" fmla="*/ 6858000 h 6858000"/>
              <a:gd name="connsiteX4-9" fmla="*/ 0 w 7104888"/>
              <a:gd name="connsiteY4-10" fmla="*/ 6858000 h 6858000"/>
              <a:gd name="connsiteX5" fmla="*/ 0 w 7104888"/>
              <a:gd name="connsiteY5" fmla="*/ 0 h 6858000"/>
              <a:gd name="connsiteX0-11" fmla="*/ 10287 w 7115175"/>
              <a:gd name="connsiteY0-12" fmla="*/ 0 h 6858000"/>
              <a:gd name="connsiteX1-13" fmla="*/ 5705475 w 7115175"/>
              <a:gd name="connsiteY1-14" fmla="*/ 0 h 6858000"/>
              <a:gd name="connsiteX2-15" fmla="*/ 7115175 w 7115175"/>
              <a:gd name="connsiteY2-16" fmla="*/ 0 h 6858000"/>
              <a:gd name="connsiteX3-17" fmla="*/ 7115175 w 7115175"/>
              <a:gd name="connsiteY3-18" fmla="*/ 6858000 h 6858000"/>
              <a:gd name="connsiteX4-19" fmla="*/ 10287 w 7115175"/>
              <a:gd name="connsiteY4-20" fmla="*/ 6858000 h 6858000"/>
              <a:gd name="connsiteX5-21" fmla="*/ 0 w 7115175"/>
              <a:gd name="connsiteY5-22" fmla="*/ 5048250 h 6858000"/>
              <a:gd name="connsiteX6" fmla="*/ 10287 w 7115175"/>
              <a:gd name="connsiteY6" fmla="*/ 0 h 6858000"/>
              <a:gd name="connsiteX0-23" fmla="*/ 10287 w 7115175"/>
              <a:gd name="connsiteY0-24" fmla="*/ 0 h 6858000"/>
              <a:gd name="connsiteX1-25" fmla="*/ 5705475 w 7115175"/>
              <a:gd name="connsiteY1-26" fmla="*/ 0 h 6858000"/>
              <a:gd name="connsiteX2-27" fmla="*/ 7115175 w 7115175"/>
              <a:gd name="connsiteY2-28" fmla="*/ 0 h 6858000"/>
              <a:gd name="connsiteX3-29" fmla="*/ 7115175 w 7115175"/>
              <a:gd name="connsiteY3-30" fmla="*/ 6858000 h 6858000"/>
              <a:gd name="connsiteX4-31" fmla="*/ 1533526 w 7115175"/>
              <a:gd name="connsiteY4-32" fmla="*/ 6848475 h 6858000"/>
              <a:gd name="connsiteX5-33" fmla="*/ 10287 w 7115175"/>
              <a:gd name="connsiteY5-34" fmla="*/ 6858000 h 6858000"/>
              <a:gd name="connsiteX6-35" fmla="*/ 0 w 7115175"/>
              <a:gd name="connsiteY6-36" fmla="*/ 5048250 h 6858000"/>
              <a:gd name="connsiteX7" fmla="*/ 10287 w 7115175"/>
              <a:gd name="connsiteY7" fmla="*/ 0 h 6858000"/>
              <a:gd name="connsiteX0-37" fmla="*/ 10287 w 7115175"/>
              <a:gd name="connsiteY0-38" fmla="*/ 0 h 6858000"/>
              <a:gd name="connsiteX1-39" fmla="*/ 5705475 w 7115175"/>
              <a:gd name="connsiteY1-40" fmla="*/ 0 h 6858000"/>
              <a:gd name="connsiteX2-41" fmla="*/ 7115175 w 7115175"/>
              <a:gd name="connsiteY2-42" fmla="*/ 0 h 6858000"/>
              <a:gd name="connsiteX3-43" fmla="*/ 7115175 w 7115175"/>
              <a:gd name="connsiteY3-44" fmla="*/ 6858000 h 6858000"/>
              <a:gd name="connsiteX4-45" fmla="*/ 1533526 w 7115175"/>
              <a:gd name="connsiteY4-46" fmla="*/ 6848475 h 6858000"/>
              <a:gd name="connsiteX5-47" fmla="*/ 0 w 7115175"/>
              <a:gd name="connsiteY5-48" fmla="*/ 5048250 h 6858000"/>
              <a:gd name="connsiteX6-49" fmla="*/ 10287 w 7115175"/>
              <a:gd name="connsiteY6-50" fmla="*/ 0 h 6858000"/>
              <a:gd name="connsiteX0-51" fmla="*/ 0 w 7115175"/>
              <a:gd name="connsiteY0-52" fmla="*/ 5048250 h 6858000"/>
              <a:gd name="connsiteX1-53" fmla="*/ 5705475 w 7115175"/>
              <a:gd name="connsiteY1-54" fmla="*/ 0 h 6858000"/>
              <a:gd name="connsiteX2-55" fmla="*/ 7115175 w 7115175"/>
              <a:gd name="connsiteY2-56" fmla="*/ 0 h 6858000"/>
              <a:gd name="connsiteX3-57" fmla="*/ 7115175 w 7115175"/>
              <a:gd name="connsiteY3-58" fmla="*/ 6858000 h 6858000"/>
              <a:gd name="connsiteX4-59" fmla="*/ 1533526 w 7115175"/>
              <a:gd name="connsiteY4-60" fmla="*/ 6848475 h 6858000"/>
              <a:gd name="connsiteX5-61" fmla="*/ 0 w 7115175"/>
              <a:gd name="connsiteY5-62" fmla="*/ 504825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1809750 h 1809750"/>
              <a:gd name="connsiteX1-3" fmla="*/ 1895475 w 3571875"/>
              <a:gd name="connsiteY1-4" fmla="*/ 0 h 1809750"/>
              <a:gd name="connsiteX2-5" fmla="*/ 3571875 w 3571875"/>
              <a:gd name="connsiteY2-6" fmla="*/ 1809750 h 1809750"/>
              <a:gd name="connsiteX3-7" fmla="*/ 0 w 3571875"/>
              <a:gd name="connsiteY3-8" fmla="*/ 1809750 h 1809750"/>
              <a:gd name="connsiteX0-9" fmla="*/ 0 w 3571875"/>
              <a:gd name="connsiteY0-10" fmla="*/ 1809750 h 1809750"/>
              <a:gd name="connsiteX1-11" fmla="*/ 2038350 w 3571875"/>
              <a:gd name="connsiteY1-12" fmla="*/ 0 h 1809750"/>
              <a:gd name="connsiteX2-13" fmla="*/ 3571875 w 3571875"/>
              <a:gd name="connsiteY2-14" fmla="*/ 1809750 h 1809750"/>
              <a:gd name="connsiteX3-15" fmla="*/ 0 w 3571875"/>
              <a:gd name="connsiteY3-16" fmla="*/ 1809750 h 1809750"/>
            </a:gdLst>
            <a:ahLst/>
            <a:cxnLst>
              <a:cxn ang="0">
                <a:pos x="connsiteX0-1" y="connsiteY0-2"/>
              </a:cxn>
              <a:cxn ang="0">
                <a:pos x="connsiteX1-3" y="connsiteY1-4"/>
              </a:cxn>
              <a:cxn ang="0">
                <a:pos x="connsiteX2-5" y="connsiteY2-6"/>
              </a:cxn>
              <a:cxn ang="0">
                <a:pos x="connsiteX3-7" y="connsiteY3-8"/>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B116A5A-BD99-4717-BAC1-7A32521A6EAD}"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533A1457-98D7-4272-8DD2-70F43D82E7CE}" type="datetime1">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3E219E9F-DD67-4FCF-8C74-D4422C82FC57}" type="datetime1">
              <a:rPr lang="zh-CN" altLang="en-US" smtClean="0">
                <a:solidFill>
                  <a:srgbClr val="FFFFFF"/>
                </a:solidFill>
                <a:latin typeface="黑体" panose="02010609060101010101" pitchFamily="49" charset="-122"/>
                <a:ea typeface="黑体" panose="02010609060101010101" pitchFamily="49" charset="-122"/>
              </a:rPr>
            </a:fld>
            <a:endParaRPr lang="zh-CN" altLang="en-US" dirty="0">
              <a:solidFill>
                <a:srgbClr val="FFFFFF"/>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FF9C47-783F-4BA3-8F44-C651CC1C7843}"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38784" y="533400"/>
            <a:ext cx="2971800" cy="914400"/>
          </a:xfrm>
        </p:spPr>
        <p:txBody>
          <a:bodyPr anchor="b"/>
          <a:lstStyle>
            <a:lvl1pPr algn="l">
              <a:buNone/>
              <a:defRPr sz="2200" b="1">
                <a:solidFill>
                  <a:schemeClr val="accent1"/>
                </a:solidFill>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5538847" y="1447802"/>
            <a:ext cx="2971800" cy="4206112"/>
          </a:xfrm>
        </p:spPr>
        <p:txBody>
          <a:bodyPr lIns="91440"/>
          <a:lstStyle>
            <a:lvl1pPr marL="18415" marR="18415"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内容占位符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3776328" y="6111875"/>
            <a:ext cx="2286000" cy="365125"/>
          </a:xfrm>
          <a:prstGeom prst="rect">
            <a:avLst/>
          </a:prstGeom>
        </p:spPr>
        <p:txBody>
          <a:bodyPr/>
          <a:lstStyle/>
          <a:p>
            <a:fld id="{21613795-4F12-482E-8501-B1D52128F7E1}" type="datetimeFigureOut">
              <a:rPr lang="zh-CN" altLang="en-US" smtClean="0">
                <a:solidFill>
                  <a:srgbClr val="E3DED1">
                    <a:shade val="50000"/>
                  </a:srgbClr>
                </a:solidFill>
              </a:rPr>
            </a:fld>
            <a:endParaRPr lang="zh-CN" altLang="en-US">
              <a:solidFill>
                <a:srgbClr val="E3DED1">
                  <a:shade val="50000"/>
                </a:srgbClr>
              </a:solidFill>
            </a:endParaRPr>
          </a:p>
        </p:txBody>
      </p:sp>
      <p:sp>
        <p:nvSpPr>
          <p:cNvPr id="6" name="页脚占位符 5"/>
          <p:cNvSpPr>
            <a:spLocks noGrp="1"/>
          </p:cNvSpPr>
          <p:nvPr>
            <p:ph type="ftr" sz="quarter" idx="11"/>
          </p:nvPr>
        </p:nvSpPr>
        <p:spPr>
          <a:xfrm>
            <a:off x="6062328" y="6111875"/>
            <a:ext cx="2286000" cy="365125"/>
          </a:xfrm>
          <a:prstGeom prst="rect">
            <a:avLst/>
          </a:prstGeom>
        </p:spPr>
        <p:txBody>
          <a:bodyPr/>
          <a:lstStyle/>
          <a:p>
            <a:endParaRPr lang="zh-CN" altLang="en-US">
              <a:solidFill>
                <a:srgbClr val="E3DED1">
                  <a:shade val="50000"/>
                </a:srgbClr>
              </a:solidFill>
            </a:endParaRPr>
          </a:p>
        </p:txBody>
      </p:sp>
      <p:sp>
        <p:nvSpPr>
          <p:cNvPr id="7" name="灯片编号占位符 6"/>
          <p:cNvSpPr>
            <a:spLocks noGrp="1"/>
          </p:cNvSpPr>
          <p:nvPr>
            <p:ph type="sldNum" sz="quarter" idx="12"/>
          </p:nvPr>
        </p:nvSpPr>
        <p:spPr>
          <a:xfrm>
            <a:off x="8348328" y="6111875"/>
            <a:ext cx="457200" cy="365125"/>
          </a:xfrm>
          <a:prstGeom prst="rect">
            <a:avLst/>
          </a:prstGeom>
        </p:spPr>
        <p:txBody>
          <a:bodyPr/>
          <a:lstStyle/>
          <a:p>
            <a:fld id="{68F6AC35-BEFA-4BA4-9DA5-DD7229BE65A1}" type="slidenum">
              <a:rPr lang="zh-CN" altLang="en-US" smtClean="0">
                <a:solidFill>
                  <a:srgbClr val="E3DED1">
                    <a:shade val="50000"/>
                  </a:srgbClr>
                </a:solidFill>
              </a:rPr>
            </a:fld>
            <a:endParaRPr lang="zh-CN" altLang="en-US">
              <a:solidFill>
                <a:srgbClr val="E3DED1">
                  <a:shade val="50000"/>
                </a:srgbClr>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defRPr/>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98D44D8-17C8-4EF3-AEA6-26CE6DA18EE0}" type="datetime1">
              <a:rPr lang="zh-CN" altLang="en-US" smtClean="0"/>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fld>
            <a:endParaRPr lang="zh-CN" altLang="en-US">
              <a:solidFill>
                <a:srgbClr val="434342"/>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1" fmla="*/ 0 w 7104888"/>
              <a:gd name="connsiteY0-2" fmla="*/ 0 h 6858000"/>
              <a:gd name="connsiteX1-3" fmla="*/ 5695188 w 7104888"/>
              <a:gd name="connsiteY1-4" fmla="*/ 0 h 6858000"/>
              <a:gd name="connsiteX2-5" fmla="*/ 7104888 w 7104888"/>
              <a:gd name="connsiteY2-6" fmla="*/ 0 h 6858000"/>
              <a:gd name="connsiteX3-7" fmla="*/ 7104888 w 7104888"/>
              <a:gd name="connsiteY3-8" fmla="*/ 6858000 h 6858000"/>
              <a:gd name="connsiteX4-9" fmla="*/ 0 w 7104888"/>
              <a:gd name="connsiteY4-10" fmla="*/ 6858000 h 6858000"/>
              <a:gd name="connsiteX5" fmla="*/ 0 w 7104888"/>
              <a:gd name="connsiteY5" fmla="*/ 0 h 6858000"/>
              <a:gd name="connsiteX0-11" fmla="*/ 10287 w 7115175"/>
              <a:gd name="connsiteY0-12" fmla="*/ 0 h 6858000"/>
              <a:gd name="connsiteX1-13" fmla="*/ 5705475 w 7115175"/>
              <a:gd name="connsiteY1-14" fmla="*/ 0 h 6858000"/>
              <a:gd name="connsiteX2-15" fmla="*/ 7115175 w 7115175"/>
              <a:gd name="connsiteY2-16" fmla="*/ 0 h 6858000"/>
              <a:gd name="connsiteX3-17" fmla="*/ 7115175 w 7115175"/>
              <a:gd name="connsiteY3-18" fmla="*/ 6858000 h 6858000"/>
              <a:gd name="connsiteX4-19" fmla="*/ 10287 w 7115175"/>
              <a:gd name="connsiteY4-20" fmla="*/ 6858000 h 6858000"/>
              <a:gd name="connsiteX5-21" fmla="*/ 0 w 7115175"/>
              <a:gd name="connsiteY5-22" fmla="*/ 5048250 h 6858000"/>
              <a:gd name="connsiteX6" fmla="*/ 10287 w 7115175"/>
              <a:gd name="connsiteY6" fmla="*/ 0 h 6858000"/>
              <a:gd name="connsiteX0-23" fmla="*/ 10287 w 7115175"/>
              <a:gd name="connsiteY0-24" fmla="*/ 0 h 6858000"/>
              <a:gd name="connsiteX1-25" fmla="*/ 5705475 w 7115175"/>
              <a:gd name="connsiteY1-26" fmla="*/ 0 h 6858000"/>
              <a:gd name="connsiteX2-27" fmla="*/ 7115175 w 7115175"/>
              <a:gd name="connsiteY2-28" fmla="*/ 0 h 6858000"/>
              <a:gd name="connsiteX3-29" fmla="*/ 7115175 w 7115175"/>
              <a:gd name="connsiteY3-30" fmla="*/ 6858000 h 6858000"/>
              <a:gd name="connsiteX4-31" fmla="*/ 1533526 w 7115175"/>
              <a:gd name="connsiteY4-32" fmla="*/ 6848475 h 6858000"/>
              <a:gd name="connsiteX5-33" fmla="*/ 10287 w 7115175"/>
              <a:gd name="connsiteY5-34" fmla="*/ 6858000 h 6858000"/>
              <a:gd name="connsiteX6-35" fmla="*/ 0 w 7115175"/>
              <a:gd name="connsiteY6-36" fmla="*/ 5048250 h 6858000"/>
              <a:gd name="connsiteX7" fmla="*/ 10287 w 7115175"/>
              <a:gd name="connsiteY7" fmla="*/ 0 h 6858000"/>
              <a:gd name="connsiteX0-37" fmla="*/ 10287 w 7115175"/>
              <a:gd name="connsiteY0-38" fmla="*/ 0 h 6858000"/>
              <a:gd name="connsiteX1-39" fmla="*/ 5705475 w 7115175"/>
              <a:gd name="connsiteY1-40" fmla="*/ 0 h 6858000"/>
              <a:gd name="connsiteX2-41" fmla="*/ 7115175 w 7115175"/>
              <a:gd name="connsiteY2-42" fmla="*/ 0 h 6858000"/>
              <a:gd name="connsiteX3-43" fmla="*/ 7115175 w 7115175"/>
              <a:gd name="connsiteY3-44" fmla="*/ 6858000 h 6858000"/>
              <a:gd name="connsiteX4-45" fmla="*/ 1533526 w 7115175"/>
              <a:gd name="connsiteY4-46" fmla="*/ 6848475 h 6858000"/>
              <a:gd name="connsiteX5-47" fmla="*/ 0 w 7115175"/>
              <a:gd name="connsiteY5-48" fmla="*/ 5048250 h 6858000"/>
              <a:gd name="connsiteX6-49" fmla="*/ 10287 w 7115175"/>
              <a:gd name="connsiteY6-50" fmla="*/ 0 h 6858000"/>
              <a:gd name="connsiteX0-51" fmla="*/ 0 w 7115175"/>
              <a:gd name="connsiteY0-52" fmla="*/ 5048250 h 6858000"/>
              <a:gd name="connsiteX1-53" fmla="*/ 5705475 w 7115175"/>
              <a:gd name="connsiteY1-54" fmla="*/ 0 h 6858000"/>
              <a:gd name="connsiteX2-55" fmla="*/ 7115175 w 7115175"/>
              <a:gd name="connsiteY2-56" fmla="*/ 0 h 6858000"/>
              <a:gd name="connsiteX3-57" fmla="*/ 7115175 w 7115175"/>
              <a:gd name="connsiteY3-58" fmla="*/ 6858000 h 6858000"/>
              <a:gd name="connsiteX4-59" fmla="*/ 1533526 w 7115175"/>
              <a:gd name="connsiteY4-60" fmla="*/ 6848475 h 6858000"/>
              <a:gd name="connsiteX5-61" fmla="*/ 0 w 7115175"/>
              <a:gd name="connsiteY5-62" fmla="*/ 504825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1809750 h 1809750"/>
              <a:gd name="connsiteX1-3" fmla="*/ 1895475 w 3571875"/>
              <a:gd name="connsiteY1-4" fmla="*/ 0 h 1809750"/>
              <a:gd name="connsiteX2-5" fmla="*/ 3571875 w 3571875"/>
              <a:gd name="connsiteY2-6" fmla="*/ 1809750 h 1809750"/>
              <a:gd name="connsiteX3-7" fmla="*/ 0 w 3571875"/>
              <a:gd name="connsiteY3-8" fmla="*/ 1809750 h 1809750"/>
              <a:gd name="connsiteX0-9" fmla="*/ 0 w 3571875"/>
              <a:gd name="connsiteY0-10" fmla="*/ 1809750 h 1809750"/>
              <a:gd name="connsiteX1-11" fmla="*/ 2038350 w 3571875"/>
              <a:gd name="connsiteY1-12" fmla="*/ 0 h 1809750"/>
              <a:gd name="connsiteX2-13" fmla="*/ 3571875 w 3571875"/>
              <a:gd name="connsiteY2-14" fmla="*/ 1809750 h 1809750"/>
              <a:gd name="connsiteX3-15" fmla="*/ 0 w 3571875"/>
              <a:gd name="connsiteY3-16" fmla="*/ 1809750 h 1809750"/>
            </a:gdLst>
            <a:ahLst/>
            <a:cxnLst>
              <a:cxn ang="0">
                <a:pos x="connsiteX0-1" y="connsiteY0-2"/>
              </a:cxn>
              <a:cxn ang="0">
                <a:pos x="connsiteX1-3" y="connsiteY1-4"/>
              </a:cxn>
              <a:cxn ang="0">
                <a:pos x="connsiteX2-5" y="connsiteY2-6"/>
              </a:cxn>
              <a:cxn ang="0">
                <a:pos x="connsiteX3-7" y="connsiteY3-8"/>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B116A5A-BD99-4717-BAC1-7A32521A6EAD}"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817112" y="1730403"/>
            <a:ext cx="5648623" cy="1204306"/>
          </a:xfrm>
        </p:spPr>
        <p:txBody>
          <a:bodyPr bIns="9144" anchor="b"/>
          <a:lstStyle>
            <a:lvl1pPr>
              <a:defRPr sz="32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632869" y="5517232"/>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533A1457-98D7-4272-8DD2-70F43D82E7CE}" type="datetime1">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solidFill>
                <a:srgbClr val="000000"/>
              </a:solidFill>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rgbClr val="FFFFFF"/>
                </a:solidFill>
              </a:rPr>
              <a:t>西安交通大学计算机科学与技术系</a:t>
            </a:r>
            <a:endParaRPr lang="zh-CN" altLang="en-US" dirty="0">
              <a:solidFill>
                <a:srgbClr val="FFFFFF"/>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rgbClr val="FFFFFF"/>
                </a:solidFill>
              </a:rPr>
            </a:fld>
            <a:endParaRPr lang="zh-CN" altLang="en-US" dirty="0">
              <a:solidFill>
                <a:srgbClr val="FFFFFF"/>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3E219E9F-DD67-4FCF-8C74-D4422C82FC57}" type="datetime1">
              <a:rPr lang="zh-CN" altLang="en-US" smtClean="0">
                <a:solidFill>
                  <a:srgbClr val="FFFFFF"/>
                </a:solidFill>
                <a:latin typeface="黑体" panose="02010609060101010101" pitchFamily="49" charset="-122"/>
                <a:ea typeface="黑体" panose="02010609060101010101" pitchFamily="49" charset="-122"/>
              </a:rPr>
            </a:fld>
            <a:endParaRPr lang="zh-CN" altLang="en-US" dirty="0">
              <a:solidFill>
                <a:srgbClr val="FFFFFF"/>
              </a:solidFill>
              <a:latin typeface="黑体" panose="02010609060101010101" pitchFamily="49" charset="-122"/>
              <a:ea typeface="黑体" panose="02010609060101010101" pitchFamily="49" charset="-122"/>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anose="020B0604020202020204" pitchFamily="34" charset="0"/>
              <a:buNone/>
              <a:defRPr/>
            </a:pPr>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96FF9C47-783F-4BA3-8F44-C651CC1C7843}"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34DB96-0AE5-4520-9185-F689CCFB8160}"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anose="020B0604020202020204" pitchFamily="34" charset="0"/>
              <a:buNone/>
            </a:pPr>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5BD1D45-E3BC-449A-A2CA-DC7EEC7FF1AB}"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B7996B2F-325E-4DB5-B672-90AD506B448C}"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457200"/>
            <a:ext cx="7772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fld id="{D4E7A2EA-2C38-454E-BED1-70DC14879A51}" type="slidenum">
              <a:rPr lang="en-US" altLang="zh-CN"/>
            </a:fld>
            <a:endParaRPr lang="en-US" altLang="zh-CN"/>
          </a:p>
        </p:txBody>
      </p:sp>
    </p:spTree>
  </p:cSld>
  <p:clrMapOvr>
    <a:masterClrMapping/>
  </p:clrMapOvr>
  <p:transition spd="slow">
    <p:wipe dir="d"/>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2991-BBE5-4E69-A281-1A8B0AE9CDD7}"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anose="020B0604020202020204" pitchFamily="34" charset="0"/>
              <a:buNone/>
              <a:defRPr/>
            </a:pPr>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998D44D8-17C8-4EF3-AEA6-26CE6DA18EE0}" type="datetime1">
              <a:rPr lang="zh-CN" altLang="en-US" smtClean="0"/>
            </a:fld>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solidFill>
                <a:srgbClr val="434342"/>
              </a:solidFill>
            </a:endParaRP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solidFill>
                  <a:srgbClr val="434342"/>
                </a:solidFill>
              </a:rPr>
            </a:fld>
            <a:endParaRPr lang="zh-CN" altLang="en-US">
              <a:solidFill>
                <a:srgbClr val="434342"/>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1" fmla="*/ 0 w 7104888"/>
              <a:gd name="connsiteY0-2" fmla="*/ 0 h 6858000"/>
              <a:gd name="connsiteX1-3" fmla="*/ 5695188 w 7104888"/>
              <a:gd name="connsiteY1-4" fmla="*/ 0 h 6858000"/>
              <a:gd name="connsiteX2-5" fmla="*/ 7104888 w 7104888"/>
              <a:gd name="connsiteY2-6" fmla="*/ 0 h 6858000"/>
              <a:gd name="connsiteX3-7" fmla="*/ 7104888 w 7104888"/>
              <a:gd name="connsiteY3-8" fmla="*/ 6858000 h 6858000"/>
              <a:gd name="connsiteX4-9" fmla="*/ 0 w 7104888"/>
              <a:gd name="connsiteY4-10" fmla="*/ 6858000 h 6858000"/>
              <a:gd name="connsiteX5" fmla="*/ 0 w 7104888"/>
              <a:gd name="connsiteY5" fmla="*/ 0 h 6858000"/>
              <a:gd name="connsiteX0-11" fmla="*/ 10287 w 7115175"/>
              <a:gd name="connsiteY0-12" fmla="*/ 0 h 6858000"/>
              <a:gd name="connsiteX1-13" fmla="*/ 5705475 w 7115175"/>
              <a:gd name="connsiteY1-14" fmla="*/ 0 h 6858000"/>
              <a:gd name="connsiteX2-15" fmla="*/ 7115175 w 7115175"/>
              <a:gd name="connsiteY2-16" fmla="*/ 0 h 6858000"/>
              <a:gd name="connsiteX3-17" fmla="*/ 7115175 w 7115175"/>
              <a:gd name="connsiteY3-18" fmla="*/ 6858000 h 6858000"/>
              <a:gd name="connsiteX4-19" fmla="*/ 10287 w 7115175"/>
              <a:gd name="connsiteY4-20" fmla="*/ 6858000 h 6858000"/>
              <a:gd name="connsiteX5-21" fmla="*/ 0 w 7115175"/>
              <a:gd name="connsiteY5-22" fmla="*/ 5048250 h 6858000"/>
              <a:gd name="connsiteX6" fmla="*/ 10287 w 7115175"/>
              <a:gd name="connsiteY6" fmla="*/ 0 h 6858000"/>
              <a:gd name="connsiteX0-23" fmla="*/ 10287 w 7115175"/>
              <a:gd name="connsiteY0-24" fmla="*/ 0 h 6858000"/>
              <a:gd name="connsiteX1-25" fmla="*/ 5705475 w 7115175"/>
              <a:gd name="connsiteY1-26" fmla="*/ 0 h 6858000"/>
              <a:gd name="connsiteX2-27" fmla="*/ 7115175 w 7115175"/>
              <a:gd name="connsiteY2-28" fmla="*/ 0 h 6858000"/>
              <a:gd name="connsiteX3-29" fmla="*/ 7115175 w 7115175"/>
              <a:gd name="connsiteY3-30" fmla="*/ 6858000 h 6858000"/>
              <a:gd name="connsiteX4-31" fmla="*/ 1533526 w 7115175"/>
              <a:gd name="connsiteY4-32" fmla="*/ 6848475 h 6858000"/>
              <a:gd name="connsiteX5-33" fmla="*/ 10287 w 7115175"/>
              <a:gd name="connsiteY5-34" fmla="*/ 6858000 h 6858000"/>
              <a:gd name="connsiteX6-35" fmla="*/ 0 w 7115175"/>
              <a:gd name="connsiteY6-36" fmla="*/ 5048250 h 6858000"/>
              <a:gd name="connsiteX7" fmla="*/ 10287 w 7115175"/>
              <a:gd name="connsiteY7" fmla="*/ 0 h 6858000"/>
              <a:gd name="connsiteX0-37" fmla="*/ 10287 w 7115175"/>
              <a:gd name="connsiteY0-38" fmla="*/ 0 h 6858000"/>
              <a:gd name="connsiteX1-39" fmla="*/ 5705475 w 7115175"/>
              <a:gd name="connsiteY1-40" fmla="*/ 0 h 6858000"/>
              <a:gd name="connsiteX2-41" fmla="*/ 7115175 w 7115175"/>
              <a:gd name="connsiteY2-42" fmla="*/ 0 h 6858000"/>
              <a:gd name="connsiteX3-43" fmla="*/ 7115175 w 7115175"/>
              <a:gd name="connsiteY3-44" fmla="*/ 6858000 h 6858000"/>
              <a:gd name="connsiteX4-45" fmla="*/ 1533526 w 7115175"/>
              <a:gd name="connsiteY4-46" fmla="*/ 6848475 h 6858000"/>
              <a:gd name="connsiteX5-47" fmla="*/ 0 w 7115175"/>
              <a:gd name="connsiteY5-48" fmla="*/ 5048250 h 6858000"/>
              <a:gd name="connsiteX6-49" fmla="*/ 10287 w 7115175"/>
              <a:gd name="connsiteY6-50" fmla="*/ 0 h 6858000"/>
              <a:gd name="connsiteX0-51" fmla="*/ 0 w 7115175"/>
              <a:gd name="connsiteY0-52" fmla="*/ 5048250 h 6858000"/>
              <a:gd name="connsiteX1-53" fmla="*/ 5705475 w 7115175"/>
              <a:gd name="connsiteY1-54" fmla="*/ 0 h 6858000"/>
              <a:gd name="connsiteX2-55" fmla="*/ 7115175 w 7115175"/>
              <a:gd name="connsiteY2-56" fmla="*/ 0 h 6858000"/>
              <a:gd name="connsiteX3-57" fmla="*/ 7115175 w 7115175"/>
              <a:gd name="connsiteY3-58" fmla="*/ 6858000 h 6858000"/>
              <a:gd name="connsiteX4-59" fmla="*/ 1533526 w 7115175"/>
              <a:gd name="connsiteY4-60" fmla="*/ 6848475 h 6858000"/>
              <a:gd name="connsiteX5-61" fmla="*/ 0 w 7115175"/>
              <a:gd name="connsiteY5-62" fmla="*/ 504825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1809750 h 1809750"/>
              <a:gd name="connsiteX1-3" fmla="*/ 1895475 w 3571875"/>
              <a:gd name="connsiteY1-4" fmla="*/ 0 h 1809750"/>
              <a:gd name="connsiteX2-5" fmla="*/ 3571875 w 3571875"/>
              <a:gd name="connsiteY2-6" fmla="*/ 1809750 h 1809750"/>
              <a:gd name="connsiteX3-7" fmla="*/ 0 w 3571875"/>
              <a:gd name="connsiteY3-8" fmla="*/ 1809750 h 1809750"/>
              <a:gd name="connsiteX0-9" fmla="*/ 0 w 3571875"/>
              <a:gd name="connsiteY0-10" fmla="*/ 1809750 h 1809750"/>
              <a:gd name="connsiteX1-11" fmla="*/ 2038350 w 3571875"/>
              <a:gd name="connsiteY1-12" fmla="*/ 0 h 1809750"/>
              <a:gd name="connsiteX2-13" fmla="*/ 3571875 w 3571875"/>
              <a:gd name="connsiteY2-14" fmla="*/ 1809750 h 1809750"/>
              <a:gd name="connsiteX3-15" fmla="*/ 0 w 3571875"/>
              <a:gd name="connsiteY3-16" fmla="*/ 1809750 h 1809750"/>
            </a:gdLst>
            <a:ahLst/>
            <a:cxnLst>
              <a:cxn ang="0">
                <a:pos x="connsiteX0-1" y="connsiteY0-2"/>
              </a:cxn>
              <a:cxn ang="0">
                <a:pos x="connsiteX1-3" y="connsiteY1-4"/>
              </a:cxn>
              <a:cxn ang="0">
                <a:pos x="connsiteX2-5" y="connsiteY2-6"/>
              </a:cxn>
              <a:cxn ang="0">
                <a:pos x="connsiteX3-7" y="connsiteY3-8"/>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B116A5A-BD99-4717-BAC1-7A32521A6EAD}"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D1CC93F-9B3C-4EE7-9870-3D016680E837}"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9D16CA2C-5ACD-411C-BC33-FE293CBE3AB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BC067DFE-42A7-4CB5-93C4-F2F97DA7580C}" type="slidenum">
              <a:rPr lang="en-US" altLang="zh-CN" smtClean="0"/>
            </a:fld>
            <a:r>
              <a:rPr lang="en-US" altLang="zh-CN" smtClean="0"/>
              <a:t>/65</a:t>
            </a:r>
            <a:endParaRPr lang="en-US" altLang="zh-CN"/>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BC067DFE-42A7-4CB5-93C4-F2F97DA7580C}" type="slidenum">
              <a:rPr lang="en-US" altLang="zh-CN" smtClean="0"/>
            </a:fld>
            <a:r>
              <a:rPr lang="en-US" altLang="zh-CN" smtClean="0"/>
              <a:t>/65</a:t>
            </a:r>
            <a:endParaRPr lang="en-US" altLang="zh-CN"/>
          </a:p>
        </p:txBody>
      </p:sp>
    </p:spTree>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BC067DFE-42A7-4CB5-93C4-F2F97DA7580C}" type="slidenum">
              <a:rPr lang="en-US" altLang="zh-CN" smtClean="0"/>
            </a:fld>
            <a:r>
              <a:rPr lang="en-US" altLang="zh-CN" smtClean="0"/>
              <a:t>/65</a:t>
            </a:r>
            <a:endParaRPr lang="en-US" altLang="zh-CN"/>
          </a:p>
        </p:txBody>
      </p:sp>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BC067DFE-42A7-4CB5-93C4-F2F97DA7580C}" type="slidenum">
              <a:rPr lang="en-US" altLang="zh-CN" smtClean="0"/>
            </a:fld>
            <a:r>
              <a:rPr lang="en-US" altLang="zh-CN" smtClean="0"/>
              <a:t>/65</a:t>
            </a:r>
            <a:endParaRPr lang="en-US" altLang="zh-CN"/>
          </a:p>
        </p:txBody>
      </p:sp>
    </p:spTree>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BC067DFE-42A7-4CB5-93C4-F2F97DA7580C}" type="slidenum">
              <a:rPr lang="en-US" altLang="zh-CN" smtClean="0"/>
            </a:fld>
            <a:r>
              <a:rPr lang="en-US" altLang="zh-CN" smtClean="0"/>
              <a:t>/65</a:t>
            </a:r>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457200"/>
            <a:ext cx="7772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8400"/>
            <a:ext cx="1905000" cy="457200"/>
          </a:xfrm>
          <a:prstGeom prst="rect">
            <a:avLst/>
          </a:prstGeom>
        </p:spPr>
        <p:txBody>
          <a:bodyPr/>
          <a:lstStyle>
            <a:lvl1pPr>
              <a:defRPr/>
            </a:lvl1pPr>
          </a:lstStyle>
          <a:p>
            <a:fld id="{F8F131AD-3437-48BB-ACC8-FCF2156F46C9}" type="slidenum">
              <a:rPr lang="en-US" altLang="zh-CN"/>
            </a:fld>
            <a:endParaRPr lang="en-US" altLang="zh-CN"/>
          </a:p>
        </p:txBody>
      </p:sp>
    </p:spTree>
  </p:cSld>
  <p:clrMapOvr>
    <a:masterClrMapping/>
  </p:clrMapOvr>
  <p:transition spd="slow">
    <p:wipe dir="d"/>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BC067DFE-42A7-4CB5-93C4-F2F97DA7580C}" type="slidenum">
              <a:rPr lang="en-US" altLang="zh-CN" smtClean="0"/>
            </a:fld>
            <a:r>
              <a:rPr lang="en-US" altLang="zh-CN" smtClean="0"/>
              <a:t>/65</a:t>
            </a:r>
            <a:endParaRPr lang="en-US" altLang="zh-CN"/>
          </a:p>
        </p:txBody>
      </p:sp>
    </p:spTree>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BC067DFE-42A7-4CB5-93C4-F2F97DA7580C}" type="slidenum">
              <a:rPr lang="en-US" altLang="zh-CN" smtClean="0"/>
            </a:fld>
            <a:r>
              <a:rPr lang="en-US" altLang="zh-CN" smtClean="0"/>
              <a:t>/65</a:t>
            </a:r>
            <a:endParaRPr lang="en-US" altLang="zh-CN"/>
          </a:p>
        </p:txBody>
      </p:sp>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BD3F3EC2-762F-4585-9ABE-3D0BD98F40C0}" type="slidenum">
              <a:rPr lang="en-US" altLang="zh-CN" smtClean="0"/>
            </a:fld>
            <a:r>
              <a:rPr lang="en-US" altLang="zh-CN" smtClean="0"/>
              <a:t>/85</a:t>
            </a:r>
            <a:endParaRPr lang="en-US" altLang="zh-CN"/>
          </a:p>
        </p:txBody>
      </p:sp>
    </p:spTree>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BD3F3EC2-762F-4585-9ABE-3D0BD98F40C0}" type="slidenum">
              <a:rPr lang="en-US" altLang="zh-CN" smtClean="0"/>
            </a:fld>
            <a:r>
              <a:rPr lang="en-US" altLang="zh-CN" smtClean="0"/>
              <a:t>/85</a:t>
            </a:r>
            <a:endParaRPr lang="en-US" altLang="zh-CN"/>
          </a:p>
        </p:txBody>
      </p:sp>
    </p:spTree>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BD3F3EC2-762F-4585-9ABE-3D0BD98F40C0}" type="slidenum">
              <a:rPr lang="en-US" altLang="zh-CN" smtClean="0"/>
            </a:fld>
            <a:r>
              <a:rPr lang="en-US" altLang="zh-CN" smtClean="0"/>
              <a:t>/85</a:t>
            </a:r>
            <a:endParaRPr lang="en-US" altLang="zh-CN"/>
          </a:p>
        </p:txBody>
      </p:sp>
    </p:spTree>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BD3F3EC2-762F-4585-9ABE-3D0BD98F40C0}" type="slidenum">
              <a:rPr lang="en-US" altLang="zh-CN" smtClean="0"/>
            </a:fld>
            <a:r>
              <a:rPr lang="en-US" altLang="zh-CN" smtClean="0"/>
              <a:t>/85</a:t>
            </a:r>
            <a:endParaRPr lang="en-US" altLang="zh-CN"/>
          </a:p>
        </p:txBody>
      </p:sp>
    </p:spTree>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BD3F3EC2-762F-4585-9ABE-3D0BD98F40C0}" type="slidenum">
              <a:rPr lang="en-US" altLang="zh-CN" smtClean="0"/>
            </a:fld>
            <a:r>
              <a:rPr lang="en-US" altLang="zh-CN" smtClean="0"/>
              <a:t>/85</a:t>
            </a:r>
            <a:endParaRPr lang="en-US" altLang="zh-CN"/>
          </a:p>
        </p:txBody>
      </p:sp>
    </p:spTree>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BD3F3EC2-762F-4585-9ABE-3D0BD98F40C0}" type="slidenum">
              <a:rPr lang="en-US" altLang="zh-CN" smtClean="0"/>
            </a:fld>
            <a:r>
              <a:rPr lang="en-US" altLang="zh-CN" smtClean="0"/>
              <a:t>/85</a:t>
            </a:r>
            <a:endParaRPr lang="en-US" altLang="zh-CN"/>
          </a:p>
        </p:txBody>
      </p:sp>
    </p:spTree>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BD3F3EC2-762F-4585-9ABE-3D0BD98F40C0}" type="slidenum">
              <a:rPr lang="en-US" altLang="zh-CN" smtClean="0"/>
            </a:fld>
            <a:r>
              <a:rPr lang="en-US" altLang="zh-CN" smtClean="0"/>
              <a:t>/85</a:t>
            </a:r>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fld id="{D4838C05-5186-4362-94C1-A4F7ED249E44}" type="slidenum">
              <a:rPr lang="en-US" altLang="zh-CN"/>
            </a:fld>
            <a:endParaRPr lang="en-US" altLang="zh-CN"/>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4800" y="457200"/>
            <a:ext cx="7772400" cy="1143000"/>
          </a:xfr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8400"/>
            <a:ext cx="1905000" cy="457200"/>
          </a:xfrm>
          <a:prstGeom prst="rect">
            <a:avLst/>
          </a:prstGeom>
        </p:spPr>
        <p:txBody>
          <a:bodyPr/>
          <a:lstStyle>
            <a:lvl1pPr>
              <a:defRPr/>
            </a:lvl1pPr>
          </a:lstStyle>
          <a:p>
            <a:fld id="{D4B3D1D2-A777-4FE9-99A1-17B2893A5BA2}" type="slidenum">
              <a:rPr lang="en-US" altLang="zh-CN"/>
            </a:fld>
            <a:endParaRPr lang="en-US" altLang="zh-CN"/>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68.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69.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70.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71.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72.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73.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74.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75.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76.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2" Type="http://schemas.openxmlformats.org/officeDocument/2006/relationships/theme" Target="../theme/theme2.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7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2" Type="http://schemas.openxmlformats.org/officeDocument/2006/relationships/theme" Target="../theme/theme3.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0.xml"/><Relationship Id="rId8" Type="http://schemas.openxmlformats.org/officeDocument/2006/relationships/slideLayout" Target="../slideLayouts/slideLayout39.xml"/><Relationship Id="rId7" Type="http://schemas.openxmlformats.org/officeDocument/2006/relationships/slideLayout" Target="../slideLayouts/slideLayout38.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3" Type="http://schemas.openxmlformats.org/officeDocument/2006/relationships/slideLayout" Target="../slideLayouts/slideLayout34.xml"/><Relationship Id="rId2" Type="http://schemas.openxmlformats.org/officeDocument/2006/relationships/slideLayout" Target="../slideLayouts/slideLayout33.xml"/><Relationship Id="rId12" Type="http://schemas.openxmlformats.org/officeDocument/2006/relationships/theme" Target="../theme/theme4.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1"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1.xml"/><Relationship Id="rId8" Type="http://schemas.openxmlformats.org/officeDocument/2006/relationships/slideLayout" Target="../slideLayouts/slideLayout50.xml"/><Relationship Id="rId7" Type="http://schemas.openxmlformats.org/officeDocument/2006/relationships/slideLayout" Target="../slideLayouts/slideLayout49.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 Id="rId3" Type="http://schemas.openxmlformats.org/officeDocument/2006/relationships/slideLayout" Target="../slideLayouts/slideLayout45.xml"/><Relationship Id="rId2" Type="http://schemas.openxmlformats.org/officeDocument/2006/relationships/slideLayout" Target="../slideLayouts/slideLayout44.xml"/><Relationship Id="rId12" Type="http://schemas.openxmlformats.org/officeDocument/2006/relationships/theme" Target="../theme/theme5.xml"/><Relationship Id="rId11" Type="http://schemas.openxmlformats.org/officeDocument/2006/relationships/slideLayout" Target="../slideLayouts/slideLayout53.xml"/><Relationship Id="rId10" Type="http://schemas.openxmlformats.org/officeDocument/2006/relationships/slideLayout" Target="../slideLayouts/slideLayout52.xml"/><Relationship Id="rId1"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2.xml"/><Relationship Id="rId8" Type="http://schemas.openxmlformats.org/officeDocument/2006/relationships/slideLayout" Target="../slideLayouts/slideLayout61.xml"/><Relationship Id="rId7" Type="http://schemas.openxmlformats.org/officeDocument/2006/relationships/slideLayout" Target="../slideLayouts/slideLayout60.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3" Type="http://schemas.openxmlformats.org/officeDocument/2006/relationships/slideLayout" Target="../slideLayouts/slideLayout56.xml"/><Relationship Id="rId2" Type="http://schemas.openxmlformats.org/officeDocument/2006/relationships/slideLayout" Target="../slideLayouts/slideLayout55.xml"/><Relationship Id="rId12" Type="http://schemas.openxmlformats.org/officeDocument/2006/relationships/theme" Target="../theme/theme6.xml"/><Relationship Id="rId11" Type="http://schemas.openxmlformats.org/officeDocument/2006/relationships/slideLayout" Target="../slideLayouts/slideLayout64.xml"/><Relationship Id="rId10" Type="http://schemas.openxmlformats.org/officeDocument/2006/relationships/slideLayout" Target="../slideLayouts/slideLayout63.xml"/><Relationship Id="rId1" Type="http://schemas.openxmlformats.org/officeDocument/2006/relationships/slideLayout" Target="../slideLayouts/slideLayout54.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5.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66.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圆角矩形 6"/>
          <p:cNvSpPr/>
          <p:nvPr/>
        </p:nvSpPr>
        <p:spPr>
          <a:xfrm>
            <a:off x="304800" y="329184"/>
            <a:ext cx="8532055" cy="6052143"/>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标题占位符 12"/>
          <p:cNvSpPr>
            <a:spLocks noGrp="1"/>
          </p:cNvSpPr>
          <p:nvPr>
            <p:ph type="title"/>
          </p:nvPr>
        </p:nvSpPr>
        <p:spPr>
          <a:xfrm>
            <a:off x="395536" y="361216"/>
            <a:ext cx="8183880" cy="619512"/>
          </a:xfrm>
          <a:prstGeom prst="rect">
            <a:avLst/>
          </a:prstGeom>
        </p:spPr>
        <p:txBody>
          <a:bodyPr vert="horz" anchor="b">
            <a:normAutofit/>
          </a:bodyPr>
          <a:lstStyle/>
          <a:p>
            <a:r>
              <a:rPr kumimoji="0" lang="zh-CN" altLang="en-US" dirty="0"/>
              <a:t>单击此处编辑母版标题样式</a:t>
            </a:r>
            <a:endParaRPr kumimoji="0" lang="en-US" dirty="0"/>
          </a:p>
        </p:txBody>
      </p:sp>
      <p:sp>
        <p:nvSpPr>
          <p:cNvPr id="4" name="文本占位符 3"/>
          <p:cNvSpPr>
            <a:spLocks noGrp="1"/>
          </p:cNvSpPr>
          <p:nvPr>
            <p:ph type="body" idx="1"/>
          </p:nvPr>
        </p:nvSpPr>
        <p:spPr>
          <a:xfrm>
            <a:off x="502920" y="1143908"/>
            <a:ext cx="8183880" cy="5165412"/>
          </a:xfrm>
          <a:prstGeom prst="rect">
            <a:avLst/>
          </a:prstGeom>
        </p:spPr>
        <p:txBody>
          <a:bodyPr vert="horz" lIns="182880" tIns="91440">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430" indent="-265430" algn="l" rtl="0" eaLnBrk="1" latinLnBrk="0" hangingPunct="1">
        <a:spcBef>
          <a:spcPts val="250"/>
        </a:spcBef>
        <a:buClr>
          <a:schemeClr val="accent1"/>
        </a:buClr>
        <a:buSzPct val="80000"/>
        <a:buFont typeface="Wingdings 2" panose="05020102010507070707"/>
        <a:buChar char=""/>
        <a:defRPr kumimoji="0" sz="28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panose="020B0604030504040204"/>
        <a:buChar char="◦"/>
        <a:defRPr kumimoji="0" sz="24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panose="05020102010507070707"/>
        <a:buChar char=""/>
        <a:defRPr kumimoji="0" sz="22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panose="020B0604030504040204"/>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panose="05020102010507070707"/>
        <a:buChar char=""/>
        <a:defRPr kumimoji="0" sz="18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5000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5000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50000"/>
              </a:spcBef>
              <a:spcAft>
                <a:spcPct val="0"/>
              </a:spcAft>
            </a:pPr>
            <a:fld id="{28C22B74-E03E-411C-8A25-6755F06FE7DB}" type="slidenum">
              <a:rPr lang="en-US" altLang="zh-CN" b="1" smtClean="0">
                <a:solidFill>
                  <a:prstClr val="black">
                    <a:tint val="75000"/>
                  </a:prstClr>
                </a:solidFill>
                <a:latin typeface="Times New Roman" panose="02020603050405020304" pitchFamily="18" charset="0"/>
                <a:ea typeface="楷体_GB2312" pitchFamily="49" charset="-122"/>
              </a:rPr>
            </a:fld>
            <a:endParaRPr lang="en-US" altLang="zh-CN" b="1">
              <a:solidFill>
                <a:prstClr val="black">
                  <a:tint val="75000"/>
                </a:prstClr>
              </a:solidFill>
              <a:latin typeface="Times New Roman" panose="02020603050405020304"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25"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5000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5000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50000"/>
              </a:spcBef>
              <a:spcAft>
                <a:spcPct val="0"/>
              </a:spcAft>
            </a:pPr>
            <a:fld id="{28C22B74-E03E-411C-8A25-6755F06FE7DB}" type="slidenum">
              <a:rPr lang="en-US" altLang="zh-CN" b="1" smtClean="0">
                <a:solidFill>
                  <a:prstClr val="black">
                    <a:tint val="75000"/>
                  </a:prstClr>
                </a:solidFill>
                <a:latin typeface="Times New Roman" panose="02020603050405020304" pitchFamily="18" charset="0"/>
                <a:ea typeface="楷体_GB2312" pitchFamily="49" charset="-122"/>
              </a:rPr>
            </a:fld>
            <a:endParaRPr lang="en-US" altLang="zh-CN" b="1">
              <a:solidFill>
                <a:prstClr val="black">
                  <a:tint val="75000"/>
                </a:prstClr>
              </a:solidFill>
              <a:latin typeface="Times New Roman" panose="02020603050405020304"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27"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5000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5000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50000"/>
              </a:spcBef>
              <a:spcAft>
                <a:spcPct val="0"/>
              </a:spcAft>
            </a:pPr>
            <a:fld id="{28C22B74-E03E-411C-8A25-6755F06FE7DB}" type="slidenum">
              <a:rPr lang="en-US" altLang="zh-CN" b="1" smtClean="0">
                <a:solidFill>
                  <a:prstClr val="black">
                    <a:tint val="75000"/>
                  </a:prstClr>
                </a:solidFill>
                <a:latin typeface="Times New Roman" panose="02020603050405020304" pitchFamily="18" charset="0"/>
                <a:ea typeface="楷体_GB2312" pitchFamily="49" charset="-122"/>
              </a:rPr>
            </a:fld>
            <a:endParaRPr lang="en-US" altLang="zh-CN" b="1">
              <a:solidFill>
                <a:prstClr val="black">
                  <a:tint val="75000"/>
                </a:prstClr>
              </a:solidFill>
              <a:latin typeface="Times New Roman" panose="02020603050405020304"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29"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5000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5000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50000"/>
              </a:spcBef>
              <a:spcAft>
                <a:spcPct val="0"/>
              </a:spcAft>
            </a:pPr>
            <a:fld id="{28C22B74-E03E-411C-8A25-6755F06FE7DB}" type="slidenum">
              <a:rPr lang="en-US" altLang="zh-CN" b="1" smtClean="0">
                <a:solidFill>
                  <a:prstClr val="black">
                    <a:tint val="75000"/>
                  </a:prstClr>
                </a:solidFill>
                <a:latin typeface="Times New Roman" panose="02020603050405020304" pitchFamily="18" charset="0"/>
                <a:ea typeface="楷体_GB2312" pitchFamily="49" charset="-122"/>
              </a:rPr>
            </a:fld>
            <a:endParaRPr lang="en-US" altLang="zh-CN" b="1">
              <a:solidFill>
                <a:prstClr val="black">
                  <a:tint val="75000"/>
                </a:prstClr>
              </a:solidFill>
              <a:latin typeface="Times New Roman" panose="02020603050405020304"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31"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E9FCE70-992F-41EB-8166-46DEE7BDC1E9}" type="slidenum">
              <a:rPr lang="en-US" altLang="zh-CN" b="1" smtClean="0">
                <a:solidFill>
                  <a:prstClr val="black">
                    <a:tint val="75000"/>
                  </a:prstClr>
                </a:solidFill>
                <a:latin typeface="Times New Roman" panose="02020603050405020304" pitchFamily="18" charset="0"/>
                <a:ea typeface="楷体_GB2312" pitchFamily="49" charset="-122"/>
              </a:rPr>
            </a:fld>
            <a:endParaRPr lang="en-US" altLang="zh-CN" b="1">
              <a:solidFill>
                <a:prstClr val="black">
                  <a:tint val="75000"/>
                </a:prstClr>
              </a:solidFill>
              <a:latin typeface="Times New Roman" panose="02020603050405020304"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33"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E9FCE70-992F-41EB-8166-46DEE7BDC1E9}" type="slidenum">
              <a:rPr lang="en-US" altLang="zh-CN" b="1" smtClean="0">
                <a:solidFill>
                  <a:prstClr val="black">
                    <a:tint val="75000"/>
                  </a:prstClr>
                </a:solidFill>
                <a:latin typeface="Times New Roman" panose="02020603050405020304" pitchFamily="18" charset="0"/>
                <a:ea typeface="楷体_GB2312" pitchFamily="49" charset="-122"/>
              </a:rPr>
            </a:fld>
            <a:endParaRPr lang="en-US" altLang="zh-CN" b="1">
              <a:solidFill>
                <a:prstClr val="black">
                  <a:tint val="75000"/>
                </a:prstClr>
              </a:solidFill>
              <a:latin typeface="Times New Roman" panose="02020603050405020304"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E9FCE70-992F-41EB-8166-46DEE7BDC1E9}" type="slidenum">
              <a:rPr lang="en-US" altLang="zh-CN" b="1" smtClean="0">
                <a:solidFill>
                  <a:prstClr val="black">
                    <a:tint val="75000"/>
                  </a:prstClr>
                </a:solidFill>
                <a:latin typeface="Times New Roman" panose="02020603050405020304" pitchFamily="18" charset="0"/>
                <a:ea typeface="楷体_GB2312" pitchFamily="49" charset="-122"/>
              </a:rPr>
            </a:fld>
            <a:endParaRPr lang="en-US" altLang="zh-CN" b="1">
              <a:solidFill>
                <a:prstClr val="black">
                  <a:tint val="75000"/>
                </a:prstClr>
              </a:solidFill>
              <a:latin typeface="Times New Roman" panose="02020603050405020304"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37"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E9FCE70-992F-41EB-8166-46DEE7BDC1E9}" type="slidenum">
              <a:rPr lang="en-US" altLang="zh-CN" b="1" smtClean="0">
                <a:solidFill>
                  <a:prstClr val="black">
                    <a:tint val="75000"/>
                  </a:prstClr>
                </a:solidFill>
                <a:latin typeface="Times New Roman" panose="02020603050405020304" pitchFamily="18" charset="0"/>
                <a:ea typeface="楷体_GB2312" pitchFamily="49" charset="-122"/>
              </a:rPr>
            </a:fld>
            <a:endParaRPr lang="en-US" altLang="zh-CN" b="1">
              <a:solidFill>
                <a:prstClr val="black">
                  <a:tint val="75000"/>
                </a:prstClr>
              </a:solidFill>
              <a:latin typeface="Times New Roman" panose="02020603050405020304"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39"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E9FCE70-992F-41EB-8166-46DEE7BDC1E9}" type="slidenum">
              <a:rPr lang="en-US" altLang="zh-CN" b="1" smtClean="0">
                <a:solidFill>
                  <a:prstClr val="black">
                    <a:tint val="75000"/>
                  </a:prstClr>
                </a:solidFill>
                <a:latin typeface="Times New Roman" panose="02020603050405020304" pitchFamily="18" charset="0"/>
                <a:ea typeface="楷体_GB2312" pitchFamily="49" charset="-122"/>
              </a:rPr>
            </a:fld>
            <a:endParaRPr lang="en-US" altLang="zh-CN" b="1">
              <a:solidFill>
                <a:prstClr val="black">
                  <a:tint val="75000"/>
                </a:prstClr>
              </a:solidFill>
              <a:latin typeface="Times New Roman" panose="02020603050405020304"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41"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E9FCE70-992F-41EB-8166-46DEE7BDC1E9}" type="slidenum">
              <a:rPr lang="en-US" altLang="zh-CN" b="1" smtClean="0">
                <a:solidFill>
                  <a:prstClr val="black">
                    <a:tint val="75000"/>
                  </a:prstClr>
                </a:solidFill>
                <a:latin typeface="Times New Roman" panose="02020603050405020304" pitchFamily="18" charset="0"/>
                <a:ea typeface="楷体_GB2312" pitchFamily="49" charset="-122"/>
              </a:rPr>
            </a:fld>
            <a:endParaRPr lang="en-US" altLang="zh-CN" b="1">
              <a:solidFill>
                <a:prstClr val="black">
                  <a:tint val="75000"/>
                </a:prstClr>
              </a:solidFill>
              <a:latin typeface="Times New Roman" panose="02020603050405020304"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43"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4210050 h 4210050"/>
              <a:gd name="connsiteX1-3" fmla="*/ 0 w 3571875"/>
              <a:gd name="connsiteY1-4" fmla="*/ 0 h 4210050"/>
              <a:gd name="connsiteX2-5" fmla="*/ 2028825 w 3571875"/>
              <a:gd name="connsiteY2-6" fmla="*/ 2388394 h 4210050"/>
              <a:gd name="connsiteX3-7" fmla="*/ 3571875 w 3571875"/>
              <a:gd name="connsiteY3-8" fmla="*/ 4210050 h 4210050"/>
              <a:gd name="connsiteX4" fmla="*/ 0 w 3571875"/>
              <a:gd name="connsiteY4" fmla="*/ 4210050 h 4210050"/>
              <a:gd name="connsiteX0-9" fmla="*/ 0 w 3571875"/>
              <a:gd name="connsiteY0-10" fmla="*/ 4210050 h 4210050"/>
              <a:gd name="connsiteX1-11" fmla="*/ 0 w 3571875"/>
              <a:gd name="connsiteY1-12" fmla="*/ 0 h 4210050"/>
              <a:gd name="connsiteX2-13" fmla="*/ 2028825 w 3571875"/>
              <a:gd name="connsiteY2-14" fmla="*/ 2205038 h 4210050"/>
              <a:gd name="connsiteX3-15" fmla="*/ 3571875 w 3571875"/>
              <a:gd name="connsiteY3-16" fmla="*/ 4210050 h 4210050"/>
              <a:gd name="connsiteX4-17" fmla="*/ 0 w 3571875"/>
              <a:gd name="connsiteY4-18" fmla="*/ 4210050 h 4210050"/>
              <a:gd name="connsiteX0-19" fmla="*/ 0 w 3571875"/>
              <a:gd name="connsiteY0-20" fmla="*/ 4210050 h 4210050"/>
              <a:gd name="connsiteX1-21" fmla="*/ 0 w 3571875"/>
              <a:gd name="connsiteY1-22" fmla="*/ 0 h 4210050"/>
              <a:gd name="connsiteX2-23" fmla="*/ 2028825 w 3571875"/>
              <a:gd name="connsiteY2-24" fmla="*/ 2393157 h 4210050"/>
              <a:gd name="connsiteX3-25" fmla="*/ 3571875 w 3571875"/>
              <a:gd name="connsiteY3-26" fmla="*/ 4210050 h 4210050"/>
              <a:gd name="connsiteX4-27" fmla="*/ 0 w 3571875"/>
              <a:gd name="connsiteY4-28" fmla="*/ 4210050 h 4210050"/>
              <a:gd name="connsiteX0-29" fmla="*/ 0 w 3571875"/>
              <a:gd name="connsiteY0-30" fmla="*/ 4210050 h 4210050"/>
              <a:gd name="connsiteX1-31" fmla="*/ 0 w 3571875"/>
              <a:gd name="connsiteY1-32" fmla="*/ 0 h 4210050"/>
              <a:gd name="connsiteX2-33" fmla="*/ 2028825 w 3571875"/>
              <a:gd name="connsiteY2-34" fmla="*/ 2393157 h 4210050"/>
              <a:gd name="connsiteX3-35" fmla="*/ 3571875 w 3571875"/>
              <a:gd name="connsiteY3-36" fmla="*/ 4210050 h 4210050"/>
              <a:gd name="connsiteX4-37" fmla="*/ 0 w 3571875"/>
              <a:gd name="connsiteY4-38" fmla="*/ 4210050 h 4210050"/>
              <a:gd name="connsiteX0-39" fmla="*/ 0 w 3571875"/>
              <a:gd name="connsiteY0-40" fmla="*/ 4210050 h 4210050"/>
              <a:gd name="connsiteX1-41" fmla="*/ 0 w 3571875"/>
              <a:gd name="connsiteY1-42" fmla="*/ 0 h 4210050"/>
              <a:gd name="connsiteX2-43" fmla="*/ 2028825 w 3571875"/>
              <a:gd name="connsiteY2-44" fmla="*/ 2281238 h 4210050"/>
              <a:gd name="connsiteX3-45" fmla="*/ 3571875 w 3571875"/>
              <a:gd name="connsiteY3-46" fmla="*/ 4210050 h 4210050"/>
              <a:gd name="connsiteX4-47" fmla="*/ 0 w 3571875"/>
              <a:gd name="connsiteY4-48" fmla="*/ 4210050 h 4210050"/>
              <a:gd name="connsiteX0-49" fmla="*/ 0 w 3571875"/>
              <a:gd name="connsiteY0-50" fmla="*/ 4210050 h 4210050"/>
              <a:gd name="connsiteX1-51" fmla="*/ 0 w 3571875"/>
              <a:gd name="connsiteY1-52" fmla="*/ 0 h 4210050"/>
              <a:gd name="connsiteX2-53" fmla="*/ 2028825 w 3571875"/>
              <a:gd name="connsiteY2-54" fmla="*/ 2393157 h 4210050"/>
              <a:gd name="connsiteX3-55" fmla="*/ 3571875 w 3571875"/>
              <a:gd name="connsiteY3-56" fmla="*/ 4210050 h 4210050"/>
              <a:gd name="connsiteX4-57" fmla="*/ 0 w 3571875"/>
              <a:gd name="connsiteY4-58" fmla="*/ 4210050 h 4210050"/>
              <a:gd name="connsiteX0-59" fmla="*/ 0 w 3571875"/>
              <a:gd name="connsiteY0-60" fmla="*/ 4210050 h 4210050"/>
              <a:gd name="connsiteX1-61" fmla="*/ 0 w 3571875"/>
              <a:gd name="connsiteY1-62" fmla="*/ 0 h 4210050"/>
              <a:gd name="connsiteX2-63" fmla="*/ 2028825 w 3571875"/>
              <a:gd name="connsiteY2-64" fmla="*/ 2393157 h 4210050"/>
              <a:gd name="connsiteX3-65" fmla="*/ 3571875 w 3571875"/>
              <a:gd name="connsiteY3-66" fmla="*/ 4210050 h 4210050"/>
              <a:gd name="connsiteX4-67" fmla="*/ 0 w 3571875"/>
              <a:gd name="connsiteY4-68" fmla="*/ 4210050 h 4210050"/>
              <a:gd name="connsiteX0-69" fmla="*/ 0 w 3571875"/>
              <a:gd name="connsiteY0-70" fmla="*/ 4210050 h 4210050"/>
              <a:gd name="connsiteX1-71" fmla="*/ 0 w 3571875"/>
              <a:gd name="connsiteY1-72" fmla="*/ 0 h 4210050"/>
              <a:gd name="connsiteX2-73" fmla="*/ 2076450 w 3571875"/>
              <a:gd name="connsiteY2-74" fmla="*/ 2274094 h 4210050"/>
              <a:gd name="connsiteX3-75" fmla="*/ 3571875 w 3571875"/>
              <a:gd name="connsiteY3-76" fmla="*/ 4210050 h 4210050"/>
              <a:gd name="connsiteX4-77" fmla="*/ 0 w 3571875"/>
              <a:gd name="connsiteY4-78" fmla="*/ 4210050 h 4210050"/>
              <a:gd name="connsiteX0-79" fmla="*/ 0 w 3571875"/>
              <a:gd name="connsiteY0-80" fmla="*/ 4210050 h 4210050"/>
              <a:gd name="connsiteX1-81" fmla="*/ 0 w 3571875"/>
              <a:gd name="connsiteY1-82" fmla="*/ 0 h 4210050"/>
              <a:gd name="connsiteX2-83" fmla="*/ 2245519 w 3571875"/>
              <a:gd name="connsiteY2-84" fmla="*/ 2405063 h 4210050"/>
              <a:gd name="connsiteX3-85" fmla="*/ 3571875 w 3571875"/>
              <a:gd name="connsiteY3-86" fmla="*/ 4210050 h 4210050"/>
              <a:gd name="connsiteX4-87" fmla="*/ 0 w 3571875"/>
              <a:gd name="connsiteY4-88" fmla="*/ 4210050 h 4210050"/>
              <a:gd name="connsiteX0-89" fmla="*/ 0 w 3571875"/>
              <a:gd name="connsiteY0-90" fmla="*/ 4210050 h 4210050"/>
              <a:gd name="connsiteX1-91" fmla="*/ 0 w 3571875"/>
              <a:gd name="connsiteY1-92" fmla="*/ 0 h 4210050"/>
              <a:gd name="connsiteX2-93" fmla="*/ 2038350 w 3571875"/>
              <a:gd name="connsiteY2-94" fmla="*/ 2405063 h 4210050"/>
              <a:gd name="connsiteX3-95" fmla="*/ 3571875 w 3571875"/>
              <a:gd name="connsiteY3-96" fmla="*/ 4210050 h 4210050"/>
              <a:gd name="connsiteX4-97" fmla="*/ 0 w 3571875"/>
              <a:gd name="connsiteY4-98" fmla="*/ 4210050 h 4210050"/>
              <a:gd name="connsiteX0-99" fmla="*/ 0 w 3571875"/>
              <a:gd name="connsiteY0-100" fmla="*/ 2433637 h 2433637"/>
              <a:gd name="connsiteX1-101" fmla="*/ 257175 w 3571875"/>
              <a:gd name="connsiteY1-102" fmla="*/ 0 h 2433637"/>
              <a:gd name="connsiteX2-103" fmla="*/ 2038350 w 3571875"/>
              <a:gd name="connsiteY2-104" fmla="*/ 628650 h 2433637"/>
              <a:gd name="connsiteX3-105" fmla="*/ 3571875 w 3571875"/>
              <a:gd name="connsiteY3-106" fmla="*/ 2433637 h 2433637"/>
              <a:gd name="connsiteX4-107" fmla="*/ 0 w 3571875"/>
              <a:gd name="connsiteY4-108" fmla="*/ 2433637 h 2433637"/>
              <a:gd name="connsiteX0-109" fmla="*/ 2382 w 3574257"/>
              <a:gd name="connsiteY0-110" fmla="*/ 1807368 h 1807368"/>
              <a:gd name="connsiteX1-111" fmla="*/ 0 w 3574257"/>
              <a:gd name="connsiteY1-112" fmla="*/ 0 h 1807368"/>
              <a:gd name="connsiteX2-113" fmla="*/ 2040732 w 3574257"/>
              <a:gd name="connsiteY2-114" fmla="*/ 2381 h 1807368"/>
              <a:gd name="connsiteX3-115" fmla="*/ 3574257 w 3574257"/>
              <a:gd name="connsiteY3-116" fmla="*/ 1807368 h 1807368"/>
              <a:gd name="connsiteX4-117" fmla="*/ 2382 w 3574257"/>
              <a:gd name="connsiteY4-118" fmla="*/ 1807368 h 1807368"/>
              <a:gd name="connsiteX0-119" fmla="*/ 2382 w 3574257"/>
              <a:gd name="connsiteY0-120" fmla="*/ 1807368 h 1807368"/>
              <a:gd name="connsiteX1-121" fmla="*/ 0 w 3574257"/>
              <a:gd name="connsiteY1-122" fmla="*/ 0 h 1807368"/>
              <a:gd name="connsiteX2-123" fmla="*/ 1924051 w 3574257"/>
              <a:gd name="connsiteY2-124" fmla="*/ 307181 h 1807368"/>
              <a:gd name="connsiteX3-125" fmla="*/ 3574257 w 3574257"/>
              <a:gd name="connsiteY3-126" fmla="*/ 1807368 h 1807368"/>
              <a:gd name="connsiteX4-127" fmla="*/ 2382 w 3574257"/>
              <a:gd name="connsiteY4-128" fmla="*/ 1807368 h 1807368"/>
              <a:gd name="connsiteX0-129" fmla="*/ 2382 w 3574257"/>
              <a:gd name="connsiteY0-130" fmla="*/ 1809749 h 1809749"/>
              <a:gd name="connsiteX1-131" fmla="*/ 0 w 3574257"/>
              <a:gd name="connsiteY1-132" fmla="*/ 2381 h 1809749"/>
              <a:gd name="connsiteX2-133" fmla="*/ 2038351 w 3574257"/>
              <a:gd name="connsiteY2-134" fmla="*/ 0 h 1809749"/>
              <a:gd name="connsiteX3-135" fmla="*/ 3574257 w 3574257"/>
              <a:gd name="connsiteY3-136" fmla="*/ 1809749 h 1809749"/>
              <a:gd name="connsiteX4-137" fmla="*/ 2382 w 3574257"/>
              <a:gd name="connsiteY4-138" fmla="*/ 1809749 h 1809749"/>
              <a:gd name="connsiteX0-139" fmla="*/ 2382 w 3574257"/>
              <a:gd name="connsiteY0-140" fmla="*/ 1807368 h 1807368"/>
              <a:gd name="connsiteX1-141" fmla="*/ 0 w 3574257"/>
              <a:gd name="connsiteY1-142" fmla="*/ 0 h 1807368"/>
              <a:gd name="connsiteX2-143" fmla="*/ 1640682 w 3574257"/>
              <a:gd name="connsiteY2-144" fmla="*/ 450057 h 1807368"/>
              <a:gd name="connsiteX3-145" fmla="*/ 3574257 w 3574257"/>
              <a:gd name="connsiteY3-146" fmla="*/ 1807368 h 1807368"/>
              <a:gd name="connsiteX4-147" fmla="*/ 2382 w 3574257"/>
              <a:gd name="connsiteY4-148" fmla="*/ 1807368 h 1807368"/>
              <a:gd name="connsiteX0-149" fmla="*/ 2382 w 3574257"/>
              <a:gd name="connsiteY0-150" fmla="*/ 1809749 h 1809749"/>
              <a:gd name="connsiteX1-151" fmla="*/ 0 w 3574257"/>
              <a:gd name="connsiteY1-152" fmla="*/ 2381 h 1809749"/>
              <a:gd name="connsiteX2-153" fmla="*/ 2038351 w 3574257"/>
              <a:gd name="connsiteY2-154" fmla="*/ 0 h 1809749"/>
              <a:gd name="connsiteX3-155" fmla="*/ 3574257 w 3574257"/>
              <a:gd name="connsiteY3-156" fmla="*/ 1809749 h 1809749"/>
              <a:gd name="connsiteX4-157" fmla="*/ 2382 w 3574257"/>
              <a:gd name="connsiteY4-158" fmla="*/ 1809749 h 1809749"/>
              <a:gd name="connsiteX0-159" fmla="*/ 2382 w 3574257"/>
              <a:gd name="connsiteY0-160" fmla="*/ 1807368 h 1807368"/>
              <a:gd name="connsiteX1-161" fmla="*/ 0 w 3574257"/>
              <a:gd name="connsiteY1-162" fmla="*/ 0 h 1807368"/>
              <a:gd name="connsiteX2-163" fmla="*/ 1657351 w 3574257"/>
              <a:gd name="connsiteY2-164" fmla="*/ 230982 h 1807368"/>
              <a:gd name="connsiteX3-165" fmla="*/ 3574257 w 3574257"/>
              <a:gd name="connsiteY3-166" fmla="*/ 1807368 h 1807368"/>
              <a:gd name="connsiteX4-167" fmla="*/ 2382 w 3574257"/>
              <a:gd name="connsiteY4-168" fmla="*/ 1807368 h 1807368"/>
              <a:gd name="connsiteX0-169" fmla="*/ 2382 w 3574257"/>
              <a:gd name="connsiteY0-170" fmla="*/ 1807368 h 1807368"/>
              <a:gd name="connsiteX1-171" fmla="*/ 0 w 3574257"/>
              <a:gd name="connsiteY1-172" fmla="*/ 0 h 1807368"/>
              <a:gd name="connsiteX2-173" fmla="*/ 2040732 w 3574257"/>
              <a:gd name="connsiteY2-174" fmla="*/ 2382 h 1807368"/>
              <a:gd name="connsiteX3-175" fmla="*/ 3574257 w 3574257"/>
              <a:gd name="connsiteY3-176" fmla="*/ 1807368 h 1807368"/>
              <a:gd name="connsiteX4-177" fmla="*/ 2382 w 3574257"/>
              <a:gd name="connsiteY4-178" fmla="*/ 1807368 h 1807368"/>
              <a:gd name="connsiteX0-179" fmla="*/ 2382 w 3574257"/>
              <a:gd name="connsiteY0-180" fmla="*/ 1807368 h 1807368"/>
              <a:gd name="connsiteX1-181" fmla="*/ 0 w 3574257"/>
              <a:gd name="connsiteY1-182" fmla="*/ 0 h 1807368"/>
              <a:gd name="connsiteX2-183" fmla="*/ 1774032 w 3574257"/>
              <a:gd name="connsiteY2-184" fmla="*/ 161925 h 1807368"/>
              <a:gd name="connsiteX3-185" fmla="*/ 3574257 w 3574257"/>
              <a:gd name="connsiteY3-186" fmla="*/ 1807368 h 1807368"/>
              <a:gd name="connsiteX4-187" fmla="*/ 2382 w 3574257"/>
              <a:gd name="connsiteY4-188" fmla="*/ 1807368 h 1807368"/>
              <a:gd name="connsiteX0-189" fmla="*/ 2382 w 3574257"/>
              <a:gd name="connsiteY0-190" fmla="*/ 1807368 h 1807368"/>
              <a:gd name="connsiteX1-191" fmla="*/ 0 w 3574257"/>
              <a:gd name="connsiteY1-192" fmla="*/ 0 h 1807368"/>
              <a:gd name="connsiteX2-193" fmla="*/ 1969294 w 3574257"/>
              <a:gd name="connsiteY2-194" fmla="*/ 21432 h 1807368"/>
              <a:gd name="connsiteX3-195" fmla="*/ 3574257 w 3574257"/>
              <a:gd name="connsiteY3-196" fmla="*/ 1807368 h 1807368"/>
              <a:gd name="connsiteX4-197" fmla="*/ 2382 w 3574257"/>
              <a:gd name="connsiteY4-198" fmla="*/ 1807368 h 1807368"/>
              <a:gd name="connsiteX0-199" fmla="*/ 2382 w 3574257"/>
              <a:gd name="connsiteY0-200" fmla="*/ 1807368 h 1807368"/>
              <a:gd name="connsiteX1-201" fmla="*/ 0 w 3574257"/>
              <a:gd name="connsiteY1-202" fmla="*/ 0 h 1807368"/>
              <a:gd name="connsiteX2-203" fmla="*/ 1819275 w 3574257"/>
              <a:gd name="connsiteY2-204" fmla="*/ 200026 h 1807368"/>
              <a:gd name="connsiteX3-205" fmla="*/ 3574257 w 3574257"/>
              <a:gd name="connsiteY3-206" fmla="*/ 1807368 h 1807368"/>
              <a:gd name="connsiteX4-207" fmla="*/ 2382 w 3574257"/>
              <a:gd name="connsiteY4-208" fmla="*/ 1807368 h 1807368"/>
              <a:gd name="connsiteX0-209" fmla="*/ 2382 w 3574257"/>
              <a:gd name="connsiteY0-210" fmla="*/ 1807368 h 1807368"/>
              <a:gd name="connsiteX1-211" fmla="*/ 0 w 3574257"/>
              <a:gd name="connsiteY1-212" fmla="*/ 0 h 1807368"/>
              <a:gd name="connsiteX2-213" fmla="*/ 2045494 w 3574257"/>
              <a:gd name="connsiteY2-214" fmla="*/ 1 h 1807368"/>
              <a:gd name="connsiteX3-215" fmla="*/ 3574257 w 3574257"/>
              <a:gd name="connsiteY3-216" fmla="*/ 1807368 h 1807368"/>
              <a:gd name="connsiteX4-217" fmla="*/ 2382 w 3574257"/>
              <a:gd name="connsiteY4-218" fmla="*/ 1807368 h 1807368"/>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2631 h 2002631"/>
              <a:gd name="connsiteX1-113" fmla="*/ 754045 w 3352800"/>
              <a:gd name="connsiteY1-114" fmla="*/ 1468326 h 2002631"/>
              <a:gd name="connsiteX2-115" fmla="*/ 3352800 w 3352800"/>
              <a:gd name="connsiteY2-116" fmla="*/ 0 h 2002631"/>
              <a:gd name="connsiteX3-117" fmla="*/ 3352800 w 3352800"/>
              <a:gd name="connsiteY3-118" fmla="*/ 2002631 h 2002631"/>
              <a:gd name="connsiteX4-119" fmla="*/ 0 w 3352800"/>
              <a:gd name="connsiteY4-120" fmla="*/ 2002631 h 2002631"/>
              <a:gd name="connsiteX0-121" fmla="*/ 0 w 3352800"/>
              <a:gd name="connsiteY0-122" fmla="*/ 534305 h 534305"/>
              <a:gd name="connsiteX1-123" fmla="*/ 754045 w 3352800"/>
              <a:gd name="connsiteY1-124" fmla="*/ 0 h 534305"/>
              <a:gd name="connsiteX2-125" fmla="*/ 3352800 w 3352800"/>
              <a:gd name="connsiteY2-126" fmla="*/ 7687 h 534305"/>
              <a:gd name="connsiteX3-127" fmla="*/ 3352800 w 3352800"/>
              <a:gd name="connsiteY3-128" fmla="*/ 534305 h 534305"/>
              <a:gd name="connsiteX4-129" fmla="*/ 0 w 3352800"/>
              <a:gd name="connsiteY4-130" fmla="*/ 534305 h 534305"/>
              <a:gd name="connsiteX0-131" fmla="*/ 0 w 3352800"/>
              <a:gd name="connsiteY0-132" fmla="*/ 534305 h 534305"/>
              <a:gd name="connsiteX1-133" fmla="*/ 754045 w 3352800"/>
              <a:gd name="connsiteY1-134" fmla="*/ 0 h 534305"/>
              <a:gd name="connsiteX2-135" fmla="*/ 3352800 w 3352800"/>
              <a:gd name="connsiteY2-136" fmla="*/ 7687 h 534305"/>
              <a:gd name="connsiteX3-137" fmla="*/ 3352800 w 3352800"/>
              <a:gd name="connsiteY3-138" fmla="*/ 534305 h 534305"/>
              <a:gd name="connsiteX4-139" fmla="*/ 0 w 3352800"/>
              <a:gd name="connsiteY4-140" fmla="*/ 534305 h 534305"/>
              <a:gd name="connsiteX0-141" fmla="*/ 0 w 3352800"/>
              <a:gd name="connsiteY0-142" fmla="*/ 526618 h 526618"/>
              <a:gd name="connsiteX1-143" fmla="*/ 980611 w 3352800"/>
              <a:gd name="connsiteY1-144" fmla="*/ 93681 h 526618"/>
              <a:gd name="connsiteX2-145" fmla="*/ 3352800 w 3352800"/>
              <a:gd name="connsiteY2-146" fmla="*/ 0 h 526618"/>
              <a:gd name="connsiteX3-147" fmla="*/ 3352800 w 3352800"/>
              <a:gd name="connsiteY3-148" fmla="*/ 526618 h 526618"/>
              <a:gd name="connsiteX4-149" fmla="*/ 0 w 3352800"/>
              <a:gd name="connsiteY4-150" fmla="*/ 526618 h 526618"/>
              <a:gd name="connsiteX0-151" fmla="*/ 0 w 3352800"/>
              <a:gd name="connsiteY0-152" fmla="*/ 526888 h 526888"/>
              <a:gd name="connsiteX1-153" fmla="*/ 744735 w 3352800"/>
              <a:gd name="connsiteY1-154" fmla="*/ 0 h 526888"/>
              <a:gd name="connsiteX2-155" fmla="*/ 3352800 w 3352800"/>
              <a:gd name="connsiteY2-156" fmla="*/ 270 h 526888"/>
              <a:gd name="connsiteX3-157" fmla="*/ 3352800 w 3352800"/>
              <a:gd name="connsiteY3-158" fmla="*/ 526888 h 526888"/>
              <a:gd name="connsiteX4-159" fmla="*/ 0 w 3352800"/>
              <a:gd name="connsiteY4-160" fmla="*/ 526888 h 526888"/>
              <a:gd name="connsiteX0-161" fmla="*/ 0 w 3352800"/>
              <a:gd name="connsiteY0-162" fmla="*/ 526618 h 526618"/>
              <a:gd name="connsiteX1-163" fmla="*/ 811948 w 3352800"/>
              <a:gd name="connsiteY1-164" fmla="*/ 60921 h 526618"/>
              <a:gd name="connsiteX2-165" fmla="*/ 3352800 w 3352800"/>
              <a:gd name="connsiteY2-166" fmla="*/ 0 h 526618"/>
              <a:gd name="connsiteX3-167" fmla="*/ 3352800 w 3352800"/>
              <a:gd name="connsiteY3-168" fmla="*/ 526618 h 526618"/>
              <a:gd name="connsiteX4-169" fmla="*/ 0 w 3352800"/>
              <a:gd name="connsiteY4-170" fmla="*/ 526618 h 526618"/>
              <a:gd name="connsiteX0-171" fmla="*/ 0 w 3352800"/>
              <a:gd name="connsiteY0-172" fmla="*/ 527584 h 527584"/>
              <a:gd name="connsiteX1-173" fmla="*/ 751718 w 3352800"/>
              <a:gd name="connsiteY1-174" fmla="*/ 0 h 527584"/>
              <a:gd name="connsiteX2-175" fmla="*/ 3352800 w 3352800"/>
              <a:gd name="connsiteY2-176" fmla="*/ 966 h 527584"/>
              <a:gd name="connsiteX3-177" fmla="*/ 3352800 w 3352800"/>
              <a:gd name="connsiteY3-178" fmla="*/ 527584 h 527584"/>
              <a:gd name="connsiteX4-179" fmla="*/ 0 w 3352800"/>
              <a:gd name="connsiteY4-180" fmla="*/ 527584 h 527584"/>
              <a:gd name="connsiteX0-181" fmla="*/ 0 w 3352800"/>
              <a:gd name="connsiteY0-182" fmla="*/ 527584 h 527584"/>
              <a:gd name="connsiteX1-183" fmla="*/ 751718 w 3352800"/>
              <a:gd name="connsiteY1-184" fmla="*/ 0 h 527584"/>
              <a:gd name="connsiteX2-185" fmla="*/ 3241069 w 3352800"/>
              <a:gd name="connsiteY2-186" fmla="*/ 94144 h 527584"/>
              <a:gd name="connsiteX3-187" fmla="*/ 3352800 w 3352800"/>
              <a:gd name="connsiteY3-188" fmla="*/ 527584 h 527584"/>
              <a:gd name="connsiteX4-189" fmla="*/ 0 w 3352800"/>
              <a:gd name="connsiteY4-190" fmla="*/ 527584 h 527584"/>
              <a:gd name="connsiteX0-191" fmla="*/ 0 w 3352800"/>
              <a:gd name="connsiteY0-192" fmla="*/ 527584 h 527584"/>
              <a:gd name="connsiteX1-193" fmla="*/ 751718 w 3352800"/>
              <a:gd name="connsiteY1-194" fmla="*/ 0 h 527584"/>
              <a:gd name="connsiteX2-195" fmla="*/ 3352800 w 3352800"/>
              <a:gd name="connsiteY2-196" fmla="*/ 271 h 527584"/>
              <a:gd name="connsiteX3-197" fmla="*/ 3352800 w 3352800"/>
              <a:gd name="connsiteY3-198" fmla="*/ 527584 h 527584"/>
              <a:gd name="connsiteX4-199" fmla="*/ 0 w 3352800"/>
              <a:gd name="connsiteY4-200" fmla="*/ 527584 h 527584"/>
              <a:gd name="connsiteX0-201" fmla="*/ 0 w 3352800"/>
              <a:gd name="connsiteY0-202" fmla="*/ 527313 h 527313"/>
              <a:gd name="connsiteX1-203" fmla="*/ 900984 w 3352800"/>
              <a:gd name="connsiteY1-204" fmla="*/ 97774 h 527313"/>
              <a:gd name="connsiteX2-205" fmla="*/ 3352800 w 3352800"/>
              <a:gd name="connsiteY2-206" fmla="*/ 0 h 527313"/>
              <a:gd name="connsiteX3-207" fmla="*/ 3352800 w 3352800"/>
              <a:gd name="connsiteY3-208" fmla="*/ 527313 h 527313"/>
              <a:gd name="connsiteX4-209" fmla="*/ 0 w 3352800"/>
              <a:gd name="connsiteY4-210" fmla="*/ 527313 h 527313"/>
              <a:gd name="connsiteX0-211" fmla="*/ 0 w 3352800"/>
              <a:gd name="connsiteY0-212" fmla="*/ 527584 h 527584"/>
              <a:gd name="connsiteX1-213" fmla="*/ 748227 w 3352800"/>
              <a:gd name="connsiteY1-214" fmla="*/ 0 h 527584"/>
              <a:gd name="connsiteX2-215" fmla="*/ 3352800 w 3352800"/>
              <a:gd name="connsiteY2-216" fmla="*/ 271 h 527584"/>
              <a:gd name="connsiteX3-217" fmla="*/ 3352800 w 3352800"/>
              <a:gd name="connsiteY3-218" fmla="*/ 527584 h 527584"/>
              <a:gd name="connsiteX4-219" fmla="*/ 0 w 3352800"/>
              <a:gd name="connsiteY4-220" fmla="*/ 527584 h 527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FBF0784E-C4F9-4840-8FC5-3C9B5B3DB5D4}" type="datetime1">
              <a:rPr lang="zh-CN" altLang="en-US" smtClean="0"/>
            </a:fld>
            <a:endParaRPr lang="zh-CN" altLang="en-US" dirty="0"/>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5E9FCE70-992F-41EB-8166-46DEE7BDC1E9}" type="slidenum">
              <a:rPr lang="en-US" altLang="zh-CN" b="1" smtClean="0">
                <a:solidFill>
                  <a:prstClr val="black">
                    <a:tint val="75000"/>
                  </a:prstClr>
                </a:solidFill>
                <a:latin typeface="Times New Roman" panose="02020603050405020304" pitchFamily="18" charset="0"/>
                <a:ea typeface="楷体_GB2312" pitchFamily="49" charset="-122"/>
              </a:rPr>
            </a:fld>
            <a:endParaRPr lang="en-US" altLang="zh-CN" b="1">
              <a:solidFill>
                <a:prstClr val="black">
                  <a:tint val="75000"/>
                </a:prstClr>
              </a:solidFill>
              <a:latin typeface="Times New Roman" panose="02020603050405020304"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45"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4210050 h 4210050"/>
              <a:gd name="connsiteX1-3" fmla="*/ 0 w 3571875"/>
              <a:gd name="connsiteY1-4" fmla="*/ 0 h 4210050"/>
              <a:gd name="connsiteX2-5" fmla="*/ 2028825 w 3571875"/>
              <a:gd name="connsiteY2-6" fmla="*/ 2388394 h 4210050"/>
              <a:gd name="connsiteX3-7" fmla="*/ 3571875 w 3571875"/>
              <a:gd name="connsiteY3-8" fmla="*/ 4210050 h 4210050"/>
              <a:gd name="connsiteX4" fmla="*/ 0 w 3571875"/>
              <a:gd name="connsiteY4" fmla="*/ 4210050 h 4210050"/>
              <a:gd name="connsiteX0-9" fmla="*/ 0 w 3571875"/>
              <a:gd name="connsiteY0-10" fmla="*/ 4210050 h 4210050"/>
              <a:gd name="connsiteX1-11" fmla="*/ 0 w 3571875"/>
              <a:gd name="connsiteY1-12" fmla="*/ 0 h 4210050"/>
              <a:gd name="connsiteX2-13" fmla="*/ 2028825 w 3571875"/>
              <a:gd name="connsiteY2-14" fmla="*/ 2205038 h 4210050"/>
              <a:gd name="connsiteX3-15" fmla="*/ 3571875 w 3571875"/>
              <a:gd name="connsiteY3-16" fmla="*/ 4210050 h 4210050"/>
              <a:gd name="connsiteX4-17" fmla="*/ 0 w 3571875"/>
              <a:gd name="connsiteY4-18" fmla="*/ 4210050 h 4210050"/>
              <a:gd name="connsiteX0-19" fmla="*/ 0 w 3571875"/>
              <a:gd name="connsiteY0-20" fmla="*/ 4210050 h 4210050"/>
              <a:gd name="connsiteX1-21" fmla="*/ 0 w 3571875"/>
              <a:gd name="connsiteY1-22" fmla="*/ 0 h 4210050"/>
              <a:gd name="connsiteX2-23" fmla="*/ 2028825 w 3571875"/>
              <a:gd name="connsiteY2-24" fmla="*/ 2393157 h 4210050"/>
              <a:gd name="connsiteX3-25" fmla="*/ 3571875 w 3571875"/>
              <a:gd name="connsiteY3-26" fmla="*/ 4210050 h 4210050"/>
              <a:gd name="connsiteX4-27" fmla="*/ 0 w 3571875"/>
              <a:gd name="connsiteY4-28" fmla="*/ 4210050 h 4210050"/>
              <a:gd name="connsiteX0-29" fmla="*/ 0 w 3571875"/>
              <a:gd name="connsiteY0-30" fmla="*/ 4210050 h 4210050"/>
              <a:gd name="connsiteX1-31" fmla="*/ 0 w 3571875"/>
              <a:gd name="connsiteY1-32" fmla="*/ 0 h 4210050"/>
              <a:gd name="connsiteX2-33" fmla="*/ 2028825 w 3571875"/>
              <a:gd name="connsiteY2-34" fmla="*/ 2393157 h 4210050"/>
              <a:gd name="connsiteX3-35" fmla="*/ 3571875 w 3571875"/>
              <a:gd name="connsiteY3-36" fmla="*/ 4210050 h 4210050"/>
              <a:gd name="connsiteX4-37" fmla="*/ 0 w 3571875"/>
              <a:gd name="connsiteY4-38" fmla="*/ 4210050 h 4210050"/>
              <a:gd name="connsiteX0-39" fmla="*/ 0 w 3571875"/>
              <a:gd name="connsiteY0-40" fmla="*/ 4210050 h 4210050"/>
              <a:gd name="connsiteX1-41" fmla="*/ 0 w 3571875"/>
              <a:gd name="connsiteY1-42" fmla="*/ 0 h 4210050"/>
              <a:gd name="connsiteX2-43" fmla="*/ 2028825 w 3571875"/>
              <a:gd name="connsiteY2-44" fmla="*/ 2281238 h 4210050"/>
              <a:gd name="connsiteX3-45" fmla="*/ 3571875 w 3571875"/>
              <a:gd name="connsiteY3-46" fmla="*/ 4210050 h 4210050"/>
              <a:gd name="connsiteX4-47" fmla="*/ 0 w 3571875"/>
              <a:gd name="connsiteY4-48" fmla="*/ 4210050 h 4210050"/>
              <a:gd name="connsiteX0-49" fmla="*/ 0 w 3571875"/>
              <a:gd name="connsiteY0-50" fmla="*/ 4210050 h 4210050"/>
              <a:gd name="connsiteX1-51" fmla="*/ 0 w 3571875"/>
              <a:gd name="connsiteY1-52" fmla="*/ 0 h 4210050"/>
              <a:gd name="connsiteX2-53" fmla="*/ 2028825 w 3571875"/>
              <a:gd name="connsiteY2-54" fmla="*/ 2393157 h 4210050"/>
              <a:gd name="connsiteX3-55" fmla="*/ 3571875 w 3571875"/>
              <a:gd name="connsiteY3-56" fmla="*/ 4210050 h 4210050"/>
              <a:gd name="connsiteX4-57" fmla="*/ 0 w 3571875"/>
              <a:gd name="connsiteY4-58" fmla="*/ 4210050 h 4210050"/>
              <a:gd name="connsiteX0-59" fmla="*/ 0 w 3571875"/>
              <a:gd name="connsiteY0-60" fmla="*/ 4210050 h 4210050"/>
              <a:gd name="connsiteX1-61" fmla="*/ 0 w 3571875"/>
              <a:gd name="connsiteY1-62" fmla="*/ 0 h 4210050"/>
              <a:gd name="connsiteX2-63" fmla="*/ 2028825 w 3571875"/>
              <a:gd name="connsiteY2-64" fmla="*/ 2393157 h 4210050"/>
              <a:gd name="connsiteX3-65" fmla="*/ 3571875 w 3571875"/>
              <a:gd name="connsiteY3-66" fmla="*/ 4210050 h 4210050"/>
              <a:gd name="connsiteX4-67" fmla="*/ 0 w 3571875"/>
              <a:gd name="connsiteY4-68" fmla="*/ 4210050 h 4210050"/>
              <a:gd name="connsiteX0-69" fmla="*/ 0 w 3571875"/>
              <a:gd name="connsiteY0-70" fmla="*/ 4210050 h 4210050"/>
              <a:gd name="connsiteX1-71" fmla="*/ 0 w 3571875"/>
              <a:gd name="connsiteY1-72" fmla="*/ 0 h 4210050"/>
              <a:gd name="connsiteX2-73" fmla="*/ 2076450 w 3571875"/>
              <a:gd name="connsiteY2-74" fmla="*/ 2274094 h 4210050"/>
              <a:gd name="connsiteX3-75" fmla="*/ 3571875 w 3571875"/>
              <a:gd name="connsiteY3-76" fmla="*/ 4210050 h 4210050"/>
              <a:gd name="connsiteX4-77" fmla="*/ 0 w 3571875"/>
              <a:gd name="connsiteY4-78" fmla="*/ 4210050 h 4210050"/>
              <a:gd name="connsiteX0-79" fmla="*/ 0 w 3571875"/>
              <a:gd name="connsiteY0-80" fmla="*/ 4210050 h 4210050"/>
              <a:gd name="connsiteX1-81" fmla="*/ 0 w 3571875"/>
              <a:gd name="connsiteY1-82" fmla="*/ 0 h 4210050"/>
              <a:gd name="connsiteX2-83" fmla="*/ 2245519 w 3571875"/>
              <a:gd name="connsiteY2-84" fmla="*/ 2405063 h 4210050"/>
              <a:gd name="connsiteX3-85" fmla="*/ 3571875 w 3571875"/>
              <a:gd name="connsiteY3-86" fmla="*/ 4210050 h 4210050"/>
              <a:gd name="connsiteX4-87" fmla="*/ 0 w 3571875"/>
              <a:gd name="connsiteY4-88" fmla="*/ 4210050 h 4210050"/>
              <a:gd name="connsiteX0-89" fmla="*/ 0 w 3571875"/>
              <a:gd name="connsiteY0-90" fmla="*/ 4210050 h 4210050"/>
              <a:gd name="connsiteX1-91" fmla="*/ 0 w 3571875"/>
              <a:gd name="connsiteY1-92" fmla="*/ 0 h 4210050"/>
              <a:gd name="connsiteX2-93" fmla="*/ 2038350 w 3571875"/>
              <a:gd name="connsiteY2-94" fmla="*/ 2405063 h 4210050"/>
              <a:gd name="connsiteX3-95" fmla="*/ 3571875 w 3571875"/>
              <a:gd name="connsiteY3-96" fmla="*/ 4210050 h 4210050"/>
              <a:gd name="connsiteX4-97" fmla="*/ 0 w 3571875"/>
              <a:gd name="connsiteY4-98" fmla="*/ 4210050 h 4210050"/>
              <a:gd name="connsiteX0-99" fmla="*/ 0 w 3571875"/>
              <a:gd name="connsiteY0-100" fmla="*/ 2433637 h 2433637"/>
              <a:gd name="connsiteX1-101" fmla="*/ 257175 w 3571875"/>
              <a:gd name="connsiteY1-102" fmla="*/ 0 h 2433637"/>
              <a:gd name="connsiteX2-103" fmla="*/ 2038350 w 3571875"/>
              <a:gd name="connsiteY2-104" fmla="*/ 628650 h 2433637"/>
              <a:gd name="connsiteX3-105" fmla="*/ 3571875 w 3571875"/>
              <a:gd name="connsiteY3-106" fmla="*/ 2433637 h 2433637"/>
              <a:gd name="connsiteX4-107" fmla="*/ 0 w 3571875"/>
              <a:gd name="connsiteY4-108" fmla="*/ 2433637 h 2433637"/>
              <a:gd name="connsiteX0-109" fmla="*/ 2382 w 3574257"/>
              <a:gd name="connsiteY0-110" fmla="*/ 1807368 h 1807368"/>
              <a:gd name="connsiteX1-111" fmla="*/ 0 w 3574257"/>
              <a:gd name="connsiteY1-112" fmla="*/ 0 h 1807368"/>
              <a:gd name="connsiteX2-113" fmla="*/ 2040732 w 3574257"/>
              <a:gd name="connsiteY2-114" fmla="*/ 2381 h 1807368"/>
              <a:gd name="connsiteX3-115" fmla="*/ 3574257 w 3574257"/>
              <a:gd name="connsiteY3-116" fmla="*/ 1807368 h 1807368"/>
              <a:gd name="connsiteX4-117" fmla="*/ 2382 w 3574257"/>
              <a:gd name="connsiteY4-118" fmla="*/ 1807368 h 1807368"/>
              <a:gd name="connsiteX0-119" fmla="*/ 2382 w 3574257"/>
              <a:gd name="connsiteY0-120" fmla="*/ 1807368 h 1807368"/>
              <a:gd name="connsiteX1-121" fmla="*/ 0 w 3574257"/>
              <a:gd name="connsiteY1-122" fmla="*/ 0 h 1807368"/>
              <a:gd name="connsiteX2-123" fmla="*/ 1924051 w 3574257"/>
              <a:gd name="connsiteY2-124" fmla="*/ 307181 h 1807368"/>
              <a:gd name="connsiteX3-125" fmla="*/ 3574257 w 3574257"/>
              <a:gd name="connsiteY3-126" fmla="*/ 1807368 h 1807368"/>
              <a:gd name="connsiteX4-127" fmla="*/ 2382 w 3574257"/>
              <a:gd name="connsiteY4-128" fmla="*/ 1807368 h 1807368"/>
              <a:gd name="connsiteX0-129" fmla="*/ 2382 w 3574257"/>
              <a:gd name="connsiteY0-130" fmla="*/ 1809749 h 1809749"/>
              <a:gd name="connsiteX1-131" fmla="*/ 0 w 3574257"/>
              <a:gd name="connsiteY1-132" fmla="*/ 2381 h 1809749"/>
              <a:gd name="connsiteX2-133" fmla="*/ 2038351 w 3574257"/>
              <a:gd name="connsiteY2-134" fmla="*/ 0 h 1809749"/>
              <a:gd name="connsiteX3-135" fmla="*/ 3574257 w 3574257"/>
              <a:gd name="connsiteY3-136" fmla="*/ 1809749 h 1809749"/>
              <a:gd name="connsiteX4-137" fmla="*/ 2382 w 3574257"/>
              <a:gd name="connsiteY4-138" fmla="*/ 1809749 h 1809749"/>
              <a:gd name="connsiteX0-139" fmla="*/ 2382 w 3574257"/>
              <a:gd name="connsiteY0-140" fmla="*/ 1807368 h 1807368"/>
              <a:gd name="connsiteX1-141" fmla="*/ 0 w 3574257"/>
              <a:gd name="connsiteY1-142" fmla="*/ 0 h 1807368"/>
              <a:gd name="connsiteX2-143" fmla="*/ 1640682 w 3574257"/>
              <a:gd name="connsiteY2-144" fmla="*/ 450057 h 1807368"/>
              <a:gd name="connsiteX3-145" fmla="*/ 3574257 w 3574257"/>
              <a:gd name="connsiteY3-146" fmla="*/ 1807368 h 1807368"/>
              <a:gd name="connsiteX4-147" fmla="*/ 2382 w 3574257"/>
              <a:gd name="connsiteY4-148" fmla="*/ 1807368 h 1807368"/>
              <a:gd name="connsiteX0-149" fmla="*/ 2382 w 3574257"/>
              <a:gd name="connsiteY0-150" fmla="*/ 1809749 h 1809749"/>
              <a:gd name="connsiteX1-151" fmla="*/ 0 w 3574257"/>
              <a:gd name="connsiteY1-152" fmla="*/ 2381 h 1809749"/>
              <a:gd name="connsiteX2-153" fmla="*/ 2038351 w 3574257"/>
              <a:gd name="connsiteY2-154" fmla="*/ 0 h 1809749"/>
              <a:gd name="connsiteX3-155" fmla="*/ 3574257 w 3574257"/>
              <a:gd name="connsiteY3-156" fmla="*/ 1809749 h 1809749"/>
              <a:gd name="connsiteX4-157" fmla="*/ 2382 w 3574257"/>
              <a:gd name="connsiteY4-158" fmla="*/ 1809749 h 1809749"/>
              <a:gd name="connsiteX0-159" fmla="*/ 2382 w 3574257"/>
              <a:gd name="connsiteY0-160" fmla="*/ 1807368 h 1807368"/>
              <a:gd name="connsiteX1-161" fmla="*/ 0 w 3574257"/>
              <a:gd name="connsiteY1-162" fmla="*/ 0 h 1807368"/>
              <a:gd name="connsiteX2-163" fmla="*/ 1657351 w 3574257"/>
              <a:gd name="connsiteY2-164" fmla="*/ 230982 h 1807368"/>
              <a:gd name="connsiteX3-165" fmla="*/ 3574257 w 3574257"/>
              <a:gd name="connsiteY3-166" fmla="*/ 1807368 h 1807368"/>
              <a:gd name="connsiteX4-167" fmla="*/ 2382 w 3574257"/>
              <a:gd name="connsiteY4-168" fmla="*/ 1807368 h 1807368"/>
              <a:gd name="connsiteX0-169" fmla="*/ 2382 w 3574257"/>
              <a:gd name="connsiteY0-170" fmla="*/ 1807368 h 1807368"/>
              <a:gd name="connsiteX1-171" fmla="*/ 0 w 3574257"/>
              <a:gd name="connsiteY1-172" fmla="*/ 0 h 1807368"/>
              <a:gd name="connsiteX2-173" fmla="*/ 2040732 w 3574257"/>
              <a:gd name="connsiteY2-174" fmla="*/ 2382 h 1807368"/>
              <a:gd name="connsiteX3-175" fmla="*/ 3574257 w 3574257"/>
              <a:gd name="connsiteY3-176" fmla="*/ 1807368 h 1807368"/>
              <a:gd name="connsiteX4-177" fmla="*/ 2382 w 3574257"/>
              <a:gd name="connsiteY4-178" fmla="*/ 1807368 h 1807368"/>
              <a:gd name="connsiteX0-179" fmla="*/ 2382 w 3574257"/>
              <a:gd name="connsiteY0-180" fmla="*/ 1807368 h 1807368"/>
              <a:gd name="connsiteX1-181" fmla="*/ 0 w 3574257"/>
              <a:gd name="connsiteY1-182" fmla="*/ 0 h 1807368"/>
              <a:gd name="connsiteX2-183" fmla="*/ 1774032 w 3574257"/>
              <a:gd name="connsiteY2-184" fmla="*/ 161925 h 1807368"/>
              <a:gd name="connsiteX3-185" fmla="*/ 3574257 w 3574257"/>
              <a:gd name="connsiteY3-186" fmla="*/ 1807368 h 1807368"/>
              <a:gd name="connsiteX4-187" fmla="*/ 2382 w 3574257"/>
              <a:gd name="connsiteY4-188" fmla="*/ 1807368 h 1807368"/>
              <a:gd name="connsiteX0-189" fmla="*/ 2382 w 3574257"/>
              <a:gd name="connsiteY0-190" fmla="*/ 1807368 h 1807368"/>
              <a:gd name="connsiteX1-191" fmla="*/ 0 w 3574257"/>
              <a:gd name="connsiteY1-192" fmla="*/ 0 h 1807368"/>
              <a:gd name="connsiteX2-193" fmla="*/ 1969294 w 3574257"/>
              <a:gd name="connsiteY2-194" fmla="*/ 21432 h 1807368"/>
              <a:gd name="connsiteX3-195" fmla="*/ 3574257 w 3574257"/>
              <a:gd name="connsiteY3-196" fmla="*/ 1807368 h 1807368"/>
              <a:gd name="connsiteX4-197" fmla="*/ 2382 w 3574257"/>
              <a:gd name="connsiteY4-198" fmla="*/ 1807368 h 1807368"/>
              <a:gd name="connsiteX0-199" fmla="*/ 2382 w 3574257"/>
              <a:gd name="connsiteY0-200" fmla="*/ 1807368 h 1807368"/>
              <a:gd name="connsiteX1-201" fmla="*/ 0 w 3574257"/>
              <a:gd name="connsiteY1-202" fmla="*/ 0 h 1807368"/>
              <a:gd name="connsiteX2-203" fmla="*/ 1819275 w 3574257"/>
              <a:gd name="connsiteY2-204" fmla="*/ 200026 h 1807368"/>
              <a:gd name="connsiteX3-205" fmla="*/ 3574257 w 3574257"/>
              <a:gd name="connsiteY3-206" fmla="*/ 1807368 h 1807368"/>
              <a:gd name="connsiteX4-207" fmla="*/ 2382 w 3574257"/>
              <a:gd name="connsiteY4-208" fmla="*/ 1807368 h 1807368"/>
              <a:gd name="connsiteX0-209" fmla="*/ 2382 w 3574257"/>
              <a:gd name="connsiteY0-210" fmla="*/ 1807368 h 1807368"/>
              <a:gd name="connsiteX1-211" fmla="*/ 0 w 3574257"/>
              <a:gd name="connsiteY1-212" fmla="*/ 0 h 1807368"/>
              <a:gd name="connsiteX2-213" fmla="*/ 2045494 w 3574257"/>
              <a:gd name="connsiteY2-214" fmla="*/ 1 h 1807368"/>
              <a:gd name="connsiteX3-215" fmla="*/ 3574257 w 3574257"/>
              <a:gd name="connsiteY3-216" fmla="*/ 1807368 h 1807368"/>
              <a:gd name="connsiteX4-217" fmla="*/ 2382 w 3574257"/>
              <a:gd name="connsiteY4-218" fmla="*/ 1807368 h 1807368"/>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2631 h 2002631"/>
              <a:gd name="connsiteX1-113" fmla="*/ 754045 w 3352800"/>
              <a:gd name="connsiteY1-114" fmla="*/ 1468326 h 2002631"/>
              <a:gd name="connsiteX2-115" fmla="*/ 3352800 w 3352800"/>
              <a:gd name="connsiteY2-116" fmla="*/ 0 h 2002631"/>
              <a:gd name="connsiteX3-117" fmla="*/ 3352800 w 3352800"/>
              <a:gd name="connsiteY3-118" fmla="*/ 2002631 h 2002631"/>
              <a:gd name="connsiteX4-119" fmla="*/ 0 w 3352800"/>
              <a:gd name="connsiteY4-120" fmla="*/ 2002631 h 2002631"/>
              <a:gd name="connsiteX0-121" fmla="*/ 0 w 3352800"/>
              <a:gd name="connsiteY0-122" fmla="*/ 534305 h 534305"/>
              <a:gd name="connsiteX1-123" fmla="*/ 754045 w 3352800"/>
              <a:gd name="connsiteY1-124" fmla="*/ 0 h 534305"/>
              <a:gd name="connsiteX2-125" fmla="*/ 3352800 w 3352800"/>
              <a:gd name="connsiteY2-126" fmla="*/ 7687 h 534305"/>
              <a:gd name="connsiteX3-127" fmla="*/ 3352800 w 3352800"/>
              <a:gd name="connsiteY3-128" fmla="*/ 534305 h 534305"/>
              <a:gd name="connsiteX4-129" fmla="*/ 0 w 3352800"/>
              <a:gd name="connsiteY4-130" fmla="*/ 534305 h 534305"/>
              <a:gd name="connsiteX0-131" fmla="*/ 0 w 3352800"/>
              <a:gd name="connsiteY0-132" fmla="*/ 534305 h 534305"/>
              <a:gd name="connsiteX1-133" fmla="*/ 754045 w 3352800"/>
              <a:gd name="connsiteY1-134" fmla="*/ 0 h 534305"/>
              <a:gd name="connsiteX2-135" fmla="*/ 3352800 w 3352800"/>
              <a:gd name="connsiteY2-136" fmla="*/ 7687 h 534305"/>
              <a:gd name="connsiteX3-137" fmla="*/ 3352800 w 3352800"/>
              <a:gd name="connsiteY3-138" fmla="*/ 534305 h 534305"/>
              <a:gd name="connsiteX4-139" fmla="*/ 0 w 3352800"/>
              <a:gd name="connsiteY4-140" fmla="*/ 534305 h 534305"/>
              <a:gd name="connsiteX0-141" fmla="*/ 0 w 3352800"/>
              <a:gd name="connsiteY0-142" fmla="*/ 526618 h 526618"/>
              <a:gd name="connsiteX1-143" fmla="*/ 980611 w 3352800"/>
              <a:gd name="connsiteY1-144" fmla="*/ 93681 h 526618"/>
              <a:gd name="connsiteX2-145" fmla="*/ 3352800 w 3352800"/>
              <a:gd name="connsiteY2-146" fmla="*/ 0 h 526618"/>
              <a:gd name="connsiteX3-147" fmla="*/ 3352800 w 3352800"/>
              <a:gd name="connsiteY3-148" fmla="*/ 526618 h 526618"/>
              <a:gd name="connsiteX4-149" fmla="*/ 0 w 3352800"/>
              <a:gd name="connsiteY4-150" fmla="*/ 526618 h 526618"/>
              <a:gd name="connsiteX0-151" fmla="*/ 0 w 3352800"/>
              <a:gd name="connsiteY0-152" fmla="*/ 526888 h 526888"/>
              <a:gd name="connsiteX1-153" fmla="*/ 744735 w 3352800"/>
              <a:gd name="connsiteY1-154" fmla="*/ 0 h 526888"/>
              <a:gd name="connsiteX2-155" fmla="*/ 3352800 w 3352800"/>
              <a:gd name="connsiteY2-156" fmla="*/ 270 h 526888"/>
              <a:gd name="connsiteX3-157" fmla="*/ 3352800 w 3352800"/>
              <a:gd name="connsiteY3-158" fmla="*/ 526888 h 526888"/>
              <a:gd name="connsiteX4-159" fmla="*/ 0 w 3352800"/>
              <a:gd name="connsiteY4-160" fmla="*/ 526888 h 526888"/>
              <a:gd name="connsiteX0-161" fmla="*/ 0 w 3352800"/>
              <a:gd name="connsiteY0-162" fmla="*/ 526618 h 526618"/>
              <a:gd name="connsiteX1-163" fmla="*/ 811948 w 3352800"/>
              <a:gd name="connsiteY1-164" fmla="*/ 60921 h 526618"/>
              <a:gd name="connsiteX2-165" fmla="*/ 3352800 w 3352800"/>
              <a:gd name="connsiteY2-166" fmla="*/ 0 h 526618"/>
              <a:gd name="connsiteX3-167" fmla="*/ 3352800 w 3352800"/>
              <a:gd name="connsiteY3-168" fmla="*/ 526618 h 526618"/>
              <a:gd name="connsiteX4-169" fmla="*/ 0 w 3352800"/>
              <a:gd name="connsiteY4-170" fmla="*/ 526618 h 526618"/>
              <a:gd name="connsiteX0-171" fmla="*/ 0 w 3352800"/>
              <a:gd name="connsiteY0-172" fmla="*/ 527584 h 527584"/>
              <a:gd name="connsiteX1-173" fmla="*/ 751718 w 3352800"/>
              <a:gd name="connsiteY1-174" fmla="*/ 0 h 527584"/>
              <a:gd name="connsiteX2-175" fmla="*/ 3352800 w 3352800"/>
              <a:gd name="connsiteY2-176" fmla="*/ 966 h 527584"/>
              <a:gd name="connsiteX3-177" fmla="*/ 3352800 w 3352800"/>
              <a:gd name="connsiteY3-178" fmla="*/ 527584 h 527584"/>
              <a:gd name="connsiteX4-179" fmla="*/ 0 w 3352800"/>
              <a:gd name="connsiteY4-180" fmla="*/ 527584 h 527584"/>
              <a:gd name="connsiteX0-181" fmla="*/ 0 w 3352800"/>
              <a:gd name="connsiteY0-182" fmla="*/ 527584 h 527584"/>
              <a:gd name="connsiteX1-183" fmla="*/ 751718 w 3352800"/>
              <a:gd name="connsiteY1-184" fmla="*/ 0 h 527584"/>
              <a:gd name="connsiteX2-185" fmla="*/ 3241069 w 3352800"/>
              <a:gd name="connsiteY2-186" fmla="*/ 94144 h 527584"/>
              <a:gd name="connsiteX3-187" fmla="*/ 3352800 w 3352800"/>
              <a:gd name="connsiteY3-188" fmla="*/ 527584 h 527584"/>
              <a:gd name="connsiteX4-189" fmla="*/ 0 w 3352800"/>
              <a:gd name="connsiteY4-190" fmla="*/ 527584 h 527584"/>
              <a:gd name="connsiteX0-191" fmla="*/ 0 w 3352800"/>
              <a:gd name="connsiteY0-192" fmla="*/ 527584 h 527584"/>
              <a:gd name="connsiteX1-193" fmla="*/ 751718 w 3352800"/>
              <a:gd name="connsiteY1-194" fmla="*/ 0 h 527584"/>
              <a:gd name="connsiteX2-195" fmla="*/ 3352800 w 3352800"/>
              <a:gd name="connsiteY2-196" fmla="*/ 271 h 527584"/>
              <a:gd name="connsiteX3-197" fmla="*/ 3352800 w 3352800"/>
              <a:gd name="connsiteY3-198" fmla="*/ 527584 h 527584"/>
              <a:gd name="connsiteX4-199" fmla="*/ 0 w 3352800"/>
              <a:gd name="connsiteY4-200" fmla="*/ 527584 h 527584"/>
              <a:gd name="connsiteX0-201" fmla="*/ 0 w 3352800"/>
              <a:gd name="connsiteY0-202" fmla="*/ 527313 h 527313"/>
              <a:gd name="connsiteX1-203" fmla="*/ 900984 w 3352800"/>
              <a:gd name="connsiteY1-204" fmla="*/ 97774 h 527313"/>
              <a:gd name="connsiteX2-205" fmla="*/ 3352800 w 3352800"/>
              <a:gd name="connsiteY2-206" fmla="*/ 0 h 527313"/>
              <a:gd name="connsiteX3-207" fmla="*/ 3352800 w 3352800"/>
              <a:gd name="connsiteY3-208" fmla="*/ 527313 h 527313"/>
              <a:gd name="connsiteX4-209" fmla="*/ 0 w 3352800"/>
              <a:gd name="connsiteY4-210" fmla="*/ 527313 h 527313"/>
              <a:gd name="connsiteX0-211" fmla="*/ 0 w 3352800"/>
              <a:gd name="connsiteY0-212" fmla="*/ 527584 h 527584"/>
              <a:gd name="connsiteX1-213" fmla="*/ 748227 w 3352800"/>
              <a:gd name="connsiteY1-214" fmla="*/ 0 h 527584"/>
              <a:gd name="connsiteX2-215" fmla="*/ 3352800 w 3352800"/>
              <a:gd name="connsiteY2-216" fmla="*/ 271 h 527584"/>
              <a:gd name="connsiteX3-217" fmla="*/ 3352800 w 3352800"/>
              <a:gd name="connsiteY3-218" fmla="*/ 527584 h 527584"/>
              <a:gd name="connsiteX4-219" fmla="*/ 0 w 3352800"/>
              <a:gd name="connsiteY4-220" fmla="*/ 527584 h 527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FBF0784E-C4F9-4840-8FC5-3C9B5B3DB5D4}" type="datetime1">
              <a:rPr lang="zh-CN" altLang="en-US" smtClean="0"/>
            </a:fld>
            <a:endParaRPr lang="zh-CN" altLang="en-US" dirty="0"/>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4210050 h 4210050"/>
              <a:gd name="connsiteX1-3" fmla="*/ 0 w 3571875"/>
              <a:gd name="connsiteY1-4" fmla="*/ 0 h 4210050"/>
              <a:gd name="connsiteX2-5" fmla="*/ 2028825 w 3571875"/>
              <a:gd name="connsiteY2-6" fmla="*/ 2388394 h 4210050"/>
              <a:gd name="connsiteX3-7" fmla="*/ 3571875 w 3571875"/>
              <a:gd name="connsiteY3-8" fmla="*/ 4210050 h 4210050"/>
              <a:gd name="connsiteX4" fmla="*/ 0 w 3571875"/>
              <a:gd name="connsiteY4" fmla="*/ 4210050 h 4210050"/>
              <a:gd name="connsiteX0-9" fmla="*/ 0 w 3571875"/>
              <a:gd name="connsiteY0-10" fmla="*/ 4210050 h 4210050"/>
              <a:gd name="connsiteX1-11" fmla="*/ 0 w 3571875"/>
              <a:gd name="connsiteY1-12" fmla="*/ 0 h 4210050"/>
              <a:gd name="connsiteX2-13" fmla="*/ 2028825 w 3571875"/>
              <a:gd name="connsiteY2-14" fmla="*/ 2205038 h 4210050"/>
              <a:gd name="connsiteX3-15" fmla="*/ 3571875 w 3571875"/>
              <a:gd name="connsiteY3-16" fmla="*/ 4210050 h 4210050"/>
              <a:gd name="connsiteX4-17" fmla="*/ 0 w 3571875"/>
              <a:gd name="connsiteY4-18" fmla="*/ 4210050 h 4210050"/>
              <a:gd name="connsiteX0-19" fmla="*/ 0 w 3571875"/>
              <a:gd name="connsiteY0-20" fmla="*/ 4210050 h 4210050"/>
              <a:gd name="connsiteX1-21" fmla="*/ 0 w 3571875"/>
              <a:gd name="connsiteY1-22" fmla="*/ 0 h 4210050"/>
              <a:gd name="connsiteX2-23" fmla="*/ 2028825 w 3571875"/>
              <a:gd name="connsiteY2-24" fmla="*/ 2393157 h 4210050"/>
              <a:gd name="connsiteX3-25" fmla="*/ 3571875 w 3571875"/>
              <a:gd name="connsiteY3-26" fmla="*/ 4210050 h 4210050"/>
              <a:gd name="connsiteX4-27" fmla="*/ 0 w 3571875"/>
              <a:gd name="connsiteY4-28" fmla="*/ 4210050 h 4210050"/>
              <a:gd name="connsiteX0-29" fmla="*/ 0 w 3571875"/>
              <a:gd name="connsiteY0-30" fmla="*/ 4210050 h 4210050"/>
              <a:gd name="connsiteX1-31" fmla="*/ 0 w 3571875"/>
              <a:gd name="connsiteY1-32" fmla="*/ 0 h 4210050"/>
              <a:gd name="connsiteX2-33" fmla="*/ 2028825 w 3571875"/>
              <a:gd name="connsiteY2-34" fmla="*/ 2393157 h 4210050"/>
              <a:gd name="connsiteX3-35" fmla="*/ 3571875 w 3571875"/>
              <a:gd name="connsiteY3-36" fmla="*/ 4210050 h 4210050"/>
              <a:gd name="connsiteX4-37" fmla="*/ 0 w 3571875"/>
              <a:gd name="connsiteY4-38" fmla="*/ 4210050 h 4210050"/>
              <a:gd name="connsiteX0-39" fmla="*/ 0 w 3571875"/>
              <a:gd name="connsiteY0-40" fmla="*/ 4210050 h 4210050"/>
              <a:gd name="connsiteX1-41" fmla="*/ 0 w 3571875"/>
              <a:gd name="connsiteY1-42" fmla="*/ 0 h 4210050"/>
              <a:gd name="connsiteX2-43" fmla="*/ 2028825 w 3571875"/>
              <a:gd name="connsiteY2-44" fmla="*/ 2281238 h 4210050"/>
              <a:gd name="connsiteX3-45" fmla="*/ 3571875 w 3571875"/>
              <a:gd name="connsiteY3-46" fmla="*/ 4210050 h 4210050"/>
              <a:gd name="connsiteX4-47" fmla="*/ 0 w 3571875"/>
              <a:gd name="connsiteY4-48" fmla="*/ 4210050 h 4210050"/>
              <a:gd name="connsiteX0-49" fmla="*/ 0 w 3571875"/>
              <a:gd name="connsiteY0-50" fmla="*/ 4210050 h 4210050"/>
              <a:gd name="connsiteX1-51" fmla="*/ 0 w 3571875"/>
              <a:gd name="connsiteY1-52" fmla="*/ 0 h 4210050"/>
              <a:gd name="connsiteX2-53" fmla="*/ 2028825 w 3571875"/>
              <a:gd name="connsiteY2-54" fmla="*/ 2393157 h 4210050"/>
              <a:gd name="connsiteX3-55" fmla="*/ 3571875 w 3571875"/>
              <a:gd name="connsiteY3-56" fmla="*/ 4210050 h 4210050"/>
              <a:gd name="connsiteX4-57" fmla="*/ 0 w 3571875"/>
              <a:gd name="connsiteY4-58" fmla="*/ 4210050 h 4210050"/>
              <a:gd name="connsiteX0-59" fmla="*/ 0 w 3571875"/>
              <a:gd name="connsiteY0-60" fmla="*/ 4210050 h 4210050"/>
              <a:gd name="connsiteX1-61" fmla="*/ 0 w 3571875"/>
              <a:gd name="connsiteY1-62" fmla="*/ 0 h 4210050"/>
              <a:gd name="connsiteX2-63" fmla="*/ 2028825 w 3571875"/>
              <a:gd name="connsiteY2-64" fmla="*/ 2393157 h 4210050"/>
              <a:gd name="connsiteX3-65" fmla="*/ 3571875 w 3571875"/>
              <a:gd name="connsiteY3-66" fmla="*/ 4210050 h 4210050"/>
              <a:gd name="connsiteX4-67" fmla="*/ 0 w 3571875"/>
              <a:gd name="connsiteY4-68" fmla="*/ 4210050 h 4210050"/>
              <a:gd name="connsiteX0-69" fmla="*/ 0 w 3571875"/>
              <a:gd name="connsiteY0-70" fmla="*/ 4210050 h 4210050"/>
              <a:gd name="connsiteX1-71" fmla="*/ 0 w 3571875"/>
              <a:gd name="connsiteY1-72" fmla="*/ 0 h 4210050"/>
              <a:gd name="connsiteX2-73" fmla="*/ 2076450 w 3571875"/>
              <a:gd name="connsiteY2-74" fmla="*/ 2274094 h 4210050"/>
              <a:gd name="connsiteX3-75" fmla="*/ 3571875 w 3571875"/>
              <a:gd name="connsiteY3-76" fmla="*/ 4210050 h 4210050"/>
              <a:gd name="connsiteX4-77" fmla="*/ 0 w 3571875"/>
              <a:gd name="connsiteY4-78" fmla="*/ 4210050 h 4210050"/>
              <a:gd name="connsiteX0-79" fmla="*/ 0 w 3571875"/>
              <a:gd name="connsiteY0-80" fmla="*/ 4210050 h 4210050"/>
              <a:gd name="connsiteX1-81" fmla="*/ 0 w 3571875"/>
              <a:gd name="connsiteY1-82" fmla="*/ 0 h 4210050"/>
              <a:gd name="connsiteX2-83" fmla="*/ 2245519 w 3571875"/>
              <a:gd name="connsiteY2-84" fmla="*/ 2405063 h 4210050"/>
              <a:gd name="connsiteX3-85" fmla="*/ 3571875 w 3571875"/>
              <a:gd name="connsiteY3-86" fmla="*/ 4210050 h 4210050"/>
              <a:gd name="connsiteX4-87" fmla="*/ 0 w 3571875"/>
              <a:gd name="connsiteY4-88" fmla="*/ 4210050 h 4210050"/>
              <a:gd name="connsiteX0-89" fmla="*/ 0 w 3571875"/>
              <a:gd name="connsiteY0-90" fmla="*/ 4210050 h 4210050"/>
              <a:gd name="connsiteX1-91" fmla="*/ 0 w 3571875"/>
              <a:gd name="connsiteY1-92" fmla="*/ 0 h 4210050"/>
              <a:gd name="connsiteX2-93" fmla="*/ 2038350 w 3571875"/>
              <a:gd name="connsiteY2-94" fmla="*/ 2405063 h 4210050"/>
              <a:gd name="connsiteX3-95" fmla="*/ 3571875 w 3571875"/>
              <a:gd name="connsiteY3-96" fmla="*/ 4210050 h 4210050"/>
              <a:gd name="connsiteX4-97" fmla="*/ 0 w 3571875"/>
              <a:gd name="connsiteY4-98" fmla="*/ 4210050 h 4210050"/>
              <a:gd name="connsiteX0-99" fmla="*/ 0 w 3571875"/>
              <a:gd name="connsiteY0-100" fmla="*/ 2433637 h 2433637"/>
              <a:gd name="connsiteX1-101" fmla="*/ 257175 w 3571875"/>
              <a:gd name="connsiteY1-102" fmla="*/ 0 h 2433637"/>
              <a:gd name="connsiteX2-103" fmla="*/ 2038350 w 3571875"/>
              <a:gd name="connsiteY2-104" fmla="*/ 628650 h 2433637"/>
              <a:gd name="connsiteX3-105" fmla="*/ 3571875 w 3571875"/>
              <a:gd name="connsiteY3-106" fmla="*/ 2433637 h 2433637"/>
              <a:gd name="connsiteX4-107" fmla="*/ 0 w 3571875"/>
              <a:gd name="connsiteY4-108" fmla="*/ 2433637 h 2433637"/>
              <a:gd name="connsiteX0-109" fmla="*/ 2382 w 3574257"/>
              <a:gd name="connsiteY0-110" fmla="*/ 1807368 h 1807368"/>
              <a:gd name="connsiteX1-111" fmla="*/ 0 w 3574257"/>
              <a:gd name="connsiteY1-112" fmla="*/ 0 h 1807368"/>
              <a:gd name="connsiteX2-113" fmla="*/ 2040732 w 3574257"/>
              <a:gd name="connsiteY2-114" fmla="*/ 2381 h 1807368"/>
              <a:gd name="connsiteX3-115" fmla="*/ 3574257 w 3574257"/>
              <a:gd name="connsiteY3-116" fmla="*/ 1807368 h 1807368"/>
              <a:gd name="connsiteX4-117" fmla="*/ 2382 w 3574257"/>
              <a:gd name="connsiteY4-118" fmla="*/ 1807368 h 1807368"/>
              <a:gd name="connsiteX0-119" fmla="*/ 2382 w 3574257"/>
              <a:gd name="connsiteY0-120" fmla="*/ 1807368 h 1807368"/>
              <a:gd name="connsiteX1-121" fmla="*/ 0 w 3574257"/>
              <a:gd name="connsiteY1-122" fmla="*/ 0 h 1807368"/>
              <a:gd name="connsiteX2-123" fmla="*/ 1924051 w 3574257"/>
              <a:gd name="connsiteY2-124" fmla="*/ 307181 h 1807368"/>
              <a:gd name="connsiteX3-125" fmla="*/ 3574257 w 3574257"/>
              <a:gd name="connsiteY3-126" fmla="*/ 1807368 h 1807368"/>
              <a:gd name="connsiteX4-127" fmla="*/ 2382 w 3574257"/>
              <a:gd name="connsiteY4-128" fmla="*/ 1807368 h 1807368"/>
              <a:gd name="connsiteX0-129" fmla="*/ 2382 w 3574257"/>
              <a:gd name="connsiteY0-130" fmla="*/ 1809749 h 1809749"/>
              <a:gd name="connsiteX1-131" fmla="*/ 0 w 3574257"/>
              <a:gd name="connsiteY1-132" fmla="*/ 2381 h 1809749"/>
              <a:gd name="connsiteX2-133" fmla="*/ 2038351 w 3574257"/>
              <a:gd name="connsiteY2-134" fmla="*/ 0 h 1809749"/>
              <a:gd name="connsiteX3-135" fmla="*/ 3574257 w 3574257"/>
              <a:gd name="connsiteY3-136" fmla="*/ 1809749 h 1809749"/>
              <a:gd name="connsiteX4-137" fmla="*/ 2382 w 3574257"/>
              <a:gd name="connsiteY4-138" fmla="*/ 1809749 h 1809749"/>
              <a:gd name="connsiteX0-139" fmla="*/ 2382 w 3574257"/>
              <a:gd name="connsiteY0-140" fmla="*/ 1807368 h 1807368"/>
              <a:gd name="connsiteX1-141" fmla="*/ 0 w 3574257"/>
              <a:gd name="connsiteY1-142" fmla="*/ 0 h 1807368"/>
              <a:gd name="connsiteX2-143" fmla="*/ 1640682 w 3574257"/>
              <a:gd name="connsiteY2-144" fmla="*/ 450057 h 1807368"/>
              <a:gd name="connsiteX3-145" fmla="*/ 3574257 w 3574257"/>
              <a:gd name="connsiteY3-146" fmla="*/ 1807368 h 1807368"/>
              <a:gd name="connsiteX4-147" fmla="*/ 2382 w 3574257"/>
              <a:gd name="connsiteY4-148" fmla="*/ 1807368 h 1807368"/>
              <a:gd name="connsiteX0-149" fmla="*/ 2382 w 3574257"/>
              <a:gd name="connsiteY0-150" fmla="*/ 1809749 h 1809749"/>
              <a:gd name="connsiteX1-151" fmla="*/ 0 w 3574257"/>
              <a:gd name="connsiteY1-152" fmla="*/ 2381 h 1809749"/>
              <a:gd name="connsiteX2-153" fmla="*/ 2038351 w 3574257"/>
              <a:gd name="connsiteY2-154" fmla="*/ 0 h 1809749"/>
              <a:gd name="connsiteX3-155" fmla="*/ 3574257 w 3574257"/>
              <a:gd name="connsiteY3-156" fmla="*/ 1809749 h 1809749"/>
              <a:gd name="connsiteX4-157" fmla="*/ 2382 w 3574257"/>
              <a:gd name="connsiteY4-158" fmla="*/ 1809749 h 1809749"/>
              <a:gd name="connsiteX0-159" fmla="*/ 2382 w 3574257"/>
              <a:gd name="connsiteY0-160" fmla="*/ 1807368 h 1807368"/>
              <a:gd name="connsiteX1-161" fmla="*/ 0 w 3574257"/>
              <a:gd name="connsiteY1-162" fmla="*/ 0 h 1807368"/>
              <a:gd name="connsiteX2-163" fmla="*/ 1657351 w 3574257"/>
              <a:gd name="connsiteY2-164" fmla="*/ 230982 h 1807368"/>
              <a:gd name="connsiteX3-165" fmla="*/ 3574257 w 3574257"/>
              <a:gd name="connsiteY3-166" fmla="*/ 1807368 h 1807368"/>
              <a:gd name="connsiteX4-167" fmla="*/ 2382 w 3574257"/>
              <a:gd name="connsiteY4-168" fmla="*/ 1807368 h 1807368"/>
              <a:gd name="connsiteX0-169" fmla="*/ 2382 w 3574257"/>
              <a:gd name="connsiteY0-170" fmla="*/ 1807368 h 1807368"/>
              <a:gd name="connsiteX1-171" fmla="*/ 0 w 3574257"/>
              <a:gd name="connsiteY1-172" fmla="*/ 0 h 1807368"/>
              <a:gd name="connsiteX2-173" fmla="*/ 2040732 w 3574257"/>
              <a:gd name="connsiteY2-174" fmla="*/ 2382 h 1807368"/>
              <a:gd name="connsiteX3-175" fmla="*/ 3574257 w 3574257"/>
              <a:gd name="connsiteY3-176" fmla="*/ 1807368 h 1807368"/>
              <a:gd name="connsiteX4-177" fmla="*/ 2382 w 3574257"/>
              <a:gd name="connsiteY4-178" fmla="*/ 1807368 h 1807368"/>
              <a:gd name="connsiteX0-179" fmla="*/ 2382 w 3574257"/>
              <a:gd name="connsiteY0-180" fmla="*/ 1807368 h 1807368"/>
              <a:gd name="connsiteX1-181" fmla="*/ 0 w 3574257"/>
              <a:gd name="connsiteY1-182" fmla="*/ 0 h 1807368"/>
              <a:gd name="connsiteX2-183" fmla="*/ 1774032 w 3574257"/>
              <a:gd name="connsiteY2-184" fmla="*/ 161925 h 1807368"/>
              <a:gd name="connsiteX3-185" fmla="*/ 3574257 w 3574257"/>
              <a:gd name="connsiteY3-186" fmla="*/ 1807368 h 1807368"/>
              <a:gd name="connsiteX4-187" fmla="*/ 2382 w 3574257"/>
              <a:gd name="connsiteY4-188" fmla="*/ 1807368 h 1807368"/>
              <a:gd name="connsiteX0-189" fmla="*/ 2382 w 3574257"/>
              <a:gd name="connsiteY0-190" fmla="*/ 1807368 h 1807368"/>
              <a:gd name="connsiteX1-191" fmla="*/ 0 w 3574257"/>
              <a:gd name="connsiteY1-192" fmla="*/ 0 h 1807368"/>
              <a:gd name="connsiteX2-193" fmla="*/ 1969294 w 3574257"/>
              <a:gd name="connsiteY2-194" fmla="*/ 21432 h 1807368"/>
              <a:gd name="connsiteX3-195" fmla="*/ 3574257 w 3574257"/>
              <a:gd name="connsiteY3-196" fmla="*/ 1807368 h 1807368"/>
              <a:gd name="connsiteX4-197" fmla="*/ 2382 w 3574257"/>
              <a:gd name="connsiteY4-198" fmla="*/ 1807368 h 1807368"/>
              <a:gd name="connsiteX0-199" fmla="*/ 2382 w 3574257"/>
              <a:gd name="connsiteY0-200" fmla="*/ 1807368 h 1807368"/>
              <a:gd name="connsiteX1-201" fmla="*/ 0 w 3574257"/>
              <a:gd name="connsiteY1-202" fmla="*/ 0 h 1807368"/>
              <a:gd name="connsiteX2-203" fmla="*/ 1819275 w 3574257"/>
              <a:gd name="connsiteY2-204" fmla="*/ 200026 h 1807368"/>
              <a:gd name="connsiteX3-205" fmla="*/ 3574257 w 3574257"/>
              <a:gd name="connsiteY3-206" fmla="*/ 1807368 h 1807368"/>
              <a:gd name="connsiteX4-207" fmla="*/ 2382 w 3574257"/>
              <a:gd name="connsiteY4-208" fmla="*/ 1807368 h 1807368"/>
              <a:gd name="connsiteX0-209" fmla="*/ 2382 w 3574257"/>
              <a:gd name="connsiteY0-210" fmla="*/ 1807368 h 1807368"/>
              <a:gd name="connsiteX1-211" fmla="*/ 0 w 3574257"/>
              <a:gd name="connsiteY1-212" fmla="*/ 0 h 1807368"/>
              <a:gd name="connsiteX2-213" fmla="*/ 2045494 w 3574257"/>
              <a:gd name="connsiteY2-214" fmla="*/ 1 h 1807368"/>
              <a:gd name="connsiteX3-215" fmla="*/ 3574257 w 3574257"/>
              <a:gd name="connsiteY3-216" fmla="*/ 1807368 h 1807368"/>
              <a:gd name="connsiteX4-217" fmla="*/ 2382 w 3574257"/>
              <a:gd name="connsiteY4-218" fmla="*/ 1807368 h 1807368"/>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2631 h 2002631"/>
              <a:gd name="connsiteX1-113" fmla="*/ 754045 w 3352800"/>
              <a:gd name="connsiteY1-114" fmla="*/ 1468326 h 2002631"/>
              <a:gd name="connsiteX2-115" fmla="*/ 3352800 w 3352800"/>
              <a:gd name="connsiteY2-116" fmla="*/ 0 h 2002631"/>
              <a:gd name="connsiteX3-117" fmla="*/ 3352800 w 3352800"/>
              <a:gd name="connsiteY3-118" fmla="*/ 2002631 h 2002631"/>
              <a:gd name="connsiteX4-119" fmla="*/ 0 w 3352800"/>
              <a:gd name="connsiteY4-120" fmla="*/ 2002631 h 2002631"/>
              <a:gd name="connsiteX0-121" fmla="*/ 0 w 3352800"/>
              <a:gd name="connsiteY0-122" fmla="*/ 534305 h 534305"/>
              <a:gd name="connsiteX1-123" fmla="*/ 754045 w 3352800"/>
              <a:gd name="connsiteY1-124" fmla="*/ 0 h 534305"/>
              <a:gd name="connsiteX2-125" fmla="*/ 3352800 w 3352800"/>
              <a:gd name="connsiteY2-126" fmla="*/ 7687 h 534305"/>
              <a:gd name="connsiteX3-127" fmla="*/ 3352800 w 3352800"/>
              <a:gd name="connsiteY3-128" fmla="*/ 534305 h 534305"/>
              <a:gd name="connsiteX4-129" fmla="*/ 0 w 3352800"/>
              <a:gd name="connsiteY4-130" fmla="*/ 534305 h 534305"/>
              <a:gd name="connsiteX0-131" fmla="*/ 0 w 3352800"/>
              <a:gd name="connsiteY0-132" fmla="*/ 534305 h 534305"/>
              <a:gd name="connsiteX1-133" fmla="*/ 754045 w 3352800"/>
              <a:gd name="connsiteY1-134" fmla="*/ 0 h 534305"/>
              <a:gd name="connsiteX2-135" fmla="*/ 3352800 w 3352800"/>
              <a:gd name="connsiteY2-136" fmla="*/ 7687 h 534305"/>
              <a:gd name="connsiteX3-137" fmla="*/ 3352800 w 3352800"/>
              <a:gd name="connsiteY3-138" fmla="*/ 534305 h 534305"/>
              <a:gd name="connsiteX4-139" fmla="*/ 0 w 3352800"/>
              <a:gd name="connsiteY4-140" fmla="*/ 534305 h 534305"/>
              <a:gd name="connsiteX0-141" fmla="*/ 0 w 3352800"/>
              <a:gd name="connsiteY0-142" fmla="*/ 526618 h 526618"/>
              <a:gd name="connsiteX1-143" fmla="*/ 980611 w 3352800"/>
              <a:gd name="connsiteY1-144" fmla="*/ 93681 h 526618"/>
              <a:gd name="connsiteX2-145" fmla="*/ 3352800 w 3352800"/>
              <a:gd name="connsiteY2-146" fmla="*/ 0 h 526618"/>
              <a:gd name="connsiteX3-147" fmla="*/ 3352800 w 3352800"/>
              <a:gd name="connsiteY3-148" fmla="*/ 526618 h 526618"/>
              <a:gd name="connsiteX4-149" fmla="*/ 0 w 3352800"/>
              <a:gd name="connsiteY4-150" fmla="*/ 526618 h 526618"/>
              <a:gd name="connsiteX0-151" fmla="*/ 0 w 3352800"/>
              <a:gd name="connsiteY0-152" fmla="*/ 526888 h 526888"/>
              <a:gd name="connsiteX1-153" fmla="*/ 744735 w 3352800"/>
              <a:gd name="connsiteY1-154" fmla="*/ 0 h 526888"/>
              <a:gd name="connsiteX2-155" fmla="*/ 3352800 w 3352800"/>
              <a:gd name="connsiteY2-156" fmla="*/ 270 h 526888"/>
              <a:gd name="connsiteX3-157" fmla="*/ 3352800 w 3352800"/>
              <a:gd name="connsiteY3-158" fmla="*/ 526888 h 526888"/>
              <a:gd name="connsiteX4-159" fmla="*/ 0 w 3352800"/>
              <a:gd name="connsiteY4-160" fmla="*/ 526888 h 526888"/>
              <a:gd name="connsiteX0-161" fmla="*/ 0 w 3352800"/>
              <a:gd name="connsiteY0-162" fmla="*/ 526618 h 526618"/>
              <a:gd name="connsiteX1-163" fmla="*/ 811948 w 3352800"/>
              <a:gd name="connsiteY1-164" fmla="*/ 60921 h 526618"/>
              <a:gd name="connsiteX2-165" fmla="*/ 3352800 w 3352800"/>
              <a:gd name="connsiteY2-166" fmla="*/ 0 h 526618"/>
              <a:gd name="connsiteX3-167" fmla="*/ 3352800 w 3352800"/>
              <a:gd name="connsiteY3-168" fmla="*/ 526618 h 526618"/>
              <a:gd name="connsiteX4-169" fmla="*/ 0 w 3352800"/>
              <a:gd name="connsiteY4-170" fmla="*/ 526618 h 526618"/>
              <a:gd name="connsiteX0-171" fmla="*/ 0 w 3352800"/>
              <a:gd name="connsiteY0-172" fmla="*/ 527584 h 527584"/>
              <a:gd name="connsiteX1-173" fmla="*/ 751718 w 3352800"/>
              <a:gd name="connsiteY1-174" fmla="*/ 0 h 527584"/>
              <a:gd name="connsiteX2-175" fmla="*/ 3352800 w 3352800"/>
              <a:gd name="connsiteY2-176" fmla="*/ 966 h 527584"/>
              <a:gd name="connsiteX3-177" fmla="*/ 3352800 w 3352800"/>
              <a:gd name="connsiteY3-178" fmla="*/ 527584 h 527584"/>
              <a:gd name="connsiteX4-179" fmla="*/ 0 w 3352800"/>
              <a:gd name="connsiteY4-180" fmla="*/ 527584 h 527584"/>
              <a:gd name="connsiteX0-181" fmla="*/ 0 w 3352800"/>
              <a:gd name="connsiteY0-182" fmla="*/ 527584 h 527584"/>
              <a:gd name="connsiteX1-183" fmla="*/ 751718 w 3352800"/>
              <a:gd name="connsiteY1-184" fmla="*/ 0 h 527584"/>
              <a:gd name="connsiteX2-185" fmla="*/ 3241069 w 3352800"/>
              <a:gd name="connsiteY2-186" fmla="*/ 94144 h 527584"/>
              <a:gd name="connsiteX3-187" fmla="*/ 3352800 w 3352800"/>
              <a:gd name="connsiteY3-188" fmla="*/ 527584 h 527584"/>
              <a:gd name="connsiteX4-189" fmla="*/ 0 w 3352800"/>
              <a:gd name="connsiteY4-190" fmla="*/ 527584 h 527584"/>
              <a:gd name="connsiteX0-191" fmla="*/ 0 w 3352800"/>
              <a:gd name="connsiteY0-192" fmla="*/ 527584 h 527584"/>
              <a:gd name="connsiteX1-193" fmla="*/ 751718 w 3352800"/>
              <a:gd name="connsiteY1-194" fmla="*/ 0 h 527584"/>
              <a:gd name="connsiteX2-195" fmla="*/ 3352800 w 3352800"/>
              <a:gd name="connsiteY2-196" fmla="*/ 271 h 527584"/>
              <a:gd name="connsiteX3-197" fmla="*/ 3352800 w 3352800"/>
              <a:gd name="connsiteY3-198" fmla="*/ 527584 h 527584"/>
              <a:gd name="connsiteX4-199" fmla="*/ 0 w 3352800"/>
              <a:gd name="connsiteY4-200" fmla="*/ 527584 h 527584"/>
              <a:gd name="connsiteX0-201" fmla="*/ 0 w 3352800"/>
              <a:gd name="connsiteY0-202" fmla="*/ 527313 h 527313"/>
              <a:gd name="connsiteX1-203" fmla="*/ 900984 w 3352800"/>
              <a:gd name="connsiteY1-204" fmla="*/ 97774 h 527313"/>
              <a:gd name="connsiteX2-205" fmla="*/ 3352800 w 3352800"/>
              <a:gd name="connsiteY2-206" fmla="*/ 0 h 527313"/>
              <a:gd name="connsiteX3-207" fmla="*/ 3352800 w 3352800"/>
              <a:gd name="connsiteY3-208" fmla="*/ 527313 h 527313"/>
              <a:gd name="connsiteX4-209" fmla="*/ 0 w 3352800"/>
              <a:gd name="connsiteY4-210" fmla="*/ 527313 h 527313"/>
              <a:gd name="connsiteX0-211" fmla="*/ 0 w 3352800"/>
              <a:gd name="connsiteY0-212" fmla="*/ 527584 h 527584"/>
              <a:gd name="connsiteX1-213" fmla="*/ 748227 w 3352800"/>
              <a:gd name="connsiteY1-214" fmla="*/ 0 h 527584"/>
              <a:gd name="connsiteX2-215" fmla="*/ 3352800 w 3352800"/>
              <a:gd name="connsiteY2-216" fmla="*/ 271 h 527584"/>
              <a:gd name="connsiteX3-217" fmla="*/ 3352800 w 3352800"/>
              <a:gd name="connsiteY3-218" fmla="*/ 527584 h 527584"/>
              <a:gd name="connsiteX4-219" fmla="*/ 0 w 3352800"/>
              <a:gd name="connsiteY4-220" fmla="*/ 527584 h 527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FBF0784E-C4F9-4840-8FC5-3C9B5B3DB5D4}" type="datetime1">
              <a:rPr lang="zh-CN" altLang="en-US" smtClean="0"/>
            </a:fld>
            <a:endParaRPr lang="zh-CN" altLang="en-US" dirty="0"/>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4210050 h 4210050"/>
              <a:gd name="connsiteX1-3" fmla="*/ 0 w 3571875"/>
              <a:gd name="connsiteY1-4" fmla="*/ 0 h 4210050"/>
              <a:gd name="connsiteX2-5" fmla="*/ 2028825 w 3571875"/>
              <a:gd name="connsiteY2-6" fmla="*/ 2388394 h 4210050"/>
              <a:gd name="connsiteX3-7" fmla="*/ 3571875 w 3571875"/>
              <a:gd name="connsiteY3-8" fmla="*/ 4210050 h 4210050"/>
              <a:gd name="connsiteX4" fmla="*/ 0 w 3571875"/>
              <a:gd name="connsiteY4" fmla="*/ 4210050 h 4210050"/>
              <a:gd name="connsiteX0-9" fmla="*/ 0 w 3571875"/>
              <a:gd name="connsiteY0-10" fmla="*/ 4210050 h 4210050"/>
              <a:gd name="connsiteX1-11" fmla="*/ 0 w 3571875"/>
              <a:gd name="connsiteY1-12" fmla="*/ 0 h 4210050"/>
              <a:gd name="connsiteX2-13" fmla="*/ 2028825 w 3571875"/>
              <a:gd name="connsiteY2-14" fmla="*/ 2205038 h 4210050"/>
              <a:gd name="connsiteX3-15" fmla="*/ 3571875 w 3571875"/>
              <a:gd name="connsiteY3-16" fmla="*/ 4210050 h 4210050"/>
              <a:gd name="connsiteX4-17" fmla="*/ 0 w 3571875"/>
              <a:gd name="connsiteY4-18" fmla="*/ 4210050 h 4210050"/>
              <a:gd name="connsiteX0-19" fmla="*/ 0 w 3571875"/>
              <a:gd name="connsiteY0-20" fmla="*/ 4210050 h 4210050"/>
              <a:gd name="connsiteX1-21" fmla="*/ 0 w 3571875"/>
              <a:gd name="connsiteY1-22" fmla="*/ 0 h 4210050"/>
              <a:gd name="connsiteX2-23" fmla="*/ 2028825 w 3571875"/>
              <a:gd name="connsiteY2-24" fmla="*/ 2393157 h 4210050"/>
              <a:gd name="connsiteX3-25" fmla="*/ 3571875 w 3571875"/>
              <a:gd name="connsiteY3-26" fmla="*/ 4210050 h 4210050"/>
              <a:gd name="connsiteX4-27" fmla="*/ 0 w 3571875"/>
              <a:gd name="connsiteY4-28" fmla="*/ 4210050 h 4210050"/>
              <a:gd name="connsiteX0-29" fmla="*/ 0 w 3571875"/>
              <a:gd name="connsiteY0-30" fmla="*/ 4210050 h 4210050"/>
              <a:gd name="connsiteX1-31" fmla="*/ 0 w 3571875"/>
              <a:gd name="connsiteY1-32" fmla="*/ 0 h 4210050"/>
              <a:gd name="connsiteX2-33" fmla="*/ 2028825 w 3571875"/>
              <a:gd name="connsiteY2-34" fmla="*/ 2393157 h 4210050"/>
              <a:gd name="connsiteX3-35" fmla="*/ 3571875 w 3571875"/>
              <a:gd name="connsiteY3-36" fmla="*/ 4210050 h 4210050"/>
              <a:gd name="connsiteX4-37" fmla="*/ 0 w 3571875"/>
              <a:gd name="connsiteY4-38" fmla="*/ 4210050 h 4210050"/>
              <a:gd name="connsiteX0-39" fmla="*/ 0 w 3571875"/>
              <a:gd name="connsiteY0-40" fmla="*/ 4210050 h 4210050"/>
              <a:gd name="connsiteX1-41" fmla="*/ 0 w 3571875"/>
              <a:gd name="connsiteY1-42" fmla="*/ 0 h 4210050"/>
              <a:gd name="connsiteX2-43" fmla="*/ 2028825 w 3571875"/>
              <a:gd name="connsiteY2-44" fmla="*/ 2281238 h 4210050"/>
              <a:gd name="connsiteX3-45" fmla="*/ 3571875 w 3571875"/>
              <a:gd name="connsiteY3-46" fmla="*/ 4210050 h 4210050"/>
              <a:gd name="connsiteX4-47" fmla="*/ 0 w 3571875"/>
              <a:gd name="connsiteY4-48" fmla="*/ 4210050 h 4210050"/>
              <a:gd name="connsiteX0-49" fmla="*/ 0 w 3571875"/>
              <a:gd name="connsiteY0-50" fmla="*/ 4210050 h 4210050"/>
              <a:gd name="connsiteX1-51" fmla="*/ 0 w 3571875"/>
              <a:gd name="connsiteY1-52" fmla="*/ 0 h 4210050"/>
              <a:gd name="connsiteX2-53" fmla="*/ 2028825 w 3571875"/>
              <a:gd name="connsiteY2-54" fmla="*/ 2393157 h 4210050"/>
              <a:gd name="connsiteX3-55" fmla="*/ 3571875 w 3571875"/>
              <a:gd name="connsiteY3-56" fmla="*/ 4210050 h 4210050"/>
              <a:gd name="connsiteX4-57" fmla="*/ 0 w 3571875"/>
              <a:gd name="connsiteY4-58" fmla="*/ 4210050 h 4210050"/>
              <a:gd name="connsiteX0-59" fmla="*/ 0 w 3571875"/>
              <a:gd name="connsiteY0-60" fmla="*/ 4210050 h 4210050"/>
              <a:gd name="connsiteX1-61" fmla="*/ 0 w 3571875"/>
              <a:gd name="connsiteY1-62" fmla="*/ 0 h 4210050"/>
              <a:gd name="connsiteX2-63" fmla="*/ 2028825 w 3571875"/>
              <a:gd name="connsiteY2-64" fmla="*/ 2393157 h 4210050"/>
              <a:gd name="connsiteX3-65" fmla="*/ 3571875 w 3571875"/>
              <a:gd name="connsiteY3-66" fmla="*/ 4210050 h 4210050"/>
              <a:gd name="connsiteX4-67" fmla="*/ 0 w 3571875"/>
              <a:gd name="connsiteY4-68" fmla="*/ 4210050 h 4210050"/>
              <a:gd name="connsiteX0-69" fmla="*/ 0 w 3571875"/>
              <a:gd name="connsiteY0-70" fmla="*/ 4210050 h 4210050"/>
              <a:gd name="connsiteX1-71" fmla="*/ 0 w 3571875"/>
              <a:gd name="connsiteY1-72" fmla="*/ 0 h 4210050"/>
              <a:gd name="connsiteX2-73" fmla="*/ 2076450 w 3571875"/>
              <a:gd name="connsiteY2-74" fmla="*/ 2274094 h 4210050"/>
              <a:gd name="connsiteX3-75" fmla="*/ 3571875 w 3571875"/>
              <a:gd name="connsiteY3-76" fmla="*/ 4210050 h 4210050"/>
              <a:gd name="connsiteX4-77" fmla="*/ 0 w 3571875"/>
              <a:gd name="connsiteY4-78" fmla="*/ 4210050 h 4210050"/>
              <a:gd name="connsiteX0-79" fmla="*/ 0 w 3571875"/>
              <a:gd name="connsiteY0-80" fmla="*/ 4210050 h 4210050"/>
              <a:gd name="connsiteX1-81" fmla="*/ 0 w 3571875"/>
              <a:gd name="connsiteY1-82" fmla="*/ 0 h 4210050"/>
              <a:gd name="connsiteX2-83" fmla="*/ 2245519 w 3571875"/>
              <a:gd name="connsiteY2-84" fmla="*/ 2405063 h 4210050"/>
              <a:gd name="connsiteX3-85" fmla="*/ 3571875 w 3571875"/>
              <a:gd name="connsiteY3-86" fmla="*/ 4210050 h 4210050"/>
              <a:gd name="connsiteX4-87" fmla="*/ 0 w 3571875"/>
              <a:gd name="connsiteY4-88" fmla="*/ 4210050 h 4210050"/>
              <a:gd name="connsiteX0-89" fmla="*/ 0 w 3571875"/>
              <a:gd name="connsiteY0-90" fmla="*/ 4210050 h 4210050"/>
              <a:gd name="connsiteX1-91" fmla="*/ 0 w 3571875"/>
              <a:gd name="connsiteY1-92" fmla="*/ 0 h 4210050"/>
              <a:gd name="connsiteX2-93" fmla="*/ 2038350 w 3571875"/>
              <a:gd name="connsiteY2-94" fmla="*/ 2405063 h 4210050"/>
              <a:gd name="connsiteX3-95" fmla="*/ 3571875 w 3571875"/>
              <a:gd name="connsiteY3-96" fmla="*/ 4210050 h 4210050"/>
              <a:gd name="connsiteX4-97" fmla="*/ 0 w 3571875"/>
              <a:gd name="connsiteY4-98" fmla="*/ 4210050 h 4210050"/>
              <a:gd name="connsiteX0-99" fmla="*/ 0 w 3571875"/>
              <a:gd name="connsiteY0-100" fmla="*/ 2433637 h 2433637"/>
              <a:gd name="connsiteX1-101" fmla="*/ 257175 w 3571875"/>
              <a:gd name="connsiteY1-102" fmla="*/ 0 h 2433637"/>
              <a:gd name="connsiteX2-103" fmla="*/ 2038350 w 3571875"/>
              <a:gd name="connsiteY2-104" fmla="*/ 628650 h 2433637"/>
              <a:gd name="connsiteX3-105" fmla="*/ 3571875 w 3571875"/>
              <a:gd name="connsiteY3-106" fmla="*/ 2433637 h 2433637"/>
              <a:gd name="connsiteX4-107" fmla="*/ 0 w 3571875"/>
              <a:gd name="connsiteY4-108" fmla="*/ 2433637 h 2433637"/>
              <a:gd name="connsiteX0-109" fmla="*/ 2382 w 3574257"/>
              <a:gd name="connsiteY0-110" fmla="*/ 1807368 h 1807368"/>
              <a:gd name="connsiteX1-111" fmla="*/ 0 w 3574257"/>
              <a:gd name="connsiteY1-112" fmla="*/ 0 h 1807368"/>
              <a:gd name="connsiteX2-113" fmla="*/ 2040732 w 3574257"/>
              <a:gd name="connsiteY2-114" fmla="*/ 2381 h 1807368"/>
              <a:gd name="connsiteX3-115" fmla="*/ 3574257 w 3574257"/>
              <a:gd name="connsiteY3-116" fmla="*/ 1807368 h 1807368"/>
              <a:gd name="connsiteX4-117" fmla="*/ 2382 w 3574257"/>
              <a:gd name="connsiteY4-118" fmla="*/ 1807368 h 1807368"/>
              <a:gd name="connsiteX0-119" fmla="*/ 2382 w 3574257"/>
              <a:gd name="connsiteY0-120" fmla="*/ 1807368 h 1807368"/>
              <a:gd name="connsiteX1-121" fmla="*/ 0 w 3574257"/>
              <a:gd name="connsiteY1-122" fmla="*/ 0 h 1807368"/>
              <a:gd name="connsiteX2-123" fmla="*/ 1924051 w 3574257"/>
              <a:gd name="connsiteY2-124" fmla="*/ 307181 h 1807368"/>
              <a:gd name="connsiteX3-125" fmla="*/ 3574257 w 3574257"/>
              <a:gd name="connsiteY3-126" fmla="*/ 1807368 h 1807368"/>
              <a:gd name="connsiteX4-127" fmla="*/ 2382 w 3574257"/>
              <a:gd name="connsiteY4-128" fmla="*/ 1807368 h 1807368"/>
              <a:gd name="connsiteX0-129" fmla="*/ 2382 w 3574257"/>
              <a:gd name="connsiteY0-130" fmla="*/ 1809749 h 1809749"/>
              <a:gd name="connsiteX1-131" fmla="*/ 0 w 3574257"/>
              <a:gd name="connsiteY1-132" fmla="*/ 2381 h 1809749"/>
              <a:gd name="connsiteX2-133" fmla="*/ 2038351 w 3574257"/>
              <a:gd name="connsiteY2-134" fmla="*/ 0 h 1809749"/>
              <a:gd name="connsiteX3-135" fmla="*/ 3574257 w 3574257"/>
              <a:gd name="connsiteY3-136" fmla="*/ 1809749 h 1809749"/>
              <a:gd name="connsiteX4-137" fmla="*/ 2382 w 3574257"/>
              <a:gd name="connsiteY4-138" fmla="*/ 1809749 h 1809749"/>
              <a:gd name="connsiteX0-139" fmla="*/ 2382 w 3574257"/>
              <a:gd name="connsiteY0-140" fmla="*/ 1807368 h 1807368"/>
              <a:gd name="connsiteX1-141" fmla="*/ 0 w 3574257"/>
              <a:gd name="connsiteY1-142" fmla="*/ 0 h 1807368"/>
              <a:gd name="connsiteX2-143" fmla="*/ 1640682 w 3574257"/>
              <a:gd name="connsiteY2-144" fmla="*/ 450057 h 1807368"/>
              <a:gd name="connsiteX3-145" fmla="*/ 3574257 w 3574257"/>
              <a:gd name="connsiteY3-146" fmla="*/ 1807368 h 1807368"/>
              <a:gd name="connsiteX4-147" fmla="*/ 2382 w 3574257"/>
              <a:gd name="connsiteY4-148" fmla="*/ 1807368 h 1807368"/>
              <a:gd name="connsiteX0-149" fmla="*/ 2382 w 3574257"/>
              <a:gd name="connsiteY0-150" fmla="*/ 1809749 h 1809749"/>
              <a:gd name="connsiteX1-151" fmla="*/ 0 w 3574257"/>
              <a:gd name="connsiteY1-152" fmla="*/ 2381 h 1809749"/>
              <a:gd name="connsiteX2-153" fmla="*/ 2038351 w 3574257"/>
              <a:gd name="connsiteY2-154" fmla="*/ 0 h 1809749"/>
              <a:gd name="connsiteX3-155" fmla="*/ 3574257 w 3574257"/>
              <a:gd name="connsiteY3-156" fmla="*/ 1809749 h 1809749"/>
              <a:gd name="connsiteX4-157" fmla="*/ 2382 w 3574257"/>
              <a:gd name="connsiteY4-158" fmla="*/ 1809749 h 1809749"/>
              <a:gd name="connsiteX0-159" fmla="*/ 2382 w 3574257"/>
              <a:gd name="connsiteY0-160" fmla="*/ 1807368 h 1807368"/>
              <a:gd name="connsiteX1-161" fmla="*/ 0 w 3574257"/>
              <a:gd name="connsiteY1-162" fmla="*/ 0 h 1807368"/>
              <a:gd name="connsiteX2-163" fmla="*/ 1657351 w 3574257"/>
              <a:gd name="connsiteY2-164" fmla="*/ 230982 h 1807368"/>
              <a:gd name="connsiteX3-165" fmla="*/ 3574257 w 3574257"/>
              <a:gd name="connsiteY3-166" fmla="*/ 1807368 h 1807368"/>
              <a:gd name="connsiteX4-167" fmla="*/ 2382 w 3574257"/>
              <a:gd name="connsiteY4-168" fmla="*/ 1807368 h 1807368"/>
              <a:gd name="connsiteX0-169" fmla="*/ 2382 w 3574257"/>
              <a:gd name="connsiteY0-170" fmla="*/ 1807368 h 1807368"/>
              <a:gd name="connsiteX1-171" fmla="*/ 0 w 3574257"/>
              <a:gd name="connsiteY1-172" fmla="*/ 0 h 1807368"/>
              <a:gd name="connsiteX2-173" fmla="*/ 2040732 w 3574257"/>
              <a:gd name="connsiteY2-174" fmla="*/ 2382 h 1807368"/>
              <a:gd name="connsiteX3-175" fmla="*/ 3574257 w 3574257"/>
              <a:gd name="connsiteY3-176" fmla="*/ 1807368 h 1807368"/>
              <a:gd name="connsiteX4-177" fmla="*/ 2382 w 3574257"/>
              <a:gd name="connsiteY4-178" fmla="*/ 1807368 h 1807368"/>
              <a:gd name="connsiteX0-179" fmla="*/ 2382 w 3574257"/>
              <a:gd name="connsiteY0-180" fmla="*/ 1807368 h 1807368"/>
              <a:gd name="connsiteX1-181" fmla="*/ 0 w 3574257"/>
              <a:gd name="connsiteY1-182" fmla="*/ 0 h 1807368"/>
              <a:gd name="connsiteX2-183" fmla="*/ 1774032 w 3574257"/>
              <a:gd name="connsiteY2-184" fmla="*/ 161925 h 1807368"/>
              <a:gd name="connsiteX3-185" fmla="*/ 3574257 w 3574257"/>
              <a:gd name="connsiteY3-186" fmla="*/ 1807368 h 1807368"/>
              <a:gd name="connsiteX4-187" fmla="*/ 2382 w 3574257"/>
              <a:gd name="connsiteY4-188" fmla="*/ 1807368 h 1807368"/>
              <a:gd name="connsiteX0-189" fmla="*/ 2382 w 3574257"/>
              <a:gd name="connsiteY0-190" fmla="*/ 1807368 h 1807368"/>
              <a:gd name="connsiteX1-191" fmla="*/ 0 w 3574257"/>
              <a:gd name="connsiteY1-192" fmla="*/ 0 h 1807368"/>
              <a:gd name="connsiteX2-193" fmla="*/ 1969294 w 3574257"/>
              <a:gd name="connsiteY2-194" fmla="*/ 21432 h 1807368"/>
              <a:gd name="connsiteX3-195" fmla="*/ 3574257 w 3574257"/>
              <a:gd name="connsiteY3-196" fmla="*/ 1807368 h 1807368"/>
              <a:gd name="connsiteX4-197" fmla="*/ 2382 w 3574257"/>
              <a:gd name="connsiteY4-198" fmla="*/ 1807368 h 1807368"/>
              <a:gd name="connsiteX0-199" fmla="*/ 2382 w 3574257"/>
              <a:gd name="connsiteY0-200" fmla="*/ 1807368 h 1807368"/>
              <a:gd name="connsiteX1-201" fmla="*/ 0 w 3574257"/>
              <a:gd name="connsiteY1-202" fmla="*/ 0 h 1807368"/>
              <a:gd name="connsiteX2-203" fmla="*/ 1819275 w 3574257"/>
              <a:gd name="connsiteY2-204" fmla="*/ 200026 h 1807368"/>
              <a:gd name="connsiteX3-205" fmla="*/ 3574257 w 3574257"/>
              <a:gd name="connsiteY3-206" fmla="*/ 1807368 h 1807368"/>
              <a:gd name="connsiteX4-207" fmla="*/ 2382 w 3574257"/>
              <a:gd name="connsiteY4-208" fmla="*/ 1807368 h 1807368"/>
              <a:gd name="connsiteX0-209" fmla="*/ 2382 w 3574257"/>
              <a:gd name="connsiteY0-210" fmla="*/ 1807368 h 1807368"/>
              <a:gd name="connsiteX1-211" fmla="*/ 0 w 3574257"/>
              <a:gd name="connsiteY1-212" fmla="*/ 0 h 1807368"/>
              <a:gd name="connsiteX2-213" fmla="*/ 2045494 w 3574257"/>
              <a:gd name="connsiteY2-214" fmla="*/ 1 h 1807368"/>
              <a:gd name="connsiteX3-215" fmla="*/ 3574257 w 3574257"/>
              <a:gd name="connsiteY3-216" fmla="*/ 1807368 h 1807368"/>
              <a:gd name="connsiteX4-217" fmla="*/ 2382 w 3574257"/>
              <a:gd name="connsiteY4-218" fmla="*/ 1807368 h 1807368"/>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2631 h 2002631"/>
              <a:gd name="connsiteX1-113" fmla="*/ 754045 w 3352800"/>
              <a:gd name="connsiteY1-114" fmla="*/ 1468326 h 2002631"/>
              <a:gd name="connsiteX2-115" fmla="*/ 3352800 w 3352800"/>
              <a:gd name="connsiteY2-116" fmla="*/ 0 h 2002631"/>
              <a:gd name="connsiteX3-117" fmla="*/ 3352800 w 3352800"/>
              <a:gd name="connsiteY3-118" fmla="*/ 2002631 h 2002631"/>
              <a:gd name="connsiteX4-119" fmla="*/ 0 w 3352800"/>
              <a:gd name="connsiteY4-120" fmla="*/ 2002631 h 2002631"/>
              <a:gd name="connsiteX0-121" fmla="*/ 0 w 3352800"/>
              <a:gd name="connsiteY0-122" fmla="*/ 534305 h 534305"/>
              <a:gd name="connsiteX1-123" fmla="*/ 754045 w 3352800"/>
              <a:gd name="connsiteY1-124" fmla="*/ 0 h 534305"/>
              <a:gd name="connsiteX2-125" fmla="*/ 3352800 w 3352800"/>
              <a:gd name="connsiteY2-126" fmla="*/ 7687 h 534305"/>
              <a:gd name="connsiteX3-127" fmla="*/ 3352800 w 3352800"/>
              <a:gd name="connsiteY3-128" fmla="*/ 534305 h 534305"/>
              <a:gd name="connsiteX4-129" fmla="*/ 0 w 3352800"/>
              <a:gd name="connsiteY4-130" fmla="*/ 534305 h 534305"/>
              <a:gd name="connsiteX0-131" fmla="*/ 0 w 3352800"/>
              <a:gd name="connsiteY0-132" fmla="*/ 534305 h 534305"/>
              <a:gd name="connsiteX1-133" fmla="*/ 754045 w 3352800"/>
              <a:gd name="connsiteY1-134" fmla="*/ 0 h 534305"/>
              <a:gd name="connsiteX2-135" fmla="*/ 3352800 w 3352800"/>
              <a:gd name="connsiteY2-136" fmla="*/ 7687 h 534305"/>
              <a:gd name="connsiteX3-137" fmla="*/ 3352800 w 3352800"/>
              <a:gd name="connsiteY3-138" fmla="*/ 534305 h 534305"/>
              <a:gd name="connsiteX4-139" fmla="*/ 0 w 3352800"/>
              <a:gd name="connsiteY4-140" fmla="*/ 534305 h 534305"/>
              <a:gd name="connsiteX0-141" fmla="*/ 0 w 3352800"/>
              <a:gd name="connsiteY0-142" fmla="*/ 526618 h 526618"/>
              <a:gd name="connsiteX1-143" fmla="*/ 980611 w 3352800"/>
              <a:gd name="connsiteY1-144" fmla="*/ 93681 h 526618"/>
              <a:gd name="connsiteX2-145" fmla="*/ 3352800 w 3352800"/>
              <a:gd name="connsiteY2-146" fmla="*/ 0 h 526618"/>
              <a:gd name="connsiteX3-147" fmla="*/ 3352800 w 3352800"/>
              <a:gd name="connsiteY3-148" fmla="*/ 526618 h 526618"/>
              <a:gd name="connsiteX4-149" fmla="*/ 0 w 3352800"/>
              <a:gd name="connsiteY4-150" fmla="*/ 526618 h 526618"/>
              <a:gd name="connsiteX0-151" fmla="*/ 0 w 3352800"/>
              <a:gd name="connsiteY0-152" fmla="*/ 526888 h 526888"/>
              <a:gd name="connsiteX1-153" fmla="*/ 744735 w 3352800"/>
              <a:gd name="connsiteY1-154" fmla="*/ 0 h 526888"/>
              <a:gd name="connsiteX2-155" fmla="*/ 3352800 w 3352800"/>
              <a:gd name="connsiteY2-156" fmla="*/ 270 h 526888"/>
              <a:gd name="connsiteX3-157" fmla="*/ 3352800 w 3352800"/>
              <a:gd name="connsiteY3-158" fmla="*/ 526888 h 526888"/>
              <a:gd name="connsiteX4-159" fmla="*/ 0 w 3352800"/>
              <a:gd name="connsiteY4-160" fmla="*/ 526888 h 526888"/>
              <a:gd name="connsiteX0-161" fmla="*/ 0 w 3352800"/>
              <a:gd name="connsiteY0-162" fmla="*/ 526618 h 526618"/>
              <a:gd name="connsiteX1-163" fmla="*/ 811948 w 3352800"/>
              <a:gd name="connsiteY1-164" fmla="*/ 60921 h 526618"/>
              <a:gd name="connsiteX2-165" fmla="*/ 3352800 w 3352800"/>
              <a:gd name="connsiteY2-166" fmla="*/ 0 h 526618"/>
              <a:gd name="connsiteX3-167" fmla="*/ 3352800 w 3352800"/>
              <a:gd name="connsiteY3-168" fmla="*/ 526618 h 526618"/>
              <a:gd name="connsiteX4-169" fmla="*/ 0 w 3352800"/>
              <a:gd name="connsiteY4-170" fmla="*/ 526618 h 526618"/>
              <a:gd name="connsiteX0-171" fmla="*/ 0 w 3352800"/>
              <a:gd name="connsiteY0-172" fmla="*/ 527584 h 527584"/>
              <a:gd name="connsiteX1-173" fmla="*/ 751718 w 3352800"/>
              <a:gd name="connsiteY1-174" fmla="*/ 0 h 527584"/>
              <a:gd name="connsiteX2-175" fmla="*/ 3352800 w 3352800"/>
              <a:gd name="connsiteY2-176" fmla="*/ 966 h 527584"/>
              <a:gd name="connsiteX3-177" fmla="*/ 3352800 w 3352800"/>
              <a:gd name="connsiteY3-178" fmla="*/ 527584 h 527584"/>
              <a:gd name="connsiteX4-179" fmla="*/ 0 w 3352800"/>
              <a:gd name="connsiteY4-180" fmla="*/ 527584 h 527584"/>
              <a:gd name="connsiteX0-181" fmla="*/ 0 w 3352800"/>
              <a:gd name="connsiteY0-182" fmla="*/ 527584 h 527584"/>
              <a:gd name="connsiteX1-183" fmla="*/ 751718 w 3352800"/>
              <a:gd name="connsiteY1-184" fmla="*/ 0 h 527584"/>
              <a:gd name="connsiteX2-185" fmla="*/ 3241069 w 3352800"/>
              <a:gd name="connsiteY2-186" fmla="*/ 94144 h 527584"/>
              <a:gd name="connsiteX3-187" fmla="*/ 3352800 w 3352800"/>
              <a:gd name="connsiteY3-188" fmla="*/ 527584 h 527584"/>
              <a:gd name="connsiteX4-189" fmla="*/ 0 w 3352800"/>
              <a:gd name="connsiteY4-190" fmla="*/ 527584 h 527584"/>
              <a:gd name="connsiteX0-191" fmla="*/ 0 w 3352800"/>
              <a:gd name="connsiteY0-192" fmla="*/ 527584 h 527584"/>
              <a:gd name="connsiteX1-193" fmla="*/ 751718 w 3352800"/>
              <a:gd name="connsiteY1-194" fmla="*/ 0 h 527584"/>
              <a:gd name="connsiteX2-195" fmla="*/ 3352800 w 3352800"/>
              <a:gd name="connsiteY2-196" fmla="*/ 271 h 527584"/>
              <a:gd name="connsiteX3-197" fmla="*/ 3352800 w 3352800"/>
              <a:gd name="connsiteY3-198" fmla="*/ 527584 h 527584"/>
              <a:gd name="connsiteX4-199" fmla="*/ 0 w 3352800"/>
              <a:gd name="connsiteY4-200" fmla="*/ 527584 h 527584"/>
              <a:gd name="connsiteX0-201" fmla="*/ 0 w 3352800"/>
              <a:gd name="connsiteY0-202" fmla="*/ 527313 h 527313"/>
              <a:gd name="connsiteX1-203" fmla="*/ 900984 w 3352800"/>
              <a:gd name="connsiteY1-204" fmla="*/ 97774 h 527313"/>
              <a:gd name="connsiteX2-205" fmla="*/ 3352800 w 3352800"/>
              <a:gd name="connsiteY2-206" fmla="*/ 0 h 527313"/>
              <a:gd name="connsiteX3-207" fmla="*/ 3352800 w 3352800"/>
              <a:gd name="connsiteY3-208" fmla="*/ 527313 h 527313"/>
              <a:gd name="connsiteX4-209" fmla="*/ 0 w 3352800"/>
              <a:gd name="connsiteY4-210" fmla="*/ 527313 h 527313"/>
              <a:gd name="connsiteX0-211" fmla="*/ 0 w 3352800"/>
              <a:gd name="connsiteY0-212" fmla="*/ 527584 h 527584"/>
              <a:gd name="connsiteX1-213" fmla="*/ 748227 w 3352800"/>
              <a:gd name="connsiteY1-214" fmla="*/ 0 h 527584"/>
              <a:gd name="connsiteX2-215" fmla="*/ 3352800 w 3352800"/>
              <a:gd name="connsiteY2-216" fmla="*/ 271 h 527584"/>
              <a:gd name="connsiteX3-217" fmla="*/ 3352800 w 3352800"/>
              <a:gd name="connsiteY3-218" fmla="*/ 527584 h 527584"/>
              <a:gd name="connsiteX4-219" fmla="*/ 0 w 3352800"/>
              <a:gd name="connsiteY4-220" fmla="*/ 527584 h 527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FBF0784E-C4F9-4840-8FC5-3C9B5B3DB5D4}" type="datetime1">
              <a:rPr lang="zh-CN" altLang="en-US" smtClean="0"/>
            </a:fld>
            <a:endParaRPr lang="zh-CN" altLang="en-US" dirty="0"/>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309319"/>
            <a:ext cx="3574257" cy="5486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1" fmla="*/ 0 w 3571875"/>
              <a:gd name="connsiteY0-2" fmla="*/ 4210050 h 4210050"/>
              <a:gd name="connsiteX1-3" fmla="*/ 0 w 3571875"/>
              <a:gd name="connsiteY1-4" fmla="*/ 0 h 4210050"/>
              <a:gd name="connsiteX2-5" fmla="*/ 2028825 w 3571875"/>
              <a:gd name="connsiteY2-6" fmla="*/ 2388394 h 4210050"/>
              <a:gd name="connsiteX3-7" fmla="*/ 3571875 w 3571875"/>
              <a:gd name="connsiteY3-8" fmla="*/ 4210050 h 4210050"/>
              <a:gd name="connsiteX4" fmla="*/ 0 w 3571875"/>
              <a:gd name="connsiteY4" fmla="*/ 4210050 h 4210050"/>
              <a:gd name="connsiteX0-9" fmla="*/ 0 w 3571875"/>
              <a:gd name="connsiteY0-10" fmla="*/ 4210050 h 4210050"/>
              <a:gd name="connsiteX1-11" fmla="*/ 0 w 3571875"/>
              <a:gd name="connsiteY1-12" fmla="*/ 0 h 4210050"/>
              <a:gd name="connsiteX2-13" fmla="*/ 2028825 w 3571875"/>
              <a:gd name="connsiteY2-14" fmla="*/ 2205038 h 4210050"/>
              <a:gd name="connsiteX3-15" fmla="*/ 3571875 w 3571875"/>
              <a:gd name="connsiteY3-16" fmla="*/ 4210050 h 4210050"/>
              <a:gd name="connsiteX4-17" fmla="*/ 0 w 3571875"/>
              <a:gd name="connsiteY4-18" fmla="*/ 4210050 h 4210050"/>
              <a:gd name="connsiteX0-19" fmla="*/ 0 w 3571875"/>
              <a:gd name="connsiteY0-20" fmla="*/ 4210050 h 4210050"/>
              <a:gd name="connsiteX1-21" fmla="*/ 0 w 3571875"/>
              <a:gd name="connsiteY1-22" fmla="*/ 0 h 4210050"/>
              <a:gd name="connsiteX2-23" fmla="*/ 2028825 w 3571875"/>
              <a:gd name="connsiteY2-24" fmla="*/ 2393157 h 4210050"/>
              <a:gd name="connsiteX3-25" fmla="*/ 3571875 w 3571875"/>
              <a:gd name="connsiteY3-26" fmla="*/ 4210050 h 4210050"/>
              <a:gd name="connsiteX4-27" fmla="*/ 0 w 3571875"/>
              <a:gd name="connsiteY4-28" fmla="*/ 4210050 h 4210050"/>
              <a:gd name="connsiteX0-29" fmla="*/ 0 w 3571875"/>
              <a:gd name="connsiteY0-30" fmla="*/ 4210050 h 4210050"/>
              <a:gd name="connsiteX1-31" fmla="*/ 0 w 3571875"/>
              <a:gd name="connsiteY1-32" fmla="*/ 0 h 4210050"/>
              <a:gd name="connsiteX2-33" fmla="*/ 2028825 w 3571875"/>
              <a:gd name="connsiteY2-34" fmla="*/ 2393157 h 4210050"/>
              <a:gd name="connsiteX3-35" fmla="*/ 3571875 w 3571875"/>
              <a:gd name="connsiteY3-36" fmla="*/ 4210050 h 4210050"/>
              <a:gd name="connsiteX4-37" fmla="*/ 0 w 3571875"/>
              <a:gd name="connsiteY4-38" fmla="*/ 4210050 h 4210050"/>
              <a:gd name="connsiteX0-39" fmla="*/ 0 w 3571875"/>
              <a:gd name="connsiteY0-40" fmla="*/ 4210050 h 4210050"/>
              <a:gd name="connsiteX1-41" fmla="*/ 0 w 3571875"/>
              <a:gd name="connsiteY1-42" fmla="*/ 0 h 4210050"/>
              <a:gd name="connsiteX2-43" fmla="*/ 2028825 w 3571875"/>
              <a:gd name="connsiteY2-44" fmla="*/ 2281238 h 4210050"/>
              <a:gd name="connsiteX3-45" fmla="*/ 3571875 w 3571875"/>
              <a:gd name="connsiteY3-46" fmla="*/ 4210050 h 4210050"/>
              <a:gd name="connsiteX4-47" fmla="*/ 0 w 3571875"/>
              <a:gd name="connsiteY4-48" fmla="*/ 4210050 h 4210050"/>
              <a:gd name="connsiteX0-49" fmla="*/ 0 w 3571875"/>
              <a:gd name="connsiteY0-50" fmla="*/ 4210050 h 4210050"/>
              <a:gd name="connsiteX1-51" fmla="*/ 0 w 3571875"/>
              <a:gd name="connsiteY1-52" fmla="*/ 0 h 4210050"/>
              <a:gd name="connsiteX2-53" fmla="*/ 2028825 w 3571875"/>
              <a:gd name="connsiteY2-54" fmla="*/ 2393157 h 4210050"/>
              <a:gd name="connsiteX3-55" fmla="*/ 3571875 w 3571875"/>
              <a:gd name="connsiteY3-56" fmla="*/ 4210050 h 4210050"/>
              <a:gd name="connsiteX4-57" fmla="*/ 0 w 3571875"/>
              <a:gd name="connsiteY4-58" fmla="*/ 4210050 h 4210050"/>
              <a:gd name="connsiteX0-59" fmla="*/ 0 w 3571875"/>
              <a:gd name="connsiteY0-60" fmla="*/ 4210050 h 4210050"/>
              <a:gd name="connsiteX1-61" fmla="*/ 0 w 3571875"/>
              <a:gd name="connsiteY1-62" fmla="*/ 0 h 4210050"/>
              <a:gd name="connsiteX2-63" fmla="*/ 2028825 w 3571875"/>
              <a:gd name="connsiteY2-64" fmla="*/ 2393157 h 4210050"/>
              <a:gd name="connsiteX3-65" fmla="*/ 3571875 w 3571875"/>
              <a:gd name="connsiteY3-66" fmla="*/ 4210050 h 4210050"/>
              <a:gd name="connsiteX4-67" fmla="*/ 0 w 3571875"/>
              <a:gd name="connsiteY4-68" fmla="*/ 4210050 h 4210050"/>
              <a:gd name="connsiteX0-69" fmla="*/ 0 w 3571875"/>
              <a:gd name="connsiteY0-70" fmla="*/ 4210050 h 4210050"/>
              <a:gd name="connsiteX1-71" fmla="*/ 0 w 3571875"/>
              <a:gd name="connsiteY1-72" fmla="*/ 0 h 4210050"/>
              <a:gd name="connsiteX2-73" fmla="*/ 2076450 w 3571875"/>
              <a:gd name="connsiteY2-74" fmla="*/ 2274094 h 4210050"/>
              <a:gd name="connsiteX3-75" fmla="*/ 3571875 w 3571875"/>
              <a:gd name="connsiteY3-76" fmla="*/ 4210050 h 4210050"/>
              <a:gd name="connsiteX4-77" fmla="*/ 0 w 3571875"/>
              <a:gd name="connsiteY4-78" fmla="*/ 4210050 h 4210050"/>
              <a:gd name="connsiteX0-79" fmla="*/ 0 w 3571875"/>
              <a:gd name="connsiteY0-80" fmla="*/ 4210050 h 4210050"/>
              <a:gd name="connsiteX1-81" fmla="*/ 0 w 3571875"/>
              <a:gd name="connsiteY1-82" fmla="*/ 0 h 4210050"/>
              <a:gd name="connsiteX2-83" fmla="*/ 2245519 w 3571875"/>
              <a:gd name="connsiteY2-84" fmla="*/ 2405063 h 4210050"/>
              <a:gd name="connsiteX3-85" fmla="*/ 3571875 w 3571875"/>
              <a:gd name="connsiteY3-86" fmla="*/ 4210050 h 4210050"/>
              <a:gd name="connsiteX4-87" fmla="*/ 0 w 3571875"/>
              <a:gd name="connsiteY4-88" fmla="*/ 4210050 h 4210050"/>
              <a:gd name="connsiteX0-89" fmla="*/ 0 w 3571875"/>
              <a:gd name="connsiteY0-90" fmla="*/ 4210050 h 4210050"/>
              <a:gd name="connsiteX1-91" fmla="*/ 0 w 3571875"/>
              <a:gd name="connsiteY1-92" fmla="*/ 0 h 4210050"/>
              <a:gd name="connsiteX2-93" fmla="*/ 2038350 w 3571875"/>
              <a:gd name="connsiteY2-94" fmla="*/ 2405063 h 4210050"/>
              <a:gd name="connsiteX3-95" fmla="*/ 3571875 w 3571875"/>
              <a:gd name="connsiteY3-96" fmla="*/ 4210050 h 4210050"/>
              <a:gd name="connsiteX4-97" fmla="*/ 0 w 3571875"/>
              <a:gd name="connsiteY4-98" fmla="*/ 4210050 h 4210050"/>
              <a:gd name="connsiteX0-99" fmla="*/ 0 w 3571875"/>
              <a:gd name="connsiteY0-100" fmla="*/ 2433637 h 2433637"/>
              <a:gd name="connsiteX1-101" fmla="*/ 257175 w 3571875"/>
              <a:gd name="connsiteY1-102" fmla="*/ 0 h 2433637"/>
              <a:gd name="connsiteX2-103" fmla="*/ 2038350 w 3571875"/>
              <a:gd name="connsiteY2-104" fmla="*/ 628650 h 2433637"/>
              <a:gd name="connsiteX3-105" fmla="*/ 3571875 w 3571875"/>
              <a:gd name="connsiteY3-106" fmla="*/ 2433637 h 2433637"/>
              <a:gd name="connsiteX4-107" fmla="*/ 0 w 3571875"/>
              <a:gd name="connsiteY4-108" fmla="*/ 2433637 h 2433637"/>
              <a:gd name="connsiteX0-109" fmla="*/ 2382 w 3574257"/>
              <a:gd name="connsiteY0-110" fmla="*/ 1807368 h 1807368"/>
              <a:gd name="connsiteX1-111" fmla="*/ 0 w 3574257"/>
              <a:gd name="connsiteY1-112" fmla="*/ 0 h 1807368"/>
              <a:gd name="connsiteX2-113" fmla="*/ 2040732 w 3574257"/>
              <a:gd name="connsiteY2-114" fmla="*/ 2381 h 1807368"/>
              <a:gd name="connsiteX3-115" fmla="*/ 3574257 w 3574257"/>
              <a:gd name="connsiteY3-116" fmla="*/ 1807368 h 1807368"/>
              <a:gd name="connsiteX4-117" fmla="*/ 2382 w 3574257"/>
              <a:gd name="connsiteY4-118" fmla="*/ 1807368 h 1807368"/>
              <a:gd name="connsiteX0-119" fmla="*/ 2382 w 3574257"/>
              <a:gd name="connsiteY0-120" fmla="*/ 1807368 h 1807368"/>
              <a:gd name="connsiteX1-121" fmla="*/ 0 w 3574257"/>
              <a:gd name="connsiteY1-122" fmla="*/ 0 h 1807368"/>
              <a:gd name="connsiteX2-123" fmla="*/ 1924051 w 3574257"/>
              <a:gd name="connsiteY2-124" fmla="*/ 307181 h 1807368"/>
              <a:gd name="connsiteX3-125" fmla="*/ 3574257 w 3574257"/>
              <a:gd name="connsiteY3-126" fmla="*/ 1807368 h 1807368"/>
              <a:gd name="connsiteX4-127" fmla="*/ 2382 w 3574257"/>
              <a:gd name="connsiteY4-128" fmla="*/ 1807368 h 1807368"/>
              <a:gd name="connsiteX0-129" fmla="*/ 2382 w 3574257"/>
              <a:gd name="connsiteY0-130" fmla="*/ 1809749 h 1809749"/>
              <a:gd name="connsiteX1-131" fmla="*/ 0 w 3574257"/>
              <a:gd name="connsiteY1-132" fmla="*/ 2381 h 1809749"/>
              <a:gd name="connsiteX2-133" fmla="*/ 2038351 w 3574257"/>
              <a:gd name="connsiteY2-134" fmla="*/ 0 h 1809749"/>
              <a:gd name="connsiteX3-135" fmla="*/ 3574257 w 3574257"/>
              <a:gd name="connsiteY3-136" fmla="*/ 1809749 h 1809749"/>
              <a:gd name="connsiteX4-137" fmla="*/ 2382 w 3574257"/>
              <a:gd name="connsiteY4-138" fmla="*/ 1809749 h 1809749"/>
              <a:gd name="connsiteX0-139" fmla="*/ 2382 w 3574257"/>
              <a:gd name="connsiteY0-140" fmla="*/ 1807368 h 1807368"/>
              <a:gd name="connsiteX1-141" fmla="*/ 0 w 3574257"/>
              <a:gd name="connsiteY1-142" fmla="*/ 0 h 1807368"/>
              <a:gd name="connsiteX2-143" fmla="*/ 1640682 w 3574257"/>
              <a:gd name="connsiteY2-144" fmla="*/ 450057 h 1807368"/>
              <a:gd name="connsiteX3-145" fmla="*/ 3574257 w 3574257"/>
              <a:gd name="connsiteY3-146" fmla="*/ 1807368 h 1807368"/>
              <a:gd name="connsiteX4-147" fmla="*/ 2382 w 3574257"/>
              <a:gd name="connsiteY4-148" fmla="*/ 1807368 h 1807368"/>
              <a:gd name="connsiteX0-149" fmla="*/ 2382 w 3574257"/>
              <a:gd name="connsiteY0-150" fmla="*/ 1809749 h 1809749"/>
              <a:gd name="connsiteX1-151" fmla="*/ 0 w 3574257"/>
              <a:gd name="connsiteY1-152" fmla="*/ 2381 h 1809749"/>
              <a:gd name="connsiteX2-153" fmla="*/ 2038351 w 3574257"/>
              <a:gd name="connsiteY2-154" fmla="*/ 0 h 1809749"/>
              <a:gd name="connsiteX3-155" fmla="*/ 3574257 w 3574257"/>
              <a:gd name="connsiteY3-156" fmla="*/ 1809749 h 1809749"/>
              <a:gd name="connsiteX4-157" fmla="*/ 2382 w 3574257"/>
              <a:gd name="connsiteY4-158" fmla="*/ 1809749 h 1809749"/>
              <a:gd name="connsiteX0-159" fmla="*/ 2382 w 3574257"/>
              <a:gd name="connsiteY0-160" fmla="*/ 1807368 h 1807368"/>
              <a:gd name="connsiteX1-161" fmla="*/ 0 w 3574257"/>
              <a:gd name="connsiteY1-162" fmla="*/ 0 h 1807368"/>
              <a:gd name="connsiteX2-163" fmla="*/ 1657351 w 3574257"/>
              <a:gd name="connsiteY2-164" fmla="*/ 230982 h 1807368"/>
              <a:gd name="connsiteX3-165" fmla="*/ 3574257 w 3574257"/>
              <a:gd name="connsiteY3-166" fmla="*/ 1807368 h 1807368"/>
              <a:gd name="connsiteX4-167" fmla="*/ 2382 w 3574257"/>
              <a:gd name="connsiteY4-168" fmla="*/ 1807368 h 1807368"/>
              <a:gd name="connsiteX0-169" fmla="*/ 2382 w 3574257"/>
              <a:gd name="connsiteY0-170" fmla="*/ 1807368 h 1807368"/>
              <a:gd name="connsiteX1-171" fmla="*/ 0 w 3574257"/>
              <a:gd name="connsiteY1-172" fmla="*/ 0 h 1807368"/>
              <a:gd name="connsiteX2-173" fmla="*/ 2040732 w 3574257"/>
              <a:gd name="connsiteY2-174" fmla="*/ 2382 h 1807368"/>
              <a:gd name="connsiteX3-175" fmla="*/ 3574257 w 3574257"/>
              <a:gd name="connsiteY3-176" fmla="*/ 1807368 h 1807368"/>
              <a:gd name="connsiteX4-177" fmla="*/ 2382 w 3574257"/>
              <a:gd name="connsiteY4-178" fmla="*/ 1807368 h 1807368"/>
              <a:gd name="connsiteX0-179" fmla="*/ 2382 w 3574257"/>
              <a:gd name="connsiteY0-180" fmla="*/ 1807368 h 1807368"/>
              <a:gd name="connsiteX1-181" fmla="*/ 0 w 3574257"/>
              <a:gd name="connsiteY1-182" fmla="*/ 0 h 1807368"/>
              <a:gd name="connsiteX2-183" fmla="*/ 1774032 w 3574257"/>
              <a:gd name="connsiteY2-184" fmla="*/ 161925 h 1807368"/>
              <a:gd name="connsiteX3-185" fmla="*/ 3574257 w 3574257"/>
              <a:gd name="connsiteY3-186" fmla="*/ 1807368 h 1807368"/>
              <a:gd name="connsiteX4-187" fmla="*/ 2382 w 3574257"/>
              <a:gd name="connsiteY4-188" fmla="*/ 1807368 h 1807368"/>
              <a:gd name="connsiteX0-189" fmla="*/ 2382 w 3574257"/>
              <a:gd name="connsiteY0-190" fmla="*/ 1807368 h 1807368"/>
              <a:gd name="connsiteX1-191" fmla="*/ 0 w 3574257"/>
              <a:gd name="connsiteY1-192" fmla="*/ 0 h 1807368"/>
              <a:gd name="connsiteX2-193" fmla="*/ 1969294 w 3574257"/>
              <a:gd name="connsiteY2-194" fmla="*/ 21432 h 1807368"/>
              <a:gd name="connsiteX3-195" fmla="*/ 3574257 w 3574257"/>
              <a:gd name="connsiteY3-196" fmla="*/ 1807368 h 1807368"/>
              <a:gd name="connsiteX4-197" fmla="*/ 2382 w 3574257"/>
              <a:gd name="connsiteY4-198" fmla="*/ 1807368 h 1807368"/>
              <a:gd name="connsiteX0-199" fmla="*/ 2382 w 3574257"/>
              <a:gd name="connsiteY0-200" fmla="*/ 1807368 h 1807368"/>
              <a:gd name="connsiteX1-201" fmla="*/ 0 w 3574257"/>
              <a:gd name="connsiteY1-202" fmla="*/ 0 h 1807368"/>
              <a:gd name="connsiteX2-203" fmla="*/ 1819275 w 3574257"/>
              <a:gd name="connsiteY2-204" fmla="*/ 200026 h 1807368"/>
              <a:gd name="connsiteX3-205" fmla="*/ 3574257 w 3574257"/>
              <a:gd name="connsiteY3-206" fmla="*/ 1807368 h 1807368"/>
              <a:gd name="connsiteX4-207" fmla="*/ 2382 w 3574257"/>
              <a:gd name="connsiteY4-208" fmla="*/ 1807368 h 1807368"/>
              <a:gd name="connsiteX0-209" fmla="*/ 2382 w 3574257"/>
              <a:gd name="connsiteY0-210" fmla="*/ 1807368 h 1807368"/>
              <a:gd name="connsiteX1-211" fmla="*/ 0 w 3574257"/>
              <a:gd name="connsiteY1-212" fmla="*/ 0 h 1807368"/>
              <a:gd name="connsiteX2-213" fmla="*/ 2045494 w 3574257"/>
              <a:gd name="connsiteY2-214" fmla="*/ 1 h 1807368"/>
              <a:gd name="connsiteX3-215" fmla="*/ 3574257 w 3574257"/>
              <a:gd name="connsiteY3-216" fmla="*/ 1807368 h 1807368"/>
              <a:gd name="connsiteX4-217" fmla="*/ 2382 w 3574257"/>
              <a:gd name="connsiteY4-218" fmla="*/ 1807368 h 1807368"/>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Freeform 7"/>
          <p:cNvSpPr/>
          <p:nvPr/>
        </p:nvSpPr>
        <p:spPr>
          <a:xfrm>
            <a:off x="-2380" y="6309319"/>
            <a:ext cx="9146380" cy="5486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1" fmla="*/ 0 w 3112294"/>
              <a:gd name="connsiteY0-2" fmla="*/ 2019301 h 2083594"/>
              <a:gd name="connsiteX1-3" fmla="*/ 2793206 w 3112294"/>
              <a:gd name="connsiteY1-4" fmla="*/ 0 h 2083594"/>
              <a:gd name="connsiteX2-5" fmla="*/ 3112294 w 3112294"/>
              <a:gd name="connsiteY2-6" fmla="*/ 80963 h 2083594"/>
              <a:gd name="connsiteX3-7" fmla="*/ 3112294 w 3112294"/>
              <a:gd name="connsiteY3-8" fmla="*/ 2083594 h 2083594"/>
              <a:gd name="connsiteX4-9" fmla="*/ 0 w 3112294"/>
              <a:gd name="connsiteY4-10" fmla="*/ 2019301 h 2083594"/>
              <a:gd name="connsiteX0-11" fmla="*/ 0 w 3345656"/>
              <a:gd name="connsiteY0-12" fmla="*/ 2097882 h 2097882"/>
              <a:gd name="connsiteX1-13" fmla="*/ 3026568 w 3345656"/>
              <a:gd name="connsiteY1-14" fmla="*/ 0 h 2097882"/>
              <a:gd name="connsiteX2-15" fmla="*/ 3345656 w 3345656"/>
              <a:gd name="connsiteY2-16" fmla="*/ 80963 h 2097882"/>
              <a:gd name="connsiteX3-17" fmla="*/ 3345656 w 3345656"/>
              <a:gd name="connsiteY3-18" fmla="*/ 2083594 h 2097882"/>
              <a:gd name="connsiteX4-19" fmla="*/ 0 w 3345656"/>
              <a:gd name="connsiteY4-20" fmla="*/ 2097882 h 2097882"/>
              <a:gd name="connsiteX0-21" fmla="*/ 0 w 2800350"/>
              <a:gd name="connsiteY0-22" fmla="*/ 1935957 h 2083594"/>
              <a:gd name="connsiteX1-23" fmla="*/ 2481262 w 2800350"/>
              <a:gd name="connsiteY1-24" fmla="*/ 0 h 2083594"/>
              <a:gd name="connsiteX2-25" fmla="*/ 2800350 w 2800350"/>
              <a:gd name="connsiteY2-26" fmla="*/ 80963 h 2083594"/>
              <a:gd name="connsiteX3-27" fmla="*/ 2800350 w 2800350"/>
              <a:gd name="connsiteY3-28" fmla="*/ 2083594 h 2083594"/>
              <a:gd name="connsiteX4-29" fmla="*/ 0 w 2800350"/>
              <a:gd name="connsiteY4-30" fmla="*/ 1935957 h 2083594"/>
              <a:gd name="connsiteX0-31" fmla="*/ 0 w 3352800"/>
              <a:gd name="connsiteY0-32" fmla="*/ 2083594 h 2083594"/>
              <a:gd name="connsiteX1-33" fmla="*/ 3033712 w 3352800"/>
              <a:gd name="connsiteY1-34" fmla="*/ 0 h 2083594"/>
              <a:gd name="connsiteX2-35" fmla="*/ 3352800 w 3352800"/>
              <a:gd name="connsiteY2-36" fmla="*/ 80963 h 2083594"/>
              <a:gd name="connsiteX3-37" fmla="*/ 3352800 w 3352800"/>
              <a:gd name="connsiteY3-38" fmla="*/ 2083594 h 2083594"/>
              <a:gd name="connsiteX4-39" fmla="*/ 0 w 3352800"/>
              <a:gd name="connsiteY4-40" fmla="*/ 2083594 h 2083594"/>
              <a:gd name="connsiteX0-41" fmla="*/ 0 w 3352800"/>
              <a:gd name="connsiteY0-42" fmla="*/ 2002631 h 2002631"/>
              <a:gd name="connsiteX1-43" fmla="*/ 3033712 w 3352800"/>
              <a:gd name="connsiteY1-44" fmla="*/ 157162 h 2002631"/>
              <a:gd name="connsiteX2-45" fmla="*/ 3352800 w 3352800"/>
              <a:gd name="connsiteY2-46" fmla="*/ 0 h 2002631"/>
              <a:gd name="connsiteX3-47" fmla="*/ 3352800 w 3352800"/>
              <a:gd name="connsiteY3-48" fmla="*/ 2002631 h 2002631"/>
              <a:gd name="connsiteX4-49" fmla="*/ 0 w 3352800"/>
              <a:gd name="connsiteY4-50" fmla="*/ 2002631 h 2002631"/>
              <a:gd name="connsiteX0-51" fmla="*/ 0 w 3352800"/>
              <a:gd name="connsiteY0-52" fmla="*/ 2002631 h 2002631"/>
              <a:gd name="connsiteX1-53" fmla="*/ 2988469 w 3352800"/>
              <a:gd name="connsiteY1-54" fmla="*/ 59530 h 2002631"/>
              <a:gd name="connsiteX2-55" fmla="*/ 3352800 w 3352800"/>
              <a:gd name="connsiteY2-56" fmla="*/ 0 h 2002631"/>
              <a:gd name="connsiteX3-57" fmla="*/ 3352800 w 3352800"/>
              <a:gd name="connsiteY3-58" fmla="*/ 2002631 h 2002631"/>
              <a:gd name="connsiteX4-59" fmla="*/ 0 w 3352800"/>
              <a:gd name="connsiteY4-60" fmla="*/ 2002631 h 2002631"/>
              <a:gd name="connsiteX0-61" fmla="*/ 0 w 3352800"/>
              <a:gd name="connsiteY0-62" fmla="*/ 2002631 h 2002631"/>
              <a:gd name="connsiteX1-63" fmla="*/ 2833966 w 3352800"/>
              <a:gd name="connsiteY1-64" fmla="*/ 425 h 2002631"/>
              <a:gd name="connsiteX2-65" fmla="*/ 3352800 w 3352800"/>
              <a:gd name="connsiteY2-66" fmla="*/ 0 h 2002631"/>
              <a:gd name="connsiteX3-67" fmla="*/ 3352800 w 3352800"/>
              <a:gd name="connsiteY3-68" fmla="*/ 2002631 h 2002631"/>
              <a:gd name="connsiteX4-69" fmla="*/ 0 w 3352800"/>
              <a:gd name="connsiteY4-70" fmla="*/ 2002631 h 2002631"/>
              <a:gd name="connsiteX0-71" fmla="*/ 0 w 3352800"/>
              <a:gd name="connsiteY0-72" fmla="*/ 2002631 h 2002631"/>
              <a:gd name="connsiteX1-73" fmla="*/ 2845314 w 3352800"/>
              <a:gd name="connsiteY1-74" fmla="*/ 12246 h 2002631"/>
              <a:gd name="connsiteX2-75" fmla="*/ 3352800 w 3352800"/>
              <a:gd name="connsiteY2-76" fmla="*/ 0 h 2002631"/>
              <a:gd name="connsiteX3-77" fmla="*/ 3352800 w 3352800"/>
              <a:gd name="connsiteY3-78" fmla="*/ 2002631 h 2002631"/>
              <a:gd name="connsiteX4-79" fmla="*/ 0 w 3352800"/>
              <a:gd name="connsiteY4-80" fmla="*/ 2002631 h 2002631"/>
              <a:gd name="connsiteX0-81" fmla="*/ 0 w 3352800"/>
              <a:gd name="connsiteY0-82" fmla="*/ 2002631 h 2002631"/>
              <a:gd name="connsiteX1-83" fmla="*/ 2834839 w 3352800"/>
              <a:gd name="connsiteY1-84" fmla="*/ 425 h 2002631"/>
              <a:gd name="connsiteX2-85" fmla="*/ 3352800 w 3352800"/>
              <a:gd name="connsiteY2-86" fmla="*/ 0 h 2002631"/>
              <a:gd name="connsiteX3-87" fmla="*/ 3352800 w 3352800"/>
              <a:gd name="connsiteY3-88" fmla="*/ 2002631 h 2002631"/>
              <a:gd name="connsiteX4-89" fmla="*/ 0 w 3352800"/>
              <a:gd name="connsiteY4-90" fmla="*/ 2002631 h 2002631"/>
              <a:gd name="connsiteX0-91" fmla="*/ 0 w 3352800"/>
              <a:gd name="connsiteY0-92" fmla="*/ 2002631 h 2002631"/>
              <a:gd name="connsiteX1-93" fmla="*/ 2875865 w 3352800"/>
              <a:gd name="connsiteY1-94" fmla="*/ 81782 h 2002631"/>
              <a:gd name="connsiteX2-95" fmla="*/ 3352800 w 3352800"/>
              <a:gd name="connsiteY2-96" fmla="*/ 0 h 2002631"/>
              <a:gd name="connsiteX3-97" fmla="*/ 3352800 w 3352800"/>
              <a:gd name="connsiteY3-98" fmla="*/ 2002631 h 2002631"/>
              <a:gd name="connsiteX4-99" fmla="*/ 0 w 3352800"/>
              <a:gd name="connsiteY4-100" fmla="*/ 2002631 h 2002631"/>
              <a:gd name="connsiteX0-101" fmla="*/ 0 w 3352800"/>
              <a:gd name="connsiteY0-102" fmla="*/ 2002901 h 2002901"/>
              <a:gd name="connsiteX1-103" fmla="*/ 2836585 w 3352800"/>
              <a:gd name="connsiteY1-104" fmla="*/ 0 h 2002901"/>
              <a:gd name="connsiteX2-105" fmla="*/ 3352800 w 3352800"/>
              <a:gd name="connsiteY2-106" fmla="*/ 270 h 2002901"/>
              <a:gd name="connsiteX3-107" fmla="*/ 3352800 w 3352800"/>
              <a:gd name="connsiteY3-108" fmla="*/ 2002901 h 2002901"/>
              <a:gd name="connsiteX4-109" fmla="*/ 0 w 3352800"/>
              <a:gd name="connsiteY4-110" fmla="*/ 2002901 h 2002901"/>
              <a:gd name="connsiteX0-111" fmla="*/ 0 w 3352800"/>
              <a:gd name="connsiteY0-112" fmla="*/ 2002631 h 2002631"/>
              <a:gd name="connsiteX1-113" fmla="*/ 754045 w 3352800"/>
              <a:gd name="connsiteY1-114" fmla="*/ 1468326 h 2002631"/>
              <a:gd name="connsiteX2-115" fmla="*/ 3352800 w 3352800"/>
              <a:gd name="connsiteY2-116" fmla="*/ 0 h 2002631"/>
              <a:gd name="connsiteX3-117" fmla="*/ 3352800 w 3352800"/>
              <a:gd name="connsiteY3-118" fmla="*/ 2002631 h 2002631"/>
              <a:gd name="connsiteX4-119" fmla="*/ 0 w 3352800"/>
              <a:gd name="connsiteY4-120" fmla="*/ 2002631 h 2002631"/>
              <a:gd name="connsiteX0-121" fmla="*/ 0 w 3352800"/>
              <a:gd name="connsiteY0-122" fmla="*/ 534305 h 534305"/>
              <a:gd name="connsiteX1-123" fmla="*/ 754045 w 3352800"/>
              <a:gd name="connsiteY1-124" fmla="*/ 0 h 534305"/>
              <a:gd name="connsiteX2-125" fmla="*/ 3352800 w 3352800"/>
              <a:gd name="connsiteY2-126" fmla="*/ 7687 h 534305"/>
              <a:gd name="connsiteX3-127" fmla="*/ 3352800 w 3352800"/>
              <a:gd name="connsiteY3-128" fmla="*/ 534305 h 534305"/>
              <a:gd name="connsiteX4-129" fmla="*/ 0 w 3352800"/>
              <a:gd name="connsiteY4-130" fmla="*/ 534305 h 534305"/>
              <a:gd name="connsiteX0-131" fmla="*/ 0 w 3352800"/>
              <a:gd name="connsiteY0-132" fmla="*/ 534305 h 534305"/>
              <a:gd name="connsiteX1-133" fmla="*/ 754045 w 3352800"/>
              <a:gd name="connsiteY1-134" fmla="*/ 0 h 534305"/>
              <a:gd name="connsiteX2-135" fmla="*/ 3352800 w 3352800"/>
              <a:gd name="connsiteY2-136" fmla="*/ 7687 h 534305"/>
              <a:gd name="connsiteX3-137" fmla="*/ 3352800 w 3352800"/>
              <a:gd name="connsiteY3-138" fmla="*/ 534305 h 534305"/>
              <a:gd name="connsiteX4-139" fmla="*/ 0 w 3352800"/>
              <a:gd name="connsiteY4-140" fmla="*/ 534305 h 534305"/>
              <a:gd name="connsiteX0-141" fmla="*/ 0 w 3352800"/>
              <a:gd name="connsiteY0-142" fmla="*/ 526618 h 526618"/>
              <a:gd name="connsiteX1-143" fmla="*/ 980611 w 3352800"/>
              <a:gd name="connsiteY1-144" fmla="*/ 93681 h 526618"/>
              <a:gd name="connsiteX2-145" fmla="*/ 3352800 w 3352800"/>
              <a:gd name="connsiteY2-146" fmla="*/ 0 h 526618"/>
              <a:gd name="connsiteX3-147" fmla="*/ 3352800 w 3352800"/>
              <a:gd name="connsiteY3-148" fmla="*/ 526618 h 526618"/>
              <a:gd name="connsiteX4-149" fmla="*/ 0 w 3352800"/>
              <a:gd name="connsiteY4-150" fmla="*/ 526618 h 526618"/>
              <a:gd name="connsiteX0-151" fmla="*/ 0 w 3352800"/>
              <a:gd name="connsiteY0-152" fmla="*/ 526888 h 526888"/>
              <a:gd name="connsiteX1-153" fmla="*/ 744735 w 3352800"/>
              <a:gd name="connsiteY1-154" fmla="*/ 0 h 526888"/>
              <a:gd name="connsiteX2-155" fmla="*/ 3352800 w 3352800"/>
              <a:gd name="connsiteY2-156" fmla="*/ 270 h 526888"/>
              <a:gd name="connsiteX3-157" fmla="*/ 3352800 w 3352800"/>
              <a:gd name="connsiteY3-158" fmla="*/ 526888 h 526888"/>
              <a:gd name="connsiteX4-159" fmla="*/ 0 w 3352800"/>
              <a:gd name="connsiteY4-160" fmla="*/ 526888 h 526888"/>
              <a:gd name="connsiteX0-161" fmla="*/ 0 w 3352800"/>
              <a:gd name="connsiteY0-162" fmla="*/ 526618 h 526618"/>
              <a:gd name="connsiteX1-163" fmla="*/ 811948 w 3352800"/>
              <a:gd name="connsiteY1-164" fmla="*/ 60921 h 526618"/>
              <a:gd name="connsiteX2-165" fmla="*/ 3352800 w 3352800"/>
              <a:gd name="connsiteY2-166" fmla="*/ 0 h 526618"/>
              <a:gd name="connsiteX3-167" fmla="*/ 3352800 w 3352800"/>
              <a:gd name="connsiteY3-168" fmla="*/ 526618 h 526618"/>
              <a:gd name="connsiteX4-169" fmla="*/ 0 w 3352800"/>
              <a:gd name="connsiteY4-170" fmla="*/ 526618 h 526618"/>
              <a:gd name="connsiteX0-171" fmla="*/ 0 w 3352800"/>
              <a:gd name="connsiteY0-172" fmla="*/ 527584 h 527584"/>
              <a:gd name="connsiteX1-173" fmla="*/ 751718 w 3352800"/>
              <a:gd name="connsiteY1-174" fmla="*/ 0 h 527584"/>
              <a:gd name="connsiteX2-175" fmla="*/ 3352800 w 3352800"/>
              <a:gd name="connsiteY2-176" fmla="*/ 966 h 527584"/>
              <a:gd name="connsiteX3-177" fmla="*/ 3352800 w 3352800"/>
              <a:gd name="connsiteY3-178" fmla="*/ 527584 h 527584"/>
              <a:gd name="connsiteX4-179" fmla="*/ 0 w 3352800"/>
              <a:gd name="connsiteY4-180" fmla="*/ 527584 h 527584"/>
              <a:gd name="connsiteX0-181" fmla="*/ 0 w 3352800"/>
              <a:gd name="connsiteY0-182" fmla="*/ 527584 h 527584"/>
              <a:gd name="connsiteX1-183" fmla="*/ 751718 w 3352800"/>
              <a:gd name="connsiteY1-184" fmla="*/ 0 h 527584"/>
              <a:gd name="connsiteX2-185" fmla="*/ 3241069 w 3352800"/>
              <a:gd name="connsiteY2-186" fmla="*/ 94144 h 527584"/>
              <a:gd name="connsiteX3-187" fmla="*/ 3352800 w 3352800"/>
              <a:gd name="connsiteY3-188" fmla="*/ 527584 h 527584"/>
              <a:gd name="connsiteX4-189" fmla="*/ 0 w 3352800"/>
              <a:gd name="connsiteY4-190" fmla="*/ 527584 h 527584"/>
              <a:gd name="connsiteX0-191" fmla="*/ 0 w 3352800"/>
              <a:gd name="connsiteY0-192" fmla="*/ 527584 h 527584"/>
              <a:gd name="connsiteX1-193" fmla="*/ 751718 w 3352800"/>
              <a:gd name="connsiteY1-194" fmla="*/ 0 h 527584"/>
              <a:gd name="connsiteX2-195" fmla="*/ 3352800 w 3352800"/>
              <a:gd name="connsiteY2-196" fmla="*/ 271 h 527584"/>
              <a:gd name="connsiteX3-197" fmla="*/ 3352800 w 3352800"/>
              <a:gd name="connsiteY3-198" fmla="*/ 527584 h 527584"/>
              <a:gd name="connsiteX4-199" fmla="*/ 0 w 3352800"/>
              <a:gd name="connsiteY4-200" fmla="*/ 527584 h 527584"/>
              <a:gd name="connsiteX0-201" fmla="*/ 0 w 3352800"/>
              <a:gd name="connsiteY0-202" fmla="*/ 527313 h 527313"/>
              <a:gd name="connsiteX1-203" fmla="*/ 900984 w 3352800"/>
              <a:gd name="connsiteY1-204" fmla="*/ 97774 h 527313"/>
              <a:gd name="connsiteX2-205" fmla="*/ 3352800 w 3352800"/>
              <a:gd name="connsiteY2-206" fmla="*/ 0 h 527313"/>
              <a:gd name="connsiteX3-207" fmla="*/ 3352800 w 3352800"/>
              <a:gd name="connsiteY3-208" fmla="*/ 527313 h 527313"/>
              <a:gd name="connsiteX4-209" fmla="*/ 0 w 3352800"/>
              <a:gd name="connsiteY4-210" fmla="*/ 527313 h 527313"/>
              <a:gd name="connsiteX0-211" fmla="*/ 0 w 3352800"/>
              <a:gd name="connsiteY0-212" fmla="*/ 527584 h 527584"/>
              <a:gd name="connsiteX1-213" fmla="*/ 748227 w 3352800"/>
              <a:gd name="connsiteY1-214" fmla="*/ 0 h 527584"/>
              <a:gd name="connsiteX2-215" fmla="*/ 3352800 w 3352800"/>
              <a:gd name="connsiteY2-216" fmla="*/ 271 h 527584"/>
              <a:gd name="connsiteX3-217" fmla="*/ 3352800 w 3352800"/>
              <a:gd name="connsiteY3-218" fmla="*/ 527584 h 527584"/>
              <a:gd name="connsiteX4-219" fmla="*/ 0 w 3352800"/>
              <a:gd name="connsiteY4-220" fmla="*/ 527584 h 52758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51520" y="6451667"/>
            <a:ext cx="1533226" cy="263984"/>
          </a:xfrm>
          <a:prstGeom prst="rect">
            <a:avLst/>
          </a:prstGeom>
        </p:spPr>
        <p:txBody>
          <a:bodyPr vert="horz" lIns="91440" tIns="45720" rIns="91440" bIns="45720" rtlCol="0" anchor="ctr"/>
          <a:lstStyle>
            <a:lvl1pPr algn="l">
              <a:defRPr sz="1200">
                <a:solidFill>
                  <a:srgbClr val="FFFFFF"/>
                </a:solidFill>
              </a:defRPr>
            </a:lvl1pPr>
          </a:lstStyle>
          <a:p>
            <a:fld id="{FBF0784E-C4F9-4840-8FC5-3C9B5B3DB5D4}" type="datetime1">
              <a:rPr lang="zh-CN" altLang="en-US" smtClean="0"/>
            </a:fld>
            <a:endParaRPr lang="zh-CN" altLang="en-US" dirty="0"/>
          </a:p>
        </p:txBody>
      </p:sp>
      <p:sp>
        <p:nvSpPr>
          <p:cNvPr id="5" name="Footer Placeholder 4"/>
          <p:cNvSpPr>
            <a:spLocks noGrp="1"/>
          </p:cNvSpPr>
          <p:nvPr>
            <p:ph type="ftr" sz="quarter" idx="3"/>
          </p:nvPr>
        </p:nvSpPr>
        <p:spPr>
          <a:xfrm>
            <a:off x="3561570" y="6446499"/>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60432" y="6332199"/>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anose="020B0604020202020204" pitchFamily="34" charset="0"/>
        <a:buNone/>
        <a:defRPr sz="1600" b="1" kern="1200">
          <a:solidFill>
            <a:schemeClr val="tx1"/>
          </a:solidFill>
          <a:latin typeface="+mn-lt"/>
          <a:ea typeface="+mn-ea"/>
          <a:cs typeface="+mn-cs"/>
        </a:defRPr>
      </a:lvl1pPr>
      <a:lvl2pPr marL="1739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2pPr>
      <a:lvl3pPr marL="4025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3pPr>
      <a:lvl4pPr marL="631190" indent="-164465"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4pPr>
      <a:lvl5pPr marL="859790" indent="-173990" algn="l" defTabSz="914400" rtl="0" eaLnBrk="1" latinLnBrk="0" hangingPunct="1">
        <a:spcBef>
          <a:spcPts val="300"/>
        </a:spcBef>
        <a:buClr>
          <a:schemeClr val="accent2"/>
        </a:buClr>
        <a:buFont typeface="Wingdings" panose="05000000000000000000" pitchFamily="2" charset="2"/>
        <a:buChar char="§"/>
        <a:defRPr sz="1600" kern="1200">
          <a:solidFill>
            <a:schemeClr val="tx1"/>
          </a:solidFill>
          <a:latin typeface="+mn-lt"/>
          <a:ea typeface="+mn-ea"/>
          <a:cs typeface="+mn-cs"/>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5000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5000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50000"/>
              </a:spcBef>
              <a:spcAft>
                <a:spcPct val="0"/>
              </a:spcAft>
            </a:pPr>
            <a:fld id="{28C22B74-E03E-411C-8A25-6755F06FE7DB}" type="slidenum">
              <a:rPr lang="en-US" altLang="zh-CN" b="1" smtClean="0">
                <a:solidFill>
                  <a:prstClr val="black">
                    <a:tint val="75000"/>
                  </a:prstClr>
                </a:solidFill>
                <a:latin typeface="Times New Roman" panose="02020603050405020304" pitchFamily="18" charset="0"/>
                <a:ea typeface="楷体_GB2312" pitchFamily="49" charset="-122"/>
              </a:rPr>
            </a:fld>
            <a:endParaRPr lang="en-US" altLang="zh-CN" b="1">
              <a:solidFill>
                <a:prstClr val="black">
                  <a:tint val="75000"/>
                </a:prstClr>
              </a:solidFill>
              <a:latin typeface="Times New Roman" panose="02020603050405020304"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19"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5000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5000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50000"/>
              </a:spcBef>
              <a:spcAft>
                <a:spcPct val="0"/>
              </a:spcAft>
            </a:pPr>
            <a:fld id="{28C22B74-E03E-411C-8A25-6755F06FE7DB}" type="slidenum">
              <a:rPr lang="en-US" altLang="zh-CN" b="1" smtClean="0">
                <a:solidFill>
                  <a:prstClr val="black">
                    <a:tint val="75000"/>
                  </a:prstClr>
                </a:solidFill>
                <a:latin typeface="Times New Roman" panose="02020603050405020304" pitchFamily="18" charset="0"/>
                <a:ea typeface="楷体_GB2312" pitchFamily="49" charset="-122"/>
              </a:rPr>
            </a:fld>
            <a:endParaRPr lang="en-US" altLang="zh-CN" b="1">
              <a:solidFill>
                <a:prstClr val="black">
                  <a:tint val="75000"/>
                </a:prstClr>
              </a:solidFill>
              <a:latin typeface="Times New Roman" panose="02020603050405020304"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21"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5000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50000"/>
              </a:spcBef>
              <a:spcAft>
                <a:spcPct val="0"/>
              </a:spcAft>
            </a:pPr>
            <a:endParaRPr lang="en-US" altLang="zh-CN" b="1">
              <a:solidFill>
                <a:prstClr val="black">
                  <a:tint val="75000"/>
                </a:prstClr>
              </a:solidFill>
              <a:latin typeface="Times New Roman" panose="02020603050405020304"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50000"/>
              </a:spcBef>
              <a:spcAft>
                <a:spcPct val="0"/>
              </a:spcAft>
            </a:pPr>
            <a:fld id="{28C22B74-E03E-411C-8A25-6755F06FE7DB}" type="slidenum">
              <a:rPr lang="en-US" altLang="zh-CN" b="1" smtClean="0">
                <a:solidFill>
                  <a:prstClr val="black">
                    <a:tint val="75000"/>
                  </a:prstClr>
                </a:solidFill>
                <a:latin typeface="Times New Roman" panose="02020603050405020304" pitchFamily="18" charset="0"/>
                <a:ea typeface="楷体_GB2312" pitchFamily="49" charset="-122"/>
              </a:rPr>
            </a:fld>
            <a:endParaRPr lang="en-US" altLang="zh-CN" b="1">
              <a:solidFill>
                <a:prstClr val="black">
                  <a:tint val="75000"/>
                </a:prstClr>
              </a:solidFill>
              <a:latin typeface="Times New Roman" panose="02020603050405020304"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723" r:id="rId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hyperlink" Target="http://202.117.15.60/moodle/" TargetMode="Externa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2.xml"/><Relationship Id="rId1" Type="http://schemas.openxmlformats.org/officeDocument/2006/relationships/image" Target="../media/image26.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6.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9.xml"/><Relationship Id="rId1" Type="http://schemas.openxmlformats.org/officeDocument/2006/relationships/image" Target="../media/image8.GIF"/></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0.xml"/><Relationship Id="rId4" Type="http://schemas.openxmlformats.org/officeDocument/2006/relationships/image" Target="../media/image11.wmf"/><Relationship Id="rId3" Type="http://schemas.openxmlformats.org/officeDocument/2006/relationships/oleObject" Target="../embeddings/oleObject1.bin"/><Relationship Id="rId2" Type="http://schemas.openxmlformats.org/officeDocument/2006/relationships/image" Target="../media/image10.png"/><Relationship Id="rId1" Type="http://schemas.openxmlformats.org/officeDocument/2006/relationships/image" Target="../media/image9.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8.GIF"/></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1.xml"/><Relationship Id="rId4" Type="http://schemas.openxmlformats.org/officeDocument/2006/relationships/image" Target="../media/image13.wmf"/><Relationship Id="rId3" Type="http://schemas.openxmlformats.org/officeDocument/2006/relationships/oleObject" Target="../embeddings/oleObject2.bin"/><Relationship Id="rId2" Type="http://schemas.openxmlformats.org/officeDocument/2006/relationships/image" Target="../media/image12.png"/><Relationship Id="rId1" Type="http://schemas.openxmlformats.org/officeDocument/2006/relationships/image" Target="../media/image9.GI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3.xml"/><Relationship Id="rId1" Type="http://schemas.openxmlformats.org/officeDocument/2006/relationships/image" Target="../media/image5.GI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4.xml"/><Relationship Id="rId1" Type="http://schemas.openxmlformats.org/officeDocument/2006/relationships/image" Target="../media/image5.GI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4.xml"/><Relationship Id="rId1" Type="http://schemas.openxmlformats.org/officeDocument/2006/relationships/image" Target="../media/image5.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6.jpeg"/><Relationship Id="rId1" Type="http://schemas.openxmlformats.org/officeDocument/2006/relationships/image" Target="../media/image5.GI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7" Type="http://schemas.openxmlformats.org/officeDocument/2006/relationships/notesSlide" Target="../notesSlides/notesSlide45.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5.emf"/><Relationship Id="rId3" Type="http://schemas.openxmlformats.org/officeDocument/2006/relationships/oleObject" Target="../embeddings/oleObject4.bin"/><Relationship Id="rId2" Type="http://schemas.openxmlformats.org/officeDocument/2006/relationships/image" Target="../media/image14.emf"/><Relationship Id="rId1" Type="http://schemas.openxmlformats.org/officeDocument/2006/relationships/oleObject" Target="../embeddings/oleObject3.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6.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5.bin"/></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8.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8.xml"/><Relationship Id="rId1" Type="http://schemas.openxmlformats.org/officeDocument/2006/relationships/image" Target="../media/image5.GI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vmlDrawing" Target="../drawings/vmlDrawing5.vml"/><Relationship Id="rId3" Type="http://schemas.openxmlformats.org/officeDocument/2006/relationships/slideLayout" Target="../slideLayouts/slideLayout22.xml"/><Relationship Id="rId2" Type="http://schemas.openxmlformats.org/officeDocument/2006/relationships/image" Target="../media/image20.emf"/><Relationship Id="rId1" Type="http://schemas.openxmlformats.org/officeDocument/2006/relationships/oleObject" Target="../embeddings/oleObject6.bin"/></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2.xml"/><Relationship Id="rId2" Type="http://schemas.openxmlformats.org/officeDocument/2006/relationships/image" Target="../media/image21.emf"/><Relationship Id="rId1" Type="http://schemas.openxmlformats.org/officeDocument/2006/relationships/oleObject" Target="../embeddings/oleObject7.bin"/></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22.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image" Target="../media/image24.png"/><Relationship Id="rId1" Type="http://schemas.openxmlformats.org/officeDocument/2006/relationships/image" Target="../media/image23.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2.xml"/><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3490" name="Text Box 2"/>
          <p:cNvSpPr txBox="1">
            <a:spLocks noChangeArrowheads="1"/>
          </p:cNvSpPr>
          <p:nvPr/>
        </p:nvSpPr>
        <p:spPr bwMode="auto">
          <a:xfrm>
            <a:off x="419100" y="1004888"/>
            <a:ext cx="8305800" cy="2862322"/>
          </a:xfrm>
          <a:prstGeom prst="rect">
            <a:avLst/>
          </a:prstGeom>
          <a:noFill/>
          <a:ln>
            <a:noFill/>
          </a:ln>
          <a:effectLst/>
        </p:spPr>
        <p:txBody>
          <a:bodyPr>
            <a:spAutoFit/>
          </a:bodyPr>
          <a:lstStyle/>
          <a:p>
            <a:pPr algn="ctr" eaLnBrk="1" hangingPunct="1">
              <a:spcBef>
                <a:spcPct val="100000"/>
              </a:spcBef>
              <a:defRPr/>
            </a:pPr>
            <a:r>
              <a:rPr kumimoji="0" lang="zh-CN" altLang="en-US" sz="6000" b="1" dirty="0" smtClean="0">
                <a:solidFill>
                  <a:srgbClr val="000066"/>
                </a:solidFill>
                <a:latin typeface="华文新魏" panose="02010800040101010101" pitchFamily="2" charset="-122"/>
                <a:ea typeface="华文新魏" panose="02010800040101010101" pitchFamily="2" charset="-122"/>
                <a:sym typeface="Symbol" panose="05050102010706020507" pitchFamily="18" charset="2"/>
              </a:rPr>
              <a:t>第二章 </a:t>
            </a:r>
            <a:endParaRPr kumimoji="0" lang="en-US" altLang="zh-CN" sz="6000" b="1" dirty="0">
              <a:solidFill>
                <a:srgbClr val="000066"/>
              </a:solidFill>
              <a:latin typeface="华文新魏" panose="02010800040101010101" pitchFamily="2" charset="-122"/>
              <a:ea typeface="华文新魏" panose="02010800040101010101" pitchFamily="2" charset="-122"/>
              <a:sym typeface="Symbol" panose="05050102010706020507" pitchFamily="18" charset="2"/>
            </a:endParaRPr>
          </a:p>
          <a:p>
            <a:pPr algn="ctr">
              <a:spcBef>
                <a:spcPct val="100000"/>
              </a:spcBef>
              <a:defRPr/>
            </a:pPr>
            <a:r>
              <a:rPr lang="zh-CN" altLang="en-US" sz="6000" b="1" dirty="0" smtClean="0">
                <a:solidFill>
                  <a:srgbClr val="000066"/>
                </a:solidFill>
                <a:effectLst>
                  <a:outerShdw blurRad="38100" dist="38100" dir="2700000" algn="tl">
                    <a:srgbClr val="C0C0C0"/>
                  </a:outerShdw>
                </a:effectLst>
                <a:latin typeface="华文新魏" panose="02010800040101010101" pitchFamily="2" charset="-122"/>
                <a:ea typeface="华文新魏" panose="02010800040101010101" pitchFamily="2" charset="-122"/>
              </a:rPr>
              <a:t>线性表</a:t>
            </a:r>
            <a:endParaRPr lang="en-US" sz="6000" b="1" dirty="0">
              <a:solidFill>
                <a:srgbClr val="000066"/>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04664"/>
            <a:ext cx="8224589" cy="7112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二、顺序表及特点</a:t>
            </a:r>
            <a:endParaRPr lang="zh-CN" altLang="en-US" sz="3200" dirty="0">
              <a:solidFill>
                <a:schemeClr val="tx1"/>
              </a:solidFill>
              <a:effectLst/>
              <a:latin typeface="+mj-ea"/>
            </a:endParaRPr>
          </a:p>
        </p:txBody>
      </p:sp>
      <p:sp>
        <p:nvSpPr>
          <p:cNvPr id="4" name="Rectangle 3"/>
          <p:cNvSpPr>
            <a:spLocks noGrp="1" noChangeArrowheads="1"/>
          </p:cNvSpPr>
          <p:nvPr>
            <p:ph sz="quarter" idx="4294967295"/>
          </p:nvPr>
        </p:nvSpPr>
        <p:spPr>
          <a:xfrm>
            <a:off x="467544" y="980728"/>
            <a:ext cx="8186737" cy="5601543"/>
          </a:xfrm>
          <a:prstGeom prst="rect">
            <a:avLst/>
          </a:prstGeom>
        </p:spPr>
        <p:txBody>
          <a:bodyPr>
            <a:normAutofit fontScale="85000" lnSpcReduction="100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spcBef>
                <a:spcPts val="800"/>
              </a:spcBef>
              <a:buClr>
                <a:srgbClr val="C00000"/>
              </a:buClr>
            </a:pPr>
            <a:r>
              <a:rPr lang="zh-CN" altLang="en-US" sz="3300" b="1" dirty="0" smtClean="0">
                <a:solidFill>
                  <a:srgbClr val="FF0000"/>
                </a:solidFill>
              </a:rPr>
              <a:t>顺序表</a:t>
            </a:r>
            <a:r>
              <a:rPr lang="zh-CN" altLang="en-US" sz="3300" dirty="0" smtClean="0">
                <a:latin typeface="黑体" panose="02010609060101010101" pitchFamily="49" charset="-122"/>
                <a:ea typeface="黑体" panose="02010609060101010101" pitchFamily="49" charset="-122"/>
              </a:rPr>
              <a:t>就是</a:t>
            </a:r>
            <a:r>
              <a:rPr lang="zh-CN" altLang="en-US" sz="3300" dirty="0" smtClean="0"/>
              <a:t>釆用</a:t>
            </a:r>
            <a:r>
              <a:rPr lang="zh-CN" altLang="en-US" sz="3300" b="1" dirty="0" smtClean="0">
                <a:solidFill>
                  <a:srgbClr val="FF0000"/>
                </a:solidFill>
              </a:rPr>
              <a:t>顺序存储方式</a:t>
            </a:r>
            <a:r>
              <a:rPr lang="zh-CN" altLang="en-US" sz="3300" dirty="0" smtClean="0"/>
              <a:t>存储的线性表</a:t>
            </a:r>
            <a:endParaRPr lang="en-US" altLang="zh-CN" sz="3300" dirty="0" smtClean="0"/>
          </a:p>
          <a:p>
            <a:pPr algn="just">
              <a:lnSpc>
                <a:spcPct val="140000"/>
              </a:lnSpc>
              <a:spcBef>
                <a:spcPts val="800"/>
              </a:spcBef>
              <a:buClr>
                <a:srgbClr val="C00000"/>
              </a:buClr>
            </a:pPr>
            <a:r>
              <a:rPr lang="zh-CN" altLang="en-US" sz="3300" dirty="0" smtClean="0"/>
              <a:t>特点：</a:t>
            </a:r>
            <a:r>
              <a:rPr lang="zh-CN" altLang="en-US" sz="3300" dirty="0" smtClean="0">
                <a:latin typeface="黑体" panose="02010609060101010101" pitchFamily="49" charset="-122"/>
                <a:ea typeface="黑体" panose="02010609060101010101" pitchFamily="49" charset="-122"/>
              </a:rPr>
              <a:t>逻辑顺序与存储（</a:t>
            </a:r>
            <a:r>
              <a:rPr lang="zh-CN" altLang="en-US" sz="3300" dirty="0">
                <a:latin typeface="黑体" panose="02010609060101010101" pitchFamily="49" charset="-122"/>
                <a:ea typeface="黑体" panose="02010609060101010101" pitchFamily="49" charset="-122"/>
              </a:rPr>
              <a:t>物理</a:t>
            </a:r>
            <a:r>
              <a:rPr lang="zh-CN" altLang="en-US" sz="3300" dirty="0" smtClean="0">
                <a:latin typeface="黑体" panose="02010609060101010101" pitchFamily="49" charset="-122"/>
                <a:ea typeface="黑体" panose="02010609060101010101" pitchFamily="49" charset="-122"/>
              </a:rPr>
              <a:t>）顺序一致。</a:t>
            </a:r>
            <a:endParaRPr lang="en-US" altLang="zh-CN" sz="3300" dirty="0" smtClean="0">
              <a:latin typeface="黑体" panose="02010609060101010101" pitchFamily="49" charset="-122"/>
              <a:ea typeface="黑体" panose="02010609060101010101" pitchFamily="49" charset="-122"/>
            </a:endParaRPr>
          </a:p>
          <a:p>
            <a:pPr algn="just">
              <a:lnSpc>
                <a:spcPct val="140000"/>
              </a:lnSpc>
              <a:spcBef>
                <a:spcPts val="800"/>
              </a:spcBef>
              <a:buClr>
                <a:srgbClr val="C00000"/>
              </a:buClr>
            </a:pPr>
            <a:r>
              <a:rPr lang="zh-CN" altLang="en-US" sz="3300" dirty="0" smtClean="0">
                <a:latin typeface="黑体" panose="02010609060101010101" pitchFamily="49" charset="-122"/>
                <a:ea typeface="黑体" panose="02010609060101010101" pitchFamily="49" charset="-122"/>
              </a:rPr>
              <a:t>因此有两个性质：</a:t>
            </a:r>
            <a:endParaRPr lang="en-US" altLang="zh-CN" sz="3300" dirty="0" smtClean="0">
              <a:latin typeface="黑体" panose="02010609060101010101" pitchFamily="49" charset="-122"/>
              <a:ea typeface="黑体" panose="02010609060101010101" pitchFamily="49" charset="-122"/>
            </a:endParaRPr>
          </a:p>
          <a:p>
            <a:pPr marL="0" indent="0" algn="just">
              <a:lnSpc>
                <a:spcPct val="140000"/>
              </a:lnSpc>
              <a:spcBef>
                <a:spcPts val="800"/>
              </a:spcBef>
              <a:buClr>
                <a:srgbClr val="C00000"/>
              </a:buClr>
              <a:buNone/>
            </a:pPr>
            <a:r>
              <a:rPr lang="en-US" altLang="zh-CN" sz="3300" dirty="0">
                <a:latin typeface="黑体" panose="02010609060101010101" pitchFamily="49" charset="-122"/>
                <a:ea typeface="黑体" panose="02010609060101010101" pitchFamily="49" charset="-122"/>
              </a:rPr>
              <a:t>  </a:t>
            </a:r>
            <a:r>
              <a:rPr lang="zh-CN" altLang="en-US" sz="3300" dirty="0" smtClean="0">
                <a:latin typeface="黑体" panose="02010609060101010101" pitchFamily="49" charset="-122"/>
                <a:ea typeface="黑体" panose="02010609060101010101" pitchFamily="49" charset="-122"/>
              </a:rPr>
              <a:t>数据元素的逻辑关系由物理位置的相邻关系体现。</a:t>
            </a:r>
            <a:endParaRPr lang="zh-CN" altLang="en-US" sz="3300" dirty="0" smtClean="0">
              <a:latin typeface="黑体" panose="02010609060101010101" pitchFamily="49" charset="-122"/>
              <a:ea typeface="黑体" panose="02010609060101010101" pitchFamily="49" charset="-122"/>
            </a:endParaRPr>
          </a:p>
          <a:p>
            <a:pPr algn="just">
              <a:lnSpc>
                <a:spcPct val="140000"/>
              </a:lnSpc>
              <a:buClr>
                <a:srgbClr val="C00000"/>
              </a:buClr>
              <a:buNone/>
            </a:pPr>
            <a:r>
              <a:rPr lang="zh-CN" altLang="en-US" sz="3300" dirty="0" smtClean="0">
                <a:latin typeface="黑体" panose="02010609060101010101" pitchFamily="49" charset="-122"/>
                <a:ea typeface="黑体" panose="02010609060101010101" pitchFamily="49" charset="-122"/>
              </a:rPr>
              <a:t>  假设线性表的每个元素需占用</a:t>
            </a:r>
            <a:r>
              <a:rPr lang="en-US" altLang="zh-CN" sz="3300" dirty="0" smtClean="0">
                <a:latin typeface="黑体" panose="02010609060101010101" pitchFamily="49" charset="-122"/>
                <a:ea typeface="黑体" panose="02010609060101010101" pitchFamily="49" charset="-122"/>
              </a:rPr>
              <a:t>c</a:t>
            </a:r>
            <a:r>
              <a:rPr lang="zh-CN" altLang="en-US" sz="3300" dirty="0" smtClean="0">
                <a:latin typeface="黑体" panose="02010609060101010101" pitchFamily="49" charset="-122"/>
                <a:ea typeface="黑体" panose="02010609060101010101" pitchFamily="49" charset="-122"/>
              </a:rPr>
              <a:t>个存储单元，则</a:t>
            </a:r>
            <a:r>
              <a:rPr lang="zh-CN" altLang="en-US" sz="3300" dirty="0" smtClean="0"/>
              <a:t>数据元素的存储位置有以下关系：</a:t>
            </a:r>
            <a:endParaRPr lang="en-US" altLang="zh-CN" sz="3300" dirty="0" smtClean="0"/>
          </a:p>
          <a:p>
            <a:pPr algn="just">
              <a:lnSpc>
                <a:spcPct val="140000"/>
              </a:lnSpc>
              <a:buClr>
                <a:srgbClr val="C00000"/>
              </a:buClr>
              <a:buNone/>
            </a:pPr>
            <a:r>
              <a:rPr lang="en-US" altLang="zh-CN" sz="3300" dirty="0" smtClean="0">
                <a:latin typeface="黑体" panose="02010609060101010101" pitchFamily="49" charset="-122"/>
                <a:ea typeface="黑体" panose="02010609060101010101" pitchFamily="49" charset="-122"/>
              </a:rPr>
              <a:t>   </a:t>
            </a:r>
            <a:r>
              <a:rPr lang="en-US" sz="3300" dirty="0" smtClean="0"/>
              <a:t>LOC(</a:t>
            </a:r>
            <a:r>
              <a:rPr lang="en-US" sz="3300" dirty="0" err="1" smtClean="0"/>
              <a:t>a</a:t>
            </a:r>
            <a:r>
              <a:rPr lang="en-US" sz="3300" baseline="-25000" dirty="0" err="1" smtClean="0"/>
              <a:t>i</a:t>
            </a:r>
            <a:r>
              <a:rPr lang="en-US" sz="3300" dirty="0" smtClean="0"/>
              <a:t>)= LOC(a</a:t>
            </a:r>
            <a:r>
              <a:rPr lang="en-US" sz="3300" baseline="-25000" dirty="0" smtClean="0"/>
              <a:t>i-1</a:t>
            </a:r>
            <a:r>
              <a:rPr lang="en-US" sz="3300" dirty="0" smtClean="0"/>
              <a:t>)+c		(2-1)</a:t>
            </a:r>
            <a:endParaRPr lang="en-US" sz="3300" dirty="0" smtClean="0"/>
          </a:p>
          <a:p>
            <a:pPr algn="just">
              <a:lnSpc>
                <a:spcPct val="140000"/>
              </a:lnSpc>
              <a:buClr>
                <a:srgbClr val="C00000"/>
              </a:buClr>
              <a:buNone/>
            </a:pPr>
            <a:r>
              <a:rPr lang="en-US" sz="3300" dirty="0" smtClean="0"/>
              <a:t>    </a:t>
            </a:r>
            <a:r>
              <a:rPr lang="en-US" sz="3300" dirty="0" smtClean="0">
                <a:solidFill>
                  <a:srgbClr val="FF0000"/>
                </a:solidFill>
              </a:rPr>
              <a:t>LOC(</a:t>
            </a:r>
            <a:r>
              <a:rPr lang="en-US" sz="3300" dirty="0" err="1" smtClean="0">
                <a:solidFill>
                  <a:srgbClr val="FF0000"/>
                </a:solidFill>
              </a:rPr>
              <a:t>a</a:t>
            </a:r>
            <a:r>
              <a:rPr lang="en-US" sz="3300" baseline="-25000" dirty="0" err="1" smtClean="0">
                <a:solidFill>
                  <a:srgbClr val="FF0000"/>
                </a:solidFill>
              </a:rPr>
              <a:t>i</a:t>
            </a:r>
            <a:r>
              <a:rPr lang="en-US" sz="3300" dirty="0" smtClean="0">
                <a:solidFill>
                  <a:srgbClr val="FF0000"/>
                </a:solidFill>
              </a:rPr>
              <a:t>)= LOC(a</a:t>
            </a:r>
            <a:r>
              <a:rPr lang="en-US" sz="3300" baseline="-25000" dirty="0" smtClean="0">
                <a:solidFill>
                  <a:srgbClr val="FF0000"/>
                </a:solidFill>
              </a:rPr>
              <a:t>0</a:t>
            </a:r>
            <a:r>
              <a:rPr lang="en-US" sz="3300" dirty="0" smtClean="0">
                <a:solidFill>
                  <a:srgbClr val="FF0000"/>
                </a:solidFill>
              </a:rPr>
              <a:t>)+</a:t>
            </a:r>
            <a:r>
              <a:rPr lang="en-US" sz="3300" dirty="0" err="1" smtClean="0">
                <a:solidFill>
                  <a:srgbClr val="FF0000"/>
                </a:solidFill>
              </a:rPr>
              <a:t>i×c</a:t>
            </a:r>
            <a:r>
              <a:rPr lang="en-US" sz="3300" dirty="0" smtClean="0">
                <a:solidFill>
                  <a:srgbClr val="FF0000"/>
                </a:solidFill>
              </a:rPr>
              <a:t>		(2-2)</a:t>
            </a:r>
            <a:endParaRPr lang="zh-CN" altLang="en-US" sz="3300"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357166"/>
            <a:ext cx="8358246" cy="5952154"/>
          </a:xfrm>
        </p:spPr>
        <p:txBody>
          <a:bodyPr>
            <a:noAutofit/>
          </a:bodyPr>
          <a:lstStyle/>
          <a:p>
            <a:r>
              <a:rPr lang="zh-CN" altLang="en-US" sz="2800" dirty="0" smtClean="0"/>
              <a:t>商品</a:t>
            </a:r>
            <a:r>
              <a:rPr lang="zh-CN" altLang="zh-CN" sz="2800" dirty="0" smtClean="0"/>
              <a:t>单链表定义</a:t>
            </a:r>
            <a:endParaRPr lang="en-US" altLang="zh-CN" sz="2800" dirty="0"/>
          </a:p>
          <a:p>
            <a:pPr>
              <a:spcBef>
                <a:spcPts val="0"/>
              </a:spcBef>
            </a:pPr>
            <a:endParaRPr lang="en-US" altLang="zh-CN" sz="2800" b="0" dirty="0" smtClean="0"/>
          </a:p>
          <a:p>
            <a:pPr>
              <a:spcBef>
                <a:spcPts val="0"/>
              </a:spcBef>
            </a:pPr>
            <a:r>
              <a:rPr lang="en-US" altLang="zh-CN" sz="2800" b="0" dirty="0" smtClean="0"/>
              <a:t>typedef </a:t>
            </a:r>
            <a:r>
              <a:rPr lang="en-US" altLang="zh-CN" sz="2800" b="0" dirty="0"/>
              <a:t>struct </a:t>
            </a:r>
            <a:r>
              <a:rPr lang="en-US" altLang="zh-CN" sz="2800" b="0" dirty="0" err="1"/>
              <a:t>LNode</a:t>
            </a:r>
            <a:r>
              <a:rPr lang="en-US" altLang="zh-CN" sz="2800" b="0" dirty="0"/>
              <a:t>{	</a:t>
            </a:r>
            <a:endParaRPr lang="en-US" altLang="zh-CN" sz="2800" b="0" dirty="0" smtClean="0"/>
          </a:p>
          <a:p>
            <a:pPr>
              <a:spcBef>
                <a:spcPts val="0"/>
              </a:spcBef>
            </a:pPr>
            <a:r>
              <a:rPr lang="en-US" altLang="zh-CN" sz="2800" b="0" dirty="0"/>
              <a:t> </a:t>
            </a:r>
            <a:r>
              <a:rPr lang="en-US" altLang="zh-CN" sz="2800" b="0" dirty="0" smtClean="0"/>
              <a:t>    </a:t>
            </a:r>
            <a:r>
              <a:rPr lang="en-US" altLang="zh-CN" sz="2800" b="0" dirty="0" err="1" smtClean="0"/>
              <a:t>int</a:t>
            </a:r>
            <a:r>
              <a:rPr lang="en-US" altLang="zh-CN" sz="2800" b="0" dirty="0" smtClean="0"/>
              <a:t> NO;</a:t>
            </a:r>
            <a:endParaRPr lang="en-US" altLang="zh-CN" sz="2800" b="0" dirty="0" smtClean="0"/>
          </a:p>
          <a:p>
            <a:pPr>
              <a:spcBef>
                <a:spcPts val="0"/>
              </a:spcBef>
            </a:pPr>
            <a:r>
              <a:rPr lang="en-US" altLang="zh-CN" sz="2800" b="0" dirty="0"/>
              <a:t> </a:t>
            </a:r>
            <a:r>
              <a:rPr lang="en-US" altLang="zh-CN" sz="2800" b="0" dirty="0" smtClean="0"/>
              <a:t>    </a:t>
            </a:r>
            <a:r>
              <a:rPr lang="en-US" altLang="zh-CN" sz="2800" b="0" dirty="0" err="1" smtClean="0"/>
              <a:t>int</a:t>
            </a:r>
            <a:r>
              <a:rPr lang="en-US" altLang="zh-CN" sz="2800" b="0" dirty="0" smtClean="0"/>
              <a:t> </a:t>
            </a:r>
            <a:r>
              <a:rPr lang="en-US" altLang="zh-CN" sz="2800" b="0" dirty="0" err="1" smtClean="0"/>
              <a:t>Num</a:t>
            </a:r>
            <a:r>
              <a:rPr lang="zh-CN" altLang="en-US" sz="2800" b="0" dirty="0" smtClean="0"/>
              <a:t>；</a:t>
            </a:r>
            <a:r>
              <a:rPr lang="en-US" altLang="zh-CN" sz="2800" b="0" dirty="0"/>
              <a:t>	</a:t>
            </a:r>
            <a:endParaRPr lang="en-US" altLang="zh-CN" sz="2800" b="0" dirty="0" smtClean="0"/>
          </a:p>
          <a:p>
            <a:pPr>
              <a:spcBef>
                <a:spcPts val="0"/>
              </a:spcBef>
            </a:pPr>
            <a:r>
              <a:rPr lang="en-US" altLang="zh-CN" sz="2800" b="0" dirty="0"/>
              <a:t> </a:t>
            </a:r>
            <a:r>
              <a:rPr lang="en-US" altLang="zh-CN" sz="2800" b="0" dirty="0" smtClean="0"/>
              <a:t>    struct </a:t>
            </a:r>
            <a:r>
              <a:rPr lang="en-US" altLang="zh-CN" sz="2800" b="0" dirty="0" err="1"/>
              <a:t>LNode</a:t>
            </a:r>
            <a:r>
              <a:rPr lang="en-US" altLang="zh-CN" sz="2800" b="0" dirty="0"/>
              <a:t>* next</a:t>
            </a:r>
            <a:r>
              <a:rPr lang="en-US" altLang="zh-CN" sz="2800" b="0" dirty="0" smtClean="0"/>
              <a:t>;</a:t>
            </a:r>
            <a:endParaRPr lang="en-US" altLang="zh-CN" sz="2800" b="0" dirty="0" smtClean="0"/>
          </a:p>
          <a:p>
            <a:pPr>
              <a:spcBef>
                <a:spcPts val="0"/>
              </a:spcBef>
            </a:pPr>
            <a:r>
              <a:rPr lang="en-US" altLang="zh-CN" sz="2800" b="0" dirty="0" smtClean="0"/>
              <a:t>}  </a:t>
            </a:r>
            <a:r>
              <a:rPr lang="en-US" altLang="zh-CN" sz="2800" b="0" dirty="0" err="1" smtClean="0"/>
              <a:t>LList</a:t>
            </a:r>
            <a:r>
              <a:rPr lang="en-US" altLang="zh-CN" sz="2800" b="0" dirty="0" smtClean="0"/>
              <a:t>;   </a:t>
            </a:r>
            <a:endParaRPr lang="zh-CN" altLang="en-US" sz="28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1414"/>
            <a:ext cx="9144000" cy="6715148"/>
          </a:xfrm>
        </p:spPr>
        <p:txBody>
          <a:bodyPr>
            <a:noAutofit/>
          </a:bodyPr>
          <a:lstStyle/>
          <a:p>
            <a:pPr>
              <a:lnSpc>
                <a:spcPct val="100000"/>
              </a:lnSpc>
              <a:spcBef>
                <a:spcPts val="0"/>
              </a:spcBef>
            </a:pPr>
            <a:r>
              <a:rPr lang="zh-CN" altLang="zh-CN" sz="2300" dirty="0" smtClean="0"/>
              <a:t>算法</a:t>
            </a:r>
            <a:r>
              <a:rPr lang="en-US" altLang="zh-CN" sz="2300" dirty="0" smtClean="0"/>
              <a:t>2.18</a:t>
            </a:r>
            <a:r>
              <a:rPr lang="zh-CN" altLang="zh-CN" sz="2300" dirty="0" smtClean="0"/>
              <a:t>：</a:t>
            </a:r>
            <a:r>
              <a:rPr lang="zh-CN" altLang="zh-CN" sz="2300" dirty="0">
                <a:solidFill>
                  <a:srgbClr val="FF0000"/>
                </a:solidFill>
              </a:rPr>
              <a:t>商品链表更新</a:t>
            </a:r>
            <a:r>
              <a:rPr lang="zh-CN" altLang="en-US" sz="2300" dirty="0" smtClean="0">
                <a:solidFill>
                  <a:srgbClr val="FF0000"/>
                </a:solidFill>
              </a:rPr>
              <a:t>，假设带头结点，并且两个链表按</a:t>
            </a:r>
            <a:r>
              <a:rPr lang="en-US" altLang="zh-CN" sz="2300" dirty="0" smtClean="0">
                <a:solidFill>
                  <a:srgbClr val="FF0000"/>
                </a:solidFill>
              </a:rPr>
              <a:t>No</a:t>
            </a:r>
            <a:r>
              <a:rPr lang="zh-CN" altLang="en-US" sz="2300" dirty="0" smtClean="0">
                <a:solidFill>
                  <a:srgbClr val="FF0000"/>
                </a:solidFill>
              </a:rPr>
              <a:t>有序</a:t>
            </a:r>
            <a:endParaRPr lang="zh-CN" altLang="zh-CN" sz="2300" dirty="0">
              <a:solidFill>
                <a:srgbClr val="FF0000"/>
              </a:solidFill>
            </a:endParaRPr>
          </a:p>
          <a:p>
            <a:pPr>
              <a:lnSpc>
                <a:spcPct val="100000"/>
              </a:lnSpc>
              <a:spcBef>
                <a:spcPts val="2000"/>
              </a:spcBef>
            </a:pPr>
            <a:r>
              <a:rPr lang="en-US" altLang="zh-CN" sz="2500" b="0" dirty="0" smtClean="0"/>
              <a:t>void </a:t>
            </a:r>
            <a:r>
              <a:rPr lang="en-US" altLang="zh-CN" sz="2500" b="0" dirty="0" smtClean="0">
                <a:solidFill>
                  <a:srgbClr val="FF0000"/>
                </a:solidFill>
              </a:rPr>
              <a:t>update</a:t>
            </a:r>
            <a:r>
              <a:rPr lang="en-US" altLang="zh-CN" sz="2500" b="0" dirty="0" smtClean="0"/>
              <a:t>(</a:t>
            </a:r>
            <a:r>
              <a:rPr lang="en-US" altLang="zh-CN" sz="2500" b="0" dirty="0" err="1" smtClean="0"/>
              <a:t>LList</a:t>
            </a:r>
            <a:r>
              <a:rPr lang="en-US" altLang="zh-CN" sz="2500" b="0" dirty="0" smtClean="0"/>
              <a:t> </a:t>
            </a:r>
            <a:r>
              <a:rPr lang="zh-CN" altLang="en-US" sz="2500" b="0" dirty="0" smtClean="0"/>
              <a:t>*</a:t>
            </a:r>
            <a:r>
              <a:rPr lang="en-US" altLang="zh-CN" sz="2500" b="0" dirty="0" smtClean="0">
                <a:solidFill>
                  <a:srgbClr val="FF0000"/>
                </a:solidFill>
              </a:rPr>
              <a:t>&amp;</a:t>
            </a:r>
            <a:r>
              <a:rPr lang="en-US" altLang="zh-CN" sz="2500" b="0" dirty="0" smtClean="0"/>
              <a:t>L</a:t>
            </a:r>
            <a:r>
              <a:rPr lang="en-US" altLang="zh-CN" sz="2500" b="0" dirty="0"/>
              <a:t>, </a:t>
            </a:r>
            <a:r>
              <a:rPr lang="en-US" altLang="zh-CN" sz="2500" b="0" dirty="0" err="1" smtClean="0"/>
              <a:t>LList</a:t>
            </a:r>
            <a:r>
              <a:rPr lang="en-US" altLang="zh-CN" sz="2500" b="0" dirty="0" smtClean="0"/>
              <a:t> </a:t>
            </a:r>
            <a:r>
              <a:rPr lang="zh-CN" altLang="en-US" sz="2500" b="0" dirty="0" smtClean="0"/>
              <a:t>*</a:t>
            </a:r>
            <a:r>
              <a:rPr lang="en-US" altLang="zh-CN" sz="2500" b="0" dirty="0" smtClean="0"/>
              <a:t>Lin ){</a:t>
            </a:r>
            <a:r>
              <a:rPr lang="en-US" altLang="zh-CN" dirty="0" smtClean="0"/>
              <a:t>//</a:t>
            </a:r>
            <a:r>
              <a:rPr lang="en-US" altLang="zh-CN" sz="2300" b="0" dirty="0"/>
              <a:t>L</a:t>
            </a:r>
            <a:r>
              <a:rPr lang="zh-CN" altLang="zh-CN" sz="2300" b="0" dirty="0"/>
              <a:t>为库存链表，</a:t>
            </a:r>
            <a:r>
              <a:rPr lang="en-US" altLang="zh-CN" sz="2300" b="0" dirty="0"/>
              <a:t>Lin</a:t>
            </a:r>
            <a:r>
              <a:rPr lang="zh-CN" altLang="zh-CN" sz="2300" b="0" dirty="0"/>
              <a:t>为入库链表</a:t>
            </a:r>
            <a:endParaRPr lang="zh-CN" altLang="zh-CN" sz="2300" b="0" dirty="0"/>
          </a:p>
          <a:p>
            <a:pPr>
              <a:lnSpc>
                <a:spcPct val="100000"/>
              </a:lnSpc>
              <a:spcBef>
                <a:spcPts val="0"/>
              </a:spcBef>
            </a:pPr>
            <a:r>
              <a:rPr lang="en-US" altLang="zh-CN" sz="2500" b="0" dirty="0" smtClean="0"/>
              <a:t>	</a:t>
            </a:r>
            <a:r>
              <a:rPr lang="en-US" altLang="zh-CN" sz="2500" b="0" dirty="0" err="1" smtClean="0"/>
              <a:t>Llist</a:t>
            </a:r>
            <a:r>
              <a:rPr lang="en-US" altLang="zh-CN" sz="2500" b="0" dirty="0" smtClean="0"/>
              <a:t> </a:t>
            </a:r>
            <a:r>
              <a:rPr lang="zh-CN" altLang="en-US" sz="2500" b="0" dirty="0" smtClean="0"/>
              <a:t>*</a:t>
            </a:r>
            <a:r>
              <a:rPr lang="en-US" altLang="zh-CN" sz="2500" b="0" dirty="0" smtClean="0"/>
              <a:t>p=L, </a:t>
            </a:r>
            <a:r>
              <a:rPr lang="zh-CN" altLang="en-US" sz="2500" b="0" dirty="0" smtClean="0"/>
              <a:t>*</a:t>
            </a:r>
            <a:r>
              <a:rPr lang="en-US" altLang="zh-CN" sz="2500" b="0" dirty="0" smtClean="0"/>
              <a:t>q; </a:t>
            </a:r>
            <a:endParaRPr lang="zh-CN" altLang="zh-CN" sz="2500" b="0" dirty="0"/>
          </a:p>
          <a:p>
            <a:pPr>
              <a:lnSpc>
                <a:spcPct val="100000"/>
              </a:lnSpc>
              <a:spcBef>
                <a:spcPts val="0"/>
              </a:spcBef>
            </a:pPr>
            <a:r>
              <a:rPr lang="en-US" altLang="zh-CN" sz="2500" b="0" dirty="0" smtClean="0"/>
              <a:t>	while </a:t>
            </a:r>
            <a:r>
              <a:rPr lang="en-US" altLang="zh-CN" sz="2500" b="0" dirty="0"/>
              <a:t>(Lin-&gt;next!=NULL ){</a:t>
            </a:r>
            <a:endParaRPr lang="zh-CN" altLang="zh-CN" sz="2500" b="0" dirty="0"/>
          </a:p>
          <a:p>
            <a:pPr>
              <a:lnSpc>
                <a:spcPct val="100000"/>
              </a:lnSpc>
              <a:spcBef>
                <a:spcPts val="0"/>
              </a:spcBef>
            </a:pPr>
            <a:r>
              <a:rPr lang="en-US" altLang="zh-CN" sz="2500" b="0" dirty="0"/>
              <a:t>	</a:t>
            </a:r>
            <a:r>
              <a:rPr lang="en-US" altLang="zh-CN" sz="2500" b="0" dirty="0" smtClean="0"/>
              <a:t>	q=Lin-</a:t>
            </a:r>
            <a:r>
              <a:rPr lang="en-US" altLang="zh-CN" sz="2500" b="0" dirty="0"/>
              <a:t>&gt;next; </a:t>
            </a:r>
            <a:endParaRPr lang="zh-CN" altLang="zh-CN" sz="2500" b="0" dirty="0"/>
          </a:p>
          <a:p>
            <a:pPr>
              <a:lnSpc>
                <a:spcPct val="100000"/>
              </a:lnSpc>
              <a:spcBef>
                <a:spcPts val="0"/>
              </a:spcBef>
            </a:pPr>
            <a:r>
              <a:rPr lang="en-US" altLang="zh-CN" sz="2500" b="0" dirty="0" smtClean="0"/>
              <a:t>		while </a:t>
            </a:r>
            <a:r>
              <a:rPr lang="en-US" altLang="zh-CN" sz="2500" b="0" dirty="0"/>
              <a:t>(p-&gt;next!=NULL &amp;&amp; p-&gt;next-&gt;NO&lt;q-&gt;NO) p=p-&gt;next;</a:t>
            </a:r>
            <a:endParaRPr lang="zh-CN" altLang="zh-CN" sz="2500" b="0" dirty="0"/>
          </a:p>
          <a:p>
            <a:pPr>
              <a:lnSpc>
                <a:spcPct val="100000"/>
              </a:lnSpc>
              <a:spcBef>
                <a:spcPts val="0"/>
              </a:spcBef>
            </a:pPr>
            <a:r>
              <a:rPr lang="en-US" altLang="zh-CN" sz="2500" b="0" dirty="0" smtClean="0"/>
              <a:t>		//</a:t>
            </a:r>
            <a:r>
              <a:rPr lang="zh-CN" altLang="en-US" sz="2500" b="0" dirty="0" smtClean="0"/>
              <a:t>分三种情况：</a:t>
            </a:r>
            <a:endParaRPr lang="en-US" altLang="zh-CN" sz="2500" b="0" dirty="0" smtClean="0"/>
          </a:p>
          <a:p>
            <a:pPr>
              <a:lnSpc>
                <a:spcPct val="100000"/>
              </a:lnSpc>
              <a:spcBef>
                <a:spcPts val="0"/>
              </a:spcBef>
            </a:pPr>
            <a:r>
              <a:rPr lang="en-US" altLang="zh-CN" sz="2500" b="0" dirty="0"/>
              <a:t> </a:t>
            </a:r>
            <a:r>
              <a:rPr lang="en-US" altLang="zh-CN" sz="2500" b="0" dirty="0" smtClean="0"/>
              <a:t>          if </a:t>
            </a:r>
            <a:r>
              <a:rPr lang="en-US" altLang="zh-CN" sz="2500" b="0" dirty="0"/>
              <a:t>(p-&gt;next==NULL) { p-&gt;next=q; </a:t>
            </a:r>
            <a:r>
              <a:rPr lang="en-US" altLang="zh-CN" sz="2500" b="0" dirty="0" smtClean="0"/>
              <a:t>delete Lin; </a:t>
            </a:r>
            <a:r>
              <a:rPr lang="en-US" altLang="zh-CN" sz="2500" b="0" dirty="0"/>
              <a:t>return; }</a:t>
            </a:r>
            <a:endParaRPr lang="zh-CN" altLang="zh-CN" sz="2500" b="0" dirty="0"/>
          </a:p>
          <a:p>
            <a:pPr>
              <a:lnSpc>
                <a:spcPct val="100000"/>
              </a:lnSpc>
              <a:spcBef>
                <a:spcPts val="0"/>
              </a:spcBef>
            </a:pPr>
            <a:r>
              <a:rPr lang="en-US" altLang="zh-CN" sz="2500" b="0" dirty="0"/>
              <a:t>     </a:t>
            </a:r>
            <a:r>
              <a:rPr lang="en-US" altLang="zh-CN" sz="2500" b="0" dirty="0" smtClean="0"/>
              <a:t>	//</a:t>
            </a:r>
            <a:r>
              <a:rPr lang="zh-CN" altLang="en-US" sz="2500" b="0" dirty="0" smtClean="0"/>
              <a:t>后两种情况：都要越过</a:t>
            </a:r>
            <a:r>
              <a:rPr lang="en-US" altLang="zh-CN" sz="2500" b="0" dirty="0" smtClean="0"/>
              <a:t>q</a:t>
            </a:r>
            <a:r>
              <a:rPr lang="zh-CN" altLang="en-US" sz="2500" b="0" dirty="0" smtClean="0"/>
              <a:t>指向结点</a:t>
            </a:r>
            <a:br>
              <a:rPr lang="en-US" altLang="zh-CN" sz="2500" b="0" dirty="0" smtClean="0"/>
            </a:br>
            <a:r>
              <a:rPr lang="en-US" altLang="zh-CN" sz="2500" b="0" dirty="0" smtClean="0"/>
              <a:t>       Lin-&gt;next=q-&gt;next;     //Lin</a:t>
            </a:r>
            <a:r>
              <a:rPr lang="zh-CN" altLang="en-US" sz="2500" b="0" dirty="0" smtClean="0"/>
              <a:t>中准备删除</a:t>
            </a:r>
            <a:r>
              <a:rPr lang="en-US" altLang="zh-CN" sz="2500" b="0" dirty="0" smtClean="0"/>
              <a:t>q</a:t>
            </a:r>
            <a:r>
              <a:rPr lang="zh-CN" altLang="en-US" sz="2500" b="0" dirty="0" smtClean="0"/>
              <a:t>指向结点</a:t>
            </a:r>
            <a:endParaRPr lang="zh-CN" altLang="zh-CN" sz="2500" b="0" dirty="0" smtClean="0"/>
          </a:p>
          <a:p>
            <a:pPr>
              <a:lnSpc>
                <a:spcPct val="100000"/>
              </a:lnSpc>
              <a:spcBef>
                <a:spcPts val="0"/>
              </a:spcBef>
            </a:pPr>
            <a:r>
              <a:rPr lang="en-US" altLang="zh-CN" sz="2500" b="0" dirty="0" smtClean="0"/>
              <a:t>     	if (p-&gt;next-&gt;NO==q-&gt;NO) </a:t>
            </a:r>
            <a:endParaRPr lang="en-US" altLang="zh-CN" sz="2500" b="0" dirty="0" smtClean="0"/>
          </a:p>
          <a:p>
            <a:pPr>
              <a:lnSpc>
                <a:spcPct val="100000"/>
              </a:lnSpc>
              <a:spcBef>
                <a:spcPts val="0"/>
              </a:spcBef>
            </a:pPr>
            <a:r>
              <a:rPr lang="en-US" altLang="zh-CN" sz="2500" b="0" dirty="0" smtClean="0"/>
              <a:t>                   {p-&gt;next-&gt;Num+=q-&gt;Num; delete q; }  //</a:t>
            </a:r>
            <a:r>
              <a:rPr lang="zh-CN" altLang="en-US" sz="2500" b="0" dirty="0" smtClean="0"/>
              <a:t>删除</a:t>
            </a:r>
            <a:endParaRPr lang="zh-CN" altLang="zh-CN" sz="2500" b="0" dirty="0"/>
          </a:p>
          <a:p>
            <a:pPr>
              <a:lnSpc>
                <a:spcPct val="100000"/>
              </a:lnSpc>
              <a:spcBef>
                <a:spcPts val="0"/>
              </a:spcBef>
            </a:pPr>
            <a:r>
              <a:rPr lang="en-US" altLang="zh-CN" sz="2500" b="0" dirty="0"/>
              <a:t>     </a:t>
            </a:r>
            <a:r>
              <a:rPr lang="en-US" altLang="zh-CN" sz="2500" b="0" dirty="0" smtClean="0"/>
              <a:t>	else </a:t>
            </a:r>
            <a:r>
              <a:rPr lang="en-US" altLang="zh-CN" sz="2500" b="0" dirty="0"/>
              <a:t>{ q-&gt;next=p-&gt;next; p-&gt;next=q; p=q</a:t>
            </a:r>
            <a:r>
              <a:rPr lang="en-US" altLang="zh-CN" sz="2500" b="0" dirty="0" smtClean="0"/>
              <a:t>;}     //</a:t>
            </a:r>
            <a:r>
              <a:rPr lang="zh-CN" altLang="en-US" sz="2500" b="0" dirty="0" smtClean="0"/>
              <a:t>插入</a:t>
            </a:r>
            <a:endParaRPr lang="zh-CN" altLang="zh-CN" sz="2500" b="0" dirty="0"/>
          </a:p>
          <a:p>
            <a:pPr>
              <a:lnSpc>
                <a:spcPct val="100000"/>
              </a:lnSpc>
              <a:spcBef>
                <a:spcPts val="0"/>
              </a:spcBef>
            </a:pPr>
            <a:r>
              <a:rPr lang="en-US" altLang="zh-CN" sz="2500" b="0" dirty="0" smtClean="0"/>
              <a:t>	}</a:t>
            </a:r>
            <a:endParaRPr lang="zh-CN" altLang="zh-CN" sz="2500" b="0" dirty="0"/>
          </a:p>
          <a:p>
            <a:pPr>
              <a:lnSpc>
                <a:spcPct val="100000"/>
              </a:lnSpc>
              <a:spcBef>
                <a:spcPts val="0"/>
              </a:spcBef>
            </a:pPr>
            <a:r>
              <a:rPr lang="en-US" altLang="zh-CN" sz="2500" b="0" dirty="0" smtClean="0"/>
              <a:t>	delete Lin;  //</a:t>
            </a:r>
            <a:r>
              <a:rPr lang="zh-CN" altLang="en-US" sz="2500" b="0" dirty="0" smtClean="0"/>
              <a:t>删除头结点</a:t>
            </a:r>
            <a:endParaRPr lang="zh-CN" altLang="zh-CN" sz="2500" b="0" dirty="0"/>
          </a:p>
          <a:p>
            <a:pPr>
              <a:lnSpc>
                <a:spcPct val="100000"/>
              </a:lnSpc>
              <a:spcBef>
                <a:spcPts val="0"/>
              </a:spcBef>
            </a:pPr>
            <a:r>
              <a:rPr lang="en-US" altLang="zh-CN" sz="2500" b="0" dirty="0" smtClean="0"/>
              <a:t>	return</a:t>
            </a:r>
            <a:r>
              <a:rPr lang="en-US" altLang="zh-CN" sz="2500" b="0" dirty="0"/>
              <a:t>;</a:t>
            </a:r>
            <a:endParaRPr lang="zh-CN" altLang="zh-CN" sz="2500" b="0" dirty="0"/>
          </a:p>
          <a:p>
            <a:pPr>
              <a:lnSpc>
                <a:spcPct val="100000"/>
              </a:lnSpc>
              <a:spcBef>
                <a:spcPts val="0"/>
              </a:spcBef>
            </a:pPr>
            <a:r>
              <a:rPr lang="en-US" altLang="zh-CN" sz="2500" b="0" dirty="0"/>
              <a:t>}	//</a:t>
            </a:r>
            <a:r>
              <a:rPr lang="zh-CN" altLang="zh-CN" sz="2500" b="0" dirty="0"/>
              <a:t>结束</a:t>
            </a:r>
            <a:r>
              <a:rPr lang="en-US" altLang="zh-CN" sz="2500" b="0" dirty="0"/>
              <a:t>update()</a:t>
            </a:r>
            <a:endParaRPr lang="zh-CN" altLang="zh-CN" sz="2500" b="0" dirty="0"/>
          </a:p>
          <a:p>
            <a:pPr>
              <a:lnSpc>
                <a:spcPct val="100000"/>
              </a:lnSpc>
              <a:spcBef>
                <a:spcPts val="0"/>
              </a:spcBef>
            </a:pPr>
            <a:endParaRPr lang="zh-CN" altLang="en-US" sz="1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5970" name="Rectangle 2"/>
          <p:cNvSpPr>
            <a:spLocks noGrp="1" noChangeArrowheads="1"/>
          </p:cNvSpPr>
          <p:nvPr>
            <p:ph type="title"/>
          </p:nvPr>
        </p:nvSpPr>
        <p:spPr>
          <a:xfrm>
            <a:off x="495300" y="426244"/>
            <a:ext cx="8109148" cy="6985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lIns="91440" tIns="45720" rIns="91440" bIns="45720" anchor="ctr">
            <a:normAutofit/>
          </a:bodyPr>
          <a:lstStyle/>
          <a:p>
            <a:pPr algn="just" defTabSz="914400"/>
            <a:r>
              <a:rPr lang="zh-CN" altLang="en-US" dirty="0" smtClean="0">
                <a:solidFill>
                  <a:schemeClr val="tx1"/>
                </a:solidFill>
                <a:effectLst/>
                <a:latin typeface="+mj-ea"/>
              </a:rPr>
              <a:t>知识要点</a:t>
            </a:r>
            <a:endParaRPr lang="zh-CN" altLang="en-US" dirty="0" smtClean="0">
              <a:solidFill>
                <a:schemeClr val="tx1"/>
              </a:solidFill>
              <a:effectLst/>
              <a:latin typeface="+mj-ea"/>
            </a:endParaRPr>
          </a:p>
        </p:txBody>
      </p:sp>
      <p:sp>
        <p:nvSpPr>
          <p:cNvPr id="1875971" name="Rectangle 3"/>
          <p:cNvSpPr>
            <a:spLocks noGrp="1" noChangeArrowheads="1"/>
          </p:cNvSpPr>
          <p:nvPr>
            <p:ph sz="quarter" idx="4294967295"/>
          </p:nvPr>
        </p:nvSpPr>
        <p:spPr>
          <a:xfrm>
            <a:off x="495301" y="1571611"/>
            <a:ext cx="8109148" cy="4600589"/>
          </a:xfrm>
          <a:prstGeom prst="rect">
            <a:avLst/>
          </a:prstGeom>
          <a:noFill/>
          <a:extLst>
            <a:ext uri="{91240B29-F687-4F45-9708-019B960494DF}">
              <a14:hiddenLine xmlns:a14="http://schemas.microsoft.com/office/drawing/2010/main" w="9525">
                <a:solidFill>
                  <a:schemeClr val="tx1"/>
                </a:solidFill>
                <a:prstDash val="solid"/>
                <a:miter lim="800000"/>
                <a:headEnd/>
                <a:tailEnd/>
              </a14:hiddenLine>
            </a:ext>
          </a:extLst>
        </p:spPr>
        <p:txBody>
          <a:bodyPr>
            <a:noAutofit/>
          </a:bodyPr>
          <a:lstStyle/>
          <a:p>
            <a:pPr marL="342900" indent="-342900" algn="just">
              <a:lnSpc>
                <a:spcPct val="120000"/>
              </a:lnSpc>
              <a:buClr>
                <a:srgbClr val="C00000"/>
              </a:buClr>
            </a:pP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熟悉线性表的</a:t>
            </a:r>
            <a:r>
              <a:rPr lang="zh-CN" altLang="en-US" sz="32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定义</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a:t>
            </a:r>
            <a:endParaRPr lang="zh-CN" altLang="en-US" sz="32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20000"/>
              </a:lnSpc>
              <a:buClr>
                <a:srgbClr val="C00000"/>
              </a:buClr>
            </a:pP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掌握线性表在</a:t>
            </a:r>
            <a:r>
              <a:rPr lang="zh-CN" altLang="en-US" sz="32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顺序存储结构</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上实现的基本操作：插入和删除算法；</a:t>
            </a:r>
            <a:endParaRPr lang="zh-CN" altLang="en-US" sz="32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20000"/>
              </a:lnSpc>
              <a:buClr>
                <a:srgbClr val="C00000"/>
              </a:buClr>
            </a:pP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熟练掌握线性表在</a:t>
            </a:r>
            <a:r>
              <a:rPr lang="zh-CN" altLang="en-US" sz="32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链式存储结构</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中的基本操作，并能在实际中选用适当的链表结构；</a:t>
            </a:r>
            <a:endParaRPr lang="zh-CN" altLang="en-US" sz="3200" dirty="0" smtClean="0">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20000"/>
              </a:lnSpc>
              <a:buClr>
                <a:srgbClr val="C00000"/>
              </a:buClr>
            </a:pP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了解两种存储结构的</a:t>
            </a:r>
            <a:r>
              <a:rPr lang="zh-CN" altLang="en-US" sz="32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特点及其适用场合</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sz="32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5970" name="Rectangle 2"/>
          <p:cNvSpPr>
            <a:spLocks noGrp="1" noChangeArrowheads="1"/>
          </p:cNvSpPr>
          <p:nvPr>
            <p:ph type="title"/>
          </p:nvPr>
        </p:nvSpPr>
        <p:spPr>
          <a:xfrm>
            <a:off x="495300" y="426244"/>
            <a:ext cx="8109148" cy="6985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lIns="91440" tIns="45720" rIns="91440" bIns="45720" anchor="ctr">
            <a:normAutofit/>
          </a:bodyPr>
          <a:lstStyle/>
          <a:p>
            <a:pPr algn="just" defTabSz="914400"/>
            <a:r>
              <a:rPr lang="zh-CN" altLang="en-US" dirty="0" smtClean="0">
                <a:solidFill>
                  <a:schemeClr val="tx1"/>
                </a:solidFill>
                <a:effectLst/>
                <a:latin typeface="+mj-ea"/>
              </a:rPr>
              <a:t>作业    </a:t>
            </a:r>
            <a:r>
              <a:rPr lang="zh-CN" altLang="en-US" sz="2400" dirty="0" smtClean="0">
                <a:solidFill>
                  <a:schemeClr val="tx1"/>
                </a:solidFill>
                <a:effectLst/>
                <a:latin typeface="+mj-ea"/>
              </a:rPr>
              <a:t>编程均要求写出完整</a:t>
            </a:r>
            <a:r>
              <a:rPr lang="zh-CN" altLang="en-US" sz="2400" dirty="0">
                <a:solidFill>
                  <a:schemeClr val="tx1"/>
                </a:solidFill>
                <a:effectLst/>
                <a:latin typeface="+mj-ea"/>
              </a:rPr>
              <a:t>程序</a:t>
            </a:r>
            <a:endParaRPr lang="zh-CN" altLang="en-US" sz="2400" dirty="0" smtClean="0">
              <a:solidFill>
                <a:schemeClr val="tx1"/>
              </a:solidFill>
              <a:effectLst/>
              <a:latin typeface="+mj-ea"/>
            </a:endParaRPr>
          </a:p>
        </p:txBody>
      </p:sp>
      <p:sp>
        <p:nvSpPr>
          <p:cNvPr id="1875971" name="Rectangle 3"/>
          <p:cNvSpPr>
            <a:spLocks noGrp="1" noChangeArrowheads="1"/>
          </p:cNvSpPr>
          <p:nvPr>
            <p:ph sz="quarter" idx="4294967295"/>
          </p:nvPr>
        </p:nvSpPr>
        <p:spPr>
          <a:xfrm>
            <a:off x="395536" y="1185865"/>
            <a:ext cx="8424936" cy="5123455"/>
          </a:xfrm>
          <a:prstGeom prst="rect">
            <a:avLst/>
          </a:prstGeom>
          <a:noFill/>
          <a:extLst>
            <a:ext uri="{91240B29-F687-4F45-9708-019B960494DF}">
              <a14:hiddenLine xmlns:a14="http://schemas.microsoft.com/office/drawing/2010/main" w="9525">
                <a:solidFill>
                  <a:schemeClr val="tx1"/>
                </a:solidFill>
                <a:prstDash val="solid"/>
                <a:miter lim="800000"/>
                <a:headEnd/>
                <a:tailEnd/>
              </a14:hiddenLine>
            </a:ext>
          </a:extLst>
        </p:spPr>
        <p:txBody>
          <a:bodyPr>
            <a:noAutofit/>
          </a:bodyPr>
          <a:lstStyle/>
          <a:p>
            <a:pPr marL="0" indent="0" algn="just">
              <a:lnSpc>
                <a:spcPct val="120000"/>
              </a:lnSpc>
              <a:buClr>
                <a:srgbClr val="C00000"/>
              </a:buClr>
              <a:buNone/>
            </a:pPr>
            <a:r>
              <a:rPr lang="en-US" altLang="zh-CN" b="1" dirty="0" smtClean="0">
                <a:latin typeface="黑体" panose="02010609060101010101" pitchFamily="49" charset="-122"/>
                <a:ea typeface="黑体" panose="02010609060101010101" pitchFamily="49" charset="-122"/>
                <a:cs typeface="Times New Roman" panose="02020603050405020304" pitchFamily="18" charset="0"/>
              </a:rPr>
              <a:t>2.1</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、说明数据结构与抽象数据类型的关系；</a:t>
            </a:r>
            <a:endParaRPr lang="zh-CN" altLang="en-US" dirty="0" smtClean="0">
              <a:latin typeface="黑体" panose="02010609060101010101" pitchFamily="49" charset="-122"/>
              <a:ea typeface="黑体" panose="02010609060101010101" pitchFamily="49" charset="-122"/>
              <a:cs typeface="Times New Roman" panose="02020603050405020304" pitchFamily="18" charset="0"/>
            </a:endParaRPr>
          </a:p>
          <a:p>
            <a:pPr marL="0" indent="0" algn="just">
              <a:lnSpc>
                <a:spcPct val="120000"/>
              </a:lnSpc>
              <a:buClr>
                <a:srgbClr val="C00000"/>
              </a:buClr>
              <a:buNone/>
            </a:pPr>
            <a:r>
              <a:rPr lang="en-US" altLang="zh-CN" b="1" dirty="0" smtClean="0">
                <a:latin typeface="黑体" panose="02010609060101010101" pitchFamily="49" charset="-122"/>
                <a:ea typeface="黑体" panose="02010609060101010101" pitchFamily="49" charset="-122"/>
                <a:cs typeface="Times New Roman" panose="02020603050405020304" pitchFamily="18" charset="0"/>
              </a:rPr>
              <a:t>2.2</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、有</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La</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dirty="0" err="1" smtClean="0">
                <a:latin typeface="黑体" panose="02010609060101010101" pitchFamily="49" charset="-122"/>
                <a:ea typeface="黑体" panose="02010609060101010101" pitchFamily="49" charset="-122"/>
                <a:cs typeface="Times New Roman" panose="02020603050405020304" pitchFamily="18" charset="0"/>
              </a:rPr>
              <a:t>Lb</a:t>
            </a:r>
            <a:r>
              <a:rPr lang="zh-CN" altLang="en-US" dirty="0">
                <a:latin typeface="黑体" panose="02010609060101010101" pitchFamily="49" charset="-122"/>
                <a:ea typeface="黑体" panose="02010609060101010101" pitchFamily="49" charset="-122"/>
                <a:cs typeface="Times New Roman" panose="02020603050405020304" pitchFamily="18" charset="0"/>
              </a:rPr>
              <a:t>两</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个顺序表，升序存放数据。将</a:t>
            </a:r>
            <a:r>
              <a:rPr lang="en-US" altLang="zh-CN" dirty="0" err="1" smtClean="0">
                <a:latin typeface="黑体" panose="02010609060101010101" pitchFamily="49" charset="-122"/>
                <a:ea typeface="黑体" panose="02010609060101010101" pitchFamily="49" charset="-122"/>
                <a:cs typeface="Times New Roman" panose="02020603050405020304" pitchFamily="18" charset="0"/>
              </a:rPr>
              <a:t>Lb</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合并入</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La</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，仍保持</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升序</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。要考虑有相同数据情况</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0" indent="0" algn="just">
              <a:lnSpc>
                <a:spcPct val="120000"/>
              </a:lnSpc>
              <a:buClr>
                <a:srgbClr val="C00000"/>
              </a:buClr>
              <a:buNone/>
            </a:pPr>
            <a:r>
              <a:rPr lang="zh-CN" altLang="en-US" dirty="0"/>
              <a:t>（</a:t>
            </a:r>
            <a:r>
              <a:rPr lang="en-US" altLang="zh-CN" dirty="0"/>
              <a:t>1</a:t>
            </a:r>
            <a:r>
              <a:rPr lang="zh-CN" altLang="en-US" dirty="0"/>
              <a:t>）数组初始大小为</a:t>
            </a:r>
            <a:r>
              <a:rPr lang="en-US" altLang="zh-CN" dirty="0"/>
              <a:t>5</a:t>
            </a:r>
            <a:r>
              <a:rPr lang="zh-CN" altLang="en-US" dirty="0"/>
              <a:t>，空间不够时要能扩大；</a:t>
            </a:r>
            <a:br>
              <a:rPr lang="zh-CN" altLang="en-US" dirty="0"/>
            </a:br>
            <a:r>
              <a:rPr lang="zh-CN" altLang="en-US" dirty="0"/>
              <a:t>（</a:t>
            </a:r>
            <a:r>
              <a:rPr lang="en-US" altLang="zh-CN" dirty="0"/>
              <a:t>2</a:t>
            </a:r>
            <a:r>
              <a:rPr lang="zh-CN" altLang="en-US" dirty="0"/>
              <a:t>）输入依次为：顺序表</a:t>
            </a:r>
            <a:r>
              <a:rPr lang="en-US" altLang="zh-CN" dirty="0"/>
              <a:t>La</a:t>
            </a:r>
            <a:r>
              <a:rPr lang="zh-CN" altLang="en-US" dirty="0"/>
              <a:t>的数据元素个数</a:t>
            </a:r>
            <a:r>
              <a:rPr lang="en-US" altLang="zh-CN" dirty="0"/>
              <a:t>n,</a:t>
            </a:r>
            <a:r>
              <a:rPr lang="zh-CN" altLang="en-US" dirty="0"/>
              <a:t>第</a:t>
            </a:r>
            <a:r>
              <a:rPr lang="en-US" altLang="zh-CN" dirty="0"/>
              <a:t>1</a:t>
            </a:r>
            <a:r>
              <a:rPr lang="zh-CN" altLang="en-US" dirty="0"/>
              <a:t>个数据</a:t>
            </a:r>
            <a:r>
              <a:rPr lang="en-US" altLang="zh-CN" dirty="0"/>
              <a:t>,...,</a:t>
            </a:r>
            <a:r>
              <a:rPr lang="zh-CN" altLang="en-US" dirty="0"/>
              <a:t>第</a:t>
            </a:r>
            <a:r>
              <a:rPr lang="en-US" altLang="zh-CN" dirty="0"/>
              <a:t>n-1</a:t>
            </a:r>
            <a:r>
              <a:rPr lang="zh-CN" altLang="en-US" dirty="0"/>
              <a:t>个数据</a:t>
            </a:r>
            <a:r>
              <a:rPr lang="en-US" altLang="zh-CN" dirty="0"/>
              <a:t>,</a:t>
            </a:r>
            <a:r>
              <a:rPr lang="zh-CN" altLang="en-US" dirty="0"/>
              <a:t>顺序表</a:t>
            </a:r>
            <a:r>
              <a:rPr lang="en-US" altLang="zh-CN" dirty="0" err="1"/>
              <a:t>Lb</a:t>
            </a:r>
            <a:r>
              <a:rPr lang="zh-CN" altLang="en-US" dirty="0"/>
              <a:t>数据元素个数</a:t>
            </a:r>
            <a:r>
              <a:rPr lang="en-US" altLang="zh-CN" dirty="0"/>
              <a:t>m,</a:t>
            </a:r>
            <a:r>
              <a:rPr lang="zh-CN" altLang="en-US" dirty="0"/>
              <a:t>第</a:t>
            </a:r>
            <a:r>
              <a:rPr lang="en-US" altLang="zh-CN" dirty="0"/>
              <a:t>1</a:t>
            </a:r>
            <a:r>
              <a:rPr lang="zh-CN" altLang="en-US" dirty="0"/>
              <a:t>个数据</a:t>
            </a:r>
            <a:r>
              <a:rPr lang="en-US" altLang="zh-CN" dirty="0"/>
              <a:t>,...,</a:t>
            </a:r>
            <a:r>
              <a:rPr lang="zh-CN" altLang="en-US" dirty="0"/>
              <a:t>第</a:t>
            </a:r>
            <a:r>
              <a:rPr lang="en-US" altLang="zh-CN" dirty="0"/>
              <a:t>m-1</a:t>
            </a:r>
            <a:r>
              <a:rPr lang="zh-CN" altLang="en-US" dirty="0"/>
              <a:t>个数据。</a:t>
            </a:r>
            <a:br>
              <a:rPr lang="zh-CN" altLang="en-US" dirty="0"/>
            </a:br>
            <a:r>
              <a:rPr lang="zh-CN" altLang="en-US" dirty="0" smtClean="0"/>
              <a:t>比如</a:t>
            </a:r>
            <a:r>
              <a:rPr lang="zh-CN" altLang="en-US" dirty="0">
                <a:latin typeface="黑体" panose="02010609060101010101" pitchFamily="49" charset="-122"/>
                <a:ea typeface="黑体" panose="02010609060101010101" pitchFamily="49" charset="-122"/>
                <a:cs typeface="Times New Roman" panose="02020603050405020304" pitchFamily="18" charset="0"/>
              </a:rPr>
              <a:t>： </a:t>
            </a:r>
            <a:r>
              <a:rPr lang="en-US" altLang="zh-CN" dirty="0" smtClean="0"/>
              <a:t>3,1,2,5,3,1,3,6</a:t>
            </a:r>
            <a:r>
              <a:rPr lang="zh-CN" altLang="en-US" dirty="0" smtClean="0"/>
              <a:t>，表示</a:t>
            </a:r>
            <a:r>
              <a:rPr lang="zh-CN" altLang="en-US" dirty="0"/>
              <a:t>两个表都是</a:t>
            </a:r>
            <a:r>
              <a:rPr lang="en-US" altLang="zh-CN" dirty="0"/>
              <a:t>3</a:t>
            </a:r>
            <a:r>
              <a:rPr lang="zh-CN" altLang="en-US" dirty="0"/>
              <a:t>个数据，分别是</a:t>
            </a:r>
            <a:r>
              <a:rPr lang="en-US" altLang="zh-CN" dirty="0"/>
              <a:t>1,2,5</a:t>
            </a:r>
            <a:r>
              <a:rPr lang="zh-CN" altLang="en-US" dirty="0"/>
              <a:t>和</a:t>
            </a:r>
            <a:r>
              <a:rPr lang="en-US" altLang="zh-CN" dirty="0" smtClean="0"/>
              <a:t>1,3,6</a:t>
            </a:r>
            <a:endParaRPr lang="en-US" altLang="zh-CN" dirty="0" smtClean="0"/>
          </a:p>
          <a:p>
            <a:pPr marL="0" indent="0" algn="just">
              <a:lnSpc>
                <a:spcPct val="120000"/>
              </a:lnSpc>
              <a:buClr>
                <a:srgbClr val="C00000"/>
              </a:buClr>
              <a:buNone/>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比如：</a:t>
            </a:r>
            <a:r>
              <a:rPr lang="zh-CN" altLang="en-US" dirty="0"/>
              <a:t> </a:t>
            </a:r>
            <a:r>
              <a:rPr lang="en-US" altLang="zh-CN" dirty="0" smtClean="0"/>
              <a:t>3,1,2,5,0</a:t>
            </a:r>
            <a:r>
              <a:rPr lang="zh-CN" altLang="en-US" dirty="0" smtClean="0"/>
              <a:t>，表示</a:t>
            </a:r>
            <a:r>
              <a:rPr lang="en-US" altLang="zh-CN" dirty="0" err="1" smtClean="0"/>
              <a:t>Lb</a:t>
            </a:r>
            <a:r>
              <a:rPr lang="zh-CN" altLang="en-US" dirty="0" smtClean="0"/>
              <a:t>表为空</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5971" name="Rectangle 3"/>
          <p:cNvSpPr>
            <a:spLocks noGrp="1" noChangeArrowheads="1"/>
          </p:cNvSpPr>
          <p:nvPr>
            <p:ph sz="quarter" idx="4294967295"/>
          </p:nvPr>
        </p:nvSpPr>
        <p:spPr>
          <a:xfrm>
            <a:off x="395536" y="620689"/>
            <a:ext cx="8424936" cy="5688632"/>
          </a:xfrm>
          <a:prstGeom prst="rect">
            <a:avLst/>
          </a:prstGeom>
          <a:noFill/>
          <a:extLst>
            <a:ext uri="{91240B29-F687-4F45-9708-019B960494DF}">
              <a14:hiddenLine xmlns:a14="http://schemas.microsoft.com/office/drawing/2010/main" w="9525">
                <a:solidFill>
                  <a:schemeClr val="tx1"/>
                </a:solidFill>
                <a:prstDash val="solid"/>
                <a:miter lim="800000"/>
                <a:headEnd/>
                <a:tailEnd/>
              </a14:hiddenLine>
            </a:ext>
          </a:extLst>
        </p:spPr>
        <p:txBody>
          <a:bodyPr>
            <a:noAutofit/>
          </a:bodyPr>
          <a:lstStyle/>
          <a:p>
            <a:pPr marL="0" indent="0" algn="just">
              <a:lnSpc>
                <a:spcPct val="120000"/>
              </a:lnSpc>
              <a:buClr>
                <a:srgbClr val="C00000"/>
              </a:buClr>
              <a:buNone/>
            </a:pPr>
            <a:r>
              <a:rPr lang="en-US" altLang="zh-CN" b="1" dirty="0" smtClean="0">
                <a:latin typeface="黑体" panose="02010609060101010101" pitchFamily="49" charset="-122"/>
                <a:ea typeface="黑体" panose="02010609060101010101" pitchFamily="49" charset="-122"/>
                <a:cs typeface="Times New Roman" panose="02020603050405020304" pitchFamily="18" charset="0"/>
              </a:rPr>
              <a:t>2.3</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、设有一线性表</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e=(e0, …, e</a:t>
            </a:r>
            <a:r>
              <a:rPr lang="en-US" altLang="zh-CN" baseline="-25000" dirty="0" smtClean="0">
                <a:latin typeface="黑体" panose="02010609060101010101" pitchFamily="49" charset="-122"/>
                <a:ea typeface="黑体" panose="02010609060101010101" pitchFamily="49" charset="-122"/>
                <a:cs typeface="Times New Roman" panose="02020603050405020304" pitchFamily="18" charset="0"/>
              </a:rPr>
              <a:t>n-1</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，存放在</a:t>
            </a:r>
            <a:r>
              <a:rPr lang="zh-CN" altLang="en-US"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单链表</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，请</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设计一个算法，</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将其</a:t>
            </a:r>
            <a:r>
              <a:rPr lang="zh-CN" altLang="en-US"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置</a:t>
            </a:r>
            <a:r>
              <a:rPr lang="zh-CN" altLang="en-US" b="1"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逆</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要求：</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0" indent="0" algn="just">
              <a:lnSpc>
                <a:spcPct val="120000"/>
              </a:lnSpc>
              <a:buClr>
                <a:srgbClr val="C00000"/>
              </a:buClr>
              <a:buNone/>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1</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逆</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线性表仍占用</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原单链表空间。</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0" indent="0" algn="just">
              <a:lnSpc>
                <a:spcPct val="120000"/>
              </a:lnSpc>
              <a:buClr>
                <a:srgbClr val="C00000"/>
              </a:buClr>
              <a:buNone/>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2</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dirty="0">
                <a:latin typeface="黑体" panose="02010609060101010101" pitchFamily="49" charset="-122"/>
                <a:ea typeface="黑体" panose="02010609060101010101" pitchFamily="49" charset="-122"/>
                <a:cs typeface="Times New Roman" panose="02020603050405020304" pitchFamily="18" charset="0"/>
              </a:rPr>
              <a:t>凡是使用</a:t>
            </a:r>
            <a:r>
              <a:rPr lang="en-US" altLang="zh-CN" dirty="0" err="1">
                <a:latin typeface="黑体" panose="02010609060101010101" pitchFamily="49" charset="-122"/>
                <a:ea typeface="黑体" panose="02010609060101010101" pitchFamily="49" charset="-122"/>
                <a:cs typeface="Times New Roman" panose="02020603050405020304" pitchFamily="18" charset="0"/>
              </a:rPr>
              <a:t>malloc</a:t>
            </a:r>
            <a:r>
              <a:rPr lang="zh-CN" altLang="en-US" dirty="0">
                <a:latin typeface="黑体" panose="02010609060101010101" pitchFamily="49" charset="-122"/>
                <a:ea typeface="黑体" panose="02010609060101010101" pitchFamily="49" charset="-122"/>
                <a:cs typeface="Times New Roman" panose="02020603050405020304" pitchFamily="18" charset="0"/>
              </a:rPr>
              <a:t>后，一定</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要对结果进行判断，以防止使用野指针。</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0" indent="0" algn="just">
              <a:lnSpc>
                <a:spcPct val="120000"/>
              </a:lnSpc>
              <a:buClr>
                <a:srgbClr val="C00000"/>
              </a:buClr>
              <a:buNone/>
            </a:pP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3</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）对</a:t>
            </a:r>
            <a:r>
              <a:rPr lang="zh-CN" altLang="en-US" dirty="0">
                <a:latin typeface="黑体" panose="02010609060101010101" pitchFamily="49" charset="-122"/>
                <a:ea typeface="黑体" panose="02010609060101010101" pitchFamily="49" charset="-122"/>
                <a:cs typeface="Times New Roman" panose="02020603050405020304" pitchFamily="18" charset="0"/>
              </a:rPr>
              <a:t>置</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逆前后进行输出，</a:t>
            </a:r>
            <a:r>
              <a:rPr lang="zh-CN" altLang="en-US" dirty="0">
                <a:latin typeface="黑体" panose="02010609060101010101" pitchFamily="49" charset="-122"/>
                <a:ea typeface="黑体" panose="02010609060101010101" pitchFamily="49" charset="-122"/>
                <a:cs typeface="Times New Roman" panose="02020603050405020304" pitchFamily="18" charset="0"/>
              </a:rPr>
              <a:t>比如输入： </a:t>
            </a:r>
            <a:r>
              <a:rPr lang="en-US" altLang="zh-CN" dirty="0">
                <a:latin typeface="黑体" panose="02010609060101010101" pitchFamily="49" charset="-122"/>
                <a:ea typeface="黑体" panose="02010609060101010101" pitchFamily="49" charset="-122"/>
                <a:cs typeface="Times New Roman" panose="02020603050405020304" pitchFamily="18" charset="0"/>
              </a:rPr>
              <a:t>7 5 -1</a:t>
            </a:r>
            <a:r>
              <a:rPr lang="zh-CN" altLang="en-US" dirty="0">
                <a:latin typeface="黑体" panose="02010609060101010101" pitchFamily="49" charset="-122"/>
                <a:ea typeface="黑体" panose="02010609060101010101" pitchFamily="49" charset="-122"/>
                <a:cs typeface="Times New Roman" panose="02020603050405020304" pitchFamily="18" charset="0"/>
              </a:rPr>
              <a:t>，则输出</a:t>
            </a:r>
            <a:r>
              <a:rPr lang="en-US" altLang="zh-CN" dirty="0">
                <a:latin typeface="黑体" panose="02010609060101010101" pitchFamily="49" charset="-122"/>
                <a:ea typeface="黑体" panose="02010609060101010101" pitchFamily="49" charset="-122"/>
                <a:cs typeface="Times New Roman" panose="02020603050405020304" pitchFamily="18" charset="0"/>
              </a:rPr>
              <a:t>-1 5 </a:t>
            </a:r>
            <a:r>
              <a:rPr lang="en-US" altLang="zh-CN" dirty="0" smtClean="0">
                <a:latin typeface="黑体" panose="02010609060101010101" pitchFamily="49" charset="-122"/>
                <a:ea typeface="黑体" panose="02010609060101010101" pitchFamily="49" charset="-122"/>
                <a:cs typeface="Times New Roman" panose="02020603050405020304" pitchFamily="18" charset="0"/>
              </a:rPr>
              <a:t>7</a:t>
            </a:r>
            <a:r>
              <a:rPr lang="zh-CN" altLang="en-US"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marL="0" indent="0" algn="just">
              <a:lnSpc>
                <a:spcPct val="120000"/>
              </a:lnSpc>
              <a:buClr>
                <a:srgbClr val="C00000"/>
              </a:buClr>
              <a:buNone/>
            </a:pPr>
            <a:r>
              <a:rPr lang="en-US" altLang="zh-CN" dirty="0" smtClean="0"/>
              <a:t>2.4</a:t>
            </a:r>
            <a:r>
              <a:rPr lang="zh-CN" altLang="en-US" dirty="0" smtClean="0"/>
              <a:t>、指针</a:t>
            </a:r>
            <a:r>
              <a:rPr lang="en-US" dirty="0" smtClean="0"/>
              <a:t>list1</a:t>
            </a:r>
            <a:r>
              <a:rPr lang="zh-CN" altLang="en-US" dirty="0" smtClean="0"/>
              <a:t>和</a:t>
            </a:r>
            <a:r>
              <a:rPr lang="en-US" dirty="0" smtClean="0"/>
              <a:t>list2</a:t>
            </a:r>
            <a:r>
              <a:rPr lang="zh-CN" altLang="en-US" dirty="0" smtClean="0"/>
              <a:t>分别指向两个</a:t>
            </a:r>
            <a:r>
              <a:rPr lang="zh-CN" altLang="en-US" b="1" dirty="0" smtClean="0">
                <a:solidFill>
                  <a:srgbClr val="FF0000"/>
                </a:solidFill>
              </a:rPr>
              <a:t>带头结点</a:t>
            </a:r>
            <a:r>
              <a:rPr lang="zh-CN" altLang="en-US" dirty="0" smtClean="0"/>
              <a:t>的增序循环链表。请写出将两个链表合并为一个带头结点的增序循环链表的算法</a:t>
            </a:r>
            <a:r>
              <a:rPr lang="zh-CN" altLang="en-US" dirty="0" smtClean="0"/>
              <a:t>。 </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5970" name="Rectangle 2"/>
          <p:cNvSpPr>
            <a:spLocks noGrp="1" noChangeArrowheads="1"/>
          </p:cNvSpPr>
          <p:nvPr>
            <p:ph type="title"/>
          </p:nvPr>
        </p:nvSpPr>
        <p:spPr>
          <a:xfrm>
            <a:off x="495300" y="426244"/>
            <a:ext cx="8109148" cy="6985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lIns="91440" tIns="45720" rIns="91440" bIns="45720" anchor="ctr">
            <a:normAutofit/>
          </a:bodyPr>
          <a:lstStyle/>
          <a:p>
            <a:pPr algn="just" defTabSz="914400"/>
            <a:r>
              <a:rPr lang="en-US" altLang="zh-CN" dirty="0" smtClean="0">
                <a:solidFill>
                  <a:schemeClr val="tx1"/>
                </a:solidFill>
                <a:effectLst/>
                <a:latin typeface="+mj-ea"/>
              </a:rPr>
              <a:t>Moodle</a:t>
            </a:r>
            <a:endParaRPr lang="zh-CN" altLang="en-US" dirty="0" smtClean="0">
              <a:solidFill>
                <a:schemeClr val="tx1"/>
              </a:solidFill>
              <a:effectLst/>
              <a:latin typeface="+mj-ea"/>
            </a:endParaRPr>
          </a:p>
        </p:txBody>
      </p:sp>
      <p:sp>
        <p:nvSpPr>
          <p:cNvPr id="1875971" name="Rectangle 3"/>
          <p:cNvSpPr>
            <a:spLocks noGrp="1" noChangeArrowheads="1"/>
          </p:cNvSpPr>
          <p:nvPr>
            <p:ph sz="quarter" idx="4294967295"/>
          </p:nvPr>
        </p:nvSpPr>
        <p:spPr>
          <a:xfrm>
            <a:off x="395536" y="1185865"/>
            <a:ext cx="8424936" cy="5123455"/>
          </a:xfrm>
          <a:prstGeom prst="rect">
            <a:avLst/>
          </a:prstGeom>
          <a:noFill/>
          <a:extLst>
            <a:ext uri="{91240B29-F687-4F45-9708-019B960494DF}">
              <a14:hiddenLine xmlns:a14="http://schemas.microsoft.com/office/drawing/2010/main" w="9525">
                <a:solidFill>
                  <a:schemeClr val="tx1"/>
                </a:solidFill>
                <a:prstDash val="solid"/>
                <a:miter lim="800000"/>
                <a:headEnd/>
                <a:tailEnd/>
              </a14:hiddenLine>
            </a:ext>
          </a:extLst>
        </p:spPr>
        <p:txBody>
          <a:bodyPr>
            <a:noAutofit/>
          </a:bodyPr>
          <a:lstStyle/>
          <a:p>
            <a:pPr marL="0" indent="0" algn="just">
              <a:lnSpc>
                <a:spcPct val="120000"/>
              </a:lnSpc>
              <a:buClr>
                <a:srgbClr val="C00000"/>
              </a:buClr>
              <a:buNone/>
            </a:pPr>
            <a:r>
              <a:rPr lang="en-US" altLang="zh-CN" b="1" dirty="0">
                <a:latin typeface="黑体" panose="02010609060101010101" pitchFamily="49" charset="-122"/>
                <a:ea typeface="黑体" panose="02010609060101010101" pitchFamily="49" charset="-122"/>
                <a:cs typeface="Times New Roman" panose="02020603050405020304" pitchFamily="18" charset="0"/>
                <a:hlinkClick r:id="rId1"/>
              </a:rPr>
              <a:t>http</a:t>
            </a:r>
            <a:r>
              <a:rPr lang="en-US" altLang="zh-CN" b="1" dirty="0" smtClean="0">
                <a:latin typeface="黑体" panose="02010609060101010101" pitchFamily="49" charset="-122"/>
                <a:ea typeface="黑体" panose="02010609060101010101" pitchFamily="49" charset="-122"/>
                <a:cs typeface="Times New Roman" panose="02020603050405020304" pitchFamily="18" charset="0"/>
                <a:hlinkClick r:id="rId1"/>
              </a:rPr>
              <a:t>://202.117.15.60/moodle/</a:t>
            </a:r>
            <a:endParaRPr lang="en-US" altLang="zh-CN" b="1" dirty="0" smtClean="0">
              <a:latin typeface="黑体" panose="02010609060101010101" pitchFamily="49" charset="-122"/>
              <a:ea typeface="黑体" panose="02010609060101010101" pitchFamily="49" charset="-122"/>
              <a:cs typeface="Times New Roman" panose="02020603050405020304" pitchFamily="18" charset="0"/>
            </a:endParaRPr>
          </a:p>
          <a:p>
            <a:pPr marL="0" indent="0" algn="just">
              <a:lnSpc>
                <a:spcPct val="120000"/>
              </a:lnSpc>
              <a:buClr>
                <a:srgbClr val="C00000"/>
              </a:buClr>
              <a:buNone/>
            </a:pPr>
            <a:r>
              <a:rPr lang="zh-CN" altLang="en-US" b="1" dirty="0" smtClean="0"/>
              <a:t>数据结构与算法</a:t>
            </a:r>
            <a:r>
              <a:rPr lang="en-US" altLang="zh-CN" b="1" dirty="0" smtClean="0"/>
              <a:t>/</a:t>
            </a:r>
            <a:r>
              <a:rPr lang="zh-CN" altLang="en-US" b="1" dirty="0"/>
              <a:t>数据结构与算法</a:t>
            </a:r>
            <a:r>
              <a:rPr lang="en-US" altLang="zh-CN" b="1" dirty="0" smtClean="0"/>
              <a:t>II-2021</a:t>
            </a:r>
            <a:endParaRPr lang="en-US" altLang="zh-CN" b="1" dirty="0" smtClean="0"/>
          </a:p>
          <a:p>
            <a:pPr marL="0" indent="0" algn="just">
              <a:lnSpc>
                <a:spcPct val="120000"/>
              </a:lnSpc>
              <a:buClr>
                <a:srgbClr val="C00000"/>
              </a:buClr>
              <a:buNone/>
            </a:pPr>
            <a:r>
              <a:rPr lang="zh-CN" altLang="en-US" b="1" dirty="0" smtClean="0"/>
              <a:t>选课密码：</a:t>
            </a:r>
            <a:r>
              <a:rPr lang="en-US" altLang="zh-CN" b="1" dirty="0"/>
              <a:t>bAOhOng@202</a:t>
            </a:r>
            <a:r>
              <a:rPr lang="en-US" altLang="zh-CN" b="1" dirty="0" smtClean="0"/>
              <a:t>)</a:t>
            </a:r>
            <a:endParaRPr lang="en-US" altLang="zh-CN" b="1" dirty="0" smtClean="0"/>
          </a:p>
          <a:p>
            <a:pPr marL="0" indent="0" algn="just">
              <a:lnSpc>
                <a:spcPct val="120000"/>
              </a:lnSpc>
              <a:buClr>
                <a:srgbClr val="C00000"/>
              </a:buClr>
              <a:buNone/>
            </a:pPr>
            <a:r>
              <a:rPr lang="en-US" altLang="zh-CN" b="1" dirty="0" err="1" smtClean="0"/>
              <a:t>Malloc</a:t>
            </a:r>
            <a:r>
              <a:rPr lang="zh-CN" altLang="en-US" b="1" dirty="0" smtClean="0"/>
              <a:t>修改：</a:t>
            </a:r>
            <a:endParaRPr lang="en-US" altLang="zh-CN" b="1" dirty="0" smtClean="0"/>
          </a:p>
          <a:p>
            <a:pPr marL="0" indent="0" algn="just">
              <a:lnSpc>
                <a:spcPct val="120000"/>
              </a:lnSpc>
              <a:buClr>
                <a:srgbClr val="C00000"/>
              </a:buClr>
              <a:buNone/>
            </a:pPr>
            <a:r>
              <a:rPr lang="en-US" altLang="zh-CN" b="1" dirty="0"/>
              <a:t> //</a:t>
            </a:r>
            <a:r>
              <a:rPr lang="en-US" altLang="zh-CN" b="1" dirty="0" err="1"/>
              <a:t>L.data</a:t>
            </a:r>
            <a:r>
              <a:rPr lang="en-US" altLang="zh-CN" b="1" dirty="0"/>
              <a:t>=(</a:t>
            </a:r>
            <a:r>
              <a:rPr lang="en-US" altLang="zh-CN" b="1" dirty="0" err="1"/>
              <a:t>ElemType</a:t>
            </a:r>
            <a:r>
              <a:rPr lang="en-US" altLang="zh-CN" b="1" dirty="0"/>
              <a:t>*)</a:t>
            </a:r>
            <a:r>
              <a:rPr lang="en-US" altLang="zh-CN" b="1" dirty="0" err="1"/>
              <a:t>malloc</a:t>
            </a:r>
            <a:r>
              <a:rPr lang="en-US" altLang="zh-CN" b="1" dirty="0"/>
              <a:t>(IMAX);</a:t>
            </a:r>
            <a:endParaRPr lang="en-US" altLang="zh-CN" b="1" dirty="0"/>
          </a:p>
          <a:p>
            <a:pPr marL="0" indent="0" algn="just">
              <a:lnSpc>
                <a:spcPct val="120000"/>
              </a:lnSpc>
              <a:buClr>
                <a:srgbClr val="C00000"/>
              </a:buClr>
              <a:buNone/>
            </a:pPr>
            <a:r>
              <a:rPr lang="en-US" altLang="zh-CN" b="1" dirty="0"/>
              <a:t>   </a:t>
            </a:r>
            <a:r>
              <a:rPr lang="en-US" altLang="zh-CN" b="1" dirty="0" err="1"/>
              <a:t>L.data</a:t>
            </a:r>
            <a:r>
              <a:rPr lang="en-US" altLang="zh-CN" b="1" dirty="0"/>
              <a:t>=new </a:t>
            </a:r>
            <a:r>
              <a:rPr lang="en-US" altLang="zh-CN" b="1" dirty="0" err="1" smtClean="0"/>
              <a:t>ElemType</a:t>
            </a:r>
            <a:r>
              <a:rPr lang="en-US" altLang="zh-CN" b="1" dirty="0" smtClean="0"/>
              <a:t>[IMAX];</a:t>
            </a:r>
            <a:endParaRPr lang="en-US" altLang="zh-CN" b="1" dirty="0" smtClean="0"/>
          </a:p>
          <a:p>
            <a:pPr marL="0" indent="0" algn="just">
              <a:lnSpc>
                <a:spcPct val="120000"/>
              </a:lnSpc>
              <a:buClr>
                <a:srgbClr val="C00000"/>
              </a:buClr>
              <a:buNone/>
            </a:pPr>
            <a:r>
              <a:rPr lang="en-US" altLang="zh-CN" b="1" dirty="0" smtClean="0"/>
              <a:t> //L</a:t>
            </a:r>
            <a:r>
              <a:rPr lang="en-US" altLang="zh-CN" b="1" dirty="0"/>
              <a:t>=(</a:t>
            </a:r>
            <a:r>
              <a:rPr lang="en-US" altLang="zh-CN" b="1" dirty="0" err="1"/>
              <a:t>SqList</a:t>
            </a:r>
            <a:r>
              <a:rPr lang="en-US" altLang="zh-CN" b="1" dirty="0"/>
              <a:t> *)</a:t>
            </a:r>
            <a:r>
              <a:rPr lang="en-US" altLang="zh-CN" b="1" dirty="0" err="1"/>
              <a:t>malloc</a:t>
            </a:r>
            <a:r>
              <a:rPr lang="en-US" altLang="zh-CN" b="1" dirty="0"/>
              <a:t>(</a:t>
            </a:r>
            <a:r>
              <a:rPr lang="en-US" altLang="zh-CN" b="1" dirty="0" err="1"/>
              <a:t>sizeof</a:t>
            </a:r>
            <a:r>
              <a:rPr lang="en-US" altLang="zh-CN" b="1" dirty="0"/>
              <a:t>(</a:t>
            </a:r>
            <a:r>
              <a:rPr lang="en-US" altLang="zh-CN" b="1" dirty="0" err="1"/>
              <a:t>SqList</a:t>
            </a:r>
            <a:r>
              <a:rPr lang="en-US" altLang="zh-CN" b="1" dirty="0" smtClean="0"/>
              <a:t>));</a:t>
            </a:r>
            <a:endParaRPr lang="en-US" altLang="zh-CN" b="1" dirty="0" smtClean="0"/>
          </a:p>
          <a:p>
            <a:pPr marL="0" indent="0" algn="just">
              <a:lnSpc>
                <a:spcPct val="120000"/>
              </a:lnSpc>
              <a:buClr>
                <a:srgbClr val="C00000"/>
              </a:buClr>
              <a:buNone/>
            </a:pPr>
            <a:r>
              <a:rPr lang="en-US" altLang="zh-CN" b="1" dirty="0" smtClean="0"/>
              <a:t>  L=new </a:t>
            </a:r>
            <a:r>
              <a:rPr lang="en-US" altLang="zh-CN" b="1" dirty="0" err="1" smtClean="0"/>
              <a:t>SqList</a:t>
            </a:r>
            <a:r>
              <a:rPr lang="en-US" altLang="zh-CN" b="1" dirty="0" smtClean="0"/>
              <a:t>;</a:t>
            </a:r>
            <a:endParaRPr lang="en-US" altLang="zh-CN" b="1" dirty="0" smtClean="0"/>
          </a:p>
          <a:p>
            <a:pPr marL="0" indent="0" algn="just">
              <a:lnSpc>
                <a:spcPct val="120000"/>
              </a:lnSpc>
              <a:buClr>
                <a:srgbClr val="C00000"/>
              </a:buClr>
              <a:buNone/>
            </a:pPr>
            <a:r>
              <a:rPr lang="en-US" altLang="zh-CN" b="1" dirty="0" smtClean="0"/>
              <a:t>//free(L);</a:t>
            </a:r>
            <a:endParaRPr lang="en-US" altLang="zh-CN" b="1" dirty="0" smtClean="0"/>
          </a:p>
          <a:p>
            <a:pPr marL="0" indent="0" algn="just">
              <a:lnSpc>
                <a:spcPct val="120000"/>
              </a:lnSpc>
              <a:buClr>
                <a:srgbClr val="C00000"/>
              </a:buClr>
              <a:buNone/>
            </a:pPr>
            <a:r>
              <a:rPr lang="en-US" altLang="zh-CN" b="1" dirty="0" smtClean="0"/>
              <a:t> delete L; </a:t>
            </a:r>
            <a:endParaRPr lang="en-US" altLang="zh-CN" b="1" dirty="0"/>
          </a:p>
          <a:p>
            <a:pPr marL="0" indent="0" algn="just">
              <a:lnSpc>
                <a:spcPct val="120000"/>
              </a:lnSpc>
              <a:buClr>
                <a:srgbClr val="C00000"/>
              </a:buClr>
              <a:buNone/>
            </a:pPr>
            <a:endParaRPr lang="en-US" altLang="zh-CN" b="1" dirty="0" smtClean="0"/>
          </a:p>
          <a:p>
            <a:pPr marL="0" indent="0" algn="just">
              <a:lnSpc>
                <a:spcPct val="120000"/>
              </a:lnSpc>
              <a:buClr>
                <a:srgbClr val="C00000"/>
              </a:buClr>
              <a:buNone/>
            </a:pPr>
            <a:endParaRPr lang="en-US" altLang="zh-CN" b="1"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500042"/>
            <a:ext cx="8280920" cy="6000792"/>
          </a:xfrm>
        </p:spPr>
        <p:txBody>
          <a:bodyPr>
            <a:normAutofit lnSpcReduction="10000"/>
          </a:bodyPr>
          <a:lstStyle/>
          <a:p>
            <a:r>
              <a:rPr lang="zh-CN" altLang="zh-CN" sz="3000" dirty="0"/>
              <a:t>5．</a:t>
            </a:r>
            <a:r>
              <a:rPr lang="zh-CN" altLang="zh-CN" sz="3000" dirty="0">
                <a:solidFill>
                  <a:srgbClr val="FF0000"/>
                </a:solidFill>
              </a:rPr>
              <a:t>单链表的改进方法</a:t>
            </a:r>
            <a:endParaRPr lang="zh-CN" altLang="zh-CN" sz="3000" dirty="0">
              <a:solidFill>
                <a:srgbClr val="FF0000"/>
              </a:solidFill>
            </a:endParaRPr>
          </a:p>
          <a:p>
            <a:pPr>
              <a:spcBef>
                <a:spcPts val="2100"/>
              </a:spcBef>
            </a:pPr>
            <a:r>
              <a:rPr lang="zh-CN" altLang="zh-CN" b="0" dirty="0"/>
              <a:t>（1）</a:t>
            </a:r>
            <a:r>
              <a:rPr lang="zh-CN" altLang="zh-CN" dirty="0"/>
              <a:t>空闲链</a:t>
            </a:r>
            <a:r>
              <a:rPr lang="zh-CN" altLang="zh-CN" b="0" dirty="0"/>
              <a:t>（</a:t>
            </a:r>
            <a:r>
              <a:rPr lang="en-US" altLang="zh-CN" b="0" dirty="0" err="1"/>
              <a:t>Freelists</a:t>
            </a:r>
            <a:r>
              <a:rPr lang="zh-CN" altLang="zh-CN" b="0" dirty="0"/>
              <a:t>），设立一个空闲链管理空闲的结点空间。</a:t>
            </a:r>
            <a:endParaRPr lang="zh-CN" altLang="zh-CN" b="0" dirty="0"/>
          </a:p>
          <a:p>
            <a:r>
              <a:rPr lang="zh-CN" altLang="zh-CN" b="0" dirty="0"/>
              <a:t>（2）</a:t>
            </a:r>
            <a:r>
              <a:rPr lang="zh-CN" altLang="zh-CN" dirty="0"/>
              <a:t>静态链表</a:t>
            </a:r>
            <a:r>
              <a:rPr lang="zh-CN" altLang="zh-CN" b="0" dirty="0"/>
              <a:t>（Static Linked List），利用一组地址连续的内存空间来描述线性链表，是</a:t>
            </a:r>
            <a:r>
              <a:rPr lang="zh-CN" altLang="zh-CN" b="0" dirty="0">
                <a:solidFill>
                  <a:srgbClr val="FF0000"/>
                </a:solidFill>
              </a:rPr>
              <a:t>顺序表和链表两者的结合</a:t>
            </a:r>
            <a:r>
              <a:rPr lang="zh-CN" altLang="zh-CN" b="0" dirty="0"/>
              <a:t>，把数组元素作为存储结点，数组元素类型包含数值域data和游标指示器cur。游标定义为整型，指示结点在数组中的相对位置</a:t>
            </a:r>
            <a:r>
              <a:rPr lang="zh-CN" altLang="zh-CN" b="0" dirty="0" smtClean="0"/>
              <a:t>。</a:t>
            </a:r>
            <a:endParaRPr lang="en-US" altLang="zh-CN" b="0" dirty="0" smtClean="0"/>
          </a:p>
          <a:p>
            <a:r>
              <a:rPr lang="en-US" altLang="zh-CN" b="0" dirty="0" smtClean="0"/>
              <a:t>	</a:t>
            </a:r>
            <a:r>
              <a:rPr lang="zh-CN" altLang="zh-CN" b="0" dirty="0" smtClean="0"/>
              <a:t>在</a:t>
            </a:r>
            <a:r>
              <a:rPr lang="zh-CN" altLang="zh-CN" b="0" dirty="0"/>
              <a:t>静态链表中，插入与删除元素的算法为修改游标，与单链表中要通过修改指针实现插入与删除操作不同的是</a:t>
            </a:r>
            <a:r>
              <a:rPr lang="zh-CN" altLang="zh-CN" b="0" dirty="0" smtClean="0"/>
              <a:t>，</a:t>
            </a:r>
            <a:r>
              <a:rPr lang="en-US" altLang="zh-CN" b="0" dirty="0" smtClean="0"/>
              <a:t>new</a:t>
            </a:r>
            <a:r>
              <a:rPr lang="zh-CN" altLang="zh-CN" b="0" dirty="0" smtClean="0"/>
              <a:t>和</a:t>
            </a:r>
            <a:r>
              <a:rPr lang="en-US" altLang="zh-CN" b="0" dirty="0" smtClean="0"/>
              <a:t>delete</a:t>
            </a:r>
            <a:r>
              <a:rPr lang="zh-CN" altLang="zh-CN" b="0" dirty="0" smtClean="0"/>
              <a:t>free</a:t>
            </a:r>
            <a:r>
              <a:rPr lang="zh-CN" altLang="zh-CN" b="0" dirty="0"/>
              <a:t>两个函数使用的是静态链表本身的已声明的空间，即静态链表中未使用的部分，静态链表的这个部分称为“</a:t>
            </a:r>
            <a:r>
              <a:rPr lang="zh-CN" altLang="zh-CN" b="0" dirty="0">
                <a:solidFill>
                  <a:srgbClr val="FF0000"/>
                </a:solidFill>
              </a:rPr>
              <a:t>备用链表</a:t>
            </a:r>
            <a:r>
              <a:rPr lang="zh-CN" altLang="zh-CN" b="0" dirty="0"/>
              <a:t>”。</a:t>
            </a:r>
            <a:endParaRPr lang="zh-CN" altLang="zh-CN" b="0" dirty="0"/>
          </a:p>
          <a:p>
            <a:endParaRPr lang="zh-CN" altLang="en-US" b="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268760"/>
            <a:ext cx="8136904" cy="3579849"/>
          </a:xfrm>
        </p:spPr>
        <p:txBody>
          <a:bodyPr/>
          <a:lstStyle/>
          <a:p>
            <a:r>
              <a:rPr lang="zh-CN" altLang="zh-CN" sz="2800" dirty="0">
                <a:solidFill>
                  <a:srgbClr val="FF0000"/>
                </a:solidFill>
              </a:rPr>
              <a:t>静态链表的方法</a:t>
            </a:r>
            <a:r>
              <a:rPr lang="zh-CN" altLang="zh-CN" sz="2800" dirty="0" smtClean="0"/>
              <a:t>：</a:t>
            </a:r>
            <a:endParaRPr lang="en-US" altLang="zh-CN" sz="2800" dirty="0" smtClean="0"/>
          </a:p>
          <a:p>
            <a:r>
              <a:rPr lang="zh-CN" altLang="zh-CN" sz="2800" b="0" dirty="0" smtClean="0"/>
              <a:t>（</a:t>
            </a:r>
            <a:r>
              <a:rPr lang="zh-CN" altLang="zh-CN" sz="2800" b="0" dirty="0"/>
              <a:t>1）结点空间必须预先</a:t>
            </a:r>
            <a:r>
              <a:rPr lang="zh-CN" altLang="zh-CN" sz="2800" b="0" dirty="0" smtClean="0"/>
              <a:t>分配</a:t>
            </a:r>
            <a:r>
              <a:rPr lang="en-US" altLang="zh-CN" sz="2800" b="0" dirty="0" smtClean="0"/>
              <a:t>——</a:t>
            </a:r>
            <a:r>
              <a:rPr lang="zh-CN" altLang="en-US" sz="2800" b="0" dirty="0" smtClean="0"/>
              <a:t>静态</a:t>
            </a:r>
            <a:r>
              <a:rPr lang="zh-CN" altLang="zh-CN" sz="2800" b="0" dirty="0" smtClean="0"/>
              <a:t>；</a:t>
            </a:r>
            <a:endParaRPr lang="en-US" altLang="zh-CN" sz="2800" b="0" dirty="0" smtClean="0"/>
          </a:p>
          <a:p>
            <a:r>
              <a:rPr lang="zh-CN" altLang="zh-CN" sz="2800" b="0" dirty="0" smtClean="0"/>
              <a:t>（</a:t>
            </a:r>
            <a:r>
              <a:rPr lang="en-US" altLang="zh-CN" sz="2800" b="0" dirty="0"/>
              <a:t>2</a:t>
            </a:r>
            <a:r>
              <a:rPr lang="zh-CN" altLang="zh-CN" sz="2800" b="0" dirty="0"/>
              <a:t>）元素之间的位置变化反映在表示关系的</a:t>
            </a:r>
            <a:r>
              <a:rPr lang="zh-CN" altLang="zh-CN" sz="2800" b="0" dirty="0">
                <a:solidFill>
                  <a:srgbClr val="FF0000"/>
                </a:solidFill>
              </a:rPr>
              <a:t>游标值</a:t>
            </a:r>
            <a:r>
              <a:rPr lang="zh-CN" altLang="zh-CN" sz="2800" b="0" dirty="0"/>
              <a:t>的变化</a:t>
            </a:r>
            <a:r>
              <a:rPr lang="zh-CN" altLang="zh-CN" sz="2800" b="0" dirty="0" smtClean="0"/>
              <a:t>。</a:t>
            </a:r>
            <a:endParaRPr lang="en-US" altLang="zh-CN" sz="2800" b="0" dirty="0" smtClean="0"/>
          </a:p>
          <a:p>
            <a:r>
              <a:rPr lang="en-US" altLang="zh-CN" sz="2800" b="0" dirty="0" smtClean="0"/>
              <a:t>		next</a:t>
            </a:r>
            <a:r>
              <a:rPr lang="zh-CN" altLang="zh-CN" sz="2800" b="0" dirty="0" smtClean="0"/>
              <a:t>指针</a:t>
            </a:r>
            <a:r>
              <a:rPr lang="zh-CN" altLang="zh-CN" sz="2800" b="0" dirty="0"/>
              <a:t>是数组中元素</a:t>
            </a:r>
            <a:r>
              <a:rPr lang="zh-CN" altLang="zh-CN" sz="2800" b="0" dirty="0" smtClean="0"/>
              <a:t>的</a:t>
            </a:r>
            <a:r>
              <a:rPr lang="zh-CN" altLang="en-US" sz="2800" b="0" dirty="0" smtClean="0"/>
              <a:t>下标</a:t>
            </a:r>
            <a:r>
              <a:rPr lang="zh-CN" altLang="zh-CN" sz="2800" b="0" dirty="0" smtClean="0"/>
              <a:t>索引号</a:t>
            </a:r>
            <a:r>
              <a:rPr lang="zh-CN" altLang="en-US" sz="2800" b="0" dirty="0" smtClean="0"/>
              <a:t>；</a:t>
            </a:r>
            <a:endParaRPr lang="en-US" altLang="zh-CN" sz="2800" b="0" dirty="0" smtClean="0"/>
          </a:p>
          <a:p>
            <a:r>
              <a:rPr lang="zh-CN" altLang="zh-CN" sz="2800" b="0" dirty="0" smtClean="0"/>
              <a:t>（</a:t>
            </a:r>
            <a:r>
              <a:rPr lang="en-US" altLang="zh-CN" sz="2800" b="0" dirty="0"/>
              <a:t>3</a:t>
            </a:r>
            <a:r>
              <a:rPr lang="zh-CN" altLang="zh-CN" sz="2800" b="0" dirty="0"/>
              <a:t>）要同时管理已建立的</a:t>
            </a:r>
            <a:r>
              <a:rPr lang="zh-CN" altLang="zh-CN" sz="2800" b="0" dirty="0">
                <a:solidFill>
                  <a:srgbClr val="FF0000"/>
                </a:solidFill>
              </a:rPr>
              <a:t>链表和空闲链</a:t>
            </a:r>
            <a:r>
              <a:rPr lang="zh-CN" altLang="zh-CN" sz="2800" b="0" dirty="0"/>
              <a:t>。</a:t>
            </a:r>
            <a:endParaRPr lang="zh-CN" altLang="zh-CN" sz="2800" b="0" dirty="0"/>
          </a:p>
          <a:p>
            <a:endParaRPr lang="zh-CN" alt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4001" y="818246"/>
            <a:ext cx="8698593" cy="5430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85720" y="345024"/>
            <a:ext cx="646331" cy="369332"/>
          </a:xfrm>
          <a:prstGeom prst="rect">
            <a:avLst/>
          </a:prstGeom>
        </p:spPr>
        <p:txBody>
          <a:bodyPr wrap="none">
            <a:spAutoFit/>
          </a:bodyPr>
          <a:lstStyle/>
          <a:p>
            <a:r>
              <a:rPr lang="zh-CN" altLang="en-US" dirty="0" smtClean="0"/>
              <a:t>下标</a:t>
            </a:r>
            <a:endParaRPr lang="zh-CN" altLang="en-US" dirty="0"/>
          </a:p>
        </p:txBody>
      </p:sp>
      <p:sp>
        <p:nvSpPr>
          <p:cNvPr id="5" name="矩形 4"/>
          <p:cNvSpPr/>
          <p:nvPr/>
        </p:nvSpPr>
        <p:spPr>
          <a:xfrm>
            <a:off x="1425339" y="345024"/>
            <a:ext cx="646331" cy="369332"/>
          </a:xfrm>
          <a:prstGeom prst="rect">
            <a:avLst/>
          </a:prstGeom>
        </p:spPr>
        <p:txBody>
          <a:bodyPr wrap="none">
            <a:spAutoFit/>
          </a:bodyPr>
          <a:lstStyle/>
          <a:p>
            <a:r>
              <a:rPr lang="zh-CN" altLang="en-US" dirty="0" smtClean="0"/>
              <a:t>游标</a:t>
            </a:r>
            <a:endParaRPr lang="zh-CN" altLang="en-US" dirty="0"/>
          </a:p>
        </p:txBody>
      </p:sp>
      <p:sp>
        <p:nvSpPr>
          <p:cNvPr id="6" name="矩形 5"/>
          <p:cNvSpPr/>
          <p:nvPr/>
        </p:nvSpPr>
        <p:spPr>
          <a:xfrm>
            <a:off x="-142908" y="1285860"/>
            <a:ext cx="646331" cy="646331"/>
          </a:xfrm>
          <a:prstGeom prst="rect">
            <a:avLst/>
          </a:prstGeom>
        </p:spPr>
        <p:txBody>
          <a:bodyPr wrap="none">
            <a:spAutoFit/>
          </a:bodyPr>
          <a:lstStyle/>
          <a:p>
            <a:pPr algn="ctr"/>
            <a:r>
              <a:rPr lang="zh-CN" altLang="en-US" dirty="0" smtClean="0"/>
              <a:t>头</a:t>
            </a:r>
            <a:endParaRPr lang="en-US" altLang="zh-CN" dirty="0" smtClean="0"/>
          </a:p>
          <a:p>
            <a:pPr algn="ctr"/>
            <a:r>
              <a:rPr lang="zh-CN" altLang="en-US" dirty="0" smtClean="0"/>
              <a:t>结点</a:t>
            </a:r>
            <a:endParaRPr lang="zh-CN" altLang="en-US" dirty="0"/>
          </a:p>
        </p:txBody>
      </p:sp>
      <p:sp>
        <p:nvSpPr>
          <p:cNvPr id="7" name="矩形 6"/>
          <p:cNvSpPr/>
          <p:nvPr/>
        </p:nvSpPr>
        <p:spPr>
          <a:xfrm>
            <a:off x="-142908" y="4568619"/>
            <a:ext cx="646331" cy="646331"/>
          </a:xfrm>
          <a:prstGeom prst="rect">
            <a:avLst/>
          </a:prstGeom>
        </p:spPr>
        <p:txBody>
          <a:bodyPr wrap="none">
            <a:spAutoFit/>
          </a:bodyPr>
          <a:lstStyle/>
          <a:p>
            <a:pPr algn="ctr"/>
            <a:r>
              <a:rPr lang="zh-CN" altLang="en-US" dirty="0" smtClean="0"/>
              <a:t>空闲</a:t>
            </a:r>
            <a:endParaRPr lang="en-US" altLang="zh-CN" dirty="0" smtClean="0"/>
          </a:p>
          <a:p>
            <a:pPr algn="ctr"/>
            <a:r>
              <a:rPr lang="zh-CN" altLang="en-US" dirty="0" smtClean="0"/>
              <a:t>链表</a:t>
            </a:r>
            <a:endParaRPr lang="zh-CN"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765844"/>
            <a:ext cx="8072494" cy="5520676"/>
          </a:xfrm>
        </p:spPr>
        <p:txBody>
          <a:bodyPr>
            <a:normAutofit fontScale="92500" lnSpcReduction="20000"/>
          </a:bodyPr>
          <a:lstStyle/>
          <a:p>
            <a:pPr>
              <a:lnSpc>
                <a:spcPct val="140000"/>
              </a:lnSpc>
            </a:pPr>
            <a:r>
              <a:rPr lang="zh-CN" altLang="zh-CN" sz="2600" b="0" dirty="0"/>
              <a:t>例：有一组连续的内存空间，用</a:t>
            </a:r>
            <a:r>
              <a:rPr lang="en-US" altLang="zh-CN" sz="2600" b="0" dirty="0"/>
              <a:t>Array[0..11]</a:t>
            </a:r>
            <a:r>
              <a:rPr lang="zh-CN" altLang="zh-CN" sz="2600" b="0" dirty="0"/>
              <a:t>来表示。其中，①</a:t>
            </a:r>
            <a:r>
              <a:rPr lang="en-US" altLang="zh-CN" sz="2600" b="0" dirty="0">
                <a:solidFill>
                  <a:srgbClr val="FF0000"/>
                </a:solidFill>
              </a:rPr>
              <a:t>Array[0]</a:t>
            </a:r>
            <a:r>
              <a:rPr lang="zh-CN" altLang="zh-CN" sz="2600" b="0" dirty="0">
                <a:solidFill>
                  <a:srgbClr val="FF0000"/>
                </a:solidFill>
              </a:rPr>
              <a:t>为头结点</a:t>
            </a:r>
            <a:r>
              <a:rPr lang="zh-CN" altLang="zh-CN" sz="2600" b="0" dirty="0"/>
              <a:t>，其游标指示器指示空闲链的第一个结点，游标值为7，</a:t>
            </a:r>
            <a:r>
              <a:rPr lang="en-US" altLang="zh-CN" sz="2600" b="0" dirty="0">
                <a:solidFill>
                  <a:srgbClr val="FF0000"/>
                </a:solidFill>
              </a:rPr>
              <a:t>Array[1]</a:t>
            </a:r>
            <a:r>
              <a:rPr lang="zh-CN" altLang="zh-CN" sz="2600" b="0" dirty="0"/>
              <a:t>为已建立的线性链表的头结点，</a:t>
            </a:r>
            <a:r>
              <a:rPr lang="en-US" altLang="zh-CN" sz="2600" b="0" dirty="0"/>
              <a:t>Array[2..6]</a:t>
            </a:r>
            <a:r>
              <a:rPr lang="zh-CN" altLang="zh-CN" sz="2600" b="0" dirty="0"/>
              <a:t>分放了</a:t>
            </a:r>
            <a:r>
              <a:rPr lang="en-US" altLang="zh-CN" sz="2600" b="0" dirty="0"/>
              <a:t>5</a:t>
            </a:r>
            <a:r>
              <a:rPr lang="zh-CN" altLang="zh-CN" sz="2600" b="0" dirty="0"/>
              <a:t>个数据元素，如</a:t>
            </a:r>
            <a:r>
              <a:rPr lang="zh-CN" altLang="zh-CN" sz="2600" b="0" dirty="0" smtClean="0"/>
              <a:t>图</a:t>
            </a:r>
            <a:r>
              <a:rPr lang="en-US" altLang="zh-CN" sz="2600" b="0" dirty="0" smtClean="0"/>
              <a:t>2-12(a</a:t>
            </a:r>
            <a:r>
              <a:rPr lang="en-US" altLang="zh-CN" sz="2600" b="0" dirty="0"/>
              <a:t>)</a:t>
            </a:r>
            <a:r>
              <a:rPr lang="zh-CN" altLang="zh-CN" sz="2600" b="0" dirty="0"/>
              <a:t>所示</a:t>
            </a:r>
            <a:r>
              <a:rPr lang="zh-CN" altLang="zh-CN" sz="2600" b="0" dirty="0" smtClean="0"/>
              <a:t>。</a:t>
            </a:r>
            <a:endParaRPr lang="en-US" altLang="zh-CN" sz="2600" b="0" dirty="0" smtClean="0"/>
          </a:p>
          <a:p>
            <a:pPr>
              <a:lnSpc>
                <a:spcPct val="140000"/>
              </a:lnSpc>
            </a:pPr>
            <a:r>
              <a:rPr lang="en-US" altLang="zh-CN" sz="2600" b="0" dirty="0"/>
              <a:t>	</a:t>
            </a:r>
            <a:r>
              <a:rPr lang="zh-CN" altLang="zh-CN" sz="2600" b="0" dirty="0" smtClean="0"/>
              <a:t>②</a:t>
            </a:r>
            <a:r>
              <a:rPr lang="zh-CN" altLang="zh-CN" sz="2600" b="0" dirty="0"/>
              <a:t>在静态链表末尾插入数据元素</a:t>
            </a:r>
            <a:r>
              <a:rPr lang="en-US" altLang="zh-CN" sz="2600" b="0" dirty="0"/>
              <a:t>F</a:t>
            </a:r>
            <a:r>
              <a:rPr lang="zh-CN" altLang="zh-CN" sz="2600" b="0" dirty="0"/>
              <a:t>，将</a:t>
            </a:r>
            <a:r>
              <a:rPr lang="en-US" altLang="zh-CN" sz="2600" b="0" dirty="0"/>
              <a:t>Array[0]</a:t>
            </a:r>
            <a:r>
              <a:rPr lang="zh-CN" altLang="zh-CN" sz="2600" b="0" dirty="0"/>
              <a:t>所指的空闲链的第一个结点的游标值修改为</a:t>
            </a:r>
            <a:r>
              <a:rPr lang="en-US" altLang="zh-CN" sz="2600" b="0" dirty="0"/>
              <a:t>8</a:t>
            </a:r>
            <a:r>
              <a:rPr lang="zh-CN" altLang="zh-CN" sz="2600" b="0" dirty="0"/>
              <a:t>，其存储变化情况如</a:t>
            </a:r>
            <a:r>
              <a:rPr lang="zh-CN" altLang="zh-CN" sz="2600" b="0" dirty="0" smtClean="0"/>
              <a:t>图</a:t>
            </a:r>
            <a:r>
              <a:rPr lang="en-US" altLang="zh-CN" sz="2600" b="0" dirty="0" smtClean="0"/>
              <a:t>2-12(b</a:t>
            </a:r>
            <a:r>
              <a:rPr lang="en-US" altLang="zh-CN" sz="2600" b="0" dirty="0"/>
              <a:t>)</a:t>
            </a:r>
            <a:r>
              <a:rPr lang="zh-CN" altLang="zh-CN" sz="2600" b="0" dirty="0"/>
              <a:t>所示</a:t>
            </a:r>
            <a:r>
              <a:rPr lang="zh-CN" altLang="zh-CN" sz="2600" b="0" dirty="0" smtClean="0"/>
              <a:t>。</a:t>
            </a:r>
            <a:endParaRPr lang="en-US" altLang="zh-CN" sz="2600" b="0" dirty="0" smtClean="0"/>
          </a:p>
          <a:p>
            <a:pPr>
              <a:lnSpc>
                <a:spcPct val="140000"/>
              </a:lnSpc>
            </a:pPr>
            <a:r>
              <a:rPr lang="en-US" altLang="zh-CN" sz="2600" b="0" dirty="0"/>
              <a:t>	</a:t>
            </a:r>
            <a:r>
              <a:rPr lang="zh-CN" altLang="zh-CN" sz="2600" b="0" dirty="0" smtClean="0"/>
              <a:t>③</a:t>
            </a:r>
            <a:r>
              <a:rPr lang="zh-CN" altLang="zh-CN" sz="2600" b="0" dirty="0"/>
              <a:t>将静态链表中的数据元素</a:t>
            </a:r>
            <a:r>
              <a:rPr lang="en-US" altLang="zh-CN" sz="2600" b="0" dirty="0"/>
              <a:t>C</a:t>
            </a:r>
            <a:r>
              <a:rPr lang="zh-CN" altLang="zh-CN" sz="2600" b="0" dirty="0"/>
              <a:t>删除，</a:t>
            </a:r>
            <a:r>
              <a:rPr lang="en-US" altLang="zh-CN" sz="2600" b="0" dirty="0"/>
              <a:t>Array[0]</a:t>
            </a:r>
            <a:r>
              <a:rPr lang="zh-CN" altLang="zh-CN" sz="2600" b="0" dirty="0"/>
              <a:t>的游标值修改为</a:t>
            </a:r>
            <a:r>
              <a:rPr lang="en-US" altLang="zh-CN" sz="2600" b="0" dirty="0"/>
              <a:t>4</a:t>
            </a:r>
            <a:r>
              <a:rPr lang="zh-CN" altLang="zh-CN" sz="2600" b="0" dirty="0"/>
              <a:t>，其存储变化情况如</a:t>
            </a:r>
            <a:r>
              <a:rPr lang="zh-CN" altLang="zh-CN" sz="2600" b="0" dirty="0" smtClean="0"/>
              <a:t>图</a:t>
            </a:r>
            <a:r>
              <a:rPr lang="en-US" altLang="zh-CN" sz="2600" b="0" dirty="0" smtClean="0"/>
              <a:t>2-12(c</a:t>
            </a:r>
            <a:r>
              <a:rPr lang="en-US" altLang="zh-CN" sz="2600" b="0" dirty="0"/>
              <a:t>)</a:t>
            </a:r>
            <a:r>
              <a:rPr lang="zh-CN" altLang="zh-CN" sz="2600" b="0" dirty="0"/>
              <a:t>所示</a:t>
            </a:r>
            <a:r>
              <a:rPr lang="zh-CN" altLang="zh-CN" sz="2600" b="0" dirty="0" smtClean="0"/>
              <a:t>。</a:t>
            </a:r>
            <a:endParaRPr lang="en-US" altLang="zh-CN" sz="2600" b="0" dirty="0" smtClean="0"/>
          </a:p>
          <a:p>
            <a:pPr>
              <a:lnSpc>
                <a:spcPct val="140000"/>
              </a:lnSpc>
            </a:pPr>
            <a:r>
              <a:rPr lang="en-US" altLang="zh-CN" sz="2600" b="0" dirty="0"/>
              <a:t>	</a:t>
            </a:r>
            <a:r>
              <a:rPr lang="zh-CN" altLang="zh-CN" sz="2600" b="0" dirty="0" smtClean="0"/>
              <a:t>④</a:t>
            </a:r>
            <a:r>
              <a:rPr lang="zh-CN" altLang="zh-CN" sz="2600" b="0" dirty="0"/>
              <a:t>在静态链表中的插入数据元素</a:t>
            </a:r>
            <a:r>
              <a:rPr lang="en-US" altLang="zh-CN" sz="2600" b="0" dirty="0"/>
              <a:t>G</a:t>
            </a:r>
            <a:r>
              <a:rPr lang="zh-CN" altLang="zh-CN" sz="2600" b="0" dirty="0"/>
              <a:t>，</a:t>
            </a:r>
            <a:r>
              <a:rPr lang="en-US" altLang="zh-CN" sz="2600" b="0" dirty="0"/>
              <a:t>Array[0]</a:t>
            </a:r>
            <a:r>
              <a:rPr lang="zh-CN" altLang="zh-CN" sz="2600" b="0" dirty="0"/>
              <a:t>的游标值修改</a:t>
            </a:r>
            <a:r>
              <a:rPr lang="zh-CN" altLang="zh-CN" sz="2600" b="0" dirty="0" smtClean="0"/>
              <a:t>为</a:t>
            </a:r>
            <a:r>
              <a:rPr lang="en-US" altLang="zh-CN" sz="2600" b="0" dirty="0" smtClean="0"/>
              <a:t>8</a:t>
            </a:r>
            <a:r>
              <a:rPr lang="zh-CN" altLang="zh-CN" sz="2600" b="0" dirty="0" smtClean="0"/>
              <a:t>，</a:t>
            </a:r>
            <a:r>
              <a:rPr lang="zh-CN" altLang="zh-CN" sz="2600" b="0" dirty="0"/>
              <a:t>其存储变化情况如</a:t>
            </a:r>
            <a:r>
              <a:rPr lang="zh-CN" altLang="zh-CN" sz="2600" b="0" dirty="0" smtClean="0"/>
              <a:t>图</a:t>
            </a:r>
            <a:r>
              <a:rPr lang="en-US" altLang="zh-CN" sz="2600" b="0" dirty="0" smtClean="0"/>
              <a:t>2-12(d</a:t>
            </a:r>
            <a:r>
              <a:rPr lang="en-US" altLang="zh-CN" sz="2600" b="0" dirty="0"/>
              <a:t>)</a:t>
            </a:r>
            <a:r>
              <a:rPr lang="zh-CN" altLang="zh-CN" sz="2600" b="0" dirty="0"/>
              <a:t>所示。</a:t>
            </a:r>
            <a:endParaRPr lang="zh-CN" altLang="zh-CN" sz="2600" b="0" dirty="0"/>
          </a:p>
          <a:p>
            <a:endParaRPr lang="zh-CN" altLang="en-US" b="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396552" y="2885551"/>
            <a:ext cx="184731" cy="400110"/>
          </a:xfrm>
          <a:prstGeom prst="rect">
            <a:avLst/>
          </a:prstGeom>
          <a:noFill/>
          <a:ln w="9525">
            <a:noFill/>
            <a:miter lim="800000"/>
          </a:ln>
          <a:effectLst/>
        </p:spPr>
        <p:txBody>
          <a:bodyPr wrap="none" anchor="ctr">
            <a:spAutoFit/>
          </a:bodyPr>
          <a:lstStyle/>
          <a:p>
            <a:endParaRPr lang="zh-CN" altLang="en-US" sz="2000">
              <a:latin typeface="Consolas" panose="020B0609020204030204" pitchFamily="49" charset="0"/>
              <a:cs typeface="Consolas" panose="020B0609020204030204" pitchFamily="49" charset="0"/>
            </a:endParaRPr>
          </a:p>
        </p:txBody>
      </p:sp>
      <p:sp>
        <p:nvSpPr>
          <p:cNvPr id="275459" name="Rectangle 3"/>
          <p:cNvSpPr>
            <a:spLocks noChangeArrowheads="1"/>
          </p:cNvSpPr>
          <p:nvPr/>
        </p:nvSpPr>
        <p:spPr bwMode="auto">
          <a:xfrm>
            <a:off x="3381698" y="620713"/>
            <a:ext cx="3359176" cy="936625"/>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kumimoji="1" lang="zh-CN" altLang="en-US" sz="2400" dirty="0">
                <a:solidFill>
                  <a:srgbClr val="FF00FF"/>
                </a:solidFill>
                <a:latin typeface="Consolas" panose="020B0609020204030204" pitchFamily="49" charset="0"/>
                <a:ea typeface="楷体" panose="02010609060101010101" pitchFamily="49" charset="-122"/>
                <a:cs typeface="Consolas" panose="020B0609020204030204" pitchFamily="49" charset="0"/>
              </a:rPr>
              <a:t>线性表</a:t>
            </a:r>
            <a:endParaRPr kumimoji="1" lang="zh-CN" altLang="en-US" sz="24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r>
              <a:rPr kumimoji="1" lang="en-US" altLang="zh-CN" sz="2400" dirty="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400" i="1"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baseline="-250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0</a:t>
            </a:r>
            <a:r>
              <a:rPr kumimoji="1" lang="en-US" altLang="zh-CN" sz="24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400" i="1"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baseline="-250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4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400" i="1" dirty="0" err="1"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i="1" baseline="-25000" dirty="0" err="1" smtClean="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4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400" i="1"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i="1" baseline="-250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n-1</a:t>
            </a:r>
            <a:r>
              <a:rPr kumimoji="1" lang="en-US" altLang="zh-CN" sz="24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4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5460" name="AutoShape 4"/>
          <p:cNvSpPr>
            <a:spLocks noChangeArrowheads="1"/>
          </p:cNvSpPr>
          <p:nvPr/>
        </p:nvSpPr>
        <p:spPr bwMode="auto">
          <a:xfrm>
            <a:off x="4605661" y="1773238"/>
            <a:ext cx="284167" cy="863600"/>
          </a:xfrm>
          <a:prstGeom prst="downArrow">
            <a:avLst>
              <a:gd name="adj1" fmla="val 50000"/>
              <a:gd name="adj2" fmla="val 59912"/>
            </a:avLst>
          </a:prstGeom>
        </p:spPr>
        <p:style>
          <a:lnRef idx="1">
            <a:schemeClr val="dk1"/>
          </a:lnRef>
          <a:fillRef idx="2">
            <a:schemeClr val="dk1"/>
          </a:fillRef>
          <a:effectRef idx="1">
            <a:schemeClr val="dk1"/>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5461" name="Text Box 5"/>
          <p:cNvSpPr txBox="1">
            <a:spLocks noChangeArrowheads="1"/>
          </p:cNvSpPr>
          <p:nvPr/>
        </p:nvSpPr>
        <p:spPr bwMode="auto">
          <a:xfrm>
            <a:off x="4818390" y="2000240"/>
            <a:ext cx="1368425" cy="400110"/>
          </a:xfrm>
          <a:prstGeom prst="rect">
            <a:avLst/>
          </a:prstGeom>
          <a:noFill/>
          <a:ln w="38100" algn="ctr">
            <a:noFill/>
            <a:miter lim="800000"/>
          </a:ln>
          <a:effectLst/>
        </p:spPr>
        <p:txBody>
          <a:bodyPr>
            <a:spAutoFit/>
          </a:bodyPr>
          <a:lstStyle/>
          <a:p>
            <a:pPr algn="l">
              <a:spcBef>
                <a:spcPct val="50000"/>
              </a:spcBef>
            </a:pPr>
            <a:r>
              <a:rPr lang="zh-CN" altLang="en-US" sz="2000" dirty="0">
                <a:solidFill>
                  <a:srgbClr val="3333FF"/>
                </a:solidFill>
                <a:latin typeface="仿宋" panose="02010609060101010101" pitchFamily="49" charset="-122"/>
                <a:ea typeface="仿宋" panose="02010609060101010101" pitchFamily="49" charset="-122"/>
                <a:cs typeface="Consolas" panose="020B0609020204030204" pitchFamily="49" charset="0"/>
              </a:rPr>
              <a:t>直接映射</a:t>
            </a:r>
            <a:endParaRPr lang="zh-CN" altLang="en-US" sz="2000" dirty="0">
              <a:solidFill>
                <a:srgbClr val="3333FF"/>
              </a:solidFill>
              <a:latin typeface="仿宋" panose="02010609060101010101" pitchFamily="49" charset="-122"/>
              <a:ea typeface="仿宋" panose="02010609060101010101" pitchFamily="49" charset="-122"/>
              <a:cs typeface="Consolas" panose="020B0609020204030204" pitchFamily="49" charset="0"/>
            </a:endParaRPr>
          </a:p>
        </p:txBody>
      </p:sp>
      <p:sp>
        <p:nvSpPr>
          <p:cNvPr id="275462" name="Rectangle 6"/>
          <p:cNvSpPr>
            <a:spLocks noChangeArrowheads="1"/>
          </p:cNvSpPr>
          <p:nvPr/>
        </p:nvSpPr>
        <p:spPr bwMode="auto">
          <a:xfrm>
            <a:off x="2373636" y="317923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3333FF"/>
                </a:solidFill>
                <a:latin typeface="Consolas" panose="020B0609020204030204" pitchFamily="49" charset="0"/>
                <a:cs typeface="Consolas" panose="020B0609020204030204" pitchFamily="49" charset="0"/>
              </a:rPr>
              <a:t>a</a:t>
            </a:r>
            <a:r>
              <a:rPr lang="en-US" altLang="zh-CN" sz="1800" baseline="-25000" dirty="0" smtClean="0">
                <a:solidFill>
                  <a:srgbClr val="3333FF"/>
                </a:solidFill>
                <a:latin typeface="Consolas" panose="020B0609020204030204" pitchFamily="49" charset="0"/>
                <a:cs typeface="Consolas" panose="020B0609020204030204" pitchFamily="49" charset="0"/>
              </a:rPr>
              <a:t>0</a:t>
            </a:r>
            <a:endParaRPr lang="en-US" altLang="zh-CN" sz="1800" baseline="-25000" dirty="0">
              <a:solidFill>
                <a:srgbClr val="3333FF"/>
              </a:solidFill>
              <a:latin typeface="Consolas" panose="020B0609020204030204" pitchFamily="49" charset="0"/>
              <a:cs typeface="Consolas" panose="020B0609020204030204" pitchFamily="49" charset="0"/>
            </a:endParaRPr>
          </a:p>
        </p:txBody>
      </p:sp>
      <p:sp>
        <p:nvSpPr>
          <p:cNvPr id="275463" name="Rectangle 7"/>
          <p:cNvSpPr>
            <a:spLocks noChangeArrowheads="1"/>
          </p:cNvSpPr>
          <p:nvPr/>
        </p:nvSpPr>
        <p:spPr bwMode="auto">
          <a:xfrm>
            <a:off x="2914973" y="317923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3333FF"/>
                </a:solidFill>
                <a:latin typeface="Consolas" panose="020B0609020204030204" pitchFamily="49" charset="0"/>
                <a:cs typeface="Consolas" panose="020B0609020204030204" pitchFamily="49" charset="0"/>
              </a:rPr>
              <a:t>a</a:t>
            </a:r>
            <a:r>
              <a:rPr lang="en-US" altLang="zh-CN" sz="1800" baseline="-25000" dirty="0" smtClean="0">
                <a:solidFill>
                  <a:srgbClr val="3333FF"/>
                </a:solidFill>
                <a:latin typeface="Consolas" panose="020B0609020204030204" pitchFamily="49" charset="0"/>
                <a:cs typeface="Consolas" panose="020B0609020204030204" pitchFamily="49" charset="0"/>
              </a:rPr>
              <a:t>1</a:t>
            </a:r>
            <a:endParaRPr lang="en-US" altLang="zh-CN" sz="1800" baseline="-25000" dirty="0">
              <a:solidFill>
                <a:srgbClr val="3333FF"/>
              </a:solidFill>
              <a:latin typeface="Consolas" panose="020B0609020204030204" pitchFamily="49" charset="0"/>
              <a:cs typeface="Consolas" panose="020B0609020204030204" pitchFamily="49" charset="0"/>
            </a:endParaRPr>
          </a:p>
        </p:txBody>
      </p:sp>
      <p:sp>
        <p:nvSpPr>
          <p:cNvPr id="275464" name="Rectangle 8"/>
          <p:cNvSpPr>
            <a:spLocks noChangeArrowheads="1"/>
          </p:cNvSpPr>
          <p:nvPr/>
        </p:nvSpPr>
        <p:spPr bwMode="auto">
          <a:xfrm>
            <a:off x="3454723" y="317923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aseline="-25000">
                <a:solidFill>
                  <a:srgbClr val="660066"/>
                </a:solidFill>
                <a:latin typeface="宋体" panose="02010600030101010101" pitchFamily="2" charset="-122"/>
                <a:ea typeface="宋体" panose="02010600030101010101" pitchFamily="2" charset="-122"/>
                <a:cs typeface="Consolas" panose="020B0609020204030204" pitchFamily="49" charset="0"/>
              </a:rPr>
              <a:t>…</a:t>
            </a:r>
            <a:endParaRPr lang="en-US" altLang="zh-CN" sz="1800" baseline="-25000">
              <a:solidFill>
                <a:srgbClr val="660066"/>
              </a:solidFill>
              <a:latin typeface="宋体" panose="02010600030101010101" pitchFamily="2" charset="-122"/>
              <a:ea typeface="宋体" panose="02010600030101010101" pitchFamily="2" charset="-122"/>
              <a:cs typeface="Consolas" panose="020B0609020204030204" pitchFamily="49" charset="0"/>
            </a:endParaRPr>
          </a:p>
        </p:txBody>
      </p:sp>
      <p:sp>
        <p:nvSpPr>
          <p:cNvPr id="275465" name="Rectangle 9"/>
          <p:cNvSpPr>
            <a:spLocks noChangeArrowheads="1"/>
          </p:cNvSpPr>
          <p:nvPr/>
        </p:nvSpPr>
        <p:spPr bwMode="auto">
          <a:xfrm>
            <a:off x="3996061" y="317923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3333FF"/>
                </a:solidFill>
                <a:latin typeface="Consolas" panose="020B0609020204030204" pitchFamily="49" charset="0"/>
                <a:cs typeface="Consolas" panose="020B0609020204030204" pitchFamily="49" charset="0"/>
              </a:rPr>
              <a:t>a</a:t>
            </a:r>
            <a:r>
              <a:rPr lang="en-US" altLang="zh-CN" sz="1800" i="1" baseline="-25000">
                <a:solidFill>
                  <a:srgbClr val="3333FF"/>
                </a:solidFill>
                <a:latin typeface="Consolas" panose="020B0609020204030204" pitchFamily="49" charset="0"/>
                <a:cs typeface="Consolas" panose="020B0609020204030204" pitchFamily="49" charset="0"/>
              </a:rPr>
              <a:t>i</a:t>
            </a:r>
            <a:endParaRPr lang="en-US" altLang="zh-CN" sz="1800" i="1" baseline="-25000">
              <a:solidFill>
                <a:srgbClr val="3333FF"/>
              </a:solidFill>
              <a:latin typeface="Consolas" panose="020B0609020204030204" pitchFamily="49" charset="0"/>
              <a:cs typeface="Consolas" panose="020B0609020204030204" pitchFamily="49" charset="0"/>
            </a:endParaRPr>
          </a:p>
        </p:txBody>
      </p:sp>
      <p:sp>
        <p:nvSpPr>
          <p:cNvPr id="275466" name="Rectangle 10"/>
          <p:cNvSpPr>
            <a:spLocks noChangeArrowheads="1"/>
          </p:cNvSpPr>
          <p:nvPr/>
        </p:nvSpPr>
        <p:spPr bwMode="auto">
          <a:xfrm>
            <a:off x="4534223" y="317923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aseline="-25000">
                <a:solidFill>
                  <a:srgbClr val="660066"/>
                </a:solidFill>
                <a:latin typeface="宋体" panose="02010600030101010101" pitchFamily="2" charset="-122"/>
                <a:ea typeface="宋体" panose="02010600030101010101" pitchFamily="2" charset="-122"/>
                <a:cs typeface="Consolas" panose="020B0609020204030204" pitchFamily="49" charset="0"/>
              </a:rPr>
              <a:t>…</a:t>
            </a:r>
            <a:endParaRPr lang="en-US" altLang="zh-CN" sz="1800" baseline="-25000">
              <a:solidFill>
                <a:srgbClr val="660066"/>
              </a:solidFill>
              <a:latin typeface="宋体" panose="02010600030101010101" pitchFamily="2" charset="-122"/>
              <a:ea typeface="宋体" panose="02010600030101010101" pitchFamily="2" charset="-122"/>
              <a:cs typeface="Consolas" panose="020B0609020204030204" pitchFamily="49" charset="0"/>
            </a:endParaRPr>
          </a:p>
        </p:txBody>
      </p:sp>
      <p:sp>
        <p:nvSpPr>
          <p:cNvPr id="275467" name="Rectangle 11"/>
          <p:cNvSpPr>
            <a:spLocks noChangeArrowheads="1"/>
          </p:cNvSpPr>
          <p:nvPr/>
        </p:nvSpPr>
        <p:spPr bwMode="auto">
          <a:xfrm>
            <a:off x="5075561" y="317923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3333FF"/>
                </a:solidFill>
                <a:latin typeface="Consolas" panose="020B0609020204030204" pitchFamily="49" charset="0"/>
                <a:cs typeface="Consolas" panose="020B0609020204030204" pitchFamily="49" charset="0"/>
              </a:rPr>
              <a:t>a</a:t>
            </a:r>
            <a:r>
              <a:rPr lang="en-US" altLang="zh-CN" sz="1800" i="1" baseline="-25000" dirty="0" smtClean="0">
                <a:solidFill>
                  <a:srgbClr val="3333FF"/>
                </a:solidFill>
                <a:latin typeface="Consolas" panose="020B0609020204030204" pitchFamily="49" charset="0"/>
                <a:cs typeface="Consolas" panose="020B0609020204030204" pitchFamily="49" charset="0"/>
              </a:rPr>
              <a:t>n-1</a:t>
            </a:r>
            <a:endParaRPr lang="en-US" altLang="zh-CN" sz="1800" i="1" baseline="-25000" dirty="0">
              <a:solidFill>
                <a:srgbClr val="3333FF"/>
              </a:solidFill>
              <a:latin typeface="Consolas" panose="020B0609020204030204" pitchFamily="49" charset="0"/>
              <a:cs typeface="Consolas" panose="020B0609020204030204" pitchFamily="49" charset="0"/>
            </a:endParaRPr>
          </a:p>
        </p:txBody>
      </p:sp>
      <p:sp>
        <p:nvSpPr>
          <p:cNvPr id="275468" name="Rectangle 12"/>
          <p:cNvSpPr>
            <a:spLocks noChangeArrowheads="1"/>
          </p:cNvSpPr>
          <p:nvPr/>
        </p:nvSpPr>
        <p:spPr bwMode="auto">
          <a:xfrm>
            <a:off x="5613723" y="3179238"/>
            <a:ext cx="1368425"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aseline="-25000">
                <a:solidFill>
                  <a:srgbClr val="660066"/>
                </a:solidFill>
                <a:latin typeface="宋体" panose="02010600030101010101" pitchFamily="2" charset="-122"/>
                <a:ea typeface="宋体" panose="02010600030101010101" pitchFamily="2" charset="-122"/>
                <a:cs typeface="Consolas" panose="020B0609020204030204" pitchFamily="49" charset="0"/>
              </a:rPr>
              <a:t>…</a:t>
            </a:r>
            <a:endParaRPr lang="en-US" altLang="zh-CN" sz="1800" baseline="-25000">
              <a:solidFill>
                <a:srgbClr val="660066"/>
              </a:solidFill>
              <a:latin typeface="宋体" panose="02010600030101010101" pitchFamily="2" charset="-122"/>
              <a:ea typeface="宋体" panose="02010600030101010101" pitchFamily="2" charset="-122"/>
              <a:cs typeface="Consolas" panose="020B0609020204030204" pitchFamily="49" charset="0"/>
            </a:endParaRPr>
          </a:p>
        </p:txBody>
      </p:sp>
      <p:sp>
        <p:nvSpPr>
          <p:cNvPr id="275469" name="Rectangle 13"/>
          <p:cNvSpPr>
            <a:spLocks noChangeArrowheads="1"/>
          </p:cNvSpPr>
          <p:nvPr/>
        </p:nvSpPr>
        <p:spPr bwMode="auto">
          <a:xfrm>
            <a:off x="6982148" y="317923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dirty="0">
              <a:solidFill>
                <a:srgbClr val="660066"/>
              </a:solidFill>
              <a:latin typeface="Consolas" panose="020B0609020204030204" pitchFamily="49" charset="0"/>
              <a:ea typeface="宋体" panose="02010600030101010101" pitchFamily="2" charset="-122"/>
              <a:cs typeface="Consolas" panose="020B0609020204030204" pitchFamily="49" charset="0"/>
            </a:endParaRPr>
          </a:p>
        </p:txBody>
      </p:sp>
      <p:sp>
        <p:nvSpPr>
          <p:cNvPr id="275472" name="Text Box 16"/>
          <p:cNvSpPr txBox="1">
            <a:spLocks noChangeArrowheads="1"/>
          </p:cNvSpPr>
          <p:nvPr/>
        </p:nvSpPr>
        <p:spPr bwMode="auto">
          <a:xfrm>
            <a:off x="2421261" y="2708920"/>
            <a:ext cx="503237" cy="400110"/>
          </a:xfrm>
          <a:prstGeom prst="rect">
            <a:avLst/>
          </a:prstGeom>
          <a:noFill/>
          <a:ln w="38100" algn="ctr">
            <a:noFill/>
            <a:miter lim="800000"/>
          </a:ln>
          <a:effectLst/>
        </p:spPr>
        <p:txBody>
          <a:bodyPr>
            <a:spAutoFit/>
          </a:bodyPr>
          <a:lstStyle/>
          <a:p>
            <a:pPr>
              <a:spcBef>
                <a:spcPct val="50000"/>
              </a:spcBef>
            </a:pPr>
            <a:r>
              <a:rPr lang="en-US" altLang="zh-CN" sz="2000" dirty="0" smtClean="0">
                <a:solidFill>
                  <a:srgbClr val="00B0F0"/>
                </a:solidFill>
                <a:latin typeface="Consolas" panose="020B0609020204030204" pitchFamily="49" charset="0"/>
                <a:cs typeface="Consolas" panose="020B0609020204030204" pitchFamily="49" charset="0"/>
              </a:rPr>
              <a:t>A</a:t>
            </a:r>
            <a:endParaRPr lang="en-US" altLang="zh-CN" sz="2000" dirty="0">
              <a:solidFill>
                <a:srgbClr val="00B0F0"/>
              </a:solidFill>
              <a:latin typeface="Consolas" panose="020B0609020204030204" pitchFamily="49" charset="0"/>
              <a:cs typeface="Consolas" panose="020B0609020204030204" pitchFamily="49" charset="0"/>
            </a:endParaRPr>
          </a:p>
        </p:txBody>
      </p:sp>
      <p:sp>
        <p:nvSpPr>
          <p:cNvPr id="275473" name="Text Box 17"/>
          <p:cNvSpPr txBox="1">
            <a:spLocks noChangeArrowheads="1"/>
          </p:cNvSpPr>
          <p:nvPr/>
        </p:nvSpPr>
        <p:spPr bwMode="auto">
          <a:xfrm>
            <a:off x="2844626" y="2708920"/>
            <a:ext cx="791270" cy="400110"/>
          </a:xfrm>
          <a:prstGeom prst="rect">
            <a:avLst/>
          </a:prstGeom>
          <a:noFill/>
          <a:ln w="38100" algn="ctr">
            <a:noFill/>
            <a:miter lim="800000"/>
          </a:ln>
          <a:effectLst/>
        </p:spPr>
        <p:txBody>
          <a:bodyPr wrap="square">
            <a:spAutoFit/>
          </a:bodyPr>
          <a:lstStyle/>
          <a:p>
            <a:pPr>
              <a:spcBef>
                <a:spcPct val="50000"/>
              </a:spcBef>
            </a:pPr>
            <a:r>
              <a:rPr lang="en-US" altLang="zh-CN" sz="2000" dirty="0" err="1" smtClean="0">
                <a:solidFill>
                  <a:srgbClr val="00B0F0"/>
                </a:solidFill>
                <a:latin typeface="Consolas" panose="020B0609020204030204" pitchFamily="49" charset="0"/>
                <a:cs typeface="Consolas" panose="020B0609020204030204" pitchFamily="49" charset="0"/>
              </a:rPr>
              <a:t>A+c</a:t>
            </a:r>
            <a:endParaRPr lang="en-US" altLang="zh-CN" sz="2000" dirty="0">
              <a:solidFill>
                <a:srgbClr val="00B0F0"/>
              </a:solidFill>
              <a:latin typeface="Consolas" panose="020B0609020204030204" pitchFamily="49" charset="0"/>
              <a:cs typeface="Consolas" panose="020B0609020204030204" pitchFamily="49" charset="0"/>
            </a:endParaRPr>
          </a:p>
        </p:txBody>
      </p:sp>
      <p:sp>
        <p:nvSpPr>
          <p:cNvPr id="275474" name="Text Box 18"/>
          <p:cNvSpPr txBox="1">
            <a:spLocks noChangeArrowheads="1"/>
          </p:cNvSpPr>
          <p:nvPr/>
        </p:nvSpPr>
        <p:spPr bwMode="auto">
          <a:xfrm>
            <a:off x="3940870" y="2708920"/>
            <a:ext cx="882650" cy="400110"/>
          </a:xfrm>
          <a:prstGeom prst="rect">
            <a:avLst/>
          </a:prstGeom>
          <a:noFill/>
          <a:ln w="38100" algn="ctr">
            <a:noFill/>
            <a:miter lim="800000"/>
          </a:ln>
          <a:effectLst/>
        </p:spPr>
        <p:txBody>
          <a:bodyPr wrap="square">
            <a:spAutoFit/>
          </a:bodyPr>
          <a:lstStyle/>
          <a:p>
            <a:pPr>
              <a:spcBef>
                <a:spcPct val="50000"/>
              </a:spcBef>
            </a:pPr>
            <a:r>
              <a:rPr lang="en-US" altLang="zh-CN" sz="2000" i="1" dirty="0" err="1" smtClean="0">
                <a:solidFill>
                  <a:srgbClr val="00B0F0"/>
                </a:solidFill>
                <a:latin typeface="Consolas" panose="020B0609020204030204" pitchFamily="49" charset="0"/>
                <a:cs typeface="Consolas" panose="020B0609020204030204" pitchFamily="49" charset="0"/>
              </a:rPr>
              <a:t>A+ic</a:t>
            </a:r>
            <a:endParaRPr lang="en-US" altLang="zh-CN" sz="2000" dirty="0">
              <a:solidFill>
                <a:srgbClr val="00B0F0"/>
              </a:solidFill>
              <a:latin typeface="Consolas" panose="020B0609020204030204" pitchFamily="49" charset="0"/>
              <a:cs typeface="Consolas" panose="020B0609020204030204" pitchFamily="49" charset="0"/>
            </a:endParaRPr>
          </a:p>
        </p:txBody>
      </p:sp>
      <p:sp>
        <p:nvSpPr>
          <p:cNvPr id="275475" name="Text Box 19"/>
          <p:cNvSpPr txBox="1">
            <a:spLocks noChangeArrowheads="1"/>
          </p:cNvSpPr>
          <p:nvPr/>
        </p:nvSpPr>
        <p:spPr bwMode="auto">
          <a:xfrm>
            <a:off x="4747745" y="2708920"/>
            <a:ext cx="1439070" cy="400110"/>
          </a:xfrm>
          <a:prstGeom prst="rect">
            <a:avLst/>
          </a:prstGeom>
          <a:noFill/>
          <a:ln w="38100" algn="ctr">
            <a:noFill/>
            <a:miter lim="800000"/>
          </a:ln>
          <a:effectLst/>
        </p:spPr>
        <p:txBody>
          <a:bodyPr wrap="square">
            <a:spAutoFit/>
          </a:bodyPr>
          <a:lstStyle/>
          <a:p>
            <a:pPr>
              <a:spcBef>
                <a:spcPct val="50000"/>
              </a:spcBef>
            </a:pPr>
            <a:r>
              <a:rPr lang="en-US" altLang="zh-CN" sz="2000" i="1" dirty="0" smtClean="0">
                <a:solidFill>
                  <a:srgbClr val="00B0F0"/>
                </a:solidFill>
                <a:latin typeface="Consolas" panose="020B0609020204030204" pitchFamily="49" charset="0"/>
                <a:cs typeface="Consolas" panose="020B0609020204030204" pitchFamily="49" charset="0"/>
              </a:rPr>
              <a:t>A+(n</a:t>
            </a:r>
            <a:r>
              <a:rPr lang="en-US" altLang="zh-CN" sz="2000" dirty="0" smtClean="0">
                <a:solidFill>
                  <a:srgbClr val="00B0F0"/>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smtClean="0">
                <a:solidFill>
                  <a:srgbClr val="00B0F0"/>
                </a:solidFill>
                <a:latin typeface="Consolas" panose="020B0609020204030204" pitchFamily="49" charset="0"/>
                <a:cs typeface="Consolas" panose="020B0609020204030204" pitchFamily="49" charset="0"/>
              </a:rPr>
              <a:t>1)c</a:t>
            </a:r>
            <a:endParaRPr lang="en-US" altLang="zh-CN" sz="2000" dirty="0">
              <a:solidFill>
                <a:srgbClr val="00B0F0"/>
              </a:solidFill>
              <a:latin typeface="Consolas" panose="020B0609020204030204" pitchFamily="49" charset="0"/>
              <a:cs typeface="Consolas" panose="020B0609020204030204" pitchFamily="49" charset="0"/>
            </a:endParaRPr>
          </a:p>
        </p:txBody>
      </p:sp>
      <p:sp>
        <p:nvSpPr>
          <p:cNvPr id="275476" name="AutoShape 20"/>
          <p:cNvSpPr/>
          <p:nvPr/>
        </p:nvSpPr>
        <p:spPr bwMode="auto">
          <a:xfrm rot="5400000">
            <a:off x="3959548" y="2244201"/>
            <a:ext cx="288925" cy="3022600"/>
          </a:xfrm>
          <a:prstGeom prst="rightBrace">
            <a:avLst>
              <a:gd name="adj1" fmla="val 249085"/>
              <a:gd name="adj2" fmla="val 50000"/>
            </a:avLst>
          </a:prstGeom>
        </p:spPr>
        <p:style>
          <a:lnRef idx="2">
            <a:schemeClr val="accent5"/>
          </a:lnRef>
          <a:fillRef idx="0">
            <a:schemeClr val="accent5"/>
          </a:fillRef>
          <a:effectRef idx="1">
            <a:schemeClr val="accent5"/>
          </a:effectRef>
          <a:fontRef idx="minor">
            <a:schemeClr val="tx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5477" name="Text Box 21"/>
          <p:cNvSpPr txBox="1">
            <a:spLocks noChangeArrowheads="1"/>
          </p:cNvSpPr>
          <p:nvPr/>
        </p:nvSpPr>
        <p:spPr bwMode="auto">
          <a:xfrm>
            <a:off x="3707904" y="3933305"/>
            <a:ext cx="1008062" cy="461665"/>
          </a:xfrm>
          <a:prstGeom prst="rect">
            <a:avLst/>
          </a:prstGeom>
          <a:noFill/>
          <a:ln w="38100" algn="ctr">
            <a:noFill/>
            <a:miter lim="800000"/>
          </a:ln>
          <a:effectLst/>
        </p:spPr>
        <p:txBody>
          <a:bodyPr>
            <a:spAutoFit/>
          </a:bodyPr>
          <a:lstStyle/>
          <a:p>
            <a:pPr>
              <a:spcBef>
                <a:spcPct val="50000"/>
              </a:spcBef>
            </a:pPr>
            <a:r>
              <a:rPr lang="en-US" altLang="zh-CN" sz="2400" dirty="0">
                <a:solidFill>
                  <a:srgbClr val="3333FF"/>
                </a:solidFill>
                <a:latin typeface="Consolas" panose="020B0609020204030204" pitchFamily="49" charset="0"/>
                <a:cs typeface="Consolas" panose="020B0609020204030204" pitchFamily="49" charset="0"/>
              </a:rPr>
              <a:t>data</a:t>
            </a:r>
            <a:endParaRPr lang="en-US" altLang="zh-CN" sz="2400" dirty="0">
              <a:solidFill>
                <a:srgbClr val="3333FF"/>
              </a:solidFill>
              <a:latin typeface="Consolas" panose="020B0609020204030204" pitchFamily="49" charset="0"/>
              <a:cs typeface="Consolas" panose="020B0609020204030204" pitchFamily="49" charset="0"/>
            </a:endParaRPr>
          </a:p>
        </p:txBody>
      </p:sp>
      <p:sp>
        <p:nvSpPr>
          <p:cNvPr id="275480" name="Text Box 24"/>
          <p:cNvSpPr txBox="1">
            <a:spLocks noChangeArrowheads="1"/>
          </p:cNvSpPr>
          <p:nvPr/>
        </p:nvSpPr>
        <p:spPr bwMode="auto">
          <a:xfrm>
            <a:off x="7763871" y="3140927"/>
            <a:ext cx="1260648" cy="461665"/>
          </a:xfrm>
          <a:prstGeom prst="rect">
            <a:avLst/>
          </a:prstGeom>
          <a:noFill/>
          <a:ln w="38100" algn="ctr">
            <a:noFill/>
            <a:miter lim="800000"/>
          </a:ln>
          <a:effectLst/>
        </p:spPr>
        <p:txBody>
          <a:bodyPr wrap="square">
            <a:spAutoFit/>
          </a:bodyPr>
          <a:lstStyle/>
          <a:p>
            <a:pPr>
              <a:spcBef>
                <a:spcPct val="50000"/>
              </a:spcBef>
            </a:pPr>
            <a:r>
              <a:rPr kumimoji="1" lang="zh-CN" altLang="en-US" sz="2400" b="1" dirty="0">
                <a:solidFill>
                  <a:srgbClr val="FF00FF"/>
                </a:solidFill>
                <a:latin typeface="Consolas" panose="020B0609020204030204" pitchFamily="49" charset="0"/>
                <a:ea typeface="楷体" panose="02010609060101010101" pitchFamily="49" charset="-122"/>
                <a:cs typeface="Consolas" panose="020B0609020204030204" pitchFamily="49" charset="0"/>
              </a:rPr>
              <a:t>顺序表</a:t>
            </a:r>
            <a:endParaRPr kumimoji="1" lang="zh-CN" altLang="en-US" sz="2400" b="1"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5481" name="Text Box 25"/>
          <p:cNvSpPr txBox="1">
            <a:spLocks noChangeArrowheads="1"/>
          </p:cNvSpPr>
          <p:nvPr/>
        </p:nvSpPr>
        <p:spPr bwMode="auto">
          <a:xfrm>
            <a:off x="503561" y="836712"/>
            <a:ext cx="1728787" cy="461665"/>
          </a:xfrm>
          <a:prstGeom prst="rect">
            <a:avLst/>
          </a:prstGeom>
          <a:noFill/>
          <a:ln w="38100" algn="ctr">
            <a:noFill/>
            <a:miter lim="800000"/>
          </a:ln>
          <a:effectLst>
            <a:outerShdw blurRad="50800" dist="38100" dir="5400000" algn="t" rotWithShape="0">
              <a:prstClr val="black">
                <a:alpha val="40000"/>
              </a:prstClr>
            </a:outerShdw>
          </a:effectLst>
        </p:spPr>
        <p:txBody>
          <a:bodyPr>
            <a:spAutoFit/>
          </a:bodyPr>
          <a:lstStyle/>
          <a:p>
            <a:pPr>
              <a:spcBef>
                <a:spcPct val="50000"/>
              </a:spcBef>
            </a:pPr>
            <a:r>
              <a:rPr kumimoji="1" lang="zh-CN" altLang="en-US" sz="2400" dirty="0">
                <a:solidFill>
                  <a:srgbClr val="3333FF"/>
                </a:solidFill>
                <a:latin typeface="Consolas" panose="020B0609020204030204" pitchFamily="49" charset="0"/>
                <a:ea typeface="楷体" panose="02010609060101010101" pitchFamily="49" charset="-122"/>
                <a:cs typeface="Consolas" panose="020B0609020204030204" pitchFamily="49" charset="0"/>
              </a:rPr>
              <a:t>逻辑结构</a:t>
            </a:r>
            <a:endParaRPr kumimoji="1" lang="zh-CN" altLang="en-US" sz="24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5482" name="Text Box 26"/>
          <p:cNvSpPr txBox="1">
            <a:spLocks noChangeArrowheads="1"/>
          </p:cNvSpPr>
          <p:nvPr/>
        </p:nvSpPr>
        <p:spPr bwMode="auto">
          <a:xfrm>
            <a:off x="446397" y="3145901"/>
            <a:ext cx="1728787" cy="461665"/>
          </a:xfrm>
          <a:prstGeom prst="rect">
            <a:avLst/>
          </a:prstGeom>
          <a:noFill/>
          <a:ln w="38100" algn="ctr">
            <a:noFill/>
            <a:miter lim="800000"/>
          </a:ln>
          <a:effectLst>
            <a:outerShdw blurRad="50800" dist="38100" dir="5400000" algn="t" rotWithShape="0">
              <a:prstClr val="black">
                <a:alpha val="40000"/>
              </a:prstClr>
            </a:outerShdw>
          </a:effectLst>
        </p:spPr>
        <p:txBody>
          <a:bodyPr>
            <a:spAutoFit/>
          </a:bodyPr>
          <a:lstStyle/>
          <a:p>
            <a:pPr>
              <a:spcBef>
                <a:spcPct val="50000"/>
              </a:spcBef>
            </a:pPr>
            <a:r>
              <a:rPr kumimoji="1" lang="zh-CN" altLang="en-US" sz="2400" dirty="0">
                <a:solidFill>
                  <a:srgbClr val="3333FF"/>
                </a:solidFill>
                <a:latin typeface="Consolas" panose="020B0609020204030204" pitchFamily="49" charset="0"/>
                <a:ea typeface="楷体" panose="02010609060101010101" pitchFamily="49" charset="-122"/>
                <a:cs typeface="Consolas" panose="020B0609020204030204" pitchFamily="49" charset="0"/>
              </a:rPr>
              <a:t>存储结构</a:t>
            </a:r>
            <a:endParaRPr kumimoji="1" lang="zh-CN" altLang="en-US" sz="24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5483" name="AutoShape 27"/>
          <p:cNvSpPr>
            <a:spLocks noChangeArrowheads="1"/>
          </p:cNvSpPr>
          <p:nvPr/>
        </p:nvSpPr>
        <p:spPr bwMode="auto">
          <a:xfrm>
            <a:off x="1222698" y="1701875"/>
            <a:ext cx="215900" cy="935037"/>
          </a:xfrm>
          <a:prstGeom prst="downArrow">
            <a:avLst>
              <a:gd name="adj1" fmla="val 50000"/>
              <a:gd name="adj2" fmla="val 108272"/>
            </a:avLst>
          </a:prstGeom>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660066"/>
              </a:solidFill>
              <a:latin typeface="Consolas" panose="020B0609020204030204" pitchFamily="49" charset="0"/>
              <a:cs typeface="Consolas" panose="020B0609020204030204" pitchFamily="49" charset="0"/>
            </a:endParaRPr>
          </a:p>
        </p:txBody>
      </p:sp>
      <p:sp>
        <p:nvSpPr>
          <p:cNvPr id="31" name="灯片编号占位符 30"/>
          <p:cNvSpPr>
            <a:spLocks noGrp="1"/>
          </p:cNvSpPr>
          <p:nvPr>
            <p:ph type="sldNum" sz="quarter" idx="12"/>
          </p:nvPr>
        </p:nvSpPr>
        <p:spPr>
          <a:xfrm>
            <a:off x="8063880" y="6332199"/>
            <a:ext cx="502920" cy="502920"/>
          </a:xfrm>
        </p:spPr>
        <p:txBody>
          <a:bodyPr>
            <a:normAutofit fontScale="77500" lnSpcReduction="20000"/>
          </a:bodyPr>
          <a:lstStyle/>
          <a:p>
            <a:fld id="{BC067DFE-42A7-4CB5-93C4-F2F97DA7580C}" type="slidenum">
              <a:rPr lang="en-US" altLang="zh-CN" smtClean="0"/>
            </a:fld>
            <a:r>
              <a:rPr lang="en-US" altLang="zh-CN" smtClean="0"/>
              <a:t>/65</a:t>
            </a:r>
            <a:endParaRPr lang="en-US" altLang="zh-CN"/>
          </a:p>
        </p:txBody>
      </p:sp>
      <p:sp>
        <p:nvSpPr>
          <p:cNvPr id="29" name="Text Box 26"/>
          <p:cNvSpPr txBox="1">
            <a:spLocks noChangeArrowheads="1"/>
          </p:cNvSpPr>
          <p:nvPr/>
        </p:nvSpPr>
        <p:spPr bwMode="auto">
          <a:xfrm>
            <a:off x="687326" y="5325308"/>
            <a:ext cx="8120835" cy="1052596"/>
          </a:xfrm>
          <a:prstGeom prst="rect">
            <a:avLst/>
          </a:prstGeom>
          <a:noFill/>
          <a:ln w="38100" algn="ctr">
            <a:noFill/>
            <a:miter lim="800000"/>
          </a:ln>
          <a:effectLst>
            <a:outerShdw blurRad="50800" dist="38100" dir="5400000" algn="t" rotWithShape="0">
              <a:prstClr val="black">
                <a:alpha val="40000"/>
              </a:prstClr>
            </a:outerShdw>
          </a:effectLst>
        </p:spPr>
        <p:txBody>
          <a:bodyPr wrap="square">
            <a:spAutoFit/>
          </a:bodyPr>
          <a:lstStyle/>
          <a:p>
            <a:pPr>
              <a:lnSpc>
                <a:spcPct val="120000"/>
              </a:lnSpc>
              <a:spcBef>
                <a:spcPct val="50000"/>
              </a:spcBef>
            </a:pPr>
            <a:r>
              <a:rPr kumimoji="1" lang="zh-CN" altLang="en-US" sz="26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设第一个数据元素</a:t>
            </a:r>
            <a:r>
              <a:rPr kumimoji="1" lang="en-US" altLang="zh-CN" sz="26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600" baseline="-250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0</a:t>
            </a:r>
            <a:r>
              <a:rPr kumimoji="1" lang="zh-CN" altLang="en-US" sz="26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存放地址为</a:t>
            </a:r>
            <a:r>
              <a:rPr kumimoji="1" lang="en-US" altLang="zh-CN" sz="26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zh-CN" altLang="en-US" sz="26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，则第</a:t>
            </a:r>
            <a:r>
              <a:rPr kumimoji="1" lang="en-US" altLang="zh-CN" sz="2600" i="1" dirty="0" err="1" smtClean="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lang="zh-CN" altLang="en-US" sz="2600" dirty="0" smtClean="0">
                <a:solidFill>
                  <a:srgbClr val="000000"/>
                </a:solidFill>
              </a:rPr>
              <a:t>（</a:t>
            </a:r>
            <a:r>
              <a:rPr lang="en-US" altLang="zh-CN" sz="2600" dirty="0">
                <a:solidFill>
                  <a:srgbClr val="000000"/>
                </a:solidFill>
              </a:rPr>
              <a:t>0</a:t>
            </a:r>
            <a:r>
              <a:rPr lang="en-US" altLang="zh-CN" sz="2600" dirty="0" smtClean="0">
                <a:solidFill>
                  <a:srgbClr val="000000"/>
                </a:solidFill>
              </a:rPr>
              <a:t>≤ </a:t>
            </a:r>
            <a:r>
              <a:rPr lang="en-US" altLang="zh-CN" sz="2600" dirty="0" err="1" smtClean="0">
                <a:solidFill>
                  <a:srgbClr val="000000"/>
                </a:solidFill>
              </a:rPr>
              <a:t>i</a:t>
            </a:r>
            <a:r>
              <a:rPr lang="en-US" altLang="zh-CN" sz="2600" dirty="0" smtClean="0">
                <a:solidFill>
                  <a:srgbClr val="000000"/>
                </a:solidFill>
              </a:rPr>
              <a:t> ≤ n-1</a:t>
            </a:r>
            <a:r>
              <a:rPr lang="zh-CN" altLang="en-US" sz="2600" dirty="0">
                <a:solidFill>
                  <a:srgbClr val="000000"/>
                </a:solidFill>
              </a:rPr>
              <a:t>）</a:t>
            </a:r>
            <a:r>
              <a:rPr kumimoji="1" lang="zh-CN" altLang="en-US" sz="26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个数据元素</a:t>
            </a:r>
            <a:r>
              <a:rPr kumimoji="1" lang="en-US" altLang="zh-CN" sz="2600" dirty="0" err="1"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600" baseline="-25000" dirty="0" err="1" smtClean="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6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的存放地址为</a:t>
            </a:r>
            <a:r>
              <a:rPr lang="en-US" altLang="zh-CN" sz="2600" i="1" dirty="0" err="1" smtClean="0">
                <a:solidFill>
                  <a:srgbClr val="00B0F0"/>
                </a:solidFill>
                <a:latin typeface="Consolas" panose="020B0609020204030204" pitchFamily="49" charset="0"/>
                <a:cs typeface="Consolas" panose="020B0609020204030204" pitchFamily="49" charset="0"/>
              </a:rPr>
              <a:t>A+ic</a:t>
            </a:r>
            <a:r>
              <a:rPr kumimoji="1" lang="zh-CN" altLang="en-US" sz="26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，假设</a:t>
            </a:r>
            <a:r>
              <a:rPr kumimoji="1" lang="en-US" altLang="zh-CN" sz="26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32</a:t>
            </a:r>
            <a:r>
              <a:rPr kumimoji="1" lang="zh-CN" altLang="en-US" sz="26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位机，则</a:t>
            </a:r>
            <a:r>
              <a:rPr kumimoji="1" lang="en-US" altLang="zh-CN" sz="26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c=4</a:t>
            </a:r>
            <a:endParaRPr kumimoji="1" lang="zh-CN" altLang="en-US" sz="26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30" name="AutoShape 20"/>
          <p:cNvSpPr/>
          <p:nvPr/>
        </p:nvSpPr>
        <p:spPr bwMode="auto">
          <a:xfrm rot="5400000">
            <a:off x="6443414" y="2783458"/>
            <a:ext cx="288925" cy="1868042"/>
          </a:xfrm>
          <a:prstGeom prst="rightBrace">
            <a:avLst>
              <a:gd name="adj1" fmla="val 249085"/>
              <a:gd name="adj2" fmla="val 50000"/>
            </a:avLst>
          </a:prstGeom>
        </p:spPr>
        <p:style>
          <a:lnRef idx="2">
            <a:schemeClr val="accent5"/>
          </a:lnRef>
          <a:fillRef idx="0">
            <a:schemeClr val="accent5"/>
          </a:fillRef>
          <a:effectRef idx="1">
            <a:schemeClr val="accent5"/>
          </a:effectRef>
          <a:fontRef idx="minor">
            <a:schemeClr val="tx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32" name="Text Box 21"/>
          <p:cNvSpPr txBox="1">
            <a:spLocks noChangeArrowheads="1"/>
          </p:cNvSpPr>
          <p:nvPr/>
        </p:nvSpPr>
        <p:spPr bwMode="auto">
          <a:xfrm>
            <a:off x="6228184" y="3923764"/>
            <a:ext cx="1008062" cy="461665"/>
          </a:xfrm>
          <a:prstGeom prst="rect">
            <a:avLst/>
          </a:prstGeom>
          <a:noFill/>
          <a:ln w="38100" algn="ctr">
            <a:noFill/>
            <a:miter lim="800000"/>
          </a:ln>
          <a:effectLst/>
        </p:spPr>
        <p:txBody>
          <a:bodyPr>
            <a:spAutoFit/>
          </a:bodyPr>
          <a:lstStyle/>
          <a:p>
            <a:pPr>
              <a:spcBef>
                <a:spcPct val="50000"/>
              </a:spcBef>
            </a:pPr>
            <a:r>
              <a:rPr lang="zh-CN" altLang="en-US" sz="2400" dirty="0" smtClean="0">
                <a:solidFill>
                  <a:srgbClr val="3333FF"/>
                </a:solidFill>
                <a:latin typeface="Consolas" panose="020B0609020204030204" pitchFamily="49" charset="0"/>
                <a:cs typeface="Consolas" panose="020B0609020204030204" pitchFamily="49" charset="0"/>
              </a:rPr>
              <a:t>空闲</a:t>
            </a:r>
            <a:endParaRPr lang="en-US" altLang="zh-CN" sz="2400" dirty="0">
              <a:solidFill>
                <a:srgbClr val="3333FF"/>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14"/>
            <a:ext cx="6072198" cy="500066"/>
          </a:xfrm>
        </p:spPr>
        <p:txBody>
          <a:bodyPr/>
          <a:lstStyle/>
          <a:p>
            <a:pPr>
              <a:lnSpc>
                <a:spcPct val="150000"/>
              </a:lnSpc>
            </a:pPr>
            <a:r>
              <a:rPr lang="zh-CN" altLang="en-US" sz="3200" b="1" dirty="0" smtClean="0"/>
              <a:t>三、</a:t>
            </a:r>
            <a:r>
              <a:rPr lang="zh-CN" altLang="zh-CN" sz="3200" b="1" dirty="0" smtClean="0"/>
              <a:t>顺序表定义</a:t>
            </a:r>
            <a:endParaRPr lang="zh-CN" altLang="en-US" sz="3200" b="1" dirty="0"/>
          </a:p>
        </p:txBody>
      </p:sp>
      <p:sp>
        <p:nvSpPr>
          <p:cNvPr id="3" name="内容占位符 2"/>
          <p:cNvSpPr>
            <a:spLocks noGrp="1"/>
          </p:cNvSpPr>
          <p:nvPr>
            <p:ph idx="1"/>
          </p:nvPr>
        </p:nvSpPr>
        <p:spPr>
          <a:xfrm>
            <a:off x="0" y="1052736"/>
            <a:ext cx="9072594" cy="4248472"/>
          </a:xfrm>
        </p:spPr>
        <p:txBody>
          <a:bodyPr>
            <a:noAutofit/>
          </a:bodyPr>
          <a:lstStyle/>
          <a:p>
            <a:pPr marL="323850">
              <a:lnSpc>
                <a:spcPct val="110000"/>
              </a:lnSpc>
              <a:spcBef>
                <a:spcPts val="0"/>
              </a:spcBef>
            </a:pP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#define </a:t>
            </a:r>
            <a:r>
              <a:rPr kumimoji="1" lang="en-US" altLang="zh-CN" sz="2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MaxSize</a:t>
            </a: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100      //</a:t>
            </a:r>
            <a:r>
              <a:rPr kumimoji="1" lang="zh-CN" altLang="en-US" sz="2800" dirty="0">
                <a:solidFill>
                  <a:srgbClr val="0000FF"/>
                </a:solidFill>
                <a:latin typeface="Consolas" panose="020B0609020204030204" pitchFamily="49" charset="0"/>
                <a:ea typeface="仿宋" panose="02010609060101010101" pitchFamily="49" charset="-122"/>
                <a:cs typeface="Consolas" panose="020B0609020204030204" pitchFamily="49" charset="0"/>
              </a:rPr>
              <a:t>顺序表存储空间大小</a:t>
            </a:r>
            <a:endPar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23850">
              <a:lnSpc>
                <a:spcPct val="110000"/>
              </a:lnSpc>
              <a:spcBef>
                <a:spcPts val="0"/>
              </a:spcBef>
            </a:pPr>
            <a:r>
              <a:rPr kumimoji="1" lang="en-US" altLang="zh-CN" sz="2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typedef</a:t>
            </a: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ElemType;    //</a:t>
            </a:r>
            <a:r>
              <a:rPr kumimoji="1" lang="zh-CN" altLang="en-US" sz="2800" dirty="0">
                <a:solidFill>
                  <a:srgbClr val="0000FF"/>
                </a:solidFill>
                <a:latin typeface="Consolas" panose="020B0609020204030204" pitchFamily="49" charset="0"/>
                <a:ea typeface="仿宋" panose="02010609060101010101" pitchFamily="49" charset="-122"/>
                <a:cs typeface="Consolas" panose="020B0609020204030204" pitchFamily="49" charset="0"/>
              </a:rPr>
              <a:t>顺序表中数据的类型</a:t>
            </a:r>
            <a:endPar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23850">
              <a:lnSpc>
                <a:spcPct val="110000"/>
              </a:lnSpc>
              <a:spcBef>
                <a:spcPts val="0"/>
              </a:spcBef>
            </a:pPr>
            <a:endPar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23850">
              <a:lnSpc>
                <a:spcPct val="110000"/>
              </a:lnSpc>
              <a:spcBef>
                <a:spcPts val="1000"/>
              </a:spcBef>
            </a:pPr>
            <a:r>
              <a:rPr kumimoji="1" lang="en-US" altLang="zh-CN" sz="2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typedef</a:t>
            </a: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23850">
              <a:lnSpc>
                <a:spcPct val="110000"/>
              </a:lnSpc>
              <a:spcBef>
                <a:spcPts val="1000"/>
              </a:spcBef>
            </a:pP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23850">
              <a:lnSpc>
                <a:spcPct val="110000"/>
              </a:lnSpc>
              <a:spcBef>
                <a:spcPts val="1000"/>
              </a:spcBef>
            </a:pP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ElemType data[</a:t>
            </a:r>
            <a:r>
              <a:rPr kumimoji="1" lang="en-US" altLang="zh-CN" sz="2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MaxSize</a:t>
            </a: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800" dirty="0">
                <a:solidFill>
                  <a:srgbClr val="0000FF"/>
                </a:solidFill>
                <a:latin typeface="Consolas" panose="020B0609020204030204" pitchFamily="49" charset="0"/>
                <a:ea typeface="仿宋" panose="02010609060101010101" pitchFamily="49" charset="-122"/>
                <a:cs typeface="Consolas" panose="020B0609020204030204" pitchFamily="49" charset="0"/>
              </a:rPr>
              <a:t>存放数据元素</a:t>
            </a:r>
            <a:endPar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23850">
              <a:lnSpc>
                <a:spcPct val="110000"/>
              </a:lnSpc>
              <a:spcBef>
                <a:spcPts val="1000"/>
              </a:spcBef>
            </a:pP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length</a:t>
            </a:r>
            <a:r>
              <a:rPr kumimoji="1" lang="en-US" altLang="zh-CN" sz="2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800" dirty="0">
                <a:solidFill>
                  <a:srgbClr val="0000FF"/>
                </a:solidFill>
                <a:latin typeface="Consolas" panose="020B0609020204030204" pitchFamily="49" charset="0"/>
                <a:ea typeface="仿宋" panose="02010609060101010101" pitchFamily="49" charset="-122"/>
                <a:cs typeface="Consolas" panose="020B0609020204030204" pitchFamily="49" charset="0"/>
              </a:rPr>
              <a:t>实际长度</a:t>
            </a:r>
            <a:endPar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23850">
              <a:lnSpc>
                <a:spcPct val="110000"/>
              </a:lnSpc>
              <a:spcBef>
                <a:spcPts val="1000"/>
              </a:spcBef>
            </a:pP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800" dirty="0">
                <a:solidFill>
                  <a:srgbClr val="0000FF"/>
                </a:solidFill>
                <a:latin typeface="Consolas" panose="020B0609020204030204" pitchFamily="49" charset="0"/>
                <a:ea typeface="仿宋" panose="02010609060101010101" pitchFamily="49" charset="-122"/>
                <a:cs typeface="Consolas" panose="020B0609020204030204" pitchFamily="49" charset="0"/>
              </a:rPr>
              <a:t>顺序表类型</a:t>
            </a:r>
            <a:endPar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23850">
              <a:lnSpc>
                <a:spcPct val="110000"/>
              </a:lnSpc>
              <a:spcBef>
                <a:spcPts val="1000"/>
              </a:spcBef>
            </a:pPr>
            <a:endParaRPr lang="en-US" altLang="zh-CN" sz="2600" b="0" dirty="0" smtClean="0"/>
          </a:p>
          <a:p>
            <a:pPr marL="323850">
              <a:lnSpc>
                <a:spcPct val="110000"/>
              </a:lnSpc>
              <a:spcBef>
                <a:spcPts val="0"/>
              </a:spcBef>
            </a:pPr>
            <a:endParaRPr lang="zh-CN" altLang="en-US" sz="2600" b="0" dirty="0"/>
          </a:p>
        </p:txBody>
      </p:sp>
      <p:sp>
        <p:nvSpPr>
          <p:cNvPr id="5" name="标题 1"/>
          <p:cNvSpPr txBox="1"/>
          <p:nvPr/>
        </p:nvSpPr>
        <p:spPr>
          <a:xfrm>
            <a:off x="323528" y="6093296"/>
            <a:ext cx="5786478" cy="500066"/>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cap="all" baseline="0">
                <a:solidFill>
                  <a:schemeClr val="tx1"/>
                </a:solidFill>
                <a:latin typeface="黑体" panose="02010609060101010101" pitchFamily="49" charset="-122"/>
                <a:ea typeface="黑体" panose="02010609060101010101" pitchFamily="49" charset="-122"/>
                <a:cs typeface="+mj-cs"/>
              </a:defRPr>
            </a:lvl1pPr>
          </a:lstStyle>
          <a:p>
            <a:pPr>
              <a:lnSpc>
                <a:spcPct val="150000"/>
              </a:lnSpc>
            </a:pPr>
            <a:r>
              <a:rPr lang="zh-CN" altLang="en-US" b="1" dirty="0" smtClean="0"/>
              <a:t>已经确定了线性表的存储结构</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79512" y="764704"/>
            <a:ext cx="8964488" cy="1200329"/>
          </a:xfrm>
          <a:prstGeom prst="rect">
            <a:avLst/>
          </a:prstGeom>
          <a:noFill/>
          <a:ln w="9525">
            <a:noFill/>
            <a:miter lim="800000"/>
          </a:ln>
          <a:effectLst/>
        </p:spPr>
        <p:txBody>
          <a:bodyPr wrap="square">
            <a:spAutoFit/>
          </a:bodyPr>
          <a:lstStyle/>
          <a:p>
            <a:pPr fontAlgn="base">
              <a:lnSpc>
                <a:spcPct val="150000"/>
              </a:lnSpc>
              <a:spcAft>
                <a:spcPct val="0"/>
              </a:spcAft>
            </a:pPr>
            <a:r>
              <a:rPr kumimoji="1" lang="zh-CN" altLang="en-US"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1</a:t>
            </a:r>
            <a:r>
              <a:rPr kumimoji="1" lang="zh-CN" altLang="en-US"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）初始化线性表</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InitList</a:t>
            </a:r>
            <a:r>
              <a:rPr kumimoji="1" lang="en-US" altLang="zh-CN"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(&amp;L</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a:t>
            </a:r>
            <a:endPar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endParaRPr>
          </a:p>
          <a:p>
            <a:pPr algn="just" fontAlgn="base">
              <a:lnSpc>
                <a:spcPct val="150000"/>
              </a:lnSpc>
              <a:spcAft>
                <a:spcPct val="0"/>
              </a:spcAft>
            </a:pPr>
            <a:r>
              <a:rPr kumimoji="1" lang="en-US" altLang="zh-CN" sz="2400" b="1"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400" b="1" dirty="0"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构</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造一个空的线性表</a:t>
            </a:r>
            <a:r>
              <a:rPr kumimoji="1"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：分配空间，</a:t>
            </a:r>
            <a:r>
              <a:rPr kumimoji="1"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length</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初始化为</a:t>
            </a:r>
            <a:r>
              <a:rPr kumimoji="1"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400" b="1" dirty="0"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342" name="Text Box 6"/>
          <p:cNvSpPr txBox="1">
            <a:spLocks noChangeArrowheads="1"/>
          </p:cNvSpPr>
          <p:nvPr/>
        </p:nvSpPr>
        <p:spPr bwMode="auto">
          <a:xfrm>
            <a:off x="827584" y="2060848"/>
            <a:ext cx="6813970" cy="2249435"/>
          </a:xfrm>
          <a:prstGeom prst="rect">
            <a:avLst/>
          </a:prstGeom>
          <a:solidFill>
            <a:schemeClr val="bg1">
              <a:lumMod val="95000"/>
            </a:schemeClr>
          </a:solidFill>
          <a:effectLst/>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fontAlgn="base">
              <a:spcBef>
                <a:spcPct val="500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2400" b="1" dirty="0">
                <a:solidFill>
                  <a:srgbClr val="FF0000"/>
                </a:solidFill>
                <a:latin typeface="Consolas" panose="020B0609020204030204" pitchFamily="49" charset="0"/>
                <a:ea typeface="仿宋" panose="02010609060101010101" pitchFamily="49" charset="-122"/>
                <a:cs typeface="Consolas" panose="020B0609020204030204" pitchFamily="49" charset="0"/>
              </a:rPr>
              <a:t>InitList</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FF0000"/>
                </a:solidFill>
                <a:latin typeface="Consolas" panose="020B0609020204030204" pitchFamily="49" charset="0"/>
                <a:ea typeface="仿宋" panose="02010609060101010101" pitchFamily="49" charset="-122"/>
                <a:cs typeface="Consolas" panose="020B0609020204030204" pitchFamily="49" charset="0"/>
              </a:rPr>
              <a:t>*&amp;</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L</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malloc</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sizeof</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&gt;length=0</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Rectangle 2"/>
          <p:cNvSpPr txBox="1">
            <a:spLocks noChangeArrowheads="1"/>
          </p:cNvSpPr>
          <p:nvPr/>
        </p:nvSpPr>
        <p:spPr>
          <a:xfrm>
            <a:off x="0" y="0"/>
            <a:ext cx="8224589" cy="711200"/>
          </a:xfrm>
          <a:prstGeom prst="rect">
            <a:avLst/>
          </a:prstGeom>
          <a:noFill/>
          <a:extLst>
            <a:ext uri="{91240B29-F687-4F45-9708-019B960494DF}">
              <a14:hiddenLine xmlns:a14="http://schemas.microsoft.com/office/drawing/2010/main" w="9525">
                <a:solidFill>
                  <a:schemeClr val="tx1"/>
                </a:solidFill>
                <a:prstDash val="solid"/>
                <a:miter lim="800000"/>
                <a:headEnd/>
                <a:tailEnd/>
              </a14:hiddenLine>
            </a:ext>
          </a:extLst>
        </p:spPr>
        <p:txBody>
          <a:bodyPr vert="horz" lIns="91440" tIns="45720" rIns="91440" bIns="45720" rtlCol="0" anchor="ctr">
            <a:normAutofit/>
          </a:bodyPr>
          <a:lstStyle>
            <a:lvl1pPr algn="l" defTabSz="914400" rtl="0" eaLnBrk="1" latinLnBrk="0" hangingPunct="1">
              <a:spcBef>
                <a:spcPct val="0"/>
              </a:spcBef>
              <a:buNone/>
              <a:defRPr sz="2800" kern="1200" cap="all" baseline="0">
                <a:solidFill>
                  <a:schemeClr val="tx1"/>
                </a:solidFill>
                <a:latin typeface="黑体" panose="02010609060101010101" pitchFamily="49" charset="-122"/>
                <a:ea typeface="黑体" panose="02010609060101010101" pitchFamily="49" charset="-122"/>
                <a:cs typeface="+mj-cs"/>
              </a:defRPr>
            </a:lvl1pPr>
          </a:lstStyle>
          <a:p>
            <a:r>
              <a:rPr lang="zh-CN" altLang="en-US" sz="3200" b="1" dirty="0" smtClean="0">
                <a:latin typeface="+mj-ea"/>
              </a:rPr>
              <a:t>四、顺序表的实现</a:t>
            </a:r>
            <a:endParaRPr lang="zh-CN" altLang="en-US" sz="3200" b="1" dirty="0">
              <a:latin typeface="+mj-ea"/>
            </a:endParaRPr>
          </a:p>
        </p:txBody>
      </p:sp>
      <p:sp>
        <p:nvSpPr>
          <p:cNvPr id="10" name="Text Box 6"/>
          <p:cNvSpPr txBox="1">
            <a:spLocks noChangeArrowheads="1"/>
          </p:cNvSpPr>
          <p:nvPr/>
        </p:nvSpPr>
        <p:spPr bwMode="auto">
          <a:xfrm>
            <a:off x="854374" y="4563941"/>
            <a:ext cx="6813970" cy="2249435"/>
          </a:xfrm>
          <a:prstGeom prst="rect">
            <a:avLst/>
          </a:prstGeom>
          <a:solidFill>
            <a:schemeClr val="bg1">
              <a:lumMod val="95000"/>
            </a:schemeClr>
          </a:solidFill>
          <a:effectLst/>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fontAlgn="base">
              <a:spcBef>
                <a:spcPct val="500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main(){ </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 M;</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InitList(M);</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5786478" cy="500066"/>
          </a:xfrm>
        </p:spPr>
        <p:txBody>
          <a:bodyPr/>
          <a:lstStyle/>
          <a:p>
            <a:pPr>
              <a:lnSpc>
                <a:spcPct val="150000"/>
              </a:lnSpc>
            </a:pPr>
            <a:r>
              <a:rPr lang="zh-CN" altLang="en-US" sz="3200" b="1" dirty="0" smtClean="0"/>
              <a:t>变量定义（静态）</a:t>
            </a:r>
            <a:r>
              <a:rPr lang="zh-CN" altLang="zh-CN" sz="3200" b="1" dirty="0" smtClean="0"/>
              <a:t>：</a:t>
            </a:r>
            <a:endParaRPr lang="zh-CN" altLang="en-US" sz="3200" b="1" dirty="0"/>
          </a:p>
        </p:txBody>
      </p:sp>
      <p:sp>
        <p:nvSpPr>
          <p:cNvPr id="3" name="内容占位符 2"/>
          <p:cNvSpPr>
            <a:spLocks noGrp="1"/>
          </p:cNvSpPr>
          <p:nvPr>
            <p:ph idx="1"/>
          </p:nvPr>
        </p:nvSpPr>
        <p:spPr>
          <a:xfrm>
            <a:off x="213914" y="908720"/>
            <a:ext cx="5726238" cy="2736304"/>
          </a:xfrm>
        </p:spPr>
        <p:txBody>
          <a:bodyPr>
            <a:noAutofit/>
          </a:bodyPr>
          <a:lstStyle/>
          <a:p>
            <a:pPr marL="323850">
              <a:lnSpc>
                <a:spcPct val="110000"/>
              </a:lnSpc>
              <a:spcBef>
                <a:spcPts val="0"/>
              </a:spcBef>
            </a:pPr>
            <a:r>
              <a:rPr lang="en-US" altLang="zh-CN" sz="3200" b="0" dirty="0" err="1" smtClean="0"/>
              <a:t>int</a:t>
            </a:r>
            <a:r>
              <a:rPr lang="en-US" altLang="zh-CN" sz="3200" b="0" dirty="0" smtClean="0"/>
              <a:t> </a:t>
            </a:r>
            <a:r>
              <a:rPr lang="en-US" altLang="zh-CN" sz="3200" b="0" dirty="0" err="1" smtClean="0"/>
              <a:t>i</a:t>
            </a:r>
            <a:r>
              <a:rPr lang="en-US" altLang="zh-CN" sz="3200" b="0" dirty="0" smtClean="0"/>
              <a:t>;      //</a:t>
            </a:r>
            <a:r>
              <a:rPr lang="zh-CN" altLang="en-US" sz="3200" b="0" dirty="0" smtClean="0"/>
              <a:t>编译时自动分配空间</a:t>
            </a:r>
            <a:endParaRPr lang="en-US" altLang="zh-CN" sz="3200" b="0" dirty="0" smtClean="0"/>
          </a:p>
          <a:p>
            <a:pPr marL="323850">
              <a:lnSpc>
                <a:spcPct val="110000"/>
              </a:lnSpc>
              <a:spcBef>
                <a:spcPts val="1000"/>
              </a:spcBef>
            </a:pPr>
            <a:r>
              <a:rPr lang="en-US" altLang="zh-CN" sz="3200" b="0" dirty="0" smtClean="0"/>
              <a:t>char </a:t>
            </a:r>
            <a:r>
              <a:rPr lang="en-US" altLang="zh-CN" sz="3200" b="0" dirty="0" err="1" smtClean="0"/>
              <a:t>ch</a:t>
            </a:r>
            <a:r>
              <a:rPr lang="en-US" altLang="zh-CN" sz="3200" b="0" dirty="0" smtClean="0"/>
              <a:t>;</a:t>
            </a:r>
            <a:endParaRPr lang="en-US" altLang="zh-CN" sz="3200" b="0" dirty="0"/>
          </a:p>
          <a:p>
            <a:pPr marL="323850">
              <a:lnSpc>
                <a:spcPct val="110000"/>
              </a:lnSpc>
              <a:spcBef>
                <a:spcPts val="1000"/>
              </a:spcBef>
            </a:pPr>
            <a:r>
              <a:rPr lang="en-US" altLang="zh-CN" sz="3200" b="0" dirty="0" err="1" smtClean="0"/>
              <a:t>i</a:t>
            </a:r>
            <a:r>
              <a:rPr lang="en-US" altLang="zh-CN" sz="3200" b="0" dirty="0" smtClean="0"/>
              <a:t>=10;</a:t>
            </a:r>
            <a:endParaRPr lang="en-US" altLang="zh-CN" sz="3200" b="0" dirty="0" smtClean="0"/>
          </a:p>
          <a:p>
            <a:pPr marL="323850">
              <a:lnSpc>
                <a:spcPct val="110000"/>
              </a:lnSpc>
              <a:spcBef>
                <a:spcPts val="1000"/>
              </a:spcBef>
            </a:pPr>
            <a:r>
              <a:rPr lang="en-US" altLang="zh-CN" sz="3200" b="0" dirty="0" err="1" smtClean="0"/>
              <a:t>ch</a:t>
            </a:r>
            <a:r>
              <a:rPr lang="en-US" altLang="zh-CN" sz="3200" b="0" dirty="0" smtClean="0"/>
              <a:t>=‘A’;</a:t>
            </a:r>
            <a:endParaRPr lang="en-US" altLang="zh-CN" sz="3200" b="0" dirty="0"/>
          </a:p>
          <a:p>
            <a:pPr marL="323850">
              <a:lnSpc>
                <a:spcPct val="110000"/>
              </a:lnSpc>
              <a:spcBef>
                <a:spcPts val="1000"/>
              </a:spcBef>
            </a:pPr>
            <a:endParaRPr lang="zh-CN" altLang="en-US" sz="3200" b="0" dirty="0"/>
          </a:p>
        </p:txBody>
      </p:sp>
      <p:sp>
        <p:nvSpPr>
          <p:cNvPr id="5" name="内容占位符 2"/>
          <p:cNvSpPr txBox="1"/>
          <p:nvPr/>
        </p:nvSpPr>
        <p:spPr>
          <a:xfrm>
            <a:off x="143000" y="4077072"/>
            <a:ext cx="9001000" cy="2636912"/>
          </a:xfrm>
          <a:prstGeom prst="rect">
            <a:avLst/>
          </a:prstGeom>
        </p:spPr>
        <p:txBody>
          <a:bodyPr vert="horz" lIns="91440" tIns="45720" rIns="91440" bIns="45720" rtlCol="0">
            <a:no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323850">
              <a:lnSpc>
                <a:spcPct val="110000"/>
              </a:lnSpc>
              <a:spcBef>
                <a:spcPts val="0"/>
              </a:spcBef>
            </a:pPr>
            <a:r>
              <a:rPr lang="en-US" altLang="zh-CN" sz="3200" b="0" dirty="0" err="1" smtClean="0">
                <a:solidFill>
                  <a:srgbClr val="000000"/>
                </a:solidFill>
              </a:rPr>
              <a:t>int</a:t>
            </a:r>
            <a:r>
              <a:rPr lang="en-US" altLang="zh-CN" sz="3200" b="0" dirty="0" smtClean="0">
                <a:solidFill>
                  <a:srgbClr val="000000"/>
                </a:solidFill>
              </a:rPr>
              <a:t> </a:t>
            </a:r>
            <a:r>
              <a:rPr lang="zh-CN" altLang="en-US" sz="3200" b="0" dirty="0" smtClean="0">
                <a:solidFill>
                  <a:srgbClr val="000000"/>
                </a:solidFill>
              </a:rPr>
              <a:t>*</a:t>
            </a:r>
            <a:r>
              <a:rPr lang="en-US" altLang="zh-CN" sz="3200" b="0" dirty="0" smtClean="0">
                <a:solidFill>
                  <a:srgbClr val="000000"/>
                </a:solidFill>
              </a:rPr>
              <a:t>p;    </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char* q;</a:t>
            </a:r>
            <a:endParaRPr lang="en-US" altLang="zh-CN" sz="3200" b="0" dirty="0" smtClean="0">
              <a:solidFill>
                <a:srgbClr val="000000"/>
              </a:solidFill>
            </a:endParaRPr>
          </a:p>
          <a:p>
            <a:pPr marL="323850">
              <a:lnSpc>
                <a:spcPct val="110000"/>
              </a:lnSpc>
              <a:spcBef>
                <a:spcPts val="0"/>
              </a:spcBef>
            </a:pPr>
            <a:r>
              <a:rPr lang="en-US" altLang="zh-CN" sz="2800" b="0" dirty="0" smtClean="0">
                <a:solidFill>
                  <a:srgbClr val="000000"/>
                </a:solidFill>
              </a:rPr>
              <a:t>p=&amp;</a:t>
            </a:r>
            <a:r>
              <a:rPr lang="en-US" altLang="zh-CN" sz="2800" b="0" dirty="0" err="1" smtClean="0">
                <a:solidFill>
                  <a:srgbClr val="000000"/>
                </a:solidFill>
              </a:rPr>
              <a:t>i</a:t>
            </a:r>
            <a:r>
              <a:rPr lang="en-US" altLang="zh-CN" sz="2800" b="0" dirty="0" smtClean="0">
                <a:solidFill>
                  <a:srgbClr val="000000"/>
                </a:solidFill>
              </a:rPr>
              <a:t>;</a:t>
            </a:r>
            <a:endParaRPr lang="en-US" altLang="zh-CN" sz="2800" b="0" dirty="0" smtClean="0">
              <a:solidFill>
                <a:srgbClr val="000000"/>
              </a:solidFill>
            </a:endParaRPr>
          </a:p>
          <a:p>
            <a:pPr marL="323850">
              <a:lnSpc>
                <a:spcPct val="110000"/>
              </a:lnSpc>
              <a:spcBef>
                <a:spcPts val="0"/>
              </a:spcBef>
            </a:pPr>
            <a:r>
              <a:rPr lang="en-US" altLang="zh-CN" sz="2800" b="0" dirty="0" smtClean="0">
                <a:solidFill>
                  <a:srgbClr val="000000"/>
                </a:solidFill>
              </a:rPr>
              <a:t>q=&amp;</a:t>
            </a:r>
            <a:r>
              <a:rPr lang="en-US" altLang="zh-CN" sz="2800" b="0" dirty="0" err="1" smtClean="0">
                <a:solidFill>
                  <a:srgbClr val="000000"/>
                </a:solidFill>
              </a:rPr>
              <a:t>ch</a:t>
            </a:r>
            <a:r>
              <a:rPr lang="en-US" altLang="zh-CN" sz="2800" b="0" dirty="0" smtClean="0">
                <a:solidFill>
                  <a:srgbClr val="000000"/>
                </a:solidFill>
              </a:rPr>
              <a:t>;</a:t>
            </a:r>
            <a:endParaRPr lang="en-US" altLang="zh-CN" sz="2800" b="0" dirty="0" smtClean="0">
              <a:solidFill>
                <a:srgbClr val="000000"/>
              </a:solidFill>
            </a:endParaRPr>
          </a:p>
          <a:p>
            <a:pPr marL="323850">
              <a:lnSpc>
                <a:spcPct val="110000"/>
              </a:lnSpc>
              <a:spcBef>
                <a:spcPts val="0"/>
              </a:spcBef>
            </a:pPr>
            <a:r>
              <a:rPr lang="en-US" altLang="zh-CN" sz="2800" b="0" dirty="0" err="1" smtClean="0">
                <a:solidFill>
                  <a:srgbClr val="000000"/>
                </a:solidFill>
              </a:rPr>
              <a:t>int</a:t>
            </a:r>
            <a:r>
              <a:rPr lang="zh-CN" altLang="en-US" sz="2800" b="0" dirty="0" smtClean="0">
                <a:solidFill>
                  <a:srgbClr val="000000"/>
                </a:solidFill>
              </a:rPr>
              <a:t>**</a:t>
            </a:r>
            <a:r>
              <a:rPr lang="en-US" altLang="zh-CN" sz="2800" b="0" dirty="0" smtClean="0">
                <a:solidFill>
                  <a:srgbClr val="000000"/>
                </a:solidFill>
              </a:rPr>
              <a:t>s=&amp;p</a:t>
            </a:r>
            <a:r>
              <a:rPr lang="en-US" altLang="zh-CN" sz="2800" b="0" dirty="0">
                <a:solidFill>
                  <a:srgbClr val="000000"/>
                </a:solidFill>
              </a:rPr>
              <a:t>;</a:t>
            </a:r>
            <a:r>
              <a:rPr lang="en-US" altLang="zh-CN" sz="2800" b="0" dirty="0" smtClean="0">
                <a:solidFill>
                  <a:srgbClr val="000000"/>
                </a:solidFill>
              </a:rPr>
              <a:t> </a:t>
            </a:r>
            <a:endParaRPr lang="en-US" altLang="zh-CN" sz="2800" b="0" dirty="0" smtClean="0">
              <a:solidFill>
                <a:srgbClr val="000000"/>
              </a:solidFill>
            </a:endParaRPr>
          </a:p>
          <a:p>
            <a:pPr marL="323850">
              <a:lnSpc>
                <a:spcPct val="110000"/>
              </a:lnSpc>
              <a:spcBef>
                <a:spcPts val="0"/>
              </a:spcBef>
            </a:pPr>
            <a:endParaRPr lang="en-US" altLang="zh-CN" sz="2800" b="0" dirty="0" smtClean="0">
              <a:solidFill>
                <a:srgbClr val="000000"/>
              </a:solidFill>
            </a:endParaRPr>
          </a:p>
          <a:p>
            <a:pPr marL="323850">
              <a:lnSpc>
                <a:spcPct val="110000"/>
              </a:lnSpc>
              <a:spcBef>
                <a:spcPts val="0"/>
              </a:spcBef>
            </a:pPr>
            <a:endParaRPr lang="zh-CN" altLang="en-US" sz="2800" b="0" dirty="0">
              <a:solidFill>
                <a:srgbClr val="000000"/>
              </a:solidFill>
            </a:endParaRPr>
          </a:p>
        </p:txBody>
      </p:sp>
      <p:sp>
        <p:nvSpPr>
          <p:cNvPr id="4" name="矩形 3"/>
          <p:cNvSpPr/>
          <p:nvPr/>
        </p:nvSpPr>
        <p:spPr>
          <a:xfrm>
            <a:off x="5868144" y="750652"/>
            <a:ext cx="2448272"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244408" y="735404"/>
            <a:ext cx="954107" cy="498598"/>
          </a:xfrm>
          <a:prstGeom prst="rect">
            <a:avLst/>
          </a:prstGeom>
        </p:spPr>
        <p:txBody>
          <a:bodyPr wrap="none">
            <a:spAutoFit/>
          </a:bodyPr>
          <a:lstStyle/>
          <a:p>
            <a:pPr marL="323850" lvl="0" indent="-342900">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字节</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p:cNvSpPr/>
          <p:nvPr/>
        </p:nvSpPr>
        <p:spPr>
          <a:xfrm>
            <a:off x="5868144" y="2343422"/>
            <a:ext cx="2448272"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541105" y="2372294"/>
            <a:ext cx="1435586" cy="400110"/>
          </a:xfrm>
          <a:prstGeom prst="rect">
            <a:avLst/>
          </a:prstGeom>
          <a:noFill/>
        </p:spPr>
        <p:txBody>
          <a:bodyPr wrap="none" rtlCol="0">
            <a:spAutoFit/>
          </a:bodyPr>
          <a:lstStyle/>
          <a:p>
            <a:r>
              <a:rPr lang="en-US" altLang="zh-CN" sz="2000" dirty="0" smtClean="0"/>
              <a:t>00……1010</a:t>
            </a:r>
            <a:endParaRPr lang="zh-CN" altLang="en-US" sz="2000" dirty="0"/>
          </a:p>
        </p:txBody>
      </p:sp>
      <p:sp>
        <p:nvSpPr>
          <p:cNvPr id="14" name="矩形 13"/>
          <p:cNvSpPr/>
          <p:nvPr/>
        </p:nvSpPr>
        <p:spPr>
          <a:xfrm>
            <a:off x="6516216" y="3063502"/>
            <a:ext cx="1326357"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516216" y="3063502"/>
            <a:ext cx="1362361" cy="400110"/>
          </a:xfrm>
          <a:prstGeom prst="rect">
            <a:avLst/>
          </a:prstGeom>
          <a:noFill/>
        </p:spPr>
        <p:txBody>
          <a:bodyPr wrap="none" rtlCol="0">
            <a:spAutoFit/>
          </a:bodyPr>
          <a:lstStyle/>
          <a:p>
            <a:r>
              <a:rPr lang="en-US" altLang="zh-CN" sz="2000" dirty="0" smtClean="0"/>
              <a:t>01000001</a:t>
            </a:r>
            <a:endParaRPr lang="zh-CN" altLang="en-US" sz="2000" dirty="0"/>
          </a:p>
        </p:txBody>
      </p:sp>
      <p:sp>
        <p:nvSpPr>
          <p:cNvPr id="17" name="矩形 16"/>
          <p:cNvSpPr/>
          <p:nvPr/>
        </p:nvSpPr>
        <p:spPr>
          <a:xfrm>
            <a:off x="6444208" y="1479326"/>
            <a:ext cx="1326357"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244408" y="1412776"/>
            <a:ext cx="954107" cy="465448"/>
          </a:xfrm>
          <a:prstGeom prst="rect">
            <a:avLst/>
          </a:prstGeom>
        </p:spPr>
        <p:txBody>
          <a:bodyPr wrap="none">
            <a:spAutoFit/>
          </a:bodyPr>
          <a:lstStyle/>
          <a:p>
            <a:pPr marL="323850" lvl="0" indent="-342900">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字节</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p:cNvSpPr/>
          <p:nvPr/>
        </p:nvSpPr>
        <p:spPr>
          <a:xfrm>
            <a:off x="3851920" y="4380352"/>
            <a:ext cx="2448272"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228184" y="4365104"/>
            <a:ext cx="954107" cy="498598"/>
          </a:xfrm>
          <a:prstGeom prst="rect">
            <a:avLst/>
          </a:prstGeom>
        </p:spPr>
        <p:txBody>
          <a:bodyPr wrap="none">
            <a:spAutoFit/>
          </a:bodyPr>
          <a:lstStyle/>
          <a:p>
            <a:pPr marL="323850" lvl="0" indent="-342900">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字节</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矩形 20"/>
          <p:cNvSpPr/>
          <p:nvPr/>
        </p:nvSpPr>
        <p:spPr>
          <a:xfrm>
            <a:off x="3833917" y="5100432"/>
            <a:ext cx="2448272"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210181" y="5085184"/>
            <a:ext cx="954107" cy="498598"/>
          </a:xfrm>
          <a:prstGeom prst="rect">
            <a:avLst/>
          </a:prstGeom>
        </p:spPr>
        <p:txBody>
          <a:bodyPr wrap="none">
            <a:spAutoFit/>
          </a:bodyPr>
          <a:lstStyle/>
          <a:p>
            <a:pPr marL="323850" lvl="0" indent="-342900">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字节</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TextBox 22"/>
          <p:cNvSpPr txBox="1"/>
          <p:nvPr/>
        </p:nvSpPr>
        <p:spPr>
          <a:xfrm>
            <a:off x="4283968" y="4432325"/>
            <a:ext cx="1571264" cy="400110"/>
          </a:xfrm>
          <a:prstGeom prst="rect">
            <a:avLst/>
          </a:prstGeom>
          <a:noFill/>
        </p:spPr>
        <p:txBody>
          <a:bodyPr wrap="none" rtlCol="0">
            <a:spAutoFit/>
          </a:bodyPr>
          <a:lstStyle/>
          <a:p>
            <a:r>
              <a:rPr lang="en-US" altLang="zh-CN" sz="2000" dirty="0" err="1" smtClean="0"/>
              <a:t>i</a:t>
            </a:r>
            <a:r>
              <a:rPr lang="zh-CN" altLang="en-US" sz="2000" dirty="0" smtClean="0"/>
              <a:t>的</a:t>
            </a:r>
            <a:r>
              <a:rPr lang="en-US" altLang="zh-CN" sz="2000" dirty="0" smtClean="0"/>
              <a:t>32</a:t>
            </a:r>
            <a:r>
              <a:rPr lang="zh-CN" altLang="en-US" sz="2000" dirty="0" smtClean="0"/>
              <a:t>位地址</a:t>
            </a:r>
            <a:endParaRPr lang="zh-CN" altLang="en-US" sz="2000" dirty="0"/>
          </a:p>
        </p:txBody>
      </p:sp>
      <p:cxnSp>
        <p:nvCxnSpPr>
          <p:cNvPr id="25" name="直接箭头连接符 24"/>
          <p:cNvCxnSpPr>
            <a:stCxn id="19" idx="0"/>
          </p:cNvCxnSpPr>
          <p:nvPr/>
        </p:nvCxnSpPr>
        <p:spPr>
          <a:xfrm flipV="1">
            <a:off x="5076056" y="2847478"/>
            <a:ext cx="792088" cy="1532874"/>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1" idx="0"/>
          </p:cNvCxnSpPr>
          <p:nvPr/>
        </p:nvCxnSpPr>
        <p:spPr>
          <a:xfrm flipV="1">
            <a:off x="5058053" y="3463612"/>
            <a:ext cx="1458163" cy="1636820"/>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291944" y="5157192"/>
            <a:ext cx="1770036" cy="400110"/>
          </a:xfrm>
          <a:prstGeom prst="rect">
            <a:avLst/>
          </a:prstGeom>
          <a:noFill/>
        </p:spPr>
        <p:txBody>
          <a:bodyPr wrap="none" rtlCol="0">
            <a:spAutoFit/>
          </a:bodyPr>
          <a:lstStyle/>
          <a:p>
            <a:r>
              <a:rPr lang="en-US" altLang="zh-CN" sz="2000" dirty="0" err="1" smtClean="0"/>
              <a:t>ch</a:t>
            </a:r>
            <a:r>
              <a:rPr lang="zh-CN" altLang="en-US" sz="2000" dirty="0" smtClean="0"/>
              <a:t>的</a:t>
            </a:r>
            <a:r>
              <a:rPr lang="en-US" altLang="zh-CN" sz="2000" dirty="0" smtClean="0"/>
              <a:t>32</a:t>
            </a:r>
            <a:r>
              <a:rPr lang="zh-CN" altLang="en-US" sz="2000" dirty="0" smtClean="0"/>
              <a:t>位地址</a:t>
            </a:r>
            <a:endParaRPr lang="zh-CN" altLang="en-US" sz="2000" dirty="0"/>
          </a:p>
        </p:txBody>
      </p:sp>
      <p:sp>
        <p:nvSpPr>
          <p:cNvPr id="24" name="矩形 23"/>
          <p:cNvSpPr/>
          <p:nvPr/>
        </p:nvSpPr>
        <p:spPr>
          <a:xfrm>
            <a:off x="3833917" y="6093296"/>
            <a:ext cx="2448272" cy="5040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6210181" y="6078048"/>
            <a:ext cx="954107" cy="498598"/>
          </a:xfrm>
          <a:prstGeom prst="rect">
            <a:avLst/>
          </a:prstGeom>
        </p:spPr>
        <p:txBody>
          <a:bodyPr wrap="none">
            <a:spAutoFit/>
          </a:bodyPr>
          <a:lstStyle/>
          <a:p>
            <a:pPr marL="323850" lvl="0" indent="-342900">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字节</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TextBox 28"/>
          <p:cNvSpPr txBox="1"/>
          <p:nvPr/>
        </p:nvSpPr>
        <p:spPr>
          <a:xfrm>
            <a:off x="4265965" y="6145269"/>
            <a:ext cx="1648208" cy="400110"/>
          </a:xfrm>
          <a:prstGeom prst="rect">
            <a:avLst/>
          </a:prstGeom>
          <a:noFill/>
        </p:spPr>
        <p:txBody>
          <a:bodyPr wrap="none" rtlCol="0">
            <a:spAutoFit/>
          </a:bodyPr>
          <a:lstStyle/>
          <a:p>
            <a:r>
              <a:rPr lang="en-US" altLang="zh-CN" sz="2000" dirty="0" smtClean="0"/>
              <a:t>p</a:t>
            </a:r>
            <a:r>
              <a:rPr lang="zh-CN" altLang="en-US" sz="2000" dirty="0" smtClean="0"/>
              <a:t>的</a:t>
            </a:r>
            <a:r>
              <a:rPr lang="en-US" altLang="zh-CN" sz="2000" dirty="0" smtClean="0"/>
              <a:t>32</a:t>
            </a:r>
            <a:r>
              <a:rPr lang="zh-CN" altLang="en-US" sz="2000" dirty="0" smtClean="0"/>
              <a:t>位地址</a:t>
            </a:r>
            <a:endParaRPr lang="zh-CN" altLang="en-US" sz="2000" dirty="0"/>
          </a:p>
        </p:txBody>
      </p:sp>
      <p:sp>
        <p:nvSpPr>
          <p:cNvPr id="10" name="任意多边形 9"/>
          <p:cNvSpPr/>
          <p:nvPr/>
        </p:nvSpPr>
        <p:spPr>
          <a:xfrm>
            <a:off x="3204566" y="4582886"/>
            <a:ext cx="627205" cy="1578428"/>
          </a:xfrm>
          <a:custGeom>
            <a:avLst/>
            <a:gdLst>
              <a:gd name="connsiteX0" fmla="*/ 616320 w 627205"/>
              <a:gd name="connsiteY0" fmla="*/ 0 h 1578428"/>
              <a:gd name="connsiteX1" fmla="*/ 93805 w 627205"/>
              <a:gd name="connsiteY1" fmla="*/ 391885 h 1578428"/>
              <a:gd name="connsiteX2" fmla="*/ 50263 w 627205"/>
              <a:gd name="connsiteY2" fmla="*/ 1099457 h 1578428"/>
              <a:gd name="connsiteX3" fmla="*/ 627205 w 627205"/>
              <a:gd name="connsiteY3" fmla="*/ 1578428 h 1578428"/>
            </a:gdLst>
            <a:ahLst/>
            <a:cxnLst>
              <a:cxn ang="0">
                <a:pos x="connsiteX0" y="connsiteY0"/>
              </a:cxn>
              <a:cxn ang="0">
                <a:pos x="connsiteX1" y="connsiteY1"/>
              </a:cxn>
              <a:cxn ang="0">
                <a:pos x="connsiteX2" y="connsiteY2"/>
              </a:cxn>
              <a:cxn ang="0">
                <a:pos x="connsiteX3" y="connsiteY3"/>
              </a:cxn>
            </a:cxnLst>
            <a:rect l="l" t="t" r="r" b="b"/>
            <a:pathLst>
              <a:path w="627205" h="1578428">
                <a:moveTo>
                  <a:pt x="616320" y="0"/>
                </a:moveTo>
                <a:cubicBezTo>
                  <a:pt x="402234" y="104321"/>
                  <a:pt x="188148" y="208642"/>
                  <a:pt x="93805" y="391885"/>
                </a:cubicBezTo>
                <a:cubicBezTo>
                  <a:pt x="-538" y="575128"/>
                  <a:pt x="-38637" y="901700"/>
                  <a:pt x="50263" y="1099457"/>
                </a:cubicBezTo>
                <a:cubicBezTo>
                  <a:pt x="139163" y="1297214"/>
                  <a:pt x="383184" y="1437821"/>
                  <a:pt x="627205" y="1578428"/>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12" grpId="0" animBg="1"/>
      <p:bldP spid="13" grpId="0"/>
      <p:bldP spid="14" grpId="0" animBg="1"/>
      <p:bldP spid="16" grpId="0"/>
      <p:bldP spid="17" grpId="0" animBg="1"/>
      <p:bldP spid="18" grpId="0"/>
      <p:bldP spid="19" grpId="0" animBg="1"/>
      <p:bldP spid="20" grpId="0"/>
      <p:bldP spid="21" grpId="0" animBg="1"/>
      <p:bldP spid="22" grpId="0"/>
      <p:bldP spid="23" grpId="0"/>
      <p:bldP spid="28" grpId="0"/>
      <p:bldP spid="24" grpId="0" animBg="1"/>
      <p:bldP spid="26" grpId="0"/>
      <p:bldP spid="29"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843808" y="1111805"/>
            <a:ext cx="6156176" cy="1288751"/>
          </a:xfrm>
          <a:prstGeom prst="rect">
            <a:avLst/>
          </a:prstGeom>
          <a:noFill/>
          <a:ln w="9525">
            <a:noFill/>
            <a:miter lim="800000"/>
          </a:ln>
          <a:effectLst/>
        </p:spPr>
        <p:txBody>
          <a:bodyPr wrap="square">
            <a:spAutoFit/>
          </a:bodyPr>
          <a:lstStyle/>
          <a:p>
            <a:pPr fontAlgn="base">
              <a:lnSpc>
                <a:spcPct val="110000"/>
              </a:lnSpc>
              <a:spcAft>
                <a:spcPct val="0"/>
              </a:spcAft>
            </a:pPr>
            <a:r>
              <a:rPr kumimoji="1" lang="zh-CN" altLang="en-US" sz="2400" b="1" dirty="0" smtClean="0">
                <a:solidFill>
                  <a:srgbClr val="7030A0"/>
                </a:solidFill>
                <a:latin typeface="Consolas" panose="020B0609020204030204" pitchFamily="49" charset="0"/>
                <a:ea typeface="楷体" panose="02010609060101010101" pitchFamily="49" charset="-122"/>
                <a:cs typeface="Consolas" panose="020B0609020204030204" pitchFamily="49" charset="0"/>
              </a:rPr>
              <a:t>全局变量，编译分配在静态区，程序装入后就存在，程序退出时销毁</a:t>
            </a:r>
            <a:r>
              <a:rPr kumimoji="1" lang="en-US" altLang="zh-CN" sz="2400" b="1" dirty="0" smtClean="0">
                <a:solidFill>
                  <a:srgbClr val="7030A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400" b="1" dirty="0">
                <a:solidFill>
                  <a:srgbClr val="7030A0"/>
                </a:solidFill>
                <a:latin typeface="Consolas" panose="020B0609020204030204" pitchFamily="49" charset="0"/>
                <a:ea typeface="楷体" panose="02010609060101010101" pitchFamily="49" charset="-122"/>
                <a:cs typeface="Consolas" panose="020B0609020204030204" pitchFamily="49" charset="0"/>
              </a:rPr>
              <a:t>自动变量</a:t>
            </a:r>
            <a:endParaRPr kumimoji="1" lang="zh-CN" altLang="en-US" sz="2400" b="1" dirty="0">
              <a:solidFill>
                <a:srgbClr val="7030A0"/>
              </a:solidFill>
              <a:latin typeface="Consolas" panose="020B0609020204030204" pitchFamily="49" charset="0"/>
              <a:ea typeface="楷体" panose="02010609060101010101" pitchFamily="49" charset="-122"/>
              <a:cs typeface="Consolas" panose="020B0609020204030204" pitchFamily="49" charset="0"/>
            </a:endParaRPr>
          </a:p>
          <a:p>
            <a:pPr fontAlgn="base">
              <a:lnSpc>
                <a:spcPct val="110000"/>
              </a:lnSpc>
              <a:spcAft>
                <a:spcPct val="0"/>
              </a:spcAft>
            </a:pPr>
            <a:endParaRPr kumimoji="1" lang="zh-CN" altLang="en-US" sz="2400" b="1" dirty="0">
              <a:solidFill>
                <a:srgbClr val="7030A0"/>
              </a:solidFill>
              <a:latin typeface="Consolas" panose="020B0609020204030204" pitchFamily="49" charset="0"/>
              <a:ea typeface="楷体" panose="02010609060101010101" pitchFamily="49" charset="-122"/>
              <a:cs typeface="Consolas" panose="020B0609020204030204" pitchFamily="49" charset="0"/>
            </a:endParaRPr>
          </a:p>
        </p:txBody>
      </p:sp>
      <p:sp>
        <p:nvSpPr>
          <p:cNvPr id="14342" name="Text Box 6"/>
          <p:cNvSpPr txBox="1">
            <a:spLocks noChangeArrowheads="1"/>
          </p:cNvSpPr>
          <p:nvPr/>
        </p:nvSpPr>
        <p:spPr bwMode="auto">
          <a:xfrm>
            <a:off x="827584" y="1971653"/>
            <a:ext cx="6813970" cy="2803433"/>
          </a:xfrm>
          <a:prstGeom prst="rect">
            <a:avLst/>
          </a:prstGeom>
          <a:solidFill>
            <a:schemeClr val="bg1">
              <a:lumMod val="95000"/>
            </a:schemeClr>
          </a:solidFill>
          <a:effectLst/>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fontAlgn="base">
              <a:spcBef>
                <a:spcPct val="50000"/>
              </a:spcBef>
              <a:spcAft>
                <a:spcPct val="0"/>
              </a:spcAft>
            </a:pP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InitList(cha</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r </a:t>
            </a:r>
            <a:r>
              <a:rPr kumimoji="1" lang="en-US" altLang="zh-CN" sz="2400" b="1" dirty="0" err="1" smtClean="0">
                <a:solidFill>
                  <a:srgbClr val="FF0000"/>
                </a:solidFill>
                <a:latin typeface="Consolas" panose="020B0609020204030204" pitchFamily="49" charset="0"/>
                <a:ea typeface="仿宋" panose="02010609060101010101" pitchFamily="49" charset="-122"/>
                <a:cs typeface="Consolas" panose="020B0609020204030204" pitchFamily="49" charset="0"/>
              </a:rPr>
              <a:t>ch</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ch</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Rectangle 2"/>
          <p:cNvSpPr txBox="1">
            <a:spLocks noChangeArrowheads="1"/>
          </p:cNvSpPr>
          <p:nvPr/>
        </p:nvSpPr>
        <p:spPr>
          <a:xfrm>
            <a:off x="0" y="0"/>
            <a:ext cx="8224589" cy="711200"/>
          </a:xfrm>
          <a:prstGeom prst="rect">
            <a:avLst/>
          </a:prstGeom>
          <a:noFill/>
          <a:extLst>
            <a:ext uri="{91240B29-F687-4F45-9708-019B960494DF}">
              <a14:hiddenLine xmlns:a14="http://schemas.microsoft.com/office/drawing/2010/main" w="9525">
                <a:solidFill>
                  <a:schemeClr val="tx1"/>
                </a:solidFill>
                <a:prstDash val="solid"/>
                <a:miter lim="800000"/>
                <a:headEnd/>
                <a:tailEnd/>
              </a14:hiddenLine>
            </a:ext>
          </a:extLst>
        </p:spPr>
        <p:txBody>
          <a:bodyPr vert="horz" lIns="91440" tIns="45720" rIns="91440" bIns="45720" rtlCol="0" anchor="ctr">
            <a:normAutofit/>
          </a:bodyPr>
          <a:lstStyle>
            <a:lvl1pPr algn="l" defTabSz="914400" rtl="0" eaLnBrk="1" latinLnBrk="0" hangingPunct="1">
              <a:spcBef>
                <a:spcPct val="0"/>
              </a:spcBef>
              <a:buNone/>
              <a:defRPr sz="2800" kern="1200" cap="all" baseline="0">
                <a:solidFill>
                  <a:schemeClr val="tx1"/>
                </a:solidFill>
                <a:latin typeface="黑体" panose="02010609060101010101" pitchFamily="49" charset="-122"/>
                <a:ea typeface="黑体" panose="02010609060101010101" pitchFamily="49" charset="-122"/>
                <a:cs typeface="+mj-cs"/>
              </a:defRPr>
            </a:lvl1pPr>
          </a:lstStyle>
          <a:p>
            <a:r>
              <a:rPr lang="zh-CN" altLang="en-US" sz="3200" b="1" dirty="0" smtClean="0">
                <a:solidFill>
                  <a:prstClr val="black"/>
                </a:solidFill>
                <a:latin typeface="宋体" panose="02010600030101010101" pitchFamily="2" charset="-122"/>
              </a:rPr>
              <a:t>变量的分配区域</a:t>
            </a:r>
            <a:endParaRPr lang="zh-CN" altLang="en-US" sz="3200" b="1" dirty="0">
              <a:solidFill>
                <a:prstClr val="black"/>
              </a:solidFill>
              <a:latin typeface="宋体" panose="02010600030101010101" pitchFamily="2" charset="-122"/>
            </a:endParaRPr>
          </a:p>
        </p:txBody>
      </p:sp>
      <p:cxnSp>
        <p:nvCxnSpPr>
          <p:cNvPr id="3" name="直接箭头连接符 2"/>
          <p:cNvCxnSpPr/>
          <p:nvPr/>
        </p:nvCxnSpPr>
        <p:spPr>
          <a:xfrm flipH="1">
            <a:off x="2339752" y="1844824"/>
            <a:ext cx="720080"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 name="Text Box 2"/>
          <p:cNvSpPr txBox="1">
            <a:spLocks noChangeArrowheads="1"/>
          </p:cNvSpPr>
          <p:nvPr/>
        </p:nvSpPr>
        <p:spPr bwMode="auto">
          <a:xfrm>
            <a:off x="2863078" y="3898051"/>
            <a:ext cx="6156176" cy="904863"/>
          </a:xfrm>
          <a:prstGeom prst="rect">
            <a:avLst/>
          </a:prstGeom>
          <a:noFill/>
          <a:ln w="9525">
            <a:noFill/>
            <a:miter lim="800000"/>
          </a:ln>
          <a:effectLst/>
        </p:spPr>
        <p:txBody>
          <a:bodyPr wrap="square">
            <a:spAutoFit/>
          </a:bodyPr>
          <a:lstStyle/>
          <a:p>
            <a:pPr fontAlgn="base">
              <a:lnSpc>
                <a:spcPct val="110000"/>
              </a:lnSpc>
              <a:spcAft>
                <a:spcPct val="0"/>
              </a:spcAft>
            </a:pPr>
            <a:r>
              <a:rPr kumimoji="1" lang="zh-CN" altLang="en-US" sz="2400" b="1" dirty="0">
                <a:solidFill>
                  <a:srgbClr val="7030A0"/>
                </a:solidFill>
                <a:latin typeface="Consolas" panose="020B0609020204030204" pitchFamily="49" charset="0"/>
                <a:ea typeface="楷体" panose="02010609060101010101" pitchFamily="49" charset="-122"/>
                <a:cs typeface="Consolas" panose="020B0609020204030204" pitchFamily="49" charset="0"/>
              </a:rPr>
              <a:t>局部</a:t>
            </a:r>
            <a:r>
              <a:rPr kumimoji="1" lang="zh-CN" altLang="en-US" sz="2400" b="1" dirty="0" smtClean="0">
                <a:solidFill>
                  <a:srgbClr val="7030A0"/>
                </a:solidFill>
                <a:latin typeface="Consolas" panose="020B0609020204030204" pitchFamily="49" charset="0"/>
                <a:ea typeface="楷体" panose="02010609060101010101" pitchFamily="49" charset="-122"/>
                <a:cs typeface="Consolas" panose="020B0609020204030204" pitchFamily="49" charset="0"/>
              </a:rPr>
              <a:t>变量，编译分配在堆栈区，执行函数时才创建，退出函数就销毁</a:t>
            </a:r>
            <a:r>
              <a:rPr kumimoji="1" lang="en-US" altLang="zh-CN" sz="2400" b="1" dirty="0" smtClean="0">
                <a:solidFill>
                  <a:srgbClr val="7030A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400" b="1" dirty="0" smtClean="0">
                <a:solidFill>
                  <a:srgbClr val="7030A0"/>
                </a:solidFill>
                <a:latin typeface="Consolas" panose="020B0609020204030204" pitchFamily="49" charset="0"/>
                <a:ea typeface="楷体" panose="02010609060101010101" pitchFamily="49" charset="-122"/>
                <a:cs typeface="Consolas" panose="020B0609020204030204" pitchFamily="49" charset="0"/>
              </a:rPr>
              <a:t>自动变量</a:t>
            </a:r>
            <a:endParaRPr kumimoji="1" lang="zh-CN" altLang="en-US" sz="2400" b="1" dirty="0">
              <a:solidFill>
                <a:srgbClr val="7030A0"/>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5" name="直接箭头连接符 4"/>
          <p:cNvCxnSpPr/>
          <p:nvPr/>
        </p:nvCxnSpPr>
        <p:spPr>
          <a:xfrm flipH="1" flipV="1">
            <a:off x="4355976" y="2996952"/>
            <a:ext cx="144016" cy="901099"/>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flipV="1">
            <a:off x="2483768" y="3447501"/>
            <a:ext cx="2016224" cy="45055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5786478" cy="500066"/>
          </a:xfrm>
        </p:spPr>
        <p:txBody>
          <a:bodyPr/>
          <a:lstStyle/>
          <a:p>
            <a:pPr>
              <a:lnSpc>
                <a:spcPct val="150000"/>
              </a:lnSpc>
            </a:pPr>
            <a:r>
              <a:rPr lang="zh-CN" altLang="en-US" sz="3200" b="1" dirty="0" smtClean="0"/>
              <a:t>变量定义（动态）</a:t>
            </a:r>
            <a:r>
              <a:rPr lang="zh-CN" altLang="zh-CN" sz="3200" b="1" dirty="0" smtClean="0"/>
              <a:t>：</a:t>
            </a:r>
            <a:endParaRPr lang="zh-CN" altLang="en-US" sz="3200" b="1" dirty="0"/>
          </a:p>
        </p:txBody>
      </p:sp>
      <p:sp>
        <p:nvSpPr>
          <p:cNvPr id="5" name="内容占位符 2"/>
          <p:cNvSpPr txBox="1"/>
          <p:nvPr/>
        </p:nvSpPr>
        <p:spPr>
          <a:xfrm>
            <a:off x="251520" y="1052736"/>
            <a:ext cx="9001000" cy="2808312"/>
          </a:xfrm>
          <a:prstGeom prst="rect">
            <a:avLst/>
          </a:prstGeom>
        </p:spPr>
        <p:txBody>
          <a:bodyPr vert="horz" lIns="91440" tIns="45720" rIns="91440" bIns="45720" rtlCol="0">
            <a:no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323850">
              <a:lnSpc>
                <a:spcPct val="110000"/>
              </a:lnSpc>
              <a:spcBef>
                <a:spcPts val="0"/>
              </a:spcBef>
            </a:pPr>
            <a:r>
              <a:rPr lang="en-US" altLang="zh-CN" sz="3200" b="0" dirty="0" err="1" smtClean="0">
                <a:solidFill>
                  <a:srgbClr val="000000"/>
                </a:solidFill>
              </a:rPr>
              <a:t>int</a:t>
            </a:r>
            <a:r>
              <a:rPr lang="en-US" altLang="zh-CN" sz="3200" b="0" dirty="0" smtClean="0">
                <a:solidFill>
                  <a:srgbClr val="000000"/>
                </a:solidFill>
              </a:rPr>
              <a:t> </a:t>
            </a:r>
            <a:r>
              <a:rPr lang="zh-CN" altLang="en-US" sz="3200" b="0" dirty="0" smtClean="0">
                <a:solidFill>
                  <a:srgbClr val="000000"/>
                </a:solidFill>
              </a:rPr>
              <a:t>* </a:t>
            </a:r>
            <a:r>
              <a:rPr lang="en-US" altLang="zh-CN" sz="3200" b="0" dirty="0" smtClean="0">
                <a:solidFill>
                  <a:srgbClr val="000000"/>
                </a:solidFill>
              </a:rPr>
              <a:t>p;  //</a:t>
            </a:r>
            <a:r>
              <a:rPr lang="zh-CN" altLang="en-US" sz="3200" b="0" dirty="0" smtClean="0">
                <a:solidFill>
                  <a:srgbClr val="000000"/>
                </a:solidFill>
              </a:rPr>
              <a:t>编译时自动分配</a:t>
            </a:r>
            <a:r>
              <a:rPr lang="en-US" altLang="zh-CN" sz="3200" b="0" dirty="0" smtClean="0">
                <a:solidFill>
                  <a:srgbClr val="000000"/>
                </a:solidFill>
              </a:rPr>
              <a:t>——</a:t>
            </a:r>
            <a:r>
              <a:rPr lang="zh-CN" altLang="en-US" sz="3200" b="0" dirty="0" smtClean="0">
                <a:solidFill>
                  <a:srgbClr val="000000"/>
                </a:solidFill>
              </a:rPr>
              <a:t>静态</a:t>
            </a:r>
            <a:r>
              <a:rPr lang="en-US" altLang="zh-CN" sz="3200" b="0" dirty="0" smtClean="0">
                <a:solidFill>
                  <a:srgbClr val="000000"/>
                </a:solidFill>
              </a:rPr>
              <a:t>  </a:t>
            </a:r>
            <a:endParaRPr lang="en-US" altLang="zh-CN" sz="3200" b="0" dirty="0" smtClean="0">
              <a:solidFill>
                <a:srgbClr val="000000"/>
              </a:solidFill>
            </a:endParaRPr>
          </a:p>
          <a:p>
            <a:pPr marL="323850">
              <a:lnSpc>
                <a:spcPct val="110000"/>
              </a:lnSpc>
              <a:spcBef>
                <a:spcPts val="1000"/>
              </a:spcBef>
            </a:pPr>
            <a:r>
              <a:rPr lang="en-US" altLang="zh-CN" sz="3200" b="0" dirty="0" smtClean="0">
                <a:solidFill>
                  <a:srgbClr val="000000"/>
                </a:solidFill>
              </a:rPr>
              <a:t>p=(</a:t>
            </a:r>
            <a:r>
              <a:rPr lang="en-US" altLang="zh-CN" sz="3200" b="0" dirty="0" err="1" smtClean="0">
                <a:solidFill>
                  <a:srgbClr val="000000"/>
                </a:solidFill>
              </a:rPr>
              <a:t>int</a:t>
            </a:r>
            <a:r>
              <a:rPr lang="zh-CN" altLang="en-US" sz="3200" b="0" dirty="0" smtClean="0">
                <a:solidFill>
                  <a:srgbClr val="000000"/>
                </a:solidFill>
              </a:rPr>
              <a:t>*</a:t>
            </a:r>
            <a:r>
              <a:rPr lang="en-US" altLang="zh-CN" sz="3200" b="0" dirty="0" smtClean="0">
                <a:solidFill>
                  <a:srgbClr val="000000"/>
                </a:solidFill>
              </a:rPr>
              <a:t>)</a:t>
            </a:r>
            <a:r>
              <a:rPr lang="en-US" altLang="zh-CN" sz="3200" b="0" dirty="0" err="1" smtClean="0">
                <a:solidFill>
                  <a:srgbClr val="000000"/>
                </a:solidFill>
              </a:rPr>
              <a:t>malloc</a:t>
            </a:r>
            <a:r>
              <a:rPr lang="en-US" altLang="zh-CN" sz="3200" b="0" dirty="0" smtClean="0">
                <a:solidFill>
                  <a:srgbClr val="000000"/>
                </a:solidFill>
              </a:rPr>
              <a:t>(</a:t>
            </a:r>
            <a:r>
              <a:rPr lang="en-US" altLang="zh-CN" sz="3200" b="0" dirty="0" err="1" smtClean="0">
                <a:solidFill>
                  <a:srgbClr val="000000"/>
                </a:solidFill>
              </a:rPr>
              <a:t>sizeof</a:t>
            </a:r>
            <a:r>
              <a:rPr lang="en-US" altLang="zh-CN" sz="3200" b="0" dirty="0" smtClean="0">
                <a:solidFill>
                  <a:srgbClr val="000000"/>
                </a:solidFill>
              </a:rPr>
              <a:t>(</a:t>
            </a:r>
            <a:r>
              <a:rPr lang="en-US" altLang="zh-CN" sz="3200" b="0" dirty="0" err="1" smtClean="0">
                <a:solidFill>
                  <a:srgbClr val="000000"/>
                </a:solidFill>
              </a:rPr>
              <a:t>int</a:t>
            </a:r>
            <a:r>
              <a:rPr lang="en-US" altLang="zh-CN" sz="3200" b="0" dirty="0" smtClean="0">
                <a:solidFill>
                  <a:srgbClr val="000000"/>
                </a:solidFill>
              </a:rPr>
              <a:t>));//</a:t>
            </a:r>
            <a:r>
              <a:rPr lang="zh-CN" altLang="en-US" sz="3200" b="0" dirty="0">
                <a:solidFill>
                  <a:srgbClr val="000000"/>
                </a:solidFill>
              </a:rPr>
              <a:t>运行时</a:t>
            </a:r>
            <a:r>
              <a:rPr lang="zh-CN" altLang="en-US" sz="3200" b="0" dirty="0" smtClean="0">
                <a:solidFill>
                  <a:srgbClr val="000000"/>
                </a:solidFill>
              </a:rPr>
              <a:t>分配到堆</a:t>
            </a:r>
            <a:endParaRPr lang="en-US" altLang="zh-CN" sz="3200" b="0" dirty="0" smtClean="0">
              <a:solidFill>
                <a:srgbClr val="000000"/>
              </a:solidFill>
            </a:endParaRPr>
          </a:p>
          <a:p>
            <a:pPr marL="323850">
              <a:lnSpc>
                <a:spcPct val="110000"/>
              </a:lnSpc>
              <a:spcBef>
                <a:spcPts val="1000"/>
              </a:spcBef>
            </a:pPr>
            <a:r>
              <a:rPr lang="en-US" altLang="zh-CN" sz="3200" b="0" dirty="0" smtClean="0">
                <a:solidFill>
                  <a:srgbClr val="000000"/>
                </a:solidFill>
              </a:rPr>
              <a:t>*p=10;	//</a:t>
            </a:r>
            <a:r>
              <a:rPr lang="zh-CN" altLang="en-US" sz="3200" b="0" dirty="0" smtClean="0">
                <a:solidFill>
                  <a:srgbClr val="000000"/>
                </a:solidFill>
              </a:rPr>
              <a:t>用</a:t>
            </a:r>
            <a:r>
              <a:rPr lang="en-US" altLang="zh-CN" sz="3200" b="0" dirty="0" smtClean="0">
                <a:solidFill>
                  <a:srgbClr val="000000"/>
                </a:solidFill>
              </a:rPr>
              <a:t>p</a:t>
            </a:r>
            <a:r>
              <a:rPr lang="zh-CN" altLang="en-US" sz="3200" b="0" dirty="0" smtClean="0">
                <a:solidFill>
                  <a:srgbClr val="000000"/>
                </a:solidFill>
              </a:rPr>
              <a:t>访问该变量</a:t>
            </a:r>
            <a:endParaRPr lang="en-US" altLang="zh-CN" sz="3200" b="0" dirty="0" smtClean="0">
              <a:solidFill>
                <a:srgbClr val="000000"/>
              </a:solidFill>
            </a:endParaRPr>
          </a:p>
          <a:p>
            <a:pPr marL="323850">
              <a:lnSpc>
                <a:spcPct val="110000"/>
              </a:lnSpc>
              <a:spcBef>
                <a:spcPts val="1000"/>
              </a:spcBef>
            </a:pPr>
            <a:r>
              <a:rPr lang="en-US" altLang="zh-CN" sz="3200" b="0" dirty="0" smtClean="0">
                <a:solidFill>
                  <a:srgbClr val="000000"/>
                </a:solidFill>
              </a:rPr>
              <a:t>free(p);      //</a:t>
            </a:r>
            <a:r>
              <a:rPr lang="zh-CN" altLang="en-US" sz="3200" b="0" dirty="0" smtClean="0">
                <a:solidFill>
                  <a:srgbClr val="000000"/>
                </a:solidFill>
              </a:rPr>
              <a:t>释放存储空间</a:t>
            </a:r>
            <a:endParaRPr lang="en-US" altLang="zh-CN" sz="3200" b="0" dirty="0" smtClean="0">
              <a:solidFill>
                <a:srgbClr val="000000"/>
              </a:solidFill>
            </a:endParaRPr>
          </a:p>
          <a:p>
            <a:pPr marL="323850">
              <a:lnSpc>
                <a:spcPct val="110000"/>
              </a:lnSpc>
              <a:spcBef>
                <a:spcPts val="0"/>
              </a:spcBef>
            </a:pPr>
            <a:endParaRPr lang="en-US" altLang="zh-CN" sz="2800" b="0" dirty="0" smtClean="0">
              <a:solidFill>
                <a:srgbClr val="000000"/>
              </a:solidFill>
            </a:endParaRPr>
          </a:p>
          <a:p>
            <a:pPr marL="323850">
              <a:lnSpc>
                <a:spcPct val="110000"/>
              </a:lnSpc>
              <a:spcBef>
                <a:spcPts val="0"/>
              </a:spcBef>
            </a:pPr>
            <a:endParaRPr lang="zh-CN" altLang="en-US" sz="2800" b="0" dirty="0">
              <a:solidFill>
                <a:srgbClr val="000000"/>
              </a:solidFill>
            </a:endParaRPr>
          </a:p>
        </p:txBody>
      </p:sp>
      <p:sp>
        <p:nvSpPr>
          <p:cNvPr id="15" name="矩形 14"/>
          <p:cNvSpPr/>
          <p:nvPr/>
        </p:nvSpPr>
        <p:spPr>
          <a:xfrm>
            <a:off x="1763688" y="4580756"/>
            <a:ext cx="2808312" cy="61504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矩形 17"/>
          <p:cNvSpPr/>
          <p:nvPr/>
        </p:nvSpPr>
        <p:spPr>
          <a:xfrm>
            <a:off x="2695949" y="4113425"/>
            <a:ext cx="1094417" cy="498598"/>
          </a:xfrm>
          <a:prstGeom prst="rect">
            <a:avLst/>
          </a:prstGeom>
        </p:spPr>
        <p:txBody>
          <a:bodyPr wrap="square">
            <a:spAutoFit/>
          </a:bodyPr>
          <a:lstStyle/>
          <a:p>
            <a:pPr marL="323850" lvl="0" indent="-342900">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字节</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TextBox 18"/>
          <p:cNvSpPr txBox="1"/>
          <p:nvPr/>
        </p:nvSpPr>
        <p:spPr>
          <a:xfrm>
            <a:off x="1829699" y="4634543"/>
            <a:ext cx="2725715" cy="461665"/>
          </a:xfrm>
          <a:prstGeom prst="rect">
            <a:avLst/>
          </a:prstGeom>
          <a:noFill/>
        </p:spPr>
        <p:txBody>
          <a:bodyPr wrap="square" rtlCol="0">
            <a:spAutoFit/>
          </a:bodyPr>
          <a:lstStyle/>
          <a:p>
            <a:r>
              <a:rPr lang="en-US" altLang="zh-CN" sz="2400" dirty="0" err="1" smtClean="0"/>
              <a:t>Int</a:t>
            </a:r>
            <a:r>
              <a:rPr lang="zh-CN" altLang="en-US" sz="2400" dirty="0" smtClean="0"/>
              <a:t>变量的</a:t>
            </a:r>
            <a:r>
              <a:rPr lang="en-US" altLang="zh-CN" sz="2400" dirty="0" smtClean="0"/>
              <a:t>32</a:t>
            </a:r>
            <a:r>
              <a:rPr lang="zh-CN" altLang="en-US" sz="2400" dirty="0" smtClean="0"/>
              <a:t>位地址</a:t>
            </a:r>
            <a:endParaRPr lang="zh-CN" altLang="en-US" sz="2400" dirty="0"/>
          </a:p>
        </p:txBody>
      </p:sp>
      <p:sp>
        <p:nvSpPr>
          <p:cNvPr id="20" name="矩形 19"/>
          <p:cNvSpPr/>
          <p:nvPr/>
        </p:nvSpPr>
        <p:spPr>
          <a:xfrm>
            <a:off x="5200838" y="4560050"/>
            <a:ext cx="2808312" cy="61504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矩形 20"/>
          <p:cNvSpPr/>
          <p:nvPr/>
        </p:nvSpPr>
        <p:spPr>
          <a:xfrm>
            <a:off x="6087874" y="4061452"/>
            <a:ext cx="1094417" cy="498598"/>
          </a:xfrm>
          <a:prstGeom prst="rect">
            <a:avLst/>
          </a:prstGeom>
        </p:spPr>
        <p:txBody>
          <a:bodyPr wrap="square">
            <a:spAutoFit/>
          </a:bodyPr>
          <a:lstStyle/>
          <a:p>
            <a:pPr marL="323850" lvl="0" indent="-342900">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字节</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TextBox 21"/>
          <p:cNvSpPr txBox="1"/>
          <p:nvPr/>
        </p:nvSpPr>
        <p:spPr>
          <a:xfrm>
            <a:off x="5508105" y="4612023"/>
            <a:ext cx="2232248" cy="461665"/>
          </a:xfrm>
          <a:prstGeom prst="rect">
            <a:avLst/>
          </a:prstGeom>
          <a:noFill/>
        </p:spPr>
        <p:txBody>
          <a:bodyPr wrap="square" rtlCol="0">
            <a:spAutoFit/>
          </a:bodyPr>
          <a:lstStyle/>
          <a:p>
            <a:r>
              <a:rPr lang="en-US" altLang="zh-CN" sz="2400" dirty="0" smtClean="0"/>
              <a:t>000……1010</a:t>
            </a:r>
            <a:endParaRPr lang="zh-CN" altLang="en-US" sz="2400" dirty="0"/>
          </a:p>
        </p:txBody>
      </p:sp>
      <p:sp>
        <p:nvSpPr>
          <p:cNvPr id="23" name="矩形 22"/>
          <p:cNvSpPr/>
          <p:nvPr/>
        </p:nvSpPr>
        <p:spPr>
          <a:xfrm>
            <a:off x="2794021" y="5136114"/>
            <a:ext cx="388341" cy="498598"/>
          </a:xfrm>
          <a:prstGeom prst="rect">
            <a:avLst/>
          </a:prstGeom>
        </p:spPr>
        <p:txBody>
          <a:bodyPr wrap="square">
            <a:spAutoFit/>
          </a:bodyPr>
          <a:lstStyle/>
          <a:p>
            <a:pPr marL="323850" lvl="0" indent="-342900">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矩形 23"/>
          <p:cNvSpPr/>
          <p:nvPr/>
        </p:nvSpPr>
        <p:spPr>
          <a:xfrm>
            <a:off x="5683101" y="5195799"/>
            <a:ext cx="1995399" cy="498598"/>
          </a:xfrm>
          <a:prstGeom prst="rect">
            <a:avLst/>
          </a:prstGeom>
        </p:spPr>
        <p:txBody>
          <a:bodyPr wrap="square">
            <a:spAutoFit/>
          </a:bodyPr>
          <a:lstStyle/>
          <a:p>
            <a:pPr marL="323850" lvl="0" indent="-342900">
              <a:lnSpc>
                <a:spcPct val="110000"/>
              </a:lnSpc>
            </a:pPr>
            <a:r>
              <a:rPr lang="zh-CN" altLang="en-US"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无名</a:t>
            </a:r>
            <a:r>
              <a:rPr lang="en-US" altLang="zh-CN" sz="24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int</a:t>
            </a:r>
            <a:r>
              <a:rPr lang="zh-CN" altLang="en-US"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变量</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9" name="直接箭头连接符 8"/>
          <p:cNvCxnSpPr>
            <a:stCxn id="15" idx="3"/>
            <a:endCxn id="20" idx="1"/>
          </p:cNvCxnSpPr>
          <p:nvPr/>
        </p:nvCxnSpPr>
        <p:spPr>
          <a:xfrm flipV="1">
            <a:off x="4572000" y="4867572"/>
            <a:ext cx="628838" cy="2070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2" presetClass="entr" presetSubtype="4"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p:bldP spid="19" grpId="0"/>
      <p:bldP spid="20" grpId="0" animBg="1"/>
      <p:bldP spid="21" grpId="0"/>
      <p:bldP spid="22"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6590536" cy="500066"/>
          </a:xfrm>
        </p:spPr>
        <p:txBody>
          <a:bodyPr/>
          <a:lstStyle/>
          <a:p>
            <a:pPr>
              <a:lnSpc>
                <a:spcPct val="150000"/>
              </a:lnSpc>
            </a:pPr>
            <a:r>
              <a:rPr lang="zh-CN" altLang="en-US" sz="3200" b="1" dirty="0" smtClean="0"/>
              <a:t>（静态、动态</a:t>
            </a:r>
            <a:r>
              <a:rPr lang="zh-CN" altLang="en-US" sz="3200" b="1" dirty="0"/>
              <a:t>）</a:t>
            </a:r>
            <a:r>
              <a:rPr lang="zh-CN" altLang="en-US" sz="3200" b="1" dirty="0" smtClean="0"/>
              <a:t>结构体变量定义</a:t>
            </a:r>
            <a:r>
              <a:rPr lang="zh-CN" altLang="zh-CN" sz="3200" b="1" dirty="0" smtClean="0"/>
              <a:t>：</a:t>
            </a:r>
            <a:endParaRPr lang="zh-CN" altLang="en-US" sz="3200" b="1" dirty="0"/>
          </a:p>
        </p:txBody>
      </p:sp>
      <p:sp>
        <p:nvSpPr>
          <p:cNvPr id="5" name="内容占位符 2"/>
          <p:cNvSpPr txBox="1"/>
          <p:nvPr/>
        </p:nvSpPr>
        <p:spPr>
          <a:xfrm>
            <a:off x="251520" y="1052736"/>
            <a:ext cx="9001000" cy="5688632"/>
          </a:xfrm>
          <a:prstGeom prst="rect">
            <a:avLst/>
          </a:prstGeom>
        </p:spPr>
        <p:txBody>
          <a:bodyPr vert="horz" lIns="91440" tIns="45720" rIns="91440" bIns="45720" rtlCol="0">
            <a:no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323850">
              <a:lnSpc>
                <a:spcPct val="110000"/>
              </a:lnSpc>
              <a:spcBef>
                <a:spcPts val="0"/>
              </a:spcBef>
            </a:pPr>
            <a:r>
              <a:rPr lang="en-US" altLang="zh-CN" sz="3200" b="0" dirty="0" err="1">
                <a:solidFill>
                  <a:srgbClr val="000000"/>
                </a:solidFill>
              </a:rPr>
              <a:t>SqList</a:t>
            </a:r>
            <a:r>
              <a:rPr lang="en-US" altLang="zh-CN" sz="3200" b="0" dirty="0">
                <a:solidFill>
                  <a:srgbClr val="000000"/>
                </a:solidFill>
              </a:rPr>
              <a:t> </a:t>
            </a:r>
            <a:r>
              <a:rPr lang="en-US" altLang="zh-CN" sz="3200" b="0" dirty="0" smtClean="0">
                <a:solidFill>
                  <a:srgbClr val="000000"/>
                </a:solidFill>
              </a:rPr>
              <a:t> A;  //</a:t>
            </a:r>
            <a:r>
              <a:rPr lang="zh-CN" altLang="en-US" sz="3200" b="0" dirty="0" smtClean="0">
                <a:solidFill>
                  <a:srgbClr val="000000"/>
                </a:solidFill>
              </a:rPr>
              <a:t>编译时自动分配</a:t>
            </a:r>
            <a:r>
              <a:rPr lang="en-US" altLang="zh-CN" sz="3200" b="0" dirty="0" smtClean="0">
                <a:solidFill>
                  <a:srgbClr val="000000"/>
                </a:solidFill>
              </a:rPr>
              <a:t> </a:t>
            </a:r>
            <a:endParaRPr lang="en-US" altLang="zh-CN" sz="3200" b="0" dirty="0" smtClean="0">
              <a:solidFill>
                <a:srgbClr val="000000"/>
              </a:solidFill>
            </a:endParaRPr>
          </a:p>
          <a:p>
            <a:pPr marL="323850">
              <a:lnSpc>
                <a:spcPct val="110000"/>
              </a:lnSpc>
              <a:spcBef>
                <a:spcPts val="0"/>
              </a:spcBef>
            </a:pPr>
            <a:r>
              <a:rPr lang="en-US" altLang="zh-CN" sz="3200" b="0" dirty="0" err="1" smtClean="0">
                <a:solidFill>
                  <a:srgbClr val="000000"/>
                </a:solidFill>
              </a:rPr>
              <a:t>A.data</a:t>
            </a:r>
            <a:r>
              <a:rPr lang="en-US" altLang="zh-CN" sz="3200" b="0" dirty="0" smtClean="0">
                <a:solidFill>
                  <a:srgbClr val="000000"/>
                </a:solidFill>
              </a:rPr>
              <a:t>[0]=10;</a:t>
            </a:r>
            <a:endParaRPr lang="en-US" altLang="zh-CN" sz="3200" b="0" dirty="0" smtClean="0">
              <a:solidFill>
                <a:srgbClr val="000000"/>
              </a:solidFill>
            </a:endParaRPr>
          </a:p>
          <a:p>
            <a:pPr marL="323850">
              <a:lnSpc>
                <a:spcPct val="110000"/>
              </a:lnSpc>
              <a:spcBef>
                <a:spcPts val="0"/>
              </a:spcBef>
            </a:pPr>
            <a:r>
              <a:rPr lang="en-US" altLang="zh-CN" sz="3200" b="0" dirty="0" err="1" smtClean="0">
                <a:solidFill>
                  <a:srgbClr val="000000"/>
                </a:solidFill>
              </a:rPr>
              <a:t>A.length</a:t>
            </a:r>
            <a:r>
              <a:rPr lang="en-US" altLang="zh-CN" sz="3200" b="0" dirty="0" smtClean="0">
                <a:solidFill>
                  <a:srgbClr val="000000"/>
                </a:solidFill>
              </a:rPr>
              <a:t>=1;</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 </a:t>
            </a:r>
            <a:endParaRPr lang="en-US" altLang="zh-CN" sz="3200" b="0" dirty="0" smtClean="0">
              <a:solidFill>
                <a:srgbClr val="000000"/>
              </a:solidFill>
            </a:endParaRPr>
          </a:p>
          <a:p>
            <a:pPr marL="323850">
              <a:lnSpc>
                <a:spcPct val="110000"/>
              </a:lnSpc>
              <a:spcBef>
                <a:spcPts val="1000"/>
              </a:spcBef>
            </a:pPr>
            <a:r>
              <a:rPr lang="en-US" altLang="zh-CN" sz="3200" b="0" dirty="0" err="1">
                <a:solidFill>
                  <a:srgbClr val="000000"/>
                </a:solidFill>
              </a:rPr>
              <a:t>SqList</a:t>
            </a:r>
            <a:r>
              <a:rPr lang="en-US" altLang="zh-CN" sz="3200" b="0" dirty="0">
                <a:solidFill>
                  <a:srgbClr val="000000"/>
                </a:solidFill>
              </a:rPr>
              <a:t> </a:t>
            </a:r>
            <a:r>
              <a:rPr lang="zh-CN" altLang="en-US" sz="3200" b="0" dirty="0" smtClean="0">
                <a:solidFill>
                  <a:srgbClr val="000000"/>
                </a:solidFill>
              </a:rPr>
              <a:t>*</a:t>
            </a:r>
            <a:r>
              <a:rPr lang="en-US" altLang="zh-CN" sz="3200" b="0" dirty="0" smtClean="0">
                <a:solidFill>
                  <a:srgbClr val="000000"/>
                </a:solidFill>
              </a:rPr>
              <a:t> </a:t>
            </a:r>
            <a:r>
              <a:rPr lang="en-US" altLang="zh-CN" sz="3200" b="0" dirty="0">
                <a:solidFill>
                  <a:srgbClr val="000000"/>
                </a:solidFill>
              </a:rPr>
              <a:t>L</a:t>
            </a:r>
            <a:r>
              <a:rPr lang="en-US" altLang="zh-CN" sz="3200" b="0" dirty="0" smtClean="0">
                <a:solidFill>
                  <a:srgbClr val="000000"/>
                </a:solidFill>
              </a:rPr>
              <a:t>;</a:t>
            </a:r>
            <a:r>
              <a:rPr lang="en-US" altLang="zh-CN" sz="3200" b="0" dirty="0">
                <a:solidFill>
                  <a:srgbClr val="000000"/>
                </a:solidFill>
              </a:rPr>
              <a:t> //</a:t>
            </a:r>
            <a:r>
              <a:rPr lang="zh-CN" altLang="en-US" sz="3200" b="0" dirty="0">
                <a:solidFill>
                  <a:srgbClr val="000000"/>
                </a:solidFill>
              </a:rPr>
              <a:t>编译时自动分配</a:t>
            </a:r>
            <a:r>
              <a:rPr lang="en-US" altLang="zh-CN" sz="3200" b="0" dirty="0">
                <a:solidFill>
                  <a:srgbClr val="000000"/>
                </a:solidFill>
              </a:rPr>
              <a:t> </a:t>
            </a:r>
            <a:endParaRPr lang="en-US" altLang="zh-CN" sz="3200" b="0" dirty="0" smtClean="0">
              <a:solidFill>
                <a:srgbClr val="000000"/>
              </a:solidFill>
            </a:endParaRPr>
          </a:p>
          <a:p>
            <a:pPr marL="323850">
              <a:lnSpc>
                <a:spcPct val="110000"/>
              </a:lnSpc>
              <a:spcBef>
                <a:spcPts val="1000"/>
              </a:spcBef>
            </a:pPr>
            <a:r>
              <a:rPr lang="en-US" altLang="zh-CN" sz="3200" b="0" dirty="0">
                <a:solidFill>
                  <a:srgbClr val="000000"/>
                </a:solidFill>
              </a:rPr>
              <a:t>L=(</a:t>
            </a:r>
            <a:r>
              <a:rPr lang="en-US" altLang="zh-CN" sz="3200" b="0" dirty="0" err="1">
                <a:solidFill>
                  <a:srgbClr val="000000"/>
                </a:solidFill>
              </a:rPr>
              <a:t>SqList</a:t>
            </a:r>
            <a:r>
              <a:rPr lang="en-US" altLang="zh-CN" sz="3200" b="0" dirty="0">
                <a:solidFill>
                  <a:srgbClr val="000000"/>
                </a:solidFill>
              </a:rPr>
              <a:t> </a:t>
            </a:r>
            <a:r>
              <a:rPr lang="zh-CN" altLang="en-US" sz="3200" b="0" dirty="0" smtClean="0">
                <a:solidFill>
                  <a:srgbClr val="000000"/>
                </a:solidFill>
              </a:rPr>
              <a:t>*</a:t>
            </a:r>
            <a:r>
              <a:rPr lang="en-US" altLang="zh-CN" sz="3200" b="0" dirty="0">
                <a:solidFill>
                  <a:srgbClr val="000000"/>
                </a:solidFill>
              </a:rPr>
              <a:t>)</a:t>
            </a:r>
            <a:r>
              <a:rPr lang="en-US" altLang="zh-CN" sz="3200" b="0" dirty="0" err="1">
                <a:solidFill>
                  <a:srgbClr val="000000"/>
                </a:solidFill>
              </a:rPr>
              <a:t>malloc</a:t>
            </a:r>
            <a:r>
              <a:rPr lang="en-US" altLang="zh-CN" sz="3200" b="0" dirty="0">
                <a:solidFill>
                  <a:srgbClr val="000000"/>
                </a:solidFill>
              </a:rPr>
              <a:t>(</a:t>
            </a:r>
            <a:r>
              <a:rPr lang="en-US" altLang="zh-CN" sz="3200" b="0" dirty="0" err="1">
                <a:solidFill>
                  <a:srgbClr val="000000"/>
                </a:solidFill>
              </a:rPr>
              <a:t>sizeof</a:t>
            </a:r>
            <a:r>
              <a:rPr lang="en-US" altLang="zh-CN" sz="3200" b="0" dirty="0">
                <a:solidFill>
                  <a:srgbClr val="000000"/>
                </a:solidFill>
              </a:rPr>
              <a:t>(</a:t>
            </a:r>
            <a:r>
              <a:rPr lang="en-US" altLang="zh-CN" sz="3200" b="0" dirty="0" err="1">
                <a:solidFill>
                  <a:srgbClr val="000000"/>
                </a:solidFill>
              </a:rPr>
              <a:t>SqList</a:t>
            </a:r>
            <a:r>
              <a:rPr lang="en-US" altLang="zh-CN" sz="3200" b="0" dirty="0">
                <a:solidFill>
                  <a:srgbClr val="000000"/>
                </a:solidFill>
              </a:rPr>
              <a:t>));//</a:t>
            </a:r>
            <a:r>
              <a:rPr lang="zh-CN" altLang="en-US" sz="3200" b="0" dirty="0">
                <a:solidFill>
                  <a:srgbClr val="000000"/>
                </a:solidFill>
              </a:rPr>
              <a:t>运行时</a:t>
            </a:r>
            <a:r>
              <a:rPr lang="zh-CN" altLang="en-US" sz="3200" b="0" dirty="0" smtClean="0">
                <a:solidFill>
                  <a:srgbClr val="000000"/>
                </a:solidFill>
              </a:rPr>
              <a:t>分配</a:t>
            </a:r>
            <a:endParaRPr lang="en-US" altLang="zh-CN" sz="3200" b="0" dirty="0" smtClean="0">
              <a:solidFill>
                <a:srgbClr val="000000"/>
              </a:solidFill>
            </a:endParaRPr>
          </a:p>
          <a:p>
            <a:pPr marL="323850">
              <a:lnSpc>
                <a:spcPct val="110000"/>
              </a:lnSpc>
              <a:spcBef>
                <a:spcPts val="1000"/>
              </a:spcBef>
            </a:pPr>
            <a:r>
              <a:rPr lang="en-US" altLang="zh-CN" sz="3200" b="0" dirty="0">
                <a:solidFill>
                  <a:srgbClr val="000000"/>
                </a:solidFill>
              </a:rPr>
              <a:t>L-</a:t>
            </a:r>
            <a:r>
              <a:rPr lang="en-US" altLang="zh-CN" sz="3200" b="0" dirty="0" smtClean="0">
                <a:solidFill>
                  <a:srgbClr val="000000"/>
                </a:solidFill>
              </a:rPr>
              <a:t>&gt;data[0</a:t>
            </a:r>
            <a:r>
              <a:rPr lang="en-US" altLang="zh-CN" sz="3200" b="0" dirty="0">
                <a:solidFill>
                  <a:srgbClr val="000000"/>
                </a:solidFill>
              </a:rPr>
              <a:t>]=10;</a:t>
            </a:r>
            <a:endParaRPr lang="en-US" altLang="zh-CN" sz="3200" b="0" dirty="0">
              <a:solidFill>
                <a:srgbClr val="000000"/>
              </a:solidFill>
            </a:endParaRPr>
          </a:p>
          <a:p>
            <a:pPr marL="323850">
              <a:lnSpc>
                <a:spcPct val="110000"/>
              </a:lnSpc>
              <a:spcBef>
                <a:spcPts val="0"/>
              </a:spcBef>
            </a:pPr>
            <a:r>
              <a:rPr lang="en-US" altLang="zh-CN" sz="3200" b="0" dirty="0">
                <a:solidFill>
                  <a:srgbClr val="000000"/>
                </a:solidFill>
              </a:rPr>
              <a:t>L-&gt; </a:t>
            </a:r>
            <a:r>
              <a:rPr lang="en-US" altLang="zh-CN" sz="3200" b="0" dirty="0" smtClean="0">
                <a:solidFill>
                  <a:srgbClr val="000000"/>
                </a:solidFill>
              </a:rPr>
              <a:t>length=1</a:t>
            </a:r>
            <a:r>
              <a:rPr lang="en-US" altLang="zh-CN" sz="3200" b="0" dirty="0">
                <a:solidFill>
                  <a:srgbClr val="000000"/>
                </a:solidFill>
              </a:rPr>
              <a:t>;</a:t>
            </a:r>
            <a:endParaRPr lang="en-US" altLang="zh-CN" sz="3200" b="0" dirty="0">
              <a:solidFill>
                <a:srgbClr val="000000"/>
              </a:solidFill>
            </a:endParaRPr>
          </a:p>
          <a:p>
            <a:pPr marL="323850">
              <a:lnSpc>
                <a:spcPct val="110000"/>
              </a:lnSpc>
              <a:spcBef>
                <a:spcPts val="1000"/>
              </a:spcBef>
            </a:pPr>
            <a:r>
              <a:rPr lang="en-US" altLang="zh-CN" sz="3200" b="0" dirty="0" smtClean="0">
                <a:solidFill>
                  <a:srgbClr val="000000"/>
                </a:solidFill>
              </a:rPr>
              <a:t>free(L);    //</a:t>
            </a:r>
            <a:r>
              <a:rPr lang="zh-CN" altLang="en-US" sz="3200" b="0" dirty="0" smtClean="0">
                <a:solidFill>
                  <a:srgbClr val="000000"/>
                </a:solidFill>
              </a:rPr>
              <a:t>释放</a:t>
            </a:r>
            <a:r>
              <a:rPr lang="zh-CN" altLang="en-US" sz="3200" b="0" dirty="0">
                <a:solidFill>
                  <a:srgbClr val="000000"/>
                </a:solidFill>
              </a:rPr>
              <a:t>顺序</a:t>
            </a:r>
            <a:r>
              <a:rPr lang="zh-CN" altLang="en-US" sz="3200" b="0" dirty="0" smtClean="0">
                <a:solidFill>
                  <a:srgbClr val="000000"/>
                </a:solidFill>
              </a:rPr>
              <a:t>表变量的存储空间，</a:t>
            </a:r>
            <a:r>
              <a:rPr lang="en-US" altLang="zh-CN" sz="3200" b="0" dirty="0" smtClean="0">
                <a:solidFill>
                  <a:srgbClr val="000000"/>
                </a:solidFill>
              </a:rPr>
              <a:t>L</a:t>
            </a:r>
            <a:r>
              <a:rPr lang="zh-CN" altLang="en-US" sz="3200" b="0" dirty="0" smtClean="0">
                <a:solidFill>
                  <a:srgbClr val="000000"/>
                </a:solidFill>
              </a:rPr>
              <a:t>仍存在</a:t>
            </a:r>
            <a:endParaRPr lang="en-US" altLang="zh-CN" sz="3200" b="0" dirty="0" smtClean="0">
              <a:solidFill>
                <a:srgbClr val="000000"/>
              </a:solidFill>
            </a:endParaRPr>
          </a:p>
          <a:p>
            <a:pPr marL="323850">
              <a:lnSpc>
                <a:spcPct val="110000"/>
              </a:lnSpc>
              <a:spcBef>
                <a:spcPts val="0"/>
              </a:spcBef>
            </a:pPr>
            <a:endParaRPr lang="en-US" altLang="zh-CN" sz="2800" b="0" dirty="0" smtClean="0">
              <a:solidFill>
                <a:srgbClr val="000000"/>
              </a:solidFill>
            </a:endParaRPr>
          </a:p>
          <a:p>
            <a:pPr marL="323850">
              <a:lnSpc>
                <a:spcPct val="110000"/>
              </a:lnSpc>
              <a:spcBef>
                <a:spcPts val="0"/>
              </a:spcBef>
            </a:pPr>
            <a:endParaRPr lang="zh-CN" altLang="en-US" sz="2800" b="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5786478" cy="500066"/>
          </a:xfrm>
        </p:spPr>
        <p:txBody>
          <a:bodyPr/>
          <a:lstStyle/>
          <a:p>
            <a:pPr>
              <a:lnSpc>
                <a:spcPct val="150000"/>
              </a:lnSpc>
            </a:pPr>
            <a:r>
              <a:rPr lang="en-US" altLang="zh-CN" sz="3200" b="1" dirty="0"/>
              <a:t>C++</a:t>
            </a:r>
            <a:r>
              <a:rPr lang="zh-CN" altLang="en-US" sz="3200" b="1" dirty="0"/>
              <a:t>中引用</a:t>
            </a:r>
            <a:r>
              <a:rPr lang="zh-CN" altLang="zh-CN" sz="3200" b="1" dirty="0" smtClean="0"/>
              <a:t>：</a:t>
            </a:r>
            <a:r>
              <a:rPr lang="zh-CN" altLang="en-US" sz="3200" b="1" dirty="0" smtClean="0"/>
              <a:t>为变量定义</a:t>
            </a:r>
            <a:r>
              <a:rPr lang="zh-CN" altLang="en-US" sz="3200" b="1" dirty="0" smtClean="0">
                <a:solidFill>
                  <a:srgbClr val="FF0000"/>
                </a:solidFill>
              </a:rPr>
              <a:t>别名</a:t>
            </a:r>
            <a:endParaRPr lang="zh-CN" altLang="en-US" sz="3200" b="1" dirty="0">
              <a:solidFill>
                <a:srgbClr val="FF0000"/>
              </a:solidFill>
            </a:endParaRPr>
          </a:p>
        </p:txBody>
      </p:sp>
      <p:sp>
        <p:nvSpPr>
          <p:cNvPr id="5" name="内容占位符 2"/>
          <p:cNvSpPr txBox="1"/>
          <p:nvPr/>
        </p:nvSpPr>
        <p:spPr>
          <a:xfrm>
            <a:off x="251519" y="980728"/>
            <a:ext cx="7272809" cy="4320480"/>
          </a:xfrm>
          <a:prstGeom prst="rect">
            <a:avLst/>
          </a:prstGeom>
        </p:spPr>
        <p:txBody>
          <a:bodyPr vert="horz" lIns="91440" tIns="45720" rIns="91440" bIns="45720" rtlCol="0">
            <a:no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323850">
              <a:lnSpc>
                <a:spcPct val="110000"/>
              </a:lnSpc>
              <a:spcBef>
                <a:spcPts val="0"/>
              </a:spcBef>
            </a:pPr>
            <a:r>
              <a:rPr lang="en-US" altLang="zh-CN" sz="3200" b="0" dirty="0" err="1" smtClean="0">
                <a:solidFill>
                  <a:srgbClr val="000000"/>
                </a:solidFill>
              </a:rPr>
              <a:t>int</a:t>
            </a:r>
            <a:r>
              <a:rPr lang="en-US" altLang="zh-CN" sz="3200" b="0" dirty="0" smtClean="0">
                <a:solidFill>
                  <a:srgbClr val="000000"/>
                </a:solidFill>
              </a:rPr>
              <a:t> </a:t>
            </a:r>
            <a:r>
              <a:rPr lang="en-US" altLang="zh-CN" sz="3200" b="0" dirty="0" err="1" smtClean="0">
                <a:solidFill>
                  <a:srgbClr val="000000"/>
                </a:solidFill>
              </a:rPr>
              <a:t>i</a:t>
            </a:r>
            <a:r>
              <a:rPr lang="en-US" altLang="zh-CN" sz="3200" b="0" dirty="0" smtClean="0">
                <a:solidFill>
                  <a:srgbClr val="000000"/>
                </a:solidFill>
              </a:rPr>
              <a:t>;</a:t>
            </a:r>
            <a:endParaRPr lang="en-US" altLang="zh-CN" sz="3200" b="0" dirty="0" smtClean="0">
              <a:solidFill>
                <a:srgbClr val="000000"/>
              </a:solidFill>
            </a:endParaRPr>
          </a:p>
          <a:p>
            <a:pPr marL="323850">
              <a:lnSpc>
                <a:spcPct val="110000"/>
              </a:lnSpc>
              <a:spcBef>
                <a:spcPts val="0"/>
              </a:spcBef>
            </a:pPr>
            <a:r>
              <a:rPr lang="en-US" altLang="zh-CN" sz="3200" b="0" dirty="0" err="1" smtClean="0">
                <a:solidFill>
                  <a:srgbClr val="000000"/>
                </a:solidFill>
              </a:rPr>
              <a:t>i</a:t>
            </a:r>
            <a:r>
              <a:rPr lang="en-US" altLang="zh-CN" sz="3200" b="0" dirty="0" smtClean="0">
                <a:solidFill>
                  <a:srgbClr val="000000"/>
                </a:solidFill>
              </a:rPr>
              <a:t>=10;   </a:t>
            </a:r>
            <a:endParaRPr lang="en-US" altLang="zh-CN" sz="3200" b="0" dirty="0" smtClean="0">
              <a:solidFill>
                <a:srgbClr val="000000"/>
              </a:solidFill>
            </a:endParaRPr>
          </a:p>
          <a:p>
            <a:pPr marL="323850">
              <a:lnSpc>
                <a:spcPct val="110000"/>
              </a:lnSpc>
              <a:spcBef>
                <a:spcPts val="0"/>
              </a:spcBef>
            </a:pPr>
            <a:r>
              <a:rPr lang="en-US" altLang="zh-CN" sz="3200" b="0" dirty="0" err="1" smtClean="0">
                <a:solidFill>
                  <a:srgbClr val="000000"/>
                </a:solidFill>
              </a:rPr>
              <a:t>int</a:t>
            </a:r>
            <a:r>
              <a:rPr lang="en-US" altLang="zh-CN" sz="3200" b="0" dirty="0" smtClean="0">
                <a:solidFill>
                  <a:srgbClr val="000000"/>
                </a:solidFill>
              </a:rPr>
              <a:t> </a:t>
            </a:r>
            <a:r>
              <a:rPr lang="en-US" altLang="zh-CN" sz="3200" b="0" dirty="0" smtClean="0">
                <a:solidFill>
                  <a:srgbClr val="FF0000"/>
                </a:solidFill>
              </a:rPr>
              <a:t>&amp;</a:t>
            </a:r>
            <a:r>
              <a:rPr lang="en-US" altLang="zh-CN" sz="3200" b="0" dirty="0" smtClean="0">
                <a:solidFill>
                  <a:srgbClr val="000000"/>
                </a:solidFill>
              </a:rPr>
              <a:t>j=</a:t>
            </a:r>
            <a:r>
              <a:rPr lang="en-US" altLang="zh-CN" sz="3200" b="0" dirty="0" err="1" smtClean="0">
                <a:solidFill>
                  <a:srgbClr val="000000"/>
                </a:solidFill>
              </a:rPr>
              <a:t>i</a:t>
            </a:r>
            <a:r>
              <a:rPr lang="en-US" altLang="zh-CN" sz="3200" b="0" dirty="0" smtClean="0">
                <a:solidFill>
                  <a:srgbClr val="000000"/>
                </a:solidFill>
              </a:rPr>
              <a:t>; //</a:t>
            </a:r>
            <a:r>
              <a:rPr lang="zh-CN" altLang="en-US" sz="3200" b="0" dirty="0" smtClean="0">
                <a:solidFill>
                  <a:srgbClr val="000000"/>
                </a:solidFill>
              </a:rPr>
              <a:t>在变量定义时的</a:t>
            </a:r>
            <a:r>
              <a:rPr lang="en-US" altLang="zh-CN" sz="3200" b="0" dirty="0" smtClean="0">
                <a:solidFill>
                  <a:srgbClr val="000000"/>
                </a:solidFill>
              </a:rPr>
              <a:t>&amp;</a:t>
            </a:r>
            <a:r>
              <a:rPr lang="zh-CN" altLang="en-US" sz="3200" b="0" dirty="0" smtClean="0">
                <a:solidFill>
                  <a:srgbClr val="000000"/>
                </a:solidFill>
              </a:rPr>
              <a:t>，则是引用</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j=4</a:t>
            </a:r>
            <a:r>
              <a:rPr lang="zh-CN" altLang="en-US" sz="3200" b="0" dirty="0" smtClean="0">
                <a:solidFill>
                  <a:srgbClr val="000000"/>
                </a:solidFill>
              </a:rPr>
              <a:t>；     </a:t>
            </a:r>
            <a:r>
              <a:rPr lang="en-US" altLang="zh-CN" sz="3200" b="0" dirty="0" smtClean="0">
                <a:solidFill>
                  <a:srgbClr val="000000"/>
                </a:solidFill>
              </a:rPr>
              <a:t>//</a:t>
            </a:r>
            <a:r>
              <a:rPr lang="zh-CN" altLang="en-US" sz="3200" b="0" dirty="0" smtClean="0">
                <a:solidFill>
                  <a:srgbClr val="000000"/>
                </a:solidFill>
              </a:rPr>
              <a:t>才是引用的定义</a:t>
            </a:r>
            <a:endParaRPr lang="en-US" altLang="zh-CN" sz="3200" b="0" dirty="0" smtClean="0">
              <a:solidFill>
                <a:srgbClr val="000000"/>
              </a:solidFill>
            </a:endParaRPr>
          </a:p>
          <a:p>
            <a:pPr marL="323850">
              <a:lnSpc>
                <a:spcPct val="110000"/>
              </a:lnSpc>
              <a:spcBef>
                <a:spcPts val="0"/>
              </a:spcBef>
            </a:pPr>
            <a:endParaRPr lang="en-US" altLang="zh-CN" sz="3200" b="0" dirty="0">
              <a:solidFill>
                <a:srgbClr val="000000"/>
              </a:solidFill>
            </a:endParaRPr>
          </a:p>
          <a:p>
            <a:pPr marL="323850">
              <a:lnSpc>
                <a:spcPct val="110000"/>
              </a:lnSpc>
              <a:spcBef>
                <a:spcPts val="0"/>
              </a:spcBef>
            </a:pPr>
            <a:r>
              <a:rPr lang="zh-CN" altLang="en-US" sz="3200" dirty="0" smtClean="0">
                <a:solidFill>
                  <a:srgbClr val="000000"/>
                </a:solidFill>
              </a:rPr>
              <a:t>变量已有名字，再起别名无意义！</a:t>
            </a:r>
            <a:endParaRPr lang="en-US" altLang="zh-CN" sz="3200" dirty="0" smtClean="0">
              <a:solidFill>
                <a:srgbClr val="000000"/>
              </a:solidFill>
            </a:endParaRPr>
          </a:p>
          <a:p>
            <a:pPr marL="323850">
              <a:lnSpc>
                <a:spcPct val="110000"/>
              </a:lnSpc>
              <a:spcBef>
                <a:spcPts val="0"/>
              </a:spcBef>
            </a:pPr>
            <a:r>
              <a:rPr lang="zh-CN" altLang="en-US" sz="3200" dirty="0" smtClean="0">
                <a:solidFill>
                  <a:srgbClr val="000000"/>
                </a:solidFill>
              </a:rPr>
              <a:t>所以引用的作用不在于此！ </a:t>
            </a:r>
            <a:endParaRPr lang="zh-CN" altLang="en-US" sz="2800" dirty="0">
              <a:solidFill>
                <a:srgbClr val="000000"/>
              </a:solidFill>
            </a:endParaRPr>
          </a:p>
        </p:txBody>
      </p:sp>
      <p:sp>
        <p:nvSpPr>
          <p:cNvPr id="4" name="矩形 3"/>
          <p:cNvSpPr/>
          <p:nvPr/>
        </p:nvSpPr>
        <p:spPr>
          <a:xfrm>
            <a:off x="5200838" y="869740"/>
            <a:ext cx="2808312" cy="61504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6087874" y="404664"/>
            <a:ext cx="1094417" cy="498598"/>
          </a:xfrm>
          <a:prstGeom prst="rect">
            <a:avLst/>
          </a:prstGeom>
        </p:spPr>
        <p:txBody>
          <a:bodyPr wrap="square">
            <a:spAutoFit/>
          </a:bodyPr>
          <a:lstStyle/>
          <a:p>
            <a:pPr marL="323850" lvl="0" indent="-342900">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字节</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Box 6"/>
          <p:cNvSpPr txBox="1"/>
          <p:nvPr/>
        </p:nvSpPr>
        <p:spPr>
          <a:xfrm>
            <a:off x="5508105" y="955235"/>
            <a:ext cx="2232248" cy="461665"/>
          </a:xfrm>
          <a:prstGeom prst="rect">
            <a:avLst/>
          </a:prstGeom>
          <a:noFill/>
        </p:spPr>
        <p:txBody>
          <a:bodyPr wrap="square" rtlCol="0">
            <a:spAutoFit/>
          </a:bodyPr>
          <a:lstStyle/>
          <a:p>
            <a:r>
              <a:rPr lang="en-US" altLang="zh-CN" sz="2400" dirty="0" smtClean="0"/>
              <a:t>000……1010</a:t>
            </a:r>
            <a:endParaRPr lang="zh-CN" altLang="en-US" sz="2400" dirty="0"/>
          </a:p>
        </p:txBody>
      </p:sp>
      <p:sp>
        <p:nvSpPr>
          <p:cNvPr id="8" name="矩形 7"/>
          <p:cNvSpPr/>
          <p:nvPr/>
        </p:nvSpPr>
        <p:spPr>
          <a:xfrm>
            <a:off x="8100392" y="936768"/>
            <a:ext cx="545083" cy="469167"/>
          </a:xfrm>
          <a:prstGeom prst="rect">
            <a:avLst/>
          </a:prstGeom>
        </p:spPr>
        <p:txBody>
          <a:bodyPr wrap="square">
            <a:spAutoFit/>
          </a:bodyPr>
          <a:lstStyle/>
          <a:p>
            <a:pPr marL="323850" lvl="0" indent="-342900" algn="ctr">
              <a:lnSpc>
                <a:spcPct val="110000"/>
              </a:lnSpc>
            </a:pPr>
            <a:r>
              <a:rPr lang="en-US" altLang="zh-CN" sz="24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p:cNvSpPr/>
          <p:nvPr/>
        </p:nvSpPr>
        <p:spPr>
          <a:xfrm>
            <a:off x="8100392" y="1231641"/>
            <a:ext cx="545083" cy="469167"/>
          </a:xfrm>
          <a:prstGeom prst="rect">
            <a:avLst/>
          </a:prstGeom>
        </p:spPr>
        <p:txBody>
          <a:bodyPr wrap="square">
            <a:spAutoFit/>
          </a:bodyPr>
          <a:lstStyle/>
          <a:p>
            <a:pPr marL="323850" lvl="0" indent="-342900" algn="ctr">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j</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TextBox 10"/>
          <p:cNvSpPr txBox="1"/>
          <p:nvPr/>
        </p:nvSpPr>
        <p:spPr>
          <a:xfrm>
            <a:off x="5508104" y="951111"/>
            <a:ext cx="2232248" cy="461665"/>
          </a:xfrm>
          <a:prstGeom prst="rect">
            <a:avLst/>
          </a:prstGeom>
          <a:noFill/>
        </p:spPr>
        <p:txBody>
          <a:bodyPr wrap="square" rtlCol="0">
            <a:spAutoFit/>
          </a:bodyPr>
          <a:lstStyle/>
          <a:p>
            <a:r>
              <a:rPr lang="en-US" altLang="zh-CN" sz="2400" dirty="0" smtClean="0"/>
              <a:t>000……0100</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7022584" cy="500066"/>
          </a:xfrm>
        </p:spPr>
        <p:txBody>
          <a:bodyPr/>
          <a:lstStyle/>
          <a:p>
            <a:pPr>
              <a:lnSpc>
                <a:spcPct val="150000"/>
              </a:lnSpc>
            </a:pPr>
            <a:r>
              <a:rPr lang="zh-CN" altLang="en-US" sz="3200" b="1" dirty="0" smtClean="0"/>
              <a:t>引用的作用</a:t>
            </a:r>
            <a:r>
              <a:rPr lang="zh-CN" altLang="zh-CN" sz="3200" b="1" dirty="0" smtClean="0"/>
              <a:t>：</a:t>
            </a:r>
            <a:r>
              <a:rPr lang="zh-CN" altLang="en-US" sz="3200" b="1" dirty="0">
                <a:solidFill>
                  <a:srgbClr val="FF0000"/>
                </a:solidFill>
              </a:rPr>
              <a:t>做</a:t>
            </a:r>
            <a:r>
              <a:rPr lang="zh-CN" altLang="en-US" sz="3200" b="1" dirty="0" smtClean="0">
                <a:solidFill>
                  <a:srgbClr val="FF0000"/>
                </a:solidFill>
              </a:rPr>
              <a:t>函数参数</a:t>
            </a:r>
            <a:r>
              <a:rPr lang="zh-CN" altLang="en-US" sz="3200" b="1" dirty="0" smtClean="0"/>
              <a:t>、返回</a:t>
            </a:r>
            <a:endParaRPr lang="zh-CN" altLang="en-US" sz="3200" b="1" dirty="0">
              <a:solidFill>
                <a:srgbClr val="FF0000"/>
              </a:solidFill>
            </a:endParaRPr>
          </a:p>
        </p:txBody>
      </p:sp>
      <p:sp>
        <p:nvSpPr>
          <p:cNvPr id="5" name="内容占位符 2"/>
          <p:cNvSpPr txBox="1"/>
          <p:nvPr/>
        </p:nvSpPr>
        <p:spPr>
          <a:xfrm>
            <a:off x="251519" y="1412776"/>
            <a:ext cx="3744417" cy="4320480"/>
          </a:xfrm>
          <a:prstGeom prst="rect">
            <a:avLst/>
          </a:prstGeom>
        </p:spPr>
        <p:txBody>
          <a:bodyPr vert="horz" lIns="91440" tIns="45720" rIns="91440" bIns="45720" rtlCol="0">
            <a:no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323850">
              <a:lnSpc>
                <a:spcPct val="110000"/>
              </a:lnSpc>
              <a:spcBef>
                <a:spcPts val="0"/>
              </a:spcBef>
            </a:pPr>
            <a:r>
              <a:rPr lang="en-US" altLang="zh-CN" sz="3200" b="0" dirty="0" smtClean="0">
                <a:solidFill>
                  <a:srgbClr val="000000"/>
                </a:solidFill>
              </a:rPr>
              <a:t>void </a:t>
            </a:r>
            <a:r>
              <a:rPr lang="en-US" altLang="zh-CN" sz="3200" b="0" dirty="0" err="1" smtClean="0">
                <a:solidFill>
                  <a:srgbClr val="000000"/>
                </a:solidFill>
              </a:rPr>
              <a:t>func</a:t>
            </a:r>
            <a:r>
              <a:rPr lang="en-US" altLang="zh-CN" sz="3200" b="0" dirty="0" smtClean="0">
                <a:solidFill>
                  <a:srgbClr val="000000"/>
                </a:solidFill>
              </a:rPr>
              <a:t>(</a:t>
            </a:r>
            <a:r>
              <a:rPr lang="en-US" altLang="zh-CN" sz="3200" b="0" dirty="0" err="1" smtClean="0">
                <a:solidFill>
                  <a:srgbClr val="000000"/>
                </a:solidFill>
              </a:rPr>
              <a:t>int</a:t>
            </a:r>
            <a:r>
              <a:rPr lang="en-US" altLang="zh-CN" sz="3200" b="0" dirty="0" smtClean="0">
                <a:solidFill>
                  <a:srgbClr val="000000"/>
                </a:solidFill>
              </a:rPr>
              <a:t> </a:t>
            </a:r>
            <a:r>
              <a:rPr lang="en-US" altLang="zh-CN" sz="3200" b="0" dirty="0" err="1" smtClean="0">
                <a:solidFill>
                  <a:srgbClr val="000000"/>
                </a:solidFill>
              </a:rPr>
              <a:t>i</a:t>
            </a:r>
            <a:r>
              <a:rPr lang="en-US" altLang="zh-CN" sz="3200" b="0" dirty="0" smtClean="0">
                <a:solidFill>
                  <a:srgbClr val="000000"/>
                </a:solidFill>
              </a:rPr>
              <a:t>) {</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     </a:t>
            </a:r>
            <a:r>
              <a:rPr lang="en-US" altLang="zh-CN" sz="3200" b="0" dirty="0" err="1" smtClean="0">
                <a:solidFill>
                  <a:srgbClr val="000000"/>
                </a:solidFill>
              </a:rPr>
              <a:t>i</a:t>
            </a:r>
            <a:r>
              <a:rPr lang="en-US" altLang="zh-CN" sz="3200" b="0" dirty="0" smtClean="0">
                <a:solidFill>
                  <a:srgbClr val="000000"/>
                </a:solidFill>
              </a:rPr>
              <a:t>=10;   </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void main() {</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    </a:t>
            </a:r>
            <a:r>
              <a:rPr lang="en-US" altLang="zh-CN" sz="3200" b="0" dirty="0" err="1" smtClean="0">
                <a:solidFill>
                  <a:srgbClr val="000000"/>
                </a:solidFill>
              </a:rPr>
              <a:t>int</a:t>
            </a:r>
            <a:r>
              <a:rPr lang="en-US" altLang="zh-CN" sz="3200" b="0" dirty="0" smtClean="0">
                <a:solidFill>
                  <a:srgbClr val="000000"/>
                </a:solidFill>
              </a:rPr>
              <a:t> j=5;</a:t>
            </a:r>
            <a:endParaRPr lang="en-US" altLang="zh-CN" sz="3200" b="0" dirty="0" smtClean="0">
              <a:solidFill>
                <a:srgbClr val="000000"/>
              </a:solidFill>
            </a:endParaRPr>
          </a:p>
          <a:p>
            <a:pPr marL="323850">
              <a:lnSpc>
                <a:spcPct val="110000"/>
              </a:lnSpc>
              <a:spcBef>
                <a:spcPts val="0"/>
              </a:spcBef>
            </a:pPr>
            <a:r>
              <a:rPr lang="en-US" altLang="zh-CN" sz="3200" b="0" dirty="0">
                <a:solidFill>
                  <a:srgbClr val="000000"/>
                </a:solidFill>
              </a:rPr>
              <a:t> </a:t>
            </a:r>
            <a:r>
              <a:rPr lang="en-US" altLang="zh-CN" sz="3200" b="0" dirty="0" smtClean="0">
                <a:solidFill>
                  <a:srgbClr val="000000"/>
                </a:solidFill>
              </a:rPr>
              <a:t>   </a:t>
            </a:r>
            <a:r>
              <a:rPr lang="en-US" altLang="zh-CN" sz="3200" b="0" dirty="0" err="1" smtClean="0">
                <a:solidFill>
                  <a:srgbClr val="000000"/>
                </a:solidFill>
              </a:rPr>
              <a:t>func</a:t>
            </a:r>
            <a:r>
              <a:rPr lang="en-US" altLang="zh-CN" sz="3200" b="0" dirty="0" smtClean="0">
                <a:solidFill>
                  <a:srgbClr val="000000"/>
                </a:solidFill>
              </a:rPr>
              <a:t>(j);</a:t>
            </a:r>
            <a:endParaRPr lang="en-US" altLang="zh-CN" sz="3200" b="0" dirty="0" smtClean="0">
              <a:solidFill>
                <a:srgbClr val="000000"/>
              </a:solidFill>
            </a:endParaRPr>
          </a:p>
          <a:p>
            <a:pPr marL="323850">
              <a:lnSpc>
                <a:spcPct val="110000"/>
              </a:lnSpc>
              <a:spcBef>
                <a:spcPts val="0"/>
              </a:spcBef>
            </a:pPr>
            <a:r>
              <a:rPr lang="en-US" altLang="zh-CN" sz="3200" b="0" dirty="0">
                <a:solidFill>
                  <a:srgbClr val="000000"/>
                </a:solidFill>
              </a:rPr>
              <a:t>    </a:t>
            </a:r>
            <a:r>
              <a:rPr lang="en-US" altLang="zh-CN" sz="3200" b="0" dirty="0" err="1">
                <a:solidFill>
                  <a:srgbClr val="000000"/>
                </a:solidFill>
              </a:rPr>
              <a:t>printf</a:t>
            </a:r>
            <a:r>
              <a:rPr lang="en-US" altLang="zh-CN" sz="3200" b="0" dirty="0" smtClean="0">
                <a:solidFill>
                  <a:srgbClr val="000000"/>
                </a:solidFill>
              </a:rPr>
              <a:t>(“j=%d </a:t>
            </a:r>
            <a:r>
              <a:rPr lang="en-US" altLang="zh-CN" sz="3200" b="0" dirty="0">
                <a:solidFill>
                  <a:srgbClr val="000000"/>
                </a:solidFill>
              </a:rPr>
              <a:t>"</a:t>
            </a:r>
            <a:r>
              <a:rPr lang="zh-CN" altLang="en-US" sz="3200" b="0" dirty="0" smtClean="0">
                <a:solidFill>
                  <a:srgbClr val="000000"/>
                </a:solidFill>
              </a:rPr>
              <a:t>，</a:t>
            </a:r>
            <a:r>
              <a:rPr lang="en-US" altLang="zh-CN" sz="3200" b="0" dirty="0" smtClean="0">
                <a:solidFill>
                  <a:srgbClr val="000000"/>
                </a:solidFill>
              </a:rPr>
              <a:t>j);</a:t>
            </a:r>
            <a:endParaRPr lang="en-US" altLang="zh-CN" sz="3200" b="0" dirty="0">
              <a:solidFill>
                <a:srgbClr val="000000"/>
              </a:solidFill>
            </a:endParaRPr>
          </a:p>
          <a:p>
            <a:pPr marL="323850">
              <a:lnSpc>
                <a:spcPct val="110000"/>
              </a:lnSpc>
              <a:spcBef>
                <a:spcPts val="0"/>
              </a:spcBef>
            </a:pPr>
            <a:r>
              <a:rPr lang="en-US" altLang="zh-CN" sz="3200" b="0" dirty="0" smtClean="0">
                <a:solidFill>
                  <a:srgbClr val="000000"/>
                </a:solidFill>
              </a:rPr>
              <a:t>}</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    </a:t>
            </a:r>
            <a:endParaRPr lang="en-US" altLang="zh-CN" sz="3200" b="0" dirty="0" smtClean="0">
              <a:solidFill>
                <a:srgbClr val="000000"/>
              </a:solidFill>
            </a:endParaRPr>
          </a:p>
        </p:txBody>
      </p:sp>
      <p:sp>
        <p:nvSpPr>
          <p:cNvPr id="12" name="内容占位符 2"/>
          <p:cNvSpPr txBox="1"/>
          <p:nvPr/>
        </p:nvSpPr>
        <p:spPr>
          <a:xfrm>
            <a:off x="4788023" y="1412776"/>
            <a:ext cx="3744417" cy="4320480"/>
          </a:xfrm>
          <a:prstGeom prst="rect">
            <a:avLst/>
          </a:prstGeom>
        </p:spPr>
        <p:txBody>
          <a:bodyPr vert="horz" lIns="91440" tIns="45720" rIns="91440" bIns="45720" rtlCol="0">
            <a:no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323850">
              <a:lnSpc>
                <a:spcPct val="110000"/>
              </a:lnSpc>
              <a:spcBef>
                <a:spcPts val="0"/>
              </a:spcBef>
            </a:pPr>
            <a:r>
              <a:rPr lang="en-US" altLang="zh-CN" sz="3200" b="0" dirty="0" smtClean="0">
                <a:solidFill>
                  <a:srgbClr val="000000"/>
                </a:solidFill>
              </a:rPr>
              <a:t>void </a:t>
            </a:r>
            <a:r>
              <a:rPr lang="en-US" altLang="zh-CN" sz="3200" b="0" dirty="0" err="1" smtClean="0">
                <a:solidFill>
                  <a:srgbClr val="000000"/>
                </a:solidFill>
              </a:rPr>
              <a:t>func</a:t>
            </a:r>
            <a:r>
              <a:rPr lang="en-US" altLang="zh-CN" sz="3200" b="0" dirty="0" smtClean="0">
                <a:solidFill>
                  <a:srgbClr val="000000"/>
                </a:solidFill>
              </a:rPr>
              <a:t>(</a:t>
            </a:r>
            <a:r>
              <a:rPr lang="en-US" altLang="zh-CN" sz="3200" b="0" dirty="0" err="1" smtClean="0">
                <a:solidFill>
                  <a:srgbClr val="000000"/>
                </a:solidFill>
              </a:rPr>
              <a:t>int</a:t>
            </a:r>
            <a:r>
              <a:rPr lang="en-US" altLang="zh-CN" sz="3200" b="0" dirty="0" smtClean="0">
                <a:solidFill>
                  <a:srgbClr val="000000"/>
                </a:solidFill>
              </a:rPr>
              <a:t> </a:t>
            </a:r>
            <a:r>
              <a:rPr lang="en-US" altLang="zh-CN" sz="3200" b="0" dirty="0" smtClean="0">
                <a:solidFill>
                  <a:srgbClr val="FF0000"/>
                </a:solidFill>
              </a:rPr>
              <a:t>&amp;</a:t>
            </a:r>
            <a:r>
              <a:rPr lang="en-US" altLang="zh-CN" sz="3200" b="0" dirty="0" err="1" smtClean="0">
                <a:solidFill>
                  <a:srgbClr val="000000"/>
                </a:solidFill>
              </a:rPr>
              <a:t>i</a:t>
            </a:r>
            <a:r>
              <a:rPr lang="en-US" altLang="zh-CN" sz="3200" b="0" dirty="0" smtClean="0">
                <a:solidFill>
                  <a:srgbClr val="000000"/>
                </a:solidFill>
              </a:rPr>
              <a:t>) {</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     </a:t>
            </a:r>
            <a:r>
              <a:rPr lang="en-US" altLang="zh-CN" sz="3200" b="0" dirty="0" err="1" smtClean="0">
                <a:solidFill>
                  <a:srgbClr val="000000"/>
                </a:solidFill>
              </a:rPr>
              <a:t>i</a:t>
            </a:r>
            <a:r>
              <a:rPr lang="en-US" altLang="zh-CN" sz="3200" b="0" dirty="0" smtClean="0">
                <a:solidFill>
                  <a:srgbClr val="000000"/>
                </a:solidFill>
              </a:rPr>
              <a:t>=10;   </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void main() {</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    </a:t>
            </a:r>
            <a:r>
              <a:rPr lang="en-US" altLang="zh-CN" sz="3200" b="0" dirty="0" err="1" smtClean="0">
                <a:solidFill>
                  <a:srgbClr val="000000"/>
                </a:solidFill>
              </a:rPr>
              <a:t>int</a:t>
            </a:r>
            <a:r>
              <a:rPr lang="en-US" altLang="zh-CN" sz="3200" b="0" dirty="0" smtClean="0">
                <a:solidFill>
                  <a:srgbClr val="000000"/>
                </a:solidFill>
              </a:rPr>
              <a:t> j=5;</a:t>
            </a:r>
            <a:endParaRPr lang="en-US" altLang="zh-CN" sz="3200" b="0" dirty="0" smtClean="0">
              <a:solidFill>
                <a:srgbClr val="000000"/>
              </a:solidFill>
            </a:endParaRPr>
          </a:p>
          <a:p>
            <a:pPr marL="323850">
              <a:lnSpc>
                <a:spcPct val="110000"/>
              </a:lnSpc>
              <a:spcBef>
                <a:spcPts val="0"/>
              </a:spcBef>
            </a:pPr>
            <a:r>
              <a:rPr lang="en-US" altLang="zh-CN" sz="3200" b="0" dirty="0">
                <a:solidFill>
                  <a:srgbClr val="000000"/>
                </a:solidFill>
              </a:rPr>
              <a:t> </a:t>
            </a:r>
            <a:r>
              <a:rPr lang="en-US" altLang="zh-CN" sz="3200" b="0" dirty="0" smtClean="0">
                <a:solidFill>
                  <a:srgbClr val="000000"/>
                </a:solidFill>
              </a:rPr>
              <a:t>   </a:t>
            </a:r>
            <a:r>
              <a:rPr lang="en-US" altLang="zh-CN" sz="3200" b="0" dirty="0" err="1" smtClean="0">
                <a:solidFill>
                  <a:srgbClr val="000000"/>
                </a:solidFill>
              </a:rPr>
              <a:t>func</a:t>
            </a:r>
            <a:r>
              <a:rPr lang="en-US" altLang="zh-CN" sz="3200" b="0" dirty="0" smtClean="0">
                <a:solidFill>
                  <a:srgbClr val="000000"/>
                </a:solidFill>
              </a:rPr>
              <a:t>(j);</a:t>
            </a:r>
            <a:endParaRPr lang="en-US" altLang="zh-CN" sz="3200" b="0" dirty="0" smtClean="0">
              <a:solidFill>
                <a:srgbClr val="000000"/>
              </a:solidFill>
            </a:endParaRPr>
          </a:p>
          <a:p>
            <a:pPr marL="323850">
              <a:lnSpc>
                <a:spcPct val="110000"/>
              </a:lnSpc>
              <a:spcBef>
                <a:spcPts val="0"/>
              </a:spcBef>
            </a:pPr>
            <a:r>
              <a:rPr lang="en-US" altLang="zh-CN" sz="3200" b="0" dirty="0">
                <a:solidFill>
                  <a:srgbClr val="000000"/>
                </a:solidFill>
              </a:rPr>
              <a:t>    </a:t>
            </a:r>
            <a:r>
              <a:rPr lang="en-US" altLang="zh-CN" sz="3200" b="0" dirty="0" err="1">
                <a:solidFill>
                  <a:srgbClr val="000000"/>
                </a:solidFill>
              </a:rPr>
              <a:t>printf</a:t>
            </a:r>
            <a:r>
              <a:rPr lang="en-US" altLang="zh-CN" sz="3200" b="0" dirty="0">
                <a:solidFill>
                  <a:srgbClr val="000000"/>
                </a:solidFill>
              </a:rPr>
              <a:t>("%d "</a:t>
            </a:r>
            <a:r>
              <a:rPr lang="zh-CN" altLang="en-US" sz="3200" b="0" dirty="0" smtClean="0">
                <a:solidFill>
                  <a:srgbClr val="000000"/>
                </a:solidFill>
              </a:rPr>
              <a:t>，</a:t>
            </a:r>
            <a:r>
              <a:rPr lang="en-US" altLang="zh-CN" sz="3200" b="0" dirty="0" smtClean="0">
                <a:solidFill>
                  <a:srgbClr val="000000"/>
                </a:solidFill>
              </a:rPr>
              <a:t>j);</a:t>
            </a:r>
            <a:endParaRPr lang="en-US" altLang="zh-CN" sz="3200" b="0" dirty="0">
              <a:solidFill>
                <a:srgbClr val="000000"/>
              </a:solidFill>
            </a:endParaRPr>
          </a:p>
          <a:p>
            <a:pPr marL="323850">
              <a:lnSpc>
                <a:spcPct val="110000"/>
              </a:lnSpc>
              <a:spcBef>
                <a:spcPts val="0"/>
              </a:spcBef>
            </a:pPr>
            <a:r>
              <a:rPr lang="en-US" altLang="zh-CN" sz="3200" b="0" dirty="0" smtClean="0">
                <a:solidFill>
                  <a:srgbClr val="000000"/>
                </a:solidFill>
              </a:rPr>
              <a:t>}</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    </a:t>
            </a:r>
            <a:endParaRPr lang="en-US" altLang="zh-CN" sz="3200" b="0" dirty="0" smtClean="0">
              <a:solidFill>
                <a:srgbClr val="000000"/>
              </a:solidFill>
            </a:endParaRPr>
          </a:p>
        </p:txBody>
      </p:sp>
      <p:sp>
        <p:nvSpPr>
          <p:cNvPr id="9" name="矩形 8"/>
          <p:cNvSpPr/>
          <p:nvPr/>
        </p:nvSpPr>
        <p:spPr>
          <a:xfrm>
            <a:off x="1403648" y="5949280"/>
            <a:ext cx="760144" cy="584775"/>
          </a:xfrm>
          <a:prstGeom prst="rect">
            <a:avLst/>
          </a:prstGeom>
        </p:spPr>
        <p:txBody>
          <a:bodyPr wrap="none">
            <a:spAutoFit/>
          </a:bodyPr>
          <a:lstStyle/>
          <a:p>
            <a:r>
              <a:rPr lang="en-US" altLang="zh-CN" sz="3200" b="1" dirty="0" smtClean="0">
                <a:solidFill>
                  <a:srgbClr val="000000"/>
                </a:solidFill>
              </a:rPr>
              <a:t>j=5</a:t>
            </a:r>
            <a:endParaRPr lang="zh-CN" altLang="en-US" b="1" dirty="0"/>
          </a:p>
        </p:txBody>
      </p:sp>
      <p:sp>
        <p:nvSpPr>
          <p:cNvPr id="13" name="矩形 12"/>
          <p:cNvSpPr/>
          <p:nvPr/>
        </p:nvSpPr>
        <p:spPr>
          <a:xfrm>
            <a:off x="5900087" y="5940569"/>
            <a:ext cx="987386" cy="584775"/>
          </a:xfrm>
          <a:prstGeom prst="rect">
            <a:avLst/>
          </a:prstGeom>
        </p:spPr>
        <p:txBody>
          <a:bodyPr wrap="none">
            <a:spAutoFit/>
          </a:bodyPr>
          <a:lstStyle/>
          <a:p>
            <a:r>
              <a:rPr lang="en-US" altLang="zh-CN" sz="3200" b="1" dirty="0" smtClean="0">
                <a:solidFill>
                  <a:srgbClr val="000000"/>
                </a:solidFill>
              </a:rPr>
              <a:t>j=10</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476672"/>
            <a:ext cx="8183880" cy="763528"/>
          </a:xfrm>
        </p:spPr>
        <p:txBody>
          <a:bodyPr>
            <a:normAutofit/>
          </a:bodyPr>
          <a:lstStyle/>
          <a:p>
            <a:r>
              <a:rPr lang="zh-CN" altLang="en-US" dirty="0" smtClean="0">
                <a:solidFill>
                  <a:schemeClr val="tx1"/>
                </a:solidFill>
                <a:effectLst/>
                <a:latin typeface="+mj-ea"/>
              </a:rPr>
              <a:t>本章提要</a:t>
            </a:r>
            <a:endParaRPr lang="zh-CN" altLang="en-US" dirty="0" smtClean="0">
              <a:solidFill>
                <a:schemeClr val="tx1"/>
              </a:solidFill>
              <a:effectLst/>
              <a:latin typeface="+mj-ea"/>
            </a:endParaRPr>
          </a:p>
        </p:txBody>
      </p:sp>
      <p:sp>
        <p:nvSpPr>
          <p:cNvPr id="1570819" name="Rectangle 3"/>
          <p:cNvSpPr>
            <a:spLocks noGrp="1" noChangeArrowheads="1"/>
          </p:cNvSpPr>
          <p:nvPr>
            <p:ph sz="quarter" idx="4294967295"/>
          </p:nvPr>
        </p:nvSpPr>
        <p:spPr>
          <a:xfrm>
            <a:off x="525463" y="1139825"/>
            <a:ext cx="8186737" cy="5032375"/>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en-US" altLang="zh-CN" sz="3200" dirty="0" smtClean="0">
                <a:solidFill>
                  <a:srgbClr val="FF0000"/>
                </a:solidFill>
                <a:latin typeface="黑体" panose="02010609060101010101" pitchFamily="49" charset="-122"/>
                <a:ea typeface="黑体" panose="02010609060101010101" pitchFamily="49" charset="-122"/>
              </a:rPr>
              <a:t>2.1 </a:t>
            </a:r>
            <a:r>
              <a:rPr lang="zh-CN" altLang="en-US" sz="3200" dirty="0" smtClean="0">
                <a:solidFill>
                  <a:srgbClr val="FF0000"/>
                </a:solidFill>
                <a:latin typeface="黑体" panose="02010609060101010101" pitchFamily="49" charset="-122"/>
                <a:ea typeface="黑体" panose="02010609060101010101" pitchFamily="49" charset="-122"/>
              </a:rPr>
              <a:t>线性表的定义</a:t>
            </a:r>
            <a:r>
              <a:rPr lang="en-US" altLang="zh-CN" sz="3200" dirty="0" smtClean="0">
                <a:solidFill>
                  <a:srgbClr val="FF0000"/>
                </a:solidFill>
                <a:latin typeface="黑体" panose="02010609060101010101" pitchFamily="49" charset="-122"/>
                <a:ea typeface="黑体" panose="02010609060101010101" pitchFamily="49" charset="-122"/>
              </a:rPr>
              <a:t>——</a:t>
            </a:r>
            <a:r>
              <a:rPr lang="zh-CN" altLang="en-US" sz="3200" dirty="0" smtClean="0">
                <a:solidFill>
                  <a:srgbClr val="FF0000"/>
                </a:solidFill>
                <a:latin typeface="黑体" panose="02010609060101010101" pitchFamily="49" charset="-122"/>
                <a:ea typeface="黑体" panose="02010609060101010101" pitchFamily="49" charset="-122"/>
              </a:rPr>
              <a:t>逻辑结构</a:t>
            </a:r>
            <a:endParaRPr lang="zh-CN" altLang="en-US" sz="32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2.2 </a:t>
            </a:r>
            <a:r>
              <a:rPr lang="zh-CN" altLang="en-US" sz="3200" dirty="0" smtClean="0">
                <a:latin typeface="黑体" panose="02010609060101010101" pitchFamily="49" charset="-122"/>
                <a:ea typeface="黑体" panose="02010609060101010101" pitchFamily="49" charset="-122"/>
              </a:rPr>
              <a:t>线性表的顺序存储结构</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2.3 </a:t>
            </a:r>
            <a:r>
              <a:rPr lang="zh-CN" altLang="en-US" sz="3200" dirty="0" smtClean="0">
                <a:latin typeface="黑体" panose="02010609060101010101" pitchFamily="49" charset="-122"/>
                <a:ea typeface="黑体" panose="02010609060101010101" pitchFamily="49" charset="-122"/>
              </a:rPr>
              <a:t>线性表的链式存储结构</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2.4 </a:t>
            </a:r>
            <a:r>
              <a:rPr lang="zh-CN" altLang="en-US" sz="3200" dirty="0" smtClean="0">
                <a:latin typeface="黑体" panose="02010609060101010101" pitchFamily="49" charset="-122"/>
                <a:ea typeface="黑体" panose="02010609060101010101" pitchFamily="49" charset="-122"/>
              </a:rPr>
              <a:t>线性表应用举例</a:t>
            </a:r>
            <a:r>
              <a:rPr lang="en-US" altLang="zh-CN" sz="3200" dirty="0" smtClean="0">
                <a:latin typeface="黑体" panose="02010609060101010101" pitchFamily="49" charset="-122"/>
                <a:ea typeface="黑体" panose="02010609060101010101" pitchFamily="49" charset="-122"/>
              </a:rPr>
              <a:t> </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endParaRPr lang="zh-CN" altLang="en-US" sz="3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7022584" cy="500066"/>
          </a:xfrm>
        </p:spPr>
        <p:txBody>
          <a:bodyPr/>
          <a:lstStyle/>
          <a:p>
            <a:pPr>
              <a:lnSpc>
                <a:spcPct val="150000"/>
              </a:lnSpc>
            </a:pPr>
            <a:r>
              <a:rPr lang="zh-CN" altLang="en-US" sz="3200" b="1" dirty="0" smtClean="0"/>
              <a:t>引用的作用</a:t>
            </a:r>
            <a:r>
              <a:rPr lang="zh-CN" altLang="zh-CN" sz="3200" b="1" dirty="0" smtClean="0"/>
              <a:t>：</a:t>
            </a:r>
            <a:r>
              <a:rPr lang="zh-CN" altLang="en-US" sz="3200" b="1" dirty="0">
                <a:solidFill>
                  <a:srgbClr val="FF0000"/>
                </a:solidFill>
              </a:rPr>
              <a:t>做</a:t>
            </a:r>
            <a:r>
              <a:rPr lang="zh-CN" altLang="en-US" sz="3200" b="1" dirty="0" smtClean="0">
                <a:solidFill>
                  <a:srgbClr val="FF0000"/>
                </a:solidFill>
              </a:rPr>
              <a:t>函数参数</a:t>
            </a:r>
            <a:r>
              <a:rPr lang="zh-CN" altLang="en-US" sz="3200" b="1" dirty="0" smtClean="0"/>
              <a:t>、返回</a:t>
            </a:r>
            <a:endParaRPr lang="zh-CN" altLang="en-US" sz="3200" b="1" dirty="0">
              <a:solidFill>
                <a:srgbClr val="FF0000"/>
              </a:solidFill>
            </a:endParaRPr>
          </a:p>
        </p:txBody>
      </p:sp>
      <p:sp>
        <p:nvSpPr>
          <p:cNvPr id="5" name="内容占位符 2"/>
          <p:cNvSpPr txBox="1"/>
          <p:nvPr/>
        </p:nvSpPr>
        <p:spPr>
          <a:xfrm>
            <a:off x="251519" y="1412776"/>
            <a:ext cx="3744417" cy="4320480"/>
          </a:xfrm>
          <a:prstGeom prst="rect">
            <a:avLst/>
          </a:prstGeom>
        </p:spPr>
        <p:txBody>
          <a:bodyPr vert="horz" lIns="91440" tIns="45720" rIns="91440" bIns="45720" rtlCol="0">
            <a:no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323850">
              <a:lnSpc>
                <a:spcPct val="110000"/>
              </a:lnSpc>
              <a:spcBef>
                <a:spcPts val="0"/>
              </a:spcBef>
            </a:pPr>
            <a:r>
              <a:rPr lang="en-US" altLang="zh-CN" sz="3200" b="0" dirty="0" smtClean="0">
                <a:solidFill>
                  <a:srgbClr val="000000"/>
                </a:solidFill>
              </a:rPr>
              <a:t>void </a:t>
            </a:r>
            <a:r>
              <a:rPr lang="en-US" altLang="zh-CN" sz="3200" b="0" dirty="0" err="1" smtClean="0">
                <a:solidFill>
                  <a:srgbClr val="000000"/>
                </a:solidFill>
              </a:rPr>
              <a:t>func</a:t>
            </a:r>
            <a:r>
              <a:rPr lang="en-US" altLang="zh-CN" sz="3200" b="0" dirty="0" smtClean="0">
                <a:solidFill>
                  <a:srgbClr val="000000"/>
                </a:solidFill>
              </a:rPr>
              <a:t>(</a:t>
            </a:r>
            <a:r>
              <a:rPr lang="en-US" altLang="zh-CN" sz="3200" b="0" dirty="0" err="1" smtClean="0">
                <a:solidFill>
                  <a:srgbClr val="000000"/>
                </a:solidFill>
              </a:rPr>
              <a:t>int</a:t>
            </a:r>
            <a:r>
              <a:rPr lang="en-US" altLang="zh-CN" sz="3200" b="0" dirty="0" smtClean="0">
                <a:solidFill>
                  <a:srgbClr val="000000"/>
                </a:solidFill>
              </a:rPr>
              <a:t> </a:t>
            </a:r>
            <a:r>
              <a:rPr lang="zh-CN" altLang="en-US" sz="3200" b="0" dirty="0" smtClean="0">
                <a:solidFill>
                  <a:srgbClr val="FF0000"/>
                </a:solidFill>
              </a:rPr>
              <a:t>*</a:t>
            </a:r>
            <a:r>
              <a:rPr lang="en-US" altLang="zh-CN" sz="3200" b="0" dirty="0" err="1" smtClean="0">
                <a:solidFill>
                  <a:srgbClr val="000000"/>
                </a:solidFill>
              </a:rPr>
              <a:t>i</a:t>
            </a:r>
            <a:r>
              <a:rPr lang="en-US" altLang="zh-CN" sz="3200" b="0" dirty="0" smtClean="0">
                <a:solidFill>
                  <a:srgbClr val="000000"/>
                </a:solidFill>
              </a:rPr>
              <a:t>) {</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    </a:t>
            </a:r>
            <a:r>
              <a:rPr lang="zh-CN" altLang="en-US" sz="3200" b="0" dirty="0" smtClean="0">
                <a:solidFill>
                  <a:srgbClr val="FF0000"/>
                </a:solidFill>
              </a:rPr>
              <a:t>*</a:t>
            </a:r>
            <a:r>
              <a:rPr lang="en-US" altLang="zh-CN" sz="3200" b="0" dirty="0" err="1" smtClean="0">
                <a:solidFill>
                  <a:srgbClr val="000000"/>
                </a:solidFill>
              </a:rPr>
              <a:t>i</a:t>
            </a:r>
            <a:r>
              <a:rPr lang="en-US" altLang="zh-CN" sz="3200" b="0" dirty="0" smtClean="0">
                <a:solidFill>
                  <a:srgbClr val="000000"/>
                </a:solidFill>
              </a:rPr>
              <a:t>=10;   </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void main() {</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    </a:t>
            </a:r>
            <a:r>
              <a:rPr lang="en-US" altLang="zh-CN" sz="3200" b="0" dirty="0" err="1" smtClean="0">
                <a:solidFill>
                  <a:srgbClr val="000000"/>
                </a:solidFill>
              </a:rPr>
              <a:t>int</a:t>
            </a:r>
            <a:r>
              <a:rPr lang="en-US" altLang="zh-CN" sz="3200" b="0" dirty="0" smtClean="0">
                <a:solidFill>
                  <a:srgbClr val="000000"/>
                </a:solidFill>
              </a:rPr>
              <a:t> j=5;</a:t>
            </a:r>
            <a:endParaRPr lang="en-US" altLang="zh-CN" sz="3200" b="0" dirty="0" smtClean="0">
              <a:solidFill>
                <a:srgbClr val="000000"/>
              </a:solidFill>
            </a:endParaRPr>
          </a:p>
          <a:p>
            <a:pPr marL="323850">
              <a:lnSpc>
                <a:spcPct val="110000"/>
              </a:lnSpc>
              <a:spcBef>
                <a:spcPts val="0"/>
              </a:spcBef>
            </a:pPr>
            <a:r>
              <a:rPr lang="en-US" altLang="zh-CN" sz="3200" b="0" dirty="0">
                <a:solidFill>
                  <a:srgbClr val="000000"/>
                </a:solidFill>
              </a:rPr>
              <a:t> </a:t>
            </a:r>
            <a:r>
              <a:rPr lang="en-US" altLang="zh-CN" sz="3200" b="0" dirty="0" smtClean="0">
                <a:solidFill>
                  <a:srgbClr val="000000"/>
                </a:solidFill>
              </a:rPr>
              <a:t>   </a:t>
            </a:r>
            <a:r>
              <a:rPr lang="en-US" altLang="zh-CN" sz="3200" b="0" dirty="0" err="1" smtClean="0">
                <a:solidFill>
                  <a:srgbClr val="000000"/>
                </a:solidFill>
              </a:rPr>
              <a:t>func</a:t>
            </a:r>
            <a:r>
              <a:rPr lang="en-US" altLang="zh-CN" sz="3200" b="0" dirty="0" smtClean="0">
                <a:solidFill>
                  <a:srgbClr val="000000"/>
                </a:solidFill>
              </a:rPr>
              <a:t>(</a:t>
            </a:r>
            <a:r>
              <a:rPr lang="en-US" altLang="zh-CN" sz="3200" b="0" dirty="0" smtClean="0">
                <a:solidFill>
                  <a:srgbClr val="FF0000"/>
                </a:solidFill>
              </a:rPr>
              <a:t>&amp;</a:t>
            </a:r>
            <a:r>
              <a:rPr lang="en-US" altLang="zh-CN" sz="3200" b="0" dirty="0" smtClean="0">
                <a:solidFill>
                  <a:srgbClr val="000000"/>
                </a:solidFill>
              </a:rPr>
              <a:t>j);</a:t>
            </a:r>
            <a:endParaRPr lang="en-US" altLang="zh-CN" sz="3200" b="0" dirty="0" smtClean="0">
              <a:solidFill>
                <a:srgbClr val="000000"/>
              </a:solidFill>
            </a:endParaRPr>
          </a:p>
          <a:p>
            <a:pPr marL="323850">
              <a:lnSpc>
                <a:spcPct val="110000"/>
              </a:lnSpc>
              <a:spcBef>
                <a:spcPts val="0"/>
              </a:spcBef>
            </a:pPr>
            <a:r>
              <a:rPr lang="en-US" altLang="zh-CN" sz="3200" b="0" dirty="0">
                <a:solidFill>
                  <a:srgbClr val="000000"/>
                </a:solidFill>
              </a:rPr>
              <a:t>    </a:t>
            </a:r>
            <a:r>
              <a:rPr lang="en-US" altLang="zh-CN" sz="3200" b="0" dirty="0" err="1">
                <a:solidFill>
                  <a:srgbClr val="000000"/>
                </a:solidFill>
              </a:rPr>
              <a:t>printf</a:t>
            </a:r>
            <a:r>
              <a:rPr lang="en-US" altLang="zh-CN" sz="3200" b="0" dirty="0" smtClean="0">
                <a:solidFill>
                  <a:srgbClr val="000000"/>
                </a:solidFill>
              </a:rPr>
              <a:t>(“j=%d </a:t>
            </a:r>
            <a:r>
              <a:rPr lang="en-US" altLang="zh-CN" sz="3200" b="0" dirty="0">
                <a:solidFill>
                  <a:srgbClr val="000000"/>
                </a:solidFill>
              </a:rPr>
              <a:t>"</a:t>
            </a:r>
            <a:r>
              <a:rPr lang="zh-CN" altLang="en-US" sz="3200" b="0" dirty="0" smtClean="0">
                <a:solidFill>
                  <a:srgbClr val="000000"/>
                </a:solidFill>
              </a:rPr>
              <a:t>，</a:t>
            </a:r>
            <a:r>
              <a:rPr lang="en-US" altLang="zh-CN" sz="3200" b="0" dirty="0" smtClean="0">
                <a:solidFill>
                  <a:srgbClr val="000000"/>
                </a:solidFill>
              </a:rPr>
              <a:t>j);</a:t>
            </a:r>
            <a:endParaRPr lang="en-US" altLang="zh-CN" sz="3200" b="0" dirty="0">
              <a:solidFill>
                <a:srgbClr val="000000"/>
              </a:solidFill>
            </a:endParaRPr>
          </a:p>
          <a:p>
            <a:pPr marL="323850">
              <a:lnSpc>
                <a:spcPct val="110000"/>
              </a:lnSpc>
              <a:spcBef>
                <a:spcPts val="0"/>
              </a:spcBef>
            </a:pPr>
            <a:r>
              <a:rPr lang="en-US" altLang="zh-CN" sz="3200" b="0" dirty="0" smtClean="0">
                <a:solidFill>
                  <a:srgbClr val="000000"/>
                </a:solidFill>
              </a:rPr>
              <a:t>}</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    </a:t>
            </a:r>
            <a:endParaRPr lang="en-US" altLang="zh-CN" sz="3200" b="0" dirty="0" smtClean="0">
              <a:solidFill>
                <a:srgbClr val="000000"/>
              </a:solidFill>
            </a:endParaRPr>
          </a:p>
        </p:txBody>
      </p:sp>
      <p:sp>
        <p:nvSpPr>
          <p:cNvPr id="9" name="矩形 8"/>
          <p:cNvSpPr/>
          <p:nvPr/>
        </p:nvSpPr>
        <p:spPr>
          <a:xfrm>
            <a:off x="1403648" y="5949280"/>
            <a:ext cx="987386" cy="584775"/>
          </a:xfrm>
          <a:prstGeom prst="rect">
            <a:avLst/>
          </a:prstGeom>
        </p:spPr>
        <p:txBody>
          <a:bodyPr wrap="none">
            <a:spAutoFit/>
          </a:bodyPr>
          <a:lstStyle/>
          <a:p>
            <a:r>
              <a:rPr lang="en-US" altLang="zh-CN" sz="3200" b="1" dirty="0" smtClean="0">
                <a:solidFill>
                  <a:srgbClr val="000000"/>
                </a:solidFill>
              </a:rPr>
              <a:t>j=10</a:t>
            </a:r>
            <a:endParaRPr lang="zh-CN" altLang="en-US" b="1" dirty="0"/>
          </a:p>
        </p:txBody>
      </p:sp>
      <p:sp>
        <p:nvSpPr>
          <p:cNvPr id="7" name="矩形 6"/>
          <p:cNvSpPr/>
          <p:nvPr/>
        </p:nvSpPr>
        <p:spPr>
          <a:xfrm>
            <a:off x="5200838" y="2453916"/>
            <a:ext cx="2808312" cy="61504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a:off x="6087874" y="1988840"/>
            <a:ext cx="1094417" cy="498598"/>
          </a:xfrm>
          <a:prstGeom prst="rect">
            <a:avLst/>
          </a:prstGeom>
        </p:spPr>
        <p:txBody>
          <a:bodyPr wrap="square">
            <a:spAutoFit/>
          </a:bodyPr>
          <a:lstStyle/>
          <a:p>
            <a:pPr marL="323850" lvl="0" indent="-342900">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字节</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TextBox 9"/>
          <p:cNvSpPr txBox="1"/>
          <p:nvPr/>
        </p:nvSpPr>
        <p:spPr>
          <a:xfrm>
            <a:off x="5508105" y="2539411"/>
            <a:ext cx="2232248" cy="461665"/>
          </a:xfrm>
          <a:prstGeom prst="rect">
            <a:avLst/>
          </a:prstGeom>
          <a:noFill/>
        </p:spPr>
        <p:txBody>
          <a:bodyPr wrap="square" rtlCol="0">
            <a:spAutoFit/>
          </a:bodyPr>
          <a:lstStyle/>
          <a:p>
            <a:r>
              <a:rPr lang="en-US" altLang="zh-CN" sz="2400" dirty="0" smtClean="0"/>
              <a:t>000……0101</a:t>
            </a:r>
            <a:endParaRPr lang="zh-CN" altLang="en-US" sz="2400" dirty="0"/>
          </a:p>
        </p:txBody>
      </p:sp>
      <p:sp>
        <p:nvSpPr>
          <p:cNvPr id="11" name="矩形 10"/>
          <p:cNvSpPr/>
          <p:nvPr/>
        </p:nvSpPr>
        <p:spPr>
          <a:xfrm>
            <a:off x="8316416" y="4111030"/>
            <a:ext cx="545083" cy="469167"/>
          </a:xfrm>
          <a:prstGeom prst="rect">
            <a:avLst/>
          </a:prstGeom>
        </p:spPr>
        <p:txBody>
          <a:bodyPr wrap="square">
            <a:spAutoFit/>
          </a:bodyPr>
          <a:lstStyle/>
          <a:p>
            <a:pPr marL="323850" lvl="0" indent="-342900" algn="ctr">
              <a:lnSpc>
                <a:spcPct val="110000"/>
              </a:lnSpc>
            </a:pPr>
            <a:r>
              <a:rPr lang="en-US" altLang="zh-CN" sz="24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p:cNvSpPr/>
          <p:nvPr/>
        </p:nvSpPr>
        <p:spPr>
          <a:xfrm>
            <a:off x="8172400" y="2535659"/>
            <a:ext cx="545083" cy="469167"/>
          </a:xfrm>
          <a:prstGeom prst="rect">
            <a:avLst/>
          </a:prstGeom>
        </p:spPr>
        <p:txBody>
          <a:bodyPr wrap="square">
            <a:spAutoFit/>
          </a:bodyPr>
          <a:lstStyle/>
          <a:p>
            <a:pPr marL="323850" lvl="0" indent="-342900" algn="ctr">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j</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矩形 15"/>
          <p:cNvSpPr/>
          <p:nvPr/>
        </p:nvSpPr>
        <p:spPr>
          <a:xfrm>
            <a:off x="5231819" y="4038092"/>
            <a:ext cx="2808312" cy="61504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p:nvSpPr>
        <p:spPr>
          <a:xfrm>
            <a:off x="6118855" y="4685783"/>
            <a:ext cx="1094417" cy="498598"/>
          </a:xfrm>
          <a:prstGeom prst="rect">
            <a:avLst/>
          </a:prstGeom>
        </p:spPr>
        <p:txBody>
          <a:bodyPr wrap="square">
            <a:spAutoFit/>
          </a:bodyPr>
          <a:lstStyle/>
          <a:p>
            <a:pPr marL="323850" lvl="0" indent="-342900">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字节</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TextBox 17"/>
          <p:cNvSpPr txBox="1"/>
          <p:nvPr/>
        </p:nvSpPr>
        <p:spPr>
          <a:xfrm>
            <a:off x="5539086" y="4123587"/>
            <a:ext cx="2232248" cy="461665"/>
          </a:xfrm>
          <a:prstGeom prst="rect">
            <a:avLst/>
          </a:prstGeom>
          <a:noFill/>
        </p:spPr>
        <p:txBody>
          <a:bodyPr wrap="square" rtlCol="0">
            <a:spAutoFit/>
          </a:bodyPr>
          <a:lstStyle/>
          <a:p>
            <a:r>
              <a:rPr lang="en-US" altLang="zh-CN" sz="2400" dirty="0" smtClean="0"/>
              <a:t>j</a:t>
            </a:r>
            <a:r>
              <a:rPr lang="zh-CN" altLang="en-US" sz="2400" dirty="0" smtClean="0"/>
              <a:t>的</a:t>
            </a:r>
            <a:r>
              <a:rPr lang="en-US" altLang="zh-CN" sz="2400" dirty="0" smtClean="0"/>
              <a:t>32</a:t>
            </a:r>
            <a:r>
              <a:rPr lang="zh-CN" altLang="en-US" sz="2400" dirty="0" smtClean="0"/>
              <a:t>位地址</a:t>
            </a:r>
            <a:endParaRPr lang="zh-CN" altLang="en-US" sz="2400" dirty="0"/>
          </a:p>
        </p:txBody>
      </p:sp>
      <p:cxnSp>
        <p:nvCxnSpPr>
          <p:cNvPr id="4" name="直接箭头连接符 3"/>
          <p:cNvCxnSpPr>
            <a:stCxn id="16" idx="0"/>
            <a:endCxn id="7" idx="2"/>
          </p:cNvCxnSpPr>
          <p:nvPr/>
        </p:nvCxnSpPr>
        <p:spPr>
          <a:xfrm flipH="1" flipV="1">
            <a:off x="6604994" y="3068960"/>
            <a:ext cx="30981" cy="96913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7022584" cy="500066"/>
          </a:xfrm>
        </p:spPr>
        <p:txBody>
          <a:bodyPr/>
          <a:lstStyle/>
          <a:p>
            <a:pPr>
              <a:lnSpc>
                <a:spcPct val="150000"/>
              </a:lnSpc>
            </a:pPr>
            <a:r>
              <a:rPr lang="zh-CN" altLang="en-US" sz="3200" b="1" dirty="0" smtClean="0"/>
              <a:t>引用的作用</a:t>
            </a:r>
            <a:r>
              <a:rPr lang="zh-CN" altLang="zh-CN" sz="3200" b="1" dirty="0" smtClean="0"/>
              <a:t>：</a:t>
            </a:r>
            <a:r>
              <a:rPr lang="zh-CN" altLang="en-US" sz="3200" b="1" dirty="0">
                <a:solidFill>
                  <a:srgbClr val="FF0000"/>
                </a:solidFill>
              </a:rPr>
              <a:t>做</a:t>
            </a:r>
            <a:r>
              <a:rPr lang="zh-CN" altLang="en-US" sz="3200" b="1" dirty="0" smtClean="0">
                <a:solidFill>
                  <a:srgbClr val="FF0000"/>
                </a:solidFill>
              </a:rPr>
              <a:t>函数参数</a:t>
            </a:r>
            <a:r>
              <a:rPr lang="zh-CN" altLang="en-US" sz="3200" b="1" dirty="0" smtClean="0"/>
              <a:t>、返回</a:t>
            </a:r>
            <a:endParaRPr lang="zh-CN" altLang="en-US" sz="3200" b="1" dirty="0">
              <a:solidFill>
                <a:srgbClr val="FF0000"/>
              </a:solidFill>
            </a:endParaRPr>
          </a:p>
        </p:txBody>
      </p:sp>
      <p:sp>
        <p:nvSpPr>
          <p:cNvPr id="5" name="内容占位符 2"/>
          <p:cNvSpPr txBox="1"/>
          <p:nvPr/>
        </p:nvSpPr>
        <p:spPr>
          <a:xfrm>
            <a:off x="251519" y="1268760"/>
            <a:ext cx="3960441" cy="4320480"/>
          </a:xfrm>
          <a:prstGeom prst="rect">
            <a:avLst/>
          </a:prstGeom>
        </p:spPr>
        <p:txBody>
          <a:bodyPr vert="horz" lIns="91440" tIns="45720" rIns="91440" bIns="45720" rtlCol="0">
            <a:no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323850">
              <a:lnSpc>
                <a:spcPct val="110000"/>
              </a:lnSpc>
              <a:spcBef>
                <a:spcPts val="0"/>
              </a:spcBef>
            </a:pPr>
            <a:r>
              <a:rPr lang="en-US" altLang="zh-CN" sz="3200" b="0" dirty="0" smtClean="0">
                <a:solidFill>
                  <a:srgbClr val="000000"/>
                </a:solidFill>
              </a:rPr>
              <a:t>void </a:t>
            </a:r>
            <a:r>
              <a:rPr lang="en-US" altLang="zh-CN" sz="3200" b="0" dirty="0" err="1" smtClean="0">
                <a:solidFill>
                  <a:srgbClr val="000000"/>
                </a:solidFill>
              </a:rPr>
              <a:t>func</a:t>
            </a:r>
            <a:r>
              <a:rPr lang="en-US" altLang="zh-CN" sz="3200" b="0" dirty="0" smtClean="0">
                <a:solidFill>
                  <a:srgbClr val="000000"/>
                </a:solidFill>
              </a:rPr>
              <a:t>(</a:t>
            </a:r>
            <a:r>
              <a:rPr lang="en-US" altLang="zh-CN" sz="3200" b="0" dirty="0" err="1" smtClean="0">
                <a:solidFill>
                  <a:srgbClr val="000000"/>
                </a:solidFill>
              </a:rPr>
              <a:t>int</a:t>
            </a:r>
            <a:r>
              <a:rPr lang="en-US" altLang="zh-CN" sz="3200" b="0" dirty="0" smtClean="0">
                <a:solidFill>
                  <a:srgbClr val="000000"/>
                </a:solidFill>
              </a:rPr>
              <a:t> </a:t>
            </a:r>
            <a:r>
              <a:rPr lang="zh-CN" altLang="en-US" sz="3200" b="0" dirty="0" smtClean="0">
                <a:solidFill>
                  <a:srgbClr val="FF0000"/>
                </a:solidFill>
              </a:rPr>
              <a:t>*</a:t>
            </a:r>
            <a:r>
              <a:rPr lang="en-US" altLang="zh-CN" sz="3200" b="0" dirty="0" smtClean="0">
                <a:solidFill>
                  <a:srgbClr val="FF0000"/>
                </a:solidFill>
              </a:rPr>
              <a:t>&amp;</a:t>
            </a:r>
            <a:r>
              <a:rPr lang="en-US" altLang="zh-CN" sz="3200" b="0" dirty="0" err="1" smtClean="0">
                <a:solidFill>
                  <a:srgbClr val="000000"/>
                </a:solidFill>
              </a:rPr>
              <a:t>i</a:t>
            </a:r>
            <a:r>
              <a:rPr lang="en-US" altLang="zh-CN" sz="3200" b="0" dirty="0" smtClean="0">
                <a:solidFill>
                  <a:srgbClr val="000000"/>
                </a:solidFill>
              </a:rPr>
              <a:t>) {</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    </a:t>
            </a:r>
            <a:r>
              <a:rPr lang="zh-CN" altLang="en-US" sz="3200" b="0" dirty="0" smtClean="0">
                <a:solidFill>
                  <a:srgbClr val="FF0000"/>
                </a:solidFill>
              </a:rPr>
              <a:t>*</a:t>
            </a:r>
            <a:r>
              <a:rPr lang="en-US" altLang="zh-CN" sz="3200" b="0" dirty="0" err="1" smtClean="0">
                <a:solidFill>
                  <a:srgbClr val="000000"/>
                </a:solidFill>
              </a:rPr>
              <a:t>i</a:t>
            </a:r>
            <a:r>
              <a:rPr lang="en-US" altLang="zh-CN" sz="3200" b="0" dirty="0" smtClean="0">
                <a:solidFill>
                  <a:srgbClr val="000000"/>
                </a:solidFill>
              </a:rPr>
              <a:t>=10;   </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void main() {</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    </a:t>
            </a:r>
            <a:r>
              <a:rPr lang="en-US" altLang="zh-CN" sz="3200" b="0" dirty="0" err="1" smtClean="0">
                <a:solidFill>
                  <a:srgbClr val="000000"/>
                </a:solidFill>
              </a:rPr>
              <a:t>int</a:t>
            </a:r>
            <a:r>
              <a:rPr lang="en-US" altLang="zh-CN" sz="3200" b="0" dirty="0" smtClean="0">
                <a:solidFill>
                  <a:srgbClr val="000000"/>
                </a:solidFill>
              </a:rPr>
              <a:t> j=5;    </a:t>
            </a:r>
            <a:endParaRPr lang="en-US" altLang="zh-CN" sz="3200" b="0" dirty="0" smtClean="0">
              <a:solidFill>
                <a:srgbClr val="000000"/>
              </a:solidFill>
            </a:endParaRPr>
          </a:p>
          <a:p>
            <a:pPr marL="323850">
              <a:lnSpc>
                <a:spcPct val="110000"/>
              </a:lnSpc>
              <a:spcBef>
                <a:spcPts val="0"/>
              </a:spcBef>
            </a:pPr>
            <a:r>
              <a:rPr lang="en-US" altLang="zh-CN" sz="3200" b="0" dirty="0">
                <a:solidFill>
                  <a:srgbClr val="000000"/>
                </a:solidFill>
              </a:rPr>
              <a:t> </a:t>
            </a:r>
            <a:r>
              <a:rPr lang="en-US" altLang="zh-CN" sz="3200" b="0" dirty="0" smtClean="0">
                <a:solidFill>
                  <a:srgbClr val="000000"/>
                </a:solidFill>
              </a:rPr>
              <a:t>   </a:t>
            </a:r>
            <a:r>
              <a:rPr lang="en-US" altLang="zh-CN" sz="3200" b="0" dirty="0" err="1" smtClean="0">
                <a:solidFill>
                  <a:srgbClr val="000000"/>
                </a:solidFill>
              </a:rPr>
              <a:t>int</a:t>
            </a:r>
            <a:r>
              <a:rPr lang="en-US" altLang="zh-CN" sz="3200" b="0" dirty="0" smtClean="0">
                <a:solidFill>
                  <a:srgbClr val="000000"/>
                </a:solidFill>
              </a:rPr>
              <a:t>*p=&amp;j;</a:t>
            </a:r>
            <a:endParaRPr lang="en-US" altLang="zh-CN" sz="3200" b="0" dirty="0" smtClean="0">
              <a:solidFill>
                <a:srgbClr val="000000"/>
              </a:solidFill>
            </a:endParaRPr>
          </a:p>
          <a:p>
            <a:pPr marL="323850">
              <a:lnSpc>
                <a:spcPct val="110000"/>
              </a:lnSpc>
              <a:spcBef>
                <a:spcPts val="0"/>
              </a:spcBef>
            </a:pPr>
            <a:r>
              <a:rPr lang="en-US" altLang="zh-CN" sz="3200" b="0" dirty="0">
                <a:solidFill>
                  <a:srgbClr val="000000"/>
                </a:solidFill>
              </a:rPr>
              <a:t> </a:t>
            </a:r>
            <a:r>
              <a:rPr lang="en-US" altLang="zh-CN" sz="3200" b="0" dirty="0" smtClean="0">
                <a:solidFill>
                  <a:srgbClr val="000000"/>
                </a:solidFill>
              </a:rPr>
              <a:t>   </a:t>
            </a:r>
            <a:r>
              <a:rPr lang="en-US" altLang="zh-CN" sz="3200" b="0" dirty="0" err="1" smtClean="0">
                <a:solidFill>
                  <a:srgbClr val="000000"/>
                </a:solidFill>
              </a:rPr>
              <a:t>func</a:t>
            </a:r>
            <a:r>
              <a:rPr lang="en-US" altLang="zh-CN" sz="3200" b="0" dirty="0" smtClean="0">
                <a:solidFill>
                  <a:srgbClr val="000000"/>
                </a:solidFill>
              </a:rPr>
              <a:t>(p);</a:t>
            </a:r>
            <a:endParaRPr lang="en-US" altLang="zh-CN" sz="3200" b="0" dirty="0" smtClean="0">
              <a:solidFill>
                <a:srgbClr val="000000"/>
              </a:solidFill>
            </a:endParaRPr>
          </a:p>
          <a:p>
            <a:pPr marL="323850">
              <a:lnSpc>
                <a:spcPct val="110000"/>
              </a:lnSpc>
              <a:spcBef>
                <a:spcPts val="0"/>
              </a:spcBef>
            </a:pPr>
            <a:r>
              <a:rPr lang="en-US" altLang="zh-CN" sz="3200" b="0" dirty="0">
                <a:solidFill>
                  <a:srgbClr val="000000"/>
                </a:solidFill>
              </a:rPr>
              <a:t>    </a:t>
            </a:r>
            <a:r>
              <a:rPr lang="en-US" altLang="zh-CN" sz="3200" b="0" dirty="0" err="1">
                <a:solidFill>
                  <a:srgbClr val="000000"/>
                </a:solidFill>
              </a:rPr>
              <a:t>printf</a:t>
            </a:r>
            <a:r>
              <a:rPr lang="en-US" altLang="zh-CN" sz="3200" b="0" dirty="0" smtClean="0">
                <a:solidFill>
                  <a:srgbClr val="000000"/>
                </a:solidFill>
              </a:rPr>
              <a:t>(“j=%d </a:t>
            </a:r>
            <a:r>
              <a:rPr lang="en-US" altLang="zh-CN" sz="3200" b="0" dirty="0">
                <a:solidFill>
                  <a:srgbClr val="000000"/>
                </a:solidFill>
              </a:rPr>
              <a:t>"</a:t>
            </a:r>
            <a:r>
              <a:rPr lang="zh-CN" altLang="en-US" sz="3200" b="0" dirty="0" smtClean="0">
                <a:solidFill>
                  <a:srgbClr val="000000"/>
                </a:solidFill>
              </a:rPr>
              <a:t>，</a:t>
            </a:r>
            <a:r>
              <a:rPr lang="en-US" altLang="zh-CN" sz="3200" b="0" dirty="0" smtClean="0">
                <a:solidFill>
                  <a:srgbClr val="000000"/>
                </a:solidFill>
              </a:rPr>
              <a:t>j);</a:t>
            </a:r>
            <a:endParaRPr lang="en-US" altLang="zh-CN" sz="3200" b="0" dirty="0">
              <a:solidFill>
                <a:srgbClr val="000000"/>
              </a:solidFill>
            </a:endParaRPr>
          </a:p>
          <a:p>
            <a:pPr marL="323850">
              <a:lnSpc>
                <a:spcPct val="110000"/>
              </a:lnSpc>
              <a:spcBef>
                <a:spcPts val="0"/>
              </a:spcBef>
            </a:pPr>
            <a:r>
              <a:rPr lang="en-US" altLang="zh-CN" sz="3200" b="0" dirty="0" smtClean="0">
                <a:solidFill>
                  <a:srgbClr val="000000"/>
                </a:solidFill>
              </a:rPr>
              <a:t>}</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    </a:t>
            </a:r>
            <a:endParaRPr lang="en-US" altLang="zh-CN" sz="3200" b="0" dirty="0" smtClean="0">
              <a:solidFill>
                <a:srgbClr val="000000"/>
              </a:solidFill>
            </a:endParaRPr>
          </a:p>
        </p:txBody>
      </p:sp>
      <p:sp>
        <p:nvSpPr>
          <p:cNvPr id="9" name="矩形 8"/>
          <p:cNvSpPr/>
          <p:nvPr/>
        </p:nvSpPr>
        <p:spPr>
          <a:xfrm>
            <a:off x="1403648" y="5949280"/>
            <a:ext cx="987386" cy="584775"/>
          </a:xfrm>
          <a:prstGeom prst="rect">
            <a:avLst/>
          </a:prstGeom>
        </p:spPr>
        <p:txBody>
          <a:bodyPr wrap="none">
            <a:spAutoFit/>
          </a:bodyPr>
          <a:lstStyle/>
          <a:p>
            <a:r>
              <a:rPr lang="en-US" altLang="zh-CN" sz="3200" b="1" dirty="0" smtClean="0">
                <a:solidFill>
                  <a:srgbClr val="000000"/>
                </a:solidFill>
              </a:rPr>
              <a:t>j=10</a:t>
            </a:r>
            <a:endParaRPr lang="zh-CN" altLang="en-US" b="1" dirty="0"/>
          </a:p>
        </p:txBody>
      </p:sp>
      <p:sp>
        <p:nvSpPr>
          <p:cNvPr id="7" name="矩形 6"/>
          <p:cNvSpPr/>
          <p:nvPr/>
        </p:nvSpPr>
        <p:spPr>
          <a:xfrm>
            <a:off x="5200838" y="1805844"/>
            <a:ext cx="2808312" cy="61504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矩形 7"/>
          <p:cNvSpPr/>
          <p:nvPr/>
        </p:nvSpPr>
        <p:spPr>
          <a:xfrm>
            <a:off x="6087874" y="1340768"/>
            <a:ext cx="1094417" cy="498598"/>
          </a:xfrm>
          <a:prstGeom prst="rect">
            <a:avLst/>
          </a:prstGeom>
        </p:spPr>
        <p:txBody>
          <a:bodyPr wrap="square">
            <a:spAutoFit/>
          </a:bodyPr>
          <a:lstStyle/>
          <a:p>
            <a:pPr marL="323850" lvl="0" indent="-342900">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字节</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TextBox 9"/>
          <p:cNvSpPr txBox="1"/>
          <p:nvPr/>
        </p:nvSpPr>
        <p:spPr>
          <a:xfrm>
            <a:off x="5508105" y="1891339"/>
            <a:ext cx="2232248" cy="461665"/>
          </a:xfrm>
          <a:prstGeom prst="rect">
            <a:avLst/>
          </a:prstGeom>
          <a:noFill/>
        </p:spPr>
        <p:txBody>
          <a:bodyPr wrap="square" rtlCol="0">
            <a:spAutoFit/>
          </a:bodyPr>
          <a:lstStyle/>
          <a:p>
            <a:r>
              <a:rPr lang="en-US" altLang="zh-CN" sz="2400" dirty="0" smtClean="0"/>
              <a:t>000……0101</a:t>
            </a:r>
            <a:endParaRPr lang="zh-CN" altLang="en-US" sz="2400" dirty="0"/>
          </a:p>
        </p:txBody>
      </p:sp>
      <p:sp>
        <p:nvSpPr>
          <p:cNvPr id="11" name="矩形 10"/>
          <p:cNvSpPr/>
          <p:nvPr/>
        </p:nvSpPr>
        <p:spPr>
          <a:xfrm>
            <a:off x="8238680" y="4005064"/>
            <a:ext cx="720080" cy="498598"/>
          </a:xfrm>
          <a:prstGeom prst="rect">
            <a:avLst/>
          </a:prstGeom>
        </p:spPr>
        <p:txBody>
          <a:bodyPr wrap="square">
            <a:spAutoFit/>
          </a:bodyPr>
          <a:lstStyle/>
          <a:p>
            <a:pPr marL="323850" lvl="0" indent="-342900" algn="ctr">
              <a:lnSpc>
                <a:spcPct val="110000"/>
              </a:lnSpc>
            </a:pPr>
            <a:r>
              <a:rPr lang="en-US" altLang="zh-CN" sz="24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p:cNvSpPr/>
          <p:nvPr/>
        </p:nvSpPr>
        <p:spPr>
          <a:xfrm>
            <a:off x="8172400" y="1887587"/>
            <a:ext cx="545083" cy="469167"/>
          </a:xfrm>
          <a:prstGeom prst="rect">
            <a:avLst/>
          </a:prstGeom>
        </p:spPr>
        <p:txBody>
          <a:bodyPr wrap="square">
            <a:spAutoFit/>
          </a:bodyPr>
          <a:lstStyle/>
          <a:p>
            <a:pPr marL="323850" lvl="0" indent="-342900" algn="ctr">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j</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矩形 15"/>
          <p:cNvSpPr/>
          <p:nvPr/>
        </p:nvSpPr>
        <p:spPr>
          <a:xfrm>
            <a:off x="5231819" y="3390020"/>
            <a:ext cx="2808312" cy="61504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7" name="矩形 16"/>
          <p:cNvSpPr/>
          <p:nvPr/>
        </p:nvSpPr>
        <p:spPr>
          <a:xfrm>
            <a:off x="6118855" y="4037711"/>
            <a:ext cx="1094417" cy="498598"/>
          </a:xfrm>
          <a:prstGeom prst="rect">
            <a:avLst/>
          </a:prstGeom>
        </p:spPr>
        <p:txBody>
          <a:bodyPr wrap="square">
            <a:spAutoFit/>
          </a:bodyPr>
          <a:lstStyle/>
          <a:p>
            <a:pPr marL="323850" lvl="0" indent="-342900">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字节</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TextBox 17"/>
          <p:cNvSpPr txBox="1"/>
          <p:nvPr/>
        </p:nvSpPr>
        <p:spPr>
          <a:xfrm>
            <a:off x="5539086" y="3475515"/>
            <a:ext cx="2232248" cy="461665"/>
          </a:xfrm>
          <a:prstGeom prst="rect">
            <a:avLst/>
          </a:prstGeom>
          <a:noFill/>
        </p:spPr>
        <p:txBody>
          <a:bodyPr wrap="square" rtlCol="0">
            <a:spAutoFit/>
          </a:bodyPr>
          <a:lstStyle/>
          <a:p>
            <a:r>
              <a:rPr lang="en-US" altLang="zh-CN" sz="2400" dirty="0" smtClean="0"/>
              <a:t>j</a:t>
            </a:r>
            <a:r>
              <a:rPr lang="zh-CN" altLang="en-US" sz="2400" dirty="0" smtClean="0"/>
              <a:t>的</a:t>
            </a:r>
            <a:r>
              <a:rPr lang="en-US" altLang="zh-CN" sz="2400" dirty="0" smtClean="0"/>
              <a:t>32</a:t>
            </a:r>
            <a:r>
              <a:rPr lang="zh-CN" altLang="en-US" sz="2400" dirty="0" smtClean="0"/>
              <a:t>位地址</a:t>
            </a:r>
            <a:endParaRPr lang="zh-CN" altLang="en-US" sz="2400" dirty="0"/>
          </a:p>
        </p:txBody>
      </p:sp>
      <p:cxnSp>
        <p:nvCxnSpPr>
          <p:cNvPr id="4" name="直接箭头连接符 3"/>
          <p:cNvCxnSpPr>
            <a:stCxn id="16" idx="0"/>
            <a:endCxn id="7" idx="2"/>
          </p:cNvCxnSpPr>
          <p:nvPr/>
        </p:nvCxnSpPr>
        <p:spPr>
          <a:xfrm flipH="1" flipV="1">
            <a:off x="6604994" y="2420888"/>
            <a:ext cx="30981" cy="96913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303000" y="3435134"/>
            <a:ext cx="720080" cy="469167"/>
          </a:xfrm>
          <a:prstGeom prst="rect">
            <a:avLst/>
          </a:prstGeom>
        </p:spPr>
        <p:txBody>
          <a:bodyPr wrap="square">
            <a:spAutoFit/>
          </a:bodyPr>
          <a:lstStyle/>
          <a:p>
            <a:pPr marL="323850" lvl="0" indent="-342900" algn="ctr">
              <a:lnSpc>
                <a:spcPct val="110000"/>
              </a:lnSpc>
            </a:pPr>
            <a:r>
              <a:rPr lang="en-US" altLang="zh-CN" sz="24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p:cNvSpPr/>
          <p:nvPr/>
        </p:nvSpPr>
        <p:spPr>
          <a:xfrm>
            <a:off x="4139952" y="5012794"/>
            <a:ext cx="5128327" cy="1077218"/>
          </a:xfrm>
          <a:prstGeom prst="rect">
            <a:avLst/>
          </a:prstGeom>
        </p:spPr>
        <p:txBody>
          <a:bodyPr wrap="none">
            <a:spAutoFit/>
          </a:bodyPr>
          <a:lstStyle/>
          <a:p>
            <a:r>
              <a:rPr lang="zh-CN" altLang="en-US" sz="3200" b="1" dirty="0" smtClean="0">
                <a:solidFill>
                  <a:srgbClr val="000000"/>
                </a:solidFill>
              </a:rPr>
              <a:t>与前面结果相同，但不一样</a:t>
            </a:r>
            <a:endParaRPr lang="en-US" altLang="zh-CN" sz="3200" b="1" dirty="0" smtClean="0">
              <a:solidFill>
                <a:srgbClr val="000000"/>
              </a:solidFill>
            </a:endParaRPr>
          </a:p>
          <a:p>
            <a:r>
              <a:rPr lang="zh-CN" altLang="en-US" sz="3200" b="1" dirty="0" smtClean="0">
                <a:solidFill>
                  <a:srgbClr val="000000"/>
                </a:solidFill>
              </a:rPr>
              <a:t>之处是：</a:t>
            </a:r>
            <a:endParaRPr lang="zh-CN" altLang="en-US" b="1" dirty="0"/>
          </a:p>
        </p:txBody>
      </p:sp>
      <p:sp>
        <p:nvSpPr>
          <p:cNvPr id="20" name="矩形 19"/>
          <p:cNvSpPr/>
          <p:nvPr/>
        </p:nvSpPr>
        <p:spPr>
          <a:xfrm>
            <a:off x="4139952" y="6084585"/>
            <a:ext cx="3575018" cy="584775"/>
          </a:xfrm>
          <a:prstGeom prst="rect">
            <a:avLst/>
          </a:prstGeom>
        </p:spPr>
        <p:txBody>
          <a:bodyPr wrap="none">
            <a:spAutoFit/>
          </a:bodyPr>
          <a:lstStyle/>
          <a:p>
            <a:r>
              <a:rPr lang="zh-CN" altLang="en-US" sz="3200" b="1" dirty="0" smtClean="0">
                <a:solidFill>
                  <a:srgbClr val="000000"/>
                </a:solidFill>
              </a:rPr>
              <a:t>无需为</a:t>
            </a:r>
            <a:r>
              <a:rPr lang="en-US" altLang="zh-CN" sz="3200" b="1" dirty="0" err="1" smtClean="0">
                <a:solidFill>
                  <a:srgbClr val="000000"/>
                </a:solidFill>
              </a:rPr>
              <a:t>i</a:t>
            </a:r>
            <a:r>
              <a:rPr lang="zh-CN" altLang="en-US" sz="3200" b="1" dirty="0" smtClean="0">
                <a:solidFill>
                  <a:srgbClr val="000000"/>
                </a:solidFill>
              </a:rPr>
              <a:t>分配空间：</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7022584" cy="500066"/>
          </a:xfrm>
        </p:spPr>
        <p:txBody>
          <a:bodyPr/>
          <a:lstStyle/>
          <a:p>
            <a:pPr>
              <a:lnSpc>
                <a:spcPct val="150000"/>
              </a:lnSpc>
            </a:pPr>
            <a:r>
              <a:rPr lang="zh-CN" altLang="en-US" sz="3200" b="1" dirty="0" smtClean="0"/>
              <a:t>引用的作用</a:t>
            </a:r>
            <a:r>
              <a:rPr lang="zh-CN" altLang="zh-CN" sz="3200" b="1" dirty="0" smtClean="0"/>
              <a:t>：</a:t>
            </a:r>
            <a:r>
              <a:rPr lang="zh-CN" altLang="en-US" sz="3200" b="1" dirty="0">
                <a:solidFill>
                  <a:srgbClr val="FF0000"/>
                </a:solidFill>
              </a:rPr>
              <a:t>做</a:t>
            </a:r>
            <a:r>
              <a:rPr lang="zh-CN" altLang="en-US" sz="3200" b="1" dirty="0" smtClean="0">
                <a:solidFill>
                  <a:srgbClr val="FF0000"/>
                </a:solidFill>
              </a:rPr>
              <a:t>函数参数</a:t>
            </a:r>
            <a:r>
              <a:rPr lang="zh-CN" altLang="en-US" sz="3200" b="1" dirty="0" smtClean="0"/>
              <a:t>、返回</a:t>
            </a:r>
            <a:endParaRPr lang="zh-CN" altLang="en-US" sz="3200" b="1" dirty="0">
              <a:solidFill>
                <a:srgbClr val="FF0000"/>
              </a:solidFill>
            </a:endParaRPr>
          </a:p>
        </p:txBody>
      </p:sp>
      <p:sp>
        <p:nvSpPr>
          <p:cNvPr id="5" name="内容占位符 2"/>
          <p:cNvSpPr txBox="1"/>
          <p:nvPr/>
        </p:nvSpPr>
        <p:spPr>
          <a:xfrm>
            <a:off x="251519" y="1268760"/>
            <a:ext cx="7704857" cy="4320480"/>
          </a:xfrm>
          <a:prstGeom prst="rect">
            <a:avLst/>
          </a:prstGeom>
        </p:spPr>
        <p:txBody>
          <a:bodyPr vert="horz" lIns="91440" tIns="45720" rIns="91440" bIns="45720" rtlCol="0">
            <a:no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323850">
              <a:lnSpc>
                <a:spcPct val="110000"/>
              </a:lnSpc>
              <a:spcBef>
                <a:spcPts val="0"/>
              </a:spcBef>
            </a:pPr>
            <a:r>
              <a:rPr lang="en-US" altLang="zh-CN" sz="3200" b="0" dirty="0" smtClean="0">
                <a:solidFill>
                  <a:srgbClr val="000000"/>
                </a:solidFill>
              </a:rPr>
              <a:t>void </a:t>
            </a:r>
            <a:r>
              <a:rPr lang="en-US" altLang="zh-CN" sz="3200" b="0" dirty="0" err="1" smtClean="0">
                <a:solidFill>
                  <a:srgbClr val="000000"/>
                </a:solidFill>
              </a:rPr>
              <a:t>func</a:t>
            </a:r>
            <a:r>
              <a:rPr lang="en-US" altLang="zh-CN" sz="3200" b="0" dirty="0" smtClean="0">
                <a:solidFill>
                  <a:srgbClr val="000000"/>
                </a:solidFill>
              </a:rPr>
              <a:t>(</a:t>
            </a:r>
            <a:r>
              <a:rPr lang="en-US" altLang="zh-CN" sz="3200" b="0" dirty="0" err="1" smtClean="0">
                <a:solidFill>
                  <a:srgbClr val="000000"/>
                </a:solidFill>
              </a:rPr>
              <a:t>int</a:t>
            </a:r>
            <a:r>
              <a:rPr lang="en-US" altLang="zh-CN" sz="3200" b="0" dirty="0" smtClean="0">
                <a:solidFill>
                  <a:srgbClr val="000000"/>
                </a:solidFill>
              </a:rPr>
              <a:t> </a:t>
            </a:r>
            <a:r>
              <a:rPr lang="zh-CN" altLang="en-US" sz="3200" b="0" dirty="0" smtClean="0">
                <a:solidFill>
                  <a:srgbClr val="FF0000"/>
                </a:solidFill>
              </a:rPr>
              <a:t>*</a:t>
            </a:r>
            <a:r>
              <a:rPr lang="en-US" altLang="zh-CN" sz="3200" b="0" dirty="0" smtClean="0">
                <a:solidFill>
                  <a:srgbClr val="FF0000"/>
                </a:solidFill>
              </a:rPr>
              <a:t>&amp;</a:t>
            </a:r>
            <a:r>
              <a:rPr lang="en-US" altLang="zh-CN" sz="3200" b="0" dirty="0" err="1" smtClean="0">
                <a:solidFill>
                  <a:srgbClr val="000000"/>
                </a:solidFill>
              </a:rPr>
              <a:t>i</a:t>
            </a:r>
            <a:r>
              <a:rPr lang="en-US" altLang="zh-CN" sz="3200" b="0" dirty="0" smtClean="0">
                <a:solidFill>
                  <a:srgbClr val="000000"/>
                </a:solidFill>
              </a:rPr>
              <a:t>) {</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    </a:t>
            </a:r>
            <a:r>
              <a:rPr lang="en-US" altLang="zh-CN" sz="3200" b="0" dirty="0" err="1" smtClean="0">
                <a:solidFill>
                  <a:srgbClr val="000000"/>
                </a:solidFill>
              </a:rPr>
              <a:t>i</a:t>
            </a:r>
            <a:r>
              <a:rPr lang="en-US" altLang="zh-CN" sz="3200" b="0" dirty="0" smtClean="0">
                <a:solidFill>
                  <a:srgbClr val="000000"/>
                </a:solidFill>
              </a:rPr>
              <a:t>=(</a:t>
            </a:r>
            <a:r>
              <a:rPr lang="en-US" altLang="zh-CN" sz="3200" b="0" dirty="0" err="1">
                <a:solidFill>
                  <a:srgbClr val="000000"/>
                </a:solidFill>
              </a:rPr>
              <a:t>int</a:t>
            </a:r>
            <a:r>
              <a:rPr lang="zh-CN" altLang="en-US" sz="3200" b="0" dirty="0">
                <a:solidFill>
                  <a:srgbClr val="000000"/>
                </a:solidFill>
              </a:rPr>
              <a:t>*</a:t>
            </a:r>
            <a:r>
              <a:rPr lang="en-US" altLang="zh-CN" sz="3200" b="0" dirty="0">
                <a:solidFill>
                  <a:srgbClr val="000000"/>
                </a:solidFill>
              </a:rPr>
              <a:t>)</a:t>
            </a:r>
            <a:r>
              <a:rPr lang="en-US" altLang="zh-CN" sz="3200" b="0" dirty="0" err="1">
                <a:solidFill>
                  <a:srgbClr val="000000"/>
                </a:solidFill>
              </a:rPr>
              <a:t>malloc</a:t>
            </a:r>
            <a:r>
              <a:rPr lang="en-US" altLang="zh-CN" sz="3200" b="0" dirty="0">
                <a:solidFill>
                  <a:srgbClr val="000000"/>
                </a:solidFill>
              </a:rPr>
              <a:t>(</a:t>
            </a:r>
            <a:r>
              <a:rPr lang="en-US" altLang="zh-CN" sz="3200" b="0" dirty="0" err="1">
                <a:solidFill>
                  <a:srgbClr val="000000"/>
                </a:solidFill>
              </a:rPr>
              <a:t>sizeof</a:t>
            </a:r>
            <a:r>
              <a:rPr lang="en-US" altLang="zh-CN" sz="3200" b="0" dirty="0">
                <a:solidFill>
                  <a:srgbClr val="000000"/>
                </a:solidFill>
              </a:rPr>
              <a:t>(</a:t>
            </a:r>
            <a:r>
              <a:rPr lang="en-US" altLang="zh-CN" sz="3200" b="0" dirty="0" err="1">
                <a:solidFill>
                  <a:srgbClr val="000000"/>
                </a:solidFill>
              </a:rPr>
              <a:t>int</a:t>
            </a:r>
            <a:r>
              <a:rPr lang="en-US" altLang="zh-CN" sz="3200" b="0" dirty="0">
                <a:solidFill>
                  <a:srgbClr val="000000"/>
                </a:solidFill>
              </a:rPr>
              <a:t>));</a:t>
            </a:r>
            <a:r>
              <a:rPr lang="en-US" altLang="zh-CN" sz="3200" b="0" dirty="0" smtClean="0">
                <a:solidFill>
                  <a:srgbClr val="000000"/>
                </a:solidFill>
              </a:rPr>
              <a:t> </a:t>
            </a:r>
            <a:endParaRPr lang="en-US" altLang="zh-CN" sz="3200" b="0" dirty="0" smtClean="0">
              <a:solidFill>
                <a:srgbClr val="000000"/>
              </a:solidFill>
            </a:endParaRPr>
          </a:p>
          <a:p>
            <a:pPr marL="323850">
              <a:lnSpc>
                <a:spcPct val="110000"/>
              </a:lnSpc>
              <a:spcBef>
                <a:spcPts val="0"/>
              </a:spcBef>
            </a:pPr>
            <a:r>
              <a:rPr lang="en-US" altLang="zh-CN" sz="3200" b="0" dirty="0">
                <a:solidFill>
                  <a:srgbClr val="000000"/>
                </a:solidFill>
              </a:rPr>
              <a:t> </a:t>
            </a:r>
            <a:r>
              <a:rPr lang="en-US" altLang="zh-CN" sz="3200" b="0" dirty="0" smtClean="0">
                <a:solidFill>
                  <a:srgbClr val="000000"/>
                </a:solidFill>
              </a:rPr>
              <a:t>   </a:t>
            </a:r>
            <a:r>
              <a:rPr lang="zh-CN" altLang="en-US" sz="3200" b="0" dirty="0" smtClean="0">
                <a:solidFill>
                  <a:srgbClr val="FF0000"/>
                </a:solidFill>
              </a:rPr>
              <a:t>*</a:t>
            </a:r>
            <a:r>
              <a:rPr lang="en-US" altLang="zh-CN" sz="3200" b="0" dirty="0" err="1" smtClean="0">
                <a:solidFill>
                  <a:srgbClr val="000000"/>
                </a:solidFill>
              </a:rPr>
              <a:t>i</a:t>
            </a:r>
            <a:r>
              <a:rPr lang="en-US" altLang="zh-CN" sz="3200" b="0" dirty="0" smtClean="0">
                <a:solidFill>
                  <a:srgbClr val="000000"/>
                </a:solidFill>
              </a:rPr>
              <a:t>=10;   </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void main() {</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    </a:t>
            </a:r>
            <a:r>
              <a:rPr lang="en-US" altLang="zh-CN" sz="3200" b="0" dirty="0" err="1" smtClean="0">
                <a:solidFill>
                  <a:srgbClr val="000000"/>
                </a:solidFill>
              </a:rPr>
              <a:t>int</a:t>
            </a:r>
            <a:r>
              <a:rPr lang="en-US" altLang="zh-CN" sz="3200" b="0" dirty="0" smtClean="0">
                <a:solidFill>
                  <a:srgbClr val="000000"/>
                </a:solidFill>
              </a:rPr>
              <a:t>*p;</a:t>
            </a:r>
            <a:endParaRPr lang="en-US" altLang="zh-CN" sz="3200" b="0" dirty="0" smtClean="0">
              <a:solidFill>
                <a:srgbClr val="000000"/>
              </a:solidFill>
            </a:endParaRPr>
          </a:p>
          <a:p>
            <a:pPr marL="323850">
              <a:lnSpc>
                <a:spcPct val="110000"/>
              </a:lnSpc>
              <a:spcBef>
                <a:spcPts val="0"/>
              </a:spcBef>
            </a:pPr>
            <a:r>
              <a:rPr lang="en-US" altLang="zh-CN" sz="3200" b="0" dirty="0">
                <a:solidFill>
                  <a:srgbClr val="000000"/>
                </a:solidFill>
              </a:rPr>
              <a:t> </a:t>
            </a:r>
            <a:r>
              <a:rPr lang="en-US" altLang="zh-CN" sz="3200" b="0" dirty="0" smtClean="0">
                <a:solidFill>
                  <a:srgbClr val="000000"/>
                </a:solidFill>
              </a:rPr>
              <a:t>   </a:t>
            </a:r>
            <a:r>
              <a:rPr lang="en-US" altLang="zh-CN" sz="3200" b="0" dirty="0" err="1" smtClean="0">
                <a:solidFill>
                  <a:srgbClr val="000000"/>
                </a:solidFill>
              </a:rPr>
              <a:t>func</a:t>
            </a:r>
            <a:r>
              <a:rPr lang="en-US" altLang="zh-CN" sz="3200" b="0" dirty="0" smtClean="0">
                <a:solidFill>
                  <a:srgbClr val="000000"/>
                </a:solidFill>
              </a:rPr>
              <a:t>(p);</a:t>
            </a:r>
            <a:endParaRPr lang="en-US" altLang="zh-CN" sz="3200" b="0" dirty="0" smtClean="0">
              <a:solidFill>
                <a:srgbClr val="000000"/>
              </a:solidFill>
            </a:endParaRPr>
          </a:p>
          <a:p>
            <a:pPr marL="323850">
              <a:lnSpc>
                <a:spcPct val="110000"/>
              </a:lnSpc>
              <a:spcBef>
                <a:spcPts val="0"/>
              </a:spcBef>
            </a:pPr>
            <a:r>
              <a:rPr lang="en-US" altLang="zh-CN" sz="3200" b="0" dirty="0">
                <a:solidFill>
                  <a:srgbClr val="000000"/>
                </a:solidFill>
              </a:rPr>
              <a:t>    </a:t>
            </a:r>
            <a:r>
              <a:rPr lang="en-US" altLang="zh-CN" sz="3200" b="0" dirty="0" err="1">
                <a:solidFill>
                  <a:srgbClr val="000000"/>
                </a:solidFill>
              </a:rPr>
              <a:t>printf</a:t>
            </a:r>
            <a:r>
              <a:rPr lang="en-US" altLang="zh-CN" sz="3200" b="0" dirty="0" smtClean="0">
                <a:solidFill>
                  <a:srgbClr val="000000"/>
                </a:solidFill>
              </a:rPr>
              <a:t>(“j=%d ”</a:t>
            </a:r>
            <a:r>
              <a:rPr lang="zh-CN" altLang="en-US" sz="3200" b="0" dirty="0" smtClean="0">
                <a:solidFill>
                  <a:srgbClr val="000000"/>
                </a:solidFill>
              </a:rPr>
              <a:t>，*</a:t>
            </a:r>
            <a:r>
              <a:rPr lang="en-US" altLang="zh-CN" sz="3200" b="0" dirty="0" smtClean="0">
                <a:solidFill>
                  <a:srgbClr val="000000"/>
                </a:solidFill>
              </a:rPr>
              <a:t>p);</a:t>
            </a:r>
            <a:endParaRPr lang="en-US" altLang="zh-CN" sz="3200" b="0" dirty="0">
              <a:solidFill>
                <a:srgbClr val="000000"/>
              </a:solidFill>
            </a:endParaRPr>
          </a:p>
          <a:p>
            <a:pPr marL="323850">
              <a:lnSpc>
                <a:spcPct val="110000"/>
              </a:lnSpc>
              <a:spcBef>
                <a:spcPts val="0"/>
              </a:spcBef>
            </a:pPr>
            <a:r>
              <a:rPr lang="en-US" altLang="zh-CN" sz="3200" b="0" dirty="0" smtClean="0">
                <a:solidFill>
                  <a:srgbClr val="000000"/>
                </a:solidFill>
              </a:rPr>
              <a:t>}</a:t>
            </a:r>
            <a:endParaRPr lang="en-US" altLang="zh-CN" sz="3200" b="0" dirty="0" smtClean="0">
              <a:solidFill>
                <a:srgbClr val="000000"/>
              </a:solidFill>
            </a:endParaRPr>
          </a:p>
          <a:p>
            <a:pPr marL="323850">
              <a:lnSpc>
                <a:spcPct val="110000"/>
              </a:lnSpc>
              <a:spcBef>
                <a:spcPts val="0"/>
              </a:spcBef>
            </a:pPr>
            <a:r>
              <a:rPr lang="en-US" altLang="zh-CN" sz="3200" b="0" dirty="0" smtClean="0">
                <a:solidFill>
                  <a:srgbClr val="000000"/>
                </a:solidFill>
              </a:rPr>
              <a:t>    </a:t>
            </a:r>
            <a:endParaRPr lang="en-US" altLang="zh-CN" sz="3200" b="0" dirty="0" smtClean="0">
              <a:solidFill>
                <a:srgbClr val="000000"/>
              </a:solidFill>
            </a:endParaRPr>
          </a:p>
        </p:txBody>
      </p:sp>
      <p:sp>
        <p:nvSpPr>
          <p:cNvPr id="9" name="矩形 8"/>
          <p:cNvSpPr/>
          <p:nvPr/>
        </p:nvSpPr>
        <p:spPr>
          <a:xfrm>
            <a:off x="1403648" y="5949280"/>
            <a:ext cx="987386" cy="584775"/>
          </a:xfrm>
          <a:prstGeom prst="rect">
            <a:avLst/>
          </a:prstGeom>
        </p:spPr>
        <p:txBody>
          <a:bodyPr wrap="none">
            <a:spAutoFit/>
          </a:bodyPr>
          <a:lstStyle/>
          <a:p>
            <a:r>
              <a:rPr lang="en-US" altLang="zh-CN" sz="3200" b="1" dirty="0" smtClean="0">
                <a:solidFill>
                  <a:srgbClr val="000000"/>
                </a:solidFill>
              </a:rPr>
              <a:t>j=10</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07504" y="1714488"/>
            <a:ext cx="5184576" cy="2027836"/>
          </a:xfrm>
          <a:prstGeom prst="rect">
            <a:avLst/>
          </a:prstGeom>
          <a:solidFill>
            <a:schemeClr val="bg1">
              <a:lumMod val="95000"/>
            </a:schemeClr>
          </a:solidFill>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fontAlgn="base">
              <a:spcBef>
                <a:spcPct val="50000"/>
              </a:spcBef>
              <a:spcAft>
                <a:spcPct val="0"/>
              </a:spcAft>
            </a:pPr>
            <a:r>
              <a:rPr kumimoji="1" lang="en-US" altLang="zh-CN" sz="2400" b="1" dirty="0">
                <a:solidFill>
                  <a:srgbClr val="0000FF"/>
                </a:solidFill>
                <a:latin typeface="Consolas" panose="020B0609020204030204" pitchFamily="49" charset="0"/>
                <a:cs typeface="Consolas" panose="020B0609020204030204" pitchFamily="49" charset="0"/>
              </a:rPr>
              <a:t>void </a:t>
            </a:r>
            <a:r>
              <a:rPr kumimoji="1" lang="en-US" altLang="zh-CN" sz="2400" b="1" dirty="0" err="1">
                <a:solidFill>
                  <a:srgbClr val="FF0000"/>
                </a:solidFill>
                <a:latin typeface="Consolas" panose="020B0609020204030204" pitchFamily="49" charset="0"/>
                <a:cs typeface="Consolas" panose="020B0609020204030204" pitchFamily="49" charset="0"/>
              </a:rPr>
              <a:t>DestroyList</a:t>
            </a:r>
            <a:r>
              <a:rPr kumimoji="1" lang="en-US" altLang="zh-CN" sz="2400" b="1" dirty="0">
                <a:solidFill>
                  <a:srgbClr val="0000FF"/>
                </a:solidFill>
                <a:latin typeface="Consolas" panose="020B0609020204030204" pitchFamily="49" charset="0"/>
                <a:cs typeface="Consolas" panose="020B0609020204030204" pitchFamily="49" charset="0"/>
              </a:rPr>
              <a:t>(</a:t>
            </a:r>
            <a:r>
              <a:rPr kumimoji="1" lang="en-US" altLang="zh-CN" sz="2400" b="1" dirty="0" err="1">
                <a:solidFill>
                  <a:srgbClr val="0000FF"/>
                </a:solidFill>
                <a:latin typeface="Consolas" panose="020B0609020204030204" pitchFamily="49" charset="0"/>
                <a:cs typeface="Consolas" panose="020B0609020204030204" pitchFamily="49" charset="0"/>
              </a:rPr>
              <a:t>SqList</a:t>
            </a:r>
            <a:r>
              <a:rPr kumimoji="1" lang="en-US" altLang="zh-CN" sz="2400" b="1" dirty="0">
                <a:solidFill>
                  <a:srgbClr val="0000FF"/>
                </a:solidFill>
                <a:latin typeface="Consolas" panose="020B0609020204030204" pitchFamily="49" charset="0"/>
                <a:cs typeface="Consolas" panose="020B0609020204030204" pitchFamily="49" charset="0"/>
              </a:rPr>
              <a:t> *&amp;L)</a:t>
            </a:r>
            <a:endParaRPr kumimoji="1" lang="en-US" altLang="zh-CN" sz="2400" b="1" dirty="0">
              <a:solidFill>
                <a:srgbClr val="0000FF"/>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en-US" altLang="zh-CN" sz="2400" b="1" dirty="0">
                <a:solidFill>
                  <a:srgbClr val="0000FF"/>
                </a:solidFill>
                <a:latin typeface="Consolas" panose="020B0609020204030204" pitchFamily="49" charset="0"/>
                <a:cs typeface="Consolas" panose="020B0609020204030204" pitchFamily="49" charset="0"/>
              </a:rPr>
              <a:t>{</a:t>
            </a:r>
            <a:endParaRPr kumimoji="1" lang="en-US" altLang="zh-CN" sz="2400" b="1" dirty="0">
              <a:solidFill>
                <a:srgbClr val="0000FF"/>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en-US" altLang="zh-CN" sz="2400" b="1" dirty="0">
                <a:solidFill>
                  <a:srgbClr val="0000FF"/>
                </a:solidFill>
                <a:latin typeface="Consolas" panose="020B0609020204030204" pitchFamily="49" charset="0"/>
                <a:cs typeface="Consolas" panose="020B0609020204030204" pitchFamily="49" charset="0"/>
              </a:rPr>
              <a:t>    </a:t>
            </a:r>
            <a:r>
              <a:rPr kumimoji="1" lang="en-US" altLang="zh-CN" sz="2400" b="1" dirty="0" smtClean="0">
                <a:solidFill>
                  <a:srgbClr val="0000FF"/>
                </a:solidFill>
                <a:latin typeface="Consolas" panose="020B0609020204030204" pitchFamily="49" charset="0"/>
                <a:cs typeface="Consolas" panose="020B0609020204030204" pitchFamily="49" charset="0"/>
              </a:rPr>
              <a:t>free(L</a:t>
            </a:r>
            <a:r>
              <a:rPr kumimoji="1" lang="en-US" altLang="zh-CN" sz="2400" b="1" dirty="0">
                <a:solidFill>
                  <a:srgbClr val="0000FF"/>
                </a:solidFill>
                <a:latin typeface="Consolas" panose="020B0609020204030204" pitchFamily="49" charset="0"/>
                <a:cs typeface="Consolas" panose="020B0609020204030204" pitchFamily="49" charset="0"/>
              </a:rPr>
              <a:t>);</a:t>
            </a:r>
            <a:endParaRPr kumimoji="1" lang="en-US" altLang="zh-CN" sz="2400" b="1" dirty="0">
              <a:solidFill>
                <a:srgbClr val="0000FF"/>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en-US" altLang="zh-CN" sz="2400" b="1" dirty="0">
                <a:solidFill>
                  <a:srgbClr val="0000FF"/>
                </a:solidFill>
                <a:latin typeface="Consolas" panose="020B0609020204030204" pitchFamily="49" charset="0"/>
                <a:cs typeface="Consolas" panose="020B0609020204030204" pitchFamily="49" charset="0"/>
              </a:rPr>
              <a:t>}   </a:t>
            </a:r>
            <a:endParaRPr kumimoji="1" lang="en-US" altLang="zh-CN" sz="2400" b="1" dirty="0">
              <a:solidFill>
                <a:srgbClr val="0000FF"/>
              </a:solidFill>
              <a:latin typeface="Consolas" panose="020B0609020204030204" pitchFamily="49" charset="0"/>
              <a:cs typeface="Consolas" panose="020B0609020204030204" pitchFamily="49" charset="0"/>
            </a:endParaRPr>
          </a:p>
        </p:txBody>
      </p:sp>
      <p:sp>
        <p:nvSpPr>
          <p:cNvPr id="15367" name="Text Box 1031"/>
          <p:cNvSpPr txBox="1">
            <a:spLocks noChangeArrowheads="1"/>
          </p:cNvSpPr>
          <p:nvPr/>
        </p:nvSpPr>
        <p:spPr bwMode="auto">
          <a:xfrm>
            <a:off x="379197" y="116632"/>
            <a:ext cx="7385474" cy="1200329"/>
          </a:xfrm>
          <a:prstGeom prst="rect">
            <a:avLst/>
          </a:prstGeom>
          <a:noFill/>
          <a:ln w="9525">
            <a:noFill/>
            <a:miter lim="800000"/>
          </a:ln>
          <a:effectLst/>
        </p:spPr>
        <p:txBody>
          <a:bodyPr wrap="square">
            <a:spAutoFit/>
          </a:bodyPr>
          <a:lstStyle/>
          <a:p>
            <a:pPr fontAlgn="base">
              <a:lnSpc>
                <a:spcPct val="150000"/>
              </a:lnSpc>
              <a:spcAft>
                <a:spcPct val="0"/>
              </a:spcAft>
            </a:pPr>
            <a:r>
              <a:rPr kumimoji="1" lang="zh-CN" altLang="en-US"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2</a:t>
            </a:r>
            <a:r>
              <a:rPr kumimoji="1" lang="zh-CN" altLang="en-US"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）销毁</a:t>
            </a:r>
            <a:r>
              <a:rPr kumimoji="1" lang="zh-CN" altLang="en-US"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线性表  </a:t>
            </a:r>
            <a:r>
              <a:rPr kumimoji="1" lang="en-US" altLang="zh-CN" sz="2400" b="1" dirty="0" err="1"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DestroyList</a:t>
            </a:r>
            <a:r>
              <a:rPr kumimoji="1" lang="en-US" altLang="zh-CN"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(L</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a:t>
            </a:r>
            <a:endPar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endParaRPr>
          </a:p>
          <a:p>
            <a:pPr fontAlgn="base">
              <a:lnSpc>
                <a:spcPct val="150000"/>
              </a:lnSpc>
              <a:spcAft>
                <a:spcPct val="0"/>
              </a:spcAft>
            </a:pP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释</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放线性表</a:t>
            </a:r>
            <a:r>
              <a:rPr kumimoji="1"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占用的内存空间。</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14"/>
          <p:cNvGrpSpPr/>
          <p:nvPr/>
        </p:nvGrpSpPr>
        <p:grpSpPr>
          <a:xfrm>
            <a:off x="571472" y="4412248"/>
            <a:ext cx="3643340" cy="2401128"/>
            <a:chOff x="853852" y="3254592"/>
            <a:chExt cx="3643340" cy="2401128"/>
          </a:xfrm>
        </p:grpSpPr>
        <p:sp>
          <p:nvSpPr>
            <p:cNvPr id="10" name="TextBox 9"/>
            <p:cNvSpPr txBox="1"/>
            <p:nvPr/>
          </p:nvSpPr>
          <p:spPr>
            <a:xfrm>
              <a:off x="853852" y="4029022"/>
              <a:ext cx="285752" cy="369332"/>
            </a:xfrm>
            <a:prstGeom prst="rect">
              <a:avLst/>
            </a:prstGeom>
            <a:noFill/>
          </p:spPr>
          <p:txBody>
            <a:bodyPr wrap="square" rtlCol="0">
              <a:spAutoFit/>
            </a:bodyPr>
            <a:lstStyle/>
            <a:p>
              <a:pPr fontAlgn="base">
                <a:spcBef>
                  <a:spcPct val="50000"/>
                </a:spcBef>
                <a:spcAft>
                  <a:spcPct val="0"/>
                </a:spcAft>
              </a:pPr>
              <a:r>
                <a:rPr lang="en-US" altLang="zh-CN" b="1" dirty="0" smtClean="0">
                  <a:solidFill>
                    <a:srgbClr val="0000FF"/>
                  </a:solidFill>
                  <a:latin typeface="Consolas" panose="020B0609020204030204" pitchFamily="49" charset="0"/>
                  <a:ea typeface="楷体_GB2312" pitchFamily="49" charset="-122"/>
                  <a:cs typeface="Consolas" panose="020B0609020204030204" pitchFamily="49" charset="0"/>
                </a:rPr>
                <a:t>L</a:t>
              </a:r>
              <a:endParaRPr lang="zh-CN" altLang="en-US" b="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15366" name="Text Box 1030"/>
            <p:cNvSpPr txBox="1">
              <a:spLocks noChangeArrowheads="1"/>
            </p:cNvSpPr>
            <p:nvPr/>
          </p:nvSpPr>
          <p:spPr bwMode="auto">
            <a:xfrm>
              <a:off x="1425357" y="5286388"/>
              <a:ext cx="3071835" cy="369332"/>
            </a:xfrm>
            <a:prstGeom prst="rect">
              <a:avLst/>
            </a:prstGeom>
            <a:noFill/>
            <a:ln w="9525">
              <a:noFill/>
              <a:miter lim="800000"/>
            </a:ln>
            <a:effectLst/>
          </p:spPr>
          <p:txBody>
            <a:bodyPr wrap="square">
              <a:spAutoFit/>
            </a:bodyPr>
            <a:lstStyle/>
            <a:p>
              <a:pPr fontAlgn="base">
                <a:spcBef>
                  <a:spcPct val="50000"/>
                </a:spcBef>
                <a:spcAft>
                  <a:spcPct val="0"/>
                </a:spcAft>
              </a:pP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free(L)</a:t>
              </a:r>
              <a:r>
                <a:rPr lang="zh-CN" altLang="en-US" b="1" dirty="0">
                  <a:solidFill>
                    <a:srgbClr val="0000FF"/>
                  </a:solidFill>
                  <a:latin typeface="Consolas" panose="020B0609020204030204" pitchFamily="49" charset="0"/>
                  <a:ea typeface="仿宋" panose="02010609060101010101" pitchFamily="49" charset="-122"/>
                  <a:cs typeface="Consolas" panose="020B0609020204030204" pitchFamily="49" charset="0"/>
                </a:rPr>
                <a:t>释放</a:t>
              </a:r>
              <a:r>
                <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en-US" b="1" dirty="0">
                  <a:solidFill>
                    <a:srgbClr val="0000FF"/>
                  </a:solidFill>
                  <a:latin typeface="Consolas" panose="020B0609020204030204" pitchFamily="49" charset="0"/>
                  <a:ea typeface="仿宋" panose="02010609060101010101" pitchFamily="49" charset="-122"/>
                  <a:cs typeface="Consolas" panose="020B0609020204030204" pitchFamily="49" charset="0"/>
                </a:rPr>
                <a:t>所指向的</a:t>
              </a:r>
              <a:r>
                <a:rPr lang="zh-CN" altLang="en-US"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空间</a:t>
              </a:r>
              <a:endParaRPr lang="zh-CN" altLang="en-US"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矩形 8"/>
            <p:cNvSpPr/>
            <p:nvPr/>
          </p:nvSpPr>
          <p:spPr>
            <a:xfrm>
              <a:off x="1571604" y="4143380"/>
              <a:ext cx="2782710" cy="10715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fontAlgn="base">
                <a:spcBef>
                  <a:spcPct val="50000"/>
                </a:spcBef>
                <a:spcAft>
                  <a:spcPct val="0"/>
                </a:spcAft>
              </a:pPr>
              <a:r>
                <a:rPr lang="zh-CN" altLang="en-US" sz="2000" b="1" dirty="0" smtClean="0">
                  <a:solidFill>
                    <a:srgbClr val="FF00FF"/>
                  </a:solidFill>
                  <a:latin typeface="楷体" panose="02010609060101010101" pitchFamily="49" charset="-122"/>
                  <a:ea typeface="楷体" panose="02010609060101010101" pitchFamily="49" charset="-122"/>
                </a:rPr>
                <a:t>顺序表</a:t>
              </a:r>
              <a:endParaRPr lang="zh-CN" altLang="en-US" sz="2000" b="1" dirty="0">
                <a:solidFill>
                  <a:srgbClr val="FF00FF"/>
                </a:solidFill>
                <a:latin typeface="楷体" panose="02010609060101010101" pitchFamily="49" charset="-122"/>
                <a:ea typeface="楷体" panose="02010609060101010101" pitchFamily="49" charset="-122"/>
              </a:endParaRPr>
            </a:p>
          </p:txBody>
        </p:sp>
        <p:cxnSp>
          <p:nvCxnSpPr>
            <p:cNvPr id="11" name="直接箭头连接符 10"/>
            <p:cNvCxnSpPr/>
            <p:nvPr/>
          </p:nvCxnSpPr>
          <p:spPr>
            <a:xfrm>
              <a:off x="1139604" y="4286256"/>
              <a:ext cx="43200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3" name="下箭头 12"/>
            <p:cNvSpPr/>
            <p:nvPr/>
          </p:nvSpPr>
          <p:spPr>
            <a:xfrm>
              <a:off x="2000232" y="3254592"/>
              <a:ext cx="142876" cy="785818"/>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base">
                <a:spcBef>
                  <a:spcPct val="50000"/>
                </a:spcBef>
                <a:spcAft>
                  <a:spcPct val="0"/>
                </a:spcAft>
              </a:pPr>
              <a:endParaRPr lang="zh-CN" altLang="en-US" sz="2000" b="1">
                <a:solidFill>
                  <a:prstClr val="white"/>
                </a:solidFill>
              </a:endParaRPr>
            </a:p>
          </p:txBody>
        </p:sp>
      </p:grpSp>
      <p:grpSp>
        <p:nvGrpSpPr>
          <p:cNvPr id="3" name="组合 16"/>
          <p:cNvGrpSpPr/>
          <p:nvPr/>
        </p:nvGrpSpPr>
        <p:grpSpPr>
          <a:xfrm>
            <a:off x="4894232" y="3835172"/>
            <a:ext cx="4286280" cy="2978204"/>
            <a:chOff x="4786314" y="2171634"/>
            <a:chExt cx="4286280" cy="2978204"/>
          </a:xfrm>
        </p:grpSpPr>
        <p:sp>
          <p:nvSpPr>
            <p:cNvPr id="12" name="TextBox 11"/>
            <p:cNvSpPr txBox="1"/>
            <p:nvPr/>
          </p:nvSpPr>
          <p:spPr>
            <a:xfrm>
              <a:off x="4786314" y="2171634"/>
              <a:ext cx="4286280" cy="400110"/>
            </a:xfrm>
            <a:prstGeom prst="rect">
              <a:avLst/>
            </a:prstGeom>
            <a:noFill/>
          </p:spPr>
          <p:txBody>
            <a:bodyPr wrap="square" rtlCol="0">
              <a:spAutoFit/>
            </a:bodyPr>
            <a:lstStyle/>
            <a:p>
              <a:pPr fontAlgn="base">
                <a:spcBef>
                  <a:spcPct val="50000"/>
                </a:spcBef>
                <a:spcAft>
                  <a:spcPct val="0"/>
                </a:spcAft>
              </a:pPr>
              <a:r>
                <a:rPr lang="zh-CN" altLang="en-US" sz="2000" b="1" smtClean="0">
                  <a:solidFill>
                    <a:srgbClr val="0000FF"/>
                  </a:solidFill>
                  <a:latin typeface="微软雅黑" panose="020B0503020204020204" pitchFamily="34" charset="-122"/>
                  <a:ea typeface="微软雅黑" panose="020B0503020204020204" pitchFamily="34" charset="-122"/>
                </a:rPr>
                <a:t>顺序表采用指针传递，有两个</a:t>
              </a:r>
              <a:r>
                <a:rPr lang="zh-CN" altLang="en-US" sz="2000" b="1" smtClean="0">
                  <a:solidFill>
                    <a:srgbClr val="FF0000"/>
                  </a:solidFill>
                  <a:latin typeface="微软雅黑" panose="020B0503020204020204" pitchFamily="34" charset="-122"/>
                  <a:ea typeface="微软雅黑" panose="020B0503020204020204" pitchFamily="34" charset="-122"/>
                </a:rPr>
                <a:t>优点</a:t>
              </a:r>
              <a:r>
                <a:rPr lang="zh-CN" altLang="en-US" sz="2000" b="1" smtClean="0">
                  <a:solidFill>
                    <a:srgbClr val="0000FF"/>
                  </a:solidFill>
                  <a:latin typeface="微软雅黑" panose="020B0503020204020204" pitchFamily="34" charset="-122"/>
                  <a:ea typeface="微软雅黑" panose="020B0503020204020204" pitchFamily="34" charset="-122"/>
                </a:rPr>
                <a:t>：</a:t>
              </a:r>
              <a:endParaRPr lang="zh-CN" altLang="en-US" sz="2000" b="1">
                <a:solidFill>
                  <a:srgbClr val="0000FF"/>
                </a:solidFill>
                <a:latin typeface="微软雅黑" panose="020B0503020204020204" pitchFamily="34" charset="-122"/>
                <a:ea typeface="微软雅黑" panose="020B0503020204020204" pitchFamily="34" charset="-122"/>
              </a:endParaRPr>
            </a:p>
          </p:txBody>
        </p:sp>
        <p:sp>
          <p:nvSpPr>
            <p:cNvPr id="16" name="Text Box 7"/>
            <p:cNvSpPr txBox="1">
              <a:spLocks noChangeArrowheads="1"/>
            </p:cNvSpPr>
            <p:nvPr/>
          </p:nvSpPr>
          <p:spPr bwMode="auto">
            <a:xfrm>
              <a:off x="4857752" y="2714620"/>
              <a:ext cx="4071966" cy="2435218"/>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fontAlgn="base">
                <a:lnSpc>
                  <a:spcPts val="3500"/>
                </a:lnSpc>
                <a:spcBef>
                  <a:spcPct val="50000"/>
                </a:spcBef>
                <a:spcAft>
                  <a:spcPct val="0"/>
                </a:spcAft>
                <a:buFontTx/>
                <a:buBlip>
                  <a:blip r:embed="rId1"/>
                </a:buBlip>
              </a:pPr>
              <a:r>
                <a:rPr kumimoji="1" lang="zh-CN" altLang="en-US" b="1" smtClean="0">
                  <a:solidFill>
                    <a:srgbClr val="0000FF"/>
                  </a:solidFill>
                  <a:latin typeface="Consolas" panose="020B0609020204030204" pitchFamily="49" charset="0"/>
                  <a:ea typeface="仿宋" panose="02010609060101010101" pitchFamily="49" charset="-122"/>
                  <a:cs typeface="Consolas" panose="020B0609020204030204" pitchFamily="49" charset="0"/>
                </a:rPr>
                <a:t>更清楚看到顺序表创建和销毁过程（</a:t>
              </a:r>
              <a:r>
                <a:rPr kumimoji="1" lang="en-US" altLang="zh-CN" b="1"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malloc/free</a:t>
              </a:r>
              <a:r>
                <a:rPr kumimoji="1" lang="zh-CN" altLang="en-US" b="1"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zh-CN" altLang="en-US"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fontAlgn="base">
                <a:lnSpc>
                  <a:spcPts val="3500"/>
                </a:lnSpc>
                <a:spcBef>
                  <a:spcPct val="50000"/>
                </a:spcBef>
                <a:spcAft>
                  <a:spcPct val="0"/>
                </a:spcAft>
                <a:buFontTx/>
                <a:buBlip>
                  <a:blip r:embed="rId1"/>
                </a:buBlip>
              </a:pPr>
              <a:r>
                <a:rPr kumimoji="1" lang="zh-CN" altLang="en-US" b="1" smtClean="0">
                  <a:solidFill>
                    <a:srgbClr val="0000FF"/>
                  </a:solidFill>
                  <a:latin typeface="Consolas" panose="020B0609020204030204" pitchFamily="49" charset="0"/>
                  <a:ea typeface="仿宋" panose="02010609060101010101" pitchFamily="49" charset="-122"/>
                  <a:cs typeface="Consolas" panose="020B0609020204030204" pitchFamily="49" charset="0"/>
                </a:rPr>
                <a:t>在算法的函数之间传递更加节省空间（在函数体内不必创建值形参即整个顺序表的副本）。</a:t>
              </a:r>
              <a:endParaRPr kumimoji="1" lang="zh-CN" altLang="en-US"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033471" y="3251306"/>
            <a:ext cx="4752975" cy="210170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just" fontAlgn="base">
              <a:lnSpc>
                <a:spcPct val="90000"/>
              </a:lnSpc>
              <a:spcBef>
                <a:spcPct val="50000"/>
              </a:spcBef>
              <a:spcAft>
                <a:spcPct val="0"/>
              </a:spcAft>
            </a:pPr>
            <a:r>
              <a:rPr kumimoji="1" lang="en-US" altLang="zh-CN" sz="2400" b="1" dirty="0">
                <a:solidFill>
                  <a:srgbClr val="0000FF"/>
                </a:solidFill>
                <a:latin typeface="Consolas" panose="020B0609020204030204" pitchFamily="49" charset="0"/>
                <a:cs typeface="Consolas" panose="020B0609020204030204" pitchFamily="49" charset="0"/>
              </a:rPr>
              <a:t>bool </a:t>
            </a:r>
            <a:r>
              <a:rPr kumimoji="1" lang="en-US" altLang="zh-CN" sz="2400" b="1" dirty="0" err="1" smtClean="0">
                <a:solidFill>
                  <a:srgbClr val="FF0000"/>
                </a:solidFill>
                <a:latin typeface="Consolas" panose="020B0609020204030204" pitchFamily="49" charset="0"/>
                <a:cs typeface="Consolas" panose="020B0609020204030204" pitchFamily="49" charset="0"/>
              </a:rPr>
              <a:t>ListEmpty</a:t>
            </a:r>
            <a:r>
              <a:rPr kumimoji="1" lang="en-US" altLang="zh-CN" sz="2400" b="1" dirty="0" smtClean="0">
                <a:solidFill>
                  <a:srgbClr val="0000FF"/>
                </a:solidFill>
                <a:latin typeface="Consolas" panose="020B0609020204030204" pitchFamily="49" charset="0"/>
                <a:cs typeface="Consolas" panose="020B0609020204030204" pitchFamily="49" charset="0"/>
              </a:rPr>
              <a:t>(</a:t>
            </a:r>
            <a:r>
              <a:rPr kumimoji="1" lang="en-US" altLang="zh-CN" sz="2400" b="1" dirty="0" err="1" smtClean="0">
                <a:solidFill>
                  <a:srgbClr val="0000FF"/>
                </a:solidFill>
                <a:latin typeface="Consolas" panose="020B0609020204030204" pitchFamily="49" charset="0"/>
                <a:cs typeface="Consolas" panose="020B0609020204030204" pitchFamily="49" charset="0"/>
              </a:rPr>
              <a:t>SqList</a:t>
            </a:r>
            <a:r>
              <a:rPr kumimoji="1" lang="en-US" altLang="zh-CN" sz="2400" b="1" dirty="0" smtClean="0">
                <a:solidFill>
                  <a:srgbClr val="0000FF"/>
                </a:solidFill>
                <a:latin typeface="Consolas" panose="020B0609020204030204" pitchFamily="49" charset="0"/>
                <a:cs typeface="Consolas" panose="020B0609020204030204" pitchFamily="49" charset="0"/>
              </a:rPr>
              <a:t> </a:t>
            </a:r>
            <a:r>
              <a:rPr kumimoji="1" lang="en-US" altLang="zh-CN" sz="2400" b="1" dirty="0">
                <a:solidFill>
                  <a:srgbClr val="FF0000"/>
                </a:solidFill>
                <a:latin typeface="Consolas" panose="020B0609020204030204" pitchFamily="49" charset="0"/>
                <a:cs typeface="Consolas" panose="020B0609020204030204" pitchFamily="49" charset="0"/>
              </a:rPr>
              <a:t>*</a:t>
            </a:r>
            <a:r>
              <a:rPr kumimoji="1" lang="en-US" altLang="zh-CN" sz="2400" b="1" dirty="0">
                <a:solidFill>
                  <a:srgbClr val="0000FF"/>
                </a:solidFill>
                <a:latin typeface="Consolas" panose="020B0609020204030204" pitchFamily="49" charset="0"/>
                <a:cs typeface="Consolas" panose="020B0609020204030204" pitchFamily="49" charset="0"/>
              </a:rPr>
              <a:t>L)</a:t>
            </a:r>
            <a:endParaRPr kumimoji="1" lang="en-US" altLang="zh-CN" sz="2400" b="1" dirty="0">
              <a:solidFill>
                <a:srgbClr val="0000FF"/>
              </a:solidFill>
              <a:latin typeface="Consolas" panose="020B0609020204030204" pitchFamily="49" charset="0"/>
              <a:cs typeface="Consolas" panose="020B0609020204030204" pitchFamily="49" charset="0"/>
            </a:endParaRPr>
          </a:p>
          <a:p>
            <a:pPr algn="just" fontAlgn="base">
              <a:lnSpc>
                <a:spcPct val="90000"/>
              </a:lnSpc>
              <a:spcBef>
                <a:spcPct val="50000"/>
              </a:spcBef>
              <a:spcAft>
                <a:spcPct val="0"/>
              </a:spcAft>
            </a:pPr>
            <a:r>
              <a:rPr kumimoji="1" lang="en-US" altLang="zh-CN" sz="2400" b="1" dirty="0">
                <a:solidFill>
                  <a:srgbClr val="0000FF"/>
                </a:solidFill>
                <a:latin typeface="Consolas" panose="020B0609020204030204" pitchFamily="49" charset="0"/>
                <a:cs typeface="Consolas" panose="020B0609020204030204" pitchFamily="49" charset="0"/>
              </a:rPr>
              <a:t>{</a:t>
            </a:r>
            <a:endParaRPr kumimoji="1" lang="en-US" altLang="zh-CN" sz="2400" b="1" dirty="0">
              <a:solidFill>
                <a:srgbClr val="0000FF"/>
              </a:solidFill>
              <a:latin typeface="Consolas" panose="020B0609020204030204" pitchFamily="49" charset="0"/>
              <a:cs typeface="Consolas" panose="020B0609020204030204" pitchFamily="49" charset="0"/>
            </a:endParaRPr>
          </a:p>
          <a:p>
            <a:pPr fontAlgn="base">
              <a:lnSpc>
                <a:spcPct val="90000"/>
              </a:lnSpc>
              <a:spcBef>
                <a:spcPct val="50000"/>
              </a:spcBef>
              <a:spcAft>
                <a:spcPct val="0"/>
              </a:spcAft>
            </a:pPr>
            <a:r>
              <a:rPr kumimoji="1" lang="en-US" altLang="zh-CN" sz="2400" b="1" dirty="0">
                <a:solidFill>
                  <a:srgbClr val="0000FF"/>
                </a:solidFill>
                <a:latin typeface="Consolas" panose="020B0609020204030204" pitchFamily="49" charset="0"/>
                <a:cs typeface="Consolas" panose="020B0609020204030204" pitchFamily="49" charset="0"/>
              </a:rPr>
              <a:t>   </a:t>
            </a:r>
            <a:r>
              <a:rPr kumimoji="1" lang="en-US" altLang="zh-CN" sz="2400" b="1" dirty="0" smtClean="0">
                <a:solidFill>
                  <a:srgbClr val="0000FF"/>
                </a:solidFill>
                <a:latin typeface="Consolas" panose="020B0609020204030204" pitchFamily="49" charset="0"/>
                <a:cs typeface="Consolas" panose="020B0609020204030204" pitchFamily="49" charset="0"/>
              </a:rPr>
              <a:t>return(L-</a:t>
            </a:r>
            <a:r>
              <a:rPr kumimoji="1" lang="en-US" altLang="zh-CN" sz="2400" b="1" dirty="0">
                <a:solidFill>
                  <a:srgbClr val="0000FF"/>
                </a:solidFill>
                <a:latin typeface="Consolas" panose="020B0609020204030204" pitchFamily="49" charset="0"/>
                <a:cs typeface="Consolas" panose="020B0609020204030204" pitchFamily="49" charset="0"/>
              </a:rPr>
              <a:t>&gt;length==0);</a:t>
            </a:r>
            <a:endParaRPr kumimoji="1" lang="en-US" altLang="zh-CN" sz="2400" b="1" dirty="0">
              <a:solidFill>
                <a:srgbClr val="0000FF"/>
              </a:solidFill>
              <a:latin typeface="Consolas" panose="020B0609020204030204" pitchFamily="49" charset="0"/>
              <a:cs typeface="Consolas" panose="020B0609020204030204" pitchFamily="49" charset="0"/>
            </a:endParaRPr>
          </a:p>
          <a:p>
            <a:pPr fontAlgn="base">
              <a:lnSpc>
                <a:spcPct val="90000"/>
              </a:lnSpc>
              <a:spcBef>
                <a:spcPct val="50000"/>
              </a:spcBef>
              <a:spcAft>
                <a:spcPct val="0"/>
              </a:spcAft>
            </a:pPr>
            <a:r>
              <a:rPr kumimoji="1" lang="en-US" altLang="zh-CN" sz="2400" b="1" dirty="0">
                <a:solidFill>
                  <a:srgbClr val="0000FF"/>
                </a:solidFill>
                <a:latin typeface="Consolas" panose="020B0609020204030204" pitchFamily="49" charset="0"/>
                <a:cs typeface="Consolas" panose="020B0609020204030204" pitchFamily="49" charset="0"/>
              </a:rPr>
              <a:t>}</a:t>
            </a:r>
            <a:endParaRPr kumimoji="1" lang="en-US" altLang="zh-CN" sz="2400" b="1" dirty="0">
              <a:solidFill>
                <a:srgbClr val="0000FF"/>
              </a:solidFill>
              <a:latin typeface="Consolas" panose="020B0609020204030204" pitchFamily="49" charset="0"/>
              <a:cs typeface="Consolas" panose="020B0609020204030204" pitchFamily="49" charset="0"/>
            </a:endParaRPr>
          </a:p>
        </p:txBody>
      </p:sp>
      <p:sp>
        <p:nvSpPr>
          <p:cNvPr id="151554" name="Text Box 2"/>
          <p:cNvSpPr txBox="1">
            <a:spLocks noChangeArrowheads="1"/>
          </p:cNvSpPr>
          <p:nvPr/>
        </p:nvSpPr>
        <p:spPr bwMode="auto">
          <a:xfrm>
            <a:off x="251520" y="476672"/>
            <a:ext cx="8320116" cy="1772665"/>
          </a:xfrm>
          <a:prstGeom prst="rect">
            <a:avLst/>
          </a:prstGeom>
          <a:noFill/>
          <a:ln w="9525">
            <a:noFill/>
            <a:miter lim="800000"/>
          </a:ln>
          <a:effectLst/>
        </p:spPr>
        <p:txBody>
          <a:bodyPr wrap="square">
            <a:spAutoFit/>
          </a:bodyPr>
          <a:lstStyle/>
          <a:p>
            <a:pPr fontAlgn="base">
              <a:lnSpc>
                <a:spcPct val="140000"/>
              </a:lnSpc>
              <a:spcBef>
                <a:spcPct val="50000"/>
              </a:spcBef>
              <a:spcAft>
                <a:spcPct val="0"/>
              </a:spcAft>
            </a:pPr>
            <a:r>
              <a:rPr kumimoji="1" lang="zh-CN" altLang="en-US"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3</a:t>
            </a:r>
            <a:r>
              <a:rPr kumimoji="1" lang="zh-CN" altLang="en-US"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）判定是否为空表</a:t>
            </a:r>
            <a:r>
              <a:rPr kumimoji="1" lang="en-US" altLang="zh-CN" sz="2400" b="1" dirty="0" err="1">
                <a:solidFill>
                  <a:srgbClr val="FF3300"/>
                </a:solidFill>
                <a:latin typeface="Consolas" panose="020B0609020204030204" pitchFamily="49" charset="0"/>
                <a:ea typeface="华文中宋" panose="02010600040101010101" pitchFamily="2" charset="-122"/>
                <a:cs typeface="Consolas" panose="020B0609020204030204" pitchFamily="49" charset="0"/>
              </a:rPr>
              <a:t>ListEmpty</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(L)</a:t>
            </a:r>
            <a:endPar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endParaRPr>
          </a:p>
          <a:p>
            <a:pPr fontAlgn="base">
              <a:lnSpc>
                <a:spcPct val="140000"/>
              </a:lnSpc>
              <a:spcBef>
                <a:spcPct val="50000"/>
              </a:spcBef>
              <a:spcAft>
                <a:spcPct val="0"/>
              </a:spcAft>
            </a:pPr>
            <a:r>
              <a:rPr kumimoji="1" lang="en-US" altLang="zh-CN" sz="2400" b="1"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返</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回一个值表示</a:t>
            </a:r>
            <a:r>
              <a:rPr kumimoji="1"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是否为空表。若</a:t>
            </a:r>
            <a:r>
              <a:rPr kumimoji="1"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为空</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表，则</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返回</a:t>
            </a:r>
            <a:r>
              <a:rPr kumimoji="1"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true</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，否则</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返回</a:t>
            </a:r>
            <a:r>
              <a:rPr kumimoji="1"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false</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2"/>
          <p:cNvSpPr txBox="1">
            <a:spLocks noChangeArrowheads="1"/>
          </p:cNvSpPr>
          <p:nvPr/>
        </p:nvSpPr>
        <p:spPr bwMode="auto">
          <a:xfrm>
            <a:off x="6372200" y="2764836"/>
            <a:ext cx="1963553" cy="498598"/>
          </a:xfrm>
          <a:prstGeom prst="rect">
            <a:avLst/>
          </a:prstGeom>
          <a:noFill/>
          <a:ln w="9525">
            <a:noFill/>
            <a:miter lim="800000"/>
          </a:ln>
          <a:effectLst/>
        </p:spPr>
        <p:txBody>
          <a:bodyPr wrap="square">
            <a:spAutoFit/>
          </a:bodyPr>
          <a:lstStyle/>
          <a:p>
            <a:pPr fontAlgn="base">
              <a:lnSpc>
                <a:spcPct val="110000"/>
              </a:lnSpc>
              <a:spcAft>
                <a:spcPct val="0"/>
              </a:spcAft>
            </a:pPr>
            <a:r>
              <a:rPr kumimoji="1" lang="zh-CN" altLang="en-US" sz="2400" b="1" dirty="0" smtClean="0">
                <a:solidFill>
                  <a:srgbClr val="7030A0"/>
                </a:solidFill>
                <a:latin typeface="Consolas" panose="020B0609020204030204" pitchFamily="49" charset="0"/>
                <a:ea typeface="楷体" panose="02010609060101010101" pitchFamily="49" charset="-122"/>
                <a:cs typeface="Consolas" panose="020B0609020204030204" pitchFamily="49" charset="0"/>
              </a:rPr>
              <a:t>不用引用</a:t>
            </a:r>
            <a:endParaRPr kumimoji="1" lang="zh-CN" altLang="en-US" sz="2400" b="1" dirty="0">
              <a:solidFill>
                <a:srgbClr val="7030A0"/>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5" name="直接箭头连接符 4"/>
          <p:cNvCxnSpPr/>
          <p:nvPr/>
        </p:nvCxnSpPr>
        <p:spPr>
          <a:xfrm flipH="1">
            <a:off x="5004048" y="2924944"/>
            <a:ext cx="1368152" cy="408983"/>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214414" y="3080999"/>
            <a:ext cx="5517826" cy="2329457"/>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fontAlgn="base">
              <a:spcBef>
                <a:spcPct val="50000"/>
              </a:spcBef>
              <a:spcAft>
                <a:spcPct val="0"/>
              </a:spcAft>
            </a:pPr>
            <a:r>
              <a:rPr kumimoji="1" lang="en-US" altLang="zh-CN" sz="2800" b="1" dirty="0" err="1">
                <a:solidFill>
                  <a:srgbClr val="0000FF"/>
                </a:solidFill>
                <a:latin typeface="Consolas" panose="020B0609020204030204" pitchFamily="49" charset="0"/>
                <a:cs typeface="Consolas" panose="020B0609020204030204" pitchFamily="49" charset="0"/>
              </a:rPr>
              <a:t>int</a:t>
            </a:r>
            <a:r>
              <a:rPr kumimoji="1" lang="en-US" altLang="zh-CN" sz="2800" b="1" dirty="0">
                <a:solidFill>
                  <a:srgbClr val="0000FF"/>
                </a:solidFill>
                <a:latin typeface="Consolas" panose="020B0609020204030204" pitchFamily="49" charset="0"/>
                <a:cs typeface="Consolas" panose="020B0609020204030204" pitchFamily="49" charset="0"/>
              </a:rPr>
              <a:t> </a:t>
            </a:r>
            <a:r>
              <a:rPr kumimoji="1" lang="en-US" altLang="zh-CN" sz="2800" b="1" dirty="0" err="1">
                <a:solidFill>
                  <a:srgbClr val="FF0000"/>
                </a:solidFill>
                <a:latin typeface="Consolas" panose="020B0609020204030204" pitchFamily="49" charset="0"/>
                <a:cs typeface="Consolas" panose="020B0609020204030204" pitchFamily="49" charset="0"/>
              </a:rPr>
              <a:t>ListLengt</a:t>
            </a:r>
            <a:r>
              <a:rPr kumimoji="1" lang="en-US" altLang="zh-CN" sz="2800" b="1" dirty="0" err="1">
                <a:solidFill>
                  <a:srgbClr val="FF00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h</a:t>
            </a:r>
            <a:r>
              <a:rPr kumimoji="1" lang="en-US" altLang="zh-CN" sz="2800" b="1" dirty="0">
                <a:solidFill>
                  <a:srgbClr val="0000FF"/>
                </a:solidFill>
                <a:latin typeface="Consolas" panose="020B0609020204030204" pitchFamily="49" charset="0"/>
                <a:cs typeface="Consolas" panose="020B0609020204030204" pitchFamily="49" charset="0"/>
              </a:rPr>
              <a:t>(</a:t>
            </a:r>
            <a:r>
              <a:rPr kumimoji="1" lang="en-US" altLang="zh-CN" sz="2800" b="1" dirty="0" err="1">
                <a:solidFill>
                  <a:srgbClr val="0000FF"/>
                </a:solidFill>
                <a:latin typeface="Consolas" panose="020B0609020204030204" pitchFamily="49" charset="0"/>
                <a:cs typeface="Consolas" panose="020B0609020204030204" pitchFamily="49" charset="0"/>
              </a:rPr>
              <a:t>SqList</a:t>
            </a:r>
            <a:r>
              <a:rPr kumimoji="1" lang="en-US" altLang="zh-CN" sz="2800" b="1" dirty="0">
                <a:solidFill>
                  <a:srgbClr val="0000FF"/>
                </a:solidFill>
                <a:latin typeface="Consolas" panose="020B0609020204030204" pitchFamily="49" charset="0"/>
                <a:cs typeface="Consolas" panose="020B0609020204030204" pitchFamily="49" charset="0"/>
              </a:rPr>
              <a:t> </a:t>
            </a:r>
            <a:r>
              <a:rPr kumimoji="1" lang="en-US" altLang="zh-CN" sz="2800" b="1" dirty="0">
                <a:solidFill>
                  <a:srgbClr val="FF0000"/>
                </a:solidFill>
                <a:latin typeface="Consolas" panose="020B0609020204030204" pitchFamily="49" charset="0"/>
                <a:cs typeface="Consolas" panose="020B0609020204030204" pitchFamily="49" charset="0"/>
              </a:rPr>
              <a:t>*</a:t>
            </a:r>
            <a:r>
              <a:rPr kumimoji="1" lang="en-US" altLang="zh-CN" sz="2800" b="1" dirty="0">
                <a:solidFill>
                  <a:srgbClr val="0000FF"/>
                </a:solidFill>
                <a:latin typeface="Consolas" panose="020B0609020204030204" pitchFamily="49" charset="0"/>
                <a:cs typeface="Consolas" panose="020B0609020204030204" pitchFamily="49" charset="0"/>
              </a:rPr>
              <a:t>L)</a:t>
            </a:r>
            <a:endParaRPr kumimoji="1" lang="en-US" altLang="zh-CN" sz="2800" b="1" dirty="0">
              <a:solidFill>
                <a:srgbClr val="0000FF"/>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en-US" altLang="zh-CN" sz="2800" b="1" dirty="0">
                <a:solidFill>
                  <a:srgbClr val="0000FF"/>
                </a:solidFill>
                <a:latin typeface="Consolas" panose="020B0609020204030204" pitchFamily="49" charset="0"/>
                <a:cs typeface="Consolas" panose="020B0609020204030204" pitchFamily="49" charset="0"/>
              </a:rPr>
              <a:t>{</a:t>
            </a:r>
            <a:endParaRPr kumimoji="1" lang="en-US" altLang="zh-CN" sz="2800" b="1" dirty="0">
              <a:solidFill>
                <a:srgbClr val="0000FF"/>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en-US" altLang="zh-CN" sz="2800" b="1" dirty="0">
                <a:solidFill>
                  <a:srgbClr val="0000FF"/>
                </a:solidFill>
                <a:latin typeface="Consolas" panose="020B0609020204030204" pitchFamily="49" charset="0"/>
                <a:cs typeface="Consolas" panose="020B0609020204030204" pitchFamily="49" charset="0"/>
              </a:rPr>
              <a:t>   </a:t>
            </a:r>
            <a:r>
              <a:rPr kumimoji="1" lang="en-US" altLang="zh-CN" sz="2800" b="1" dirty="0" smtClean="0">
                <a:solidFill>
                  <a:srgbClr val="0000FF"/>
                </a:solidFill>
                <a:latin typeface="Consolas" panose="020B0609020204030204" pitchFamily="49" charset="0"/>
                <a:cs typeface="Consolas" panose="020B0609020204030204" pitchFamily="49" charset="0"/>
              </a:rPr>
              <a:t>return(L-</a:t>
            </a:r>
            <a:r>
              <a:rPr kumimoji="1" lang="en-US" altLang="zh-CN" sz="2800" b="1" dirty="0">
                <a:solidFill>
                  <a:srgbClr val="0000FF"/>
                </a:solidFill>
                <a:latin typeface="Consolas" panose="020B0609020204030204" pitchFamily="49" charset="0"/>
                <a:cs typeface="Consolas" panose="020B0609020204030204" pitchFamily="49" charset="0"/>
              </a:rPr>
              <a:t>&gt;length);</a:t>
            </a:r>
            <a:endParaRPr kumimoji="1" lang="en-US" altLang="zh-CN" sz="2800" b="1" dirty="0">
              <a:solidFill>
                <a:srgbClr val="0000FF"/>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en-US" altLang="zh-CN" sz="2800" b="1" dirty="0">
                <a:solidFill>
                  <a:srgbClr val="0000FF"/>
                </a:solidFill>
                <a:latin typeface="Consolas" panose="020B0609020204030204" pitchFamily="49" charset="0"/>
                <a:cs typeface="Consolas" panose="020B0609020204030204" pitchFamily="49" charset="0"/>
              </a:rPr>
              <a:t>}</a:t>
            </a:r>
            <a:endParaRPr kumimoji="1" lang="en-US" altLang="zh-CN" sz="2800" dirty="0">
              <a:solidFill>
                <a:srgbClr val="0000FF"/>
              </a:solidFill>
              <a:latin typeface="Consolas" panose="020B0609020204030204" pitchFamily="49" charset="0"/>
              <a:cs typeface="Consolas" panose="020B0609020204030204" pitchFamily="49" charset="0"/>
            </a:endParaRPr>
          </a:p>
        </p:txBody>
      </p:sp>
      <p:sp>
        <p:nvSpPr>
          <p:cNvPr id="68612" name="Text Box 1028"/>
          <p:cNvSpPr txBox="1">
            <a:spLocks noChangeArrowheads="1"/>
          </p:cNvSpPr>
          <p:nvPr/>
        </p:nvSpPr>
        <p:spPr bwMode="auto">
          <a:xfrm>
            <a:off x="468312" y="476250"/>
            <a:ext cx="8318529" cy="1717393"/>
          </a:xfrm>
          <a:prstGeom prst="rect">
            <a:avLst/>
          </a:prstGeom>
          <a:noFill/>
          <a:ln w="9525">
            <a:noFill/>
            <a:miter lim="800000"/>
          </a:ln>
          <a:effectLst/>
        </p:spPr>
        <p:txBody>
          <a:bodyPr wrap="square">
            <a:spAutoFit/>
          </a:bodyPr>
          <a:lstStyle/>
          <a:p>
            <a:pPr fontAlgn="base">
              <a:lnSpc>
                <a:spcPct val="130000"/>
              </a:lnSpc>
              <a:spcBef>
                <a:spcPct val="50000"/>
              </a:spcBef>
              <a:spcAft>
                <a:spcPct val="0"/>
              </a:spcAft>
            </a:pPr>
            <a:r>
              <a:rPr kumimoji="1" lang="zh-CN" altLang="en-US"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4</a:t>
            </a:r>
            <a:r>
              <a:rPr kumimoji="1" lang="zh-CN" altLang="en-US"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）求线性表的长度</a:t>
            </a:r>
            <a:r>
              <a:rPr kumimoji="1" lang="en-US" altLang="zh-CN" sz="2400" b="1" dirty="0" err="1">
                <a:solidFill>
                  <a:srgbClr val="FF3300"/>
                </a:solidFill>
                <a:latin typeface="Consolas" panose="020B0609020204030204" pitchFamily="49" charset="0"/>
                <a:ea typeface="华文中宋" panose="02010600040101010101" pitchFamily="2" charset="-122"/>
                <a:cs typeface="Consolas" panose="020B0609020204030204" pitchFamily="49" charset="0"/>
              </a:rPr>
              <a:t>ListLength</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(L)</a:t>
            </a:r>
            <a:endPar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endParaRPr>
          </a:p>
          <a:p>
            <a:pPr fontAlgn="base">
              <a:lnSpc>
                <a:spcPct val="130000"/>
              </a:lnSpc>
              <a:spcBef>
                <a:spcPct val="50000"/>
              </a:spcBef>
              <a:spcAft>
                <a:spcPct val="0"/>
              </a:spcAft>
            </a:pP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返</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回顺序表</a:t>
            </a:r>
            <a:r>
              <a:rPr kumimoji="1"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的长度。实际上只需返回</a:t>
            </a:r>
            <a:r>
              <a:rPr kumimoji="1"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length</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成员的值即可。</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500065" y="638400"/>
            <a:ext cx="8176391" cy="1015663"/>
          </a:xfrm>
          <a:prstGeom prst="rect">
            <a:avLst/>
          </a:prstGeom>
          <a:noFill/>
          <a:ln w="9525">
            <a:noFill/>
            <a:miter lim="800000"/>
          </a:ln>
          <a:effectLst/>
        </p:spPr>
        <p:txBody>
          <a:bodyPr wrap="square">
            <a:spAutoFit/>
          </a:bodyPr>
          <a:lstStyle/>
          <a:p>
            <a:pPr fontAlgn="base">
              <a:spcBef>
                <a:spcPct val="50000"/>
              </a:spcBef>
              <a:spcAft>
                <a:spcPct val="0"/>
              </a:spcAft>
            </a:pPr>
            <a:r>
              <a:rPr kumimoji="1" lang="zh-CN" altLang="en-US"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5</a:t>
            </a:r>
            <a:r>
              <a:rPr kumimoji="1" lang="zh-CN" altLang="en-US"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）输出线性表</a:t>
            </a:r>
            <a:r>
              <a:rPr kumimoji="1" lang="en-US" altLang="zh-CN" sz="2400" b="1" dirty="0" err="1">
                <a:solidFill>
                  <a:srgbClr val="FF3300"/>
                </a:solidFill>
                <a:latin typeface="Consolas" panose="020B0609020204030204" pitchFamily="49" charset="0"/>
                <a:ea typeface="华文中宋" panose="02010600040101010101" pitchFamily="2" charset="-122"/>
                <a:cs typeface="Consolas" panose="020B0609020204030204" pitchFamily="49" charset="0"/>
              </a:rPr>
              <a:t>DispList</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(L)</a:t>
            </a:r>
            <a:endPar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endParaRPr>
          </a:p>
          <a:p>
            <a:pPr fontAlgn="base">
              <a:spcBef>
                <a:spcPct val="50000"/>
              </a:spcBef>
              <a:spcAft>
                <a:spcPct val="0"/>
              </a:spcAft>
            </a:pPr>
            <a:r>
              <a:rPr kumimoji="1" lang="en-US" altLang="zh-CN" sz="2400" b="1"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该</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运算当线性表</a:t>
            </a:r>
            <a:r>
              <a:rPr kumimoji="1"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不为空</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时，顺序</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显示</a:t>
            </a:r>
            <a:r>
              <a:rPr kumimoji="1"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中各元素的值。</a:t>
            </a:r>
            <a:r>
              <a:rPr kumimoji="1" lang="zh-CN" altLang="en-US" sz="2400" b="1"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400" b="1" dirty="0">
              <a:solidFill>
                <a:srgbClr val="1F497D"/>
              </a:solidFill>
              <a:latin typeface="Consolas" panose="020B0609020204030204" pitchFamily="49" charset="0"/>
              <a:ea typeface="楷体" panose="02010609060101010101" pitchFamily="49" charset="-122"/>
              <a:cs typeface="Consolas" panose="020B0609020204030204" pitchFamily="49" charset="0"/>
            </a:endParaRPr>
          </a:p>
        </p:txBody>
      </p:sp>
      <p:sp>
        <p:nvSpPr>
          <p:cNvPr id="150530" name="Text Box 2"/>
          <p:cNvSpPr txBox="1">
            <a:spLocks noChangeArrowheads="1"/>
          </p:cNvSpPr>
          <p:nvPr/>
        </p:nvSpPr>
        <p:spPr bwMode="auto">
          <a:xfrm>
            <a:off x="785786" y="2564904"/>
            <a:ext cx="6738542" cy="323432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fontAlgn="base">
              <a:spcBef>
                <a:spcPct val="50000"/>
              </a:spcBef>
              <a:spcAft>
                <a:spcPct val="0"/>
              </a:spcAft>
            </a:pPr>
            <a:r>
              <a:rPr kumimoji="1" lang="en-US" altLang="zh-CN" sz="2800" b="1" dirty="0">
                <a:solidFill>
                  <a:srgbClr val="0000FF"/>
                </a:solidFill>
                <a:latin typeface="Consolas" panose="020B0609020204030204" pitchFamily="49" charset="0"/>
                <a:cs typeface="Consolas" panose="020B0609020204030204" pitchFamily="49" charset="0"/>
              </a:rPr>
              <a:t>void </a:t>
            </a:r>
            <a:r>
              <a:rPr kumimoji="1" lang="en-US" altLang="zh-CN" sz="2800" b="1" dirty="0" err="1">
                <a:solidFill>
                  <a:srgbClr val="FF0000"/>
                </a:solidFill>
                <a:latin typeface="Consolas" panose="020B0609020204030204" pitchFamily="49" charset="0"/>
                <a:cs typeface="Consolas" panose="020B0609020204030204" pitchFamily="49" charset="0"/>
              </a:rPr>
              <a:t>DispList</a:t>
            </a:r>
            <a:r>
              <a:rPr kumimoji="1" lang="en-US" altLang="zh-CN" sz="2800" b="1" dirty="0">
                <a:solidFill>
                  <a:srgbClr val="0000FF"/>
                </a:solidFill>
                <a:latin typeface="Consolas" panose="020B0609020204030204" pitchFamily="49" charset="0"/>
                <a:cs typeface="Consolas" panose="020B0609020204030204" pitchFamily="49" charset="0"/>
              </a:rPr>
              <a:t>(</a:t>
            </a:r>
            <a:r>
              <a:rPr kumimoji="1" lang="en-US" altLang="zh-CN" sz="2800" b="1" dirty="0" err="1">
                <a:solidFill>
                  <a:srgbClr val="0000FF"/>
                </a:solidFill>
                <a:latin typeface="Consolas" panose="020B0609020204030204" pitchFamily="49" charset="0"/>
                <a:cs typeface="Consolas" panose="020B0609020204030204" pitchFamily="49" charset="0"/>
              </a:rPr>
              <a:t>SqList</a:t>
            </a:r>
            <a:r>
              <a:rPr kumimoji="1" lang="en-US" altLang="zh-CN" sz="2800" b="1" dirty="0">
                <a:solidFill>
                  <a:srgbClr val="0000FF"/>
                </a:solidFill>
                <a:latin typeface="Consolas" panose="020B0609020204030204" pitchFamily="49" charset="0"/>
                <a:cs typeface="Consolas" panose="020B0609020204030204" pitchFamily="49" charset="0"/>
              </a:rPr>
              <a:t> *L)</a:t>
            </a:r>
            <a:endParaRPr kumimoji="1" lang="en-US" altLang="zh-CN" sz="2800" b="1" dirty="0">
              <a:solidFill>
                <a:srgbClr val="0000FF"/>
              </a:solidFill>
              <a:latin typeface="Consolas" panose="020B0609020204030204" pitchFamily="49" charset="0"/>
              <a:cs typeface="Consolas" panose="020B0609020204030204" pitchFamily="49" charset="0"/>
            </a:endParaRPr>
          </a:p>
          <a:p>
            <a:pPr fontAlgn="base">
              <a:spcBef>
                <a:spcPct val="50000"/>
              </a:spcBef>
              <a:spcAft>
                <a:spcPct val="0"/>
              </a:spcAft>
            </a:pPr>
            <a:r>
              <a:rPr kumimoji="1" lang="en-US" altLang="zh-CN" sz="2800" b="1" dirty="0" smtClean="0">
                <a:solidFill>
                  <a:srgbClr val="0000FF"/>
                </a:solidFill>
                <a:latin typeface="Consolas" panose="020B0609020204030204" pitchFamily="49" charset="0"/>
                <a:cs typeface="Consolas" panose="020B0609020204030204" pitchFamily="49" charset="0"/>
              </a:rPr>
              <a:t>{  for (</a:t>
            </a:r>
            <a:r>
              <a:rPr kumimoji="1" lang="en-US" altLang="zh-CN" sz="2800" b="1" dirty="0" err="1" smtClean="0">
                <a:solidFill>
                  <a:srgbClr val="0000FF"/>
                </a:solidFill>
                <a:latin typeface="Consolas" panose="020B0609020204030204" pitchFamily="49" charset="0"/>
                <a:cs typeface="Consolas" panose="020B0609020204030204" pitchFamily="49" charset="0"/>
              </a:rPr>
              <a:t>int</a:t>
            </a:r>
            <a:r>
              <a:rPr kumimoji="1" lang="en-US" altLang="zh-CN" sz="2800" b="1" dirty="0" smtClean="0">
                <a:solidFill>
                  <a:srgbClr val="0000FF"/>
                </a:solidFill>
                <a:latin typeface="Consolas" panose="020B0609020204030204" pitchFamily="49" charset="0"/>
                <a:cs typeface="Consolas" panose="020B0609020204030204" pitchFamily="49" charset="0"/>
              </a:rPr>
              <a:t> </a:t>
            </a:r>
            <a:r>
              <a:rPr kumimoji="1" lang="en-US" altLang="zh-CN" sz="2800" b="1" dirty="0" err="1" smtClean="0">
                <a:solidFill>
                  <a:srgbClr val="0000FF"/>
                </a:solidFill>
                <a:latin typeface="Consolas" panose="020B0609020204030204" pitchFamily="49" charset="0"/>
                <a:cs typeface="Consolas" panose="020B0609020204030204" pitchFamily="49" charset="0"/>
              </a:rPr>
              <a:t>i</a:t>
            </a:r>
            <a:r>
              <a:rPr kumimoji="1" lang="en-US" altLang="zh-CN" sz="2800" b="1" dirty="0" smtClean="0">
                <a:solidFill>
                  <a:srgbClr val="0000FF"/>
                </a:solidFill>
                <a:latin typeface="Consolas" panose="020B0609020204030204" pitchFamily="49" charset="0"/>
                <a:cs typeface="Consolas" panose="020B0609020204030204" pitchFamily="49" charset="0"/>
              </a:rPr>
              <a:t>=0;i&lt;L-</a:t>
            </a:r>
            <a:r>
              <a:rPr kumimoji="1" lang="en-US" altLang="zh-CN" sz="2800" b="1" dirty="0">
                <a:solidFill>
                  <a:srgbClr val="0000FF"/>
                </a:solidFill>
                <a:latin typeface="Consolas" panose="020B0609020204030204" pitchFamily="49" charset="0"/>
                <a:cs typeface="Consolas" panose="020B0609020204030204" pitchFamily="49" charset="0"/>
              </a:rPr>
              <a:t>&gt;</a:t>
            </a:r>
            <a:r>
              <a:rPr kumimoji="1" lang="en-US" altLang="zh-CN" sz="2800" b="1" dirty="0" err="1">
                <a:solidFill>
                  <a:srgbClr val="0000FF"/>
                </a:solidFill>
                <a:latin typeface="Consolas" panose="020B0609020204030204" pitchFamily="49" charset="0"/>
                <a:cs typeface="Consolas" panose="020B0609020204030204" pitchFamily="49" charset="0"/>
              </a:rPr>
              <a:t>length;i</a:t>
            </a:r>
            <a:r>
              <a:rPr kumimoji="1" lang="en-US" altLang="zh-CN" sz="2800" b="1" dirty="0">
                <a:solidFill>
                  <a:srgbClr val="0000FF"/>
                </a:solidFill>
                <a:latin typeface="Consolas" panose="020B0609020204030204" pitchFamily="49" charset="0"/>
                <a:cs typeface="Consolas" panose="020B0609020204030204" pitchFamily="49" charset="0"/>
              </a:rPr>
              <a:t>++)</a:t>
            </a:r>
            <a:endParaRPr kumimoji="1" lang="en-US" altLang="zh-CN" sz="2800" b="1" dirty="0">
              <a:solidFill>
                <a:srgbClr val="0000FF"/>
              </a:solidFill>
              <a:latin typeface="Consolas" panose="020B0609020204030204" pitchFamily="49" charset="0"/>
              <a:cs typeface="Consolas" panose="020B0609020204030204" pitchFamily="49" charset="0"/>
            </a:endParaRPr>
          </a:p>
          <a:p>
            <a:pPr fontAlgn="base">
              <a:spcBef>
                <a:spcPct val="50000"/>
              </a:spcBef>
              <a:spcAft>
                <a:spcPct val="0"/>
              </a:spcAft>
            </a:pPr>
            <a:r>
              <a:rPr kumimoji="1" lang="en-US" altLang="zh-CN" sz="2800" b="1" dirty="0" smtClean="0">
                <a:solidFill>
                  <a:srgbClr val="0000FF"/>
                </a:solidFill>
                <a:latin typeface="Consolas" panose="020B0609020204030204" pitchFamily="49" charset="0"/>
                <a:cs typeface="Consolas" panose="020B0609020204030204" pitchFamily="49" charset="0"/>
              </a:rPr>
              <a:t>      </a:t>
            </a:r>
            <a:r>
              <a:rPr kumimoji="1" lang="en-US" altLang="zh-CN" sz="2800" b="1" dirty="0" err="1" smtClean="0">
                <a:solidFill>
                  <a:srgbClr val="0000FF"/>
                </a:solidFill>
                <a:latin typeface="Consolas" panose="020B0609020204030204" pitchFamily="49" charset="0"/>
                <a:cs typeface="Consolas" panose="020B0609020204030204" pitchFamily="49" charset="0"/>
              </a:rPr>
              <a:t>printf</a:t>
            </a:r>
            <a:r>
              <a:rPr kumimoji="1" lang="en-US" altLang="zh-CN" sz="2800" b="1" dirty="0" smtClean="0">
                <a:solidFill>
                  <a:srgbClr val="0000FF"/>
                </a:solidFill>
                <a:latin typeface="Consolas" panose="020B0609020204030204" pitchFamily="49" charset="0"/>
                <a:cs typeface="Consolas" panose="020B0609020204030204" pitchFamily="49" charset="0"/>
              </a:rPr>
              <a:t>("%d "</a:t>
            </a:r>
            <a:r>
              <a:rPr kumimoji="1" lang="zh-CN" altLang="en-US" sz="2800" b="1" dirty="0" smtClean="0">
                <a:solidFill>
                  <a:srgbClr val="0000FF"/>
                </a:solidFill>
                <a:latin typeface="Consolas" panose="020B0609020204030204" pitchFamily="49" charset="0"/>
                <a:cs typeface="Consolas" panose="020B0609020204030204" pitchFamily="49" charset="0"/>
              </a:rPr>
              <a:t>，</a:t>
            </a:r>
            <a:r>
              <a:rPr kumimoji="1" lang="en-US" altLang="zh-CN" sz="2800" b="1" dirty="0" smtClean="0">
                <a:solidFill>
                  <a:srgbClr val="0000FF"/>
                </a:solidFill>
                <a:latin typeface="Consolas" panose="020B0609020204030204" pitchFamily="49" charset="0"/>
                <a:cs typeface="Consolas" panose="020B0609020204030204" pitchFamily="49" charset="0"/>
              </a:rPr>
              <a:t>L-</a:t>
            </a:r>
            <a:r>
              <a:rPr kumimoji="1" lang="en-US" altLang="zh-CN" sz="2800" b="1" dirty="0">
                <a:solidFill>
                  <a:srgbClr val="0000FF"/>
                </a:solidFill>
                <a:latin typeface="Consolas" panose="020B0609020204030204" pitchFamily="49" charset="0"/>
                <a:cs typeface="Consolas" panose="020B0609020204030204" pitchFamily="49" charset="0"/>
              </a:rPr>
              <a:t>&gt;data[</a:t>
            </a:r>
            <a:r>
              <a:rPr kumimoji="1" lang="en-US" altLang="zh-CN" sz="2800" b="1" dirty="0" err="1">
                <a:solidFill>
                  <a:srgbClr val="0000FF"/>
                </a:solidFill>
                <a:latin typeface="Consolas" panose="020B0609020204030204" pitchFamily="49" charset="0"/>
                <a:cs typeface="Consolas" panose="020B0609020204030204" pitchFamily="49" charset="0"/>
              </a:rPr>
              <a:t>i</a:t>
            </a:r>
            <a:r>
              <a:rPr kumimoji="1" lang="en-US" altLang="zh-CN" sz="2800" b="1" dirty="0">
                <a:solidFill>
                  <a:srgbClr val="0000FF"/>
                </a:solidFill>
                <a:latin typeface="Consolas" panose="020B0609020204030204" pitchFamily="49" charset="0"/>
                <a:cs typeface="Consolas" panose="020B0609020204030204" pitchFamily="49" charset="0"/>
              </a:rPr>
              <a:t>]);</a:t>
            </a:r>
            <a:endParaRPr kumimoji="1" lang="en-US" altLang="zh-CN" sz="2800" b="1" dirty="0">
              <a:solidFill>
                <a:srgbClr val="0000FF"/>
              </a:solidFill>
              <a:latin typeface="Consolas" panose="020B0609020204030204" pitchFamily="49" charset="0"/>
              <a:cs typeface="Consolas" panose="020B0609020204030204" pitchFamily="49" charset="0"/>
            </a:endParaRPr>
          </a:p>
          <a:p>
            <a:pPr fontAlgn="base">
              <a:spcBef>
                <a:spcPct val="50000"/>
              </a:spcBef>
              <a:spcAft>
                <a:spcPct val="0"/>
              </a:spcAft>
            </a:pPr>
            <a:r>
              <a:rPr kumimoji="1" lang="en-US" altLang="zh-CN" sz="2800" b="1" dirty="0" smtClean="0">
                <a:solidFill>
                  <a:srgbClr val="0000FF"/>
                </a:solidFill>
                <a:latin typeface="Consolas" panose="020B0609020204030204" pitchFamily="49" charset="0"/>
                <a:cs typeface="Consolas" panose="020B0609020204030204" pitchFamily="49" charset="0"/>
              </a:rPr>
              <a:t>   </a:t>
            </a:r>
            <a:r>
              <a:rPr kumimoji="1" lang="en-US" altLang="zh-CN" sz="2800" b="1" dirty="0" err="1" smtClean="0">
                <a:solidFill>
                  <a:srgbClr val="0000FF"/>
                </a:solidFill>
                <a:latin typeface="Consolas" panose="020B0609020204030204" pitchFamily="49" charset="0"/>
                <a:cs typeface="Consolas" panose="020B0609020204030204" pitchFamily="49" charset="0"/>
              </a:rPr>
              <a:t>printf</a:t>
            </a:r>
            <a:r>
              <a:rPr kumimoji="1" lang="en-US" altLang="zh-CN" sz="2800" b="1" dirty="0">
                <a:solidFill>
                  <a:srgbClr val="0000FF"/>
                </a:solidFill>
                <a:latin typeface="Consolas" panose="020B0609020204030204" pitchFamily="49" charset="0"/>
                <a:cs typeface="Consolas" panose="020B0609020204030204" pitchFamily="49" charset="0"/>
              </a:rPr>
              <a:t>("\n");</a:t>
            </a:r>
            <a:endParaRPr kumimoji="1" lang="en-US" altLang="zh-CN" sz="2800" b="1" dirty="0">
              <a:solidFill>
                <a:srgbClr val="0000FF"/>
              </a:solidFill>
              <a:latin typeface="Consolas" panose="020B0609020204030204" pitchFamily="49" charset="0"/>
              <a:cs typeface="Consolas" panose="020B0609020204030204" pitchFamily="49" charset="0"/>
            </a:endParaRPr>
          </a:p>
          <a:p>
            <a:pPr fontAlgn="base">
              <a:spcBef>
                <a:spcPct val="50000"/>
              </a:spcBef>
              <a:spcAft>
                <a:spcPct val="0"/>
              </a:spcAft>
            </a:pPr>
            <a:r>
              <a:rPr kumimoji="1" lang="en-US" altLang="zh-CN" sz="2800" b="1" dirty="0" smtClean="0">
                <a:solidFill>
                  <a:srgbClr val="0000FF"/>
                </a:solidFill>
                <a:latin typeface="Consolas" panose="020B0609020204030204" pitchFamily="49" charset="0"/>
                <a:cs typeface="Consolas" panose="020B0609020204030204" pitchFamily="49" charset="0"/>
              </a:rPr>
              <a:t>} </a:t>
            </a:r>
            <a:endParaRPr lang="en-US" altLang="zh-CN" sz="2800" b="1" dirty="0">
              <a:solidFill>
                <a:srgbClr val="0000FF"/>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053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05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683568" y="1811594"/>
            <a:ext cx="7704856" cy="3689829"/>
          </a:xfrm>
          <a:prstGeom prst="rect">
            <a:avLst/>
          </a:prstGeom>
          <a:solidFill>
            <a:schemeClr val="bg1">
              <a:lumMod val="95000"/>
            </a:schemeClr>
          </a:solidFill>
          <a:scene3d>
            <a:camera prst="perspective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fontAlgn="base">
              <a:spcBef>
                <a:spcPct val="50000"/>
              </a:spcBef>
              <a:spcAft>
                <a:spcPct val="0"/>
              </a:spcAft>
            </a:pPr>
            <a:r>
              <a:rPr kumimoji="1" lang="en-US" altLang="zh-CN" sz="2400" b="1" dirty="0">
                <a:solidFill>
                  <a:srgbClr val="0000FF"/>
                </a:solidFill>
                <a:latin typeface="Consolas" panose="020B0609020204030204" pitchFamily="49" charset="0"/>
                <a:cs typeface="Consolas" panose="020B0609020204030204" pitchFamily="49" charset="0"/>
              </a:rPr>
              <a:t>bool </a:t>
            </a:r>
            <a:r>
              <a:rPr kumimoji="1" lang="en-US" altLang="zh-CN" sz="2400" b="1" dirty="0" err="1">
                <a:solidFill>
                  <a:srgbClr val="FF0000"/>
                </a:solidFill>
                <a:latin typeface="Consolas" panose="020B0609020204030204" pitchFamily="49" charset="0"/>
                <a:cs typeface="Consolas" panose="020B0609020204030204" pitchFamily="49" charset="0"/>
              </a:rPr>
              <a:t>GetElem</a:t>
            </a:r>
            <a:r>
              <a:rPr kumimoji="1" lang="en-US" altLang="zh-CN" sz="2400" b="1" dirty="0">
                <a:solidFill>
                  <a:srgbClr val="0000FF"/>
                </a:solidFill>
                <a:latin typeface="Consolas" panose="020B0609020204030204" pitchFamily="49" charset="0"/>
                <a:cs typeface="Consolas" panose="020B0609020204030204" pitchFamily="49" charset="0"/>
              </a:rPr>
              <a:t>(</a:t>
            </a:r>
            <a:r>
              <a:rPr kumimoji="1" lang="en-US" altLang="zh-CN" sz="2400" b="1" dirty="0" err="1">
                <a:solidFill>
                  <a:srgbClr val="0000FF"/>
                </a:solidFill>
                <a:latin typeface="Consolas" panose="020B0609020204030204" pitchFamily="49" charset="0"/>
                <a:cs typeface="Consolas" panose="020B0609020204030204" pitchFamily="49" charset="0"/>
              </a:rPr>
              <a:t>SqList</a:t>
            </a:r>
            <a:r>
              <a:rPr kumimoji="1" lang="en-US" altLang="zh-CN" sz="2400" b="1" dirty="0">
                <a:solidFill>
                  <a:srgbClr val="0000FF"/>
                </a:solidFill>
                <a:latin typeface="Consolas" panose="020B0609020204030204" pitchFamily="49" charset="0"/>
                <a:cs typeface="Consolas" panose="020B0609020204030204" pitchFamily="49" charset="0"/>
              </a:rPr>
              <a:t> *</a:t>
            </a:r>
            <a:r>
              <a:rPr kumimoji="1" lang="en-US" altLang="zh-CN" sz="2400" b="1" dirty="0" smtClean="0">
                <a:solidFill>
                  <a:srgbClr val="0000FF"/>
                </a:solidFill>
                <a:latin typeface="Consolas" panose="020B0609020204030204" pitchFamily="49" charset="0"/>
                <a:cs typeface="Consolas" panose="020B0609020204030204" pitchFamily="49" charset="0"/>
              </a:rPr>
              <a:t>L</a:t>
            </a:r>
            <a:r>
              <a:rPr kumimoji="1" lang="zh-CN" altLang="en-US" sz="2400" b="1" dirty="0" smtClean="0">
                <a:solidFill>
                  <a:srgbClr val="0000FF"/>
                </a:solidFill>
                <a:latin typeface="Consolas" panose="020B0609020204030204" pitchFamily="49" charset="0"/>
                <a:cs typeface="Consolas" panose="020B0609020204030204" pitchFamily="49" charset="0"/>
              </a:rPr>
              <a:t>，</a:t>
            </a:r>
            <a:r>
              <a:rPr kumimoji="1" lang="en-US" altLang="zh-CN" sz="2400" b="1" dirty="0" err="1" smtClean="0">
                <a:solidFill>
                  <a:srgbClr val="0000FF"/>
                </a:solidFill>
                <a:latin typeface="Consolas" panose="020B0609020204030204" pitchFamily="49" charset="0"/>
                <a:cs typeface="Consolas" panose="020B0609020204030204" pitchFamily="49" charset="0"/>
              </a:rPr>
              <a:t>int</a:t>
            </a:r>
            <a:r>
              <a:rPr kumimoji="1" lang="en-US" altLang="zh-CN" sz="2400" b="1" dirty="0" smtClean="0">
                <a:solidFill>
                  <a:srgbClr val="0000FF"/>
                </a:solidFill>
                <a:latin typeface="Consolas" panose="020B0609020204030204" pitchFamily="49" charset="0"/>
                <a:cs typeface="Consolas" panose="020B0609020204030204" pitchFamily="49" charset="0"/>
              </a:rPr>
              <a:t> </a:t>
            </a:r>
            <a:r>
              <a:rPr kumimoji="1" lang="en-US" altLang="zh-CN" sz="2400" b="1" dirty="0" err="1" smtClean="0">
                <a:solidFill>
                  <a:srgbClr val="0000FF"/>
                </a:solidFill>
                <a:latin typeface="Consolas" panose="020B0609020204030204" pitchFamily="49" charset="0"/>
                <a:cs typeface="Consolas" panose="020B0609020204030204" pitchFamily="49" charset="0"/>
              </a:rPr>
              <a:t>i</a:t>
            </a:r>
            <a:r>
              <a:rPr kumimoji="1" lang="zh-CN" altLang="en-US" sz="2400" b="1" dirty="0" smtClean="0">
                <a:solidFill>
                  <a:srgbClr val="0000FF"/>
                </a:solidFill>
                <a:latin typeface="Consolas" panose="020B0609020204030204" pitchFamily="49" charset="0"/>
                <a:cs typeface="Consolas" panose="020B0609020204030204" pitchFamily="49" charset="0"/>
              </a:rPr>
              <a:t>，</a:t>
            </a:r>
            <a:r>
              <a:rPr kumimoji="1" lang="en-US" altLang="zh-CN" sz="2400" b="1" dirty="0" smtClean="0">
                <a:solidFill>
                  <a:srgbClr val="0000FF"/>
                </a:solidFill>
                <a:latin typeface="Consolas" panose="020B0609020204030204" pitchFamily="49" charset="0"/>
                <a:cs typeface="Consolas" panose="020B0609020204030204" pitchFamily="49" charset="0"/>
              </a:rPr>
              <a:t>ElemType </a:t>
            </a:r>
            <a:r>
              <a:rPr kumimoji="1" lang="en-US" altLang="zh-CN" sz="2400" b="1" dirty="0">
                <a:solidFill>
                  <a:srgbClr val="FF0000"/>
                </a:solidFill>
                <a:latin typeface="Consolas" panose="020B0609020204030204" pitchFamily="49" charset="0"/>
                <a:cs typeface="Consolas" panose="020B0609020204030204" pitchFamily="49" charset="0"/>
              </a:rPr>
              <a:t>&amp;</a:t>
            </a:r>
            <a:r>
              <a:rPr kumimoji="1" lang="en-US" altLang="zh-CN" sz="2400" b="1" dirty="0">
                <a:solidFill>
                  <a:srgbClr val="0000FF"/>
                </a:solidFill>
                <a:latin typeface="Consolas" panose="020B0609020204030204" pitchFamily="49" charset="0"/>
                <a:cs typeface="Consolas" panose="020B0609020204030204" pitchFamily="49" charset="0"/>
              </a:rPr>
              <a:t>e)</a:t>
            </a:r>
            <a:endParaRPr kumimoji="1" lang="en-US" altLang="zh-CN" sz="2400" b="1" dirty="0">
              <a:solidFill>
                <a:srgbClr val="0000FF"/>
              </a:solidFill>
              <a:latin typeface="Consolas" panose="020B0609020204030204" pitchFamily="49" charset="0"/>
              <a:cs typeface="Consolas" panose="020B0609020204030204" pitchFamily="49" charset="0"/>
            </a:endParaRPr>
          </a:p>
          <a:p>
            <a:pPr algn="just" fontAlgn="base">
              <a:lnSpc>
                <a:spcPct val="90000"/>
              </a:lnSpc>
              <a:spcBef>
                <a:spcPct val="50000"/>
              </a:spcBef>
              <a:spcAft>
                <a:spcPct val="0"/>
              </a:spcAft>
            </a:pPr>
            <a:r>
              <a:rPr kumimoji="1" lang="en-US" altLang="zh-CN" sz="2400" b="1" dirty="0">
                <a:solidFill>
                  <a:srgbClr val="0000FF"/>
                </a:solidFill>
                <a:latin typeface="Consolas" panose="020B0609020204030204" pitchFamily="49" charset="0"/>
                <a:cs typeface="Consolas" panose="020B0609020204030204" pitchFamily="49" charset="0"/>
              </a:rPr>
              <a:t>{  </a:t>
            </a:r>
            <a:r>
              <a:rPr kumimoji="1" lang="en-US" altLang="zh-CN" sz="2400" b="1" dirty="0" smtClean="0">
                <a:solidFill>
                  <a:srgbClr val="0000FF"/>
                </a:solidFill>
                <a:latin typeface="Consolas" panose="020B0609020204030204" pitchFamily="49" charset="0"/>
                <a:cs typeface="Consolas" panose="020B0609020204030204" pitchFamily="49" charset="0"/>
              </a:rPr>
              <a:t>   </a:t>
            </a:r>
            <a:endParaRPr kumimoji="1" lang="en-US" altLang="zh-CN" sz="2400" b="1" dirty="0" smtClean="0">
              <a:solidFill>
                <a:srgbClr val="0000FF"/>
              </a:solidFill>
              <a:latin typeface="Consolas" panose="020B0609020204030204" pitchFamily="49" charset="0"/>
              <a:cs typeface="Consolas" panose="020B0609020204030204" pitchFamily="49" charset="0"/>
            </a:endParaRPr>
          </a:p>
          <a:p>
            <a:pPr algn="just" fontAlgn="base">
              <a:lnSpc>
                <a:spcPct val="90000"/>
              </a:lnSpc>
              <a:spcBef>
                <a:spcPct val="50000"/>
              </a:spcBef>
              <a:spcAft>
                <a:spcPct val="0"/>
              </a:spcAft>
            </a:pPr>
            <a:r>
              <a:rPr kumimoji="1" lang="en-US" altLang="zh-CN" sz="2400" b="1" dirty="0" smtClean="0">
                <a:solidFill>
                  <a:srgbClr val="0000FF"/>
                </a:solidFill>
                <a:latin typeface="Consolas" panose="020B0609020204030204" pitchFamily="49" charset="0"/>
                <a:cs typeface="Consolas" panose="020B0609020204030204" pitchFamily="49" charset="0"/>
              </a:rPr>
              <a:t>   if </a:t>
            </a:r>
            <a:r>
              <a:rPr kumimoji="1" lang="en-US" altLang="zh-CN" sz="2400" b="1" dirty="0">
                <a:solidFill>
                  <a:srgbClr val="0000FF"/>
                </a:solidFill>
                <a:latin typeface="Consolas" panose="020B0609020204030204" pitchFamily="49" charset="0"/>
                <a:cs typeface="Consolas" panose="020B0609020204030204" pitchFamily="49" charset="0"/>
              </a:rPr>
              <a:t>(</a:t>
            </a:r>
            <a:r>
              <a:rPr kumimoji="1" lang="en-US" altLang="zh-CN" sz="2400" b="1" dirty="0" err="1" smtClean="0">
                <a:solidFill>
                  <a:srgbClr val="0000FF"/>
                </a:solidFill>
                <a:latin typeface="Consolas" panose="020B0609020204030204" pitchFamily="49" charset="0"/>
                <a:cs typeface="Consolas" panose="020B0609020204030204" pitchFamily="49" charset="0"/>
              </a:rPr>
              <a:t>i</a:t>
            </a:r>
            <a:r>
              <a:rPr kumimoji="1" lang="en-US" altLang="zh-CN" sz="2400" b="1" dirty="0" smtClean="0">
                <a:solidFill>
                  <a:srgbClr val="0000FF"/>
                </a:solidFill>
                <a:latin typeface="Consolas" panose="020B0609020204030204" pitchFamily="49" charset="0"/>
                <a:cs typeface="Consolas" panose="020B0609020204030204" pitchFamily="49" charset="0"/>
              </a:rPr>
              <a:t>&lt;0 </a:t>
            </a:r>
            <a:r>
              <a:rPr kumimoji="1" lang="en-US" altLang="zh-CN" sz="2400" b="1" dirty="0">
                <a:solidFill>
                  <a:srgbClr val="0000FF"/>
                </a:solidFill>
                <a:latin typeface="Consolas" panose="020B0609020204030204" pitchFamily="49" charset="0"/>
                <a:cs typeface="Consolas" panose="020B0609020204030204" pitchFamily="49" charset="0"/>
              </a:rPr>
              <a:t>|| </a:t>
            </a:r>
            <a:r>
              <a:rPr kumimoji="1" lang="en-US" altLang="zh-CN" sz="2400" b="1" dirty="0" err="1">
                <a:solidFill>
                  <a:srgbClr val="0000FF"/>
                </a:solidFill>
                <a:latin typeface="Consolas" panose="020B0609020204030204" pitchFamily="49" charset="0"/>
                <a:cs typeface="Consolas" panose="020B0609020204030204" pitchFamily="49" charset="0"/>
              </a:rPr>
              <a:t>i</a:t>
            </a:r>
            <a:r>
              <a:rPr kumimoji="1" lang="en-US" altLang="zh-CN" sz="2400" b="1" dirty="0" smtClean="0">
                <a:solidFill>
                  <a:srgbClr val="0000FF"/>
                </a:solidFill>
                <a:latin typeface="Consolas" panose="020B0609020204030204" pitchFamily="49" charset="0"/>
                <a:cs typeface="Consolas" panose="020B0609020204030204" pitchFamily="49" charset="0"/>
              </a:rPr>
              <a:t>&gt;=L-</a:t>
            </a:r>
            <a:r>
              <a:rPr kumimoji="1" lang="en-US" altLang="zh-CN" sz="2400" b="1" dirty="0">
                <a:solidFill>
                  <a:srgbClr val="0000FF"/>
                </a:solidFill>
                <a:latin typeface="Consolas" panose="020B0609020204030204" pitchFamily="49" charset="0"/>
                <a:cs typeface="Consolas" panose="020B0609020204030204" pitchFamily="49" charset="0"/>
              </a:rPr>
              <a:t>&gt;length</a:t>
            </a:r>
            <a:r>
              <a:rPr kumimoji="1" lang="en-US" altLang="zh-CN" sz="2400" b="1" dirty="0" smtClean="0">
                <a:solidFill>
                  <a:srgbClr val="0000FF"/>
                </a:solidFill>
                <a:latin typeface="Consolas" panose="020B0609020204030204" pitchFamily="49" charset="0"/>
                <a:cs typeface="Consolas" panose="020B0609020204030204" pitchFamily="49" charset="0"/>
              </a:rPr>
              <a:t>)</a:t>
            </a:r>
            <a:endParaRPr kumimoji="1" lang="en-US" altLang="zh-CN" sz="2400" b="1" dirty="0" smtClean="0">
              <a:solidFill>
                <a:srgbClr val="0000FF"/>
              </a:solidFill>
              <a:latin typeface="Consolas" panose="020B0609020204030204" pitchFamily="49" charset="0"/>
              <a:cs typeface="Consolas" panose="020B0609020204030204" pitchFamily="49" charset="0"/>
            </a:endParaRPr>
          </a:p>
          <a:p>
            <a:pPr algn="just" fontAlgn="base">
              <a:lnSpc>
                <a:spcPct val="90000"/>
              </a:lnSpc>
              <a:spcBef>
                <a:spcPct val="50000"/>
              </a:spcBef>
              <a:spcAft>
                <a:spcPct val="0"/>
              </a:spcAft>
            </a:pPr>
            <a:r>
              <a:rPr kumimoji="1" lang="en-US" altLang="zh-CN" sz="2400" b="1" dirty="0" smtClean="0">
                <a:solidFill>
                  <a:srgbClr val="0000FF"/>
                </a:solidFill>
                <a:latin typeface="Consolas" panose="020B0609020204030204" pitchFamily="49" charset="0"/>
                <a:cs typeface="Consolas" panose="020B0609020204030204" pitchFamily="49" charset="0"/>
              </a:rPr>
              <a:t>      </a:t>
            </a:r>
            <a:r>
              <a:rPr kumimoji="1" lang="en-US" altLang="zh-CN" sz="2400" b="1" dirty="0">
                <a:solidFill>
                  <a:srgbClr val="0000FF"/>
                </a:solidFill>
                <a:latin typeface="Consolas" panose="020B0609020204030204" pitchFamily="49" charset="0"/>
                <a:cs typeface="Consolas" panose="020B0609020204030204" pitchFamily="49" charset="0"/>
              </a:rPr>
              <a:t>return false;</a:t>
            </a:r>
            <a:endParaRPr kumimoji="1" lang="en-US" altLang="zh-CN" sz="2400" b="1" dirty="0">
              <a:solidFill>
                <a:srgbClr val="0000FF"/>
              </a:solidFill>
              <a:latin typeface="Consolas" panose="020B0609020204030204" pitchFamily="49" charset="0"/>
              <a:cs typeface="Consolas" panose="020B0609020204030204" pitchFamily="49" charset="0"/>
            </a:endParaRPr>
          </a:p>
          <a:p>
            <a:pPr algn="just" fontAlgn="base">
              <a:lnSpc>
                <a:spcPct val="90000"/>
              </a:lnSpc>
              <a:spcBef>
                <a:spcPct val="50000"/>
              </a:spcBef>
              <a:spcAft>
                <a:spcPct val="0"/>
              </a:spcAft>
            </a:pPr>
            <a:r>
              <a:rPr kumimoji="1" lang="en-US" altLang="zh-CN" sz="2400" b="1" dirty="0">
                <a:solidFill>
                  <a:srgbClr val="0000FF"/>
                </a:solidFill>
                <a:latin typeface="Consolas" panose="020B0609020204030204" pitchFamily="49" charset="0"/>
                <a:cs typeface="Consolas" panose="020B0609020204030204" pitchFamily="49" charset="0"/>
              </a:rPr>
              <a:t>   </a:t>
            </a:r>
            <a:r>
              <a:rPr kumimoji="1" lang="en-US" altLang="zh-CN" sz="2400" b="1" dirty="0">
                <a:solidFill>
                  <a:srgbClr val="FF0000"/>
                </a:solidFill>
                <a:latin typeface="Consolas" panose="020B0609020204030204" pitchFamily="49" charset="0"/>
                <a:cs typeface="Consolas" panose="020B0609020204030204" pitchFamily="49" charset="0"/>
              </a:rPr>
              <a:t>e=L-&gt;data[</a:t>
            </a:r>
            <a:r>
              <a:rPr kumimoji="1" lang="en-US" altLang="zh-CN" sz="2400" b="1" dirty="0" err="1">
                <a:solidFill>
                  <a:srgbClr val="FF0000"/>
                </a:solidFill>
                <a:latin typeface="Consolas" panose="020B0609020204030204" pitchFamily="49" charset="0"/>
                <a:cs typeface="Consolas" panose="020B0609020204030204" pitchFamily="49" charset="0"/>
              </a:rPr>
              <a:t>i</a:t>
            </a:r>
            <a:r>
              <a:rPr kumimoji="1" lang="en-US" altLang="zh-CN" sz="2400" b="1" dirty="0" smtClean="0">
                <a:solidFill>
                  <a:srgbClr val="FF0000"/>
                </a:solidFill>
                <a:latin typeface="Consolas" panose="020B0609020204030204" pitchFamily="49" charset="0"/>
                <a:cs typeface="Consolas" panose="020B0609020204030204" pitchFamily="49" charset="0"/>
              </a:rPr>
              <a:t>];   </a:t>
            </a:r>
            <a:r>
              <a:rPr kumimoji="1" lang="en-US" altLang="zh-CN" sz="2400" b="1" dirty="0" smtClean="0">
                <a:solidFill>
                  <a:srgbClr val="7030A0"/>
                </a:solidFill>
                <a:latin typeface="Consolas" panose="020B0609020204030204" pitchFamily="49" charset="0"/>
                <a:cs typeface="Consolas" panose="020B0609020204030204" pitchFamily="49" charset="0"/>
              </a:rPr>
              <a:t>//</a:t>
            </a:r>
            <a:r>
              <a:rPr kumimoji="1" lang="zh-CN" altLang="en-US" sz="2400" b="1" dirty="0" smtClean="0">
                <a:solidFill>
                  <a:srgbClr val="7030A0"/>
                </a:solidFill>
                <a:latin typeface="Consolas" panose="020B0609020204030204" pitchFamily="49" charset="0"/>
                <a:cs typeface="Consolas" panose="020B0609020204030204" pitchFamily="49" charset="0"/>
              </a:rPr>
              <a:t>实现函数返回的一种办法</a:t>
            </a:r>
            <a:endParaRPr kumimoji="1" lang="en-US" altLang="zh-CN" sz="2400" b="1" dirty="0">
              <a:solidFill>
                <a:srgbClr val="7030A0"/>
              </a:solidFill>
              <a:latin typeface="Consolas" panose="020B0609020204030204" pitchFamily="49" charset="0"/>
              <a:cs typeface="Consolas" panose="020B0609020204030204" pitchFamily="49" charset="0"/>
            </a:endParaRPr>
          </a:p>
          <a:p>
            <a:pPr algn="just" fontAlgn="base">
              <a:lnSpc>
                <a:spcPct val="90000"/>
              </a:lnSpc>
              <a:spcBef>
                <a:spcPct val="50000"/>
              </a:spcBef>
              <a:spcAft>
                <a:spcPct val="0"/>
              </a:spcAft>
            </a:pPr>
            <a:r>
              <a:rPr kumimoji="1" lang="en-US" altLang="zh-CN" sz="2400" b="1" dirty="0">
                <a:solidFill>
                  <a:srgbClr val="0000FF"/>
                </a:solidFill>
                <a:latin typeface="Consolas" panose="020B0609020204030204" pitchFamily="49" charset="0"/>
                <a:cs typeface="Consolas" panose="020B0609020204030204" pitchFamily="49" charset="0"/>
              </a:rPr>
              <a:t>   </a:t>
            </a:r>
            <a:r>
              <a:rPr kumimoji="1" lang="en-US" altLang="zh-CN" sz="2400" b="1" dirty="0" smtClean="0">
                <a:solidFill>
                  <a:srgbClr val="0000FF"/>
                </a:solidFill>
                <a:latin typeface="Consolas" panose="020B0609020204030204" pitchFamily="49" charset="0"/>
                <a:cs typeface="Consolas" panose="020B0609020204030204" pitchFamily="49" charset="0"/>
              </a:rPr>
              <a:t>return </a:t>
            </a:r>
            <a:r>
              <a:rPr kumimoji="1" lang="en-US" altLang="zh-CN" sz="2400" b="1" dirty="0">
                <a:solidFill>
                  <a:srgbClr val="0000FF"/>
                </a:solidFill>
                <a:latin typeface="Consolas" panose="020B0609020204030204" pitchFamily="49" charset="0"/>
                <a:cs typeface="Consolas" panose="020B0609020204030204" pitchFamily="49" charset="0"/>
              </a:rPr>
              <a:t>true;</a:t>
            </a:r>
            <a:endParaRPr kumimoji="1" lang="en-US" altLang="zh-CN" sz="2400" b="1" dirty="0">
              <a:solidFill>
                <a:srgbClr val="0000FF"/>
              </a:solidFill>
              <a:latin typeface="Consolas" panose="020B0609020204030204" pitchFamily="49" charset="0"/>
              <a:cs typeface="Consolas" panose="020B0609020204030204" pitchFamily="49" charset="0"/>
            </a:endParaRPr>
          </a:p>
          <a:p>
            <a:pPr algn="just" fontAlgn="base">
              <a:lnSpc>
                <a:spcPct val="90000"/>
              </a:lnSpc>
              <a:spcBef>
                <a:spcPct val="50000"/>
              </a:spcBef>
              <a:spcAft>
                <a:spcPct val="0"/>
              </a:spcAft>
            </a:pPr>
            <a:r>
              <a:rPr kumimoji="1" lang="en-US" altLang="zh-CN" sz="2400" b="1" dirty="0">
                <a:solidFill>
                  <a:srgbClr val="0000FF"/>
                </a:solidFill>
                <a:latin typeface="Consolas" panose="020B0609020204030204" pitchFamily="49" charset="0"/>
                <a:cs typeface="Consolas" panose="020B0609020204030204" pitchFamily="49" charset="0"/>
              </a:rPr>
              <a:t>}  </a:t>
            </a:r>
            <a:endParaRPr kumimoji="1" lang="en-US" altLang="zh-CN" sz="2400" b="1" dirty="0">
              <a:solidFill>
                <a:srgbClr val="0000FF"/>
              </a:solidFill>
              <a:latin typeface="Consolas" panose="020B0609020204030204" pitchFamily="49" charset="0"/>
              <a:cs typeface="Consolas" panose="020B0609020204030204" pitchFamily="49" charset="0"/>
            </a:endParaRPr>
          </a:p>
        </p:txBody>
      </p:sp>
      <p:sp>
        <p:nvSpPr>
          <p:cNvPr id="69637" name="Text Box 1029"/>
          <p:cNvSpPr txBox="1">
            <a:spLocks noChangeArrowheads="1"/>
          </p:cNvSpPr>
          <p:nvPr/>
        </p:nvSpPr>
        <p:spPr bwMode="auto">
          <a:xfrm>
            <a:off x="107504" y="116632"/>
            <a:ext cx="9036496" cy="1384995"/>
          </a:xfrm>
          <a:prstGeom prst="rect">
            <a:avLst/>
          </a:prstGeom>
          <a:noFill/>
          <a:ln w="9525">
            <a:noFill/>
            <a:miter lim="800000"/>
          </a:ln>
          <a:effectLst/>
        </p:spPr>
        <p:txBody>
          <a:bodyPr wrap="square">
            <a:spAutoFit/>
          </a:bodyPr>
          <a:lstStyle/>
          <a:p>
            <a:pPr fontAlgn="base">
              <a:spcBef>
                <a:spcPct val="50000"/>
              </a:spcBef>
              <a:spcAft>
                <a:spcPct val="0"/>
              </a:spcAft>
            </a:pPr>
            <a:r>
              <a:rPr kumimoji="1" lang="zh-CN" altLang="en-US"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6</a:t>
            </a:r>
            <a:r>
              <a:rPr kumimoji="1" lang="zh-CN" altLang="en-US"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）求某个数据元素值</a:t>
            </a:r>
            <a:r>
              <a:rPr kumimoji="1" lang="en-US" altLang="zh-CN" sz="2400" b="1" dirty="0" err="1"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GetElem</a:t>
            </a:r>
            <a:r>
              <a:rPr kumimoji="1" lang="en-US" altLang="zh-CN"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(L</a:t>
            </a:r>
            <a:r>
              <a:rPr kumimoji="1" lang="zh-CN" altLang="en-US"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a:t>
            </a:r>
            <a:r>
              <a:rPr kumimoji="1" lang="en-US" altLang="zh-CN" sz="2400" b="1" dirty="0" err="1"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i</a:t>
            </a:r>
            <a:r>
              <a:rPr kumimoji="1" lang="zh-CN" altLang="en-US"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a:t>
            </a:r>
            <a:r>
              <a:rPr kumimoji="1" lang="en-US" altLang="zh-CN"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&amp;e</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a:t>
            </a:r>
            <a:endPar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endParaRPr>
          </a:p>
          <a:p>
            <a:pPr fontAlgn="base">
              <a:spcBef>
                <a:spcPct val="50000"/>
              </a:spcBef>
              <a:spcAft>
                <a:spcPct val="0"/>
              </a:spcAft>
            </a:pPr>
            <a:r>
              <a:rPr kumimoji="1" lang="en-US" altLang="zh-CN" sz="2400" b="1"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该</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运算返回</a:t>
            </a:r>
            <a:r>
              <a:rPr kumimoji="1"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中第 </a:t>
            </a:r>
            <a:r>
              <a:rPr kumimoji="1" lang="en-US" altLang="zh-CN" sz="2400" b="1"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kumimoji="1" lang="en-US" altLang="zh-CN" sz="2400" b="1" dirty="0" smtClean="0">
                <a:solidFill>
                  <a:srgbClr val="0000FF"/>
                </a:solidFill>
                <a:latin typeface="宋体" panose="02010600030101010101" pitchFamily="2" charset="-122"/>
                <a:cs typeface="Consolas" panose="020B0609020204030204" pitchFamily="49" charset="0"/>
              </a:rPr>
              <a:t>≤</a:t>
            </a:r>
            <a:r>
              <a:rPr kumimoji="1" lang="en-US" altLang="zh-CN" sz="2400" b="1"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400" b="1" dirty="0">
                <a:solidFill>
                  <a:srgbClr val="0000FF"/>
                </a:solidFill>
                <a:latin typeface="宋体" panose="02010600030101010101" pitchFamily="2" charset="-122"/>
                <a:cs typeface="Consolas" panose="020B0609020204030204" pitchFamily="49" charset="0"/>
              </a:rPr>
              <a:t>≤</a:t>
            </a:r>
            <a:r>
              <a:rPr kumimoji="1"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ListLength(L</a:t>
            </a:r>
            <a:r>
              <a:rPr kumimoji="1"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个元素的</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值，存放</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kumimoji="1" lang="en-US" altLang="zh-CN" sz="2400" b="1" i="1"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中。</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9635" name="Text Box 1027"/>
          <p:cNvSpPr txBox="1">
            <a:spLocks noChangeArrowheads="1"/>
          </p:cNvSpPr>
          <p:nvPr/>
        </p:nvSpPr>
        <p:spPr bwMode="auto">
          <a:xfrm>
            <a:off x="512985" y="5949280"/>
            <a:ext cx="8352928" cy="954107"/>
          </a:xfrm>
          <a:prstGeom prst="rect">
            <a:avLst/>
          </a:prstGeom>
          <a:noFill/>
          <a:ln w="9525">
            <a:noFill/>
            <a:miter lim="800000"/>
          </a:ln>
          <a:effectLst/>
        </p:spPr>
        <p:txBody>
          <a:bodyPr wrap="square">
            <a:spAutoFit/>
          </a:bodyPr>
          <a:lstStyle/>
          <a:p>
            <a:pPr fontAlgn="base">
              <a:spcBef>
                <a:spcPct val="50000"/>
              </a:spcBef>
              <a:spcAft>
                <a:spcPct val="0"/>
              </a:spcAft>
            </a:pPr>
            <a:r>
              <a:rPr kumimoji="1" lang="zh-CN" altLang="en-US" sz="2800" b="1" dirty="0">
                <a:solidFill>
                  <a:srgbClr val="0000FF"/>
                </a:solidFill>
                <a:latin typeface="Consolas" panose="020B0609020204030204" pitchFamily="49" charset="0"/>
                <a:ea typeface="楷体" panose="02010609060101010101" pitchFamily="49" charset="-122"/>
                <a:cs typeface="Consolas" panose="020B0609020204030204" pitchFamily="49" charset="0"/>
              </a:rPr>
              <a:t>本</a:t>
            </a:r>
            <a:r>
              <a:rPr kumimoji="1" lang="zh-CN" altLang="en-US"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算法时间</a:t>
            </a:r>
            <a:r>
              <a:rPr kumimoji="1" lang="zh-CN" altLang="en-US" sz="2800" b="1" dirty="0">
                <a:solidFill>
                  <a:srgbClr val="0000FF"/>
                </a:solidFill>
                <a:latin typeface="Consolas" panose="020B0609020204030204" pitchFamily="49" charset="0"/>
                <a:ea typeface="楷体" panose="02010609060101010101" pitchFamily="49" charset="-122"/>
                <a:cs typeface="Consolas" panose="020B0609020204030204" pitchFamily="49" charset="0"/>
              </a:rPr>
              <a:t>复杂度为</a:t>
            </a:r>
            <a:r>
              <a:rPr kumimoji="1" lang="en-US" altLang="zh-CN" sz="2800" b="1" i="1" dirty="0">
                <a:solidFill>
                  <a:srgbClr val="FF0000"/>
                </a:solidFill>
                <a:latin typeface="Consolas" panose="020B0609020204030204" pitchFamily="49" charset="0"/>
                <a:ea typeface="楷体" panose="02010609060101010101" pitchFamily="49" charset="-122"/>
                <a:cs typeface="Consolas" panose="020B0609020204030204" pitchFamily="49" charset="0"/>
              </a:rPr>
              <a:t>O</a:t>
            </a:r>
            <a:r>
              <a:rPr kumimoji="1" lang="en-US" altLang="zh-CN" sz="2800" b="1" dirty="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800" b="1"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800" b="1" dirty="0" smtClean="0">
                <a:solidFill>
                  <a:srgbClr val="0000FF"/>
                </a:solidFill>
                <a:latin typeface="方正启体简体" pitchFamily="65" charset="-122"/>
                <a:ea typeface="方正启体简体" pitchFamily="65" charset="-122"/>
                <a:cs typeface="Consolas" panose="020B0609020204030204" pitchFamily="49" charset="0"/>
              </a:rPr>
              <a:t>体现</a:t>
            </a:r>
            <a:r>
              <a:rPr lang="zh-CN" altLang="en-US" sz="2800" b="1" dirty="0">
                <a:solidFill>
                  <a:srgbClr val="0000FF"/>
                </a:solidFill>
                <a:latin typeface="方正启体简体" pitchFamily="65" charset="-122"/>
                <a:ea typeface="方正启体简体" pitchFamily="65" charset="-122"/>
                <a:cs typeface="Consolas" panose="020B0609020204030204" pitchFamily="49" charset="0"/>
              </a:rPr>
              <a:t>顺序表的</a:t>
            </a:r>
            <a:r>
              <a:rPr lang="zh-CN" altLang="en-US" sz="2800" b="1" dirty="0" smtClean="0">
                <a:solidFill>
                  <a:srgbClr val="FF0000"/>
                </a:solidFill>
                <a:latin typeface="方正启体简体" pitchFamily="65" charset="-122"/>
                <a:ea typeface="方正启体简体" pitchFamily="65" charset="-122"/>
                <a:cs typeface="Consolas" panose="020B0609020204030204" pitchFamily="49" charset="0"/>
              </a:rPr>
              <a:t>随机存取</a:t>
            </a:r>
            <a:r>
              <a:rPr kumimoji="1" lang="zh-CN" altLang="en-US"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的优点</a:t>
            </a:r>
            <a:endParaRPr lang="zh-CN" altLang="en-US" sz="2800" b="1" dirty="0">
              <a:solidFill>
                <a:srgbClr val="FF00FF"/>
              </a:solidFill>
              <a:latin typeface="方正启体简体" pitchFamily="65" charset="-122"/>
              <a:ea typeface="方正启体简体" pitchFamily="65"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83568" y="1988840"/>
            <a:ext cx="7776220" cy="4428493"/>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fontAlgn="base">
              <a:spcBef>
                <a:spcPct val="50000"/>
              </a:spcBef>
              <a:spcAft>
                <a:spcPct val="0"/>
              </a:spcAft>
            </a:pPr>
            <a:r>
              <a:rPr kumimoji="1" lang="en-US" altLang="zh-CN" sz="2400" b="1" dirty="0" err="1">
                <a:solidFill>
                  <a:srgbClr val="0000FF"/>
                </a:solidFill>
                <a:latin typeface="Consolas" panose="020B0609020204030204" pitchFamily="49" charset="0"/>
                <a:cs typeface="Consolas" panose="020B0609020204030204" pitchFamily="49" charset="0"/>
              </a:rPr>
              <a:t>int</a:t>
            </a:r>
            <a:r>
              <a:rPr kumimoji="1" lang="en-US" altLang="zh-CN" sz="2400" b="1" dirty="0">
                <a:solidFill>
                  <a:srgbClr val="0000FF"/>
                </a:solidFill>
                <a:latin typeface="Consolas" panose="020B0609020204030204" pitchFamily="49" charset="0"/>
                <a:cs typeface="Consolas" panose="020B0609020204030204" pitchFamily="49" charset="0"/>
              </a:rPr>
              <a:t> </a:t>
            </a:r>
            <a:r>
              <a:rPr kumimoji="1" lang="en-US" altLang="zh-CN" sz="2400" b="1" dirty="0" err="1">
                <a:solidFill>
                  <a:srgbClr val="FF0000"/>
                </a:solidFill>
                <a:latin typeface="Consolas" panose="020B0609020204030204" pitchFamily="49" charset="0"/>
                <a:cs typeface="Consolas" panose="020B0609020204030204" pitchFamily="49" charset="0"/>
              </a:rPr>
              <a:t>LocateElem</a:t>
            </a:r>
            <a:r>
              <a:rPr kumimoji="1" lang="en-US" altLang="zh-CN" sz="2400" b="1" dirty="0">
                <a:solidFill>
                  <a:srgbClr val="0000FF"/>
                </a:solidFill>
                <a:latin typeface="Consolas" panose="020B0609020204030204" pitchFamily="49" charset="0"/>
                <a:cs typeface="Consolas" panose="020B0609020204030204" pitchFamily="49" charset="0"/>
              </a:rPr>
              <a:t>(</a:t>
            </a:r>
            <a:r>
              <a:rPr kumimoji="1" lang="en-US" altLang="zh-CN" sz="2400" b="1" dirty="0" err="1">
                <a:solidFill>
                  <a:srgbClr val="0000FF"/>
                </a:solidFill>
                <a:latin typeface="Consolas" panose="020B0609020204030204" pitchFamily="49" charset="0"/>
                <a:cs typeface="Consolas" panose="020B0609020204030204" pitchFamily="49" charset="0"/>
              </a:rPr>
              <a:t>SqList</a:t>
            </a:r>
            <a:r>
              <a:rPr kumimoji="1" lang="en-US" altLang="zh-CN" sz="2400" b="1" dirty="0">
                <a:solidFill>
                  <a:srgbClr val="0000FF"/>
                </a:solidFill>
                <a:latin typeface="Consolas" panose="020B0609020204030204" pitchFamily="49" charset="0"/>
                <a:cs typeface="Consolas" panose="020B0609020204030204" pitchFamily="49" charset="0"/>
              </a:rPr>
              <a:t> *</a:t>
            </a:r>
            <a:r>
              <a:rPr kumimoji="1" lang="en-US" altLang="zh-CN" sz="2400" b="1" dirty="0" smtClean="0">
                <a:solidFill>
                  <a:srgbClr val="0000FF"/>
                </a:solidFill>
                <a:latin typeface="Consolas" panose="020B0609020204030204" pitchFamily="49" charset="0"/>
                <a:cs typeface="Consolas" panose="020B0609020204030204" pitchFamily="49" charset="0"/>
              </a:rPr>
              <a:t>L</a:t>
            </a:r>
            <a:r>
              <a:rPr kumimoji="1" lang="zh-CN" altLang="en-US" sz="2400" b="1" dirty="0" smtClean="0">
                <a:solidFill>
                  <a:srgbClr val="0000FF"/>
                </a:solidFill>
                <a:latin typeface="Consolas" panose="020B0609020204030204" pitchFamily="49" charset="0"/>
                <a:cs typeface="Consolas" panose="020B0609020204030204" pitchFamily="49" charset="0"/>
              </a:rPr>
              <a:t>，</a:t>
            </a:r>
            <a:r>
              <a:rPr kumimoji="1" lang="en-US" altLang="zh-CN" sz="2400" b="1" dirty="0" smtClean="0">
                <a:solidFill>
                  <a:srgbClr val="0000FF"/>
                </a:solidFill>
                <a:latin typeface="Consolas" panose="020B0609020204030204" pitchFamily="49" charset="0"/>
                <a:cs typeface="Consolas" panose="020B0609020204030204" pitchFamily="49" charset="0"/>
              </a:rPr>
              <a:t>ElemType </a:t>
            </a:r>
            <a:r>
              <a:rPr kumimoji="1" lang="en-US" altLang="zh-CN" sz="2400" b="1" dirty="0">
                <a:solidFill>
                  <a:srgbClr val="0000FF"/>
                </a:solidFill>
                <a:latin typeface="Consolas" panose="020B0609020204030204" pitchFamily="49" charset="0"/>
                <a:cs typeface="Consolas" panose="020B0609020204030204" pitchFamily="49" charset="0"/>
              </a:rPr>
              <a:t>e)</a:t>
            </a:r>
            <a:endParaRPr kumimoji="1" lang="en-US" altLang="zh-CN" sz="2400" b="1" dirty="0">
              <a:solidFill>
                <a:srgbClr val="0000FF"/>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en-US" altLang="zh-CN" sz="2400" b="1" dirty="0" smtClean="0">
                <a:solidFill>
                  <a:srgbClr val="0000FF"/>
                </a:solidFill>
                <a:latin typeface="Consolas" panose="020B0609020204030204" pitchFamily="49" charset="0"/>
                <a:cs typeface="Consolas" panose="020B0609020204030204" pitchFamily="49" charset="0"/>
              </a:rPr>
              <a:t>{  </a:t>
            </a:r>
            <a:r>
              <a:rPr kumimoji="1" lang="en-US" altLang="zh-CN" sz="2400" b="1" dirty="0" err="1" smtClean="0">
                <a:solidFill>
                  <a:srgbClr val="0000FF"/>
                </a:solidFill>
                <a:latin typeface="Consolas" panose="020B0609020204030204" pitchFamily="49" charset="0"/>
                <a:cs typeface="Consolas" panose="020B0609020204030204" pitchFamily="49" charset="0"/>
              </a:rPr>
              <a:t>int</a:t>
            </a:r>
            <a:r>
              <a:rPr kumimoji="1" lang="en-US" altLang="zh-CN" sz="2400" b="1" dirty="0" smtClean="0">
                <a:solidFill>
                  <a:srgbClr val="0000FF"/>
                </a:solidFill>
                <a:latin typeface="Consolas" panose="020B0609020204030204" pitchFamily="49" charset="0"/>
                <a:cs typeface="Consolas" panose="020B0609020204030204" pitchFamily="49" charset="0"/>
              </a:rPr>
              <a:t> </a:t>
            </a:r>
            <a:r>
              <a:rPr kumimoji="1" lang="en-US" altLang="zh-CN" sz="2400" b="1" dirty="0" err="1">
                <a:solidFill>
                  <a:srgbClr val="0000FF"/>
                </a:solidFill>
                <a:latin typeface="Consolas" panose="020B0609020204030204" pitchFamily="49" charset="0"/>
                <a:cs typeface="Consolas" panose="020B0609020204030204" pitchFamily="49" charset="0"/>
              </a:rPr>
              <a:t>i</a:t>
            </a:r>
            <a:r>
              <a:rPr kumimoji="1" lang="en-US" altLang="zh-CN" sz="2400" b="1" dirty="0">
                <a:solidFill>
                  <a:srgbClr val="0000FF"/>
                </a:solidFill>
                <a:latin typeface="Consolas" panose="020B0609020204030204" pitchFamily="49" charset="0"/>
                <a:cs typeface="Consolas" panose="020B0609020204030204" pitchFamily="49" charset="0"/>
              </a:rPr>
              <a:t>=0;</a:t>
            </a:r>
            <a:endParaRPr kumimoji="1" lang="en-US" altLang="zh-CN" sz="2400" b="1" dirty="0">
              <a:solidFill>
                <a:srgbClr val="0000FF"/>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en-US" altLang="zh-CN" sz="2400" b="1" dirty="0" smtClean="0">
                <a:solidFill>
                  <a:srgbClr val="0000FF"/>
                </a:solidFill>
                <a:latin typeface="Consolas" panose="020B0609020204030204" pitchFamily="49" charset="0"/>
                <a:cs typeface="Consolas" panose="020B0609020204030204" pitchFamily="49" charset="0"/>
              </a:rPr>
              <a:t>   while </a:t>
            </a:r>
            <a:r>
              <a:rPr kumimoji="1" lang="en-US" altLang="zh-CN" sz="2400" b="1" dirty="0">
                <a:solidFill>
                  <a:srgbClr val="0000FF"/>
                </a:solidFill>
                <a:latin typeface="Consolas" panose="020B0609020204030204" pitchFamily="49" charset="0"/>
                <a:cs typeface="Consolas" panose="020B0609020204030204" pitchFamily="49" charset="0"/>
              </a:rPr>
              <a:t>(</a:t>
            </a:r>
            <a:r>
              <a:rPr kumimoji="1" lang="en-US" altLang="zh-CN" sz="2400" b="1" dirty="0" err="1" smtClean="0">
                <a:solidFill>
                  <a:srgbClr val="FF00FF"/>
                </a:solidFill>
                <a:latin typeface="Consolas" panose="020B0609020204030204" pitchFamily="49" charset="0"/>
                <a:cs typeface="Consolas" panose="020B0609020204030204" pitchFamily="49" charset="0"/>
              </a:rPr>
              <a:t>i</a:t>
            </a:r>
            <a:r>
              <a:rPr kumimoji="1" lang="en-US" altLang="zh-CN" sz="2400" b="1" dirty="0" smtClean="0">
                <a:solidFill>
                  <a:srgbClr val="FF00FF"/>
                </a:solidFill>
                <a:latin typeface="Consolas" panose="020B0609020204030204" pitchFamily="49" charset="0"/>
                <a:cs typeface="Consolas" panose="020B0609020204030204" pitchFamily="49" charset="0"/>
              </a:rPr>
              <a:t>&lt;L-</a:t>
            </a:r>
            <a:r>
              <a:rPr kumimoji="1" lang="en-US" altLang="zh-CN" sz="2400" b="1" dirty="0">
                <a:solidFill>
                  <a:srgbClr val="FF00FF"/>
                </a:solidFill>
                <a:latin typeface="Consolas" panose="020B0609020204030204" pitchFamily="49" charset="0"/>
                <a:cs typeface="Consolas" panose="020B0609020204030204" pitchFamily="49" charset="0"/>
              </a:rPr>
              <a:t>&gt;length</a:t>
            </a:r>
            <a:r>
              <a:rPr kumimoji="1" lang="en-US" altLang="zh-CN" sz="2400" b="1" dirty="0">
                <a:solidFill>
                  <a:srgbClr val="0000FF"/>
                </a:solidFill>
                <a:latin typeface="Consolas" panose="020B0609020204030204" pitchFamily="49" charset="0"/>
                <a:cs typeface="Consolas" panose="020B0609020204030204" pitchFamily="49" charset="0"/>
              </a:rPr>
              <a:t> &amp;&amp; </a:t>
            </a:r>
            <a:r>
              <a:rPr kumimoji="1" lang="en-US" altLang="zh-CN" sz="2400" b="1" dirty="0">
                <a:solidFill>
                  <a:srgbClr val="FF00FF"/>
                </a:solidFill>
                <a:latin typeface="Consolas" panose="020B0609020204030204" pitchFamily="49" charset="0"/>
                <a:cs typeface="Consolas" panose="020B0609020204030204" pitchFamily="49" charset="0"/>
              </a:rPr>
              <a:t>L-&gt;data[</a:t>
            </a:r>
            <a:r>
              <a:rPr kumimoji="1" lang="en-US" altLang="zh-CN" sz="2400" b="1" dirty="0" err="1">
                <a:solidFill>
                  <a:srgbClr val="FF00FF"/>
                </a:solidFill>
                <a:latin typeface="Consolas" panose="020B0609020204030204" pitchFamily="49" charset="0"/>
                <a:cs typeface="Consolas" panose="020B0609020204030204" pitchFamily="49" charset="0"/>
              </a:rPr>
              <a:t>i</a:t>
            </a:r>
            <a:r>
              <a:rPr kumimoji="1" lang="en-US" altLang="zh-CN" sz="2400" b="1" dirty="0">
                <a:solidFill>
                  <a:srgbClr val="FF00FF"/>
                </a:solidFill>
                <a:latin typeface="Consolas" panose="020B0609020204030204" pitchFamily="49" charset="0"/>
                <a:cs typeface="Consolas" panose="020B0609020204030204" pitchFamily="49" charset="0"/>
              </a:rPr>
              <a:t>]!=e</a:t>
            </a:r>
            <a:r>
              <a:rPr kumimoji="1" lang="en-US" altLang="zh-CN" sz="2400" b="1" dirty="0">
                <a:solidFill>
                  <a:srgbClr val="0000FF"/>
                </a:solidFill>
                <a:latin typeface="Consolas" panose="020B0609020204030204" pitchFamily="49" charset="0"/>
                <a:cs typeface="Consolas" panose="020B0609020204030204" pitchFamily="49" charset="0"/>
              </a:rPr>
              <a:t>) </a:t>
            </a:r>
            <a:r>
              <a:rPr kumimoji="1" lang="en-US" altLang="zh-CN" sz="2400" b="1" dirty="0" smtClean="0">
                <a:solidFill>
                  <a:srgbClr val="0000FF"/>
                </a:solidFill>
                <a:latin typeface="Consolas" panose="020B0609020204030204" pitchFamily="49" charset="0"/>
                <a:cs typeface="Consolas" panose="020B0609020204030204" pitchFamily="49" charset="0"/>
              </a:rPr>
              <a:t> </a:t>
            </a:r>
            <a:endParaRPr kumimoji="1" lang="en-US" altLang="zh-CN" sz="2400" b="1" dirty="0" smtClean="0">
              <a:solidFill>
                <a:srgbClr val="0000FF"/>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en-US" altLang="zh-CN" sz="2400" b="1" dirty="0" smtClean="0">
                <a:solidFill>
                  <a:srgbClr val="0000FF"/>
                </a:solidFill>
                <a:latin typeface="Consolas" panose="020B0609020204030204" pitchFamily="49" charset="0"/>
                <a:cs typeface="Consolas" panose="020B0609020204030204" pitchFamily="49" charset="0"/>
              </a:rPr>
              <a:t>      </a:t>
            </a:r>
            <a:r>
              <a:rPr kumimoji="1" lang="en-US" altLang="zh-CN" sz="2400" b="1" dirty="0" err="1" smtClean="0">
                <a:solidFill>
                  <a:srgbClr val="0000FF"/>
                </a:solidFill>
                <a:latin typeface="Consolas" panose="020B0609020204030204" pitchFamily="49" charset="0"/>
                <a:cs typeface="Consolas" panose="020B0609020204030204" pitchFamily="49" charset="0"/>
              </a:rPr>
              <a:t>i</a:t>
            </a:r>
            <a:r>
              <a:rPr kumimoji="1" lang="en-US" altLang="zh-CN" sz="2400" b="1" dirty="0">
                <a:solidFill>
                  <a:srgbClr val="0000FF"/>
                </a:solidFill>
                <a:latin typeface="Consolas" panose="020B0609020204030204" pitchFamily="49" charset="0"/>
                <a:cs typeface="Consolas" panose="020B0609020204030204" pitchFamily="49" charset="0"/>
              </a:rPr>
              <a:t>++;</a:t>
            </a:r>
            <a:endParaRPr kumimoji="1" lang="en-US" altLang="zh-CN" sz="2400" b="1" dirty="0">
              <a:solidFill>
                <a:srgbClr val="0000FF"/>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en-US" altLang="zh-CN" sz="2400" b="1" dirty="0">
                <a:solidFill>
                  <a:srgbClr val="0000FF"/>
                </a:solidFill>
                <a:latin typeface="Consolas" panose="020B0609020204030204" pitchFamily="49" charset="0"/>
                <a:cs typeface="Consolas" panose="020B0609020204030204" pitchFamily="49" charset="0"/>
              </a:rPr>
              <a:t> </a:t>
            </a:r>
            <a:r>
              <a:rPr kumimoji="1" lang="en-US" altLang="zh-CN" sz="2400" b="1" dirty="0" smtClean="0">
                <a:solidFill>
                  <a:srgbClr val="0000FF"/>
                </a:solidFill>
                <a:latin typeface="Consolas" panose="020B0609020204030204" pitchFamily="49" charset="0"/>
                <a:cs typeface="Consolas" panose="020B0609020204030204" pitchFamily="49" charset="0"/>
              </a:rPr>
              <a:t>  if </a:t>
            </a:r>
            <a:r>
              <a:rPr kumimoji="1" lang="en-US" altLang="zh-CN" sz="2400" b="1" dirty="0">
                <a:solidFill>
                  <a:srgbClr val="0000FF"/>
                </a:solidFill>
                <a:latin typeface="Consolas" panose="020B0609020204030204" pitchFamily="49" charset="0"/>
                <a:cs typeface="Consolas" panose="020B0609020204030204" pitchFamily="49" charset="0"/>
              </a:rPr>
              <a:t>(</a:t>
            </a:r>
            <a:r>
              <a:rPr kumimoji="1" lang="en-US" altLang="zh-CN" sz="2400" b="1" dirty="0" err="1">
                <a:solidFill>
                  <a:srgbClr val="0000FF"/>
                </a:solidFill>
                <a:latin typeface="Consolas" panose="020B0609020204030204" pitchFamily="49" charset="0"/>
                <a:cs typeface="Consolas" panose="020B0609020204030204" pitchFamily="49" charset="0"/>
              </a:rPr>
              <a:t>i</a:t>
            </a:r>
            <a:r>
              <a:rPr kumimoji="1" lang="en-US" altLang="zh-CN" sz="2400" b="1" dirty="0">
                <a:solidFill>
                  <a:srgbClr val="0000FF"/>
                </a:solidFill>
                <a:latin typeface="Consolas" panose="020B0609020204030204" pitchFamily="49" charset="0"/>
                <a:cs typeface="Consolas" panose="020B0609020204030204" pitchFamily="49" charset="0"/>
              </a:rPr>
              <a:t>&gt;=L-&gt;</a:t>
            </a:r>
            <a:r>
              <a:rPr kumimoji="1" lang="en-US" altLang="zh-CN" sz="2400" b="1" dirty="0" smtClean="0">
                <a:solidFill>
                  <a:srgbClr val="0000FF"/>
                </a:solidFill>
                <a:latin typeface="Consolas" panose="020B0609020204030204" pitchFamily="49" charset="0"/>
                <a:cs typeface="Consolas" panose="020B0609020204030204" pitchFamily="49" charset="0"/>
              </a:rPr>
              <a:t>length)</a:t>
            </a:r>
            <a:endParaRPr kumimoji="1" lang="en-US" altLang="zh-CN" sz="2400" b="1" dirty="0" smtClean="0">
              <a:solidFill>
                <a:srgbClr val="0000FF"/>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en-US" altLang="zh-CN" sz="2400" b="1" dirty="0" smtClean="0">
                <a:solidFill>
                  <a:srgbClr val="0000FF"/>
                </a:solidFill>
                <a:latin typeface="Consolas" panose="020B0609020204030204" pitchFamily="49" charset="0"/>
                <a:cs typeface="Consolas" panose="020B0609020204030204" pitchFamily="49" charset="0"/>
              </a:rPr>
              <a:t>      return -1;</a:t>
            </a:r>
            <a:endParaRPr kumimoji="1" lang="en-US" altLang="zh-CN" sz="2400" b="1" dirty="0">
              <a:solidFill>
                <a:srgbClr val="0000FF"/>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en-US" altLang="zh-CN" sz="2400" b="1" dirty="0" smtClean="0">
                <a:solidFill>
                  <a:srgbClr val="0000FF"/>
                </a:solidFill>
                <a:latin typeface="Consolas" panose="020B0609020204030204" pitchFamily="49" charset="0"/>
                <a:cs typeface="Consolas" panose="020B0609020204030204" pitchFamily="49" charset="0"/>
              </a:rPr>
              <a:t>   else</a:t>
            </a:r>
            <a:endParaRPr kumimoji="1" lang="en-US" altLang="zh-CN" sz="2400" b="1" dirty="0" smtClean="0">
              <a:solidFill>
                <a:srgbClr val="0000FF"/>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en-US" altLang="zh-CN" sz="2400" b="1" dirty="0" smtClean="0">
                <a:solidFill>
                  <a:srgbClr val="0000FF"/>
                </a:solidFill>
                <a:latin typeface="Consolas" panose="020B0609020204030204" pitchFamily="49" charset="0"/>
                <a:cs typeface="Consolas" panose="020B0609020204030204" pitchFamily="49" charset="0"/>
              </a:rPr>
              <a:t>      return </a:t>
            </a:r>
            <a:r>
              <a:rPr kumimoji="1" lang="en-US" altLang="zh-CN" sz="2400" b="1" dirty="0" err="1" smtClean="0">
                <a:solidFill>
                  <a:srgbClr val="0000FF"/>
                </a:solidFill>
                <a:latin typeface="Consolas" panose="020B0609020204030204" pitchFamily="49" charset="0"/>
                <a:cs typeface="Consolas" panose="020B0609020204030204" pitchFamily="49" charset="0"/>
              </a:rPr>
              <a:t>i</a:t>
            </a:r>
            <a:r>
              <a:rPr kumimoji="1" lang="en-US" altLang="zh-CN" sz="2400" b="1" dirty="0" smtClean="0">
                <a:solidFill>
                  <a:srgbClr val="0000FF"/>
                </a:solidFill>
                <a:latin typeface="Consolas" panose="020B0609020204030204" pitchFamily="49" charset="0"/>
                <a:cs typeface="Consolas" panose="020B0609020204030204" pitchFamily="49" charset="0"/>
              </a:rPr>
              <a:t>;</a:t>
            </a:r>
            <a:endParaRPr kumimoji="1" lang="en-US" altLang="zh-CN" sz="2400" b="1" dirty="0">
              <a:solidFill>
                <a:srgbClr val="0000FF"/>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en-US" altLang="zh-CN" sz="2400" b="1" dirty="0" smtClean="0">
                <a:solidFill>
                  <a:srgbClr val="0000FF"/>
                </a:solidFill>
                <a:latin typeface="Consolas" panose="020B0609020204030204" pitchFamily="49" charset="0"/>
                <a:cs typeface="Consolas" panose="020B0609020204030204" pitchFamily="49" charset="0"/>
              </a:rPr>
              <a:t>}</a:t>
            </a:r>
            <a:endParaRPr kumimoji="1" lang="en-US" altLang="zh-CN" sz="2400" b="1" dirty="0">
              <a:solidFill>
                <a:srgbClr val="0000FF"/>
              </a:solidFill>
              <a:latin typeface="Consolas" panose="020B0609020204030204" pitchFamily="49" charset="0"/>
              <a:cs typeface="Consolas" panose="020B0609020204030204" pitchFamily="49" charset="0"/>
            </a:endParaRPr>
          </a:p>
        </p:txBody>
      </p:sp>
      <p:sp>
        <p:nvSpPr>
          <p:cNvPr id="19459" name="Text Box 3"/>
          <p:cNvSpPr txBox="1">
            <a:spLocks noChangeArrowheads="1"/>
          </p:cNvSpPr>
          <p:nvPr/>
        </p:nvSpPr>
        <p:spPr bwMode="auto">
          <a:xfrm>
            <a:off x="323850" y="260350"/>
            <a:ext cx="8135938" cy="1323439"/>
          </a:xfrm>
          <a:prstGeom prst="rect">
            <a:avLst/>
          </a:prstGeom>
          <a:noFill/>
          <a:ln w="9525">
            <a:noFill/>
            <a:miter lim="800000"/>
          </a:ln>
          <a:effectLst/>
        </p:spPr>
        <p:txBody>
          <a:bodyPr>
            <a:spAutoFit/>
          </a:bodyPr>
          <a:lstStyle/>
          <a:p>
            <a:pPr fontAlgn="base">
              <a:lnSpc>
                <a:spcPts val="3000"/>
              </a:lnSpc>
              <a:spcBef>
                <a:spcPts val="600"/>
              </a:spcBef>
              <a:spcAft>
                <a:spcPct val="0"/>
              </a:spcAft>
            </a:pPr>
            <a:r>
              <a:rPr kumimoji="1" lang="zh-CN" altLang="en-US"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7</a:t>
            </a:r>
            <a:r>
              <a:rPr kumimoji="1" lang="zh-CN" altLang="en-US"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）按元素值查找</a:t>
            </a:r>
            <a:r>
              <a:rPr kumimoji="1" lang="en-US" altLang="zh-CN" sz="2400" b="1" dirty="0" err="1"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LocateElem</a:t>
            </a:r>
            <a:r>
              <a:rPr kumimoji="1" lang="en-US" altLang="zh-CN"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(L</a:t>
            </a:r>
            <a:r>
              <a:rPr kumimoji="1" lang="zh-CN" altLang="en-US"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a:t>
            </a:r>
            <a:r>
              <a:rPr kumimoji="1" lang="en-US" altLang="zh-CN"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e</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a:t>
            </a:r>
            <a:endPar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endParaRPr>
          </a:p>
          <a:p>
            <a:pPr fontAlgn="base">
              <a:lnSpc>
                <a:spcPts val="3000"/>
              </a:lnSpc>
              <a:spcBef>
                <a:spcPts val="600"/>
              </a:spcBef>
              <a:spcAft>
                <a:spcPct val="0"/>
              </a:spcAft>
            </a:pPr>
            <a:r>
              <a:rPr kumimoji="1" lang="en-US" altLang="zh-CN" sz="2400" b="1"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顺</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序查找第</a:t>
            </a:r>
            <a:r>
              <a:rPr kumimoji="1"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个值域与</a:t>
            </a:r>
            <a:r>
              <a:rPr kumimoji="1" lang="en-US" altLang="zh-CN" sz="2400" b="1" i="1"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相等的元素的逻辑位序。若这样的元素不</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存在，则</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返回值</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kumimoji="1"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57158" y="428604"/>
            <a:ext cx="6807130" cy="461665"/>
          </a:xfrm>
          <a:prstGeom prst="rect">
            <a:avLst/>
          </a:prstGeom>
          <a:noFill/>
          <a:ln w="9525">
            <a:noFill/>
            <a:miter lim="800000"/>
          </a:ln>
          <a:effectLst/>
        </p:spPr>
        <p:txBody>
          <a:bodyPr wrap="square">
            <a:spAutoFit/>
          </a:bodyPr>
          <a:lstStyle/>
          <a:p>
            <a:pPr fontAlgn="base">
              <a:spcBef>
                <a:spcPct val="50000"/>
              </a:spcBef>
              <a:spcAft>
                <a:spcPct val="0"/>
              </a:spcAft>
            </a:pPr>
            <a:r>
              <a:rPr kumimoji="1" lang="zh-CN" altLang="en-US"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8</a:t>
            </a:r>
            <a:r>
              <a:rPr kumimoji="1" lang="zh-CN" altLang="en-US"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）插入数据元素</a:t>
            </a:r>
            <a:r>
              <a:rPr kumimoji="1" lang="en-US" altLang="zh-CN" sz="2400" b="1" dirty="0" err="1"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ListInsert</a:t>
            </a:r>
            <a:r>
              <a:rPr kumimoji="1" lang="en-US" altLang="zh-CN"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(L</a:t>
            </a:r>
            <a:r>
              <a:rPr kumimoji="1" lang="zh-CN" altLang="en-US"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a:t>
            </a:r>
            <a:r>
              <a:rPr kumimoji="1" lang="en-US" altLang="zh-CN" sz="2400" b="1" dirty="0" err="1"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i</a:t>
            </a:r>
            <a:r>
              <a:rPr kumimoji="1" lang="zh-CN" altLang="en-US"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a:t>
            </a:r>
            <a:r>
              <a:rPr kumimoji="1" lang="en-US" altLang="zh-CN"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e</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      </a:t>
            </a:r>
            <a:endPar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54275" name="Text Box 1027"/>
          <p:cNvSpPr txBox="1">
            <a:spLocks noChangeArrowheads="1"/>
          </p:cNvSpPr>
          <p:nvPr/>
        </p:nvSpPr>
        <p:spPr bwMode="auto">
          <a:xfrm>
            <a:off x="571472" y="1000108"/>
            <a:ext cx="8321008" cy="1717393"/>
          </a:xfrm>
          <a:prstGeom prst="rect">
            <a:avLst/>
          </a:prstGeom>
          <a:noFill/>
          <a:ln w="9525">
            <a:noFill/>
            <a:miter lim="800000"/>
          </a:ln>
          <a:effectLst/>
        </p:spPr>
        <p:txBody>
          <a:bodyPr wrap="square">
            <a:spAutoFit/>
          </a:bodyPr>
          <a:lstStyle/>
          <a:p>
            <a:pPr fontAlgn="base">
              <a:lnSpc>
                <a:spcPct val="130000"/>
              </a:lnSpc>
              <a:spcBef>
                <a:spcPct val="50000"/>
              </a:spcBef>
              <a:spcAft>
                <a:spcPct val="0"/>
              </a:spcAft>
            </a:pP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顺序表</a:t>
            </a:r>
            <a:r>
              <a:rPr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的第</a:t>
            </a:r>
            <a:r>
              <a:rPr lang="en-US" altLang="zh-CN" sz="2400" b="1"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400" b="1" dirty="0">
                <a:solidFill>
                  <a:srgbClr val="0000FF"/>
                </a:solidFill>
                <a:latin typeface="Consolas" panose="020B0609020204030204" pitchFamily="49" charset="0"/>
                <a:cs typeface="Consolas" panose="020B0609020204030204" pitchFamily="49" charset="0"/>
              </a:rPr>
              <a:t> ≤ </a:t>
            </a:r>
            <a:r>
              <a:rPr lang="en-US" altLang="zh-CN" sz="2400" b="1" i="1" dirty="0"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400" b="1" dirty="0" smtClean="0">
                <a:solidFill>
                  <a:srgbClr val="0000FF"/>
                </a:solidFill>
                <a:latin typeface="Consolas" panose="020B0609020204030204" pitchFamily="49" charset="0"/>
                <a:cs typeface="Consolas" panose="020B0609020204030204" pitchFamily="49" charset="0"/>
              </a:rPr>
              <a:t>≤ </a:t>
            </a:r>
            <a:r>
              <a:rPr lang="en-US" altLang="zh-CN" sz="2400" b="1" dirty="0"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ListLength</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个位置上插入新的元素</a:t>
            </a:r>
            <a:r>
              <a:rPr lang="en-US" altLang="zh-CN" sz="2400" b="1" i="1"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fontAlgn="base">
              <a:lnSpc>
                <a:spcPct val="130000"/>
              </a:lnSpc>
              <a:spcBef>
                <a:spcPct val="50000"/>
              </a:spcBef>
              <a:spcAft>
                <a:spcPct val="0"/>
              </a:spcAft>
            </a:pP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令</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 = </a:t>
            </a:r>
            <a:r>
              <a:rPr lang="en-US" altLang="zh-CN" sz="2400" b="1" dirty="0" err="1">
                <a:solidFill>
                  <a:srgbClr val="0000FF"/>
                </a:solidFill>
                <a:latin typeface="Consolas" panose="020B0609020204030204" pitchFamily="49" charset="0"/>
                <a:ea typeface="楷体" panose="02010609060101010101" pitchFamily="49" charset="-122"/>
                <a:cs typeface="Consolas" panose="020B0609020204030204" pitchFamily="49" charset="0"/>
              </a:rPr>
              <a:t>ListLength</a:t>
            </a:r>
            <a:r>
              <a:rPr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Rectangle 54"/>
          <p:cNvSpPr>
            <a:spLocks noChangeArrowheads="1"/>
          </p:cNvSpPr>
          <p:nvPr/>
        </p:nvSpPr>
        <p:spPr bwMode="auto">
          <a:xfrm>
            <a:off x="2565374" y="4940399"/>
            <a:ext cx="576263" cy="504825"/>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endParaRPr lang="zh-CN" altLang="en-US" sz="2000" b="1">
              <a:solidFill>
                <a:prstClr val="black"/>
              </a:solidFill>
              <a:latin typeface="Consolas" panose="020B0609020204030204" pitchFamily="49" charset="0"/>
              <a:cs typeface="Consolas" panose="020B0609020204030204" pitchFamily="49" charset="0"/>
            </a:endParaRPr>
          </a:p>
        </p:txBody>
      </p:sp>
      <p:sp>
        <p:nvSpPr>
          <p:cNvPr id="5" name="Text Box 16"/>
          <p:cNvSpPr txBox="1">
            <a:spLocks noChangeArrowheads="1"/>
          </p:cNvSpPr>
          <p:nvPr/>
        </p:nvSpPr>
        <p:spPr bwMode="auto">
          <a:xfrm>
            <a:off x="1001687" y="3236522"/>
            <a:ext cx="503237" cy="400110"/>
          </a:xfrm>
          <a:prstGeom prst="rect">
            <a:avLst/>
          </a:prstGeom>
          <a:noFill/>
          <a:ln w="38100" algn="ctr">
            <a:noFill/>
            <a:miter lim="800000"/>
          </a:ln>
          <a:effectLst/>
        </p:spPr>
        <p:txBody>
          <a:bodyPr>
            <a:spAutoFit/>
          </a:bodyPr>
          <a:lstStyle/>
          <a:p>
            <a:pPr algn="ctr" fontAlgn="base">
              <a:spcBef>
                <a:spcPct val="50000"/>
              </a:spcBef>
              <a:spcAft>
                <a:spcPct val="0"/>
              </a:spcAft>
            </a:pPr>
            <a:r>
              <a:rPr lang="en-US" altLang="zh-CN" sz="2000" b="1" dirty="0">
                <a:solidFill>
                  <a:srgbClr val="00B0F0"/>
                </a:solidFill>
                <a:latin typeface="Consolas" panose="020B0609020204030204" pitchFamily="49" charset="0"/>
                <a:ea typeface="楷体_GB2312" pitchFamily="49" charset="-122"/>
                <a:cs typeface="Consolas" panose="020B0609020204030204" pitchFamily="49" charset="0"/>
              </a:rPr>
              <a:t>0</a:t>
            </a:r>
            <a:endParaRPr lang="en-US" altLang="zh-CN" sz="2000" b="1" dirty="0">
              <a:solidFill>
                <a:srgbClr val="00B0F0"/>
              </a:solidFill>
              <a:latin typeface="Consolas" panose="020B0609020204030204" pitchFamily="49" charset="0"/>
              <a:ea typeface="楷体_GB2312" pitchFamily="49" charset="-122"/>
              <a:cs typeface="Consolas" panose="020B0609020204030204" pitchFamily="49" charset="0"/>
            </a:endParaRPr>
          </a:p>
        </p:txBody>
      </p:sp>
      <p:sp>
        <p:nvSpPr>
          <p:cNvPr id="6" name="Text Box 17"/>
          <p:cNvSpPr txBox="1">
            <a:spLocks noChangeArrowheads="1"/>
          </p:cNvSpPr>
          <p:nvPr/>
        </p:nvSpPr>
        <p:spPr bwMode="auto">
          <a:xfrm>
            <a:off x="1626450" y="3236522"/>
            <a:ext cx="503238" cy="400110"/>
          </a:xfrm>
          <a:prstGeom prst="rect">
            <a:avLst/>
          </a:prstGeom>
          <a:noFill/>
          <a:ln w="38100" algn="ctr">
            <a:noFill/>
            <a:miter lim="800000"/>
          </a:ln>
          <a:effectLst/>
        </p:spPr>
        <p:txBody>
          <a:bodyPr>
            <a:spAutoFit/>
          </a:bodyPr>
          <a:lstStyle/>
          <a:p>
            <a:pPr algn="ctr" fontAlgn="base">
              <a:spcBef>
                <a:spcPct val="50000"/>
              </a:spcBef>
              <a:spcAft>
                <a:spcPct val="0"/>
              </a:spcAft>
            </a:pPr>
            <a:r>
              <a:rPr lang="en-US" altLang="zh-CN" sz="2000" b="1">
                <a:solidFill>
                  <a:srgbClr val="00B0F0"/>
                </a:solidFill>
                <a:latin typeface="Consolas" panose="020B0609020204030204" pitchFamily="49" charset="0"/>
                <a:ea typeface="楷体_GB2312" pitchFamily="49" charset="-122"/>
                <a:cs typeface="Consolas" panose="020B0609020204030204" pitchFamily="49" charset="0"/>
              </a:rPr>
              <a:t>1</a:t>
            </a:r>
            <a:endParaRPr lang="en-US" altLang="zh-CN" sz="2000" b="1">
              <a:solidFill>
                <a:srgbClr val="00B0F0"/>
              </a:solidFill>
              <a:latin typeface="Consolas" panose="020B0609020204030204" pitchFamily="49" charset="0"/>
              <a:ea typeface="楷体_GB2312" pitchFamily="49" charset="-122"/>
              <a:cs typeface="Consolas" panose="020B0609020204030204" pitchFamily="49" charset="0"/>
            </a:endParaRPr>
          </a:p>
        </p:txBody>
      </p:sp>
      <p:sp>
        <p:nvSpPr>
          <p:cNvPr id="8" name="Text Box 19"/>
          <p:cNvSpPr txBox="1">
            <a:spLocks noChangeArrowheads="1"/>
          </p:cNvSpPr>
          <p:nvPr/>
        </p:nvSpPr>
        <p:spPr bwMode="auto">
          <a:xfrm>
            <a:off x="4139952" y="3223898"/>
            <a:ext cx="1224136" cy="400110"/>
          </a:xfrm>
          <a:prstGeom prst="rect">
            <a:avLst/>
          </a:prstGeom>
          <a:noFill/>
          <a:ln w="38100" algn="ctr">
            <a:noFill/>
            <a:miter lim="800000"/>
          </a:ln>
          <a:effectLst/>
        </p:spPr>
        <p:txBody>
          <a:bodyPr wrap="square">
            <a:spAutoFit/>
          </a:bodyPr>
          <a:lstStyle/>
          <a:p>
            <a:pPr algn="ctr" fontAlgn="base">
              <a:spcBef>
                <a:spcPct val="50000"/>
              </a:spcBef>
              <a:spcAft>
                <a:spcPct val="0"/>
              </a:spcAft>
            </a:pPr>
            <a:r>
              <a:rPr lang="en-US" altLang="zh-CN" sz="2000" b="1" i="1" dirty="0">
                <a:solidFill>
                  <a:srgbClr val="00B0F0"/>
                </a:solidFill>
                <a:latin typeface="Consolas" panose="020B0609020204030204" pitchFamily="49" charset="0"/>
                <a:ea typeface="楷体_GB2312" pitchFamily="49" charset="-122"/>
                <a:cs typeface="Consolas" panose="020B0609020204030204" pitchFamily="49" charset="0"/>
              </a:rPr>
              <a:t>n-</a:t>
            </a:r>
            <a:r>
              <a:rPr lang="en-US" altLang="zh-CN" sz="2000" b="1" dirty="0">
                <a:solidFill>
                  <a:srgbClr val="00B0F0"/>
                </a:solidFill>
                <a:latin typeface="Consolas" panose="020B0609020204030204" pitchFamily="49" charset="0"/>
                <a:ea typeface="楷体_GB2312" pitchFamily="49" charset="-122"/>
                <a:cs typeface="Consolas" panose="020B0609020204030204" pitchFamily="49" charset="0"/>
              </a:rPr>
              <a:t>1</a:t>
            </a:r>
            <a:endParaRPr lang="en-US" altLang="zh-CN" sz="2000" b="1" dirty="0">
              <a:solidFill>
                <a:srgbClr val="00B0F0"/>
              </a:solidFill>
              <a:latin typeface="Consolas" panose="020B0609020204030204" pitchFamily="49" charset="0"/>
              <a:ea typeface="楷体_GB2312" pitchFamily="49" charset="-122"/>
              <a:cs typeface="Consolas" panose="020B0609020204030204" pitchFamily="49" charset="0"/>
            </a:endParaRPr>
          </a:p>
        </p:txBody>
      </p:sp>
      <p:sp>
        <p:nvSpPr>
          <p:cNvPr id="10" name="Text Box 31"/>
          <p:cNvSpPr txBox="1">
            <a:spLocks noChangeArrowheads="1"/>
          </p:cNvSpPr>
          <p:nvPr/>
        </p:nvSpPr>
        <p:spPr bwMode="auto">
          <a:xfrm>
            <a:off x="2733784" y="3223898"/>
            <a:ext cx="503238" cy="400110"/>
          </a:xfrm>
          <a:prstGeom prst="rect">
            <a:avLst/>
          </a:prstGeom>
          <a:noFill/>
          <a:ln w="38100" algn="ctr">
            <a:noFill/>
            <a:miter lim="800000"/>
          </a:ln>
          <a:effectLst/>
        </p:spPr>
        <p:txBody>
          <a:bodyPr>
            <a:spAutoFit/>
          </a:bodyPr>
          <a:lstStyle/>
          <a:p>
            <a:pPr algn="ctr" fontAlgn="base">
              <a:spcBef>
                <a:spcPct val="50000"/>
              </a:spcBef>
              <a:spcAft>
                <a:spcPct val="0"/>
              </a:spcAft>
            </a:pPr>
            <a:r>
              <a:rPr lang="en-US" altLang="zh-CN" sz="2000" b="1" i="1" dirty="0" err="1">
                <a:solidFill>
                  <a:srgbClr val="00B0F0"/>
                </a:solidFill>
                <a:latin typeface="Consolas" panose="020B0609020204030204" pitchFamily="49" charset="0"/>
                <a:ea typeface="楷体_GB2312" pitchFamily="49" charset="-122"/>
                <a:cs typeface="Consolas" panose="020B0609020204030204" pitchFamily="49" charset="0"/>
              </a:rPr>
              <a:t>i</a:t>
            </a:r>
            <a:endParaRPr lang="en-US" altLang="zh-CN" sz="2000" b="1" dirty="0">
              <a:solidFill>
                <a:srgbClr val="00B0F0"/>
              </a:solidFill>
              <a:latin typeface="Consolas" panose="020B0609020204030204" pitchFamily="49" charset="0"/>
              <a:ea typeface="楷体_GB2312" pitchFamily="49" charset="-122"/>
              <a:cs typeface="Consolas" panose="020B0609020204030204" pitchFamily="49" charset="0"/>
            </a:endParaRPr>
          </a:p>
        </p:txBody>
      </p:sp>
      <p:sp>
        <p:nvSpPr>
          <p:cNvPr id="11" name="Rectangle 36"/>
          <p:cNvSpPr>
            <a:spLocks noChangeArrowheads="1"/>
          </p:cNvSpPr>
          <p:nvPr/>
        </p:nvSpPr>
        <p:spPr bwMode="auto">
          <a:xfrm>
            <a:off x="928662" y="3571974"/>
            <a:ext cx="8107834" cy="7207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endParaRPr lang="zh-CN" altLang="en-US" sz="2000" b="1">
              <a:solidFill>
                <a:prstClr val="black"/>
              </a:solidFill>
              <a:latin typeface="Consolas" panose="020B0609020204030204" pitchFamily="49" charset="0"/>
              <a:cs typeface="Consolas" panose="020B0609020204030204" pitchFamily="49" charset="0"/>
            </a:endParaRPr>
          </a:p>
        </p:txBody>
      </p:sp>
      <p:sp>
        <p:nvSpPr>
          <p:cNvPr id="12" name="Text Box 37"/>
          <p:cNvSpPr txBox="1">
            <a:spLocks noChangeArrowheads="1"/>
          </p:cNvSpPr>
          <p:nvPr/>
        </p:nvSpPr>
        <p:spPr bwMode="auto">
          <a:xfrm>
            <a:off x="1073124" y="3692624"/>
            <a:ext cx="504825" cy="400110"/>
          </a:xfrm>
          <a:prstGeom prst="rect">
            <a:avLst/>
          </a:prstGeom>
          <a:noFill/>
          <a:ln w="9525">
            <a:noFill/>
            <a:miter lim="800000"/>
          </a:ln>
          <a:effectLst/>
        </p:spPr>
        <p:txBody>
          <a:bodyPr>
            <a:spAutoFit/>
          </a:bodyPr>
          <a:lstStyle/>
          <a:p>
            <a:pPr algn="ctr" fontAlgn="base">
              <a:spcBef>
                <a:spcPct val="50000"/>
              </a:spcBef>
              <a:spcAft>
                <a:spcPct val="0"/>
              </a:spcAft>
            </a:pPr>
            <a:r>
              <a:rPr lang="en-US" altLang="zh-CN" sz="2000" b="1" i="1" dirty="0" smtClean="0">
                <a:solidFill>
                  <a:srgbClr val="FF00FF"/>
                </a:solidFill>
                <a:latin typeface="Consolas" panose="020B0609020204030204" pitchFamily="49" charset="0"/>
                <a:ea typeface="楷体_GB2312" pitchFamily="49" charset="-122"/>
                <a:cs typeface="Consolas" panose="020B0609020204030204" pitchFamily="49" charset="0"/>
              </a:rPr>
              <a:t>a</a:t>
            </a:r>
            <a:r>
              <a:rPr lang="en-US" altLang="zh-CN" sz="2000" b="1" baseline="-25000" dirty="0" smtClean="0">
                <a:solidFill>
                  <a:srgbClr val="FF00FF"/>
                </a:solidFill>
                <a:latin typeface="Consolas" panose="020B0609020204030204" pitchFamily="49" charset="0"/>
                <a:ea typeface="楷体_GB2312" pitchFamily="49" charset="-122"/>
                <a:cs typeface="Consolas" panose="020B0609020204030204" pitchFamily="49" charset="0"/>
              </a:rPr>
              <a:t>0</a:t>
            </a:r>
            <a:endParaRPr lang="en-US" altLang="zh-CN" sz="2000" b="1" baseline="-25000" dirty="0">
              <a:solidFill>
                <a:srgbClr val="FF00FF"/>
              </a:solidFill>
              <a:latin typeface="Consolas" panose="020B0609020204030204" pitchFamily="49" charset="0"/>
              <a:ea typeface="楷体_GB2312" pitchFamily="49" charset="-122"/>
              <a:cs typeface="Consolas" panose="020B0609020204030204" pitchFamily="49" charset="0"/>
            </a:endParaRPr>
          </a:p>
        </p:txBody>
      </p:sp>
      <p:sp>
        <p:nvSpPr>
          <p:cNvPr id="13" name="Text Box 38"/>
          <p:cNvSpPr txBox="1">
            <a:spLocks noChangeArrowheads="1"/>
          </p:cNvSpPr>
          <p:nvPr/>
        </p:nvSpPr>
        <p:spPr bwMode="auto">
          <a:xfrm>
            <a:off x="1620093" y="3692624"/>
            <a:ext cx="504825" cy="400110"/>
          </a:xfrm>
          <a:prstGeom prst="rect">
            <a:avLst/>
          </a:prstGeom>
          <a:noFill/>
          <a:ln w="9525">
            <a:noFill/>
            <a:miter lim="800000"/>
          </a:ln>
          <a:effectLst/>
        </p:spPr>
        <p:txBody>
          <a:bodyPr>
            <a:spAutoFit/>
          </a:bodyPr>
          <a:lstStyle/>
          <a:p>
            <a:pPr algn="ctr" fontAlgn="base">
              <a:spcBef>
                <a:spcPct val="50000"/>
              </a:spcBef>
              <a:spcAft>
                <a:spcPct val="0"/>
              </a:spcAft>
            </a:pPr>
            <a:r>
              <a:rPr lang="en-US" altLang="zh-CN" sz="2000" b="1" i="1" dirty="0" smtClean="0">
                <a:solidFill>
                  <a:srgbClr val="FF00FF"/>
                </a:solidFill>
                <a:latin typeface="Consolas" panose="020B0609020204030204" pitchFamily="49" charset="0"/>
                <a:ea typeface="楷体_GB2312" pitchFamily="49" charset="-122"/>
                <a:cs typeface="Consolas" panose="020B0609020204030204" pitchFamily="49" charset="0"/>
              </a:rPr>
              <a:t>a</a:t>
            </a:r>
            <a:r>
              <a:rPr lang="en-US" altLang="zh-CN" sz="2000" b="1" baseline="-25000" dirty="0" smtClean="0">
                <a:solidFill>
                  <a:srgbClr val="FF00FF"/>
                </a:solidFill>
                <a:latin typeface="Consolas" panose="020B0609020204030204" pitchFamily="49" charset="0"/>
                <a:ea typeface="楷体_GB2312" pitchFamily="49" charset="-122"/>
                <a:cs typeface="Consolas" panose="020B0609020204030204" pitchFamily="49" charset="0"/>
              </a:rPr>
              <a:t>1</a:t>
            </a:r>
            <a:endParaRPr lang="en-US" altLang="zh-CN" sz="2000" b="1" baseline="-25000" dirty="0">
              <a:solidFill>
                <a:srgbClr val="FF00FF"/>
              </a:solidFill>
              <a:latin typeface="Consolas" panose="020B0609020204030204" pitchFamily="49" charset="0"/>
              <a:ea typeface="楷体_GB2312" pitchFamily="49" charset="-122"/>
              <a:cs typeface="Consolas" panose="020B0609020204030204" pitchFamily="49" charset="0"/>
            </a:endParaRPr>
          </a:p>
        </p:txBody>
      </p:sp>
      <p:sp>
        <p:nvSpPr>
          <p:cNvPr id="14" name="Text Box 39"/>
          <p:cNvSpPr txBox="1">
            <a:spLocks noChangeArrowheads="1"/>
          </p:cNvSpPr>
          <p:nvPr/>
        </p:nvSpPr>
        <p:spPr bwMode="auto">
          <a:xfrm>
            <a:off x="2123331" y="3692624"/>
            <a:ext cx="504825" cy="400110"/>
          </a:xfrm>
          <a:prstGeom prst="rect">
            <a:avLst/>
          </a:prstGeom>
          <a:noFill/>
          <a:ln w="9525">
            <a:noFill/>
            <a:miter lim="800000"/>
          </a:ln>
          <a:effectLst/>
        </p:spPr>
        <p:txBody>
          <a:bodyPr>
            <a:spAutoFit/>
          </a:bodyPr>
          <a:lstStyle/>
          <a:p>
            <a:pPr algn="ctr" fontAlgn="base">
              <a:spcBef>
                <a:spcPct val="50000"/>
              </a:spcBef>
              <a:spcAft>
                <a:spcPct val="0"/>
              </a:spcAft>
            </a:pPr>
            <a:r>
              <a:rPr lang="en-US" altLang="zh-CN" sz="2000" b="1">
                <a:solidFill>
                  <a:srgbClr val="0000FF"/>
                </a:solidFill>
                <a:latin typeface="宋体" panose="02010600030101010101" pitchFamily="2" charset="-122"/>
                <a:cs typeface="Consolas" panose="020B0609020204030204" pitchFamily="49" charset="0"/>
              </a:rPr>
              <a:t>…</a:t>
            </a:r>
            <a:endParaRPr lang="en-US" altLang="zh-CN" sz="2000" b="1" baseline="-25000">
              <a:solidFill>
                <a:srgbClr val="0000FF"/>
              </a:solidFill>
              <a:latin typeface="宋体" panose="02010600030101010101" pitchFamily="2" charset="-122"/>
              <a:cs typeface="Consolas" panose="020B0609020204030204" pitchFamily="49" charset="0"/>
            </a:endParaRPr>
          </a:p>
        </p:txBody>
      </p:sp>
      <p:sp>
        <p:nvSpPr>
          <p:cNvPr id="15" name="Text Box 40"/>
          <p:cNvSpPr txBox="1">
            <a:spLocks noChangeArrowheads="1"/>
          </p:cNvSpPr>
          <p:nvPr/>
        </p:nvSpPr>
        <p:spPr bwMode="auto">
          <a:xfrm>
            <a:off x="2771031" y="3692624"/>
            <a:ext cx="504825" cy="400110"/>
          </a:xfrm>
          <a:prstGeom prst="rect">
            <a:avLst/>
          </a:prstGeom>
          <a:noFill/>
          <a:ln w="9525">
            <a:noFill/>
            <a:miter lim="800000"/>
          </a:ln>
          <a:effectLst/>
        </p:spPr>
        <p:txBody>
          <a:bodyPr>
            <a:spAutoFit/>
          </a:bodyPr>
          <a:lstStyle/>
          <a:p>
            <a:pPr algn="ctr" fontAlgn="base">
              <a:spcBef>
                <a:spcPct val="50000"/>
              </a:spcBef>
              <a:spcAft>
                <a:spcPct val="0"/>
              </a:spcAft>
            </a:pPr>
            <a:r>
              <a:rPr lang="en-US" altLang="zh-CN" sz="2000" b="1" i="1" dirty="0" err="1">
                <a:solidFill>
                  <a:srgbClr val="FF00FF"/>
                </a:solidFill>
                <a:latin typeface="Consolas" panose="020B0609020204030204" pitchFamily="49" charset="0"/>
                <a:ea typeface="楷体_GB2312" pitchFamily="49" charset="-122"/>
                <a:cs typeface="Consolas" panose="020B0609020204030204" pitchFamily="49" charset="0"/>
              </a:rPr>
              <a:t>a</a:t>
            </a:r>
            <a:r>
              <a:rPr lang="en-US" altLang="zh-CN" sz="2000" b="1" i="1" baseline="-25000" dirty="0" err="1">
                <a:solidFill>
                  <a:srgbClr val="FF00FF"/>
                </a:solidFill>
                <a:latin typeface="Consolas" panose="020B0609020204030204" pitchFamily="49" charset="0"/>
                <a:ea typeface="楷体_GB2312" pitchFamily="49" charset="-122"/>
                <a:cs typeface="Consolas" panose="020B0609020204030204" pitchFamily="49" charset="0"/>
              </a:rPr>
              <a:t>i</a:t>
            </a:r>
            <a:endParaRPr lang="en-US" altLang="zh-CN" sz="2000" b="1" i="1" baseline="-25000" dirty="0">
              <a:solidFill>
                <a:srgbClr val="FF00FF"/>
              </a:solidFill>
              <a:latin typeface="Consolas" panose="020B0609020204030204" pitchFamily="49" charset="0"/>
              <a:ea typeface="楷体_GB2312" pitchFamily="49" charset="-122"/>
              <a:cs typeface="Consolas" panose="020B0609020204030204" pitchFamily="49" charset="0"/>
            </a:endParaRPr>
          </a:p>
        </p:txBody>
      </p:sp>
      <p:sp>
        <p:nvSpPr>
          <p:cNvPr id="17" name="Text Box 42"/>
          <p:cNvSpPr txBox="1">
            <a:spLocks noChangeArrowheads="1"/>
          </p:cNvSpPr>
          <p:nvPr/>
        </p:nvSpPr>
        <p:spPr bwMode="auto">
          <a:xfrm>
            <a:off x="3563888" y="3692624"/>
            <a:ext cx="504825" cy="400110"/>
          </a:xfrm>
          <a:prstGeom prst="rect">
            <a:avLst/>
          </a:prstGeom>
          <a:noFill/>
          <a:ln w="9525">
            <a:noFill/>
            <a:miter lim="800000"/>
          </a:ln>
          <a:effectLst/>
        </p:spPr>
        <p:txBody>
          <a:bodyPr>
            <a:spAutoFit/>
          </a:bodyPr>
          <a:lstStyle/>
          <a:p>
            <a:pPr algn="ctr" fontAlgn="base">
              <a:spcBef>
                <a:spcPct val="50000"/>
              </a:spcBef>
              <a:spcAft>
                <a:spcPct val="0"/>
              </a:spcAft>
            </a:pPr>
            <a:r>
              <a:rPr lang="en-US" altLang="zh-CN" sz="2000" b="1" dirty="0">
                <a:solidFill>
                  <a:srgbClr val="0000FF"/>
                </a:solidFill>
                <a:latin typeface="宋体" panose="02010600030101010101" pitchFamily="2" charset="-122"/>
                <a:cs typeface="Consolas" panose="020B0609020204030204" pitchFamily="49" charset="0"/>
              </a:rPr>
              <a:t>…</a:t>
            </a:r>
            <a:endParaRPr lang="en-US" altLang="zh-CN" sz="2000" b="1" baseline="-25000" dirty="0">
              <a:solidFill>
                <a:srgbClr val="0000FF"/>
              </a:solidFill>
              <a:latin typeface="宋体" panose="02010600030101010101" pitchFamily="2" charset="-122"/>
              <a:cs typeface="Consolas" panose="020B0609020204030204" pitchFamily="49" charset="0"/>
            </a:endParaRPr>
          </a:p>
        </p:txBody>
      </p:sp>
      <p:sp>
        <p:nvSpPr>
          <p:cNvPr id="18" name="Text Box 43"/>
          <p:cNvSpPr txBox="1">
            <a:spLocks noChangeArrowheads="1"/>
          </p:cNvSpPr>
          <p:nvPr/>
        </p:nvSpPr>
        <p:spPr bwMode="auto">
          <a:xfrm>
            <a:off x="4427984" y="3716436"/>
            <a:ext cx="720725" cy="400110"/>
          </a:xfrm>
          <a:prstGeom prst="rect">
            <a:avLst/>
          </a:prstGeom>
          <a:noFill/>
          <a:ln w="9525">
            <a:noFill/>
            <a:miter lim="800000"/>
          </a:ln>
          <a:effectLst/>
        </p:spPr>
        <p:txBody>
          <a:bodyPr>
            <a:spAutoFit/>
          </a:bodyPr>
          <a:lstStyle/>
          <a:p>
            <a:pPr algn="ctr" fontAlgn="base">
              <a:spcBef>
                <a:spcPct val="50000"/>
              </a:spcBef>
              <a:spcAft>
                <a:spcPct val="0"/>
              </a:spcAft>
            </a:pPr>
            <a:r>
              <a:rPr lang="en-US" altLang="zh-CN" sz="2000" b="1" i="1" dirty="0" smtClean="0">
                <a:solidFill>
                  <a:srgbClr val="FF00FF"/>
                </a:solidFill>
                <a:latin typeface="Consolas" panose="020B0609020204030204" pitchFamily="49" charset="0"/>
                <a:cs typeface="Consolas" panose="020B0609020204030204" pitchFamily="49" charset="0"/>
              </a:rPr>
              <a:t>a</a:t>
            </a:r>
            <a:r>
              <a:rPr lang="en-US" altLang="zh-CN" sz="2000" b="1" i="1" baseline="-25000" dirty="0" smtClean="0">
                <a:solidFill>
                  <a:srgbClr val="FF00FF"/>
                </a:solidFill>
                <a:latin typeface="Consolas" panose="020B0609020204030204" pitchFamily="49" charset="0"/>
                <a:cs typeface="Consolas" panose="020B0609020204030204" pitchFamily="49" charset="0"/>
              </a:rPr>
              <a:t>n-1</a:t>
            </a:r>
            <a:endParaRPr lang="en-US" altLang="zh-CN" sz="2000" b="1" baseline="-25000" dirty="0">
              <a:solidFill>
                <a:srgbClr val="FF00FF"/>
              </a:solidFill>
              <a:latin typeface="Consolas" panose="020B0609020204030204" pitchFamily="49" charset="0"/>
              <a:cs typeface="Consolas" panose="020B0609020204030204" pitchFamily="49" charset="0"/>
            </a:endParaRPr>
          </a:p>
        </p:txBody>
      </p:sp>
      <p:sp>
        <p:nvSpPr>
          <p:cNvPr id="19" name="Text Box 45"/>
          <p:cNvSpPr txBox="1">
            <a:spLocks noChangeArrowheads="1"/>
          </p:cNvSpPr>
          <p:nvPr/>
        </p:nvSpPr>
        <p:spPr bwMode="auto">
          <a:xfrm>
            <a:off x="2614587" y="5002311"/>
            <a:ext cx="504825" cy="400110"/>
          </a:xfrm>
          <a:prstGeom prst="rect">
            <a:avLst/>
          </a:prstGeom>
          <a:noFill/>
          <a:ln w="9525">
            <a:noFill/>
            <a:miter lim="800000"/>
          </a:ln>
          <a:effectLst/>
        </p:spPr>
        <p:txBody>
          <a:bodyPr>
            <a:spAutoFit/>
          </a:bodyPr>
          <a:lstStyle/>
          <a:p>
            <a:pPr algn="ctr" fontAlgn="base">
              <a:spcBef>
                <a:spcPct val="50000"/>
              </a:spcBef>
              <a:spcAft>
                <a:spcPct val="0"/>
              </a:spcAft>
            </a:pPr>
            <a:r>
              <a:rPr lang="en-US" altLang="zh-CN" sz="2000" b="1" i="1">
                <a:solidFill>
                  <a:srgbClr val="0000FF"/>
                </a:solidFill>
                <a:latin typeface="Consolas" panose="020B0609020204030204" pitchFamily="49" charset="0"/>
                <a:ea typeface="楷体_GB2312" pitchFamily="49" charset="-122"/>
                <a:cs typeface="Consolas" panose="020B0609020204030204" pitchFamily="49" charset="0"/>
              </a:rPr>
              <a:t>e</a:t>
            </a:r>
            <a:endParaRPr lang="en-US" altLang="zh-CN" sz="2000" b="1" baseline="-2500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1" name="Text Box 49"/>
          <p:cNvSpPr txBox="1">
            <a:spLocks noChangeArrowheads="1"/>
          </p:cNvSpPr>
          <p:nvPr/>
        </p:nvSpPr>
        <p:spPr bwMode="auto">
          <a:xfrm>
            <a:off x="1626451" y="5008145"/>
            <a:ext cx="890514" cy="400110"/>
          </a:xfrm>
          <a:prstGeom prst="rect">
            <a:avLst/>
          </a:prstGeom>
          <a:noFill/>
          <a:ln w="9525">
            <a:noFill/>
            <a:miter lim="800000"/>
          </a:ln>
          <a:effectLst/>
        </p:spPr>
        <p:txBody>
          <a:bodyPr wrap="square">
            <a:spAutoFit/>
          </a:bodyPr>
          <a:lstStyle/>
          <a:p>
            <a:pPr algn="ctr" fontAlgn="base">
              <a:spcBef>
                <a:spcPct val="50000"/>
              </a:spcBef>
              <a:spcAft>
                <a:spcPct val="0"/>
              </a:spcAft>
            </a:pPr>
            <a:r>
              <a:rPr lang="zh-CN" altLang="en-US" sz="2000" b="1" dirty="0" smtClean="0">
                <a:solidFill>
                  <a:srgbClr val="FF00FF"/>
                </a:solidFill>
                <a:latin typeface="Consolas" panose="020B0609020204030204" pitchFamily="49" charset="0"/>
                <a:ea typeface="黑体" panose="02010609060101010101" pitchFamily="49" charset="-122"/>
                <a:cs typeface="Consolas" panose="020B0609020204030204" pitchFamily="49" charset="0"/>
              </a:rPr>
              <a:t>插入</a:t>
            </a:r>
            <a:endParaRPr lang="zh-CN" altLang="en-US" sz="2000" b="1" dirty="0">
              <a:solidFill>
                <a:srgbClr val="FF00FF"/>
              </a:solidFill>
              <a:latin typeface="Consolas" panose="020B0609020204030204" pitchFamily="49" charset="0"/>
              <a:ea typeface="黑体" panose="02010609060101010101" pitchFamily="49" charset="-122"/>
              <a:cs typeface="Consolas" panose="020B0609020204030204" pitchFamily="49" charset="0"/>
            </a:endParaRPr>
          </a:p>
        </p:txBody>
      </p:sp>
      <p:sp>
        <p:nvSpPr>
          <p:cNvPr id="28" name="Text Box 19"/>
          <p:cNvSpPr txBox="1">
            <a:spLocks noChangeArrowheads="1"/>
          </p:cNvSpPr>
          <p:nvPr/>
        </p:nvSpPr>
        <p:spPr bwMode="auto">
          <a:xfrm>
            <a:off x="5004048" y="3196452"/>
            <a:ext cx="1080120" cy="400110"/>
          </a:xfrm>
          <a:prstGeom prst="rect">
            <a:avLst/>
          </a:prstGeom>
          <a:noFill/>
          <a:ln w="38100" algn="ctr">
            <a:noFill/>
            <a:miter lim="800000"/>
          </a:ln>
          <a:effectLst/>
        </p:spPr>
        <p:txBody>
          <a:bodyPr wrap="square">
            <a:spAutoFit/>
          </a:bodyPr>
          <a:lstStyle/>
          <a:p>
            <a:pPr algn="ctr" fontAlgn="base">
              <a:spcBef>
                <a:spcPct val="50000"/>
              </a:spcBef>
              <a:spcAft>
                <a:spcPct val="0"/>
              </a:spcAft>
            </a:pPr>
            <a:r>
              <a:rPr lang="en-US" altLang="zh-CN" sz="2000" b="1" i="1" dirty="0">
                <a:solidFill>
                  <a:srgbClr val="00B0F0"/>
                </a:solidFill>
                <a:latin typeface="Consolas" panose="020B0609020204030204" pitchFamily="49" charset="0"/>
                <a:ea typeface="楷体_GB2312" pitchFamily="49" charset="-122"/>
                <a:cs typeface="Consolas" panose="020B0609020204030204" pitchFamily="49" charset="0"/>
              </a:rPr>
              <a:t>n</a:t>
            </a:r>
            <a:endParaRPr lang="en-US" altLang="zh-CN" sz="2000" b="1" i="1" dirty="0">
              <a:solidFill>
                <a:srgbClr val="00B0F0"/>
              </a:solidFill>
              <a:latin typeface="Consolas" panose="020B0609020204030204" pitchFamily="49" charset="0"/>
              <a:ea typeface="楷体_GB2312" pitchFamily="49" charset="-122"/>
              <a:cs typeface="Consolas" panose="020B0609020204030204" pitchFamily="49" charset="0"/>
            </a:endParaRPr>
          </a:p>
        </p:txBody>
      </p:sp>
      <p:sp>
        <p:nvSpPr>
          <p:cNvPr id="22" name="Text Box 31"/>
          <p:cNvSpPr txBox="1">
            <a:spLocks noChangeArrowheads="1"/>
          </p:cNvSpPr>
          <p:nvPr/>
        </p:nvSpPr>
        <p:spPr bwMode="auto">
          <a:xfrm>
            <a:off x="3132658" y="3244914"/>
            <a:ext cx="683642" cy="400110"/>
          </a:xfrm>
          <a:prstGeom prst="rect">
            <a:avLst/>
          </a:prstGeom>
          <a:noFill/>
          <a:ln w="38100" algn="ctr">
            <a:noFill/>
            <a:miter lim="800000"/>
          </a:ln>
          <a:effectLst/>
        </p:spPr>
        <p:txBody>
          <a:bodyPr wrap="square">
            <a:spAutoFit/>
          </a:bodyPr>
          <a:lstStyle/>
          <a:p>
            <a:pPr algn="ctr" fontAlgn="base">
              <a:spcBef>
                <a:spcPct val="50000"/>
              </a:spcBef>
              <a:spcAft>
                <a:spcPct val="0"/>
              </a:spcAft>
            </a:pPr>
            <a:r>
              <a:rPr lang="en-US" altLang="zh-CN" sz="2000" b="1" i="1" dirty="0" smtClean="0">
                <a:solidFill>
                  <a:srgbClr val="00B0F0"/>
                </a:solidFill>
                <a:latin typeface="Consolas" panose="020B0609020204030204" pitchFamily="49" charset="0"/>
                <a:ea typeface="楷体_GB2312" pitchFamily="49" charset="-122"/>
                <a:cs typeface="Consolas" panose="020B0609020204030204" pitchFamily="49" charset="0"/>
              </a:rPr>
              <a:t>i+</a:t>
            </a:r>
            <a:r>
              <a:rPr lang="en-US" altLang="zh-CN" sz="2000" b="1" dirty="0" smtClean="0">
                <a:solidFill>
                  <a:srgbClr val="00B0F0"/>
                </a:solidFill>
                <a:latin typeface="Consolas" panose="020B0609020204030204" pitchFamily="49" charset="0"/>
                <a:ea typeface="楷体_GB2312" pitchFamily="49" charset="-122"/>
                <a:cs typeface="Consolas" panose="020B0609020204030204" pitchFamily="49" charset="0"/>
              </a:rPr>
              <a:t>1</a:t>
            </a:r>
            <a:endParaRPr lang="en-US" altLang="zh-CN" sz="2000" b="1" dirty="0">
              <a:solidFill>
                <a:srgbClr val="00B0F0"/>
              </a:solidFill>
              <a:latin typeface="Consolas" panose="020B0609020204030204" pitchFamily="49" charset="0"/>
              <a:ea typeface="楷体_GB2312"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4479 0.00625 C 0.05868 0.00601 0.07274 0.00601 0.07813 0.00625 " pathEditMode="relative" ptsTypes="aA">
                                      <p:cBhvr>
                                        <p:cTn id="6" dur="2000" fill="hold"/>
                                        <p:tgtEl>
                                          <p:spTgt spid="1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4.44444E-6 -1.85185E-6 L 0.07864 -1.85185E-6 " pathEditMode="relative" ptsTypes="AA">
                                      <p:cBhvr>
                                        <p:cTn id="10" dur="2000" fill="hold"/>
                                        <p:tgtEl>
                                          <p:spTgt spid="17"/>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8.33333E-7 -4.81481E-6 L 0.05504 -4.81481E-6 " pathEditMode="relative" ptsTypes="AA">
                                      <p:cBhvr>
                                        <p:cTn id="14" dur="2000" fill="hold"/>
                                        <p:tgtEl>
                                          <p:spTgt spid="15"/>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0191 -0.01295 L -0.00173 -0.18945 " pathEditMode="relative" rAng="0" ptsTypes="AA">
                                      <p:cBhvr>
                                        <p:cTn id="18" dur="2000" fill="hold"/>
                                        <p:tgtEl>
                                          <p:spTgt spid="19"/>
                                        </p:tgtEl>
                                        <p:attrNameLst>
                                          <p:attrName>ppt_x</p:attrName>
                                          <p:attrName>ppt_y</p:attrName>
                                        </p:attrNameLst>
                                      </p:cBhvr>
                                      <p:rCtr x="0" y="-88"/>
                                    </p:animMotion>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19"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7200900" cy="6096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lIns="91440" tIns="45720" rIns="91440" bIns="45720" anchor="ctr">
            <a:normAutofit/>
          </a:bodyPr>
          <a:lstStyle/>
          <a:p>
            <a:r>
              <a:rPr lang="en-US" altLang="zh-CN" sz="3200" dirty="0" smtClean="0">
                <a:solidFill>
                  <a:schemeClr val="tx1"/>
                </a:solidFill>
                <a:effectLst/>
                <a:latin typeface="+mj-ea"/>
              </a:rPr>
              <a:t>2.1 </a:t>
            </a:r>
            <a:r>
              <a:rPr lang="zh-CN" altLang="en-US" sz="3200" dirty="0" smtClean="0">
                <a:solidFill>
                  <a:schemeClr val="tx1"/>
                </a:solidFill>
                <a:effectLst/>
                <a:latin typeface="+mj-ea"/>
              </a:rPr>
              <a:t>线性表的定义（逻辑结构）</a:t>
            </a:r>
            <a:endParaRPr lang="zh-CN" altLang="en-US" sz="3200" dirty="0" smtClean="0">
              <a:solidFill>
                <a:schemeClr val="tx1"/>
              </a:solidFill>
              <a:effectLst/>
              <a:latin typeface="+mj-ea"/>
            </a:endParaRPr>
          </a:p>
        </p:txBody>
      </p:sp>
      <p:sp>
        <p:nvSpPr>
          <p:cNvPr id="4" name="Rectangle 3"/>
          <p:cNvSpPr>
            <a:spLocks noGrp="1" noChangeArrowheads="1"/>
          </p:cNvSpPr>
          <p:nvPr>
            <p:ph sz="quarter" idx="4294967295"/>
          </p:nvPr>
        </p:nvSpPr>
        <p:spPr>
          <a:xfrm>
            <a:off x="500034" y="928670"/>
            <a:ext cx="8358246" cy="5718175"/>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spcBef>
                <a:spcPts val="600"/>
              </a:spcBef>
            </a:pPr>
            <a:r>
              <a:rPr lang="zh-CN" altLang="zh-CN" sz="3200" dirty="0" smtClean="0">
                <a:solidFill>
                  <a:srgbClr val="FF0000"/>
                </a:solidFill>
                <a:latin typeface="黑体" panose="02010609060101010101" pitchFamily="49" charset="-122"/>
                <a:ea typeface="黑体" panose="02010609060101010101" pitchFamily="49" charset="-122"/>
              </a:rPr>
              <a:t>线性表</a:t>
            </a:r>
            <a:r>
              <a:rPr lang="zh-CN" altLang="zh-CN" sz="3200" dirty="0" smtClean="0">
                <a:latin typeface="黑体" panose="02010609060101010101" pitchFamily="49" charset="-122"/>
                <a:ea typeface="黑体" panose="02010609060101010101" pitchFamily="49" charset="-122"/>
              </a:rPr>
              <a:t>是由n（n≥0)</a:t>
            </a:r>
            <a:r>
              <a:rPr lang="zh-CN" altLang="en-US" sz="3200" dirty="0" smtClean="0">
                <a:latin typeface="黑体" panose="02010609060101010101" pitchFamily="49" charset="-122"/>
                <a:ea typeface="黑体" panose="02010609060101010101" pitchFamily="49" charset="-122"/>
              </a:rPr>
              <a:t>个具有</a:t>
            </a:r>
            <a:r>
              <a:rPr lang="zh-CN" altLang="en-US" sz="3200" dirty="0">
                <a:latin typeface="黑体" panose="02010609060101010101" pitchFamily="49" charset="-122"/>
                <a:ea typeface="黑体" panose="02010609060101010101" pitchFamily="49" charset="-122"/>
              </a:rPr>
              <a:t>相同特性的</a:t>
            </a:r>
            <a:r>
              <a:rPr lang="zh-CN" altLang="en-US" sz="3200" dirty="0">
                <a:solidFill>
                  <a:srgbClr val="FF0000"/>
                </a:solidFill>
                <a:latin typeface="黑体" panose="02010609060101010101" pitchFamily="49" charset="-122"/>
                <a:ea typeface="黑体" panose="02010609060101010101" pitchFamily="49" charset="-122"/>
              </a:rPr>
              <a:t>数据元素的</a:t>
            </a:r>
            <a:r>
              <a:rPr lang="zh-CN" altLang="zh-CN" sz="3200" dirty="0" smtClean="0">
                <a:solidFill>
                  <a:srgbClr val="FF0000"/>
                </a:solidFill>
                <a:latin typeface="黑体" panose="02010609060101010101" pitchFamily="49" charset="-122"/>
                <a:ea typeface="黑体" panose="02010609060101010101" pitchFamily="49" charset="-122"/>
              </a:rPr>
              <a:t>有限序列</a:t>
            </a:r>
            <a:r>
              <a:rPr lang="en-US" altLang="zh-CN" sz="3200" dirty="0" smtClean="0">
                <a:solidFill>
                  <a:srgbClr val="FF0000"/>
                </a:solidFill>
                <a:latin typeface="黑体" panose="02010609060101010101" pitchFamily="49" charset="-122"/>
                <a:ea typeface="黑体" panose="02010609060101010101" pitchFamily="49" charset="-122"/>
              </a:rPr>
              <a:t>:</a:t>
            </a:r>
            <a:r>
              <a:rPr lang="zh-CN" altLang="zh-CN" sz="3200" dirty="0" smtClean="0">
                <a:latin typeface="黑体" panose="02010609060101010101" pitchFamily="49" charset="-122"/>
                <a:ea typeface="黑体" panose="02010609060101010101" pitchFamily="49" charset="-122"/>
              </a:rPr>
              <a:t> </a:t>
            </a:r>
            <a:endParaRPr lang="zh-CN" altLang="zh-CN" sz="3200" dirty="0" smtClean="0">
              <a:latin typeface="黑体" panose="02010609060101010101" pitchFamily="49" charset="-122"/>
              <a:ea typeface="黑体" panose="02010609060101010101" pitchFamily="49" charset="-122"/>
            </a:endParaRPr>
          </a:p>
          <a:p>
            <a:pPr>
              <a:spcBef>
                <a:spcPts val="600"/>
              </a:spcBef>
              <a:buNone/>
            </a:pPr>
            <a:r>
              <a:rPr lang="en-US" altLang="zh-CN" sz="3200" dirty="0" smtClean="0">
                <a:latin typeface="黑体" panose="02010609060101010101" pitchFamily="49" charset="-122"/>
                <a:ea typeface="黑体" panose="02010609060101010101" pitchFamily="49" charset="-122"/>
              </a:rPr>
              <a:t>		L= (a</a:t>
            </a:r>
            <a:r>
              <a:rPr lang="en-US" altLang="zh-CN" sz="3200" baseline="-25000" dirty="0" smtClean="0">
                <a:solidFill>
                  <a:srgbClr val="FF0000"/>
                </a:solidFill>
                <a:latin typeface="黑体" panose="02010609060101010101" pitchFamily="49" charset="-122"/>
                <a:ea typeface="黑体" panose="02010609060101010101" pitchFamily="49" charset="-122"/>
              </a:rPr>
              <a:t>0</a:t>
            </a:r>
            <a:r>
              <a:rPr lang="en-US" altLang="zh-CN" sz="3200" dirty="0" smtClean="0">
                <a:latin typeface="黑体" panose="02010609060101010101" pitchFamily="49" charset="-122"/>
                <a:ea typeface="黑体" panose="02010609060101010101" pitchFamily="49" charset="-122"/>
              </a:rPr>
              <a:t>, a</a:t>
            </a:r>
            <a:r>
              <a:rPr lang="en-US" altLang="zh-CN" sz="3200" baseline="-25000" dirty="0" smtClean="0">
                <a:latin typeface="黑体" panose="02010609060101010101" pitchFamily="49" charset="-122"/>
                <a:ea typeface="黑体" panose="02010609060101010101" pitchFamily="49" charset="-122"/>
              </a:rPr>
              <a:t>1</a:t>
            </a:r>
            <a:r>
              <a:rPr lang="en-US" altLang="zh-CN" sz="3200" dirty="0" smtClean="0">
                <a:latin typeface="黑体" panose="02010609060101010101" pitchFamily="49" charset="-122"/>
                <a:ea typeface="黑体" panose="02010609060101010101" pitchFamily="49" charset="-122"/>
              </a:rPr>
              <a:t>, …, a</a:t>
            </a:r>
            <a:r>
              <a:rPr lang="en-US" altLang="zh-CN" sz="3200" baseline="-25000" dirty="0" smtClean="0">
                <a:latin typeface="黑体" panose="02010609060101010101" pitchFamily="49" charset="-122"/>
                <a:ea typeface="黑体" panose="02010609060101010101" pitchFamily="49" charset="-122"/>
              </a:rPr>
              <a:t>n-2</a:t>
            </a:r>
            <a:r>
              <a:rPr lang="en-US" altLang="zh-CN" sz="3200" dirty="0" smtClean="0">
                <a:latin typeface="黑体" panose="02010609060101010101" pitchFamily="49" charset="-122"/>
                <a:ea typeface="黑体" panose="02010609060101010101" pitchFamily="49" charset="-122"/>
              </a:rPr>
              <a:t>, a</a:t>
            </a:r>
            <a:r>
              <a:rPr lang="en-US" altLang="zh-CN" sz="3200" baseline="-25000" dirty="0" smtClean="0">
                <a:solidFill>
                  <a:srgbClr val="FF0000"/>
                </a:solidFill>
                <a:latin typeface="黑体" panose="02010609060101010101" pitchFamily="49" charset="-122"/>
                <a:ea typeface="黑体" panose="02010609060101010101" pitchFamily="49" charset="-122"/>
              </a:rPr>
              <a:t>n-1</a:t>
            </a:r>
            <a:r>
              <a:rPr lang="en-US" altLang="zh-CN" sz="3200" dirty="0" smtClean="0">
                <a:latin typeface="黑体" panose="02010609060101010101" pitchFamily="49" charset="-122"/>
                <a:ea typeface="黑体" panose="02010609060101010101" pitchFamily="49" charset="-122"/>
              </a:rPr>
              <a:t>)</a:t>
            </a:r>
            <a:endParaRPr lang="en-US" altLang="zh-CN" sz="3200" dirty="0" smtClean="0">
              <a:latin typeface="黑体" panose="02010609060101010101" pitchFamily="49" charset="-122"/>
              <a:ea typeface="黑体" panose="02010609060101010101" pitchFamily="49" charset="-122"/>
            </a:endParaRPr>
          </a:p>
          <a:p>
            <a:pPr>
              <a:spcBef>
                <a:spcPts val="2000"/>
              </a:spcBef>
            </a:pPr>
            <a:r>
              <a:rPr lang="en-US" altLang="zh-CN" sz="3200" dirty="0" smtClean="0">
                <a:solidFill>
                  <a:srgbClr val="FF0000"/>
                </a:solidFill>
                <a:latin typeface="黑体" panose="02010609060101010101" pitchFamily="49" charset="-122"/>
                <a:ea typeface="黑体" panose="02010609060101010101" pitchFamily="49" charset="-122"/>
              </a:rPr>
              <a:t>n</a:t>
            </a:r>
            <a:r>
              <a:rPr lang="zh-CN" altLang="en-US" sz="3200" dirty="0" smtClean="0">
                <a:latin typeface="黑体" panose="02010609060101010101" pitchFamily="49" charset="-122"/>
                <a:ea typeface="黑体" panose="02010609060101010101" pitchFamily="49" charset="-122"/>
              </a:rPr>
              <a:t>为</a:t>
            </a:r>
            <a:r>
              <a:rPr lang="zh-CN" altLang="zh-CN" sz="3200" dirty="0" smtClean="0">
                <a:solidFill>
                  <a:srgbClr val="FF0000"/>
                </a:solidFill>
                <a:latin typeface="黑体" panose="02010609060101010101" pitchFamily="49" charset="-122"/>
                <a:ea typeface="黑体" panose="02010609060101010101" pitchFamily="49" charset="-122"/>
              </a:rPr>
              <a:t>线性表的长度</a:t>
            </a:r>
            <a:r>
              <a:rPr lang="zh-CN" altLang="zh-CN" sz="3200" dirty="0" smtClean="0">
                <a:latin typeface="黑体" panose="02010609060101010101" pitchFamily="49" charset="-122"/>
                <a:ea typeface="黑体" panose="02010609060101010101" pitchFamily="49" charset="-122"/>
              </a:rPr>
              <a:t>，当n=0时，线性表为</a:t>
            </a:r>
            <a:r>
              <a:rPr lang="zh-CN" altLang="zh-CN" sz="3200" dirty="0" smtClean="0">
                <a:solidFill>
                  <a:srgbClr val="FF0000"/>
                </a:solidFill>
                <a:latin typeface="黑体" panose="02010609060101010101" pitchFamily="49" charset="-122"/>
                <a:ea typeface="黑体" panose="02010609060101010101" pitchFamily="49" charset="-122"/>
              </a:rPr>
              <a:t>空表</a:t>
            </a:r>
            <a:r>
              <a:rPr lang="zh-CN" altLang="en-US" sz="3200" dirty="0" smtClean="0">
                <a:solidFill>
                  <a:srgbClr val="FF0000"/>
                </a:solidFill>
                <a:latin typeface="黑体" panose="02010609060101010101" pitchFamily="49" charset="-122"/>
                <a:ea typeface="黑体" panose="02010609060101010101" pitchFamily="49" charset="-122"/>
              </a:rPr>
              <a:t>；</a:t>
            </a:r>
            <a:endParaRPr lang="en-US" altLang="zh-CN" sz="3200" dirty="0" smtClean="0">
              <a:solidFill>
                <a:srgbClr val="FF0000"/>
              </a:solidFill>
              <a:latin typeface="黑体" panose="02010609060101010101" pitchFamily="49" charset="-122"/>
              <a:ea typeface="黑体" panose="02010609060101010101" pitchFamily="49" charset="-122"/>
            </a:endParaRPr>
          </a:p>
          <a:p>
            <a:pPr>
              <a:spcBef>
                <a:spcPts val="2000"/>
              </a:spcBef>
            </a:pPr>
            <a:r>
              <a:rPr lang="zh-CN" altLang="zh-CN" sz="3200" dirty="0" smtClean="0">
                <a:latin typeface="黑体" panose="02010609060101010101" pitchFamily="49" charset="-122"/>
                <a:ea typeface="黑体" panose="02010609060101010101" pitchFamily="49" charset="-122"/>
              </a:rPr>
              <a:t>如果n＞0，每个数据元素都有一个确定的位置，</a:t>
            </a:r>
            <a:r>
              <a:rPr lang="zh-CN" altLang="zh-CN" sz="3200" dirty="0" smtClean="0">
                <a:solidFill>
                  <a:srgbClr val="FF0000"/>
                </a:solidFill>
                <a:latin typeface="黑体" panose="02010609060101010101" pitchFamily="49" charset="-122"/>
                <a:ea typeface="黑体" panose="02010609060101010101" pitchFamily="49" charset="-122"/>
              </a:rPr>
              <a:t>a</a:t>
            </a:r>
            <a:r>
              <a:rPr lang="en-US" altLang="zh-CN" sz="3200" baseline="-25000" dirty="0" smtClean="0">
                <a:solidFill>
                  <a:srgbClr val="FF0000"/>
                </a:solidFill>
                <a:latin typeface="黑体" panose="02010609060101010101" pitchFamily="49" charset="-122"/>
                <a:ea typeface="黑体" panose="02010609060101010101" pitchFamily="49" charset="-122"/>
              </a:rPr>
              <a:t>0</a:t>
            </a:r>
            <a:r>
              <a:rPr lang="zh-CN" altLang="zh-CN" sz="3200" dirty="0" smtClean="0">
                <a:latin typeface="黑体" panose="02010609060101010101" pitchFamily="49" charset="-122"/>
                <a:ea typeface="黑体" panose="02010609060101010101" pitchFamily="49" charset="-122"/>
              </a:rPr>
              <a:t>是线性表的</a:t>
            </a:r>
            <a:r>
              <a:rPr lang="zh-CN" altLang="zh-CN" sz="3200" dirty="0" smtClean="0">
                <a:solidFill>
                  <a:srgbClr val="FF0000"/>
                </a:solidFill>
                <a:latin typeface="黑体" panose="02010609060101010101" pitchFamily="49" charset="-122"/>
                <a:ea typeface="黑体" panose="02010609060101010101" pitchFamily="49" charset="-122"/>
              </a:rPr>
              <a:t>第一个数据元素</a:t>
            </a:r>
            <a:r>
              <a:rPr lang="zh-CN" altLang="zh-CN" sz="3200" dirty="0" smtClean="0">
                <a:latin typeface="黑体" panose="02010609060101010101" pitchFamily="49" charset="-122"/>
                <a:ea typeface="黑体" panose="02010609060101010101" pitchFamily="49" charset="-122"/>
              </a:rPr>
              <a:t>，表中的每一个结点a</a:t>
            </a:r>
            <a:r>
              <a:rPr lang="zh-CN" altLang="zh-CN" sz="3200" baseline="-25000" dirty="0" smtClean="0">
                <a:latin typeface="黑体" panose="02010609060101010101" pitchFamily="49" charset="-122"/>
                <a:ea typeface="黑体" panose="02010609060101010101" pitchFamily="49" charset="-122"/>
              </a:rPr>
              <a:t>i</a:t>
            </a:r>
            <a:r>
              <a:rPr lang="zh-CN" altLang="zh-CN" sz="3200" dirty="0" smtClean="0">
                <a:latin typeface="黑体" panose="02010609060101010101" pitchFamily="49" charset="-122"/>
                <a:ea typeface="黑体" panose="02010609060101010101" pitchFamily="49" charset="-122"/>
              </a:rPr>
              <a:t> (i=</a:t>
            </a:r>
            <a:r>
              <a:rPr lang="en-US" altLang="zh-CN" sz="3200" dirty="0" smtClean="0">
                <a:latin typeface="黑体" panose="02010609060101010101" pitchFamily="49" charset="-122"/>
                <a:ea typeface="黑体" panose="02010609060101010101" pitchFamily="49" charset="-122"/>
              </a:rPr>
              <a:t>0</a:t>
            </a:r>
            <a:r>
              <a:rPr lang="zh-CN" altLang="zh-CN" sz="3200" dirty="0" smtClean="0">
                <a:latin typeface="黑体" panose="02010609060101010101" pitchFamily="49" charset="-122"/>
                <a:ea typeface="黑体" panose="02010609060101010101" pitchFamily="49" charset="-122"/>
              </a:rPr>
              <a:t>,…,n</a:t>
            </a:r>
            <a:r>
              <a:rPr lang="en-US" altLang="zh-CN" sz="3200" dirty="0" smtClean="0">
                <a:latin typeface="黑体" panose="02010609060101010101" pitchFamily="49" charset="-122"/>
                <a:ea typeface="黑体" panose="02010609060101010101" pitchFamily="49" charset="-122"/>
              </a:rPr>
              <a:t>-1</a:t>
            </a:r>
            <a:r>
              <a:rPr lang="zh-CN" altLang="zh-CN" sz="3200" dirty="0" smtClean="0">
                <a:latin typeface="黑体" panose="02010609060101010101" pitchFamily="49" charset="-122"/>
                <a:ea typeface="黑体" panose="02010609060101010101" pitchFamily="49" charset="-122"/>
              </a:rPr>
              <a:t>)都有</a:t>
            </a:r>
            <a:r>
              <a:rPr lang="zh-CN" altLang="zh-CN" sz="3200" b="1" dirty="0" smtClean="0">
                <a:latin typeface="黑体" panose="02010609060101010101" pitchFamily="49" charset="-122"/>
                <a:ea typeface="黑体" panose="02010609060101010101" pitchFamily="49" charset="-122"/>
              </a:rPr>
              <a:t>一个</a:t>
            </a:r>
            <a:r>
              <a:rPr lang="zh-CN" altLang="zh-CN" sz="3200" dirty="0" smtClean="0">
                <a:solidFill>
                  <a:srgbClr val="FF0000"/>
                </a:solidFill>
                <a:latin typeface="黑体" panose="02010609060101010101" pitchFamily="49" charset="-122"/>
                <a:ea typeface="黑体" panose="02010609060101010101" pitchFamily="49" charset="-122"/>
              </a:rPr>
              <a:t>直接前驱</a:t>
            </a:r>
            <a:r>
              <a:rPr lang="zh-CN" altLang="zh-CN" sz="3200" dirty="0" smtClean="0">
                <a:latin typeface="黑体" panose="02010609060101010101" pitchFamily="49" charset="-122"/>
                <a:ea typeface="黑体" panose="02010609060101010101" pitchFamily="49" charset="-122"/>
              </a:rPr>
              <a:t>结点a</a:t>
            </a:r>
            <a:r>
              <a:rPr lang="zh-CN" altLang="zh-CN" sz="3200" baseline="-25000" dirty="0" smtClean="0">
                <a:latin typeface="黑体" panose="02010609060101010101" pitchFamily="49" charset="-122"/>
                <a:ea typeface="黑体" panose="02010609060101010101" pitchFamily="49" charset="-122"/>
              </a:rPr>
              <a:t>i-1</a:t>
            </a:r>
            <a:r>
              <a:rPr lang="zh-CN" altLang="zh-CN" sz="3200" dirty="0" smtClean="0">
                <a:latin typeface="黑体" panose="02010609060101010101" pitchFamily="49" charset="-122"/>
                <a:ea typeface="黑体" panose="02010609060101010101" pitchFamily="49" charset="-122"/>
              </a:rPr>
              <a:t>和</a:t>
            </a:r>
            <a:r>
              <a:rPr lang="zh-CN" altLang="zh-CN" sz="3200" b="1" dirty="0" smtClean="0">
                <a:latin typeface="黑体" panose="02010609060101010101" pitchFamily="49" charset="-122"/>
                <a:ea typeface="黑体" panose="02010609060101010101" pitchFamily="49" charset="-122"/>
              </a:rPr>
              <a:t>一个</a:t>
            </a:r>
            <a:r>
              <a:rPr lang="zh-CN" altLang="zh-CN" sz="3200" dirty="0" smtClean="0">
                <a:solidFill>
                  <a:srgbClr val="FF0000"/>
                </a:solidFill>
                <a:latin typeface="黑体" panose="02010609060101010101" pitchFamily="49" charset="-122"/>
                <a:ea typeface="黑体" panose="02010609060101010101" pitchFamily="49" charset="-122"/>
              </a:rPr>
              <a:t>直接后继</a:t>
            </a:r>
            <a:r>
              <a:rPr lang="zh-CN" altLang="zh-CN" sz="3200" dirty="0" smtClean="0">
                <a:latin typeface="黑体" panose="02010609060101010101" pitchFamily="49" charset="-122"/>
                <a:ea typeface="黑体" panose="02010609060101010101" pitchFamily="49" charset="-122"/>
              </a:rPr>
              <a:t>结点a</a:t>
            </a:r>
            <a:r>
              <a:rPr lang="zh-CN" altLang="zh-CN" sz="3200" baseline="-25000" dirty="0" smtClean="0">
                <a:latin typeface="黑体" panose="02010609060101010101" pitchFamily="49" charset="-122"/>
                <a:ea typeface="黑体" panose="02010609060101010101" pitchFamily="49" charset="-122"/>
              </a:rPr>
              <a:t>i+1</a:t>
            </a:r>
            <a:r>
              <a:rPr lang="zh-CN" altLang="zh-CN" sz="3200" dirty="0" smtClean="0">
                <a:latin typeface="黑体" panose="02010609060101010101" pitchFamily="49" charset="-122"/>
                <a:ea typeface="黑体" panose="02010609060101010101" pitchFamily="49" charset="-122"/>
              </a:rPr>
              <a:t>，</a:t>
            </a:r>
            <a:r>
              <a:rPr lang="zh-CN" altLang="en-US" sz="3200" b="1" dirty="0" smtClean="0">
                <a:solidFill>
                  <a:srgbClr val="FF0000"/>
                </a:solidFill>
                <a:latin typeface="黑体" panose="02010609060101010101" pitchFamily="49" charset="-122"/>
                <a:ea typeface="黑体" panose="02010609060101010101" pitchFamily="49" charset="-122"/>
              </a:rPr>
              <a:t>一对一关系</a:t>
            </a:r>
            <a:r>
              <a:rPr lang="zh-CN" altLang="zh-CN" sz="3200" dirty="0" smtClean="0">
                <a:latin typeface="黑体" panose="02010609060101010101" pitchFamily="49" charset="-122"/>
                <a:ea typeface="黑体" panose="02010609060101010101" pitchFamily="49" charset="-122"/>
              </a:rPr>
              <a:t>。</a:t>
            </a:r>
            <a:endParaRPr lang="en-US" altLang="zh-CN"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07504" y="44624"/>
            <a:ext cx="9036496" cy="466608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bodyPr>
          <a:lstStyle/>
          <a:p>
            <a:pPr fontAlgn="base">
              <a:lnSpc>
                <a:spcPts val="2800"/>
              </a:lnSpc>
              <a:spcBef>
                <a:spcPts val="500"/>
              </a:spcBef>
              <a:spcAft>
                <a:spcPct val="0"/>
              </a:spcAft>
            </a:pP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kumimoji="1" lang="en-US" altLang="zh-CN" sz="2200" b="1" dirty="0" err="1" smtClean="0">
                <a:solidFill>
                  <a:srgbClr val="FF0000"/>
                </a:solidFill>
                <a:latin typeface="Consolas" panose="020B0609020204030204" pitchFamily="49" charset="0"/>
                <a:ea typeface="仿宋" panose="02010609060101010101" pitchFamily="49" charset="-122"/>
                <a:cs typeface="Consolas" panose="020B0609020204030204" pitchFamily="49" charset="0"/>
              </a:rPr>
              <a:t>ListInsert</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2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2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500"/>
              </a:spcBef>
              <a:spcAft>
                <a:spcPct val="0"/>
              </a:spcAft>
            </a:pP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500"/>
              </a:spcBef>
              <a:spcAft>
                <a:spcPct val="0"/>
              </a:spcAft>
            </a:pP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if </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2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&lt;0 </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&gt;L-</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length || L-&gt;length==</a:t>
            </a:r>
            <a:r>
              <a:rPr kumimoji="1" lang="en-US" altLang="zh-CN" sz="22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MaxSize</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500"/>
              </a:spcBef>
              <a:spcAft>
                <a:spcPct val="0"/>
              </a:spcAft>
            </a:pP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false;	</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200" b="1" dirty="0">
                <a:solidFill>
                  <a:srgbClr val="00B0F0"/>
                </a:solidFill>
                <a:latin typeface="Consolas" panose="020B0609020204030204" pitchFamily="49" charset="0"/>
                <a:ea typeface="仿宋" panose="02010609060101010101" pitchFamily="49" charset="-122"/>
                <a:cs typeface="Consolas" panose="020B0609020204030204" pitchFamily="49" charset="0"/>
              </a:rPr>
              <a:t>参数错误时返回</a:t>
            </a:r>
            <a:r>
              <a:rPr kumimoji="1" lang="en-US" altLang="zh-CN" sz="2200" b="1" dirty="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22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500"/>
              </a:spcBef>
              <a:spcAft>
                <a:spcPct val="0"/>
              </a:spcAft>
            </a:pPr>
            <a:endParaRPr kumimoji="1" lang="en-US" altLang="zh-CN" sz="2200" b="1" dirty="0" smtClean="0">
              <a:solidFill>
                <a:srgbClr val="C0000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500"/>
              </a:spcBef>
              <a:spcAft>
                <a:spcPct val="0"/>
              </a:spcAft>
            </a:pPr>
            <a:r>
              <a:rPr kumimoji="1" lang="en-US" altLang="zh-CN" sz="2200" b="1" dirty="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  for </a:t>
            </a:r>
            <a:r>
              <a:rPr kumimoji="1" lang="en-US" altLang="zh-CN" sz="2200" b="1" dirty="0">
                <a:solidFill>
                  <a:srgbClr val="C00000"/>
                </a:solidFill>
                <a:latin typeface="Consolas" panose="020B0609020204030204" pitchFamily="49" charset="0"/>
                <a:ea typeface="仿宋" panose="02010609060101010101" pitchFamily="49" charset="-122"/>
                <a:cs typeface="Consolas" panose="020B0609020204030204" pitchFamily="49" charset="0"/>
              </a:rPr>
              <a:t>(j=L-&gt;</a:t>
            </a:r>
            <a:r>
              <a:rPr kumimoji="1" lang="en-US" altLang="zh-CN" sz="2200" b="1"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length-1;j&gt;=</a:t>
            </a:r>
            <a:r>
              <a:rPr kumimoji="1" lang="en-US" altLang="zh-CN" sz="2200" b="1" dirty="0" err="1" smtClean="0">
                <a:solidFill>
                  <a:srgbClr val="C00000"/>
                </a:solidFill>
                <a:latin typeface="Consolas" panose="020B0609020204030204" pitchFamily="49" charset="0"/>
                <a:ea typeface="仿宋" panose="02010609060101010101" pitchFamily="49" charset="-122"/>
                <a:cs typeface="Consolas" panose="020B0609020204030204" pitchFamily="49" charset="0"/>
              </a:rPr>
              <a:t>i;j</a:t>
            </a:r>
            <a:r>
              <a:rPr kumimoji="1" lang="en-US" altLang="zh-CN" sz="2200" b="1"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b="1" dirty="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b="1" dirty="0">
                <a:solidFill>
                  <a:srgbClr val="00B0F0"/>
                </a:solidFill>
                <a:latin typeface="Consolas" panose="020B0609020204030204" pitchFamily="49" charset="0"/>
                <a:ea typeface="仿宋" panose="02010609060101010101" pitchFamily="49" charset="-122"/>
                <a:cs typeface="Consolas" panose="020B0609020204030204" pitchFamily="49" charset="0"/>
              </a:rPr>
              <a:t>data[i..</a:t>
            </a:r>
            <a:r>
              <a:rPr kumimoji="1" lang="en-US" altLang="zh-CN"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n-1]</a:t>
            </a:r>
            <a:r>
              <a:rPr kumimoji="1" lang="zh-CN" altLang="en-US"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后移，</a:t>
            </a:r>
            <a:r>
              <a:rPr kumimoji="1" lang="zh-CN" altLang="en-US" b="1"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注意次序</a:t>
            </a:r>
            <a:endParaRPr kumimoji="1" lang="zh-CN" altLang="en-US" b="1" dirty="0" smtClean="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500"/>
              </a:spcBef>
              <a:spcAft>
                <a:spcPct val="0"/>
              </a:spcAft>
            </a:pPr>
            <a:r>
              <a:rPr kumimoji="1" lang="zh-CN" altLang="en-US"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L-&gt;data[j+1]=L-&gt;data[j]</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500"/>
              </a:spcBef>
              <a:spcAft>
                <a:spcPct val="0"/>
              </a:spcAft>
            </a:pP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L-</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r>
              <a:rPr kumimoji="1" lang="en-US" altLang="zh-CN" sz="22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]=e;		</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200" b="1" dirty="0">
                <a:solidFill>
                  <a:srgbClr val="00B0F0"/>
                </a:solidFill>
                <a:latin typeface="Consolas" panose="020B0609020204030204" pitchFamily="49" charset="0"/>
                <a:ea typeface="仿宋" panose="02010609060101010101" pitchFamily="49" charset="-122"/>
                <a:cs typeface="Consolas" panose="020B0609020204030204" pitchFamily="49" charset="0"/>
              </a:rPr>
              <a:t>插入元素</a:t>
            </a:r>
            <a:r>
              <a:rPr kumimoji="1" lang="en-US" altLang="zh-CN" sz="2200" b="1" i="1" dirty="0">
                <a:solidFill>
                  <a:srgbClr val="00B0F0"/>
                </a:solidFill>
                <a:latin typeface="Consolas" panose="020B0609020204030204" pitchFamily="49" charset="0"/>
                <a:ea typeface="仿宋" panose="02010609060101010101" pitchFamily="49" charset="-122"/>
                <a:cs typeface="Consolas" panose="020B0609020204030204" pitchFamily="49" charset="0"/>
              </a:rPr>
              <a:t>e</a:t>
            </a:r>
            <a:endParaRPr kumimoji="1" lang="en-US" altLang="zh-CN" sz="2200" b="1" i="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500"/>
              </a:spcBef>
              <a:spcAft>
                <a:spcPct val="0"/>
              </a:spcAft>
            </a:pP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&gt;length++;		</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200" b="1" dirty="0">
                <a:solidFill>
                  <a:srgbClr val="00B0F0"/>
                </a:solidFill>
                <a:latin typeface="Consolas" panose="020B0609020204030204" pitchFamily="49" charset="0"/>
                <a:ea typeface="仿宋" panose="02010609060101010101" pitchFamily="49" charset="-122"/>
                <a:cs typeface="Consolas" panose="020B0609020204030204" pitchFamily="49" charset="0"/>
              </a:rPr>
              <a:t>顺序表长度增</a:t>
            </a:r>
            <a:r>
              <a:rPr kumimoji="1" lang="en-US" altLang="zh-CN" sz="2200" b="1" dirty="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kumimoji="1" lang="en-US" altLang="zh-CN" sz="22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500"/>
              </a:spcBef>
              <a:spcAft>
                <a:spcPct val="0"/>
              </a:spcAft>
            </a:pP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return </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true;		</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200" b="1" dirty="0">
                <a:solidFill>
                  <a:srgbClr val="00B0F0"/>
                </a:solidFill>
                <a:latin typeface="Consolas" panose="020B0609020204030204" pitchFamily="49" charset="0"/>
                <a:ea typeface="仿宋" panose="02010609060101010101" pitchFamily="49" charset="-122"/>
                <a:cs typeface="Consolas" panose="020B0609020204030204" pitchFamily="49" charset="0"/>
              </a:rPr>
              <a:t>成功插入返回</a:t>
            </a:r>
            <a:r>
              <a:rPr kumimoji="1" lang="en-US" altLang="zh-CN" sz="2200" b="1" dirty="0">
                <a:solidFill>
                  <a:srgbClr val="00B0F0"/>
                </a:solidFill>
                <a:latin typeface="Consolas" panose="020B0609020204030204" pitchFamily="49" charset="0"/>
                <a:ea typeface="仿宋" panose="02010609060101010101" pitchFamily="49" charset="-122"/>
                <a:cs typeface="Consolas" panose="020B0609020204030204" pitchFamily="49" charset="0"/>
              </a:rPr>
              <a:t>true</a:t>
            </a:r>
            <a:endParaRPr kumimoji="1" lang="en-US" altLang="zh-CN" sz="22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500"/>
              </a:spcBef>
              <a:spcAft>
                <a:spcPct val="0"/>
              </a:spcAft>
            </a:pP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8"/>
          <p:cNvGrpSpPr/>
          <p:nvPr/>
        </p:nvGrpSpPr>
        <p:grpSpPr>
          <a:xfrm>
            <a:off x="1357290" y="5095444"/>
            <a:ext cx="5857916" cy="857256"/>
            <a:chOff x="1357290" y="5143512"/>
            <a:chExt cx="5857916" cy="857256"/>
          </a:xfrm>
        </p:grpSpPr>
        <p:sp>
          <p:nvSpPr>
            <p:cNvPr id="6" name="Rectangle 6"/>
            <p:cNvSpPr>
              <a:spLocks noChangeArrowheads="1"/>
            </p:cNvSpPr>
            <p:nvPr/>
          </p:nvSpPr>
          <p:spPr bwMode="auto">
            <a:xfrm>
              <a:off x="1357290"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b="1" i="1" dirty="0" smtClean="0">
                  <a:solidFill>
                    <a:srgbClr val="0000FF"/>
                  </a:solidFill>
                  <a:latin typeface="Consolas" panose="020B0609020204030204" pitchFamily="49" charset="0"/>
                  <a:cs typeface="Consolas" panose="020B0609020204030204" pitchFamily="49" charset="0"/>
                </a:rPr>
                <a:t>a</a:t>
              </a:r>
              <a:r>
                <a:rPr lang="en-US" altLang="zh-CN" b="1" baseline="-25000" dirty="0" smtClean="0">
                  <a:solidFill>
                    <a:srgbClr val="0000FF"/>
                  </a:solidFill>
                  <a:latin typeface="Consolas" panose="020B0609020204030204" pitchFamily="49" charset="0"/>
                  <a:cs typeface="Consolas" panose="020B0609020204030204" pitchFamily="49" charset="0"/>
                </a:rPr>
                <a:t>0</a:t>
              </a:r>
              <a:endParaRPr lang="en-US" altLang="zh-CN" b="1" baseline="-25000" dirty="0">
                <a:solidFill>
                  <a:srgbClr val="0000FF"/>
                </a:solidFill>
                <a:latin typeface="Consolas" panose="020B0609020204030204" pitchFamily="49" charset="0"/>
                <a:cs typeface="Consolas" panose="020B0609020204030204" pitchFamily="49" charset="0"/>
              </a:endParaRPr>
            </a:p>
          </p:txBody>
        </p:sp>
        <p:sp>
          <p:nvSpPr>
            <p:cNvPr id="7" name="Rectangle 7"/>
            <p:cNvSpPr>
              <a:spLocks noChangeArrowheads="1"/>
            </p:cNvSpPr>
            <p:nvPr/>
          </p:nvSpPr>
          <p:spPr bwMode="auto">
            <a:xfrm>
              <a:off x="1898627"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b="1" i="1" dirty="0" smtClean="0">
                  <a:solidFill>
                    <a:srgbClr val="0000FF"/>
                  </a:solidFill>
                  <a:latin typeface="Consolas" panose="020B0609020204030204" pitchFamily="49" charset="0"/>
                  <a:cs typeface="Consolas" panose="020B0609020204030204" pitchFamily="49" charset="0"/>
                </a:rPr>
                <a:t>a</a:t>
              </a:r>
              <a:r>
                <a:rPr lang="en-US" altLang="zh-CN" b="1" baseline="-25000" dirty="0" smtClean="0">
                  <a:solidFill>
                    <a:srgbClr val="0000FF"/>
                  </a:solidFill>
                  <a:latin typeface="Consolas" panose="020B0609020204030204" pitchFamily="49" charset="0"/>
                  <a:cs typeface="Consolas" panose="020B0609020204030204" pitchFamily="49" charset="0"/>
                </a:rPr>
                <a:t>1</a:t>
              </a:r>
              <a:endParaRPr lang="en-US" altLang="zh-CN" b="1" baseline="-25000" dirty="0">
                <a:solidFill>
                  <a:srgbClr val="0000FF"/>
                </a:solidFill>
                <a:latin typeface="Consolas" panose="020B0609020204030204" pitchFamily="49" charset="0"/>
                <a:cs typeface="Consolas" panose="020B0609020204030204" pitchFamily="49" charset="0"/>
              </a:endParaRPr>
            </a:p>
          </p:txBody>
        </p:sp>
        <p:sp>
          <p:nvSpPr>
            <p:cNvPr id="8" name="Rectangle 8"/>
            <p:cNvSpPr>
              <a:spLocks noChangeArrowheads="1"/>
            </p:cNvSpPr>
            <p:nvPr/>
          </p:nvSpPr>
          <p:spPr bwMode="auto">
            <a:xfrm>
              <a:off x="2438377"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b="1" baseline="-25000">
                  <a:solidFill>
                    <a:srgbClr val="0000FF"/>
                  </a:solidFill>
                  <a:latin typeface="Consolas" panose="020B0609020204030204" pitchFamily="49" charset="0"/>
                  <a:cs typeface="Consolas" panose="020B0609020204030204" pitchFamily="49" charset="0"/>
                </a:rPr>
                <a:t>…</a:t>
              </a:r>
              <a:endParaRPr lang="en-US" altLang="zh-CN" b="1" baseline="-25000">
                <a:solidFill>
                  <a:srgbClr val="0000FF"/>
                </a:solidFill>
                <a:latin typeface="Consolas" panose="020B0609020204030204" pitchFamily="49" charset="0"/>
                <a:cs typeface="Consolas" panose="020B0609020204030204" pitchFamily="49" charset="0"/>
              </a:endParaRPr>
            </a:p>
          </p:txBody>
        </p:sp>
        <p:sp>
          <p:nvSpPr>
            <p:cNvPr id="9" name="Rectangle 9"/>
            <p:cNvSpPr>
              <a:spLocks noChangeArrowheads="1"/>
            </p:cNvSpPr>
            <p:nvPr/>
          </p:nvSpPr>
          <p:spPr bwMode="auto">
            <a:xfrm>
              <a:off x="2979715"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b="1" i="1">
                  <a:solidFill>
                    <a:srgbClr val="0000FF"/>
                  </a:solidFill>
                  <a:latin typeface="Consolas" panose="020B0609020204030204" pitchFamily="49" charset="0"/>
                  <a:cs typeface="Consolas" panose="020B0609020204030204" pitchFamily="49" charset="0"/>
                </a:rPr>
                <a:t>a</a:t>
              </a:r>
              <a:r>
                <a:rPr lang="en-US" altLang="zh-CN" b="1" i="1" baseline="-25000">
                  <a:solidFill>
                    <a:srgbClr val="0000FF"/>
                  </a:solidFill>
                  <a:latin typeface="Consolas" panose="020B0609020204030204" pitchFamily="49" charset="0"/>
                  <a:cs typeface="Consolas" panose="020B0609020204030204" pitchFamily="49" charset="0"/>
                </a:rPr>
                <a:t>i</a:t>
              </a:r>
              <a:endParaRPr lang="en-US" altLang="zh-CN" b="1" i="1" baseline="-25000">
                <a:solidFill>
                  <a:srgbClr val="0000FF"/>
                </a:solidFill>
                <a:latin typeface="Consolas" panose="020B0609020204030204" pitchFamily="49" charset="0"/>
                <a:cs typeface="Consolas" panose="020B0609020204030204" pitchFamily="49" charset="0"/>
              </a:endParaRPr>
            </a:p>
          </p:txBody>
        </p:sp>
        <p:sp>
          <p:nvSpPr>
            <p:cNvPr id="10" name="Rectangle 10"/>
            <p:cNvSpPr>
              <a:spLocks noChangeArrowheads="1"/>
            </p:cNvSpPr>
            <p:nvPr/>
          </p:nvSpPr>
          <p:spPr bwMode="auto">
            <a:xfrm>
              <a:off x="4040402" y="5568968"/>
              <a:ext cx="1245978"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b="1" baseline="-25000">
                  <a:solidFill>
                    <a:srgbClr val="0000FF"/>
                  </a:solidFill>
                  <a:latin typeface="Consolas" panose="020B0609020204030204" pitchFamily="49" charset="0"/>
                  <a:cs typeface="Consolas" panose="020B0609020204030204" pitchFamily="49" charset="0"/>
                </a:rPr>
                <a:t>…</a:t>
              </a:r>
              <a:endParaRPr lang="en-US" altLang="zh-CN" b="1" baseline="-25000">
                <a:solidFill>
                  <a:srgbClr val="0000FF"/>
                </a:solidFill>
                <a:latin typeface="Consolas" panose="020B0609020204030204" pitchFamily="49" charset="0"/>
                <a:cs typeface="Consolas" panose="020B0609020204030204" pitchFamily="49" charset="0"/>
              </a:endParaRPr>
            </a:p>
          </p:txBody>
        </p:sp>
        <p:sp>
          <p:nvSpPr>
            <p:cNvPr id="11" name="Rectangle 11"/>
            <p:cNvSpPr>
              <a:spLocks noChangeArrowheads="1"/>
            </p:cNvSpPr>
            <p:nvPr/>
          </p:nvSpPr>
          <p:spPr bwMode="auto">
            <a:xfrm>
              <a:off x="5285017"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b="1" i="1">
                  <a:solidFill>
                    <a:srgbClr val="0000FF"/>
                  </a:solidFill>
                  <a:latin typeface="Consolas" panose="020B0609020204030204" pitchFamily="49" charset="0"/>
                  <a:cs typeface="Consolas" panose="020B0609020204030204" pitchFamily="49" charset="0"/>
                </a:rPr>
                <a:t>a</a:t>
              </a:r>
              <a:r>
                <a:rPr lang="en-US" altLang="zh-CN" b="1" i="1" baseline="-25000">
                  <a:solidFill>
                    <a:srgbClr val="0000FF"/>
                  </a:solidFill>
                  <a:latin typeface="Consolas" panose="020B0609020204030204" pitchFamily="49" charset="0"/>
                  <a:cs typeface="Consolas" panose="020B0609020204030204" pitchFamily="49" charset="0"/>
                </a:rPr>
                <a:t>n</a:t>
              </a:r>
              <a:endParaRPr lang="en-US" altLang="zh-CN" b="1" i="1" baseline="-25000">
                <a:solidFill>
                  <a:srgbClr val="0000FF"/>
                </a:solidFill>
                <a:latin typeface="Consolas" panose="020B0609020204030204" pitchFamily="49" charset="0"/>
                <a:cs typeface="Consolas" panose="020B0609020204030204" pitchFamily="49" charset="0"/>
              </a:endParaRPr>
            </a:p>
          </p:txBody>
        </p:sp>
        <p:sp>
          <p:nvSpPr>
            <p:cNvPr id="12" name="Rectangle 12"/>
            <p:cNvSpPr>
              <a:spLocks noChangeArrowheads="1"/>
            </p:cNvSpPr>
            <p:nvPr/>
          </p:nvSpPr>
          <p:spPr bwMode="auto">
            <a:xfrm>
              <a:off x="5846781" y="5568968"/>
              <a:ext cx="1368425"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b="1" baseline="-25000">
                  <a:solidFill>
                    <a:srgbClr val="0000FF"/>
                  </a:solidFill>
                  <a:latin typeface="Consolas" panose="020B0609020204030204" pitchFamily="49" charset="0"/>
                  <a:cs typeface="Consolas" panose="020B0609020204030204" pitchFamily="49" charset="0"/>
                </a:rPr>
                <a:t>…</a:t>
              </a:r>
              <a:endParaRPr lang="en-US" altLang="zh-CN" b="1" baseline="-25000">
                <a:solidFill>
                  <a:srgbClr val="0000FF"/>
                </a:solidFill>
                <a:latin typeface="Consolas" panose="020B0609020204030204" pitchFamily="49" charset="0"/>
                <a:cs typeface="Consolas" panose="020B0609020204030204" pitchFamily="49" charset="0"/>
              </a:endParaRPr>
            </a:p>
          </p:txBody>
        </p:sp>
        <p:sp>
          <p:nvSpPr>
            <p:cNvPr id="15" name="Rectangle 9"/>
            <p:cNvSpPr>
              <a:spLocks noChangeArrowheads="1"/>
            </p:cNvSpPr>
            <p:nvPr/>
          </p:nvSpPr>
          <p:spPr bwMode="auto">
            <a:xfrm>
              <a:off x="3500430"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b="1" i="1" smtClean="0">
                  <a:solidFill>
                    <a:srgbClr val="0000FF"/>
                  </a:solidFill>
                  <a:latin typeface="Consolas" panose="020B0609020204030204" pitchFamily="49" charset="0"/>
                  <a:cs typeface="Consolas" panose="020B0609020204030204" pitchFamily="49" charset="0"/>
                </a:rPr>
                <a:t>a</a:t>
              </a:r>
              <a:r>
                <a:rPr lang="en-US" altLang="zh-CN" b="1" i="1" baseline="-25000" smtClean="0">
                  <a:solidFill>
                    <a:srgbClr val="0000FF"/>
                  </a:solidFill>
                  <a:latin typeface="Consolas" panose="020B0609020204030204" pitchFamily="49" charset="0"/>
                  <a:cs typeface="Consolas" panose="020B0609020204030204" pitchFamily="49" charset="0"/>
                </a:rPr>
                <a:t>i</a:t>
              </a:r>
              <a:r>
                <a:rPr lang="en-US" altLang="zh-CN" b="1" baseline="-25000" smtClean="0">
                  <a:solidFill>
                    <a:srgbClr val="0000FF"/>
                  </a:solidFill>
                  <a:latin typeface="Consolas" panose="020B0609020204030204" pitchFamily="49" charset="0"/>
                  <a:cs typeface="Consolas" panose="020B0609020204030204" pitchFamily="49" charset="0"/>
                </a:rPr>
                <a:t>+1</a:t>
              </a:r>
              <a:endParaRPr lang="en-US" altLang="zh-CN" b="1" baseline="-25000">
                <a:solidFill>
                  <a:srgbClr val="0000FF"/>
                </a:solidFill>
                <a:latin typeface="Consolas" panose="020B0609020204030204" pitchFamily="49" charset="0"/>
                <a:cs typeface="Consolas" panose="020B0609020204030204" pitchFamily="49" charset="0"/>
              </a:endParaRPr>
            </a:p>
          </p:txBody>
        </p:sp>
        <p:sp>
          <p:nvSpPr>
            <p:cNvPr id="16" name="TextBox 15"/>
            <p:cNvSpPr txBox="1"/>
            <p:nvPr/>
          </p:nvSpPr>
          <p:spPr>
            <a:xfrm>
              <a:off x="3071802" y="5143512"/>
              <a:ext cx="357190" cy="369332"/>
            </a:xfrm>
            <a:prstGeom prst="rect">
              <a:avLst/>
            </a:prstGeom>
            <a:noFill/>
          </p:spPr>
          <p:txBody>
            <a:bodyPr wrap="square" rtlCol="0">
              <a:spAutoFit/>
            </a:bodyPr>
            <a:lstStyle/>
            <a:p>
              <a:pPr algn="ctr" fontAlgn="base">
                <a:spcBef>
                  <a:spcPct val="50000"/>
                </a:spcBef>
                <a:spcAft>
                  <a:spcPct val="0"/>
                </a:spcAft>
              </a:pPr>
              <a:r>
                <a:rPr lang="en-US" altLang="zh-CN" b="1" i="1" smtClean="0">
                  <a:solidFill>
                    <a:srgbClr val="0000FF"/>
                  </a:solidFill>
                  <a:latin typeface="Consolas" panose="020B0609020204030204" pitchFamily="49" charset="0"/>
                  <a:ea typeface="楷体_GB2312" pitchFamily="49" charset="-122"/>
                  <a:cs typeface="Consolas" panose="020B0609020204030204" pitchFamily="49" charset="0"/>
                </a:rPr>
                <a:t>i</a:t>
              </a:r>
              <a:endParaRPr lang="zh-CN" altLang="en-US" b="1" i="1">
                <a:solidFill>
                  <a:srgbClr val="0000FF"/>
                </a:solidFill>
                <a:latin typeface="Consolas" panose="020B0609020204030204" pitchFamily="49" charset="0"/>
                <a:ea typeface="楷体_GB2312" pitchFamily="49" charset="-122"/>
                <a:cs typeface="Consolas" panose="020B0609020204030204" pitchFamily="49" charset="0"/>
              </a:endParaRPr>
            </a:p>
          </p:txBody>
        </p:sp>
      </p:grpSp>
      <p:sp>
        <p:nvSpPr>
          <p:cNvPr id="18" name="下弧形箭头 17"/>
          <p:cNvSpPr/>
          <p:nvPr/>
        </p:nvSpPr>
        <p:spPr>
          <a:xfrm>
            <a:off x="5715008" y="6095576"/>
            <a:ext cx="357190" cy="285752"/>
          </a:xfrm>
          <a:prstGeom prst="curved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base">
              <a:spcBef>
                <a:spcPct val="50000"/>
              </a:spcBef>
              <a:spcAft>
                <a:spcPct val="0"/>
              </a:spcAft>
            </a:pPr>
            <a:endParaRPr lang="zh-CN" altLang="en-US" sz="2000" b="1">
              <a:solidFill>
                <a:prstClr val="black"/>
              </a:solidFill>
              <a:latin typeface="Consolas" panose="020B0609020204030204" pitchFamily="49" charset="0"/>
              <a:cs typeface="Consolas" panose="020B0609020204030204" pitchFamily="49" charset="0"/>
            </a:endParaRPr>
          </a:p>
        </p:txBody>
      </p:sp>
      <p:sp>
        <p:nvSpPr>
          <p:cNvPr id="19" name="下弧形箭头 18"/>
          <p:cNvSpPr/>
          <p:nvPr/>
        </p:nvSpPr>
        <p:spPr>
          <a:xfrm>
            <a:off x="3857620" y="6095576"/>
            <a:ext cx="357190" cy="285752"/>
          </a:xfrm>
          <a:prstGeom prst="curved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base">
              <a:spcBef>
                <a:spcPct val="50000"/>
              </a:spcBef>
              <a:spcAft>
                <a:spcPct val="0"/>
              </a:spcAft>
            </a:pPr>
            <a:endParaRPr lang="zh-CN" altLang="en-US" sz="2000" b="1">
              <a:solidFill>
                <a:prstClr val="black"/>
              </a:solidFill>
              <a:latin typeface="Consolas" panose="020B0609020204030204" pitchFamily="49" charset="0"/>
              <a:cs typeface="Consolas" panose="020B0609020204030204" pitchFamily="49" charset="0"/>
            </a:endParaRPr>
          </a:p>
        </p:txBody>
      </p:sp>
      <p:sp>
        <p:nvSpPr>
          <p:cNvPr id="20" name="下弧形箭头 19"/>
          <p:cNvSpPr/>
          <p:nvPr/>
        </p:nvSpPr>
        <p:spPr>
          <a:xfrm>
            <a:off x="3286116" y="6095576"/>
            <a:ext cx="357190" cy="285752"/>
          </a:xfrm>
          <a:prstGeom prst="curved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base">
              <a:spcBef>
                <a:spcPct val="50000"/>
              </a:spcBef>
              <a:spcAft>
                <a:spcPct val="0"/>
              </a:spcAft>
            </a:pPr>
            <a:endParaRPr lang="zh-CN" altLang="en-US" sz="2000" b="1">
              <a:solidFill>
                <a:prstClr val="black"/>
              </a:solidFill>
              <a:latin typeface="Consolas" panose="020B0609020204030204" pitchFamily="49" charset="0"/>
              <a:cs typeface="Consolas" panose="020B0609020204030204" pitchFamily="49" charset="0"/>
            </a:endParaRPr>
          </a:p>
        </p:txBody>
      </p:sp>
      <p:sp>
        <p:nvSpPr>
          <p:cNvPr id="21" name="Rectangle 11"/>
          <p:cNvSpPr>
            <a:spLocks noChangeArrowheads="1"/>
          </p:cNvSpPr>
          <p:nvPr/>
        </p:nvSpPr>
        <p:spPr bwMode="auto">
          <a:xfrm>
            <a:off x="5286380" y="552407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b="1" i="1" smtClean="0">
                <a:solidFill>
                  <a:srgbClr val="0000FF"/>
                </a:solidFill>
                <a:latin typeface="Consolas" panose="020B0609020204030204" pitchFamily="49" charset="0"/>
                <a:cs typeface="Consolas" panose="020B0609020204030204" pitchFamily="49" charset="0"/>
              </a:rPr>
              <a:t>a</a:t>
            </a:r>
            <a:r>
              <a:rPr lang="en-US" altLang="zh-CN" b="1" i="1" baseline="-25000" smtClean="0">
                <a:solidFill>
                  <a:srgbClr val="0000FF"/>
                </a:solidFill>
                <a:latin typeface="Consolas" panose="020B0609020204030204" pitchFamily="49" charset="0"/>
                <a:cs typeface="Consolas" panose="020B0609020204030204" pitchFamily="49" charset="0"/>
              </a:rPr>
              <a:t>n</a:t>
            </a:r>
            <a:r>
              <a:rPr lang="en-US" altLang="zh-CN" b="1" baseline="-25000" smtClean="0">
                <a:solidFill>
                  <a:srgbClr val="0000FF"/>
                </a:solidFill>
                <a:latin typeface="Consolas" panose="020B0609020204030204" pitchFamily="49" charset="0"/>
                <a:cs typeface="Consolas" panose="020B0609020204030204" pitchFamily="49" charset="0"/>
              </a:rPr>
              <a:t>-1</a:t>
            </a:r>
            <a:endParaRPr lang="en-US" altLang="zh-CN" b="1" baseline="-25000">
              <a:solidFill>
                <a:srgbClr val="0000FF"/>
              </a:solidFill>
              <a:latin typeface="Consolas" panose="020B0609020204030204" pitchFamily="49" charset="0"/>
              <a:cs typeface="Consolas" panose="020B0609020204030204" pitchFamily="49" charset="0"/>
            </a:endParaRPr>
          </a:p>
        </p:txBody>
      </p:sp>
      <p:sp>
        <p:nvSpPr>
          <p:cNvPr id="24" name="Rectangle 9"/>
          <p:cNvSpPr>
            <a:spLocks noChangeArrowheads="1"/>
          </p:cNvSpPr>
          <p:nvPr/>
        </p:nvSpPr>
        <p:spPr bwMode="auto">
          <a:xfrm>
            <a:off x="4024636" y="552407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b="1" i="1" smtClean="0">
                <a:solidFill>
                  <a:srgbClr val="0000FF"/>
                </a:solidFill>
                <a:latin typeface="Consolas" panose="020B0609020204030204" pitchFamily="49" charset="0"/>
                <a:cs typeface="Consolas" panose="020B0609020204030204" pitchFamily="49" charset="0"/>
              </a:rPr>
              <a:t>a</a:t>
            </a:r>
            <a:r>
              <a:rPr lang="en-US" altLang="zh-CN" b="1" i="1" baseline="-25000" smtClean="0">
                <a:solidFill>
                  <a:srgbClr val="0000FF"/>
                </a:solidFill>
                <a:latin typeface="Consolas" panose="020B0609020204030204" pitchFamily="49" charset="0"/>
                <a:cs typeface="Consolas" panose="020B0609020204030204" pitchFamily="49" charset="0"/>
              </a:rPr>
              <a:t>i</a:t>
            </a:r>
            <a:r>
              <a:rPr lang="en-US" altLang="zh-CN" b="1" baseline="-25000" smtClean="0">
                <a:solidFill>
                  <a:srgbClr val="0000FF"/>
                </a:solidFill>
                <a:latin typeface="Consolas" panose="020B0609020204030204" pitchFamily="49" charset="0"/>
                <a:cs typeface="Consolas" panose="020B0609020204030204" pitchFamily="49" charset="0"/>
              </a:rPr>
              <a:t>+1</a:t>
            </a:r>
            <a:endParaRPr lang="en-US" altLang="zh-CN" b="1" baseline="-25000">
              <a:solidFill>
                <a:srgbClr val="0000FF"/>
              </a:solidFill>
              <a:latin typeface="Consolas" panose="020B0609020204030204" pitchFamily="49" charset="0"/>
              <a:cs typeface="Consolas" panose="020B0609020204030204" pitchFamily="49" charset="0"/>
            </a:endParaRPr>
          </a:p>
        </p:txBody>
      </p:sp>
      <p:sp>
        <p:nvSpPr>
          <p:cNvPr id="25" name="Rectangle 9"/>
          <p:cNvSpPr>
            <a:spLocks noChangeArrowheads="1"/>
          </p:cNvSpPr>
          <p:nvPr/>
        </p:nvSpPr>
        <p:spPr bwMode="auto">
          <a:xfrm>
            <a:off x="2944692" y="552407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b="1" i="1" smtClean="0">
                <a:solidFill>
                  <a:srgbClr val="FF0000"/>
                </a:solidFill>
                <a:latin typeface="Consolas" panose="020B0609020204030204" pitchFamily="49" charset="0"/>
                <a:cs typeface="Consolas" panose="020B0609020204030204" pitchFamily="49" charset="0"/>
              </a:rPr>
              <a:t>e</a:t>
            </a:r>
            <a:endParaRPr lang="en-US" altLang="zh-CN" b="1" i="1" baseline="-25000">
              <a:solidFill>
                <a:srgbClr val="FF0000"/>
              </a:solidFill>
              <a:latin typeface="Consolas" panose="020B0609020204030204" pitchFamily="49" charset="0"/>
              <a:cs typeface="Consolas" panose="020B0609020204030204" pitchFamily="49" charset="0"/>
            </a:endParaRPr>
          </a:p>
        </p:txBody>
      </p:sp>
      <p:sp>
        <p:nvSpPr>
          <p:cNvPr id="26" name="Rectangle 9"/>
          <p:cNvSpPr>
            <a:spLocks noChangeArrowheads="1"/>
          </p:cNvSpPr>
          <p:nvPr/>
        </p:nvSpPr>
        <p:spPr bwMode="auto">
          <a:xfrm>
            <a:off x="3500430" y="552407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b="1" i="1">
                <a:solidFill>
                  <a:srgbClr val="0000FF"/>
                </a:solidFill>
                <a:latin typeface="Consolas" panose="020B0609020204030204" pitchFamily="49" charset="0"/>
                <a:cs typeface="Consolas" panose="020B0609020204030204" pitchFamily="49" charset="0"/>
              </a:rPr>
              <a:t>a</a:t>
            </a:r>
            <a:r>
              <a:rPr lang="en-US" altLang="zh-CN" b="1" i="1" baseline="-25000">
                <a:solidFill>
                  <a:srgbClr val="0000FF"/>
                </a:solidFill>
                <a:latin typeface="Consolas" panose="020B0609020204030204" pitchFamily="49" charset="0"/>
                <a:cs typeface="Consolas" panose="020B0609020204030204" pitchFamily="49" charset="0"/>
              </a:rPr>
              <a:t>i</a:t>
            </a:r>
            <a:endParaRPr lang="en-US" altLang="zh-CN" b="1" i="1" baseline="-25000">
              <a:solidFill>
                <a:srgbClr val="0000FF"/>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65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58">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0"/>
                            </p:stCondLst>
                            <p:childTnLst>
                              <p:par>
                                <p:cTn id="22" presetID="22" presetClass="exit" presetSubtype="4" fill="hold" grpId="1" nodeType="afterEffect">
                                  <p:stCondLst>
                                    <p:cond delay="0"/>
                                  </p:stCondLst>
                                  <p:childTnLst>
                                    <p:animEffect transition="out" filter="wipe(down)">
                                      <p:cBhvr>
                                        <p:cTn id="23" dur="500"/>
                                        <p:tgtEl>
                                          <p:spTgt spid="18"/>
                                        </p:tgtEl>
                                      </p:cBhvr>
                                    </p:animEffect>
                                    <p:set>
                                      <p:cBhvr>
                                        <p:cTn id="24" dur="1" fill="hold">
                                          <p:stCondLst>
                                            <p:cond delay="499"/>
                                          </p:stCondLst>
                                        </p:cTn>
                                        <p:tgtEl>
                                          <p:spTgt spid="1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1" nodeType="clickEffect">
                                  <p:stCondLst>
                                    <p:cond delay="0"/>
                                  </p:stCondLst>
                                  <p:childTnLst>
                                    <p:animEffect transition="out" filter="wipe(down)">
                                      <p:cBhvr>
                                        <p:cTn id="40" dur="500"/>
                                        <p:tgtEl>
                                          <p:spTgt spid="19"/>
                                        </p:tgtEl>
                                      </p:cBhvr>
                                    </p:animEffect>
                                    <p:set>
                                      <p:cBhvr>
                                        <p:cTn id="41" dur="1" fill="hold">
                                          <p:stCondLst>
                                            <p:cond delay="499"/>
                                          </p:stCondLst>
                                        </p:cTn>
                                        <p:tgtEl>
                                          <p:spTgt spid="19"/>
                                        </p:tgtEl>
                                        <p:attrNameLst>
                                          <p:attrName>style.visibility</p:attrName>
                                        </p:attrNameLst>
                                      </p:cBhvr>
                                      <p:to>
                                        <p:strVal val="hidden"/>
                                      </p:to>
                                    </p:se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grpId="1" nodeType="clickEffect">
                                  <p:stCondLst>
                                    <p:cond delay="0"/>
                                  </p:stCondLst>
                                  <p:childTnLst>
                                    <p:animEffect transition="out" filter="wipe(down)">
                                      <p:cBhvr>
                                        <p:cTn id="52" dur="500"/>
                                        <p:tgtEl>
                                          <p:spTgt spid="20"/>
                                        </p:tgtEl>
                                      </p:cBhvr>
                                    </p:animEffect>
                                    <p:set>
                                      <p:cBhvr>
                                        <p:cTn id="53" dur="1" fill="hold">
                                          <p:stCondLst>
                                            <p:cond delay="499"/>
                                          </p:stCondLst>
                                        </p:cTn>
                                        <p:tgtEl>
                                          <p:spTgt spid="2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70658">
                                            <p:txEl>
                                              <p:pRg st="7" end="7"/>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70658">
                                            <p:txEl>
                                              <p:pRg st="8" end="8"/>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065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4" grpId="0" animBg="1"/>
      <p:bldP spid="25" grpId="0" animBg="1"/>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85720" y="500042"/>
            <a:ext cx="8675688" cy="1052596"/>
          </a:xfrm>
          <a:prstGeom prst="rect">
            <a:avLst/>
          </a:prstGeom>
          <a:noFill/>
          <a:ln w="9525">
            <a:noFill/>
            <a:miter lim="800000"/>
          </a:ln>
          <a:effectLst/>
        </p:spPr>
        <p:txBody>
          <a:bodyPr>
            <a:spAutoFit/>
          </a:bodyPr>
          <a:lstStyle/>
          <a:p>
            <a:pPr fontAlgn="base">
              <a:lnSpc>
                <a:spcPct val="130000"/>
              </a:lnSpc>
              <a:spcBef>
                <a:spcPct val="50000"/>
              </a:spcBef>
              <a:spcAft>
                <a:spcPct val="0"/>
              </a:spcAft>
            </a:pPr>
            <a:r>
              <a:rPr kumimoji="1"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本算法</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来说，元素</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移动的次数不仅与表长</a:t>
            </a:r>
            <a:r>
              <a:rPr kumimoji="1"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kumimoji="1" lang="en-US" altLang="zh-CN" sz="2400" b="1" dirty="0" smtClean="0">
                <a:solidFill>
                  <a:srgbClr val="0000FF"/>
                </a:solidFill>
                <a:latin typeface="Consolas" panose="020B0609020204030204" pitchFamily="49" charset="0"/>
                <a:cs typeface="Consolas" panose="020B0609020204030204" pitchFamily="49" charset="0"/>
              </a:rPr>
              <a:t>-</a:t>
            </a:r>
            <a:r>
              <a:rPr kumimoji="1"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&gt;length=</a:t>
            </a:r>
            <a:r>
              <a:rPr kumimoji="1"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有关，而且</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与插入位置</a:t>
            </a:r>
            <a:r>
              <a:rPr kumimoji="1" lang="en-US" altLang="zh-CN" sz="2400" b="1"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有关</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14"/>
          <p:cNvGrpSpPr/>
          <p:nvPr/>
        </p:nvGrpSpPr>
        <p:grpSpPr>
          <a:xfrm>
            <a:off x="285720" y="2562054"/>
            <a:ext cx="4319587" cy="2229315"/>
            <a:chOff x="285720" y="2001034"/>
            <a:chExt cx="4319587" cy="2229315"/>
          </a:xfrm>
        </p:grpSpPr>
        <p:sp>
          <p:nvSpPr>
            <p:cNvPr id="23586" name="Text Box 1058"/>
            <p:cNvSpPr txBox="1">
              <a:spLocks noChangeArrowheads="1"/>
            </p:cNvSpPr>
            <p:nvPr/>
          </p:nvSpPr>
          <p:spPr bwMode="auto">
            <a:xfrm>
              <a:off x="285720" y="3214686"/>
              <a:ext cx="4319587" cy="1015663"/>
            </a:xfrm>
            <a:prstGeom prst="rect">
              <a:avLst/>
            </a:prstGeom>
            <a:noFill/>
            <a:ln w="38100" algn="ctr">
              <a:noFill/>
              <a:miter lim="800000"/>
              <a:tailEnd type="none" w="med" len="lg"/>
            </a:ln>
            <a:effectLst/>
          </p:spPr>
          <p:txBody>
            <a:bodyPr>
              <a:spAutoFit/>
            </a:bodyPr>
            <a:lstStyle/>
            <a:p>
              <a:pPr fontAlgn="base">
                <a:spcBef>
                  <a:spcPct val="50000"/>
                </a:spcBef>
                <a:spcAft>
                  <a:spcPct val="0"/>
                </a:spcAft>
              </a:pPr>
              <a:r>
                <a:rPr lang="zh-CN" altLang="en-US" sz="2400" b="1" dirty="0" smtClean="0">
                  <a:solidFill>
                    <a:srgbClr val="FF0000"/>
                  </a:solidFill>
                  <a:latin typeface="Consolas" panose="020B0609020204030204" pitchFamily="49" charset="0"/>
                  <a:ea typeface="方正启体简体" pitchFamily="65" charset="-122"/>
                  <a:cs typeface="Consolas" panose="020B0609020204030204" pitchFamily="49" charset="0"/>
                </a:rPr>
                <a:t>算法</a:t>
              </a:r>
              <a:r>
                <a:rPr lang="zh-CN" altLang="en-US" sz="2400" b="1" dirty="0">
                  <a:solidFill>
                    <a:srgbClr val="FF0000"/>
                  </a:solidFill>
                  <a:latin typeface="Consolas" panose="020B0609020204030204" pitchFamily="49" charset="0"/>
                  <a:ea typeface="方正启体简体" pitchFamily="65" charset="-122"/>
                  <a:cs typeface="Consolas" panose="020B0609020204030204" pitchFamily="49" charset="0"/>
                </a:rPr>
                <a:t>最好时间复杂</a:t>
              </a:r>
              <a:r>
                <a:rPr lang="zh-CN" altLang="en-US" sz="2400" b="1" dirty="0" smtClean="0">
                  <a:solidFill>
                    <a:srgbClr val="FF0000"/>
                  </a:solidFill>
                  <a:latin typeface="Consolas" panose="020B0609020204030204" pitchFamily="49" charset="0"/>
                  <a:ea typeface="方正启体简体" pitchFamily="65" charset="-122"/>
                  <a:cs typeface="Consolas" panose="020B0609020204030204" pitchFamily="49" charset="0"/>
                </a:rPr>
                <a:t>度</a:t>
              </a:r>
              <a:endParaRPr lang="en-US" altLang="zh-CN" sz="2400" b="1" dirty="0" smtClean="0">
                <a:solidFill>
                  <a:srgbClr val="FF0000"/>
                </a:solidFill>
                <a:latin typeface="Consolas" panose="020B0609020204030204" pitchFamily="49" charset="0"/>
                <a:ea typeface="方正启体简体" pitchFamily="65" charset="-122"/>
                <a:cs typeface="Consolas" panose="020B0609020204030204" pitchFamily="49" charset="0"/>
              </a:endParaRPr>
            </a:p>
            <a:p>
              <a:pPr fontAlgn="base">
                <a:spcBef>
                  <a:spcPct val="50000"/>
                </a:spcBef>
                <a:spcAft>
                  <a:spcPct val="0"/>
                </a:spcAft>
              </a:pPr>
              <a:r>
                <a:rPr lang="zh-CN" altLang="en-US" sz="2400" b="1" dirty="0" smtClean="0">
                  <a:solidFill>
                    <a:srgbClr val="FF0000"/>
                  </a:solidFill>
                  <a:latin typeface="Consolas" panose="020B0609020204030204" pitchFamily="49" charset="0"/>
                  <a:ea typeface="方正启体简体" pitchFamily="65" charset="-122"/>
                  <a:cs typeface="Consolas" panose="020B0609020204030204" pitchFamily="49" charset="0"/>
                </a:rPr>
                <a:t>为</a:t>
              </a:r>
              <a:r>
                <a:rPr lang="en-US" altLang="zh-CN" sz="2400" b="1" i="1" dirty="0">
                  <a:solidFill>
                    <a:srgbClr val="FF0000"/>
                  </a:solidFill>
                  <a:latin typeface="Consolas" panose="020B0609020204030204" pitchFamily="49" charset="0"/>
                  <a:ea typeface="方正启体简体" pitchFamily="65" charset="-122"/>
                  <a:cs typeface="Consolas" panose="020B0609020204030204" pitchFamily="49" charset="0"/>
                </a:rPr>
                <a:t>O</a:t>
              </a:r>
              <a:r>
                <a:rPr lang="en-US" altLang="zh-CN" sz="2400" b="1" dirty="0">
                  <a:solidFill>
                    <a:srgbClr val="FF0000"/>
                  </a:solidFill>
                  <a:latin typeface="Consolas" panose="020B0609020204030204" pitchFamily="49" charset="0"/>
                  <a:ea typeface="方正启体简体" pitchFamily="65" charset="-122"/>
                  <a:cs typeface="Consolas" panose="020B0609020204030204" pitchFamily="49" charset="0"/>
                </a:rPr>
                <a:t>(1)</a:t>
              </a:r>
              <a:endParaRPr lang="en-US" altLang="zh-CN" sz="2400" b="1" dirty="0">
                <a:solidFill>
                  <a:srgbClr val="FF0000"/>
                </a:solidFill>
                <a:latin typeface="Consolas" panose="020B0609020204030204" pitchFamily="49" charset="0"/>
                <a:ea typeface="方正启体简体" pitchFamily="65" charset="-122"/>
                <a:cs typeface="Consolas" panose="020B0609020204030204" pitchFamily="49" charset="0"/>
              </a:endParaRPr>
            </a:p>
          </p:txBody>
        </p:sp>
        <p:cxnSp>
          <p:nvCxnSpPr>
            <p:cNvPr id="10" name="直接箭头连接符 9"/>
            <p:cNvCxnSpPr/>
            <p:nvPr/>
          </p:nvCxnSpPr>
          <p:spPr>
            <a:xfrm rot="5400000" flipH="1" flipV="1">
              <a:off x="1570810" y="2643182"/>
              <a:ext cx="1285884"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grpSp>
        <p:nvGrpSpPr>
          <p:cNvPr id="3" name="组合 15"/>
          <p:cNvGrpSpPr/>
          <p:nvPr/>
        </p:nvGrpSpPr>
        <p:grpSpPr>
          <a:xfrm>
            <a:off x="3857620" y="3133558"/>
            <a:ext cx="3500462" cy="1657811"/>
            <a:chOff x="4356100" y="2572538"/>
            <a:chExt cx="4319588" cy="1657811"/>
          </a:xfrm>
        </p:grpSpPr>
        <p:sp>
          <p:nvSpPr>
            <p:cNvPr id="23587" name="Text Box 1059"/>
            <p:cNvSpPr txBox="1">
              <a:spLocks noChangeArrowheads="1"/>
            </p:cNvSpPr>
            <p:nvPr/>
          </p:nvSpPr>
          <p:spPr bwMode="auto">
            <a:xfrm>
              <a:off x="4356100" y="3214686"/>
              <a:ext cx="4319588" cy="1015663"/>
            </a:xfrm>
            <a:prstGeom prst="rect">
              <a:avLst/>
            </a:prstGeom>
            <a:noFill/>
            <a:ln w="38100" algn="ctr">
              <a:noFill/>
              <a:miter lim="800000"/>
              <a:tailEnd type="none" w="med" len="lg"/>
            </a:ln>
            <a:effectLst/>
          </p:spPr>
          <p:txBody>
            <a:bodyPr>
              <a:spAutoFit/>
            </a:bodyPr>
            <a:lstStyle/>
            <a:p>
              <a:pPr fontAlgn="base">
                <a:spcBef>
                  <a:spcPct val="50000"/>
                </a:spcBef>
                <a:spcAft>
                  <a:spcPct val="0"/>
                </a:spcAft>
              </a:pPr>
              <a:r>
                <a:rPr lang="zh-CN" altLang="en-US" sz="2400" b="1" dirty="0" smtClean="0">
                  <a:solidFill>
                    <a:srgbClr val="FF0000"/>
                  </a:solidFill>
                  <a:latin typeface="Consolas" panose="020B0609020204030204" pitchFamily="49" charset="0"/>
                  <a:ea typeface="方正启体简体" pitchFamily="65" charset="-122"/>
                  <a:cs typeface="Consolas" panose="020B0609020204030204" pitchFamily="49" charset="0"/>
                </a:rPr>
                <a:t>算法</a:t>
              </a:r>
              <a:r>
                <a:rPr lang="zh-CN" altLang="en-US" sz="2400" b="1" dirty="0">
                  <a:solidFill>
                    <a:srgbClr val="FF0000"/>
                  </a:solidFill>
                  <a:latin typeface="Consolas" panose="020B0609020204030204" pitchFamily="49" charset="0"/>
                  <a:ea typeface="方正启体简体" pitchFamily="65" charset="-122"/>
                  <a:cs typeface="Consolas" panose="020B0609020204030204" pitchFamily="49" charset="0"/>
                </a:rPr>
                <a:t>最坏时间复杂</a:t>
              </a:r>
              <a:r>
                <a:rPr lang="zh-CN" altLang="en-US" sz="2400" b="1" dirty="0" smtClean="0">
                  <a:solidFill>
                    <a:srgbClr val="FF0000"/>
                  </a:solidFill>
                  <a:latin typeface="Consolas" panose="020B0609020204030204" pitchFamily="49" charset="0"/>
                  <a:ea typeface="方正启体简体" pitchFamily="65" charset="-122"/>
                  <a:cs typeface="Consolas" panose="020B0609020204030204" pitchFamily="49" charset="0"/>
                </a:rPr>
                <a:t>度</a:t>
              </a:r>
              <a:endParaRPr lang="en-US" altLang="zh-CN" sz="2400" b="1" dirty="0" smtClean="0">
                <a:solidFill>
                  <a:srgbClr val="FF0000"/>
                </a:solidFill>
                <a:latin typeface="Consolas" panose="020B0609020204030204" pitchFamily="49" charset="0"/>
                <a:ea typeface="方正启体简体" pitchFamily="65" charset="-122"/>
                <a:cs typeface="Consolas" panose="020B0609020204030204" pitchFamily="49" charset="0"/>
              </a:endParaRPr>
            </a:p>
            <a:p>
              <a:pPr fontAlgn="base">
                <a:spcBef>
                  <a:spcPct val="50000"/>
                </a:spcBef>
                <a:spcAft>
                  <a:spcPct val="0"/>
                </a:spcAft>
              </a:pPr>
              <a:r>
                <a:rPr lang="zh-CN" altLang="en-US" sz="2400" b="1" dirty="0" smtClean="0">
                  <a:solidFill>
                    <a:srgbClr val="FF0000"/>
                  </a:solidFill>
                  <a:latin typeface="Consolas" panose="020B0609020204030204" pitchFamily="49" charset="0"/>
                  <a:ea typeface="方正启体简体" pitchFamily="65" charset="-122"/>
                  <a:cs typeface="Consolas" panose="020B0609020204030204" pitchFamily="49" charset="0"/>
                </a:rPr>
                <a:t>为</a:t>
              </a:r>
              <a:r>
                <a:rPr lang="en-US" altLang="zh-CN" sz="2400" b="1" i="1" dirty="0">
                  <a:solidFill>
                    <a:srgbClr val="FF0000"/>
                  </a:solidFill>
                  <a:latin typeface="Consolas" panose="020B0609020204030204" pitchFamily="49" charset="0"/>
                  <a:ea typeface="方正启体简体" pitchFamily="65" charset="-122"/>
                  <a:cs typeface="Consolas" panose="020B0609020204030204" pitchFamily="49" charset="0"/>
                </a:rPr>
                <a:t>O</a:t>
              </a:r>
              <a:r>
                <a:rPr lang="en-US" altLang="zh-CN" sz="2400" b="1" dirty="0">
                  <a:solidFill>
                    <a:srgbClr val="FF0000"/>
                  </a:solidFill>
                  <a:latin typeface="Consolas" panose="020B0609020204030204" pitchFamily="49" charset="0"/>
                  <a:ea typeface="方正启体简体" pitchFamily="65" charset="-122"/>
                  <a:cs typeface="Consolas" panose="020B0609020204030204" pitchFamily="49" charset="0"/>
                </a:rPr>
                <a:t>(</a:t>
              </a:r>
              <a:r>
                <a:rPr lang="en-US" altLang="zh-CN" sz="2400" b="1" i="1" dirty="0">
                  <a:solidFill>
                    <a:srgbClr val="FF0000"/>
                  </a:solidFill>
                  <a:latin typeface="Consolas" panose="020B0609020204030204" pitchFamily="49" charset="0"/>
                  <a:ea typeface="方正启体简体" pitchFamily="65" charset="-122"/>
                  <a:cs typeface="Consolas" panose="020B0609020204030204" pitchFamily="49" charset="0"/>
                </a:rPr>
                <a:t>n</a:t>
              </a:r>
              <a:r>
                <a:rPr lang="en-US" altLang="zh-CN" sz="2400" b="1" dirty="0">
                  <a:solidFill>
                    <a:srgbClr val="FF0000"/>
                  </a:solidFill>
                  <a:latin typeface="Consolas" panose="020B0609020204030204" pitchFamily="49" charset="0"/>
                  <a:ea typeface="方正启体简体" pitchFamily="65" charset="-122"/>
                  <a:cs typeface="Consolas" panose="020B0609020204030204" pitchFamily="49" charset="0"/>
                </a:rPr>
                <a:t>)</a:t>
              </a:r>
              <a:endParaRPr lang="en-US" altLang="zh-CN" sz="2400" b="1" dirty="0">
                <a:solidFill>
                  <a:srgbClr val="FF0000"/>
                </a:solidFill>
                <a:latin typeface="Consolas" panose="020B0609020204030204" pitchFamily="49" charset="0"/>
                <a:ea typeface="方正启体简体" pitchFamily="65" charset="-122"/>
                <a:cs typeface="Consolas" panose="020B0609020204030204" pitchFamily="49" charset="0"/>
              </a:endParaRPr>
            </a:p>
          </p:txBody>
        </p:sp>
        <p:cxnSp>
          <p:nvCxnSpPr>
            <p:cNvPr id="12" name="直接箭头连接符 11"/>
            <p:cNvCxnSpPr/>
            <p:nvPr/>
          </p:nvCxnSpPr>
          <p:spPr>
            <a:xfrm rot="5400000" flipH="1" flipV="1">
              <a:off x="5250661" y="2893215"/>
              <a:ext cx="642942"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
        <p:nvSpPr>
          <p:cNvPr id="13" name="TextBox 12"/>
          <p:cNvSpPr txBox="1"/>
          <p:nvPr/>
        </p:nvSpPr>
        <p:spPr>
          <a:xfrm>
            <a:off x="857224" y="2743331"/>
            <a:ext cx="6500858" cy="46166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fontAlgn="base">
              <a:spcBef>
                <a:spcPct val="50000"/>
              </a:spcBef>
              <a:spcAft>
                <a:spcPct val="0"/>
              </a:spcAft>
              <a:buFontTx/>
              <a:buBlip>
                <a:blip r:embed="rId1"/>
              </a:buBlip>
            </a:pPr>
            <a:r>
              <a:rPr kumimoji="1" lang="zh-CN" altLang="en-US" sz="2400" b="1" dirty="0" smtClean="0">
                <a:solidFill>
                  <a:prstClr val="black"/>
                </a:solidFill>
                <a:latin typeface="Consolas" panose="020B0609020204030204" pitchFamily="49" charset="0"/>
                <a:ea typeface="仿宋" panose="02010609060101010101" pitchFamily="49" charset="-122"/>
                <a:cs typeface="Consolas" panose="020B0609020204030204" pitchFamily="49" charset="0"/>
              </a:rPr>
              <a:t>当</a:t>
            </a:r>
            <a:r>
              <a:rPr kumimoji="1" lang="en-US" altLang="zh-CN" sz="2400" b="1" i="1" dirty="0" err="1" smtClean="0">
                <a:solidFill>
                  <a:prstClr val="black"/>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smtClean="0">
                <a:solidFill>
                  <a:prstClr val="black"/>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2400" b="1" dirty="0" smtClean="0">
                <a:solidFill>
                  <a:prstClr val="black"/>
                </a:solidFill>
                <a:latin typeface="Consolas" panose="020B0609020204030204" pitchFamily="49" charset="0"/>
                <a:ea typeface="仿宋" panose="02010609060101010101" pitchFamily="49" charset="-122"/>
                <a:cs typeface="Consolas" panose="020B0609020204030204" pitchFamily="49" charset="0"/>
              </a:rPr>
              <a:t>时，移动次数为</a:t>
            </a:r>
            <a:r>
              <a:rPr kumimoji="1" lang="en-US" altLang="zh-CN" sz="2400" b="1" i="1" dirty="0" smtClean="0">
                <a:solidFill>
                  <a:prstClr val="black"/>
                </a:solidFill>
                <a:latin typeface="Consolas" panose="020B0609020204030204" pitchFamily="49" charset="0"/>
                <a:ea typeface="仿宋" panose="02010609060101010101" pitchFamily="49" charset="-122"/>
                <a:cs typeface="Consolas" panose="020B0609020204030204" pitchFamily="49" charset="0"/>
              </a:rPr>
              <a:t>n</a:t>
            </a:r>
            <a:r>
              <a:rPr kumimoji="1" lang="zh-CN" altLang="en-US" sz="2400" b="1" dirty="0" smtClean="0">
                <a:solidFill>
                  <a:prstClr val="black"/>
                </a:solidFill>
                <a:latin typeface="Consolas" panose="020B0609020204030204" pitchFamily="49" charset="0"/>
                <a:ea typeface="仿宋" panose="02010609060101010101" pitchFamily="49" charset="-122"/>
                <a:cs typeface="Consolas" panose="020B0609020204030204" pitchFamily="49" charset="0"/>
              </a:rPr>
              <a:t>，达到最大值。　</a:t>
            </a:r>
            <a:endParaRPr lang="zh-CN" altLang="en-US" sz="2400" b="1" dirty="0">
              <a:solidFill>
                <a:prstClr val="black"/>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TextBox 13"/>
          <p:cNvSpPr txBox="1"/>
          <p:nvPr/>
        </p:nvSpPr>
        <p:spPr>
          <a:xfrm>
            <a:off x="857224" y="2204864"/>
            <a:ext cx="6500858" cy="46166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fontAlgn="base">
              <a:spcBef>
                <a:spcPct val="50000"/>
              </a:spcBef>
              <a:spcAft>
                <a:spcPct val="0"/>
              </a:spcAft>
              <a:buFontTx/>
              <a:buBlip>
                <a:blip r:embed="rId1"/>
              </a:buBlip>
            </a:pPr>
            <a:r>
              <a:rPr kumimoji="1" lang="zh-CN" altLang="en-US" sz="2400" b="1" dirty="0" smtClean="0">
                <a:solidFill>
                  <a:prstClr val="black"/>
                </a:solidFill>
                <a:latin typeface="Consolas" panose="020B0609020204030204" pitchFamily="49" charset="0"/>
                <a:ea typeface="仿宋" panose="02010609060101010101" pitchFamily="49" charset="-122"/>
                <a:cs typeface="Consolas" panose="020B0609020204030204" pitchFamily="49" charset="0"/>
              </a:rPr>
              <a:t>当</a:t>
            </a:r>
            <a:r>
              <a:rPr kumimoji="1" lang="en-US" altLang="zh-CN" sz="2400" b="1" i="1" dirty="0" err="1" smtClean="0">
                <a:solidFill>
                  <a:prstClr val="black"/>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smtClean="0">
                <a:solidFill>
                  <a:prstClr val="black"/>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i="1" dirty="0" smtClean="0">
                <a:solidFill>
                  <a:prstClr val="black"/>
                </a:solidFill>
                <a:latin typeface="Consolas" panose="020B0609020204030204" pitchFamily="49" charset="0"/>
                <a:ea typeface="仿宋" panose="02010609060101010101" pitchFamily="49" charset="-122"/>
                <a:cs typeface="Consolas" panose="020B0609020204030204" pitchFamily="49" charset="0"/>
              </a:rPr>
              <a:t>n</a:t>
            </a:r>
            <a:r>
              <a:rPr kumimoji="1" lang="zh-CN" altLang="en-US" sz="2400" b="1" dirty="0" smtClean="0">
                <a:solidFill>
                  <a:prstClr val="black"/>
                </a:solidFill>
                <a:latin typeface="Consolas" panose="020B0609020204030204" pitchFamily="49" charset="0"/>
                <a:ea typeface="仿宋" panose="02010609060101010101" pitchFamily="49" charset="-122"/>
                <a:cs typeface="Consolas" panose="020B0609020204030204" pitchFamily="49" charset="0"/>
              </a:rPr>
              <a:t>时，移动次数为</a:t>
            </a:r>
            <a:r>
              <a:rPr kumimoji="1" lang="en-US" altLang="zh-CN" sz="2400" b="1" dirty="0" smtClean="0">
                <a:solidFill>
                  <a:prstClr val="black"/>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2400" b="1" dirty="0" smtClean="0">
                <a:solidFill>
                  <a:prstClr val="black"/>
                </a:solidFill>
                <a:latin typeface="Consolas" panose="020B0609020204030204" pitchFamily="49" charset="0"/>
                <a:ea typeface="仿宋" panose="02010609060101010101" pitchFamily="49" charset="-122"/>
                <a:cs typeface="Consolas" panose="020B0609020204030204" pitchFamily="49" charset="0"/>
              </a:rPr>
              <a:t>；</a:t>
            </a:r>
            <a:endParaRPr lang="zh-CN" altLang="en-US" sz="2400" b="1" dirty="0">
              <a:solidFill>
                <a:prstClr val="black"/>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灯片编号占位符 15"/>
          <p:cNvSpPr>
            <a:spLocks noGrp="1"/>
          </p:cNvSpPr>
          <p:nvPr>
            <p:ph type="sldNum" sz="quarter" idx="12"/>
          </p:nvPr>
        </p:nvSpPr>
        <p:spPr>
          <a:xfrm>
            <a:off x="6553200" y="7312347"/>
            <a:ext cx="2133600" cy="365125"/>
          </a:xfrm>
        </p:spPr>
        <p:txBody>
          <a:bodyPr/>
          <a:lstStyle/>
          <a:p>
            <a:fld id="{BC067DFE-42A7-4CB5-93C4-F2F97DA7580C}" type="slidenum">
              <a:rPr lang="en-US" altLang="zh-CN" smtClean="0"/>
            </a:fld>
            <a:r>
              <a:rPr lang="en-US" altLang="zh-CN" smtClean="0"/>
              <a:t>/65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Text Box 2"/>
          <p:cNvSpPr txBox="1">
            <a:spLocks noChangeArrowheads="1"/>
          </p:cNvSpPr>
          <p:nvPr/>
        </p:nvSpPr>
        <p:spPr bwMode="auto">
          <a:xfrm>
            <a:off x="669894" y="115888"/>
            <a:ext cx="8078570" cy="1126462"/>
          </a:xfrm>
          <a:prstGeom prst="rect">
            <a:avLst/>
          </a:prstGeom>
          <a:noFill/>
          <a:ln w="9525">
            <a:noFill/>
            <a:miter lim="800000"/>
          </a:ln>
          <a:effectLst/>
        </p:spPr>
        <p:txBody>
          <a:bodyPr wrap="square">
            <a:spAutoFit/>
          </a:bodyPr>
          <a:lstStyle/>
          <a:p>
            <a:pPr marL="342900" indent="-342900" fontAlgn="base">
              <a:lnSpc>
                <a:spcPct val="130000"/>
              </a:lnSpc>
              <a:spcBef>
                <a:spcPct val="50000"/>
              </a:spcBef>
              <a:spcAft>
                <a:spcPct val="0"/>
              </a:spcAft>
              <a:buFontTx/>
              <a:buBlip>
                <a:blip r:embed="rId1"/>
              </a:buBlip>
            </a:pP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平均情况分析：</a:t>
            </a:r>
            <a:endPar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fontAlgn="base">
              <a:lnSpc>
                <a:spcPct val="130000"/>
              </a:lnSpc>
              <a:spcBef>
                <a:spcPct val="50000"/>
              </a:spcBef>
              <a:spcAft>
                <a:spcPct val="0"/>
              </a:spcAft>
            </a:pPr>
            <a:r>
              <a:rPr kumimoji="1" lang="zh-CN" altLang="en-US"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1" baseline="-25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kumimoji="1"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1" baseline="-25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b="1" dirty="0" smtClean="0">
                <a:solidFill>
                  <a:srgbClr val="0000FF"/>
                </a:solidFill>
                <a:latin typeface="宋体" panose="02010600030101010101" pitchFamily="2" charset="-122"/>
                <a:cs typeface="Consolas" panose="020B0609020204030204" pitchFamily="49" charset="0"/>
              </a:rPr>
              <a:t>…</a:t>
            </a:r>
            <a:r>
              <a:rPr kumimoji="1" lang="en-US" altLang="zh-CN" sz="20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b="1" i="1" dirty="0"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1" i="1" baseline="-25000" dirty="0"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b="1" dirty="0" smtClean="0">
                <a:solidFill>
                  <a:srgbClr val="0000FF"/>
                </a:solidFill>
                <a:latin typeface="宋体" panose="02010600030101010101" pitchFamily="2" charset="-122"/>
                <a:cs typeface="Consolas" panose="020B0609020204030204" pitchFamily="49" charset="0"/>
              </a:rPr>
              <a:t>…</a:t>
            </a:r>
            <a:r>
              <a:rPr kumimoji="1"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1" i="1" baseline="-25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b="1" baseline="-25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00039" name="Line 7"/>
          <p:cNvSpPr>
            <a:spLocks noChangeShapeType="1"/>
          </p:cNvSpPr>
          <p:nvPr/>
        </p:nvSpPr>
        <p:spPr bwMode="auto">
          <a:xfrm flipV="1">
            <a:off x="1987947" y="1431306"/>
            <a:ext cx="0" cy="287338"/>
          </a:xfrm>
          <a:prstGeom prst="line">
            <a:avLst/>
          </a:prstGeom>
          <a:ln>
            <a:tailEnd type="triangle"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50000"/>
              </a:spcBef>
              <a:spcAft>
                <a:spcPct val="0"/>
              </a:spcAft>
            </a:pPr>
            <a:endParaRPr lang="zh-CN" altLang="en-US" b="1">
              <a:solidFill>
                <a:prstClr val="black"/>
              </a:solidFill>
              <a:latin typeface="Consolas" panose="020B0609020204030204" pitchFamily="49" charset="0"/>
              <a:cs typeface="Consolas" panose="020B0609020204030204" pitchFamily="49" charset="0"/>
            </a:endParaRPr>
          </a:p>
        </p:txBody>
      </p:sp>
      <p:sp>
        <p:nvSpPr>
          <p:cNvPr id="300040" name="Line 8"/>
          <p:cNvSpPr>
            <a:spLocks noChangeShapeType="1"/>
          </p:cNvSpPr>
          <p:nvPr/>
        </p:nvSpPr>
        <p:spPr bwMode="auto">
          <a:xfrm flipV="1">
            <a:off x="2699147" y="1431306"/>
            <a:ext cx="0" cy="287338"/>
          </a:xfrm>
          <a:prstGeom prst="line">
            <a:avLst/>
          </a:prstGeom>
          <a:ln>
            <a:tailEnd type="triangle"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50000"/>
              </a:spcBef>
              <a:spcAft>
                <a:spcPct val="0"/>
              </a:spcAft>
            </a:pPr>
            <a:endParaRPr lang="zh-CN" altLang="en-US" b="1">
              <a:solidFill>
                <a:prstClr val="black"/>
              </a:solidFill>
              <a:latin typeface="Consolas" panose="020B0609020204030204" pitchFamily="49" charset="0"/>
              <a:cs typeface="Consolas" panose="020B0609020204030204" pitchFamily="49" charset="0"/>
            </a:endParaRPr>
          </a:p>
        </p:txBody>
      </p:sp>
      <p:sp>
        <p:nvSpPr>
          <p:cNvPr id="300041" name="Line 9"/>
          <p:cNvSpPr>
            <a:spLocks noChangeShapeType="1"/>
          </p:cNvSpPr>
          <p:nvPr/>
        </p:nvSpPr>
        <p:spPr bwMode="auto">
          <a:xfrm flipV="1">
            <a:off x="3491309" y="1431306"/>
            <a:ext cx="0" cy="287338"/>
          </a:xfrm>
          <a:prstGeom prst="line">
            <a:avLst/>
          </a:prstGeom>
          <a:ln>
            <a:tailEnd type="triangle"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50000"/>
              </a:spcBef>
              <a:spcAft>
                <a:spcPct val="0"/>
              </a:spcAft>
            </a:pPr>
            <a:endParaRPr lang="zh-CN" altLang="en-US" b="1">
              <a:solidFill>
                <a:prstClr val="black"/>
              </a:solidFill>
              <a:latin typeface="Consolas" panose="020B0609020204030204" pitchFamily="49" charset="0"/>
              <a:cs typeface="Consolas" panose="020B0609020204030204" pitchFamily="49" charset="0"/>
            </a:endParaRPr>
          </a:p>
        </p:txBody>
      </p:sp>
      <p:sp>
        <p:nvSpPr>
          <p:cNvPr id="300042" name="Line 10"/>
          <p:cNvSpPr>
            <a:spLocks noChangeShapeType="1"/>
          </p:cNvSpPr>
          <p:nvPr/>
        </p:nvSpPr>
        <p:spPr bwMode="auto">
          <a:xfrm flipV="1">
            <a:off x="4643834" y="1431306"/>
            <a:ext cx="0" cy="287338"/>
          </a:xfrm>
          <a:prstGeom prst="line">
            <a:avLst/>
          </a:prstGeom>
          <a:ln>
            <a:tailEnd type="triangle"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50000"/>
              </a:spcBef>
              <a:spcAft>
                <a:spcPct val="0"/>
              </a:spcAft>
            </a:pPr>
            <a:endParaRPr lang="zh-CN" altLang="en-US" b="1">
              <a:solidFill>
                <a:prstClr val="black"/>
              </a:solidFill>
              <a:latin typeface="Consolas" panose="020B0609020204030204" pitchFamily="49" charset="0"/>
              <a:cs typeface="Consolas" panose="020B0609020204030204" pitchFamily="49" charset="0"/>
            </a:endParaRPr>
          </a:p>
        </p:txBody>
      </p:sp>
      <p:sp>
        <p:nvSpPr>
          <p:cNvPr id="300043" name="Line 11"/>
          <p:cNvSpPr>
            <a:spLocks noChangeShapeType="1"/>
          </p:cNvSpPr>
          <p:nvPr/>
        </p:nvSpPr>
        <p:spPr bwMode="auto">
          <a:xfrm flipV="1">
            <a:off x="5435997" y="1431306"/>
            <a:ext cx="0" cy="287338"/>
          </a:xfrm>
          <a:prstGeom prst="line">
            <a:avLst/>
          </a:prstGeom>
          <a:ln>
            <a:tailEnd type="triangle"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50000"/>
              </a:spcBef>
              <a:spcAft>
                <a:spcPct val="0"/>
              </a:spcAft>
            </a:pPr>
            <a:endParaRPr lang="zh-CN" altLang="en-US" b="1">
              <a:solidFill>
                <a:prstClr val="black"/>
              </a:solidFill>
              <a:latin typeface="Consolas" panose="020B0609020204030204" pitchFamily="49" charset="0"/>
              <a:cs typeface="Consolas" panose="020B0609020204030204" pitchFamily="49" charset="0"/>
            </a:endParaRPr>
          </a:p>
        </p:txBody>
      </p:sp>
      <p:sp>
        <p:nvSpPr>
          <p:cNvPr id="300044" name="Line 12"/>
          <p:cNvSpPr>
            <a:spLocks noChangeShapeType="1"/>
          </p:cNvSpPr>
          <p:nvPr/>
        </p:nvSpPr>
        <p:spPr bwMode="auto">
          <a:xfrm flipV="1">
            <a:off x="6372622" y="1431306"/>
            <a:ext cx="0" cy="287338"/>
          </a:xfrm>
          <a:prstGeom prst="line">
            <a:avLst/>
          </a:prstGeom>
          <a:ln>
            <a:tailEnd type="triangle"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50000"/>
              </a:spcBef>
              <a:spcAft>
                <a:spcPct val="0"/>
              </a:spcAft>
            </a:pPr>
            <a:endParaRPr lang="zh-CN" altLang="en-US" b="1">
              <a:solidFill>
                <a:prstClr val="black"/>
              </a:solidFill>
              <a:latin typeface="Consolas" panose="020B0609020204030204" pitchFamily="49" charset="0"/>
              <a:cs typeface="Consolas" panose="020B0609020204030204" pitchFamily="49" charset="0"/>
            </a:endParaRPr>
          </a:p>
        </p:txBody>
      </p:sp>
      <p:sp>
        <p:nvSpPr>
          <p:cNvPr id="300045" name="Line 13"/>
          <p:cNvSpPr>
            <a:spLocks noChangeShapeType="1"/>
          </p:cNvSpPr>
          <p:nvPr/>
        </p:nvSpPr>
        <p:spPr bwMode="auto">
          <a:xfrm flipV="1">
            <a:off x="7164784" y="1431306"/>
            <a:ext cx="0" cy="287338"/>
          </a:xfrm>
          <a:prstGeom prst="line">
            <a:avLst/>
          </a:prstGeom>
          <a:ln>
            <a:tailEnd type="triangle"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50000"/>
              </a:spcBef>
              <a:spcAft>
                <a:spcPct val="0"/>
              </a:spcAft>
            </a:pPr>
            <a:endParaRPr lang="zh-CN" altLang="en-US" b="1">
              <a:solidFill>
                <a:prstClr val="black"/>
              </a:solidFill>
              <a:latin typeface="Consolas" panose="020B0609020204030204" pitchFamily="49" charset="0"/>
              <a:cs typeface="Consolas" panose="020B0609020204030204" pitchFamily="49" charset="0"/>
            </a:endParaRPr>
          </a:p>
        </p:txBody>
      </p:sp>
      <p:sp>
        <p:nvSpPr>
          <p:cNvPr id="300047" name="Text Box 15"/>
          <p:cNvSpPr txBox="1">
            <a:spLocks noChangeArrowheads="1"/>
          </p:cNvSpPr>
          <p:nvPr/>
        </p:nvSpPr>
        <p:spPr bwMode="auto">
          <a:xfrm>
            <a:off x="2123728" y="2223469"/>
            <a:ext cx="6264696" cy="461665"/>
          </a:xfrm>
          <a:prstGeom prst="rect">
            <a:avLst/>
          </a:prstGeom>
          <a:noFill/>
          <a:ln w="38100" algn="ctr">
            <a:noFill/>
            <a:miter lim="800000"/>
            <a:tailEnd type="none" w="med" len="lg"/>
          </a:ln>
          <a:effectLst/>
        </p:spPr>
        <p:txBody>
          <a:bodyPr wrap="square">
            <a:spAutoFit/>
          </a:bodyPr>
          <a:lstStyle/>
          <a:p>
            <a:pPr fontAlgn="base">
              <a:spcBef>
                <a:spcPct val="50000"/>
              </a:spcBef>
              <a:spcAft>
                <a:spcPct val="0"/>
              </a:spcAft>
            </a:pP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在线性表</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中共有</a:t>
            </a:r>
            <a:r>
              <a:rPr kumimoji="1" lang="en-US" altLang="zh-CN" sz="2400" b="1" i="1" dirty="0" err="1">
                <a:solidFill>
                  <a:srgbClr val="FF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400" b="1" dirty="0" err="1">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个可以插入元素的地方</a:t>
            </a:r>
            <a:endPar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0048" name="AutoShape 16"/>
          <p:cNvSpPr/>
          <p:nvPr/>
        </p:nvSpPr>
        <p:spPr bwMode="auto">
          <a:xfrm rot="16200000">
            <a:off x="4391819" y="-620141"/>
            <a:ext cx="360363" cy="5185568"/>
          </a:xfrm>
          <a:prstGeom prst="leftBrace">
            <a:avLst>
              <a:gd name="adj1" fmla="val 134875"/>
              <a:gd name="adj2" fmla="val 50000"/>
            </a:avLst>
          </a:prstGeom>
          <a:ln w="19050">
            <a:tailEnd type="none" w="med" len="lg"/>
          </a:ln>
        </p:spPr>
        <p:style>
          <a:lnRef idx="2">
            <a:schemeClr val="dk1"/>
          </a:lnRef>
          <a:fillRef idx="0">
            <a:schemeClr val="dk1"/>
          </a:fillRef>
          <a:effectRef idx="1">
            <a:schemeClr val="dk1"/>
          </a:effectRef>
          <a:fontRef idx="minor">
            <a:schemeClr val="tx1"/>
          </a:fontRef>
        </p:style>
        <p:txBody>
          <a:bodyPr wrap="none" anchor="ctr"/>
          <a:lstStyle/>
          <a:p>
            <a:pPr algn="ctr" fontAlgn="base">
              <a:spcBef>
                <a:spcPct val="50000"/>
              </a:spcBef>
              <a:spcAft>
                <a:spcPct val="0"/>
              </a:spcAft>
            </a:pPr>
            <a:endParaRPr lang="zh-CN" altLang="en-US" b="1">
              <a:solidFill>
                <a:prstClr val="black"/>
              </a:solidFill>
              <a:latin typeface="Consolas" panose="020B0609020204030204" pitchFamily="49" charset="0"/>
              <a:cs typeface="Consolas" panose="020B0609020204030204" pitchFamily="49" charset="0"/>
            </a:endParaRPr>
          </a:p>
        </p:txBody>
      </p:sp>
      <p:sp>
        <p:nvSpPr>
          <p:cNvPr id="300050" name="Text Box 18"/>
          <p:cNvSpPr txBox="1">
            <a:spLocks noChangeArrowheads="1"/>
          </p:cNvSpPr>
          <p:nvPr/>
        </p:nvSpPr>
        <p:spPr bwMode="auto">
          <a:xfrm>
            <a:off x="676218" y="3591220"/>
            <a:ext cx="8288270" cy="892552"/>
          </a:xfrm>
          <a:prstGeom prst="rect">
            <a:avLst/>
          </a:prstGeom>
          <a:noFill/>
          <a:ln w="38100" algn="ctr">
            <a:noFill/>
            <a:miter lim="800000"/>
            <a:tailEnd type="none" w="med" len="lg"/>
          </a:ln>
          <a:effectLst/>
        </p:spPr>
        <p:txBody>
          <a:bodyPr wrap="square">
            <a:spAutoFit/>
          </a:bodyPr>
          <a:lstStyle/>
          <a:p>
            <a:pPr marL="342900" indent="-342900" fontAlgn="base">
              <a:spcBef>
                <a:spcPct val="50000"/>
              </a:spcBef>
              <a:spcAft>
                <a:spcPct val="0"/>
              </a:spcAft>
              <a:buFontTx/>
              <a:buBlip>
                <a:blip r:embed="rId1"/>
              </a:buBlip>
            </a:pP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此</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时需要将</a:t>
            </a:r>
            <a:r>
              <a:rPr kumimoji="1" lang="en-US" altLang="zh-CN" sz="2400" b="1"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b="1"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b="1" i="1" baseline="-25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n-1</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元素均后移一个</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位置，共</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移动</a:t>
            </a:r>
            <a:r>
              <a:rPr kumimoji="1" lang="en-US" altLang="zh-CN" sz="2800" b="1" i="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800" b="1" dirty="0" smtClean="0">
                <a:solidFill>
                  <a:srgbClr val="FF00FF"/>
                </a:solidFill>
                <a:latin typeface="Consolas" panose="020B0609020204030204" pitchFamily="49" charset="0"/>
                <a:cs typeface="Consolas" panose="020B0609020204030204" pitchFamily="49" charset="0"/>
              </a:rPr>
              <a:t>-</a:t>
            </a:r>
            <a:r>
              <a:rPr kumimoji="1" lang="en-US" altLang="zh-CN" sz="2800" b="1" i="1" dirty="0" err="1" smtClean="0">
                <a:solidFill>
                  <a:srgbClr val="FF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元素。　</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00051" name="Text Box 19"/>
          <p:cNvSpPr txBox="1">
            <a:spLocks noChangeArrowheads="1"/>
          </p:cNvSpPr>
          <p:nvPr/>
        </p:nvSpPr>
        <p:spPr bwMode="auto">
          <a:xfrm>
            <a:off x="1000100" y="6351711"/>
            <a:ext cx="6596235" cy="461665"/>
          </a:xfrm>
          <a:prstGeom prst="rect">
            <a:avLst/>
          </a:prstGeom>
          <a:noFill/>
          <a:ln w="38100" algn="ctr">
            <a:noFill/>
            <a:miter lim="800000"/>
            <a:tailEnd type="none" w="med" len="lg"/>
          </a:ln>
          <a:effectLst/>
        </p:spPr>
        <p:txBody>
          <a:bodyPr wrap="square">
            <a:spAutoFit/>
          </a:bodyPr>
          <a:lstStyle/>
          <a:p>
            <a:pPr fontAlgn="base">
              <a:spcBef>
                <a:spcPct val="50000"/>
              </a:spcBef>
              <a:spcAft>
                <a:spcPct val="0"/>
              </a:spcAft>
            </a:pPr>
            <a:r>
              <a:rPr kumimoji="1" lang="zh-CN" altLang="en-US" sz="2400" b="1" dirty="0">
                <a:solidFill>
                  <a:srgbClr val="008000"/>
                </a:solidFill>
                <a:latin typeface="Consolas" panose="020B0609020204030204" pitchFamily="49" charset="0"/>
                <a:ea typeface="方正启体简体" pitchFamily="65" charset="-122"/>
                <a:cs typeface="Consolas" panose="020B0609020204030204" pitchFamily="49" charset="0"/>
              </a:rPr>
              <a:t>因此插入算法的平均时间复杂度为</a:t>
            </a:r>
            <a:r>
              <a:rPr kumimoji="1" lang="en-US" altLang="zh-CN" sz="2400" b="1" i="1" dirty="0">
                <a:solidFill>
                  <a:srgbClr val="FF0000"/>
                </a:solidFill>
                <a:latin typeface="Consolas" panose="020B0609020204030204" pitchFamily="49" charset="0"/>
                <a:ea typeface="方正启体简体" pitchFamily="65" charset="-122"/>
                <a:cs typeface="Consolas" panose="020B0609020204030204" pitchFamily="49" charset="0"/>
              </a:rPr>
              <a:t>O</a:t>
            </a:r>
            <a:r>
              <a:rPr kumimoji="1" lang="en-US" altLang="zh-CN" sz="2400" b="1" dirty="0">
                <a:solidFill>
                  <a:srgbClr val="FF0000"/>
                </a:solidFill>
                <a:latin typeface="Consolas" panose="020B0609020204030204" pitchFamily="49" charset="0"/>
                <a:ea typeface="方正启体简体" pitchFamily="65" charset="-122"/>
                <a:cs typeface="Consolas" panose="020B0609020204030204" pitchFamily="49" charset="0"/>
              </a:rPr>
              <a:t>(</a:t>
            </a:r>
            <a:r>
              <a:rPr kumimoji="1" lang="en-US" altLang="zh-CN" sz="2400" b="1" i="1" dirty="0">
                <a:solidFill>
                  <a:srgbClr val="FF0000"/>
                </a:solidFill>
                <a:latin typeface="Consolas" panose="020B0609020204030204" pitchFamily="49" charset="0"/>
                <a:ea typeface="方正启体简体" pitchFamily="65" charset="-122"/>
                <a:cs typeface="Consolas" panose="020B0609020204030204" pitchFamily="49" charset="0"/>
              </a:rPr>
              <a:t>n</a:t>
            </a:r>
            <a:r>
              <a:rPr kumimoji="1" lang="en-US" altLang="zh-CN" sz="2400" b="1" dirty="0">
                <a:solidFill>
                  <a:srgbClr val="FF0000"/>
                </a:solidFill>
                <a:latin typeface="Consolas" panose="020B0609020204030204" pitchFamily="49" charset="0"/>
                <a:ea typeface="方正启体简体" pitchFamily="65" charset="-122"/>
                <a:cs typeface="Consolas" panose="020B0609020204030204" pitchFamily="49" charset="0"/>
              </a:rPr>
              <a:t>)</a:t>
            </a:r>
            <a:r>
              <a:rPr kumimoji="1" lang="zh-CN" altLang="en-US" sz="2400" b="1" dirty="0">
                <a:solidFill>
                  <a:srgbClr val="008000"/>
                </a:solidFill>
                <a:latin typeface="Consolas" panose="020B0609020204030204" pitchFamily="49" charset="0"/>
                <a:ea typeface="方正启体简体" pitchFamily="65" charset="-122"/>
                <a:cs typeface="Consolas" panose="020B0609020204030204" pitchFamily="49" charset="0"/>
              </a:rPr>
              <a:t>。</a:t>
            </a:r>
            <a:endParaRPr lang="zh-CN" altLang="en-US" sz="2400" b="1" dirty="0">
              <a:solidFill>
                <a:srgbClr val="008000"/>
              </a:solidFill>
              <a:latin typeface="Consolas" panose="020B0609020204030204" pitchFamily="49" charset="0"/>
              <a:ea typeface="方正启体简体" pitchFamily="65" charset="-122"/>
              <a:cs typeface="Consolas" panose="020B0609020204030204" pitchFamily="49" charset="0"/>
            </a:endParaRPr>
          </a:p>
        </p:txBody>
      </p:sp>
      <p:sp>
        <p:nvSpPr>
          <p:cNvPr id="300053" name="Text Box 21"/>
          <p:cNvSpPr txBox="1">
            <a:spLocks noChangeArrowheads="1"/>
          </p:cNvSpPr>
          <p:nvPr/>
        </p:nvSpPr>
        <p:spPr bwMode="auto">
          <a:xfrm>
            <a:off x="685773" y="4416096"/>
            <a:ext cx="7929618" cy="830997"/>
          </a:xfrm>
          <a:prstGeom prst="rect">
            <a:avLst/>
          </a:prstGeom>
          <a:noFill/>
          <a:ln w="38100" algn="ctr">
            <a:noFill/>
            <a:miter lim="800000"/>
            <a:tailEnd type="none" w="med" len="lg"/>
          </a:ln>
          <a:effectLst/>
        </p:spPr>
        <p:txBody>
          <a:bodyPr wrap="square">
            <a:spAutoFit/>
          </a:bodyPr>
          <a:lstStyle/>
          <a:p>
            <a:pPr marL="342900" indent="-342900" fontAlgn="base">
              <a:spcBef>
                <a:spcPct val="50000"/>
              </a:spcBef>
              <a:spcAft>
                <a:spcPct val="0"/>
              </a:spcAft>
              <a:buFontTx/>
              <a:buBlip>
                <a:blip r:embed="rId1"/>
              </a:buBlip>
            </a:pP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长度为</a:t>
            </a:r>
            <a:r>
              <a:rPr kumimoji="1" lang="en-US" altLang="zh-CN" sz="2400" b="1"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的线性表中插入一个元素时所需移动元素的平均次数为：  </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 name="组合 25"/>
          <p:cNvGrpSpPr/>
          <p:nvPr/>
        </p:nvGrpSpPr>
        <p:grpSpPr>
          <a:xfrm>
            <a:off x="669894" y="2807661"/>
            <a:ext cx="7113581" cy="609600"/>
            <a:chOff x="669894" y="2571744"/>
            <a:chExt cx="7113581" cy="609600"/>
          </a:xfrm>
        </p:grpSpPr>
        <p:sp>
          <p:nvSpPr>
            <p:cNvPr id="300038" name="Text Box 6"/>
            <p:cNvSpPr txBox="1">
              <a:spLocks noChangeArrowheads="1"/>
            </p:cNvSpPr>
            <p:nvPr/>
          </p:nvSpPr>
          <p:spPr bwMode="auto">
            <a:xfrm>
              <a:off x="669894" y="2676525"/>
              <a:ext cx="7113581" cy="461665"/>
            </a:xfrm>
            <a:prstGeom prst="rect">
              <a:avLst/>
            </a:prstGeom>
            <a:noFill/>
            <a:ln w="38100" algn="ctr">
              <a:noFill/>
              <a:miter lim="800000"/>
              <a:tailEnd type="none" w="med" len="lg"/>
            </a:ln>
            <a:effectLst/>
          </p:spPr>
          <p:txBody>
            <a:bodyPr wrap="square">
              <a:spAutoFit/>
            </a:bodyPr>
            <a:lstStyle/>
            <a:p>
              <a:pPr marL="342900" indent="-342900" fontAlgn="base">
                <a:spcBef>
                  <a:spcPct val="50000"/>
                </a:spcBef>
                <a:spcAft>
                  <a:spcPct val="0"/>
                </a:spcAft>
                <a:buFontTx/>
                <a:buBlip>
                  <a:blip r:embed="rId1"/>
                </a:buBlip>
              </a:pP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在插入元素</a:t>
              </a:r>
              <a:r>
                <a:rPr kumimoji="1" lang="en-US" altLang="zh-CN" sz="2400" b="1"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b="1"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时，若</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为等概率</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情况，则</a:t>
              </a:r>
              <a:r>
                <a:rPr kumimoji="1"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kumimoji="1" lang="en-US" altLang="zh-CN" sz="2400" b="1" i="1" baseline="-25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i </a:t>
              </a:r>
              <a:r>
                <a:rPr kumimoji="1"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1030" name="Picture 6"/>
            <p:cNvPicPr>
              <a:picLocks noChangeAspect="1" noChangeArrowheads="1"/>
            </p:cNvPicPr>
            <p:nvPr/>
          </p:nvPicPr>
          <p:blipFill>
            <a:blip r:embed="rId2" cstate="print"/>
            <a:srcRect/>
            <a:stretch>
              <a:fillRect/>
            </a:stretch>
          </p:blipFill>
          <p:spPr bwMode="auto">
            <a:xfrm>
              <a:off x="6977211" y="2571744"/>
              <a:ext cx="619125" cy="609600"/>
            </a:xfrm>
            <a:prstGeom prst="rect">
              <a:avLst/>
            </a:prstGeom>
            <a:noFill/>
            <a:ln w="9525">
              <a:noFill/>
              <a:miter lim="800000"/>
              <a:headEnd/>
              <a:tailEnd/>
            </a:ln>
          </p:spPr>
        </p:pic>
      </p:grpSp>
      <p:graphicFrame>
        <p:nvGraphicFramePr>
          <p:cNvPr id="5" name="对象 4"/>
          <p:cNvGraphicFramePr>
            <a:graphicFrameLocks noChangeAspect="1"/>
          </p:cNvGraphicFramePr>
          <p:nvPr/>
        </p:nvGraphicFramePr>
        <p:xfrm>
          <a:off x="2771800" y="5085184"/>
          <a:ext cx="3279277" cy="1212883"/>
        </p:xfrm>
        <a:graphic>
          <a:graphicData uri="http://schemas.openxmlformats.org/presentationml/2006/ole">
            <mc:AlternateContent xmlns:mc="http://schemas.openxmlformats.org/markup-compatibility/2006">
              <mc:Choice xmlns:v="urn:schemas-microsoft-com:vml" Requires="v">
                <p:oleObj spid="_x0000_s269581" name="Equation" r:id="rId3" imgW="22250400" imgH="8229600" progId="Equation.DSMT4">
                  <p:embed/>
                </p:oleObj>
              </mc:Choice>
              <mc:Fallback>
                <p:oleObj name="Equation" r:id="rId3" imgW="22250400" imgH="8229600" progId="Equation.DSMT4">
                  <p:embed/>
                  <p:pic>
                    <p:nvPicPr>
                      <p:cNvPr id="0" name="图片 269580"/>
                      <p:cNvPicPr/>
                      <p:nvPr/>
                    </p:nvPicPr>
                    <p:blipFill>
                      <a:blip r:embed="rId4"/>
                      <a:stretch>
                        <a:fillRect/>
                      </a:stretch>
                    </p:blipFill>
                    <p:spPr>
                      <a:xfrm>
                        <a:off x="2771800" y="5085184"/>
                        <a:ext cx="3279277" cy="1212883"/>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0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00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0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50" grpId="0"/>
      <p:bldP spid="300051" grpId="0"/>
      <p:bldP spid="30005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95536" y="922891"/>
            <a:ext cx="8568952" cy="1953969"/>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fontAlgn="base">
              <a:lnSpc>
                <a:spcPct val="80000"/>
              </a:lnSpc>
              <a:spcBef>
                <a:spcPct val="50000"/>
              </a:spcBef>
              <a:spcAft>
                <a:spcPct val="0"/>
              </a:spcAft>
            </a:pPr>
            <a:r>
              <a:rPr kumimoji="1" lang="en-US" altLang="zh-CN" sz="2400" b="1" dirty="0" err="1" smtClean="0">
                <a:solidFill>
                  <a:srgbClr val="0000FF"/>
                </a:solidFill>
                <a:latin typeface="Consolas" panose="020B0609020204030204" pitchFamily="49" charset="0"/>
                <a:cs typeface="Consolas" panose="020B0609020204030204" pitchFamily="49" charset="0"/>
              </a:rPr>
              <a:t>typedef</a:t>
            </a:r>
            <a:r>
              <a:rPr kumimoji="1" lang="en-US" altLang="zh-CN" sz="2400" b="1" dirty="0" smtClean="0">
                <a:solidFill>
                  <a:srgbClr val="0000FF"/>
                </a:solidFill>
                <a:latin typeface="Consolas" panose="020B0609020204030204" pitchFamily="49" charset="0"/>
                <a:cs typeface="Consolas" panose="020B0609020204030204" pitchFamily="49" charset="0"/>
              </a:rPr>
              <a:t> </a:t>
            </a:r>
            <a:r>
              <a:rPr kumimoji="1" lang="en-US" altLang="zh-CN" sz="2400" b="1" dirty="0" err="1">
                <a:solidFill>
                  <a:srgbClr val="0000FF"/>
                </a:solidFill>
                <a:latin typeface="Consolas" panose="020B0609020204030204" pitchFamily="49" charset="0"/>
                <a:cs typeface="Consolas" panose="020B0609020204030204" pitchFamily="49" charset="0"/>
              </a:rPr>
              <a:t>struct</a:t>
            </a:r>
            <a:r>
              <a:rPr kumimoji="1" lang="en-US" altLang="zh-CN" sz="2400" b="1" dirty="0">
                <a:solidFill>
                  <a:srgbClr val="0000FF"/>
                </a:solidFill>
                <a:latin typeface="Consolas" panose="020B0609020204030204" pitchFamily="49" charset="0"/>
                <a:cs typeface="Consolas" panose="020B0609020204030204" pitchFamily="49" charset="0"/>
              </a:rPr>
              <a:t> </a:t>
            </a:r>
            <a:r>
              <a:rPr kumimoji="1" lang="en-US" altLang="zh-CN" sz="2400" b="1" dirty="0" smtClean="0">
                <a:solidFill>
                  <a:srgbClr val="0000FF"/>
                </a:solidFill>
                <a:latin typeface="Consolas" panose="020B0609020204030204" pitchFamily="49" charset="0"/>
                <a:cs typeface="Consolas" panose="020B0609020204030204" pitchFamily="49" charset="0"/>
              </a:rPr>
              <a:t>{  </a:t>
            </a:r>
            <a:endParaRPr kumimoji="1" lang="en-US" altLang="zh-CN" sz="2400" b="1" dirty="0">
              <a:solidFill>
                <a:srgbClr val="0000FF"/>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en-US" altLang="zh-CN" sz="2400" b="1" dirty="0">
                <a:solidFill>
                  <a:srgbClr val="0000FF"/>
                </a:solidFill>
                <a:latin typeface="Consolas" panose="020B0609020204030204" pitchFamily="49" charset="0"/>
                <a:cs typeface="Consolas" panose="020B0609020204030204" pitchFamily="49" charset="0"/>
              </a:rPr>
              <a:t>   ElemType </a:t>
            </a:r>
            <a:r>
              <a:rPr kumimoji="1" lang="zh-CN" altLang="en-US" sz="2400" b="1" dirty="0" smtClean="0">
                <a:solidFill>
                  <a:srgbClr val="FF0000"/>
                </a:solidFill>
                <a:latin typeface="Consolas" panose="020B0609020204030204" pitchFamily="49" charset="0"/>
                <a:cs typeface="Consolas" panose="020B0609020204030204" pitchFamily="49" charset="0"/>
              </a:rPr>
              <a:t>*</a:t>
            </a:r>
            <a:r>
              <a:rPr kumimoji="1" lang="en-US" altLang="zh-CN" sz="2400" b="1" dirty="0" smtClean="0">
                <a:solidFill>
                  <a:srgbClr val="0000FF"/>
                </a:solidFill>
                <a:latin typeface="Consolas" panose="020B0609020204030204" pitchFamily="49" charset="0"/>
                <a:cs typeface="Consolas" panose="020B0609020204030204" pitchFamily="49" charset="0"/>
              </a:rPr>
              <a:t>data; </a:t>
            </a:r>
            <a:r>
              <a:rPr kumimoji="1" lang="en-US" altLang="zh-CN" sz="2400" b="1" dirty="0">
                <a:solidFill>
                  <a:srgbClr val="7030A0"/>
                </a:solidFill>
                <a:latin typeface="Consolas" panose="020B0609020204030204" pitchFamily="49" charset="0"/>
                <a:cs typeface="Consolas" panose="020B0609020204030204" pitchFamily="49" charset="0"/>
              </a:rPr>
              <a:t>//</a:t>
            </a:r>
            <a:r>
              <a:rPr kumimoji="1" lang="zh-CN" altLang="en-US" sz="2400" b="1" dirty="0">
                <a:solidFill>
                  <a:srgbClr val="7030A0"/>
                </a:solidFill>
                <a:latin typeface="Consolas" panose="020B0609020204030204" pitchFamily="49" charset="0"/>
                <a:cs typeface="Consolas" panose="020B0609020204030204" pitchFamily="49" charset="0"/>
              </a:rPr>
              <a:t>存放数据元素</a:t>
            </a:r>
            <a:endParaRPr kumimoji="1" lang="zh-CN" altLang="en-US" sz="2400" b="1" dirty="0">
              <a:solidFill>
                <a:srgbClr val="7030A0"/>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zh-CN" altLang="en-US" sz="2400" b="1" dirty="0">
                <a:solidFill>
                  <a:srgbClr val="0000FF"/>
                </a:solidFill>
                <a:latin typeface="Consolas" panose="020B0609020204030204" pitchFamily="49" charset="0"/>
                <a:cs typeface="Consolas" panose="020B0609020204030204" pitchFamily="49" charset="0"/>
              </a:rPr>
              <a:t>   </a:t>
            </a:r>
            <a:r>
              <a:rPr kumimoji="1" lang="en-US" altLang="zh-CN" sz="2400" b="1" dirty="0" err="1">
                <a:solidFill>
                  <a:srgbClr val="0000FF"/>
                </a:solidFill>
                <a:latin typeface="Consolas" panose="020B0609020204030204" pitchFamily="49" charset="0"/>
                <a:cs typeface="Consolas" panose="020B0609020204030204" pitchFamily="49" charset="0"/>
              </a:rPr>
              <a:t>int</a:t>
            </a:r>
            <a:r>
              <a:rPr kumimoji="1" lang="en-US" altLang="zh-CN" sz="2400" b="1" dirty="0">
                <a:solidFill>
                  <a:srgbClr val="0000FF"/>
                </a:solidFill>
                <a:latin typeface="Consolas" panose="020B0609020204030204" pitchFamily="49" charset="0"/>
                <a:cs typeface="Consolas" panose="020B0609020204030204" pitchFamily="49" charset="0"/>
              </a:rPr>
              <a:t> </a:t>
            </a:r>
            <a:r>
              <a:rPr kumimoji="1" lang="en-US" altLang="zh-CN" sz="2400" b="1" dirty="0" smtClean="0">
                <a:solidFill>
                  <a:srgbClr val="0000FF"/>
                </a:solidFill>
                <a:latin typeface="Consolas" panose="020B0609020204030204" pitchFamily="49" charset="0"/>
                <a:cs typeface="Consolas" panose="020B0609020204030204" pitchFamily="49" charset="0"/>
              </a:rPr>
              <a:t>length, </a:t>
            </a:r>
            <a:r>
              <a:rPr kumimoji="1" lang="en-US" altLang="zh-CN" sz="2400" b="1" dirty="0" err="1">
                <a:solidFill>
                  <a:srgbClr val="FF0000"/>
                </a:solidFill>
                <a:latin typeface="Consolas" panose="020B0609020204030204" pitchFamily="49" charset="0"/>
                <a:ea typeface="仿宋" panose="02010609060101010101" pitchFamily="49" charset="-122"/>
                <a:cs typeface="Consolas" panose="020B0609020204030204" pitchFamily="49" charset="0"/>
              </a:rPr>
              <a:t>MaxSize</a:t>
            </a:r>
            <a:r>
              <a:rPr kumimoji="1" lang="en-US" altLang="zh-CN" sz="2400" b="1" dirty="0" smtClean="0">
                <a:solidFill>
                  <a:srgbClr val="0000FF"/>
                </a:solidFill>
                <a:latin typeface="Consolas" panose="020B0609020204030204" pitchFamily="49" charset="0"/>
                <a:cs typeface="Consolas" panose="020B0609020204030204" pitchFamily="49" charset="0"/>
              </a:rPr>
              <a:t>;     </a:t>
            </a:r>
            <a:r>
              <a:rPr kumimoji="1" lang="en-US" altLang="zh-CN" sz="2400" b="1" dirty="0">
                <a:solidFill>
                  <a:srgbClr val="7030A0"/>
                </a:solidFill>
                <a:latin typeface="Consolas" panose="020B0609020204030204" pitchFamily="49" charset="0"/>
                <a:cs typeface="Consolas" panose="020B0609020204030204" pitchFamily="49" charset="0"/>
              </a:rPr>
              <a:t>//</a:t>
            </a:r>
            <a:r>
              <a:rPr kumimoji="1" lang="zh-CN" altLang="en-US" sz="2400" b="1" dirty="0">
                <a:solidFill>
                  <a:srgbClr val="7030A0"/>
                </a:solidFill>
                <a:latin typeface="Consolas" panose="020B0609020204030204" pitchFamily="49" charset="0"/>
                <a:cs typeface="Consolas" panose="020B0609020204030204" pitchFamily="49" charset="0"/>
              </a:rPr>
              <a:t>实际</a:t>
            </a:r>
            <a:r>
              <a:rPr kumimoji="1" lang="zh-CN" altLang="en-US" sz="2400" b="1" dirty="0" smtClean="0">
                <a:solidFill>
                  <a:srgbClr val="7030A0"/>
                </a:solidFill>
                <a:latin typeface="Consolas" panose="020B0609020204030204" pitchFamily="49" charset="0"/>
                <a:cs typeface="Consolas" panose="020B0609020204030204" pitchFamily="49" charset="0"/>
              </a:rPr>
              <a:t>长度、最大长度</a:t>
            </a:r>
            <a:endParaRPr kumimoji="1" lang="zh-CN" altLang="en-US" sz="2400" b="1" dirty="0">
              <a:solidFill>
                <a:srgbClr val="7030A0"/>
              </a:solidFill>
              <a:latin typeface="Consolas" panose="020B0609020204030204" pitchFamily="49" charset="0"/>
              <a:cs typeface="Consolas" panose="020B0609020204030204" pitchFamily="49" charset="0"/>
            </a:endParaRPr>
          </a:p>
          <a:p>
            <a:pPr algn="just" fontAlgn="base">
              <a:lnSpc>
                <a:spcPct val="80000"/>
              </a:lnSpc>
              <a:spcBef>
                <a:spcPct val="50000"/>
              </a:spcBef>
              <a:spcAft>
                <a:spcPct val="0"/>
              </a:spcAft>
            </a:pPr>
            <a:r>
              <a:rPr kumimoji="1" lang="en-US" altLang="zh-CN" sz="2400" b="1" dirty="0">
                <a:solidFill>
                  <a:srgbClr val="0000FF"/>
                </a:solidFill>
                <a:latin typeface="Consolas" panose="020B0609020204030204" pitchFamily="49" charset="0"/>
                <a:cs typeface="Consolas" panose="020B0609020204030204" pitchFamily="49" charset="0"/>
              </a:rPr>
              <a:t>} </a:t>
            </a:r>
            <a:r>
              <a:rPr kumimoji="1" lang="en-US" altLang="zh-CN" sz="2400" b="1" dirty="0" err="1">
                <a:solidFill>
                  <a:srgbClr val="0000FF"/>
                </a:solidFill>
                <a:latin typeface="Consolas" panose="020B0609020204030204" pitchFamily="49" charset="0"/>
                <a:cs typeface="Consolas" panose="020B0609020204030204" pitchFamily="49" charset="0"/>
              </a:rPr>
              <a:t>SqList</a:t>
            </a:r>
            <a:r>
              <a:rPr kumimoji="1" lang="en-US" altLang="zh-CN" sz="2400" b="1" dirty="0">
                <a:solidFill>
                  <a:srgbClr val="0000FF"/>
                </a:solidFill>
                <a:latin typeface="Consolas" panose="020B0609020204030204" pitchFamily="49" charset="0"/>
                <a:cs typeface="Consolas" panose="020B0609020204030204" pitchFamily="49" charset="0"/>
              </a:rPr>
              <a:t>;    	</a:t>
            </a:r>
            <a:r>
              <a:rPr kumimoji="1" lang="en-US" altLang="zh-CN" sz="2400" b="1" dirty="0">
                <a:solidFill>
                  <a:srgbClr val="7030A0"/>
                </a:solidFill>
                <a:latin typeface="Consolas" panose="020B0609020204030204" pitchFamily="49" charset="0"/>
                <a:cs typeface="Consolas" panose="020B0609020204030204" pitchFamily="49" charset="0"/>
              </a:rPr>
              <a:t>//</a:t>
            </a:r>
            <a:r>
              <a:rPr kumimoji="1" lang="zh-CN" altLang="en-US" sz="2400" b="1" dirty="0">
                <a:solidFill>
                  <a:srgbClr val="7030A0"/>
                </a:solidFill>
                <a:latin typeface="Consolas" panose="020B0609020204030204" pitchFamily="49" charset="0"/>
                <a:cs typeface="Consolas" panose="020B0609020204030204" pitchFamily="49" charset="0"/>
              </a:rPr>
              <a:t>顺序表</a:t>
            </a:r>
            <a:r>
              <a:rPr kumimoji="1" lang="zh-CN" altLang="en-US" sz="2400" b="1" dirty="0" smtClean="0">
                <a:solidFill>
                  <a:srgbClr val="7030A0"/>
                </a:solidFill>
                <a:latin typeface="Consolas" panose="020B0609020204030204" pitchFamily="49" charset="0"/>
                <a:cs typeface="Consolas" panose="020B0609020204030204" pitchFamily="49" charset="0"/>
              </a:rPr>
              <a:t>类型</a:t>
            </a:r>
            <a:endParaRPr kumimoji="1" lang="en-US" altLang="zh-CN" sz="2400" b="1" dirty="0">
              <a:solidFill>
                <a:srgbClr val="0000FF"/>
              </a:solidFill>
              <a:latin typeface="Consolas" panose="020B0609020204030204" pitchFamily="49" charset="0"/>
              <a:cs typeface="Consolas" panose="020B0609020204030204" pitchFamily="49" charset="0"/>
            </a:endParaRPr>
          </a:p>
        </p:txBody>
      </p:sp>
      <p:sp>
        <p:nvSpPr>
          <p:cNvPr id="19459" name="Text Box 3"/>
          <p:cNvSpPr txBox="1">
            <a:spLocks noChangeArrowheads="1"/>
          </p:cNvSpPr>
          <p:nvPr/>
        </p:nvSpPr>
        <p:spPr bwMode="auto">
          <a:xfrm>
            <a:off x="323850" y="260350"/>
            <a:ext cx="8135938" cy="938719"/>
          </a:xfrm>
          <a:prstGeom prst="rect">
            <a:avLst/>
          </a:prstGeom>
          <a:noFill/>
          <a:ln w="9525">
            <a:noFill/>
            <a:miter lim="800000"/>
          </a:ln>
          <a:effectLst/>
        </p:spPr>
        <p:txBody>
          <a:bodyPr>
            <a:spAutoFit/>
          </a:bodyPr>
          <a:lstStyle/>
          <a:p>
            <a:pPr fontAlgn="base">
              <a:lnSpc>
                <a:spcPts val="3000"/>
              </a:lnSpc>
              <a:spcBef>
                <a:spcPts val="600"/>
              </a:spcBef>
              <a:spcAft>
                <a:spcPct val="0"/>
              </a:spcAft>
            </a:pP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空间满则不能插入，显然不好，</a:t>
            </a:r>
            <a:r>
              <a:rPr lang="zh-CN" altLang="en-US" sz="2800" b="1"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改进</a:t>
            </a: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fontAlgn="base">
              <a:lnSpc>
                <a:spcPts val="3000"/>
              </a:lnSpc>
              <a:spcBef>
                <a:spcPts val="600"/>
              </a:spcBef>
              <a:spcAft>
                <a:spcPct val="0"/>
              </a:spcAft>
            </a:pP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 Box 6"/>
          <p:cNvSpPr txBox="1">
            <a:spLocks noChangeArrowheads="1"/>
          </p:cNvSpPr>
          <p:nvPr/>
        </p:nvSpPr>
        <p:spPr bwMode="auto">
          <a:xfrm>
            <a:off x="395536" y="2979765"/>
            <a:ext cx="8568952" cy="2249435"/>
          </a:xfrm>
          <a:prstGeom prst="rect">
            <a:avLst/>
          </a:prstGeom>
          <a:solidFill>
            <a:schemeClr val="bg1">
              <a:lumMod val="95000"/>
            </a:schemeClr>
          </a:solidFill>
          <a:effectLst/>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fontAlgn="base">
              <a:spcBef>
                <a:spcPct val="500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2400" b="1" dirty="0">
                <a:solidFill>
                  <a:srgbClr val="FF0000"/>
                </a:solidFill>
                <a:latin typeface="Consolas" panose="020B0609020204030204" pitchFamily="49" charset="0"/>
                <a:ea typeface="仿宋" panose="02010609060101010101" pitchFamily="49" charset="-122"/>
                <a:cs typeface="Consolas" panose="020B0609020204030204" pitchFamily="49" charset="0"/>
              </a:rPr>
              <a:t>InitList</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&amp;</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 </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L.data</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malloc</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MaxSize</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L.length</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 Box 6"/>
          <p:cNvSpPr txBox="1">
            <a:spLocks noChangeArrowheads="1"/>
          </p:cNvSpPr>
          <p:nvPr/>
        </p:nvSpPr>
        <p:spPr bwMode="auto">
          <a:xfrm>
            <a:off x="395536" y="5311987"/>
            <a:ext cx="8568952" cy="1510771"/>
          </a:xfrm>
          <a:prstGeom prst="rect">
            <a:avLst/>
          </a:prstGeom>
          <a:solidFill>
            <a:schemeClr val="bg1">
              <a:lumMod val="95000"/>
            </a:schemeClr>
          </a:solidFill>
          <a:effectLst/>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fontAlgn="base">
              <a:spcBef>
                <a:spcPct val="500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main(){ </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M; InitList(M);</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 Box 6"/>
          <p:cNvSpPr txBox="1">
            <a:spLocks noChangeArrowheads="1"/>
          </p:cNvSpPr>
          <p:nvPr/>
        </p:nvSpPr>
        <p:spPr bwMode="auto">
          <a:xfrm>
            <a:off x="3347864" y="4077072"/>
            <a:ext cx="5769024" cy="1705696"/>
          </a:xfrm>
          <a:prstGeom prst="rect">
            <a:avLst/>
          </a:prstGeom>
          <a:solidFill>
            <a:schemeClr val="bg1">
              <a:lumMod val="95000"/>
            </a:schemeClr>
          </a:solidFill>
          <a:effectLst/>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fontAlgn="base">
              <a:spcBef>
                <a:spcPts val="200"/>
              </a:spcBef>
              <a:spcAft>
                <a:spcPct val="0"/>
              </a:spcAft>
            </a:pPr>
            <a:r>
              <a:rPr kumimoji="1"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ElemType</a:t>
            </a:r>
            <a:r>
              <a:rPr kumimoji="1" lang="en-US" altLang="zh-CN"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p=(ElemType</a:t>
            </a:r>
            <a:r>
              <a:rPr kumimoji="1"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a:t>
            </a:r>
            <a:r>
              <a:rPr kumimoji="1" lang="en-US" altLang="zh-CN"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(MaxSize+10);</a:t>
            </a:r>
            <a:endParaRPr kumimoji="1" lang="en-US" altLang="zh-CN"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ts val="200"/>
              </a:spcBef>
              <a:spcAft>
                <a:spcPct val="0"/>
              </a:spcAft>
            </a:pPr>
            <a:r>
              <a:rPr kumimoji="1" lang="en-US" altLang="zh-CN"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MaxSize</a:t>
            </a:r>
            <a:r>
              <a:rPr kumimoji="1" lang="en-US" altLang="zh-CN"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kumimoji="1"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ts val="200"/>
              </a:spcBef>
              <a:spcAft>
                <a:spcPct val="0"/>
              </a:spcAft>
            </a:pPr>
            <a:r>
              <a:rPr kumimoji="1" lang="en-US" altLang="zh-CN"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for(…) p[</a:t>
            </a:r>
            <a:r>
              <a:rPr kumimoji="1" lang="en-US" altLang="zh-CN"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L.data</a:t>
            </a:r>
            <a:r>
              <a:rPr kumimoji="1" lang="en-US" altLang="zh-CN"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ts val="200"/>
              </a:spcBef>
              <a:spcAft>
                <a:spcPct val="0"/>
              </a:spcAft>
            </a:pPr>
            <a:r>
              <a:rPr kumimoji="1" lang="en-US" altLang="zh-CN"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free(</a:t>
            </a:r>
            <a:r>
              <a:rPr kumimoji="1" lang="en-US" altLang="zh-CN"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L.data</a:t>
            </a:r>
            <a:r>
              <a:rPr kumimoji="1" lang="en-US" altLang="zh-CN"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ts val="200"/>
              </a:spcBef>
              <a:spcAft>
                <a:spcPct val="0"/>
              </a:spcAft>
            </a:pPr>
            <a:r>
              <a:rPr kumimoji="1" lang="en-US" altLang="zh-CN"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L.data</a:t>
            </a:r>
            <a:r>
              <a:rPr kumimoji="1" lang="en-US" altLang="zh-CN"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endParaRPr lang="en-US" altLang="zh-CN"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nimBg="1"/>
      <p:bldP spid="6"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323850" y="260350"/>
            <a:ext cx="8135938" cy="938719"/>
          </a:xfrm>
          <a:prstGeom prst="rect">
            <a:avLst/>
          </a:prstGeom>
          <a:noFill/>
          <a:ln w="9525">
            <a:noFill/>
            <a:miter lim="800000"/>
          </a:ln>
          <a:effectLst/>
        </p:spPr>
        <p:txBody>
          <a:bodyPr>
            <a:spAutoFit/>
          </a:bodyPr>
          <a:lstStyle/>
          <a:p>
            <a:pPr fontAlgn="base">
              <a:lnSpc>
                <a:spcPts val="3000"/>
              </a:lnSpc>
              <a:spcBef>
                <a:spcPts val="600"/>
              </a:spcBef>
              <a:spcAft>
                <a:spcPct val="0"/>
              </a:spcAft>
            </a:pPr>
            <a:r>
              <a:rPr lang="zh-CN" altLang="en-US" sz="2800" b="1"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动态</a:t>
            </a:r>
            <a:r>
              <a:rPr lang="zh-CN" altLang="en-US"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定义数组：</a:t>
            </a:r>
            <a:endParaRPr lang="en-US" altLang="zh-CN"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fontAlgn="base">
              <a:lnSpc>
                <a:spcPts val="3000"/>
              </a:lnSpc>
              <a:spcBef>
                <a:spcPts val="600"/>
              </a:spcBef>
              <a:spcAft>
                <a:spcPct val="0"/>
              </a:spcAft>
            </a:pPr>
            <a:endParaRPr lang="zh-CN" altLang="en-US" sz="28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 Box 6"/>
          <p:cNvSpPr txBox="1">
            <a:spLocks noChangeArrowheads="1"/>
          </p:cNvSpPr>
          <p:nvPr/>
        </p:nvSpPr>
        <p:spPr bwMode="auto">
          <a:xfrm>
            <a:off x="395536" y="1268760"/>
            <a:ext cx="8568952" cy="5111757"/>
          </a:xfrm>
          <a:prstGeom prst="rect">
            <a:avLst/>
          </a:prstGeom>
          <a:solidFill>
            <a:schemeClr val="bg1">
              <a:lumMod val="95000"/>
            </a:schemeClr>
          </a:solidFill>
          <a:effectLst/>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fontAlgn="base">
              <a:spcBef>
                <a:spcPct val="5000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a[10];  </a:t>
            </a:r>
            <a:r>
              <a:rPr kumimoji="1" lang="en-US" altLang="zh-CN" sz="2400" b="1" dirty="0" smtClean="0">
                <a:solidFill>
                  <a:srgbClr val="7030A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7030A0"/>
                </a:solidFill>
                <a:latin typeface="Consolas" panose="020B0609020204030204" pitchFamily="49" charset="0"/>
                <a:ea typeface="仿宋" panose="02010609060101010101" pitchFamily="49" charset="-122"/>
                <a:cs typeface="Consolas" panose="020B0609020204030204" pitchFamily="49" charset="0"/>
              </a:rPr>
              <a:t>静态</a:t>
            </a:r>
            <a:endParaRPr kumimoji="1" lang="en-US" altLang="zh-CN" sz="2400" b="1" dirty="0" smtClean="0">
              <a:solidFill>
                <a:srgbClr val="7030A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a[3]=1;</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*q=a;</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q[2]=4;</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ts val="200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p=(</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10*</a:t>
            </a:r>
            <a:r>
              <a:rPr kumimoji="1" lang="en-US" altLang="zh-CN" sz="2400" b="1"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sizeof</a:t>
            </a:r>
            <a:r>
              <a:rPr kumimoji="1" lang="en-US" altLang="zh-CN" sz="2400" b="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400" b="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7030A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smtClean="0">
                <a:solidFill>
                  <a:srgbClr val="7030A0"/>
                </a:solidFill>
                <a:latin typeface="Consolas" panose="020B0609020204030204" pitchFamily="49" charset="0"/>
                <a:ea typeface="仿宋" panose="02010609060101010101" pitchFamily="49" charset="-122"/>
                <a:cs typeface="Consolas" panose="020B0609020204030204" pitchFamily="49" charset="0"/>
              </a:rPr>
              <a:t>动态</a:t>
            </a:r>
            <a:endParaRPr kumimoji="1" lang="en-US" altLang="zh-CN" sz="2400" b="1" dirty="0">
              <a:solidFill>
                <a:srgbClr val="7030A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p[3]=1;</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p[10]=1;   </a:t>
            </a:r>
            <a:r>
              <a:rPr kumimoji="1" lang="en-US" altLang="zh-CN" sz="2400" b="1" dirty="0" smtClean="0">
                <a:solidFill>
                  <a:srgbClr val="7030A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smtClean="0">
                <a:solidFill>
                  <a:srgbClr val="7030A0"/>
                </a:solidFill>
                <a:latin typeface="Consolas" panose="020B0609020204030204" pitchFamily="49" charset="0"/>
                <a:ea typeface="仿宋" panose="02010609060101010101" pitchFamily="49" charset="-122"/>
                <a:cs typeface="Consolas" panose="020B0609020204030204" pitchFamily="49" charset="0"/>
              </a:rPr>
              <a:t>错误</a:t>
            </a:r>
            <a:r>
              <a:rPr kumimoji="1" lang="en-US" altLang="zh-CN" sz="2400" b="1" dirty="0" smtClean="0">
                <a:solidFill>
                  <a:srgbClr val="7030A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smtClean="0">
                <a:solidFill>
                  <a:srgbClr val="7030A0"/>
                </a:solidFill>
                <a:latin typeface="Consolas" panose="020B0609020204030204" pitchFamily="49" charset="0"/>
                <a:ea typeface="仿宋" panose="02010609060101010101" pitchFamily="49" charset="-122"/>
                <a:cs typeface="Consolas" panose="020B0609020204030204" pitchFamily="49" charset="0"/>
              </a:rPr>
              <a:t>越界</a:t>
            </a:r>
            <a:r>
              <a:rPr kumimoji="1" lang="en-US" altLang="zh-CN" sz="2400" b="1" dirty="0" smtClean="0">
                <a:solidFill>
                  <a:srgbClr val="7030A0"/>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2400" b="1" dirty="0" smtClean="0">
              <a:solidFill>
                <a:srgbClr val="7030A0"/>
              </a:solidFill>
              <a:latin typeface="Consolas" panose="020B0609020204030204" pitchFamily="49" charset="0"/>
              <a:ea typeface="仿宋" panose="02010609060101010101" pitchFamily="49" charset="-122"/>
              <a:cs typeface="Consolas" panose="020B0609020204030204" pitchFamily="49" charset="0"/>
            </a:endParaRPr>
          </a:p>
          <a:p>
            <a:pPr fontAlgn="base">
              <a:spcBef>
                <a:spcPts val="16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char</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kumimoji="1" lang="en-US" altLang="zh-CN" sz="2400" b="1" dirty="0">
                <a:solidFill>
                  <a:srgbClr val="FF0000"/>
                </a:solidFill>
                <a:latin typeface="Consolas" panose="020B0609020204030204" pitchFamily="49" charset="0"/>
                <a:ea typeface="仿宋" panose="02010609060101010101" pitchFamily="49" charset="-122"/>
                <a:cs typeface="Consolas" panose="020B0609020204030204" pitchFamily="49" charset="0"/>
              </a:rPr>
              <a:t>char</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malloc</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a:solidFill>
                  <a:schemeClr val="tx1"/>
                </a:solidFill>
                <a:latin typeface="Consolas" panose="020B0609020204030204" pitchFamily="49" charset="0"/>
                <a:ea typeface="仿宋" panose="02010609060101010101" pitchFamily="49" charset="-122"/>
                <a:cs typeface="Consolas" panose="020B0609020204030204" pitchFamily="49" charset="0"/>
              </a:rPr>
              <a:t>10*</a:t>
            </a:r>
            <a:r>
              <a:rPr kumimoji="1" lang="en-US" altLang="zh-CN" sz="2400" b="1" dirty="0" err="1">
                <a:solidFill>
                  <a:schemeClr val="tx1"/>
                </a:solidFill>
                <a:latin typeface="Consolas" panose="020B0609020204030204" pitchFamily="49" charset="0"/>
                <a:ea typeface="仿宋" panose="02010609060101010101" pitchFamily="49" charset="-122"/>
                <a:cs typeface="Consolas" panose="020B0609020204030204" pitchFamily="49" charset="0"/>
              </a:rPr>
              <a:t>sizeof</a:t>
            </a:r>
            <a:r>
              <a:rPr kumimoji="1" lang="en-US" altLang="zh-CN" sz="2400" b="1" dirty="0">
                <a:solidFill>
                  <a:schemeClr val="tx1"/>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a:solidFill>
                  <a:schemeClr val="tx1"/>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400" b="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7030A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7030A0"/>
                </a:solidFill>
                <a:latin typeface="Consolas" panose="020B0609020204030204" pitchFamily="49" charset="0"/>
                <a:ea typeface="仿宋" panose="02010609060101010101" pitchFamily="49" charset="-122"/>
                <a:cs typeface="Consolas" panose="020B0609020204030204" pitchFamily="49" charset="0"/>
              </a:rPr>
              <a:t>动态</a:t>
            </a:r>
            <a:endParaRPr kumimoji="1" lang="en-US" altLang="zh-CN" sz="2400" b="1" dirty="0">
              <a:solidFill>
                <a:srgbClr val="7030A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s[39]=1;   </a:t>
            </a:r>
            <a:r>
              <a:rPr kumimoji="1" lang="en-US" altLang="zh-CN" sz="2400" b="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正确，没有越界</a:t>
            </a:r>
            <a:r>
              <a:rPr kumimoji="1" lang="en-US" altLang="zh-CN" sz="2400" b="1" dirty="0" smtClean="0">
                <a:solidFill>
                  <a:schemeClr val="tx1"/>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2400" b="1" dirty="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95288" y="333375"/>
            <a:ext cx="7848600" cy="498598"/>
          </a:xfrm>
          <a:prstGeom prst="rect">
            <a:avLst/>
          </a:prstGeom>
          <a:noFill/>
          <a:ln w="9525">
            <a:noFill/>
            <a:miter lim="800000"/>
          </a:ln>
          <a:effectLst/>
        </p:spPr>
        <p:txBody>
          <a:bodyPr>
            <a:spAutoFit/>
          </a:bodyPr>
          <a:lstStyle/>
          <a:p>
            <a:pPr fontAlgn="base">
              <a:lnSpc>
                <a:spcPct val="110000"/>
              </a:lnSpc>
              <a:spcBef>
                <a:spcPct val="50000"/>
              </a:spcBef>
              <a:spcAft>
                <a:spcPct val="0"/>
              </a:spcAft>
            </a:pP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 </a:t>
            </a:r>
            <a:r>
              <a:rPr kumimoji="1" lang="zh-CN" altLang="en-US"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9</a:t>
            </a:r>
            <a:r>
              <a:rPr kumimoji="1" lang="zh-CN" altLang="en-US"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）删除数据元素</a:t>
            </a:r>
            <a:r>
              <a:rPr kumimoji="1" lang="en-US" altLang="zh-CN" sz="2400" b="1" dirty="0" err="1"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ListDelete</a:t>
            </a:r>
            <a:r>
              <a:rPr kumimoji="1" lang="en-US" altLang="zh-CN"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(L</a:t>
            </a:r>
            <a:r>
              <a:rPr kumimoji="1" lang="zh-CN" altLang="en-US"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a:t>
            </a:r>
            <a:r>
              <a:rPr kumimoji="1" lang="en-US" altLang="zh-CN" sz="2400" b="1" dirty="0" err="1"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i</a:t>
            </a:r>
            <a:r>
              <a:rPr kumimoji="1" lang="zh-CN" altLang="en-US"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a:t>
            </a:r>
            <a:r>
              <a:rPr kumimoji="1" lang="en-US" altLang="zh-CN" sz="2400" b="1" dirty="0" smtClean="0">
                <a:solidFill>
                  <a:srgbClr val="FF3300"/>
                </a:solidFill>
                <a:latin typeface="Consolas" panose="020B0609020204030204" pitchFamily="49" charset="0"/>
                <a:ea typeface="华文中宋" panose="02010600040101010101" pitchFamily="2" charset="-122"/>
                <a:cs typeface="Consolas" panose="020B0609020204030204" pitchFamily="49" charset="0"/>
              </a:rPr>
              <a:t>e</a:t>
            </a:r>
            <a:r>
              <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rPr>
              <a:t>)       </a:t>
            </a:r>
            <a:endParaRPr kumimoji="1" lang="en-US" altLang="zh-CN" sz="2400" b="1" dirty="0">
              <a:solidFill>
                <a:srgbClr val="FF3300"/>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71686" name="Text Box 6"/>
          <p:cNvSpPr txBox="1">
            <a:spLocks noChangeArrowheads="1"/>
          </p:cNvSpPr>
          <p:nvPr/>
        </p:nvSpPr>
        <p:spPr bwMode="auto">
          <a:xfrm>
            <a:off x="323528" y="1000108"/>
            <a:ext cx="8640960" cy="572464"/>
          </a:xfrm>
          <a:prstGeom prst="rect">
            <a:avLst/>
          </a:prstGeom>
          <a:noFill/>
          <a:ln w="9525">
            <a:noFill/>
            <a:miter lim="800000"/>
          </a:ln>
          <a:effectLst/>
        </p:spPr>
        <p:txBody>
          <a:bodyPr wrap="square">
            <a:spAutoFit/>
          </a:bodyPr>
          <a:lstStyle/>
          <a:p>
            <a:pPr fontAlgn="base">
              <a:lnSpc>
                <a:spcPct val="130000"/>
              </a:lnSpc>
              <a:spcBef>
                <a:spcPct val="50000"/>
              </a:spcBef>
              <a:spcAft>
                <a:spcPct val="0"/>
              </a:spcAft>
            </a:pP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该</a:t>
            </a: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运算删除顺序表</a:t>
            </a:r>
            <a:r>
              <a:rPr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的第</a:t>
            </a:r>
            <a:r>
              <a:rPr lang="en-US" altLang="zh-CN" sz="2400" b="1"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400" b="1" dirty="0" smtClean="0">
                <a:solidFill>
                  <a:srgbClr val="0000FF"/>
                </a:solidFill>
                <a:latin typeface="宋体" panose="02010600030101010101" pitchFamily="2" charset="-122"/>
                <a:cs typeface="Consolas" panose="020B0609020204030204" pitchFamily="49" charset="0"/>
              </a:rPr>
              <a:t>≤</a:t>
            </a:r>
            <a:r>
              <a:rPr lang="en-US" altLang="zh-CN" sz="2400" b="1" i="1"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400" b="1" dirty="0">
                <a:solidFill>
                  <a:srgbClr val="0000FF"/>
                </a:solidFill>
                <a:latin typeface="宋体" panose="02010600030101010101" pitchFamily="2" charset="-122"/>
                <a:cs typeface="Consolas" panose="020B0609020204030204" pitchFamily="49" charset="0"/>
              </a:rPr>
              <a:t>≤</a:t>
            </a:r>
            <a:r>
              <a:rPr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ListLength(L</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个元素</a:t>
            </a: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1" y="260648"/>
            <a:ext cx="9143999" cy="448762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a:spAutoFit/>
          </a:bodyPr>
          <a:lstStyle/>
          <a:p>
            <a:pPr fontAlgn="base">
              <a:lnSpc>
                <a:spcPts val="2800"/>
              </a:lnSpc>
              <a:spcBef>
                <a:spcPts val="300"/>
              </a:spcBef>
              <a:spcAft>
                <a:spcPct val="0"/>
              </a:spcAft>
            </a:pP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kumimoji="1" lang="en-US" altLang="zh-CN" sz="2200" b="1" dirty="0" err="1">
                <a:solidFill>
                  <a:srgbClr val="FF0000"/>
                </a:solidFill>
                <a:latin typeface="Consolas" panose="020B0609020204030204" pitchFamily="49" charset="0"/>
                <a:ea typeface="仿宋" panose="02010609060101010101" pitchFamily="49" charset="-122"/>
                <a:cs typeface="Consolas" panose="020B0609020204030204" pitchFamily="49" charset="0"/>
              </a:rPr>
              <a:t>ListDelete</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2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 *&amp;</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2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&amp;e)</a:t>
            </a:r>
            <a:endPar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300"/>
              </a:spcBef>
              <a:spcAft>
                <a:spcPct val="0"/>
              </a:spcAft>
            </a:pP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j;</a:t>
            </a:r>
            <a:endPar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300"/>
              </a:spcBef>
              <a:spcAft>
                <a:spcPct val="0"/>
              </a:spcAft>
            </a:pP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if </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2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&lt;0 </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&gt;=L-</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&gt;length</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200" b="1" dirty="0">
                <a:solidFill>
                  <a:srgbClr val="00B0F0"/>
                </a:solidFill>
                <a:latin typeface="Consolas" panose="020B0609020204030204" pitchFamily="49" charset="0"/>
                <a:ea typeface="仿宋" panose="02010609060101010101" pitchFamily="49" charset="-122"/>
                <a:cs typeface="Consolas" panose="020B0609020204030204" pitchFamily="49" charset="0"/>
              </a:rPr>
              <a:t>参数错误时返回</a:t>
            </a:r>
            <a:r>
              <a:rPr kumimoji="1" lang="en-US" altLang="zh-CN" sz="2200" b="1" dirty="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22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300"/>
              </a:spcBef>
              <a:spcAft>
                <a:spcPct val="0"/>
              </a:spcAft>
            </a:pP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300"/>
              </a:spcBef>
              <a:spcAft>
                <a:spcPct val="0"/>
              </a:spcAft>
            </a:pPr>
            <a:endPar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300"/>
              </a:spcBef>
              <a:spcAft>
                <a:spcPct val="0"/>
              </a:spcAft>
            </a:pP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e=L-</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r>
              <a:rPr kumimoji="1" lang="en-US" altLang="zh-CN" sz="22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300"/>
              </a:spcBef>
              <a:spcAft>
                <a:spcPct val="0"/>
              </a:spcAft>
            </a:pP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for </a:t>
            </a:r>
            <a:r>
              <a:rPr kumimoji="1" lang="en-US" altLang="zh-CN" sz="2200" b="1"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200" b="1"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j=i+1;j&lt;=L-</a:t>
            </a:r>
            <a:r>
              <a:rPr kumimoji="1" lang="en-US" altLang="zh-CN" sz="2200" b="1" dirty="0">
                <a:solidFill>
                  <a:srgbClr val="C00000"/>
                </a:solidFill>
                <a:latin typeface="Consolas" panose="020B0609020204030204" pitchFamily="49" charset="0"/>
                <a:ea typeface="仿宋" panose="02010609060101010101" pitchFamily="49" charset="-122"/>
                <a:cs typeface="Consolas" panose="020B0609020204030204" pitchFamily="49" charset="0"/>
              </a:rPr>
              <a:t>&gt;length-1;j</a:t>
            </a:r>
            <a:r>
              <a:rPr kumimoji="1" lang="en-US" altLang="zh-CN" sz="2200" b="1"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20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data[i+1..</a:t>
            </a:r>
            <a:r>
              <a:rPr kumimoji="1"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n-1]</a:t>
            </a:r>
            <a:r>
              <a:rPr kumimoji="1" lang="zh-CN" altLang="en-US"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元素前移</a:t>
            </a:r>
            <a:endParaRPr kumimoji="1" lang="zh-CN" altLang="en-US" sz="20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300"/>
              </a:spcBef>
              <a:spcAft>
                <a:spcPct val="0"/>
              </a:spcAft>
            </a:pPr>
            <a:r>
              <a:rPr kumimoji="1" lang="zh-CN" altLang="en-US"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a:solidFill>
                  <a:srgbClr val="C00000"/>
                </a:solidFill>
                <a:latin typeface="Consolas" panose="020B0609020204030204" pitchFamily="49" charset="0"/>
                <a:ea typeface="仿宋" panose="02010609060101010101" pitchFamily="49" charset="-122"/>
                <a:cs typeface="Consolas" panose="020B0609020204030204" pitchFamily="49" charset="0"/>
              </a:rPr>
              <a:t>L-&gt;</a:t>
            </a:r>
            <a:r>
              <a:rPr kumimoji="1" lang="en-US" altLang="zh-CN" sz="2200" b="1"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data[j-1]=</a:t>
            </a:r>
            <a:r>
              <a:rPr kumimoji="1" lang="en-US" altLang="zh-CN" sz="2200" b="1" dirty="0">
                <a:solidFill>
                  <a:srgbClr val="C00000"/>
                </a:solidFill>
                <a:latin typeface="Consolas" panose="020B0609020204030204" pitchFamily="49" charset="0"/>
                <a:ea typeface="仿宋" panose="02010609060101010101" pitchFamily="49" charset="-122"/>
                <a:cs typeface="Consolas" panose="020B0609020204030204" pitchFamily="49" charset="0"/>
              </a:rPr>
              <a:t>L-&gt;</a:t>
            </a:r>
            <a:r>
              <a:rPr kumimoji="1" lang="en-US" altLang="zh-CN" sz="2200" b="1"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data[j];</a:t>
            </a:r>
            <a:endParaRPr kumimoji="1" lang="en-US" altLang="zh-CN" sz="2200" b="1" dirty="0">
              <a:solidFill>
                <a:srgbClr val="C0000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300"/>
              </a:spcBef>
              <a:spcAft>
                <a:spcPct val="0"/>
              </a:spcAft>
            </a:pP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&gt;length--;		</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200" b="1" dirty="0">
                <a:solidFill>
                  <a:srgbClr val="00B0F0"/>
                </a:solidFill>
                <a:latin typeface="Consolas" panose="020B0609020204030204" pitchFamily="49" charset="0"/>
                <a:ea typeface="仿宋" panose="02010609060101010101" pitchFamily="49" charset="-122"/>
                <a:cs typeface="Consolas" panose="020B0609020204030204" pitchFamily="49" charset="0"/>
              </a:rPr>
              <a:t>顺序表长度减</a:t>
            </a:r>
            <a:r>
              <a:rPr kumimoji="1" lang="en-US" altLang="zh-CN" sz="2200" b="1" dirty="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kumimoji="1" lang="en-US" altLang="zh-CN" sz="22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Bef>
                <a:spcPts val="300"/>
              </a:spcBef>
              <a:spcAft>
                <a:spcPct val="0"/>
              </a:spcAft>
            </a:pP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return </a:t>
            </a: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true;			</a:t>
            </a:r>
            <a:r>
              <a:rPr kumimoji="1" lang="en-US" altLang="zh-CN" sz="22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200" b="1" dirty="0">
                <a:solidFill>
                  <a:srgbClr val="00B0F0"/>
                </a:solidFill>
                <a:latin typeface="Consolas" panose="020B0609020204030204" pitchFamily="49" charset="0"/>
                <a:ea typeface="仿宋" panose="02010609060101010101" pitchFamily="49" charset="-122"/>
                <a:cs typeface="Consolas" panose="020B0609020204030204" pitchFamily="49" charset="0"/>
              </a:rPr>
              <a:t>成功删除返回</a:t>
            </a:r>
            <a:r>
              <a:rPr kumimoji="1" lang="en-US" altLang="zh-CN" sz="2200" b="1" dirty="0">
                <a:solidFill>
                  <a:srgbClr val="00B0F0"/>
                </a:solidFill>
                <a:latin typeface="Consolas" panose="020B0609020204030204" pitchFamily="49" charset="0"/>
                <a:ea typeface="仿宋" panose="02010609060101010101" pitchFamily="49" charset="-122"/>
                <a:cs typeface="Consolas" panose="020B0609020204030204" pitchFamily="49" charset="0"/>
              </a:rPr>
              <a:t>true</a:t>
            </a:r>
            <a:endParaRPr kumimoji="1" lang="en-US" altLang="zh-CN" sz="22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800"/>
              </a:lnSpc>
              <a:spcAft>
                <a:spcPct val="0"/>
              </a:spcAft>
            </a:pPr>
            <a:r>
              <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2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 name="组合 2"/>
          <p:cNvGrpSpPr/>
          <p:nvPr/>
        </p:nvGrpSpPr>
        <p:grpSpPr>
          <a:xfrm>
            <a:off x="1142976" y="5000636"/>
            <a:ext cx="6597376" cy="1596716"/>
            <a:chOff x="1142976" y="5000636"/>
            <a:chExt cx="5857916" cy="1285884"/>
          </a:xfrm>
        </p:grpSpPr>
        <p:grpSp>
          <p:nvGrpSpPr>
            <p:cNvPr id="2" name="组合 5"/>
            <p:cNvGrpSpPr/>
            <p:nvPr/>
          </p:nvGrpSpPr>
          <p:grpSpPr>
            <a:xfrm>
              <a:off x="1142976" y="5000636"/>
              <a:ext cx="5857916" cy="857256"/>
              <a:chOff x="1357290" y="5143512"/>
              <a:chExt cx="5857916" cy="857256"/>
            </a:xfrm>
          </p:grpSpPr>
          <p:sp>
            <p:nvSpPr>
              <p:cNvPr id="7" name="Rectangle 6"/>
              <p:cNvSpPr>
                <a:spLocks noChangeArrowheads="1"/>
              </p:cNvSpPr>
              <p:nvPr/>
            </p:nvSpPr>
            <p:spPr bwMode="auto">
              <a:xfrm>
                <a:off x="1357290"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sz="2000" b="1" i="1" dirty="0" smtClean="0">
                    <a:solidFill>
                      <a:srgbClr val="3333FF"/>
                    </a:solidFill>
                    <a:latin typeface="Consolas" panose="020B0609020204030204" pitchFamily="49" charset="0"/>
                    <a:cs typeface="Consolas" panose="020B0609020204030204" pitchFamily="49" charset="0"/>
                  </a:rPr>
                  <a:t>a</a:t>
                </a:r>
                <a:r>
                  <a:rPr lang="en-US" altLang="zh-CN" sz="2000" b="1" baseline="-25000" dirty="0" smtClean="0">
                    <a:solidFill>
                      <a:srgbClr val="3333FF"/>
                    </a:solidFill>
                    <a:latin typeface="Consolas" panose="020B0609020204030204" pitchFamily="49" charset="0"/>
                    <a:cs typeface="Consolas" panose="020B0609020204030204" pitchFamily="49" charset="0"/>
                  </a:rPr>
                  <a:t>0</a:t>
                </a:r>
                <a:endParaRPr lang="en-US" altLang="zh-CN" sz="2000" b="1" baseline="-25000" dirty="0">
                  <a:solidFill>
                    <a:srgbClr val="3333FF"/>
                  </a:solidFill>
                  <a:latin typeface="Consolas" panose="020B0609020204030204" pitchFamily="49" charset="0"/>
                  <a:cs typeface="Consolas" panose="020B0609020204030204" pitchFamily="49" charset="0"/>
                </a:endParaRPr>
              </a:p>
            </p:txBody>
          </p:sp>
          <p:sp>
            <p:nvSpPr>
              <p:cNvPr id="8" name="Rectangle 7"/>
              <p:cNvSpPr>
                <a:spLocks noChangeArrowheads="1"/>
              </p:cNvSpPr>
              <p:nvPr/>
            </p:nvSpPr>
            <p:spPr bwMode="auto">
              <a:xfrm>
                <a:off x="1898627"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sz="2000" b="1" i="1" dirty="0" smtClean="0">
                    <a:solidFill>
                      <a:srgbClr val="3333FF"/>
                    </a:solidFill>
                    <a:latin typeface="Consolas" panose="020B0609020204030204" pitchFamily="49" charset="0"/>
                    <a:cs typeface="Consolas" panose="020B0609020204030204" pitchFamily="49" charset="0"/>
                  </a:rPr>
                  <a:t>a</a:t>
                </a:r>
                <a:r>
                  <a:rPr lang="en-US" altLang="zh-CN" sz="2000" b="1" baseline="-25000" dirty="0" smtClean="0">
                    <a:solidFill>
                      <a:srgbClr val="3333FF"/>
                    </a:solidFill>
                    <a:latin typeface="Consolas" panose="020B0609020204030204" pitchFamily="49" charset="0"/>
                    <a:cs typeface="Consolas" panose="020B0609020204030204" pitchFamily="49" charset="0"/>
                  </a:rPr>
                  <a:t>1</a:t>
                </a:r>
                <a:endParaRPr lang="en-US" altLang="zh-CN" sz="2000" b="1" baseline="-25000" dirty="0">
                  <a:solidFill>
                    <a:srgbClr val="3333FF"/>
                  </a:solidFill>
                  <a:latin typeface="Consolas" panose="020B0609020204030204" pitchFamily="49" charset="0"/>
                  <a:cs typeface="Consolas" panose="020B0609020204030204" pitchFamily="49" charset="0"/>
                </a:endParaRPr>
              </a:p>
            </p:txBody>
          </p:sp>
          <p:sp>
            <p:nvSpPr>
              <p:cNvPr id="9" name="Rectangle 8"/>
              <p:cNvSpPr>
                <a:spLocks noChangeArrowheads="1"/>
              </p:cNvSpPr>
              <p:nvPr/>
            </p:nvSpPr>
            <p:spPr bwMode="auto">
              <a:xfrm>
                <a:off x="2438377"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sz="2000" b="1" baseline="-25000">
                    <a:solidFill>
                      <a:srgbClr val="660066"/>
                    </a:solidFill>
                    <a:latin typeface="宋体" panose="02010600030101010101" pitchFamily="2" charset="-122"/>
                    <a:cs typeface="Consolas" panose="020B0609020204030204" pitchFamily="49" charset="0"/>
                  </a:rPr>
                  <a:t>…</a:t>
                </a:r>
                <a:endParaRPr lang="en-US" altLang="zh-CN" sz="2000" b="1" baseline="-25000">
                  <a:solidFill>
                    <a:srgbClr val="660066"/>
                  </a:solidFill>
                  <a:latin typeface="宋体" panose="02010600030101010101" pitchFamily="2" charset="-122"/>
                  <a:cs typeface="Consolas" panose="020B0609020204030204" pitchFamily="49" charset="0"/>
                </a:endParaRPr>
              </a:p>
            </p:txBody>
          </p:sp>
          <p:sp>
            <p:nvSpPr>
              <p:cNvPr id="10" name="Rectangle 9"/>
              <p:cNvSpPr>
                <a:spLocks noChangeArrowheads="1"/>
              </p:cNvSpPr>
              <p:nvPr/>
            </p:nvSpPr>
            <p:spPr bwMode="auto">
              <a:xfrm>
                <a:off x="2979715"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sz="2000" b="1" i="1">
                    <a:solidFill>
                      <a:srgbClr val="3333FF"/>
                    </a:solidFill>
                    <a:latin typeface="Consolas" panose="020B0609020204030204" pitchFamily="49" charset="0"/>
                    <a:cs typeface="Consolas" panose="020B0609020204030204" pitchFamily="49" charset="0"/>
                  </a:rPr>
                  <a:t>a</a:t>
                </a:r>
                <a:r>
                  <a:rPr lang="en-US" altLang="zh-CN" sz="2000" b="1" i="1" baseline="-25000">
                    <a:solidFill>
                      <a:srgbClr val="3333FF"/>
                    </a:solidFill>
                    <a:latin typeface="Consolas" panose="020B0609020204030204" pitchFamily="49" charset="0"/>
                    <a:cs typeface="Consolas" panose="020B0609020204030204" pitchFamily="49" charset="0"/>
                  </a:rPr>
                  <a:t>i</a:t>
                </a:r>
                <a:endParaRPr lang="en-US" altLang="zh-CN" sz="2000" b="1" i="1" baseline="-25000">
                  <a:solidFill>
                    <a:srgbClr val="3333FF"/>
                  </a:solidFill>
                  <a:latin typeface="Consolas" panose="020B0609020204030204" pitchFamily="49" charset="0"/>
                  <a:cs typeface="Consolas" panose="020B0609020204030204" pitchFamily="49" charset="0"/>
                </a:endParaRPr>
              </a:p>
            </p:txBody>
          </p:sp>
          <p:sp>
            <p:nvSpPr>
              <p:cNvPr id="11" name="Rectangle 10"/>
              <p:cNvSpPr>
                <a:spLocks noChangeArrowheads="1"/>
              </p:cNvSpPr>
              <p:nvPr/>
            </p:nvSpPr>
            <p:spPr bwMode="auto">
              <a:xfrm>
                <a:off x="4040402" y="5568968"/>
                <a:ext cx="745912"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sz="2000" b="1" baseline="-25000">
                    <a:solidFill>
                      <a:srgbClr val="660066"/>
                    </a:solidFill>
                    <a:latin typeface="宋体" panose="02010600030101010101" pitchFamily="2" charset="-122"/>
                    <a:cs typeface="Consolas" panose="020B0609020204030204" pitchFamily="49" charset="0"/>
                  </a:rPr>
                  <a:t>…</a:t>
                </a:r>
                <a:endParaRPr lang="en-US" altLang="zh-CN" sz="2000" b="1" baseline="-25000">
                  <a:solidFill>
                    <a:srgbClr val="660066"/>
                  </a:solidFill>
                  <a:latin typeface="宋体" panose="02010600030101010101" pitchFamily="2" charset="-122"/>
                  <a:cs typeface="Consolas" panose="020B0609020204030204" pitchFamily="49" charset="0"/>
                </a:endParaRPr>
              </a:p>
            </p:txBody>
          </p:sp>
          <p:sp>
            <p:nvSpPr>
              <p:cNvPr id="12" name="Rectangle 11"/>
              <p:cNvSpPr>
                <a:spLocks noChangeArrowheads="1"/>
              </p:cNvSpPr>
              <p:nvPr/>
            </p:nvSpPr>
            <p:spPr bwMode="auto">
              <a:xfrm>
                <a:off x="5285017"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sz="2000" b="1" i="1" dirty="0">
                    <a:solidFill>
                      <a:srgbClr val="FF0000"/>
                    </a:solidFill>
                    <a:latin typeface="Consolas" panose="020B0609020204030204" pitchFamily="49" charset="0"/>
                    <a:cs typeface="Consolas" panose="020B0609020204030204" pitchFamily="49" charset="0"/>
                  </a:rPr>
                  <a:t>a</a:t>
                </a:r>
                <a:r>
                  <a:rPr lang="en-US" altLang="zh-CN" sz="2000" b="1" i="1" baseline="-25000" dirty="0">
                    <a:solidFill>
                      <a:srgbClr val="FF0000"/>
                    </a:solidFill>
                    <a:latin typeface="Consolas" panose="020B0609020204030204" pitchFamily="49" charset="0"/>
                    <a:cs typeface="Consolas" panose="020B0609020204030204" pitchFamily="49" charset="0"/>
                  </a:rPr>
                  <a:t>n-1</a:t>
                </a:r>
                <a:endParaRPr lang="en-US" altLang="zh-CN" sz="2000" b="1" i="1" baseline="-25000" dirty="0">
                  <a:solidFill>
                    <a:srgbClr val="FF0000"/>
                  </a:solidFill>
                  <a:latin typeface="Consolas" panose="020B0609020204030204" pitchFamily="49" charset="0"/>
                  <a:cs typeface="Consolas" panose="020B0609020204030204" pitchFamily="49" charset="0"/>
                </a:endParaRPr>
              </a:p>
            </p:txBody>
          </p:sp>
          <p:sp>
            <p:nvSpPr>
              <p:cNvPr id="13" name="Rectangle 12"/>
              <p:cNvSpPr>
                <a:spLocks noChangeArrowheads="1"/>
              </p:cNvSpPr>
              <p:nvPr/>
            </p:nvSpPr>
            <p:spPr bwMode="auto">
              <a:xfrm>
                <a:off x="5846781" y="5568968"/>
                <a:ext cx="1368425"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sz="2000" b="1" baseline="-25000">
                    <a:solidFill>
                      <a:srgbClr val="660066"/>
                    </a:solidFill>
                    <a:latin typeface="宋体" panose="02010600030101010101" pitchFamily="2" charset="-122"/>
                    <a:cs typeface="Consolas" panose="020B0609020204030204" pitchFamily="49" charset="0"/>
                  </a:rPr>
                  <a:t>…</a:t>
                </a:r>
                <a:endParaRPr lang="en-US" altLang="zh-CN" sz="2000" b="1" baseline="-25000">
                  <a:solidFill>
                    <a:srgbClr val="660066"/>
                  </a:solidFill>
                  <a:latin typeface="宋体" panose="02010600030101010101" pitchFamily="2" charset="-122"/>
                  <a:cs typeface="Consolas" panose="020B0609020204030204" pitchFamily="49" charset="0"/>
                </a:endParaRPr>
              </a:p>
            </p:txBody>
          </p:sp>
          <p:sp>
            <p:nvSpPr>
              <p:cNvPr id="14" name="Rectangle 9"/>
              <p:cNvSpPr>
                <a:spLocks noChangeArrowheads="1"/>
              </p:cNvSpPr>
              <p:nvPr/>
            </p:nvSpPr>
            <p:spPr bwMode="auto">
              <a:xfrm>
                <a:off x="3500430" y="556896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sz="2000" b="1" i="1" smtClean="0">
                    <a:solidFill>
                      <a:srgbClr val="3333FF"/>
                    </a:solidFill>
                    <a:latin typeface="Consolas" panose="020B0609020204030204" pitchFamily="49" charset="0"/>
                    <a:cs typeface="Consolas" panose="020B0609020204030204" pitchFamily="49" charset="0"/>
                  </a:rPr>
                  <a:t>a</a:t>
                </a:r>
                <a:r>
                  <a:rPr lang="en-US" altLang="zh-CN" sz="2000" b="1" i="1" baseline="-25000" smtClean="0">
                    <a:solidFill>
                      <a:srgbClr val="3333FF"/>
                    </a:solidFill>
                    <a:latin typeface="Consolas" panose="020B0609020204030204" pitchFamily="49" charset="0"/>
                    <a:cs typeface="Consolas" panose="020B0609020204030204" pitchFamily="49" charset="0"/>
                  </a:rPr>
                  <a:t>i</a:t>
                </a:r>
                <a:r>
                  <a:rPr lang="en-US" altLang="zh-CN" sz="2000" b="1" baseline="-25000" smtClean="0">
                    <a:solidFill>
                      <a:srgbClr val="3333FF"/>
                    </a:solidFill>
                    <a:latin typeface="Consolas" panose="020B0609020204030204" pitchFamily="49" charset="0"/>
                    <a:cs typeface="Consolas" panose="020B0609020204030204" pitchFamily="49" charset="0"/>
                  </a:rPr>
                  <a:t>+1</a:t>
                </a:r>
                <a:endParaRPr lang="en-US" altLang="zh-CN" sz="2000" b="1" baseline="-25000">
                  <a:solidFill>
                    <a:srgbClr val="3333FF"/>
                  </a:solidFill>
                  <a:latin typeface="Consolas" panose="020B0609020204030204" pitchFamily="49" charset="0"/>
                  <a:cs typeface="Consolas" panose="020B0609020204030204" pitchFamily="49" charset="0"/>
                </a:endParaRPr>
              </a:p>
            </p:txBody>
          </p:sp>
          <p:sp>
            <p:nvSpPr>
              <p:cNvPr id="15" name="TextBox 14"/>
              <p:cNvSpPr txBox="1"/>
              <p:nvPr/>
            </p:nvSpPr>
            <p:spPr>
              <a:xfrm>
                <a:off x="3071802" y="5143512"/>
                <a:ext cx="357190" cy="371793"/>
              </a:xfrm>
              <a:prstGeom prst="rect">
                <a:avLst/>
              </a:prstGeom>
              <a:noFill/>
            </p:spPr>
            <p:txBody>
              <a:bodyPr wrap="square" rtlCol="0">
                <a:spAutoFit/>
              </a:bodyPr>
              <a:lstStyle/>
              <a:p>
                <a:pPr algn="ctr" fontAlgn="base">
                  <a:spcBef>
                    <a:spcPct val="50000"/>
                  </a:spcBef>
                  <a:spcAft>
                    <a:spcPct val="0"/>
                  </a:spcAft>
                </a:pPr>
                <a:r>
                  <a:rPr lang="en-US" altLang="zh-CN" sz="2400" b="1" i="1" dirty="0" err="1" smtClean="0">
                    <a:solidFill>
                      <a:srgbClr val="FF0000"/>
                    </a:solidFill>
                    <a:latin typeface="Consolas" panose="020B0609020204030204" pitchFamily="49" charset="0"/>
                    <a:ea typeface="楷体_GB2312" pitchFamily="49" charset="-122"/>
                    <a:cs typeface="Consolas" panose="020B0609020204030204" pitchFamily="49" charset="0"/>
                  </a:rPr>
                  <a:t>i</a:t>
                </a:r>
                <a:endParaRPr lang="zh-CN" altLang="en-US" sz="2400" b="1" i="1" dirty="0">
                  <a:solidFill>
                    <a:srgbClr val="FF0000"/>
                  </a:solidFill>
                  <a:latin typeface="Consolas" panose="020B0609020204030204" pitchFamily="49" charset="0"/>
                  <a:ea typeface="楷体_GB2312" pitchFamily="49" charset="-122"/>
                  <a:cs typeface="Consolas" panose="020B0609020204030204" pitchFamily="49" charset="0"/>
                </a:endParaRPr>
              </a:p>
            </p:txBody>
          </p:sp>
        </p:grpSp>
        <p:sp>
          <p:nvSpPr>
            <p:cNvPr id="16" name="上弧形箭头 15"/>
            <p:cNvSpPr/>
            <p:nvPr/>
          </p:nvSpPr>
          <p:spPr>
            <a:xfrm rot="10800000">
              <a:off x="3000364" y="6000768"/>
              <a:ext cx="428628" cy="285752"/>
            </a:xfrm>
            <a:prstGeom prst="curved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fontAlgn="base">
                <a:spcBef>
                  <a:spcPct val="50000"/>
                </a:spcBef>
                <a:spcAft>
                  <a:spcPct val="0"/>
                </a:spcAft>
              </a:pPr>
              <a:endParaRPr lang="zh-CN" altLang="en-US" sz="2000" b="1">
                <a:solidFill>
                  <a:prstClr val="black"/>
                </a:solidFill>
                <a:latin typeface="Consolas" panose="020B0609020204030204" pitchFamily="49" charset="0"/>
                <a:cs typeface="Consolas" panose="020B0609020204030204" pitchFamily="49" charset="0"/>
              </a:endParaRPr>
            </a:p>
          </p:txBody>
        </p:sp>
        <p:sp>
          <p:nvSpPr>
            <p:cNvPr id="18" name="Rectangle 11"/>
            <p:cNvSpPr>
              <a:spLocks noChangeArrowheads="1"/>
            </p:cNvSpPr>
            <p:nvPr/>
          </p:nvSpPr>
          <p:spPr bwMode="auto">
            <a:xfrm>
              <a:off x="4580374" y="54292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sz="2000" b="1" i="1" dirty="0" smtClean="0">
                  <a:solidFill>
                    <a:srgbClr val="3333FF"/>
                  </a:solidFill>
                  <a:latin typeface="Consolas" panose="020B0609020204030204" pitchFamily="49" charset="0"/>
                  <a:cs typeface="Consolas" panose="020B0609020204030204" pitchFamily="49" charset="0"/>
                </a:rPr>
                <a:t>a</a:t>
              </a:r>
              <a:r>
                <a:rPr lang="en-US" altLang="zh-CN" sz="2000" b="1" i="1" baseline="-25000" dirty="0" smtClean="0">
                  <a:solidFill>
                    <a:srgbClr val="3333FF"/>
                  </a:solidFill>
                  <a:latin typeface="Consolas" panose="020B0609020204030204" pitchFamily="49" charset="0"/>
                  <a:cs typeface="Consolas" panose="020B0609020204030204" pitchFamily="49" charset="0"/>
                </a:rPr>
                <a:t>n-1</a:t>
              </a:r>
              <a:endParaRPr lang="en-US" altLang="zh-CN" sz="2000" b="1" i="1" baseline="-25000" dirty="0">
                <a:solidFill>
                  <a:srgbClr val="3333FF"/>
                </a:solidFill>
                <a:latin typeface="Consolas" panose="020B0609020204030204" pitchFamily="49" charset="0"/>
                <a:cs typeface="Consolas" panose="020B0609020204030204" pitchFamily="49" charset="0"/>
              </a:endParaRPr>
            </a:p>
          </p:txBody>
        </p:sp>
        <p:sp>
          <p:nvSpPr>
            <p:cNvPr id="19" name="Rectangle 9"/>
            <p:cNvSpPr>
              <a:spLocks noChangeArrowheads="1"/>
            </p:cNvSpPr>
            <p:nvPr/>
          </p:nvSpPr>
          <p:spPr bwMode="auto">
            <a:xfrm>
              <a:off x="2754518" y="54292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sz="2000" b="1" i="1" smtClean="0">
                  <a:solidFill>
                    <a:srgbClr val="3333FF"/>
                  </a:solidFill>
                  <a:latin typeface="Consolas" panose="020B0609020204030204" pitchFamily="49" charset="0"/>
                  <a:cs typeface="Consolas" panose="020B0609020204030204" pitchFamily="49" charset="0"/>
                </a:rPr>
                <a:t>a</a:t>
              </a:r>
              <a:r>
                <a:rPr lang="en-US" altLang="zh-CN" sz="2000" b="1" i="1" baseline="-25000" smtClean="0">
                  <a:solidFill>
                    <a:srgbClr val="3333FF"/>
                  </a:solidFill>
                  <a:latin typeface="Consolas" panose="020B0609020204030204" pitchFamily="49" charset="0"/>
                  <a:cs typeface="Consolas" panose="020B0609020204030204" pitchFamily="49" charset="0"/>
                </a:rPr>
                <a:t>i</a:t>
              </a:r>
              <a:r>
                <a:rPr lang="en-US" altLang="zh-CN" sz="2000" b="1" baseline="-25000" smtClean="0">
                  <a:solidFill>
                    <a:srgbClr val="3333FF"/>
                  </a:solidFill>
                  <a:latin typeface="Consolas" panose="020B0609020204030204" pitchFamily="49" charset="0"/>
                  <a:cs typeface="Consolas" panose="020B0609020204030204" pitchFamily="49" charset="0"/>
                </a:rPr>
                <a:t>+1</a:t>
              </a:r>
              <a:endParaRPr lang="en-US" altLang="zh-CN" sz="2000" b="1" baseline="-25000">
                <a:solidFill>
                  <a:srgbClr val="3333FF"/>
                </a:solidFill>
                <a:latin typeface="Consolas" panose="020B0609020204030204" pitchFamily="49" charset="0"/>
                <a:cs typeface="Consolas" panose="020B0609020204030204" pitchFamily="49" charset="0"/>
              </a:endParaRPr>
            </a:p>
          </p:txBody>
        </p:sp>
        <p:sp>
          <p:nvSpPr>
            <p:cNvPr id="20" name="Rectangle 9"/>
            <p:cNvSpPr>
              <a:spLocks noChangeArrowheads="1"/>
            </p:cNvSpPr>
            <p:nvPr/>
          </p:nvSpPr>
          <p:spPr bwMode="auto">
            <a:xfrm>
              <a:off x="3293730" y="54292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r>
                <a:rPr lang="en-US" altLang="zh-CN" sz="2000" b="1" i="1" smtClean="0">
                  <a:solidFill>
                    <a:srgbClr val="3333FF"/>
                  </a:solidFill>
                  <a:latin typeface="Consolas" panose="020B0609020204030204" pitchFamily="49" charset="0"/>
                  <a:cs typeface="Consolas" panose="020B0609020204030204" pitchFamily="49" charset="0"/>
                </a:rPr>
                <a:t>a</a:t>
              </a:r>
              <a:r>
                <a:rPr lang="en-US" altLang="zh-CN" sz="2000" b="1" i="1" baseline="-25000" smtClean="0">
                  <a:solidFill>
                    <a:srgbClr val="3333FF"/>
                  </a:solidFill>
                  <a:latin typeface="Consolas" panose="020B0609020204030204" pitchFamily="49" charset="0"/>
                  <a:cs typeface="Consolas" panose="020B0609020204030204" pitchFamily="49" charset="0"/>
                </a:rPr>
                <a:t>i</a:t>
              </a:r>
              <a:r>
                <a:rPr lang="en-US" altLang="zh-CN" sz="2000" b="1" baseline="-25000" smtClean="0">
                  <a:solidFill>
                    <a:srgbClr val="3333FF"/>
                  </a:solidFill>
                  <a:latin typeface="Consolas" panose="020B0609020204030204" pitchFamily="49" charset="0"/>
                  <a:cs typeface="Consolas" panose="020B0609020204030204" pitchFamily="49" charset="0"/>
                </a:rPr>
                <a:t>+2</a:t>
              </a:r>
              <a:endParaRPr lang="en-US" altLang="zh-CN" sz="2000" b="1" baseline="-25000">
                <a:solidFill>
                  <a:srgbClr val="3333FF"/>
                </a:solidFill>
                <a:latin typeface="Consolas" panose="020B0609020204030204" pitchFamily="49" charset="0"/>
                <a:cs typeface="Consolas" panose="020B0609020204030204" pitchFamily="49" charset="0"/>
              </a:endParaRPr>
            </a:p>
          </p:txBody>
        </p:sp>
        <p:sp>
          <p:nvSpPr>
            <p:cNvPr id="21" name="上弧形箭头 20"/>
            <p:cNvSpPr/>
            <p:nvPr/>
          </p:nvSpPr>
          <p:spPr>
            <a:xfrm rot="10800000">
              <a:off x="3571868" y="6000768"/>
              <a:ext cx="428628" cy="285752"/>
            </a:xfrm>
            <a:prstGeom prst="curved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fontAlgn="base">
                <a:spcBef>
                  <a:spcPct val="50000"/>
                </a:spcBef>
                <a:spcAft>
                  <a:spcPct val="0"/>
                </a:spcAft>
              </a:pPr>
              <a:endParaRPr lang="zh-CN" altLang="en-US" sz="2000" b="1">
                <a:solidFill>
                  <a:prstClr val="black"/>
                </a:solidFill>
                <a:latin typeface="Consolas" panose="020B0609020204030204" pitchFamily="49" charset="0"/>
                <a:cs typeface="Consolas" panose="020B0609020204030204" pitchFamily="49" charset="0"/>
              </a:endParaRPr>
            </a:p>
          </p:txBody>
        </p:sp>
        <p:sp>
          <p:nvSpPr>
            <p:cNvPr id="22" name="上弧形箭头 21"/>
            <p:cNvSpPr/>
            <p:nvPr/>
          </p:nvSpPr>
          <p:spPr>
            <a:xfrm rot="10800000">
              <a:off x="4929191" y="6000768"/>
              <a:ext cx="428628" cy="285752"/>
            </a:xfrm>
            <a:prstGeom prst="curved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fontAlgn="base">
                <a:spcBef>
                  <a:spcPct val="50000"/>
                </a:spcBef>
                <a:spcAft>
                  <a:spcPct val="0"/>
                </a:spcAft>
              </a:pPr>
              <a:endParaRPr lang="zh-CN" altLang="en-US" sz="2000" b="1">
                <a:solidFill>
                  <a:prstClr val="black"/>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5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571472" y="260648"/>
            <a:ext cx="8218488" cy="1298817"/>
          </a:xfrm>
          <a:prstGeom prst="rect">
            <a:avLst/>
          </a:prstGeom>
          <a:noFill/>
          <a:ln w="9525">
            <a:noFill/>
            <a:miter lim="800000"/>
          </a:ln>
          <a:effectLst/>
        </p:spPr>
        <p:txBody>
          <a:bodyPr>
            <a:spAutoFit/>
          </a:bodyPr>
          <a:lstStyle/>
          <a:p>
            <a:pPr fontAlgn="base">
              <a:lnSpc>
                <a:spcPct val="140000"/>
              </a:lnSpc>
              <a:spcBef>
                <a:spcPct val="50000"/>
              </a:spcBef>
              <a:spcAft>
                <a:spcPct val="0"/>
              </a:spcAft>
            </a:pPr>
            <a:r>
              <a:rPr kumimoji="1" lang="zh-CN" altLang="en-US"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a:t>
            </a:r>
            <a:r>
              <a:rPr kumimoji="1" lang="zh-CN" altLang="en-US" sz="2800" b="1" dirty="0">
                <a:solidFill>
                  <a:srgbClr val="0000FF"/>
                </a:solidFill>
                <a:latin typeface="Consolas" panose="020B0609020204030204" pitchFamily="49" charset="0"/>
                <a:ea typeface="楷体" panose="02010609060101010101" pitchFamily="49" charset="-122"/>
                <a:cs typeface="Consolas" panose="020B0609020204030204" pitchFamily="49" charset="0"/>
              </a:rPr>
              <a:t>本算法</a:t>
            </a:r>
            <a:r>
              <a:rPr kumimoji="1" lang="zh-CN" altLang="en-US"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来说，元素</a:t>
            </a:r>
            <a:r>
              <a:rPr kumimoji="1" lang="zh-CN" altLang="en-US" sz="2800" b="1" dirty="0">
                <a:solidFill>
                  <a:srgbClr val="0000FF"/>
                </a:solidFill>
                <a:latin typeface="Consolas" panose="020B0609020204030204" pitchFamily="49" charset="0"/>
                <a:ea typeface="楷体" panose="02010609060101010101" pitchFamily="49" charset="-122"/>
                <a:cs typeface="Consolas" panose="020B0609020204030204" pitchFamily="49" charset="0"/>
              </a:rPr>
              <a:t>移动的次数也与表长</a:t>
            </a:r>
            <a:r>
              <a:rPr kumimoji="1" lang="en-US" altLang="zh-CN" sz="2800" b="1"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800" b="1" dirty="0">
                <a:solidFill>
                  <a:srgbClr val="0000FF"/>
                </a:solidFill>
                <a:latin typeface="Consolas" panose="020B0609020204030204" pitchFamily="49" charset="0"/>
                <a:ea typeface="楷体" panose="02010609060101010101" pitchFamily="49" charset="-122"/>
                <a:cs typeface="Consolas" panose="020B0609020204030204" pitchFamily="49" charset="0"/>
              </a:rPr>
              <a:t>和删除元素的位置</a:t>
            </a:r>
            <a:r>
              <a:rPr kumimoji="1" lang="en-US" altLang="zh-CN" sz="2800" b="1"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800" b="1" dirty="0">
                <a:solidFill>
                  <a:srgbClr val="0000FF"/>
                </a:solidFill>
                <a:latin typeface="Consolas" panose="020B0609020204030204" pitchFamily="49" charset="0"/>
                <a:ea typeface="楷体" panose="02010609060101010101" pitchFamily="49" charset="-122"/>
                <a:cs typeface="Consolas" panose="020B0609020204030204" pitchFamily="49" charset="0"/>
              </a:rPr>
              <a:t>有关</a:t>
            </a:r>
            <a:r>
              <a:rPr kumimoji="1" lang="zh-CN" altLang="en-US"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8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8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1684" name="Text Box 4"/>
          <p:cNvSpPr txBox="1">
            <a:spLocks noChangeArrowheads="1"/>
          </p:cNvSpPr>
          <p:nvPr/>
        </p:nvSpPr>
        <p:spPr bwMode="auto">
          <a:xfrm>
            <a:off x="2879725" y="4973638"/>
            <a:ext cx="184731" cy="461665"/>
          </a:xfrm>
          <a:prstGeom prst="rect">
            <a:avLst/>
          </a:prstGeom>
          <a:noFill/>
          <a:ln w="9525">
            <a:noFill/>
            <a:miter lim="800000"/>
          </a:ln>
          <a:effectLst/>
        </p:spPr>
        <p:txBody>
          <a:bodyPr wrap="none">
            <a:spAutoFit/>
          </a:bodyPr>
          <a:lstStyle/>
          <a:p>
            <a:pPr fontAlgn="base">
              <a:spcBef>
                <a:spcPct val="50000"/>
              </a:spcBef>
              <a:spcAft>
                <a:spcPct val="0"/>
              </a:spcAft>
            </a:pPr>
            <a:endParaRPr kumimoji="1" lang="zh-CN" altLang="zh-CN" sz="2400">
              <a:solidFill>
                <a:prstClr val="black"/>
              </a:solidFill>
              <a:latin typeface="Consolas" panose="020B0609020204030204" pitchFamily="49" charset="0"/>
              <a:cs typeface="Consolas" panose="020B0609020204030204" pitchFamily="49" charset="0"/>
            </a:endParaRPr>
          </a:p>
        </p:txBody>
      </p:sp>
      <p:sp>
        <p:nvSpPr>
          <p:cNvPr id="10" name="TextBox 9"/>
          <p:cNvSpPr txBox="1"/>
          <p:nvPr/>
        </p:nvSpPr>
        <p:spPr>
          <a:xfrm>
            <a:off x="928662" y="1819470"/>
            <a:ext cx="4429156" cy="609398"/>
          </a:xfrm>
          <a:prstGeom prst="rect">
            <a:avLst/>
          </a:prstGeom>
          <a:noFill/>
        </p:spPr>
        <p:txBody>
          <a:bodyPr wrap="square" rtlCol="0">
            <a:spAutoFit/>
          </a:bodyPr>
          <a:lstStyle/>
          <a:p>
            <a:pPr marL="457200" indent="-457200" fontAlgn="base">
              <a:lnSpc>
                <a:spcPct val="140000"/>
              </a:lnSpc>
              <a:spcBef>
                <a:spcPct val="50000"/>
              </a:spcBef>
              <a:spcAft>
                <a:spcPct val="0"/>
              </a:spcAft>
              <a:buFontTx/>
              <a:buBlip>
                <a:blip r:embed="rId1"/>
              </a:buBlip>
            </a:pP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kumimoji="1" lang="en-US" altLang="zh-CN" sz="2400" b="1" i="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i="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时，移动次数为</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TextBox 10"/>
          <p:cNvSpPr txBox="1"/>
          <p:nvPr/>
        </p:nvSpPr>
        <p:spPr>
          <a:xfrm>
            <a:off x="928662" y="2428868"/>
            <a:ext cx="4286280" cy="461665"/>
          </a:xfrm>
          <a:prstGeom prst="rect">
            <a:avLst/>
          </a:prstGeom>
          <a:noFill/>
        </p:spPr>
        <p:txBody>
          <a:bodyPr wrap="square" rtlCol="0">
            <a:spAutoFit/>
          </a:bodyPr>
          <a:lstStyle/>
          <a:p>
            <a:pPr marL="457200" indent="-457200" fontAlgn="base">
              <a:spcBef>
                <a:spcPct val="50000"/>
              </a:spcBef>
              <a:spcAft>
                <a:spcPct val="0"/>
              </a:spcAft>
              <a:buFontTx/>
              <a:buBlip>
                <a:blip r:embed="rId1"/>
              </a:buBlip>
            </a:pP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kumimoji="1" lang="en-US" altLang="zh-CN" sz="2400" b="1" i="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时，移动次数为</a:t>
            </a:r>
            <a:r>
              <a:rPr kumimoji="1" lang="en-US" altLang="zh-CN" sz="2400" b="1" i="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15"/>
          <p:cNvGrpSpPr/>
          <p:nvPr/>
        </p:nvGrpSpPr>
        <p:grpSpPr>
          <a:xfrm>
            <a:off x="642910" y="2214554"/>
            <a:ext cx="4319588" cy="2087233"/>
            <a:chOff x="785786" y="2357430"/>
            <a:chExt cx="4319588" cy="2087233"/>
          </a:xfrm>
        </p:grpSpPr>
        <p:sp>
          <p:nvSpPr>
            <p:cNvPr id="98309" name="Text Box 5"/>
            <p:cNvSpPr txBox="1">
              <a:spLocks noChangeArrowheads="1"/>
            </p:cNvSpPr>
            <p:nvPr/>
          </p:nvSpPr>
          <p:spPr bwMode="auto">
            <a:xfrm>
              <a:off x="785786" y="3429000"/>
              <a:ext cx="4319588" cy="1015663"/>
            </a:xfrm>
            <a:prstGeom prst="rect">
              <a:avLst/>
            </a:prstGeom>
            <a:noFill/>
            <a:ln w="38100" algn="ctr">
              <a:noFill/>
              <a:miter lim="800000"/>
              <a:tailEnd type="none" w="med" len="lg"/>
            </a:ln>
            <a:effectLst/>
          </p:spPr>
          <p:txBody>
            <a:bodyPr>
              <a:spAutoFit/>
            </a:bodyPr>
            <a:lstStyle/>
            <a:p>
              <a:pPr fontAlgn="base">
                <a:spcBef>
                  <a:spcPct val="50000"/>
                </a:spcBef>
                <a:spcAft>
                  <a:spcPct val="0"/>
                </a:spcAft>
              </a:pPr>
              <a:r>
                <a:rPr lang="zh-CN" altLang="en-US" sz="2400" b="1" dirty="0">
                  <a:solidFill>
                    <a:srgbClr val="008000"/>
                  </a:solidFill>
                  <a:latin typeface="Consolas" panose="020B0609020204030204" pitchFamily="49" charset="0"/>
                  <a:ea typeface="方正启体简体" pitchFamily="65" charset="-122"/>
                  <a:cs typeface="Consolas" panose="020B0609020204030204" pitchFamily="49" charset="0"/>
                </a:rPr>
                <a:t>删除算法最好时间复杂</a:t>
              </a:r>
              <a:r>
                <a:rPr lang="zh-CN" altLang="en-US" sz="2400" b="1" dirty="0" smtClean="0">
                  <a:solidFill>
                    <a:srgbClr val="008000"/>
                  </a:solidFill>
                  <a:latin typeface="Consolas" panose="020B0609020204030204" pitchFamily="49" charset="0"/>
                  <a:ea typeface="方正启体简体" pitchFamily="65" charset="-122"/>
                  <a:cs typeface="Consolas" panose="020B0609020204030204" pitchFamily="49" charset="0"/>
                </a:rPr>
                <a:t>度</a:t>
              </a:r>
              <a:endParaRPr lang="en-US" altLang="zh-CN" sz="2400" b="1" dirty="0" smtClean="0">
                <a:solidFill>
                  <a:srgbClr val="008000"/>
                </a:solidFill>
                <a:latin typeface="Consolas" panose="020B0609020204030204" pitchFamily="49" charset="0"/>
                <a:ea typeface="方正启体简体" pitchFamily="65" charset="-122"/>
                <a:cs typeface="Consolas" panose="020B0609020204030204" pitchFamily="49" charset="0"/>
              </a:endParaRPr>
            </a:p>
            <a:p>
              <a:pPr fontAlgn="base">
                <a:spcBef>
                  <a:spcPct val="50000"/>
                </a:spcBef>
                <a:spcAft>
                  <a:spcPct val="0"/>
                </a:spcAft>
              </a:pPr>
              <a:r>
                <a:rPr lang="zh-CN" altLang="en-US" sz="2400" b="1" dirty="0" smtClean="0">
                  <a:solidFill>
                    <a:srgbClr val="008000"/>
                  </a:solidFill>
                  <a:latin typeface="Consolas" panose="020B0609020204030204" pitchFamily="49" charset="0"/>
                  <a:ea typeface="方正启体简体" pitchFamily="65" charset="-122"/>
                  <a:cs typeface="Consolas" panose="020B0609020204030204" pitchFamily="49" charset="0"/>
                </a:rPr>
                <a:t>为</a:t>
              </a:r>
              <a:r>
                <a:rPr lang="en-US" altLang="zh-CN" sz="2400" b="1" i="1" dirty="0">
                  <a:solidFill>
                    <a:srgbClr val="FF0000"/>
                  </a:solidFill>
                  <a:latin typeface="Consolas" panose="020B0609020204030204" pitchFamily="49" charset="0"/>
                  <a:ea typeface="方正启体简体" pitchFamily="65" charset="-122"/>
                  <a:cs typeface="Consolas" panose="020B0609020204030204" pitchFamily="49" charset="0"/>
                </a:rPr>
                <a:t>O</a:t>
              </a:r>
              <a:r>
                <a:rPr lang="en-US" altLang="zh-CN" sz="2400" b="1" dirty="0">
                  <a:solidFill>
                    <a:srgbClr val="FF0000"/>
                  </a:solidFill>
                  <a:latin typeface="Consolas" panose="020B0609020204030204" pitchFamily="49" charset="0"/>
                  <a:ea typeface="方正启体简体" pitchFamily="65" charset="-122"/>
                  <a:cs typeface="Consolas" panose="020B0609020204030204" pitchFamily="49" charset="0"/>
                </a:rPr>
                <a:t>(1)</a:t>
              </a:r>
              <a:endParaRPr lang="en-US" altLang="zh-CN" sz="2400" b="1" dirty="0">
                <a:solidFill>
                  <a:srgbClr val="FF0000"/>
                </a:solidFill>
                <a:latin typeface="Consolas" panose="020B0609020204030204" pitchFamily="49" charset="0"/>
                <a:ea typeface="方正启体简体" pitchFamily="65" charset="-122"/>
                <a:cs typeface="Consolas" panose="020B0609020204030204" pitchFamily="49" charset="0"/>
              </a:endParaRPr>
            </a:p>
          </p:txBody>
        </p:sp>
        <p:cxnSp>
          <p:nvCxnSpPr>
            <p:cNvPr id="13" name="直接箭头连接符 12"/>
            <p:cNvCxnSpPr/>
            <p:nvPr/>
          </p:nvCxnSpPr>
          <p:spPr>
            <a:xfrm rot="5400000" flipH="1" flipV="1">
              <a:off x="1536679" y="2892421"/>
              <a:ext cx="1071570"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grpSp>
        <p:nvGrpSpPr>
          <p:cNvPr id="3" name="组合 16"/>
          <p:cNvGrpSpPr/>
          <p:nvPr/>
        </p:nvGrpSpPr>
        <p:grpSpPr>
          <a:xfrm>
            <a:off x="4307589" y="2674935"/>
            <a:ext cx="4550691" cy="1628461"/>
            <a:chOff x="4340896" y="2786058"/>
            <a:chExt cx="4550691" cy="1628461"/>
          </a:xfrm>
        </p:grpSpPr>
        <p:sp>
          <p:nvSpPr>
            <p:cNvPr id="98312" name="Text Box 8"/>
            <p:cNvSpPr txBox="1">
              <a:spLocks noChangeArrowheads="1"/>
            </p:cNvSpPr>
            <p:nvPr/>
          </p:nvSpPr>
          <p:spPr bwMode="auto">
            <a:xfrm>
              <a:off x="4572000" y="3398856"/>
              <a:ext cx="4319587" cy="1015663"/>
            </a:xfrm>
            <a:prstGeom prst="rect">
              <a:avLst/>
            </a:prstGeom>
            <a:noFill/>
            <a:ln w="38100" algn="ctr">
              <a:noFill/>
              <a:miter lim="800000"/>
              <a:tailEnd type="none" w="med" len="lg"/>
            </a:ln>
            <a:effectLst/>
          </p:spPr>
          <p:txBody>
            <a:bodyPr>
              <a:spAutoFit/>
            </a:bodyPr>
            <a:lstStyle/>
            <a:p>
              <a:pPr fontAlgn="base">
                <a:spcBef>
                  <a:spcPct val="50000"/>
                </a:spcBef>
                <a:spcAft>
                  <a:spcPct val="0"/>
                </a:spcAft>
              </a:pPr>
              <a:r>
                <a:rPr lang="zh-CN" altLang="en-US" sz="2400" b="1" dirty="0">
                  <a:solidFill>
                    <a:srgbClr val="008000"/>
                  </a:solidFill>
                  <a:latin typeface="Consolas" panose="020B0609020204030204" pitchFamily="49" charset="0"/>
                  <a:ea typeface="方正启体简体" pitchFamily="65" charset="-122"/>
                  <a:cs typeface="Consolas" panose="020B0609020204030204" pitchFamily="49" charset="0"/>
                </a:rPr>
                <a:t>删除算法最坏时间复杂</a:t>
              </a:r>
              <a:r>
                <a:rPr lang="zh-CN" altLang="en-US" sz="2400" b="1" dirty="0" smtClean="0">
                  <a:solidFill>
                    <a:srgbClr val="008000"/>
                  </a:solidFill>
                  <a:latin typeface="Consolas" panose="020B0609020204030204" pitchFamily="49" charset="0"/>
                  <a:ea typeface="方正启体简体" pitchFamily="65" charset="-122"/>
                  <a:cs typeface="Consolas" panose="020B0609020204030204" pitchFamily="49" charset="0"/>
                </a:rPr>
                <a:t>度</a:t>
              </a:r>
              <a:endParaRPr lang="en-US" altLang="zh-CN" sz="2400" b="1" dirty="0" smtClean="0">
                <a:solidFill>
                  <a:srgbClr val="008000"/>
                </a:solidFill>
                <a:latin typeface="Consolas" panose="020B0609020204030204" pitchFamily="49" charset="0"/>
                <a:ea typeface="方正启体简体" pitchFamily="65" charset="-122"/>
                <a:cs typeface="Consolas" panose="020B0609020204030204" pitchFamily="49" charset="0"/>
              </a:endParaRPr>
            </a:p>
            <a:p>
              <a:pPr fontAlgn="base">
                <a:spcBef>
                  <a:spcPct val="50000"/>
                </a:spcBef>
                <a:spcAft>
                  <a:spcPct val="0"/>
                </a:spcAft>
              </a:pPr>
              <a:r>
                <a:rPr lang="zh-CN" altLang="en-US" sz="2400" b="1" dirty="0" smtClean="0">
                  <a:solidFill>
                    <a:srgbClr val="008000"/>
                  </a:solidFill>
                  <a:latin typeface="Consolas" panose="020B0609020204030204" pitchFamily="49" charset="0"/>
                  <a:ea typeface="方正启体简体" pitchFamily="65" charset="-122"/>
                  <a:cs typeface="Consolas" panose="020B0609020204030204" pitchFamily="49" charset="0"/>
                </a:rPr>
                <a:t>为</a:t>
              </a:r>
              <a:r>
                <a:rPr lang="en-US" altLang="zh-CN" sz="2400" b="1" i="1" dirty="0">
                  <a:solidFill>
                    <a:srgbClr val="FF0000"/>
                  </a:solidFill>
                  <a:latin typeface="Consolas" panose="020B0609020204030204" pitchFamily="49" charset="0"/>
                  <a:ea typeface="方正启体简体" pitchFamily="65" charset="-122"/>
                  <a:cs typeface="Consolas" panose="020B0609020204030204" pitchFamily="49" charset="0"/>
                </a:rPr>
                <a:t>O</a:t>
              </a:r>
              <a:r>
                <a:rPr lang="en-US" altLang="zh-CN" sz="2400" b="1" dirty="0">
                  <a:solidFill>
                    <a:srgbClr val="FF0000"/>
                  </a:solidFill>
                  <a:latin typeface="Consolas" panose="020B0609020204030204" pitchFamily="49" charset="0"/>
                  <a:ea typeface="方正启体简体" pitchFamily="65" charset="-122"/>
                  <a:cs typeface="Consolas" panose="020B0609020204030204" pitchFamily="49" charset="0"/>
                </a:rPr>
                <a:t>(</a:t>
              </a:r>
              <a:r>
                <a:rPr lang="en-US" altLang="zh-CN" sz="2400" b="1" i="1" dirty="0">
                  <a:solidFill>
                    <a:srgbClr val="FF0000"/>
                  </a:solidFill>
                  <a:latin typeface="Consolas" panose="020B0609020204030204" pitchFamily="49" charset="0"/>
                  <a:ea typeface="方正启体简体" pitchFamily="65" charset="-122"/>
                  <a:cs typeface="Consolas" panose="020B0609020204030204" pitchFamily="49" charset="0"/>
                </a:rPr>
                <a:t>n</a:t>
              </a:r>
              <a:r>
                <a:rPr lang="en-US" altLang="zh-CN" sz="2400" b="1" dirty="0">
                  <a:solidFill>
                    <a:srgbClr val="FF0000"/>
                  </a:solidFill>
                  <a:latin typeface="Consolas" panose="020B0609020204030204" pitchFamily="49" charset="0"/>
                  <a:ea typeface="方正启体简体" pitchFamily="65" charset="-122"/>
                  <a:cs typeface="Consolas" panose="020B0609020204030204" pitchFamily="49" charset="0"/>
                </a:rPr>
                <a:t>)</a:t>
              </a:r>
              <a:endParaRPr lang="en-US" altLang="zh-CN" sz="2400" b="1" dirty="0">
                <a:solidFill>
                  <a:srgbClr val="FF0000"/>
                </a:solidFill>
                <a:latin typeface="Consolas" panose="020B0609020204030204" pitchFamily="49" charset="0"/>
                <a:ea typeface="方正启体简体" pitchFamily="65" charset="-122"/>
                <a:cs typeface="Consolas" panose="020B0609020204030204" pitchFamily="49" charset="0"/>
              </a:endParaRPr>
            </a:p>
          </p:txBody>
        </p:sp>
        <p:cxnSp>
          <p:nvCxnSpPr>
            <p:cNvPr id="15" name="直接箭头连接符 14"/>
            <p:cNvCxnSpPr/>
            <p:nvPr/>
          </p:nvCxnSpPr>
          <p:spPr>
            <a:xfrm rot="10800000">
              <a:off x="4340896" y="2786058"/>
              <a:ext cx="1500198" cy="64294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3" name="Text Box 7"/>
          <p:cNvSpPr txBox="1">
            <a:spLocks noChangeArrowheads="1"/>
          </p:cNvSpPr>
          <p:nvPr/>
        </p:nvSpPr>
        <p:spPr bwMode="auto">
          <a:xfrm>
            <a:off x="357158" y="44624"/>
            <a:ext cx="8675687" cy="1237262"/>
          </a:xfrm>
          <a:prstGeom prst="rect">
            <a:avLst/>
          </a:prstGeom>
          <a:noFill/>
          <a:ln w="9525">
            <a:noFill/>
            <a:miter lim="800000"/>
          </a:ln>
          <a:effectLst/>
        </p:spPr>
        <p:txBody>
          <a:bodyPr>
            <a:spAutoFit/>
          </a:bodyPr>
          <a:lstStyle/>
          <a:p>
            <a:pPr marL="457200" indent="-457200" fontAlgn="base">
              <a:lnSpc>
                <a:spcPct val="130000"/>
              </a:lnSpc>
              <a:spcBef>
                <a:spcPct val="50000"/>
              </a:spcBef>
              <a:spcAft>
                <a:spcPct val="0"/>
              </a:spcAft>
              <a:buFontTx/>
              <a:buBlip>
                <a:blip r:embed="rId1"/>
              </a:buBlip>
            </a:pPr>
            <a:r>
              <a:rPr kumimoji="1" lang="zh-CN" altLang="en-US" sz="2400" b="1" dirty="0">
                <a:solidFill>
                  <a:srgbClr val="FF0000"/>
                </a:solidFill>
                <a:latin typeface="Consolas" panose="020B0609020204030204" pitchFamily="49" charset="0"/>
                <a:ea typeface="微软雅黑" panose="020B0503020204020204" pitchFamily="34" charset="-122"/>
                <a:cs typeface="Consolas" panose="020B0609020204030204" pitchFamily="49" charset="0"/>
              </a:rPr>
              <a:t>平均情况分析：</a:t>
            </a:r>
            <a:endParaRPr kumimoji="1" lang="zh-CN" altLang="en-US" sz="2400" b="1"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a:p>
            <a:pPr fontAlgn="base">
              <a:lnSpc>
                <a:spcPct val="130000"/>
              </a:lnSpc>
              <a:spcBef>
                <a:spcPct val="50000"/>
              </a:spcBef>
              <a:spcAft>
                <a:spcPct val="0"/>
              </a:spcAft>
            </a:pP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b="1" baseline="-25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b="1" baseline="-25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400" b="1" dirty="0">
                <a:solidFill>
                  <a:srgbClr val="0000FF"/>
                </a:solidFill>
                <a:latin typeface="宋体" panose="02010600030101010101" pitchFamily="2" charset="-122"/>
                <a:cs typeface="Consolas" panose="020B0609020204030204" pitchFamily="49" charset="0"/>
              </a:rPr>
              <a:t>…</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400" b="1" i="1" dirty="0"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b="1" i="1" baseline="-25000" dirty="0"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400" b="1"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b="1" i="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400" b="1" baseline="-25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400" b="1" dirty="0">
                <a:solidFill>
                  <a:srgbClr val="0000FF"/>
                </a:solidFill>
                <a:latin typeface="宋体" panose="02010600030101010101" pitchFamily="2" charset="-122"/>
                <a:cs typeface="Consolas" panose="020B0609020204030204" pitchFamily="49" charset="0"/>
              </a:rPr>
              <a:t>…</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b="1" i="1" baseline="-25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n-1</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4" name="组合 3"/>
          <p:cNvGrpSpPr/>
          <p:nvPr/>
        </p:nvGrpSpPr>
        <p:grpSpPr>
          <a:xfrm>
            <a:off x="1548159" y="1247950"/>
            <a:ext cx="6768257" cy="1141115"/>
            <a:chOff x="1548159" y="1320801"/>
            <a:chExt cx="6768257" cy="1141115"/>
          </a:xfrm>
        </p:grpSpPr>
        <p:sp>
          <p:nvSpPr>
            <p:cNvPr id="301068" name="Line 12"/>
            <p:cNvSpPr>
              <a:spLocks noChangeShapeType="1"/>
            </p:cNvSpPr>
            <p:nvPr/>
          </p:nvSpPr>
          <p:spPr bwMode="auto">
            <a:xfrm flipV="1">
              <a:off x="1548159" y="1320801"/>
              <a:ext cx="0" cy="287338"/>
            </a:xfrm>
            <a:prstGeom prst="line">
              <a:avLst/>
            </a:prstGeom>
            <a:ln>
              <a:tailEnd type="triangle"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50000"/>
                </a:spcBef>
                <a:spcAft>
                  <a:spcPct val="0"/>
                </a:spcAft>
              </a:pPr>
              <a:endParaRPr lang="zh-CN" altLang="en-US" sz="2000" b="1">
                <a:solidFill>
                  <a:prstClr val="black"/>
                </a:solidFill>
                <a:latin typeface="Consolas" panose="020B0609020204030204" pitchFamily="49" charset="0"/>
                <a:cs typeface="Consolas" panose="020B0609020204030204" pitchFamily="49" charset="0"/>
              </a:endParaRPr>
            </a:p>
          </p:txBody>
        </p:sp>
        <p:sp>
          <p:nvSpPr>
            <p:cNvPr id="301069" name="Line 13"/>
            <p:cNvSpPr>
              <a:spLocks noChangeShapeType="1"/>
            </p:cNvSpPr>
            <p:nvPr/>
          </p:nvSpPr>
          <p:spPr bwMode="auto">
            <a:xfrm flipV="1">
              <a:off x="2443137" y="1320801"/>
              <a:ext cx="0" cy="287338"/>
            </a:xfrm>
            <a:prstGeom prst="line">
              <a:avLst/>
            </a:prstGeom>
            <a:ln>
              <a:tailEnd type="triangle"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50000"/>
                </a:spcBef>
                <a:spcAft>
                  <a:spcPct val="0"/>
                </a:spcAft>
              </a:pPr>
              <a:endParaRPr lang="zh-CN" altLang="en-US" sz="2000" b="1">
                <a:solidFill>
                  <a:prstClr val="black"/>
                </a:solidFill>
                <a:latin typeface="Consolas" panose="020B0609020204030204" pitchFamily="49" charset="0"/>
                <a:cs typeface="Consolas" panose="020B0609020204030204" pitchFamily="49" charset="0"/>
              </a:endParaRPr>
            </a:p>
          </p:txBody>
        </p:sp>
        <p:sp>
          <p:nvSpPr>
            <p:cNvPr id="301071" name="Line 15"/>
            <p:cNvSpPr>
              <a:spLocks noChangeShapeType="1"/>
            </p:cNvSpPr>
            <p:nvPr/>
          </p:nvSpPr>
          <p:spPr bwMode="auto">
            <a:xfrm flipV="1">
              <a:off x="4067944" y="1320801"/>
              <a:ext cx="0" cy="287338"/>
            </a:xfrm>
            <a:prstGeom prst="line">
              <a:avLst/>
            </a:prstGeom>
            <a:ln>
              <a:tailEnd type="triangle"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50000"/>
                </a:spcBef>
                <a:spcAft>
                  <a:spcPct val="0"/>
                </a:spcAft>
              </a:pPr>
              <a:endParaRPr lang="zh-CN" altLang="en-US" sz="2000" b="1">
                <a:solidFill>
                  <a:prstClr val="black"/>
                </a:solidFill>
                <a:latin typeface="Consolas" panose="020B0609020204030204" pitchFamily="49" charset="0"/>
                <a:cs typeface="Consolas" panose="020B0609020204030204" pitchFamily="49" charset="0"/>
              </a:endParaRPr>
            </a:p>
          </p:txBody>
        </p:sp>
        <p:sp>
          <p:nvSpPr>
            <p:cNvPr id="301073" name="Line 17"/>
            <p:cNvSpPr>
              <a:spLocks noChangeShapeType="1"/>
            </p:cNvSpPr>
            <p:nvPr/>
          </p:nvSpPr>
          <p:spPr bwMode="auto">
            <a:xfrm flipV="1">
              <a:off x="5305772" y="1320801"/>
              <a:ext cx="0" cy="287338"/>
            </a:xfrm>
            <a:prstGeom prst="line">
              <a:avLst/>
            </a:prstGeom>
            <a:ln>
              <a:tailEnd type="triangle"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50000"/>
                </a:spcBef>
                <a:spcAft>
                  <a:spcPct val="0"/>
                </a:spcAft>
              </a:pPr>
              <a:endParaRPr lang="zh-CN" altLang="en-US" sz="2000" b="1">
                <a:solidFill>
                  <a:prstClr val="black"/>
                </a:solidFill>
                <a:latin typeface="Consolas" panose="020B0609020204030204" pitchFamily="49" charset="0"/>
                <a:cs typeface="Consolas" panose="020B0609020204030204" pitchFamily="49" charset="0"/>
              </a:endParaRPr>
            </a:p>
          </p:txBody>
        </p:sp>
        <p:sp>
          <p:nvSpPr>
            <p:cNvPr id="301074" name="Line 18"/>
            <p:cNvSpPr>
              <a:spLocks noChangeShapeType="1"/>
            </p:cNvSpPr>
            <p:nvPr/>
          </p:nvSpPr>
          <p:spPr bwMode="auto">
            <a:xfrm flipV="1">
              <a:off x="7380312" y="1320801"/>
              <a:ext cx="0" cy="287338"/>
            </a:xfrm>
            <a:prstGeom prst="line">
              <a:avLst/>
            </a:prstGeom>
            <a:ln>
              <a:tailEnd type="triangle" w="med" len="lg"/>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50000"/>
                </a:spcBef>
                <a:spcAft>
                  <a:spcPct val="0"/>
                </a:spcAft>
              </a:pPr>
              <a:endParaRPr lang="zh-CN" altLang="en-US" sz="2000" b="1">
                <a:solidFill>
                  <a:prstClr val="black"/>
                </a:solidFill>
                <a:latin typeface="Consolas" panose="020B0609020204030204" pitchFamily="49" charset="0"/>
                <a:cs typeface="Consolas" panose="020B0609020204030204" pitchFamily="49" charset="0"/>
              </a:endParaRPr>
            </a:p>
          </p:txBody>
        </p:sp>
        <p:sp>
          <p:nvSpPr>
            <p:cNvPr id="301076" name="Text Box 20"/>
            <p:cNvSpPr txBox="1">
              <a:spLocks noChangeArrowheads="1"/>
            </p:cNvSpPr>
            <p:nvPr/>
          </p:nvSpPr>
          <p:spPr bwMode="auto">
            <a:xfrm>
              <a:off x="1691034" y="2000251"/>
              <a:ext cx="6625382" cy="461665"/>
            </a:xfrm>
            <a:prstGeom prst="rect">
              <a:avLst/>
            </a:prstGeom>
            <a:noFill/>
            <a:ln w="38100" algn="ctr">
              <a:noFill/>
              <a:miter lim="800000"/>
              <a:tailEnd type="none" w="med" len="lg"/>
            </a:ln>
            <a:effectLst/>
          </p:spPr>
          <p:txBody>
            <a:bodyPr wrap="square">
              <a:spAutoFit/>
            </a:bodyPr>
            <a:lstStyle/>
            <a:p>
              <a:pPr fontAlgn="base">
                <a:spcBef>
                  <a:spcPct val="50000"/>
                </a:spcBef>
                <a:spcAft>
                  <a:spcPct val="0"/>
                </a:spcAft>
              </a:pP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在线性表</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中共有</a:t>
              </a:r>
              <a:r>
                <a:rPr kumimoji="1" lang="en-US" altLang="zh-CN" sz="2400" b="1" i="1" dirty="0">
                  <a:solidFill>
                    <a:srgbClr val="FF00FF"/>
                  </a:solidFill>
                  <a:latin typeface="Consolas" panose="020B0609020204030204" pitchFamily="49" charset="0"/>
                  <a:ea typeface="仿宋" panose="02010609060101010101" pitchFamily="49" charset="-122"/>
                  <a:cs typeface="Consolas" panose="020B0609020204030204" pitchFamily="49" charset="0"/>
                </a:rPr>
                <a:t>n</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个可以删除元素的地方</a:t>
              </a:r>
              <a:endPar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1077" name="AutoShape 21"/>
            <p:cNvSpPr/>
            <p:nvPr/>
          </p:nvSpPr>
          <p:spPr bwMode="auto">
            <a:xfrm rot="16200000">
              <a:off x="4320963" y="-1129741"/>
              <a:ext cx="295275" cy="5823422"/>
            </a:xfrm>
            <a:prstGeom prst="leftBrace">
              <a:avLst>
                <a:gd name="adj1" fmla="val 132986"/>
                <a:gd name="adj2" fmla="val 50000"/>
              </a:avLst>
            </a:prstGeom>
            <a:ln w="19050">
              <a:tailEnd type="none" w="med" len="lg"/>
            </a:ln>
          </p:spPr>
          <p:style>
            <a:lnRef idx="2">
              <a:schemeClr val="dk1"/>
            </a:lnRef>
            <a:fillRef idx="0">
              <a:schemeClr val="dk1"/>
            </a:fillRef>
            <a:effectRef idx="1">
              <a:schemeClr val="dk1"/>
            </a:effectRef>
            <a:fontRef idx="minor">
              <a:schemeClr val="tx1"/>
            </a:fontRef>
          </p:style>
          <p:txBody>
            <a:bodyPr wrap="none" anchor="ctr"/>
            <a:lstStyle/>
            <a:p>
              <a:pPr algn="ctr" fontAlgn="base">
                <a:spcBef>
                  <a:spcPct val="50000"/>
                </a:spcBef>
                <a:spcAft>
                  <a:spcPct val="0"/>
                </a:spcAft>
              </a:pPr>
              <a:endParaRPr lang="zh-CN" altLang="en-US" sz="2000" b="1">
                <a:solidFill>
                  <a:prstClr val="black"/>
                </a:solidFill>
                <a:latin typeface="Consolas" panose="020B0609020204030204" pitchFamily="49" charset="0"/>
                <a:cs typeface="Consolas" panose="020B0609020204030204" pitchFamily="49" charset="0"/>
              </a:endParaRPr>
            </a:p>
          </p:txBody>
        </p:sp>
      </p:grpSp>
      <p:sp>
        <p:nvSpPr>
          <p:cNvPr id="301078" name="Text Box 22"/>
          <p:cNvSpPr txBox="1">
            <a:spLocks noChangeArrowheads="1"/>
          </p:cNvSpPr>
          <p:nvPr/>
        </p:nvSpPr>
        <p:spPr bwMode="auto">
          <a:xfrm>
            <a:off x="357158" y="3213273"/>
            <a:ext cx="8501089" cy="861774"/>
          </a:xfrm>
          <a:prstGeom prst="rect">
            <a:avLst/>
          </a:prstGeom>
          <a:noFill/>
          <a:ln w="38100" algn="ctr">
            <a:noFill/>
            <a:miter lim="800000"/>
            <a:tailEnd type="none" w="med" len="lg"/>
          </a:ln>
          <a:effectLst/>
        </p:spPr>
        <p:txBody>
          <a:bodyPr wrap="square">
            <a:spAutoFit/>
          </a:bodyPr>
          <a:lstStyle/>
          <a:p>
            <a:pPr marL="457200" indent="-457200" fontAlgn="base">
              <a:lnSpc>
                <a:spcPts val="3000"/>
              </a:lnSpc>
              <a:spcAft>
                <a:spcPct val="0"/>
              </a:spcAft>
              <a:buFontTx/>
              <a:buBlip>
                <a:blip r:embed="rId1"/>
              </a:buBlip>
            </a:pP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需</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要将</a:t>
            </a:r>
            <a:r>
              <a:rPr kumimoji="1" lang="en-US" altLang="zh-CN" sz="2400" b="1"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b="1"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400" b="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b="1" i="1" baseline="-25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400" b="1" baseline="-25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元素均前移一个</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位置，共移动</a:t>
            </a:r>
            <a:r>
              <a:rPr kumimoji="1" lang="en-US" altLang="zh-CN" sz="2400" b="1" i="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400" b="1" dirty="0" smtClean="0">
                <a:solidFill>
                  <a:srgbClr val="FF00FF"/>
                </a:solidFill>
                <a:latin typeface="Consolas" panose="020B0609020204030204" pitchFamily="49" charset="0"/>
                <a:cs typeface="Consolas" panose="020B0609020204030204" pitchFamily="49" charset="0"/>
              </a:rPr>
              <a:t>-1-</a:t>
            </a:r>
            <a:r>
              <a:rPr kumimoji="1" lang="en-US" altLang="zh-CN" sz="24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400" b="1" i="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4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400" b="1" dirty="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4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800" b="1" i="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800" b="1" dirty="0" smtClean="0">
                <a:solidFill>
                  <a:srgbClr val="FF00FF"/>
                </a:solidFill>
                <a:latin typeface="Consolas" panose="020B0609020204030204" pitchFamily="49" charset="0"/>
                <a:cs typeface="Consolas" panose="020B0609020204030204" pitchFamily="49" charset="0"/>
              </a:rPr>
              <a:t>-</a:t>
            </a:r>
            <a:r>
              <a:rPr kumimoji="1" lang="en-US" altLang="zh-CN" sz="2800" b="1" i="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8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元素。　</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01081" name="Text Box 25"/>
          <p:cNvSpPr txBox="1">
            <a:spLocks noChangeArrowheads="1"/>
          </p:cNvSpPr>
          <p:nvPr/>
        </p:nvSpPr>
        <p:spPr bwMode="auto">
          <a:xfrm>
            <a:off x="357158" y="4184780"/>
            <a:ext cx="8135937" cy="830997"/>
          </a:xfrm>
          <a:prstGeom prst="rect">
            <a:avLst/>
          </a:prstGeom>
          <a:noFill/>
          <a:ln w="38100" algn="ctr">
            <a:noFill/>
            <a:miter lim="800000"/>
            <a:tailEnd type="none" w="med" len="lg"/>
          </a:ln>
          <a:effectLst/>
        </p:spPr>
        <p:txBody>
          <a:bodyPr>
            <a:spAutoFit/>
          </a:bodyPr>
          <a:lstStyle/>
          <a:p>
            <a:pPr marL="457200" indent="-457200" fontAlgn="base">
              <a:spcBef>
                <a:spcPct val="50000"/>
              </a:spcBef>
              <a:spcAft>
                <a:spcPct val="0"/>
              </a:spcAft>
              <a:buFontTx/>
              <a:buBlip>
                <a:blip r:embed="rId1"/>
              </a:buBlip>
            </a:pPr>
            <a:r>
              <a:rPr kumimoji="1" lang="zh-CN" altLang="en-US" sz="24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在长</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度为</a:t>
            </a:r>
            <a:r>
              <a:rPr kumimoji="1" lang="en-US" altLang="zh-CN" sz="2400" b="1"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的线性表中删除一个元素时所需移动元素的平均次数为：  </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01082" name="Text Box 26"/>
          <p:cNvSpPr txBox="1">
            <a:spLocks noChangeArrowheads="1"/>
          </p:cNvSpPr>
          <p:nvPr/>
        </p:nvSpPr>
        <p:spPr bwMode="auto">
          <a:xfrm>
            <a:off x="642910" y="6279703"/>
            <a:ext cx="5945314" cy="523220"/>
          </a:xfrm>
          <a:prstGeom prst="rect">
            <a:avLst/>
          </a:prstGeom>
          <a:noFill/>
          <a:ln w="38100" algn="ctr">
            <a:noFill/>
            <a:miter lim="800000"/>
            <a:tailEnd type="none" w="med" len="lg"/>
          </a:ln>
          <a:effectLst/>
        </p:spPr>
        <p:txBody>
          <a:bodyPr wrap="square">
            <a:spAutoFit/>
          </a:bodyPr>
          <a:lstStyle/>
          <a:p>
            <a:pPr fontAlgn="base">
              <a:spcBef>
                <a:spcPct val="50000"/>
              </a:spcBef>
              <a:spcAft>
                <a:spcPct val="0"/>
              </a:spcAft>
            </a:pPr>
            <a:r>
              <a:rPr kumimoji="1" lang="zh-CN" altLang="en-US" sz="2400" b="1" dirty="0">
                <a:solidFill>
                  <a:srgbClr val="008000"/>
                </a:solidFill>
                <a:latin typeface="Consolas" panose="020B0609020204030204" pitchFamily="49" charset="0"/>
                <a:ea typeface="方正启体简体" pitchFamily="65" charset="-122"/>
                <a:cs typeface="Consolas" panose="020B0609020204030204" pitchFamily="49" charset="0"/>
              </a:rPr>
              <a:t>因此删除算法的平均时间复杂度为</a:t>
            </a:r>
            <a:r>
              <a:rPr kumimoji="1" lang="en-US" altLang="zh-CN" sz="2800" b="1" i="1" dirty="0">
                <a:solidFill>
                  <a:srgbClr val="FF0000"/>
                </a:solidFill>
                <a:latin typeface="Consolas" panose="020B0609020204030204" pitchFamily="49" charset="0"/>
                <a:ea typeface="方正启体简体" pitchFamily="65" charset="-122"/>
                <a:cs typeface="Consolas" panose="020B0609020204030204" pitchFamily="49" charset="0"/>
              </a:rPr>
              <a:t>O</a:t>
            </a:r>
            <a:r>
              <a:rPr kumimoji="1" lang="en-US" altLang="zh-CN" sz="2800" b="1" dirty="0">
                <a:solidFill>
                  <a:srgbClr val="FF0000"/>
                </a:solidFill>
                <a:latin typeface="Consolas" panose="020B0609020204030204" pitchFamily="49" charset="0"/>
                <a:ea typeface="方正启体简体" pitchFamily="65" charset="-122"/>
                <a:cs typeface="Consolas" panose="020B0609020204030204" pitchFamily="49" charset="0"/>
              </a:rPr>
              <a:t>(</a:t>
            </a:r>
            <a:r>
              <a:rPr kumimoji="1" lang="en-US" altLang="zh-CN" sz="2800" b="1" i="1" dirty="0">
                <a:solidFill>
                  <a:srgbClr val="FF0000"/>
                </a:solidFill>
                <a:latin typeface="Consolas" panose="020B0609020204030204" pitchFamily="49" charset="0"/>
                <a:ea typeface="方正启体简体" pitchFamily="65" charset="-122"/>
                <a:cs typeface="Consolas" panose="020B0609020204030204" pitchFamily="49" charset="0"/>
              </a:rPr>
              <a:t>n</a:t>
            </a:r>
            <a:r>
              <a:rPr kumimoji="1" lang="en-US" altLang="zh-CN" sz="2800" b="1" dirty="0">
                <a:solidFill>
                  <a:srgbClr val="FF0000"/>
                </a:solidFill>
                <a:latin typeface="Consolas" panose="020B0609020204030204" pitchFamily="49" charset="0"/>
                <a:ea typeface="方正启体简体" pitchFamily="65" charset="-122"/>
                <a:cs typeface="Consolas" panose="020B0609020204030204" pitchFamily="49" charset="0"/>
              </a:rPr>
              <a:t>)</a:t>
            </a:r>
            <a:r>
              <a:rPr kumimoji="1" lang="zh-CN" altLang="en-US" sz="2400" b="1" dirty="0">
                <a:solidFill>
                  <a:srgbClr val="008000"/>
                </a:solidFill>
                <a:latin typeface="Consolas" panose="020B0609020204030204" pitchFamily="49" charset="0"/>
                <a:ea typeface="方正启体简体" pitchFamily="65" charset="-122"/>
                <a:cs typeface="Consolas" panose="020B0609020204030204" pitchFamily="49" charset="0"/>
              </a:rPr>
              <a:t>。</a:t>
            </a:r>
            <a:endParaRPr lang="zh-CN" altLang="en-US" sz="2400" b="1" dirty="0">
              <a:solidFill>
                <a:srgbClr val="008000"/>
              </a:solidFill>
              <a:latin typeface="Consolas" panose="020B0609020204030204" pitchFamily="49" charset="0"/>
              <a:ea typeface="方正启体简体" pitchFamily="65" charset="-122"/>
              <a:cs typeface="Consolas" panose="020B0609020204030204" pitchFamily="49" charset="0"/>
            </a:endParaRPr>
          </a:p>
        </p:txBody>
      </p:sp>
      <p:grpSp>
        <p:nvGrpSpPr>
          <p:cNvPr id="3" name="组合 22"/>
          <p:cNvGrpSpPr/>
          <p:nvPr/>
        </p:nvGrpSpPr>
        <p:grpSpPr>
          <a:xfrm>
            <a:off x="357158" y="2420045"/>
            <a:ext cx="7311186" cy="924111"/>
            <a:chOff x="357158" y="2492896"/>
            <a:chExt cx="7311186" cy="924111"/>
          </a:xfrm>
        </p:grpSpPr>
        <p:sp>
          <p:nvSpPr>
            <p:cNvPr id="301066" name="Text Box 10"/>
            <p:cNvSpPr txBox="1">
              <a:spLocks noChangeArrowheads="1"/>
            </p:cNvSpPr>
            <p:nvPr/>
          </p:nvSpPr>
          <p:spPr bwMode="auto">
            <a:xfrm>
              <a:off x="357158" y="2600325"/>
              <a:ext cx="7311186" cy="461665"/>
            </a:xfrm>
            <a:prstGeom prst="rect">
              <a:avLst/>
            </a:prstGeom>
            <a:noFill/>
            <a:ln w="38100" algn="ctr">
              <a:noFill/>
              <a:miter lim="800000"/>
              <a:tailEnd type="none" w="med" len="lg"/>
            </a:ln>
            <a:effectLst/>
          </p:spPr>
          <p:txBody>
            <a:bodyPr wrap="square">
              <a:spAutoFit/>
            </a:bodyPr>
            <a:lstStyle/>
            <a:p>
              <a:pPr marL="457200" indent="-457200" fontAlgn="base">
                <a:spcBef>
                  <a:spcPct val="50000"/>
                </a:spcBef>
                <a:spcAft>
                  <a:spcPct val="0"/>
                </a:spcAft>
                <a:buFontTx/>
                <a:buBlip>
                  <a:blip r:embed="rId1"/>
                </a:buBlip>
              </a:pP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在删除元素</a:t>
              </a:r>
              <a:r>
                <a:rPr kumimoji="1" lang="en-US" altLang="zh-CN" sz="2400" b="1"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b="1"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时，若</a:t>
              </a:r>
              <a:r>
                <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为等概率</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情况，则</a:t>
              </a:r>
              <a:r>
                <a:rPr kumimoji="1"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kumimoji="1" lang="en-US" altLang="zh-CN" sz="2400" b="1" i="1" baseline="-25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i </a:t>
              </a:r>
              <a:r>
                <a:rPr kumimoji="1"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2052" name="Picture 4"/>
            <p:cNvPicPr>
              <a:picLocks noChangeAspect="1" noChangeArrowheads="1"/>
            </p:cNvPicPr>
            <p:nvPr/>
          </p:nvPicPr>
          <p:blipFill>
            <a:blip r:embed="rId2" cstate="print"/>
            <a:srcRect/>
            <a:stretch>
              <a:fillRect/>
            </a:stretch>
          </p:blipFill>
          <p:spPr bwMode="auto">
            <a:xfrm>
              <a:off x="6753572" y="2492896"/>
              <a:ext cx="410716" cy="924111"/>
            </a:xfrm>
            <a:prstGeom prst="rect">
              <a:avLst/>
            </a:prstGeom>
            <a:noFill/>
            <a:ln w="9525">
              <a:noFill/>
              <a:miter lim="800000"/>
              <a:headEnd/>
              <a:tailEnd/>
            </a:ln>
          </p:spPr>
        </p:pic>
      </p:grpSp>
      <p:graphicFrame>
        <p:nvGraphicFramePr>
          <p:cNvPr id="2" name="对象 1"/>
          <p:cNvGraphicFramePr>
            <a:graphicFrameLocks noChangeAspect="1"/>
          </p:cNvGraphicFramePr>
          <p:nvPr/>
        </p:nvGraphicFramePr>
        <p:xfrm>
          <a:off x="2257076" y="5015777"/>
          <a:ext cx="3899100" cy="1085316"/>
        </p:xfrm>
        <a:graphic>
          <a:graphicData uri="http://schemas.openxmlformats.org/presentationml/2006/ole">
            <mc:AlternateContent xmlns:mc="http://schemas.openxmlformats.org/markup-compatibility/2006">
              <mc:Choice xmlns:v="urn:schemas-microsoft-com:vml" Requires="v">
                <p:oleObj spid="_x0000_s270597" name="Equation" r:id="rId3" imgW="29565600" imgH="8229600" progId="Equation.DSMT4">
                  <p:embed/>
                </p:oleObj>
              </mc:Choice>
              <mc:Fallback>
                <p:oleObj name="Equation" r:id="rId3" imgW="29565600" imgH="8229600" progId="Equation.DSMT4">
                  <p:embed/>
                  <p:pic>
                    <p:nvPicPr>
                      <p:cNvPr id="0" name="图片 270596"/>
                      <p:cNvPicPr/>
                      <p:nvPr/>
                    </p:nvPicPr>
                    <p:blipFill>
                      <a:blip r:embed="rId4"/>
                      <a:stretch>
                        <a:fillRect/>
                      </a:stretch>
                    </p:blipFill>
                    <p:spPr>
                      <a:xfrm>
                        <a:off x="2257076" y="5015777"/>
                        <a:ext cx="3899100" cy="1085316"/>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10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10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1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78" grpId="0"/>
      <p:bldP spid="301081" grpId="0"/>
      <p:bldP spid="30108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76672"/>
            <a:ext cx="8224589" cy="7112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五、顺序存储结构的总结</a:t>
            </a:r>
            <a:endParaRPr lang="zh-CN" altLang="en-US" sz="3200" dirty="0" smtClean="0">
              <a:solidFill>
                <a:schemeClr val="tx1"/>
              </a:solidFill>
              <a:effectLst/>
              <a:latin typeface="+mj-ea"/>
            </a:endParaRPr>
          </a:p>
        </p:txBody>
      </p:sp>
      <p:sp>
        <p:nvSpPr>
          <p:cNvPr id="4" name="Rectangle 3"/>
          <p:cNvSpPr>
            <a:spLocks noGrp="1" noChangeArrowheads="1"/>
          </p:cNvSpPr>
          <p:nvPr>
            <p:ph sz="quarter" idx="4294967295"/>
          </p:nvPr>
        </p:nvSpPr>
        <p:spPr>
          <a:xfrm>
            <a:off x="571472" y="1142984"/>
            <a:ext cx="8186737" cy="4158224"/>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solidFill>
                  <a:srgbClr val="FF0000"/>
                </a:solidFill>
              </a:rPr>
              <a:t>随机访问</a:t>
            </a:r>
            <a:r>
              <a:rPr lang="zh-CN" altLang="en-US" sz="3200" dirty="0" smtClean="0"/>
              <a:t>很方便   </a:t>
            </a:r>
            <a:r>
              <a:rPr lang="en-US" altLang="zh-CN" sz="3200" i="1" dirty="0" smtClean="0">
                <a:solidFill>
                  <a:srgbClr val="FF0000"/>
                </a:solidFill>
              </a:rPr>
              <a:t>O</a:t>
            </a:r>
            <a:r>
              <a:rPr lang="en-US" altLang="zh-CN" sz="3200" dirty="0" smtClean="0">
                <a:solidFill>
                  <a:srgbClr val="FF0000"/>
                </a:solidFill>
              </a:rPr>
              <a:t>(1)</a:t>
            </a:r>
            <a:endParaRPr lang="en-US" altLang="zh-CN" sz="3200" dirty="0" smtClean="0"/>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插入、删除</a:t>
            </a:r>
            <a:r>
              <a:rPr lang="zh-CN" altLang="en-US" sz="3200" dirty="0" smtClean="0">
                <a:latin typeface="黑体" panose="02010609060101010101" pitchFamily="49" charset="-122"/>
                <a:ea typeface="黑体" panose="02010609060101010101" pitchFamily="49" charset="-122"/>
              </a:rPr>
              <a:t>需要移动数据元素，时间复杂度为</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存储空间效率高</a:t>
            </a:r>
            <a:r>
              <a:rPr lang="zh-CN" altLang="en-US" sz="3200" dirty="0" smtClean="0">
                <a:latin typeface="黑体" panose="02010609060101010101" pitchFamily="49" charset="-122"/>
                <a:ea typeface="黑体" panose="02010609060101010101" pitchFamily="49" charset="-122"/>
              </a:rPr>
              <a:t>（与后面的链表相比，无需存放指针）</a:t>
            </a:r>
            <a:endParaRPr lang="zh-CN" altLang="en-US" sz="3200" dirty="0">
              <a:latin typeface="黑体" panose="02010609060101010101" pitchFamily="49" charset="-122"/>
              <a:ea typeface="黑体" panose="02010609060101010101" pitchFamily="49" charset="-122"/>
            </a:endParaRPr>
          </a:p>
        </p:txBody>
      </p:sp>
      <p:sp>
        <p:nvSpPr>
          <p:cNvPr id="8" name="TextBox 7"/>
          <p:cNvSpPr txBox="1"/>
          <p:nvPr/>
        </p:nvSpPr>
        <p:spPr>
          <a:xfrm>
            <a:off x="2143108" y="3143248"/>
            <a:ext cx="2286016" cy="584775"/>
          </a:xfrm>
          <a:prstGeom prst="rect">
            <a:avLst/>
          </a:prstGeom>
          <a:noFill/>
        </p:spPr>
        <p:txBody>
          <a:bodyPr wrap="square" rtlCol="0">
            <a:spAutoFit/>
          </a:bodyPr>
          <a:lstStyle/>
          <a:p>
            <a:r>
              <a:rPr lang="en-US" altLang="zh-CN" sz="3200" i="1" dirty="0" smtClean="0">
                <a:solidFill>
                  <a:srgbClr val="FF0000"/>
                </a:solidFill>
              </a:rPr>
              <a:t>O</a:t>
            </a:r>
            <a:r>
              <a:rPr lang="en-US" altLang="zh-CN" sz="3200" dirty="0" smtClean="0">
                <a:solidFill>
                  <a:srgbClr val="FF0000"/>
                </a:solidFill>
              </a:rPr>
              <a:t>(</a:t>
            </a:r>
            <a:r>
              <a:rPr lang="en-US" altLang="zh-CN" sz="3200" i="1" dirty="0" smtClean="0">
                <a:solidFill>
                  <a:srgbClr val="FF0000"/>
                </a:solidFill>
              </a:rPr>
              <a:t>n</a:t>
            </a:r>
            <a:r>
              <a:rPr lang="en-US" altLang="zh-CN" sz="3200" dirty="0" smtClean="0">
                <a:solidFill>
                  <a:srgbClr val="FF0000"/>
                </a:solidFill>
              </a:rPr>
              <a:t>)</a:t>
            </a:r>
            <a:endParaRPr lang="zh-CN" altLang="en-US" sz="3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7200900" cy="6096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逻辑结构的</a:t>
            </a:r>
            <a:r>
              <a:rPr lang="en-US" altLang="zh-CN" sz="3200" dirty="0" smtClean="0">
                <a:solidFill>
                  <a:schemeClr val="tx1"/>
                </a:solidFill>
                <a:effectLst/>
                <a:latin typeface="+mj-ea"/>
              </a:rPr>
              <a:t>ADT</a:t>
            </a:r>
            <a:r>
              <a:rPr lang="zh-CN" altLang="en-US" sz="3200" dirty="0" smtClean="0">
                <a:solidFill>
                  <a:schemeClr val="tx1"/>
                </a:solidFill>
                <a:effectLst/>
                <a:latin typeface="+mj-ea"/>
              </a:rPr>
              <a:t>描述</a:t>
            </a:r>
            <a:endParaRPr lang="zh-CN" altLang="en-US" sz="3200" dirty="0" smtClean="0">
              <a:solidFill>
                <a:schemeClr val="tx1"/>
              </a:solidFill>
              <a:effectLst/>
              <a:latin typeface="+mj-ea"/>
            </a:endParaRPr>
          </a:p>
        </p:txBody>
      </p:sp>
      <p:sp>
        <p:nvSpPr>
          <p:cNvPr id="4" name="Rectangle 3"/>
          <p:cNvSpPr>
            <a:spLocks noGrp="1" noChangeArrowheads="1"/>
          </p:cNvSpPr>
          <p:nvPr>
            <p:ph sz="quarter" idx="4294967295"/>
          </p:nvPr>
        </p:nvSpPr>
        <p:spPr>
          <a:xfrm>
            <a:off x="500034" y="1000108"/>
            <a:ext cx="8186737" cy="5718175"/>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t>长度为</a:t>
            </a:r>
            <a:r>
              <a:rPr lang="en-US" altLang="zh-CN" sz="3200" dirty="0" smtClean="0"/>
              <a:t>n</a:t>
            </a:r>
            <a:r>
              <a:rPr lang="zh-CN" altLang="en-US" sz="3200" dirty="0" smtClean="0"/>
              <a:t>的线性表是一种数据结构 </a:t>
            </a:r>
            <a:r>
              <a:rPr lang="en-US" altLang="zh-CN" sz="3200" dirty="0" smtClean="0"/>
              <a:t>L = ( D, R )</a:t>
            </a:r>
            <a:r>
              <a:rPr lang="zh-CN" altLang="en-US" sz="3200" dirty="0" smtClean="0"/>
              <a:t>，其中：</a:t>
            </a:r>
            <a:endParaRPr lang="en-US" altLang="zh-CN" sz="3200" dirty="0" smtClean="0"/>
          </a:p>
          <a:p>
            <a:pPr marL="342900" lvl="0" indent="-342900">
              <a:lnSpc>
                <a:spcPct val="120000"/>
              </a:lnSpc>
              <a:spcBef>
                <a:spcPts val="800"/>
              </a:spcBef>
              <a:buClrTx/>
              <a:buSzTx/>
              <a:buNone/>
            </a:pPr>
            <a:r>
              <a:rPr lang="en-US" altLang="zh-CN" sz="3200" dirty="0" smtClean="0"/>
              <a:t>     </a:t>
            </a:r>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是数据集</a:t>
            </a:r>
            <a:r>
              <a:rPr lang="zh-CN" alt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，即由</a:t>
            </a:r>
            <a:r>
              <a:rPr lang="en-US"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个数据元素组成的集合，</a:t>
            </a:r>
            <a:r>
              <a:rPr lang="en-US"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32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3200" baseline="-250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3200" baseline="-25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32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 n-1}</a:t>
            </a:r>
            <a:r>
              <a:rPr lang="zh-CN" alt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marL="342900" lvl="0" indent="-342900">
              <a:lnSpc>
                <a:spcPct val="120000"/>
              </a:lnSpc>
              <a:spcBef>
                <a:spcPts val="800"/>
              </a:spcBef>
              <a:buClrTx/>
              <a:buSzTx/>
              <a:buNone/>
            </a:pPr>
            <a:r>
              <a:rPr lang="en-US"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是关系集</a:t>
            </a:r>
            <a:r>
              <a:rPr lang="zh-CN" alt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，即确定了</a:t>
            </a:r>
            <a:r>
              <a:rPr lang="en-US"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中数据元素的关系，</a:t>
            </a:r>
            <a:r>
              <a:rPr 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&lt;a</a:t>
            </a:r>
            <a:r>
              <a:rPr lang="en-US" altLang="zh-CN" sz="3200" baseline="-25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i-1</a:t>
            </a:r>
            <a:r>
              <a:rPr lang="zh-CN" alt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32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3200" baseline="-250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&gt;| a</a:t>
            </a:r>
            <a:r>
              <a:rPr lang="en-US" altLang="zh-CN" sz="3200" baseline="-25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i-1</a:t>
            </a:r>
            <a:r>
              <a:rPr lang="zh-CN" alt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3200" baseline="-250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sym typeface="Symbol" panose="05050102010706020507"/>
              </a:rPr>
              <a:t></a:t>
            </a:r>
            <a:r>
              <a:rPr lang="en-US"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32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 n-1</a:t>
            </a:r>
            <a:r>
              <a:rPr 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40000"/>
              </a:lnSpc>
              <a:buClr>
                <a:srgbClr val="C00000"/>
              </a:buClr>
              <a:buNone/>
            </a:pPr>
            <a:endParaRPr lang="en-US" altLang="zh-CN" sz="32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标题 1"/>
          <p:cNvSpPr>
            <a:spLocks noGrp="1"/>
          </p:cNvSpPr>
          <p:nvPr>
            <p:ph type="title"/>
          </p:nvPr>
        </p:nvSpPr>
        <p:spPr>
          <a:xfrm>
            <a:off x="323528" y="764704"/>
            <a:ext cx="8820472" cy="2088232"/>
          </a:xfrm>
        </p:spPr>
        <p:txBody>
          <a:bodyPr>
            <a:noAutofit/>
          </a:bodyPr>
          <a:lstStyle/>
          <a:p>
            <a:pPr lvl="0" indent="-342900">
              <a:lnSpc>
                <a:spcPct val="120000"/>
              </a:lnSpc>
              <a:spcBef>
                <a:spcPts val="2800"/>
              </a:spcBef>
            </a:pPr>
            <a:br>
              <a:rPr lang="en-US" altLang="zh-CN" sz="2400" kern="0" dirty="0" smtClean="0">
                <a:solidFill>
                  <a:sysClr val="windowText" lastClr="000000"/>
                </a:solidFill>
              </a:rPr>
            </a:br>
            <a:br>
              <a:rPr lang="en-US" altLang="zh-CN" sz="2400" kern="0" dirty="0" smtClean="0">
                <a:solidFill>
                  <a:sysClr val="windowText" lastClr="000000"/>
                </a:solidFill>
              </a:rPr>
            </a:b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void </a:t>
            </a:r>
            <a:r>
              <a:rPr lang="en-US" altLang="zh-CN" cap="none" dirty="0" err="1" smtClean="0">
                <a:latin typeface="Times New Roman" panose="02020603050405020304" pitchFamily="18" charset="0"/>
                <a:ea typeface="楷体" panose="02010609060101010101" pitchFamily="49" charset="-122"/>
                <a:cs typeface="Times New Roman" panose="02020603050405020304" pitchFamily="18" charset="0"/>
              </a:rPr>
              <a:t>MergeSqList</a:t>
            </a: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cap="none" dirty="0" err="1" smtClean="0">
                <a:latin typeface="Times New Roman" panose="02020603050405020304" pitchFamily="18" charset="0"/>
                <a:ea typeface="楷体" panose="02010609060101010101" pitchFamily="49" charset="-122"/>
                <a:cs typeface="Times New Roman" panose="02020603050405020304" pitchFamily="18" charset="0"/>
              </a:rPr>
              <a:t>SqList</a:t>
            </a: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cap="none"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La</a:t>
            </a: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cap="none" dirty="0" err="1">
                <a:latin typeface="Times New Roman" panose="02020603050405020304" pitchFamily="18" charset="0"/>
                <a:ea typeface="楷体" panose="02010609060101010101" pitchFamily="49" charset="-122"/>
                <a:cs typeface="Times New Roman" panose="02020603050405020304" pitchFamily="18" charset="0"/>
              </a:rPr>
              <a:t>SqList</a:t>
            </a: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cap="none"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cap="none" dirty="0" err="1" smtClean="0">
                <a:latin typeface="Times New Roman" panose="02020603050405020304" pitchFamily="18" charset="0"/>
                <a:ea typeface="楷体" panose="02010609060101010101" pitchFamily="49" charset="-122"/>
                <a:cs typeface="Times New Roman" panose="02020603050405020304" pitchFamily="18" charset="0"/>
              </a:rPr>
              <a:t>Lb</a:t>
            </a: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cap="none" dirty="0" err="1">
                <a:latin typeface="Times New Roman" panose="02020603050405020304" pitchFamily="18" charset="0"/>
                <a:ea typeface="楷体" panose="02010609060101010101" pitchFamily="49" charset="-122"/>
                <a:cs typeface="Times New Roman" panose="02020603050405020304" pitchFamily="18" charset="0"/>
              </a:rPr>
              <a:t>SqList</a:t>
            </a: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cap="none"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a:t>
            </a:r>
            <a:r>
              <a:rPr lang="en-US" altLang="zh-CN" cap="none" dirty="0" err="1" smtClean="0">
                <a:latin typeface="Times New Roman" panose="02020603050405020304" pitchFamily="18" charset="0"/>
                <a:ea typeface="楷体" panose="02010609060101010101" pitchFamily="49" charset="-122"/>
                <a:cs typeface="Times New Roman" panose="02020603050405020304" pitchFamily="18" charset="0"/>
              </a:rPr>
              <a:t>Lc</a:t>
            </a: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a:t>
            </a:r>
            <a:b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br>
            <a:b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br>
            <a:br>
              <a:rPr lang="en-US" altLang="zh-CN" cap="none" dirty="0">
                <a:latin typeface="Times New Roman" panose="02020603050405020304" pitchFamily="18" charset="0"/>
                <a:ea typeface="楷体" panose="02010609060101010101" pitchFamily="49" charset="-122"/>
                <a:cs typeface="Times New Roman" panose="02020603050405020304" pitchFamily="18" charset="0"/>
              </a:rPr>
            </a:br>
            <a:b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br>
            <a:endParaRPr lang="en-US" altLang="zh-CN" cap="none"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标题 1"/>
          <p:cNvSpPr txBox="1"/>
          <p:nvPr/>
        </p:nvSpPr>
        <p:spPr>
          <a:xfrm>
            <a:off x="251520" y="1176"/>
            <a:ext cx="8183880" cy="76352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800" kern="1200" cap="all" baseline="0">
                <a:solidFill>
                  <a:schemeClr val="tx1"/>
                </a:solidFill>
                <a:latin typeface="黑体" panose="02010609060101010101" pitchFamily="49" charset="-122"/>
                <a:ea typeface="黑体" panose="02010609060101010101" pitchFamily="49" charset="-122"/>
                <a:cs typeface="+mj-cs"/>
              </a:defRPr>
            </a:lvl1pPr>
          </a:lstStyle>
          <a:p>
            <a:r>
              <a:rPr lang="zh-CN" altLang="en-US" sz="3200" b="1" kern="0" dirty="0" smtClean="0">
                <a:solidFill>
                  <a:sysClr val="windowText" lastClr="000000"/>
                </a:solidFill>
              </a:rPr>
              <a:t>六、</a:t>
            </a:r>
            <a:r>
              <a:rPr lang="zh-CN" altLang="en-US" sz="3200" b="1" kern="0" dirty="0">
                <a:solidFill>
                  <a:sysClr val="windowText" lastClr="000000"/>
                </a:solidFill>
              </a:rPr>
              <a:t>顺序</a:t>
            </a:r>
            <a:r>
              <a:rPr lang="zh-CN" altLang="en-US" sz="3200" b="1" kern="0" dirty="0" smtClean="0">
                <a:solidFill>
                  <a:sysClr val="windowText" lastClr="000000"/>
                </a:solidFill>
              </a:rPr>
              <a:t>表举例：合并两个</a:t>
            </a:r>
            <a:r>
              <a:rPr lang="zh-CN" altLang="en-US" sz="3200" b="1" kern="0" dirty="0" smtClean="0">
                <a:solidFill>
                  <a:srgbClr val="FF0000"/>
                </a:solidFill>
              </a:rPr>
              <a:t>升序</a:t>
            </a:r>
            <a:r>
              <a:rPr lang="zh-CN" altLang="en-US" sz="3200" b="1" kern="0" dirty="0" smtClean="0">
                <a:solidFill>
                  <a:sysClr val="windowText" lastClr="000000"/>
                </a:solidFill>
              </a:rPr>
              <a:t>顺序表</a:t>
            </a:r>
            <a:endParaRPr lang="zh-CN" altLang="en-US" sz="3200" b="1" kern="0" dirty="0">
              <a:solidFill>
                <a:sysClr val="windowText" lastClr="000000"/>
              </a:solidFill>
            </a:endParaRPr>
          </a:p>
        </p:txBody>
      </p:sp>
      <p:sp>
        <p:nvSpPr>
          <p:cNvPr id="3" name="矩形 2"/>
          <p:cNvSpPr/>
          <p:nvPr/>
        </p:nvSpPr>
        <p:spPr>
          <a:xfrm>
            <a:off x="755576" y="1841336"/>
            <a:ext cx="8352928" cy="2523768"/>
          </a:xfrm>
          <a:prstGeom prst="rect">
            <a:avLst/>
          </a:prstGeom>
        </p:spPr>
        <p:txBody>
          <a:bodyPr wrap="square">
            <a:spAutoFit/>
          </a:bodyPr>
          <a:lstStyle/>
          <a:p>
            <a:pPr>
              <a:spcBef>
                <a:spcPts val="500"/>
              </a:spcBef>
            </a:pP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ElemType *pa, *</a:t>
            </a:r>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pb</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*pc, *</a:t>
            </a:r>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pa_last</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pb_last</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b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pa = La-&gt;data;	</a:t>
            </a:r>
            <a:r>
              <a:rPr lang="en-US" altLang="zh-CN" sz="28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指向</a:t>
            </a:r>
            <a:r>
              <a:rPr lang="en-US" altLang="zh-CN" sz="28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La</a:t>
            </a:r>
            <a:r>
              <a:rPr lang="zh-CN" altLang="en-US" sz="28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第一个元素</a:t>
            </a:r>
            <a:b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pb</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Lb</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-&gt;data;	</a:t>
            </a:r>
            <a:r>
              <a:rPr lang="en-US" altLang="zh-CN" sz="28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指向</a:t>
            </a:r>
            <a:r>
              <a:rPr lang="en-US" altLang="zh-CN" sz="2800" dirty="0" err="1"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Lb</a:t>
            </a:r>
            <a:r>
              <a:rPr lang="zh-CN" altLang="en-US" sz="28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第一个元素</a:t>
            </a:r>
            <a:br>
              <a:rPr lang="en-US" altLang="zh-CN" sz="28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pa_last</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 pa + </a:t>
            </a:r>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La.length</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- 1; </a:t>
            </a:r>
            <a:r>
              <a:rPr lang="en-US" altLang="zh-CN" sz="28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指向</a:t>
            </a:r>
            <a:r>
              <a:rPr lang="en-US" altLang="zh-CN" sz="28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La</a:t>
            </a:r>
            <a:r>
              <a:rPr lang="zh-CN" altLang="en-US" sz="28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最后元素</a:t>
            </a:r>
            <a:br>
              <a:rPr lang="en-US" altLang="zh-CN" sz="28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pb_last</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pb</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Lb.length</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- 1; </a:t>
            </a:r>
            <a:r>
              <a:rPr lang="en-US" altLang="zh-CN" sz="28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指向</a:t>
            </a:r>
            <a:r>
              <a:rPr lang="en-US" altLang="zh-CN" sz="2800" dirty="0" err="1"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Lb</a:t>
            </a:r>
            <a:r>
              <a:rPr lang="zh-CN" altLang="en-US" sz="2800"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最后元素</a:t>
            </a:r>
            <a:b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br>
            <a:endParaRPr lang="zh-CN" altLang="en-US" dirty="0"/>
          </a:p>
        </p:txBody>
      </p:sp>
      <p:sp>
        <p:nvSpPr>
          <p:cNvPr id="7" name="矩形 6"/>
          <p:cNvSpPr/>
          <p:nvPr/>
        </p:nvSpPr>
        <p:spPr>
          <a:xfrm>
            <a:off x="755576" y="4421430"/>
            <a:ext cx="8208912" cy="1815882"/>
          </a:xfrm>
          <a:prstGeom prst="rect">
            <a:avLst/>
          </a:prstGeom>
        </p:spPr>
        <p:txBody>
          <a:bodyPr wrap="square">
            <a:spAutoFit/>
          </a:bodyPr>
          <a:lstStyle/>
          <a:p>
            <a:pPr>
              <a:spcBef>
                <a:spcPts val="500"/>
              </a:spcBef>
            </a:pPr>
            <a: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InitList(</a:t>
            </a:r>
            <a:r>
              <a:rPr lang="en-US" altLang="zh-CN" sz="28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Lc</a:t>
            </a:r>
            <a: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b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if</a:t>
            </a:r>
            <a: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Lc</a:t>
            </a:r>
            <a: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exit(-1);</a:t>
            </a:r>
            <a:b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Lc</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-&gt;length = La -&gt; length + </a:t>
            </a:r>
            <a:r>
              <a:rPr lang="en-US" altLang="zh-CN" sz="28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Lb</a:t>
            </a:r>
            <a: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-&gt; length;</a:t>
            </a:r>
            <a:b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pc</a:t>
            </a:r>
            <a: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Lc.data</a:t>
            </a:r>
            <a:r>
              <a:rPr lang="en-US" altLang="zh-CN"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标题 1"/>
          <p:cNvSpPr>
            <a:spLocks noGrp="1"/>
          </p:cNvSpPr>
          <p:nvPr>
            <p:ph type="title"/>
          </p:nvPr>
        </p:nvSpPr>
        <p:spPr>
          <a:xfrm>
            <a:off x="323528" y="-27384"/>
            <a:ext cx="8640960" cy="4219912"/>
          </a:xfrm>
        </p:spPr>
        <p:txBody>
          <a:bodyPr>
            <a:noAutofit/>
          </a:bodyPr>
          <a:lstStyle/>
          <a:p>
            <a:pPr lvl="0" indent="-342900">
              <a:lnSpc>
                <a:spcPct val="120000"/>
              </a:lnSpc>
              <a:spcBef>
                <a:spcPts val="800"/>
              </a:spcBef>
            </a:pPr>
            <a:r>
              <a:rPr lang="en-US" altLang="zh-CN" sz="2400" kern="0" dirty="0"/>
              <a:t> </a:t>
            </a:r>
            <a:r>
              <a:rPr lang="en-US" altLang="zh-CN" sz="2400" kern="0" dirty="0" smtClean="0"/>
              <a:t>  </a:t>
            </a: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while(pa</a:t>
            </a: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&lt;=</a:t>
            </a:r>
            <a:r>
              <a:rPr lang="en-US" altLang="zh-CN" cap="none" dirty="0" err="1">
                <a:latin typeface="Times New Roman" panose="02020603050405020304" pitchFamily="18" charset="0"/>
                <a:ea typeface="楷体" panose="02010609060101010101" pitchFamily="49" charset="-122"/>
                <a:cs typeface="Times New Roman" panose="02020603050405020304" pitchFamily="18" charset="0"/>
              </a:rPr>
              <a:t>pa_last</a:t>
            </a: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 &amp;&amp; </a:t>
            </a:r>
            <a:r>
              <a:rPr lang="en-US" altLang="zh-CN" cap="none" dirty="0" err="1">
                <a:latin typeface="Times New Roman" panose="02020603050405020304" pitchFamily="18" charset="0"/>
                <a:ea typeface="楷体" panose="02010609060101010101" pitchFamily="49" charset="-122"/>
                <a:cs typeface="Times New Roman" panose="02020603050405020304" pitchFamily="18" charset="0"/>
              </a:rPr>
              <a:t>pb</a:t>
            </a: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&lt;=</a:t>
            </a:r>
            <a:r>
              <a:rPr lang="en-US" altLang="zh-CN" cap="none" dirty="0" err="1">
                <a:latin typeface="Times New Roman" panose="02020603050405020304" pitchFamily="18" charset="0"/>
                <a:ea typeface="楷体" panose="02010609060101010101" pitchFamily="49" charset="-122"/>
                <a:cs typeface="Times New Roman" panose="02020603050405020304" pitchFamily="18" charset="0"/>
              </a:rPr>
              <a:t>pb_last</a:t>
            </a: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cap="none"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cap="none"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La</a:t>
            </a:r>
            <a:r>
              <a:rPr lang="zh-CN" altLang="en-US" cap="none"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cap="none" dirty="0" err="1">
                <a:solidFill>
                  <a:srgbClr val="7030A0"/>
                </a:solidFill>
                <a:latin typeface="Times New Roman" panose="02020603050405020304" pitchFamily="18" charset="0"/>
                <a:ea typeface="楷体" panose="02010609060101010101" pitchFamily="49" charset="-122"/>
                <a:cs typeface="Times New Roman" panose="02020603050405020304" pitchFamily="18" charset="0"/>
              </a:rPr>
              <a:t>Lb</a:t>
            </a:r>
            <a:r>
              <a:rPr lang="zh-CN" altLang="en-US" cap="none"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均</a:t>
            </a:r>
            <a:r>
              <a:rPr lang="zh-CN" altLang="en-US" cap="none"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未完</a:t>
            </a:r>
            <a:b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b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    {</a:t>
            </a:r>
            <a:b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b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	if(*pa &lt;</a:t>
            </a:r>
            <a:r>
              <a:rPr lang="en-US" altLang="zh-CN" cap="none"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cap="none" dirty="0" err="1">
                <a:latin typeface="Times New Roman" panose="02020603050405020304" pitchFamily="18" charset="0"/>
                <a:ea typeface="楷体" panose="02010609060101010101" pitchFamily="49" charset="-122"/>
                <a:cs typeface="Times New Roman" panose="02020603050405020304" pitchFamily="18" charset="0"/>
              </a:rPr>
              <a:t>pb</a:t>
            </a: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pc++ = *pa++;	</a:t>
            </a: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cap="none"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cap="none"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有</a:t>
            </a:r>
            <a:r>
              <a:rPr lang="zh-CN" altLang="en-US" sz="2400" cap="none" dirty="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相同</a:t>
            </a:r>
            <a:r>
              <a:rPr lang="zh-CN" altLang="en-US" sz="2400" cap="none"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数据的情况</a:t>
            </a:r>
            <a:b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b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else</a:t>
            </a: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	*pc++ = *</a:t>
            </a:r>
            <a:r>
              <a:rPr lang="en-US" altLang="zh-CN" cap="none" dirty="0" err="1">
                <a:latin typeface="Times New Roman" panose="02020603050405020304" pitchFamily="18" charset="0"/>
                <a:ea typeface="楷体" panose="02010609060101010101" pitchFamily="49" charset="-122"/>
                <a:cs typeface="Times New Roman" panose="02020603050405020304" pitchFamily="18" charset="0"/>
              </a:rPr>
              <a:t>pb</a:t>
            </a: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a:t>
            </a:r>
            <a:b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b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    }</a:t>
            </a:r>
            <a:b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b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    while(pa </a:t>
            </a: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&lt;= </a:t>
            </a:r>
            <a:r>
              <a:rPr lang="en-US" altLang="zh-CN" cap="none" dirty="0" err="1">
                <a:latin typeface="Times New Roman" panose="02020603050405020304" pitchFamily="18" charset="0"/>
                <a:ea typeface="楷体" panose="02010609060101010101" pitchFamily="49" charset="-122"/>
                <a:cs typeface="Times New Roman" panose="02020603050405020304" pitchFamily="18" charset="0"/>
              </a:rPr>
              <a:t>pa_last</a:t>
            </a: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cap="none"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pc++ = *pa++; </a:t>
            </a:r>
            <a:r>
              <a:rPr lang="en-US" altLang="zh-CN" cap="none"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cap="none" dirty="0"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插入剩余元素    </a:t>
            </a:r>
            <a:b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b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   while(</a:t>
            </a:r>
            <a:r>
              <a:rPr lang="en-US" altLang="zh-CN" cap="none" dirty="0" err="1" smtClean="0">
                <a:latin typeface="Times New Roman" panose="02020603050405020304" pitchFamily="18" charset="0"/>
                <a:ea typeface="楷体" panose="02010609060101010101" pitchFamily="49" charset="-122"/>
                <a:cs typeface="Times New Roman" panose="02020603050405020304" pitchFamily="18" charset="0"/>
              </a:rPr>
              <a:t>pb</a:t>
            </a: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&lt;= </a:t>
            </a:r>
            <a:r>
              <a:rPr lang="en-US" altLang="zh-CN" cap="none" dirty="0" err="1" smtClean="0">
                <a:latin typeface="Times New Roman" panose="02020603050405020304" pitchFamily="18" charset="0"/>
                <a:ea typeface="楷体" panose="02010609060101010101" pitchFamily="49" charset="-122"/>
                <a:cs typeface="Times New Roman" panose="02020603050405020304" pitchFamily="18" charset="0"/>
              </a:rPr>
              <a:t>pb_last</a:t>
            </a: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cap="none"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cap="none" dirty="0">
                <a:latin typeface="Times New Roman" panose="02020603050405020304" pitchFamily="18" charset="0"/>
                <a:ea typeface="楷体" panose="02010609060101010101" pitchFamily="49" charset="-122"/>
                <a:cs typeface="Times New Roman" panose="02020603050405020304" pitchFamily="18" charset="0"/>
              </a:rPr>
              <a:t>pc++ = *</a:t>
            </a:r>
            <a:r>
              <a:rPr lang="en-US" altLang="zh-CN" cap="none" dirty="0" err="1">
                <a:latin typeface="Times New Roman" panose="02020603050405020304" pitchFamily="18" charset="0"/>
                <a:ea typeface="楷体" panose="02010609060101010101" pitchFamily="49" charset="-122"/>
                <a:cs typeface="Times New Roman" panose="02020603050405020304" pitchFamily="18" charset="0"/>
              </a:rPr>
              <a:t>pb</a:t>
            </a: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a:t>
            </a:r>
            <a:b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br>
            <a:r>
              <a:rPr lang="en-US" altLang="zh-CN" cap="none"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cap="none"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Text Box 6"/>
          <p:cNvSpPr txBox="1">
            <a:spLocks noChangeArrowheads="1"/>
          </p:cNvSpPr>
          <p:nvPr/>
        </p:nvSpPr>
        <p:spPr bwMode="auto">
          <a:xfrm>
            <a:off x="395536" y="4221088"/>
            <a:ext cx="8568952" cy="2639285"/>
          </a:xfrm>
          <a:prstGeom prst="rect">
            <a:avLst/>
          </a:prstGeom>
          <a:solidFill>
            <a:schemeClr val="bg1">
              <a:lumMod val="95000"/>
            </a:schemeClr>
          </a:solidFill>
          <a:effectLst/>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fontAlgn="base">
              <a:spcBef>
                <a:spcPts val="4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main(){ </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ts val="4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*A,*B,*C; </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ts val="4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InitList</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InitList(B);</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ts val="4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ListInsert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3);……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ListInsert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ts val="4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MergeSqList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(A,B,</a:t>
            </a:r>
            <a:r>
              <a:rPr kumimoji="1" lang="en-US" altLang="zh-CN" sz="2400" b="1"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C</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476672"/>
            <a:ext cx="8183880" cy="763528"/>
          </a:xfrm>
        </p:spPr>
        <p:txBody>
          <a:bodyPr>
            <a:normAutofit/>
          </a:bodyPr>
          <a:lstStyle/>
          <a:p>
            <a:r>
              <a:rPr lang="zh-CN" altLang="en-US" dirty="0" smtClean="0">
                <a:solidFill>
                  <a:schemeClr val="tx1"/>
                </a:solidFill>
                <a:effectLst/>
                <a:latin typeface="+mj-ea"/>
              </a:rPr>
              <a:t>本章提要</a:t>
            </a:r>
            <a:endParaRPr lang="zh-CN" altLang="en-US" dirty="0" smtClean="0">
              <a:solidFill>
                <a:schemeClr val="tx1"/>
              </a:solidFill>
              <a:effectLst/>
              <a:latin typeface="+mj-ea"/>
            </a:endParaRPr>
          </a:p>
        </p:txBody>
      </p:sp>
      <p:sp>
        <p:nvSpPr>
          <p:cNvPr id="1570819" name="Rectangle 3"/>
          <p:cNvSpPr>
            <a:spLocks noGrp="1" noChangeArrowheads="1"/>
          </p:cNvSpPr>
          <p:nvPr>
            <p:ph sz="quarter" idx="4294967295"/>
          </p:nvPr>
        </p:nvSpPr>
        <p:spPr>
          <a:xfrm>
            <a:off x="525463" y="1139825"/>
            <a:ext cx="8186737" cy="5032375"/>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en-US" altLang="zh-CN" sz="3200" dirty="0" smtClean="0">
                <a:latin typeface="黑体" panose="02010609060101010101" pitchFamily="49" charset="-122"/>
                <a:ea typeface="黑体" panose="02010609060101010101" pitchFamily="49" charset="-122"/>
              </a:rPr>
              <a:t>2.1 </a:t>
            </a:r>
            <a:r>
              <a:rPr lang="zh-CN" altLang="en-US" sz="3200" dirty="0" smtClean="0">
                <a:latin typeface="黑体" panose="02010609060101010101" pitchFamily="49" charset="-122"/>
                <a:ea typeface="黑体" panose="02010609060101010101" pitchFamily="49" charset="-122"/>
              </a:rPr>
              <a:t>线性表的定义</a:t>
            </a:r>
            <a:endParaRPr lang="zh-CN" altLang="en-US"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2.2 </a:t>
            </a:r>
            <a:r>
              <a:rPr lang="zh-CN" altLang="en-US" sz="3200" dirty="0" smtClean="0">
                <a:latin typeface="黑体" panose="02010609060101010101" pitchFamily="49" charset="-122"/>
                <a:ea typeface="黑体" panose="02010609060101010101" pitchFamily="49" charset="-122"/>
              </a:rPr>
              <a:t>线性表的顺序存储结构</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solidFill>
                  <a:srgbClr val="FF0000"/>
                </a:solidFill>
                <a:latin typeface="黑体" panose="02010609060101010101" pitchFamily="49" charset="-122"/>
                <a:ea typeface="黑体" panose="02010609060101010101" pitchFamily="49" charset="-122"/>
              </a:rPr>
              <a:t>2.3 </a:t>
            </a:r>
            <a:r>
              <a:rPr lang="zh-CN" altLang="en-US" sz="3200" dirty="0" smtClean="0">
                <a:solidFill>
                  <a:srgbClr val="FF0000"/>
                </a:solidFill>
                <a:latin typeface="黑体" panose="02010609060101010101" pitchFamily="49" charset="-122"/>
                <a:ea typeface="黑体" panose="02010609060101010101" pitchFamily="49" charset="-122"/>
              </a:rPr>
              <a:t>线性表的链式存储结构</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2.4 </a:t>
            </a:r>
            <a:r>
              <a:rPr lang="zh-CN" altLang="en-US" sz="3200" dirty="0" smtClean="0">
                <a:latin typeface="黑体" panose="02010609060101010101" pitchFamily="49" charset="-122"/>
                <a:ea typeface="黑体" panose="02010609060101010101" pitchFamily="49" charset="-122"/>
              </a:rPr>
              <a:t>线性表应用举例</a:t>
            </a:r>
            <a:r>
              <a:rPr lang="en-US" altLang="zh-CN" sz="3200" dirty="0" smtClean="0">
                <a:latin typeface="黑体" panose="02010609060101010101" pitchFamily="49" charset="-122"/>
                <a:ea typeface="黑体" panose="02010609060101010101" pitchFamily="49" charset="-122"/>
              </a:rPr>
              <a:t> </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endParaRPr lang="zh-CN" altLang="en-US" sz="3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76672"/>
            <a:ext cx="8224589" cy="7112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一、链式存储结构</a:t>
            </a:r>
            <a:endParaRPr lang="zh-CN" altLang="en-US" sz="3200" dirty="0">
              <a:solidFill>
                <a:schemeClr val="tx1"/>
              </a:solidFill>
              <a:effectLst/>
              <a:latin typeface="+mj-ea"/>
            </a:endParaRPr>
          </a:p>
        </p:txBody>
      </p:sp>
      <p:sp>
        <p:nvSpPr>
          <p:cNvPr id="4" name="Rectangle 3"/>
          <p:cNvSpPr>
            <a:spLocks noGrp="1" noChangeArrowheads="1"/>
          </p:cNvSpPr>
          <p:nvPr>
            <p:ph sz="quarter" idx="4294967295"/>
          </p:nvPr>
        </p:nvSpPr>
        <p:spPr>
          <a:xfrm>
            <a:off x="525463" y="928671"/>
            <a:ext cx="8186737" cy="5429288"/>
          </a:xfrm>
          <a:prstGeom prst="rect">
            <a:avLst/>
          </a:prstGeom>
        </p:spPr>
        <p:txBody>
          <a:bodyPr>
            <a:normAutofit fontScale="925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链式存储结构不要求逻辑上相邻的数据元素在物理位置上也必须相邻，即不要求后继结点存放在固定间隔距离的位置上，在存储单元中的</a:t>
            </a:r>
            <a:r>
              <a:rPr lang="zh-CN" altLang="en-US" sz="3200" dirty="0" smtClean="0">
                <a:solidFill>
                  <a:srgbClr val="FF0000"/>
                </a:solidFill>
                <a:latin typeface="黑体" panose="02010609060101010101" pitchFamily="49" charset="-122"/>
                <a:ea typeface="黑体" panose="02010609060101010101" pitchFamily="49" charset="-122"/>
              </a:rPr>
              <a:t>顺序可以是任意</a:t>
            </a:r>
            <a:r>
              <a:rPr lang="zh-CN" altLang="en-US" sz="3200" dirty="0" smtClean="0">
                <a:latin typeface="黑体" panose="02010609060101010101" pitchFamily="49" charset="-122"/>
                <a:ea typeface="黑体" panose="02010609060101010101" pitchFamily="49" charset="-122"/>
              </a:rPr>
              <a:t>的，既可以是连续的，</a:t>
            </a:r>
            <a:r>
              <a:rPr lang="zh-CN" altLang="en-US" sz="3200" dirty="0" smtClean="0">
                <a:solidFill>
                  <a:srgbClr val="FF0000"/>
                </a:solidFill>
                <a:latin typeface="黑体" panose="02010609060101010101" pitchFamily="49" charset="-122"/>
                <a:ea typeface="黑体" panose="02010609060101010101" pitchFamily="49" charset="-122"/>
              </a:rPr>
              <a:t>也可以是零散分布的</a:t>
            </a:r>
            <a:r>
              <a:rPr lang="zh-CN" altLang="en-US" sz="3200" dirty="0" smtClean="0">
                <a:latin typeface="黑体" panose="02010609060101010101" pitchFamily="49" charset="-122"/>
                <a:ea typeface="黑体" panose="02010609060101010101" pitchFamily="49" charset="-122"/>
              </a:rPr>
              <a:t>。</a:t>
            </a:r>
            <a:endParaRPr lang="zh-CN" altLang="en-US" sz="3200" dirty="0" smtClean="0">
              <a:latin typeface="黑体" panose="02010609060101010101" pitchFamily="49" charset="-122"/>
              <a:ea typeface="黑体" panose="02010609060101010101" pitchFamily="49" charset="-122"/>
            </a:endParaRPr>
          </a:p>
          <a:p>
            <a:pPr algn="just">
              <a:lnSpc>
                <a:spcPct val="140000"/>
              </a:lnSpc>
              <a:spcBef>
                <a:spcPts val="1500"/>
              </a:spcBef>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优缺点</a:t>
            </a:r>
            <a:r>
              <a:rPr lang="zh-CN" altLang="en-US" sz="3200" dirty="0" smtClean="0">
                <a:latin typeface="黑体" panose="02010609060101010101" pitchFamily="49" charset="-122"/>
                <a:ea typeface="黑体" panose="02010609060101010101" pitchFamily="49" charset="-122"/>
              </a:rPr>
              <a:t>：插入或删除操作时不需要移动元素。但它失去了顺序表可以</a:t>
            </a:r>
            <a:r>
              <a:rPr lang="zh-CN" altLang="en-US" sz="3200" dirty="0" smtClean="0">
                <a:solidFill>
                  <a:srgbClr val="FF0000"/>
                </a:solidFill>
                <a:latin typeface="黑体" panose="02010609060101010101" pitchFamily="49" charset="-122"/>
                <a:ea typeface="黑体" panose="02010609060101010101" pitchFamily="49" charset="-122"/>
              </a:rPr>
              <a:t>随机存取</a:t>
            </a:r>
            <a:r>
              <a:rPr lang="zh-CN" altLang="en-US" sz="3200" dirty="0" smtClean="0">
                <a:latin typeface="黑体" panose="02010609060101010101" pitchFamily="49" charset="-122"/>
                <a:ea typeface="黑体" panose="02010609060101010101" pitchFamily="49" charset="-122"/>
              </a:rPr>
              <a:t>的特点。  </a:t>
            </a:r>
            <a:endParaRPr lang="zh-CN" altLang="en-US" sz="3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13544"/>
            <a:ext cx="8224589" cy="7112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二、单链表</a:t>
            </a:r>
            <a:endParaRPr lang="zh-CN" altLang="en-US" sz="3200" dirty="0">
              <a:solidFill>
                <a:schemeClr val="tx1"/>
              </a:solidFill>
              <a:effectLst/>
              <a:latin typeface="+mj-ea"/>
            </a:endParaRPr>
          </a:p>
        </p:txBody>
      </p:sp>
      <p:sp>
        <p:nvSpPr>
          <p:cNvPr id="4" name="Rectangle 3"/>
          <p:cNvSpPr>
            <a:spLocks noGrp="1" noChangeArrowheads="1"/>
          </p:cNvSpPr>
          <p:nvPr>
            <p:ph sz="quarter" idx="4294967295"/>
          </p:nvPr>
        </p:nvSpPr>
        <p:spPr>
          <a:xfrm>
            <a:off x="357158" y="1224136"/>
            <a:ext cx="8319298" cy="5013176"/>
          </a:xfrm>
          <a:prstGeom prst="rect">
            <a:avLst/>
          </a:prstGeom>
        </p:spPr>
        <p:txBody>
          <a:bodyPr>
            <a:noAutofit/>
          </a:bodyPr>
          <a:lstStyle/>
          <a:p>
            <a:pPr algn="just">
              <a:lnSpc>
                <a:spcPct val="140000"/>
              </a:lnSpc>
              <a:buClr>
                <a:srgbClr val="C00000"/>
              </a:buClr>
            </a:pPr>
            <a:r>
              <a:rPr lang="zh-CN" altLang="en-US" sz="2900" dirty="0" smtClean="0">
                <a:latin typeface="黑体" panose="02010609060101010101" pitchFamily="49" charset="-122"/>
                <a:ea typeface="黑体" panose="02010609060101010101" pitchFamily="49" charset="-122"/>
              </a:rPr>
              <a:t>单链表，也称为线性链表，是一种最简单的线性表的链式存储结构；</a:t>
            </a:r>
            <a:endParaRPr lang="en-US" altLang="zh-CN" sz="29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2900" dirty="0" smtClean="0">
                <a:latin typeface="黑体" panose="02010609060101010101" pitchFamily="49" charset="-122"/>
                <a:ea typeface="黑体" panose="02010609060101010101" pitchFamily="49" charset="-122"/>
              </a:rPr>
              <a:t>每个数据元素用一个</a:t>
            </a:r>
            <a:r>
              <a:rPr lang="zh-CN" altLang="en-US" sz="2900" dirty="0" smtClean="0">
                <a:solidFill>
                  <a:srgbClr val="FF0000"/>
                </a:solidFill>
                <a:latin typeface="黑体" panose="02010609060101010101" pitchFamily="49" charset="-122"/>
                <a:ea typeface="黑体" panose="02010609060101010101" pitchFamily="49" charset="-122"/>
              </a:rPr>
              <a:t>结点（</a:t>
            </a:r>
            <a:r>
              <a:rPr lang="en-US" altLang="zh-CN" sz="2900" dirty="0" smtClean="0">
                <a:solidFill>
                  <a:srgbClr val="FF0000"/>
                </a:solidFill>
                <a:latin typeface="黑体" panose="02010609060101010101" pitchFamily="49" charset="-122"/>
                <a:ea typeface="黑体" panose="02010609060101010101" pitchFamily="49" charset="-122"/>
              </a:rPr>
              <a:t>Node</a:t>
            </a:r>
            <a:r>
              <a:rPr lang="zh-CN" altLang="en-US" sz="2900" dirty="0" smtClean="0">
                <a:solidFill>
                  <a:srgbClr val="FF0000"/>
                </a:solidFill>
                <a:latin typeface="黑体" panose="02010609060101010101" pitchFamily="49" charset="-122"/>
                <a:ea typeface="黑体" panose="02010609060101010101" pitchFamily="49" charset="-122"/>
              </a:rPr>
              <a:t>）</a:t>
            </a:r>
            <a:r>
              <a:rPr lang="zh-CN" altLang="en-US" sz="2900" dirty="0" smtClean="0">
                <a:latin typeface="黑体" panose="02010609060101010101" pitchFamily="49" charset="-122"/>
                <a:ea typeface="黑体" panose="02010609060101010101" pitchFamily="49" charset="-122"/>
              </a:rPr>
              <a:t>来存储，包含两个域，即存储数据元素信息</a:t>
            </a:r>
            <a:r>
              <a:rPr lang="en-US" altLang="zh-CN" sz="2900" dirty="0" smtClean="0">
                <a:latin typeface="黑体" panose="02010609060101010101" pitchFamily="49" charset="-122"/>
                <a:ea typeface="黑体" panose="02010609060101010101" pitchFamily="49" charset="-122"/>
              </a:rPr>
              <a:t>data</a:t>
            </a:r>
            <a:r>
              <a:rPr lang="zh-CN" altLang="en-US" sz="2900" dirty="0" smtClean="0">
                <a:latin typeface="黑体" panose="02010609060101010101" pitchFamily="49" charset="-122"/>
                <a:ea typeface="黑体" panose="02010609060101010101" pitchFamily="49" charset="-122"/>
              </a:rPr>
              <a:t>的域称为</a:t>
            </a:r>
            <a:r>
              <a:rPr lang="zh-CN" altLang="en-US" sz="2900" dirty="0" smtClean="0">
                <a:solidFill>
                  <a:srgbClr val="FF0000"/>
                </a:solidFill>
                <a:latin typeface="黑体" panose="02010609060101010101" pitchFamily="49" charset="-122"/>
                <a:ea typeface="黑体" panose="02010609060101010101" pitchFamily="49" charset="-122"/>
              </a:rPr>
              <a:t>数据域</a:t>
            </a:r>
            <a:r>
              <a:rPr lang="zh-CN" altLang="en-US" sz="2900" dirty="0" smtClean="0">
                <a:latin typeface="黑体" panose="02010609060101010101" pitchFamily="49" charset="-122"/>
                <a:ea typeface="黑体" panose="02010609060101010101" pitchFamily="49" charset="-122"/>
              </a:rPr>
              <a:t>，存储后继结点存放地址</a:t>
            </a:r>
            <a:r>
              <a:rPr lang="en-US" altLang="zh-CN" sz="2900" dirty="0" smtClean="0">
                <a:latin typeface="黑体" panose="02010609060101010101" pitchFamily="49" charset="-122"/>
                <a:ea typeface="黑体" panose="02010609060101010101" pitchFamily="49" charset="-122"/>
              </a:rPr>
              <a:t>next</a:t>
            </a:r>
            <a:r>
              <a:rPr lang="zh-CN" altLang="en-US" sz="2900" dirty="0" smtClean="0">
                <a:latin typeface="黑体" panose="02010609060101010101" pitchFamily="49" charset="-122"/>
                <a:ea typeface="黑体" panose="02010609060101010101" pitchFamily="49" charset="-122"/>
              </a:rPr>
              <a:t>的域称为</a:t>
            </a:r>
            <a:r>
              <a:rPr lang="zh-CN" altLang="en-US" sz="2900" dirty="0" smtClean="0">
                <a:solidFill>
                  <a:srgbClr val="FF0000"/>
                </a:solidFill>
                <a:latin typeface="黑体" panose="02010609060101010101" pitchFamily="49" charset="-122"/>
                <a:ea typeface="黑体" panose="02010609060101010101" pitchFamily="49" charset="-122"/>
              </a:rPr>
              <a:t>指针域</a:t>
            </a:r>
            <a:r>
              <a:rPr lang="zh-CN" altLang="en-US" sz="2900" dirty="0" smtClean="0">
                <a:latin typeface="黑体" panose="02010609060101010101" pitchFamily="49" charset="-122"/>
                <a:ea typeface="黑体" panose="02010609060101010101" pitchFamily="49" charset="-122"/>
              </a:rPr>
              <a:t>，指针域中存储的信息称为指针或链。一般情况下，链表中每个结点可以包含若干个数据域和指针域；</a:t>
            </a:r>
            <a:endParaRPr lang="en-US" altLang="zh-CN" sz="29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2900" dirty="0" smtClean="0">
                <a:latin typeface="黑体" panose="02010609060101010101" pitchFamily="49" charset="-122"/>
                <a:ea typeface="黑体" panose="02010609060101010101" pitchFamily="49" charset="-122"/>
              </a:rPr>
              <a:t>每个结点中只包含一个指针域，所以称为单链表。</a:t>
            </a:r>
            <a:endParaRPr lang="zh-CN" altLang="en-US" sz="29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内容占位符 2"/>
          <p:cNvSpPr txBox="1"/>
          <p:nvPr/>
        </p:nvSpPr>
        <p:spPr>
          <a:xfrm>
            <a:off x="827584" y="5373216"/>
            <a:ext cx="7992888" cy="720080"/>
          </a:xfrm>
          <a:prstGeom prst="rect">
            <a:avLst/>
          </a:prstGeom>
        </p:spPr>
        <p:txBody>
          <a:bodyPr vert="horz" lIns="91440" tIns="45720" rIns="91440" bIns="45720" rtlCol="0">
            <a:no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r>
              <a:rPr lang="zh-CN" altLang="en-US" sz="2800" dirty="0" smtClean="0">
                <a:solidFill>
                  <a:srgbClr val="FF0000"/>
                </a:solidFill>
              </a:rPr>
              <a:t>问题</a:t>
            </a:r>
            <a:r>
              <a:rPr lang="zh-CN" altLang="en-US" sz="2800" dirty="0" smtClean="0"/>
              <a:t>：为什么每个结点需要指针域？ 本质是什么？</a:t>
            </a:r>
            <a:endParaRPr lang="zh-CN" altLang="en-US" sz="2800" dirty="0"/>
          </a:p>
        </p:txBody>
      </p:sp>
      <p:sp>
        <p:nvSpPr>
          <p:cNvPr id="6" name="内容占位符 2"/>
          <p:cNvSpPr txBox="1"/>
          <p:nvPr/>
        </p:nvSpPr>
        <p:spPr>
          <a:xfrm>
            <a:off x="827584" y="6093296"/>
            <a:ext cx="7520940" cy="720080"/>
          </a:xfrm>
          <a:prstGeom prst="rect">
            <a:avLst/>
          </a:prstGeom>
        </p:spPr>
        <p:txBody>
          <a:bodyPr vert="horz" lIns="91440" tIns="45720" rIns="91440" bIns="45720" rtlCol="0">
            <a:no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r>
              <a:rPr lang="zh-CN" altLang="en-US" sz="2800" dirty="0" smtClean="0"/>
              <a:t>需要存储数据元素之间的逻辑结构</a:t>
            </a:r>
            <a:endParaRPr lang="zh-CN" altLang="en-US" sz="2800" dirty="0"/>
          </a:p>
        </p:txBody>
      </p:sp>
      <p:sp>
        <p:nvSpPr>
          <p:cNvPr id="8" name="Rectangle 2"/>
          <p:cNvSpPr>
            <a:spLocks noChangeArrowheads="1"/>
          </p:cNvSpPr>
          <p:nvPr/>
        </p:nvSpPr>
        <p:spPr bwMode="auto">
          <a:xfrm>
            <a:off x="0" y="3054965"/>
            <a:ext cx="184731" cy="400110"/>
          </a:xfrm>
          <a:prstGeom prst="rect">
            <a:avLst/>
          </a:prstGeom>
          <a:noFill/>
          <a:ln w="9525">
            <a:noFill/>
            <a:miter lim="800000"/>
          </a:ln>
          <a:effectLst/>
        </p:spPr>
        <p:txBody>
          <a:bodyPr wrap="none" anchor="ctr">
            <a:spAutoFit/>
          </a:bodyPr>
          <a:lstStyle/>
          <a:p>
            <a:endParaRPr lang="zh-CN" altLang="en-US" sz="2000">
              <a:latin typeface="Consolas" panose="020B0609020204030204" pitchFamily="49" charset="0"/>
              <a:cs typeface="Consolas" panose="020B0609020204030204" pitchFamily="49" charset="0"/>
            </a:endParaRPr>
          </a:p>
        </p:txBody>
      </p:sp>
      <p:sp>
        <p:nvSpPr>
          <p:cNvPr id="9" name="Rectangle 3"/>
          <p:cNvSpPr>
            <a:spLocks noChangeArrowheads="1"/>
          </p:cNvSpPr>
          <p:nvPr/>
        </p:nvSpPr>
        <p:spPr bwMode="auto">
          <a:xfrm>
            <a:off x="2900331" y="1000108"/>
            <a:ext cx="4603798" cy="936625"/>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sz="2400" dirty="0">
                <a:solidFill>
                  <a:srgbClr val="FF00FF"/>
                </a:solidFill>
                <a:latin typeface="Consolas" panose="020B0609020204030204" pitchFamily="49" charset="0"/>
                <a:ea typeface="楷体" panose="02010609060101010101" pitchFamily="49" charset="-122"/>
                <a:cs typeface="Consolas" panose="020B0609020204030204" pitchFamily="49" charset="0"/>
              </a:rPr>
              <a:t>线性表</a:t>
            </a:r>
            <a:endParaRPr kumimoji="1" lang="zh-CN" altLang="en-US" sz="24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r>
              <a:rPr kumimoji="1" lang="en-US" altLang="zh-CN" sz="2400" dirty="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400" i="1"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baseline="-250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0</a:t>
            </a:r>
            <a:r>
              <a:rPr kumimoji="1" lang="en-US" altLang="zh-CN" sz="24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400" i="1"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baseline="-250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4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400" i="1" dirty="0" err="1"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i="1" baseline="-25000" dirty="0" err="1" smtClean="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4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400" i="1"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400" i="1" baseline="-250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400" baseline="-250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400" i="1" baseline="-25000" dirty="0" smtClean="0">
                <a:solidFill>
                  <a:srgbClr val="3333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400" dirty="0">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4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AutoShape 4"/>
          <p:cNvSpPr>
            <a:spLocks noChangeArrowheads="1"/>
          </p:cNvSpPr>
          <p:nvPr/>
        </p:nvSpPr>
        <p:spPr bwMode="auto">
          <a:xfrm>
            <a:off x="4751356" y="2152633"/>
            <a:ext cx="360363" cy="863600"/>
          </a:xfrm>
          <a:prstGeom prst="downArrow">
            <a:avLst>
              <a:gd name="adj1" fmla="val 50000"/>
              <a:gd name="adj2" fmla="val 59912"/>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1" name="Text Box 5"/>
          <p:cNvSpPr txBox="1">
            <a:spLocks noChangeArrowheads="1"/>
          </p:cNvSpPr>
          <p:nvPr/>
        </p:nvSpPr>
        <p:spPr bwMode="auto">
          <a:xfrm>
            <a:off x="5256182" y="2295508"/>
            <a:ext cx="993788" cy="369332"/>
          </a:xfrm>
          <a:prstGeom prst="rect">
            <a:avLst/>
          </a:prstGeom>
          <a:noFill/>
          <a:ln w="38100" algn="ctr">
            <a:noFill/>
            <a:miter lim="800000"/>
          </a:ln>
          <a:effectLst/>
        </p:spPr>
        <p:txBody>
          <a:bodyPr wrap="square">
            <a:spAutoFit/>
          </a:bodyPr>
          <a:lstStyle/>
          <a:p>
            <a:pPr algn="l">
              <a:spcBef>
                <a:spcPct val="50000"/>
              </a:spcBef>
            </a:pPr>
            <a:r>
              <a:rPr lang="zh-CN" altLang="en-US" sz="1800" dirty="0">
                <a:solidFill>
                  <a:srgbClr val="3333FF"/>
                </a:solidFill>
                <a:latin typeface="仿宋" panose="02010609060101010101" pitchFamily="49" charset="-122"/>
                <a:ea typeface="仿宋" panose="02010609060101010101" pitchFamily="49" charset="-122"/>
                <a:cs typeface="Consolas" panose="020B0609020204030204" pitchFamily="49" charset="0"/>
              </a:rPr>
              <a:t>映射</a:t>
            </a:r>
            <a:endParaRPr lang="zh-CN" altLang="en-US" sz="1800" dirty="0">
              <a:solidFill>
                <a:srgbClr val="3333FF"/>
              </a:solidFill>
              <a:latin typeface="仿宋" panose="02010609060101010101" pitchFamily="49" charset="-122"/>
              <a:ea typeface="仿宋" panose="02010609060101010101" pitchFamily="49" charset="-122"/>
              <a:cs typeface="Consolas" panose="020B0609020204030204" pitchFamily="49" charset="0"/>
            </a:endParaRPr>
          </a:p>
        </p:txBody>
      </p:sp>
      <p:sp>
        <p:nvSpPr>
          <p:cNvPr id="12" name="Text Box 25"/>
          <p:cNvSpPr txBox="1">
            <a:spLocks noChangeArrowheads="1"/>
          </p:cNvSpPr>
          <p:nvPr/>
        </p:nvSpPr>
        <p:spPr bwMode="auto">
          <a:xfrm>
            <a:off x="142844" y="1428736"/>
            <a:ext cx="1728787" cy="400110"/>
          </a:xfrm>
          <a:prstGeom prst="rect">
            <a:avLst/>
          </a:prstGeom>
          <a:noFill/>
          <a:ln w="38100" algn="ctr">
            <a:noFill/>
            <a:miter lim="800000"/>
          </a:ln>
          <a:effectLst/>
        </p:spPr>
        <p:txBody>
          <a:bodyPr>
            <a:spAutoFit/>
          </a:bodyPr>
          <a:lstStyle/>
          <a:p>
            <a:pPr>
              <a:spcBef>
                <a:spcPct val="50000"/>
              </a:spcBef>
            </a:pPr>
            <a:r>
              <a:rPr kumimoji="1" lang="zh-CN" altLang="en-US" sz="2000" dirty="0">
                <a:solidFill>
                  <a:srgbClr val="3333FF"/>
                </a:solidFill>
                <a:latin typeface="华文中宋" panose="02010600040101010101" pitchFamily="2" charset="-122"/>
                <a:ea typeface="华文中宋" panose="02010600040101010101" pitchFamily="2" charset="-122"/>
                <a:cs typeface="Consolas" panose="020B0609020204030204" pitchFamily="49" charset="0"/>
              </a:rPr>
              <a:t>逻辑结构</a:t>
            </a:r>
            <a:endParaRPr kumimoji="1" lang="zh-CN" altLang="en-US" sz="2000" dirty="0">
              <a:solidFill>
                <a:srgbClr val="3333FF"/>
              </a:solidFill>
              <a:latin typeface="华文中宋" panose="02010600040101010101" pitchFamily="2" charset="-122"/>
              <a:ea typeface="华文中宋" panose="02010600040101010101" pitchFamily="2" charset="-122"/>
              <a:cs typeface="Consolas" panose="020B0609020204030204" pitchFamily="49" charset="0"/>
            </a:endParaRPr>
          </a:p>
        </p:txBody>
      </p:sp>
      <p:sp>
        <p:nvSpPr>
          <p:cNvPr id="13" name="Text Box 26"/>
          <p:cNvSpPr txBox="1">
            <a:spLocks noChangeArrowheads="1"/>
          </p:cNvSpPr>
          <p:nvPr/>
        </p:nvSpPr>
        <p:spPr bwMode="auto">
          <a:xfrm>
            <a:off x="142844" y="3282950"/>
            <a:ext cx="1728787" cy="400110"/>
          </a:xfrm>
          <a:prstGeom prst="rect">
            <a:avLst/>
          </a:prstGeom>
          <a:noFill/>
          <a:ln w="38100" algn="ctr">
            <a:noFill/>
            <a:miter lim="800000"/>
          </a:ln>
          <a:effectLst/>
        </p:spPr>
        <p:txBody>
          <a:bodyPr>
            <a:spAutoFit/>
          </a:bodyPr>
          <a:lstStyle/>
          <a:p>
            <a:pPr>
              <a:spcBef>
                <a:spcPct val="50000"/>
              </a:spcBef>
            </a:pPr>
            <a:r>
              <a:rPr kumimoji="1" lang="zh-CN" altLang="en-US" sz="2000">
                <a:solidFill>
                  <a:srgbClr val="3333FF"/>
                </a:solidFill>
                <a:latin typeface="华文中宋" panose="02010600040101010101" pitchFamily="2" charset="-122"/>
                <a:ea typeface="华文中宋" panose="02010600040101010101" pitchFamily="2" charset="-122"/>
                <a:cs typeface="Consolas" panose="020B0609020204030204" pitchFamily="49" charset="0"/>
              </a:rPr>
              <a:t>存储结构</a:t>
            </a:r>
            <a:endParaRPr kumimoji="1" lang="zh-CN" altLang="en-US" sz="2000">
              <a:solidFill>
                <a:srgbClr val="3333FF"/>
              </a:solidFill>
              <a:latin typeface="华文中宋" panose="02010600040101010101" pitchFamily="2" charset="-122"/>
              <a:ea typeface="华文中宋" panose="02010600040101010101" pitchFamily="2" charset="-122"/>
              <a:cs typeface="Consolas" panose="020B0609020204030204" pitchFamily="49" charset="0"/>
            </a:endParaRPr>
          </a:p>
        </p:txBody>
      </p:sp>
      <p:sp>
        <p:nvSpPr>
          <p:cNvPr id="14" name="AutoShape 27"/>
          <p:cNvSpPr>
            <a:spLocks noChangeArrowheads="1"/>
          </p:cNvSpPr>
          <p:nvPr/>
        </p:nvSpPr>
        <p:spPr bwMode="auto">
          <a:xfrm>
            <a:off x="861981" y="2071678"/>
            <a:ext cx="215900" cy="935037"/>
          </a:xfrm>
          <a:prstGeom prst="downArrow">
            <a:avLst>
              <a:gd name="adj1" fmla="val 50000"/>
              <a:gd name="adj2" fmla="val 108272"/>
            </a:avLst>
          </a:prstGeom>
        </p:spPr>
        <p:style>
          <a:lnRef idx="1">
            <a:schemeClr val="dk1"/>
          </a:lnRef>
          <a:fillRef idx="2">
            <a:schemeClr val="dk1"/>
          </a:fillRef>
          <a:effectRef idx="1">
            <a:schemeClr val="dk1"/>
          </a:effectRef>
          <a:fontRef idx="minor">
            <a:schemeClr val="dk1"/>
          </a:fontRef>
        </p:style>
        <p:txBody>
          <a:bodyPr wrap="none" anchor="ctr"/>
          <a:lstStyle/>
          <a:p>
            <a:endParaRPr lang="zh-CN" altLang="zh-CN" sz="2000">
              <a:solidFill>
                <a:srgbClr val="660066"/>
              </a:solidFill>
              <a:latin typeface="Consolas" panose="020B0609020204030204" pitchFamily="49" charset="0"/>
              <a:cs typeface="Consolas" panose="020B0609020204030204" pitchFamily="49" charset="0"/>
            </a:endParaRPr>
          </a:p>
        </p:txBody>
      </p:sp>
      <p:sp>
        <p:nvSpPr>
          <p:cNvPr id="15" name="Text Box 41"/>
          <p:cNvSpPr txBox="1">
            <a:spLocks noChangeArrowheads="1"/>
          </p:cNvSpPr>
          <p:nvPr/>
        </p:nvSpPr>
        <p:spPr bwMode="auto">
          <a:xfrm>
            <a:off x="3727418" y="4075113"/>
            <a:ext cx="2911497" cy="461665"/>
          </a:xfrm>
          <a:prstGeom prst="rect">
            <a:avLst/>
          </a:prstGeom>
          <a:noFill/>
          <a:ln w="9525">
            <a:noFill/>
            <a:miter lim="800000"/>
          </a:ln>
          <a:effectLst/>
        </p:spPr>
        <p:txBody>
          <a:bodyPr wrap="square">
            <a:spAutoFit/>
          </a:bodyPr>
          <a:lstStyle/>
          <a:p>
            <a:pPr>
              <a:spcBef>
                <a:spcPct val="50000"/>
              </a:spcBef>
            </a:pPr>
            <a:r>
              <a:rPr kumimoji="1" lang="zh-CN" altLang="en-US" sz="2400" b="1" dirty="0" smtClean="0">
                <a:latin typeface="Consolas" panose="020B0609020204030204" pitchFamily="49" charset="0"/>
                <a:ea typeface="仿宋" panose="02010609060101010101" pitchFamily="49" charset="-122"/>
                <a:cs typeface="Consolas" panose="020B0609020204030204" pitchFamily="49" charset="0"/>
              </a:rPr>
              <a:t>带头结点的</a:t>
            </a:r>
            <a:r>
              <a:rPr kumimoji="1" lang="zh-CN" altLang="en-US" sz="2400" b="1"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单链表</a:t>
            </a:r>
            <a:endParaRPr kumimoji="1" lang="zh-CN" altLang="en-US" sz="2400" b="1" dirty="0">
              <a:latin typeface="Consolas" panose="020B0609020204030204" pitchFamily="49" charset="0"/>
              <a:ea typeface="仿宋" panose="02010609060101010101" pitchFamily="49" charset="-122"/>
              <a:cs typeface="Consolas" panose="020B0609020204030204" pitchFamily="49" charset="0"/>
            </a:endParaRPr>
          </a:p>
        </p:txBody>
      </p:sp>
      <p:grpSp>
        <p:nvGrpSpPr>
          <p:cNvPr id="16" name="组合 15"/>
          <p:cNvGrpSpPr/>
          <p:nvPr/>
        </p:nvGrpSpPr>
        <p:grpSpPr>
          <a:xfrm>
            <a:off x="1785918" y="2686048"/>
            <a:ext cx="6799299" cy="1104899"/>
            <a:chOff x="1785918" y="2686048"/>
            <a:chExt cx="6799299" cy="1104899"/>
          </a:xfrm>
        </p:grpSpPr>
        <p:sp>
          <p:nvSpPr>
            <p:cNvPr id="17" name="Rectangle 6"/>
            <p:cNvSpPr>
              <a:spLocks noChangeArrowheads="1"/>
            </p:cNvSpPr>
            <p:nvPr/>
          </p:nvSpPr>
          <p:spPr bwMode="auto">
            <a:xfrm>
              <a:off x="2089119" y="3359147"/>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8" name="Rectangle 7"/>
            <p:cNvSpPr>
              <a:spLocks noChangeArrowheads="1"/>
            </p:cNvSpPr>
            <p:nvPr/>
          </p:nvSpPr>
          <p:spPr bwMode="auto">
            <a:xfrm>
              <a:off x="2630456" y="3359147"/>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9" name="Rectangle 28"/>
            <p:cNvSpPr>
              <a:spLocks noChangeArrowheads="1"/>
            </p:cNvSpPr>
            <p:nvPr/>
          </p:nvSpPr>
          <p:spPr bwMode="auto">
            <a:xfrm>
              <a:off x="3457544"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smtClean="0">
                  <a:solidFill>
                    <a:srgbClr val="3333FF"/>
                  </a:solidFill>
                  <a:latin typeface="Consolas" panose="020B0609020204030204" pitchFamily="49" charset="0"/>
                  <a:cs typeface="Consolas" panose="020B0609020204030204" pitchFamily="49" charset="0"/>
                </a:rPr>
                <a:t>a</a:t>
              </a:r>
              <a:r>
                <a:rPr lang="en-US" altLang="zh-CN" sz="1800" baseline="-25000" dirty="0" smtClean="0">
                  <a:solidFill>
                    <a:srgbClr val="3333FF"/>
                  </a:solidFill>
                  <a:latin typeface="Consolas" panose="020B0609020204030204" pitchFamily="49" charset="0"/>
                  <a:cs typeface="Consolas" panose="020B0609020204030204" pitchFamily="49" charset="0"/>
                </a:rPr>
                <a:t>0</a:t>
              </a:r>
              <a:endParaRPr lang="en-US" altLang="zh-CN" sz="1800" baseline="-25000" dirty="0">
                <a:solidFill>
                  <a:srgbClr val="3333FF"/>
                </a:solidFill>
                <a:latin typeface="Consolas" panose="020B0609020204030204" pitchFamily="49" charset="0"/>
                <a:cs typeface="Consolas" panose="020B0609020204030204" pitchFamily="49" charset="0"/>
              </a:endParaRPr>
            </a:p>
          </p:txBody>
        </p:sp>
        <p:sp>
          <p:nvSpPr>
            <p:cNvPr id="20" name="Rectangle 29"/>
            <p:cNvSpPr>
              <a:spLocks noChangeArrowheads="1"/>
            </p:cNvSpPr>
            <p:nvPr/>
          </p:nvSpPr>
          <p:spPr bwMode="auto">
            <a:xfrm>
              <a:off x="3998881"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1" name="Rectangle 30"/>
            <p:cNvSpPr>
              <a:spLocks noChangeArrowheads="1"/>
            </p:cNvSpPr>
            <p:nvPr/>
          </p:nvSpPr>
          <p:spPr bwMode="auto">
            <a:xfrm>
              <a:off x="4895819"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smtClean="0">
                  <a:solidFill>
                    <a:srgbClr val="3333FF"/>
                  </a:solidFill>
                  <a:latin typeface="Consolas" panose="020B0609020204030204" pitchFamily="49" charset="0"/>
                  <a:cs typeface="Consolas" panose="020B0609020204030204" pitchFamily="49" charset="0"/>
                </a:rPr>
                <a:t>a</a:t>
              </a:r>
              <a:r>
                <a:rPr lang="en-US" altLang="zh-CN" sz="1800" baseline="-25000" dirty="0" smtClean="0">
                  <a:solidFill>
                    <a:srgbClr val="3333FF"/>
                  </a:solidFill>
                  <a:latin typeface="Consolas" panose="020B0609020204030204" pitchFamily="49" charset="0"/>
                  <a:cs typeface="Consolas" panose="020B0609020204030204" pitchFamily="49" charset="0"/>
                </a:rPr>
                <a:t>1</a:t>
              </a:r>
              <a:endParaRPr lang="en-US" altLang="zh-CN" sz="1800" baseline="-25000" dirty="0">
                <a:solidFill>
                  <a:srgbClr val="3333FF"/>
                </a:solidFill>
                <a:latin typeface="Consolas" panose="020B0609020204030204" pitchFamily="49" charset="0"/>
                <a:cs typeface="Consolas" panose="020B0609020204030204" pitchFamily="49" charset="0"/>
              </a:endParaRPr>
            </a:p>
          </p:txBody>
        </p:sp>
        <p:sp>
          <p:nvSpPr>
            <p:cNvPr id="22" name="Rectangle 31"/>
            <p:cNvSpPr>
              <a:spLocks noChangeArrowheads="1"/>
            </p:cNvSpPr>
            <p:nvPr/>
          </p:nvSpPr>
          <p:spPr bwMode="auto">
            <a:xfrm>
              <a:off x="5437156"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3" name="Rectangle 32"/>
            <p:cNvSpPr>
              <a:spLocks noChangeArrowheads="1"/>
            </p:cNvSpPr>
            <p:nvPr/>
          </p:nvSpPr>
          <p:spPr bwMode="auto">
            <a:xfrm>
              <a:off x="7504129"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dirty="0" smtClean="0">
                  <a:solidFill>
                    <a:srgbClr val="3333FF"/>
                  </a:solidFill>
                  <a:latin typeface="Consolas" panose="020B0609020204030204" pitchFamily="49" charset="0"/>
                  <a:cs typeface="Consolas" panose="020B0609020204030204" pitchFamily="49" charset="0"/>
                </a:rPr>
                <a:t>a</a:t>
              </a:r>
              <a:r>
                <a:rPr lang="en-US" altLang="zh-CN" sz="1800" i="1" baseline="-25000" dirty="0" smtClean="0">
                  <a:solidFill>
                    <a:srgbClr val="3333FF"/>
                  </a:solidFill>
                  <a:latin typeface="Consolas" panose="020B0609020204030204" pitchFamily="49" charset="0"/>
                  <a:cs typeface="Consolas" panose="020B0609020204030204" pitchFamily="49" charset="0"/>
                </a:rPr>
                <a:t>n-1</a:t>
              </a:r>
              <a:endParaRPr lang="en-US" altLang="zh-CN" sz="1800" i="1" baseline="-25000" dirty="0">
                <a:solidFill>
                  <a:srgbClr val="3333FF"/>
                </a:solidFill>
                <a:latin typeface="Consolas" panose="020B0609020204030204" pitchFamily="49" charset="0"/>
                <a:cs typeface="Consolas" panose="020B0609020204030204" pitchFamily="49" charset="0"/>
              </a:endParaRPr>
            </a:p>
          </p:txBody>
        </p:sp>
        <p:sp>
          <p:nvSpPr>
            <p:cNvPr id="24" name="Rectangle 33"/>
            <p:cNvSpPr>
              <a:spLocks noChangeArrowheads="1"/>
            </p:cNvSpPr>
            <p:nvPr/>
          </p:nvSpPr>
          <p:spPr bwMode="auto">
            <a:xfrm>
              <a:off x="8045467"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latin typeface="Consolas" panose="020B0609020204030204" pitchFamily="49" charset="0"/>
                  <a:cs typeface="Consolas" panose="020B0609020204030204" pitchFamily="49" charset="0"/>
                </a:rPr>
                <a:t>∧</a:t>
              </a:r>
              <a:endParaRPr lang="en-US" altLang="zh-CN" sz="2000">
                <a:latin typeface="Consolas" panose="020B0609020204030204" pitchFamily="49" charset="0"/>
                <a:cs typeface="Consolas" panose="020B0609020204030204" pitchFamily="49" charset="0"/>
              </a:endParaRPr>
            </a:p>
          </p:txBody>
        </p:sp>
        <p:sp>
          <p:nvSpPr>
            <p:cNvPr id="25" name="Text Box 34"/>
            <p:cNvSpPr txBox="1">
              <a:spLocks noChangeArrowheads="1"/>
            </p:cNvSpPr>
            <p:nvPr/>
          </p:nvSpPr>
          <p:spPr bwMode="auto">
            <a:xfrm>
              <a:off x="6357950" y="3267707"/>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6" name="Text Box 36"/>
            <p:cNvSpPr txBox="1">
              <a:spLocks noChangeArrowheads="1"/>
            </p:cNvSpPr>
            <p:nvPr/>
          </p:nvSpPr>
          <p:spPr bwMode="auto">
            <a:xfrm>
              <a:off x="1854184" y="2686048"/>
              <a:ext cx="431800" cy="400110"/>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rPr>
                <a:t>L</a:t>
              </a:r>
              <a:endParaRPr lang="en-US" altLang="zh-CN" sz="2000" dirty="0">
                <a:latin typeface="Consolas" panose="020B0609020204030204" pitchFamily="49" charset="0"/>
                <a:cs typeface="Consolas" panose="020B0609020204030204" pitchFamily="49" charset="0"/>
              </a:endParaRPr>
            </a:p>
          </p:txBody>
        </p:sp>
        <p:sp>
          <p:nvSpPr>
            <p:cNvPr id="27" name="Line 37"/>
            <p:cNvSpPr>
              <a:spLocks noChangeShapeType="1"/>
            </p:cNvSpPr>
            <p:nvPr/>
          </p:nvSpPr>
          <p:spPr bwMode="auto">
            <a:xfrm>
              <a:off x="2881281" y="3575047"/>
              <a:ext cx="5762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28" name="Line 38"/>
            <p:cNvSpPr>
              <a:spLocks noChangeShapeType="1"/>
            </p:cNvSpPr>
            <p:nvPr/>
          </p:nvSpPr>
          <p:spPr bwMode="auto">
            <a:xfrm>
              <a:off x="4321144" y="3575047"/>
              <a:ext cx="576262"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29" name="Line 39"/>
            <p:cNvSpPr>
              <a:spLocks noChangeShapeType="1"/>
            </p:cNvSpPr>
            <p:nvPr/>
          </p:nvSpPr>
          <p:spPr bwMode="auto">
            <a:xfrm>
              <a:off x="5762594" y="3575047"/>
              <a:ext cx="576262"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30" name="Line 40"/>
            <p:cNvSpPr>
              <a:spLocks noChangeShapeType="1"/>
            </p:cNvSpPr>
            <p:nvPr/>
          </p:nvSpPr>
          <p:spPr bwMode="auto">
            <a:xfrm>
              <a:off x="6929454" y="3575047"/>
              <a:ext cx="5762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31" name="弧形 30"/>
            <p:cNvSpPr/>
            <p:nvPr/>
          </p:nvSpPr>
          <p:spPr>
            <a:xfrm>
              <a:off x="1785918" y="2928934"/>
              <a:ext cx="714380" cy="857256"/>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 name="矩形 6"/>
          <p:cNvSpPr/>
          <p:nvPr/>
        </p:nvSpPr>
        <p:spPr>
          <a:xfrm>
            <a:off x="2091544" y="3890447"/>
            <a:ext cx="1107996" cy="461665"/>
          </a:xfrm>
          <a:prstGeom prst="rect">
            <a:avLst/>
          </a:prstGeom>
        </p:spPr>
        <p:txBody>
          <a:bodyPr wrap="none">
            <a:spAutoFit/>
          </a:bodyPr>
          <a:lstStyle/>
          <a:p>
            <a:r>
              <a:rPr kumimoji="1" lang="zh-CN" altLang="en-US" sz="2400" b="1" dirty="0" smtClean="0">
                <a:latin typeface="Consolas" panose="020B0609020204030204" pitchFamily="49" charset="0"/>
                <a:ea typeface="仿宋" panose="02010609060101010101" pitchFamily="49" charset="-122"/>
                <a:cs typeface="Consolas" panose="020B0609020204030204" pitchFamily="49" charset="0"/>
              </a:rPr>
              <a:t>头</a:t>
            </a:r>
            <a:r>
              <a:rPr kumimoji="1" lang="zh-CN" altLang="en-US" sz="2400" b="1" dirty="0">
                <a:latin typeface="Consolas" panose="020B0609020204030204" pitchFamily="49" charset="0"/>
                <a:ea typeface="仿宋" panose="02010609060101010101" pitchFamily="49" charset="-122"/>
                <a:cs typeface="Consolas" panose="020B0609020204030204" pitchFamily="49" charset="0"/>
              </a:rPr>
              <a:t>结点</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4294967295"/>
          </p:nvPr>
        </p:nvSpPr>
        <p:spPr>
          <a:xfrm>
            <a:off x="428596" y="-24"/>
            <a:ext cx="8186737" cy="5857916"/>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一般在链表最前端增加了一个结点，称为</a:t>
            </a:r>
            <a:r>
              <a:rPr lang="zh-CN" altLang="en-US" sz="3200" dirty="0" smtClean="0">
                <a:solidFill>
                  <a:srgbClr val="FF0000"/>
                </a:solidFill>
                <a:latin typeface="黑体" panose="02010609060101010101" pitchFamily="49" charset="-122"/>
                <a:ea typeface="黑体" panose="02010609060101010101" pitchFamily="49" charset="-122"/>
              </a:rPr>
              <a:t>头结点</a:t>
            </a:r>
            <a:r>
              <a:rPr lang="zh-CN" altLang="en-US" sz="3200" dirty="0" smtClean="0">
                <a:latin typeface="黑体" panose="02010609060101010101" pitchFamily="49" charset="-122"/>
                <a:ea typeface="黑体" panose="02010609060101010101" pitchFamily="49" charset="-122"/>
              </a:rPr>
              <a:t>。</a:t>
            </a:r>
            <a:endParaRPr lang="zh-CN" altLang="en-US"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若单链表中只有一个头结点，则为</a:t>
            </a:r>
            <a:r>
              <a:rPr lang="zh-CN" altLang="en-US" sz="3200" dirty="0" smtClean="0">
                <a:solidFill>
                  <a:srgbClr val="FF0000"/>
                </a:solidFill>
                <a:latin typeface="黑体" panose="02010609060101010101" pitchFamily="49" charset="-122"/>
                <a:ea typeface="黑体" panose="02010609060101010101" pitchFamily="49" charset="-122"/>
              </a:rPr>
              <a:t>空表</a:t>
            </a:r>
            <a:r>
              <a:rPr lang="zh-CN" altLang="en-US" sz="3200" dirty="0" smtClean="0">
                <a:latin typeface="黑体" panose="02010609060101010101" pitchFamily="49" charset="-122"/>
                <a:ea typeface="黑体" panose="02010609060101010101" pitchFamily="49" charset="-122"/>
              </a:rPr>
              <a:t>，头结点的指针域为“空”。</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a:latin typeface="黑体" panose="02010609060101010101" pitchFamily="49" charset="-122"/>
                <a:ea typeface="黑体" panose="02010609060101010101" pitchFamily="49" charset="-122"/>
              </a:rPr>
              <a:t>单链表</a:t>
            </a:r>
            <a:r>
              <a:rPr lang="zh-CN" altLang="en-US" sz="3200" dirty="0" smtClean="0">
                <a:latin typeface="黑体" panose="02010609060101010101" pitchFamily="49" charset="-122"/>
                <a:ea typeface="黑体" panose="02010609060101010101" pitchFamily="49" charset="-122"/>
              </a:rPr>
              <a:t>带头</a:t>
            </a:r>
            <a:r>
              <a:rPr lang="zh-CN" altLang="en-US" sz="3200" dirty="0">
                <a:latin typeface="黑体" panose="02010609060101010101" pitchFamily="49" charset="-122"/>
                <a:ea typeface="黑体" panose="02010609060101010101" pitchFamily="49" charset="-122"/>
              </a:rPr>
              <a:t>结点</a:t>
            </a:r>
            <a:r>
              <a:rPr lang="zh-CN" altLang="en-US" sz="3200" dirty="0" smtClean="0">
                <a:latin typeface="黑体" panose="02010609060101010101" pitchFamily="49" charset="-122"/>
                <a:ea typeface="黑体" panose="02010609060101010101" pitchFamily="49" charset="-122"/>
              </a:rPr>
              <a:t>的好处：在</a:t>
            </a:r>
            <a:r>
              <a:rPr lang="zh-CN" altLang="en-US" sz="3200" dirty="0">
                <a:latin typeface="黑体" panose="02010609060101010101" pitchFamily="49" charset="-122"/>
                <a:ea typeface="黑体" panose="02010609060101010101" pitchFamily="49" charset="-122"/>
              </a:rPr>
              <a:t>表空时也存在一个头结点，因此</a:t>
            </a:r>
            <a:r>
              <a:rPr lang="zh-CN" altLang="en-US" sz="3200" dirty="0">
                <a:solidFill>
                  <a:srgbClr val="FF0000"/>
                </a:solidFill>
                <a:latin typeface="黑体" panose="02010609060101010101" pitchFamily="49" charset="-122"/>
                <a:ea typeface="黑体" panose="02010609060101010101" pitchFamily="49" charset="-122"/>
              </a:rPr>
              <a:t>空表与非空表的处理是一样的</a:t>
            </a:r>
            <a:r>
              <a:rPr lang="zh-CN" altLang="en-US" sz="3200" dirty="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a:p>
            <a:pPr algn="just">
              <a:lnSpc>
                <a:spcPct val="140000"/>
              </a:lnSpc>
              <a:buClr>
                <a:srgbClr val="C00000"/>
              </a:buClr>
            </a:pPr>
            <a:endParaRPr lang="zh-CN" altLang="en-US" sz="3200" dirty="0">
              <a:latin typeface="黑体" panose="02010609060101010101" pitchFamily="49" charset="-122"/>
              <a:ea typeface="黑体" panose="02010609060101010101" pitchFamily="49" charset="-122"/>
            </a:endParaRPr>
          </a:p>
        </p:txBody>
      </p:sp>
      <p:grpSp>
        <p:nvGrpSpPr>
          <p:cNvPr id="2" name="组合 1"/>
          <p:cNvGrpSpPr/>
          <p:nvPr/>
        </p:nvGrpSpPr>
        <p:grpSpPr>
          <a:xfrm>
            <a:off x="3475744" y="4797152"/>
            <a:ext cx="2176376" cy="1464939"/>
            <a:chOff x="3475744" y="5204421"/>
            <a:chExt cx="1384288" cy="1104899"/>
          </a:xfrm>
        </p:grpSpPr>
        <p:sp>
          <p:nvSpPr>
            <p:cNvPr id="7" name="Rectangle 6"/>
            <p:cNvSpPr>
              <a:spLocks noChangeArrowheads="1"/>
            </p:cNvSpPr>
            <p:nvPr/>
          </p:nvSpPr>
          <p:spPr bwMode="auto">
            <a:xfrm>
              <a:off x="3778945" y="5877520"/>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4" name="Rectangle 33"/>
            <p:cNvSpPr>
              <a:spLocks noChangeArrowheads="1"/>
            </p:cNvSpPr>
            <p:nvPr/>
          </p:nvSpPr>
          <p:spPr bwMode="auto">
            <a:xfrm>
              <a:off x="4320282" y="587727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p:txBody>
        </p:sp>
        <p:sp>
          <p:nvSpPr>
            <p:cNvPr id="16" name="Text Box 36"/>
            <p:cNvSpPr txBox="1">
              <a:spLocks noChangeArrowheads="1"/>
            </p:cNvSpPr>
            <p:nvPr/>
          </p:nvSpPr>
          <p:spPr bwMode="auto">
            <a:xfrm>
              <a:off x="3544010" y="5204421"/>
              <a:ext cx="431800" cy="348201"/>
            </a:xfrm>
            <a:prstGeom prst="rect">
              <a:avLst/>
            </a:prstGeom>
            <a:noFill/>
            <a:ln w="9525">
              <a:noFill/>
              <a:miter lim="800000"/>
            </a:ln>
            <a:effectLst/>
          </p:spPr>
          <p:txBody>
            <a:bodyPr>
              <a:spAutoFit/>
            </a:bodyPr>
            <a:lstStyle/>
            <a:p>
              <a:pPr algn="l">
                <a:spcBef>
                  <a:spcPct val="50000"/>
                </a:spcBef>
              </a:pPr>
              <a:r>
                <a:rPr lang="en-US" altLang="zh-CN" sz="2400" dirty="0">
                  <a:latin typeface="Consolas" panose="020B0609020204030204" pitchFamily="49" charset="0"/>
                  <a:cs typeface="Consolas" panose="020B0609020204030204" pitchFamily="49" charset="0"/>
                </a:rPr>
                <a:t>L</a:t>
              </a:r>
              <a:endParaRPr lang="en-US" altLang="zh-CN" sz="2400" dirty="0">
                <a:latin typeface="Consolas" panose="020B0609020204030204" pitchFamily="49" charset="0"/>
                <a:cs typeface="Consolas" panose="020B0609020204030204" pitchFamily="49" charset="0"/>
              </a:endParaRPr>
            </a:p>
          </p:txBody>
        </p:sp>
        <p:sp>
          <p:nvSpPr>
            <p:cNvPr id="21" name="弧形 20"/>
            <p:cNvSpPr/>
            <p:nvPr/>
          </p:nvSpPr>
          <p:spPr>
            <a:xfrm>
              <a:off x="3475744" y="5447307"/>
              <a:ext cx="714380" cy="857256"/>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357166"/>
            <a:ext cx="8712968" cy="1055610"/>
          </a:xfrm>
        </p:spPr>
        <p:txBody>
          <a:bodyPr>
            <a:noAutofit/>
          </a:bodyPr>
          <a:lstStyle/>
          <a:p>
            <a:r>
              <a:rPr kumimoji="1" lang="zh-CN" altLang="en-US" sz="2800" dirty="0" smtClean="0">
                <a:latin typeface="Consolas" panose="020B0609020204030204" pitchFamily="49" charset="0"/>
                <a:cs typeface="Consolas" panose="020B0609020204030204" pitchFamily="49" charset="0"/>
              </a:rPr>
              <a:t>单</a:t>
            </a:r>
            <a:r>
              <a:rPr kumimoji="1" lang="zh-CN" altLang="en-US" sz="2800" dirty="0">
                <a:latin typeface="Consolas" panose="020B0609020204030204" pitchFamily="49" charset="0"/>
                <a:cs typeface="Consolas" panose="020B0609020204030204" pitchFamily="49" charset="0"/>
              </a:rPr>
              <a:t>链表中结点类型</a:t>
            </a:r>
            <a:r>
              <a:rPr kumimoji="1" lang="en-US" altLang="zh-CN" sz="2800" dirty="0" err="1">
                <a:latin typeface="Consolas" panose="020B0609020204030204" pitchFamily="49" charset="0"/>
                <a:cs typeface="Consolas" panose="020B0609020204030204" pitchFamily="49" charset="0"/>
              </a:rPr>
              <a:t>LinkNode</a:t>
            </a:r>
            <a:r>
              <a:rPr kumimoji="1" lang="zh-CN" altLang="en-US" sz="2800" dirty="0">
                <a:latin typeface="Consolas" panose="020B0609020204030204" pitchFamily="49" charset="0"/>
                <a:cs typeface="Consolas" panose="020B0609020204030204" pitchFamily="49" charset="0"/>
              </a:rPr>
              <a:t>的</a:t>
            </a:r>
            <a:r>
              <a:rPr lang="zh-CN" altLang="zh-CN" sz="2800" dirty="0" smtClean="0"/>
              <a:t>定义</a:t>
            </a:r>
            <a:r>
              <a:rPr lang="en-US" altLang="zh-CN" sz="2800" dirty="0" smtClean="0"/>
              <a:t>——</a:t>
            </a:r>
            <a:r>
              <a:rPr lang="zh-CN" altLang="en-US" sz="2800" dirty="0" smtClean="0"/>
              <a:t>只需定义结点的类型</a:t>
            </a:r>
            <a:endParaRPr lang="en-US" altLang="zh-CN" sz="2800" dirty="0"/>
          </a:p>
          <a:p>
            <a:pPr>
              <a:spcBef>
                <a:spcPts val="0"/>
              </a:spcBef>
            </a:pPr>
            <a:endParaRPr lang="en-US" altLang="zh-CN" sz="2800" b="0" dirty="0" smtClean="0"/>
          </a:p>
        </p:txBody>
      </p:sp>
      <p:sp>
        <p:nvSpPr>
          <p:cNvPr id="5" name="Text Box 4"/>
          <p:cNvSpPr txBox="1">
            <a:spLocks noChangeArrowheads="1"/>
          </p:cNvSpPr>
          <p:nvPr/>
        </p:nvSpPr>
        <p:spPr bwMode="auto">
          <a:xfrm>
            <a:off x="539552" y="1958255"/>
            <a:ext cx="8208912" cy="276708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72000" bIns="108000">
            <a:spAutoFit/>
          </a:bodyPr>
          <a:lstStyle/>
          <a:p>
            <a:pPr algn="l">
              <a:lnSpc>
                <a:spcPct val="150000"/>
              </a:lnSpc>
            </a:pPr>
            <a:r>
              <a:rPr kumimoji="1" lang="en-US" altLang="zh-CN" sz="2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typedef</a:t>
            </a: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LNode</a:t>
            </a:r>
            <a:r>
              <a:rPr kumimoji="1" lang="en-US" altLang="zh-CN" sz="2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声明单链表结点类型</a:t>
            </a:r>
            <a:endParaRPr kumimoji="1" lang="zh-CN" altLang="en-US" sz="2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pPr>
            <a:r>
              <a:rPr kumimoji="1" lang="en-US" altLang="zh-CN" sz="2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ElemType </a:t>
            </a: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data;</a:t>
            </a:r>
            <a:endPar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pP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kumimoji="1" lang="en-US" altLang="zh-CN" sz="2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LNode</a:t>
            </a: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*next; </a:t>
            </a:r>
            <a:r>
              <a:rPr kumimoji="1" lang="en-US" altLang="zh-CN" sz="2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800" dirty="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kumimoji="1" lang="zh-CN" altLang="en-US" sz="2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后继结点</a:t>
            </a:r>
            <a:endParaRPr kumimoji="1" lang="zh-CN" altLang="en-US" sz="2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pPr>
            <a:r>
              <a:rPr kumimoji="1" lang="en-US" altLang="zh-CN" sz="2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err="1" smtClean="0">
                <a:solidFill>
                  <a:srgbClr val="FF0000"/>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Rectangle 7"/>
          <p:cNvSpPr>
            <a:spLocks noChangeArrowheads="1"/>
          </p:cNvSpPr>
          <p:nvPr/>
        </p:nvSpPr>
        <p:spPr bwMode="auto">
          <a:xfrm>
            <a:off x="2795342" y="4869408"/>
            <a:ext cx="539750" cy="431800"/>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7" name="Rectangle 8"/>
          <p:cNvSpPr>
            <a:spLocks noChangeArrowheads="1"/>
          </p:cNvSpPr>
          <p:nvPr/>
        </p:nvSpPr>
        <p:spPr bwMode="auto">
          <a:xfrm>
            <a:off x="3336680" y="4869408"/>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cxnSp>
        <p:nvCxnSpPr>
          <p:cNvPr id="8" name="直接连接符 7"/>
          <p:cNvCxnSpPr/>
          <p:nvPr/>
        </p:nvCxnSpPr>
        <p:spPr>
          <a:xfrm>
            <a:off x="3166817" y="3068960"/>
            <a:ext cx="0" cy="1800447"/>
          </a:xfrm>
          <a:prstGeom prst="line">
            <a:avLst/>
          </a:prstGeom>
          <a:ln>
            <a:tailEnd type="arrow"/>
          </a:ln>
        </p:spPr>
        <p:style>
          <a:lnRef idx="2">
            <a:schemeClr val="accent5"/>
          </a:lnRef>
          <a:fillRef idx="0">
            <a:schemeClr val="accent5"/>
          </a:fillRef>
          <a:effectRef idx="1">
            <a:schemeClr val="accent5"/>
          </a:effectRef>
          <a:fontRef idx="minor">
            <a:schemeClr val="tx1"/>
          </a:fontRef>
        </p:style>
      </p:cxnSp>
      <p:cxnSp>
        <p:nvCxnSpPr>
          <p:cNvPr id="9" name="直接箭头连接符 8"/>
          <p:cNvCxnSpPr>
            <a:endCxn id="7" idx="0"/>
          </p:cNvCxnSpPr>
          <p:nvPr/>
        </p:nvCxnSpPr>
        <p:spPr>
          <a:xfrm flipH="1">
            <a:off x="3606555" y="3645024"/>
            <a:ext cx="269875" cy="122438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0" name="内容占位符 2"/>
          <p:cNvSpPr txBox="1"/>
          <p:nvPr/>
        </p:nvSpPr>
        <p:spPr>
          <a:xfrm>
            <a:off x="611560" y="5733256"/>
            <a:ext cx="7520940" cy="720080"/>
          </a:xfrm>
          <a:prstGeom prst="rect">
            <a:avLst/>
          </a:prstGeom>
        </p:spPr>
        <p:txBody>
          <a:bodyPr vert="horz" lIns="91440" tIns="45720" rIns="91440" bIns="45720" rtlCol="0">
            <a:no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r>
              <a:rPr lang="zh-CN" altLang="en-US" sz="2800" dirty="0">
                <a:solidFill>
                  <a:srgbClr val="FF0000"/>
                </a:solidFill>
              </a:rPr>
              <a:t>问题</a:t>
            </a:r>
            <a:r>
              <a:rPr lang="zh-CN" altLang="en-US" sz="2800" dirty="0"/>
              <a:t>：要不</a:t>
            </a:r>
            <a:r>
              <a:rPr lang="zh-CN" altLang="en-US" sz="2800" dirty="0" smtClean="0"/>
              <a:t>要写单链表的</a:t>
            </a:r>
            <a:r>
              <a:rPr lang="en-US" altLang="zh-CN" sz="2800" dirty="0" smtClean="0"/>
              <a:t>ADT</a:t>
            </a:r>
            <a:r>
              <a:rPr lang="zh-CN" altLang="en-US" sz="2800" dirty="0" smtClean="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539551" y="1484784"/>
            <a:ext cx="8460509" cy="609398"/>
          </a:xfrm>
          <a:prstGeom prst="rect">
            <a:avLst/>
          </a:prstGeom>
          <a:noFill/>
          <a:ln w="9525">
            <a:noFill/>
            <a:miter lim="800000"/>
          </a:ln>
          <a:effectLst/>
        </p:spPr>
        <p:txBody>
          <a:bodyPr wrap="square">
            <a:spAutoFit/>
          </a:bodyPr>
          <a:lstStyle/>
          <a:p>
            <a:pPr fontAlgn="base">
              <a:lnSpc>
                <a:spcPct val="120000"/>
              </a:lnSpc>
              <a:spcBef>
                <a:spcPct val="50000"/>
              </a:spcBef>
              <a:spcAft>
                <a:spcPct val="0"/>
              </a:spcAft>
            </a:pPr>
            <a:r>
              <a:rPr kumimoji="1" lang="zh-CN" altLang="en-US" sz="28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插入操作：</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值为</a:t>
            </a:r>
            <a:r>
              <a:rPr kumimoji="1" lang="en-US" altLang="zh-CN" sz="2800" b="1" i="1" dirty="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新结点</a:t>
            </a:r>
            <a:r>
              <a:rPr kumimoji="1" lang="en-US" altLang="zh-CN" sz="2800" b="1" i="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插入到</a:t>
            </a:r>
            <a:r>
              <a:rPr kumimoji="1" lang="en-US" altLang="zh-CN" sz="2800" b="1" i="1"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2800" b="1"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指向结点之后</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6613" name="Text Box 5"/>
          <p:cNvSpPr txBox="1">
            <a:spLocks noChangeArrowheads="1"/>
          </p:cNvSpPr>
          <p:nvPr/>
        </p:nvSpPr>
        <p:spPr bwMode="auto">
          <a:xfrm>
            <a:off x="539552" y="2257708"/>
            <a:ext cx="8496944" cy="523220"/>
          </a:xfrm>
          <a:prstGeom prst="rect">
            <a:avLst/>
          </a:prstGeom>
          <a:noFill/>
          <a:ln w="9525">
            <a:noFill/>
            <a:miter lim="800000"/>
          </a:ln>
          <a:effectLst/>
        </p:spPr>
        <p:txBody>
          <a:bodyPr wrap="square">
            <a:spAutoFit/>
          </a:bodyPr>
          <a:lstStyle/>
          <a:p>
            <a:pPr fontAlgn="base">
              <a:spcBef>
                <a:spcPct val="50000"/>
              </a:spcBef>
              <a:spcAft>
                <a:spcPct val="0"/>
              </a:spcAft>
            </a:pPr>
            <a:r>
              <a:rPr lang="zh-CN" altLang="en-US"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特点：</a:t>
            </a:r>
            <a:r>
              <a:rPr lang="zh-CN" altLang="en-US" sz="2800" b="1" dirty="0">
                <a:solidFill>
                  <a:srgbClr val="0000FF"/>
                </a:solidFill>
                <a:latin typeface="仿宋" panose="02010609060101010101" pitchFamily="49" charset="-122"/>
                <a:ea typeface="仿宋" panose="02010609060101010101" pitchFamily="49" charset="-122"/>
                <a:cs typeface="Consolas" panose="020B0609020204030204" pitchFamily="49" charset="0"/>
              </a:rPr>
              <a:t>只需修改</a:t>
            </a:r>
            <a:r>
              <a:rPr lang="zh-CN" altLang="en-US" sz="2800" b="1" dirty="0" smtClean="0">
                <a:solidFill>
                  <a:srgbClr val="0000FF"/>
                </a:solidFill>
                <a:latin typeface="仿宋" panose="02010609060101010101" pitchFamily="49" charset="-122"/>
                <a:ea typeface="仿宋" panose="02010609060101010101" pitchFamily="49" charset="-122"/>
                <a:cs typeface="Consolas" panose="020B0609020204030204" pitchFamily="49" charset="0"/>
              </a:rPr>
              <a:t>相关结点的</a:t>
            </a:r>
            <a:r>
              <a:rPr lang="zh-CN" altLang="en-US" sz="2800" b="1" dirty="0">
                <a:solidFill>
                  <a:srgbClr val="0000FF"/>
                </a:solidFill>
                <a:latin typeface="仿宋" panose="02010609060101010101" pitchFamily="49" charset="-122"/>
                <a:ea typeface="仿宋" panose="02010609060101010101" pitchFamily="49" charset="-122"/>
                <a:cs typeface="Consolas" panose="020B0609020204030204" pitchFamily="49" charset="0"/>
              </a:rPr>
              <a:t>指针</a:t>
            </a:r>
            <a:r>
              <a:rPr lang="zh-CN" altLang="en-US" sz="2800" b="1" dirty="0" smtClean="0">
                <a:solidFill>
                  <a:srgbClr val="0000FF"/>
                </a:solidFill>
                <a:latin typeface="仿宋" panose="02010609060101010101" pitchFamily="49" charset="-122"/>
                <a:ea typeface="仿宋" panose="02010609060101010101" pitchFamily="49" charset="-122"/>
                <a:cs typeface="Consolas" panose="020B0609020204030204" pitchFamily="49" charset="0"/>
              </a:rPr>
              <a:t>域，不</a:t>
            </a:r>
            <a:r>
              <a:rPr lang="zh-CN" altLang="en-US" sz="2800" b="1" dirty="0">
                <a:solidFill>
                  <a:srgbClr val="0000FF"/>
                </a:solidFill>
                <a:latin typeface="仿宋" panose="02010609060101010101" pitchFamily="49" charset="-122"/>
                <a:ea typeface="仿宋" panose="02010609060101010101" pitchFamily="49" charset="-122"/>
                <a:cs typeface="Consolas" panose="020B0609020204030204" pitchFamily="49" charset="0"/>
              </a:rPr>
              <a:t>需要</a:t>
            </a:r>
            <a:r>
              <a:rPr lang="zh-CN" altLang="en-US" sz="2800" b="1" dirty="0" smtClean="0">
                <a:solidFill>
                  <a:srgbClr val="0000FF"/>
                </a:solidFill>
                <a:latin typeface="仿宋" panose="02010609060101010101" pitchFamily="49" charset="-122"/>
                <a:ea typeface="仿宋" panose="02010609060101010101" pitchFamily="49" charset="-122"/>
                <a:cs typeface="Consolas" panose="020B0609020204030204" pitchFamily="49" charset="0"/>
              </a:rPr>
              <a:t>移动结点。</a:t>
            </a:r>
            <a:endParaRPr lang="zh-CN" altLang="en-US" sz="2800" b="1" dirty="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10" name="内容占位符 2"/>
          <p:cNvSpPr txBox="1"/>
          <p:nvPr/>
        </p:nvSpPr>
        <p:spPr>
          <a:xfrm>
            <a:off x="323528" y="357166"/>
            <a:ext cx="8712968" cy="1055610"/>
          </a:xfrm>
          <a:prstGeom prst="rect">
            <a:avLst/>
          </a:prstGeom>
        </p:spPr>
        <p:txBody>
          <a:bodyPr vert="horz" lIns="91440" tIns="45720" rIns="91440" bIns="45720" rtlCol="0">
            <a:no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ts val="800"/>
              </a:spcBef>
              <a:spcAft>
                <a:spcPts val="0"/>
              </a:spcAft>
              <a:buClrTx/>
              <a:buSzTx/>
              <a:buFont typeface="Arial" panose="020B0604020202020204" pitchFamily="34" charset="0"/>
              <a:buNone/>
              <a:defRPr/>
            </a:pPr>
            <a:r>
              <a:rPr kumimoji="1" lang="en-US" altLang="zh-CN" sz="2800" b="1" i="0" u="none" strike="noStrike" kern="1200" cap="none" spc="0" normalizeH="0" baseline="0" noProof="0" dirty="0" smtClean="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1</a:t>
            </a:r>
            <a:r>
              <a:rPr kumimoji="1" lang="zh-CN" altLang="en-US" sz="2800" b="1" i="0" u="none" strike="noStrike" kern="1200" cap="none" spc="0" normalizeH="0" baseline="0" noProof="0" dirty="0" smtClean="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、插入</a:t>
            </a:r>
            <a:endParaRPr kumimoji="0" lang="en-US" altLang="zh-CN" sz="28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3" name="Rectangle 7"/>
          <p:cNvSpPr>
            <a:spLocks noChangeArrowheads="1"/>
          </p:cNvSpPr>
          <p:nvPr/>
        </p:nvSpPr>
        <p:spPr bwMode="auto">
          <a:xfrm>
            <a:off x="2698750"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pPr>
            <a:r>
              <a:rPr lang="en-US" altLang="zh-CN" sz="2400" b="1" i="1" dirty="0">
                <a:solidFill>
                  <a:srgbClr val="3333FF"/>
                </a:solidFill>
                <a:latin typeface="Consolas" panose="020B0609020204030204" pitchFamily="49" charset="0"/>
                <a:cs typeface="Consolas" panose="020B0609020204030204" pitchFamily="49" charset="0"/>
              </a:rPr>
              <a:t>a</a:t>
            </a:r>
            <a:endParaRPr lang="en-US" altLang="zh-CN" sz="2400" b="1" baseline="-25000" dirty="0">
              <a:solidFill>
                <a:srgbClr val="3333FF"/>
              </a:solidFill>
              <a:latin typeface="Consolas" panose="020B0609020204030204" pitchFamily="49" charset="0"/>
              <a:cs typeface="Consolas" panose="020B0609020204030204" pitchFamily="49" charset="0"/>
            </a:endParaRPr>
          </a:p>
        </p:txBody>
      </p:sp>
      <p:sp>
        <p:nvSpPr>
          <p:cNvPr id="270344" name="Rectangle 8"/>
          <p:cNvSpPr>
            <a:spLocks noChangeArrowheads="1"/>
          </p:cNvSpPr>
          <p:nvPr/>
        </p:nvSpPr>
        <p:spPr bwMode="auto">
          <a:xfrm>
            <a:off x="3240088"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pPr>
            <a:endParaRPr lang="zh-CN" altLang="zh-CN" sz="2400" b="1" baseline="-25000">
              <a:solidFill>
                <a:srgbClr val="3333FF"/>
              </a:solidFill>
              <a:latin typeface="Consolas" panose="020B0609020204030204" pitchFamily="49" charset="0"/>
              <a:cs typeface="Consolas" panose="020B0609020204030204" pitchFamily="49" charset="0"/>
            </a:endParaRPr>
          </a:p>
        </p:txBody>
      </p:sp>
      <p:sp>
        <p:nvSpPr>
          <p:cNvPr id="270345" name="Rectangle 9"/>
          <p:cNvSpPr>
            <a:spLocks noChangeArrowheads="1"/>
          </p:cNvSpPr>
          <p:nvPr/>
        </p:nvSpPr>
        <p:spPr bwMode="auto">
          <a:xfrm>
            <a:off x="4679950"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pPr>
            <a:r>
              <a:rPr lang="en-US" altLang="zh-CN" sz="2400" b="1" i="1" dirty="0">
                <a:solidFill>
                  <a:srgbClr val="3333FF"/>
                </a:solidFill>
                <a:latin typeface="Consolas" panose="020B0609020204030204" pitchFamily="49" charset="0"/>
                <a:cs typeface="Consolas" panose="020B0609020204030204" pitchFamily="49" charset="0"/>
              </a:rPr>
              <a:t>b</a:t>
            </a:r>
            <a:endParaRPr lang="en-US" altLang="zh-CN" sz="2400" b="1" baseline="-25000" dirty="0">
              <a:solidFill>
                <a:srgbClr val="3333FF"/>
              </a:solidFill>
              <a:latin typeface="Consolas" panose="020B0609020204030204" pitchFamily="49" charset="0"/>
              <a:cs typeface="Consolas" panose="020B0609020204030204" pitchFamily="49" charset="0"/>
            </a:endParaRPr>
          </a:p>
        </p:txBody>
      </p:sp>
      <p:sp>
        <p:nvSpPr>
          <p:cNvPr id="270346" name="Rectangle 10"/>
          <p:cNvSpPr>
            <a:spLocks noChangeArrowheads="1"/>
          </p:cNvSpPr>
          <p:nvPr/>
        </p:nvSpPr>
        <p:spPr bwMode="auto">
          <a:xfrm>
            <a:off x="5221288"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pPr>
            <a:endParaRPr lang="zh-CN" altLang="zh-CN" sz="2400" b="1" baseline="-25000">
              <a:solidFill>
                <a:srgbClr val="3333FF"/>
              </a:solidFill>
              <a:latin typeface="Consolas" panose="020B0609020204030204" pitchFamily="49" charset="0"/>
              <a:cs typeface="Consolas" panose="020B0609020204030204" pitchFamily="49" charset="0"/>
            </a:endParaRPr>
          </a:p>
        </p:txBody>
      </p:sp>
      <p:sp>
        <p:nvSpPr>
          <p:cNvPr id="270347" name="Rectangle 11"/>
          <p:cNvSpPr>
            <a:spLocks noChangeArrowheads="1"/>
          </p:cNvSpPr>
          <p:nvPr/>
        </p:nvSpPr>
        <p:spPr bwMode="auto">
          <a:xfrm>
            <a:off x="3779838" y="3357563"/>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pPr>
            <a:r>
              <a:rPr lang="en-US" altLang="zh-CN" sz="2400" b="1" i="1" dirty="0">
                <a:solidFill>
                  <a:srgbClr val="3333FF"/>
                </a:solidFill>
                <a:latin typeface="Consolas" panose="020B0609020204030204" pitchFamily="49" charset="0"/>
                <a:cs typeface="Consolas" panose="020B0609020204030204" pitchFamily="49" charset="0"/>
              </a:rPr>
              <a:t>x</a:t>
            </a:r>
            <a:endParaRPr lang="en-US" altLang="zh-CN" sz="2400" b="1" i="1" baseline="-25000" dirty="0">
              <a:solidFill>
                <a:srgbClr val="3333FF"/>
              </a:solidFill>
              <a:latin typeface="Consolas" panose="020B0609020204030204" pitchFamily="49" charset="0"/>
              <a:cs typeface="Consolas" panose="020B0609020204030204" pitchFamily="49" charset="0"/>
            </a:endParaRPr>
          </a:p>
        </p:txBody>
      </p:sp>
      <p:sp>
        <p:nvSpPr>
          <p:cNvPr id="270348" name="Rectangle 12"/>
          <p:cNvSpPr>
            <a:spLocks noChangeArrowheads="1"/>
          </p:cNvSpPr>
          <p:nvPr/>
        </p:nvSpPr>
        <p:spPr bwMode="auto">
          <a:xfrm>
            <a:off x="4321175" y="3357563"/>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270349" name="Text Box 13"/>
          <p:cNvSpPr txBox="1">
            <a:spLocks noChangeArrowheads="1"/>
          </p:cNvSpPr>
          <p:nvPr/>
        </p:nvSpPr>
        <p:spPr bwMode="auto">
          <a:xfrm>
            <a:off x="6227763" y="1689418"/>
            <a:ext cx="576262" cy="461665"/>
          </a:xfrm>
          <a:prstGeom prst="rect">
            <a:avLst/>
          </a:prstGeom>
          <a:noFill/>
          <a:ln w="38100" algn="ctr">
            <a:noFill/>
            <a:miter lim="800000"/>
          </a:ln>
          <a:effectLst/>
        </p:spPr>
        <p:txBody>
          <a:bodyPr>
            <a:spAutoFit/>
          </a:bodyPr>
          <a:lstStyle/>
          <a:p>
            <a:pPr algn="ctr" fontAlgn="base">
              <a:spcBef>
                <a:spcPct val="50000"/>
              </a:spcBef>
              <a:spcAft>
                <a:spcPct val="0"/>
              </a:spcAft>
            </a:pPr>
            <a:r>
              <a:rPr kumimoji="1" lang="en-US" altLang="zh-CN" sz="2400" b="1">
                <a:solidFill>
                  <a:srgbClr val="3333FF"/>
                </a:solidFill>
                <a:latin typeface="宋体" panose="02010600030101010101" pitchFamily="2" charset="-122"/>
                <a:cs typeface="Consolas" panose="020B0609020204030204" pitchFamily="49" charset="0"/>
              </a:rPr>
              <a:t>…</a:t>
            </a:r>
            <a:endParaRPr kumimoji="1" lang="en-US" altLang="zh-CN" sz="2400" b="1">
              <a:solidFill>
                <a:srgbClr val="3333FF"/>
              </a:solidFill>
              <a:latin typeface="宋体" panose="02010600030101010101" pitchFamily="2" charset="-122"/>
              <a:cs typeface="Consolas" panose="020B0609020204030204" pitchFamily="49" charset="0"/>
            </a:endParaRPr>
          </a:p>
        </p:txBody>
      </p:sp>
      <p:sp>
        <p:nvSpPr>
          <p:cNvPr id="270351" name="Text Box 15"/>
          <p:cNvSpPr txBox="1">
            <a:spLocks noChangeArrowheads="1"/>
          </p:cNvSpPr>
          <p:nvPr/>
        </p:nvSpPr>
        <p:spPr bwMode="auto">
          <a:xfrm>
            <a:off x="2428860" y="1028700"/>
            <a:ext cx="431800"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rPr>
              <a:t>p</a:t>
            </a:r>
            <a:endPar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70353" name="Freeform 17"/>
          <p:cNvSpPr/>
          <p:nvPr/>
        </p:nvSpPr>
        <p:spPr bwMode="auto">
          <a:xfrm>
            <a:off x="3571875" y="1962150"/>
            <a:ext cx="1123950" cy="9525"/>
          </a:xfrm>
          <a:custGeom>
            <a:avLst/>
            <a:gdLst/>
            <a:ahLst/>
            <a:cxnLst>
              <a:cxn ang="0">
                <a:pos x="0" y="6"/>
              </a:cxn>
              <a:cxn ang="0">
                <a:pos x="708" y="0"/>
              </a:cxn>
            </a:cxnLst>
            <a:rect l="0" t="0" r="r" b="b"/>
            <a:pathLst>
              <a:path w="708" h="6">
                <a:moveTo>
                  <a:pt x="0" y="6"/>
                </a:moveTo>
                <a:lnTo>
                  <a:pt x="708"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0354" name="Line 18"/>
          <p:cNvSpPr>
            <a:spLocks noChangeShapeType="1"/>
          </p:cNvSpPr>
          <p:nvPr/>
        </p:nvSpPr>
        <p:spPr bwMode="auto">
          <a:xfrm>
            <a:off x="5546725" y="1963738"/>
            <a:ext cx="5762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0356" name="Text Box 20"/>
          <p:cNvSpPr txBox="1">
            <a:spLocks noChangeArrowheads="1"/>
          </p:cNvSpPr>
          <p:nvPr/>
        </p:nvSpPr>
        <p:spPr bwMode="auto">
          <a:xfrm>
            <a:off x="1403350" y="1727518"/>
            <a:ext cx="576263" cy="461665"/>
          </a:xfrm>
          <a:prstGeom prst="rect">
            <a:avLst/>
          </a:prstGeom>
          <a:noFill/>
          <a:ln w="38100" algn="ctr">
            <a:noFill/>
            <a:miter lim="800000"/>
          </a:ln>
          <a:effectLst/>
        </p:spPr>
        <p:txBody>
          <a:bodyPr>
            <a:spAutoFit/>
          </a:bodyPr>
          <a:lstStyle/>
          <a:p>
            <a:pPr algn="ctr" fontAlgn="base">
              <a:spcBef>
                <a:spcPct val="50000"/>
              </a:spcBef>
              <a:spcAft>
                <a:spcPct val="0"/>
              </a:spcAft>
            </a:pPr>
            <a:r>
              <a:rPr kumimoji="1" lang="en-US" altLang="zh-CN" sz="2400" b="1">
                <a:solidFill>
                  <a:srgbClr val="3333FF"/>
                </a:solidFill>
                <a:latin typeface="宋体" panose="02010600030101010101" pitchFamily="2" charset="-122"/>
                <a:cs typeface="Consolas" panose="020B0609020204030204" pitchFamily="49" charset="0"/>
              </a:rPr>
              <a:t>…</a:t>
            </a:r>
            <a:endParaRPr kumimoji="1" lang="en-US" altLang="zh-CN" sz="2400" b="1">
              <a:solidFill>
                <a:srgbClr val="3333FF"/>
              </a:solidFill>
              <a:latin typeface="宋体" panose="02010600030101010101" pitchFamily="2" charset="-122"/>
              <a:cs typeface="Consolas" panose="020B0609020204030204" pitchFamily="49" charset="0"/>
            </a:endParaRPr>
          </a:p>
        </p:txBody>
      </p:sp>
      <p:sp>
        <p:nvSpPr>
          <p:cNvPr id="270357" name="Line 21"/>
          <p:cNvSpPr>
            <a:spLocks noChangeShapeType="1"/>
          </p:cNvSpPr>
          <p:nvPr/>
        </p:nvSpPr>
        <p:spPr bwMode="auto">
          <a:xfrm>
            <a:off x="2124075" y="1963738"/>
            <a:ext cx="5762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0360" name="Text Box 24"/>
          <p:cNvSpPr txBox="1">
            <a:spLocks noChangeArrowheads="1"/>
          </p:cNvSpPr>
          <p:nvPr/>
        </p:nvSpPr>
        <p:spPr bwMode="auto">
          <a:xfrm>
            <a:off x="3089275" y="3309938"/>
            <a:ext cx="431800"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a:solidFill>
                  <a:srgbClr val="0000FF"/>
                </a:solidFill>
                <a:latin typeface="Consolas" panose="020B0609020204030204" pitchFamily="49" charset="0"/>
                <a:ea typeface="楷体_GB2312" pitchFamily="49" charset="-122"/>
                <a:cs typeface="Consolas" panose="020B0609020204030204" pitchFamily="49" charset="0"/>
              </a:rPr>
              <a:t>s</a:t>
            </a:r>
            <a:endParaRPr lang="en-US" altLang="zh-CN" sz="2400" b="1" i="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70362" name="Line 26"/>
          <p:cNvSpPr>
            <a:spLocks noChangeShapeType="1"/>
          </p:cNvSpPr>
          <p:nvPr/>
        </p:nvSpPr>
        <p:spPr bwMode="auto">
          <a:xfrm>
            <a:off x="3394075" y="3568700"/>
            <a:ext cx="3603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grpSp>
        <p:nvGrpSpPr>
          <p:cNvPr id="2" name="Group 36"/>
          <p:cNvGrpSpPr/>
          <p:nvPr/>
        </p:nvGrpSpPr>
        <p:grpSpPr bwMode="auto">
          <a:xfrm>
            <a:off x="4643438" y="2184400"/>
            <a:ext cx="3889375" cy="1389063"/>
            <a:chOff x="2925" y="1376"/>
            <a:chExt cx="2450" cy="875"/>
          </a:xfrm>
        </p:grpSpPr>
        <p:sp>
          <p:nvSpPr>
            <p:cNvPr id="270361" name="Freeform 25"/>
            <p:cNvSpPr/>
            <p:nvPr/>
          </p:nvSpPr>
          <p:spPr bwMode="auto">
            <a:xfrm>
              <a:off x="2925" y="1376"/>
              <a:ext cx="299" cy="875"/>
            </a:xfrm>
            <a:custGeom>
              <a:avLst/>
              <a:gdLst/>
              <a:ahLst/>
              <a:cxnLst>
                <a:cxn ang="0">
                  <a:pos x="0" y="875"/>
                </a:cxn>
                <a:cxn ang="0">
                  <a:pos x="299" y="0"/>
                </a:cxn>
              </a:cxnLst>
              <a:rect l="0" t="0" r="r" b="b"/>
              <a:pathLst>
                <a:path w="299" h="875">
                  <a:moveTo>
                    <a:pt x="0" y="875"/>
                  </a:moveTo>
                  <a:lnTo>
                    <a:pt x="299"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0365" name="Text Box 29"/>
            <p:cNvSpPr txBox="1">
              <a:spLocks noChangeArrowheads="1"/>
            </p:cNvSpPr>
            <p:nvPr/>
          </p:nvSpPr>
          <p:spPr bwMode="auto">
            <a:xfrm>
              <a:off x="3107" y="1621"/>
              <a:ext cx="2268" cy="291"/>
            </a:xfrm>
            <a:prstGeom prst="rect">
              <a:avLst/>
            </a:prstGeom>
            <a:noFill/>
            <a:ln w="9525">
              <a:noFill/>
              <a:miter lim="800000"/>
            </a:ln>
            <a:effectLst/>
          </p:spPr>
          <p:txBody>
            <a:bodyPr wrap="square">
              <a:spAutoFit/>
            </a:bodyPr>
            <a:lstStyle/>
            <a:p>
              <a:pPr fontAlgn="base">
                <a:spcBef>
                  <a:spcPct val="50000"/>
                </a:spcBef>
                <a:spcAft>
                  <a:spcPct val="0"/>
                </a:spcAft>
              </a:pPr>
              <a:r>
                <a:rPr lang="en-US" altLang="zh-CN" sz="2400" b="1" dirty="0" smtClean="0">
                  <a:solidFill>
                    <a:srgbClr val="0000FF"/>
                  </a:solidFill>
                  <a:latin typeface="Consolas" panose="020B0609020204030204" pitchFamily="49" charset="0"/>
                  <a:ea typeface="楷体_GB2312" pitchFamily="49" charset="-122"/>
                  <a:cs typeface="Consolas" panose="020B0609020204030204" pitchFamily="49" charset="0"/>
                  <a:sym typeface="Wingdings" panose="05000000000000000000"/>
                </a:rPr>
                <a:t> </a:t>
              </a:r>
              <a:r>
                <a:rPr lang="en-US" altLang="zh-CN" sz="2400" b="1" dirty="0" smtClean="0">
                  <a:solidFill>
                    <a:srgbClr val="0000FF"/>
                  </a:solidFill>
                  <a:latin typeface="Consolas" panose="020B0609020204030204" pitchFamily="49" charset="0"/>
                  <a:ea typeface="楷体_GB2312" pitchFamily="49" charset="-122"/>
                  <a:cs typeface="Consolas" panose="020B0609020204030204" pitchFamily="49" charset="0"/>
                </a:rPr>
                <a:t>s</a:t>
              </a:r>
              <a:r>
                <a:rPr lang="en-US" altLang="zh-CN" sz="2400" b="1" dirty="0" smtClean="0">
                  <a:solidFill>
                    <a:srgbClr val="0000FF"/>
                  </a:solidFill>
                  <a:latin typeface="Consolas" panose="020B0609020204030204" pitchFamily="49" charset="0"/>
                  <a:cs typeface="Consolas" panose="020B0609020204030204" pitchFamily="49" charset="0"/>
                </a:rPr>
                <a:t>-</a:t>
              </a:r>
              <a:r>
                <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rPr>
                <a:t>&gt;next=p</a:t>
              </a:r>
              <a:r>
                <a:rPr lang="en-US" altLang="zh-CN" sz="2400" b="1" dirty="0">
                  <a:solidFill>
                    <a:srgbClr val="0000FF"/>
                  </a:solidFill>
                  <a:latin typeface="Consolas" panose="020B0609020204030204" pitchFamily="49" charset="0"/>
                  <a:cs typeface="Consolas" panose="020B0609020204030204" pitchFamily="49" charset="0"/>
                </a:rPr>
                <a:t>-</a:t>
              </a:r>
              <a:r>
                <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rPr>
                <a:t>&gt;next</a:t>
              </a:r>
              <a:endPar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endParaRPr>
            </a:p>
          </p:txBody>
        </p:sp>
      </p:grpSp>
      <p:grpSp>
        <p:nvGrpSpPr>
          <p:cNvPr id="3" name="Group 37"/>
          <p:cNvGrpSpPr/>
          <p:nvPr/>
        </p:nvGrpSpPr>
        <p:grpSpPr bwMode="auto">
          <a:xfrm>
            <a:off x="971551" y="1971675"/>
            <a:ext cx="3024188" cy="1384300"/>
            <a:chOff x="612" y="1242"/>
            <a:chExt cx="1905" cy="872"/>
          </a:xfrm>
        </p:grpSpPr>
        <p:sp>
          <p:nvSpPr>
            <p:cNvPr id="270363" name="Freeform 27"/>
            <p:cNvSpPr/>
            <p:nvPr/>
          </p:nvSpPr>
          <p:spPr bwMode="auto">
            <a:xfrm>
              <a:off x="2184" y="1242"/>
              <a:ext cx="333" cy="872"/>
            </a:xfrm>
            <a:custGeom>
              <a:avLst/>
              <a:gdLst/>
              <a:ahLst/>
              <a:cxnLst>
                <a:cxn ang="0">
                  <a:pos x="0" y="0"/>
                </a:cxn>
                <a:cxn ang="0">
                  <a:pos x="333" y="872"/>
                </a:cxn>
              </a:cxnLst>
              <a:rect l="0" t="0" r="r" b="b"/>
              <a:pathLst>
                <a:path w="333" h="872">
                  <a:moveTo>
                    <a:pt x="0" y="0"/>
                  </a:moveTo>
                  <a:lnTo>
                    <a:pt x="333" y="87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0366" name="Text Box 30"/>
            <p:cNvSpPr txBox="1">
              <a:spLocks noChangeArrowheads="1"/>
            </p:cNvSpPr>
            <p:nvPr/>
          </p:nvSpPr>
          <p:spPr bwMode="auto">
            <a:xfrm>
              <a:off x="612" y="1616"/>
              <a:ext cx="1825" cy="291"/>
            </a:xfrm>
            <a:prstGeom prst="rect">
              <a:avLst/>
            </a:prstGeom>
            <a:noFill/>
            <a:ln w="9525">
              <a:noFill/>
              <a:miter lim="800000"/>
            </a:ln>
            <a:effectLst/>
          </p:spPr>
          <p:txBody>
            <a:bodyPr wrap="square">
              <a:spAutoFit/>
            </a:bodyPr>
            <a:lstStyle/>
            <a:p>
              <a:pPr fontAlgn="base">
                <a:spcBef>
                  <a:spcPct val="50000"/>
                </a:spcBef>
                <a:spcAft>
                  <a:spcPct val="0"/>
                </a:spcAft>
              </a:pPr>
              <a:r>
                <a:rPr lang="en-US" altLang="zh-CN" sz="2400" b="1" dirty="0" smtClean="0">
                  <a:solidFill>
                    <a:srgbClr val="0000FF"/>
                  </a:solidFill>
                  <a:latin typeface="Consolas" panose="020B0609020204030204" pitchFamily="49" charset="0"/>
                  <a:ea typeface="楷体_GB2312" pitchFamily="49" charset="-122"/>
                  <a:cs typeface="Consolas" panose="020B0609020204030204" pitchFamily="49" charset="0"/>
                  <a:sym typeface="Wingdings" panose="05000000000000000000"/>
                </a:rPr>
                <a:t> </a:t>
              </a:r>
              <a:r>
                <a:rPr lang="en-US" altLang="zh-CN" sz="2400" b="1" dirty="0" smtClean="0">
                  <a:solidFill>
                    <a:srgbClr val="0000FF"/>
                  </a:solidFill>
                  <a:latin typeface="Consolas" panose="020B0609020204030204" pitchFamily="49" charset="0"/>
                  <a:ea typeface="楷体_GB2312" pitchFamily="49" charset="-122"/>
                  <a:cs typeface="Consolas" panose="020B0609020204030204" pitchFamily="49" charset="0"/>
                </a:rPr>
                <a:t>p</a:t>
              </a:r>
              <a:r>
                <a:rPr lang="en-US" altLang="zh-CN" sz="2400" b="1" dirty="0" smtClean="0">
                  <a:solidFill>
                    <a:srgbClr val="0000FF"/>
                  </a:solidFill>
                  <a:latin typeface="Consolas" panose="020B0609020204030204" pitchFamily="49" charset="0"/>
                  <a:cs typeface="Consolas" panose="020B0609020204030204" pitchFamily="49" charset="0"/>
                </a:rPr>
                <a:t>-</a:t>
              </a:r>
              <a:r>
                <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rPr>
                <a:t>&gt;next=s</a:t>
              </a:r>
              <a:endPar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endParaRPr>
            </a:p>
          </p:txBody>
        </p:sp>
      </p:grpSp>
      <p:sp>
        <p:nvSpPr>
          <p:cNvPr id="270369" name="Text Box 33"/>
          <p:cNvSpPr txBox="1">
            <a:spLocks noChangeArrowheads="1"/>
          </p:cNvSpPr>
          <p:nvPr/>
        </p:nvSpPr>
        <p:spPr bwMode="auto">
          <a:xfrm>
            <a:off x="1259632" y="4600525"/>
            <a:ext cx="5184031" cy="1692771"/>
          </a:xfrm>
          <a:prstGeom prst="rect">
            <a:avLst/>
          </a:prstGeom>
          <a:noFill/>
          <a:ln w="9525">
            <a:noFill/>
            <a:miter lim="800000"/>
          </a:ln>
          <a:effectLst/>
        </p:spPr>
        <p:txBody>
          <a:bodyPr wrap="square">
            <a:spAutoFit/>
          </a:bodyPr>
          <a:lstStyle/>
          <a:p>
            <a:pPr fontAlgn="base">
              <a:spcBef>
                <a:spcPts val="1200"/>
              </a:spcBef>
              <a:spcAft>
                <a:spcPct val="0"/>
              </a:spcAft>
            </a:pPr>
            <a:r>
              <a:rPr lang="zh-CN" altLang="en-US" sz="2800" b="1" dirty="0">
                <a:solidFill>
                  <a:srgbClr val="0000FF"/>
                </a:solidFill>
                <a:latin typeface="Consolas" panose="020B0609020204030204" pitchFamily="49" charset="0"/>
                <a:ea typeface="楷体" panose="02010609060101010101" pitchFamily="49" charset="-122"/>
                <a:cs typeface="Consolas" panose="020B0609020204030204" pitchFamily="49" charset="0"/>
              </a:rPr>
              <a:t>插入操作语句描述如下：</a:t>
            </a:r>
            <a:endParaRPr lang="zh-CN" altLang="en-US" sz="28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fontAlgn="base">
              <a:spcBef>
                <a:spcPts val="1200"/>
              </a:spcBef>
              <a:spcAft>
                <a:spcPct val="0"/>
              </a:spcAft>
            </a:pPr>
            <a:r>
              <a:rPr lang="zh-CN" altLang="en-US" sz="2800" b="1" smtClean="0">
                <a:solidFill>
                  <a:srgbClr val="FF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zh-CN" altLang="en-US" sz="2800" b="1" smtClean="0">
                <a:solidFill>
                  <a:srgbClr val="FF00FF"/>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 </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s</a:t>
            </a:r>
            <a:r>
              <a:rPr lang="en-US" altLang="zh-CN" sz="2800" b="1" dirty="0">
                <a:solidFill>
                  <a:srgbClr val="FF00FF"/>
                </a:solidFill>
                <a:latin typeface="Consolas" panose="020B0609020204030204" pitchFamily="49" charset="0"/>
                <a:cs typeface="Consolas" panose="020B0609020204030204" pitchFamily="49" charset="0"/>
              </a:rPr>
              <a:t>-</a:t>
            </a:r>
            <a:r>
              <a:rPr lang="en-US" altLang="zh-CN" sz="2800" b="1">
                <a:solidFill>
                  <a:srgbClr val="FF00FF"/>
                </a:solidFill>
                <a:latin typeface="Consolas" panose="020B0609020204030204" pitchFamily="49" charset="0"/>
                <a:ea typeface="楷体" panose="02010609060101010101" pitchFamily="49" charset="-122"/>
                <a:cs typeface="Consolas" panose="020B0609020204030204" pitchFamily="49" charset="0"/>
              </a:rPr>
              <a:t>&gt;</a:t>
            </a:r>
            <a:r>
              <a:rPr lang="en-US" altLang="zh-CN" sz="2800" b="1" smtClean="0">
                <a:solidFill>
                  <a:srgbClr val="FF00FF"/>
                </a:solidFill>
                <a:latin typeface="Consolas" panose="020B0609020204030204" pitchFamily="49" charset="0"/>
                <a:ea typeface="楷体" panose="02010609060101010101" pitchFamily="49" charset="-122"/>
                <a:cs typeface="Consolas" panose="020B0609020204030204" pitchFamily="49" charset="0"/>
              </a:rPr>
              <a:t>next = p</a:t>
            </a:r>
            <a:r>
              <a:rPr lang="en-US" altLang="zh-CN" sz="2800" b="1" smtClean="0">
                <a:solidFill>
                  <a:srgbClr val="FF00FF"/>
                </a:solidFill>
                <a:latin typeface="Consolas" panose="020B0609020204030204" pitchFamily="49" charset="0"/>
                <a:cs typeface="Consolas" panose="020B0609020204030204" pitchFamily="49" charset="0"/>
              </a:rPr>
              <a:t>-</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endPar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fontAlgn="base">
              <a:spcBef>
                <a:spcPts val="1200"/>
              </a:spcBef>
              <a:spcAft>
                <a:spcPct val="0"/>
              </a:spcAft>
            </a:pPr>
            <a:r>
              <a:rPr lang="zh-CN" altLang="en-US" sz="2800" b="1" smtClean="0">
                <a:solidFill>
                  <a:srgbClr val="FF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a:t>
            </a:r>
            <a:r>
              <a:rPr lang="en-US" altLang="zh-CN" sz="2800" b="1" smtClean="0">
                <a:solidFill>
                  <a:srgbClr val="FF00FF"/>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 </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p</a:t>
            </a:r>
            <a:r>
              <a:rPr lang="en-US" altLang="zh-CN" sz="2800" b="1" dirty="0">
                <a:solidFill>
                  <a:srgbClr val="FF00FF"/>
                </a:solidFill>
                <a:latin typeface="Consolas" panose="020B0609020204030204" pitchFamily="49" charset="0"/>
                <a:cs typeface="Consolas" panose="020B0609020204030204" pitchFamily="49" charset="0"/>
              </a:rPr>
              <a:t>-</a:t>
            </a:r>
            <a:r>
              <a:rPr lang="en-US" altLang="zh-CN" sz="2800" b="1">
                <a:solidFill>
                  <a:srgbClr val="FF00FF"/>
                </a:solidFill>
                <a:latin typeface="Consolas" panose="020B0609020204030204" pitchFamily="49" charset="0"/>
                <a:ea typeface="楷体" panose="02010609060101010101" pitchFamily="49" charset="-122"/>
                <a:cs typeface="Consolas" panose="020B0609020204030204" pitchFamily="49" charset="0"/>
              </a:rPr>
              <a:t>&gt;</a:t>
            </a:r>
            <a:r>
              <a:rPr lang="en-US" altLang="zh-CN" sz="2800" b="1" smtClean="0">
                <a:solidFill>
                  <a:srgbClr val="FF00FF"/>
                </a:solidFill>
                <a:latin typeface="Consolas" panose="020B0609020204030204" pitchFamily="49" charset="0"/>
                <a:ea typeface="楷体" panose="02010609060101010101" pitchFamily="49" charset="-122"/>
                <a:cs typeface="Consolas" panose="020B0609020204030204" pitchFamily="49" charset="0"/>
              </a:rPr>
              <a:t>next = s</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8" name="TextBox 27"/>
          <p:cNvSpPr txBox="1"/>
          <p:nvPr/>
        </p:nvSpPr>
        <p:spPr>
          <a:xfrm>
            <a:off x="3779912" y="476672"/>
            <a:ext cx="3509012" cy="830997"/>
          </a:xfrm>
          <a:prstGeom prst="rect">
            <a:avLst/>
          </a:prstGeom>
          <a:noFill/>
        </p:spPr>
        <p:txBody>
          <a:bodyPr wrap="square" rtlCol="0">
            <a:spAutoFit/>
          </a:bodyPr>
          <a:lstStyle/>
          <a:p>
            <a:pPr algn="ctr" fontAlgn="base">
              <a:spcBef>
                <a:spcPct val="0"/>
              </a:spcBef>
              <a:spcAft>
                <a:spcPct val="0"/>
              </a:spcAft>
            </a:pPr>
            <a:r>
              <a:rPr lang="en-US" altLang="zh-CN" sz="2400" b="1" i="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指针的修改尽可能放在后面执行</a:t>
            </a:r>
            <a:endPar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31" name="直接箭头连接符 30"/>
          <p:cNvCxnSpPr>
            <a:endCxn id="270343" idx="0"/>
          </p:cNvCxnSpPr>
          <p:nvPr/>
        </p:nvCxnSpPr>
        <p:spPr>
          <a:xfrm rot="16200000" flipH="1">
            <a:off x="2682067" y="1461280"/>
            <a:ext cx="390540" cy="1825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0353"/>
                                        </p:tgtEl>
                                      </p:cBhvr>
                                    </p:animEffect>
                                    <p:set>
                                      <p:cBhvr>
                                        <p:cTn id="12" dur="1" fill="hold">
                                          <p:stCondLst>
                                            <p:cond delay="499"/>
                                          </p:stCondLst>
                                        </p:cTn>
                                        <p:tgtEl>
                                          <p:spTgt spid="270353"/>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70369"/>
                                        </p:tgtEl>
                                        <p:attrNameLst>
                                          <p:attrName>style.visibility</p:attrName>
                                        </p:attrNameLst>
                                      </p:cBhvr>
                                      <p:to>
                                        <p:strVal val="visible"/>
                                      </p:to>
                                    </p:set>
                                    <p:animEffect transition="in" filter="wipe(up)">
                                      <p:cBhvr>
                                        <p:cTn id="25" dur="500"/>
                                        <p:tgtEl>
                                          <p:spTgt spid="270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53" grpId="0" animBg="1"/>
      <p:bldP spid="270369"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4624"/>
            <a:ext cx="8929718" cy="6597352"/>
          </a:xfrm>
        </p:spPr>
        <p:txBody>
          <a:bodyPr>
            <a:noAutofit/>
          </a:bodyPr>
          <a:lstStyle/>
          <a:p>
            <a:pPr>
              <a:lnSpc>
                <a:spcPct val="110000"/>
              </a:lnSpc>
              <a:spcBef>
                <a:spcPts val="0"/>
              </a:spcBef>
            </a:pPr>
            <a:r>
              <a:rPr lang="en-US" altLang="zh-CN" sz="2600" b="0" dirty="0"/>
              <a:t>ADT List</a:t>
            </a:r>
            <a:r>
              <a:rPr lang="en-US" altLang="zh-CN" sz="2600" b="0" dirty="0" smtClean="0"/>
              <a:t>{</a:t>
            </a:r>
            <a:endParaRPr lang="en-US" altLang="zh-CN" sz="2600" b="0" dirty="0" smtClean="0"/>
          </a:p>
          <a:p>
            <a:pPr>
              <a:lnSpc>
                <a:spcPct val="110000"/>
              </a:lnSpc>
              <a:spcBef>
                <a:spcPts val="0"/>
              </a:spcBef>
            </a:pPr>
            <a:r>
              <a:rPr lang="zh-CN" altLang="en-US" sz="2600" b="0" dirty="0" smtClean="0"/>
              <a:t>数据</a:t>
            </a:r>
            <a:r>
              <a:rPr lang="zh-CN" altLang="en-US" sz="2600" b="0" dirty="0"/>
              <a:t>对象</a:t>
            </a:r>
            <a:r>
              <a:rPr lang="en-US" altLang="zh-CN" sz="2600" b="0" dirty="0"/>
              <a:t>D</a:t>
            </a:r>
            <a:r>
              <a:rPr lang="zh-CN" altLang="en-US" sz="2600" b="0" dirty="0"/>
              <a:t>，数据关系</a:t>
            </a:r>
            <a:r>
              <a:rPr lang="en-US" altLang="zh-CN" sz="2600" b="0" dirty="0"/>
              <a:t>R</a:t>
            </a:r>
            <a:endParaRPr lang="en-US" altLang="zh-CN" sz="2600" b="0" dirty="0"/>
          </a:p>
          <a:p>
            <a:pPr>
              <a:lnSpc>
                <a:spcPct val="110000"/>
              </a:lnSpc>
              <a:spcBef>
                <a:spcPts val="0"/>
              </a:spcBef>
            </a:pPr>
            <a:r>
              <a:rPr lang="zh-CN" altLang="en-US" sz="2600" b="0" dirty="0"/>
              <a:t>基本操作：</a:t>
            </a:r>
            <a:endParaRPr lang="zh-CN" altLang="en-US" sz="2600" b="0" dirty="0"/>
          </a:p>
          <a:p>
            <a:pPr>
              <a:lnSpc>
                <a:spcPct val="110000"/>
              </a:lnSpc>
              <a:spcBef>
                <a:spcPts val="0"/>
              </a:spcBef>
            </a:pPr>
            <a:r>
              <a:rPr lang="en-US" altLang="zh-CN" sz="2600" b="0" dirty="0"/>
              <a:t>   </a:t>
            </a:r>
            <a:r>
              <a:rPr lang="en-US" altLang="zh-CN" sz="2600" b="0" dirty="0" smtClean="0"/>
              <a:t> </a:t>
            </a:r>
            <a:r>
              <a:rPr lang="en-US" altLang="zh-CN" sz="2600" dirty="0" smtClean="0"/>
              <a:t>InitList(</a:t>
            </a:r>
            <a:r>
              <a:rPr lang="en-US" altLang="zh-CN" sz="2600" dirty="0" smtClean="0">
                <a:solidFill>
                  <a:srgbClr val="FF0000"/>
                </a:solidFill>
              </a:rPr>
              <a:t>&amp;</a:t>
            </a:r>
            <a:r>
              <a:rPr lang="en-US" altLang="zh-CN" sz="2600" dirty="0" smtClean="0"/>
              <a:t>L)</a:t>
            </a:r>
            <a:r>
              <a:rPr lang="zh-CN" altLang="en-US" sz="2600" b="0" dirty="0" smtClean="0"/>
              <a:t> </a:t>
            </a:r>
            <a:endParaRPr lang="en-US" altLang="zh-CN" sz="2600" b="0" dirty="0" smtClean="0"/>
          </a:p>
          <a:p>
            <a:pPr>
              <a:lnSpc>
                <a:spcPct val="110000"/>
              </a:lnSpc>
              <a:spcBef>
                <a:spcPts val="0"/>
              </a:spcBef>
            </a:pPr>
            <a:r>
              <a:rPr lang="en-US" altLang="zh-CN" sz="2600" b="0" dirty="0"/>
              <a:t> </a:t>
            </a:r>
            <a:r>
              <a:rPr lang="en-US" altLang="zh-CN" sz="2600" b="0" dirty="0" smtClean="0"/>
              <a:t>   </a:t>
            </a:r>
            <a:r>
              <a:rPr lang="zh-CN" altLang="en-US" sz="2600" b="0" dirty="0" smtClean="0"/>
              <a:t>操作结果</a:t>
            </a:r>
            <a:r>
              <a:rPr lang="zh-CN" altLang="en-US" sz="2600" b="0" dirty="0"/>
              <a:t>：构造一</a:t>
            </a:r>
            <a:r>
              <a:rPr lang="zh-CN" altLang="en-US" sz="2600" b="0" dirty="0" smtClean="0"/>
              <a:t>个</a:t>
            </a:r>
            <a:r>
              <a:rPr lang="zh-CN" altLang="en-US" sz="2600" dirty="0" smtClean="0">
                <a:solidFill>
                  <a:srgbClr val="FF0000"/>
                </a:solidFill>
              </a:rPr>
              <a:t>空线性表</a:t>
            </a:r>
            <a:r>
              <a:rPr lang="zh-CN" altLang="en-US" sz="2600" b="0" dirty="0" smtClean="0"/>
              <a:t>，但分配一定</a:t>
            </a:r>
            <a:r>
              <a:rPr lang="zh-CN" altLang="en-US" sz="2600" dirty="0" smtClean="0">
                <a:solidFill>
                  <a:srgbClr val="FF0000"/>
                </a:solidFill>
              </a:rPr>
              <a:t>存储空间</a:t>
            </a:r>
            <a:endParaRPr lang="en-US" altLang="zh-CN" sz="2600" dirty="0">
              <a:solidFill>
                <a:srgbClr val="FF0000"/>
              </a:solidFill>
            </a:endParaRPr>
          </a:p>
          <a:p>
            <a:pPr>
              <a:lnSpc>
                <a:spcPct val="110000"/>
              </a:lnSpc>
              <a:spcBef>
                <a:spcPts val="0"/>
              </a:spcBef>
            </a:pPr>
            <a:r>
              <a:rPr lang="en-US" altLang="zh-CN" sz="2600" b="0" dirty="0"/>
              <a:t>   </a:t>
            </a:r>
            <a:r>
              <a:rPr lang="en-US" altLang="zh-CN" sz="2600" b="0" dirty="0" smtClean="0"/>
              <a:t> </a:t>
            </a:r>
            <a:r>
              <a:rPr lang="en-US" altLang="zh-CN" sz="2600" dirty="0" err="1" smtClean="0"/>
              <a:t>DestroyList</a:t>
            </a:r>
            <a:r>
              <a:rPr lang="en-US" altLang="zh-CN" sz="2600" dirty="0" smtClean="0"/>
              <a:t>(</a:t>
            </a:r>
            <a:r>
              <a:rPr lang="en-US" altLang="zh-CN" sz="2600" dirty="0" smtClean="0">
                <a:solidFill>
                  <a:srgbClr val="FF0000"/>
                </a:solidFill>
              </a:rPr>
              <a:t>&amp;</a:t>
            </a:r>
            <a:r>
              <a:rPr lang="en-US" altLang="zh-CN" sz="2600" dirty="0" smtClean="0"/>
              <a:t>L) </a:t>
            </a:r>
            <a:r>
              <a:rPr lang="zh-CN" altLang="en-US" sz="2600" b="0" dirty="0" smtClean="0"/>
              <a:t>操作</a:t>
            </a:r>
            <a:r>
              <a:rPr lang="zh-CN" altLang="en-US" sz="2600" b="0" dirty="0"/>
              <a:t>结果</a:t>
            </a:r>
            <a:r>
              <a:rPr lang="zh-CN" altLang="en-US" sz="2600" b="0" dirty="0" smtClean="0"/>
              <a:t>：释放线性表的存储空间</a:t>
            </a:r>
            <a:endParaRPr lang="en-US" altLang="zh-CN" sz="2600" dirty="0"/>
          </a:p>
          <a:p>
            <a:pPr>
              <a:lnSpc>
                <a:spcPct val="110000"/>
              </a:lnSpc>
              <a:spcBef>
                <a:spcPts val="0"/>
              </a:spcBef>
            </a:pPr>
            <a:r>
              <a:rPr lang="en-US" altLang="zh-CN" sz="2600" dirty="0" smtClean="0"/>
              <a:t>    </a:t>
            </a:r>
            <a:r>
              <a:rPr lang="en-US" altLang="zh-CN" sz="2600" dirty="0" err="1" smtClean="0"/>
              <a:t>ListEmpty</a:t>
            </a:r>
            <a:r>
              <a:rPr lang="en-US" altLang="zh-CN" sz="2600" dirty="0" smtClean="0"/>
              <a:t>(L</a:t>
            </a:r>
            <a:r>
              <a:rPr lang="en-US" altLang="zh-CN" sz="2600" dirty="0"/>
              <a:t>)</a:t>
            </a:r>
            <a:endParaRPr lang="en-US" altLang="zh-CN" sz="2600" dirty="0"/>
          </a:p>
          <a:p>
            <a:pPr>
              <a:lnSpc>
                <a:spcPct val="110000"/>
              </a:lnSpc>
              <a:spcBef>
                <a:spcPts val="0"/>
              </a:spcBef>
            </a:pPr>
            <a:r>
              <a:rPr lang="zh-CN" altLang="en-US" sz="2600" b="0" dirty="0"/>
              <a:t>    </a:t>
            </a:r>
            <a:r>
              <a:rPr lang="zh-CN" altLang="en-US" sz="2600" b="0" dirty="0" smtClean="0"/>
              <a:t>    </a:t>
            </a:r>
            <a:r>
              <a:rPr lang="zh-CN" altLang="en-US" sz="2600" b="0" dirty="0"/>
              <a:t>初始条件：线性表</a:t>
            </a:r>
            <a:r>
              <a:rPr lang="en-US" altLang="zh-CN" sz="2600" b="0" dirty="0"/>
              <a:t>L</a:t>
            </a:r>
            <a:r>
              <a:rPr lang="zh-CN" altLang="en-US" sz="2600" b="0" dirty="0"/>
              <a:t>已存在；</a:t>
            </a:r>
            <a:endParaRPr lang="zh-CN" altLang="en-US" sz="2600" b="0" dirty="0"/>
          </a:p>
          <a:p>
            <a:pPr>
              <a:lnSpc>
                <a:spcPct val="110000"/>
              </a:lnSpc>
              <a:spcBef>
                <a:spcPts val="0"/>
              </a:spcBef>
            </a:pPr>
            <a:r>
              <a:rPr lang="zh-CN" altLang="en-US" sz="2600" b="0" dirty="0"/>
              <a:t>     </a:t>
            </a:r>
            <a:r>
              <a:rPr lang="zh-CN" altLang="en-US" sz="2600" b="0" dirty="0" smtClean="0"/>
              <a:t>   </a:t>
            </a:r>
            <a:r>
              <a:rPr lang="zh-CN" altLang="en-US" sz="2600" b="0" dirty="0"/>
              <a:t>操作结果：若</a:t>
            </a:r>
            <a:r>
              <a:rPr lang="en-US" altLang="zh-CN" sz="2600" b="0" dirty="0"/>
              <a:t>L</a:t>
            </a:r>
            <a:r>
              <a:rPr lang="zh-CN" altLang="en-US" sz="2600" b="0" dirty="0"/>
              <a:t>为空表，则返回</a:t>
            </a:r>
            <a:r>
              <a:rPr lang="en-US" altLang="zh-CN" sz="2600" b="0" dirty="0"/>
              <a:t>TRUE</a:t>
            </a:r>
            <a:r>
              <a:rPr lang="zh-CN" altLang="en-US" sz="2600" b="0" dirty="0"/>
              <a:t>，否则返回</a:t>
            </a:r>
            <a:r>
              <a:rPr lang="en-US" altLang="zh-CN" sz="2600" b="0" dirty="0"/>
              <a:t>FALSE</a:t>
            </a:r>
            <a:r>
              <a:rPr lang="zh-CN" altLang="en-US" sz="2600" b="0" dirty="0" smtClean="0"/>
              <a:t>；</a:t>
            </a:r>
            <a:endParaRPr lang="en-US" altLang="zh-CN" sz="2600" b="0" dirty="0"/>
          </a:p>
          <a:p>
            <a:pPr>
              <a:lnSpc>
                <a:spcPct val="110000"/>
              </a:lnSpc>
              <a:spcBef>
                <a:spcPts val="0"/>
              </a:spcBef>
            </a:pPr>
            <a:r>
              <a:rPr lang="en-US" altLang="zh-CN" sz="2600" b="0" dirty="0"/>
              <a:t>   </a:t>
            </a:r>
            <a:r>
              <a:rPr lang="en-US" altLang="zh-CN" sz="2600" b="0" dirty="0" smtClean="0"/>
              <a:t> </a:t>
            </a:r>
            <a:r>
              <a:rPr lang="en-US" altLang="zh-CN" sz="2600" dirty="0" err="1" smtClean="0">
                <a:solidFill>
                  <a:srgbClr val="000000"/>
                </a:solidFill>
              </a:rPr>
              <a:t>ListLength</a:t>
            </a:r>
            <a:r>
              <a:rPr lang="en-US" altLang="zh-CN" sz="2600" dirty="0" smtClean="0">
                <a:solidFill>
                  <a:srgbClr val="000000"/>
                </a:solidFill>
              </a:rPr>
              <a:t>(L) </a:t>
            </a:r>
            <a:endParaRPr lang="en-US" altLang="zh-CN" sz="2600" dirty="0" smtClean="0">
              <a:solidFill>
                <a:srgbClr val="000000"/>
              </a:solidFill>
            </a:endParaRPr>
          </a:p>
          <a:p>
            <a:pPr>
              <a:lnSpc>
                <a:spcPct val="110000"/>
              </a:lnSpc>
              <a:spcBef>
                <a:spcPts val="0"/>
              </a:spcBef>
            </a:pPr>
            <a:r>
              <a:rPr lang="zh-CN" altLang="en-US" sz="2600" b="0" dirty="0" smtClean="0"/>
              <a:t>        操作</a:t>
            </a:r>
            <a:r>
              <a:rPr lang="zh-CN" altLang="en-US" sz="2600" b="0" dirty="0"/>
              <a:t>结果</a:t>
            </a:r>
            <a:r>
              <a:rPr lang="zh-CN" altLang="en-US" sz="2600" b="0" dirty="0" smtClean="0"/>
              <a:t>：</a:t>
            </a:r>
            <a:r>
              <a:rPr lang="zh-CN" altLang="en-US" sz="2600" b="0" dirty="0">
                <a:solidFill>
                  <a:srgbClr val="000000"/>
                </a:solidFill>
              </a:rPr>
              <a:t>返回</a:t>
            </a:r>
            <a:r>
              <a:rPr lang="en-US" altLang="zh-CN" sz="2600" b="0" dirty="0">
                <a:solidFill>
                  <a:srgbClr val="000000"/>
                </a:solidFill>
              </a:rPr>
              <a:t>L</a:t>
            </a:r>
            <a:r>
              <a:rPr lang="zh-CN" altLang="en-US" sz="2600" b="0" dirty="0">
                <a:solidFill>
                  <a:srgbClr val="000000"/>
                </a:solidFill>
              </a:rPr>
              <a:t>中元素个数</a:t>
            </a:r>
            <a:r>
              <a:rPr lang="en-US" altLang="zh-CN" sz="2600" b="0" dirty="0" smtClean="0">
                <a:solidFill>
                  <a:srgbClr val="000000"/>
                </a:solidFill>
              </a:rPr>
              <a:t>n</a:t>
            </a:r>
            <a:r>
              <a:rPr lang="zh-CN" altLang="en-US" sz="2600" b="0" dirty="0" smtClean="0"/>
              <a:t>；</a:t>
            </a:r>
            <a:endParaRPr lang="en-US" altLang="zh-CN" sz="2600" b="0" dirty="0"/>
          </a:p>
          <a:p>
            <a:pPr>
              <a:lnSpc>
                <a:spcPct val="110000"/>
              </a:lnSpc>
              <a:spcBef>
                <a:spcPts val="0"/>
              </a:spcBef>
            </a:pPr>
            <a:r>
              <a:rPr lang="en-US" altLang="zh-CN" sz="2600" b="0" dirty="0" smtClean="0">
                <a:solidFill>
                  <a:srgbClr val="000000"/>
                </a:solidFill>
              </a:rPr>
              <a:t> </a:t>
            </a:r>
            <a:endParaRPr lang="zh-CN" altLang="en-US" sz="2600"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000100" y="2030964"/>
            <a:ext cx="8036396" cy="609398"/>
          </a:xfrm>
          <a:prstGeom prst="rect">
            <a:avLst/>
          </a:prstGeom>
          <a:noFill/>
          <a:ln w="9525">
            <a:noFill/>
            <a:miter lim="800000"/>
          </a:ln>
          <a:effectLst/>
        </p:spPr>
        <p:txBody>
          <a:bodyPr wrap="square">
            <a:spAutoFit/>
          </a:bodyPr>
          <a:lstStyle/>
          <a:p>
            <a:pPr algn="just" fontAlgn="base">
              <a:lnSpc>
                <a:spcPct val="120000"/>
              </a:lnSpc>
              <a:spcBef>
                <a:spcPct val="50000"/>
              </a:spcBef>
              <a:spcAft>
                <a:spcPct val="0"/>
              </a:spcAft>
            </a:pPr>
            <a:r>
              <a:rPr kumimoji="1" lang="zh-CN" altLang="en-US" sz="2800" b="1"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删除操作：</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删除</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指针指向结点之后的一个结点。</a:t>
            </a:r>
            <a:endPar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8659" name="Text Box 3"/>
          <p:cNvSpPr txBox="1">
            <a:spLocks noChangeArrowheads="1"/>
          </p:cNvSpPr>
          <p:nvPr/>
        </p:nvSpPr>
        <p:spPr bwMode="auto">
          <a:xfrm>
            <a:off x="1000100" y="2906941"/>
            <a:ext cx="7820372" cy="954107"/>
          </a:xfrm>
          <a:prstGeom prst="rect">
            <a:avLst/>
          </a:prstGeom>
          <a:noFill/>
          <a:ln w="9525">
            <a:noFill/>
            <a:miter lim="800000"/>
          </a:ln>
          <a:effectLst/>
        </p:spPr>
        <p:txBody>
          <a:bodyPr wrap="square">
            <a:spAutoFit/>
          </a:bodyPr>
          <a:lstStyle/>
          <a:p>
            <a:pPr fontAlgn="base">
              <a:spcBef>
                <a:spcPct val="50000"/>
              </a:spcBef>
              <a:spcAft>
                <a:spcPct val="0"/>
              </a:spcAft>
            </a:pPr>
            <a:r>
              <a:rPr lang="zh-CN" altLang="en-US" sz="2800" b="1" dirty="0">
                <a:solidFill>
                  <a:srgbClr val="FF00FF"/>
                </a:solidFill>
                <a:latin typeface="Consolas" panose="020B0609020204030204" pitchFamily="49" charset="0"/>
                <a:ea typeface="仿宋" panose="02010609060101010101" pitchFamily="49" charset="-122"/>
                <a:cs typeface="Consolas" panose="020B0609020204030204" pitchFamily="49" charset="0"/>
              </a:rPr>
              <a:t>特点：</a:t>
            </a:r>
            <a:r>
              <a:rPr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只需修改</a:t>
            </a:r>
            <a:r>
              <a:rPr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相关结点的</a:t>
            </a:r>
            <a:r>
              <a:rPr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指针</a:t>
            </a:r>
            <a:r>
              <a:rPr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域，不</a:t>
            </a:r>
            <a:r>
              <a:rPr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需要</a:t>
            </a:r>
            <a:r>
              <a:rPr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移动结点。</a:t>
            </a:r>
            <a:endParaRPr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内容占位符 2"/>
          <p:cNvSpPr txBox="1"/>
          <p:nvPr/>
        </p:nvSpPr>
        <p:spPr>
          <a:xfrm>
            <a:off x="323528" y="357166"/>
            <a:ext cx="8712968" cy="1055610"/>
          </a:xfrm>
          <a:prstGeom prst="rect">
            <a:avLst/>
          </a:prstGeom>
        </p:spPr>
        <p:txBody>
          <a:bodyPr vert="horz" lIns="91440" tIns="45720" rIns="91440" bIns="45720" rtlCol="0">
            <a:no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ts val="800"/>
              </a:spcBef>
              <a:spcAft>
                <a:spcPts val="0"/>
              </a:spcAft>
              <a:buClrTx/>
              <a:buSzTx/>
              <a:buFont typeface="Arial" panose="020B0604020202020204" pitchFamily="34" charset="0"/>
              <a:buNone/>
              <a:defRPr/>
            </a:pPr>
            <a:r>
              <a:rPr kumimoji="1" lang="en-US" altLang="zh-CN" sz="2800" b="1" i="0" u="none" strike="noStrike" kern="1200" cap="none" spc="0" normalizeH="0" baseline="0" noProof="0" dirty="0" smtClean="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2</a:t>
            </a:r>
            <a:r>
              <a:rPr kumimoji="1" lang="zh-CN" altLang="en-US" sz="2800" b="1" i="0" u="none" strike="noStrike" kern="1200" cap="none" spc="0" normalizeH="0" baseline="0" noProof="0" dirty="0" smtClean="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、删除</a:t>
            </a:r>
            <a:endParaRPr kumimoji="0" lang="en-US" altLang="zh-CN" sz="28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ChangeArrowheads="1"/>
          </p:cNvSpPr>
          <p:nvPr/>
        </p:nvSpPr>
        <p:spPr bwMode="auto">
          <a:xfrm>
            <a:off x="1979613" y="2189147"/>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i="1" dirty="0">
                <a:solidFill>
                  <a:srgbClr val="3333FF"/>
                </a:solidFill>
                <a:latin typeface="Consolas" panose="020B0609020204030204" pitchFamily="49" charset="0"/>
                <a:cs typeface="Consolas" panose="020B0609020204030204" pitchFamily="49" charset="0"/>
              </a:rPr>
              <a:t>a</a:t>
            </a:r>
            <a:endParaRPr lang="en-US" altLang="zh-CN" sz="2400" b="1" baseline="-25000" dirty="0">
              <a:solidFill>
                <a:srgbClr val="3333FF"/>
              </a:solidFill>
              <a:latin typeface="Consolas" panose="020B0609020204030204" pitchFamily="49" charset="0"/>
              <a:cs typeface="Consolas" panose="020B0609020204030204" pitchFamily="49" charset="0"/>
            </a:endParaRPr>
          </a:p>
        </p:txBody>
      </p:sp>
      <p:sp>
        <p:nvSpPr>
          <p:cNvPr id="271365" name="Rectangle 5"/>
          <p:cNvSpPr>
            <a:spLocks noChangeArrowheads="1"/>
          </p:cNvSpPr>
          <p:nvPr/>
        </p:nvSpPr>
        <p:spPr bwMode="auto">
          <a:xfrm>
            <a:off x="2520950" y="2189147"/>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baseline="-25000">
              <a:solidFill>
                <a:srgbClr val="3333FF"/>
              </a:solidFill>
              <a:latin typeface="Consolas" panose="020B0609020204030204" pitchFamily="49" charset="0"/>
              <a:cs typeface="Consolas" panose="020B0609020204030204" pitchFamily="49" charset="0"/>
            </a:endParaRPr>
          </a:p>
        </p:txBody>
      </p:sp>
      <p:grpSp>
        <p:nvGrpSpPr>
          <p:cNvPr id="2" name="Group 36"/>
          <p:cNvGrpSpPr/>
          <p:nvPr/>
        </p:nvGrpSpPr>
        <p:grpSpPr bwMode="auto">
          <a:xfrm>
            <a:off x="3417888" y="2189147"/>
            <a:ext cx="1081087" cy="431800"/>
            <a:chOff x="2153" y="1571"/>
            <a:chExt cx="681" cy="272"/>
          </a:xfrm>
        </p:grpSpPr>
        <p:sp>
          <p:nvSpPr>
            <p:cNvPr id="271366" name="Rectangle 6"/>
            <p:cNvSpPr>
              <a:spLocks noChangeArrowheads="1"/>
            </p:cNvSpPr>
            <p:nvPr/>
          </p:nvSpPr>
          <p:spPr bwMode="auto">
            <a:xfrm>
              <a:off x="2153" y="1571"/>
              <a:ext cx="34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i="1" dirty="0">
                  <a:solidFill>
                    <a:srgbClr val="3333FF"/>
                  </a:solidFill>
                  <a:latin typeface="Consolas" panose="020B0609020204030204" pitchFamily="49" charset="0"/>
                  <a:cs typeface="Consolas" panose="020B0609020204030204" pitchFamily="49" charset="0"/>
                </a:rPr>
                <a:t>b</a:t>
              </a:r>
              <a:endParaRPr lang="en-US" altLang="zh-CN" sz="2400" b="1" baseline="-25000" dirty="0">
                <a:solidFill>
                  <a:srgbClr val="3333FF"/>
                </a:solidFill>
                <a:latin typeface="Consolas" panose="020B0609020204030204" pitchFamily="49" charset="0"/>
                <a:cs typeface="Consolas" panose="020B0609020204030204" pitchFamily="49" charset="0"/>
              </a:endParaRPr>
            </a:p>
          </p:txBody>
        </p:sp>
        <p:sp>
          <p:nvSpPr>
            <p:cNvPr id="271367" name="Rectangle 7"/>
            <p:cNvSpPr>
              <a:spLocks noChangeArrowheads="1"/>
            </p:cNvSpPr>
            <p:nvPr/>
          </p:nvSpPr>
          <p:spPr bwMode="auto">
            <a:xfrm>
              <a:off x="2494" y="1571"/>
              <a:ext cx="34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baseline="-25000">
                <a:solidFill>
                  <a:srgbClr val="3333FF"/>
                </a:solidFill>
                <a:latin typeface="Consolas" panose="020B0609020204030204" pitchFamily="49" charset="0"/>
                <a:cs typeface="Consolas" panose="020B0609020204030204" pitchFamily="49" charset="0"/>
              </a:endParaRPr>
            </a:p>
          </p:txBody>
        </p:sp>
      </p:grpSp>
      <p:sp>
        <p:nvSpPr>
          <p:cNvPr id="271368" name="Rectangle 8"/>
          <p:cNvSpPr>
            <a:spLocks noChangeArrowheads="1"/>
          </p:cNvSpPr>
          <p:nvPr/>
        </p:nvSpPr>
        <p:spPr bwMode="auto">
          <a:xfrm>
            <a:off x="4918075" y="2189147"/>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i="1" dirty="0" smtClean="0">
                <a:solidFill>
                  <a:srgbClr val="3333FF"/>
                </a:solidFill>
                <a:latin typeface="Consolas" panose="020B0609020204030204" pitchFamily="49" charset="0"/>
                <a:cs typeface="Consolas" panose="020B0609020204030204" pitchFamily="49" charset="0"/>
              </a:rPr>
              <a:t>x</a:t>
            </a:r>
            <a:endParaRPr lang="en-US" altLang="zh-CN" sz="2400" b="1" i="1" baseline="-25000" dirty="0">
              <a:solidFill>
                <a:srgbClr val="3333FF"/>
              </a:solidFill>
              <a:latin typeface="Consolas" panose="020B0609020204030204" pitchFamily="49" charset="0"/>
              <a:cs typeface="Consolas" panose="020B0609020204030204" pitchFamily="49" charset="0"/>
            </a:endParaRPr>
          </a:p>
        </p:txBody>
      </p:sp>
      <p:sp>
        <p:nvSpPr>
          <p:cNvPr id="271369" name="Rectangle 9"/>
          <p:cNvSpPr>
            <a:spLocks noChangeArrowheads="1"/>
          </p:cNvSpPr>
          <p:nvPr/>
        </p:nvSpPr>
        <p:spPr bwMode="auto">
          <a:xfrm>
            <a:off x="5459413" y="2189147"/>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271370" name="Text Box 10"/>
          <p:cNvSpPr txBox="1">
            <a:spLocks noChangeArrowheads="1"/>
          </p:cNvSpPr>
          <p:nvPr/>
        </p:nvSpPr>
        <p:spPr bwMode="auto">
          <a:xfrm>
            <a:off x="6300788" y="2140887"/>
            <a:ext cx="576262" cy="457200"/>
          </a:xfrm>
          <a:prstGeom prst="rect">
            <a:avLst/>
          </a:prstGeom>
          <a:noFill/>
          <a:ln w="38100" algn="ctr">
            <a:noFill/>
            <a:miter lim="800000"/>
          </a:ln>
          <a:effectLst/>
        </p:spPr>
        <p:txBody>
          <a:bodyPr>
            <a:spAutoFit/>
          </a:bodyPr>
          <a:lstStyle/>
          <a:p>
            <a:pPr algn="ctr" fontAlgn="base">
              <a:spcBef>
                <a:spcPct val="50000"/>
              </a:spcBef>
              <a:spcAft>
                <a:spcPct val="0"/>
              </a:spcAft>
            </a:pPr>
            <a:r>
              <a:rPr kumimoji="1" lang="en-US" altLang="zh-CN" sz="2400" b="1">
                <a:solidFill>
                  <a:srgbClr val="3333FF"/>
                </a:solidFill>
                <a:latin typeface="宋体" panose="02010600030101010101" pitchFamily="2" charset="-122"/>
                <a:cs typeface="Consolas" panose="020B0609020204030204" pitchFamily="49" charset="0"/>
              </a:rPr>
              <a:t>…</a:t>
            </a:r>
            <a:endParaRPr kumimoji="1" lang="en-US" altLang="zh-CN" sz="2400" b="1">
              <a:solidFill>
                <a:srgbClr val="3333FF"/>
              </a:solidFill>
              <a:latin typeface="宋体" panose="02010600030101010101" pitchFamily="2" charset="-122"/>
              <a:cs typeface="Consolas" panose="020B0609020204030204" pitchFamily="49" charset="0"/>
            </a:endParaRPr>
          </a:p>
        </p:txBody>
      </p:sp>
      <p:sp>
        <p:nvSpPr>
          <p:cNvPr id="271372" name="Text Box 12"/>
          <p:cNvSpPr txBox="1">
            <a:spLocks noChangeArrowheads="1"/>
          </p:cNvSpPr>
          <p:nvPr/>
        </p:nvSpPr>
        <p:spPr bwMode="auto">
          <a:xfrm>
            <a:off x="1664776" y="1643050"/>
            <a:ext cx="431800"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a:solidFill>
                  <a:srgbClr val="0000FF"/>
                </a:solidFill>
                <a:latin typeface="Consolas" panose="020B0609020204030204" pitchFamily="49" charset="0"/>
                <a:ea typeface="楷体_GB2312" pitchFamily="49" charset="-122"/>
                <a:cs typeface="Consolas" panose="020B0609020204030204" pitchFamily="49" charset="0"/>
              </a:rPr>
              <a:t>p</a:t>
            </a:r>
            <a:endParaRPr lang="en-US" altLang="zh-CN" sz="2400" b="1" i="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71373" name="Line 13"/>
          <p:cNvSpPr>
            <a:spLocks noChangeShapeType="1"/>
          </p:cNvSpPr>
          <p:nvPr/>
        </p:nvSpPr>
        <p:spPr bwMode="auto">
          <a:xfrm>
            <a:off x="2843213" y="2405047"/>
            <a:ext cx="576262"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1374" name="Line 14"/>
          <p:cNvSpPr>
            <a:spLocks noChangeShapeType="1"/>
          </p:cNvSpPr>
          <p:nvPr/>
        </p:nvSpPr>
        <p:spPr bwMode="auto">
          <a:xfrm>
            <a:off x="4284663" y="2405047"/>
            <a:ext cx="576262"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1375" name="Text Box 15"/>
          <p:cNvSpPr txBox="1">
            <a:spLocks noChangeArrowheads="1"/>
          </p:cNvSpPr>
          <p:nvPr/>
        </p:nvSpPr>
        <p:spPr bwMode="auto">
          <a:xfrm>
            <a:off x="684213" y="2178987"/>
            <a:ext cx="576262" cy="457200"/>
          </a:xfrm>
          <a:prstGeom prst="rect">
            <a:avLst/>
          </a:prstGeom>
          <a:noFill/>
          <a:ln w="38100" algn="ctr">
            <a:noFill/>
            <a:miter lim="800000"/>
          </a:ln>
          <a:effectLst/>
        </p:spPr>
        <p:txBody>
          <a:bodyPr>
            <a:spAutoFit/>
          </a:bodyPr>
          <a:lstStyle/>
          <a:p>
            <a:pPr algn="ctr" fontAlgn="base">
              <a:spcBef>
                <a:spcPct val="50000"/>
              </a:spcBef>
              <a:spcAft>
                <a:spcPct val="0"/>
              </a:spcAft>
            </a:pPr>
            <a:r>
              <a:rPr kumimoji="1" lang="en-US" altLang="zh-CN" sz="2400" b="1">
                <a:solidFill>
                  <a:srgbClr val="3333FF"/>
                </a:solidFill>
                <a:latin typeface="宋体" panose="02010600030101010101" pitchFamily="2" charset="-122"/>
                <a:cs typeface="Consolas" panose="020B0609020204030204" pitchFamily="49" charset="0"/>
              </a:rPr>
              <a:t>…</a:t>
            </a:r>
            <a:endParaRPr kumimoji="1" lang="en-US" altLang="zh-CN" sz="2400" b="1">
              <a:solidFill>
                <a:srgbClr val="3333FF"/>
              </a:solidFill>
              <a:latin typeface="宋体" panose="02010600030101010101" pitchFamily="2" charset="-122"/>
              <a:cs typeface="Consolas" panose="020B0609020204030204" pitchFamily="49" charset="0"/>
            </a:endParaRPr>
          </a:p>
        </p:txBody>
      </p:sp>
      <p:sp>
        <p:nvSpPr>
          <p:cNvPr id="271376" name="Line 16"/>
          <p:cNvSpPr>
            <a:spLocks noChangeShapeType="1"/>
          </p:cNvSpPr>
          <p:nvPr/>
        </p:nvSpPr>
        <p:spPr bwMode="auto">
          <a:xfrm>
            <a:off x="1404938" y="2405047"/>
            <a:ext cx="576262"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1387" name="Line 27"/>
          <p:cNvSpPr>
            <a:spLocks noChangeShapeType="1"/>
          </p:cNvSpPr>
          <p:nvPr/>
        </p:nvSpPr>
        <p:spPr bwMode="auto">
          <a:xfrm>
            <a:off x="5711825" y="2405047"/>
            <a:ext cx="5762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grpSp>
        <p:nvGrpSpPr>
          <p:cNvPr id="3" name="Group 37"/>
          <p:cNvGrpSpPr/>
          <p:nvPr/>
        </p:nvGrpSpPr>
        <p:grpSpPr bwMode="auto">
          <a:xfrm>
            <a:off x="2486024" y="836599"/>
            <a:ext cx="3886201" cy="1541464"/>
            <a:chOff x="1566" y="719"/>
            <a:chExt cx="2448" cy="971"/>
          </a:xfrm>
        </p:grpSpPr>
        <p:sp>
          <p:nvSpPr>
            <p:cNvPr id="271383" name="Text Box 23"/>
            <p:cNvSpPr txBox="1">
              <a:spLocks noChangeArrowheads="1"/>
            </p:cNvSpPr>
            <p:nvPr/>
          </p:nvSpPr>
          <p:spPr bwMode="auto">
            <a:xfrm>
              <a:off x="1566" y="719"/>
              <a:ext cx="2448" cy="291"/>
            </a:xfrm>
            <a:prstGeom prst="rect">
              <a:avLst/>
            </a:prstGeom>
            <a:noFill/>
            <a:ln w="9525">
              <a:noFill/>
              <a:miter lim="800000"/>
            </a:ln>
            <a:effectLst/>
          </p:spPr>
          <p:txBody>
            <a:bodyPr wrap="square">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rPr>
                <a:t>p</a:t>
              </a:r>
              <a:r>
                <a:rPr lang="en-US" altLang="zh-CN" sz="2400" b="1" dirty="0">
                  <a:solidFill>
                    <a:srgbClr val="0000FF"/>
                  </a:solidFill>
                  <a:latin typeface="Consolas" panose="020B0609020204030204" pitchFamily="49" charset="0"/>
                  <a:cs typeface="Consolas" panose="020B0609020204030204" pitchFamily="49" charset="0"/>
                </a:rPr>
                <a:t>-</a:t>
              </a:r>
              <a:r>
                <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rPr>
                <a:t>&gt;next=p</a:t>
              </a:r>
              <a:r>
                <a:rPr lang="en-US" altLang="zh-CN" sz="2400" b="1" dirty="0">
                  <a:solidFill>
                    <a:srgbClr val="0000FF"/>
                  </a:solidFill>
                  <a:latin typeface="Consolas" panose="020B0609020204030204" pitchFamily="49" charset="0"/>
                  <a:cs typeface="Consolas" panose="020B0609020204030204" pitchFamily="49" charset="0"/>
                </a:rPr>
                <a:t>-</a:t>
              </a:r>
              <a:r>
                <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rPr>
                <a:t>&gt;next</a:t>
              </a:r>
              <a:r>
                <a:rPr lang="en-US" altLang="zh-CN" sz="2400" b="1" dirty="0">
                  <a:solidFill>
                    <a:srgbClr val="0000FF"/>
                  </a:solidFill>
                  <a:latin typeface="Consolas" panose="020B0609020204030204" pitchFamily="49" charset="0"/>
                  <a:cs typeface="Consolas" panose="020B0609020204030204" pitchFamily="49" charset="0"/>
                </a:rPr>
                <a:t>-</a:t>
              </a:r>
              <a:r>
                <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rPr>
                <a:t>&gt;next</a:t>
              </a:r>
              <a:endPar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71389" name="Line 29"/>
            <p:cNvSpPr>
              <a:spLocks noChangeShapeType="1"/>
            </p:cNvSpPr>
            <p:nvPr/>
          </p:nvSpPr>
          <p:spPr bwMode="auto">
            <a:xfrm flipV="1">
              <a:off x="1746" y="1282"/>
              <a:ext cx="0" cy="408"/>
            </a:xfrm>
            <a:prstGeom prst="line">
              <a:avLst/>
            </a:prstGeom>
            <a:ln w="19050"/>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1390" name="Line 30"/>
            <p:cNvSpPr>
              <a:spLocks noChangeShapeType="1"/>
            </p:cNvSpPr>
            <p:nvPr/>
          </p:nvSpPr>
          <p:spPr bwMode="auto">
            <a:xfrm>
              <a:off x="3243" y="1277"/>
              <a:ext cx="0" cy="29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1391" name="Line 31"/>
            <p:cNvSpPr>
              <a:spLocks noChangeShapeType="1"/>
            </p:cNvSpPr>
            <p:nvPr/>
          </p:nvSpPr>
          <p:spPr bwMode="auto">
            <a:xfrm>
              <a:off x="1746" y="1282"/>
              <a:ext cx="1497" cy="0"/>
            </a:xfrm>
            <a:prstGeom prst="line">
              <a:avLst/>
            </a:prstGeom>
            <a:ln w="19050"/>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grpSp>
      <p:sp>
        <p:nvSpPr>
          <p:cNvPr id="271393" name="Text Box 33"/>
          <p:cNvSpPr txBox="1">
            <a:spLocks noChangeArrowheads="1"/>
          </p:cNvSpPr>
          <p:nvPr/>
        </p:nvSpPr>
        <p:spPr bwMode="auto">
          <a:xfrm>
            <a:off x="1835150" y="3195622"/>
            <a:ext cx="4897438" cy="1200329"/>
          </a:xfrm>
          <a:prstGeom prst="rect">
            <a:avLst/>
          </a:prstGeom>
          <a:noFill/>
          <a:ln w="9525">
            <a:noFill/>
            <a:miter lim="800000"/>
          </a:ln>
          <a:effectLst/>
        </p:spPr>
        <p:txBody>
          <a:bodyPr>
            <a:spAutoFit/>
          </a:bodyPr>
          <a:lstStyle/>
          <a:p>
            <a:pPr fontAlgn="base">
              <a:lnSpc>
                <a:spcPct val="150000"/>
              </a:lnSpc>
              <a:spcBef>
                <a:spcPct val="0"/>
              </a:spcBef>
              <a:spcAft>
                <a:spcPct val="0"/>
              </a:spcAft>
            </a:pP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删除操作语句描述如下：</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fontAlgn="base">
              <a:lnSpc>
                <a:spcPct val="150000"/>
              </a:lnSpc>
              <a:spcBef>
                <a:spcPct val="0"/>
              </a:spcBef>
              <a:spcAft>
                <a:spcPct val="0"/>
              </a:spcAft>
            </a:pP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400" b="1" dirty="0">
                <a:solidFill>
                  <a:srgbClr val="FF00FF"/>
                </a:solidFill>
                <a:latin typeface="Consolas" panose="020B0609020204030204" pitchFamily="49" charset="0"/>
                <a:ea typeface="楷体" panose="02010609060101010101" pitchFamily="49" charset="-122"/>
                <a:cs typeface="Consolas" panose="020B0609020204030204" pitchFamily="49" charset="0"/>
              </a:rPr>
              <a:t>p</a:t>
            </a:r>
            <a:r>
              <a:rPr lang="en-US" altLang="zh-CN" sz="2400" b="1" dirty="0">
                <a:solidFill>
                  <a:srgbClr val="FF00FF"/>
                </a:solidFill>
                <a:latin typeface="Consolas" panose="020B0609020204030204" pitchFamily="49" charset="0"/>
                <a:cs typeface="Consolas" panose="020B0609020204030204" pitchFamily="49" charset="0"/>
              </a:rPr>
              <a:t>-</a:t>
            </a:r>
            <a:r>
              <a:rPr lang="en-US" altLang="zh-CN" sz="2400" b="1" dirty="0">
                <a:solidFill>
                  <a:srgbClr val="FF00FF"/>
                </a:solidFill>
                <a:latin typeface="Consolas" panose="020B0609020204030204" pitchFamily="49" charset="0"/>
                <a:ea typeface="楷体" panose="02010609060101010101" pitchFamily="49" charset="-122"/>
                <a:cs typeface="Consolas" panose="020B0609020204030204" pitchFamily="49" charset="0"/>
              </a:rPr>
              <a:t>&gt;</a:t>
            </a:r>
            <a:r>
              <a:rPr lang="en-US" altLang="zh-CN" sz="24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next = p</a:t>
            </a:r>
            <a:r>
              <a:rPr lang="en-US" altLang="zh-CN" sz="2400" b="1" dirty="0" smtClean="0">
                <a:solidFill>
                  <a:srgbClr val="FF00FF"/>
                </a:solidFill>
                <a:latin typeface="Consolas" panose="020B0609020204030204" pitchFamily="49" charset="0"/>
                <a:cs typeface="Consolas" panose="020B0609020204030204" pitchFamily="49" charset="0"/>
              </a:rPr>
              <a:t>-</a:t>
            </a:r>
            <a:r>
              <a:rPr lang="en-US" altLang="zh-CN" sz="2400" b="1"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r>
              <a:rPr lang="en-US" altLang="zh-CN" sz="2400" b="1" dirty="0">
                <a:solidFill>
                  <a:srgbClr val="FF00FF"/>
                </a:solidFill>
                <a:latin typeface="Consolas" panose="020B0609020204030204" pitchFamily="49" charset="0"/>
                <a:cs typeface="Consolas" panose="020B0609020204030204" pitchFamily="49" charset="0"/>
              </a:rPr>
              <a:t>-</a:t>
            </a:r>
            <a:r>
              <a:rPr lang="en-US" altLang="zh-CN" sz="2400" b="1"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r>
              <a:rPr lang="en-US" altLang="zh-CN" sz="24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4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5" name="Text Box 33"/>
          <p:cNvSpPr txBox="1">
            <a:spLocks noChangeArrowheads="1"/>
          </p:cNvSpPr>
          <p:nvPr/>
        </p:nvSpPr>
        <p:spPr bwMode="auto">
          <a:xfrm>
            <a:off x="1817702" y="4481506"/>
            <a:ext cx="7074778" cy="2308324"/>
          </a:xfrm>
          <a:prstGeom prst="rect">
            <a:avLst/>
          </a:prstGeom>
          <a:noFill/>
          <a:ln w="9525">
            <a:noFill/>
            <a:miter lim="800000"/>
          </a:ln>
          <a:effectLst/>
        </p:spPr>
        <p:txBody>
          <a:bodyPr wrap="square">
            <a:spAutoFit/>
          </a:bodyPr>
          <a:lstStyle/>
          <a:p>
            <a:pPr fontAlgn="base">
              <a:lnSpc>
                <a:spcPct val="150000"/>
              </a:lnSpc>
              <a:spcBef>
                <a:spcPct val="0"/>
              </a:spcBef>
              <a:spcAft>
                <a:spcPct val="0"/>
              </a:spcAft>
            </a:pP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为了释放被删除结点，操</a:t>
            </a: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作语句描述如下：</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fontAlgn="base">
              <a:lnSpc>
                <a:spcPct val="150000"/>
              </a:lnSpc>
              <a:spcBef>
                <a:spcPct val="0"/>
              </a:spcBef>
              <a:spcAft>
                <a:spcPct val="0"/>
              </a:spcAft>
            </a:pP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400" b="1"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q=p-&gt;next;</a:t>
            </a:r>
            <a:endParaRPr lang="en-US" altLang="zh-CN" sz="2400" b="1" dirty="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a:p>
            <a:pPr fontAlgn="base">
              <a:lnSpc>
                <a:spcPct val="150000"/>
              </a:lnSpc>
              <a:spcBef>
                <a:spcPct val="0"/>
              </a:spcBef>
              <a:spcAft>
                <a:spcPct val="0"/>
              </a:spcAft>
            </a:pPr>
            <a:r>
              <a:rPr lang="en-US" altLang="zh-CN" sz="24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   p</a:t>
            </a:r>
            <a:r>
              <a:rPr lang="en-US" altLang="zh-CN" sz="2400" b="1" dirty="0" smtClean="0">
                <a:solidFill>
                  <a:srgbClr val="FF00FF"/>
                </a:solidFill>
                <a:latin typeface="Consolas" panose="020B0609020204030204" pitchFamily="49" charset="0"/>
                <a:cs typeface="Consolas" panose="020B0609020204030204" pitchFamily="49" charset="0"/>
              </a:rPr>
              <a:t>-</a:t>
            </a:r>
            <a:r>
              <a:rPr lang="en-US" altLang="zh-CN" sz="24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&gt;next = q-&gt;next;</a:t>
            </a:r>
            <a:endParaRPr lang="en-US" altLang="zh-CN" sz="24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fontAlgn="base">
              <a:lnSpc>
                <a:spcPct val="150000"/>
              </a:lnSpc>
              <a:spcBef>
                <a:spcPct val="0"/>
              </a:spcBef>
              <a:spcAft>
                <a:spcPct val="0"/>
              </a:spcAft>
            </a:pPr>
            <a:r>
              <a:rPr lang="en-US" altLang="zh-CN" sz="24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en-US" altLang="zh-CN" sz="2400" b="1"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free(q);</a:t>
            </a:r>
            <a:endParaRPr lang="en-US" altLang="zh-CN" sz="2400" b="1" dirty="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28" name="直接箭头连接符 27"/>
          <p:cNvCxnSpPr>
            <a:endCxn id="271364" idx="0"/>
          </p:cNvCxnSpPr>
          <p:nvPr/>
        </p:nvCxnSpPr>
        <p:spPr>
          <a:xfrm rot="16200000" flipH="1">
            <a:off x="1958971" y="1898629"/>
            <a:ext cx="331781" cy="24925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271373"/>
                                        </p:tgtEl>
                                      </p:cBhvr>
                                    </p:animEffect>
                                    <p:set>
                                      <p:cBhvr>
                                        <p:cTn id="11" dur="1" fill="hold">
                                          <p:stCondLst>
                                            <p:cond delay="499"/>
                                          </p:stCondLst>
                                        </p:cTn>
                                        <p:tgtEl>
                                          <p:spTgt spid="271373"/>
                                        </p:tgtEl>
                                        <p:attrNameLst>
                                          <p:attrName>style.visibility</p:attrName>
                                        </p:attrNameLst>
                                      </p:cBhvr>
                                      <p:to>
                                        <p:strVal val="hidden"/>
                                      </p:to>
                                    </p:se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71393"/>
                                        </p:tgtEl>
                                        <p:attrNameLst>
                                          <p:attrName>style.visibility</p:attrName>
                                        </p:attrNameLst>
                                      </p:cBhvr>
                                      <p:to>
                                        <p:strVal val="visible"/>
                                      </p:to>
                                    </p:set>
                                    <p:animEffect transition="in" filter="wipe(up)">
                                      <p:cBhvr>
                                        <p:cTn id="20" dur="500"/>
                                        <p:tgtEl>
                                          <p:spTgt spid="27139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up)">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73" grpId="0" animBg="1"/>
      <p:bldP spid="271393" grpId="0"/>
      <p:bldP spid="2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36072" y="2276872"/>
            <a:ext cx="6300224" cy="2503249"/>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rtlCol="0">
            <a:spAutoFit/>
          </a:bodyPr>
          <a:lstStyle/>
          <a:p>
            <a:pPr fontAlgn="base">
              <a:spcBef>
                <a:spcPts val="1000"/>
              </a:spcBef>
              <a:spcAft>
                <a:spcPct val="0"/>
              </a:spcAft>
            </a:pPr>
            <a:r>
              <a:rPr kumimoji="1" lang="zh-CN" altLang="en-US"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建立单链表的常用方法有两种：</a:t>
            </a:r>
            <a:endParaRPr kumimoji="1" lang="en-US" altLang="zh-CN"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fontAlgn="base">
              <a:spcBef>
                <a:spcPts val="1000"/>
              </a:spcBef>
              <a:spcAft>
                <a:spcPct val="0"/>
              </a:spcAft>
            </a:pPr>
            <a:r>
              <a:rPr kumimoji="1" lang="zh-CN" altLang="en-US"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头</a:t>
            </a:r>
            <a:r>
              <a:rPr kumimoji="1" lang="zh-CN" altLang="en-US" sz="2800" b="1" dirty="0">
                <a:solidFill>
                  <a:srgbClr val="0000FF"/>
                </a:solidFill>
                <a:latin typeface="Consolas" panose="020B0609020204030204" pitchFamily="49" charset="0"/>
                <a:ea typeface="楷体" panose="02010609060101010101" pitchFamily="49" charset="-122"/>
                <a:cs typeface="Consolas" panose="020B0609020204030204" pitchFamily="49" charset="0"/>
              </a:rPr>
              <a:t>插</a:t>
            </a:r>
            <a:r>
              <a:rPr kumimoji="1" lang="zh-CN" altLang="en-US"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法</a:t>
            </a:r>
            <a:endParaRPr kumimoji="1" lang="en-US" altLang="zh-CN"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fontAlgn="base">
              <a:spcBef>
                <a:spcPts val="1000"/>
              </a:spcBef>
              <a:spcAft>
                <a:spcPct val="0"/>
              </a:spcAft>
            </a:pPr>
            <a:r>
              <a:rPr kumimoji="1" lang="zh-CN" altLang="en-US"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尾</a:t>
            </a:r>
            <a:r>
              <a:rPr kumimoji="1" lang="zh-CN" altLang="en-US" sz="2800" b="1" dirty="0">
                <a:solidFill>
                  <a:srgbClr val="0000FF"/>
                </a:solidFill>
                <a:latin typeface="Consolas" panose="020B0609020204030204" pitchFamily="49" charset="0"/>
                <a:ea typeface="楷体" panose="02010609060101010101" pitchFamily="49" charset="-122"/>
                <a:cs typeface="Consolas" panose="020B0609020204030204" pitchFamily="49" charset="0"/>
              </a:rPr>
              <a:t>插法</a:t>
            </a:r>
            <a:endParaRPr kumimoji="1" lang="en-US" altLang="zh-CN"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fontAlgn="base">
              <a:spcBef>
                <a:spcPct val="0"/>
              </a:spcBef>
              <a:spcAft>
                <a:spcPct val="0"/>
              </a:spcAft>
            </a:pPr>
            <a:endParaRPr kumimoji="1" lang="en-US" altLang="zh-CN"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fontAlgn="base">
              <a:spcBef>
                <a:spcPct val="0"/>
              </a:spcBef>
              <a:spcAft>
                <a:spcPct val="0"/>
              </a:spcAft>
            </a:pPr>
            <a:r>
              <a:rPr kumimoji="1" lang="en-US" altLang="zh-CN" sz="28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800" b="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10" name="内容占位符 2"/>
          <p:cNvSpPr txBox="1"/>
          <p:nvPr/>
        </p:nvSpPr>
        <p:spPr>
          <a:xfrm>
            <a:off x="323528" y="357166"/>
            <a:ext cx="8712968" cy="1055610"/>
          </a:xfrm>
          <a:prstGeom prst="rect">
            <a:avLst/>
          </a:prstGeom>
        </p:spPr>
        <p:txBody>
          <a:bodyPr vert="horz" lIns="91440" tIns="45720" rIns="91440" bIns="45720" rtlCol="0">
            <a:no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lvl="0"/>
            <a:r>
              <a:rPr kumimoji="1" lang="en-US" altLang="zh-CN" sz="2800" b="1" i="0" u="none" strike="noStrike" kern="1200" cap="none" spc="0" normalizeH="0" baseline="0" noProof="0" dirty="0" smtClean="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3</a:t>
            </a:r>
            <a:r>
              <a:rPr kumimoji="1" lang="zh-CN" altLang="en-US" sz="2800" b="1" i="0" u="none" strike="noStrike" kern="1200" cap="none" spc="0" normalizeH="0" baseline="0" noProof="0" dirty="0" smtClean="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1" lang="zh-CN" altLang="en-US" sz="2800" dirty="0">
                <a:solidFill>
                  <a:srgbClr val="FF0000"/>
                </a:solidFill>
                <a:latin typeface="Consolas" panose="020B0609020204030204" pitchFamily="49" charset="0"/>
                <a:ea typeface="黑体" panose="02010609060101010101" pitchFamily="49" charset="-122"/>
                <a:cs typeface="Consolas" panose="020B0609020204030204" pitchFamily="49" charset="0"/>
              </a:rPr>
              <a:t>整体建立单链表</a:t>
            </a:r>
            <a:endParaRPr kumimoji="0" lang="en-US" altLang="zh-CN" sz="28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TextBox 11"/>
          <p:cNvSpPr txBox="1"/>
          <p:nvPr/>
        </p:nvSpPr>
        <p:spPr>
          <a:xfrm>
            <a:off x="862350" y="1228110"/>
            <a:ext cx="6950010" cy="523220"/>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rtlCol="0">
            <a:spAutoFit/>
          </a:bodyPr>
          <a:lstStyle/>
          <a:p>
            <a:pPr fontAlgn="base">
              <a:spcBef>
                <a:spcPct val="0"/>
              </a:spcBef>
              <a:spcAft>
                <a:spcPct val="0"/>
              </a:spcAft>
            </a:pPr>
            <a:r>
              <a:rPr lang="zh-CN" altLang="en-US" sz="2800" b="1" dirty="0" smtClean="0">
                <a:solidFill>
                  <a:srgbClr val="0000FF"/>
                </a:solidFill>
                <a:latin typeface="Consolas" panose="020B0609020204030204" pitchFamily="49" charset="0"/>
                <a:ea typeface="楷体_GB2312" pitchFamily="49" charset="-122"/>
                <a:cs typeface="Consolas" panose="020B0609020204030204" pitchFamily="49" charset="0"/>
              </a:rPr>
              <a:t>设字符数组存放数据，据此建立单链表</a:t>
            </a:r>
            <a:endParaRPr lang="zh-CN" altLang="en-US" sz="2800" b="1" dirty="0">
              <a:solidFill>
                <a:srgbClr val="0000FF"/>
              </a:solidFill>
              <a:latin typeface="Consolas" panose="020B0609020204030204" pitchFamily="49" charset="0"/>
              <a:ea typeface="楷体_GB2312"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
                                        </p:tgtEl>
                                        <p:attrNameLst>
                                          <p:attrName>style.visibility</p:attrName>
                                        </p:attrNameLst>
                                      </p:cBhvr>
                                      <p:to>
                                        <p:strVal val="visible"/>
                                      </p:to>
                                    </p:set>
                                    <p:anim calcmode="discrete" valueType="clr">
                                      <p:cBhvr override="childStyle">
                                        <p:cTn id="7"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gtEl>
                                        <p:attrNameLst>
                                          <p:attrName>fillcolor</p:attrName>
                                        </p:attrNameLst>
                                      </p:cBhvr>
                                      <p:tavLst>
                                        <p:tav tm="0">
                                          <p:val>
                                            <p:clrVal>
                                              <a:schemeClr val="accent2"/>
                                            </p:clrVal>
                                          </p:val>
                                        </p:tav>
                                        <p:tav tm="50000">
                                          <p:val>
                                            <p:clrVal>
                                              <a:schemeClr val="hlink"/>
                                            </p:clrVal>
                                          </p:val>
                                        </p:tav>
                                      </p:tavLst>
                                    </p:anim>
                                    <p:set>
                                      <p:cBhvr>
                                        <p:cTn id="9" dur="80"/>
                                        <p:tgtEl>
                                          <p:spTgt spid="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2"/>
                                        </p:tgtEl>
                                        <p:attrNameLst>
                                          <p:attrName>style.visibility</p:attrName>
                                        </p:attrNameLst>
                                      </p:cBhvr>
                                      <p:to>
                                        <p:strVal val="visible"/>
                                      </p:to>
                                    </p:set>
                                    <p:anim calcmode="discrete" valueType="clr">
                                      <p:cBhvr override="childStyle">
                                        <p:cTn id="14"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2"/>
                                        </p:tgtEl>
                                        <p:attrNameLst>
                                          <p:attrName>fillcolor</p:attrName>
                                        </p:attrNameLst>
                                      </p:cBhvr>
                                      <p:tavLst>
                                        <p:tav tm="0">
                                          <p:val>
                                            <p:clrVal>
                                              <a:schemeClr val="accent2"/>
                                            </p:clrVal>
                                          </p:val>
                                        </p:tav>
                                        <p:tav tm="50000">
                                          <p:val>
                                            <p:clrVal>
                                              <a:schemeClr val="hlink"/>
                                            </p:clrVal>
                                          </p:val>
                                        </p:tav>
                                      </p:tavLst>
                                    </p:anim>
                                    <p:set>
                                      <p:cBhvr>
                                        <p:cTn id="16" dur="80"/>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4"/>
          <p:cNvSpPr txBox="1">
            <a:spLocks noChangeArrowheads="1"/>
          </p:cNvSpPr>
          <p:nvPr/>
        </p:nvSpPr>
        <p:spPr bwMode="auto">
          <a:xfrm>
            <a:off x="536577" y="1385481"/>
            <a:ext cx="8607423"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fontAlgn="base">
              <a:lnSpc>
                <a:spcPts val="3200"/>
              </a:lnSpc>
              <a:spcBef>
                <a:spcPct val="0"/>
              </a:spcBef>
              <a:spcAft>
                <a:spcPct val="0"/>
              </a:spcAft>
              <a:buFontTx/>
              <a:buBlip>
                <a:blip r:embed="rId1"/>
              </a:buBlip>
            </a:pP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一个空表</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开始，创建一个</a:t>
            </a:r>
            <a:r>
              <a:rPr kumimoji="1" lang="zh-CN" altLang="en-US" sz="2800" b="1"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头结点</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fontAlgn="base">
              <a:lnSpc>
                <a:spcPts val="3200"/>
              </a:lnSpc>
              <a:spcBef>
                <a:spcPct val="0"/>
              </a:spcBef>
              <a:spcAft>
                <a:spcPct val="0"/>
              </a:spcAft>
              <a:buFontTx/>
              <a:buBlip>
                <a:blip r:embed="rId1"/>
              </a:buBlip>
            </a:pP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依次读取</a:t>
            </a: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字符数组</a:t>
            </a:r>
            <a:r>
              <a:rPr kumimoji="1" lang="en-US" altLang="zh-CN" sz="2800" b="1"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的元素，生成新结点</a:t>
            </a:r>
            <a:endPar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fontAlgn="base">
              <a:lnSpc>
                <a:spcPts val="3200"/>
              </a:lnSpc>
              <a:spcBef>
                <a:spcPct val="0"/>
              </a:spcBef>
              <a:spcAft>
                <a:spcPct val="0"/>
              </a:spcAft>
              <a:buFontTx/>
              <a:buBlip>
                <a:blip r:embed="rId1"/>
              </a:buBlip>
            </a:pP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kumimoji="1" lang="zh-CN" altLang="en-US" sz="2800" b="1"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新结点插入</a:t>
            </a:r>
            <a:r>
              <a:rPr kumimoji="1" lang="zh-CN" altLang="en-US" sz="2800" b="1" dirty="0">
                <a:solidFill>
                  <a:srgbClr val="FF0000"/>
                </a:solidFill>
                <a:latin typeface="Consolas" panose="020B0609020204030204" pitchFamily="49" charset="0"/>
                <a:ea typeface="仿宋" panose="02010609060101010101" pitchFamily="49" charset="-122"/>
                <a:cs typeface="Consolas" panose="020B0609020204030204" pitchFamily="49" charset="0"/>
              </a:rPr>
              <a:t>到当前链表</a:t>
            </a:r>
            <a:r>
              <a:rPr kumimoji="1" lang="zh-CN" altLang="en-US" sz="2800" b="1"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的头结点</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后，直到结束。</a:t>
            </a:r>
            <a:endParaRPr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3"/>
          <p:cNvGrpSpPr/>
          <p:nvPr/>
        </p:nvGrpSpPr>
        <p:grpSpPr>
          <a:xfrm>
            <a:off x="781027" y="3453453"/>
            <a:ext cx="7297761" cy="1512888"/>
            <a:chOff x="781027" y="2708275"/>
            <a:chExt cx="7297761" cy="1512888"/>
          </a:xfrm>
        </p:grpSpPr>
        <p:sp>
          <p:nvSpPr>
            <p:cNvPr id="277526" name="Oval 22"/>
            <p:cNvSpPr>
              <a:spLocks noChangeArrowheads="1"/>
            </p:cNvSpPr>
            <p:nvPr/>
          </p:nvSpPr>
          <p:spPr bwMode="auto">
            <a:xfrm>
              <a:off x="6567488" y="2708275"/>
              <a:ext cx="1511300" cy="1512888"/>
            </a:xfrm>
            <a:prstGeom prst="ellipse">
              <a:avLst/>
            </a:prstGeom>
            <a:solidFill>
              <a:schemeClr val="accent1">
                <a:alpha val="0"/>
              </a:schemeClr>
            </a:solidFill>
            <a:ln w="9525">
              <a:solidFill>
                <a:schemeClr val="tx1"/>
              </a:solidFill>
              <a:miter lim="800000"/>
            </a:ln>
            <a:effectLst/>
          </p:spPr>
          <p:txBody>
            <a:bodyPr wrap="none" anchor="ctr"/>
            <a:lstStyle/>
            <a:p>
              <a:pPr algn="ctr" fontAlgn="base">
                <a:spcBef>
                  <a:spcPct val="0"/>
                </a:spcBef>
                <a:spcAft>
                  <a:spcPct val="0"/>
                </a:spcAft>
              </a:pPr>
              <a:endParaRPr lang="zh-CN" altLang="en-US" sz="28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77509" name="Rectangle 5"/>
            <p:cNvSpPr>
              <a:spLocks noChangeArrowheads="1"/>
            </p:cNvSpPr>
            <p:nvPr/>
          </p:nvSpPr>
          <p:spPr bwMode="auto">
            <a:xfrm>
              <a:off x="1330325" y="2997200"/>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7510" name="Rectangle 6"/>
            <p:cNvSpPr>
              <a:spLocks noChangeArrowheads="1"/>
            </p:cNvSpPr>
            <p:nvPr/>
          </p:nvSpPr>
          <p:spPr bwMode="auto">
            <a:xfrm>
              <a:off x="1906588" y="2997200"/>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7511" name="Line 7"/>
            <p:cNvSpPr>
              <a:spLocks noChangeShapeType="1"/>
            </p:cNvSpPr>
            <p:nvPr/>
          </p:nvSpPr>
          <p:spPr bwMode="auto">
            <a:xfrm>
              <a:off x="1041400" y="3140075"/>
              <a:ext cx="288925"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7512" name="Text Box 8"/>
            <p:cNvSpPr txBox="1">
              <a:spLocks noChangeArrowheads="1"/>
            </p:cNvSpPr>
            <p:nvPr/>
          </p:nvSpPr>
          <p:spPr bwMode="auto">
            <a:xfrm>
              <a:off x="781027" y="2852738"/>
              <a:ext cx="504825" cy="523220"/>
            </a:xfrm>
            <a:prstGeom prst="rect">
              <a:avLst/>
            </a:prstGeom>
            <a:noFill/>
            <a:ln w="9525">
              <a:noFill/>
              <a:miter lim="800000"/>
            </a:ln>
            <a:effectLst/>
          </p:spPr>
          <p:txBody>
            <a:bodyPr>
              <a:spAutoFit/>
            </a:bodyPr>
            <a:lstStyle/>
            <a:p>
              <a:pPr fontAlgn="base">
                <a:spcBef>
                  <a:spcPct val="50000"/>
                </a:spcBef>
                <a:spcAft>
                  <a:spcPct val="0"/>
                </a:spcAft>
              </a:pPr>
              <a:r>
                <a:rPr lang="en-US" altLang="zh-CN" sz="2800" b="1" dirty="0">
                  <a:solidFill>
                    <a:srgbClr val="0000FF"/>
                  </a:solidFill>
                  <a:latin typeface="Consolas" panose="020B0609020204030204" pitchFamily="49" charset="0"/>
                  <a:ea typeface="楷体_GB2312" pitchFamily="49" charset="-122"/>
                  <a:cs typeface="Consolas" panose="020B0609020204030204" pitchFamily="49" charset="0"/>
                </a:rPr>
                <a:t>L</a:t>
              </a:r>
              <a:endParaRPr lang="en-US" altLang="zh-CN" sz="2800" b="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77513" name="Rectangle 9"/>
            <p:cNvSpPr>
              <a:spLocks noChangeArrowheads="1"/>
            </p:cNvSpPr>
            <p:nvPr/>
          </p:nvSpPr>
          <p:spPr bwMode="auto">
            <a:xfrm>
              <a:off x="3275013" y="3009900"/>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7514" name="Rectangle 10"/>
            <p:cNvSpPr>
              <a:spLocks noChangeArrowheads="1"/>
            </p:cNvSpPr>
            <p:nvPr/>
          </p:nvSpPr>
          <p:spPr bwMode="auto">
            <a:xfrm>
              <a:off x="2693988" y="3009900"/>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lnSpc>
                  <a:spcPts val="1800"/>
                </a:lnSpc>
                <a:spcBef>
                  <a:spcPct val="0"/>
                </a:spcBef>
                <a:spcAft>
                  <a:spcPct val="0"/>
                </a:spcAft>
              </a:pPr>
              <a:r>
                <a:rPr lang="en-US" altLang="zh-CN" sz="2800" b="1" i="1" smtClean="0">
                  <a:solidFill>
                    <a:srgbClr val="0000FF"/>
                  </a:solidFill>
                  <a:latin typeface="Consolas" panose="020B0609020204030204" pitchFamily="49" charset="0"/>
                  <a:cs typeface="Consolas" panose="020B0609020204030204" pitchFamily="49" charset="0"/>
                </a:rPr>
                <a:t>a</a:t>
              </a:r>
              <a:r>
                <a:rPr lang="en-US" altLang="zh-CN" sz="2800" b="1" i="1" baseline="-25000" smtClean="0">
                  <a:solidFill>
                    <a:srgbClr val="0000FF"/>
                  </a:solidFill>
                  <a:latin typeface="Consolas" panose="020B0609020204030204" pitchFamily="49" charset="0"/>
                  <a:cs typeface="Consolas" panose="020B0609020204030204" pitchFamily="49" charset="0"/>
                </a:rPr>
                <a:t>i</a:t>
              </a:r>
              <a:r>
                <a:rPr lang="en-US" altLang="zh-CN" sz="2800" b="1" baseline="-25000" smtClean="0">
                  <a:solidFill>
                    <a:srgbClr val="0000FF"/>
                  </a:solidFill>
                  <a:latin typeface="Consolas" panose="020B0609020204030204" pitchFamily="49" charset="0"/>
                  <a:cs typeface="Consolas" panose="020B0609020204030204" pitchFamily="49" charset="0"/>
                </a:rPr>
                <a:t>-1</a:t>
              </a:r>
              <a:endParaRPr lang="en-US" altLang="zh-CN" sz="2800" b="1" baseline="-25000" dirty="0">
                <a:solidFill>
                  <a:srgbClr val="0000FF"/>
                </a:solidFill>
                <a:latin typeface="Consolas" panose="020B0609020204030204" pitchFamily="49" charset="0"/>
                <a:cs typeface="Consolas" panose="020B0609020204030204" pitchFamily="49" charset="0"/>
              </a:endParaRPr>
            </a:p>
          </p:txBody>
        </p:sp>
        <p:sp>
          <p:nvSpPr>
            <p:cNvPr id="277515" name="Line 11"/>
            <p:cNvSpPr>
              <a:spLocks noChangeShapeType="1"/>
            </p:cNvSpPr>
            <p:nvPr/>
          </p:nvSpPr>
          <p:spPr bwMode="auto">
            <a:xfrm>
              <a:off x="2362200" y="3190875"/>
              <a:ext cx="288925"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7516" name="Line 12"/>
            <p:cNvSpPr>
              <a:spLocks noChangeShapeType="1"/>
            </p:cNvSpPr>
            <p:nvPr/>
          </p:nvSpPr>
          <p:spPr bwMode="auto">
            <a:xfrm>
              <a:off x="4878070" y="3178175"/>
              <a:ext cx="288925"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7517" name="Line 13"/>
            <p:cNvSpPr>
              <a:spLocks noChangeShapeType="1"/>
            </p:cNvSpPr>
            <p:nvPr/>
          </p:nvSpPr>
          <p:spPr bwMode="auto">
            <a:xfrm>
              <a:off x="3756025" y="3190875"/>
              <a:ext cx="288925"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7518" name="Rectangle 14"/>
            <p:cNvSpPr>
              <a:spLocks noChangeArrowheads="1"/>
            </p:cNvSpPr>
            <p:nvPr/>
          </p:nvSpPr>
          <p:spPr bwMode="auto">
            <a:xfrm>
              <a:off x="5768975" y="29972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7519" name="Rectangle 15"/>
            <p:cNvSpPr>
              <a:spLocks noChangeArrowheads="1"/>
            </p:cNvSpPr>
            <p:nvPr/>
          </p:nvSpPr>
          <p:spPr bwMode="auto">
            <a:xfrm>
              <a:off x="5187950" y="29972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lnSpc>
                  <a:spcPts val="1800"/>
                </a:lnSpc>
                <a:spcBef>
                  <a:spcPct val="0"/>
                </a:spcBef>
                <a:spcAft>
                  <a:spcPct val="0"/>
                </a:spcAft>
              </a:pPr>
              <a:r>
                <a:rPr lang="en-US" altLang="zh-CN" sz="2800" b="1" i="1" dirty="0" smtClean="0">
                  <a:solidFill>
                    <a:srgbClr val="0000FF"/>
                  </a:solidFill>
                  <a:latin typeface="Consolas" panose="020B0609020204030204" pitchFamily="49" charset="0"/>
                  <a:cs typeface="Consolas" panose="020B0609020204030204" pitchFamily="49" charset="0"/>
                </a:rPr>
                <a:t>a</a:t>
              </a:r>
              <a:r>
                <a:rPr lang="en-US" altLang="zh-CN" sz="2800" b="1" baseline="-25000" dirty="0" smtClean="0">
                  <a:solidFill>
                    <a:srgbClr val="0000FF"/>
                  </a:solidFill>
                  <a:latin typeface="Consolas" panose="020B0609020204030204" pitchFamily="49" charset="0"/>
                  <a:cs typeface="Consolas" panose="020B0609020204030204" pitchFamily="49" charset="0"/>
                </a:rPr>
                <a:t>0</a:t>
              </a:r>
              <a:endParaRPr lang="en-US" altLang="zh-CN" sz="2800" b="1" baseline="-25000" dirty="0">
                <a:solidFill>
                  <a:srgbClr val="0000FF"/>
                </a:solidFill>
                <a:latin typeface="Consolas" panose="020B0609020204030204" pitchFamily="49" charset="0"/>
                <a:cs typeface="Consolas" panose="020B0609020204030204" pitchFamily="49" charset="0"/>
              </a:endParaRPr>
            </a:p>
          </p:txBody>
        </p:sp>
        <p:sp>
          <p:nvSpPr>
            <p:cNvPr id="277520" name="Text Box 16"/>
            <p:cNvSpPr txBox="1">
              <a:spLocks noChangeArrowheads="1"/>
            </p:cNvSpPr>
            <p:nvPr/>
          </p:nvSpPr>
          <p:spPr bwMode="auto">
            <a:xfrm>
              <a:off x="4176713" y="2965455"/>
              <a:ext cx="504825" cy="523220"/>
            </a:xfrm>
            <a:prstGeom prst="rect">
              <a:avLst/>
            </a:prstGeom>
            <a:noFill/>
            <a:ln w="9525">
              <a:noFill/>
              <a:miter lim="800000"/>
            </a:ln>
            <a:effectLst/>
          </p:spPr>
          <p:txBody>
            <a:bodyPr>
              <a:spAutoFit/>
            </a:bodyPr>
            <a:lstStyle/>
            <a:p>
              <a:pPr fontAlgn="base">
                <a:spcBef>
                  <a:spcPct val="50000"/>
                </a:spcBef>
                <a:spcAft>
                  <a:spcPct val="0"/>
                </a:spcAft>
              </a:pPr>
              <a:r>
                <a:rPr lang="en-US" altLang="zh-CN" sz="2800" b="1">
                  <a:solidFill>
                    <a:srgbClr val="0000FF"/>
                  </a:solidFill>
                  <a:latin typeface="宋体" panose="02010600030101010101" pitchFamily="2" charset="-122"/>
                  <a:cs typeface="Consolas" panose="020B0609020204030204" pitchFamily="49" charset="0"/>
                </a:rPr>
                <a:t>…</a:t>
              </a:r>
              <a:endParaRPr lang="en-US" altLang="zh-CN" sz="2800" b="1">
                <a:solidFill>
                  <a:srgbClr val="0000FF"/>
                </a:solidFill>
                <a:latin typeface="宋体" panose="02010600030101010101" pitchFamily="2" charset="-122"/>
                <a:cs typeface="Consolas" panose="020B0609020204030204" pitchFamily="49" charset="0"/>
              </a:endParaRPr>
            </a:p>
          </p:txBody>
        </p:sp>
        <p:sp>
          <p:nvSpPr>
            <p:cNvPr id="277521" name="Rectangle 17"/>
            <p:cNvSpPr>
              <a:spLocks noChangeArrowheads="1"/>
            </p:cNvSpPr>
            <p:nvPr/>
          </p:nvSpPr>
          <p:spPr bwMode="auto">
            <a:xfrm>
              <a:off x="7312025" y="34290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7522" name="Rectangle 18"/>
            <p:cNvSpPr>
              <a:spLocks noChangeArrowheads="1"/>
            </p:cNvSpPr>
            <p:nvPr/>
          </p:nvSpPr>
          <p:spPr bwMode="auto">
            <a:xfrm>
              <a:off x="6731000" y="34290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lnSpc>
                  <a:spcPts val="1800"/>
                </a:lnSpc>
                <a:spcBef>
                  <a:spcPct val="0"/>
                </a:spcBef>
                <a:spcAft>
                  <a:spcPct val="0"/>
                </a:spcAft>
              </a:pPr>
              <a:r>
                <a:rPr lang="en-US" altLang="zh-CN" sz="2800" b="1" i="1" dirty="0" err="1">
                  <a:solidFill>
                    <a:srgbClr val="0000FF"/>
                  </a:solidFill>
                  <a:latin typeface="Consolas" panose="020B0609020204030204" pitchFamily="49" charset="0"/>
                  <a:cs typeface="Consolas" panose="020B0609020204030204" pitchFamily="49" charset="0"/>
                </a:rPr>
                <a:t>a</a:t>
              </a:r>
              <a:r>
                <a:rPr lang="en-US" altLang="zh-CN" sz="2800" b="1" i="1" baseline="-25000" dirty="0" err="1">
                  <a:solidFill>
                    <a:srgbClr val="0000FF"/>
                  </a:solidFill>
                  <a:latin typeface="Consolas" panose="020B0609020204030204" pitchFamily="49" charset="0"/>
                  <a:cs typeface="Consolas" panose="020B0609020204030204" pitchFamily="49" charset="0"/>
                </a:rPr>
                <a:t>i</a:t>
              </a:r>
              <a:endParaRPr lang="en-US" altLang="zh-CN" sz="2800" b="1" i="1" baseline="-25000" dirty="0">
                <a:solidFill>
                  <a:srgbClr val="0000FF"/>
                </a:solidFill>
                <a:latin typeface="Consolas" panose="020B0609020204030204" pitchFamily="49" charset="0"/>
                <a:cs typeface="Consolas" panose="020B0609020204030204" pitchFamily="49" charset="0"/>
              </a:endParaRPr>
            </a:p>
          </p:txBody>
        </p:sp>
        <p:sp>
          <p:nvSpPr>
            <p:cNvPr id="277523" name="Line 19"/>
            <p:cNvSpPr>
              <a:spLocks noChangeShapeType="1"/>
            </p:cNvSpPr>
            <p:nvPr/>
          </p:nvSpPr>
          <p:spPr bwMode="auto">
            <a:xfrm>
              <a:off x="7019925" y="3068638"/>
              <a:ext cx="0" cy="360362"/>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7524" name="Text Box 20"/>
            <p:cNvSpPr txBox="1">
              <a:spLocks noChangeArrowheads="1"/>
            </p:cNvSpPr>
            <p:nvPr/>
          </p:nvSpPr>
          <p:spPr bwMode="auto">
            <a:xfrm>
              <a:off x="7019925" y="2708275"/>
              <a:ext cx="574675" cy="523220"/>
            </a:xfrm>
            <a:prstGeom prst="rect">
              <a:avLst/>
            </a:prstGeom>
            <a:noFill/>
            <a:ln w="9525">
              <a:noFill/>
              <a:miter lim="800000"/>
            </a:ln>
            <a:effectLst/>
          </p:spPr>
          <p:txBody>
            <a:bodyPr>
              <a:spAutoFit/>
            </a:bodyPr>
            <a:lstStyle/>
            <a:p>
              <a:pPr fontAlgn="base">
                <a:spcBef>
                  <a:spcPct val="50000"/>
                </a:spcBef>
                <a:spcAft>
                  <a:spcPct val="0"/>
                </a:spcAft>
              </a:pPr>
              <a:r>
                <a:rPr lang="en-US" altLang="zh-CN" sz="2800" b="1" i="1" dirty="0">
                  <a:solidFill>
                    <a:srgbClr val="0000FF"/>
                  </a:solidFill>
                  <a:latin typeface="Consolas" panose="020B0609020204030204" pitchFamily="49" charset="0"/>
                  <a:ea typeface="楷体_GB2312" pitchFamily="49" charset="-122"/>
                  <a:cs typeface="Consolas" panose="020B0609020204030204" pitchFamily="49" charset="0"/>
                </a:rPr>
                <a:t>s</a:t>
              </a:r>
              <a:endParaRPr lang="en-US" altLang="zh-CN" sz="28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77525" name="Line 21"/>
            <p:cNvSpPr>
              <a:spLocks noChangeShapeType="1"/>
            </p:cNvSpPr>
            <p:nvPr/>
          </p:nvSpPr>
          <p:spPr bwMode="auto">
            <a:xfrm flipV="1">
              <a:off x="2627313" y="3429000"/>
              <a:ext cx="0" cy="503238"/>
            </a:xfrm>
            <a:prstGeom prst="line">
              <a:avLst/>
            </a:prstGeom>
            <a:noFill/>
            <a:ln w="28575">
              <a:solidFill>
                <a:srgbClr val="FF3300"/>
              </a:solidFill>
              <a:miter lim="800000"/>
              <a:tailEnd type="triangle" w="med" len="med"/>
            </a:ln>
            <a:effectLst/>
          </p:spPr>
          <p:txBody>
            <a:bodyPr wrap="none"/>
            <a:lstStyle/>
            <a:p>
              <a:pPr algn="ctr" fontAlgn="base">
                <a:spcBef>
                  <a:spcPct val="0"/>
                </a:spcBef>
                <a:spcAft>
                  <a:spcPct val="0"/>
                </a:spcAft>
              </a:pPr>
              <a:endParaRPr lang="zh-CN" altLang="en-US" sz="28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77527" name="Line 23"/>
            <p:cNvSpPr>
              <a:spLocks noChangeShapeType="1"/>
            </p:cNvSpPr>
            <p:nvPr/>
          </p:nvSpPr>
          <p:spPr bwMode="auto">
            <a:xfrm>
              <a:off x="2627313" y="3932238"/>
              <a:ext cx="4103687" cy="0"/>
            </a:xfrm>
            <a:prstGeom prst="line">
              <a:avLst/>
            </a:prstGeom>
            <a:noFill/>
            <a:ln w="28575">
              <a:solidFill>
                <a:srgbClr val="FF3300"/>
              </a:solidFill>
              <a:miter lim="800000"/>
            </a:ln>
            <a:effectLst/>
          </p:spPr>
          <p:txBody>
            <a:bodyPr wrap="none"/>
            <a:lstStyle/>
            <a:p>
              <a:pPr algn="ctr" fontAlgn="base">
                <a:spcBef>
                  <a:spcPct val="0"/>
                </a:spcBef>
                <a:spcAft>
                  <a:spcPct val="0"/>
                </a:spcAft>
              </a:pPr>
              <a:endParaRPr lang="zh-CN" altLang="en-US" sz="2800" b="1">
                <a:solidFill>
                  <a:srgbClr val="0000FF"/>
                </a:solidFill>
                <a:latin typeface="Consolas" panose="020B0609020204030204" pitchFamily="49" charset="0"/>
                <a:ea typeface="楷体_GB2312" pitchFamily="49" charset="-122"/>
                <a:cs typeface="Consolas" panose="020B0609020204030204" pitchFamily="49" charset="0"/>
              </a:endParaRPr>
            </a:p>
          </p:txBody>
        </p:sp>
      </p:grpSp>
      <p:sp>
        <p:nvSpPr>
          <p:cNvPr id="277528" name="Text Box 24"/>
          <p:cNvSpPr txBox="1">
            <a:spLocks noChangeArrowheads="1"/>
          </p:cNvSpPr>
          <p:nvPr/>
        </p:nvSpPr>
        <p:spPr bwMode="auto">
          <a:xfrm>
            <a:off x="395287" y="404813"/>
            <a:ext cx="4771707"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a:spAutoFit/>
          </a:bodyPr>
          <a:lstStyle/>
          <a:p>
            <a:pPr fontAlgn="base">
              <a:spcBef>
                <a:spcPct val="0"/>
              </a:spcBef>
              <a:spcAft>
                <a:spcPct val="0"/>
              </a:spcAft>
            </a:pPr>
            <a:r>
              <a:rPr kumimoji="1" lang="zh-CN" altLang="en-US" sz="28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8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1</a:t>
            </a:r>
            <a:r>
              <a:rPr kumimoji="1" lang="zh-CN" altLang="en-US" sz="28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）头插法建表</a:t>
            </a:r>
            <a:endParaRPr lang="zh-CN" altLang="en-US" sz="2800" b="1" dirty="0">
              <a:solidFill>
                <a:prstClr val="black"/>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77529" name="Text Box 25"/>
          <p:cNvSpPr txBox="1">
            <a:spLocks noChangeArrowheads="1"/>
          </p:cNvSpPr>
          <p:nvPr/>
        </p:nvSpPr>
        <p:spPr bwMode="auto">
          <a:xfrm>
            <a:off x="781027" y="5382279"/>
            <a:ext cx="6840539" cy="523220"/>
          </a:xfrm>
          <a:prstGeom prst="rect">
            <a:avLst/>
          </a:prstGeom>
          <a:noFill/>
          <a:ln w="9525">
            <a:noFill/>
            <a:miter lim="800000"/>
          </a:ln>
          <a:effectLst/>
          <a:scene3d>
            <a:camera prst="orthographicFront">
              <a:rot lat="0" lon="0" rev="0"/>
            </a:camera>
            <a:lightRig rig="balanced" dir="t">
              <a:rot lat="0" lon="0" rev="8700000"/>
            </a:lightRig>
          </a:scene3d>
          <a:sp3d>
            <a:bevelT w="190500" h="38100"/>
          </a:sp3d>
        </p:spPr>
        <p:txBody>
          <a:bodyPr wrap="square">
            <a:spAutoFit/>
          </a:bodyPr>
          <a:lstStyle/>
          <a:p>
            <a:pPr fontAlgn="base">
              <a:spcBef>
                <a:spcPct val="50000"/>
              </a:spcBef>
              <a:spcAft>
                <a:spcPct val="0"/>
              </a:spcAft>
            </a:pPr>
            <a:r>
              <a:rPr lang="zh-CN" altLang="en-US" sz="2800" b="1" dirty="0">
                <a:solidFill>
                  <a:srgbClr val="FF0000"/>
                </a:solidFill>
                <a:latin typeface="Consolas" panose="020B0609020204030204" pitchFamily="49" charset="0"/>
                <a:ea typeface="方正启体简体" pitchFamily="65" charset="-122"/>
                <a:cs typeface="Consolas" panose="020B0609020204030204" pitchFamily="49" charset="0"/>
              </a:rPr>
              <a:t>注意：</a:t>
            </a:r>
            <a:r>
              <a:rPr lang="zh-CN" altLang="en-US" sz="2800" b="1" dirty="0">
                <a:solidFill>
                  <a:srgbClr val="0000FF"/>
                </a:solidFill>
                <a:latin typeface="Consolas" panose="020B0609020204030204" pitchFamily="49" charset="0"/>
                <a:ea typeface="方正启体简体" pitchFamily="65" charset="-122"/>
                <a:cs typeface="Consolas" panose="020B0609020204030204" pitchFamily="49" charset="0"/>
              </a:rPr>
              <a:t>链表</a:t>
            </a:r>
            <a:r>
              <a:rPr lang="zh-CN" altLang="en-US" sz="2800" b="1" dirty="0" smtClean="0">
                <a:solidFill>
                  <a:srgbClr val="0000FF"/>
                </a:solidFill>
                <a:latin typeface="Consolas" panose="020B0609020204030204" pitchFamily="49" charset="0"/>
                <a:ea typeface="方正启体简体" pitchFamily="65" charset="-122"/>
                <a:cs typeface="Consolas" panose="020B0609020204030204" pitchFamily="49" charset="0"/>
              </a:rPr>
              <a:t>的结点顺序</a:t>
            </a:r>
            <a:r>
              <a:rPr lang="zh-CN" altLang="en-US" sz="2800" b="1" dirty="0">
                <a:solidFill>
                  <a:srgbClr val="0000FF"/>
                </a:solidFill>
                <a:latin typeface="Consolas" panose="020B0609020204030204" pitchFamily="49" charset="0"/>
                <a:ea typeface="方正启体简体" pitchFamily="65" charset="-122"/>
                <a:cs typeface="Consolas" panose="020B0609020204030204" pitchFamily="49" charset="0"/>
              </a:rPr>
              <a:t>与逻辑次序</a:t>
            </a:r>
            <a:r>
              <a:rPr lang="zh-CN" altLang="en-US" sz="2800" b="1" dirty="0">
                <a:solidFill>
                  <a:srgbClr val="FF00FF"/>
                </a:solidFill>
                <a:latin typeface="Consolas" panose="020B0609020204030204" pitchFamily="49" charset="0"/>
                <a:ea typeface="方正启体简体" pitchFamily="65" charset="-122"/>
                <a:cs typeface="Consolas" panose="020B0609020204030204" pitchFamily="49" charset="0"/>
              </a:rPr>
              <a:t>相反</a:t>
            </a:r>
            <a:r>
              <a:rPr lang="zh-CN" altLang="en-US" sz="2800" b="1" dirty="0">
                <a:solidFill>
                  <a:srgbClr val="0000FF"/>
                </a:solidFill>
                <a:latin typeface="Consolas" panose="020B0609020204030204" pitchFamily="49" charset="0"/>
                <a:ea typeface="方正启体简体" pitchFamily="65" charset="-122"/>
                <a:cs typeface="Consolas" panose="020B0609020204030204" pitchFamily="49" charset="0"/>
              </a:rPr>
              <a:t>。</a:t>
            </a:r>
            <a:endParaRPr lang="zh-CN" altLang="en-US" sz="2800" b="1" dirty="0">
              <a:solidFill>
                <a:srgbClr val="0000FF"/>
              </a:solidFill>
              <a:latin typeface="Consolas" panose="020B0609020204030204" pitchFamily="49" charset="0"/>
              <a:ea typeface="方正启体简体" pitchFamily="65"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277529"/>
                                        </p:tgtEl>
                                        <p:attrNameLst>
                                          <p:attrName>style.visibility</p:attrName>
                                        </p:attrNameLst>
                                      </p:cBhvr>
                                      <p:to>
                                        <p:strVal val="visible"/>
                                      </p:to>
                                    </p:set>
                                    <p:anim calcmode="discrete" valueType="clr">
                                      <p:cBhvr override="childStyle">
                                        <p:cTn id="11" dur="80"/>
                                        <p:tgtEl>
                                          <p:spTgt spid="27752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77529"/>
                                        </p:tgtEl>
                                        <p:attrNameLst>
                                          <p:attrName>fillcolor</p:attrName>
                                        </p:attrNameLst>
                                      </p:cBhvr>
                                      <p:tavLst>
                                        <p:tav tm="0">
                                          <p:val>
                                            <p:clrVal>
                                              <a:schemeClr val="accent2"/>
                                            </p:clrVal>
                                          </p:val>
                                        </p:tav>
                                        <p:tav tm="50000">
                                          <p:val>
                                            <p:clrVal>
                                              <a:schemeClr val="hlink"/>
                                            </p:clrVal>
                                          </p:val>
                                        </p:tav>
                                      </p:tavLst>
                                    </p:anim>
                                    <p:set>
                                      <p:cBhvr>
                                        <p:cTn id="13" dur="80"/>
                                        <p:tgtEl>
                                          <p:spTgt spid="2775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51520" y="764704"/>
            <a:ext cx="8786810" cy="309540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lIns="216000" tIns="216000" rIns="144000" bIns="216000">
            <a:spAutoFit/>
          </a:bodyPr>
          <a:lstStyle/>
          <a:p>
            <a:pPr fontAlgn="base">
              <a:lnSpc>
                <a:spcPct val="120000"/>
              </a:lnSpc>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void</a:t>
            </a:r>
            <a:r>
              <a:rPr kumimoji="1" lang="en-US" altLang="zh-CN" sz="2400" b="1" dirty="0">
                <a:solidFill>
                  <a:srgbClr val="1F497D"/>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FF3300"/>
                </a:solidFill>
                <a:latin typeface="Consolas" panose="020B0609020204030204" pitchFamily="49" charset="0"/>
                <a:ea typeface="仿宋" panose="02010609060101010101" pitchFamily="49" charset="-122"/>
                <a:cs typeface="Consolas" panose="020B0609020204030204" pitchFamily="49" charset="0"/>
              </a:rPr>
              <a:t>CreateListF</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20000"/>
              </a:lnSpc>
              <a:spcBef>
                <a:spcPct val="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20000"/>
              </a:lnSpc>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*s;</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20000"/>
              </a:lnSpc>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20000"/>
              </a:lnSpc>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sizeof</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20000"/>
              </a:lnSpc>
              <a:spcBef>
                <a:spcPct val="0"/>
              </a:spcBef>
              <a:spcAft>
                <a:spcPct val="0"/>
              </a:spcAft>
            </a:pPr>
            <a:r>
              <a:rPr kumimoji="1" lang="en-US" altLang="zh-CN" sz="2400" b="1" dirty="0">
                <a:solidFill>
                  <a:srgbClr val="1F497D"/>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2400" b="1" dirty="0">
                <a:solidFill>
                  <a:srgbClr val="FF00FF"/>
                </a:solidFill>
                <a:latin typeface="Consolas" panose="020B0609020204030204" pitchFamily="49" charset="0"/>
                <a:ea typeface="仿宋" panose="02010609060101010101" pitchFamily="49" charset="-122"/>
                <a:cs typeface="Consolas" panose="020B0609020204030204" pitchFamily="49" charset="0"/>
              </a:rPr>
              <a:t>&gt;next=NULL</a:t>
            </a:r>
            <a:r>
              <a:rPr kumimoji="1" lang="en-US" altLang="zh-CN" sz="2400" b="1" dirty="0">
                <a:solidFill>
                  <a:srgbClr val="1F497D"/>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1F497D"/>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创建</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头结点，其</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next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域置为</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8"/>
          <p:cNvGrpSpPr/>
          <p:nvPr/>
        </p:nvGrpSpPr>
        <p:grpSpPr>
          <a:xfrm>
            <a:off x="1331640" y="3934766"/>
            <a:ext cx="2228226" cy="1942506"/>
            <a:chOff x="1983734" y="3000372"/>
            <a:chExt cx="1731010" cy="1285884"/>
          </a:xfrm>
        </p:grpSpPr>
        <p:sp>
          <p:nvSpPr>
            <p:cNvPr id="4" name="Rectangle 5"/>
            <p:cNvSpPr>
              <a:spLocks noChangeArrowheads="1"/>
            </p:cNvSpPr>
            <p:nvPr/>
          </p:nvSpPr>
          <p:spPr bwMode="auto">
            <a:xfrm>
              <a:off x="2562219" y="3925893"/>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endParaRPr>
            </a:p>
          </p:txBody>
        </p:sp>
        <p:sp>
          <p:nvSpPr>
            <p:cNvPr id="5" name="Rectangle 6"/>
            <p:cNvSpPr>
              <a:spLocks noChangeArrowheads="1"/>
            </p:cNvSpPr>
            <p:nvPr/>
          </p:nvSpPr>
          <p:spPr bwMode="auto">
            <a:xfrm>
              <a:off x="3138482" y="3925893"/>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r>
                <a:rPr lang="zh-CN" altLang="en-US" sz="2400" b="1" dirty="0" smtClean="0">
                  <a:solidFill>
                    <a:srgbClr val="0000FF"/>
                  </a:solidFill>
                  <a:latin typeface="Times New Roman" panose="02020603050405020304" pitchFamily="18" charset="0"/>
                  <a:cs typeface="Times New Roman" panose="02020603050405020304" pitchFamily="18" charset="0"/>
                </a:rPr>
                <a:t>∧</a:t>
              </a:r>
              <a:endParaRPr lang="zh-CN" altLang="en-US" sz="2400" b="1" dirty="0">
                <a:solidFill>
                  <a:srgbClr val="0000FF"/>
                </a:solidFill>
                <a:latin typeface="Times New Roman" panose="02020603050405020304" pitchFamily="18" charset="0"/>
                <a:cs typeface="Times New Roman" panose="02020603050405020304" pitchFamily="18" charset="0"/>
              </a:endParaRPr>
            </a:p>
          </p:txBody>
        </p:sp>
        <p:sp>
          <p:nvSpPr>
            <p:cNvPr id="6" name="Line 7"/>
            <p:cNvSpPr>
              <a:spLocks noChangeShapeType="1"/>
            </p:cNvSpPr>
            <p:nvPr/>
          </p:nvSpPr>
          <p:spPr bwMode="auto">
            <a:xfrm>
              <a:off x="2273294" y="4068768"/>
              <a:ext cx="288925"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endParaRPr>
            </a:p>
          </p:txBody>
        </p:sp>
        <p:sp>
          <p:nvSpPr>
            <p:cNvPr id="7" name="Text Box 8"/>
            <p:cNvSpPr txBox="1">
              <a:spLocks noChangeArrowheads="1"/>
            </p:cNvSpPr>
            <p:nvPr/>
          </p:nvSpPr>
          <p:spPr bwMode="auto">
            <a:xfrm>
              <a:off x="1983734" y="3781431"/>
              <a:ext cx="504825" cy="305609"/>
            </a:xfrm>
            <a:prstGeom prst="rect">
              <a:avLst/>
            </a:prstGeom>
            <a:noFill/>
            <a:ln w="9525">
              <a:noFill/>
              <a:miter lim="800000"/>
            </a:ln>
            <a:effectLst/>
          </p:spPr>
          <p:txBody>
            <a:bodyPr>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rPr>
                <a:t>L</a:t>
              </a:r>
              <a:endPar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8" name="下箭头 7"/>
            <p:cNvSpPr/>
            <p:nvPr/>
          </p:nvSpPr>
          <p:spPr>
            <a:xfrm>
              <a:off x="2857488" y="3000372"/>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endParaRPr>
            </a:p>
          </p:txBody>
        </p:sp>
      </p:grpSp>
      <p:sp>
        <p:nvSpPr>
          <p:cNvPr id="10" name="Text Box 6"/>
          <p:cNvSpPr txBox="1">
            <a:spLocks noChangeArrowheads="1"/>
          </p:cNvSpPr>
          <p:nvPr/>
        </p:nvSpPr>
        <p:spPr bwMode="auto">
          <a:xfrm>
            <a:off x="4773375" y="4096451"/>
            <a:ext cx="4264955" cy="2803433"/>
          </a:xfrm>
          <a:prstGeom prst="rect">
            <a:avLst/>
          </a:prstGeom>
          <a:solidFill>
            <a:schemeClr val="bg1">
              <a:lumMod val="95000"/>
            </a:schemeClr>
          </a:solidFill>
          <a:effectLst/>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fontAlgn="base">
              <a:spcBef>
                <a:spcPct val="500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main(){ </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char a[]={…};   </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CreateListF(M,a,5);</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5000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5" end="5"/>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13174" y="253537"/>
            <a:ext cx="8895330" cy="313574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lIns="216000" tIns="180000" rIns="144000" bIns="180000">
            <a:spAutoFit/>
          </a:bodyPr>
          <a:lstStyle/>
          <a:p>
            <a:pPr fontAlgn="base">
              <a:lnSpc>
                <a:spcPts val="2400"/>
              </a:lnSpc>
              <a:spcBef>
                <a:spcPts val="80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=0;i&lt;</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循环建立</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数据结点</a:t>
            </a:r>
            <a:endPar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sizeof</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&gt;data=a[</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创建</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数据结点</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1F497D"/>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1F497D"/>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s-</a:t>
            </a:r>
            <a:r>
              <a:rPr kumimoji="1" lang="en-US" altLang="zh-CN" sz="2400" b="1" dirty="0">
                <a:solidFill>
                  <a:srgbClr val="FF00FF"/>
                </a:solidFill>
                <a:latin typeface="Consolas" panose="020B0609020204030204" pitchFamily="49" charset="0"/>
                <a:ea typeface="仿宋" panose="02010609060101010101" pitchFamily="49" charset="-122"/>
                <a:cs typeface="Consolas" panose="020B0609020204030204" pitchFamily="49" charset="0"/>
              </a:rPr>
              <a:t>&gt;next=L-&gt;next</a:t>
            </a:r>
            <a:r>
              <a:rPr kumimoji="1" lang="en-US" altLang="zh-CN" sz="2400" b="1"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插</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在头结点之后</a:t>
            </a:r>
            <a:endPar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zh-CN" altLang="en-US" sz="2400" b="1"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2400" b="1" dirty="0">
                <a:solidFill>
                  <a:srgbClr val="FF00FF"/>
                </a:solidFill>
                <a:latin typeface="Consolas" panose="020B0609020204030204" pitchFamily="49" charset="0"/>
                <a:ea typeface="仿宋" panose="02010609060101010101" pitchFamily="49" charset="-122"/>
                <a:cs typeface="Consolas" panose="020B0609020204030204" pitchFamily="49" charset="0"/>
              </a:rPr>
              <a:t>&gt;next=s;</a:t>
            </a:r>
            <a:endParaRPr kumimoji="1" lang="en-US" altLang="zh-CN" sz="2400" b="1"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1F497D"/>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5"/>
          <p:cNvGrpSpPr/>
          <p:nvPr/>
        </p:nvGrpSpPr>
        <p:grpSpPr>
          <a:xfrm>
            <a:off x="709615" y="3724819"/>
            <a:ext cx="7291435" cy="2409127"/>
            <a:chOff x="677787" y="2643182"/>
            <a:chExt cx="7291435" cy="2409127"/>
          </a:xfrm>
        </p:grpSpPr>
        <p:sp>
          <p:nvSpPr>
            <p:cNvPr id="4" name="Oval 22"/>
            <p:cNvSpPr>
              <a:spLocks noChangeArrowheads="1"/>
            </p:cNvSpPr>
            <p:nvPr/>
          </p:nvSpPr>
          <p:spPr bwMode="auto">
            <a:xfrm>
              <a:off x="6457922" y="2922738"/>
              <a:ext cx="1511300" cy="1512888"/>
            </a:xfrm>
            <a:prstGeom prst="ellipse">
              <a:avLst/>
            </a:prstGeom>
            <a:solidFill>
              <a:schemeClr val="accent1">
                <a:alpha val="0"/>
              </a:schemeClr>
            </a:solidFill>
            <a:ln w="9525">
              <a:solidFill>
                <a:schemeClr val="tx1"/>
              </a:solidFill>
              <a:miter lim="800000"/>
            </a:ln>
            <a:effectLst/>
          </p:spPr>
          <p:txBody>
            <a:bodyPr wrap="none" anchor="ctr"/>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5" name="Rectangle 5"/>
            <p:cNvSpPr>
              <a:spLocks noChangeArrowheads="1"/>
            </p:cNvSpPr>
            <p:nvPr/>
          </p:nvSpPr>
          <p:spPr bwMode="auto">
            <a:xfrm>
              <a:off x="1220759" y="3211663"/>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6" name="Rectangle 6"/>
            <p:cNvSpPr>
              <a:spLocks noChangeArrowheads="1"/>
            </p:cNvSpPr>
            <p:nvPr/>
          </p:nvSpPr>
          <p:spPr bwMode="auto">
            <a:xfrm>
              <a:off x="1797022" y="3211663"/>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7" name="Line 7"/>
            <p:cNvSpPr>
              <a:spLocks noChangeShapeType="1"/>
            </p:cNvSpPr>
            <p:nvPr/>
          </p:nvSpPr>
          <p:spPr bwMode="auto">
            <a:xfrm>
              <a:off x="931834" y="3354538"/>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8" name="Text Box 8"/>
            <p:cNvSpPr txBox="1">
              <a:spLocks noChangeArrowheads="1"/>
            </p:cNvSpPr>
            <p:nvPr/>
          </p:nvSpPr>
          <p:spPr bwMode="auto">
            <a:xfrm>
              <a:off x="677787" y="3067201"/>
              <a:ext cx="504825"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rPr>
                <a:t>L</a:t>
              </a:r>
              <a:endPar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9" name="Rectangle 9"/>
            <p:cNvSpPr>
              <a:spLocks noChangeArrowheads="1"/>
            </p:cNvSpPr>
            <p:nvPr/>
          </p:nvSpPr>
          <p:spPr bwMode="auto">
            <a:xfrm>
              <a:off x="3165447" y="3224363"/>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0" name="Rectangle 10"/>
            <p:cNvSpPr>
              <a:spLocks noChangeArrowheads="1"/>
            </p:cNvSpPr>
            <p:nvPr/>
          </p:nvSpPr>
          <p:spPr bwMode="auto">
            <a:xfrm>
              <a:off x="2584422" y="3224363"/>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lnSpc>
                  <a:spcPts val="1800"/>
                </a:lnSpc>
                <a:spcBef>
                  <a:spcPct val="0"/>
                </a:spcBef>
                <a:spcAft>
                  <a:spcPct val="0"/>
                </a:spcAft>
              </a:pPr>
              <a:r>
                <a:rPr lang="en-US" altLang="zh-CN" sz="2400" b="1" i="1" dirty="0" smtClean="0">
                  <a:solidFill>
                    <a:srgbClr val="0000FF"/>
                  </a:solidFill>
                  <a:latin typeface="Consolas" panose="020B0609020204030204" pitchFamily="49" charset="0"/>
                  <a:cs typeface="Consolas" panose="020B0609020204030204" pitchFamily="49" charset="0"/>
                </a:rPr>
                <a:t>a</a:t>
              </a:r>
              <a:r>
                <a:rPr lang="en-US" altLang="zh-CN" sz="2400" b="1" i="1" baseline="-25000" dirty="0" smtClean="0">
                  <a:solidFill>
                    <a:srgbClr val="0000FF"/>
                  </a:solidFill>
                  <a:latin typeface="Consolas" panose="020B0609020204030204" pitchFamily="49" charset="0"/>
                  <a:cs typeface="Consolas" panose="020B0609020204030204" pitchFamily="49" charset="0"/>
                </a:rPr>
                <a:t>i-</a:t>
              </a:r>
              <a:r>
                <a:rPr lang="en-US" altLang="zh-CN" sz="2400" b="1" baseline="-25000" dirty="0" smtClean="0">
                  <a:solidFill>
                    <a:srgbClr val="0000FF"/>
                  </a:solidFill>
                  <a:latin typeface="Consolas" panose="020B0609020204030204" pitchFamily="49" charset="0"/>
                  <a:cs typeface="Consolas" panose="020B0609020204030204" pitchFamily="49" charset="0"/>
                </a:rPr>
                <a:t>1</a:t>
              </a:r>
              <a:endParaRPr lang="en-US" altLang="zh-CN" sz="2400" b="1" baseline="-25000" dirty="0">
                <a:solidFill>
                  <a:srgbClr val="0000FF"/>
                </a:solidFill>
                <a:latin typeface="Consolas" panose="020B0609020204030204" pitchFamily="49" charset="0"/>
                <a:cs typeface="Consolas" panose="020B0609020204030204" pitchFamily="49" charset="0"/>
              </a:endParaRPr>
            </a:p>
          </p:txBody>
        </p:sp>
        <p:sp>
          <p:nvSpPr>
            <p:cNvPr id="11" name="Line 11"/>
            <p:cNvSpPr>
              <a:spLocks noChangeShapeType="1"/>
            </p:cNvSpPr>
            <p:nvPr/>
          </p:nvSpPr>
          <p:spPr bwMode="auto">
            <a:xfrm>
              <a:off x="2252634" y="3405338"/>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2" name="Line 12"/>
            <p:cNvSpPr>
              <a:spLocks noChangeShapeType="1"/>
            </p:cNvSpPr>
            <p:nvPr/>
          </p:nvSpPr>
          <p:spPr bwMode="auto">
            <a:xfrm>
              <a:off x="4778664" y="3392638"/>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3" name="Line 13"/>
            <p:cNvSpPr>
              <a:spLocks noChangeShapeType="1"/>
            </p:cNvSpPr>
            <p:nvPr/>
          </p:nvSpPr>
          <p:spPr bwMode="auto">
            <a:xfrm>
              <a:off x="3646459" y="3405338"/>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4" name="Rectangle 14"/>
            <p:cNvSpPr>
              <a:spLocks noChangeArrowheads="1"/>
            </p:cNvSpPr>
            <p:nvPr/>
          </p:nvSpPr>
          <p:spPr bwMode="auto">
            <a:xfrm>
              <a:off x="5659409" y="32116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5" name="Rectangle 15"/>
            <p:cNvSpPr>
              <a:spLocks noChangeArrowheads="1"/>
            </p:cNvSpPr>
            <p:nvPr/>
          </p:nvSpPr>
          <p:spPr bwMode="auto">
            <a:xfrm>
              <a:off x="5078384" y="32116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lnSpc>
                  <a:spcPts val="1800"/>
                </a:lnSpc>
                <a:spcBef>
                  <a:spcPct val="0"/>
                </a:spcBef>
                <a:spcAft>
                  <a:spcPct val="0"/>
                </a:spcAft>
              </a:pPr>
              <a:r>
                <a:rPr lang="en-US" altLang="zh-CN" sz="2400" b="1" i="1" dirty="0" smtClean="0">
                  <a:solidFill>
                    <a:srgbClr val="0000FF"/>
                  </a:solidFill>
                  <a:latin typeface="Consolas" panose="020B0609020204030204" pitchFamily="49" charset="0"/>
                  <a:cs typeface="Consolas" panose="020B0609020204030204" pitchFamily="49" charset="0"/>
                </a:rPr>
                <a:t>a</a:t>
              </a:r>
              <a:r>
                <a:rPr lang="en-US" altLang="zh-CN" sz="2400" b="1" baseline="-25000" dirty="0" smtClean="0">
                  <a:solidFill>
                    <a:srgbClr val="0000FF"/>
                  </a:solidFill>
                  <a:latin typeface="Consolas" panose="020B0609020204030204" pitchFamily="49" charset="0"/>
                  <a:cs typeface="Consolas" panose="020B0609020204030204" pitchFamily="49" charset="0"/>
                </a:rPr>
                <a:t>0</a:t>
              </a:r>
              <a:endParaRPr lang="en-US" altLang="zh-CN" sz="2400" b="1" baseline="-25000" dirty="0">
                <a:solidFill>
                  <a:srgbClr val="0000FF"/>
                </a:solidFill>
                <a:latin typeface="Consolas" panose="020B0609020204030204" pitchFamily="49" charset="0"/>
                <a:cs typeface="Consolas" panose="020B0609020204030204" pitchFamily="49" charset="0"/>
              </a:endParaRPr>
            </a:p>
          </p:txBody>
        </p:sp>
        <p:sp>
          <p:nvSpPr>
            <p:cNvPr id="16" name="Text Box 16"/>
            <p:cNvSpPr txBox="1">
              <a:spLocks noChangeArrowheads="1"/>
            </p:cNvSpPr>
            <p:nvPr/>
          </p:nvSpPr>
          <p:spPr bwMode="auto">
            <a:xfrm>
              <a:off x="4249687" y="3071963"/>
              <a:ext cx="504825" cy="457200"/>
            </a:xfrm>
            <a:prstGeom prst="rect">
              <a:avLst/>
            </a:prstGeom>
            <a:noFill/>
            <a:ln w="9525">
              <a:noFill/>
              <a:miter lim="800000"/>
            </a:ln>
            <a:effectLst/>
          </p:spPr>
          <p:txBody>
            <a:bodyPr>
              <a:spAutoFit/>
            </a:bodyPr>
            <a:lstStyle/>
            <a:p>
              <a:pPr fontAlgn="base">
                <a:spcBef>
                  <a:spcPct val="50000"/>
                </a:spcBef>
                <a:spcAft>
                  <a:spcPct val="0"/>
                </a:spcAft>
              </a:pPr>
              <a:r>
                <a:rPr lang="en-US" altLang="zh-CN" sz="2400" b="1">
                  <a:solidFill>
                    <a:srgbClr val="0000FF"/>
                  </a:solidFill>
                  <a:latin typeface="Consolas" panose="020B0609020204030204" pitchFamily="49" charset="0"/>
                  <a:ea typeface="楷体_GB2312" pitchFamily="49" charset="-122"/>
                  <a:cs typeface="Consolas" panose="020B0609020204030204" pitchFamily="49" charset="0"/>
                </a:rPr>
                <a:t>…</a:t>
              </a:r>
              <a:endParaRPr lang="en-US" altLang="zh-CN"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17" name="Rectangle 17"/>
            <p:cNvSpPr>
              <a:spLocks noChangeArrowheads="1"/>
            </p:cNvSpPr>
            <p:nvPr/>
          </p:nvSpPr>
          <p:spPr bwMode="auto">
            <a:xfrm>
              <a:off x="7202459" y="36434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8" name="Rectangle 18"/>
            <p:cNvSpPr>
              <a:spLocks noChangeArrowheads="1"/>
            </p:cNvSpPr>
            <p:nvPr/>
          </p:nvSpPr>
          <p:spPr bwMode="auto">
            <a:xfrm>
              <a:off x="6621434" y="36434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lnSpc>
                  <a:spcPts val="1800"/>
                </a:lnSpc>
                <a:spcBef>
                  <a:spcPct val="0"/>
                </a:spcBef>
                <a:spcAft>
                  <a:spcPct val="0"/>
                </a:spcAft>
              </a:pPr>
              <a:r>
                <a:rPr lang="en-US" altLang="zh-CN" sz="2400" b="1" i="1">
                  <a:solidFill>
                    <a:srgbClr val="0000FF"/>
                  </a:solidFill>
                  <a:latin typeface="Consolas" panose="020B0609020204030204" pitchFamily="49" charset="0"/>
                  <a:cs typeface="Consolas" panose="020B0609020204030204" pitchFamily="49" charset="0"/>
                </a:rPr>
                <a:t>a</a:t>
              </a:r>
              <a:r>
                <a:rPr lang="en-US" altLang="zh-CN" sz="2400" b="1" i="1" baseline="-25000">
                  <a:solidFill>
                    <a:srgbClr val="0000FF"/>
                  </a:solidFill>
                  <a:latin typeface="Consolas" panose="020B0609020204030204" pitchFamily="49" charset="0"/>
                  <a:cs typeface="Consolas" panose="020B0609020204030204" pitchFamily="49" charset="0"/>
                </a:rPr>
                <a:t>i</a:t>
              </a:r>
              <a:endParaRPr lang="en-US" altLang="zh-CN" sz="2400" b="1" i="1" baseline="-25000">
                <a:solidFill>
                  <a:srgbClr val="0000FF"/>
                </a:solidFill>
                <a:latin typeface="Consolas" panose="020B0609020204030204" pitchFamily="49" charset="0"/>
                <a:cs typeface="Consolas" panose="020B0609020204030204" pitchFamily="49" charset="0"/>
              </a:endParaRPr>
            </a:p>
          </p:txBody>
        </p:sp>
        <p:sp>
          <p:nvSpPr>
            <p:cNvPr id="19" name="Line 19"/>
            <p:cNvSpPr>
              <a:spLocks noChangeShapeType="1"/>
            </p:cNvSpPr>
            <p:nvPr/>
          </p:nvSpPr>
          <p:spPr bwMode="auto">
            <a:xfrm>
              <a:off x="6910359" y="3283101"/>
              <a:ext cx="0" cy="360362"/>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0" name="Text Box 20"/>
            <p:cNvSpPr txBox="1">
              <a:spLocks noChangeArrowheads="1"/>
            </p:cNvSpPr>
            <p:nvPr/>
          </p:nvSpPr>
          <p:spPr bwMode="auto">
            <a:xfrm>
              <a:off x="6910359" y="2922738"/>
              <a:ext cx="574675"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rPr>
                <a:t>s</a:t>
              </a:r>
              <a:endPar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1" name="Line 21"/>
            <p:cNvSpPr>
              <a:spLocks noChangeShapeType="1"/>
            </p:cNvSpPr>
            <p:nvPr/>
          </p:nvSpPr>
          <p:spPr bwMode="auto">
            <a:xfrm flipV="1">
              <a:off x="2517747" y="3643463"/>
              <a:ext cx="0" cy="503238"/>
            </a:xfrm>
            <a:prstGeom prst="line">
              <a:avLst/>
            </a:prstGeom>
            <a:noFill/>
            <a:ln w="38100">
              <a:solidFill>
                <a:srgbClr val="FF3300"/>
              </a:solidFill>
              <a:miter lim="800000"/>
              <a:headEnd type="none" w="med" len="med"/>
              <a:tailEnd type="arrow"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2" name="Line 23"/>
            <p:cNvSpPr>
              <a:spLocks noChangeShapeType="1"/>
            </p:cNvSpPr>
            <p:nvPr/>
          </p:nvSpPr>
          <p:spPr bwMode="auto">
            <a:xfrm>
              <a:off x="2517747" y="4146701"/>
              <a:ext cx="4103687" cy="0"/>
            </a:xfrm>
            <a:prstGeom prst="line">
              <a:avLst/>
            </a:prstGeom>
            <a:noFill/>
            <a:ln w="38100">
              <a:solidFill>
                <a:srgbClr val="FF3300"/>
              </a:solidFill>
              <a:miter lim="800000"/>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3" name="下箭头 22"/>
            <p:cNvSpPr/>
            <p:nvPr/>
          </p:nvSpPr>
          <p:spPr>
            <a:xfrm>
              <a:off x="4143372" y="2643182"/>
              <a:ext cx="285752"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sp>
          <p:nvSpPr>
            <p:cNvPr id="24" name="TextBox 23"/>
            <p:cNvSpPr txBox="1"/>
            <p:nvPr/>
          </p:nvSpPr>
          <p:spPr>
            <a:xfrm>
              <a:off x="3071802" y="4221312"/>
              <a:ext cx="2928958" cy="830997"/>
            </a:xfrm>
            <a:prstGeom prst="rect">
              <a:avLst/>
            </a:prstGeom>
            <a:noFill/>
          </p:spPr>
          <p:txBody>
            <a:bodyPr wrap="square" rtlCol="0">
              <a:spAutoFit/>
            </a:bodyPr>
            <a:lstStyle/>
            <a:p>
              <a:pPr fontAlgn="base">
                <a:spcBef>
                  <a:spcPct val="0"/>
                </a:spcBef>
                <a:spcAft>
                  <a:spcPct val="0"/>
                </a:spcAft>
              </a:pPr>
              <a:r>
                <a:rPr lang="en-US" altLang="zh-CN" sz="2400" b="1" dirty="0" smtClean="0">
                  <a:solidFill>
                    <a:srgbClr val="0000FF"/>
                  </a:solidFill>
                  <a:latin typeface="Consolas" panose="020B0609020204030204" pitchFamily="49" charset="0"/>
                  <a:ea typeface="楷体_GB2312" pitchFamily="49" charset="-122"/>
                  <a:cs typeface="Consolas" panose="020B0609020204030204" pitchFamily="49" charset="0"/>
                </a:rPr>
                <a:t>s</a:t>
              </a:r>
              <a:r>
                <a:rPr lang="en-US" altLang="zh-CN" sz="2400" b="1" dirty="0" smtClean="0">
                  <a:solidFill>
                    <a:srgbClr val="0000FF"/>
                  </a:solidFill>
                  <a:latin typeface="Consolas" panose="020B0609020204030204" pitchFamily="49" charset="0"/>
                  <a:cs typeface="Consolas" panose="020B0609020204030204" pitchFamily="49" charset="0"/>
                </a:rPr>
                <a:t>-</a:t>
              </a:r>
              <a:r>
                <a:rPr lang="en-US" altLang="zh-CN" sz="2400" b="1" dirty="0" smtClean="0">
                  <a:solidFill>
                    <a:srgbClr val="0000FF"/>
                  </a:solidFill>
                  <a:latin typeface="Consolas" panose="020B0609020204030204" pitchFamily="49" charset="0"/>
                  <a:ea typeface="楷体_GB2312" pitchFamily="49" charset="-122"/>
                  <a:cs typeface="Consolas" panose="020B0609020204030204" pitchFamily="49" charset="0"/>
                </a:rPr>
                <a:t>&gt;next=L</a:t>
              </a:r>
              <a:r>
                <a:rPr lang="en-US" altLang="zh-CN" sz="2400" b="1" dirty="0" smtClean="0">
                  <a:solidFill>
                    <a:srgbClr val="0000FF"/>
                  </a:solidFill>
                  <a:latin typeface="Consolas" panose="020B0609020204030204" pitchFamily="49" charset="0"/>
                  <a:cs typeface="Consolas" panose="020B0609020204030204" pitchFamily="49" charset="0"/>
                </a:rPr>
                <a:t>-</a:t>
              </a:r>
              <a:r>
                <a:rPr lang="en-US" altLang="zh-CN" sz="2400" b="1" dirty="0" smtClean="0">
                  <a:solidFill>
                    <a:srgbClr val="0000FF"/>
                  </a:solidFill>
                  <a:latin typeface="Consolas" panose="020B0609020204030204" pitchFamily="49" charset="0"/>
                  <a:ea typeface="楷体_GB2312" pitchFamily="49" charset="-122"/>
                  <a:cs typeface="Consolas" panose="020B0609020204030204" pitchFamily="49" charset="0"/>
                </a:rPr>
                <a:t>&gt;next;</a:t>
              </a:r>
              <a:endParaRPr lang="en-US" altLang="zh-CN" sz="2400" b="1" dirty="0" smtClean="0">
                <a:solidFill>
                  <a:srgbClr val="0000FF"/>
                </a:solidFill>
                <a:latin typeface="Consolas" panose="020B0609020204030204" pitchFamily="49" charset="0"/>
                <a:ea typeface="楷体_GB2312" pitchFamily="49" charset="-122"/>
                <a:cs typeface="Consolas" panose="020B0609020204030204" pitchFamily="49" charset="0"/>
              </a:endParaRPr>
            </a:p>
            <a:p>
              <a:pPr fontAlgn="base">
                <a:spcBef>
                  <a:spcPct val="0"/>
                </a:spcBef>
                <a:spcAft>
                  <a:spcPct val="0"/>
                </a:spcAft>
              </a:pPr>
              <a:r>
                <a:rPr lang="en-US" altLang="zh-CN" sz="2400" b="1" dirty="0" smtClean="0">
                  <a:solidFill>
                    <a:srgbClr val="0000FF"/>
                  </a:solidFill>
                  <a:latin typeface="Consolas" panose="020B0609020204030204" pitchFamily="49" charset="0"/>
                  <a:ea typeface="楷体_GB2312" pitchFamily="49" charset="-122"/>
                  <a:cs typeface="Consolas" panose="020B0609020204030204" pitchFamily="49" charset="0"/>
                </a:rPr>
                <a:t>L</a:t>
              </a:r>
              <a:r>
                <a:rPr lang="en-US" altLang="zh-CN" sz="2400" b="1" dirty="0" smtClean="0">
                  <a:solidFill>
                    <a:srgbClr val="0000FF"/>
                  </a:solidFill>
                  <a:latin typeface="Consolas" panose="020B0609020204030204" pitchFamily="49" charset="0"/>
                  <a:cs typeface="Consolas" panose="020B0609020204030204" pitchFamily="49" charset="0"/>
                </a:rPr>
                <a:t>-</a:t>
              </a:r>
              <a:r>
                <a:rPr lang="en-US" altLang="zh-CN" sz="2400" b="1" dirty="0" smtClean="0">
                  <a:solidFill>
                    <a:srgbClr val="0000FF"/>
                  </a:solidFill>
                  <a:latin typeface="Consolas" panose="020B0609020204030204" pitchFamily="49" charset="0"/>
                  <a:ea typeface="楷体_GB2312" pitchFamily="49" charset="-122"/>
                  <a:cs typeface="Consolas" panose="020B0609020204030204" pitchFamily="49" charset="0"/>
                </a:rPr>
                <a:t>&gt;next=s;</a:t>
              </a:r>
              <a:endParaRPr lang="zh-CN" altLang="en-US" sz="2400" b="1" dirty="0">
                <a:solidFill>
                  <a:srgbClr val="0000FF"/>
                </a:solidFill>
                <a:latin typeface="Consolas" panose="020B0609020204030204" pitchFamily="49" charset="0"/>
                <a:ea typeface="楷体_GB2312"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6" end="6"/>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4"/>
          <p:cNvGrpSpPr/>
          <p:nvPr/>
        </p:nvGrpSpPr>
        <p:grpSpPr>
          <a:xfrm>
            <a:off x="852465" y="3501008"/>
            <a:ext cx="7350121" cy="1521093"/>
            <a:chOff x="722341" y="2500306"/>
            <a:chExt cx="7350121" cy="1521093"/>
          </a:xfrm>
        </p:grpSpPr>
        <p:sp>
          <p:nvSpPr>
            <p:cNvPr id="32790" name="Oval 22"/>
            <p:cNvSpPr>
              <a:spLocks noChangeArrowheads="1"/>
            </p:cNvSpPr>
            <p:nvPr/>
          </p:nvSpPr>
          <p:spPr bwMode="auto">
            <a:xfrm>
              <a:off x="6561162" y="2500306"/>
              <a:ext cx="1511300" cy="1512887"/>
            </a:xfrm>
            <a:prstGeom prst="ellipse">
              <a:avLst/>
            </a:prstGeom>
            <a:solidFill>
              <a:schemeClr val="accent1">
                <a:alpha val="0"/>
              </a:schemeClr>
            </a:solidFill>
            <a:ln w="9525">
              <a:solidFill>
                <a:srgbClr val="C00000"/>
              </a:solidFill>
              <a:miter lim="800000"/>
            </a:ln>
            <a:effectLst/>
          </p:spPr>
          <p:txBody>
            <a:bodyPr wrap="none" anchor="ctr"/>
            <a:lstStyle/>
            <a:p>
              <a:pPr algn="ctr" fontAlgn="base">
                <a:spcBef>
                  <a:spcPct val="0"/>
                </a:spcBef>
                <a:spcAft>
                  <a:spcPct val="0"/>
                </a:spcAft>
              </a:pPr>
              <a:endParaRPr lang="zh-CN" altLang="en-US" sz="2400" b="1">
                <a:solidFill>
                  <a:srgbClr val="0000FF"/>
                </a:solidFill>
                <a:latin typeface="Times New Roman" panose="02020603050405020304" pitchFamily="18" charset="0"/>
                <a:ea typeface="楷体_GB2312" pitchFamily="49" charset="-122"/>
              </a:endParaRPr>
            </a:p>
          </p:txBody>
        </p:sp>
        <p:sp>
          <p:nvSpPr>
            <p:cNvPr id="32771" name="Rectangle 3"/>
            <p:cNvSpPr>
              <a:spLocks noChangeArrowheads="1"/>
            </p:cNvSpPr>
            <p:nvPr/>
          </p:nvSpPr>
          <p:spPr bwMode="auto">
            <a:xfrm>
              <a:off x="1304949" y="2789231"/>
              <a:ext cx="576263"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endParaRPr>
            </a:p>
          </p:txBody>
        </p:sp>
        <p:sp>
          <p:nvSpPr>
            <p:cNvPr id="32772" name="Rectangle 4"/>
            <p:cNvSpPr>
              <a:spLocks noChangeArrowheads="1"/>
            </p:cNvSpPr>
            <p:nvPr/>
          </p:nvSpPr>
          <p:spPr bwMode="auto">
            <a:xfrm>
              <a:off x="1881212" y="2789231"/>
              <a:ext cx="576262"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endParaRPr>
            </a:p>
          </p:txBody>
        </p:sp>
        <p:sp>
          <p:nvSpPr>
            <p:cNvPr id="32773" name="Line 5"/>
            <p:cNvSpPr>
              <a:spLocks noChangeShapeType="1"/>
            </p:cNvSpPr>
            <p:nvPr/>
          </p:nvSpPr>
          <p:spPr bwMode="auto">
            <a:xfrm>
              <a:off x="1016024" y="2932106"/>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endParaRPr>
            </a:p>
          </p:txBody>
        </p:sp>
        <p:sp>
          <p:nvSpPr>
            <p:cNvPr id="32774" name="Text Box 6"/>
            <p:cNvSpPr txBox="1">
              <a:spLocks noChangeArrowheads="1"/>
            </p:cNvSpPr>
            <p:nvPr/>
          </p:nvSpPr>
          <p:spPr bwMode="auto">
            <a:xfrm>
              <a:off x="722341" y="2644768"/>
              <a:ext cx="361949" cy="461665"/>
            </a:xfrm>
            <a:prstGeom prst="rect">
              <a:avLst/>
            </a:prstGeom>
            <a:noFill/>
            <a:ln w="9525">
              <a:noFill/>
              <a:miter lim="800000"/>
            </a:ln>
            <a:effectLst/>
          </p:spPr>
          <p:txBody>
            <a:bodyPr wrap="square">
              <a:spAutoFit/>
            </a:bodyPr>
            <a:lstStyle/>
            <a:p>
              <a:pPr fontAlgn="base">
                <a:spcBef>
                  <a:spcPct val="50000"/>
                </a:spcBef>
                <a:spcAft>
                  <a:spcPct val="0"/>
                </a:spcAft>
              </a:pPr>
              <a:r>
                <a:rPr lang="en-US" altLang="zh-CN" sz="2400" b="1">
                  <a:solidFill>
                    <a:srgbClr val="0000FF"/>
                  </a:solidFill>
                  <a:latin typeface="Consolas" panose="020B0609020204030204" pitchFamily="49" charset="0"/>
                  <a:ea typeface="楷体_GB2312" pitchFamily="49" charset="-122"/>
                  <a:cs typeface="Consolas" panose="020B0609020204030204" pitchFamily="49" charset="0"/>
                </a:rPr>
                <a:t>L</a:t>
              </a:r>
              <a:endParaRPr lang="en-US" altLang="zh-CN"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32775" name="Rectangle 7"/>
            <p:cNvSpPr>
              <a:spLocks noChangeArrowheads="1"/>
            </p:cNvSpPr>
            <p:nvPr/>
          </p:nvSpPr>
          <p:spPr bwMode="auto">
            <a:xfrm>
              <a:off x="3249637" y="2801931"/>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endParaRPr>
            </a:p>
          </p:txBody>
        </p:sp>
        <p:sp>
          <p:nvSpPr>
            <p:cNvPr id="32776" name="Rectangle 8"/>
            <p:cNvSpPr>
              <a:spLocks noChangeArrowheads="1"/>
            </p:cNvSpPr>
            <p:nvPr/>
          </p:nvSpPr>
          <p:spPr bwMode="auto">
            <a:xfrm>
              <a:off x="2668612" y="2801931"/>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lnSpc>
                  <a:spcPts val="1800"/>
                </a:lnSpc>
                <a:spcBef>
                  <a:spcPct val="0"/>
                </a:spcBef>
                <a:spcAft>
                  <a:spcPct val="0"/>
                </a:spcAft>
              </a:pPr>
              <a:r>
                <a:rPr lang="en-US" altLang="zh-CN" sz="2400" b="1" i="1" dirty="0" smtClean="0">
                  <a:solidFill>
                    <a:srgbClr val="0000FF"/>
                  </a:solidFill>
                  <a:latin typeface="Consolas" panose="020B0609020204030204" pitchFamily="49" charset="0"/>
                  <a:cs typeface="Consolas" panose="020B0609020204030204" pitchFamily="49" charset="0"/>
                </a:rPr>
                <a:t>a</a:t>
              </a:r>
              <a:r>
                <a:rPr lang="en-US" altLang="zh-CN" sz="2400" b="1" baseline="-25000" dirty="0" smtClean="0">
                  <a:solidFill>
                    <a:srgbClr val="0000FF"/>
                  </a:solidFill>
                  <a:latin typeface="Consolas" panose="020B0609020204030204" pitchFamily="49" charset="0"/>
                  <a:cs typeface="Consolas" panose="020B0609020204030204" pitchFamily="49" charset="0"/>
                </a:rPr>
                <a:t>0</a:t>
              </a:r>
              <a:endParaRPr lang="en-US" altLang="zh-CN" sz="2400" b="1" baseline="-25000" dirty="0">
                <a:solidFill>
                  <a:srgbClr val="0000FF"/>
                </a:solidFill>
                <a:latin typeface="Consolas" panose="020B0609020204030204" pitchFamily="49" charset="0"/>
                <a:cs typeface="Consolas" panose="020B0609020204030204" pitchFamily="49" charset="0"/>
              </a:endParaRPr>
            </a:p>
          </p:txBody>
        </p:sp>
        <p:sp>
          <p:nvSpPr>
            <p:cNvPr id="32777" name="Line 9"/>
            <p:cNvSpPr>
              <a:spLocks noChangeShapeType="1"/>
            </p:cNvSpPr>
            <p:nvPr/>
          </p:nvSpPr>
          <p:spPr bwMode="auto">
            <a:xfrm>
              <a:off x="2367304" y="2982906"/>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endParaRPr>
            </a:p>
          </p:txBody>
        </p:sp>
        <p:sp>
          <p:nvSpPr>
            <p:cNvPr id="32778" name="Line 10"/>
            <p:cNvSpPr>
              <a:spLocks noChangeShapeType="1"/>
            </p:cNvSpPr>
            <p:nvPr/>
          </p:nvSpPr>
          <p:spPr bwMode="auto">
            <a:xfrm>
              <a:off x="4832374" y="2970206"/>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endParaRPr>
            </a:p>
          </p:txBody>
        </p:sp>
        <p:sp>
          <p:nvSpPr>
            <p:cNvPr id="32779" name="Line 11"/>
            <p:cNvSpPr>
              <a:spLocks noChangeShapeType="1"/>
            </p:cNvSpPr>
            <p:nvPr/>
          </p:nvSpPr>
          <p:spPr bwMode="auto">
            <a:xfrm>
              <a:off x="3730649" y="2982906"/>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endParaRPr>
            </a:p>
          </p:txBody>
        </p:sp>
        <p:sp>
          <p:nvSpPr>
            <p:cNvPr id="32780" name="Rectangle 12"/>
            <p:cNvSpPr>
              <a:spLocks noChangeArrowheads="1"/>
            </p:cNvSpPr>
            <p:nvPr/>
          </p:nvSpPr>
          <p:spPr bwMode="auto">
            <a:xfrm>
              <a:off x="5743599" y="27892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endParaRPr>
            </a:p>
          </p:txBody>
        </p:sp>
        <p:sp>
          <p:nvSpPr>
            <p:cNvPr id="32781" name="Rectangle 13"/>
            <p:cNvSpPr>
              <a:spLocks noChangeArrowheads="1"/>
            </p:cNvSpPr>
            <p:nvPr/>
          </p:nvSpPr>
          <p:spPr bwMode="auto">
            <a:xfrm>
              <a:off x="5162574" y="27892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lnSpc>
                  <a:spcPts val="1800"/>
                </a:lnSpc>
                <a:spcBef>
                  <a:spcPct val="0"/>
                </a:spcBef>
                <a:spcAft>
                  <a:spcPct val="0"/>
                </a:spcAft>
              </a:pPr>
              <a:r>
                <a:rPr lang="en-US" altLang="zh-CN" sz="2400" b="1" i="1" dirty="0" err="1">
                  <a:solidFill>
                    <a:srgbClr val="0000FF"/>
                  </a:solidFill>
                  <a:latin typeface="Consolas" panose="020B0609020204030204" pitchFamily="49" charset="0"/>
                  <a:cs typeface="Consolas" panose="020B0609020204030204" pitchFamily="49" charset="0"/>
                </a:rPr>
                <a:t>a</a:t>
              </a:r>
              <a:r>
                <a:rPr lang="en-US" altLang="zh-CN" sz="2400" b="1" i="1" baseline="-25000" dirty="0" err="1">
                  <a:solidFill>
                    <a:srgbClr val="0000FF"/>
                  </a:solidFill>
                  <a:latin typeface="Consolas" panose="020B0609020204030204" pitchFamily="49" charset="0"/>
                  <a:cs typeface="Consolas" panose="020B0609020204030204" pitchFamily="49" charset="0"/>
                </a:rPr>
                <a:t>j</a:t>
              </a:r>
              <a:endParaRPr lang="en-US" altLang="zh-CN" sz="2400" b="1" i="1" baseline="-25000" dirty="0">
                <a:solidFill>
                  <a:srgbClr val="0000FF"/>
                </a:solidFill>
                <a:latin typeface="Consolas" panose="020B0609020204030204" pitchFamily="49" charset="0"/>
                <a:cs typeface="Consolas" panose="020B0609020204030204" pitchFamily="49" charset="0"/>
              </a:endParaRPr>
            </a:p>
          </p:txBody>
        </p:sp>
        <p:sp>
          <p:nvSpPr>
            <p:cNvPr id="32782" name="Text Box 14"/>
            <p:cNvSpPr txBox="1">
              <a:spLocks noChangeArrowheads="1"/>
            </p:cNvSpPr>
            <p:nvPr/>
          </p:nvSpPr>
          <p:spPr bwMode="auto">
            <a:xfrm>
              <a:off x="4207560" y="2649531"/>
              <a:ext cx="504825" cy="457200"/>
            </a:xfrm>
            <a:prstGeom prst="rect">
              <a:avLst/>
            </a:prstGeom>
            <a:noFill/>
            <a:ln w="9525">
              <a:noFill/>
              <a:miter lim="800000"/>
            </a:ln>
            <a:effectLst/>
          </p:spPr>
          <p:txBody>
            <a:bodyPr>
              <a:spAutoFit/>
            </a:bodyPr>
            <a:lstStyle/>
            <a:p>
              <a:pPr fontAlgn="base">
                <a:spcBef>
                  <a:spcPct val="50000"/>
                </a:spcBef>
                <a:spcAft>
                  <a:spcPct val="0"/>
                </a:spcAft>
              </a:pPr>
              <a:r>
                <a:rPr lang="en-US" altLang="zh-CN" sz="2400" b="1">
                  <a:solidFill>
                    <a:srgbClr val="0000FF"/>
                  </a:solidFill>
                  <a:latin typeface="Times New Roman" panose="02020603050405020304" pitchFamily="18" charset="0"/>
                  <a:ea typeface="楷体_GB2312" pitchFamily="49" charset="-122"/>
                  <a:cs typeface="Times New Roman" panose="02020603050405020304" pitchFamily="18" charset="0"/>
                </a:rPr>
                <a:t>…</a:t>
              </a:r>
              <a:endParaRPr lang="en-US" altLang="zh-CN" sz="2400" b="1">
                <a:solidFill>
                  <a:srgbClr val="0000FF"/>
                </a:solidFill>
                <a:latin typeface="Times New Roman" panose="02020603050405020304" pitchFamily="18" charset="0"/>
                <a:ea typeface="楷体_GB2312" pitchFamily="49" charset="-122"/>
                <a:cs typeface="Times New Roman" panose="02020603050405020304" pitchFamily="18" charset="0"/>
              </a:endParaRPr>
            </a:p>
          </p:txBody>
        </p:sp>
        <p:sp>
          <p:nvSpPr>
            <p:cNvPr id="32783" name="Rectangle 15"/>
            <p:cNvSpPr>
              <a:spLocks noChangeArrowheads="1"/>
            </p:cNvSpPr>
            <p:nvPr/>
          </p:nvSpPr>
          <p:spPr bwMode="auto">
            <a:xfrm>
              <a:off x="7286649" y="32210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endParaRPr>
            </a:p>
          </p:txBody>
        </p:sp>
        <p:sp>
          <p:nvSpPr>
            <p:cNvPr id="32784" name="Rectangle 16"/>
            <p:cNvSpPr>
              <a:spLocks noChangeArrowheads="1"/>
            </p:cNvSpPr>
            <p:nvPr/>
          </p:nvSpPr>
          <p:spPr bwMode="auto">
            <a:xfrm>
              <a:off x="6705624" y="32210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lnSpc>
                  <a:spcPts val="1800"/>
                </a:lnSpc>
                <a:spcBef>
                  <a:spcPct val="0"/>
                </a:spcBef>
                <a:spcAft>
                  <a:spcPct val="0"/>
                </a:spcAft>
              </a:pPr>
              <a:r>
                <a:rPr lang="en-US" altLang="zh-CN" sz="2400" b="1" i="1" dirty="0" err="1">
                  <a:solidFill>
                    <a:srgbClr val="0000FF"/>
                  </a:solidFill>
                  <a:latin typeface="Consolas" panose="020B0609020204030204" pitchFamily="49" charset="0"/>
                  <a:cs typeface="Consolas" panose="020B0609020204030204" pitchFamily="49" charset="0"/>
                </a:rPr>
                <a:t>a</a:t>
              </a:r>
              <a:r>
                <a:rPr lang="en-US" altLang="zh-CN" sz="2400" b="1" i="1" baseline="-25000" dirty="0" err="1">
                  <a:solidFill>
                    <a:srgbClr val="0000FF"/>
                  </a:solidFill>
                  <a:latin typeface="Consolas" panose="020B0609020204030204" pitchFamily="49" charset="0"/>
                  <a:cs typeface="Consolas" panose="020B0609020204030204" pitchFamily="49" charset="0"/>
                </a:rPr>
                <a:t>i</a:t>
              </a:r>
              <a:endParaRPr lang="en-US" altLang="zh-CN" sz="2400" b="1" i="1" baseline="-25000" dirty="0">
                <a:solidFill>
                  <a:srgbClr val="0000FF"/>
                </a:solidFill>
                <a:latin typeface="Consolas" panose="020B0609020204030204" pitchFamily="49" charset="0"/>
                <a:cs typeface="Consolas" panose="020B0609020204030204" pitchFamily="49" charset="0"/>
              </a:endParaRPr>
            </a:p>
          </p:txBody>
        </p:sp>
        <p:sp>
          <p:nvSpPr>
            <p:cNvPr id="32785" name="Line 17"/>
            <p:cNvSpPr>
              <a:spLocks noChangeShapeType="1"/>
            </p:cNvSpPr>
            <p:nvPr/>
          </p:nvSpPr>
          <p:spPr bwMode="auto">
            <a:xfrm flipV="1">
              <a:off x="5689633" y="3149593"/>
              <a:ext cx="0" cy="431800"/>
            </a:xfrm>
            <a:prstGeom prst="line">
              <a:avLst/>
            </a:prstGeom>
            <a:noFill/>
            <a:ln w="19050">
              <a:solidFill>
                <a:schemeClr val="tx1"/>
              </a:solidFill>
              <a:miter lim="800000"/>
              <a:headEnd type="none" w="med" len="med"/>
              <a:tailEnd type="arrow" w="med" len="med"/>
            </a:ln>
            <a:effectLst/>
          </p:spPr>
          <p:txBody>
            <a:bodyPr wrap="none"/>
            <a:lstStyle/>
            <a:p>
              <a:pPr algn="ctr" fontAlgn="base">
                <a:spcBef>
                  <a:spcPct val="0"/>
                </a:spcBef>
                <a:spcAft>
                  <a:spcPct val="0"/>
                </a:spcAft>
              </a:pPr>
              <a:endParaRPr lang="zh-CN" altLang="en-US" sz="2400" b="1">
                <a:solidFill>
                  <a:srgbClr val="0000FF"/>
                </a:solidFill>
                <a:latin typeface="Times New Roman" panose="02020603050405020304" pitchFamily="18" charset="0"/>
                <a:ea typeface="楷体_GB2312" pitchFamily="49" charset="-122"/>
              </a:endParaRPr>
            </a:p>
          </p:txBody>
        </p:sp>
        <p:sp>
          <p:nvSpPr>
            <p:cNvPr id="32786" name="Line 18"/>
            <p:cNvSpPr>
              <a:spLocks noChangeShapeType="1"/>
            </p:cNvSpPr>
            <p:nvPr/>
          </p:nvSpPr>
          <p:spPr bwMode="auto">
            <a:xfrm>
              <a:off x="6994549" y="2860668"/>
              <a:ext cx="0" cy="360363"/>
            </a:xfrm>
            <a:prstGeom prst="line">
              <a:avLst/>
            </a:prstGeom>
            <a:noFill/>
            <a:ln w="19050">
              <a:solidFill>
                <a:schemeClr val="tx1"/>
              </a:solidFill>
              <a:miter lim="800000"/>
              <a:headEnd type="none" w="med" len="med"/>
              <a:tailEnd type="arrow" w="med" len="med"/>
            </a:ln>
            <a:effectLst/>
          </p:spPr>
          <p:txBody>
            <a:bodyPr wrap="none"/>
            <a:lstStyle/>
            <a:p>
              <a:pPr algn="ctr" fontAlgn="base">
                <a:spcBef>
                  <a:spcPct val="0"/>
                </a:spcBef>
                <a:spcAft>
                  <a:spcPct val="0"/>
                </a:spcAft>
              </a:pPr>
              <a:endParaRPr lang="zh-CN" altLang="en-US" sz="2400" b="1">
                <a:solidFill>
                  <a:srgbClr val="0000FF"/>
                </a:solidFill>
                <a:latin typeface="Times New Roman" panose="02020603050405020304" pitchFamily="18" charset="0"/>
                <a:ea typeface="楷体_GB2312" pitchFamily="49" charset="-122"/>
              </a:endParaRPr>
            </a:p>
          </p:txBody>
        </p:sp>
        <p:sp>
          <p:nvSpPr>
            <p:cNvPr id="32787" name="Text Box 19"/>
            <p:cNvSpPr txBox="1">
              <a:spLocks noChangeArrowheads="1"/>
            </p:cNvSpPr>
            <p:nvPr/>
          </p:nvSpPr>
          <p:spPr bwMode="auto">
            <a:xfrm>
              <a:off x="6819650" y="2500306"/>
              <a:ext cx="574675"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smtClean="0">
                  <a:solidFill>
                    <a:srgbClr val="0000FF"/>
                  </a:solidFill>
                  <a:latin typeface="Consolas" panose="020B0609020204030204" pitchFamily="49" charset="0"/>
                  <a:ea typeface="楷体_GB2312" pitchFamily="49" charset="-122"/>
                  <a:cs typeface="Consolas" panose="020B0609020204030204" pitchFamily="49" charset="0"/>
                </a:rPr>
                <a:t>s</a:t>
              </a:r>
              <a:endPar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32788" name="Text Box 20"/>
            <p:cNvSpPr txBox="1">
              <a:spLocks noChangeArrowheads="1"/>
            </p:cNvSpPr>
            <p:nvPr/>
          </p:nvSpPr>
          <p:spPr bwMode="auto">
            <a:xfrm>
              <a:off x="5513446" y="3559734"/>
              <a:ext cx="360361" cy="461665"/>
            </a:xfrm>
            <a:prstGeom prst="rect">
              <a:avLst/>
            </a:prstGeom>
            <a:noFill/>
            <a:ln w="9525">
              <a:noFill/>
              <a:miter lim="800000"/>
            </a:ln>
            <a:effectLst/>
          </p:spPr>
          <p:txBody>
            <a:bodyPr wrap="square">
              <a:spAutoFit/>
            </a:bodyPr>
            <a:lstStyle/>
            <a:p>
              <a:pPr fontAlgn="base">
                <a:spcBef>
                  <a:spcPct val="50000"/>
                </a:spcBef>
                <a:spcAft>
                  <a:spcPct val="0"/>
                </a:spcAft>
              </a:pPr>
              <a:r>
                <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rPr>
                <a:t>r</a:t>
              </a:r>
              <a:endPar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32789" name="Freeform 21"/>
            <p:cNvSpPr/>
            <p:nvPr/>
          </p:nvSpPr>
          <p:spPr bwMode="auto">
            <a:xfrm>
              <a:off x="6203974" y="3221031"/>
              <a:ext cx="555625" cy="647700"/>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noFill/>
            <a:ln w="28575" cap="flat" cmpd="sng">
              <a:solidFill>
                <a:srgbClr val="FF3300"/>
              </a:solidFill>
              <a:prstDash val="solid"/>
              <a:miter lim="800000"/>
              <a:headEnd type="none" w="med" len="med"/>
              <a:tailEnd type="triangle" w="med" len="med"/>
            </a:ln>
            <a:effectLst/>
          </p:spPr>
          <p:txBody>
            <a:bodyPr wrap="none"/>
            <a:lstStyle/>
            <a:p>
              <a:pPr algn="ctr" fontAlgn="base">
                <a:spcBef>
                  <a:spcPct val="0"/>
                </a:spcBef>
                <a:spcAft>
                  <a:spcPct val="0"/>
                </a:spcAft>
              </a:pPr>
              <a:endParaRPr lang="zh-CN" altLang="en-US" sz="2400" b="1">
                <a:solidFill>
                  <a:srgbClr val="0000FF"/>
                </a:solidFill>
                <a:latin typeface="Times New Roman" panose="02020603050405020304" pitchFamily="18" charset="0"/>
                <a:ea typeface="楷体_GB2312" pitchFamily="49" charset="-122"/>
              </a:endParaRPr>
            </a:p>
          </p:txBody>
        </p:sp>
      </p:grpSp>
      <p:sp>
        <p:nvSpPr>
          <p:cNvPr id="32792" name="Text Box 24"/>
          <p:cNvSpPr txBox="1">
            <a:spLocks noChangeArrowheads="1"/>
          </p:cNvSpPr>
          <p:nvPr/>
        </p:nvSpPr>
        <p:spPr bwMode="auto">
          <a:xfrm>
            <a:off x="395537" y="62487"/>
            <a:ext cx="4319548"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a:spAutoFit/>
          </a:bodyPr>
          <a:lstStyle/>
          <a:p>
            <a:pPr fontAlgn="base">
              <a:spcBef>
                <a:spcPct val="50000"/>
              </a:spcBef>
              <a:spcAft>
                <a:spcPct val="0"/>
              </a:spcAft>
            </a:pPr>
            <a:r>
              <a:rPr kumimoji="1" lang="en-US" altLang="zh-CN" sz="2800" b="1" dirty="0">
                <a:solidFill>
                  <a:prstClr val="black"/>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sz="28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8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2</a:t>
            </a:r>
            <a:r>
              <a:rPr kumimoji="1" lang="zh-CN" altLang="en-US" sz="28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）尾插法建表</a:t>
            </a:r>
            <a:endParaRPr lang="zh-CN" altLang="en-US" sz="2800" b="1" dirty="0">
              <a:solidFill>
                <a:prstClr val="black"/>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2793" name="Text Box 25"/>
          <p:cNvSpPr txBox="1">
            <a:spLocks noChangeArrowheads="1"/>
          </p:cNvSpPr>
          <p:nvPr/>
        </p:nvSpPr>
        <p:spPr bwMode="auto">
          <a:xfrm>
            <a:off x="1146148" y="6156012"/>
            <a:ext cx="6546856" cy="461665"/>
          </a:xfrm>
          <a:prstGeom prst="rect">
            <a:avLst/>
          </a:prstGeom>
          <a:noFill/>
          <a:ln w="9525">
            <a:noFill/>
            <a:miter lim="800000"/>
          </a:ln>
          <a:effectLst/>
          <a:scene3d>
            <a:camera prst="orthographicFront">
              <a:rot lat="0" lon="0" rev="0"/>
            </a:camera>
            <a:lightRig rig="balanced" dir="t">
              <a:rot lat="0" lon="0" rev="8700000"/>
            </a:lightRig>
          </a:scene3d>
          <a:sp3d>
            <a:bevelT w="190500" h="38100"/>
          </a:sp3d>
        </p:spPr>
        <p:txBody>
          <a:bodyPr wrap="square">
            <a:spAutoFit/>
          </a:bodyPr>
          <a:lstStyle/>
          <a:p>
            <a:pPr fontAlgn="base">
              <a:spcBef>
                <a:spcPct val="50000"/>
              </a:spcBef>
              <a:spcAft>
                <a:spcPct val="0"/>
              </a:spcAft>
            </a:pPr>
            <a:r>
              <a:rPr lang="zh-CN" altLang="en-US" sz="2400" b="1" dirty="0">
                <a:solidFill>
                  <a:srgbClr val="FF3300"/>
                </a:solidFill>
                <a:latin typeface="Consolas" panose="020B0609020204030204" pitchFamily="49" charset="0"/>
                <a:ea typeface="方正启体简体" pitchFamily="65" charset="-122"/>
                <a:cs typeface="Consolas" panose="020B0609020204030204" pitchFamily="49" charset="0"/>
              </a:rPr>
              <a:t>注意：</a:t>
            </a:r>
            <a:r>
              <a:rPr lang="zh-CN" altLang="en-US" sz="2400" b="1" dirty="0">
                <a:solidFill>
                  <a:srgbClr val="0000FF"/>
                </a:solidFill>
                <a:latin typeface="Consolas" panose="020B0609020204030204" pitchFamily="49" charset="0"/>
                <a:ea typeface="方正启体简体" pitchFamily="65" charset="-122"/>
                <a:cs typeface="Consolas" panose="020B0609020204030204" pitchFamily="49" charset="0"/>
              </a:rPr>
              <a:t>链表</a:t>
            </a:r>
            <a:r>
              <a:rPr lang="zh-CN" altLang="en-US" sz="2400" b="1" dirty="0" smtClean="0">
                <a:solidFill>
                  <a:srgbClr val="0000FF"/>
                </a:solidFill>
                <a:latin typeface="Consolas" panose="020B0609020204030204" pitchFamily="49" charset="0"/>
                <a:ea typeface="方正启体简体" pitchFamily="65" charset="-122"/>
                <a:cs typeface="Consolas" panose="020B0609020204030204" pitchFamily="49" charset="0"/>
              </a:rPr>
              <a:t>的结点顺序</a:t>
            </a:r>
            <a:r>
              <a:rPr lang="zh-CN" altLang="en-US" sz="2400" b="1" dirty="0">
                <a:solidFill>
                  <a:srgbClr val="0000FF"/>
                </a:solidFill>
                <a:latin typeface="Consolas" panose="020B0609020204030204" pitchFamily="49" charset="0"/>
                <a:ea typeface="方正启体简体" pitchFamily="65" charset="-122"/>
                <a:cs typeface="Consolas" panose="020B0609020204030204" pitchFamily="49" charset="0"/>
              </a:rPr>
              <a:t>与逻辑次序</a:t>
            </a:r>
            <a:r>
              <a:rPr lang="zh-CN" altLang="en-US" sz="2400" b="1" dirty="0">
                <a:solidFill>
                  <a:srgbClr val="FF00FF"/>
                </a:solidFill>
                <a:latin typeface="Consolas" panose="020B0609020204030204" pitchFamily="49" charset="0"/>
                <a:ea typeface="方正启体简体" pitchFamily="65" charset="-122"/>
                <a:cs typeface="Consolas" panose="020B0609020204030204" pitchFamily="49" charset="0"/>
              </a:rPr>
              <a:t>相同</a:t>
            </a:r>
            <a:r>
              <a:rPr lang="zh-CN" altLang="en-US" sz="2400" b="1" dirty="0">
                <a:solidFill>
                  <a:srgbClr val="0000FF"/>
                </a:solidFill>
                <a:latin typeface="Consolas" panose="020B0609020204030204" pitchFamily="49" charset="0"/>
                <a:ea typeface="方正启体简体" pitchFamily="65" charset="-122"/>
                <a:cs typeface="Consolas" panose="020B0609020204030204" pitchFamily="49" charset="0"/>
              </a:rPr>
              <a:t>。</a:t>
            </a:r>
            <a:endParaRPr lang="zh-CN" altLang="en-US" sz="2400" b="1" dirty="0">
              <a:solidFill>
                <a:srgbClr val="0000FF"/>
              </a:solidFill>
              <a:latin typeface="Consolas" panose="020B0609020204030204" pitchFamily="49" charset="0"/>
              <a:ea typeface="方正启体简体" pitchFamily="65" charset="-122"/>
              <a:cs typeface="Consolas" panose="020B0609020204030204" pitchFamily="49" charset="0"/>
            </a:endParaRPr>
          </a:p>
        </p:txBody>
      </p:sp>
      <p:sp>
        <p:nvSpPr>
          <p:cNvPr id="27" name="Text Box 4"/>
          <p:cNvSpPr txBox="1">
            <a:spLocks noChangeArrowheads="1"/>
          </p:cNvSpPr>
          <p:nvPr/>
        </p:nvSpPr>
        <p:spPr bwMode="auto">
          <a:xfrm>
            <a:off x="500034" y="952462"/>
            <a:ext cx="8176421" cy="15799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fontAlgn="base">
              <a:lnSpc>
                <a:spcPts val="3200"/>
              </a:lnSpc>
              <a:spcBef>
                <a:spcPts val="1000"/>
              </a:spcBef>
              <a:spcAft>
                <a:spcPct val="0"/>
              </a:spcAft>
              <a:buFontTx/>
              <a:buBlip>
                <a:blip r:embed="rId1"/>
              </a:buBlip>
            </a:pP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一个空表</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开始，创建一个</a:t>
            </a:r>
            <a:r>
              <a:rPr kumimoji="1" lang="zh-CN" altLang="en-US" sz="2800" b="1"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头结点</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fontAlgn="base">
              <a:lnSpc>
                <a:spcPts val="3200"/>
              </a:lnSpc>
              <a:spcBef>
                <a:spcPts val="1000"/>
              </a:spcBef>
              <a:spcAft>
                <a:spcPct val="0"/>
              </a:spcAft>
              <a:buFontTx/>
              <a:buBlip>
                <a:blip r:embed="rId1"/>
              </a:buBlip>
            </a:pP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依次读取</a:t>
            </a: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字符数组</a:t>
            </a:r>
            <a:r>
              <a:rPr kumimoji="1" lang="en-US" altLang="zh-CN" sz="2800" b="1"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的元素，生成新结点</a:t>
            </a:r>
            <a:endPar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fontAlgn="base">
              <a:lnSpc>
                <a:spcPts val="3200"/>
              </a:lnSpc>
              <a:spcBef>
                <a:spcPts val="1000"/>
              </a:spcBef>
              <a:spcAft>
                <a:spcPct val="0"/>
              </a:spcAft>
              <a:buFontTx/>
              <a:buBlip>
                <a:blip r:embed="rId1"/>
              </a:buBlip>
            </a:pP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将新结点插入</a:t>
            </a: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到当前链表的</a:t>
            </a:r>
            <a:r>
              <a:rPr kumimoji="1" lang="zh-CN" altLang="en-US" sz="2800" b="1"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表尾</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上，直到结束。</a:t>
            </a:r>
            <a:endParaRPr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770" name="Text Box 2"/>
          <p:cNvSpPr txBox="1">
            <a:spLocks noChangeArrowheads="1"/>
          </p:cNvSpPr>
          <p:nvPr/>
        </p:nvSpPr>
        <p:spPr bwMode="auto">
          <a:xfrm>
            <a:off x="1835696" y="5081220"/>
            <a:ext cx="7308304" cy="502702"/>
          </a:xfrm>
          <a:prstGeom prst="rect">
            <a:avLst/>
          </a:prstGeom>
          <a:noFill/>
          <a:ln w="9525">
            <a:noFill/>
            <a:miter lim="800000"/>
          </a:ln>
          <a:effectLst/>
        </p:spPr>
        <p:txBody>
          <a:bodyPr wrap="square">
            <a:spAutoFit/>
          </a:bodyPr>
          <a:lstStyle/>
          <a:p>
            <a:pPr algn="just" fontAlgn="base">
              <a:lnSpc>
                <a:spcPts val="3200"/>
              </a:lnSpc>
              <a:spcBef>
                <a:spcPct val="50000"/>
              </a:spcBef>
              <a:spcAft>
                <a:spcPct val="0"/>
              </a:spcAft>
            </a:pP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增加</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一个尾指针</a:t>
            </a:r>
            <a:r>
              <a:rPr kumimoji="1" lang="en-US" altLang="zh-CN" sz="2400" b="1" i="1"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，使</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其始终指向当前链表的</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尾结点</a:t>
            </a:r>
            <a:endPar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32793"/>
                                        </p:tgtEl>
                                        <p:attrNameLst>
                                          <p:attrName>style.visibility</p:attrName>
                                        </p:attrNameLst>
                                      </p:cBhvr>
                                      <p:to>
                                        <p:strVal val="visible"/>
                                      </p:to>
                                    </p:set>
                                    <p:anim calcmode="discrete" valueType="clr">
                                      <p:cBhvr override="childStyle">
                                        <p:cTn id="11" dur="80"/>
                                        <p:tgtEl>
                                          <p:spTgt spid="32793"/>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32793"/>
                                        </p:tgtEl>
                                        <p:attrNameLst>
                                          <p:attrName>fillcolor</p:attrName>
                                        </p:attrNameLst>
                                      </p:cBhvr>
                                      <p:tavLst>
                                        <p:tav tm="0">
                                          <p:val>
                                            <p:clrVal>
                                              <a:schemeClr val="accent2"/>
                                            </p:clrVal>
                                          </p:val>
                                        </p:tav>
                                        <p:tav tm="50000">
                                          <p:val>
                                            <p:clrVal>
                                              <a:schemeClr val="hlink"/>
                                            </p:clrVal>
                                          </p:val>
                                        </p:tav>
                                      </p:tavLst>
                                    </p:anim>
                                    <p:set>
                                      <p:cBhvr>
                                        <p:cTn id="13" dur="80"/>
                                        <p:tgtEl>
                                          <p:spTgt spid="3279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3125" y="608991"/>
            <a:ext cx="9144000" cy="2620599"/>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216000" rIns="144000" bIns="216000">
            <a:spAutoFit/>
          </a:bodyPr>
          <a:lstStyle/>
          <a:p>
            <a:pPr fontAlgn="base">
              <a:lnSpc>
                <a:spcPct val="120000"/>
              </a:lnSpc>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2400" b="1" dirty="0" err="1" smtClean="0">
                <a:solidFill>
                  <a:srgbClr val="FF3300"/>
                </a:solidFill>
                <a:latin typeface="Consolas" panose="020B0609020204030204" pitchFamily="49" charset="0"/>
                <a:ea typeface="仿宋" panose="02010609060101010101" pitchFamily="49" charset="-122"/>
                <a:cs typeface="Consolas" panose="020B0609020204030204" pitchFamily="49" charset="0"/>
              </a:rPr>
              <a:t>CreateListR</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20000"/>
              </a:lnSpc>
              <a:spcBef>
                <a:spcPct val="0"/>
              </a:spcBef>
              <a:spcAft>
                <a:spcPct val="0"/>
              </a:spcAft>
            </a:pPr>
            <a:r>
              <a:rPr kumimoji="1" lang="en-US" altLang="zh-CN" sz="2400" b="1" dirty="0" smtClean="0">
                <a:solidFill>
                  <a:srgbClr val="1F497D"/>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20000"/>
              </a:lnSpc>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20000"/>
              </a:lnSpc>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sizeof</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0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创建</a:t>
            </a:r>
            <a:r>
              <a:rPr kumimoji="1" lang="zh-CN" altLang="en-US" sz="20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头结点</a:t>
            </a:r>
            <a:endParaRPr kumimoji="1" lang="zh-CN" altLang="en-US" sz="20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20000"/>
              </a:lnSpc>
              <a:spcBef>
                <a:spcPct val="0"/>
              </a:spcBef>
              <a:spcAft>
                <a:spcPct val="0"/>
              </a:spcAft>
            </a:pPr>
            <a:r>
              <a:rPr kumimoji="1" lang="zh-CN" altLang="en-US" sz="2400" b="1" dirty="0">
                <a:solidFill>
                  <a:srgbClr val="1F497D"/>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r=L</a:t>
            </a:r>
            <a:r>
              <a:rPr kumimoji="1" lang="en-US" altLang="zh-CN" sz="2400" b="1"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a:solidFill>
                  <a:srgbClr val="1F497D"/>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kumimoji="1" lang="zh-CN" altLang="en-US"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始终指向</a:t>
            </a:r>
            <a:r>
              <a:rPr kumimoji="1" lang="zh-CN" altLang="en-US" sz="20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尾结点，开始</a:t>
            </a:r>
            <a:r>
              <a:rPr kumimoji="1" lang="zh-CN" altLang="en-US" sz="2000" b="1" dirty="0">
                <a:solidFill>
                  <a:srgbClr val="00B0F0"/>
                </a:solidFill>
                <a:latin typeface="Consolas" panose="020B0609020204030204" pitchFamily="49" charset="0"/>
                <a:ea typeface="仿宋" panose="02010609060101010101" pitchFamily="49" charset="-122"/>
                <a:cs typeface="Consolas" panose="020B0609020204030204" pitchFamily="49" charset="0"/>
              </a:rPr>
              <a:t>时指向</a:t>
            </a:r>
            <a:r>
              <a:rPr kumimoji="1" lang="zh-CN" altLang="en-US" sz="20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头结点</a:t>
            </a:r>
            <a:r>
              <a:rPr kumimoji="1" lang="zh-CN" altLang="en-US" sz="2000" b="1"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0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000" b="1" dirty="0" smtClean="0">
                <a:solidFill>
                  <a:srgbClr val="1F497D"/>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2000" b="1" dirty="0">
              <a:solidFill>
                <a:srgbClr val="1F497D"/>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15"/>
          <p:cNvGrpSpPr/>
          <p:nvPr/>
        </p:nvGrpSpPr>
        <p:grpSpPr>
          <a:xfrm>
            <a:off x="2143108" y="3501008"/>
            <a:ext cx="2572908" cy="1897713"/>
            <a:chOff x="2143108" y="3000372"/>
            <a:chExt cx="1957388" cy="1730384"/>
          </a:xfrm>
        </p:grpSpPr>
        <p:sp>
          <p:nvSpPr>
            <p:cNvPr id="4" name="Rectangle 16"/>
            <p:cNvSpPr>
              <a:spLocks noChangeArrowheads="1"/>
            </p:cNvSpPr>
            <p:nvPr/>
          </p:nvSpPr>
          <p:spPr bwMode="auto">
            <a:xfrm>
              <a:off x="3560746" y="4298956"/>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zh-CN" altLang="en-US" sz="2400" b="1" dirty="0" smtClean="0">
                  <a:solidFill>
                    <a:srgbClr val="0000FF"/>
                  </a:solidFill>
                  <a:latin typeface="Consolas" panose="020B0609020204030204" pitchFamily="49" charset="0"/>
                  <a:cs typeface="Consolas" panose="020B0609020204030204" pitchFamily="49" charset="0"/>
                </a:rPr>
                <a:t>∧</a:t>
              </a:r>
              <a:endParaRPr lang="zh-CN" altLang="zh-CN" sz="2400" b="1" dirty="0">
                <a:solidFill>
                  <a:srgbClr val="0000FF"/>
                </a:solidFill>
                <a:latin typeface="Consolas" panose="020B0609020204030204" pitchFamily="49" charset="0"/>
                <a:cs typeface="Consolas" panose="020B0609020204030204" pitchFamily="49" charset="0"/>
              </a:endParaRPr>
            </a:p>
          </p:txBody>
        </p:sp>
        <p:sp>
          <p:nvSpPr>
            <p:cNvPr id="5" name="Rectangle 17"/>
            <p:cNvSpPr>
              <a:spLocks noChangeArrowheads="1"/>
            </p:cNvSpPr>
            <p:nvPr/>
          </p:nvSpPr>
          <p:spPr bwMode="auto">
            <a:xfrm>
              <a:off x="3019408" y="4298956"/>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baseline="-25000">
                <a:solidFill>
                  <a:srgbClr val="3333FF"/>
                </a:solidFill>
                <a:latin typeface="Consolas" panose="020B0609020204030204" pitchFamily="49" charset="0"/>
                <a:cs typeface="Consolas" panose="020B0609020204030204" pitchFamily="49" charset="0"/>
              </a:endParaRPr>
            </a:p>
          </p:txBody>
        </p:sp>
        <p:sp>
          <p:nvSpPr>
            <p:cNvPr id="6" name="Line 18"/>
            <p:cNvSpPr>
              <a:spLocks noChangeShapeType="1"/>
            </p:cNvSpPr>
            <p:nvPr/>
          </p:nvSpPr>
          <p:spPr bwMode="auto">
            <a:xfrm>
              <a:off x="2430446" y="4503743"/>
              <a:ext cx="576263"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7" name="Text Box 19"/>
            <p:cNvSpPr txBox="1">
              <a:spLocks noChangeArrowheads="1"/>
            </p:cNvSpPr>
            <p:nvPr/>
          </p:nvSpPr>
          <p:spPr bwMode="auto">
            <a:xfrm>
              <a:off x="2143108" y="4214818"/>
              <a:ext cx="431800" cy="369332"/>
            </a:xfrm>
            <a:prstGeom prst="rect">
              <a:avLst/>
            </a:prstGeom>
            <a:noFill/>
            <a:ln w="9525">
              <a:noFill/>
              <a:miter lim="800000"/>
            </a:ln>
            <a:effectLst/>
          </p:spPr>
          <p:txBody>
            <a:bodyPr lIns="0" tIns="0" rIns="0" bIns="0">
              <a:spAutoFit/>
            </a:bodyPr>
            <a:lstStyle/>
            <a:p>
              <a:pPr fontAlgn="base">
                <a:spcBef>
                  <a:spcPct val="50000"/>
                </a:spcBef>
                <a:spcAft>
                  <a:spcPct val="0"/>
                </a:spcAft>
              </a:pPr>
              <a:r>
                <a:rPr lang="en-US" altLang="zh-CN" sz="2400" b="1">
                  <a:solidFill>
                    <a:srgbClr val="0000FF"/>
                  </a:solidFill>
                  <a:latin typeface="Consolas" panose="020B0609020204030204" pitchFamily="49" charset="0"/>
                  <a:ea typeface="楷体_GB2312" pitchFamily="49" charset="-122"/>
                  <a:cs typeface="Consolas" panose="020B0609020204030204" pitchFamily="49" charset="0"/>
                </a:rPr>
                <a:t>L</a:t>
              </a:r>
              <a:endParaRPr lang="en-US" altLang="zh-CN" sz="2400" b="1">
                <a:solidFill>
                  <a:srgbClr val="0000FF"/>
                </a:solidFill>
                <a:latin typeface="Consolas" panose="020B0609020204030204" pitchFamily="49" charset="0"/>
                <a:ea typeface="楷体_GB2312" pitchFamily="49" charset="-122"/>
                <a:cs typeface="Consolas" panose="020B0609020204030204" pitchFamily="49" charset="0"/>
              </a:endParaRPr>
            </a:p>
          </p:txBody>
        </p:sp>
        <p:grpSp>
          <p:nvGrpSpPr>
            <p:cNvPr id="8" name="Group 31"/>
            <p:cNvGrpSpPr/>
            <p:nvPr/>
          </p:nvGrpSpPr>
          <p:grpSpPr bwMode="auto">
            <a:xfrm>
              <a:off x="2905117" y="3646493"/>
              <a:ext cx="523875" cy="639763"/>
              <a:chOff x="2015" y="845"/>
              <a:chExt cx="330" cy="403"/>
            </a:xfrm>
          </p:grpSpPr>
          <p:sp>
            <p:nvSpPr>
              <p:cNvPr id="13" name="Arc 32"/>
              <p:cNvSpPr/>
              <p:nvPr/>
            </p:nvSpPr>
            <p:spPr bwMode="auto">
              <a:xfrm>
                <a:off x="2163" y="1021"/>
                <a:ext cx="182" cy="22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headEnd type="none" w="med" len="med"/>
                <a:tailEnd type="arrow" w="med" len="med"/>
              </a:ln>
              <a:effectLst/>
            </p:spPr>
            <p:txBody>
              <a:bodyPr wrap="none" anchor="ctr"/>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14" name="Text Box 33"/>
              <p:cNvSpPr txBox="1">
                <a:spLocks noChangeArrowheads="1"/>
              </p:cNvSpPr>
              <p:nvPr/>
            </p:nvSpPr>
            <p:spPr bwMode="auto">
              <a:xfrm>
                <a:off x="2015" y="845"/>
                <a:ext cx="272" cy="233"/>
              </a:xfrm>
              <a:prstGeom prst="rect">
                <a:avLst/>
              </a:prstGeom>
              <a:noFill/>
              <a:ln w="9525">
                <a:noFill/>
                <a:miter lim="800000"/>
              </a:ln>
              <a:effectLst/>
            </p:spPr>
            <p:txBody>
              <a:bodyPr lIns="0" tIns="0" rIns="0" bIns="0">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rPr>
                  <a:t>r</a:t>
                </a:r>
                <a:endPar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endParaRPr>
              </a:p>
            </p:txBody>
          </p:sp>
        </p:grpSp>
        <p:sp>
          <p:nvSpPr>
            <p:cNvPr id="15" name="下箭头 14"/>
            <p:cNvSpPr/>
            <p:nvPr/>
          </p:nvSpPr>
          <p:spPr>
            <a:xfrm>
              <a:off x="2857488" y="3000372"/>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grpSp>
      <p:sp>
        <p:nvSpPr>
          <p:cNvPr id="16" name="灯片编号占位符 15"/>
          <p:cNvSpPr>
            <a:spLocks noGrp="1"/>
          </p:cNvSpPr>
          <p:nvPr>
            <p:ph type="sldNum" sz="quarter" idx="12"/>
          </p:nvPr>
        </p:nvSpPr>
        <p:spPr>
          <a:xfrm>
            <a:off x="6553200" y="7024315"/>
            <a:ext cx="2133600" cy="365125"/>
          </a:xfrm>
        </p:spPr>
        <p:txBody>
          <a:bodyPr/>
          <a:lstStyle/>
          <a:p>
            <a:fld id="{BD3F3EC2-762F-4585-9ABE-3D0BD98F40C0}" type="slidenum">
              <a:rPr lang="en-US" altLang="zh-CN" smtClean="0"/>
            </a:fld>
            <a:r>
              <a:rPr lang="en-US" altLang="zh-CN" smtClean="0"/>
              <a:t>/85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4">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79512" y="563006"/>
            <a:ext cx="8784976" cy="3618821"/>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216000" tIns="216000" rIns="144000" bIns="216000">
            <a:spAutoFit/>
          </a:bodyPr>
          <a:lstStyle/>
          <a:p>
            <a:pPr fontAlgn="base">
              <a:lnSpc>
                <a:spcPts val="2400"/>
              </a:lnSpc>
              <a:spcBef>
                <a:spcPts val="80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=0;i&lt;</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循环建立</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数据结点</a:t>
            </a:r>
            <a:endPar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sizeof</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s-&gt;data=a[</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创建</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数据结点</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1F497D"/>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FF00FF"/>
                </a:solidFill>
                <a:latin typeface="Consolas" panose="020B0609020204030204" pitchFamily="49" charset="0"/>
                <a:ea typeface="仿宋" panose="02010609060101010101" pitchFamily="49" charset="-122"/>
                <a:cs typeface="Consolas" panose="020B0609020204030204" pitchFamily="49" charset="0"/>
              </a:rPr>
              <a:t>r-&gt;next=s;	</a:t>
            </a:r>
            <a:r>
              <a:rPr kumimoji="1" lang="en-US" altLang="zh-CN" sz="2400" b="1"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插入</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之后</a:t>
            </a:r>
            <a:endPar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zh-CN" altLang="en-US" sz="2400" b="1"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FF00FF"/>
                </a:solidFill>
                <a:latin typeface="Consolas" panose="020B0609020204030204" pitchFamily="49" charset="0"/>
                <a:ea typeface="仿宋" panose="02010609060101010101" pitchFamily="49" charset="-122"/>
                <a:cs typeface="Consolas" panose="020B0609020204030204" pitchFamily="49" charset="0"/>
              </a:rPr>
              <a:t>r=s;</a:t>
            </a:r>
            <a:endParaRPr kumimoji="1" lang="en-US" altLang="zh-CN" sz="2400" b="1"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1F497D"/>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1F497D"/>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2400" b="1" dirty="0">
                <a:solidFill>
                  <a:srgbClr val="FF00FF"/>
                </a:solidFill>
                <a:latin typeface="Consolas" panose="020B0609020204030204" pitchFamily="49" charset="0"/>
                <a:ea typeface="仿宋" panose="02010609060101010101" pitchFamily="49" charset="-122"/>
                <a:cs typeface="Consolas" panose="020B0609020204030204" pitchFamily="49" charset="0"/>
              </a:rPr>
              <a:t>&gt;next=NULL;</a:t>
            </a:r>
            <a:r>
              <a:rPr kumimoji="1" lang="en-US" altLang="zh-CN" sz="2400" b="1" dirty="0">
                <a:solidFill>
                  <a:srgbClr val="1F497D"/>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1F497D"/>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尾结点</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next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域置为</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7"/>
          <p:cNvGrpSpPr/>
          <p:nvPr/>
        </p:nvGrpSpPr>
        <p:grpSpPr>
          <a:xfrm>
            <a:off x="727100" y="4725144"/>
            <a:ext cx="7488238" cy="2061819"/>
            <a:chOff x="655662" y="3214686"/>
            <a:chExt cx="7488238" cy="2061819"/>
          </a:xfrm>
        </p:grpSpPr>
        <p:sp>
          <p:nvSpPr>
            <p:cNvPr id="23" name="Text Box 20"/>
            <p:cNvSpPr txBox="1">
              <a:spLocks noChangeArrowheads="1"/>
            </p:cNvSpPr>
            <p:nvPr/>
          </p:nvSpPr>
          <p:spPr bwMode="auto">
            <a:xfrm>
              <a:off x="5286380" y="3273982"/>
              <a:ext cx="574675"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rPr>
                <a:t>r</a:t>
              </a:r>
              <a:endPar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 name="下箭头 3"/>
            <p:cNvSpPr/>
            <p:nvPr/>
          </p:nvSpPr>
          <p:spPr>
            <a:xfrm>
              <a:off x="4286248" y="3214686"/>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sp>
          <p:nvSpPr>
            <p:cNvPr id="5" name="Oval 22"/>
            <p:cNvSpPr>
              <a:spLocks noChangeArrowheads="1"/>
            </p:cNvSpPr>
            <p:nvPr/>
          </p:nvSpPr>
          <p:spPr bwMode="auto">
            <a:xfrm>
              <a:off x="6632600" y="3587705"/>
              <a:ext cx="1511300" cy="1512887"/>
            </a:xfrm>
            <a:prstGeom prst="ellipse">
              <a:avLst/>
            </a:prstGeom>
            <a:solidFill>
              <a:schemeClr val="accent1">
                <a:alpha val="0"/>
              </a:schemeClr>
            </a:solidFill>
            <a:ln w="9525">
              <a:solidFill>
                <a:srgbClr val="C00000"/>
              </a:solidFill>
              <a:miter lim="800000"/>
            </a:ln>
            <a:effectLst/>
          </p:spPr>
          <p:txBody>
            <a:bodyPr wrap="none" anchor="ctr"/>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6" name="Rectangle 3"/>
            <p:cNvSpPr>
              <a:spLocks noChangeArrowheads="1"/>
            </p:cNvSpPr>
            <p:nvPr/>
          </p:nvSpPr>
          <p:spPr bwMode="auto">
            <a:xfrm>
              <a:off x="1376387" y="3876630"/>
              <a:ext cx="576263"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7" name="Rectangle 4"/>
            <p:cNvSpPr>
              <a:spLocks noChangeArrowheads="1"/>
            </p:cNvSpPr>
            <p:nvPr/>
          </p:nvSpPr>
          <p:spPr bwMode="auto">
            <a:xfrm>
              <a:off x="1952650" y="3876630"/>
              <a:ext cx="576262"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8" name="Line 5"/>
            <p:cNvSpPr>
              <a:spLocks noChangeShapeType="1"/>
            </p:cNvSpPr>
            <p:nvPr/>
          </p:nvSpPr>
          <p:spPr bwMode="auto">
            <a:xfrm>
              <a:off x="1087462" y="4019505"/>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9" name="Text Box 6"/>
            <p:cNvSpPr txBox="1">
              <a:spLocks noChangeArrowheads="1"/>
            </p:cNvSpPr>
            <p:nvPr/>
          </p:nvSpPr>
          <p:spPr bwMode="auto">
            <a:xfrm>
              <a:off x="655662" y="3732167"/>
              <a:ext cx="504825"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a:solidFill>
                    <a:srgbClr val="0000FF"/>
                  </a:solidFill>
                  <a:latin typeface="Consolas" panose="020B0609020204030204" pitchFamily="49" charset="0"/>
                  <a:ea typeface="楷体_GB2312" pitchFamily="49" charset="-122"/>
                  <a:cs typeface="Consolas" panose="020B0609020204030204" pitchFamily="49" charset="0"/>
                </a:rPr>
                <a:t>L</a:t>
              </a:r>
              <a:endParaRPr lang="en-US" altLang="zh-CN"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10" name="Rectangle 7"/>
            <p:cNvSpPr>
              <a:spLocks noChangeArrowheads="1"/>
            </p:cNvSpPr>
            <p:nvPr/>
          </p:nvSpPr>
          <p:spPr bwMode="auto">
            <a:xfrm>
              <a:off x="3321075" y="3889330"/>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1" name="Rectangle 8"/>
            <p:cNvSpPr>
              <a:spLocks noChangeArrowheads="1"/>
            </p:cNvSpPr>
            <p:nvPr/>
          </p:nvSpPr>
          <p:spPr bwMode="auto">
            <a:xfrm>
              <a:off x="2740050" y="3889330"/>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lnSpc>
                  <a:spcPts val="1800"/>
                </a:lnSpc>
                <a:spcBef>
                  <a:spcPct val="0"/>
                </a:spcBef>
                <a:spcAft>
                  <a:spcPct val="0"/>
                </a:spcAft>
              </a:pPr>
              <a:r>
                <a:rPr lang="en-US" altLang="zh-CN" sz="2400" b="1" i="1" dirty="0" smtClean="0">
                  <a:solidFill>
                    <a:srgbClr val="0000FF"/>
                  </a:solidFill>
                  <a:latin typeface="Consolas" panose="020B0609020204030204" pitchFamily="49" charset="0"/>
                  <a:cs typeface="Consolas" panose="020B0609020204030204" pitchFamily="49" charset="0"/>
                </a:rPr>
                <a:t>a</a:t>
              </a:r>
              <a:r>
                <a:rPr lang="en-US" altLang="zh-CN" sz="2400" b="1" baseline="-25000" dirty="0" smtClean="0">
                  <a:solidFill>
                    <a:srgbClr val="0000FF"/>
                  </a:solidFill>
                  <a:latin typeface="Consolas" panose="020B0609020204030204" pitchFamily="49" charset="0"/>
                  <a:cs typeface="Consolas" panose="020B0609020204030204" pitchFamily="49" charset="0"/>
                </a:rPr>
                <a:t>0</a:t>
              </a:r>
              <a:endParaRPr lang="en-US" altLang="zh-CN" sz="2400" b="1" baseline="-25000" dirty="0">
                <a:solidFill>
                  <a:srgbClr val="0000FF"/>
                </a:solidFill>
                <a:latin typeface="Consolas" panose="020B0609020204030204" pitchFamily="49" charset="0"/>
                <a:cs typeface="Consolas" panose="020B0609020204030204" pitchFamily="49" charset="0"/>
              </a:endParaRPr>
            </a:p>
          </p:txBody>
        </p:sp>
        <p:sp>
          <p:nvSpPr>
            <p:cNvPr id="12" name="Line 9"/>
            <p:cNvSpPr>
              <a:spLocks noChangeShapeType="1"/>
            </p:cNvSpPr>
            <p:nvPr/>
          </p:nvSpPr>
          <p:spPr bwMode="auto">
            <a:xfrm>
              <a:off x="2448902" y="4070305"/>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3" name="Line 10"/>
            <p:cNvSpPr>
              <a:spLocks noChangeShapeType="1"/>
            </p:cNvSpPr>
            <p:nvPr/>
          </p:nvSpPr>
          <p:spPr bwMode="auto">
            <a:xfrm>
              <a:off x="4903812" y="4057605"/>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4" name="Line 11"/>
            <p:cNvSpPr>
              <a:spLocks noChangeShapeType="1"/>
            </p:cNvSpPr>
            <p:nvPr/>
          </p:nvSpPr>
          <p:spPr bwMode="auto">
            <a:xfrm>
              <a:off x="3802087" y="4070305"/>
              <a:ext cx="288925"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5" name="Rectangle 12"/>
            <p:cNvSpPr>
              <a:spLocks noChangeArrowheads="1"/>
            </p:cNvSpPr>
            <p:nvPr/>
          </p:nvSpPr>
          <p:spPr bwMode="auto">
            <a:xfrm>
              <a:off x="5815037" y="38766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6" name="Rectangle 13"/>
            <p:cNvSpPr>
              <a:spLocks noChangeArrowheads="1"/>
            </p:cNvSpPr>
            <p:nvPr/>
          </p:nvSpPr>
          <p:spPr bwMode="auto">
            <a:xfrm>
              <a:off x="5234012" y="38766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lnSpc>
                  <a:spcPts val="1800"/>
                </a:lnSpc>
                <a:spcBef>
                  <a:spcPct val="0"/>
                </a:spcBef>
                <a:spcAft>
                  <a:spcPct val="0"/>
                </a:spcAft>
              </a:pPr>
              <a:r>
                <a:rPr lang="en-US" altLang="zh-CN" sz="2400" b="1" i="1" smtClean="0">
                  <a:solidFill>
                    <a:srgbClr val="0000FF"/>
                  </a:solidFill>
                  <a:latin typeface="Consolas" panose="020B0609020204030204" pitchFamily="49" charset="0"/>
                  <a:cs typeface="Consolas" panose="020B0609020204030204" pitchFamily="49" charset="0"/>
                </a:rPr>
                <a:t>a</a:t>
              </a:r>
              <a:r>
                <a:rPr lang="en-US" altLang="zh-CN" sz="2400" b="1" i="1" baseline="-25000" smtClean="0">
                  <a:solidFill>
                    <a:srgbClr val="0000FF"/>
                  </a:solidFill>
                  <a:latin typeface="Consolas" panose="020B0609020204030204" pitchFamily="49" charset="0"/>
                  <a:cs typeface="Consolas" panose="020B0609020204030204" pitchFamily="49" charset="0"/>
                </a:rPr>
                <a:t>i</a:t>
              </a:r>
              <a:r>
                <a:rPr lang="en-US" altLang="zh-CN" sz="2400" b="1" baseline="-25000" smtClean="0">
                  <a:solidFill>
                    <a:srgbClr val="0000FF"/>
                  </a:solidFill>
                  <a:latin typeface="Consolas" panose="020B0609020204030204" pitchFamily="49" charset="0"/>
                  <a:cs typeface="Consolas" panose="020B0609020204030204" pitchFamily="49" charset="0"/>
                </a:rPr>
                <a:t>-1</a:t>
              </a:r>
              <a:endParaRPr lang="en-US" altLang="zh-CN" sz="2400" b="1" baseline="-25000" dirty="0">
                <a:solidFill>
                  <a:srgbClr val="0000FF"/>
                </a:solidFill>
                <a:latin typeface="Consolas" panose="020B0609020204030204" pitchFamily="49" charset="0"/>
                <a:cs typeface="Consolas" panose="020B0609020204030204" pitchFamily="49" charset="0"/>
              </a:endParaRPr>
            </a:p>
          </p:txBody>
        </p:sp>
        <p:sp>
          <p:nvSpPr>
            <p:cNvPr id="17" name="Text Box 14"/>
            <p:cNvSpPr txBox="1">
              <a:spLocks noChangeArrowheads="1"/>
            </p:cNvSpPr>
            <p:nvPr/>
          </p:nvSpPr>
          <p:spPr bwMode="auto">
            <a:xfrm>
              <a:off x="4352927" y="3736930"/>
              <a:ext cx="504825" cy="457200"/>
            </a:xfrm>
            <a:prstGeom prst="rect">
              <a:avLst/>
            </a:prstGeom>
            <a:noFill/>
            <a:ln w="9525">
              <a:noFill/>
              <a:miter lim="800000"/>
            </a:ln>
            <a:effectLst/>
          </p:spPr>
          <p:txBody>
            <a:bodyPr>
              <a:spAutoFit/>
            </a:bodyPr>
            <a:lstStyle/>
            <a:p>
              <a:pPr fontAlgn="base">
                <a:spcBef>
                  <a:spcPct val="50000"/>
                </a:spcBef>
                <a:spcAft>
                  <a:spcPct val="0"/>
                </a:spcAft>
              </a:pPr>
              <a:r>
                <a:rPr lang="en-US" altLang="zh-CN" sz="2400" b="1">
                  <a:solidFill>
                    <a:srgbClr val="0000FF"/>
                  </a:solidFill>
                  <a:latin typeface="Consolas" panose="020B0609020204030204" pitchFamily="49" charset="0"/>
                  <a:ea typeface="楷体_GB2312" pitchFamily="49" charset="-122"/>
                  <a:cs typeface="Consolas" panose="020B0609020204030204" pitchFamily="49" charset="0"/>
                </a:rPr>
                <a:t>…</a:t>
              </a:r>
              <a:endParaRPr lang="en-US" altLang="zh-CN"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18" name="Rectangle 15"/>
            <p:cNvSpPr>
              <a:spLocks noChangeArrowheads="1"/>
            </p:cNvSpPr>
            <p:nvPr/>
          </p:nvSpPr>
          <p:spPr bwMode="auto">
            <a:xfrm>
              <a:off x="7358087" y="43084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9" name="Rectangle 16"/>
            <p:cNvSpPr>
              <a:spLocks noChangeArrowheads="1"/>
            </p:cNvSpPr>
            <p:nvPr/>
          </p:nvSpPr>
          <p:spPr bwMode="auto">
            <a:xfrm>
              <a:off x="6777062" y="43084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lnSpc>
                  <a:spcPts val="1800"/>
                </a:lnSpc>
                <a:spcBef>
                  <a:spcPct val="0"/>
                </a:spcBef>
                <a:spcAft>
                  <a:spcPct val="0"/>
                </a:spcAft>
              </a:pPr>
              <a:r>
                <a:rPr lang="en-US" altLang="zh-CN" sz="2400" b="1" i="1" dirty="0" err="1">
                  <a:solidFill>
                    <a:srgbClr val="0000FF"/>
                  </a:solidFill>
                  <a:latin typeface="Consolas" panose="020B0609020204030204" pitchFamily="49" charset="0"/>
                  <a:cs typeface="Consolas" panose="020B0609020204030204" pitchFamily="49" charset="0"/>
                </a:rPr>
                <a:t>a</a:t>
              </a:r>
              <a:r>
                <a:rPr lang="en-US" altLang="zh-CN" sz="2400" b="1" i="1" baseline="-25000" dirty="0" err="1">
                  <a:solidFill>
                    <a:srgbClr val="0000FF"/>
                  </a:solidFill>
                  <a:latin typeface="Consolas" panose="020B0609020204030204" pitchFamily="49" charset="0"/>
                  <a:cs typeface="Consolas" panose="020B0609020204030204" pitchFamily="49" charset="0"/>
                </a:rPr>
                <a:t>i</a:t>
              </a:r>
              <a:endParaRPr lang="en-US" altLang="zh-CN" sz="2400" b="1" i="1" baseline="-25000" dirty="0">
                <a:solidFill>
                  <a:srgbClr val="0000FF"/>
                </a:solidFill>
                <a:latin typeface="Consolas" panose="020B0609020204030204" pitchFamily="49" charset="0"/>
                <a:cs typeface="Consolas" panose="020B0609020204030204" pitchFamily="49" charset="0"/>
              </a:endParaRPr>
            </a:p>
          </p:txBody>
        </p:sp>
        <p:sp>
          <p:nvSpPr>
            <p:cNvPr id="20" name="Line 17"/>
            <p:cNvSpPr>
              <a:spLocks noChangeShapeType="1"/>
            </p:cNvSpPr>
            <p:nvPr/>
          </p:nvSpPr>
          <p:spPr bwMode="auto">
            <a:xfrm flipV="1">
              <a:off x="5629300" y="3430534"/>
              <a:ext cx="0" cy="431800"/>
            </a:xfrm>
            <a:prstGeom prst="line">
              <a:avLst/>
            </a:pr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1" name="Line 18"/>
            <p:cNvSpPr>
              <a:spLocks noChangeShapeType="1"/>
            </p:cNvSpPr>
            <p:nvPr/>
          </p:nvSpPr>
          <p:spPr bwMode="auto">
            <a:xfrm>
              <a:off x="7065987" y="3948067"/>
              <a:ext cx="0" cy="36036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2" name="Text Box 19"/>
            <p:cNvSpPr txBox="1">
              <a:spLocks noChangeArrowheads="1"/>
            </p:cNvSpPr>
            <p:nvPr/>
          </p:nvSpPr>
          <p:spPr bwMode="auto">
            <a:xfrm>
              <a:off x="7065987" y="3587705"/>
              <a:ext cx="574675"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rPr>
                <a:t>s</a:t>
              </a:r>
              <a:endPar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4" name="Freeform 21"/>
            <p:cNvSpPr/>
            <p:nvPr/>
          </p:nvSpPr>
          <p:spPr bwMode="auto">
            <a:xfrm>
              <a:off x="6275412" y="4308430"/>
              <a:ext cx="555625" cy="647700"/>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5" name="TextBox 24"/>
            <p:cNvSpPr txBox="1"/>
            <p:nvPr/>
          </p:nvSpPr>
          <p:spPr>
            <a:xfrm>
              <a:off x="3897337" y="4814840"/>
              <a:ext cx="2746365" cy="461665"/>
            </a:xfrm>
            <a:prstGeom prst="rect">
              <a:avLst/>
            </a:prstGeom>
            <a:noFill/>
          </p:spPr>
          <p:txBody>
            <a:bodyPr wrap="square" rtlCol="0">
              <a:spAutoFit/>
            </a:bodyPr>
            <a:lstStyle/>
            <a:p>
              <a:pPr fontAlgn="base">
                <a:spcBef>
                  <a:spcPct val="0"/>
                </a:spcBef>
                <a:spcAft>
                  <a:spcPct val="0"/>
                </a:spcAft>
              </a:pPr>
              <a:r>
                <a:rPr lang="en-US" altLang="zh-CN" sz="2400" b="1" dirty="0" smtClean="0">
                  <a:solidFill>
                    <a:srgbClr val="0000FF"/>
                  </a:solidFill>
                  <a:latin typeface="Consolas" panose="020B0609020204030204" pitchFamily="49" charset="0"/>
                  <a:ea typeface="楷体_GB2312" pitchFamily="49" charset="-122"/>
                  <a:cs typeface="Consolas" panose="020B0609020204030204" pitchFamily="49" charset="0"/>
                </a:rPr>
                <a:t>r</a:t>
              </a:r>
              <a:r>
                <a:rPr lang="en-US" altLang="zh-CN" sz="2400" b="1" dirty="0" smtClean="0">
                  <a:solidFill>
                    <a:srgbClr val="0000FF"/>
                  </a:solidFill>
                  <a:latin typeface="Consolas" panose="020B0609020204030204" pitchFamily="49" charset="0"/>
                  <a:cs typeface="Consolas" panose="020B0609020204030204" pitchFamily="49" charset="0"/>
                </a:rPr>
                <a:t>-</a:t>
              </a:r>
              <a:r>
                <a:rPr lang="en-US" altLang="zh-CN" sz="2400" b="1" dirty="0" smtClean="0">
                  <a:solidFill>
                    <a:srgbClr val="0000FF"/>
                  </a:solidFill>
                  <a:latin typeface="Consolas" panose="020B0609020204030204" pitchFamily="49" charset="0"/>
                  <a:ea typeface="楷体_GB2312" pitchFamily="49" charset="-122"/>
                  <a:cs typeface="Consolas" panose="020B0609020204030204" pitchFamily="49" charset="0"/>
                </a:rPr>
                <a:t>&gt;next=s</a:t>
              </a:r>
              <a:endParaRPr lang="zh-CN" altLang="en-US" sz="2400" b="1" dirty="0">
                <a:solidFill>
                  <a:srgbClr val="0000FF"/>
                </a:solidFill>
                <a:latin typeface="Consolas" panose="020B0609020204030204" pitchFamily="49" charset="0"/>
                <a:ea typeface="楷体_GB2312"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4">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79512" y="1052736"/>
            <a:ext cx="8784976" cy="3616577"/>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216000" tIns="216000" rIns="144000" bIns="216000">
            <a:spAutoFit/>
          </a:bodyPr>
          <a:lstStyle/>
          <a:p>
            <a:pPr fontAlgn="base">
              <a:lnSpc>
                <a:spcPts val="2400"/>
              </a:lnSpc>
              <a:spcBef>
                <a:spcPts val="800"/>
              </a:spcBef>
              <a:spcAft>
                <a:spcPct val="0"/>
              </a:spcAft>
            </a:pPr>
            <a:r>
              <a:rPr kumimoji="1" lang="en-US" altLang="zh-CN" sz="28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b[</a:t>
            </a:r>
            <a:r>
              <a:rPr kumimoji="1" lang="en-US" altLang="zh-CN" sz="28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MaxSize</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	</a:t>
            </a:r>
            <a:r>
              <a:rPr kumimoji="1" lang="en-US" altLang="zh-CN" sz="2800" b="1" dirty="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8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建立所有数据</a:t>
            </a:r>
            <a:r>
              <a:rPr kumimoji="1" lang="zh-CN" altLang="en-US" sz="2800" b="1" dirty="0">
                <a:solidFill>
                  <a:srgbClr val="00B0F0"/>
                </a:solidFill>
                <a:latin typeface="Consolas" panose="020B0609020204030204" pitchFamily="49" charset="0"/>
                <a:ea typeface="仿宋" panose="02010609060101010101" pitchFamily="49" charset="-122"/>
                <a:cs typeface="Consolas" panose="020B0609020204030204" pitchFamily="49" charset="0"/>
              </a:rPr>
              <a:t>结点</a:t>
            </a:r>
            <a:endParaRPr kumimoji="1" lang="en-US" altLang="zh-CN" sz="28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for </a:t>
            </a:r>
            <a:r>
              <a:rPr kumimoji="1" lang="en-US" altLang="zh-CN"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8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=0;i&lt;10;i</a:t>
            </a:r>
            <a:r>
              <a:rPr kumimoji="1" lang="en-US" altLang="zh-CN"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zh-CN" altLang="en-US" sz="28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b[</a:t>
            </a:r>
            <a:r>
              <a:rPr kumimoji="1" lang="en-US" altLang="zh-CN" sz="28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].data=a[</a:t>
            </a:r>
            <a:r>
              <a:rPr kumimoji="1" lang="en-US" altLang="zh-CN" sz="28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8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8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数据域赋值</a:t>
            </a:r>
            <a:endPar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b[</a:t>
            </a:r>
            <a:r>
              <a:rPr kumimoji="1" lang="en-US" altLang="zh-CN" sz="28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].next=&amp;b[i+1];</a:t>
            </a:r>
            <a:r>
              <a:rPr kumimoji="1" lang="en-US" altLang="zh-CN" sz="28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8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指针域</a:t>
            </a:r>
            <a:r>
              <a:rPr kumimoji="1" lang="zh-CN" altLang="en-US" sz="2800" b="1" dirty="0">
                <a:solidFill>
                  <a:srgbClr val="00B0F0"/>
                </a:solidFill>
                <a:latin typeface="Consolas" panose="020B0609020204030204" pitchFamily="49" charset="0"/>
                <a:ea typeface="仿宋" panose="02010609060101010101" pitchFamily="49" charset="-122"/>
                <a:cs typeface="Consolas" panose="020B0609020204030204" pitchFamily="49" charset="0"/>
              </a:rPr>
              <a:t>赋值</a:t>
            </a:r>
            <a:endPar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b[9].next=NULL;</a:t>
            </a:r>
            <a:endPar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L= =&amp;</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b[0];</a:t>
            </a:r>
            <a:r>
              <a:rPr kumimoji="1" lang="en-US" altLang="zh-CN" sz="28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28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Box 25"/>
          <p:cNvSpPr txBox="1"/>
          <p:nvPr/>
        </p:nvSpPr>
        <p:spPr>
          <a:xfrm>
            <a:off x="186036" y="116632"/>
            <a:ext cx="8562428" cy="523220"/>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rtlCol="0">
            <a:spAutoFit/>
          </a:bodyPr>
          <a:lstStyle/>
          <a:p>
            <a:pPr fontAlgn="base">
              <a:spcBef>
                <a:spcPct val="0"/>
              </a:spcBef>
              <a:spcAft>
                <a:spcPct val="0"/>
              </a:spcAft>
            </a:pPr>
            <a:r>
              <a:rPr lang="zh-CN" altLang="en-US" sz="2800" b="1" dirty="0" smtClean="0">
                <a:solidFill>
                  <a:srgbClr val="FF0000"/>
                </a:solidFill>
                <a:latin typeface="Consolas" panose="020B0609020204030204" pitchFamily="49" charset="0"/>
                <a:ea typeface="楷体_GB2312" pitchFamily="49" charset="-122"/>
                <a:cs typeface="Consolas" panose="020B0609020204030204" pitchFamily="49" charset="0"/>
              </a:rPr>
              <a:t>问题</a:t>
            </a:r>
            <a:r>
              <a:rPr lang="zh-CN" altLang="en-US" sz="2800" b="1" dirty="0" smtClean="0">
                <a:solidFill>
                  <a:srgbClr val="0000FF"/>
                </a:solidFill>
                <a:latin typeface="Consolas" panose="020B0609020204030204" pitchFamily="49" charset="0"/>
                <a:ea typeface="楷体_GB2312" pitchFamily="49" charset="-122"/>
                <a:cs typeface="Consolas" panose="020B0609020204030204" pitchFamily="49" charset="0"/>
              </a:rPr>
              <a:t>：既然结点是变量，链表是一组变量，可不可以：</a:t>
            </a:r>
            <a:endParaRPr lang="zh-CN" altLang="en-US" sz="2800" b="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 name="Text Box 4"/>
          <p:cNvSpPr txBox="1">
            <a:spLocks noChangeArrowheads="1"/>
          </p:cNvSpPr>
          <p:nvPr/>
        </p:nvSpPr>
        <p:spPr bwMode="auto">
          <a:xfrm>
            <a:off x="212003" y="5123993"/>
            <a:ext cx="8176421" cy="104131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fontAlgn="base">
              <a:lnSpc>
                <a:spcPts val="3200"/>
              </a:lnSpc>
              <a:spcBef>
                <a:spcPts val="1000"/>
              </a:spcBef>
              <a:spcAft>
                <a:spcPct val="0"/>
              </a:spcAft>
              <a:buFontTx/>
              <a:buBlip>
                <a:blip r:embed="rId1"/>
              </a:buBlip>
            </a:pP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变成</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了顺序存储，失去了链表的优点。</a:t>
            </a:r>
            <a:endPar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fontAlgn="base">
              <a:lnSpc>
                <a:spcPts val="3200"/>
              </a:lnSpc>
              <a:spcBef>
                <a:spcPts val="1000"/>
              </a:spcBef>
              <a:spcAft>
                <a:spcPct val="0"/>
              </a:spcAft>
              <a:buFontTx/>
              <a:buBlip>
                <a:blip r:embed="rId1"/>
              </a:buBlip>
            </a:pP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一般情况事先不知道所有数据，无法定义。</a:t>
            </a:r>
            <a:endParaRPr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4624"/>
            <a:ext cx="8929718" cy="6597352"/>
          </a:xfrm>
        </p:spPr>
        <p:txBody>
          <a:bodyPr>
            <a:noAutofit/>
          </a:bodyPr>
          <a:lstStyle/>
          <a:p>
            <a:pPr>
              <a:lnSpc>
                <a:spcPct val="110000"/>
              </a:lnSpc>
              <a:spcBef>
                <a:spcPts val="0"/>
              </a:spcBef>
            </a:pPr>
            <a:r>
              <a:rPr lang="en-US" altLang="zh-CN" sz="2600" b="0" dirty="0" smtClean="0">
                <a:solidFill>
                  <a:srgbClr val="000000"/>
                </a:solidFill>
              </a:rPr>
              <a:t>     </a:t>
            </a:r>
            <a:endParaRPr lang="en-US" altLang="zh-CN" sz="2600" b="0" dirty="0" smtClean="0">
              <a:solidFill>
                <a:srgbClr val="000000"/>
              </a:solidFill>
            </a:endParaRPr>
          </a:p>
          <a:p>
            <a:pPr>
              <a:lnSpc>
                <a:spcPct val="110000"/>
              </a:lnSpc>
              <a:spcBef>
                <a:spcPts val="0"/>
              </a:spcBef>
            </a:pPr>
            <a:r>
              <a:rPr lang="en-US" altLang="zh-CN" sz="2600" b="0" dirty="0">
                <a:solidFill>
                  <a:srgbClr val="000000"/>
                </a:solidFill>
              </a:rPr>
              <a:t> </a:t>
            </a:r>
            <a:r>
              <a:rPr lang="en-US" altLang="zh-CN" sz="2600" b="0" dirty="0" smtClean="0">
                <a:solidFill>
                  <a:srgbClr val="000000"/>
                </a:solidFill>
              </a:rPr>
              <a:t>    </a:t>
            </a:r>
            <a:r>
              <a:rPr lang="en-US" altLang="zh-CN" sz="2600" dirty="0" err="1" smtClean="0">
                <a:solidFill>
                  <a:srgbClr val="000000"/>
                </a:solidFill>
              </a:rPr>
              <a:t>DispList</a:t>
            </a:r>
            <a:r>
              <a:rPr lang="en-US" altLang="zh-CN" sz="2600" dirty="0" smtClean="0">
                <a:solidFill>
                  <a:srgbClr val="000000"/>
                </a:solidFill>
              </a:rPr>
              <a:t>(L</a:t>
            </a:r>
            <a:r>
              <a:rPr lang="en-US" altLang="zh-CN" sz="2600" dirty="0">
                <a:solidFill>
                  <a:srgbClr val="000000"/>
                </a:solidFill>
              </a:rPr>
              <a:t>)</a:t>
            </a:r>
            <a:r>
              <a:rPr lang="zh-CN" altLang="en-US" sz="2600" b="0" dirty="0">
                <a:solidFill>
                  <a:srgbClr val="000000"/>
                </a:solidFill>
              </a:rPr>
              <a:t>：线性表</a:t>
            </a:r>
            <a:r>
              <a:rPr lang="en-US" altLang="zh-CN" sz="2600" b="0" dirty="0">
                <a:solidFill>
                  <a:srgbClr val="000000"/>
                </a:solidFill>
              </a:rPr>
              <a:t>L</a:t>
            </a:r>
            <a:r>
              <a:rPr lang="zh-CN" altLang="en-US" sz="2600" b="0" dirty="0">
                <a:solidFill>
                  <a:srgbClr val="000000"/>
                </a:solidFill>
              </a:rPr>
              <a:t>不为空时，顺序显示</a:t>
            </a:r>
            <a:r>
              <a:rPr lang="en-US" altLang="zh-CN" sz="2600" b="0" dirty="0">
                <a:solidFill>
                  <a:srgbClr val="000000"/>
                </a:solidFill>
              </a:rPr>
              <a:t>L</a:t>
            </a:r>
            <a:r>
              <a:rPr lang="zh-CN" altLang="en-US" sz="2600" b="0" dirty="0" smtClean="0">
                <a:solidFill>
                  <a:srgbClr val="000000"/>
                </a:solidFill>
              </a:rPr>
              <a:t>中存放数据元素；</a:t>
            </a:r>
            <a:endParaRPr lang="zh-CN" altLang="en-US" sz="2600" b="0" dirty="0">
              <a:solidFill>
                <a:srgbClr val="000000"/>
              </a:solidFill>
            </a:endParaRPr>
          </a:p>
          <a:p>
            <a:pPr>
              <a:lnSpc>
                <a:spcPct val="110000"/>
              </a:lnSpc>
              <a:spcBef>
                <a:spcPts val="0"/>
              </a:spcBef>
            </a:pPr>
            <a:r>
              <a:rPr lang="zh-CN" altLang="en-US" sz="2600" b="0" dirty="0">
                <a:solidFill>
                  <a:srgbClr val="000000"/>
                </a:solidFill>
              </a:rPr>
              <a:t> </a:t>
            </a:r>
            <a:r>
              <a:rPr lang="en-US" altLang="zh-CN" sz="2600" dirty="0" err="1" smtClean="0">
                <a:solidFill>
                  <a:srgbClr val="000000"/>
                </a:solidFill>
              </a:rPr>
              <a:t>GetElem</a:t>
            </a:r>
            <a:r>
              <a:rPr lang="en-US" altLang="zh-CN" sz="2600" dirty="0" smtClean="0">
                <a:solidFill>
                  <a:srgbClr val="000000"/>
                </a:solidFill>
              </a:rPr>
              <a:t>(L, </a:t>
            </a:r>
            <a:r>
              <a:rPr lang="en-US" altLang="zh-CN" sz="2600" dirty="0" err="1" smtClean="0">
                <a:solidFill>
                  <a:srgbClr val="000000"/>
                </a:solidFill>
              </a:rPr>
              <a:t>i</a:t>
            </a:r>
            <a:r>
              <a:rPr lang="en-US" altLang="zh-CN" sz="2600" dirty="0" smtClean="0">
                <a:solidFill>
                  <a:srgbClr val="000000"/>
                </a:solidFill>
              </a:rPr>
              <a:t>, </a:t>
            </a:r>
            <a:r>
              <a:rPr lang="en-US" altLang="zh-CN" sz="2600" dirty="0" smtClean="0">
                <a:solidFill>
                  <a:srgbClr val="FF0000"/>
                </a:solidFill>
              </a:rPr>
              <a:t>&amp;</a:t>
            </a:r>
            <a:r>
              <a:rPr lang="en-US" altLang="zh-CN" sz="2600" dirty="0">
                <a:solidFill>
                  <a:srgbClr val="000000"/>
                </a:solidFill>
              </a:rPr>
              <a:t>e)</a:t>
            </a:r>
            <a:r>
              <a:rPr lang="zh-CN" altLang="en-US" sz="2600" b="0" dirty="0">
                <a:solidFill>
                  <a:srgbClr val="000000"/>
                </a:solidFill>
              </a:rPr>
              <a:t>：用</a:t>
            </a:r>
            <a:r>
              <a:rPr lang="en-US" altLang="zh-CN" sz="2600" b="0" dirty="0">
                <a:solidFill>
                  <a:srgbClr val="000000"/>
                </a:solidFill>
              </a:rPr>
              <a:t>e</a:t>
            </a:r>
            <a:r>
              <a:rPr lang="zh-CN" altLang="en-US" sz="2600" b="0" dirty="0" smtClean="0">
                <a:solidFill>
                  <a:srgbClr val="000000"/>
                </a:solidFill>
              </a:rPr>
              <a:t>返回第</a:t>
            </a:r>
            <a:r>
              <a:rPr lang="en-US" altLang="zh-CN" sz="2600" b="0" dirty="0" err="1">
                <a:solidFill>
                  <a:srgbClr val="000000"/>
                </a:solidFill>
              </a:rPr>
              <a:t>i</a:t>
            </a:r>
            <a:r>
              <a:rPr lang="zh-CN" altLang="en-US" sz="2600" b="0" dirty="0" smtClean="0">
                <a:solidFill>
                  <a:srgbClr val="000000"/>
                </a:solidFill>
              </a:rPr>
              <a:t>（</a:t>
            </a:r>
            <a:r>
              <a:rPr lang="en-US" altLang="zh-CN" sz="2600" b="0" dirty="0" smtClean="0">
                <a:solidFill>
                  <a:srgbClr val="000000"/>
                </a:solidFill>
              </a:rPr>
              <a:t>0 ≤ </a:t>
            </a:r>
            <a:r>
              <a:rPr lang="en-US" altLang="zh-CN" sz="2600" b="0" dirty="0" err="1" smtClean="0">
                <a:solidFill>
                  <a:srgbClr val="000000"/>
                </a:solidFill>
              </a:rPr>
              <a:t>i</a:t>
            </a:r>
            <a:r>
              <a:rPr lang="en-US" altLang="zh-CN" sz="2600" b="0" dirty="0" smtClean="0">
                <a:solidFill>
                  <a:srgbClr val="000000"/>
                </a:solidFill>
              </a:rPr>
              <a:t> ≤ n-1</a:t>
            </a:r>
            <a:r>
              <a:rPr lang="zh-CN" altLang="en-US" sz="2600" b="0" dirty="0" smtClean="0">
                <a:solidFill>
                  <a:srgbClr val="000000"/>
                </a:solidFill>
              </a:rPr>
              <a:t>）个</a:t>
            </a:r>
            <a:r>
              <a:rPr lang="zh-CN" altLang="en-US" sz="2600" b="0" dirty="0">
                <a:solidFill>
                  <a:srgbClr val="000000"/>
                </a:solidFill>
              </a:rPr>
              <a:t>数据</a:t>
            </a:r>
            <a:r>
              <a:rPr lang="zh-CN" altLang="en-US" sz="2600" b="0" dirty="0" smtClean="0">
                <a:solidFill>
                  <a:srgbClr val="000000"/>
                </a:solidFill>
              </a:rPr>
              <a:t>元素。</a:t>
            </a:r>
            <a:endParaRPr lang="zh-CN" altLang="en-US" sz="2600" b="0" dirty="0">
              <a:solidFill>
                <a:srgbClr val="000000"/>
              </a:solidFill>
            </a:endParaRPr>
          </a:p>
          <a:p>
            <a:pPr>
              <a:lnSpc>
                <a:spcPct val="110000"/>
              </a:lnSpc>
              <a:spcBef>
                <a:spcPts val="0"/>
              </a:spcBef>
            </a:pPr>
            <a:r>
              <a:rPr lang="en-US" altLang="zh-CN" sz="2600" b="0" dirty="0" smtClean="0">
                <a:solidFill>
                  <a:srgbClr val="000000"/>
                </a:solidFill>
              </a:rPr>
              <a:t>     </a:t>
            </a:r>
            <a:r>
              <a:rPr lang="en-US" altLang="zh-CN" sz="2600" dirty="0" err="1" smtClean="0">
                <a:solidFill>
                  <a:srgbClr val="000000"/>
                </a:solidFill>
              </a:rPr>
              <a:t>LocateElem</a:t>
            </a:r>
            <a:r>
              <a:rPr lang="en-US" altLang="zh-CN" sz="2600" dirty="0" smtClean="0">
                <a:solidFill>
                  <a:srgbClr val="000000"/>
                </a:solidFill>
              </a:rPr>
              <a:t>(L, e</a:t>
            </a:r>
            <a:r>
              <a:rPr lang="en-US" altLang="zh-CN" sz="2600" dirty="0">
                <a:solidFill>
                  <a:srgbClr val="000000"/>
                </a:solidFill>
              </a:rPr>
              <a:t>)</a:t>
            </a:r>
            <a:r>
              <a:rPr lang="zh-CN" altLang="en-US" sz="2600" b="0" dirty="0">
                <a:solidFill>
                  <a:srgbClr val="000000"/>
                </a:solidFill>
              </a:rPr>
              <a:t>：返回</a:t>
            </a:r>
            <a:r>
              <a:rPr lang="en-US" altLang="zh-CN" sz="2600" b="0" dirty="0">
                <a:solidFill>
                  <a:srgbClr val="000000"/>
                </a:solidFill>
              </a:rPr>
              <a:t>L</a:t>
            </a:r>
            <a:r>
              <a:rPr lang="zh-CN" altLang="en-US" sz="2600" b="0" dirty="0">
                <a:solidFill>
                  <a:srgbClr val="000000"/>
                </a:solidFill>
              </a:rPr>
              <a:t>中第一</a:t>
            </a:r>
            <a:r>
              <a:rPr lang="zh-CN" altLang="en-US" sz="2600" b="0" dirty="0" smtClean="0">
                <a:solidFill>
                  <a:srgbClr val="000000"/>
                </a:solidFill>
              </a:rPr>
              <a:t>个与</a:t>
            </a:r>
            <a:r>
              <a:rPr lang="en-US" altLang="zh-CN" sz="2600" b="0" dirty="0">
                <a:solidFill>
                  <a:srgbClr val="000000"/>
                </a:solidFill>
              </a:rPr>
              <a:t>e</a:t>
            </a:r>
            <a:r>
              <a:rPr lang="zh-CN" altLang="en-US" sz="2600" b="0" dirty="0">
                <a:solidFill>
                  <a:srgbClr val="000000"/>
                </a:solidFill>
              </a:rPr>
              <a:t>相等</a:t>
            </a:r>
            <a:r>
              <a:rPr lang="zh-CN" altLang="en-US" sz="2600" b="0" dirty="0" smtClean="0">
                <a:solidFill>
                  <a:srgbClr val="000000"/>
                </a:solidFill>
              </a:rPr>
              <a:t>的</a:t>
            </a:r>
            <a:r>
              <a:rPr lang="zh-CN" altLang="en-US" sz="2600" b="0" dirty="0">
                <a:solidFill>
                  <a:srgbClr val="000000"/>
                </a:solidFill>
              </a:rPr>
              <a:t>数据</a:t>
            </a:r>
            <a:r>
              <a:rPr lang="zh-CN" altLang="en-US" sz="2600" b="0" dirty="0" smtClean="0">
                <a:solidFill>
                  <a:srgbClr val="000000"/>
                </a:solidFill>
              </a:rPr>
              <a:t>元素的序号。</a:t>
            </a:r>
            <a:r>
              <a:rPr lang="zh-CN" altLang="en-US" sz="2600" b="0" dirty="0">
                <a:solidFill>
                  <a:srgbClr val="000000"/>
                </a:solidFill>
              </a:rPr>
              <a:t>若这样的元素不存在，则返回值</a:t>
            </a:r>
            <a:r>
              <a:rPr lang="zh-CN" altLang="en-US" sz="2600" b="0" dirty="0" smtClean="0">
                <a:solidFill>
                  <a:srgbClr val="000000"/>
                </a:solidFill>
              </a:rPr>
              <a:t>为</a:t>
            </a:r>
            <a:r>
              <a:rPr lang="en-US" altLang="zh-CN" sz="2600" b="0" dirty="0" smtClean="0">
                <a:solidFill>
                  <a:srgbClr val="000000"/>
                </a:solidFill>
              </a:rPr>
              <a:t>-1</a:t>
            </a:r>
            <a:r>
              <a:rPr lang="zh-CN" altLang="en-US" sz="2600" b="0" dirty="0" smtClean="0">
                <a:solidFill>
                  <a:srgbClr val="000000"/>
                </a:solidFill>
              </a:rPr>
              <a:t>。</a:t>
            </a:r>
            <a:endParaRPr lang="zh-CN" altLang="en-US" sz="2600" b="0" dirty="0">
              <a:solidFill>
                <a:srgbClr val="000000"/>
              </a:solidFill>
            </a:endParaRPr>
          </a:p>
          <a:p>
            <a:pPr>
              <a:lnSpc>
                <a:spcPct val="110000"/>
              </a:lnSpc>
              <a:spcBef>
                <a:spcPts val="0"/>
              </a:spcBef>
            </a:pPr>
            <a:r>
              <a:rPr lang="zh-CN" altLang="en-US" sz="2600" b="0" dirty="0"/>
              <a:t> </a:t>
            </a:r>
            <a:r>
              <a:rPr lang="en-US" altLang="zh-CN" sz="2600" dirty="0" err="1" smtClean="0"/>
              <a:t>ListInsert</a:t>
            </a:r>
            <a:r>
              <a:rPr lang="en-US" altLang="zh-CN" sz="2600" dirty="0"/>
              <a:t>(</a:t>
            </a:r>
            <a:r>
              <a:rPr lang="en-US" altLang="zh-CN" sz="2600" dirty="0">
                <a:solidFill>
                  <a:srgbClr val="FF0000"/>
                </a:solidFill>
              </a:rPr>
              <a:t>&amp;</a:t>
            </a:r>
            <a:r>
              <a:rPr lang="en-US" altLang="zh-CN" sz="2600" dirty="0" smtClean="0"/>
              <a:t>L, </a:t>
            </a:r>
            <a:r>
              <a:rPr lang="en-US" altLang="zh-CN" sz="2600" dirty="0" err="1" smtClean="0"/>
              <a:t>i</a:t>
            </a:r>
            <a:r>
              <a:rPr lang="en-US" altLang="zh-CN" sz="2600" dirty="0" smtClean="0"/>
              <a:t>, e</a:t>
            </a:r>
            <a:r>
              <a:rPr lang="en-US" altLang="zh-CN" sz="2600" dirty="0"/>
              <a:t>)</a:t>
            </a:r>
            <a:r>
              <a:rPr lang="zh-CN" altLang="en-US" sz="2600" b="0" dirty="0"/>
              <a:t>：在</a:t>
            </a:r>
            <a:r>
              <a:rPr lang="en-US" altLang="zh-CN" sz="2600" b="0" dirty="0"/>
              <a:t>L</a:t>
            </a:r>
            <a:r>
              <a:rPr lang="zh-CN" altLang="en-US" sz="2600" b="0" dirty="0"/>
              <a:t>的第</a:t>
            </a:r>
            <a:r>
              <a:rPr lang="en-US" altLang="zh-CN" sz="2600" b="0" dirty="0" err="1"/>
              <a:t>i</a:t>
            </a:r>
            <a:r>
              <a:rPr lang="zh-CN" altLang="en-US" sz="2600" b="0" dirty="0" smtClean="0"/>
              <a:t>（</a:t>
            </a:r>
            <a:r>
              <a:rPr lang="en-US" altLang="zh-CN" sz="2600" b="0" dirty="0" smtClean="0"/>
              <a:t>0≤ </a:t>
            </a:r>
            <a:r>
              <a:rPr lang="en-US" altLang="zh-CN" sz="2600" b="0" dirty="0" err="1" smtClean="0"/>
              <a:t>i</a:t>
            </a:r>
            <a:r>
              <a:rPr lang="en-US" altLang="zh-CN" sz="2600" b="0" dirty="0" smtClean="0"/>
              <a:t> ≤ n-1</a:t>
            </a:r>
            <a:r>
              <a:rPr lang="zh-CN" altLang="en-US" sz="2600" b="0" dirty="0" smtClean="0"/>
              <a:t>）个</a:t>
            </a:r>
            <a:r>
              <a:rPr lang="zh-CN" altLang="en-US" sz="2600" b="0" dirty="0"/>
              <a:t>数据</a:t>
            </a:r>
            <a:r>
              <a:rPr lang="zh-CN" altLang="en-US" sz="2600" b="0" dirty="0" smtClean="0"/>
              <a:t>元素</a:t>
            </a:r>
            <a:r>
              <a:rPr lang="zh-CN" altLang="en-US" sz="2600" b="0" dirty="0"/>
              <a:t>之前插入新的元素</a:t>
            </a:r>
            <a:r>
              <a:rPr lang="en-US" altLang="zh-CN" sz="2600" b="0" dirty="0"/>
              <a:t>e</a:t>
            </a:r>
            <a:r>
              <a:rPr lang="zh-CN" altLang="en-US" sz="2600" b="0" dirty="0"/>
              <a:t>，</a:t>
            </a:r>
            <a:r>
              <a:rPr lang="en-US" altLang="zh-CN" sz="2600" b="0" dirty="0"/>
              <a:t>L</a:t>
            </a:r>
            <a:r>
              <a:rPr lang="zh-CN" altLang="en-US" sz="2600" b="0" dirty="0"/>
              <a:t>的长度增</a:t>
            </a:r>
            <a:r>
              <a:rPr lang="en-US" altLang="zh-CN" sz="2600" b="0" dirty="0"/>
              <a:t>1</a:t>
            </a:r>
            <a:r>
              <a:rPr lang="zh-CN" altLang="en-US" sz="2600" b="0" dirty="0"/>
              <a:t>。</a:t>
            </a:r>
            <a:endParaRPr lang="zh-CN" altLang="en-US" sz="2600" b="0" dirty="0"/>
          </a:p>
          <a:p>
            <a:pPr>
              <a:lnSpc>
                <a:spcPct val="110000"/>
              </a:lnSpc>
              <a:spcBef>
                <a:spcPts val="0"/>
              </a:spcBef>
            </a:pPr>
            <a:r>
              <a:rPr lang="zh-CN" altLang="en-US" sz="2600" b="0" dirty="0"/>
              <a:t> </a:t>
            </a:r>
            <a:r>
              <a:rPr lang="en-US" altLang="zh-CN" sz="2600" dirty="0" err="1" smtClean="0"/>
              <a:t>ListDelete</a:t>
            </a:r>
            <a:r>
              <a:rPr lang="en-US" altLang="zh-CN" sz="2600" dirty="0"/>
              <a:t>(</a:t>
            </a:r>
            <a:r>
              <a:rPr lang="en-US" altLang="zh-CN" sz="2600" dirty="0">
                <a:solidFill>
                  <a:srgbClr val="FF0000"/>
                </a:solidFill>
              </a:rPr>
              <a:t>&amp;</a:t>
            </a:r>
            <a:r>
              <a:rPr lang="en-US" altLang="zh-CN" sz="2600" dirty="0" smtClean="0"/>
              <a:t>L, </a:t>
            </a:r>
            <a:r>
              <a:rPr lang="en-US" altLang="zh-CN" sz="2600" dirty="0" err="1" smtClean="0"/>
              <a:t>i</a:t>
            </a:r>
            <a:r>
              <a:rPr lang="en-US" altLang="zh-CN" sz="2600" dirty="0" smtClean="0"/>
              <a:t>, </a:t>
            </a:r>
            <a:r>
              <a:rPr lang="en-US" altLang="zh-CN" sz="2600" dirty="0" smtClean="0">
                <a:solidFill>
                  <a:srgbClr val="FF0000"/>
                </a:solidFill>
              </a:rPr>
              <a:t>&amp;</a:t>
            </a:r>
            <a:r>
              <a:rPr lang="en-US" altLang="zh-CN" sz="2600" dirty="0"/>
              <a:t>e)</a:t>
            </a:r>
            <a:r>
              <a:rPr lang="zh-CN" altLang="en-US" sz="2600" b="0" dirty="0"/>
              <a:t>：删除</a:t>
            </a:r>
            <a:r>
              <a:rPr lang="en-US" altLang="zh-CN" sz="2600" b="0" dirty="0"/>
              <a:t>L</a:t>
            </a:r>
            <a:r>
              <a:rPr lang="zh-CN" altLang="en-US" sz="2600" b="0" dirty="0"/>
              <a:t>的第</a:t>
            </a:r>
            <a:r>
              <a:rPr lang="en-US" altLang="zh-CN" sz="2600" b="0" dirty="0" err="1"/>
              <a:t>i</a:t>
            </a:r>
            <a:r>
              <a:rPr lang="zh-CN" altLang="en-US" sz="2600" b="0" dirty="0" smtClean="0"/>
              <a:t>（</a:t>
            </a:r>
            <a:r>
              <a:rPr lang="en-US" altLang="zh-CN" sz="2600" b="0" dirty="0" smtClean="0"/>
              <a:t>0 ≤ </a:t>
            </a:r>
            <a:r>
              <a:rPr lang="en-US" altLang="zh-CN" sz="2600" b="0" dirty="0" err="1" smtClean="0"/>
              <a:t>i</a:t>
            </a:r>
            <a:r>
              <a:rPr lang="en-US" altLang="zh-CN" sz="2600" b="0" dirty="0" smtClean="0"/>
              <a:t> ≤ n-1</a:t>
            </a:r>
            <a:r>
              <a:rPr lang="zh-CN" altLang="en-US" sz="2600" b="0" dirty="0" smtClean="0"/>
              <a:t>）个</a:t>
            </a:r>
            <a:r>
              <a:rPr lang="zh-CN" altLang="en-US" sz="2600" b="0" dirty="0"/>
              <a:t>数据</a:t>
            </a:r>
            <a:r>
              <a:rPr lang="zh-CN" altLang="en-US" sz="2600" b="0" dirty="0" smtClean="0"/>
              <a:t>元素</a:t>
            </a:r>
            <a:r>
              <a:rPr lang="zh-CN" altLang="en-US" sz="2600" b="0" dirty="0"/>
              <a:t>，并用</a:t>
            </a:r>
            <a:r>
              <a:rPr lang="en-US" altLang="zh-CN" sz="2600" b="0" dirty="0"/>
              <a:t>e</a:t>
            </a:r>
            <a:r>
              <a:rPr lang="zh-CN" altLang="en-US" sz="2600" b="0" dirty="0"/>
              <a:t>返回其值，</a:t>
            </a:r>
            <a:r>
              <a:rPr lang="en-US" altLang="zh-CN" sz="2600" b="0" dirty="0"/>
              <a:t>L</a:t>
            </a:r>
            <a:r>
              <a:rPr lang="zh-CN" altLang="en-US" sz="2600" b="0" dirty="0"/>
              <a:t>的长度减</a:t>
            </a:r>
            <a:r>
              <a:rPr lang="en-US" altLang="zh-CN" sz="2600" b="0" dirty="0"/>
              <a:t>1</a:t>
            </a:r>
            <a:r>
              <a:rPr lang="zh-CN" altLang="en-US" sz="2600" b="0" dirty="0"/>
              <a:t>。</a:t>
            </a:r>
            <a:endParaRPr lang="zh-CN" altLang="en-US" sz="2600" b="0" dirty="0"/>
          </a:p>
          <a:p>
            <a:pPr>
              <a:lnSpc>
                <a:spcPct val="110000"/>
              </a:lnSpc>
              <a:spcBef>
                <a:spcPts val="0"/>
              </a:spcBef>
            </a:pPr>
            <a:r>
              <a:rPr lang="en-US" altLang="zh-CN" sz="2600" b="0" dirty="0" smtClean="0"/>
              <a:t>} </a:t>
            </a:r>
            <a:r>
              <a:rPr lang="en-US" altLang="zh-CN" sz="2600" b="0" dirty="0"/>
              <a:t>ADT List</a:t>
            </a:r>
            <a:endParaRPr lang="zh-CN" altLang="en-US" sz="2600"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6" name="Rectangle 4"/>
          <p:cNvSpPr>
            <a:spLocks noChangeArrowheads="1"/>
          </p:cNvSpPr>
          <p:nvPr/>
        </p:nvSpPr>
        <p:spPr bwMode="auto">
          <a:xfrm>
            <a:off x="3856038" y="3492904"/>
            <a:ext cx="428625" cy="533400"/>
          </a:xfrm>
          <a:prstGeom prst="rect">
            <a:avLst/>
          </a:prstGeom>
          <a:noFill/>
          <a:ln w="9525">
            <a:noFill/>
            <a:miter lim="800000"/>
          </a:ln>
          <a:effectLst/>
        </p:spPr>
        <p:txBody>
          <a:bodyPr/>
          <a:lstStyle/>
          <a:p>
            <a:pPr fontAlgn="base">
              <a:spcBef>
                <a:spcPct val="20000"/>
              </a:spcBef>
              <a:spcAft>
                <a:spcPct val="0"/>
              </a:spcAft>
            </a:pPr>
            <a:endParaRPr lang="zh-CN" altLang="zh-CN" sz="2800">
              <a:solidFill>
                <a:prstClr val="black"/>
              </a:solidFill>
              <a:latin typeface="Consolas" panose="020B0609020204030204" pitchFamily="49" charset="0"/>
              <a:cs typeface="Consolas" panose="020B0609020204030204" pitchFamily="49" charset="0"/>
            </a:endParaRPr>
          </a:p>
        </p:txBody>
      </p:sp>
      <p:sp>
        <p:nvSpPr>
          <p:cNvPr id="38926" name="Text Box 14"/>
          <p:cNvSpPr txBox="1">
            <a:spLocks noChangeArrowheads="1"/>
          </p:cNvSpPr>
          <p:nvPr/>
        </p:nvSpPr>
        <p:spPr bwMode="auto">
          <a:xfrm>
            <a:off x="107504" y="1024473"/>
            <a:ext cx="8351838" cy="964367"/>
          </a:xfrm>
          <a:prstGeom prst="rect">
            <a:avLst/>
          </a:prstGeom>
          <a:noFill/>
          <a:ln w="9525">
            <a:noFill/>
            <a:miter lim="800000"/>
          </a:ln>
          <a:effectLst/>
        </p:spPr>
        <p:txBody>
          <a:bodyPr>
            <a:spAutoFit/>
          </a:bodyPr>
          <a:lstStyle/>
          <a:p>
            <a:pPr fontAlgn="base">
              <a:lnSpc>
                <a:spcPts val="2800"/>
              </a:lnSpc>
              <a:spcBef>
                <a:spcPts val="1200"/>
              </a:spcBef>
              <a:spcAft>
                <a:spcPct val="0"/>
              </a:spcAft>
            </a:pPr>
            <a:r>
              <a:rPr kumimoji="1" lang="zh-CN" altLang="en-US"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1</a:t>
            </a:r>
            <a:r>
              <a:rPr kumimoji="1" lang="zh-CN" altLang="en-US"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）初始化线性表</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InitList</a:t>
            </a:r>
            <a:r>
              <a:rPr kumimoji="1" lang="en-US" altLang="zh-CN"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(&amp;L</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fontAlgn="base">
              <a:lnSpc>
                <a:spcPts val="2800"/>
              </a:lnSpc>
              <a:spcBef>
                <a:spcPts val="1200"/>
              </a:spcBef>
              <a:spcAft>
                <a:spcPct val="0"/>
              </a:spcAft>
            </a:pPr>
            <a:r>
              <a:rPr kumimoji="1" lang="en-US" altLang="zh-CN"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400" b="1" dirty="0">
                <a:solidFill>
                  <a:srgbClr val="0000FF"/>
                </a:solidFill>
                <a:latin typeface="仿宋" panose="02010609060101010101" pitchFamily="49" charset="-122"/>
                <a:ea typeface="仿宋" panose="02010609060101010101" pitchFamily="49" charset="-122"/>
                <a:cs typeface="Consolas" panose="020B0609020204030204" pitchFamily="49" charset="0"/>
              </a:rPr>
              <a:t>该运算建立一个空的单</a:t>
            </a:r>
            <a:r>
              <a:rPr kumimoji="1" lang="zh-CN" altLang="en-US" sz="2400" b="1" dirty="0" smtClean="0">
                <a:solidFill>
                  <a:srgbClr val="0000FF"/>
                </a:solidFill>
                <a:latin typeface="仿宋" panose="02010609060101010101" pitchFamily="49" charset="-122"/>
                <a:ea typeface="仿宋" panose="02010609060101010101" pitchFamily="49" charset="-122"/>
                <a:cs typeface="Consolas" panose="020B0609020204030204" pitchFamily="49" charset="0"/>
              </a:rPr>
              <a:t>链表，即</a:t>
            </a:r>
            <a:r>
              <a:rPr kumimoji="1" lang="zh-CN" altLang="en-US" sz="2400" b="1" dirty="0">
                <a:solidFill>
                  <a:srgbClr val="0000FF"/>
                </a:solidFill>
                <a:latin typeface="仿宋" panose="02010609060101010101" pitchFamily="49" charset="-122"/>
                <a:ea typeface="仿宋" panose="02010609060101010101" pitchFamily="49" charset="-122"/>
                <a:cs typeface="Consolas" panose="020B0609020204030204" pitchFamily="49" charset="0"/>
              </a:rPr>
              <a:t>创建一</a:t>
            </a:r>
            <a:r>
              <a:rPr kumimoji="1" lang="zh-CN" altLang="en-US" sz="2400" b="1" dirty="0" smtClean="0">
                <a:solidFill>
                  <a:srgbClr val="0000FF"/>
                </a:solidFill>
                <a:latin typeface="仿宋" panose="02010609060101010101" pitchFamily="49" charset="-122"/>
                <a:ea typeface="仿宋" panose="02010609060101010101" pitchFamily="49" charset="-122"/>
                <a:cs typeface="Consolas" panose="020B0609020204030204" pitchFamily="49" charset="0"/>
              </a:rPr>
              <a:t>个头结点。</a:t>
            </a:r>
            <a:endParaRPr kumimoji="1" lang="zh-CN" altLang="en-US" sz="2400" b="1" dirty="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38927" name="Text Box 15"/>
          <p:cNvSpPr txBox="1">
            <a:spLocks noChangeArrowheads="1"/>
          </p:cNvSpPr>
          <p:nvPr/>
        </p:nvSpPr>
        <p:spPr bwMode="auto">
          <a:xfrm>
            <a:off x="539552" y="2276872"/>
            <a:ext cx="8321578" cy="332049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fontAlgn="base">
              <a:lnSpc>
                <a:spcPct val="120000"/>
              </a:lnSpc>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void </a:t>
            </a:r>
            <a:r>
              <a:rPr kumimoji="1" lang="en-US" altLang="zh-CN" sz="2400" b="1"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InitList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*&amp;L)</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20000"/>
              </a:lnSpc>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20000"/>
              </a:lnSpc>
              <a:spcBef>
                <a:spcPct val="0"/>
              </a:spcBef>
              <a:spcAft>
                <a:spcPct val="0"/>
              </a:spcAft>
            </a:pP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创建头</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20000"/>
              </a:lnSpc>
              <a:spcBef>
                <a:spcPct val="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L</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sizeof</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20000"/>
              </a:lnSpc>
              <a:spcBef>
                <a:spcPct val="0"/>
              </a:spcBef>
              <a:spcAft>
                <a:spcPct val="0"/>
              </a:spcAft>
            </a:pP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20000"/>
              </a:lnSpc>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&gt;next=NULL;</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20000"/>
              </a:lnSpc>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14"/>
          <p:cNvGrpSpPr/>
          <p:nvPr/>
        </p:nvGrpSpPr>
        <p:grpSpPr>
          <a:xfrm>
            <a:off x="2596292" y="5157192"/>
            <a:ext cx="2407756" cy="1564202"/>
            <a:chOff x="2614612" y="4286256"/>
            <a:chExt cx="1957388" cy="1285884"/>
          </a:xfrm>
        </p:grpSpPr>
        <p:sp>
          <p:nvSpPr>
            <p:cNvPr id="11" name="Rectangle 16"/>
            <p:cNvSpPr>
              <a:spLocks noChangeArrowheads="1"/>
            </p:cNvSpPr>
            <p:nvPr/>
          </p:nvSpPr>
          <p:spPr bwMode="auto">
            <a:xfrm>
              <a:off x="4032250" y="51403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zh-CN" altLang="en-US" sz="2400" b="1" dirty="0" smtClean="0">
                  <a:solidFill>
                    <a:srgbClr val="0000FF"/>
                  </a:solidFill>
                  <a:latin typeface="Consolas" panose="020B0609020204030204" pitchFamily="49" charset="0"/>
                  <a:cs typeface="Consolas" panose="020B0609020204030204" pitchFamily="49" charset="0"/>
                </a:rPr>
                <a:t>∧</a:t>
              </a:r>
              <a:endParaRPr lang="zh-CN" altLang="zh-CN" sz="2400" b="1" dirty="0">
                <a:solidFill>
                  <a:srgbClr val="0000FF"/>
                </a:solidFill>
                <a:latin typeface="Consolas" panose="020B0609020204030204" pitchFamily="49" charset="0"/>
                <a:cs typeface="Consolas" panose="020B0609020204030204" pitchFamily="49" charset="0"/>
              </a:endParaRPr>
            </a:p>
          </p:txBody>
        </p:sp>
        <p:sp>
          <p:nvSpPr>
            <p:cNvPr id="12" name="Rectangle 17"/>
            <p:cNvSpPr>
              <a:spLocks noChangeArrowheads="1"/>
            </p:cNvSpPr>
            <p:nvPr/>
          </p:nvSpPr>
          <p:spPr bwMode="auto">
            <a:xfrm>
              <a:off x="3490912" y="51403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baseline="-25000">
                <a:solidFill>
                  <a:srgbClr val="3333FF"/>
                </a:solidFill>
                <a:latin typeface="Consolas" panose="020B0609020204030204" pitchFamily="49" charset="0"/>
                <a:cs typeface="Consolas" panose="020B0609020204030204" pitchFamily="49" charset="0"/>
              </a:endParaRPr>
            </a:p>
          </p:txBody>
        </p:sp>
        <p:sp>
          <p:nvSpPr>
            <p:cNvPr id="13" name="Line 18"/>
            <p:cNvSpPr>
              <a:spLocks noChangeShapeType="1"/>
            </p:cNvSpPr>
            <p:nvPr/>
          </p:nvSpPr>
          <p:spPr bwMode="auto">
            <a:xfrm>
              <a:off x="2901950" y="5345127"/>
              <a:ext cx="576263"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4" name="Text Box 19"/>
            <p:cNvSpPr txBox="1">
              <a:spLocks noChangeArrowheads="1"/>
            </p:cNvSpPr>
            <p:nvPr/>
          </p:nvSpPr>
          <p:spPr bwMode="auto">
            <a:xfrm>
              <a:off x="2614612" y="5056202"/>
              <a:ext cx="431800" cy="307777"/>
            </a:xfrm>
            <a:prstGeom prst="rect">
              <a:avLst/>
            </a:prstGeom>
            <a:noFill/>
            <a:ln w="9525">
              <a:noFill/>
              <a:miter lim="800000"/>
            </a:ln>
            <a:effectLst/>
          </p:spPr>
          <p:txBody>
            <a:bodyPr lIns="0" tIns="0" rIns="0" bIns="0">
              <a:spAutoFit/>
            </a:bodyPr>
            <a:lstStyle/>
            <a:p>
              <a:pPr fontAlgn="base">
                <a:spcBef>
                  <a:spcPct val="50000"/>
                </a:spcBef>
                <a:spcAft>
                  <a:spcPct val="0"/>
                </a:spcAft>
              </a:pPr>
              <a:r>
                <a:rPr lang="en-US" altLang="zh-CN" sz="2400" b="1">
                  <a:solidFill>
                    <a:srgbClr val="0000FF"/>
                  </a:solidFill>
                  <a:latin typeface="Consolas" panose="020B0609020204030204" pitchFamily="49" charset="0"/>
                  <a:ea typeface="楷体_GB2312" pitchFamily="49" charset="-122"/>
                  <a:cs typeface="Consolas" panose="020B0609020204030204" pitchFamily="49" charset="0"/>
                </a:rPr>
                <a:t>L</a:t>
              </a:r>
              <a:endParaRPr lang="en-US" altLang="zh-CN"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10" name="下箭头 9"/>
            <p:cNvSpPr/>
            <p:nvPr/>
          </p:nvSpPr>
          <p:spPr>
            <a:xfrm>
              <a:off x="4000496" y="4286256"/>
              <a:ext cx="285752" cy="57150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grpSp>
      <p:sp>
        <p:nvSpPr>
          <p:cNvPr id="16" name="内容占位符 2"/>
          <p:cNvSpPr txBox="1"/>
          <p:nvPr/>
        </p:nvSpPr>
        <p:spPr>
          <a:xfrm>
            <a:off x="323528" y="188640"/>
            <a:ext cx="8712968" cy="1224136"/>
          </a:xfrm>
          <a:prstGeom prst="rect">
            <a:avLst/>
          </a:prstGeom>
        </p:spPr>
        <p:txBody>
          <a:bodyPr vert="horz" lIns="91440" tIns="45720" rIns="91440" bIns="45720" rtlCol="0">
            <a:no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lvl="0"/>
            <a:r>
              <a:rPr kumimoji="1" lang="en-US" altLang="zh-CN" sz="2800" b="1" i="0" u="none" strike="noStrike" kern="1200" cap="none" spc="0" normalizeH="0" baseline="0" noProof="0" dirty="0" smtClean="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4</a:t>
            </a:r>
            <a:r>
              <a:rPr kumimoji="1" lang="zh-CN" altLang="en-US" sz="2800" b="1" i="0" u="none" strike="noStrike" kern="1200" cap="none" spc="0" normalizeH="0" baseline="0" noProof="0" dirty="0" smtClean="0">
                <a:ln>
                  <a:noFill/>
                </a:ln>
                <a:solidFill>
                  <a:srgbClr val="000000"/>
                </a:solidFill>
                <a:effectLst/>
                <a:uLnTx/>
                <a:uFillTx/>
                <a:latin typeface="Consolas" panose="020B0609020204030204" pitchFamily="49" charset="0"/>
                <a:ea typeface="楷体" panose="02010609060101010101" pitchFamily="49" charset="-122"/>
                <a:cs typeface="Consolas" panose="020B0609020204030204" pitchFamily="49" charset="0"/>
              </a:rPr>
              <a:t>、</a:t>
            </a:r>
            <a:r>
              <a:rPr kumimoji="1" lang="zh-CN" altLang="en-US" sz="2800" dirty="0">
                <a:solidFill>
                  <a:srgbClr val="FF0000"/>
                </a:solidFill>
                <a:latin typeface="Consolas" panose="020B0609020204030204" pitchFamily="49" charset="0"/>
                <a:ea typeface="黑体" panose="02010609060101010101" pitchFamily="49" charset="-122"/>
                <a:cs typeface="Consolas" panose="020B0609020204030204" pitchFamily="49" charset="0"/>
              </a:rPr>
              <a:t>线性表基本运算在单链表上的实现 </a:t>
            </a:r>
            <a:endParaRPr kumimoji="0" lang="en-US" altLang="zh-CN" sz="2800" b="0" i="0" u="none" strike="noStrike" kern="1200" cap="none"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7" name="组合 6"/>
          <p:cNvGrpSpPr/>
          <p:nvPr/>
        </p:nvGrpSpPr>
        <p:grpSpPr>
          <a:xfrm>
            <a:off x="827584" y="1988840"/>
            <a:ext cx="5291292" cy="3024201"/>
            <a:chOff x="827584" y="1988840"/>
            <a:chExt cx="5291292" cy="3024201"/>
          </a:xfrm>
        </p:grpSpPr>
        <p:sp>
          <p:nvSpPr>
            <p:cNvPr id="4" name="矩形 3"/>
            <p:cNvSpPr/>
            <p:nvPr/>
          </p:nvSpPr>
          <p:spPr>
            <a:xfrm>
              <a:off x="827584" y="1988840"/>
              <a:ext cx="864339" cy="461665"/>
            </a:xfrm>
            <a:prstGeom prst="rect">
              <a:avLst/>
            </a:prstGeom>
          </p:spPr>
          <p:txBody>
            <a:bodyPr wrap="none">
              <a:spAutoFit/>
            </a:bodyPr>
            <a:lstStyle/>
            <a:p>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bool</a:t>
              </a:r>
              <a:endParaRPr lang="zh-CN" altLang="en-US" dirty="0"/>
            </a:p>
          </p:txBody>
        </p:sp>
        <p:sp>
          <p:nvSpPr>
            <p:cNvPr id="6" name="矩形 5"/>
            <p:cNvSpPr/>
            <p:nvPr/>
          </p:nvSpPr>
          <p:spPr>
            <a:xfrm>
              <a:off x="1530324" y="4045597"/>
              <a:ext cx="3413114" cy="535531"/>
            </a:xfrm>
            <a:prstGeom prst="rect">
              <a:avLst/>
            </a:prstGeom>
          </p:spPr>
          <p:txBody>
            <a:bodyPr wrap="none">
              <a:spAutoFit/>
            </a:bodyPr>
            <a:lstStyle/>
            <a:p>
              <a:pPr lvl="0" fontAlgn="base">
                <a:lnSpc>
                  <a:spcPct val="120000"/>
                </a:lnSpc>
                <a:spcBef>
                  <a:spcPct val="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if(!L)return false;</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矩形 16"/>
            <p:cNvSpPr/>
            <p:nvPr/>
          </p:nvSpPr>
          <p:spPr>
            <a:xfrm>
              <a:off x="3895190" y="4509120"/>
              <a:ext cx="2223686" cy="503921"/>
            </a:xfrm>
            <a:prstGeom prst="rect">
              <a:avLst/>
            </a:prstGeom>
          </p:spPr>
          <p:txBody>
            <a:bodyPr wrap="none">
              <a:spAutoFit/>
            </a:bodyPr>
            <a:lstStyle/>
            <a:p>
              <a:pPr lvl="0" fontAlgn="base">
                <a:lnSpc>
                  <a:spcPct val="120000"/>
                </a:lnSpc>
                <a:spcBef>
                  <a:spcPct val="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return true;</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27">
                                            <p:txEl>
                                              <p:pRg st="5" end="5"/>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4282" y="188913"/>
            <a:ext cx="8643998" cy="1015663"/>
          </a:xfrm>
          <a:prstGeom prst="rect">
            <a:avLst/>
          </a:prstGeom>
          <a:noFill/>
          <a:ln w="9525">
            <a:noFill/>
            <a:miter lim="800000"/>
          </a:ln>
          <a:effectLst/>
        </p:spPr>
        <p:txBody>
          <a:bodyPr wrap="square">
            <a:spAutoFit/>
          </a:bodyPr>
          <a:lstStyle/>
          <a:p>
            <a:pPr algn="just" fontAlgn="base">
              <a:spcBef>
                <a:spcPct val="50000"/>
              </a:spcBef>
              <a:spcAft>
                <a:spcPct val="0"/>
              </a:spcAft>
            </a:pP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2</a:t>
            </a:r>
            <a:r>
              <a:rPr kumimoji="1" lang="zh-CN" altLang="en-US"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）销毁线性表</a:t>
            </a:r>
            <a:r>
              <a:rPr kumimoji="1" lang="en-US" altLang="zh-CN" sz="2400" b="1"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DestroyList</a:t>
            </a:r>
            <a:r>
              <a:rPr kumimoji="1" lang="en-US" altLang="zh-CN"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(&amp;L</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fontAlgn="base">
              <a:spcBef>
                <a:spcPct val="50000"/>
              </a:spcBef>
              <a:spcAft>
                <a:spcPct val="0"/>
              </a:spcAft>
            </a:pPr>
            <a:r>
              <a:rPr kumimoji="1" lang="en-US" altLang="zh-CN" sz="2400" b="1"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400" b="1" dirty="0"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释</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放单链表</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占用的内存空间。即逐一释放</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全部结点的</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空间。</a:t>
            </a:r>
            <a:r>
              <a:rPr kumimoji="1" lang="zh-CN" altLang="en-US" sz="2400" b="1"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0067" name="Text Box 131"/>
          <p:cNvSpPr txBox="1">
            <a:spLocks noChangeArrowheads="1"/>
          </p:cNvSpPr>
          <p:nvPr/>
        </p:nvSpPr>
        <p:spPr bwMode="auto">
          <a:xfrm>
            <a:off x="714348" y="1649942"/>
            <a:ext cx="8322147" cy="237254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fontAlgn="base">
              <a:spcBef>
                <a:spcPct val="0"/>
              </a:spcBef>
              <a:spcAft>
                <a:spcPct val="0"/>
              </a:spcAft>
            </a:pPr>
            <a:r>
              <a:rPr kumimoji="1" lang="en-US" altLang="zh-CN"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2800" b="1" dirty="0" err="1" smtClean="0">
                <a:solidFill>
                  <a:srgbClr val="FF0000"/>
                </a:solidFill>
                <a:latin typeface="Consolas" panose="020B0609020204030204" pitchFamily="49" charset="0"/>
                <a:ea typeface="仿宋" panose="02010609060101010101" pitchFamily="49" charset="-122"/>
                <a:cs typeface="Consolas" panose="020B0609020204030204" pitchFamily="49" charset="0"/>
              </a:rPr>
              <a:t>DestroyList</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8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*&amp;L)</a:t>
            </a:r>
            <a:endParaRPr kumimoji="1" lang="en-US" altLang="zh-CN" sz="28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pre=L</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p=L-&gt;next;  </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b="1"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800" b="1" dirty="0">
                <a:solidFill>
                  <a:srgbClr val="00B0F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28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kumimoji="1" lang="en-US" altLang="zh-CN" sz="28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28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的前驱结点</a:t>
            </a:r>
            <a:endParaRPr kumimoji="1" lang="zh-CN" altLang="en-US" sz="28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28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4"/>
          <p:cNvGrpSpPr/>
          <p:nvPr/>
        </p:nvGrpSpPr>
        <p:grpSpPr>
          <a:xfrm>
            <a:off x="1089049" y="4164471"/>
            <a:ext cx="6795319" cy="2315367"/>
            <a:chOff x="1089049" y="3000372"/>
            <a:chExt cx="6345219" cy="1951158"/>
          </a:xfrm>
        </p:grpSpPr>
        <p:sp>
          <p:nvSpPr>
            <p:cNvPr id="39986" name="Text Box 50"/>
            <p:cNvSpPr txBox="1">
              <a:spLocks noChangeArrowheads="1"/>
            </p:cNvSpPr>
            <p:nvPr/>
          </p:nvSpPr>
          <p:spPr bwMode="auto">
            <a:xfrm>
              <a:off x="1089049" y="3881439"/>
              <a:ext cx="1008063" cy="700281"/>
            </a:xfrm>
            <a:prstGeom prst="rect">
              <a:avLst/>
            </a:prstGeom>
            <a:noFill/>
            <a:ln w="9525">
              <a:noFill/>
              <a:miter lim="800000"/>
            </a:ln>
            <a:effectLst/>
          </p:spPr>
          <p:txBody>
            <a:bodyPr>
              <a:spAutoFit/>
            </a:bodyPr>
            <a:lstStyle/>
            <a:p>
              <a:pPr fontAlgn="base">
                <a:spcBef>
                  <a:spcPct val="50000"/>
                </a:spcBef>
                <a:spcAft>
                  <a:spcPct val="0"/>
                </a:spcAft>
              </a:pP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初始时</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0029" name="Rectangle 93"/>
            <p:cNvSpPr>
              <a:spLocks noChangeArrowheads="1"/>
            </p:cNvSpPr>
            <p:nvPr/>
          </p:nvSpPr>
          <p:spPr bwMode="auto">
            <a:xfrm>
              <a:off x="2743224" y="3879851"/>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0030" name="Rectangle 94"/>
            <p:cNvSpPr>
              <a:spLocks noChangeArrowheads="1"/>
            </p:cNvSpPr>
            <p:nvPr/>
          </p:nvSpPr>
          <p:spPr bwMode="auto">
            <a:xfrm>
              <a:off x="3103587" y="3879851"/>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40031" name="Line 95"/>
            <p:cNvSpPr>
              <a:spLocks noChangeShapeType="1"/>
            </p:cNvSpPr>
            <p:nvPr/>
          </p:nvSpPr>
          <p:spPr bwMode="auto">
            <a:xfrm>
              <a:off x="2395562" y="4059239"/>
              <a:ext cx="360362"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0032" name="Text Box 96"/>
            <p:cNvSpPr txBox="1">
              <a:spLocks noChangeArrowheads="1"/>
            </p:cNvSpPr>
            <p:nvPr/>
          </p:nvSpPr>
          <p:spPr bwMode="auto">
            <a:xfrm>
              <a:off x="2024087" y="3879851"/>
              <a:ext cx="360362" cy="38904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a:solidFill>
                    <a:srgbClr val="0000FF"/>
                  </a:solidFill>
                  <a:latin typeface="Consolas" panose="020B0609020204030204" pitchFamily="49" charset="0"/>
                  <a:cs typeface="Consolas" panose="020B0609020204030204" pitchFamily="49" charset="0"/>
                </a:rPr>
                <a:t>L</a:t>
              </a:r>
              <a:endParaRPr lang="en-US" altLang="zh-CN" sz="2400" b="1">
                <a:solidFill>
                  <a:srgbClr val="0000FF"/>
                </a:solidFill>
                <a:latin typeface="Consolas" panose="020B0609020204030204" pitchFamily="49" charset="0"/>
                <a:cs typeface="Consolas" panose="020B0609020204030204" pitchFamily="49" charset="0"/>
              </a:endParaRPr>
            </a:p>
          </p:txBody>
        </p:sp>
        <p:sp>
          <p:nvSpPr>
            <p:cNvPr id="40033" name="Rectangle 97"/>
            <p:cNvSpPr>
              <a:spLocks noChangeArrowheads="1"/>
            </p:cNvSpPr>
            <p:nvPr/>
          </p:nvSpPr>
          <p:spPr bwMode="auto">
            <a:xfrm>
              <a:off x="3822724"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0034" name="Rectangle 98"/>
            <p:cNvSpPr>
              <a:spLocks noChangeArrowheads="1"/>
            </p:cNvSpPr>
            <p:nvPr/>
          </p:nvSpPr>
          <p:spPr bwMode="auto">
            <a:xfrm>
              <a:off x="4183087"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40035" name="Freeform 99"/>
            <p:cNvSpPr/>
            <p:nvPr/>
          </p:nvSpPr>
          <p:spPr bwMode="auto">
            <a:xfrm>
              <a:off x="3282974" y="405765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0036" name="Rectangle 100"/>
            <p:cNvSpPr>
              <a:spLocks noChangeArrowheads="1"/>
            </p:cNvSpPr>
            <p:nvPr/>
          </p:nvSpPr>
          <p:spPr bwMode="auto">
            <a:xfrm>
              <a:off x="5705480"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0037" name="Rectangle 101"/>
            <p:cNvSpPr>
              <a:spLocks noChangeArrowheads="1"/>
            </p:cNvSpPr>
            <p:nvPr/>
          </p:nvSpPr>
          <p:spPr bwMode="auto">
            <a:xfrm>
              <a:off x="6065843"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40038" name="Line 102"/>
            <p:cNvSpPr>
              <a:spLocks noChangeShapeType="1"/>
            </p:cNvSpPr>
            <p:nvPr/>
          </p:nvSpPr>
          <p:spPr bwMode="auto">
            <a:xfrm>
              <a:off x="5357818" y="4059239"/>
              <a:ext cx="360362"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0039" name="Rectangle 103"/>
            <p:cNvSpPr>
              <a:spLocks noChangeArrowheads="1"/>
            </p:cNvSpPr>
            <p:nvPr/>
          </p:nvSpPr>
          <p:spPr bwMode="auto">
            <a:xfrm>
              <a:off x="6713543"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0040" name="Rectangle 104"/>
            <p:cNvSpPr>
              <a:spLocks noChangeArrowheads="1"/>
            </p:cNvSpPr>
            <p:nvPr/>
          </p:nvSpPr>
          <p:spPr bwMode="auto">
            <a:xfrm>
              <a:off x="7073905"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40041" name="Freeform 105"/>
            <p:cNvSpPr/>
            <p:nvPr/>
          </p:nvSpPr>
          <p:spPr bwMode="auto">
            <a:xfrm>
              <a:off x="6238880" y="4057651"/>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0042" name="Freeform 106"/>
            <p:cNvSpPr/>
            <p:nvPr/>
          </p:nvSpPr>
          <p:spPr bwMode="auto">
            <a:xfrm>
              <a:off x="4351362" y="4056064"/>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0043" name="Text Box 107"/>
            <p:cNvSpPr txBox="1">
              <a:spLocks noChangeArrowheads="1"/>
            </p:cNvSpPr>
            <p:nvPr/>
          </p:nvSpPr>
          <p:spPr bwMode="auto">
            <a:xfrm>
              <a:off x="4929190" y="3744914"/>
              <a:ext cx="720725" cy="389045"/>
            </a:xfrm>
            <a:prstGeom prst="rect">
              <a:avLst/>
            </a:prstGeom>
            <a:noFill/>
            <a:ln w="9525">
              <a:noFill/>
              <a:miter lim="800000"/>
            </a:ln>
            <a:effectLst/>
          </p:spPr>
          <p:txBody>
            <a:bodyPr>
              <a:spAutoFit/>
            </a:bodyPr>
            <a:lstStyle/>
            <a:p>
              <a:pPr fontAlgn="base">
                <a:spcBef>
                  <a:spcPct val="50000"/>
                </a:spcBef>
                <a:spcAft>
                  <a:spcPct val="0"/>
                </a:spcAft>
              </a:pPr>
              <a:r>
                <a:rPr lang="en-US" altLang="zh-CN" sz="2400">
                  <a:solidFill>
                    <a:prstClr val="black"/>
                  </a:solidFill>
                  <a:latin typeface="Consolas" panose="020B0609020204030204" pitchFamily="49" charset="0"/>
                  <a:cs typeface="Consolas" panose="020B0609020204030204" pitchFamily="49" charset="0"/>
                </a:rPr>
                <a:t>…</a:t>
              </a:r>
              <a:endParaRPr lang="en-US" altLang="zh-CN" sz="2400">
                <a:solidFill>
                  <a:prstClr val="black"/>
                </a:solidFill>
                <a:latin typeface="Consolas" panose="020B0609020204030204" pitchFamily="49" charset="0"/>
                <a:cs typeface="Consolas" panose="020B0609020204030204" pitchFamily="49" charset="0"/>
              </a:endParaRPr>
            </a:p>
          </p:txBody>
        </p:sp>
        <p:sp>
          <p:nvSpPr>
            <p:cNvPr id="40044" name="Text Box 108"/>
            <p:cNvSpPr txBox="1">
              <a:spLocks noChangeArrowheads="1"/>
            </p:cNvSpPr>
            <p:nvPr/>
          </p:nvSpPr>
          <p:spPr bwMode="auto">
            <a:xfrm>
              <a:off x="2779705" y="4562485"/>
              <a:ext cx="720725" cy="38904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a:solidFill>
                    <a:srgbClr val="0000FF"/>
                  </a:solidFill>
                  <a:latin typeface="Consolas" panose="020B0609020204030204" pitchFamily="49" charset="0"/>
                  <a:ea typeface="楷体_GB2312" pitchFamily="49" charset="-122"/>
                  <a:cs typeface="Consolas" panose="020B0609020204030204" pitchFamily="49" charset="0"/>
                </a:rPr>
                <a:t>pre</a:t>
              </a:r>
              <a:endParaRPr lang="en-US" altLang="zh-CN"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0045" name="Line 109"/>
            <p:cNvSpPr>
              <a:spLocks noChangeShapeType="1"/>
            </p:cNvSpPr>
            <p:nvPr/>
          </p:nvSpPr>
          <p:spPr bwMode="auto">
            <a:xfrm flipV="1">
              <a:off x="3032149" y="4240214"/>
              <a:ext cx="0" cy="360362"/>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0046" name="Text Box 110"/>
            <p:cNvSpPr txBox="1">
              <a:spLocks noChangeArrowheads="1"/>
            </p:cNvSpPr>
            <p:nvPr/>
          </p:nvSpPr>
          <p:spPr bwMode="auto">
            <a:xfrm>
              <a:off x="3944936" y="4500570"/>
              <a:ext cx="341312" cy="38904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a:solidFill>
                    <a:srgbClr val="0000FF"/>
                  </a:solidFill>
                  <a:latin typeface="Consolas" panose="020B0609020204030204" pitchFamily="49" charset="0"/>
                  <a:ea typeface="楷体_GB2312" pitchFamily="49" charset="-122"/>
                  <a:cs typeface="Consolas" panose="020B0609020204030204" pitchFamily="49" charset="0"/>
                </a:rPr>
                <a:t>p</a:t>
              </a:r>
              <a:endParaRPr lang="en-US" altLang="zh-CN"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0047" name="Line 111"/>
            <p:cNvSpPr>
              <a:spLocks noChangeShapeType="1"/>
            </p:cNvSpPr>
            <p:nvPr/>
          </p:nvSpPr>
          <p:spPr bwMode="auto">
            <a:xfrm flipV="1">
              <a:off x="4111649" y="4240214"/>
              <a:ext cx="0" cy="360362"/>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3" name="下箭头 42"/>
            <p:cNvSpPr/>
            <p:nvPr/>
          </p:nvSpPr>
          <p:spPr>
            <a:xfrm>
              <a:off x="3714744" y="3000372"/>
              <a:ext cx="285752"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67">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67" name="Text Box 131"/>
          <p:cNvSpPr txBox="1">
            <a:spLocks noChangeArrowheads="1"/>
          </p:cNvSpPr>
          <p:nvPr/>
        </p:nvSpPr>
        <p:spPr bwMode="auto">
          <a:xfrm>
            <a:off x="0" y="548680"/>
            <a:ext cx="8964488" cy="298809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44000" bIns="108000">
            <a:spAutoFit/>
          </a:bodyPr>
          <a:lstStyle/>
          <a:p>
            <a:pPr fontAlgn="base">
              <a:lnSpc>
                <a:spcPts val="2400"/>
              </a:lnSpc>
              <a:spcBef>
                <a:spcPts val="80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扫描单链表</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L</a:t>
            </a:r>
            <a:endPar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kumimoji="1" lang="en-US" altLang="zh-CN" sz="2400" b="1"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free(pre</a:t>
            </a:r>
            <a:r>
              <a:rPr kumimoji="1" lang="en-US" altLang="zh-CN" sz="2400" b="1" dirty="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释放</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a:t>
            </a:r>
            <a:endPar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pre=p</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同步后移一</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endPar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p=pre-</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&gt;next;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free(pre</a:t>
            </a:r>
            <a:r>
              <a:rPr kumimoji="1" lang="en-US" altLang="zh-CN" sz="2400" b="1" dirty="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200" b="1" dirty="0">
                <a:solidFill>
                  <a:srgbClr val="00B0F0"/>
                </a:solidFill>
                <a:latin typeface="Consolas" panose="020B0609020204030204" pitchFamily="49" charset="0"/>
                <a:ea typeface="仿宋" panose="02010609060101010101" pitchFamily="49" charset="-122"/>
                <a:cs typeface="Consolas" panose="020B0609020204030204" pitchFamily="49" charset="0"/>
              </a:rPr>
              <a:t>循环结束</a:t>
            </a:r>
            <a:r>
              <a:rPr kumimoji="1" lang="zh-CN" altLang="en-US" sz="2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时，</a:t>
            </a:r>
            <a:r>
              <a:rPr kumimoji="1" lang="en-US" altLang="zh-CN" sz="2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2200" b="1" dirty="0">
                <a:solidFill>
                  <a:srgbClr val="00B0F0"/>
                </a:solidFill>
                <a:latin typeface="Consolas" panose="020B0609020204030204" pitchFamily="49" charset="0"/>
                <a:ea typeface="仿宋" panose="02010609060101010101" pitchFamily="49" charset="-122"/>
                <a:cs typeface="Consolas" panose="020B0609020204030204" pitchFamily="49" charset="0"/>
              </a:rPr>
              <a:t>为</a:t>
            </a:r>
            <a:r>
              <a:rPr kumimoji="1" lang="en-US" altLang="zh-CN" sz="2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NULL</a:t>
            </a:r>
            <a:r>
              <a:rPr kumimoji="1" lang="zh-CN" altLang="en-US" sz="2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200" b="1" dirty="0">
                <a:solidFill>
                  <a:srgbClr val="00B0F0"/>
                </a:solidFill>
                <a:latin typeface="Consolas" panose="020B0609020204030204" pitchFamily="49" charset="0"/>
                <a:ea typeface="仿宋" panose="02010609060101010101" pitchFamily="49" charset="-122"/>
                <a:cs typeface="Consolas" panose="020B0609020204030204" pitchFamily="49" charset="0"/>
              </a:rPr>
              <a:t>释放</a:t>
            </a:r>
            <a:r>
              <a:rPr kumimoji="1" lang="en-US" altLang="zh-CN" sz="2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22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指向的尾结点</a:t>
            </a:r>
            <a:endParaRPr kumimoji="1" lang="zh-CN" altLang="en-US" sz="22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3"/>
          <p:cNvGrpSpPr/>
          <p:nvPr/>
        </p:nvGrpSpPr>
        <p:grpSpPr>
          <a:xfrm>
            <a:off x="504856" y="3933056"/>
            <a:ext cx="8459632" cy="2571244"/>
            <a:chOff x="290542" y="4143380"/>
            <a:chExt cx="7989368" cy="1915576"/>
          </a:xfrm>
        </p:grpSpPr>
        <p:sp>
          <p:nvSpPr>
            <p:cNvPr id="40028" name="Text Box 92"/>
            <p:cNvSpPr txBox="1">
              <a:spLocks noChangeArrowheads="1"/>
            </p:cNvSpPr>
            <p:nvPr/>
          </p:nvSpPr>
          <p:spPr bwMode="auto">
            <a:xfrm>
              <a:off x="290542" y="5078417"/>
              <a:ext cx="1512888" cy="619093"/>
            </a:xfrm>
            <a:prstGeom prst="rect">
              <a:avLst/>
            </a:prstGeom>
            <a:noFill/>
            <a:ln w="9525">
              <a:noFill/>
              <a:miter lim="800000"/>
            </a:ln>
            <a:effectLst/>
          </p:spPr>
          <p:txBody>
            <a:bodyPr>
              <a:spAutoFit/>
            </a:bodyPr>
            <a:lstStyle/>
            <a:p>
              <a:pPr fontAlgn="base">
                <a:spcBef>
                  <a:spcPct val="50000"/>
                </a:spcBef>
                <a:spcAft>
                  <a:spcPct val="0"/>
                </a:spcAft>
              </a:pPr>
              <a:r>
                <a:rPr lang="zh-CN" altLang="en-US" sz="2400" b="1">
                  <a:solidFill>
                    <a:srgbClr val="0000FF"/>
                  </a:solidFill>
                  <a:latin typeface="Consolas" panose="020B0609020204030204" pitchFamily="49" charset="0"/>
                  <a:ea typeface="仿宋" panose="02010609060101010101" pitchFamily="49" charset="-122"/>
                  <a:cs typeface="Consolas" panose="020B0609020204030204" pitchFamily="49" charset="0"/>
                </a:rPr>
                <a:t>循环结束时</a:t>
              </a:r>
              <a:endParaRPr lang="zh-CN" altLang="en-US" sz="2400" b="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048" name="Rectangle 112"/>
            <p:cNvSpPr>
              <a:spLocks noChangeArrowheads="1"/>
            </p:cNvSpPr>
            <p:nvPr/>
          </p:nvSpPr>
          <p:spPr bwMode="auto">
            <a:xfrm>
              <a:off x="2233642" y="5065730"/>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ea typeface="仿宋" panose="02010609060101010101" pitchFamily="49" charset="-122"/>
                <a:cs typeface="Consolas" panose="020B0609020204030204" pitchFamily="49" charset="0"/>
              </a:endParaRPr>
            </a:p>
          </p:txBody>
        </p:sp>
        <p:sp>
          <p:nvSpPr>
            <p:cNvPr id="40049" name="Rectangle 113"/>
            <p:cNvSpPr>
              <a:spLocks noChangeArrowheads="1"/>
            </p:cNvSpPr>
            <p:nvPr/>
          </p:nvSpPr>
          <p:spPr bwMode="auto">
            <a:xfrm>
              <a:off x="2594005" y="5065730"/>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0" name="Line 114"/>
            <p:cNvSpPr>
              <a:spLocks noChangeShapeType="1"/>
            </p:cNvSpPr>
            <p:nvPr/>
          </p:nvSpPr>
          <p:spPr bwMode="auto">
            <a:xfrm>
              <a:off x="1885980" y="5245117"/>
              <a:ext cx="360362" cy="0"/>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1" name="Text Box 115"/>
            <p:cNvSpPr txBox="1">
              <a:spLocks noChangeArrowheads="1"/>
            </p:cNvSpPr>
            <p:nvPr/>
          </p:nvSpPr>
          <p:spPr bwMode="auto">
            <a:xfrm>
              <a:off x="1606580" y="5065730"/>
              <a:ext cx="268287" cy="343940"/>
            </a:xfrm>
            <a:prstGeom prst="rect">
              <a:avLst/>
            </a:prstGeom>
            <a:noFill/>
            <a:ln w="9525">
              <a:noFill/>
              <a:miter lim="800000"/>
            </a:ln>
            <a:effectLst/>
          </p:spPr>
          <p:txBody>
            <a:bodyPr>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2" name="Rectangle 116"/>
            <p:cNvSpPr>
              <a:spLocks noChangeArrowheads="1"/>
            </p:cNvSpPr>
            <p:nvPr/>
          </p:nvSpPr>
          <p:spPr bwMode="auto">
            <a:xfrm>
              <a:off x="3313142"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3" name="Rectangle 117"/>
            <p:cNvSpPr>
              <a:spLocks noChangeArrowheads="1"/>
            </p:cNvSpPr>
            <p:nvPr/>
          </p:nvSpPr>
          <p:spPr bwMode="auto">
            <a:xfrm>
              <a:off x="3673505"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4" name="Freeform 118"/>
            <p:cNvSpPr/>
            <p:nvPr/>
          </p:nvSpPr>
          <p:spPr bwMode="auto">
            <a:xfrm>
              <a:off x="2773392" y="5243530"/>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5" name="Rectangle 119"/>
            <p:cNvSpPr>
              <a:spLocks noChangeArrowheads="1"/>
            </p:cNvSpPr>
            <p:nvPr/>
          </p:nvSpPr>
          <p:spPr bwMode="auto">
            <a:xfrm>
              <a:off x="5419728"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6" name="Rectangle 120"/>
            <p:cNvSpPr>
              <a:spLocks noChangeArrowheads="1"/>
            </p:cNvSpPr>
            <p:nvPr/>
          </p:nvSpPr>
          <p:spPr bwMode="auto">
            <a:xfrm>
              <a:off x="5780091"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7" name="Line 121"/>
            <p:cNvSpPr>
              <a:spLocks noChangeShapeType="1"/>
            </p:cNvSpPr>
            <p:nvPr/>
          </p:nvSpPr>
          <p:spPr bwMode="auto">
            <a:xfrm>
              <a:off x="5072066" y="5245117"/>
              <a:ext cx="360362"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8" name="Rectangle 122"/>
            <p:cNvSpPr>
              <a:spLocks noChangeArrowheads="1"/>
            </p:cNvSpPr>
            <p:nvPr/>
          </p:nvSpPr>
          <p:spPr bwMode="auto">
            <a:xfrm>
              <a:off x="6427791"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9" name="Rectangle 123"/>
            <p:cNvSpPr>
              <a:spLocks noChangeArrowheads="1"/>
            </p:cNvSpPr>
            <p:nvPr/>
          </p:nvSpPr>
          <p:spPr bwMode="auto">
            <a:xfrm>
              <a:off x="6788153"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060" name="Freeform 124"/>
            <p:cNvSpPr/>
            <p:nvPr/>
          </p:nvSpPr>
          <p:spPr bwMode="auto">
            <a:xfrm>
              <a:off x="5953128" y="5243530"/>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ea typeface="仿宋" panose="02010609060101010101" pitchFamily="49" charset="-122"/>
                <a:cs typeface="Consolas" panose="020B0609020204030204" pitchFamily="49" charset="0"/>
              </a:endParaRPr>
            </a:p>
          </p:txBody>
        </p:sp>
        <p:sp>
          <p:nvSpPr>
            <p:cNvPr id="40061" name="Freeform 125"/>
            <p:cNvSpPr/>
            <p:nvPr/>
          </p:nvSpPr>
          <p:spPr bwMode="auto">
            <a:xfrm>
              <a:off x="3841780" y="5241942"/>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ea typeface="仿宋" panose="02010609060101010101" pitchFamily="49" charset="-122"/>
                <a:cs typeface="Consolas" panose="020B0609020204030204" pitchFamily="49" charset="0"/>
              </a:endParaRPr>
            </a:p>
          </p:txBody>
        </p:sp>
        <p:sp>
          <p:nvSpPr>
            <p:cNvPr id="40062" name="Text Box 126"/>
            <p:cNvSpPr txBox="1">
              <a:spLocks noChangeArrowheads="1"/>
            </p:cNvSpPr>
            <p:nvPr/>
          </p:nvSpPr>
          <p:spPr bwMode="auto">
            <a:xfrm>
              <a:off x="5780091" y="5715016"/>
              <a:ext cx="1163628" cy="343940"/>
            </a:xfrm>
            <a:prstGeom prst="rect">
              <a:avLst/>
            </a:prstGeom>
            <a:noFill/>
            <a:ln w="9525">
              <a:noFill/>
              <a:miter lim="800000"/>
            </a:ln>
            <a:effectLst/>
          </p:spPr>
          <p:txBody>
            <a:bodyPr wrap="square">
              <a:spAutoFit/>
            </a:bodyPr>
            <a:lstStyle/>
            <a:p>
              <a:pPr algn="ctr" fontAlgn="base">
                <a:spcBef>
                  <a:spcPct val="500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pre</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063" name="Line 127"/>
            <p:cNvSpPr>
              <a:spLocks noChangeShapeType="1"/>
            </p:cNvSpPr>
            <p:nvPr/>
          </p:nvSpPr>
          <p:spPr bwMode="auto">
            <a:xfrm flipV="1">
              <a:off x="6696078" y="5426092"/>
              <a:ext cx="0" cy="360363"/>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064" name="Text Box 128"/>
            <p:cNvSpPr txBox="1">
              <a:spLocks noChangeArrowheads="1"/>
            </p:cNvSpPr>
            <p:nvPr/>
          </p:nvSpPr>
          <p:spPr bwMode="auto">
            <a:xfrm>
              <a:off x="7148516" y="5705494"/>
              <a:ext cx="1131394" cy="343940"/>
            </a:xfrm>
            <a:prstGeom prst="rect">
              <a:avLst/>
            </a:prstGeom>
            <a:noFill/>
            <a:ln w="9525">
              <a:noFill/>
              <a:miter lim="800000"/>
            </a:ln>
            <a:effectLst/>
          </p:spPr>
          <p:txBody>
            <a:bodyPr wrap="square">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p=NULL</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066" name="Text Box 130"/>
            <p:cNvSpPr txBox="1">
              <a:spLocks noChangeArrowheads="1"/>
            </p:cNvSpPr>
            <p:nvPr/>
          </p:nvSpPr>
          <p:spPr bwMode="auto">
            <a:xfrm>
              <a:off x="4518690" y="4846655"/>
              <a:ext cx="720725" cy="343940"/>
            </a:xfrm>
            <a:prstGeom prst="rect">
              <a:avLst/>
            </a:prstGeom>
            <a:noFill/>
            <a:ln w="9525">
              <a:noFill/>
              <a:miter lim="800000"/>
            </a:ln>
            <a:effectLst/>
          </p:spPr>
          <p:txBody>
            <a:bodyPr>
              <a:spAutoFit/>
            </a:bodyPr>
            <a:lstStyle/>
            <a:p>
              <a:pPr fontAlgn="base">
                <a:spcBef>
                  <a:spcPct val="50000"/>
                </a:spcBef>
                <a:spcAft>
                  <a:spcPct val="0"/>
                </a:spcAft>
              </a:pPr>
              <a:r>
                <a:rPr lang="en-US" altLang="zh-CN" sz="2400">
                  <a:solidFill>
                    <a:prstClr val="black"/>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a:solidFill>
                  <a:prstClr val="black"/>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下箭头 42"/>
            <p:cNvSpPr/>
            <p:nvPr/>
          </p:nvSpPr>
          <p:spPr>
            <a:xfrm>
              <a:off x="3897336" y="4143380"/>
              <a:ext cx="246036"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ea typeface="仿宋"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0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0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0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85720" y="357166"/>
            <a:ext cx="8382000" cy="1015663"/>
          </a:xfrm>
          <a:prstGeom prst="rect">
            <a:avLst/>
          </a:prstGeom>
          <a:noFill/>
          <a:ln w="9525">
            <a:noFill/>
            <a:miter lim="800000"/>
          </a:ln>
          <a:effectLst/>
        </p:spPr>
        <p:txBody>
          <a:bodyPr>
            <a:spAutoFit/>
          </a:bodyPr>
          <a:lstStyle/>
          <a:p>
            <a:pPr fontAlgn="base">
              <a:spcBef>
                <a:spcPct val="50000"/>
              </a:spcBef>
              <a:spcAft>
                <a:spcPct val="0"/>
              </a:spcAft>
            </a:pP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3</a:t>
            </a:r>
            <a:r>
              <a:rPr kumimoji="1" lang="zh-CN" altLang="en-US"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）判线性表是否为空表</a:t>
            </a:r>
            <a:r>
              <a:rPr kumimoji="1" lang="en-US" altLang="zh-CN" sz="2400" b="1"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ListEmpty</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fontAlgn="base">
              <a:spcBef>
                <a:spcPct val="50000"/>
              </a:spcBef>
              <a:spcAft>
                <a:spcPct val="0"/>
              </a:spcAft>
            </a:pPr>
            <a:r>
              <a:rPr kumimoji="1" lang="en-US" altLang="zh-CN" sz="2400" b="1"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单链表</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没有</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数据结点，则</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真，否则</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返回假。</a:t>
            </a:r>
            <a:r>
              <a:rPr kumimoji="1" lang="zh-CN" altLang="en-US" sz="2400" b="1" dirty="0">
                <a:solidFill>
                  <a:srgbClr val="FF3300"/>
                </a:solidFill>
                <a:latin typeface="Consolas" panose="020B0609020204030204" pitchFamily="49" charset="0"/>
                <a:ea typeface="仿宋" panose="02010609060101010101" pitchFamily="49" charset="-122"/>
                <a:cs typeface="Consolas" panose="020B0609020204030204" pitchFamily="49" charset="0"/>
              </a:rPr>
              <a:t>      </a:t>
            </a:r>
            <a:endParaRPr kumimoji="1" lang="zh-CN" altLang="en-US" sz="2400" b="1" dirty="0">
              <a:solidFill>
                <a:srgbClr val="FF3300"/>
              </a:solidFill>
              <a:latin typeface="Consolas" panose="020B0609020204030204" pitchFamily="49" charset="0"/>
              <a:ea typeface="仿宋" panose="02010609060101010101" pitchFamily="49" charset="-122"/>
              <a:cs typeface="Consolas" panose="020B0609020204030204" pitchFamily="49" charset="0"/>
            </a:endParaRPr>
          </a:p>
        </p:txBody>
      </p:sp>
      <p:sp>
        <p:nvSpPr>
          <p:cNvPr id="40963" name="Text Box 3"/>
          <p:cNvSpPr txBox="1">
            <a:spLocks noChangeArrowheads="1"/>
          </p:cNvSpPr>
          <p:nvPr/>
        </p:nvSpPr>
        <p:spPr bwMode="auto">
          <a:xfrm>
            <a:off x="900113" y="1700213"/>
            <a:ext cx="5688111" cy="176814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rIns="144000" bIns="144000">
            <a:spAutoFit/>
          </a:bodyPr>
          <a:lstStyle/>
          <a:p>
            <a:pPr fontAlgn="base">
              <a:spcBef>
                <a:spcPct val="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bool </a:t>
            </a:r>
            <a:r>
              <a:rPr lang="en-US" altLang="zh-CN" sz="2400" b="1" dirty="0" err="1" smtClean="0">
                <a:solidFill>
                  <a:srgbClr val="FF0000"/>
                </a:solidFill>
                <a:latin typeface="Consolas" panose="020B0609020204030204" pitchFamily="49" charset="0"/>
                <a:cs typeface="Consolas" panose="020B0609020204030204" pitchFamily="49" charset="0"/>
              </a:rPr>
              <a:t>ListEmpty</a:t>
            </a:r>
            <a:r>
              <a:rPr lang="en-US" altLang="zh-CN" sz="2400" b="1" dirty="0" smtClean="0">
                <a:solidFill>
                  <a:srgbClr val="0000FF"/>
                </a:solidFill>
                <a:latin typeface="Consolas" panose="020B0609020204030204" pitchFamily="49" charset="0"/>
                <a:cs typeface="Consolas" panose="020B0609020204030204" pitchFamily="49" charset="0"/>
              </a:rPr>
              <a:t>(</a:t>
            </a:r>
            <a:r>
              <a:rPr lang="en-US" altLang="zh-CN" sz="2400" b="1" dirty="0" err="1" smtClean="0">
                <a:solidFill>
                  <a:srgbClr val="0000FF"/>
                </a:solidFill>
                <a:latin typeface="Consolas" panose="020B0609020204030204" pitchFamily="49" charset="0"/>
                <a:cs typeface="Consolas" panose="020B0609020204030204" pitchFamily="49" charset="0"/>
              </a:rPr>
              <a:t>LinkNode</a:t>
            </a:r>
            <a:r>
              <a:rPr lang="en-US" altLang="zh-CN" sz="2400" b="1" dirty="0" smtClean="0">
                <a:solidFill>
                  <a:srgbClr val="0000FF"/>
                </a:solidFill>
                <a:latin typeface="Consolas" panose="020B0609020204030204" pitchFamily="49" charset="0"/>
                <a:cs typeface="Consolas" panose="020B0609020204030204" pitchFamily="49" charset="0"/>
              </a:rPr>
              <a:t> </a:t>
            </a:r>
            <a:r>
              <a:rPr lang="en-US" altLang="zh-CN" sz="2400" b="1" dirty="0">
                <a:solidFill>
                  <a:srgbClr val="0000FF"/>
                </a:solidFill>
                <a:latin typeface="Consolas" panose="020B0609020204030204" pitchFamily="49" charset="0"/>
                <a:cs typeface="Consolas" panose="020B0609020204030204" pitchFamily="49" charset="0"/>
              </a:rPr>
              <a:t>*L)</a:t>
            </a:r>
            <a:endParaRPr lang="en-US" altLang="zh-CN" sz="2400" b="1" dirty="0">
              <a:solidFill>
                <a:srgbClr val="0000FF"/>
              </a:solidFill>
              <a:latin typeface="Consolas" panose="020B0609020204030204" pitchFamily="49" charset="0"/>
              <a:cs typeface="Consolas" panose="020B0609020204030204" pitchFamily="49" charset="0"/>
            </a:endParaRPr>
          </a:p>
          <a:p>
            <a:pPr fontAlgn="base">
              <a:spcBef>
                <a:spcPct val="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a:t>
            </a:r>
            <a:endParaRPr lang="en-US" altLang="zh-CN" sz="2400" b="1" dirty="0">
              <a:solidFill>
                <a:srgbClr val="0000FF"/>
              </a:solidFill>
              <a:latin typeface="Consolas" panose="020B0609020204030204" pitchFamily="49" charset="0"/>
              <a:cs typeface="Consolas" panose="020B0609020204030204" pitchFamily="49" charset="0"/>
            </a:endParaRPr>
          </a:p>
          <a:p>
            <a:pPr fontAlgn="base">
              <a:spcBef>
                <a:spcPct val="0"/>
              </a:spcBef>
              <a:spcAft>
                <a:spcPct val="0"/>
              </a:spcAft>
            </a:pPr>
            <a:r>
              <a:rPr lang="zh-CN" altLang="en-US" sz="2400" b="1" dirty="0">
                <a:solidFill>
                  <a:srgbClr val="0000FF"/>
                </a:solidFill>
                <a:latin typeface="Consolas" panose="020B0609020204030204" pitchFamily="49" charset="0"/>
                <a:cs typeface="Consolas" panose="020B0609020204030204" pitchFamily="49" charset="0"/>
              </a:rPr>
              <a:t>　　</a:t>
            </a:r>
            <a:r>
              <a:rPr lang="en-US" altLang="zh-CN" sz="2400" b="1" dirty="0">
                <a:solidFill>
                  <a:srgbClr val="0000FF"/>
                </a:solidFill>
                <a:latin typeface="Consolas" panose="020B0609020204030204" pitchFamily="49" charset="0"/>
                <a:cs typeface="Consolas" panose="020B0609020204030204" pitchFamily="49" charset="0"/>
              </a:rPr>
              <a:t>return(L-&gt;next==NULL);</a:t>
            </a:r>
            <a:endParaRPr lang="en-US" altLang="zh-CN" sz="2400" b="1" dirty="0">
              <a:solidFill>
                <a:srgbClr val="0000FF"/>
              </a:solidFill>
              <a:latin typeface="Consolas" panose="020B0609020204030204" pitchFamily="49" charset="0"/>
              <a:cs typeface="Consolas" panose="020B0609020204030204" pitchFamily="49" charset="0"/>
            </a:endParaRPr>
          </a:p>
          <a:p>
            <a:pPr fontAlgn="base">
              <a:spcBef>
                <a:spcPct val="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a:t>
            </a:r>
            <a:endParaRPr lang="en-US" altLang="zh-CN" sz="2400" b="1" dirty="0">
              <a:solidFill>
                <a:srgbClr val="0000FF"/>
              </a:solidFill>
              <a:latin typeface="Consolas" panose="020B0609020204030204" pitchFamily="49" charset="0"/>
              <a:cs typeface="Consolas" panose="020B0609020204030204" pitchFamily="49" charset="0"/>
            </a:endParaRPr>
          </a:p>
        </p:txBody>
      </p:sp>
      <p:grpSp>
        <p:nvGrpSpPr>
          <p:cNvPr id="2" name="组合 9"/>
          <p:cNvGrpSpPr/>
          <p:nvPr/>
        </p:nvGrpSpPr>
        <p:grpSpPr>
          <a:xfrm>
            <a:off x="2185984" y="3843467"/>
            <a:ext cx="3322118" cy="1525419"/>
            <a:chOff x="2185984" y="3627442"/>
            <a:chExt cx="2713702" cy="1047178"/>
          </a:xfrm>
        </p:grpSpPr>
        <p:grpSp>
          <p:nvGrpSpPr>
            <p:cNvPr id="3" name="组合 7"/>
            <p:cNvGrpSpPr/>
            <p:nvPr/>
          </p:nvGrpSpPr>
          <p:grpSpPr>
            <a:xfrm>
              <a:off x="2185984" y="3627442"/>
              <a:ext cx="1957388" cy="515938"/>
              <a:chOff x="2185984" y="3627442"/>
              <a:chExt cx="1957388" cy="515938"/>
            </a:xfrm>
          </p:grpSpPr>
          <p:sp>
            <p:nvSpPr>
              <p:cNvPr id="4" name="Rectangle 16"/>
              <p:cNvSpPr>
                <a:spLocks noChangeArrowheads="1"/>
              </p:cNvSpPr>
              <p:nvPr/>
            </p:nvSpPr>
            <p:spPr bwMode="auto">
              <a:xfrm>
                <a:off x="3603622" y="371158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zh-CN" altLang="en-US" sz="2000" b="1" dirty="0" smtClean="0">
                    <a:solidFill>
                      <a:srgbClr val="0000FF"/>
                    </a:solidFill>
                    <a:latin typeface="Consolas" panose="020B0609020204030204" pitchFamily="49" charset="0"/>
                    <a:cs typeface="Consolas" panose="020B0609020204030204" pitchFamily="49" charset="0"/>
                  </a:rPr>
                  <a:t>∧</a:t>
                </a:r>
                <a:endParaRPr lang="zh-CN" altLang="zh-CN" sz="2000" b="1" dirty="0">
                  <a:solidFill>
                    <a:srgbClr val="0000FF"/>
                  </a:solidFill>
                  <a:latin typeface="Consolas" panose="020B0609020204030204" pitchFamily="49" charset="0"/>
                  <a:cs typeface="Consolas" panose="020B0609020204030204" pitchFamily="49" charset="0"/>
                </a:endParaRPr>
              </a:p>
            </p:txBody>
          </p:sp>
          <p:sp>
            <p:nvSpPr>
              <p:cNvPr id="5" name="Rectangle 17"/>
              <p:cNvSpPr>
                <a:spLocks noChangeArrowheads="1"/>
              </p:cNvSpPr>
              <p:nvPr/>
            </p:nvSpPr>
            <p:spPr bwMode="auto">
              <a:xfrm>
                <a:off x="3062284" y="371158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baseline="-25000">
                  <a:solidFill>
                    <a:srgbClr val="3333FF"/>
                  </a:solidFill>
                  <a:latin typeface="Consolas" panose="020B0609020204030204" pitchFamily="49" charset="0"/>
                  <a:cs typeface="Consolas" panose="020B0609020204030204" pitchFamily="49" charset="0"/>
                </a:endParaRPr>
              </a:p>
            </p:txBody>
          </p:sp>
          <p:sp>
            <p:nvSpPr>
              <p:cNvPr id="6" name="Line 18"/>
              <p:cNvSpPr>
                <a:spLocks noChangeShapeType="1"/>
              </p:cNvSpPr>
              <p:nvPr/>
            </p:nvSpPr>
            <p:spPr bwMode="auto">
              <a:xfrm>
                <a:off x="2473322" y="3916367"/>
                <a:ext cx="576263" cy="0"/>
              </a:xfrm>
              <a:prstGeom prst="line">
                <a:avLst/>
              </a:prstGeom>
              <a:noFill/>
              <a:ln w="38100">
                <a:solidFill>
                  <a:srgbClr val="7030A0"/>
                </a:solidFill>
                <a:miter lim="800000"/>
                <a:tailEnd type="triangle"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7" name="Text Box 19"/>
              <p:cNvSpPr txBox="1">
                <a:spLocks noChangeArrowheads="1"/>
              </p:cNvSpPr>
              <p:nvPr/>
            </p:nvSpPr>
            <p:spPr bwMode="auto">
              <a:xfrm>
                <a:off x="2185984" y="3627442"/>
                <a:ext cx="431800" cy="253541"/>
              </a:xfrm>
              <a:prstGeom prst="rect">
                <a:avLst/>
              </a:prstGeom>
              <a:noFill/>
              <a:ln w="9525">
                <a:noFill/>
                <a:miter lim="800000"/>
              </a:ln>
              <a:effectLst/>
            </p:spPr>
            <p:txBody>
              <a:bodyPr lIns="0" tIns="0" rIns="0" bIns="0">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rPr>
                  <a:t>L</a:t>
                </a:r>
                <a:endPar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endParaRPr>
              </a:p>
            </p:txBody>
          </p:sp>
        </p:grpSp>
        <p:sp>
          <p:nvSpPr>
            <p:cNvPr id="9" name="TextBox 8"/>
            <p:cNvSpPr txBox="1"/>
            <p:nvPr/>
          </p:nvSpPr>
          <p:spPr>
            <a:xfrm>
              <a:off x="2357421" y="4357694"/>
              <a:ext cx="2542265" cy="316926"/>
            </a:xfrm>
            <a:prstGeom prst="rect">
              <a:avLst/>
            </a:prstGeom>
            <a:noFill/>
          </p:spPr>
          <p:txBody>
            <a:bodyPr wrap="square" rtlCol="0">
              <a:spAutoFit/>
            </a:bodyPr>
            <a:lstStyle/>
            <a:p>
              <a:pPr algn="ctr" fontAlgn="base">
                <a:spcBef>
                  <a:spcPct val="0"/>
                </a:spcBef>
                <a:spcAft>
                  <a:spcPct val="0"/>
                </a:spcAft>
              </a:pPr>
              <a:r>
                <a:rPr lang="zh-CN" altLang="en-US" sz="2400" b="1" dirty="0" smtClean="0">
                  <a:solidFill>
                    <a:srgbClr val="0000FF"/>
                  </a:solidFill>
                  <a:latin typeface="仿宋" panose="02010609060101010101" pitchFamily="49" charset="-122"/>
                  <a:ea typeface="仿宋" panose="02010609060101010101" pitchFamily="49" charset="-122"/>
                  <a:cs typeface="Consolas" panose="020B0609020204030204" pitchFamily="49" charset="0"/>
                </a:rPr>
                <a:t>空表</a:t>
              </a:r>
              <a:r>
                <a:rPr lang="en-US" altLang="zh-CN" sz="2400" b="1" dirty="0" smtClean="0">
                  <a:solidFill>
                    <a:srgbClr val="0000FF"/>
                  </a:solidFill>
                  <a:latin typeface="仿宋" panose="02010609060101010101" pitchFamily="49" charset="-122"/>
                  <a:ea typeface="仿宋" panose="02010609060101010101" pitchFamily="49" charset="-122"/>
                  <a:cs typeface="Consolas" panose="020B0609020204030204" pitchFamily="49" charset="0"/>
                </a:rPr>
                <a:t>——</a:t>
              </a:r>
              <a:r>
                <a:rPr lang="zh-CN" altLang="en-US" sz="2400" b="1" dirty="0" smtClean="0">
                  <a:solidFill>
                    <a:srgbClr val="0000FF"/>
                  </a:solidFill>
                  <a:latin typeface="仿宋" panose="02010609060101010101" pitchFamily="49" charset="-122"/>
                  <a:ea typeface="仿宋" panose="02010609060101010101" pitchFamily="49" charset="-122"/>
                  <a:cs typeface="Consolas" panose="020B0609020204030204" pitchFamily="49" charset="0"/>
                </a:rPr>
                <a:t>只有头结点</a:t>
              </a:r>
              <a:endParaRPr lang="zh-CN" altLang="en-US" sz="2400" b="1" dirty="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57158" y="285728"/>
            <a:ext cx="7772400" cy="995144"/>
          </a:xfrm>
          <a:prstGeom prst="rect">
            <a:avLst/>
          </a:prstGeom>
          <a:noFill/>
          <a:ln w="9525">
            <a:noFill/>
            <a:miter lim="800000"/>
          </a:ln>
          <a:effectLst/>
        </p:spPr>
        <p:txBody>
          <a:bodyPr>
            <a:spAutoFit/>
          </a:bodyPr>
          <a:lstStyle/>
          <a:p>
            <a:pPr algn="just" fontAlgn="base">
              <a:lnSpc>
                <a:spcPts val="2800"/>
              </a:lnSpc>
              <a:spcBef>
                <a:spcPct val="50000"/>
              </a:spcBef>
              <a:spcAft>
                <a:spcPct val="0"/>
              </a:spcAft>
            </a:pPr>
            <a:r>
              <a:rPr kumimoji="1" lang="zh-CN" altLang="en-US"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4</a:t>
            </a:r>
            <a:r>
              <a:rPr kumimoji="1" lang="zh-CN" altLang="en-US"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）求线性表的长度</a:t>
            </a:r>
            <a:r>
              <a:rPr kumimoji="1" lang="en-US" altLang="zh-CN" sz="2400" b="1"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ListLength</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fontAlgn="base">
              <a:lnSpc>
                <a:spcPts val="2800"/>
              </a:lnSpc>
              <a:spcBef>
                <a:spcPct val="50000"/>
              </a:spcBef>
              <a:spcAft>
                <a:spcPct val="0"/>
              </a:spcAft>
            </a:pPr>
            <a:r>
              <a:rPr kumimoji="1" lang="en-US" altLang="zh-CN" sz="2400" b="1"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返回单链表</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数据结点的</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个数。</a:t>
            </a:r>
            <a:r>
              <a:rPr kumimoji="1" lang="zh-CN" altLang="en-US" sz="2400" b="1" dirty="0">
                <a:solidFill>
                  <a:srgbClr val="FF3300"/>
                </a:solidFill>
                <a:latin typeface="Consolas" panose="020B0609020204030204" pitchFamily="49" charset="0"/>
                <a:ea typeface="仿宋" panose="02010609060101010101" pitchFamily="49" charset="-122"/>
                <a:cs typeface="Consolas" panose="020B0609020204030204" pitchFamily="49" charset="0"/>
              </a:rPr>
              <a:t>    </a:t>
            </a:r>
            <a:endParaRPr kumimoji="1" lang="zh-CN" altLang="en-US" sz="2400" b="1" dirty="0">
              <a:solidFill>
                <a:srgbClr val="FF3300"/>
              </a:solidFill>
              <a:latin typeface="Consolas" panose="020B0609020204030204" pitchFamily="49" charset="0"/>
              <a:ea typeface="仿宋" panose="02010609060101010101" pitchFamily="49" charset="-122"/>
              <a:cs typeface="Consolas" panose="020B0609020204030204" pitchFamily="49" charset="0"/>
            </a:endParaRPr>
          </a:p>
        </p:txBody>
      </p:sp>
      <p:sp>
        <p:nvSpPr>
          <p:cNvPr id="42026" name="Text Box 42"/>
          <p:cNvSpPr txBox="1">
            <a:spLocks noChangeArrowheads="1"/>
          </p:cNvSpPr>
          <p:nvPr/>
        </p:nvSpPr>
        <p:spPr bwMode="auto">
          <a:xfrm>
            <a:off x="259728" y="1466742"/>
            <a:ext cx="8411684" cy="20306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80000" bIns="180000">
            <a:spAutoFit/>
          </a:bodyPr>
          <a:lstStyle/>
          <a:p>
            <a:pPr fontAlgn="base">
              <a:lnSpc>
                <a:spcPts val="2400"/>
              </a:lnSpc>
              <a:spcBef>
                <a:spcPct val="0"/>
              </a:spcBef>
              <a:spcAft>
                <a:spcPct val="0"/>
              </a:spcAft>
            </a:pPr>
            <a:r>
              <a:rPr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FF0000"/>
                </a:solidFill>
                <a:latin typeface="Consolas" panose="020B0609020204030204" pitchFamily="49" charset="0"/>
                <a:ea typeface="仿宋" panose="02010609060101010101" pitchFamily="49" charset="-122"/>
                <a:cs typeface="Consolas" panose="020B0609020204030204" pitchFamily="49" charset="0"/>
              </a:rPr>
              <a:t>ListLength</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ct val="0"/>
              </a:spcBef>
              <a:spcAft>
                <a:spcPct val="0"/>
              </a:spcAft>
            </a:pP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ct val="0"/>
              </a:spcBef>
              <a:spcAft>
                <a:spcPct val="0"/>
              </a:spcAft>
            </a:pP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n=0;</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1000"/>
              </a:spcBef>
              <a:spcAft>
                <a:spcPct val="0"/>
              </a:spcAft>
            </a:pPr>
            <a:r>
              <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*p=L</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头结点，</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置为</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，用于计数</a:t>
            </a:r>
            <a:endPar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2"/>
          <p:cNvGrpSpPr/>
          <p:nvPr/>
        </p:nvGrpSpPr>
        <p:grpSpPr>
          <a:xfrm>
            <a:off x="1071538" y="4026378"/>
            <a:ext cx="7058020" cy="2567331"/>
            <a:chOff x="1071538" y="3143248"/>
            <a:chExt cx="6434168" cy="2005888"/>
          </a:xfrm>
        </p:grpSpPr>
        <p:sp>
          <p:nvSpPr>
            <p:cNvPr id="41987" name="Text Box 3"/>
            <p:cNvSpPr txBox="1">
              <a:spLocks noChangeArrowheads="1"/>
            </p:cNvSpPr>
            <p:nvPr/>
          </p:nvSpPr>
          <p:spPr bwMode="auto">
            <a:xfrm>
              <a:off x="1071538" y="3995747"/>
              <a:ext cx="1008062" cy="366713"/>
            </a:xfrm>
            <a:prstGeom prst="rect">
              <a:avLst/>
            </a:prstGeom>
            <a:noFill/>
            <a:ln w="9525">
              <a:noFill/>
              <a:miter lim="800000"/>
            </a:ln>
            <a:effectLst/>
          </p:spPr>
          <p:txBody>
            <a:bodyPr>
              <a:spAutoFit/>
            </a:bodyPr>
            <a:lstStyle/>
            <a:p>
              <a:pPr fontAlgn="base">
                <a:spcBef>
                  <a:spcPct val="50000"/>
                </a:spcBef>
                <a:spcAft>
                  <a:spcPct val="0"/>
                </a:spcAft>
              </a:pP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初始时</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989" name="Rectangle 5"/>
            <p:cNvSpPr>
              <a:spLocks noChangeArrowheads="1"/>
            </p:cNvSpPr>
            <p:nvPr/>
          </p:nvSpPr>
          <p:spPr bwMode="auto">
            <a:xfrm>
              <a:off x="2725713" y="3994160"/>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1990" name="Rectangle 6"/>
            <p:cNvSpPr>
              <a:spLocks noChangeArrowheads="1"/>
            </p:cNvSpPr>
            <p:nvPr/>
          </p:nvSpPr>
          <p:spPr bwMode="auto">
            <a:xfrm>
              <a:off x="3086075" y="3994160"/>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41991" name="Line 7"/>
            <p:cNvSpPr>
              <a:spLocks noChangeShapeType="1"/>
            </p:cNvSpPr>
            <p:nvPr/>
          </p:nvSpPr>
          <p:spPr bwMode="auto">
            <a:xfrm>
              <a:off x="2378050" y="4173547"/>
              <a:ext cx="360363"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1992" name="Text Box 8"/>
            <p:cNvSpPr txBox="1">
              <a:spLocks noChangeArrowheads="1"/>
            </p:cNvSpPr>
            <p:nvPr/>
          </p:nvSpPr>
          <p:spPr bwMode="auto">
            <a:xfrm>
              <a:off x="2098650" y="3994160"/>
              <a:ext cx="268288" cy="366712"/>
            </a:xfrm>
            <a:prstGeom prst="rect">
              <a:avLst/>
            </a:prstGeom>
            <a:noFill/>
            <a:ln w="9525">
              <a:noFill/>
              <a:miter lim="800000"/>
            </a:ln>
            <a:effectLst/>
          </p:spPr>
          <p:txBody>
            <a:bodyPr>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L</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41993" name="Rectangle 9"/>
            <p:cNvSpPr>
              <a:spLocks noChangeArrowheads="1"/>
            </p:cNvSpPr>
            <p:nvPr/>
          </p:nvSpPr>
          <p:spPr bwMode="auto">
            <a:xfrm>
              <a:off x="3805213"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1994" name="Rectangle 10"/>
            <p:cNvSpPr>
              <a:spLocks noChangeArrowheads="1"/>
            </p:cNvSpPr>
            <p:nvPr/>
          </p:nvSpPr>
          <p:spPr bwMode="auto">
            <a:xfrm>
              <a:off x="4165575"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41995" name="Freeform 11"/>
            <p:cNvSpPr/>
            <p:nvPr/>
          </p:nvSpPr>
          <p:spPr bwMode="auto">
            <a:xfrm>
              <a:off x="3265463" y="4171960"/>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1996" name="Rectangle 12"/>
            <p:cNvSpPr>
              <a:spLocks noChangeArrowheads="1"/>
            </p:cNvSpPr>
            <p:nvPr/>
          </p:nvSpPr>
          <p:spPr bwMode="auto">
            <a:xfrm>
              <a:off x="5776919"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1997" name="Rectangle 13"/>
            <p:cNvSpPr>
              <a:spLocks noChangeArrowheads="1"/>
            </p:cNvSpPr>
            <p:nvPr/>
          </p:nvSpPr>
          <p:spPr bwMode="auto">
            <a:xfrm>
              <a:off x="6137281"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41998" name="Line 14"/>
            <p:cNvSpPr>
              <a:spLocks noChangeShapeType="1"/>
            </p:cNvSpPr>
            <p:nvPr/>
          </p:nvSpPr>
          <p:spPr bwMode="auto">
            <a:xfrm>
              <a:off x="5429256" y="4173547"/>
              <a:ext cx="360363"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1999" name="Rectangle 15"/>
            <p:cNvSpPr>
              <a:spLocks noChangeArrowheads="1"/>
            </p:cNvSpPr>
            <p:nvPr/>
          </p:nvSpPr>
          <p:spPr bwMode="auto">
            <a:xfrm>
              <a:off x="6784981"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2000" name="Rectangle 16"/>
            <p:cNvSpPr>
              <a:spLocks noChangeArrowheads="1"/>
            </p:cNvSpPr>
            <p:nvPr/>
          </p:nvSpPr>
          <p:spPr bwMode="auto">
            <a:xfrm>
              <a:off x="7145344"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42001" name="Freeform 17"/>
            <p:cNvSpPr/>
            <p:nvPr/>
          </p:nvSpPr>
          <p:spPr bwMode="auto">
            <a:xfrm>
              <a:off x="6310319" y="4171960"/>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2002" name="Freeform 18"/>
            <p:cNvSpPr/>
            <p:nvPr/>
          </p:nvSpPr>
          <p:spPr bwMode="auto">
            <a:xfrm>
              <a:off x="4333850" y="4170372"/>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2003" name="Text Box 19"/>
            <p:cNvSpPr txBox="1">
              <a:spLocks noChangeArrowheads="1"/>
            </p:cNvSpPr>
            <p:nvPr/>
          </p:nvSpPr>
          <p:spPr bwMode="auto">
            <a:xfrm>
              <a:off x="5000628" y="3859222"/>
              <a:ext cx="720725" cy="360705"/>
            </a:xfrm>
            <a:prstGeom prst="rect">
              <a:avLst/>
            </a:prstGeom>
            <a:noFill/>
            <a:ln w="9525">
              <a:noFill/>
              <a:miter lim="800000"/>
            </a:ln>
            <a:effectLst/>
          </p:spPr>
          <p:txBody>
            <a:bodyPr>
              <a:spAutoFit/>
            </a:bodyPr>
            <a:lstStyle/>
            <a:p>
              <a:pPr fontAlgn="base">
                <a:spcBef>
                  <a:spcPct val="50000"/>
                </a:spcBef>
                <a:spcAft>
                  <a:spcPct val="0"/>
                </a:spcAft>
              </a:pPr>
              <a:r>
                <a:rPr lang="en-US" altLang="zh-CN" sz="2400">
                  <a:solidFill>
                    <a:prstClr val="black"/>
                  </a:solidFill>
                  <a:latin typeface="Consolas" panose="020B0609020204030204" pitchFamily="49" charset="0"/>
                  <a:cs typeface="Consolas" panose="020B0609020204030204" pitchFamily="49" charset="0"/>
                </a:rPr>
                <a:t>…</a:t>
              </a:r>
              <a:endParaRPr lang="en-US" altLang="zh-CN" sz="2400">
                <a:solidFill>
                  <a:prstClr val="black"/>
                </a:solidFill>
                <a:latin typeface="Consolas" panose="020B0609020204030204" pitchFamily="49" charset="0"/>
                <a:cs typeface="Consolas" panose="020B0609020204030204" pitchFamily="49" charset="0"/>
              </a:endParaRPr>
            </a:p>
          </p:txBody>
        </p:sp>
        <p:sp>
          <p:nvSpPr>
            <p:cNvPr id="42004" name="Text Box 20"/>
            <p:cNvSpPr txBox="1">
              <a:spLocks noChangeArrowheads="1"/>
            </p:cNvSpPr>
            <p:nvPr/>
          </p:nvSpPr>
          <p:spPr bwMode="auto">
            <a:xfrm>
              <a:off x="3000364" y="4572008"/>
              <a:ext cx="844550" cy="577128"/>
            </a:xfrm>
            <a:prstGeom prst="rect">
              <a:avLst/>
            </a:prstGeom>
            <a:noFill/>
            <a:ln w="9525">
              <a:noFill/>
              <a:miter lim="800000"/>
            </a:ln>
            <a:effectLst/>
          </p:spPr>
          <p:txBody>
            <a:bodyPr>
              <a:spAutoFit/>
            </a:bodyPr>
            <a:lstStyle/>
            <a:p>
              <a:pPr fontAlgn="base">
                <a:lnSpc>
                  <a:spcPts val="1800"/>
                </a:lnSpc>
                <a:spcBef>
                  <a:spcPct val="50000"/>
                </a:spcBef>
                <a:spcAft>
                  <a:spcPct val="0"/>
                </a:spcAft>
              </a:pPr>
              <a:r>
                <a:rPr lang="en-US" altLang="zh-CN" sz="2400" b="1" i="1" dirty="0" smtClean="0">
                  <a:solidFill>
                    <a:srgbClr val="0000FF"/>
                  </a:solidFill>
                  <a:latin typeface="Consolas" panose="020B0609020204030204" pitchFamily="49" charset="0"/>
                  <a:ea typeface="楷体_GB2312" pitchFamily="49" charset="-122"/>
                  <a:cs typeface="Consolas" panose="020B0609020204030204" pitchFamily="49" charset="0"/>
                </a:rPr>
                <a:t>p</a:t>
              </a:r>
              <a:endParaRPr lang="en-US" altLang="zh-CN" sz="2400" b="1" i="1" dirty="0" smtClean="0">
                <a:solidFill>
                  <a:srgbClr val="0000FF"/>
                </a:solidFill>
                <a:latin typeface="Consolas" panose="020B0609020204030204" pitchFamily="49" charset="0"/>
                <a:ea typeface="楷体_GB2312" pitchFamily="49" charset="-122"/>
                <a:cs typeface="Consolas" panose="020B0609020204030204" pitchFamily="49" charset="0"/>
              </a:endParaRPr>
            </a:p>
            <a:p>
              <a:pPr fontAlgn="base">
                <a:lnSpc>
                  <a:spcPts val="1800"/>
                </a:lnSpc>
                <a:spcBef>
                  <a:spcPct val="50000"/>
                </a:spcBef>
                <a:spcAft>
                  <a:spcPct val="0"/>
                </a:spcAft>
              </a:pPr>
              <a:r>
                <a:rPr lang="en-US" altLang="zh-CN" sz="2400" b="1" i="1" dirty="0" smtClean="0">
                  <a:solidFill>
                    <a:srgbClr val="0000FF"/>
                  </a:solidFill>
                  <a:latin typeface="Consolas" panose="020B0609020204030204" pitchFamily="49" charset="0"/>
                  <a:ea typeface="楷体_GB2312" pitchFamily="49" charset="-122"/>
                  <a:cs typeface="Consolas" panose="020B0609020204030204" pitchFamily="49" charset="0"/>
                </a:rPr>
                <a:t>n</a:t>
              </a:r>
              <a:r>
                <a:rPr lang="en-US" altLang="zh-CN" sz="2400" b="1" dirty="0" smtClean="0">
                  <a:solidFill>
                    <a:srgbClr val="0000FF"/>
                  </a:solidFill>
                  <a:latin typeface="Consolas" panose="020B0609020204030204" pitchFamily="49" charset="0"/>
                  <a:ea typeface="楷体_GB2312" pitchFamily="49" charset="-122"/>
                  <a:cs typeface="Consolas" panose="020B0609020204030204" pitchFamily="49" charset="0"/>
                </a:rPr>
                <a:t>=0</a:t>
              </a:r>
              <a:endParaRPr lang="en-US" altLang="zh-CN" sz="2400" b="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2005" name="Line 21"/>
            <p:cNvSpPr>
              <a:spLocks noChangeShapeType="1"/>
            </p:cNvSpPr>
            <p:nvPr/>
          </p:nvSpPr>
          <p:spPr bwMode="auto">
            <a:xfrm flipV="1">
              <a:off x="3014638" y="4354522"/>
              <a:ext cx="0" cy="360363"/>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0" name="下箭头 39"/>
            <p:cNvSpPr/>
            <p:nvPr/>
          </p:nvSpPr>
          <p:spPr>
            <a:xfrm>
              <a:off x="3714744" y="3143248"/>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026">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6" name="Text Box 42"/>
          <p:cNvSpPr txBox="1">
            <a:spLocks noChangeArrowheads="1"/>
          </p:cNvSpPr>
          <p:nvPr/>
        </p:nvSpPr>
        <p:spPr bwMode="auto">
          <a:xfrm>
            <a:off x="467544" y="719038"/>
            <a:ext cx="8281987" cy="301599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08000" rIns="144000" bIns="108000">
            <a:spAutoFit/>
          </a:bodyPr>
          <a:lstStyle/>
          <a:p>
            <a:pPr fontAlgn="base">
              <a:lnSpc>
                <a:spcPts val="2400"/>
              </a:lnSpc>
              <a:spcBef>
                <a:spcPts val="1000"/>
              </a:spcBef>
              <a:spcAft>
                <a:spcPct val="0"/>
              </a:spcAft>
            </a:pP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a:solidFill>
                  <a:srgbClr val="FF0000"/>
                </a:solidFill>
                <a:latin typeface="Consolas" panose="020B0609020204030204" pitchFamily="49" charset="0"/>
                <a:ea typeface="仿宋" panose="02010609060101010101" pitchFamily="49" charset="-122"/>
                <a:cs typeface="Consolas" panose="020B0609020204030204" pitchFamily="49" charset="0"/>
              </a:rPr>
              <a:t>p-&gt;next!=NULL</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10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n++;</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10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10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10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return(n</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循环</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结束，</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尾结点，其</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序号</a:t>
            </a:r>
            <a:r>
              <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为结点个数</a:t>
            </a:r>
            <a:endPar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10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2"/>
          <p:cNvGrpSpPr/>
          <p:nvPr/>
        </p:nvGrpSpPr>
        <p:grpSpPr>
          <a:xfrm>
            <a:off x="609602" y="3537864"/>
            <a:ext cx="8282879" cy="2353245"/>
            <a:chOff x="395288" y="4429132"/>
            <a:chExt cx="8034365" cy="1875611"/>
          </a:xfrm>
        </p:grpSpPr>
        <p:sp>
          <p:nvSpPr>
            <p:cNvPr id="41988" name="Text Box 4"/>
            <p:cNvSpPr txBox="1">
              <a:spLocks noChangeArrowheads="1"/>
            </p:cNvSpPr>
            <p:nvPr/>
          </p:nvSpPr>
          <p:spPr bwMode="auto">
            <a:xfrm>
              <a:off x="395288" y="5178425"/>
              <a:ext cx="1512887" cy="662331"/>
            </a:xfrm>
            <a:prstGeom prst="rect">
              <a:avLst/>
            </a:prstGeom>
            <a:noFill/>
            <a:ln w="9525">
              <a:noFill/>
              <a:miter lim="800000"/>
            </a:ln>
            <a:effectLst/>
          </p:spPr>
          <p:txBody>
            <a:bodyPr>
              <a:spAutoFit/>
            </a:bodyPr>
            <a:lstStyle/>
            <a:p>
              <a:pPr fontAlgn="base">
                <a:spcBef>
                  <a:spcPct val="50000"/>
                </a:spcBef>
                <a:spcAft>
                  <a:spcPct val="0"/>
                </a:spcAft>
              </a:pPr>
              <a:r>
                <a:rPr lang="zh-CN" altLang="en-US" sz="2400" b="1">
                  <a:solidFill>
                    <a:srgbClr val="0000FF"/>
                  </a:solidFill>
                  <a:latin typeface="Consolas" panose="020B0609020204030204" pitchFamily="49" charset="0"/>
                  <a:ea typeface="楷体" panose="02010609060101010101" pitchFamily="49" charset="-122"/>
                  <a:cs typeface="Consolas" panose="020B0609020204030204" pitchFamily="49" charset="0"/>
                </a:rPr>
                <a:t>循环结束时</a:t>
              </a:r>
              <a:endParaRPr lang="zh-CN" altLang="en-US" sz="2400" b="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008" name="Rectangle 24"/>
            <p:cNvSpPr>
              <a:spLocks noChangeArrowheads="1"/>
            </p:cNvSpPr>
            <p:nvPr/>
          </p:nvSpPr>
          <p:spPr bwMode="auto">
            <a:xfrm>
              <a:off x="2338388" y="5178425"/>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2009" name="Rectangle 25"/>
            <p:cNvSpPr>
              <a:spLocks noChangeArrowheads="1"/>
            </p:cNvSpPr>
            <p:nvPr/>
          </p:nvSpPr>
          <p:spPr bwMode="auto">
            <a:xfrm>
              <a:off x="2698750" y="5178425"/>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42010" name="Line 26"/>
            <p:cNvSpPr>
              <a:spLocks noChangeShapeType="1"/>
            </p:cNvSpPr>
            <p:nvPr/>
          </p:nvSpPr>
          <p:spPr bwMode="auto">
            <a:xfrm>
              <a:off x="1990725" y="5357813"/>
              <a:ext cx="360363"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2011" name="Text Box 27"/>
            <p:cNvSpPr txBox="1">
              <a:spLocks noChangeArrowheads="1"/>
            </p:cNvSpPr>
            <p:nvPr/>
          </p:nvSpPr>
          <p:spPr bwMode="auto">
            <a:xfrm>
              <a:off x="1711325" y="5178425"/>
              <a:ext cx="268288" cy="366713"/>
            </a:xfrm>
            <a:prstGeom prst="rect">
              <a:avLst/>
            </a:prstGeom>
            <a:noFill/>
            <a:ln w="9525">
              <a:noFill/>
              <a:miter lim="800000"/>
            </a:ln>
            <a:effectLst/>
          </p:spPr>
          <p:txBody>
            <a:bodyPr>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L</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42012" name="Rectangle 28"/>
            <p:cNvSpPr>
              <a:spLocks noChangeArrowheads="1"/>
            </p:cNvSpPr>
            <p:nvPr/>
          </p:nvSpPr>
          <p:spPr bwMode="auto">
            <a:xfrm>
              <a:off x="3417888"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2013" name="Rectangle 29"/>
            <p:cNvSpPr>
              <a:spLocks noChangeArrowheads="1"/>
            </p:cNvSpPr>
            <p:nvPr/>
          </p:nvSpPr>
          <p:spPr bwMode="auto">
            <a:xfrm>
              <a:off x="3778250"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42014" name="Freeform 30"/>
            <p:cNvSpPr/>
            <p:nvPr/>
          </p:nvSpPr>
          <p:spPr bwMode="auto">
            <a:xfrm>
              <a:off x="2878138" y="5356225"/>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2015" name="Rectangle 31"/>
            <p:cNvSpPr>
              <a:spLocks noChangeArrowheads="1"/>
            </p:cNvSpPr>
            <p:nvPr/>
          </p:nvSpPr>
          <p:spPr bwMode="auto">
            <a:xfrm>
              <a:off x="5491167"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2016" name="Rectangle 32"/>
            <p:cNvSpPr>
              <a:spLocks noChangeArrowheads="1"/>
            </p:cNvSpPr>
            <p:nvPr/>
          </p:nvSpPr>
          <p:spPr bwMode="auto">
            <a:xfrm>
              <a:off x="5851529"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42017" name="Line 33"/>
            <p:cNvSpPr>
              <a:spLocks noChangeShapeType="1"/>
            </p:cNvSpPr>
            <p:nvPr/>
          </p:nvSpPr>
          <p:spPr bwMode="auto">
            <a:xfrm>
              <a:off x="5143504" y="5357813"/>
              <a:ext cx="360363"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2018" name="Rectangle 34"/>
            <p:cNvSpPr>
              <a:spLocks noChangeArrowheads="1"/>
            </p:cNvSpPr>
            <p:nvPr/>
          </p:nvSpPr>
          <p:spPr bwMode="auto">
            <a:xfrm>
              <a:off x="6499229"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2019" name="Rectangle 35"/>
            <p:cNvSpPr>
              <a:spLocks noChangeArrowheads="1"/>
            </p:cNvSpPr>
            <p:nvPr/>
          </p:nvSpPr>
          <p:spPr bwMode="auto">
            <a:xfrm>
              <a:off x="6859592"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42020" name="Freeform 36"/>
            <p:cNvSpPr/>
            <p:nvPr/>
          </p:nvSpPr>
          <p:spPr bwMode="auto">
            <a:xfrm>
              <a:off x="6024567" y="5356225"/>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2021" name="Freeform 37"/>
            <p:cNvSpPr/>
            <p:nvPr/>
          </p:nvSpPr>
          <p:spPr bwMode="auto">
            <a:xfrm>
              <a:off x="3946525" y="5354638"/>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2022" name="Text Box 38"/>
            <p:cNvSpPr txBox="1">
              <a:spLocks noChangeArrowheads="1"/>
            </p:cNvSpPr>
            <p:nvPr/>
          </p:nvSpPr>
          <p:spPr bwMode="auto">
            <a:xfrm>
              <a:off x="6404075" y="5716004"/>
              <a:ext cx="2025578" cy="588739"/>
            </a:xfrm>
            <a:prstGeom prst="rect">
              <a:avLst/>
            </a:prstGeom>
            <a:noFill/>
            <a:ln w="9525">
              <a:noFill/>
              <a:miter lim="800000"/>
            </a:ln>
            <a:effectLst/>
          </p:spPr>
          <p:txBody>
            <a:bodyPr wrap="square">
              <a:spAutoFit/>
            </a:bodyPr>
            <a:lstStyle/>
            <a:p>
              <a:pPr fontAlgn="base">
                <a:lnSpc>
                  <a:spcPts val="1800"/>
                </a:lnSpc>
                <a:spcBef>
                  <a:spcPct val="50000"/>
                </a:spcBef>
                <a:spcAft>
                  <a:spcPct val="0"/>
                </a:spcAft>
              </a:pPr>
              <a:r>
                <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endPar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fontAlgn="base">
                <a:lnSpc>
                  <a:spcPts val="1800"/>
                </a:lnSpc>
                <a:spcBef>
                  <a:spcPct val="50000"/>
                </a:spcBef>
                <a:spcAft>
                  <a:spcPct val="0"/>
                </a:spcAft>
              </a:pPr>
              <a:r>
                <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为结点个数</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023" name="Line 39"/>
            <p:cNvSpPr>
              <a:spLocks noChangeShapeType="1"/>
            </p:cNvSpPr>
            <p:nvPr/>
          </p:nvSpPr>
          <p:spPr bwMode="auto">
            <a:xfrm flipV="1">
              <a:off x="6767517" y="5538788"/>
              <a:ext cx="0" cy="360362"/>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2025" name="Text Box 41"/>
            <p:cNvSpPr txBox="1">
              <a:spLocks noChangeArrowheads="1"/>
            </p:cNvSpPr>
            <p:nvPr/>
          </p:nvSpPr>
          <p:spPr bwMode="auto">
            <a:xfrm>
              <a:off x="4613275" y="4959350"/>
              <a:ext cx="720725" cy="367962"/>
            </a:xfrm>
            <a:prstGeom prst="rect">
              <a:avLst/>
            </a:prstGeom>
            <a:noFill/>
            <a:ln w="9525">
              <a:noFill/>
              <a:miter lim="800000"/>
            </a:ln>
            <a:effectLst/>
          </p:spPr>
          <p:txBody>
            <a:bodyPr>
              <a:spAutoFit/>
            </a:bodyPr>
            <a:lstStyle/>
            <a:p>
              <a:pPr fontAlgn="base">
                <a:spcBef>
                  <a:spcPct val="50000"/>
                </a:spcBef>
                <a:spcAft>
                  <a:spcPct val="0"/>
                </a:spcAft>
              </a:pPr>
              <a:r>
                <a:rPr lang="en-US" altLang="zh-CN" sz="2400">
                  <a:solidFill>
                    <a:prstClr val="black"/>
                  </a:solidFill>
                  <a:latin typeface="Consolas" panose="020B0609020204030204" pitchFamily="49" charset="0"/>
                  <a:cs typeface="Consolas" panose="020B0609020204030204" pitchFamily="49" charset="0"/>
                </a:rPr>
                <a:t>…</a:t>
              </a:r>
              <a:endParaRPr lang="en-US" altLang="zh-CN" sz="2400">
                <a:solidFill>
                  <a:prstClr val="black"/>
                </a:solidFill>
                <a:latin typeface="Consolas" panose="020B0609020204030204" pitchFamily="49" charset="0"/>
                <a:cs typeface="Consolas" panose="020B0609020204030204" pitchFamily="49" charset="0"/>
              </a:endParaRPr>
            </a:p>
          </p:txBody>
        </p:sp>
        <p:sp>
          <p:nvSpPr>
            <p:cNvPr id="41" name="下箭头 40"/>
            <p:cNvSpPr/>
            <p:nvPr/>
          </p:nvSpPr>
          <p:spPr>
            <a:xfrm>
              <a:off x="3643306" y="4429132"/>
              <a:ext cx="285752"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grpSp>
      <p:sp>
        <p:nvSpPr>
          <p:cNvPr id="4" name="矩形 3"/>
          <p:cNvSpPr/>
          <p:nvPr/>
        </p:nvSpPr>
        <p:spPr>
          <a:xfrm>
            <a:off x="4629439" y="9520"/>
            <a:ext cx="4572000" cy="2015936"/>
          </a:xfrm>
          <a:prstGeom prst="rect">
            <a:avLst/>
          </a:prstGeom>
        </p:spPr>
        <p:txBody>
          <a:bodyPr>
            <a:spAutoFit/>
          </a:bodyPr>
          <a:lstStyle/>
          <a:p>
            <a:pPr fontAlgn="base">
              <a:lnSpc>
                <a:spcPts val="2400"/>
              </a:lnSpc>
              <a:spcBef>
                <a:spcPct val="0"/>
              </a:spcBef>
              <a:spcAft>
                <a:spcPct val="0"/>
              </a:spcAft>
            </a:pP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=-1;LinkNode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p=L;         </a:t>
            </a:r>
            <a:endPar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p!=</a:t>
            </a:r>
            <a:r>
              <a:rPr lang="en-US" altLang="zh-CN" sz="2400" b="1" dirty="0">
                <a:solidFill>
                  <a:srgbClr val="FF0000"/>
                </a:solidFill>
                <a:latin typeface="Consolas" panose="020B0609020204030204" pitchFamily="49" charset="0"/>
                <a:ea typeface="仿宋" panose="02010609060101010101" pitchFamily="49" charset="-122"/>
                <a:cs typeface="Consolas" panose="020B0609020204030204" pitchFamily="49" charset="0"/>
              </a:rPr>
              <a:t>NULL</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lvl="0" fontAlgn="base">
              <a:lnSpc>
                <a:spcPts val="2400"/>
              </a:lnSpc>
              <a:spcBef>
                <a:spcPts val="10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n++;</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lvl="0" fontAlgn="base">
              <a:lnSpc>
                <a:spcPts val="2400"/>
              </a:lnSpc>
              <a:spcBef>
                <a:spcPts val="10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lvl="0" fontAlgn="base">
              <a:lnSpc>
                <a:spcPts val="2400"/>
              </a:lnSpc>
              <a:spcBef>
                <a:spcPts val="10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20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0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02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02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02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52400" y="188640"/>
            <a:ext cx="8812088" cy="1015663"/>
          </a:xfrm>
          <a:prstGeom prst="rect">
            <a:avLst/>
          </a:prstGeom>
          <a:noFill/>
          <a:ln w="9525">
            <a:noFill/>
            <a:miter lim="800000"/>
          </a:ln>
          <a:effectLst/>
        </p:spPr>
        <p:txBody>
          <a:bodyPr wrap="square">
            <a:spAutoFit/>
          </a:bodyPr>
          <a:lstStyle/>
          <a:p>
            <a:pPr algn="just" fontAlgn="base">
              <a:spcBef>
                <a:spcPct val="50000"/>
              </a:spcBef>
              <a:spcAft>
                <a:spcPct val="0"/>
              </a:spcAft>
            </a:pP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5</a:t>
            </a:r>
            <a:r>
              <a:rPr kumimoji="1" lang="zh-CN" altLang="en-US"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）输出线性表</a:t>
            </a:r>
            <a:r>
              <a:rPr kumimoji="1" lang="en-US" altLang="zh-CN" sz="2400" b="1"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DispList</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r>
              <a:rPr kumimoji="1" lang="en-US" altLang="zh-CN"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遍历</a:t>
            </a:r>
            <a:endPar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fontAlgn="base">
              <a:spcBef>
                <a:spcPct val="50000"/>
              </a:spcBef>
              <a:spcAft>
                <a:spcPct val="0"/>
              </a:spcAft>
            </a:pPr>
            <a:r>
              <a:rPr kumimoji="1" lang="en-US" altLang="zh-CN" sz="2400" b="1"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400" b="1" dirty="0"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逐一扫描单链表</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的每个</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数据结点，并</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显示</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各结点的</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data</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域值。</a:t>
            </a:r>
            <a:r>
              <a:rPr kumimoji="1" lang="zh-CN" altLang="en-US" sz="2400" b="1" dirty="0">
                <a:solidFill>
                  <a:srgbClr val="FF3300"/>
                </a:solidFill>
                <a:latin typeface="Consolas" panose="020B0609020204030204" pitchFamily="49" charset="0"/>
                <a:ea typeface="仿宋" panose="02010609060101010101" pitchFamily="49" charset="-122"/>
                <a:cs typeface="Consolas" panose="020B0609020204030204" pitchFamily="49" charset="0"/>
              </a:rPr>
              <a:t>    </a:t>
            </a:r>
            <a:endParaRPr kumimoji="1" lang="zh-CN" altLang="en-US" sz="2400" b="1" dirty="0">
              <a:solidFill>
                <a:srgbClr val="FF3300"/>
              </a:solidFill>
              <a:latin typeface="Consolas" panose="020B0609020204030204" pitchFamily="49" charset="0"/>
              <a:ea typeface="仿宋" panose="02010609060101010101" pitchFamily="49" charset="-122"/>
              <a:cs typeface="Consolas" panose="020B0609020204030204" pitchFamily="49" charset="0"/>
            </a:endParaRPr>
          </a:p>
        </p:txBody>
      </p:sp>
      <p:sp>
        <p:nvSpPr>
          <p:cNvPr id="43011" name="Text Box 3"/>
          <p:cNvSpPr txBox="1">
            <a:spLocks noChangeArrowheads="1"/>
          </p:cNvSpPr>
          <p:nvPr/>
        </p:nvSpPr>
        <p:spPr bwMode="auto">
          <a:xfrm>
            <a:off x="323528" y="1412776"/>
            <a:ext cx="8640960" cy="381108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fontAlgn="base">
              <a:lnSpc>
                <a:spcPts val="2400"/>
              </a:lnSpc>
              <a:spcBef>
                <a:spcPts val="8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2400" b="1" dirty="0" err="1" smtClean="0">
                <a:solidFill>
                  <a:srgbClr val="FF3300"/>
                </a:solidFill>
                <a:latin typeface="Consolas" panose="020B0609020204030204" pitchFamily="49" charset="0"/>
                <a:ea typeface="仿宋" panose="02010609060101010101" pitchFamily="49" charset="-122"/>
                <a:cs typeface="Consolas" panose="020B0609020204030204" pitchFamily="49" charset="0"/>
              </a:rPr>
              <a:t>DispList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*p=L-&gt;next;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开始结点</a:t>
            </a:r>
            <a:endPar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(p!=NULL</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不为</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NULL</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，输出</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结点的</a:t>
            </a:r>
            <a:r>
              <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data</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域</a:t>
            </a:r>
            <a:endPar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printf</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("%d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p=p-</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&gt;next;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移向下一</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printf</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1"/>
          <p:cNvGrpSpPr/>
          <p:nvPr/>
        </p:nvGrpSpPr>
        <p:grpSpPr>
          <a:xfrm>
            <a:off x="854101" y="5022808"/>
            <a:ext cx="6166171" cy="1835191"/>
            <a:chOff x="854101" y="4714884"/>
            <a:chExt cx="5437159" cy="1428760"/>
          </a:xfrm>
        </p:grpSpPr>
        <p:sp>
          <p:nvSpPr>
            <p:cNvPr id="4" name="Rectangle 24"/>
            <p:cNvSpPr>
              <a:spLocks noChangeArrowheads="1"/>
            </p:cNvSpPr>
            <p:nvPr/>
          </p:nvSpPr>
          <p:spPr bwMode="auto">
            <a:xfrm>
              <a:off x="1481164" y="5219711"/>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5" name="Rectangle 25"/>
            <p:cNvSpPr>
              <a:spLocks noChangeArrowheads="1"/>
            </p:cNvSpPr>
            <p:nvPr/>
          </p:nvSpPr>
          <p:spPr bwMode="auto">
            <a:xfrm>
              <a:off x="1841526" y="5219711"/>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6" name="Line 26"/>
            <p:cNvSpPr>
              <a:spLocks noChangeShapeType="1"/>
            </p:cNvSpPr>
            <p:nvPr/>
          </p:nvSpPr>
          <p:spPr bwMode="auto">
            <a:xfrm>
              <a:off x="1133501" y="5399099"/>
              <a:ext cx="360363"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7" name="Text Box 27"/>
            <p:cNvSpPr txBox="1">
              <a:spLocks noChangeArrowheads="1"/>
            </p:cNvSpPr>
            <p:nvPr/>
          </p:nvSpPr>
          <p:spPr bwMode="auto">
            <a:xfrm>
              <a:off x="854101" y="5219711"/>
              <a:ext cx="268288" cy="366713"/>
            </a:xfrm>
            <a:prstGeom prst="rect">
              <a:avLst/>
            </a:prstGeom>
            <a:noFill/>
            <a:ln w="9525">
              <a:noFill/>
              <a:miter lim="800000"/>
            </a:ln>
            <a:effectLst/>
          </p:spPr>
          <p:txBody>
            <a:bodyPr>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L</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8" name="Rectangle 28"/>
            <p:cNvSpPr>
              <a:spLocks noChangeArrowheads="1"/>
            </p:cNvSpPr>
            <p:nvPr/>
          </p:nvSpPr>
          <p:spPr bwMode="auto">
            <a:xfrm>
              <a:off x="2560664"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9" name="Rectangle 29"/>
            <p:cNvSpPr>
              <a:spLocks noChangeArrowheads="1"/>
            </p:cNvSpPr>
            <p:nvPr/>
          </p:nvSpPr>
          <p:spPr bwMode="auto">
            <a:xfrm>
              <a:off x="292102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10" name="Freeform 30"/>
            <p:cNvSpPr/>
            <p:nvPr/>
          </p:nvSpPr>
          <p:spPr bwMode="auto">
            <a:xfrm>
              <a:off x="2020914" y="539751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1" name="Rectangle 31"/>
            <p:cNvSpPr>
              <a:spLocks noChangeArrowheads="1"/>
            </p:cNvSpPr>
            <p:nvPr/>
          </p:nvSpPr>
          <p:spPr bwMode="auto">
            <a:xfrm>
              <a:off x="4562473"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12" name="Rectangle 32"/>
            <p:cNvSpPr>
              <a:spLocks noChangeArrowheads="1"/>
            </p:cNvSpPr>
            <p:nvPr/>
          </p:nvSpPr>
          <p:spPr bwMode="auto">
            <a:xfrm>
              <a:off x="4922835"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13" name="Line 33"/>
            <p:cNvSpPr>
              <a:spLocks noChangeShapeType="1"/>
            </p:cNvSpPr>
            <p:nvPr/>
          </p:nvSpPr>
          <p:spPr bwMode="auto">
            <a:xfrm>
              <a:off x="4214810" y="5399099"/>
              <a:ext cx="360363"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4" name="Rectangle 34"/>
            <p:cNvSpPr>
              <a:spLocks noChangeArrowheads="1"/>
            </p:cNvSpPr>
            <p:nvPr/>
          </p:nvSpPr>
          <p:spPr bwMode="auto">
            <a:xfrm>
              <a:off x="5570535"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15" name="Rectangle 35"/>
            <p:cNvSpPr>
              <a:spLocks noChangeArrowheads="1"/>
            </p:cNvSpPr>
            <p:nvPr/>
          </p:nvSpPr>
          <p:spPr bwMode="auto">
            <a:xfrm>
              <a:off x="5930898"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16" name="Freeform 36"/>
            <p:cNvSpPr/>
            <p:nvPr/>
          </p:nvSpPr>
          <p:spPr bwMode="auto">
            <a:xfrm>
              <a:off x="5095873" y="5397511"/>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7" name="Freeform 37"/>
            <p:cNvSpPr/>
            <p:nvPr/>
          </p:nvSpPr>
          <p:spPr bwMode="auto">
            <a:xfrm>
              <a:off x="3089301" y="5395924"/>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8" name="Text Box 38"/>
            <p:cNvSpPr txBox="1">
              <a:spLocks noChangeArrowheads="1"/>
            </p:cNvSpPr>
            <p:nvPr/>
          </p:nvSpPr>
          <p:spPr bwMode="auto">
            <a:xfrm>
              <a:off x="2714612" y="5776931"/>
              <a:ext cx="387340" cy="366713"/>
            </a:xfrm>
            <a:prstGeom prst="rect">
              <a:avLst/>
            </a:prstGeom>
            <a:noFill/>
            <a:ln w="9525">
              <a:noFill/>
              <a:miter lim="800000"/>
            </a:ln>
            <a:effectLst/>
          </p:spPr>
          <p:txBody>
            <a:bodyPr wrap="square">
              <a:spAutoFit/>
            </a:bodyPr>
            <a:lstStyle/>
            <a:p>
              <a:pPr fontAlgn="base">
                <a:spcBef>
                  <a:spcPct val="50000"/>
                </a:spcBef>
                <a:spcAft>
                  <a:spcPct val="0"/>
                </a:spcAft>
              </a:pPr>
              <a:r>
                <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endParaRPr lang="zh-CN" altLang="en-US" sz="2400" b="1"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Line 39"/>
            <p:cNvSpPr>
              <a:spLocks noChangeShapeType="1"/>
            </p:cNvSpPr>
            <p:nvPr/>
          </p:nvSpPr>
          <p:spPr bwMode="auto">
            <a:xfrm flipV="1">
              <a:off x="2714626" y="5626112"/>
              <a:ext cx="0" cy="360362"/>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0" name="Text Box 41"/>
            <p:cNvSpPr txBox="1">
              <a:spLocks noChangeArrowheads="1"/>
            </p:cNvSpPr>
            <p:nvPr/>
          </p:nvSpPr>
          <p:spPr bwMode="auto">
            <a:xfrm>
              <a:off x="3714744" y="5089536"/>
              <a:ext cx="720725" cy="359422"/>
            </a:xfrm>
            <a:prstGeom prst="rect">
              <a:avLst/>
            </a:prstGeom>
            <a:noFill/>
            <a:ln w="9525">
              <a:noFill/>
              <a:miter lim="800000"/>
            </a:ln>
            <a:effectLst/>
          </p:spPr>
          <p:txBody>
            <a:bodyPr>
              <a:spAutoFit/>
            </a:bodyPr>
            <a:lstStyle/>
            <a:p>
              <a:pPr fontAlgn="base">
                <a:spcBef>
                  <a:spcPct val="50000"/>
                </a:spcBef>
                <a:spcAft>
                  <a:spcPct val="0"/>
                </a:spcAft>
              </a:pPr>
              <a:r>
                <a:rPr lang="en-US" altLang="zh-CN" sz="2400">
                  <a:solidFill>
                    <a:prstClr val="black"/>
                  </a:solidFill>
                  <a:latin typeface="Consolas" panose="020B0609020204030204" pitchFamily="49" charset="0"/>
                  <a:cs typeface="Consolas" panose="020B0609020204030204" pitchFamily="49" charset="0"/>
                </a:rPr>
                <a:t>…</a:t>
              </a:r>
              <a:endParaRPr lang="en-US" altLang="zh-CN" sz="2400">
                <a:solidFill>
                  <a:prstClr val="black"/>
                </a:solidFill>
                <a:latin typeface="Consolas" panose="020B0609020204030204" pitchFamily="49" charset="0"/>
                <a:cs typeface="Consolas" panose="020B0609020204030204" pitchFamily="49" charset="0"/>
              </a:endParaRPr>
            </a:p>
          </p:txBody>
        </p:sp>
        <p:sp>
          <p:nvSpPr>
            <p:cNvPr id="21" name="下箭头 20"/>
            <p:cNvSpPr/>
            <p:nvPr/>
          </p:nvSpPr>
          <p:spPr>
            <a:xfrm>
              <a:off x="3500430" y="4714884"/>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3011">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3011">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011">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3011">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52400" y="188640"/>
            <a:ext cx="8812088" cy="461665"/>
          </a:xfrm>
          <a:prstGeom prst="rect">
            <a:avLst/>
          </a:prstGeom>
          <a:noFill/>
          <a:ln w="9525">
            <a:noFill/>
            <a:miter lim="800000"/>
          </a:ln>
          <a:effectLst/>
        </p:spPr>
        <p:txBody>
          <a:bodyPr wrap="square">
            <a:spAutoFit/>
          </a:bodyPr>
          <a:lstStyle/>
          <a:p>
            <a:pPr algn="just" fontAlgn="base">
              <a:spcBef>
                <a:spcPct val="50000"/>
              </a:spcBef>
              <a:spcAft>
                <a:spcPct val="0"/>
              </a:spcAft>
            </a:pP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5</a:t>
            </a:r>
            <a:r>
              <a:rPr kumimoji="1" lang="zh-CN" altLang="en-US"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）输出线性表</a:t>
            </a:r>
            <a:r>
              <a:rPr kumimoji="1" lang="en-US" altLang="zh-CN" sz="2400" b="1"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DispList</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r>
              <a:rPr kumimoji="1" lang="en-US" altLang="zh-CN"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遍历   </a:t>
            </a:r>
            <a:r>
              <a:rPr kumimoji="1" lang="zh-CN" altLang="en-US"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另一</a:t>
            </a:r>
            <a:r>
              <a:rPr kumimoji="1" lang="zh-CN" altLang="en-US"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种</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smtClean="0">
                <a:solidFill>
                  <a:srgbClr val="FF3300"/>
                </a:solidFill>
                <a:latin typeface="Consolas" panose="020B0609020204030204" pitchFamily="49" charset="0"/>
                <a:ea typeface="仿宋" panose="02010609060101010101" pitchFamily="49" charset="-122"/>
                <a:cs typeface="Consolas" panose="020B0609020204030204" pitchFamily="49" charset="0"/>
              </a:rPr>
              <a:t>    </a:t>
            </a:r>
            <a:endParaRPr kumimoji="1" lang="zh-CN" altLang="en-US" sz="2400" b="1" dirty="0">
              <a:solidFill>
                <a:srgbClr val="FF3300"/>
              </a:solidFill>
              <a:latin typeface="Consolas" panose="020B0609020204030204" pitchFamily="49" charset="0"/>
              <a:ea typeface="仿宋" panose="02010609060101010101" pitchFamily="49" charset="-122"/>
              <a:cs typeface="Consolas" panose="020B0609020204030204" pitchFamily="49" charset="0"/>
            </a:endParaRPr>
          </a:p>
        </p:txBody>
      </p:sp>
      <p:sp>
        <p:nvSpPr>
          <p:cNvPr id="43011" name="Text Box 3"/>
          <p:cNvSpPr txBox="1">
            <a:spLocks noChangeArrowheads="1"/>
          </p:cNvSpPr>
          <p:nvPr/>
        </p:nvSpPr>
        <p:spPr bwMode="auto">
          <a:xfrm>
            <a:off x="323528" y="908720"/>
            <a:ext cx="8640960" cy="421920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fontAlgn="base">
              <a:lnSpc>
                <a:spcPts val="2400"/>
              </a:lnSpc>
              <a:spcBef>
                <a:spcPts val="8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DispList</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*L)</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FF0000"/>
                </a:solidFill>
                <a:latin typeface="Consolas" panose="020B0609020204030204" pitchFamily="49" charset="0"/>
                <a:ea typeface="仿宋" panose="02010609060101010101" pitchFamily="49" charset="-122"/>
                <a:cs typeface="Consolas" panose="020B0609020204030204" pitchFamily="49" charset="0"/>
              </a:rPr>
              <a:t>p=L</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//p</a:t>
            </a: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指向</a:t>
            </a:r>
            <a:r>
              <a:rPr lang="zh-CN" altLang="en-US" sz="2400" b="1" dirty="0">
                <a:solidFill>
                  <a:srgbClr val="FF0000"/>
                </a:solidFill>
                <a:latin typeface="Consolas" panose="020B0609020204030204" pitchFamily="49" charset="0"/>
                <a:ea typeface="仿宋" panose="02010609060101010101" pitchFamily="49" charset="-122"/>
                <a:cs typeface="Consolas" panose="020B0609020204030204" pitchFamily="49" charset="0"/>
              </a:rPr>
              <a:t>头</a:t>
            </a:r>
            <a:r>
              <a:rPr lang="zh-CN" altLang="en-US" sz="2400" b="1"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结点</a:t>
            </a:r>
            <a:endParaRPr lang="zh-CN" altLang="en-US" sz="2400" b="1" dirty="0">
              <a:solidFill>
                <a:srgbClr val="FF000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2400" b="1"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p-&gt;next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NULL</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p=p-</a:t>
            </a:r>
            <a:r>
              <a:rPr lang="en-US" altLang="zh-CN" sz="2400" b="1" dirty="0">
                <a:solidFill>
                  <a:srgbClr val="FF0000"/>
                </a:solidFill>
                <a:latin typeface="Consolas" panose="020B0609020204030204" pitchFamily="49" charset="0"/>
                <a:ea typeface="仿宋" panose="02010609060101010101" pitchFamily="49" charset="-122"/>
                <a:cs typeface="Consolas" panose="020B0609020204030204" pitchFamily="49" charset="0"/>
              </a:rPr>
              <a:t>&gt;next</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printf</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("%d "</a:t>
            </a:r>
            <a:r>
              <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p-&gt;data</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printf</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1"/>
          <p:cNvGrpSpPr/>
          <p:nvPr/>
        </p:nvGrpSpPr>
        <p:grpSpPr>
          <a:xfrm>
            <a:off x="854101" y="5022808"/>
            <a:ext cx="6166171" cy="1835191"/>
            <a:chOff x="854101" y="4714884"/>
            <a:chExt cx="5437159" cy="1428760"/>
          </a:xfrm>
        </p:grpSpPr>
        <p:sp>
          <p:nvSpPr>
            <p:cNvPr id="4" name="Rectangle 24"/>
            <p:cNvSpPr>
              <a:spLocks noChangeArrowheads="1"/>
            </p:cNvSpPr>
            <p:nvPr/>
          </p:nvSpPr>
          <p:spPr bwMode="auto">
            <a:xfrm>
              <a:off x="1481164" y="5219711"/>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5" name="Rectangle 25"/>
            <p:cNvSpPr>
              <a:spLocks noChangeArrowheads="1"/>
            </p:cNvSpPr>
            <p:nvPr/>
          </p:nvSpPr>
          <p:spPr bwMode="auto">
            <a:xfrm>
              <a:off x="1841526" y="5219711"/>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6" name="Line 26"/>
            <p:cNvSpPr>
              <a:spLocks noChangeShapeType="1"/>
            </p:cNvSpPr>
            <p:nvPr/>
          </p:nvSpPr>
          <p:spPr bwMode="auto">
            <a:xfrm>
              <a:off x="1133501" y="5399099"/>
              <a:ext cx="360363"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7" name="Text Box 27"/>
            <p:cNvSpPr txBox="1">
              <a:spLocks noChangeArrowheads="1"/>
            </p:cNvSpPr>
            <p:nvPr/>
          </p:nvSpPr>
          <p:spPr bwMode="auto">
            <a:xfrm>
              <a:off x="854101" y="5219711"/>
              <a:ext cx="268288" cy="366713"/>
            </a:xfrm>
            <a:prstGeom prst="rect">
              <a:avLst/>
            </a:prstGeom>
            <a:noFill/>
            <a:ln w="9525">
              <a:noFill/>
              <a:miter lim="800000"/>
            </a:ln>
            <a:effectLst/>
          </p:spPr>
          <p:txBody>
            <a:bodyPr>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L</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8" name="Rectangle 28"/>
            <p:cNvSpPr>
              <a:spLocks noChangeArrowheads="1"/>
            </p:cNvSpPr>
            <p:nvPr/>
          </p:nvSpPr>
          <p:spPr bwMode="auto">
            <a:xfrm>
              <a:off x="2560664"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9" name="Rectangle 29"/>
            <p:cNvSpPr>
              <a:spLocks noChangeArrowheads="1"/>
            </p:cNvSpPr>
            <p:nvPr/>
          </p:nvSpPr>
          <p:spPr bwMode="auto">
            <a:xfrm>
              <a:off x="292102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10" name="Freeform 30"/>
            <p:cNvSpPr/>
            <p:nvPr/>
          </p:nvSpPr>
          <p:spPr bwMode="auto">
            <a:xfrm>
              <a:off x="2020914" y="539751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1" name="Rectangle 31"/>
            <p:cNvSpPr>
              <a:spLocks noChangeArrowheads="1"/>
            </p:cNvSpPr>
            <p:nvPr/>
          </p:nvSpPr>
          <p:spPr bwMode="auto">
            <a:xfrm>
              <a:off x="4562473"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12" name="Rectangle 32"/>
            <p:cNvSpPr>
              <a:spLocks noChangeArrowheads="1"/>
            </p:cNvSpPr>
            <p:nvPr/>
          </p:nvSpPr>
          <p:spPr bwMode="auto">
            <a:xfrm>
              <a:off x="4922835"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13" name="Line 33"/>
            <p:cNvSpPr>
              <a:spLocks noChangeShapeType="1"/>
            </p:cNvSpPr>
            <p:nvPr/>
          </p:nvSpPr>
          <p:spPr bwMode="auto">
            <a:xfrm>
              <a:off x="4214810" y="5399099"/>
              <a:ext cx="360363"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4" name="Rectangle 34"/>
            <p:cNvSpPr>
              <a:spLocks noChangeArrowheads="1"/>
            </p:cNvSpPr>
            <p:nvPr/>
          </p:nvSpPr>
          <p:spPr bwMode="auto">
            <a:xfrm>
              <a:off x="5570535"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15" name="Rectangle 35"/>
            <p:cNvSpPr>
              <a:spLocks noChangeArrowheads="1"/>
            </p:cNvSpPr>
            <p:nvPr/>
          </p:nvSpPr>
          <p:spPr bwMode="auto">
            <a:xfrm>
              <a:off x="5930898"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16" name="Freeform 36"/>
            <p:cNvSpPr/>
            <p:nvPr/>
          </p:nvSpPr>
          <p:spPr bwMode="auto">
            <a:xfrm>
              <a:off x="5095873" y="5397511"/>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7" name="Freeform 37"/>
            <p:cNvSpPr/>
            <p:nvPr/>
          </p:nvSpPr>
          <p:spPr bwMode="auto">
            <a:xfrm>
              <a:off x="3089301" y="5395924"/>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8" name="Text Box 38"/>
            <p:cNvSpPr txBox="1">
              <a:spLocks noChangeArrowheads="1"/>
            </p:cNvSpPr>
            <p:nvPr/>
          </p:nvSpPr>
          <p:spPr bwMode="auto">
            <a:xfrm>
              <a:off x="2714612" y="5776931"/>
              <a:ext cx="387340" cy="366713"/>
            </a:xfrm>
            <a:prstGeom prst="rect">
              <a:avLst/>
            </a:prstGeom>
            <a:noFill/>
            <a:ln w="9525">
              <a:noFill/>
              <a:miter lim="800000"/>
            </a:ln>
            <a:effectLst/>
          </p:spPr>
          <p:txBody>
            <a:bodyPr wrap="square">
              <a:spAutoFit/>
            </a:bodyPr>
            <a:lstStyle/>
            <a:p>
              <a:pPr fontAlgn="base">
                <a:spcBef>
                  <a:spcPct val="50000"/>
                </a:spcBef>
                <a:spcAft>
                  <a:spcPct val="0"/>
                </a:spcAft>
              </a:pPr>
              <a:r>
                <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endParaRPr lang="zh-CN" altLang="en-US" sz="2400" b="1"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 name="Line 39"/>
            <p:cNvSpPr>
              <a:spLocks noChangeShapeType="1"/>
            </p:cNvSpPr>
            <p:nvPr/>
          </p:nvSpPr>
          <p:spPr bwMode="auto">
            <a:xfrm flipV="1">
              <a:off x="2714626" y="5626112"/>
              <a:ext cx="0" cy="360362"/>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0" name="Text Box 41"/>
            <p:cNvSpPr txBox="1">
              <a:spLocks noChangeArrowheads="1"/>
            </p:cNvSpPr>
            <p:nvPr/>
          </p:nvSpPr>
          <p:spPr bwMode="auto">
            <a:xfrm>
              <a:off x="3714744" y="5089536"/>
              <a:ext cx="720725" cy="359422"/>
            </a:xfrm>
            <a:prstGeom prst="rect">
              <a:avLst/>
            </a:prstGeom>
            <a:noFill/>
            <a:ln w="9525">
              <a:noFill/>
              <a:miter lim="800000"/>
            </a:ln>
            <a:effectLst/>
          </p:spPr>
          <p:txBody>
            <a:bodyPr>
              <a:spAutoFit/>
            </a:bodyPr>
            <a:lstStyle/>
            <a:p>
              <a:pPr fontAlgn="base">
                <a:spcBef>
                  <a:spcPct val="50000"/>
                </a:spcBef>
                <a:spcAft>
                  <a:spcPct val="0"/>
                </a:spcAft>
              </a:pPr>
              <a:r>
                <a:rPr lang="en-US" altLang="zh-CN" sz="2400">
                  <a:solidFill>
                    <a:prstClr val="black"/>
                  </a:solidFill>
                  <a:latin typeface="Consolas" panose="020B0609020204030204" pitchFamily="49" charset="0"/>
                  <a:cs typeface="Consolas" panose="020B0609020204030204" pitchFamily="49" charset="0"/>
                </a:rPr>
                <a:t>…</a:t>
              </a:r>
              <a:endParaRPr lang="en-US" altLang="zh-CN" sz="2400">
                <a:solidFill>
                  <a:prstClr val="black"/>
                </a:solidFill>
                <a:latin typeface="Consolas" panose="020B0609020204030204" pitchFamily="49" charset="0"/>
                <a:cs typeface="Consolas" panose="020B0609020204030204" pitchFamily="49" charset="0"/>
              </a:endParaRPr>
            </a:p>
          </p:txBody>
        </p:sp>
        <p:sp>
          <p:nvSpPr>
            <p:cNvPr id="21" name="下箭头 20"/>
            <p:cNvSpPr/>
            <p:nvPr/>
          </p:nvSpPr>
          <p:spPr>
            <a:xfrm>
              <a:off x="3500430" y="4714884"/>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3011">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3011">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011">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3011">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3011">
                                            <p:txEl>
                                              <p:pRg st="7" end="7"/>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3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52400" y="620688"/>
            <a:ext cx="8812088" cy="1492716"/>
          </a:xfrm>
          <a:prstGeom prst="rect">
            <a:avLst/>
          </a:prstGeom>
          <a:noFill/>
          <a:ln w="9525">
            <a:noFill/>
            <a:miter lim="800000"/>
          </a:ln>
          <a:effectLst/>
        </p:spPr>
        <p:txBody>
          <a:bodyPr wrap="square">
            <a:spAutoFit/>
          </a:bodyPr>
          <a:lstStyle/>
          <a:p>
            <a:pPr algn="just" fontAlgn="base">
              <a:spcBef>
                <a:spcPct val="50000"/>
              </a:spcBef>
              <a:spcAft>
                <a:spcPct val="0"/>
              </a:spcAft>
            </a:pPr>
            <a:r>
              <a:rPr kumimoji="1" lang="en-US" altLang="zh-CN" sz="26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sz="26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6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6</a:t>
            </a:r>
            <a:r>
              <a:rPr kumimoji="1" lang="zh-CN" altLang="en-US" sz="26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）求线性表</a:t>
            </a:r>
            <a:r>
              <a:rPr kumimoji="1" lang="en-US" altLang="zh-CN" sz="26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r>
              <a:rPr kumimoji="1" lang="zh-CN" altLang="en-US" sz="26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中位置</a:t>
            </a:r>
            <a:r>
              <a:rPr kumimoji="1" lang="en-US" altLang="zh-CN" sz="2600" b="1"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sz="26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的数据元素</a:t>
            </a:r>
            <a:r>
              <a:rPr kumimoji="1" lang="en-US" altLang="zh-CN" sz="2600" b="1"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GetElem</a:t>
            </a:r>
            <a:r>
              <a:rPr kumimoji="1" lang="en-US" altLang="zh-CN" sz="26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r>
              <a:rPr kumimoji="1" lang="zh-CN" altLang="en-US" sz="26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600" b="1"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sz="26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6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&amp;e)</a:t>
            </a:r>
            <a:endParaRPr kumimoji="1" lang="en-US" altLang="zh-CN" sz="2600" b="1"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fontAlgn="base">
              <a:spcBef>
                <a:spcPct val="50000"/>
              </a:spcBef>
              <a:spcAft>
                <a:spcPct val="0"/>
              </a:spcAft>
            </a:pPr>
            <a:r>
              <a:rPr kumimoji="1" lang="zh-CN" altLang="en-US" sz="26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在</a:t>
            </a:r>
            <a:r>
              <a:rPr kumimoji="1" lang="zh-CN" altLang="en-US" sz="2600" b="1" dirty="0">
                <a:solidFill>
                  <a:srgbClr val="0000FF"/>
                </a:solidFill>
                <a:latin typeface="Consolas" panose="020B0609020204030204" pitchFamily="49" charset="0"/>
                <a:ea typeface="仿宋" panose="02010609060101010101" pitchFamily="49" charset="-122"/>
                <a:cs typeface="Consolas" panose="020B0609020204030204" pitchFamily="49" charset="0"/>
              </a:rPr>
              <a:t>单链表</a:t>
            </a:r>
            <a:r>
              <a:rPr kumimoji="1" lang="en-US" altLang="zh-CN" sz="2600" b="1"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2600" b="1" dirty="0">
                <a:solidFill>
                  <a:srgbClr val="0000FF"/>
                </a:solidFill>
                <a:latin typeface="Consolas" panose="020B0609020204030204" pitchFamily="49" charset="0"/>
                <a:ea typeface="仿宋" panose="02010609060101010101" pitchFamily="49" charset="-122"/>
                <a:cs typeface="Consolas" panose="020B0609020204030204" pitchFamily="49" charset="0"/>
              </a:rPr>
              <a:t>中从头开始找到第</a:t>
            </a:r>
            <a:r>
              <a:rPr kumimoji="1" lang="en-US" altLang="zh-CN" sz="26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26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6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en-US" altLang="zh-CN" sz="26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kumimoji="1" lang="en-US" altLang="zh-CN" sz="26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6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kumimoji="1" lang="en-US" altLang="zh-CN" sz="26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zh-CN" altLang="en-US" sz="2600" b="1" dirty="0">
                <a:solidFill>
                  <a:srgbClr val="0000FF"/>
                </a:solidFill>
                <a:latin typeface="Consolas" panose="020B0609020204030204" pitchFamily="49" charset="0"/>
                <a:ea typeface="仿宋" panose="02010609060101010101" pitchFamily="49" charset="-122"/>
                <a:cs typeface="Consolas" panose="020B0609020204030204" pitchFamily="49" charset="0"/>
              </a:rPr>
              <a:t>）个结点，若存在第</a:t>
            </a:r>
            <a:r>
              <a:rPr kumimoji="1" lang="en-US" altLang="zh-CN" sz="26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2600" b="1" dirty="0">
                <a:solidFill>
                  <a:srgbClr val="0000FF"/>
                </a:solidFill>
                <a:latin typeface="Consolas" panose="020B0609020204030204" pitchFamily="49" charset="0"/>
                <a:ea typeface="仿宋" panose="02010609060101010101" pitchFamily="49" charset="-122"/>
                <a:cs typeface="Consolas" panose="020B0609020204030204" pitchFamily="49" charset="0"/>
              </a:rPr>
              <a:t>个数据结点，则将其</a:t>
            </a:r>
            <a:r>
              <a:rPr kumimoji="1" lang="en-US" altLang="zh-CN" sz="2600" b="1" dirty="0">
                <a:solidFill>
                  <a:srgbClr val="0000FF"/>
                </a:solidFill>
                <a:latin typeface="Consolas" panose="020B0609020204030204" pitchFamily="49" charset="0"/>
                <a:ea typeface="仿宋" panose="02010609060101010101" pitchFamily="49" charset="-122"/>
                <a:cs typeface="Consolas" panose="020B0609020204030204" pitchFamily="49" charset="0"/>
              </a:rPr>
              <a:t>data</a:t>
            </a:r>
            <a:r>
              <a:rPr kumimoji="1" lang="zh-CN" altLang="en-US" sz="2600" b="1" dirty="0">
                <a:solidFill>
                  <a:srgbClr val="0000FF"/>
                </a:solidFill>
                <a:latin typeface="Consolas" panose="020B0609020204030204" pitchFamily="49" charset="0"/>
                <a:ea typeface="仿宋" panose="02010609060101010101" pitchFamily="49" charset="-122"/>
                <a:cs typeface="Consolas" panose="020B0609020204030204" pitchFamily="49" charset="0"/>
              </a:rPr>
              <a:t>域值赋给变量</a:t>
            </a:r>
            <a:r>
              <a:rPr kumimoji="1" lang="en-US" altLang="zh-CN" sz="2600" b="1"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kumimoji="1" lang="zh-CN" altLang="en-US" sz="26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600" b="1" dirty="0" smtClean="0">
                <a:solidFill>
                  <a:srgbClr val="FF3300"/>
                </a:solidFill>
                <a:latin typeface="Consolas" panose="020B0609020204030204" pitchFamily="49" charset="0"/>
                <a:ea typeface="仿宋" panose="02010609060101010101" pitchFamily="49" charset="-122"/>
                <a:cs typeface="Consolas" panose="020B0609020204030204" pitchFamily="49" charset="0"/>
              </a:rPr>
              <a:t>    </a:t>
            </a:r>
            <a:endParaRPr kumimoji="1" lang="zh-CN" altLang="en-US" sz="2600" b="1" dirty="0">
              <a:solidFill>
                <a:srgbClr val="FF330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0" y="212733"/>
            <a:ext cx="8929718" cy="391142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kumimoji="1" lang="en-US" altLang="zh-CN" sz="2400" b="1" dirty="0" err="1" smtClean="0">
                <a:solidFill>
                  <a:srgbClr val="FF0000"/>
                </a:solidFill>
                <a:latin typeface="Consolas" panose="020B0609020204030204" pitchFamily="49" charset="0"/>
                <a:ea typeface="仿宋" panose="02010609060101010101" pitchFamily="49" charset="-122"/>
                <a:cs typeface="Consolas" panose="020B0609020204030204" pitchFamily="49" charset="0"/>
              </a:rPr>
              <a:t>GetElem</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&amp;e)</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j=0</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头结点的序号为</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p=L;</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头结点，</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置为</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（即</a:t>
            </a:r>
            <a:r>
              <a:rPr kumimoji="1" lang="zh-CN" altLang="en-US" sz="2400" b="1"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smtClean="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(j&lt;</a:t>
            </a:r>
            <a:r>
              <a:rPr kumimoji="1"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&amp;&amp; p!=NULL</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9"/>
          <p:cNvGrpSpPr/>
          <p:nvPr/>
        </p:nvGrpSpPr>
        <p:grpSpPr>
          <a:xfrm>
            <a:off x="395287" y="2168447"/>
            <a:ext cx="4069571" cy="2555290"/>
            <a:chOff x="642910" y="1466836"/>
            <a:chExt cx="3429024" cy="2220459"/>
          </a:xfrm>
        </p:grpSpPr>
        <p:sp>
          <p:nvSpPr>
            <p:cNvPr id="25" name="TextBox 24"/>
            <p:cNvSpPr txBox="1"/>
            <p:nvPr/>
          </p:nvSpPr>
          <p:spPr>
            <a:xfrm>
              <a:off x="1323952" y="3286124"/>
              <a:ext cx="2071702" cy="401171"/>
            </a:xfrm>
            <a:prstGeom prst="rect">
              <a:avLst/>
            </a:prstGeom>
            <a:noFill/>
          </p:spPr>
          <p:txBody>
            <a:bodyPr wrap="square" rtlCol="0">
              <a:spAutoFit/>
            </a:bodyPr>
            <a:lstStyle/>
            <a:p>
              <a:pPr fontAlgn="base">
                <a:spcBef>
                  <a:spcPct val="0"/>
                </a:spcBef>
                <a:spcAft>
                  <a:spcPct val="0"/>
                </a:spcAft>
              </a:pP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找第</a:t>
              </a:r>
              <a:r>
                <a:rPr kumimoji="1" lang="en-US" altLang="zh-CN" sz="2400" b="1" i="1" dirty="0"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r>
                <a:rPr kumimoji="1"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endParaRPr lang="zh-CN" altLang="en-US" sz="2400" b="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6" name="矩形 25"/>
            <p:cNvSpPr/>
            <p:nvPr/>
          </p:nvSpPr>
          <p:spPr>
            <a:xfrm>
              <a:off x="642910" y="1466836"/>
              <a:ext cx="3429024" cy="1285884"/>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cxnSp>
          <p:nvCxnSpPr>
            <p:cNvPr id="28" name="直接连接符 27"/>
            <p:cNvCxnSpPr>
              <a:stCxn id="26" idx="2"/>
            </p:cNvCxnSpPr>
            <p:nvPr/>
          </p:nvCxnSpPr>
          <p:spPr>
            <a:xfrm rot="16200000" flipH="1">
              <a:off x="2072860" y="3037281"/>
              <a:ext cx="571504" cy="2381"/>
            </a:xfrm>
            <a:prstGeom prst="line">
              <a:avLst/>
            </a:prstGeom>
            <a:ln w="19050">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3" name="组合 30"/>
          <p:cNvGrpSpPr/>
          <p:nvPr/>
        </p:nvGrpSpPr>
        <p:grpSpPr>
          <a:xfrm>
            <a:off x="395288" y="4156658"/>
            <a:ext cx="8425184" cy="2701342"/>
            <a:chOff x="395288" y="3429000"/>
            <a:chExt cx="7891488" cy="2152662"/>
          </a:xfrm>
        </p:grpSpPr>
        <p:sp>
          <p:nvSpPr>
            <p:cNvPr id="45059" name="Text Box 3"/>
            <p:cNvSpPr txBox="1">
              <a:spLocks noChangeArrowheads="1"/>
            </p:cNvSpPr>
            <p:nvPr/>
          </p:nvSpPr>
          <p:spPr bwMode="auto">
            <a:xfrm>
              <a:off x="395288" y="4503741"/>
              <a:ext cx="1512887" cy="662210"/>
            </a:xfrm>
            <a:prstGeom prst="rect">
              <a:avLst/>
            </a:prstGeom>
            <a:noFill/>
            <a:ln w="9525">
              <a:noFill/>
              <a:miter lim="800000"/>
            </a:ln>
            <a:effectLst/>
          </p:spPr>
          <p:txBody>
            <a:bodyPr>
              <a:spAutoFit/>
            </a:bodyPr>
            <a:lstStyle/>
            <a:p>
              <a:pPr fontAlgn="base">
                <a:spcBef>
                  <a:spcPct val="50000"/>
                </a:spcBef>
                <a:spcAft>
                  <a:spcPct val="0"/>
                </a:spcAft>
              </a:pP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循环结束时</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5060" name="Rectangle 4"/>
            <p:cNvSpPr>
              <a:spLocks noChangeArrowheads="1"/>
            </p:cNvSpPr>
            <p:nvPr/>
          </p:nvSpPr>
          <p:spPr bwMode="auto">
            <a:xfrm>
              <a:off x="2338388" y="450374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5061" name="Rectangle 5"/>
            <p:cNvSpPr>
              <a:spLocks noChangeArrowheads="1"/>
            </p:cNvSpPr>
            <p:nvPr/>
          </p:nvSpPr>
          <p:spPr bwMode="auto">
            <a:xfrm>
              <a:off x="2698750" y="450374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45062" name="Line 6"/>
            <p:cNvSpPr>
              <a:spLocks noChangeShapeType="1"/>
            </p:cNvSpPr>
            <p:nvPr/>
          </p:nvSpPr>
          <p:spPr bwMode="auto">
            <a:xfrm>
              <a:off x="1990725" y="4683128"/>
              <a:ext cx="360363"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5063" name="Text Box 7"/>
            <p:cNvSpPr txBox="1">
              <a:spLocks noChangeArrowheads="1"/>
            </p:cNvSpPr>
            <p:nvPr/>
          </p:nvSpPr>
          <p:spPr bwMode="auto">
            <a:xfrm>
              <a:off x="1711325" y="4503741"/>
              <a:ext cx="268288" cy="366712"/>
            </a:xfrm>
            <a:prstGeom prst="rect">
              <a:avLst/>
            </a:prstGeom>
            <a:noFill/>
            <a:ln w="9525">
              <a:noFill/>
              <a:miter lim="800000"/>
            </a:ln>
            <a:effectLst/>
          </p:spPr>
          <p:txBody>
            <a:bodyPr>
              <a:spAutoFit/>
            </a:bodyPr>
            <a:lstStyle/>
            <a:p>
              <a:pPr fontAlgn="base">
                <a:spcBef>
                  <a:spcPct val="50000"/>
                </a:spcBef>
                <a:spcAft>
                  <a:spcPct val="0"/>
                </a:spcAft>
              </a:pPr>
              <a:r>
                <a:rPr lang="en-US" altLang="zh-CN" sz="2400" b="1" dirty="0" smtClean="0">
                  <a:solidFill>
                    <a:srgbClr val="0000FF"/>
                  </a:solidFill>
                  <a:latin typeface="Consolas" panose="020B0609020204030204" pitchFamily="49" charset="0"/>
                  <a:cs typeface="Consolas" panose="020B0609020204030204" pitchFamily="49" charset="0"/>
                </a:rPr>
                <a:t>L</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45064" name="Rectangle 8"/>
            <p:cNvSpPr>
              <a:spLocks noChangeArrowheads="1"/>
            </p:cNvSpPr>
            <p:nvPr/>
          </p:nvSpPr>
          <p:spPr bwMode="auto">
            <a:xfrm>
              <a:off x="450596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srgbClr val="0000FF"/>
                </a:solidFill>
                <a:latin typeface="Consolas" panose="020B0609020204030204" pitchFamily="49" charset="0"/>
                <a:cs typeface="Consolas" panose="020B0609020204030204" pitchFamily="49" charset="0"/>
              </a:endParaRPr>
            </a:p>
          </p:txBody>
        </p:sp>
        <p:sp>
          <p:nvSpPr>
            <p:cNvPr id="45065" name="Rectangle 9"/>
            <p:cNvSpPr>
              <a:spLocks noChangeArrowheads="1"/>
            </p:cNvSpPr>
            <p:nvPr/>
          </p:nvSpPr>
          <p:spPr bwMode="auto">
            <a:xfrm>
              <a:off x="4866323"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srgbClr val="0000FF"/>
                </a:solidFill>
                <a:latin typeface="Consolas" panose="020B0609020204030204" pitchFamily="49" charset="0"/>
                <a:cs typeface="Consolas" panose="020B0609020204030204" pitchFamily="49" charset="0"/>
              </a:endParaRPr>
            </a:p>
          </p:txBody>
        </p:sp>
        <p:sp>
          <p:nvSpPr>
            <p:cNvPr id="45066" name="Freeform 10"/>
            <p:cNvSpPr/>
            <p:nvPr/>
          </p:nvSpPr>
          <p:spPr bwMode="auto">
            <a:xfrm>
              <a:off x="2878138" y="468154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5067" name="Rectangle 11"/>
            <p:cNvSpPr>
              <a:spLocks noChangeArrowheads="1"/>
            </p:cNvSpPr>
            <p:nvPr/>
          </p:nvSpPr>
          <p:spPr bwMode="auto">
            <a:xfrm>
              <a:off x="5614988"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i="1" dirty="0">
                  <a:solidFill>
                    <a:srgbClr val="0000FF"/>
                  </a:solidFill>
                  <a:latin typeface="Consolas" panose="020B0609020204030204" pitchFamily="49" charset="0"/>
                  <a:cs typeface="Consolas" panose="020B0609020204030204" pitchFamily="49" charset="0"/>
                </a:rPr>
                <a:t>e</a:t>
              </a:r>
              <a:endParaRPr lang="en-US" altLang="zh-CN" sz="2400" b="1" i="1" dirty="0">
                <a:solidFill>
                  <a:srgbClr val="0000FF"/>
                </a:solidFill>
                <a:latin typeface="Consolas" panose="020B0609020204030204" pitchFamily="49" charset="0"/>
                <a:cs typeface="Consolas" panose="020B0609020204030204" pitchFamily="49" charset="0"/>
              </a:endParaRPr>
            </a:p>
          </p:txBody>
        </p:sp>
        <p:sp>
          <p:nvSpPr>
            <p:cNvPr id="45068" name="Rectangle 12"/>
            <p:cNvSpPr>
              <a:spLocks noChangeArrowheads="1"/>
            </p:cNvSpPr>
            <p:nvPr/>
          </p:nvSpPr>
          <p:spPr bwMode="auto">
            <a:xfrm>
              <a:off x="597535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srgbClr val="0000FF"/>
                </a:solidFill>
                <a:latin typeface="Consolas" panose="020B0609020204030204" pitchFamily="49" charset="0"/>
                <a:cs typeface="Consolas" panose="020B0609020204030204" pitchFamily="49" charset="0"/>
              </a:endParaRPr>
            </a:p>
          </p:txBody>
        </p:sp>
        <p:sp>
          <p:nvSpPr>
            <p:cNvPr id="45069" name="Line 13"/>
            <p:cNvSpPr>
              <a:spLocks noChangeShapeType="1"/>
            </p:cNvSpPr>
            <p:nvPr/>
          </p:nvSpPr>
          <p:spPr bwMode="auto">
            <a:xfrm>
              <a:off x="5072066" y="4683128"/>
              <a:ext cx="504000"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5070" name="Rectangle 14"/>
            <p:cNvSpPr>
              <a:spLocks noChangeArrowheads="1"/>
            </p:cNvSpPr>
            <p:nvPr/>
          </p:nvSpPr>
          <p:spPr bwMode="auto">
            <a:xfrm>
              <a:off x="7566051"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i="1" dirty="0">
                  <a:solidFill>
                    <a:srgbClr val="0000FF"/>
                  </a:solidFill>
                  <a:latin typeface="Consolas" panose="020B0609020204030204" pitchFamily="49" charset="0"/>
                  <a:cs typeface="Consolas" panose="020B0609020204030204" pitchFamily="49" charset="0"/>
                </a:rPr>
                <a:t>a</a:t>
              </a:r>
              <a:r>
                <a:rPr lang="en-US" altLang="zh-CN" sz="2400" b="1" i="1" baseline="-25000" dirty="0">
                  <a:solidFill>
                    <a:srgbClr val="0000FF"/>
                  </a:solidFill>
                  <a:latin typeface="Consolas" panose="020B0609020204030204" pitchFamily="49" charset="0"/>
                  <a:cs typeface="Consolas" panose="020B0609020204030204" pitchFamily="49" charset="0"/>
                </a:rPr>
                <a:t>n</a:t>
              </a:r>
              <a:endParaRPr lang="en-US" altLang="zh-CN" sz="2400" b="1" i="1" baseline="-25000" dirty="0">
                <a:solidFill>
                  <a:srgbClr val="0000FF"/>
                </a:solidFill>
                <a:latin typeface="Consolas" panose="020B0609020204030204" pitchFamily="49" charset="0"/>
                <a:cs typeface="Consolas" panose="020B0609020204030204" pitchFamily="49" charset="0"/>
              </a:endParaRPr>
            </a:p>
          </p:txBody>
        </p:sp>
        <p:sp>
          <p:nvSpPr>
            <p:cNvPr id="45071" name="Rectangle 15"/>
            <p:cNvSpPr>
              <a:spLocks noChangeArrowheads="1"/>
            </p:cNvSpPr>
            <p:nvPr/>
          </p:nvSpPr>
          <p:spPr bwMode="auto">
            <a:xfrm>
              <a:off x="7926413"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a:solidFill>
                    <a:srgbClr val="0000FF"/>
                  </a:solidFill>
                  <a:latin typeface="Consolas" panose="020B0609020204030204" pitchFamily="49" charset="0"/>
                  <a:cs typeface="Consolas" panose="020B0609020204030204" pitchFamily="49" charset="0"/>
                </a:rPr>
                <a:t>∧</a:t>
              </a:r>
              <a:endParaRPr lang="en-US" altLang="zh-CN" sz="2400">
                <a:solidFill>
                  <a:srgbClr val="0000FF"/>
                </a:solidFill>
                <a:latin typeface="Consolas" panose="020B0609020204030204" pitchFamily="49" charset="0"/>
                <a:cs typeface="Consolas" panose="020B0609020204030204" pitchFamily="49" charset="0"/>
              </a:endParaRPr>
            </a:p>
          </p:txBody>
        </p:sp>
        <p:sp>
          <p:nvSpPr>
            <p:cNvPr id="45072" name="Freeform 16"/>
            <p:cNvSpPr/>
            <p:nvPr/>
          </p:nvSpPr>
          <p:spPr bwMode="auto">
            <a:xfrm>
              <a:off x="7091388" y="4681541"/>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5073" name="Freeform 17"/>
            <p:cNvSpPr/>
            <p:nvPr/>
          </p:nvSpPr>
          <p:spPr bwMode="auto">
            <a:xfrm>
              <a:off x="3946525" y="4679953"/>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5076" name="Text Box 20"/>
            <p:cNvSpPr txBox="1">
              <a:spLocks noChangeArrowheads="1"/>
            </p:cNvSpPr>
            <p:nvPr/>
          </p:nvSpPr>
          <p:spPr bwMode="auto">
            <a:xfrm>
              <a:off x="3494085" y="4284983"/>
              <a:ext cx="720725" cy="367894"/>
            </a:xfrm>
            <a:prstGeom prst="rect">
              <a:avLst/>
            </a:prstGeom>
            <a:noFill/>
            <a:ln w="9525">
              <a:noFill/>
              <a:miter lim="800000"/>
            </a:ln>
            <a:effectLst/>
          </p:spPr>
          <p:txBody>
            <a:bodyPr>
              <a:spAutoFit/>
            </a:bodyPr>
            <a:lstStyle/>
            <a:p>
              <a:pPr fontAlgn="base">
                <a:spcBef>
                  <a:spcPct val="50000"/>
                </a:spcBef>
                <a:spcAft>
                  <a:spcPct val="0"/>
                </a:spcAft>
              </a:pPr>
              <a:r>
                <a:rPr lang="en-US" altLang="zh-CN" sz="2400">
                  <a:solidFill>
                    <a:prstClr val="black"/>
                  </a:solidFill>
                  <a:latin typeface="Consolas" panose="020B0609020204030204" pitchFamily="49" charset="0"/>
                  <a:cs typeface="Consolas" panose="020B0609020204030204" pitchFamily="49" charset="0"/>
                </a:rPr>
                <a:t>…</a:t>
              </a:r>
              <a:endParaRPr lang="en-US" altLang="zh-CN" sz="2400">
                <a:solidFill>
                  <a:prstClr val="black"/>
                </a:solidFill>
                <a:latin typeface="Consolas" panose="020B0609020204030204" pitchFamily="49" charset="0"/>
                <a:cs typeface="Consolas" panose="020B0609020204030204" pitchFamily="49" charset="0"/>
              </a:endParaRPr>
            </a:p>
          </p:txBody>
        </p:sp>
        <p:sp>
          <p:nvSpPr>
            <p:cNvPr id="45077" name="Line 21"/>
            <p:cNvSpPr>
              <a:spLocks noChangeShapeType="1"/>
            </p:cNvSpPr>
            <p:nvPr/>
          </p:nvSpPr>
          <p:spPr bwMode="auto">
            <a:xfrm>
              <a:off x="5724525" y="4144966"/>
              <a:ext cx="0" cy="358775"/>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5078" name="Text Box 22"/>
            <p:cNvSpPr txBox="1">
              <a:spLocks noChangeArrowheads="1"/>
            </p:cNvSpPr>
            <p:nvPr/>
          </p:nvSpPr>
          <p:spPr bwMode="auto">
            <a:xfrm>
              <a:off x="5724525" y="3929066"/>
              <a:ext cx="360363" cy="366712"/>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err="1">
                  <a:solidFill>
                    <a:srgbClr val="0000FF"/>
                  </a:solidFill>
                  <a:latin typeface="Consolas" panose="020B0609020204030204" pitchFamily="49" charset="0"/>
                  <a:ea typeface="楷体_GB2312" pitchFamily="49" charset="-122"/>
                  <a:cs typeface="Consolas" panose="020B0609020204030204" pitchFamily="49" charset="0"/>
                </a:rPr>
                <a:t>i</a:t>
              </a:r>
              <a:endPar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5079" name="Freeform 23"/>
            <p:cNvSpPr/>
            <p:nvPr/>
          </p:nvSpPr>
          <p:spPr bwMode="auto">
            <a:xfrm>
              <a:off x="6084888" y="4683128"/>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5080" name="Text Box 24"/>
            <p:cNvSpPr txBox="1">
              <a:spLocks noChangeArrowheads="1"/>
            </p:cNvSpPr>
            <p:nvPr/>
          </p:nvSpPr>
          <p:spPr bwMode="auto">
            <a:xfrm>
              <a:off x="6610668" y="4262441"/>
              <a:ext cx="720725" cy="367894"/>
            </a:xfrm>
            <a:prstGeom prst="rect">
              <a:avLst/>
            </a:prstGeom>
            <a:noFill/>
            <a:ln w="9525">
              <a:noFill/>
              <a:miter lim="800000"/>
            </a:ln>
            <a:effectLst/>
          </p:spPr>
          <p:txBody>
            <a:bodyPr>
              <a:spAutoFit/>
            </a:bodyPr>
            <a:lstStyle/>
            <a:p>
              <a:pPr fontAlgn="base">
                <a:spcBef>
                  <a:spcPct val="50000"/>
                </a:spcBef>
                <a:spcAft>
                  <a:spcPct val="0"/>
                </a:spcAft>
              </a:pPr>
              <a:r>
                <a:rPr lang="en-US" altLang="zh-CN" sz="2400" dirty="0">
                  <a:solidFill>
                    <a:prstClr val="black"/>
                  </a:solidFill>
                  <a:latin typeface="Consolas" panose="020B0609020204030204" pitchFamily="49" charset="0"/>
                  <a:cs typeface="Consolas" panose="020B0609020204030204" pitchFamily="49" charset="0"/>
                </a:rPr>
                <a:t>…</a:t>
              </a:r>
              <a:endParaRPr lang="en-US" altLang="zh-CN" sz="2400" dirty="0">
                <a:solidFill>
                  <a:prstClr val="black"/>
                </a:solidFill>
                <a:latin typeface="Consolas" panose="020B0609020204030204" pitchFamily="49" charset="0"/>
                <a:cs typeface="Consolas" panose="020B0609020204030204" pitchFamily="49" charset="0"/>
              </a:endParaRPr>
            </a:p>
          </p:txBody>
        </p:sp>
        <p:sp>
          <p:nvSpPr>
            <p:cNvPr id="45081" name="Line 25"/>
            <p:cNvSpPr>
              <a:spLocks noChangeShapeType="1"/>
            </p:cNvSpPr>
            <p:nvPr/>
          </p:nvSpPr>
          <p:spPr bwMode="auto">
            <a:xfrm flipV="1">
              <a:off x="5724525" y="4864103"/>
              <a:ext cx="0" cy="288925"/>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5082" name="Text Box 26"/>
            <p:cNvSpPr txBox="1">
              <a:spLocks noChangeArrowheads="1"/>
            </p:cNvSpPr>
            <p:nvPr/>
          </p:nvSpPr>
          <p:spPr bwMode="auto">
            <a:xfrm>
              <a:off x="5572132" y="5214950"/>
              <a:ext cx="360363" cy="366712"/>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rPr>
                <a:t>p</a:t>
              </a:r>
              <a:endPar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9" name="下箭头 28"/>
            <p:cNvSpPr/>
            <p:nvPr/>
          </p:nvSpPr>
          <p:spPr>
            <a:xfrm>
              <a:off x="3786182" y="3429000"/>
              <a:ext cx="357190" cy="78581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83" name="Rectangle 11"/>
          <p:cNvSpPr>
            <a:spLocks noChangeArrowheads="1"/>
          </p:cNvSpPr>
          <p:nvPr/>
        </p:nvSpPr>
        <p:spPr bwMode="auto">
          <a:xfrm>
            <a:off x="1956154" y="2290272"/>
            <a:ext cx="3960813" cy="2519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50000"/>
              </a:spcBef>
              <a:spcAft>
                <a:spcPct val="0"/>
              </a:spcAft>
            </a:pPr>
            <a:endParaRPr lang="zh-CN" altLang="en-US" sz="2400" b="1">
              <a:solidFill>
                <a:prstClr val="black"/>
              </a:solidFill>
              <a:latin typeface="Consolas" panose="020B0609020204030204" pitchFamily="49" charset="0"/>
              <a:ea typeface="楷体" panose="02010609060101010101" pitchFamily="49" charset="-122"/>
              <a:cs typeface="Consolas" panose="020B0609020204030204" pitchFamily="49" charset="0"/>
            </a:endParaRPr>
          </a:p>
        </p:txBody>
      </p:sp>
      <p:sp>
        <p:nvSpPr>
          <p:cNvPr id="182276" name="AutoShape 4"/>
          <p:cNvSpPr>
            <a:spLocks noChangeArrowheads="1"/>
          </p:cNvSpPr>
          <p:nvPr/>
        </p:nvSpPr>
        <p:spPr bwMode="auto">
          <a:xfrm>
            <a:off x="3373781" y="3376116"/>
            <a:ext cx="1187450" cy="1008063"/>
          </a:xfrm>
          <a:prstGeom prst="can">
            <a:avLst>
              <a:gd name="adj" fmla="val 25000"/>
            </a:avLst>
          </a:prstGeom>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zh-CN" altLang="en-US" sz="2400" b="1" dirty="0">
                <a:solidFill>
                  <a:srgbClr val="C00000"/>
                </a:solidFill>
                <a:latin typeface="Consolas" panose="020B0609020204030204" pitchFamily="49" charset="0"/>
                <a:ea typeface="楷体" panose="02010609060101010101" pitchFamily="49" charset="-122"/>
                <a:cs typeface="Consolas" panose="020B0609020204030204" pitchFamily="49" charset="0"/>
              </a:rPr>
              <a:t>数据</a:t>
            </a:r>
            <a:endParaRPr lang="zh-CN" altLang="en-US" sz="2400" b="1"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182277" name="Text Box 5"/>
          <p:cNvSpPr txBox="1">
            <a:spLocks noChangeArrowheads="1"/>
          </p:cNvSpPr>
          <p:nvPr/>
        </p:nvSpPr>
        <p:spPr bwMode="auto">
          <a:xfrm>
            <a:off x="2072810" y="2583954"/>
            <a:ext cx="1624821" cy="461665"/>
          </a:xfrm>
          <a:prstGeom prst="rect">
            <a:avLst/>
          </a:prstGeom>
          <a:noFill/>
          <a:ln w="9525">
            <a:noFill/>
            <a:miter lim="800000"/>
          </a:ln>
          <a:effectLst/>
        </p:spPr>
        <p:txBody>
          <a:bodyPr wrap="square">
            <a:spAutoFit/>
          </a:bodyPr>
          <a:lstStyle/>
          <a:p>
            <a:pPr fontAlgn="base">
              <a:spcBef>
                <a:spcPct val="50000"/>
              </a:spcBef>
              <a:spcAft>
                <a:spcPct val="0"/>
              </a:spcAft>
            </a:pPr>
            <a:r>
              <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基本运算</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2278" name="Text Box 6"/>
          <p:cNvSpPr txBox="1">
            <a:spLocks noChangeArrowheads="1"/>
          </p:cNvSpPr>
          <p:nvPr/>
        </p:nvSpPr>
        <p:spPr bwMode="auto">
          <a:xfrm>
            <a:off x="4272306" y="2583954"/>
            <a:ext cx="1644661" cy="461665"/>
          </a:xfrm>
          <a:prstGeom prst="rect">
            <a:avLst/>
          </a:prstGeom>
          <a:noFill/>
          <a:ln w="9525">
            <a:noFill/>
            <a:miter lim="800000"/>
          </a:ln>
          <a:effectLst/>
        </p:spPr>
        <p:txBody>
          <a:bodyPr wrap="square">
            <a:spAutoFit/>
          </a:bodyPr>
          <a:lstStyle/>
          <a:p>
            <a:pPr fontAlgn="base">
              <a:spcBef>
                <a:spcPct val="50000"/>
              </a:spcBef>
              <a:spcAft>
                <a:spcPct val="0"/>
              </a:spcAft>
            </a:pPr>
            <a:r>
              <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基本运算</a:t>
            </a:r>
            <a:r>
              <a:rPr lang="en-US" altLang="zh-CN" sz="2400" b="1"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en-US" altLang="zh-CN" sz="2400" b="1" i="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2279" name="Text Box 7"/>
          <p:cNvSpPr txBox="1">
            <a:spLocks noChangeArrowheads="1"/>
          </p:cNvSpPr>
          <p:nvPr/>
        </p:nvSpPr>
        <p:spPr bwMode="auto">
          <a:xfrm>
            <a:off x="3769068" y="2512516"/>
            <a:ext cx="503238"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a:solidFill>
                  <a:srgbClr val="0000FF"/>
                </a:solidFill>
                <a:latin typeface="宋体" panose="02010600030101010101" pitchFamily="2" charset="-122"/>
                <a:cs typeface="Consolas" panose="020B0609020204030204" pitchFamily="49" charset="0"/>
              </a:rPr>
              <a:t>…</a:t>
            </a:r>
            <a:endParaRPr lang="en-US" altLang="zh-CN" sz="2400">
              <a:solidFill>
                <a:srgbClr val="0000FF"/>
              </a:solidFill>
              <a:latin typeface="宋体" panose="02010600030101010101" pitchFamily="2" charset="-122"/>
              <a:cs typeface="Consolas" panose="020B0609020204030204" pitchFamily="49" charset="0"/>
            </a:endParaRPr>
          </a:p>
        </p:txBody>
      </p:sp>
      <p:sp>
        <p:nvSpPr>
          <p:cNvPr id="182280" name="Line 8"/>
          <p:cNvSpPr>
            <a:spLocks noChangeShapeType="1"/>
          </p:cNvSpPr>
          <p:nvPr/>
        </p:nvSpPr>
        <p:spPr bwMode="auto">
          <a:xfrm>
            <a:off x="3264243" y="2944316"/>
            <a:ext cx="360363" cy="43180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5000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82281" name="Line 9"/>
          <p:cNvSpPr>
            <a:spLocks noChangeShapeType="1"/>
          </p:cNvSpPr>
          <p:nvPr/>
        </p:nvSpPr>
        <p:spPr bwMode="auto">
          <a:xfrm flipH="1">
            <a:off x="4416768" y="3015754"/>
            <a:ext cx="360363" cy="360362"/>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5000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82282" name="Line 10"/>
          <p:cNvSpPr>
            <a:spLocks noChangeShapeType="1"/>
          </p:cNvSpPr>
          <p:nvPr/>
        </p:nvSpPr>
        <p:spPr bwMode="auto">
          <a:xfrm>
            <a:off x="3913531" y="2944316"/>
            <a:ext cx="71437" cy="43180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5000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82284" name="Text Box 12"/>
          <p:cNvSpPr txBox="1">
            <a:spLocks noChangeArrowheads="1"/>
          </p:cNvSpPr>
          <p:nvPr/>
        </p:nvSpPr>
        <p:spPr bwMode="auto">
          <a:xfrm>
            <a:off x="3242038" y="1309173"/>
            <a:ext cx="142876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fontAlgn="base">
              <a:spcBef>
                <a:spcPct val="50000"/>
              </a:spcBef>
              <a:spcAft>
                <a:spcPct val="0"/>
              </a:spcAft>
            </a:pPr>
            <a:r>
              <a:rPr lang="zh-CN" altLang="en-US" sz="2400" b="1" smtClean="0">
                <a:solidFill>
                  <a:srgbClr val="0000FF"/>
                </a:solidFill>
                <a:latin typeface="Consolas" panose="020B0609020204030204" pitchFamily="49" charset="0"/>
                <a:ea typeface="楷体" panose="02010609060101010101" pitchFamily="49" charset="-122"/>
                <a:cs typeface="Consolas" panose="020B0609020204030204" pitchFamily="49" charset="0"/>
              </a:rPr>
              <a:t>应用程序</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TextBox 12"/>
          <p:cNvSpPr txBox="1"/>
          <p:nvPr/>
        </p:nvSpPr>
        <p:spPr>
          <a:xfrm>
            <a:off x="539552" y="5166825"/>
            <a:ext cx="8424936" cy="11414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fontAlgn="base">
              <a:spcBef>
                <a:spcPct val="50000"/>
              </a:spcBef>
              <a:spcAft>
                <a:spcPct val="0"/>
              </a:spcAft>
              <a:buFontTx/>
              <a:buBlip>
                <a:blip r:embed="rId1"/>
              </a:buBlip>
            </a:pPr>
            <a:r>
              <a:rPr lang="zh-CN" altLang="en-US" sz="2400" b="1" dirty="0" smtClean="0">
                <a:solidFill>
                  <a:prstClr val="black"/>
                </a:solidFill>
                <a:latin typeface="方正启体简体" pitchFamily="65" charset="-122"/>
                <a:ea typeface="方正启体简体" pitchFamily="65" charset="-122"/>
                <a:cs typeface="Consolas" panose="020B0609020204030204" pitchFamily="49" charset="0"/>
              </a:rPr>
              <a:t>程序员可以直接使用它来</a:t>
            </a:r>
            <a:r>
              <a:rPr lang="zh-CN" altLang="en-US" sz="2400" b="1" dirty="0" smtClean="0">
                <a:solidFill>
                  <a:srgbClr val="FF0000"/>
                </a:solidFill>
                <a:latin typeface="方正启体简体" pitchFamily="65" charset="-122"/>
                <a:ea typeface="方正启体简体" pitchFamily="65" charset="-122"/>
                <a:cs typeface="Consolas" panose="020B0609020204030204" pitchFamily="49" charset="0"/>
              </a:rPr>
              <a:t>存放数据</a:t>
            </a:r>
            <a:r>
              <a:rPr lang="zh-CN" altLang="en-US" sz="2400" b="1" dirty="0" smtClean="0">
                <a:solidFill>
                  <a:prstClr val="black"/>
                </a:solidFill>
                <a:latin typeface="方正启体简体" pitchFamily="65" charset="-122"/>
                <a:ea typeface="方正启体简体" pitchFamily="65" charset="-122"/>
                <a:cs typeface="Consolas" panose="020B0609020204030204" pitchFamily="49" charset="0"/>
                <a:sym typeface="Symbol" panose="05050102010706020507"/>
              </a:rPr>
              <a:t>作为存放数据</a:t>
            </a:r>
            <a:r>
              <a:rPr lang="zh-CN" altLang="en-US" sz="2400" b="1" dirty="0" smtClean="0">
                <a:solidFill>
                  <a:prstClr val="black"/>
                </a:solidFill>
                <a:latin typeface="方正启体简体" pitchFamily="65" charset="-122"/>
                <a:ea typeface="方正启体简体" pitchFamily="65" charset="-122"/>
                <a:cs typeface="Consolas" panose="020B0609020204030204" pitchFamily="49" charset="0"/>
              </a:rPr>
              <a:t>的容器。</a:t>
            </a:r>
            <a:endParaRPr lang="en-US" altLang="zh-CN" sz="2400" b="1" dirty="0" smtClean="0">
              <a:solidFill>
                <a:prstClr val="black"/>
              </a:solidFill>
              <a:latin typeface="方正启体简体" pitchFamily="65" charset="-122"/>
              <a:ea typeface="方正启体简体" pitchFamily="65" charset="-122"/>
              <a:cs typeface="Consolas" panose="020B0609020204030204" pitchFamily="49" charset="0"/>
            </a:endParaRPr>
          </a:p>
          <a:p>
            <a:pPr marL="457200" indent="-457200" fontAlgn="base">
              <a:spcBef>
                <a:spcPct val="50000"/>
              </a:spcBef>
              <a:spcAft>
                <a:spcPct val="0"/>
              </a:spcAft>
              <a:buFontTx/>
              <a:buBlip>
                <a:blip r:embed="rId1"/>
              </a:buBlip>
            </a:pPr>
            <a:r>
              <a:rPr lang="zh-CN" altLang="en-US" sz="2400" b="1" dirty="0" smtClean="0">
                <a:solidFill>
                  <a:prstClr val="black"/>
                </a:solidFill>
                <a:latin typeface="方正启体简体" pitchFamily="65" charset="-122"/>
                <a:ea typeface="方正启体简体" pitchFamily="65" charset="-122"/>
                <a:cs typeface="Consolas" panose="020B0609020204030204" pitchFamily="49" charset="0"/>
              </a:rPr>
              <a:t>程序员可以直接使用它的</a:t>
            </a:r>
            <a:r>
              <a:rPr lang="zh-CN" altLang="en-US" sz="2400" b="1" dirty="0" smtClean="0">
                <a:solidFill>
                  <a:srgbClr val="FF0000"/>
                </a:solidFill>
                <a:latin typeface="方正启体简体" pitchFamily="65" charset="-122"/>
                <a:ea typeface="方正启体简体" pitchFamily="65" charset="-122"/>
                <a:cs typeface="Consolas" panose="020B0609020204030204" pitchFamily="49" charset="0"/>
              </a:rPr>
              <a:t>基本运算</a:t>
            </a:r>
            <a:r>
              <a:rPr lang="zh-CN" altLang="en-US" sz="2400" b="1" dirty="0" smtClean="0">
                <a:solidFill>
                  <a:prstClr val="black"/>
                </a:solidFill>
                <a:latin typeface="方正启体简体" pitchFamily="65" charset="-122"/>
                <a:ea typeface="方正启体简体" pitchFamily="65" charset="-122"/>
                <a:cs typeface="Consolas" panose="020B0609020204030204" pitchFamily="49" charset="0"/>
                <a:sym typeface="Symbol" panose="05050102010706020507"/>
              </a:rPr>
              <a:t></a:t>
            </a:r>
            <a:r>
              <a:rPr lang="zh-CN" altLang="en-US" sz="2400" b="1" dirty="0" smtClean="0">
                <a:solidFill>
                  <a:prstClr val="black"/>
                </a:solidFill>
                <a:latin typeface="方正启体简体" pitchFamily="65" charset="-122"/>
                <a:ea typeface="方正启体简体" pitchFamily="65" charset="-122"/>
                <a:cs typeface="Consolas" panose="020B0609020204030204" pitchFamily="49" charset="0"/>
              </a:rPr>
              <a:t>完成更复杂的功能。</a:t>
            </a:r>
            <a:endParaRPr lang="zh-CN" altLang="en-US" sz="2400" b="1" dirty="0">
              <a:solidFill>
                <a:prstClr val="black"/>
              </a:solidFill>
              <a:latin typeface="方正启体简体" pitchFamily="65" charset="-122"/>
              <a:ea typeface="方正启体简体" pitchFamily="65" charset="-122"/>
              <a:cs typeface="Consolas" panose="020B0609020204030204" pitchFamily="49" charset="0"/>
            </a:endParaRPr>
          </a:p>
        </p:txBody>
      </p:sp>
      <p:sp>
        <p:nvSpPr>
          <p:cNvPr id="14" name="下箭头 13"/>
          <p:cNvSpPr/>
          <p:nvPr/>
        </p:nvSpPr>
        <p:spPr>
          <a:xfrm>
            <a:off x="3884980" y="1780664"/>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fontAlgn="base">
              <a:spcBef>
                <a:spcPct val="50000"/>
              </a:spcBef>
              <a:spcAft>
                <a:spcPct val="0"/>
              </a:spcAft>
            </a:pPr>
            <a:endParaRPr lang="zh-CN" altLang="en-US" sz="2000" b="1">
              <a:solidFill>
                <a:prstClr val="white"/>
              </a:solidFill>
              <a:latin typeface="Consolas" panose="020B0609020204030204" pitchFamily="49" charset="0"/>
              <a:cs typeface="Consolas" panose="020B0609020204030204" pitchFamily="49" charset="0"/>
            </a:endParaRPr>
          </a:p>
        </p:txBody>
      </p:sp>
      <p:sp>
        <p:nvSpPr>
          <p:cNvPr id="15" name="TextBox 14"/>
          <p:cNvSpPr txBox="1"/>
          <p:nvPr/>
        </p:nvSpPr>
        <p:spPr>
          <a:xfrm>
            <a:off x="285720" y="252690"/>
            <a:ext cx="2857520" cy="523220"/>
          </a:xfrm>
          <a:prstGeom prst="rect">
            <a:avLst/>
          </a:prstGeom>
          <a:blipFill>
            <a:blip r:embed="rId2" cstate="print"/>
            <a:tile tx="0" ty="0" sx="100000" sy="100000" flip="none" algn="tl"/>
          </a:blip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algn="ctr" fontAlgn="base">
              <a:spcBef>
                <a:spcPct val="50000"/>
              </a:spcBef>
              <a:spcAft>
                <a:spcPct val="0"/>
              </a:spcAft>
            </a:pPr>
            <a:r>
              <a:rPr lang="zh-CN" altLang="en-US" sz="2800" b="1"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线性表的作用</a:t>
            </a:r>
            <a:endParaRPr lang="zh-CN" altLang="en-US" sz="2800" b="1">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7" name="TextBox 16"/>
          <p:cNvSpPr txBox="1"/>
          <p:nvPr/>
        </p:nvSpPr>
        <p:spPr>
          <a:xfrm>
            <a:off x="6394266" y="2523619"/>
            <a:ext cx="553998" cy="2143140"/>
          </a:xfrm>
          <a:prstGeom prst="rect">
            <a:avLst/>
          </a:prstGeom>
          <a:noFill/>
        </p:spPr>
        <p:txBody>
          <a:bodyPr vert="eaVert" wrap="square" rtlCol="0">
            <a:spAutoFit/>
          </a:bodyPr>
          <a:lstStyle/>
          <a:p>
            <a:pPr algn="ctr" fontAlgn="base">
              <a:spcBef>
                <a:spcPct val="50000"/>
              </a:spcBef>
              <a:spcAft>
                <a:spcPct val="0"/>
              </a:spcAft>
            </a:pPr>
            <a:r>
              <a:rPr lang="zh-CN" altLang="en-US" sz="2400" b="1" spc="600" dirty="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线性表</a:t>
            </a:r>
            <a:r>
              <a:rPr lang="zh-CN" altLang="en-US" sz="2400" b="1" spc="600" dirty="0">
                <a:solidFill>
                  <a:srgbClr val="0000FF"/>
                </a:solidFill>
                <a:latin typeface="Consolas" panose="020B0609020204030204" pitchFamily="49" charset="0"/>
                <a:ea typeface="微软雅黑" panose="020B0503020204020204" pitchFamily="34" charset="-122"/>
                <a:cs typeface="Consolas" panose="020B0609020204030204" pitchFamily="49" charset="0"/>
              </a:rPr>
              <a:t>实现</a:t>
            </a:r>
            <a:endParaRPr lang="zh-CN" altLang="en-US" sz="2400" b="1" spc="600" dirty="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8" name="右大括号 17"/>
          <p:cNvSpPr/>
          <p:nvPr/>
        </p:nvSpPr>
        <p:spPr>
          <a:xfrm>
            <a:off x="6028120" y="2380743"/>
            <a:ext cx="272072" cy="2357454"/>
          </a:xfrm>
          <a:prstGeom prst="righ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5000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3">
                                            <p:txEl>
                                              <p:pRg st="0" end="0"/>
                                            </p:txEl>
                                          </p:spTgt>
                                        </p:tgtEl>
                                        <p:attrNameLst>
                                          <p:attrName>style.visibility</p:attrName>
                                        </p:attrNameLst>
                                      </p:cBhvr>
                                      <p:to>
                                        <p:strVal val="visible"/>
                                      </p:to>
                                    </p:set>
                                    <p:anim calcmode="discrete" valueType="clr">
                                      <p:cBhvr override="childStyle">
                                        <p:cTn id="7" dur="80"/>
                                        <p:tgtEl>
                                          <p:spTgt spid="1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3">
                                            <p:txEl>
                                              <p:pRg st="1" end="1"/>
                                            </p:txEl>
                                          </p:spTgt>
                                        </p:tgtEl>
                                        <p:attrNameLst>
                                          <p:attrName>style.visibility</p:attrName>
                                        </p:attrNameLst>
                                      </p:cBhvr>
                                      <p:to>
                                        <p:strVal val="visible"/>
                                      </p:to>
                                    </p:set>
                                    <p:anim calcmode="discrete" valueType="clr">
                                      <p:cBhvr override="childStyle">
                                        <p:cTn id="14" dur="80"/>
                                        <p:tgtEl>
                                          <p:spTgt spid="1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79512" y="396413"/>
            <a:ext cx="8496176" cy="313350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80000" bIns="180000">
            <a:spAutoFit/>
          </a:bodyPr>
          <a:lstStyle/>
          <a:p>
            <a:pPr fontAlgn="base">
              <a:lnSpc>
                <a:spcPts val="2400"/>
              </a:lnSpc>
              <a:spcBef>
                <a:spcPts val="80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(p==NULL</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不存在第</a:t>
            </a:r>
            <a:r>
              <a:rPr kumimoji="1" lang="en-US" altLang="zh-CN" sz="2400" b="1" i="1"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个</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数据结点，返回</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else</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存在第</a:t>
            </a:r>
            <a:r>
              <a:rPr kumimoji="1" lang="en-US" altLang="zh-CN" sz="2400" b="1" i="1"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个</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数据结点，返回</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true</a:t>
            </a:r>
            <a:endPar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e=p-</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true;</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2400"/>
              </a:lnSpc>
              <a:spcBef>
                <a:spcPts val="80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5"/>
          <p:cNvGrpSpPr/>
          <p:nvPr/>
        </p:nvGrpSpPr>
        <p:grpSpPr>
          <a:xfrm>
            <a:off x="899592" y="4004572"/>
            <a:ext cx="6813400" cy="1698572"/>
            <a:chOff x="1214414" y="2925763"/>
            <a:chExt cx="6500858" cy="1266600"/>
          </a:xfrm>
        </p:grpSpPr>
        <p:sp>
          <p:nvSpPr>
            <p:cNvPr id="45060" name="Rectangle 4"/>
            <p:cNvSpPr>
              <a:spLocks noChangeArrowheads="1"/>
            </p:cNvSpPr>
            <p:nvPr/>
          </p:nvSpPr>
          <p:spPr bwMode="auto">
            <a:xfrm>
              <a:off x="1841477" y="334328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5061" name="Rectangle 5"/>
            <p:cNvSpPr>
              <a:spLocks noChangeArrowheads="1"/>
            </p:cNvSpPr>
            <p:nvPr/>
          </p:nvSpPr>
          <p:spPr bwMode="auto">
            <a:xfrm>
              <a:off x="2201839" y="334328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45062" name="Line 6"/>
            <p:cNvSpPr>
              <a:spLocks noChangeShapeType="1"/>
            </p:cNvSpPr>
            <p:nvPr/>
          </p:nvSpPr>
          <p:spPr bwMode="auto">
            <a:xfrm>
              <a:off x="1493814" y="3522668"/>
              <a:ext cx="360363" cy="0"/>
            </a:xfrm>
            <a:prstGeom prst="line">
              <a:avLst/>
            </a:prstGeom>
            <a:noFill/>
            <a:ln w="28575">
              <a:solidFill>
                <a:srgbClr val="7030A0"/>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5063" name="Text Box 7"/>
            <p:cNvSpPr txBox="1">
              <a:spLocks noChangeArrowheads="1"/>
            </p:cNvSpPr>
            <p:nvPr/>
          </p:nvSpPr>
          <p:spPr bwMode="auto">
            <a:xfrm>
              <a:off x="1214414" y="3343281"/>
              <a:ext cx="268288" cy="344257"/>
            </a:xfrm>
            <a:prstGeom prst="rect">
              <a:avLst/>
            </a:prstGeom>
            <a:noFill/>
            <a:ln w="9525">
              <a:noFill/>
              <a:miter lim="800000"/>
            </a:ln>
            <a:effectLst/>
          </p:spPr>
          <p:txBody>
            <a:bodyPr>
              <a:spAutoFit/>
            </a:bodyPr>
            <a:lstStyle/>
            <a:p>
              <a:pPr fontAlgn="base">
                <a:spcBef>
                  <a:spcPct val="50000"/>
                </a:spcBef>
                <a:spcAft>
                  <a:spcPct val="0"/>
                </a:spcAft>
              </a:pPr>
              <a:r>
                <a:rPr lang="en-US" altLang="zh-CN" sz="2400" dirty="0">
                  <a:solidFill>
                    <a:srgbClr val="0000FF"/>
                  </a:solidFill>
                  <a:latin typeface="Consolas" panose="020B0609020204030204" pitchFamily="49" charset="0"/>
                  <a:cs typeface="Consolas" panose="020B0609020204030204" pitchFamily="49" charset="0"/>
                </a:rPr>
                <a:t>L</a:t>
              </a:r>
              <a:endParaRPr lang="en-US" altLang="zh-CN" sz="2400" dirty="0">
                <a:solidFill>
                  <a:srgbClr val="0000FF"/>
                </a:solidFill>
                <a:latin typeface="Consolas" panose="020B0609020204030204" pitchFamily="49" charset="0"/>
                <a:cs typeface="Consolas" panose="020B0609020204030204" pitchFamily="49" charset="0"/>
              </a:endParaRPr>
            </a:p>
          </p:txBody>
        </p:sp>
        <p:sp>
          <p:nvSpPr>
            <p:cNvPr id="45064" name="Rectangle 8"/>
            <p:cNvSpPr>
              <a:spLocks noChangeArrowheads="1"/>
            </p:cNvSpPr>
            <p:nvPr/>
          </p:nvSpPr>
          <p:spPr bwMode="auto">
            <a:xfrm>
              <a:off x="404968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srgbClr val="0000FF"/>
                </a:solidFill>
                <a:latin typeface="Consolas" panose="020B0609020204030204" pitchFamily="49" charset="0"/>
                <a:cs typeface="Consolas" panose="020B0609020204030204" pitchFamily="49" charset="0"/>
              </a:endParaRPr>
            </a:p>
          </p:txBody>
        </p:sp>
        <p:sp>
          <p:nvSpPr>
            <p:cNvPr id="45065" name="Rectangle 9"/>
            <p:cNvSpPr>
              <a:spLocks noChangeArrowheads="1"/>
            </p:cNvSpPr>
            <p:nvPr/>
          </p:nvSpPr>
          <p:spPr bwMode="auto">
            <a:xfrm>
              <a:off x="4410052"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srgbClr val="0000FF"/>
                </a:solidFill>
                <a:latin typeface="Consolas" panose="020B0609020204030204" pitchFamily="49" charset="0"/>
                <a:cs typeface="Consolas" panose="020B0609020204030204" pitchFamily="49" charset="0"/>
              </a:endParaRPr>
            </a:p>
          </p:txBody>
        </p:sp>
        <p:sp>
          <p:nvSpPr>
            <p:cNvPr id="45066" name="Freeform 10"/>
            <p:cNvSpPr/>
            <p:nvPr/>
          </p:nvSpPr>
          <p:spPr bwMode="auto">
            <a:xfrm>
              <a:off x="2381227" y="352108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5067" name="Rectangle 11"/>
            <p:cNvSpPr>
              <a:spLocks noChangeArrowheads="1"/>
            </p:cNvSpPr>
            <p:nvPr/>
          </p:nvSpPr>
          <p:spPr bwMode="auto">
            <a:xfrm>
              <a:off x="5118077"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i="1" dirty="0">
                  <a:solidFill>
                    <a:srgbClr val="0000FF"/>
                  </a:solidFill>
                  <a:latin typeface="Consolas" panose="020B0609020204030204" pitchFamily="49" charset="0"/>
                  <a:cs typeface="Consolas" panose="020B0609020204030204" pitchFamily="49" charset="0"/>
                </a:rPr>
                <a:t>e</a:t>
              </a:r>
              <a:endParaRPr lang="en-US" altLang="zh-CN" sz="2400" b="1" i="1" dirty="0">
                <a:solidFill>
                  <a:srgbClr val="0000FF"/>
                </a:solidFill>
                <a:latin typeface="Consolas" panose="020B0609020204030204" pitchFamily="49" charset="0"/>
                <a:cs typeface="Consolas" panose="020B0609020204030204" pitchFamily="49" charset="0"/>
              </a:endParaRPr>
            </a:p>
          </p:txBody>
        </p:sp>
        <p:sp>
          <p:nvSpPr>
            <p:cNvPr id="45068" name="Rectangle 12"/>
            <p:cNvSpPr>
              <a:spLocks noChangeArrowheads="1"/>
            </p:cNvSpPr>
            <p:nvPr/>
          </p:nvSpPr>
          <p:spPr bwMode="auto">
            <a:xfrm>
              <a:off x="547843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srgbClr val="0000FF"/>
                </a:solidFill>
                <a:latin typeface="Consolas" panose="020B0609020204030204" pitchFamily="49" charset="0"/>
                <a:cs typeface="Consolas" panose="020B0609020204030204" pitchFamily="49" charset="0"/>
              </a:endParaRPr>
            </a:p>
          </p:txBody>
        </p:sp>
        <p:sp>
          <p:nvSpPr>
            <p:cNvPr id="45069" name="Line 13"/>
            <p:cNvSpPr>
              <a:spLocks noChangeShapeType="1"/>
            </p:cNvSpPr>
            <p:nvPr/>
          </p:nvSpPr>
          <p:spPr bwMode="auto">
            <a:xfrm>
              <a:off x="4598546" y="3522668"/>
              <a:ext cx="504000"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5070" name="Rectangle 14"/>
            <p:cNvSpPr>
              <a:spLocks noChangeArrowheads="1"/>
            </p:cNvSpPr>
            <p:nvPr/>
          </p:nvSpPr>
          <p:spPr bwMode="auto">
            <a:xfrm>
              <a:off x="6994547"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i="1" dirty="0">
                  <a:solidFill>
                    <a:srgbClr val="0000FF"/>
                  </a:solidFill>
                  <a:latin typeface="Consolas" panose="020B0609020204030204" pitchFamily="49" charset="0"/>
                  <a:cs typeface="Consolas" panose="020B0609020204030204" pitchFamily="49" charset="0"/>
                </a:rPr>
                <a:t>a</a:t>
              </a:r>
              <a:r>
                <a:rPr lang="en-US" altLang="zh-CN" sz="2400" b="1" i="1" baseline="-25000" dirty="0">
                  <a:solidFill>
                    <a:srgbClr val="0000FF"/>
                  </a:solidFill>
                  <a:latin typeface="Consolas" panose="020B0609020204030204" pitchFamily="49" charset="0"/>
                  <a:cs typeface="Consolas" panose="020B0609020204030204" pitchFamily="49" charset="0"/>
                </a:rPr>
                <a:t>n</a:t>
              </a:r>
              <a:endParaRPr lang="en-US" altLang="zh-CN" sz="2400" b="1" i="1" baseline="-25000" dirty="0">
                <a:solidFill>
                  <a:srgbClr val="0000FF"/>
                </a:solidFill>
                <a:latin typeface="Consolas" panose="020B0609020204030204" pitchFamily="49" charset="0"/>
                <a:cs typeface="Consolas" panose="020B0609020204030204" pitchFamily="49" charset="0"/>
              </a:endParaRPr>
            </a:p>
          </p:txBody>
        </p:sp>
        <p:sp>
          <p:nvSpPr>
            <p:cNvPr id="45071" name="Rectangle 15"/>
            <p:cNvSpPr>
              <a:spLocks noChangeArrowheads="1"/>
            </p:cNvSpPr>
            <p:nvPr/>
          </p:nvSpPr>
          <p:spPr bwMode="auto">
            <a:xfrm>
              <a:off x="735490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a:solidFill>
                    <a:srgbClr val="0000FF"/>
                  </a:solidFill>
                  <a:latin typeface="Consolas" panose="020B0609020204030204" pitchFamily="49" charset="0"/>
                  <a:cs typeface="Consolas" panose="020B0609020204030204" pitchFamily="49" charset="0"/>
                </a:rPr>
                <a:t>∧</a:t>
              </a:r>
              <a:endParaRPr lang="en-US" altLang="zh-CN" sz="2400">
                <a:solidFill>
                  <a:srgbClr val="0000FF"/>
                </a:solidFill>
                <a:latin typeface="Consolas" panose="020B0609020204030204" pitchFamily="49" charset="0"/>
                <a:cs typeface="Consolas" panose="020B0609020204030204" pitchFamily="49" charset="0"/>
              </a:endParaRPr>
            </a:p>
          </p:txBody>
        </p:sp>
        <p:sp>
          <p:nvSpPr>
            <p:cNvPr id="45072" name="Freeform 16"/>
            <p:cNvSpPr/>
            <p:nvPr/>
          </p:nvSpPr>
          <p:spPr bwMode="auto">
            <a:xfrm>
              <a:off x="6519884" y="3521081"/>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5073" name="Freeform 17"/>
            <p:cNvSpPr/>
            <p:nvPr/>
          </p:nvSpPr>
          <p:spPr bwMode="auto">
            <a:xfrm>
              <a:off x="3490254" y="3519493"/>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5076" name="Text Box 20"/>
            <p:cNvSpPr txBox="1">
              <a:spLocks noChangeArrowheads="1"/>
            </p:cNvSpPr>
            <p:nvPr/>
          </p:nvSpPr>
          <p:spPr bwMode="auto">
            <a:xfrm>
              <a:off x="3056867" y="3195643"/>
              <a:ext cx="720725" cy="344257"/>
            </a:xfrm>
            <a:prstGeom prst="rect">
              <a:avLst/>
            </a:prstGeom>
            <a:noFill/>
            <a:ln w="9525">
              <a:noFill/>
              <a:miter lim="800000"/>
            </a:ln>
            <a:effectLst/>
          </p:spPr>
          <p:txBody>
            <a:bodyPr>
              <a:spAutoFit/>
            </a:bodyPr>
            <a:lstStyle/>
            <a:p>
              <a:pPr fontAlgn="base">
                <a:spcBef>
                  <a:spcPct val="50000"/>
                </a:spcBef>
                <a:spcAft>
                  <a:spcPct val="0"/>
                </a:spcAft>
              </a:pPr>
              <a:r>
                <a:rPr lang="en-US" altLang="zh-CN" sz="2400">
                  <a:solidFill>
                    <a:prstClr val="black"/>
                  </a:solidFill>
                  <a:latin typeface="Consolas" panose="020B0609020204030204" pitchFamily="49" charset="0"/>
                  <a:cs typeface="Consolas" panose="020B0609020204030204" pitchFamily="49" charset="0"/>
                </a:rPr>
                <a:t>…</a:t>
              </a:r>
              <a:endParaRPr lang="en-US" altLang="zh-CN" sz="2400">
                <a:solidFill>
                  <a:prstClr val="black"/>
                </a:solidFill>
                <a:latin typeface="Consolas" panose="020B0609020204030204" pitchFamily="49" charset="0"/>
                <a:cs typeface="Consolas" panose="020B0609020204030204" pitchFamily="49" charset="0"/>
              </a:endParaRPr>
            </a:p>
          </p:txBody>
        </p:sp>
        <p:sp>
          <p:nvSpPr>
            <p:cNvPr id="45077" name="Line 21"/>
            <p:cNvSpPr>
              <a:spLocks noChangeShapeType="1"/>
            </p:cNvSpPr>
            <p:nvPr/>
          </p:nvSpPr>
          <p:spPr bwMode="auto">
            <a:xfrm>
              <a:off x="5227614" y="2998787"/>
              <a:ext cx="0" cy="358775"/>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5078" name="Text Box 22"/>
            <p:cNvSpPr txBox="1">
              <a:spLocks noChangeArrowheads="1"/>
            </p:cNvSpPr>
            <p:nvPr/>
          </p:nvSpPr>
          <p:spPr bwMode="auto">
            <a:xfrm>
              <a:off x="5227614" y="2925763"/>
              <a:ext cx="360363" cy="344257"/>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err="1">
                  <a:solidFill>
                    <a:srgbClr val="0000FF"/>
                  </a:solidFill>
                  <a:latin typeface="Consolas" panose="020B0609020204030204" pitchFamily="49" charset="0"/>
                  <a:ea typeface="楷体_GB2312" pitchFamily="49" charset="-122"/>
                  <a:cs typeface="Consolas" panose="020B0609020204030204" pitchFamily="49" charset="0"/>
                </a:rPr>
                <a:t>i</a:t>
              </a:r>
              <a:endPar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5079" name="Freeform 23"/>
            <p:cNvSpPr/>
            <p:nvPr/>
          </p:nvSpPr>
          <p:spPr bwMode="auto">
            <a:xfrm>
              <a:off x="5587977" y="3522668"/>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5080" name="Text Box 24"/>
            <p:cNvSpPr txBox="1">
              <a:spLocks noChangeArrowheads="1"/>
            </p:cNvSpPr>
            <p:nvPr/>
          </p:nvSpPr>
          <p:spPr bwMode="auto">
            <a:xfrm>
              <a:off x="6072198" y="3234061"/>
              <a:ext cx="720725" cy="344257"/>
            </a:xfrm>
            <a:prstGeom prst="rect">
              <a:avLst/>
            </a:prstGeom>
            <a:noFill/>
            <a:ln w="9525">
              <a:noFill/>
              <a:miter lim="800000"/>
            </a:ln>
            <a:effectLst/>
          </p:spPr>
          <p:txBody>
            <a:bodyPr>
              <a:spAutoFit/>
            </a:bodyPr>
            <a:lstStyle/>
            <a:p>
              <a:pPr fontAlgn="base">
                <a:spcBef>
                  <a:spcPct val="50000"/>
                </a:spcBef>
                <a:spcAft>
                  <a:spcPct val="0"/>
                </a:spcAft>
              </a:pPr>
              <a:r>
                <a:rPr lang="en-US" altLang="zh-CN" sz="2400" dirty="0">
                  <a:solidFill>
                    <a:prstClr val="black"/>
                  </a:solidFill>
                  <a:latin typeface="Consolas" panose="020B0609020204030204" pitchFamily="49" charset="0"/>
                  <a:cs typeface="Consolas" panose="020B0609020204030204" pitchFamily="49" charset="0"/>
                </a:rPr>
                <a:t>…</a:t>
              </a:r>
              <a:endParaRPr lang="en-US" altLang="zh-CN" sz="2400" dirty="0">
                <a:solidFill>
                  <a:prstClr val="black"/>
                </a:solidFill>
                <a:latin typeface="Consolas" panose="020B0609020204030204" pitchFamily="49" charset="0"/>
                <a:cs typeface="Consolas" panose="020B0609020204030204" pitchFamily="49" charset="0"/>
              </a:endParaRPr>
            </a:p>
          </p:txBody>
        </p:sp>
        <p:sp>
          <p:nvSpPr>
            <p:cNvPr id="45081" name="Line 25"/>
            <p:cNvSpPr>
              <a:spLocks noChangeShapeType="1"/>
            </p:cNvSpPr>
            <p:nvPr/>
          </p:nvSpPr>
          <p:spPr bwMode="auto">
            <a:xfrm flipV="1">
              <a:off x="5227614" y="3703643"/>
              <a:ext cx="0" cy="288925"/>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5082" name="Text Box 26"/>
            <p:cNvSpPr txBox="1">
              <a:spLocks noChangeArrowheads="1"/>
            </p:cNvSpPr>
            <p:nvPr/>
          </p:nvSpPr>
          <p:spPr bwMode="auto">
            <a:xfrm>
              <a:off x="5227614" y="3848106"/>
              <a:ext cx="360363" cy="344257"/>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rPr>
                <a:t>p</a:t>
              </a:r>
              <a:endPar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grpSp>
      <p:sp>
        <p:nvSpPr>
          <p:cNvPr id="27" name="TextBox 26"/>
          <p:cNvSpPr txBox="1"/>
          <p:nvPr/>
        </p:nvSpPr>
        <p:spPr>
          <a:xfrm>
            <a:off x="857224" y="6011996"/>
            <a:ext cx="7459192" cy="461665"/>
          </a:xfrm>
          <a:prstGeom prst="rect">
            <a:avLst/>
          </a:prstGeom>
          <a:noFill/>
          <a:ln>
            <a:noFill/>
          </a:ln>
          <a:effectLst/>
          <a:scene3d>
            <a:camera prst="orthographicFront">
              <a:rot lat="0" lon="0" rev="0"/>
            </a:camera>
            <a:lightRig rig="balanced" dir="t">
              <a:rot lat="0" lon="0" rev="8700000"/>
            </a:lightRig>
          </a:scene3d>
          <a:sp3d>
            <a:bevelT w="190500" h="38100"/>
          </a:sp3d>
        </p:spPr>
        <p:txBody>
          <a:bodyPr wrap="square" rtlCol="0">
            <a:spAutoFit/>
          </a:bodyPr>
          <a:lstStyle/>
          <a:p>
            <a:pPr fontAlgn="base">
              <a:spcBef>
                <a:spcPct val="0"/>
              </a:spcBef>
              <a:spcAft>
                <a:spcPct val="0"/>
              </a:spcAft>
            </a:pP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算法的时间复杂度为</a:t>
            </a:r>
            <a:r>
              <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zh-CN" altLang="en-US" sz="2400" b="1" dirty="0" smtClean="0">
                <a:solidFill>
                  <a:srgbClr val="006600"/>
                </a:solidFill>
                <a:latin typeface="方正启体简体" pitchFamily="65" charset="-122"/>
                <a:ea typeface="方正启体简体" pitchFamily="65" charset="-122"/>
                <a:cs typeface="Consolas" panose="020B0609020204030204" pitchFamily="49" charset="0"/>
                <a:sym typeface="Wingdings" panose="05000000000000000000"/>
              </a:rPr>
              <a:t>不具有随机存取特性</a:t>
            </a:r>
            <a:endParaRPr lang="zh-CN" altLang="en-US" sz="2400" b="1" dirty="0">
              <a:solidFill>
                <a:srgbClr val="006600"/>
              </a:solidFill>
              <a:latin typeface="方正启体简体" pitchFamily="65" charset="-122"/>
              <a:ea typeface="方正启体简体" pitchFamily="65"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05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8">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27"/>
                                        </p:tgtEl>
                                        <p:attrNameLst>
                                          <p:attrName>style.visibility</p:attrName>
                                        </p:attrNameLst>
                                      </p:cBhvr>
                                      <p:to>
                                        <p:strVal val="visible"/>
                                      </p:to>
                                    </p:set>
                                    <p:anim calcmode="discrete" valueType="clr">
                                      <p:cBhvr override="childStyle">
                                        <p:cTn id="26"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7"/>
                                        </p:tgtEl>
                                        <p:attrNameLst>
                                          <p:attrName>fillcolor</p:attrName>
                                        </p:attrNameLst>
                                      </p:cBhvr>
                                      <p:tavLst>
                                        <p:tav tm="0">
                                          <p:val>
                                            <p:clrVal>
                                              <a:schemeClr val="accent2"/>
                                            </p:clrVal>
                                          </p:val>
                                        </p:tav>
                                        <p:tav tm="50000">
                                          <p:val>
                                            <p:clrVal>
                                              <a:schemeClr val="hlink"/>
                                            </p:clrVal>
                                          </p:val>
                                        </p:tav>
                                      </p:tavLst>
                                    </p:anim>
                                    <p:set>
                                      <p:cBhvr>
                                        <p:cTn id="28" dur="80"/>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52400" y="71414"/>
            <a:ext cx="8839200" cy="1384995"/>
          </a:xfrm>
          <a:prstGeom prst="rect">
            <a:avLst/>
          </a:prstGeom>
          <a:noFill/>
          <a:ln w="9525">
            <a:noFill/>
            <a:miter lim="800000"/>
          </a:ln>
          <a:effectLst/>
        </p:spPr>
        <p:txBody>
          <a:bodyPr>
            <a:spAutoFit/>
          </a:bodyPr>
          <a:lstStyle/>
          <a:p>
            <a:pPr algn="just" fontAlgn="base">
              <a:lnSpc>
                <a:spcPts val="2800"/>
              </a:lnSpc>
              <a:spcBef>
                <a:spcPct val="50000"/>
              </a:spcBef>
              <a:spcAft>
                <a:spcPct val="0"/>
              </a:spcAft>
            </a:pPr>
            <a:r>
              <a:rPr kumimoji="1" lang="zh-CN" altLang="en-US" sz="28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8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7</a:t>
            </a:r>
            <a:r>
              <a:rPr kumimoji="1" lang="zh-CN" altLang="en-US" sz="28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）按元素值查找</a:t>
            </a:r>
            <a:r>
              <a:rPr kumimoji="1" lang="en-US" altLang="zh-CN" sz="2800" b="1" dirty="0" err="1"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LocateElem</a:t>
            </a:r>
            <a:r>
              <a:rPr kumimoji="1" lang="en-US" altLang="zh-CN" sz="28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r>
              <a:rPr kumimoji="1" lang="zh-CN" altLang="en-US" sz="28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8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sz="28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sz="2800" b="1"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fontAlgn="base">
              <a:lnSpc>
                <a:spcPts val="2800"/>
              </a:lnSpc>
              <a:spcBef>
                <a:spcPct val="50000"/>
              </a:spcBef>
              <a:spcAft>
                <a:spcPct val="0"/>
              </a:spcAft>
            </a:pPr>
            <a:r>
              <a:rPr kumimoji="1" lang="en-US" altLang="zh-CN" sz="2800" b="1" dirty="0" smtClean="0">
                <a:solidFill>
                  <a:srgbClr val="FF3300"/>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在</a:t>
            </a: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单链表</a:t>
            </a:r>
            <a:r>
              <a:rPr kumimoji="1" lang="en-US" altLang="zh-CN"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中从头开始找</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第一个</a:t>
            </a: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值域与</a:t>
            </a:r>
            <a:r>
              <a:rPr kumimoji="1" lang="en-US" altLang="zh-CN" sz="2800" b="1" i="1"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相等</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的结点，若</a:t>
            </a: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存在这样</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的结点，则</a:t>
            </a:r>
            <a:r>
              <a:rPr kumimoji="1" lang="zh-CN" altLang="en-US" sz="2800" b="1" dirty="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位置，否则返回</a:t>
            </a:r>
            <a:r>
              <a:rPr kumimoji="1" lang="en-US" altLang="zh-CN"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800" b="1" dirty="0" smtClean="0">
                <a:solidFill>
                  <a:srgbClr val="FF3300"/>
                </a:solidFill>
                <a:latin typeface="Consolas" panose="020B0609020204030204" pitchFamily="49" charset="0"/>
                <a:ea typeface="仿宋" panose="02010609060101010101" pitchFamily="49" charset="-122"/>
                <a:cs typeface="Consolas" panose="020B0609020204030204" pitchFamily="49" charset="0"/>
              </a:rPr>
              <a:t>   </a:t>
            </a:r>
            <a:endParaRPr kumimoji="1" lang="zh-CN" altLang="en-US" sz="2800" b="1" dirty="0">
              <a:solidFill>
                <a:srgbClr val="FF330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33" name="Text Box 53"/>
          <p:cNvSpPr txBox="1">
            <a:spLocks noChangeArrowheads="1"/>
          </p:cNvSpPr>
          <p:nvPr/>
        </p:nvSpPr>
        <p:spPr bwMode="auto">
          <a:xfrm>
            <a:off x="152400" y="-27384"/>
            <a:ext cx="8991600" cy="391142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fontAlgn="base">
              <a:spcBef>
                <a:spcPct val="0"/>
              </a:spcBef>
              <a:spcAft>
                <a:spcPct val="0"/>
              </a:spcAft>
            </a:pPr>
            <a:r>
              <a:rPr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FF3300"/>
                </a:solidFill>
                <a:latin typeface="Consolas" panose="020B0609020204030204" pitchFamily="49" charset="0"/>
                <a:ea typeface="仿宋" panose="02010609060101010101" pitchFamily="49" charset="-122"/>
                <a:cs typeface="Consolas" panose="020B0609020204030204" pitchFamily="49" charset="0"/>
              </a:rPr>
              <a:t>LocateElem</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*p=L-&gt;next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开始结点，</a:t>
            </a:r>
            <a:r>
              <a:rPr lang="en-US" altLang="zh-CN" sz="2400" b="1" dirty="0" err="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置为</a:t>
            </a:r>
            <a:r>
              <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1  </a:t>
            </a:r>
            <a:endPar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(p!=NULL &amp;&amp; p-&gt;data!=e) </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p=p-</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&gt;next;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查找</a:t>
            </a:r>
            <a:r>
              <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data</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值为</a:t>
            </a:r>
            <a:r>
              <a:rPr lang="en-US" altLang="zh-CN" sz="2400" b="1" i="1" dirty="0">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的结点，其</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序号</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为</a:t>
            </a:r>
            <a:r>
              <a:rPr lang="en-US" altLang="zh-CN" sz="2400" b="1" i="1" dirty="0" err="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endParaRPr lang="en-US" altLang="zh-CN" sz="2400" b="1" i="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6" name="组合 5"/>
          <p:cNvGrpSpPr/>
          <p:nvPr/>
        </p:nvGrpSpPr>
        <p:grpSpPr>
          <a:xfrm>
            <a:off x="398460" y="4094171"/>
            <a:ext cx="8277995" cy="2536526"/>
            <a:chOff x="398461" y="3878148"/>
            <a:chExt cx="7767684" cy="2171690"/>
          </a:xfrm>
        </p:grpSpPr>
        <p:sp>
          <p:nvSpPr>
            <p:cNvPr id="46111" name="Text Box 31"/>
            <p:cNvSpPr txBox="1">
              <a:spLocks noChangeArrowheads="1"/>
            </p:cNvSpPr>
            <p:nvPr/>
          </p:nvSpPr>
          <p:spPr bwMode="auto">
            <a:xfrm>
              <a:off x="398461" y="4946539"/>
              <a:ext cx="1512887" cy="711472"/>
            </a:xfrm>
            <a:prstGeom prst="rect">
              <a:avLst/>
            </a:prstGeom>
            <a:noFill/>
            <a:ln w="9525">
              <a:noFill/>
              <a:miter lim="800000"/>
            </a:ln>
            <a:effectLst/>
          </p:spPr>
          <p:txBody>
            <a:bodyPr>
              <a:spAutoFit/>
            </a:bodyPr>
            <a:lstStyle/>
            <a:p>
              <a:pPr fontAlgn="base">
                <a:spcBef>
                  <a:spcPct val="50000"/>
                </a:spcBef>
                <a:spcAft>
                  <a:spcPct val="0"/>
                </a:spcAft>
              </a:pP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循环结束时</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6112" name="Rectangle 32"/>
            <p:cNvSpPr>
              <a:spLocks noChangeArrowheads="1"/>
            </p:cNvSpPr>
            <p:nvPr/>
          </p:nvSpPr>
          <p:spPr bwMode="auto">
            <a:xfrm>
              <a:off x="2341561" y="4968745"/>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6113" name="Rectangle 33"/>
            <p:cNvSpPr>
              <a:spLocks noChangeArrowheads="1"/>
            </p:cNvSpPr>
            <p:nvPr/>
          </p:nvSpPr>
          <p:spPr bwMode="auto">
            <a:xfrm>
              <a:off x="2701923" y="4968745"/>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46114" name="Line 34"/>
            <p:cNvSpPr>
              <a:spLocks noChangeShapeType="1"/>
            </p:cNvSpPr>
            <p:nvPr/>
          </p:nvSpPr>
          <p:spPr bwMode="auto">
            <a:xfrm>
              <a:off x="1993898" y="5148132"/>
              <a:ext cx="360363" cy="0"/>
            </a:xfrm>
            <a:prstGeom prst="line">
              <a:avLst/>
            </a:prstGeom>
            <a:noFill/>
            <a:ln w="28575">
              <a:solidFill>
                <a:srgbClr val="7030A0"/>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6115" name="Text Box 35"/>
            <p:cNvSpPr txBox="1">
              <a:spLocks noChangeArrowheads="1"/>
            </p:cNvSpPr>
            <p:nvPr/>
          </p:nvSpPr>
          <p:spPr bwMode="auto">
            <a:xfrm>
              <a:off x="1714498" y="4968745"/>
              <a:ext cx="268288" cy="395262"/>
            </a:xfrm>
            <a:prstGeom prst="rect">
              <a:avLst/>
            </a:prstGeom>
            <a:noFill/>
            <a:ln w="9525">
              <a:noFill/>
              <a:miter lim="800000"/>
            </a:ln>
            <a:effectLst/>
          </p:spPr>
          <p:txBody>
            <a:bodyPr>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L</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46118" name="Freeform 38"/>
            <p:cNvSpPr/>
            <p:nvPr/>
          </p:nvSpPr>
          <p:spPr bwMode="auto">
            <a:xfrm>
              <a:off x="2881311" y="5146545"/>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6119" name="Rectangle 39"/>
            <p:cNvSpPr>
              <a:spLocks noChangeArrowheads="1"/>
            </p:cNvSpPr>
            <p:nvPr/>
          </p:nvSpPr>
          <p:spPr bwMode="auto">
            <a:xfrm>
              <a:off x="5618161" y="4968745"/>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i="1" dirty="0">
                  <a:solidFill>
                    <a:srgbClr val="0000FF"/>
                  </a:solidFill>
                  <a:latin typeface="Consolas" panose="020B0609020204030204" pitchFamily="49" charset="0"/>
                  <a:cs typeface="Consolas" panose="020B0609020204030204" pitchFamily="49" charset="0"/>
                </a:rPr>
                <a:t>e</a:t>
              </a:r>
              <a:endParaRPr lang="en-US" altLang="zh-CN" sz="2400" b="1" i="1" dirty="0">
                <a:solidFill>
                  <a:srgbClr val="0000FF"/>
                </a:solidFill>
                <a:latin typeface="Consolas" panose="020B0609020204030204" pitchFamily="49" charset="0"/>
                <a:cs typeface="Consolas" panose="020B0609020204030204" pitchFamily="49" charset="0"/>
              </a:endParaRPr>
            </a:p>
          </p:txBody>
        </p:sp>
        <p:sp>
          <p:nvSpPr>
            <p:cNvPr id="46120" name="Rectangle 40"/>
            <p:cNvSpPr>
              <a:spLocks noChangeArrowheads="1"/>
            </p:cNvSpPr>
            <p:nvPr/>
          </p:nvSpPr>
          <p:spPr bwMode="auto">
            <a:xfrm>
              <a:off x="5978523" y="4968745"/>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46121" name="Line 41"/>
            <p:cNvSpPr>
              <a:spLocks noChangeShapeType="1"/>
            </p:cNvSpPr>
            <p:nvPr/>
          </p:nvSpPr>
          <p:spPr bwMode="auto">
            <a:xfrm>
              <a:off x="5109435" y="5148132"/>
              <a:ext cx="504000"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6122" name="Rectangle 42"/>
            <p:cNvSpPr>
              <a:spLocks noChangeArrowheads="1"/>
            </p:cNvSpPr>
            <p:nvPr/>
          </p:nvSpPr>
          <p:spPr bwMode="auto">
            <a:xfrm>
              <a:off x="7445420" y="4968745"/>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6123" name="Rectangle 43"/>
            <p:cNvSpPr>
              <a:spLocks noChangeArrowheads="1"/>
            </p:cNvSpPr>
            <p:nvPr/>
          </p:nvSpPr>
          <p:spPr bwMode="auto">
            <a:xfrm>
              <a:off x="7805782" y="4968745"/>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46124" name="Freeform 44"/>
            <p:cNvSpPr/>
            <p:nvPr/>
          </p:nvSpPr>
          <p:spPr bwMode="auto">
            <a:xfrm>
              <a:off x="6970757" y="5146545"/>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6125" name="Freeform 45"/>
            <p:cNvSpPr/>
            <p:nvPr/>
          </p:nvSpPr>
          <p:spPr bwMode="auto">
            <a:xfrm>
              <a:off x="3919218" y="5144957"/>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6126" name="Text Box 46"/>
            <p:cNvSpPr txBox="1">
              <a:spLocks noChangeArrowheads="1"/>
            </p:cNvSpPr>
            <p:nvPr/>
          </p:nvSpPr>
          <p:spPr bwMode="auto">
            <a:xfrm>
              <a:off x="3503611" y="4817932"/>
              <a:ext cx="720725" cy="395262"/>
            </a:xfrm>
            <a:prstGeom prst="rect">
              <a:avLst/>
            </a:prstGeom>
            <a:noFill/>
            <a:ln w="9525">
              <a:noFill/>
              <a:miter lim="800000"/>
            </a:ln>
            <a:effectLst/>
          </p:spPr>
          <p:txBody>
            <a:bodyPr>
              <a:spAutoFit/>
            </a:bodyPr>
            <a:lstStyle/>
            <a:p>
              <a:pPr fontAlgn="base">
                <a:spcBef>
                  <a:spcPct val="50000"/>
                </a:spcBef>
                <a:spcAft>
                  <a:spcPct val="0"/>
                </a:spcAft>
              </a:pPr>
              <a:r>
                <a:rPr lang="en-US" altLang="zh-CN" sz="2400">
                  <a:solidFill>
                    <a:srgbClr val="0000FF"/>
                  </a:solidFill>
                  <a:latin typeface="Consolas" panose="020B0609020204030204" pitchFamily="49" charset="0"/>
                  <a:cs typeface="Consolas" panose="020B0609020204030204" pitchFamily="49" charset="0"/>
                </a:rPr>
                <a:t>…</a:t>
              </a:r>
              <a:endParaRPr lang="en-US" altLang="zh-CN" sz="2400">
                <a:solidFill>
                  <a:srgbClr val="0000FF"/>
                </a:solidFill>
                <a:latin typeface="Consolas" panose="020B0609020204030204" pitchFamily="49" charset="0"/>
                <a:cs typeface="Consolas" panose="020B0609020204030204" pitchFamily="49" charset="0"/>
              </a:endParaRPr>
            </a:p>
          </p:txBody>
        </p:sp>
        <p:sp>
          <p:nvSpPr>
            <p:cNvPr id="46127" name="Line 47"/>
            <p:cNvSpPr>
              <a:spLocks noChangeShapeType="1"/>
            </p:cNvSpPr>
            <p:nvPr/>
          </p:nvSpPr>
          <p:spPr bwMode="auto">
            <a:xfrm>
              <a:off x="5727698" y="4543295"/>
              <a:ext cx="0" cy="358775"/>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6128" name="Text Box 48"/>
            <p:cNvSpPr txBox="1">
              <a:spLocks noChangeArrowheads="1"/>
            </p:cNvSpPr>
            <p:nvPr/>
          </p:nvSpPr>
          <p:spPr bwMode="auto">
            <a:xfrm>
              <a:off x="5786446" y="4446473"/>
              <a:ext cx="360363" cy="395262"/>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err="1">
                  <a:solidFill>
                    <a:srgbClr val="0000FF"/>
                  </a:solidFill>
                  <a:latin typeface="Consolas" panose="020B0609020204030204" pitchFamily="49" charset="0"/>
                  <a:cs typeface="Consolas" panose="020B0609020204030204" pitchFamily="49" charset="0"/>
                </a:rPr>
                <a:t>i</a:t>
              </a:r>
              <a:endParaRPr lang="en-US" altLang="zh-CN" sz="2400" b="1" i="1" dirty="0">
                <a:solidFill>
                  <a:srgbClr val="0000FF"/>
                </a:solidFill>
                <a:latin typeface="Consolas" panose="020B0609020204030204" pitchFamily="49" charset="0"/>
                <a:cs typeface="Consolas" panose="020B0609020204030204" pitchFamily="49" charset="0"/>
              </a:endParaRPr>
            </a:p>
          </p:txBody>
        </p:sp>
        <p:sp>
          <p:nvSpPr>
            <p:cNvPr id="46129" name="Freeform 49"/>
            <p:cNvSpPr/>
            <p:nvPr/>
          </p:nvSpPr>
          <p:spPr bwMode="auto">
            <a:xfrm>
              <a:off x="6088061" y="5148132"/>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6130" name="Text Box 50"/>
            <p:cNvSpPr txBox="1">
              <a:spLocks noChangeArrowheads="1"/>
            </p:cNvSpPr>
            <p:nvPr/>
          </p:nvSpPr>
          <p:spPr bwMode="auto">
            <a:xfrm>
              <a:off x="6572609" y="4846190"/>
              <a:ext cx="720725" cy="395262"/>
            </a:xfrm>
            <a:prstGeom prst="rect">
              <a:avLst/>
            </a:prstGeom>
            <a:noFill/>
            <a:ln w="9525">
              <a:noFill/>
              <a:miter lim="800000"/>
            </a:ln>
            <a:effectLst/>
          </p:spPr>
          <p:txBody>
            <a:bodyPr>
              <a:spAutoFit/>
            </a:bodyPr>
            <a:lstStyle/>
            <a:p>
              <a:pPr fontAlgn="base">
                <a:spcBef>
                  <a:spcPct val="50000"/>
                </a:spcBef>
                <a:spcAft>
                  <a:spcPct val="0"/>
                </a:spcAft>
              </a:pPr>
              <a:r>
                <a:rPr lang="en-US" altLang="zh-CN" sz="2400" dirty="0">
                  <a:solidFill>
                    <a:srgbClr val="0000FF"/>
                  </a:solidFill>
                  <a:latin typeface="Consolas" panose="020B0609020204030204" pitchFamily="49" charset="0"/>
                  <a:cs typeface="Consolas" panose="020B0609020204030204" pitchFamily="49" charset="0"/>
                </a:rPr>
                <a:t>…</a:t>
              </a:r>
              <a:endParaRPr lang="en-US" altLang="zh-CN" sz="2400" dirty="0">
                <a:solidFill>
                  <a:srgbClr val="0000FF"/>
                </a:solidFill>
                <a:latin typeface="Consolas" panose="020B0609020204030204" pitchFamily="49" charset="0"/>
                <a:cs typeface="Consolas" panose="020B0609020204030204" pitchFamily="49" charset="0"/>
              </a:endParaRPr>
            </a:p>
          </p:txBody>
        </p:sp>
        <p:sp>
          <p:nvSpPr>
            <p:cNvPr id="24" name="Line 25"/>
            <p:cNvSpPr>
              <a:spLocks noChangeShapeType="1"/>
            </p:cNvSpPr>
            <p:nvPr/>
          </p:nvSpPr>
          <p:spPr bwMode="auto">
            <a:xfrm flipV="1">
              <a:off x="5727698" y="5371994"/>
              <a:ext cx="0" cy="288925"/>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5" name="Text Box 26"/>
            <p:cNvSpPr txBox="1">
              <a:spLocks noChangeArrowheads="1"/>
            </p:cNvSpPr>
            <p:nvPr/>
          </p:nvSpPr>
          <p:spPr bwMode="auto">
            <a:xfrm>
              <a:off x="5575305" y="5654576"/>
              <a:ext cx="360363" cy="395262"/>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rPr>
                <a:t>p</a:t>
              </a:r>
              <a:endPar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30" name="下箭头 29"/>
            <p:cNvSpPr/>
            <p:nvPr/>
          </p:nvSpPr>
          <p:spPr>
            <a:xfrm>
              <a:off x="3827485" y="3878148"/>
              <a:ext cx="214314" cy="71438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sp>
          <p:nvSpPr>
            <p:cNvPr id="33" name="Rectangle 42"/>
            <p:cNvSpPr>
              <a:spLocks noChangeArrowheads="1"/>
            </p:cNvSpPr>
            <p:nvPr/>
          </p:nvSpPr>
          <p:spPr bwMode="auto">
            <a:xfrm>
              <a:off x="4427339" y="494116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34" name="Rectangle 43"/>
            <p:cNvSpPr>
              <a:spLocks noChangeArrowheads="1"/>
            </p:cNvSpPr>
            <p:nvPr/>
          </p:nvSpPr>
          <p:spPr bwMode="auto">
            <a:xfrm>
              <a:off x="4787701" y="494116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en-US" altLang="zh-CN" sz="2400" b="1" dirty="0">
                <a:solidFill>
                  <a:srgbClr val="0000FF"/>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3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3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13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3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13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1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2"/>
          <p:cNvGrpSpPr/>
          <p:nvPr/>
        </p:nvGrpSpPr>
        <p:grpSpPr>
          <a:xfrm>
            <a:off x="928662" y="3992537"/>
            <a:ext cx="7531770" cy="1693849"/>
            <a:chOff x="928662" y="2337634"/>
            <a:chExt cx="6481800" cy="819134"/>
          </a:xfrm>
        </p:grpSpPr>
        <p:sp>
          <p:nvSpPr>
            <p:cNvPr id="46112" name="Rectangle 32"/>
            <p:cNvSpPr>
              <a:spLocks noChangeArrowheads="1"/>
            </p:cNvSpPr>
            <p:nvPr/>
          </p:nvSpPr>
          <p:spPr bwMode="auto">
            <a:xfrm>
              <a:off x="1555725" y="279640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6113" name="Rectangle 33"/>
            <p:cNvSpPr>
              <a:spLocks noChangeArrowheads="1"/>
            </p:cNvSpPr>
            <p:nvPr/>
          </p:nvSpPr>
          <p:spPr bwMode="auto">
            <a:xfrm>
              <a:off x="1916087" y="279640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46114" name="Line 34"/>
            <p:cNvSpPr>
              <a:spLocks noChangeShapeType="1"/>
            </p:cNvSpPr>
            <p:nvPr/>
          </p:nvSpPr>
          <p:spPr bwMode="auto">
            <a:xfrm>
              <a:off x="1208062" y="2975793"/>
              <a:ext cx="360363"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6115" name="Text Box 35"/>
            <p:cNvSpPr txBox="1">
              <a:spLocks noChangeArrowheads="1"/>
            </p:cNvSpPr>
            <p:nvPr/>
          </p:nvSpPr>
          <p:spPr bwMode="auto">
            <a:xfrm>
              <a:off x="928662" y="2796406"/>
              <a:ext cx="268288" cy="223258"/>
            </a:xfrm>
            <a:prstGeom prst="rect">
              <a:avLst/>
            </a:prstGeom>
            <a:noFill/>
            <a:ln w="9525">
              <a:noFill/>
              <a:miter lim="800000"/>
            </a:ln>
            <a:effectLst/>
          </p:spPr>
          <p:txBody>
            <a:bodyPr>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L</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46116" name="Rectangle 36"/>
            <p:cNvSpPr>
              <a:spLocks noChangeArrowheads="1"/>
            </p:cNvSpPr>
            <p:nvPr/>
          </p:nvSpPr>
          <p:spPr bwMode="auto">
            <a:xfrm>
              <a:off x="3714744" y="279640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6117" name="Rectangle 37"/>
            <p:cNvSpPr>
              <a:spLocks noChangeArrowheads="1"/>
            </p:cNvSpPr>
            <p:nvPr/>
          </p:nvSpPr>
          <p:spPr bwMode="auto">
            <a:xfrm>
              <a:off x="4075107" y="279640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46118" name="Freeform 38"/>
            <p:cNvSpPr/>
            <p:nvPr/>
          </p:nvSpPr>
          <p:spPr bwMode="auto">
            <a:xfrm>
              <a:off x="2095475" y="2974206"/>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6119" name="Rectangle 39"/>
            <p:cNvSpPr>
              <a:spLocks noChangeArrowheads="1"/>
            </p:cNvSpPr>
            <p:nvPr/>
          </p:nvSpPr>
          <p:spPr bwMode="auto">
            <a:xfrm>
              <a:off x="4832325" y="279640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i="1" dirty="0">
                  <a:solidFill>
                    <a:srgbClr val="0000FF"/>
                  </a:solidFill>
                  <a:latin typeface="Consolas" panose="020B0609020204030204" pitchFamily="49" charset="0"/>
                  <a:cs typeface="Consolas" panose="020B0609020204030204" pitchFamily="49" charset="0"/>
                </a:rPr>
                <a:t>e</a:t>
              </a:r>
              <a:endParaRPr lang="en-US" altLang="zh-CN" sz="2400" b="1" i="1" dirty="0">
                <a:solidFill>
                  <a:srgbClr val="0000FF"/>
                </a:solidFill>
                <a:latin typeface="Consolas" panose="020B0609020204030204" pitchFamily="49" charset="0"/>
                <a:cs typeface="Consolas" panose="020B0609020204030204" pitchFamily="49" charset="0"/>
              </a:endParaRPr>
            </a:p>
          </p:txBody>
        </p:sp>
        <p:sp>
          <p:nvSpPr>
            <p:cNvPr id="46120" name="Rectangle 40"/>
            <p:cNvSpPr>
              <a:spLocks noChangeArrowheads="1"/>
            </p:cNvSpPr>
            <p:nvPr/>
          </p:nvSpPr>
          <p:spPr bwMode="auto">
            <a:xfrm>
              <a:off x="5192687" y="279640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46121" name="Line 41"/>
            <p:cNvSpPr>
              <a:spLocks noChangeShapeType="1"/>
            </p:cNvSpPr>
            <p:nvPr/>
          </p:nvSpPr>
          <p:spPr bwMode="auto">
            <a:xfrm>
              <a:off x="4316728" y="2975793"/>
              <a:ext cx="504000"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6122" name="Rectangle 42"/>
            <p:cNvSpPr>
              <a:spLocks noChangeArrowheads="1"/>
            </p:cNvSpPr>
            <p:nvPr/>
          </p:nvSpPr>
          <p:spPr bwMode="auto">
            <a:xfrm>
              <a:off x="6689737" y="279640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46123" name="Rectangle 43"/>
            <p:cNvSpPr>
              <a:spLocks noChangeArrowheads="1"/>
            </p:cNvSpPr>
            <p:nvPr/>
          </p:nvSpPr>
          <p:spPr bwMode="auto">
            <a:xfrm>
              <a:off x="7050099" y="279640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46124" name="Freeform 44"/>
            <p:cNvSpPr/>
            <p:nvPr/>
          </p:nvSpPr>
          <p:spPr bwMode="auto">
            <a:xfrm>
              <a:off x="6215074" y="2974206"/>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6125" name="Freeform 45"/>
            <p:cNvSpPr/>
            <p:nvPr/>
          </p:nvSpPr>
          <p:spPr bwMode="auto">
            <a:xfrm>
              <a:off x="3163862" y="2972618"/>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6126" name="Text Box 46"/>
            <p:cNvSpPr txBox="1">
              <a:spLocks noChangeArrowheads="1"/>
            </p:cNvSpPr>
            <p:nvPr/>
          </p:nvSpPr>
          <p:spPr bwMode="auto">
            <a:xfrm>
              <a:off x="2710155" y="2734493"/>
              <a:ext cx="720725" cy="223258"/>
            </a:xfrm>
            <a:prstGeom prst="rect">
              <a:avLst/>
            </a:prstGeom>
            <a:noFill/>
            <a:ln w="9525">
              <a:noFill/>
              <a:miter lim="800000"/>
            </a:ln>
            <a:effectLst/>
          </p:spPr>
          <p:txBody>
            <a:bodyPr>
              <a:spAutoFit/>
            </a:bodyPr>
            <a:lstStyle/>
            <a:p>
              <a:pPr fontAlgn="base">
                <a:spcBef>
                  <a:spcPct val="50000"/>
                </a:spcBef>
                <a:spcAft>
                  <a:spcPct val="0"/>
                </a:spcAft>
              </a:pPr>
              <a:r>
                <a:rPr lang="en-US" altLang="zh-CN" sz="2400">
                  <a:solidFill>
                    <a:srgbClr val="0000FF"/>
                  </a:solidFill>
                  <a:latin typeface="宋体" panose="02010600030101010101" pitchFamily="2" charset="-122"/>
                  <a:cs typeface="Consolas" panose="020B0609020204030204" pitchFamily="49" charset="0"/>
                </a:rPr>
                <a:t>…</a:t>
              </a:r>
              <a:endParaRPr lang="en-US" altLang="zh-CN" sz="2400">
                <a:solidFill>
                  <a:srgbClr val="0000FF"/>
                </a:solidFill>
                <a:latin typeface="宋体" panose="02010600030101010101" pitchFamily="2" charset="-122"/>
                <a:cs typeface="Consolas" panose="020B0609020204030204" pitchFamily="49" charset="0"/>
              </a:endParaRPr>
            </a:p>
          </p:txBody>
        </p:sp>
        <p:sp>
          <p:nvSpPr>
            <p:cNvPr id="46127" name="Line 47"/>
            <p:cNvSpPr>
              <a:spLocks noChangeShapeType="1"/>
            </p:cNvSpPr>
            <p:nvPr/>
          </p:nvSpPr>
          <p:spPr bwMode="auto">
            <a:xfrm>
              <a:off x="5081583" y="2434456"/>
              <a:ext cx="0" cy="358775"/>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46128" name="Text Box 48"/>
            <p:cNvSpPr txBox="1">
              <a:spLocks noChangeArrowheads="1"/>
            </p:cNvSpPr>
            <p:nvPr/>
          </p:nvSpPr>
          <p:spPr bwMode="auto">
            <a:xfrm>
              <a:off x="5140331" y="2337634"/>
              <a:ext cx="360363" cy="223258"/>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err="1">
                  <a:solidFill>
                    <a:srgbClr val="0000FF"/>
                  </a:solidFill>
                  <a:latin typeface="Consolas" panose="020B0609020204030204" pitchFamily="49" charset="0"/>
                  <a:cs typeface="Consolas" panose="020B0609020204030204" pitchFamily="49" charset="0"/>
                </a:rPr>
                <a:t>i</a:t>
              </a:r>
              <a:endParaRPr lang="en-US" altLang="zh-CN" sz="2400" b="1" i="1" dirty="0">
                <a:solidFill>
                  <a:srgbClr val="0000FF"/>
                </a:solidFill>
                <a:latin typeface="Consolas" panose="020B0609020204030204" pitchFamily="49" charset="0"/>
                <a:cs typeface="Consolas" panose="020B0609020204030204" pitchFamily="49" charset="0"/>
              </a:endParaRPr>
            </a:p>
          </p:txBody>
        </p:sp>
        <p:sp>
          <p:nvSpPr>
            <p:cNvPr id="46129" name="Freeform 49"/>
            <p:cNvSpPr/>
            <p:nvPr/>
          </p:nvSpPr>
          <p:spPr bwMode="auto">
            <a:xfrm>
              <a:off x="5302225" y="2975793"/>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46130" name="Text Box 50"/>
            <p:cNvSpPr txBox="1">
              <a:spLocks noChangeArrowheads="1"/>
            </p:cNvSpPr>
            <p:nvPr/>
          </p:nvSpPr>
          <p:spPr bwMode="auto">
            <a:xfrm>
              <a:off x="5796924" y="2752591"/>
              <a:ext cx="720725" cy="223258"/>
            </a:xfrm>
            <a:prstGeom prst="rect">
              <a:avLst/>
            </a:prstGeom>
            <a:noFill/>
            <a:ln w="9525">
              <a:noFill/>
              <a:miter lim="800000"/>
            </a:ln>
            <a:effectLst/>
          </p:spPr>
          <p:txBody>
            <a:bodyPr>
              <a:spAutoFit/>
            </a:bodyPr>
            <a:lstStyle/>
            <a:p>
              <a:pPr fontAlgn="base">
                <a:spcBef>
                  <a:spcPct val="50000"/>
                </a:spcBef>
                <a:spcAft>
                  <a:spcPct val="0"/>
                </a:spcAft>
              </a:pPr>
              <a:r>
                <a:rPr lang="en-US" altLang="zh-CN" sz="2400" dirty="0">
                  <a:solidFill>
                    <a:srgbClr val="0000FF"/>
                  </a:solidFill>
                  <a:latin typeface="宋体" panose="02010600030101010101" pitchFamily="2" charset="-122"/>
                  <a:cs typeface="Consolas" panose="020B0609020204030204" pitchFamily="49" charset="0"/>
                </a:rPr>
                <a:t>…</a:t>
              </a:r>
              <a:endParaRPr lang="en-US" altLang="zh-CN" sz="2400" dirty="0">
                <a:solidFill>
                  <a:srgbClr val="0000FF"/>
                </a:solidFill>
                <a:latin typeface="宋体" panose="02010600030101010101" pitchFamily="2" charset="-122"/>
                <a:cs typeface="Consolas" panose="020B0609020204030204" pitchFamily="49" charset="0"/>
              </a:endParaRPr>
            </a:p>
          </p:txBody>
        </p:sp>
      </p:grpSp>
      <p:sp>
        <p:nvSpPr>
          <p:cNvPr id="46133" name="Text Box 53"/>
          <p:cNvSpPr txBox="1">
            <a:spLocks noChangeArrowheads="1"/>
          </p:cNvSpPr>
          <p:nvPr/>
        </p:nvSpPr>
        <p:spPr bwMode="auto">
          <a:xfrm>
            <a:off x="107504" y="428604"/>
            <a:ext cx="8928992" cy="2319230"/>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216000" tIns="216000" rIns="144000" bIns="252000">
            <a:spAutoFit/>
          </a:bodyPr>
          <a:lstStyle/>
          <a:p>
            <a:pPr fontAlgn="base">
              <a:spcBef>
                <a:spcPct val="0"/>
              </a:spcBef>
              <a:spcAft>
                <a:spcPct val="0"/>
              </a:spcAft>
            </a:pP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不存在元素值为</a:t>
            </a:r>
            <a:r>
              <a:rPr lang="en-US" altLang="zh-CN" sz="2400" b="1" i="1" dirty="0">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的结点，返回</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-1;</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else	</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存在元素值为</a:t>
            </a:r>
            <a:r>
              <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的结点，返回</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其逻辑序号</a:t>
            </a:r>
            <a:r>
              <a:rPr lang="en-US" altLang="zh-CN" sz="2400" b="1" i="1"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endParaRPr lang="en-US" altLang="zh-CN" sz="2400" b="1" i="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613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13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3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2400" y="126192"/>
            <a:ext cx="8686800" cy="1354217"/>
          </a:xfrm>
          <a:prstGeom prst="rect">
            <a:avLst/>
          </a:prstGeom>
          <a:noFill/>
          <a:ln w="9525">
            <a:noFill/>
            <a:miter lim="800000"/>
          </a:ln>
          <a:effectLst/>
        </p:spPr>
        <p:txBody>
          <a:bodyPr>
            <a:spAutoFit/>
          </a:bodyPr>
          <a:lstStyle/>
          <a:p>
            <a:pPr algn="just" fontAlgn="base">
              <a:lnSpc>
                <a:spcPts val="2800"/>
              </a:lnSpc>
              <a:spcBef>
                <a:spcPct val="50000"/>
              </a:spcBef>
              <a:spcAft>
                <a:spcPct val="0"/>
              </a:spcAft>
            </a:pPr>
            <a:r>
              <a:rPr kumimoji="1" lang="en-US" altLang="zh-CN" sz="2400" b="1"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8</a:t>
            </a:r>
            <a:r>
              <a:rPr kumimoji="1" lang="zh-CN" altLang="en-US"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）插入数据元素</a:t>
            </a:r>
            <a:r>
              <a:rPr kumimoji="1" lang="en-US" altLang="zh-CN" sz="2400" b="1"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ListInsert</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(&amp;</a:t>
            </a:r>
            <a:r>
              <a:rPr kumimoji="1" lang="en-US" altLang="zh-CN"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r>
              <a:rPr kumimoji="1" lang="zh-CN" altLang="en-US"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b="1" dirty="0" err="1"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e)    1</a:t>
            </a:r>
            <a:r>
              <a:rPr kumimoji="1" lang="en-US" altLang="zh-CN"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sym typeface="Symbol" panose="05050102010706020507"/>
              </a:rPr>
              <a:t>in+1</a:t>
            </a:r>
            <a:endPar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fontAlgn="base">
              <a:lnSpc>
                <a:spcPts val="2800"/>
              </a:lnSpc>
              <a:spcBef>
                <a:spcPct val="50000"/>
              </a:spcBef>
              <a:spcAft>
                <a:spcPct val="0"/>
              </a:spcAft>
            </a:pPr>
            <a:r>
              <a:rPr kumimoji="1" lang="en-US" altLang="zh-CN" sz="2400" b="1" dirty="0">
                <a:solidFill>
                  <a:srgbClr val="FF3300"/>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先</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在单链表</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中找到第</a:t>
            </a:r>
            <a:r>
              <a:rPr kumimoji="1" lang="en-US" altLang="zh-CN" sz="2400" b="1"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r>
              <a:rPr kumimoji="1" lang="en-US" altLang="zh-CN" sz="2400" b="1" i="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存在这样</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的结点，将</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值为</a:t>
            </a:r>
            <a:r>
              <a:rPr kumimoji="1" lang="en-US" altLang="zh-CN" sz="2400" b="1" i="1"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的结点结点</a:t>
            </a:r>
            <a:r>
              <a:rPr kumimoji="1" lang="en-US" altLang="zh-CN" sz="2400" b="1" i="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插入到其后。</a:t>
            </a:r>
            <a:endPar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107" name="Text Box 3"/>
          <p:cNvSpPr txBox="1">
            <a:spLocks noChangeArrowheads="1"/>
          </p:cNvSpPr>
          <p:nvPr/>
        </p:nvSpPr>
        <p:spPr bwMode="auto">
          <a:xfrm>
            <a:off x="152401" y="1647812"/>
            <a:ext cx="8812088" cy="34682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fontAlgn="base">
              <a:lnSpc>
                <a:spcPct val="110000"/>
              </a:lnSpc>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2400" b="1" dirty="0" err="1" smtClean="0">
                <a:solidFill>
                  <a:srgbClr val="FF3300"/>
                </a:solidFill>
                <a:latin typeface="Consolas" panose="020B0609020204030204" pitchFamily="49" charset="0"/>
                <a:ea typeface="仿宋" panose="02010609060101010101" pitchFamily="49" charset="-122"/>
                <a:cs typeface="Consolas" panose="020B0609020204030204" pitchFamily="49" charset="0"/>
              </a:rPr>
              <a:t>ListInsert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10000"/>
              </a:lnSpc>
              <a:spcBef>
                <a:spcPct val="0"/>
              </a:spcBef>
              <a:spcAft>
                <a:spcPct val="0"/>
              </a:spcAft>
            </a:pP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j=0;</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10000"/>
              </a:lnSpc>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p=L</a:t>
            </a: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头结点，</a:t>
            </a:r>
            <a:r>
              <a:rPr lang="en-US" altLang="zh-CN" sz="2400" b="1" i="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置为</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10000"/>
              </a:lnSpc>
              <a:spcBef>
                <a:spcPct val="0"/>
              </a:spcBef>
              <a:spcAft>
                <a:spcPct val="0"/>
              </a:spcAft>
            </a:pP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10000"/>
              </a:lnSpc>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(j&lt;i-1 &amp;&amp; p!=NULL</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10000"/>
              </a:lnSpc>
              <a:spcBef>
                <a:spcPct val="0"/>
              </a:spcBef>
              <a:spcAft>
                <a:spcPct val="0"/>
              </a:spcAft>
            </a:pPr>
            <a:r>
              <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10000"/>
              </a:lnSpc>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10000"/>
              </a:lnSpc>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矩形 26"/>
          <p:cNvSpPr/>
          <p:nvPr/>
        </p:nvSpPr>
        <p:spPr>
          <a:xfrm>
            <a:off x="323528" y="3356992"/>
            <a:ext cx="7000924" cy="1656184"/>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grpSp>
        <p:nvGrpSpPr>
          <p:cNvPr id="5" name="组合 4"/>
          <p:cNvGrpSpPr/>
          <p:nvPr/>
        </p:nvGrpSpPr>
        <p:grpSpPr>
          <a:xfrm>
            <a:off x="714548" y="4710358"/>
            <a:ext cx="6847014" cy="2031010"/>
            <a:chOff x="714548" y="4595959"/>
            <a:chExt cx="6847014" cy="2031010"/>
          </a:xfrm>
        </p:grpSpPr>
        <p:sp>
          <p:nvSpPr>
            <p:cNvPr id="4" name="TextBox 3"/>
            <p:cNvSpPr txBox="1"/>
            <p:nvPr/>
          </p:nvSpPr>
          <p:spPr>
            <a:xfrm>
              <a:off x="4594319" y="4780858"/>
              <a:ext cx="2659886" cy="461665"/>
            </a:xfrm>
            <a:prstGeom prst="rect">
              <a:avLst/>
            </a:prstGeom>
            <a:noFill/>
          </p:spPr>
          <p:txBody>
            <a:bodyPr wrap="square" rtlCol="0">
              <a:spAutoFit/>
            </a:bodyPr>
            <a:lstStyle/>
            <a:p>
              <a:pPr fontAlgn="base">
                <a:spcBef>
                  <a:spcPct val="0"/>
                </a:spcBef>
                <a:spcAft>
                  <a:spcPct val="0"/>
                </a:spcAft>
              </a:pP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查找第</a:t>
              </a:r>
              <a:r>
                <a:rPr lang="en-US" altLang="zh-CN" sz="2400" b="1"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4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4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Rectangle 32"/>
            <p:cNvSpPr>
              <a:spLocks noChangeArrowheads="1"/>
            </p:cNvSpPr>
            <p:nvPr/>
          </p:nvSpPr>
          <p:spPr bwMode="auto">
            <a:xfrm>
              <a:off x="1363097" y="5762917"/>
              <a:ext cx="372709" cy="395959"/>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7" name="Rectangle 33"/>
            <p:cNvSpPr>
              <a:spLocks noChangeArrowheads="1"/>
            </p:cNvSpPr>
            <p:nvPr/>
          </p:nvSpPr>
          <p:spPr bwMode="auto">
            <a:xfrm>
              <a:off x="1735806" y="5762917"/>
              <a:ext cx="372710" cy="395959"/>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8" name="Line 34"/>
            <p:cNvSpPr>
              <a:spLocks noChangeShapeType="1"/>
            </p:cNvSpPr>
            <p:nvPr/>
          </p:nvSpPr>
          <p:spPr bwMode="auto">
            <a:xfrm>
              <a:off x="1003521" y="5960024"/>
              <a:ext cx="372710" cy="0"/>
            </a:xfrm>
            <a:prstGeom prst="line">
              <a:avLst/>
            </a:prstGeom>
            <a:noFill/>
            <a:ln w="28575">
              <a:solidFill>
                <a:srgbClr val="7030A0"/>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9" name="Text Box 35"/>
            <p:cNvSpPr txBox="1">
              <a:spLocks noChangeArrowheads="1"/>
            </p:cNvSpPr>
            <p:nvPr/>
          </p:nvSpPr>
          <p:spPr bwMode="auto">
            <a:xfrm>
              <a:off x="714548" y="5762917"/>
              <a:ext cx="277481"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L</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10" name="Rectangle 36"/>
            <p:cNvSpPr>
              <a:spLocks noChangeArrowheads="1"/>
            </p:cNvSpPr>
            <p:nvPr/>
          </p:nvSpPr>
          <p:spPr bwMode="auto">
            <a:xfrm>
              <a:off x="3604938" y="5762917"/>
              <a:ext cx="372710" cy="395959"/>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11" name="Rectangle 37"/>
            <p:cNvSpPr>
              <a:spLocks noChangeArrowheads="1"/>
            </p:cNvSpPr>
            <p:nvPr/>
          </p:nvSpPr>
          <p:spPr bwMode="auto">
            <a:xfrm>
              <a:off x="3977648" y="5762917"/>
              <a:ext cx="372709" cy="395959"/>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12" name="Freeform 38"/>
            <p:cNvSpPr/>
            <p:nvPr/>
          </p:nvSpPr>
          <p:spPr bwMode="auto">
            <a:xfrm>
              <a:off x="1921340" y="5958281"/>
              <a:ext cx="571379" cy="3489"/>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3" name="Rectangle 39"/>
            <p:cNvSpPr>
              <a:spLocks noChangeArrowheads="1"/>
            </p:cNvSpPr>
            <p:nvPr/>
          </p:nvSpPr>
          <p:spPr bwMode="auto">
            <a:xfrm>
              <a:off x="4751965" y="5762917"/>
              <a:ext cx="372709" cy="395959"/>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en-US" altLang="zh-CN" sz="2400" b="1" i="1" dirty="0">
                <a:solidFill>
                  <a:srgbClr val="0000FF"/>
                </a:solidFill>
                <a:latin typeface="Consolas" panose="020B0609020204030204" pitchFamily="49" charset="0"/>
                <a:cs typeface="Consolas" panose="020B0609020204030204" pitchFamily="49" charset="0"/>
              </a:endParaRPr>
            </a:p>
          </p:txBody>
        </p:sp>
        <p:sp>
          <p:nvSpPr>
            <p:cNvPr id="14" name="Rectangle 40"/>
            <p:cNvSpPr>
              <a:spLocks noChangeArrowheads="1"/>
            </p:cNvSpPr>
            <p:nvPr/>
          </p:nvSpPr>
          <p:spPr bwMode="auto">
            <a:xfrm>
              <a:off x="5124674" y="5762917"/>
              <a:ext cx="372710" cy="395959"/>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15" name="Line 41"/>
            <p:cNvSpPr>
              <a:spLocks noChangeShapeType="1"/>
            </p:cNvSpPr>
            <p:nvPr/>
          </p:nvSpPr>
          <p:spPr bwMode="auto">
            <a:xfrm>
              <a:off x="4233101" y="5960024"/>
              <a:ext cx="484035"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6" name="Rectangle 42"/>
            <p:cNvSpPr>
              <a:spLocks noChangeArrowheads="1"/>
            </p:cNvSpPr>
            <p:nvPr/>
          </p:nvSpPr>
          <p:spPr bwMode="auto">
            <a:xfrm>
              <a:off x="6816142" y="5762917"/>
              <a:ext cx="372709" cy="395959"/>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17" name="Rectangle 43"/>
            <p:cNvSpPr>
              <a:spLocks noChangeArrowheads="1"/>
            </p:cNvSpPr>
            <p:nvPr/>
          </p:nvSpPr>
          <p:spPr bwMode="auto">
            <a:xfrm>
              <a:off x="7188852" y="5762917"/>
              <a:ext cx="372710" cy="395959"/>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18" name="Freeform 44"/>
            <p:cNvSpPr/>
            <p:nvPr/>
          </p:nvSpPr>
          <p:spPr bwMode="auto">
            <a:xfrm>
              <a:off x="6293691" y="5958281"/>
              <a:ext cx="504062" cy="3489"/>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9" name="Freeform 45"/>
            <p:cNvSpPr/>
            <p:nvPr/>
          </p:nvSpPr>
          <p:spPr bwMode="auto">
            <a:xfrm>
              <a:off x="3026334" y="5956536"/>
              <a:ext cx="571379" cy="3489"/>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0" name="Text Box 46"/>
            <p:cNvSpPr txBox="1">
              <a:spLocks noChangeArrowheads="1"/>
            </p:cNvSpPr>
            <p:nvPr/>
          </p:nvSpPr>
          <p:spPr bwMode="auto">
            <a:xfrm>
              <a:off x="2507168" y="5700470"/>
              <a:ext cx="745420"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a:solidFill>
                    <a:srgbClr val="0000FF"/>
                  </a:solidFill>
                  <a:latin typeface="宋体" panose="02010600030101010101" pitchFamily="2" charset="-122"/>
                  <a:cs typeface="Consolas" panose="020B0609020204030204" pitchFamily="49" charset="0"/>
                </a:rPr>
                <a:t>…</a:t>
              </a:r>
              <a:endParaRPr lang="en-US" altLang="zh-CN" sz="2400">
                <a:solidFill>
                  <a:srgbClr val="0000FF"/>
                </a:solidFill>
                <a:latin typeface="宋体" panose="02010600030101010101" pitchFamily="2" charset="-122"/>
                <a:cs typeface="Consolas" panose="020B0609020204030204" pitchFamily="49" charset="0"/>
              </a:endParaRPr>
            </a:p>
          </p:txBody>
        </p:sp>
        <p:sp>
          <p:nvSpPr>
            <p:cNvPr id="21" name="Line 47"/>
            <p:cNvSpPr>
              <a:spLocks noChangeShapeType="1"/>
            </p:cNvSpPr>
            <p:nvPr/>
          </p:nvSpPr>
          <p:spPr bwMode="auto">
            <a:xfrm>
              <a:off x="3781576" y="5365214"/>
              <a:ext cx="0" cy="394215"/>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2" name="Text Box 48"/>
            <p:cNvSpPr txBox="1">
              <a:spLocks noChangeArrowheads="1"/>
            </p:cNvSpPr>
            <p:nvPr/>
          </p:nvSpPr>
          <p:spPr bwMode="auto">
            <a:xfrm>
              <a:off x="3842337" y="5258827"/>
              <a:ext cx="751982" cy="461665"/>
            </a:xfrm>
            <a:prstGeom prst="rect">
              <a:avLst/>
            </a:prstGeom>
            <a:noFill/>
            <a:ln w="9525">
              <a:noFill/>
              <a:miter lim="800000"/>
            </a:ln>
            <a:effectLst/>
          </p:spPr>
          <p:txBody>
            <a:bodyPr wrap="square">
              <a:spAutoFit/>
            </a:bodyPr>
            <a:lstStyle/>
            <a:p>
              <a:pPr fontAlgn="base">
                <a:spcBef>
                  <a:spcPct val="50000"/>
                </a:spcBef>
                <a:spcAft>
                  <a:spcPct val="0"/>
                </a:spcAft>
              </a:pPr>
              <a:r>
                <a:rPr lang="en-US" altLang="zh-CN" sz="2400" b="1" i="1" dirty="0" err="1" smtClean="0">
                  <a:solidFill>
                    <a:srgbClr val="0000FF"/>
                  </a:solidFill>
                  <a:latin typeface="Consolas" panose="020B0609020204030204" pitchFamily="49" charset="0"/>
                  <a:cs typeface="Consolas" panose="020B0609020204030204" pitchFamily="49" charset="0"/>
                </a:rPr>
                <a:t>i</a:t>
              </a:r>
              <a:r>
                <a:rPr lang="en-US" altLang="zh-CN" sz="2400" b="1" dirty="0" smtClean="0">
                  <a:solidFill>
                    <a:srgbClr val="0000FF"/>
                  </a:solidFill>
                  <a:latin typeface="Consolas" panose="020B0609020204030204" pitchFamily="49" charset="0"/>
                  <a:cs typeface="Consolas" panose="020B0609020204030204" pitchFamily="49" charset="0"/>
                </a:rPr>
                <a:t>-1</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23" name="Freeform 49"/>
            <p:cNvSpPr/>
            <p:nvPr/>
          </p:nvSpPr>
          <p:spPr bwMode="auto">
            <a:xfrm>
              <a:off x="5237965" y="5960024"/>
              <a:ext cx="504061" cy="3489"/>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4" name="Text Box 50"/>
            <p:cNvSpPr txBox="1">
              <a:spLocks noChangeArrowheads="1"/>
            </p:cNvSpPr>
            <p:nvPr/>
          </p:nvSpPr>
          <p:spPr bwMode="auto">
            <a:xfrm>
              <a:off x="5786999" y="5711983"/>
              <a:ext cx="745420"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dirty="0">
                  <a:solidFill>
                    <a:srgbClr val="0000FF"/>
                  </a:solidFill>
                  <a:latin typeface="宋体" panose="02010600030101010101" pitchFamily="2" charset="-122"/>
                  <a:cs typeface="Consolas" panose="020B0609020204030204" pitchFamily="49" charset="0"/>
                </a:rPr>
                <a:t>…</a:t>
              </a:r>
              <a:endParaRPr lang="en-US" altLang="zh-CN" sz="2400" dirty="0">
                <a:solidFill>
                  <a:srgbClr val="0000FF"/>
                </a:solidFill>
                <a:latin typeface="宋体" panose="02010600030101010101" pitchFamily="2" charset="-122"/>
                <a:cs typeface="Consolas" panose="020B0609020204030204" pitchFamily="49" charset="0"/>
              </a:endParaRPr>
            </a:p>
          </p:txBody>
        </p:sp>
        <p:sp>
          <p:nvSpPr>
            <p:cNvPr id="25" name="Line 25"/>
            <p:cNvSpPr>
              <a:spLocks noChangeShapeType="1"/>
            </p:cNvSpPr>
            <p:nvPr/>
          </p:nvSpPr>
          <p:spPr bwMode="auto">
            <a:xfrm flipV="1">
              <a:off x="3791419" y="6186783"/>
              <a:ext cx="0" cy="317465"/>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6" name="Text Box 26"/>
            <p:cNvSpPr txBox="1">
              <a:spLocks noChangeArrowheads="1"/>
            </p:cNvSpPr>
            <p:nvPr/>
          </p:nvSpPr>
          <p:spPr bwMode="auto">
            <a:xfrm>
              <a:off x="3275856" y="6165304"/>
              <a:ext cx="372710"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rPr>
                <a:t>p</a:t>
              </a:r>
              <a:endPar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30" name="下箭头 29"/>
            <p:cNvSpPr/>
            <p:nvPr/>
          </p:nvSpPr>
          <p:spPr>
            <a:xfrm>
              <a:off x="4372662" y="4595959"/>
              <a:ext cx="147771" cy="784947"/>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72008" y="44624"/>
            <a:ext cx="9036496" cy="428076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fontAlgn="base">
              <a:spcBef>
                <a:spcPct val="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未找到第</a:t>
            </a:r>
            <a:r>
              <a:rPr kumimoji="1" lang="en-US" altLang="zh-CN" sz="2400" b="1" i="1" dirty="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个结点，返回</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找到第</a:t>
            </a:r>
            <a:r>
              <a:rPr kumimoji="1" lang="en-US" altLang="zh-CN" sz="2400" b="1" i="1" dirty="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，插入新结点并</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返回</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true</a:t>
            </a:r>
            <a:endPar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sizeof</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s-&gt;data=e;		</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创建</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新结点</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，其</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data</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域置为</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e</a:t>
            </a:r>
            <a:endPar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s-&gt;next=p-&gt;next;	</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插入</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到</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之后</a:t>
            </a:r>
            <a:endPar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p-&gt;next=s;</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7" name="组合 26"/>
          <p:cNvGrpSpPr/>
          <p:nvPr/>
        </p:nvGrpSpPr>
        <p:grpSpPr>
          <a:xfrm>
            <a:off x="972230" y="3933056"/>
            <a:ext cx="7056154" cy="2850192"/>
            <a:chOff x="428596" y="4515727"/>
            <a:chExt cx="6696114" cy="2232313"/>
          </a:xfrm>
        </p:grpSpPr>
        <p:sp>
          <p:nvSpPr>
            <p:cNvPr id="3" name="TextBox 2"/>
            <p:cNvSpPr txBox="1"/>
            <p:nvPr/>
          </p:nvSpPr>
          <p:spPr>
            <a:xfrm>
              <a:off x="4286248" y="5444421"/>
              <a:ext cx="785818" cy="369332"/>
            </a:xfrm>
            <a:prstGeom prst="rect">
              <a:avLst/>
            </a:prstGeom>
            <a:noFill/>
          </p:spPr>
          <p:txBody>
            <a:bodyPr wrap="square" rtlCol="0">
              <a:spAutoFit/>
            </a:bodyPr>
            <a:lstStyle/>
            <a:p>
              <a:pPr fontAlgn="base">
                <a:spcBef>
                  <a:spcPct val="0"/>
                </a:spcBef>
                <a:spcAft>
                  <a:spcPct val="0"/>
                </a:spcAft>
              </a:pPr>
              <a:r>
                <a:rPr lang="zh-CN" altLang="en-US" sz="2400" b="1" dirty="0" smtClean="0">
                  <a:solidFill>
                    <a:srgbClr val="0000FF"/>
                  </a:solidFill>
                  <a:latin typeface="仿宋" panose="02010609060101010101" pitchFamily="49" charset="-122"/>
                  <a:ea typeface="仿宋" panose="02010609060101010101" pitchFamily="49" charset="-122"/>
                  <a:cs typeface="Consolas" panose="020B0609020204030204" pitchFamily="49" charset="0"/>
                </a:rPr>
                <a:t>插入</a:t>
              </a:r>
              <a:endParaRPr lang="zh-CN" altLang="en-US" sz="2400" b="1" dirty="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4" name="Rectangle 32"/>
            <p:cNvSpPr>
              <a:spLocks noChangeArrowheads="1"/>
            </p:cNvSpPr>
            <p:nvPr/>
          </p:nvSpPr>
          <p:spPr bwMode="auto">
            <a:xfrm>
              <a:off x="1055659" y="5981003"/>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5" name="Rectangle 33"/>
            <p:cNvSpPr>
              <a:spLocks noChangeArrowheads="1"/>
            </p:cNvSpPr>
            <p:nvPr/>
          </p:nvSpPr>
          <p:spPr bwMode="auto">
            <a:xfrm>
              <a:off x="1416021" y="5981003"/>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6" name="Line 34"/>
            <p:cNvSpPr>
              <a:spLocks noChangeShapeType="1"/>
            </p:cNvSpPr>
            <p:nvPr/>
          </p:nvSpPr>
          <p:spPr bwMode="auto">
            <a:xfrm>
              <a:off x="707996" y="6160390"/>
              <a:ext cx="360363" cy="0"/>
            </a:xfrm>
            <a:prstGeom prst="line">
              <a:avLst/>
            </a:prstGeom>
            <a:noFill/>
            <a:ln w="9525">
              <a:solidFill>
                <a:schemeClr val="tx1"/>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7" name="Text Box 35"/>
            <p:cNvSpPr txBox="1">
              <a:spLocks noChangeArrowheads="1"/>
            </p:cNvSpPr>
            <p:nvPr/>
          </p:nvSpPr>
          <p:spPr bwMode="auto">
            <a:xfrm>
              <a:off x="428596" y="5981003"/>
              <a:ext cx="268288" cy="366712"/>
            </a:xfrm>
            <a:prstGeom prst="rect">
              <a:avLst/>
            </a:prstGeom>
            <a:noFill/>
            <a:ln w="9525">
              <a:noFill/>
              <a:miter lim="800000"/>
            </a:ln>
            <a:effectLst/>
          </p:spPr>
          <p:txBody>
            <a:bodyPr>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L</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8" name="Rectangle 36"/>
            <p:cNvSpPr>
              <a:spLocks noChangeArrowheads="1"/>
            </p:cNvSpPr>
            <p:nvPr/>
          </p:nvSpPr>
          <p:spPr bwMode="auto">
            <a:xfrm>
              <a:off x="3263871" y="5981003"/>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9" name="Rectangle 37"/>
            <p:cNvSpPr>
              <a:spLocks noChangeArrowheads="1"/>
            </p:cNvSpPr>
            <p:nvPr/>
          </p:nvSpPr>
          <p:spPr bwMode="auto">
            <a:xfrm>
              <a:off x="3624234" y="5981003"/>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10" name="Freeform 38"/>
            <p:cNvSpPr/>
            <p:nvPr/>
          </p:nvSpPr>
          <p:spPr bwMode="auto">
            <a:xfrm>
              <a:off x="1595409" y="6158803"/>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1" name="Rectangle 39"/>
            <p:cNvSpPr>
              <a:spLocks noChangeArrowheads="1"/>
            </p:cNvSpPr>
            <p:nvPr/>
          </p:nvSpPr>
          <p:spPr bwMode="auto">
            <a:xfrm>
              <a:off x="4332259" y="5981003"/>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en-US" altLang="zh-CN" sz="2400" b="1" i="1" dirty="0">
                <a:solidFill>
                  <a:srgbClr val="0000FF"/>
                </a:solidFill>
                <a:latin typeface="Consolas" panose="020B0609020204030204" pitchFamily="49" charset="0"/>
                <a:cs typeface="Consolas" panose="020B0609020204030204" pitchFamily="49" charset="0"/>
              </a:endParaRPr>
            </a:p>
          </p:txBody>
        </p:sp>
        <p:sp>
          <p:nvSpPr>
            <p:cNvPr id="12" name="Rectangle 40"/>
            <p:cNvSpPr>
              <a:spLocks noChangeArrowheads="1"/>
            </p:cNvSpPr>
            <p:nvPr/>
          </p:nvSpPr>
          <p:spPr bwMode="auto">
            <a:xfrm>
              <a:off x="4692621" y="5981003"/>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13" name="Line 41"/>
            <p:cNvSpPr>
              <a:spLocks noChangeShapeType="1"/>
            </p:cNvSpPr>
            <p:nvPr/>
          </p:nvSpPr>
          <p:spPr bwMode="auto">
            <a:xfrm>
              <a:off x="3844920" y="6160390"/>
              <a:ext cx="468000"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4" name="Rectangle 42"/>
            <p:cNvSpPr>
              <a:spLocks noChangeArrowheads="1"/>
            </p:cNvSpPr>
            <p:nvPr/>
          </p:nvSpPr>
          <p:spPr bwMode="auto">
            <a:xfrm>
              <a:off x="6403985" y="5981003"/>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15" name="Rectangle 43"/>
            <p:cNvSpPr>
              <a:spLocks noChangeArrowheads="1"/>
            </p:cNvSpPr>
            <p:nvPr/>
          </p:nvSpPr>
          <p:spPr bwMode="auto">
            <a:xfrm>
              <a:off x="6764347" y="5981003"/>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16" name="Freeform 44"/>
            <p:cNvSpPr/>
            <p:nvPr/>
          </p:nvSpPr>
          <p:spPr bwMode="auto">
            <a:xfrm>
              <a:off x="5929322" y="6158803"/>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7" name="Freeform 45"/>
            <p:cNvSpPr/>
            <p:nvPr/>
          </p:nvSpPr>
          <p:spPr bwMode="auto">
            <a:xfrm>
              <a:off x="2663796" y="6157215"/>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8" name="Text Box 46"/>
            <p:cNvSpPr txBox="1">
              <a:spLocks noChangeArrowheads="1"/>
            </p:cNvSpPr>
            <p:nvPr/>
          </p:nvSpPr>
          <p:spPr bwMode="auto">
            <a:xfrm>
              <a:off x="2205645" y="5923514"/>
              <a:ext cx="682641" cy="361583"/>
            </a:xfrm>
            <a:prstGeom prst="rect">
              <a:avLst/>
            </a:prstGeom>
            <a:noFill/>
            <a:ln w="9525">
              <a:noFill/>
              <a:miter lim="800000"/>
            </a:ln>
            <a:effectLst/>
          </p:spPr>
          <p:txBody>
            <a:bodyPr wrap="square">
              <a:spAutoFit/>
            </a:bodyPr>
            <a:lstStyle/>
            <a:p>
              <a:pPr fontAlgn="base">
                <a:spcBef>
                  <a:spcPct val="50000"/>
                </a:spcBef>
                <a:spcAft>
                  <a:spcPct val="0"/>
                </a:spcAft>
              </a:pPr>
              <a:r>
                <a:rPr lang="en-US" altLang="zh-CN" sz="2400">
                  <a:solidFill>
                    <a:srgbClr val="0000FF"/>
                  </a:solidFill>
                  <a:latin typeface="宋体" panose="02010600030101010101" pitchFamily="2" charset="-122"/>
                  <a:cs typeface="Consolas" panose="020B0609020204030204" pitchFamily="49" charset="0"/>
                </a:rPr>
                <a:t>…</a:t>
              </a:r>
              <a:endParaRPr lang="en-US" altLang="zh-CN" sz="2400">
                <a:solidFill>
                  <a:srgbClr val="0000FF"/>
                </a:solidFill>
                <a:latin typeface="宋体" panose="02010600030101010101" pitchFamily="2" charset="-122"/>
                <a:cs typeface="Consolas" panose="020B0609020204030204" pitchFamily="49" charset="0"/>
              </a:endParaRPr>
            </a:p>
          </p:txBody>
        </p:sp>
        <p:sp>
          <p:nvSpPr>
            <p:cNvPr id="19" name="Line 47"/>
            <p:cNvSpPr>
              <a:spLocks noChangeShapeType="1"/>
            </p:cNvSpPr>
            <p:nvPr/>
          </p:nvSpPr>
          <p:spPr bwMode="auto">
            <a:xfrm>
              <a:off x="3394018" y="5619053"/>
              <a:ext cx="0" cy="358775"/>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0" name="Text Box 48"/>
            <p:cNvSpPr txBox="1">
              <a:spLocks noChangeArrowheads="1"/>
            </p:cNvSpPr>
            <p:nvPr/>
          </p:nvSpPr>
          <p:spPr bwMode="auto">
            <a:xfrm>
              <a:off x="3452766" y="5522231"/>
              <a:ext cx="690606" cy="361583"/>
            </a:xfrm>
            <a:prstGeom prst="rect">
              <a:avLst/>
            </a:prstGeom>
            <a:noFill/>
            <a:ln w="9525">
              <a:noFill/>
              <a:miter lim="800000"/>
            </a:ln>
            <a:effectLst/>
          </p:spPr>
          <p:txBody>
            <a:bodyPr wrap="square">
              <a:spAutoFit/>
            </a:bodyPr>
            <a:lstStyle/>
            <a:p>
              <a:pPr fontAlgn="base">
                <a:spcBef>
                  <a:spcPct val="50000"/>
                </a:spcBef>
                <a:spcAft>
                  <a:spcPct val="0"/>
                </a:spcAft>
              </a:pPr>
              <a:r>
                <a:rPr lang="en-US" altLang="zh-CN" sz="2400" b="1" i="1" dirty="0" err="1" smtClean="0">
                  <a:solidFill>
                    <a:srgbClr val="0000FF"/>
                  </a:solidFill>
                  <a:latin typeface="Consolas" panose="020B0609020204030204" pitchFamily="49" charset="0"/>
                  <a:cs typeface="Consolas" panose="020B0609020204030204" pitchFamily="49" charset="0"/>
                </a:rPr>
                <a:t>i</a:t>
              </a:r>
              <a:r>
                <a:rPr lang="en-US" altLang="zh-CN" sz="2400" b="1" dirty="0" smtClean="0">
                  <a:solidFill>
                    <a:srgbClr val="0000FF"/>
                  </a:solidFill>
                  <a:latin typeface="Consolas" panose="020B0609020204030204" pitchFamily="49" charset="0"/>
                  <a:cs typeface="Consolas" panose="020B0609020204030204" pitchFamily="49" charset="0"/>
                </a:rPr>
                <a:t>-1</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21" name="Freeform 49"/>
            <p:cNvSpPr/>
            <p:nvPr/>
          </p:nvSpPr>
          <p:spPr bwMode="auto">
            <a:xfrm>
              <a:off x="4802159" y="6160390"/>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2" name="Text Box 50"/>
            <p:cNvSpPr txBox="1">
              <a:spLocks noChangeArrowheads="1"/>
            </p:cNvSpPr>
            <p:nvPr/>
          </p:nvSpPr>
          <p:spPr bwMode="auto">
            <a:xfrm>
              <a:off x="5388616" y="5921948"/>
              <a:ext cx="515977" cy="361583"/>
            </a:xfrm>
            <a:prstGeom prst="rect">
              <a:avLst/>
            </a:prstGeom>
            <a:noFill/>
            <a:ln w="9525">
              <a:noFill/>
              <a:miter lim="800000"/>
            </a:ln>
            <a:effectLst/>
          </p:spPr>
          <p:txBody>
            <a:bodyPr wrap="square">
              <a:spAutoFit/>
            </a:bodyPr>
            <a:lstStyle/>
            <a:p>
              <a:pPr fontAlgn="base">
                <a:spcBef>
                  <a:spcPct val="50000"/>
                </a:spcBef>
                <a:spcAft>
                  <a:spcPct val="0"/>
                </a:spcAft>
              </a:pPr>
              <a:r>
                <a:rPr lang="en-US" altLang="zh-CN" sz="2400" dirty="0">
                  <a:solidFill>
                    <a:srgbClr val="0000FF"/>
                  </a:solidFill>
                  <a:latin typeface="宋体" panose="02010600030101010101" pitchFamily="2" charset="-122"/>
                  <a:cs typeface="Consolas" panose="020B0609020204030204" pitchFamily="49" charset="0"/>
                </a:rPr>
                <a:t>…</a:t>
              </a:r>
              <a:endParaRPr lang="en-US" altLang="zh-CN" sz="2400" dirty="0">
                <a:solidFill>
                  <a:srgbClr val="0000FF"/>
                </a:solidFill>
                <a:latin typeface="宋体" panose="02010600030101010101" pitchFamily="2" charset="-122"/>
                <a:cs typeface="Consolas" panose="020B0609020204030204" pitchFamily="49" charset="0"/>
              </a:endParaRPr>
            </a:p>
          </p:txBody>
        </p:sp>
        <p:sp>
          <p:nvSpPr>
            <p:cNvPr id="23" name="Line 25"/>
            <p:cNvSpPr>
              <a:spLocks noChangeShapeType="1"/>
            </p:cNvSpPr>
            <p:nvPr/>
          </p:nvSpPr>
          <p:spPr bwMode="auto">
            <a:xfrm flipV="1">
              <a:off x="3403535" y="6366763"/>
              <a:ext cx="0" cy="288925"/>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4" name="Text Box 26"/>
            <p:cNvSpPr txBox="1">
              <a:spLocks noChangeArrowheads="1"/>
            </p:cNvSpPr>
            <p:nvPr/>
          </p:nvSpPr>
          <p:spPr bwMode="auto">
            <a:xfrm>
              <a:off x="2915816" y="6381328"/>
              <a:ext cx="360363" cy="366712"/>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rPr>
                <a:t>p</a:t>
              </a:r>
              <a:endPar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5" name="Rectangle 39"/>
            <p:cNvSpPr>
              <a:spLocks noChangeArrowheads="1"/>
            </p:cNvSpPr>
            <p:nvPr/>
          </p:nvSpPr>
          <p:spPr bwMode="auto">
            <a:xfrm>
              <a:off x="4708531" y="4944355"/>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i="1" dirty="0" smtClean="0">
                  <a:solidFill>
                    <a:srgbClr val="0000FF"/>
                  </a:solidFill>
                  <a:latin typeface="Consolas" panose="020B0609020204030204" pitchFamily="49" charset="0"/>
                  <a:cs typeface="Consolas" panose="020B0609020204030204" pitchFamily="49" charset="0"/>
                </a:rPr>
                <a:t>e</a:t>
              </a:r>
              <a:endParaRPr lang="en-US" altLang="zh-CN" sz="2400" b="1" i="1" dirty="0">
                <a:solidFill>
                  <a:srgbClr val="0000FF"/>
                </a:solidFill>
                <a:latin typeface="Consolas" panose="020B0609020204030204" pitchFamily="49" charset="0"/>
                <a:cs typeface="Consolas" panose="020B0609020204030204" pitchFamily="49" charset="0"/>
              </a:endParaRPr>
            </a:p>
          </p:txBody>
        </p:sp>
        <p:sp>
          <p:nvSpPr>
            <p:cNvPr id="26" name="Rectangle 40"/>
            <p:cNvSpPr>
              <a:spLocks noChangeArrowheads="1"/>
            </p:cNvSpPr>
            <p:nvPr/>
          </p:nvSpPr>
          <p:spPr bwMode="auto">
            <a:xfrm>
              <a:off x="5068893" y="4944355"/>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28" name="任意多边形 27"/>
            <p:cNvSpPr/>
            <p:nvPr/>
          </p:nvSpPr>
          <p:spPr>
            <a:xfrm>
              <a:off x="4143372" y="5098866"/>
              <a:ext cx="542928" cy="988497"/>
            </a:xfrm>
            <a:custGeom>
              <a:avLst/>
              <a:gdLst>
                <a:gd name="connsiteX0" fmla="*/ 546100 w 546100"/>
                <a:gd name="connsiteY0" fmla="*/ 4233 h 715433"/>
                <a:gd name="connsiteX1" fmla="*/ 254000 w 546100"/>
                <a:gd name="connsiteY1" fmla="*/ 118533 h 715433"/>
                <a:gd name="connsiteX2" fmla="*/ 0 w 546100"/>
                <a:gd name="connsiteY2" fmla="*/ 715433 h 715433"/>
              </a:gdLst>
              <a:ahLst/>
              <a:cxnLst>
                <a:cxn ang="0">
                  <a:pos x="connsiteX0" y="connsiteY0"/>
                </a:cxn>
                <a:cxn ang="0">
                  <a:pos x="connsiteX1" y="connsiteY1"/>
                </a:cxn>
                <a:cxn ang="0">
                  <a:pos x="connsiteX2" y="connsiteY2"/>
                </a:cxn>
              </a:cxnLst>
              <a:rect l="l" t="t" r="r" b="b"/>
              <a:pathLst>
                <a:path w="546100" h="715433">
                  <a:moveTo>
                    <a:pt x="546100" y="4233"/>
                  </a:moveTo>
                  <a:cubicBezTo>
                    <a:pt x="445558" y="2116"/>
                    <a:pt x="345017" y="0"/>
                    <a:pt x="254000" y="118533"/>
                  </a:cubicBezTo>
                  <a:cubicBezTo>
                    <a:pt x="162983" y="237066"/>
                    <a:pt x="81491" y="476249"/>
                    <a:pt x="0" y="715433"/>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9" name="任意多边形 28"/>
            <p:cNvSpPr/>
            <p:nvPr/>
          </p:nvSpPr>
          <p:spPr>
            <a:xfrm>
              <a:off x="4357686" y="4722099"/>
              <a:ext cx="355600" cy="215900"/>
            </a:xfrm>
            <a:custGeom>
              <a:avLst/>
              <a:gdLst>
                <a:gd name="connsiteX0" fmla="*/ 0 w 355600"/>
                <a:gd name="connsiteY0" fmla="*/ 0 h 215900"/>
                <a:gd name="connsiteX1" fmla="*/ 228600 w 355600"/>
                <a:gd name="connsiteY1" fmla="*/ 114300 h 215900"/>
                <a:gd name="connsiteX2" fmla="*/ 355600 w 355600"/>
                <a:gd name="connsiteY2" fmla="*/ 215900 h 215900"/>
              </a:gdLst>
              <a:ahLst/>
              <a:cxnLst>
                <a:cxn ang="0">
                  <a:pos x="connsiteX0" y="connsiteY0"/>
                </a:cxn>
                <a:cxn ang="0">
                  <a:pos x="connsiteX1" y="connsiteY1"/>
                </a:cxn>
                <a:cxn ang="0">
                  <a:pos x="connsiteX2" y="connsiteY2"/>
                </a:cxn>
              </a:cxnLst>
              <a:rect l="l" t="t" r="r" b="b"/>
              <a:pathLst>
                <a:path w="355600" h="215900">
                  <a:moveTo>
                    <a:pt x="0" y="0"/>
                  </a:moveTo>
                  <a:cubicBezTo>
                    <a:pt x="84666" y="39158"/>
                    <a:pt x="169333" y="78317"/>
                    <a:pt x="228600" y="114300"/>
                  </a:cubicBezTo>
                  <a:cubicBezTo>
                    <a:pt x="287867" y="150283"/>
                    <a:pt x="321733" y="183091"/>
                    <a:pt x="355600" y="215900"/>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30" name="Text Box 26"/>
            <p:cNvSpPr txBox="1">
              <a:spLocks noChangeArrowheads="1"/>
            </p:cNvSpPr>
            <p:nvPr/>
          </p:nvSpPr>
          <p:spPr bwMode="auto">
            <a:xfrm>
              <a:off x="4071934" y="4515727"/>
              <a:ext cx="360363" cy="369332"/>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smtClean="0">
                  <a:solidFill>
                    <a:srgbClr val="0000FF"/>
                  </a:solidFill>
                  <a:latin typeface="Consolas" panose="020B0609020204030204" pitchFamily="49" charset="0"/>
                  <a:ea typeface="楷体_GB2312" pitchFamily="49" charset="-122"/>
                  <a:cs typeface="Consolas" panose="020B0609020204030204" pitchFamily="49" charset="0"/>
                </a:rPr>
                <a:t>s</a:t>
              </a:r>
              <a:endPar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grpSp>
      <p:sp>
        <p:nvSpPr>
          <p:cNvPr id="31" name="矩形 30"/>
          <p:cNvSpPr/>
          <p:nvPr/>
        </p:nvSpPr>
        <p:spPr>
          <a:xfrm>
            <a:off x="1046136" y="1581090"/>
            <a:ext cx="7644263" cy="1991926"/>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sp>
        <p:nvSpPr>
          <p:cNvPr id="32" name="下箭头 31"/>
          <p:cNvSpPr/>
          <p:nvPr/>
        </p:nvSpPr>
        <p:spPr>
          <a:xfrm>
            <a:off x="3194255" y="3658020"/>
            <a:ext cx="285752" cy="104237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3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13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1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21096" y="44624"/>
            <a:ext cx="8915400" cy="1354217"/>
          </a:xfrm>
          <a:prstGeom prst="rect">
            <a:avLst/>
          </a:prstGeom>
          <a:noFill/>
          <a:ln w="9525">
            <a:noFill/>
            <a:miter lim="800000"/>
          </a:ln>
          <a:effectLst/>
        </p:spPr>
        <p:txBody>
          <a:bodyPr wrap="square">
            <a:spAutoFit/>
          </a:bodyPr>
          <a:lstStyle/>
          <a:p>
            <a:pPr algn="just" fontAlgn="base">
              <a:lnSpc>
                <a:spcPts val="2800"/>
              </a:lnSpc>
              <a:spcBef>
                <a:spcPct val="50000"/>
              </a:spcBef>
              <a:spcAft>
                <a:spcPct val="0"/>
              </a:spcAft>
            </a:pPr>
            <a:r>
              <a:rPr kumimoji="1" lang="zh-CN" altLang="en-US"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9</a:t>
            </a:r>
            <a:r>
              <a:rPr kumimoji="1" lang="zh-CN" altLang="en-US"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）删除数据元素</a:t>
            </a:r>
            <a:r>
              <a:rPr kumimoji="1" lang="en-US" altLang="zh-CN" sz="2400" b="1"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ListDelete</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(&amp;</a:t>
            </a:r>
            <a:r>
              <a:rPr kumimoji="1" lang="en-US" altLang="zh-CN"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r>
              <a:rPr kumimoji="1" lang="zh-CN" altLang="en-US"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b="1" dirty="0" err="1"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&amp;</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rPr>
              <a:t>e) </a:t>
            </a:r>
            <a:r>
              <a:rPr kumimoji="1" lang="en-US" altLang="zh-CN"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   1</a:t>
            </a:r>
            <a:r>
              <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sym typeface="Symbol" panose="05050102010706020507"/>
              </a:rPr>
              <a:t>i</a:t>
            </a:r>
            <a:r>
              <a:rPr kumimoji="1" lang="en-US" altLang="zh-CN" sz="2400" b="1" dirty="0" smtClean="0">
                <a:solidFill>
                  <a:srgbClr val="FF3300"/>
                </a:solidFill>
                <a:latin typeface="Consolas" panose="020B0609020204030204" pitchFamily="49" charset="0"/>
                <a:ea typeface="微软雅黑" panose="020B0503020204020204" pitchFamily="34" charset="-122"/>
                <a:cs typeface="Consolas" panose="020B0609020204030204" pitchFamily="49" charset="0"/>
                <a:sym typeface="Symbol" panose="05050102010706020507"/>
              </a:rPr>
              <a:t>n</a:t>
            </a:r>
            <a:endParaRPr kumimoji="1" lang="en-US" altLang="zh-CN" sz="2400" b="1"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fontAlgn="base">
              <a:lnSpc>
                <a:spcPts val="2800"/>
              </a:lnSpc>
              <a:spcBef>
                <a:spcPct val="50000"/>
              </a:spcBef>
              <a:spcAft>
                <a:spcPct val="0"/>
              </a:spcAft>
            </a:pPr>
            <a:r>
              <a:rPr kumimoji="1" lang="en-US" altLang="zh-CN" sz="2400" b="1" dirty="0" smtClean="0">
                <a:solidFill>
                  <a:srgbClr val="FF3300"/>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先</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在单链表</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中找到第</a:t>
            </a:r>
            <a:r>
              <a:rPr kumimoji="1" lang="en-US" altLang="zh-CN" sz="2400" b="1" i="1"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r>
              <a:rPr kumimoji="1" lang="en-US" altLang="zh-CN" sz="2400" b="1" i="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存在这样</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的结点，且</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也存在</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后继结点，则</a:t>
            </a: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删除该</a:t>
            </a: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后继结点。</a:t>
            </a:r>
            <a:r>
              <a:rPr kumimoji="1" lang="zh-CN" altLang="en-US" sz="2400" b="1" dirty="0" smtClean="0">
                <a:solidFill>
                  <a:srgbClr val="FF3300"/>
                </a:solidFill>
                <a:latin typeface="Consolas" panose="020B0609020204030204" pitchFamily="49" charset="0"/>
                <a:ea typeface="仿宋" panose="02010609060101010101" pitchFamily="49" charset="-122"/>
                <a:cs typeface="Consolas" panose="020B0609020204030204" pitchFamily="49" charset="0"/>
              </a:rPr>
              <a:t> </a:t>
            </a:r>
            <a:endParaRPr kumimoji="1" lang="zh-CN" altLang="en-US" sz="2400" b="1" dirty="0">
              <a:solidFill>
                <a:srgbClr val="FF3300"/>
              </a:solidFill>
              <a:latin typeface="Consolas" panose="020B0609020204030204" pitchFamily="49" charset="0"/>
              <a:ea typeface="仿宋" panose="02010609060101010101" pitchFamily="49" charset="-122"/>
              <a:cs typeface="Consolas" panose="020B0609020204030204" pitchFamily="49" charset="0"/>
            </a:endParaRPr>
          </a:p>
        </p:txBody>
      </p:sp>
      <p:sp>
        <p:nvSpPr>
          <p:cNvPr id="49155" name="Text Box 3"/>
          <p:cNvSpPr txBox="1">
            <a:spLocks noChangeArrowheads="1"/>
          </p:cNvSpPr>
          <p:nvPr/>
        </p:nvSpPr>
        <p:spPr bwMode="auto">
          <a:xfrm>
            <a:off x="193104" y="1556792"/>
            <a:ext cx="8627368" cy="357844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rIns="144000" bIns="108000">
            <a:spAutoFit/>
          </a:bodyPr>
          <a:lstStyle/>
          <a:p>
            <a:pPr fontAlgn="base">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2400" b="1" dirty="0" err="1" smtClean="0">
                <a:solidFill>
                  <a:srgbClr val="FF3300"/>
                </a:solidFill>
                <a:latin typeface="Consolas" panose="020B0609020204030204" pitchFamily="49" charset="0"/>
                <a:ea typeface="仿宋" panose="02010609060101010101" pitchFamily="49" charset="-122"/>
                <a:cs typeface="Consolas" panose="020B0609020204030204" pitchFamily="49" charset="0"/>
              </a:rPr>
              <a:t>ListDelet</a:t>
            </a:r>
            <a:r>
              <a:rPr lang="en-US" altLang="zh-CN" sz="2400" b="1" dirty="0" err="1" smtClean="0">
                <a:solidFill>
                  <a:srgbClr val="FF33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e</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&amp;e)</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j=0;</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p=L</a:t>
            </a: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q;		</a:t>
            </a:r>
            <a:r>
              <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头结点，</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置为</a:t>
            </a:r>
            <a:r>
              <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(j&lt;i-1 &amp;&amp; p!=NULL)	</a:t>
            </a:r>
            <a:r>
              <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查找第</a:t>
            </a:r>
            <a:r>
              <a:rPr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i-1</a:t>
            </a:r>
            <a:r>
              <a:rPr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endParaRPr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 name="组合 2"/>
          <p:cNvGrpSpPr/>
          <p:nvPr/>
        </p:nvGrpSpPr>
        <p:grpSpPr>
          <a:xfrm>
            <a:off x="749322" y="5071352"/>
            <a:ext cx="7063038" cy="1816688"/>
            <a:chOff x="749322" y="5071351"/>
            <a:chExt cx="6804016" cy="1543466"/>
          </a:xfrm>
        </p:grpSpPr>
        <p:sp>
          <p:nvSpPr>
            <p:cNvPr id="6" name="TextBox 5"/>
            <p:cNvSpPr txBox="1"/>
            <p:nvPr/>
          </p:nvSpPr>
          <p:spPr>
            <a:xfrm>
              <a:off x="4500562" y="5071351"/>
              <a:ext cx="2571768" cy="392233"/>
            </a:xfrm>
            <a:prstGeom prst="rect">
              <a:avLst/>
            </a:prstGeom>
            <a:noFill/>
          </p:spPr>
          <p:txBody>
            <a:bodyPr wrap="square" rtlCol="0">
              <a:spAutoFit/>
            </a:bodyPr>
            <a:lstStyle/>
            <a:p>
              <a:pPr fontAlgn="base">
                <a:spcBef>
                  <a:spcPct val="0"/>
                </a:spcBef>
                <a:spcAft>
                  <a:spcPct val="0"/>
                </a:spcAft>
              </a:pP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查找第</a:t>
              </a:r>
              <a:r>
                <a:rPr lang="en-US" altLang="zh-CN" sz="2400" b="1" i="1"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4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4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Rectangle 32"/>
            <p:cNvSpPr>
              <a:spLocks noChangeArrowheads="1"/>
            </p:cNvSpPr>
            <p:nvPr/>
          </p:nvSpPr>
          <p:spPr bwMode="auto">
            <a:xfrm>
              <a:off x="1376385" y="5846853"/>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8" name="Rectangle 33"/>
            <p:cNvSpPr>
              <a:spLocks noChangeArrowheads="1"/>
            </p:cNvSpPr>
            <p:nvPr/>
          </p:nvSpPr>
          <p:spPr bwMode="auto">
            <a:xfrm>
              <a:off x="1736747" y="5846853"/>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9" name="Line 34"/>
            <p:cNvSpPr>
              <a:spLocks noChangeShapeType="1"/>
            </p:cNvSpPr>
            <p:nvPr/>
          </p:nvSpPr>
          <p:spPr bwMode="auto">
            <a:xfrm>
              <a:off x="1028722" y="6026240"/>
              <a:ext cx="360363"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0" name="Text Box 35"/>
            <p:cNvSpPr txBox="1">
              <a:spLocks noChangeArrowheads="1"/>
            </p:cNvSpPr>
            <p:nvPr/>
          </p:nvSpPr>
          <p:spPr bwMode="auto">
            <a:xfrm>
              <a:off x="749322" y="5846853"/>
              <a:ext cx="268288" cy="392233"/>
            </a:xfrm>
            <a:prstGeom prst="rect">
              <a:avLst/>
            </a:prstGeom>
            <a:noFill/>
            <a:ln w="9525">
              <a:noFill/>
              <a:miter lim="800000"/>
            </a:ln>
            <a:effectLst/>
          </p:spPr>
          <p:txBody>
            <a:bodyPr>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L</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11" name="Rectangle 36"/>
            <p:cNvSpPr>
              <a:spLocks noChangeArrowheads="1"/>
            </p:cNvSpPr>
            <p:nvPr/>
          </p:nvSpPr>
          <p:spPr bwMode="auto">
            <a:xfrm>
              <a:off x="3533797" y="5846853"/>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12" name="Rectangle 37"/>
            <p:cNvSpPr>
              <a:spLocks noChangeArrowheads="1"/>
            </p:cNvSpPr>
            <p:nvPr/>
          </p:nvSpPr>
          <p:spPr bwMode="auto">
            <a:xfrm>
              <a:off x="3894160" y="5846853"/>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13" name="Freeform 38"/>
            <p:cNvSpPr/>
            <p:nvPr/>
          </p:nvSpPr>
          <p:spPr bwMode="auto">
            <a:xfrm>
              <a:off x="1916135" y="6024653"/>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4" name="Rectangle 39"/>
            <p:cNvSpPr>
              <a:spLocks noChangeArrowheads="1"/>
            </p:cNvSpPr>
            <p:nvPr/>
          </p:nvSpPr>
          <p:spPr bwMode="auto">
            <a:xfrm>
              <a:off x="4652985" y="5846853"/>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en-US" altLang="zh-CN" sz="2400" b="1" i="1" dirty="0">
                <a:solidFill>
                  <a:srgbClr val="0000FF"/>
                </a:solidFill>
                <a:latin typeface="Consolas" panose="020B0609020204030204" pitchFamily="49" charset="0"/>
                <a:cs typeface="Consolas" panose="020B0609020204030204" pitchFamily="49" charset="0"/>
              </a:endParaRPr>
            </a:p>
          </p:txBody>
        </p:sp>
        <p:sp>
          <p:nvSpPr>
            <p:cNvPr id="15" name="Rectangle 40"/>
            <p:cNvSpPr>
              <a:spLocks noChangeArrowheads="1"/>
            </p:cNvSpPr>
            <p:nvPr/>
          </p:nvSpPr>
          <p:spPr bwMode="auto">
            <a:xfrm>
              <a:off x="5013347" y="5846853"/>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16" name="Line 41"/>
            <p:cNvSpPr>
              <a:spLocks noChangeShapeType="1"/>
            </p:cNvSpPr>
            <p:nvPr/>
          </p:nvSpPr>
          <p:spPr bwMode="auto">
            <a:xfrm>
              <a:off x="4156072" y="6026240"/>
              <a:ext cx="504000"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7" name="Rectangle 42"/>
            <p:cNvSpPr>
              <a:spLocks noChangeArrowheads="1"/>
            </p:cNvSpPr>
            <p:nvPr/>
          </p:nvSpPr>
          <p:spPr bwMode="auto">
            <a:xfrm>
              <a:off x="6832613" y="5846853"/>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18" name="Rectangle 43"/>
            <p:cNvSpPr>
              <a:spLocks noChangeArrowheads="1"/>
            </p:cNvSpPr>
            <p:nvPr/>
          </p:nvSpPr>
          <p:spPr bwMode="auto">
            <a:xfrm>
              <a:off x="7192975" y="5846853"/>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19" name="Freeform 44"/>
            <p:cNvSpPr/>
            <p:nvPr/>
          </p:nvSpPr>
          <p:spPr bwMode="auto">
            <a:xfrm>
              <a:off x="6357950" y="6024653"/>
              <a:ext cx="487363"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0" name="Freeform 45"/>
            <p:cNvSpPr/>
            <p:nvPr/>
          </p:nvSpPr>
          <p:spPr bwMode="auto">
            <a:xfrm>
              <a:off x="2984522" y="6023065"/>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1" name="Text Box 46"/>
            <p:cNvSpPr txBox="1">
              <a:spLocks noChangeArrowheads="1"/>
            </p:cNvSpPr>
            <p:nvPr/>
          </p:nvSpPr>
          <p:spPr bwMode="auto">
            <a:xfrm>
              <a:off x="2525735" y="5800180"/>
              <a:ext cx="720725" cy="392233"/>
            </a:xfrm>
            <a:prstGeom prst="rect">
              <a:avLst/>
            </a:prstGeom>
            <a:noFill/>
            <a:ln w="9525">
              <a:noFill/>
              <a:miter lim="800000"/>
            </a:ln>
            <a:effectLst/>
          </p:spPr>
          <p:txBody>
            <a:bodyPr>
              <a:spAutoFit/>
            </a:bodyPr>
            <a:lstStyle/>
            <a:p>
              <a:pPr fontAlgn="base">
                <a:spcBef>
                  <a:spcPct val="50000"/>
                </a:spcBef>
                <a:spcAft>
                  <a:spcPct val="0"/>
                </a:spcAft>
              </a:pPr>
              <a:r>
                <a:rPr lang="en-US" altLang="zh-CN" sz="2400">
                  <a:solidFill>
                    <a:srgbClr val="0000FF"/>
                  </a:solidFill>
                  <a:latin typeface="宋体" panose="02010600030101010101" pitchFamily="2" charset="-122"/>
                  <a:cs typeface="Consolas" panose="020B0609020204030204" pitchFamily="49" charset="0"/>
                </a:rPr>
                <a:t>…</a:t>
              </a:r>
              <a:endParaRPr lang="en-US" altLang="zh-CN" sz="2400">
                <a:solidFill>
                  <a:srgbClr val="0000FF"/>
                </a:solidFill>
                <a:latin typeface="宋体" panose="02010600030101010101" pitchFamily="2" charset="-122"/>
                <a:cs typeface="Consolas" panose="020B0609020204030204" pitchFamily="49" charset="0"/>
              </a:endParaRPr>
            </a:p>
          </p:txBody>
        </p:sp>
        <p:sp>
          <p:nvSpPr>
            <p:cNvPr id="22" name="Line 47"/>
            <p:cNvSpPr>
              <a:spLocks noChangeShapeType="1"/>
            </p:cNvSpPr>
            <p:nvPr/>
          </p:nvSpPr>
          <p:spPr bwMode="auto">
            <a:xfrm>
              <a:off x="3714744" y="5484903"/>
              <a:ext cx="0" cy="358775"/>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3" name="Text Box 48"/>
            <p:cNvSpPr txBox="1">
              <a:spLocks noChangeArrowheads="1"/>
            </p:cNvSpPr>
            <p:nvPr/>
          </p:nvSpPr>
          <p:spPr bwMode="auto">
            <a:xfrm>
              <a:off x="3773492" y="5388081"/>
              <a:ext cx="886581" cy="392233"/>
            </a:xfrm>
            <a:prstGeom prst="rect">
              <a:avLst/>
            </a:prstGeom>
            <a:noFill/>
            <a:ln w="9525">
              <a:noFill/>
              <a:miter lim="800000"/>
            </a:ln>
            <a:effectLst/>
          </p:spPr>
          <p:txBody>
            <a:bodyPr wrap="square">
              <a:spAutoFit/>
            </a:bodyPr>
            <a:lstStyle/>
            <a:p>
              <a:pPr fontAlgn="base">
                <a:spcBef>
                  <a:spcPct val="50000"/>
                </a:spcBef>
                <a:spcAft>
                  <a:spcPct val="0"/>
                </a:spcAft>
              </a:pPr>
              <a:r>
                <a:rPr lang="en-US" altLang="zh-CN" sz="2400" b="1" i="1" dirty="0" err="1" smtClean="0">
                  <a:solidFill>
                    <a:srgbClr val="0000FF"/>
                  </a:solidFill>
                  <a:latin typeface="Consolas" panose="020B0609020204030204" pitchFamily="49" charset="0"/>
                  <a:cs typeface="Consolas" panose="020B0609020204030204" pitchFamily="49" charset="0"/>
                </a:rPr>
                <a:t>i</a:t>
              </a:r>
              <a:r>
                <a:rPr lang="en-US" altLang="zh-CN" sz="2400" b="1" dirty="0" smtClean="0">
                  <a:solidFill>
                    <a:srgbClr val="0000FF"/>
                  </a:solidFill>
                  <a:latin typeface="Consolas" panose="020B0609020204030204" pitchFamily="49" charset="0"/>
                  <a:cs typeface="Consolas" panose="020B0609020204030204" pitchFamily="49" charset="0"/>
                </a:rPr>
                <a:t>-1</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24" name="Freeform 49"/>
            <p:cNvSpPr/>
            <p:nvPr/>
          </p:nvSpPr>
          <p:spPr bwMode="auto">
            <a:xfrm>
              <a:off x="5122885" y="6026240"/>
              <a:ext cx="487362" cy="3175"/>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5" name="Text Box 50"/>
            <p:cNvSpPr txBox="1">
              <a:spLocks noChangeArrowheads="1"/>
            </p:cNvSpPr>
            <p:nvPr/>
          </p:nvSpPr>
          <p:spPr bwMode="auto">
            <a:xfrm>
              <a:off x="5786446" y="5808118"/>
              <a:ext cx="720725" cy="392233"/>
            </a:xfrm>
            <a:prstGeom prst="rect">
              <a:avLst/>
            </a:prstGeom>
            <a:noFill/>
            <a:ln w="9525">
              <a:noFill/>
              <a:miter lim="800000"/>
            </a:ln>
            <a:effectLst/>
          </p:spPr>
          <p:txBody>
            <a:bodyPr>
              <a:spAutoFit/>
            </a:bodyPr>
            <a:lstStyle/>
            <a:p>
              <a:pPr fontAlgn="base">
                <a:spcBef>
                  <a:spcPct val="50000"/>
                </a:spcBef>
                <a:spcAft>
                  <a:spcPct val="0"/>
                </a:spcAft>
              </a:pPr>
              <a:r>
                <a:rPr lang="en-US" altLang="zh-CN" sz="2400" dirty="0">
                  <a:solidFill>
                    <a:srgbClr val="0000FF"/>
                  </a:solidFill>
                  <a:latin typeface="宋体" panose="02010600030101010101" pitchFamily="2" charset="-122"/>
                  <a:cs typeface="Consolas" panose="020B0609020204030204" pitchFamily="49" charset="0"/>
                </a:rPr>
                <a:t>…</a:t>
              </a:r>
              <a:endParaRPr lang="en-US" altLang="zh-CN" sz="2400" dirty="0">
                <a:solidFill>
                  <a:srgbClr val="0000FF"/>
                </a:solidFill>
                <a:latin typeface="宋体" panose="02010600030101010101" pitchFamily="2" charset="-122"/>
                <a:cs typeface="Consolas" panose="020B0609020204030204" pitchFamily="49" charset="0"/>
              </a:endParaRPr>
            </a:p>
          </p:txBody>
        </p:sp>
        <p:sp>
          <p:nvSpPr>
            <p:cNvPr id="26" name="Line 25"/>
            <p:cNvSpPr>
              <a:spLocks noChangeShapeType="1"/>
            </p:cNvSpPr>
            <p:nvPr/>
          </p:nvSpPr>
          <p:spPr bwMode="auto">
            <a:xfrm flipV="1">
              <a:off x="3724261" y="6232613"/>
              <a:ext cx="0" cy="288925"/>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7" name="Text Box 26"/>
            <p:cNvSpPr txBox="1">
              <a:spLocks noChangeArrowheads="1"/>
            </p:cNvSpPr>
            <p:nvPr/>
          </p:nvSpPr>
          <p:spPr bwMode="auto">
            <a:xfrm>
              <a:off x="3211505" y="6222584"/>
              <a:ext cx="360363" cy="392233"/>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rPr>
                <a:t>p</a:t>
              </a:r>
              <a:endPar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grpSp>
      <p:sp>
        <p:nvSpPr>
          <p:cNvPr id="28" name="矩形 27"/>
          <p:cNvSpPr/>
          <p:nvPr/>
        </p:nvSpPr>
        <p:spPr>
          <a:xfrm>
            <a:off x="749322" y="3140968"/>
            <a:ext cx="7144545" cy="1598522"/>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sp>
        <p:nvSpPr>
          <p:cNvPr id="30" name="下箭头 29"/>
          <p:cNvSpPr/>
          <p:nvPr/>
        </p:nvSpPr>
        <p:spPr>
          <a:xfrm flipH="1">
            <a:off x="4321594" y="4641929"/>
            <a:ext cx="178968" cy="798754"/>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28600" y="44624"/>
            <a:ext cx="8686800" cy="49074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44000" bIns="144000">
            <a:spAutoFit/>
          </a:bodyPr>
          <a:lstStyle/>
          <a:p>
            <a:pPr fontAlgn="base">
              <a:spcBef>
                <a:spcPct val="0"/>
              </a:spcBef>
              <a:spcAft>
                <a:spcPct val="0"/>
              </a:spcAft>
            </a:pP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(p==NULL</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未找到第</a:t>
            </a:r>
            <a:r>
              <a:rPr kumimoji="1" lang="en-US" altLang="zh-CN" sz="2400" b="1" i="1" dirty="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个结点，返回</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false;</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else</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找到第</a:t>
            </a:r>
            <a:r>
              <a:rPr kumimoji="1" lang="en-US" altLang="zh-CN" sz="2400" b="1" i="1" dirty="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endPar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q=p-</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&gt;next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指向第</a:t>
            </a:r>
            <a:r>
              <a:rPr kumimoji="1" lang="en-US" altLang="zh-CN" sz="2400" b="1" i="1"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endPar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if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a:solidFill>
                  <a:srgbClr val="FF00FF"/>
                </a:solidFill>
                <a:latin typeface="Consolas" panose="020B0609020204030204" pitchFamily="49" charset="0"/>
                <a:ea typeface="仿宋" panose="02010609060101010101" pitchFamily="49" charset="-122"/>
                <a:cs typeface="Consolas" panose="020B0609020204030204" pitchFamily="49" charset="0"/>
              </a:rPr>
              <a:t>q==NULL</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err="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&gt;n</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，结点不存在，返回</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e=q-</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ct val="150000"/>
              </a:lnSpc>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p-</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&gt;next=q-&gt;next</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从单链表中</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删除</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a:t>
            </a:r>
            <a:endPar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free(q</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释放</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a:t>
            </a:r>
            <a:endPar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return </a:t>
            </a: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true</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返回</a:t>
            </a:r>
            <a:r>
              <a:rPr kumimoji="1" lang="en-US" altLang="zh-CN"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true</a:t>
            </a:r>
            <a:r>
              <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rPr>
              <a:t>表示成功删除第</a:t>
            </a:r>
            <a:r>
              <a:rPr kumimoji="1" lang="en-US" altLang="zh-CN" sz="2400" b="1"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2400" b="1"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endParaRPr kumimoji="1" lang="zh-CN" altLang="en-US" sz="2400" b="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spcBef>
                <a:spcPct val="0"/>
              </a:spcBef>
              <a:spcAft>
                <a:spcPct val="0"/>
              </a:spcAft>
            </a:pPr>
            <a:r>
              <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矩形 2"/>
          <p:cNvSpPr/>
          <p:nvPr/>
        </p:nvSpPr>
        <p:spPr>
          <a:xfrm>
            <a:off x="857224" y="2467816"/>
            <a:ext cx="8058176" cy="1728192"/>
          </a:xfrm>
          <a:prstGeom prst="rect">
            <a:avLst/>
          </a:prstGeom>
          <a:solidFill>
            <a:schemeClr val="accent1">
              <a:alpha val="0"/>
            </a:schemeClr>
          </a:solidFill>
          <a:ln w="1905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cxnSp>
        <p:nvCxnSpPr>
          <p:cNvPr id="4" name="直接连接符 3"/>
          <p:cNvCxnSpPr/>
          <p:nvPr/>
        </p:nvCxnSpPr>
        <p:spPr>
          <a:xfrm>
            <a:off x="4886312" y="4379835"/>
            <a:ext cx="0" cy="1144500"/>
          </a:xfrm>
          <a:prstGeom prst="line">
            <a:avLst/>
          </a:prstGeom>
          <a:ln w="19050">
            <a:solidFill>
              <a:srgbClr val="FF00FF"/>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260320" y="4850537"/>
            <a:ext cx="7480032" cy="1966647"/>
            <a:chOff x="260320" y="4850537"/>
            <a:chExt cx="7480032" cy="1966647"/>
          </a:xfrm>
        </p:grpSpPr>
        <p:sp>
          <p:nvSpPr>
            <p:cNvPr id="7" name="TextBox 6"/>
            <p:cNvSpPr txBox="1"/>
            <p:nvPr/>
          </p:nvSpPr>
          <p:spPr>
            <a:xfrm>
              <a:off x="5112755" y="4850537"/>
              <a:ext cx="2286883" cy="461665"/>
            </a:xfrm>
            <a:prstGeom prst="rect">
              <a:avLst/>
            </a:prstGeom>
            <a:noFill/>
          </p:spPr>
          <p:txBody>
            <a:bodyPr wrap="square" rtlCol="0">
              <a:spAutoFit/>
            </a:bodyPr>
            <a:lstStyle/>
            <a:p>
              <a:pPr fontAlgn="base">
                <a:spcBef>
                  <a:spcPct val="0"/>
                </a:spcBef>
                <a:spcAft>
                  <a:spcPct val="0"/>
                </a:spcAft>
              </a:pP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删除第</a:t>
              </a:r>
              <a:r>
                <a:rPr lang="en-US" altLang="zh-CN" sz="2400" b="1" i="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Rectangle 32"/>
            <p:cNvSpPr>
              <a:spLocks noChangeArrowheads="1"/>
            </p:cNvSpPr>
            <p:nvPr/>
          </p:nvSpPr>
          <p:spPr bwMode="auto">
            <a:xfrm>
              <a:off x="950808" y="5957130"/>
              <a:ext cx="396811" cy="398389"/>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9" name="Rectangle 33"/>
            <p:cNvSpPr>
              <a:spLocks noChangeArrowheads="1"/>
            </p:cNvSpPr>
            <p:nvPr/>
          </p:nvSpPr>
          <p:spPr bwMode="auto">
            <a:xfrm>
              <a:off x="1347619" y="5957130"/>
              <a:ext cx="396812" cy="398389"/>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10" name="Line 34"/>
            <p:cNvSpPr>
              <a:spLocks noChangeShapeType="1"/>
            </p:cNvSpPr>
            <p:nvPr/>
          </p:nvSpPr>
          <p:spPr bwMode="auto">
            <a:xfrm>
              <a:off x="567980" y="6155446"/>
              <a:ext cx="396812" cy="0"/>
            </a:xfrm>
            <a:prstGeom prst="line">
              <a:avLst/>
            </a:prstGeom>
            <a:noFill/>
            <a:ln w="28575">
              <a:solidFill>
                <a:srgbClr val="7030A0"/>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11" name="Text Box 35"/>
            <p:cNvSpPr txBox="1">
              <a:spLocks noChangeArrowheads="1"/>
            </p:cNvSpPr>
            <p:nvPr/>
          </p:nvSpPr>
          <p:spPr bwMode="auto">
            <a:xfrm>
              <a:off x="260320" y="5957130"/>
              <a:ext cx="295424"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L</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12" name="Rectangle 36"/>
            <p:cNvSpPr>
              <a:spLocks noChangeArrowheads="1"/>
            </p:cNvSpPr>
            <p:nvPr/>
          </p:nvSpPr>
          <p:spPr bwMode="auto">
            <a:xfrm>
              <a:off x="3337621" y="5957130"/>
              <a:ext cx="396812" cy="398389"/>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13" name="Rectangle 37"/>
            <p:cNvSpPr>
              <a:spLocks noChangeArrowheads="1"/>
            </p:cNvSpPr>
            <p:nvPr/>
          </p:nvSpPr>
          <p:spPr bwMode="auto">
            <a:xfrm>
              <a:off x="3734433" y="5957130"/>
              <a:ext cx="396811" cy="398389"/>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14" name="Freeform 38"/>
            <p:cNvSpPr/>
            <p:nvPr/>
          </p:nvSpPr>
          <p:spPr bwMode="auto">
            <a:xfrm>
              <a:off x="1545151" y="6153692"/>
              <a:ext cx="608328" cy="3510"/>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5" name="Rectangle 39"/>
            <p:cNvSpPr>
              <a:spLocks noChangeArrowheads="1"/>
            </p:cNvSpPr>
            <p:nvPr/>
          </p:nvSpPr>
          <p:spPr bwMode="auto">
            <a:xfrm>
              <a:off x="4558823" y="5957130"/>
              <a:ext cx="396811" cy="398389"/>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en-US" altLang="zh-CN" sz="2400" b="1" i="1" dirty="0">
                <a:solidFill>
                  <a:srgbClr val="0000FF"/>
                </a:solidFill>
                <a:latin typeface="Consolas" panose="020B0609020204030204" pitchFamily="49" charset="0"/>
                <a:cs typeface="Consolas" panose="020B0609020204030204" pitchFamily="49" charset="0"/>
              </a:endParaRPr>
            </a:p>
          </p:txBody>
        </p:sp>
        <p:sp>
          <p:nvSpPr>
            <p:cNvPr id="16" name="Rectangle 40"/>
            <p:cNvSpPr>
              <a:spLocks noChangeArrowheads="1"/>
            </p:cNvSpPr>
            <p:nvPr/>
          </p:nvSpPr>
          <p:spPr bwMode="auto">
            <a:xfrm>
              <a:off x="4955634" y="5957130"/>
              <a:ext cx="396812" cy="398389"/>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17" name="Line 41"/>
            <p:cNvSpPr>
              <a:spLocks noChangeShapeType="1"/>
            </p:cNvSpPr>
            <p:nvPr/>
          </p:nvSpPr>
          <p:spPr bwMode="auto">
            <a:xfrm>
              <a:off x="4013451" y="6155446"/>
              <a:ext cx="554978" cy="0"/>
            </a:xfrm>
            <a:prstGeom prst="line">
              <a:avLst/>
            </a:prstGeom>
            <a:ln>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8" name="Rectangle 42"/>
            <p:cNvSpPr>
              <a:spLocks noChangeArrowheads="1"/>
            </p:cNvSpPr>
            <p:nvPr/>
          </p:nvSpPr>
          <p:spPr bwMode="auto">
            <a:xfrm>
              <a:off x="6946729" y="5957130"/>
              <a:ext cx="396811" cy="398389"/>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a:solidFill>
                  <a:prstClr val="black"/>
                </a:solidFill>
                <a:latin typeface="Consolas" panose="020B0609020204030204" pitchFamily="49" charset="0"/>
                <a:cs typeface="Consolas" panose="020B0609020204030204" pitchFamily="49" charset="0"/>
              </a:endParaRPr>
            </a:p>
          </p:txBody>
        </p:sp>
        <p:sp>
          <p:nvSpPr>
            <p:cNvPr id="19" name="Rectangle 43"/>
            <p:cNvSpPr>
              <a:spLocks noChangeArrowheads="1"/>
            </p:cNvSpPr>
            <p:nvPr/>
          </p:nvSpPr>
          <p:spPr bwMode="auto">
            <a:xfrm>
              <a:off x="7343540" y="5957130"/>
              <a:ext cx="396812" cy="398389"/>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dirty="0">
                  <a:solidFill>
                    <a:srgbClr val="0000FF"/>
                  </a:solidFill>
                  <a:latin typeface="Consolas" panose="020B0609020204030204" pitchFamily="49" charset="0"/>
                  <a:cs typeface="Consolas" panose="020B0609020204030204" pitchFamily="49" charset="0"/>
                </a:rPr>
                <a:t>∧</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20" name="Freeform 44"/>
            <p:cNvSpPr/>
            <p:nvPr/>
          </p:nvSpPr>
          <p:spPr bwMode="auto">
            <a:xfrm>
              <a:off x="6424055" y="6153692"/>
              <a:ext cx="536658" cy="3510"/>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1" name="Freeform 45"/>
            <p:cNvSpPr/>
            <p:nvPr/>
          </p:nvSpPr>
          <p:spPr bwMode="auto">
            <a:xfrm>
              <a:off x="2721602" y="6151936"/>
              <a:ext cx="608328" cy="3510"/>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2" name="Text Box 46"/>
            <p:cNvSpPr txBox="1">
              <a:spLocks noChangeArrowheads="1"/>
            </p:cNvSpPr>
            <p:nvPr/>
          </p:nvSpPr>
          <p:spPr bwMode="auto">
            <a:xfrm>
              <a:off x="2174456" y="5913956"/>
              <a:ext cx="793623"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a:solidFill>
                    <a:srgbClr val="0000FF"/>
                  </a:solidFill>
                  <a:latin typeface="宋体" panose="02010600030101010101" pitchFamily="2" charset="-122"/>
                  <a:cs typeface="Consolas" panose="020B0609020204030204" pitchFamily="49" charset="0"/>
                </a:rPr>
                <a:t>…</a:t>
              </a:r>
              <a:endParaRPr lang="en-US" altLang="zh-CN" sz="2400">
                <a:solidFill>
                  <a:srgbClr val="0000FF"/>
                </a:solidFill>
                <a:latin typeface="宋体" panose="02010600030101010101" pitchFamily="2" charset="-122"/>
                <a:cs typeface="Consolas" panose="020B0609020204030204" pitchFamily="49" charset="0"/>
              </a:endParaRPr>
            </a:p>
          </p:txBody>
        </p:sp>
        <p:sp>
          <p:nvSpPr>
            <p:cNvPr id="23" name="Line 47"/>
            <p:cNvSpPr>
              <a:spLocks noChangeShapeType="1"/>
            </p:cNvSpPr>
            <p:nvPr/>
          </p:nvSpPr>
          <p:spPr bwMode="auto">
            <a:xfrm>
              <a:off x="3525683" y="5556985"/>
              <a:ext cx="0" cy="396635"/>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4" name="Text Box 48"/>
            <p:cNvSpPr txBox="1">
              <a:spLocks noChangeArrowheads="1"/>
            </p:cNvSpPr>
            <p:nvPr/>
          </p:nvSpPr>
          <p:spPr bwMode="auto">
            <a:xfrm>
              <a:off x="3590373" y="5449946"/>
              <a:ext cx="837611" cy="461665"/>
            </a:xfrm>
            <a:prstGeom prst="rect">
              <a:avLst/>
            </a:prstGeom>
            <a:noFill/>
            <a:ln w="9525">
              <a:noFill/>
              <a:miter lim="800000"/>
            </a:ln>
            <a:effectLst/>
          </p:spPr>
          <p:txBody>
            <a:bodyPr wrap="square">
              <a:spAutoFit/>
            </a:bodyPr>
            <a:lstStyle/>
            <a:p>
              <a:pPr fontAlgn="base">
                <a:spcBef>
                  <a:spcPct val="50000"/>
                </a:spcBef>
                <a:spcAft>
                  <a:spcPct val="0"/>
                </a:spcAft>
              </a:pPr>
              <a:r>
                <a:rPr lang="en-US" altLang="zh-CN" sz="2400" b="1" i="1" dirty="0" err="1" smtClean="0">
                  <a:solidFill>
                    <a:srgbClr val="0000FF"/>
                  </a:solidFill>
                  <a:latin typeface="Consolas" panose="020B0609020204030204" pitchFamily="49" charset="0"/>
                  <a:cs typeface="Consolas" panose="020B0609020204030204" pitchFamily="49" charset="0"/>
                </a:rPr>
                <a:t>i</a:t>
              </a:r>
              <a:r>
                <a:rPr lang="en-US" altLang="zh-CN" sz="2400" b="1" dirty="0" smtClean="0">
                  <a:solidFill>
                    <a:srgbClr val="0000FF"/>
                  </a:solidFill>
                  <a:latin typeface="Consolas" panose="020B0609020204030204" pitchFamily="49" charset="0"/>
                  <a:cs typeface="Consolas" panose="020B0609020204030204" pitchFamily="49" charset="0"/>
                </a:rPr>
                <a:t>-1</a:t>
              </a:r>
              <a:endParaRPr lang="en-US" altLang="zh-CN" sz="2400" b="1" dirty="0">
                <a:solidFill>
                  <a:srgbClr val="0000FF"/>
                </a:solidFill>
                <a:latin typeface="Consolas" panose="020B0609020204030204" pitchFamily="49" charset="0"/>
                <a:cs typeface="Consolas" panose="020B0609020204030204" pitchFamily="49" charset="0"/>
              </a:endParaRPr>
            </a:p>
          </p:txBody>
        </p:sp>
        <p:sp>
          <p:nvSpPr>
            <p:cNvPr id="25" name="Freeform 49"/>
            <p:cNvSpPr/>
            <p:nvPr/>
          </p:nvSpPr>
          <p:spPr bwMode="auto">
            <a:xfrm>
              <a:off x="5076251" y="6155446"/>
              <a:ext cx="536657" cy="3510"/>
            </a:xfrm>
            <a:custGeom>
              <a:avLst/>
              <a:gdLst/>
              <a:ahLst/>
              <a:cxnLst>
                <a:cxn ang="0">
                  <a:pos x="0" y="0"/>
                </a:cxn>
                <a:cxn ang="0">
                  <a:pos x="307" y="2"/>
                </a:cxn>
              </a:cxnLst>
              <a:rect l="0" t="0" r="r" b="b"/>
              <a:pathLst>
                <a:path w="307" h="2">
                  <a:moveTo>
                    <a:pt x="0" y="0"/>
                  </a:moveTo>
                  <a:lnTo>
                    <a:pt x="307" y="2"/>
                  </a:lnTo>
                </a:path>
              </a:pathLst>
            </a:custGeom>
            <a:ln>
              <a:headEnd type="none" w="med" len="med"/>
              <a:tailEnd type="stealth"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6" name="Text Box 50"/>
            <p:cNvSpPr txBox="1">
              <a:spLocks noChangeArrowheads="1"/>
            </p:cNvSpPr>
            <p:nvPr/>
          </p:nvSpPr>
          <p:spPr bwMode="auto">
            <a:xfrm>
              <a:off x="5859386" y="5922731"/>
              <a:ext cx="793623"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dirty="0">
                  <a:solidFill>
                    <a:srgbClr val="0000FF"/>
                  </a:solidFill>
                  <a:latin typeface="宋体" panose="02010600030101010101" pitchFamily="2" charset="-122"/>
                  <a:cs typeface="Consolas" panose="020B0609020204030204" pitchFamily="49" charset="0"/>
                </a:rPr>
                <a:t>…</a:t>
              </a:r>
              <a:endParaRPr lang="en-US" altLang="zh-CN" sz="2400" dirty="0">
                <a:solidFill>
                  <a:srgbClr val="0000FF"/>
                </a:solidFill>
                <a:latin typeface="宋体" panose="02010600030101010101" pitchFamily="2" charset="-122"/>
                <a:cs typeface="Consolas" panose="020B0609020204030204" pitchFamily="49" charset="0"/>
              </a:endParaRPr>
            </a:p>
          </p:txBody>
        </p:sp>
        <p:sp>
          <p:nvSpPr>
            <p:cNvPr id="27" name="Line 25"/>
            <p:cNvSpPr>
              <a:spLocks noChangeShapeType="1"/>
            </p:cNvSpPr>
            <p:nvPr/>
          </p:nvSpPr>
          <p:spPr bwMode="auto">
            <a:xfrm flipV="1">
              <a:off x="3536162" y="6383597"/>
              <a:ext cx="0" cy="319414"/>
            </a:xfrm>
            <a:prstGeom prst="line">
              <a:avLst/>
            </a:prstGeom>
            <a:noFill/>
            <a:ln w="28575">
              <a:solidFill>
                <a:srgbClr val="FF00FF"/>
              </a:solidFill>
              <a:miter lim="800000"/>
              <a:tailEnd type="stealth" w="med" len="med"/>
            </a:ln>
            <a:effectLst/>
          </p:spPr>
          <p:txBody>
            <a:bodyPr wrap="none"/>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8" name="Text Box 26"/>
            <p:cNvSpPr txBox="1">
              <a:spLocks noChangeArrowheads="1"/>
            </p:cNvSpPr>
            <p:nvPr/>
          </p:nvSpPr>
          <p:spPr bwMode="auto">
            <a:xfrm>
              <a:off x="2917939" y="6355519"/>
              <a:ext cx="396812"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rPr>
                <a:t>p</a:t>
              </a:r>
              <a:endParaRPr lang="en-US" altLang="zh-CN" sz="2400" b="1" i="1" dirty="0">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9" name="椭圆 28"/>
            <p:cNvSpPr/>
            <p:nvPr/>
          </p:nvSpPr>
          <p:spPr>
            <a:xfrm>
              <a:off x="4350831" y="5521878"/>
              <a:ext cx="1337282" cy="1263624"/>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17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17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17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7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17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17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1052736"/>
            <a:ext cx="8176992" cy="5616624"/>
          </a:xfrm>
        </p:spPr>
        <p:txBody>
          <a:bodyPr>
            <a:normAutofit fontScale="92500" lnSpcReduction="10000"/>
          </a:bodyPr>
          <a:lstStyle/>
          <a:p>
            <a:pPr>
              <a:lnSpc>
                <a:spcPct val="130000"/>
              </a:lnSpc>
            </a:pPr>
            <a:r>
              <a:rPr lang="en-US" altLang="zh-CN" sz="3000" dirty="0" smtClean="0"/>
              <a:t>1</a:t>
            </a:r>
            <a:r>
              <a:rPr lang="zh-CN" altLang="en-US" sz="3000" dirty="0" smtClean="0"/>
              <a:t>、</a:t>
            </a:r>
            <a:r>
              <a:rPr lang="zh-CN" altLang="zh-CN" sz="3000" dirty="0" smtClean="0"/>
              <a:t>在</a:t>
            </a:r>
            <a:r>
              <a:rPr lang="zh-CN" altLang="zh-CN" sz="3000" dirty="0"/>
              <a:t>空间</a:t>
            </a:r>
            <a:r>
              <a:rPr lang="zh-CN" altLang="zh-CN" sz="3000" dirty="0" smtClean="0"/>
              <a:t>上</a:t>
            </a:r>
            <a:endParaRPr lang="en-US" altLang="zh-CN" sz="3000" dirty="0" smtClean="0"/>
          </a:p>
          <a:p>
            <a:pPr>
              <a:lnSpc>
                <a:spcPct val="130000"/>
              </a:lnSpc>
            </a:pPr>
            <a:r>
              <a:rPr lang="en-US" altLang="zh-CN" sz="2500" b="0" dirty="0" smtClean="0"/>
              <a:t>		</a:t>
            </a:r>
            <a:r>
              <a:rPr lang="zh-CN" altLang="en-US" sz="2600" b="0" dirty="0" smtClean="0"/>
              <a:t>总的来说，</a:t>
            </a:r>
            <a:r>
              <a:rPr lang="zh-CN" altLang="zh-CN" sz="2600" dirty="0" smtClean="0">
                <a:solidFill>
                  <a:srgbClr val="FF0000"/>
                </a:solidFill>
              </a:rPr>
              <a:t>顺序</a:t>
            </a:r>
            <a:r>
              <a:rPr lang="zh-CN" altLang="zh-CN" sz="2600" dirty="0">
                <a:solidFill>
                  <a:srgbClr val="FF0000"/>
                </a:solidFill>
              </a:rPr>
              <a:t>表</a:t>
            </a:r>
            <a:r>
              <a:rPr lang="zh-CN" altLang="zh-CN" sz="2600" dirty="0"/>
              <a:t>的优点是对于表中的每一个元素没有浪费空间，</a:t>
            </a:r>
            <a:r>
              <a:rPr lang="zh-CN" altLang="zh-CN" sz="2600" dirty="0">
                <a:solidFill>
                  <a:srgbClr val="FF0000"/>
                </a:solidFill>
              </a:rPr>
              <a:t>而链表</a:t>
            </a:r>
            <a:r>
              <a:rPr lang="zh-CN" altLang="zh-CN" sz="2600" dirty="0"/>
              <a:t>需要在每个结点上附加一个</a:t>
            </a:r>
            <a:r>
              <a:rPr lang="zh-CN" altLang="zh-CN" sz="2600" dirty="0" smtClean="0"/>
              <a:t>指针</a:t>
            </a:r>
            <a:r>
              <a:rPr lang="zh-CN" altLang="en-US" sz="2600" dirty="0"/>
              <a:t>，</a:t>
            </a:r>
            <a:r>
              <a:rPr lang="zh-CN" altLang="en-US" sz="2600" dirty="0" smtClean="0"/>
              <a:t>存储密度低</a:t>
            </a:r>
            <a:r>
              <a:rPr lang="zh-CN" altLang="zh-CN" sz="2600" dirty="0" smtClean="0"/>
              <a:t>。</a:t>
            </a:r>
            <a:r>
              <a:rPr lang="zh-CN" altLang="zh-CN" sz="2600" b="0" dirty="0"/>
              <a:t>如果结点的数据域占据的空间较小，则链表的结构性开销就占去了整个存储空间的大部分</a:t>
            </a:r>
            <a:r>
              <a:rPr lang="zh-CN" altLang="zh-CN" sz="2600" b="0" dirty="0" smtClean="0"/>
              <a:t>。</a:t>
            </a:r>
            <a:r>
              <a:rPr lang="zh-CN" altLang="zh-CN" sz="2600" dirty="0" smtClean="0">
                <a:solidFill>
                  <a:srgbClr val="FF0000"/>
                </a:solidFill>
              </a:rPr>
              <a:t>当顺序</a:t>
            </a:r>
            <a:r>
              <a:rPr lang="zh-CN" altLang="zh-CN" sz="2600" dirty="0">
                <a:solidFill>
                  <a:srgbClr val="FF0000"/>
                </a:solidFill>
              </a:rPr>
              <a:t>表被填满时</a:t>
            </a:r>
            <a:r>
              <a:rPr lang="zh-CN" altLang="zh-CN" sz="2600" b="0" dirty="0"/>
              <a:t>，存储上没有结构性开销。在这种情况下，</a:t>
            </a:r>
            <a:r>
              <a:rPr lang="zh-CN" altLang="zh-CN" sz="2600" dirty="0">
                <a:solidFill>
                  <a:srgbClr val="FF0000"/>
                </a:solidFill>
              </a:rPr>
              <a:t>顺序表有更高的空间效率</a:t>
            </a:r>
            <a:r>
              <a:rPr lang="zh-CN" altLang="zh-CN" sz="2600" b="0" dirty="0" smtClean="0"/>
              <a:t>。</a:t>
            </a:r>
            <a:endParaRPr lang="en-US" altLang="zh-CN" sz="2600" b="0" dirty="0" smtClean="0"/>
          </a:p>
          <a:p>
            <a:pPr>
              <a:lnSpc>
                <a:spcPct val="130000"/>
              </a:lnSpc>
            </a:pPr>
            <a:r>
              <a:rPr lang="en-US" altLang="zh-CN" sz="2600" b="0" dirty="0" smtClean="0"/>
              <a:t>		</a:t>
            </a:r>
            <a:r>
              <a:rPr lang="zh-CN" altLang="zh-CN" sz="2600" dirty="0" smtClean="0"/>
              <a:t>如果</a:t>
            </a:r>
            <a:r>
              <a:rPr lang="zh-CN" altLang="zh-CN" sz="2600" dirty="0"/>
              <a:t>用户事先知道线性表的大致长度，使用顺序表的空间效率会更高</a:t>
            </a:r>
            <a:r>
              <a:rPr lang="zh-CN" altLang="zh-CN" sz="2600" dirty="0" smtClean="0"/>
              <a:t>。</a:t>
            </a:r>
            <a:endParaRPr lang="en-US" altLang="zh-CN" sz="2600" dirty="0" smtClean="0"/>
          </a:p>
          <a:p>
            <a:pPr>
              <a:lnSpc>
                <a:spcPct val="130000"/>
              </a:lnSpc>
            </a:pPr>
            <a:r>
              <a:rPr lang="en-US" altLang="zh-CN" sz="2600" dirty="0" smtClean="0"/>
              <a:t>            </a:t>
            </a:r>
            <a:r>
              <a:rPr lang="zh-CN" altLang="en-US" sz="2600" dirty="0" smtClean="0"/>
              <a:t>但是</a:t>
            </a:r>
            <a:r>
              <a:rPr lang="zh-CN" altLang="zh-CN" sz="2600" dirty="0" smtClean="0"/>
              <a:t>当线性表元素数目变化较大或者未知时，最好使用链表实现。</a:t>
            </a:r>
            <a:endParaRPr lang="zh-CN" altLang="zh-CN" sz="2600" dirty="0"/>
          </a:p>
        </p:txBody>
      </p:sp>
      <p:sp>
        <p:nvSpPr>
          <p:cNvPr id="5" name="Rectangle 2"/>
          <p:cNvSpPr>
            <a:spLocks noGrp="1" noChangeArrowheads="1"/>
          </p:cNvSpPr>
          <p:nvPr>
            <p:ph type="title"/>
          </p:nvPr>
        </p:nvSpPr>
        <p:spPr>
          <a:xfrm>
            <a:off x="395535" y="44624"/>
            <a:ext cx="8224589" cy="7112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lIns="91440" tIns="45720" rIns="91440" bIns="45720" anchor="ctr">
            <a:normAutofit/>
          </a:bodyPr>
          <a:lstStyle/>
          <a:p>
            <a:r>
              <a:rPr lang="zh-CN" altLang="en-US" sz="3200" b="1" dirty="0">
                <a:latin typeface="+mj-ea"/>
              </a:rPr>
              <a:t>三</a:t>
            </a:r>
            <a:r>
              <a:rPr lang="zh-CN" altLang="en-US" sz="3200" b="1" dirty="0" smtClean="0">
                <a:solidFill>
                  <a:schemeClr val="tx1"/>
                </a:solidFill>
                <a:effectLst/>
                <a:latin typeface="+mj-ea"/>
              </a:rPr>
              <a:t>、</a:t>
            </a:r>
            <a:r>
              <a:rPr lang="zh-CN" altLang="zh-CN" sz="3200" b="1" dirty="0"/>
              <a:t>线性表</a:t>
            </a:r>
            <a:r>
              <a:rPr lang="zh-CN" altLang="zh-CN" sz="3200" b="1" dirty="0">
                <a:solidFill>
                  <a:srgbClr val="FF0000"/>
                </a:solidFill>
              </a:rPr>
              <a:t>实现方法的比较</a:t>
            </a:r>
            <a:endParaRPr lang="zh-CN" altLang="en-US" sz="3200" b="1" dirty="0">
              <a:solidFill>
                <a:schemeClr val="tx1"/>
              </a:solidFill>
              <a:effectLst/>
              <a:latin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642918"/>
            <a:ext cx="7890100" cy="5594394"/>
          </a:xfrm>
        </p:spPr>
        <p:txBody>
          <a:bodyPr>
            <a:normAutofit/>
          </a:bodyPr>
          <a:lstStyle/>
          <a:p>
            <a:pPr>
              <a:lnSpc>
                <a:spcPct val="130000"/>
              </a:lnSpc>
            </a:pPr>
            <a:r>
              <a:rPr lang="zh-CN" altLang="zh-CN" sz="2800" dirty="0" smtClean="0"/>
              <a:t>2</a:t>
            </a:r>
            <a:r>
              <a:rPr lang="zh-CN" altLang="en-US" sz="2800" dirty="0" smtClean="0"/>
              <a:t>、</a:t>
            </a:r>
            <a:r>
              <a:rPr lang="zh-CN" altLang="zh-CN" sz="2800" dirty="0" smtClean="0"/>
              <a:t>在</a:t>
            </a:r>
            <a:r>
              <a:rPr lang="zh-CN" altLang="zh-CN" sz="2800" dirty="0"/>
              <a:t>访问</a:t>
            </a:r>
            <a:r>
              <a:rPr lang="zh-CN" altLang="zh-CN" sz="2800" dirty="0" smtClean="0"/>
              <a:t>上</a:t>
            </a:r>
            <a:endParaRPr lang="en-US" altLang="zh-CN" sz="2800" dirty="0" smtClean="0"/>
          </a:p>
          <a:p>
            <a:pPr>
              <a:lnSpc>
                <a:spcPct val="130000"/>
              </a:lnSpc>
            </a:pPr>
            <a:r>
              <a:rPr lang="en-US" altLang="zh-CN" sz="2600" b="0" dirty="0" smtClean="0"/>
              <a:t>		</a:t>
            </a:r>
            <a:r>
              <a:rPr lang="zh-CN" altLang="zh-CN" sz="2600" b="0" dirty="0" smtClean="0"/>
              <a:t>像</a:t>
            </a:r>
            <a:r>
              <a:rPr lang="zh-CN" altLang="zh-CN" sz="2600" b="0" dirty="0"/>
              <a:t>取出线性表中第i个元素这样的按位置的</a:t>
            </a:r>
            <a:r>
              <a:rPr lang="zh-CN" altLang="zh-CN" sz="2600" dirty="0">
                <a:solidFill>
                  <a:srgbClr val="FF0000"/>
                </a:solidFill>
              </a:rPr>
              <a:t>随机访问</a:t>
            </a:r>
            <a:r>
              <a:rPr lang="zh-CN" altLang="zh-CN" sz="2600" b="0" dirty="0"/>
              <a:t>，使用</a:t>
            </a:r>
            <a:r>
              <a:rPr lang="zh-CN" altLang="zh-CN" sz="2600" dirty="0">
                <a:solidFill>
                  <a:srgbClr val="FF0000"/>
                </a:solidFill>
              </a:rPr>
              <a:t>顺序表</a:t>
            </a:r>
            <a:r>
              <a:rPr lang="zh-CN" altLang="zh-CN" sz="2600" b="0" dirty="0"/>
              <a:t>更快一些；通过前驱和后继可以很容易调整当前位置向前或者向后，这两种操作需要的时间</a:t>
            </a:r>
            <a:r>
              <a:rPr lang="zh-CN" altLang="zh-CN" sz="2600" dirty="0">
                <a:solidFill>
                  <a:srgbClr val="FF0000"/>
                </a:solidFill>
              </a:rPr>
              <a:t>复杂度为</a:t>
            </a:r>
            <a:r>
              <a:rPr lang="zh-CN" altLang="zh-CN" sz="2600" i="1" dirty="0">
                <a:solidFill>
                  <a:srgbClr val="FF0000"/>
                </a:solidFill>
              </a:rPr>
              <a:t>O</a:t>
            </a:r>
            <a:r>
              <a:rPr lang="zh-CN" altLang="zh-CN" sz="2600" dirty="0">
                <a:solidFill>
                  <a:srgbClr val="FF0000"/>
                </a:solidFill>
              </a:rPr>
              <a:t>(1)</a:t>
            </a:r>
            <a:r>
              <a:rPr lang="zh-CN" altLang="zh-CN" sz="2600" b="0" dirty="0" smtClean="0"/>
              <a:t>。</a:t>
            </a:r>
            <a:endParaRPr lang="en-US" altLang="zh-CN" sz="2600" b="0" dirty="0" smtClean="0"/>
          </a:p>
          <a:p>
            <a:pPr>
              <a:lnSpc>
                <a:spcPct val="130000"/>
              </a:lnSpc>
            </a:pPr>
            <a:r>
              <a:rPr lang="en-US" altLang="zh-CN" sz="2600" b="0" dirty="0" smtClean="0"/>
              <a:t>		</a:t>
            </a:r>
            <a:r>
              <a:rPr lang="zh-CN" altLang="zh-CN" sz="2600" b="0" dirty="0" smtClean="0"/>
              <a:t>相比之下</a:t>
            </a:r>
            <a:r>
              <a:rPr lang="zh-CN" altLang="zh-CN" sz="2600" b="0" dirty="0"/>
              <a:t>， </a:t>
            </a:r>
            <a:r>
              <a:rPr lang="zh-CN" altLang="zh-CN" sz="2600" dirty="0">
                <a:solidFill>
                  <a:srgbClr val="FF0000"/>
                </a:solidFill>
              </a:rPr>
              <a:t>单链表</a:t>
            </a:r>
            <a:r>
              <a:rPr lang="zh-CN" altLang="zh-CN" sz="2600" b="0" dirty="0"/>
              <a:t>不能直接访问表中任意的第i个元素，按位置访问只能从表头开始，直到找到指定的</a:t>
            </a:r>
            <a:r>
              <a:rPr lang="zh-CN" altLang="zh-CN" sz="2600" b="0" dirty="0" smtClean="0"/>
              <a:t>位置</a:t>
            </a:r>
            <a:r>
              <a:rPr lang="zh-CN" altLang="en-US" sz="2600" b="0" dirty="0" smtClean="0"/>
              <a:t>（</a:t>
            </a:r>
            <a:r>
              <a:rPr lang="zh-CN" altLang="en-US" sz="2600" dirty="0" smtClean="0">
                <a:solidFill>
                  <a:srgbClr val="FF0000"/>
                </a:solidFill>
              </a:rPr>
              <a:t>遍历</a:t>
            </a:r>
            <a:r>
              <a:rPr lang="zh-CN" altLang="en-US" sz="2600" b="0" dirty="0" smtClean="0"/>
              <a:t>）</a:t>
            </a:r>
            <a:r>
              <a:rPr lang="zh-CN" altLang="zh-CN" sz="2600" b="0" dirty="0" smtClean="0"/>
              <a:t>。</a:t>
            </a:r>
            <a:r>
              <a:rPr lang="zh-CN" altLang="zh-CN" sz="2600" b="0" dirty="0"/>
              <a:t>这两种操作需要的平均时间复杂度和最差时间</a:t>
            </a:r>
            <a:r>
              <a:rPr lang="zh-CN" altLang="zh-CN" sz="2600" dirty="0">
                <a:solidFill>
                  <a:srgbClr val="FF0000"/>
                </a:solidFill>
              </a:rPr>
              <a:t>复杂度均为</a:t>
            </a:r>
            <a:r>
              <a:rPr lang="zh-CN" altLang="zh-CN" sz="2600" i="1" dirty="0">
                <a:solidFill>
                  <a:srgbClr val="FF0000"/>
                </a:solidFill>
              </a:rPr>
              <a:t>O</a:t>
            </a:r>
            <a:r>
              <a:rPr lang="zh-CN" altLang="zh-CN" sz="2600" dirty="0">
                <a:solidFill>
                  <a:srgbClr val="FF0000"/>
                </a:solidFill>
              </a:rPr>
              <a:t>(n)</a:t>
            </a:r>
            <a:r>
              <a:rPr lang="zh-CN" altLang="zh-CN" sz="2600" b="0" dirty="0"/>
              <a:t>。</a:t>
            </a:r>
            <a:endParaRPr lang="zh-CN" altLang="zh-CN" sz="2600" b="0" dirty="0"/>
          </a:p>
          <a:p>
            <a:endParaRPr lang="zh-CN" altLang="en-US" b="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476672"/>
            <a:ext cx="8183880" cy="763528"/>
          </a:xfrm>
        </p:spPr>
        <p:txBody>
          <a:bodyPr>
            <a:normAutofit/>
          </a:bodyPr>
          <a:lstStyle/>
          <a:p>
            <a:r>
              <a:rPr lang="zh-CN" altLang="en-US" dirty="0" smtClean="0">
                <a:solidFill>
                  <a:schemeClr val="tx1"/>
                </a:solidFill>
                <a:effectLst/>
                <a:latin typeface="+mj-ea"/>
              </a:rPr>
              <a:t>本章提要</a:t>
            </a:r>
            <a:endParaRPr lang="zh-CN" altLang="en-US" dirty="0" smtClean="0">
              <a:solidFill>
                <a:schemeClr val="tx1"/>
              </a:solidFill>
              <a:effectLst/>
              <a:latin typeface="+mj-ea"/>
            </a:endParaRPr>
          </a:p>
        </p:txBody>
      </p:sp>
      <p:sp>
        <p:nvSpPr>
          <p:cNvPr id="1570819" name="Rectangle 3"/>
          <p:cNvSpPr>
            <a:spLocks noGrp="1" noChangeArrowheads="1"/>
          </p:cNvSpPr>
          <p:nvPr>
            <p:ph sz="quarter" idx="4294967295"/>
          </p:nvPr>
        </p:nvSpPr>
        <p:spPr>
          <a:xfrm>
            <a:off x="525463" y="1139825"/>
            <a:ext cx="8186737" cy="5032375"/>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en-US" altLang="zh-CN" sz="3200" dirty="0" smtClean="0">
                <a:latin typeface="黑体" panose="02010609060101010101" pitchFamily="49" charset="-122"/>
                <a:ea typeface="黑体" panose="02010609060101010101" pitchFamily="49" charset="-122"/>
              </a:rPr>
              <a:t>2.1 </a:t>
            </a:r>
            <a:r>
              <a:rPr lang="zh-CN" altLang="en-US" sz="3200" dirty="0" smtClean="0">
                <a:latin typeface="黑体" panose="02010609060101010101" pitchFamily="49" charset="-122"/>
                <a:ea typeface="黑体" panose="02010609060101010101" pitchFamily="49" charset="-122"/>
              </a:rPr>
              <a:t>线性表的定义</a:t>
            </a:r>
            <a:endParaRPr lang="zh-CN" altLang="en-US"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solidFill>
                  <a:srgbClr val="FF0000"/>
                </a:solidFill>
                <a:latin typeface="黑体" panose="02010609060101010101" pitchFamily="49" charset="-122"/>
                <a:ea typeface="黑体" panose="02010609060101010101" pitchFamily="49" charset="-122"/>
              </a:rPr>
              <a:t>2.2 </a:t>
            </a:r>
            <a:r>
              <a:rPr lang="zh-CN" altLang="en-US" sz="3200" dirty="0" smtClean="0">
                <a:solidFill>
                  <a:srgbClr val="FF0000"/>
                </a:solidFill>
                <a:latin typeface="黑体" panose="02010609060101010101" pitchFamily="49" charset="-122"/>
                <a:ea typeface="黑体" panose="02010609060101010101" pitchFamily="49" charset="-122"/>
              </a:rPr>
              <a:t>线性表的</a:t>
            </a:r>
            <a:r>
              <a:rPr lang="zh-CN" altLang="en-US" sz="3200" b="1" dirty="0" smtClean="0">
                <a:solidFill>
                  <a:srgbClr val="FF0000"/>
                </a:solidFill>
                <a:latin typeface="黑体" panose="02010609060101010101" pitchFamily="49" charset="-122"/>
                <a:ea typeface="黑体" panose="02010609060101010101" pitchFamily="49" charset="-122"/>
              </a:rPr>
              <a:t>顺序</a:t>
            </a:r>
            <a:r>
              <a:rPr lang="zh-CN" altLang="en-US" sz="3200" dirty="0" smtClean="0">
                <a:solidFill>
                  <a:srgbClr val="FF0000"/>
                </a:solidFill>
                <a:latin typeface="黑体" panose="02010609060101010101" pitchFamily="49" charset="-122"/>
                <a:ea typeface="黑体" panose="02010609060101010101" pitchFamily="49" charset="-122"/>
              </a:rPr>
              <a:t>存储结构</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2.3 </a:t>
            </a:r>
            <a:r>
              <a:rPr lang="zh-CN" altLang="en-US" sz="3200" dirty="0" smtClean="0">
                <a:latin typeface="黑体" panose="02010609060101010101" pitchFamily="49" charset="-122"/>
                <a:ea typeface="黑体" panose="02010609060101010101" pitchFamily="49" charset="-122"/>
              </a:rPr>
              <a:t>线性表的</a:t>
            </a:r>
            <a:r>
              <a:rPr lang="zh-CN" altLang="en-US" sz="3200" b="1" dirty="0" smtClean="0">
                <a:latin typeface="黑体" panose="02010609060101010101" pitchFamily="49" charset="-122"/>
                <a:ea typeface="黑体" panose="02010609060101010101" pitchFamily="49" charset="-122"/>
              </a:rPr>
              <a:t>链式</a:t>
            </a:r>
            <a:r>
              <a:rPr lang="zh-CN" altLang="en-US" sz="3200" dirty="0" smtClean="0">
                <a:latin typeface="黑体" panose="02010609060101010101" pitchFamily="49" charset="-122"/>
                <a:ea typeface="黑体" panose="02010609060101010101" pitchFamily="49" charset="-122"/>
              </a:rPr>
              <a:t>存储结构</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2.4 </a:t>
            </a:r>
            <a:r>
              <a:rPr lang="zh-CN" altLang="en-US" sz="3200" dirty="0" smtClean="0">
                <a:latin typeface="黑体" panose="02010609060101010101" pitchFamily="49" charset="-122"/>
                <a:ea typeface="黑体" panose="02010609060101010101" pitchFamily="49" charset="-122"/>
              </a:rPr>
              <a:t>线性表应用举例</a:t>
            </a:r>
            <a:r>
              <a:rPr lang="en-US" altLang="zh-CN" sz="3200" dirty="0" smtClean="0">
                <a:latin typeface="黑体" panose="02010609060101010101" pitchFamily="49" charset="-122"/>
                <a:ea typeface="黑体" panose="02010609060101010101" pitchFamily="49" charset="-122"/>
              </a:rPr>
              <a:t> </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endParaRPr lang="zh-CN" altLang="en-US" sz="3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571480"/>
            <a:ext cx="8321008" cy="5377800"/>
          </a:xfrm>
        </p:spPr>
        <p:txBody>
          <a:bodyPr>
            <a:normAutofit/>
          </a:bodyPr>
          <a:lstStyle/>
          <a:p>
            <a:pPr>
              <a:lnSpc>
                <a:spcPct val="130000"/>
              </a:lnSpc>
            </a:pPr>
            <a:r>
              <a:rPr lang="zh-CN" altLang="zh-CN" sz="2800" dirty="0" smtClean="0"/>
              <a:t>3</a:t>
            </a:r>
            <a:r>
              <a:rPr lang="zh-CN" altLang="en-US" sz="2800" dirty="0" smtClean="0"/>
              <a:t>、</a:t>
            </a:r>
            <a:r>
              <a:rPr lang="zh-CN" altLang="zh-CN" sz="2800" dirty="0" smtClean="0"/>
              <a:t>插入</a:t>
            </a:r>
            <a:r>
              <a:rPr lang="zh-CN" altLang="zh-CN" sz="2800" dirty="0"/>
              <a:t>和删除操作</a:t>
            </a:r>
            <a:r>
              <a:rPr lang="zh-CN" altLang="zh-CN" sz="2800" dirty="0" smtClean="0"/>
              <a:t>上</a:t>
            </a:r>
            <a:endParaRPr lang="en-US" altLang="zh-CN" sz="2800" dirty="0" smtClean="0"/>
          </a:p>
          <a:p>
            <a:pPr>
              <a:lnSpc>
                <a:spcPct val="130000"/>
              </a:lnSpc>
            </a:pPr>
            <a:r>
              <a:rPr lang="en-US" altLang="zh-CN" b="0" dirty="0" smtClean="0"/>
              <a:t>		</a:t>
            </a:r>
            <a:r>
              <a:rPr lang="zh-CN" altLang="zh-CN" sz="2600" b="0" dirty="0" smtClean="0"/>
              <a:t>给</a:t>
            </a:r>
            <a:r>
              <a:rPr lang="zh-CN" altLang="zh-CN" sz="2600" b="0" dirty="0"/>
              <a:t>出指向</a:t>
            </a:r>
            <a:r>
              <a:rPr lang="zh-CN" altLang="zh-CN" sz="2600" dirty="0">
                <a:solidFill>
                  <a:srgbClr val="FF0000"/>
                </a:solidFill>
              </a:rPr>
              <a:t>链表</a:t>
            </a:r>
            <a:r>
              <a:rPr lang="zh-CN" altLang="zh-CN" sz="2600" b="0" dirty="0"/>
              <a:t>中合适位置的指针</a:t>
            </a:r>
            <a:r>
              <a:rPr lang="zh-CN" altLang="zh-CN" sz="2600" b="0" dirty="0" smtClean="0"/>
              <a:t>后，只是对部分结点</a:t>
            </a:r>
            <a:r>
              <a:rPr lang="zh-CN" altLang="en-US" sz="2600" b="0" dirty="0" smtClean="0"/>
              <a:t>指针</a:t>
            </a:r>
            <a:r>
              <a:rPr lang="zh-CN" altLang="zh-CN" sz="2600" b="0" dirty="0" smtClean="0"/>
              <a:t>进行更新，</a:t>
            </a:r>
            <a:r>
              <a:rPr lang="zh-CN" altLang="zh-CN" sz="2600" b="0" dirty="0"/>
              <a:t>插入和删除函数所需要的时间仅为</a:t>
            </a:r>
            <a:r>
              <a:rPr lang="zh-CN" altLang="zh-CN" sz="2600" i="1" dirty="0">
                <a:solidFill>
                  <a:srgbClr val="FF0000"/>
                </a:solidFill>
              </a:rPr>
              <a:t>O</a:t>
            </a:r>
            <a:r>
              <a:rPr lang="zh-CN" altLang="zh-CN" sz="2600" dirty="0">
                <a:solidFill>
                  <a:srgbClr val="FF0000"/>
                </a:solidFill>
              </a:rPr>
              <a:t>(1</a:t>
            </a:r>
            <a:r>
              <a:rPr lang="zh-CN" altLang="zh-CN" sz="2600" dirty="0" smtClean="0">
                <a:solidFill>
                  <a:srgbClr val="FF0000"/>
                </a:solidFill>
              </a:rPr>
              <a:t>)</a:t>
            </a:r>
            <a:r>
              <a:rPr lang="zh-CN" altLang="zh-CN" sz="2600" b="0" dirty="0" smtClean="0"/>
              <a:t> 。</a:t>
            </a:r>
            <a:r>
              <a:rPr lang="zh-CN" altLang="zh-CN" sz="2600" b="0" dirty="0"/>
              <a:t>而</a:t>
            </a:r>
            <a:r>
              <a:rPr lang="zh-CN" altLang="zh-CN" sz="2600" dirty="0">
                <a:solidFill>
                  <a:srgbClr val="FF0000"/>
                </a:solidFill>
              </a:rPr>
              <a:t>顺序表</a:t>
            </a:r>
            <a:r>
              <a:rPr lang="zh-CN" altLang="zh-CN" sz="2600" b="0" dirty="0"/>
              <a:t>必须在数组内将其余的元素向前或者向后移动，这种方法所需要的平均时间和最差时间均为</a:t>
            </a:r>
            <a:r>
              <a:rPr lang="zh-CN" altLang="zh-CN" sz="2600" i="1" dirty="0">
                <a:solidFill>
                  <a:srgbClr val="FF0000"/>
                </a:solidFill>
              </a:rPr>
              <a:t>O</a:t>
            </a:r>
            <a:r>
              <a:rPr lang="zh-CN" altLang="zh-CN" sz="2600" dirty="0">
                <a:solidFill>
                  <a:srgbClr val="FF0000"/>
                </a:solidFill>
              </a:rPr>
              <a:t>(n)</a:t>
            </a:r>
            <a:r>
              <a:rPr lang="zh-CN" altLang="zh-CN" sz="2600" b="0" dirty="0" smtClean="0"/>
              <a:t>。</a:t>
            </a:r>
            <a:endParaRPr lang="en-US" altLang="zh-CN" sz="2600" b="0" dirty="0" smtClean="0"/>
          </a:p>
          <a:p>
            <a:pPr>
              <a:lnSpc>
                <a:spcPct val="130000"/>
              </a:lnSpc>
            </a:pPr>
            <a:r>
              <a:rPr lang="en-US" altLang="zh-CN" sz="2600" b="0" dirty="0" smtClean="0"/>
              <a:t>		</a:t>
            </a:r>
            <a:r>
              <a:rPr lang="zh-CN" altLang="zh-CN" sz="2600" b="0" dirty="0" smtClean="0"/>
              <a:t>对于</a:t>
            </a:r>
            <a:r>
              <a:rPr lang="zh-CN" altLang="zh-CN" sz="2600" b="0" dirty="0"/>
              <a:t>许多应用，插入和删除是最主要的操作，因此它们的时间效率是很重要的。仅就这个原因而言，链表经常比顺序表效率更高。</a:t>
            </a:r>
            <a:endParaRPr lang="zh-CN" altLang="zh-CN" sz="2600" b="0" dirty="0"/>
          </a:p>
          <a:p>
            <a:endParaRPr lang="zh-CN" altLang="en-US" b="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04664"/>
            <a:ext cx="8224589" cy="7112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四、循环链表</a:t>
            </a:r>
            <a:endParaRPr lang="zh-CN" altLang="en-US" sz="3200" dirty="0">
              <a:solidFill>
                <a:schemeClr val="tx1"/>
              </a:solidFill>
              <a:effectLst/>
              <a:latin typeface="+mj-ea"/>
            </a:endParaRPr>
          </a:p>
        </p:txBody>
      </p:sp>
      <p:sp>
        <p:nvSpPr>
          <p:cNvPr id="4" name="Rectangle 3"/>
          <p:cNvSpPr>
            <a:spLocks noGrp="1" noChangeArrowheads="1"/>
          </p:cNvSpPr>
          <p:nvPr>
            <p:ph sz="quarter" idx="4294967295"/>
          </p:nvPr>
        </p:nvSpPr>
        <p:spPr>
          <a:xfrm>
            <a:off x="571472" y="1071546"/>
            <a:ext cx="8186737" cy="3214710"/>
          </a:xfrm>
          <a:prstGeom prst="rect">
            <a:avLst/>
          </a:prstGeom>
        </p:spPr>
        <p:txBody>
          <a:bodyPr>
            <a:normAutofit fontScale="77500" lnSpcReduction="200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线性链表的一种变形。在线性链表中，每个结点的指针都指向它的下一个结点，最后一个结点的指针域为空，表示链表结束。</a:t>
            </a:r>
            <a:r>
              <a:rPr lang="zh-CN" altLang="en-US" sz="3200" dirty="0" smtClean="0">
                <a:solidFill>
                  <a:srgbClr val="FF0000"/>
                </a:solidFill>
                <a:latin typeface="黑体" panose="02010609060101010101" pitchFamily="49" charset="-122"/>
                <a:ea typeface="黑体" panose="02010609060101010101" pitchFamily="49" charset="-122"/>
              </a:rPr>
              <a:t>而循环链表则将表中最后一个结点的指针域指向头结点，整个链表形成一个</a:t>
            </a:r>
            <a:r>
              <a:rPr lang="zh-CN" altLang="en-US" sz="3200" b="1" dirty="0" smtClean="0">
                <a:solidFill>
                  <a:srgbClr val="FF0000"/>
                </a:solidFill>
                <a:latin typeface="黑体" panose="02010609060101010101" pitchFamily="49" charset="-122"/>
                <a:ea typeface="黑体" panose="02010609060101010101" pitchFamily="49" charset="-122"/>
              </a:rPr>
              <a:t>环</a:t>
            </a:r>
            <a:r>
              <a:rPr lang="zh-CN" altLang="en-US" sz="3200" dirty="0" smtClean="0">
                <a:latin typeface="黑体" panose="02010609060101010101" pitchFamily="49" charset="-122"/>
                <a:ea typeface="黑体" panose="02010609060101010101" pitchFamily="49" charset="-122"/>
              </a:rPr>
              <a:t>。由此，</a:t>
            </a:r>
            <a:r>
              <a:rPr lang="zh-CN" altLang="en-US" sz="3200" b="1" dirty="0" smtClean="0">
                <a:solidFill>
                  <a:srgbClr val="FF0000"/>
                </a:solidFill>
                <a:latin typeface="黑体" panose="02010609060101010101" pitchFamily="49" charset="-122"/>
                <a:ea typeface="黑体" panose="02010609060101010101" pitchFamily="49" charset="-122"/>
              </a:rPr>
              <a:t>从表中任一结点出发均可找到表中其它结点</a:t>
            </a:r>
            <a:r>
              <a:rPr lang="zh-CN" altLang="en-US" sz="3200" dirty="0" smtClean="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p:txBody>
      </p:sp>
      <p:graphicFrame>
        <p:nvGraphicFramePr>
          <p:cNvPr id="5" name="对象 4"/>
          <p:cNvGraphicFramePr>
            <a:graphicFrameLocks noChangeAspect="1"/>
          </p:cNvGraphicFramePr>
          <p:nvPr/>
        </p:nvGraphicFramePr>
        <p:xfrm>
          <a:off x="1541512" y="4293096"/>
          <a:ext cx="7602488" cy="936104"/>
        </p:xfrm>
        <a:graphic>
          <a:graphicData uri="http://schemas.openxmlformats.org/presentationml/2006/ole">
            <mc:AlternateContent xmlns:mc="http://schemas.openxmlformats.org/markup-compatibility/2006">
              <mc:Choice xmlns:v="urn:schemas-microsoft-com:vml" Requires="v">
                <p:oleObj spid="_x0000_s264100" name="" r:id="rId1" imgW="8407400" imgH="1041400" progId="">
                  <p:embed/>
                </p:oleObj>
              </mc:Choice>
              <mc:Fallback>
                <p:oleObj name="" r:id="rId1" imgW="8407400" imgH="1041400" progId="">
                  <p:embed/>
                  <p:pic>
                    <p:nvPicPr>
                      <p:cNvPr id="0" name="图片 2640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512" y="4293096"/>
                        <a:ext cx="7602488"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468560" y="4365104"/>
          <a:ext cx="2751734" cy="936104"/>
        </p:xfrm>
        <a:graphic>
          <a:graphicData uri="http://schemas.openxmlformats.org/presentationml/2006/ole">
            <mc:AlternateContent xmlns:mc="http://schemas.openxmlformats.org/markup-compatibility/2006">
              <mc:Choice xmlns:v="urn:schemas-microsoft-com:vml" Requires="v">
                <p:oleObj spid="_x0000_s264101" name="" r:id="rId3" imgW="3073400" imgH="1054100" progId="">
                  <p:embed/>
                </p:oleObj>
              </mc:Choice>
              <mc:Fallback>
                <p:oleObj name="" r:id="rId3" imgW="3073400" imgH="1054100" progId="">
                  <p:embed/>
                  <p:pic>
                    <p:nvPicPr>
                      <p:cNvPr id="0" name="图片 264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560" y="4365104"/>
                        <a:ext cx="2751734"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1142976" y="5681979"/>
            <a:ext cx="6454500" cy="461665"/>
          </a:xfrm>
          <a:prstGeom prst="rect">
            <a:avLst/>
          </a:prstGeom>
        </p:spPr>
        <p:txBody>
          <a:bodyPr wrap="square">
            <a:spAutoFit/>
          </a:bodyPr>
          <a:lstStyle/>
          <a:p>
            <a:r>
              <a:rPr lang="zh-CN" altLang="en-US" dirty="0">
                <a:solidFill>
                  <a:prstClr val="black"/>
                </a:solidFill>
              </a:rPr>
              <a:t> </a:t>
            </a:r>
            <a:r>
              <a:rPr lang="en-US" altLang="zh-CN" sz="2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 </a:t>
            </a: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带头结点空表                  </a:t>
            </a:r>
            <a:r>
              <a:rPr lang="en-US" altLang="zh-CN" sz="2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a:t>
            </a: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带头结点非</a:t>
            </a:r>
            <a:r>
              <a:rPr lang="zh-CN" altLang="en-US" sz="2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空</a:t>
            </a: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表</a:t>
            </a:r>
            <a:endParaRPr lang="zh-CN" altLang="en-US" sz="2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323528" y="548680"/>
            <a:ext cx="8143932" cy="3126049"/>
          </a:xfrm>
          <a:prstGeom prst="rect">
            <a:avLst/>
          </a:prstGeom>
        </p:spPr>
        <p:txBody>
          <a:bodyPr wrap="square">
            <a:spAutoFit/>
          </a:bodyPr>
          <a:lstStyle/>
          <a:p>
            <a:pPr marL="457200" indent="-457200">
              <a:lnSpc>
                <a:spcPct val="120000"/>
              </a:lnSpc>
              <a:buFont typeface="Wingdings" panose="05000000000000000000" pitchFamily="2" charset="2"/>
              <a:buChar char="l"/>
            </a:pPr>
            <a:r>
              <a:rPr lang="zh-CN" altLang="zh-CN" sz="2800" dirty="0" smtClean="0">
                <a:solidFill>
                  <a:srgbClr val="000000"/>
                </a:solidFill>
                <a:latin typeface="楷体" panose="02010609060101010101" pitchFamily="49" charset="-122"/>
                <a:ea typeface="楷体" panose="02010609060101010101" pitchFamily="49" charset="-122"/>
              </a:rPr>
              <a:t>循环</a:t>
            </a:r>
            <a:r>
              <a:rPr lang="zh-CN" altLang="zh-CN" sz="2800" dirty="0">
                <a:solidFill>
                  <a:srgbClr val="000000"/>
                </a:solidFill>
                <a:latin typeface="楷体" panose="02010609060101010101" pitchFamily="49" charset="-122"/>
                <a:ea typeface="楷体" panose="02010609060101010101" pitchFamily="49" charset="-122"/>
              </a:rPr>
              <a:t>链表的定义和操作与单链表相似，只是</a:t>
            </a:r>
            <a:r>
              <a:rPr lang="zh-CN" altLang="zh-CN" sz="2800" b="1" dirty="0">
                <a:solidFill>
                  <a:srgbClr val="FF0000"/>
                </a:solidFill>
                <a:latin typeface="楷体" panose="02010609060101010101" pitchFamily="49" charset="-122"/>
                <a:ea typeface="楷体" panose="02010609060101010101" pitchFamily="49" charset="-122"/>
              </a:rPr>
              <a:t>循环结束条件有所不同</a:t>
            </a:r>
            <a:r>
              <a:rPr lang="zh-CN" altLang="zh-CN" sz="2800" dirty="0">
                <a:solidFill>
                  <a:srgbClr val="000000"/>
                </a:solidFill>
                <a:latin typeface="楷体" panose="02010609060101010101" pitchFamily="49" charset="-122"/>
                <a:ea typeface="楷体" panose="02010609060101010101" pitchFamily="49" charset="-122"/>
              </a:rPr>
              <a:t>，单链表中算法的循环条件是</a:t>
            </a:r>
            <a:r>
              <a:rPr lang="zh-CN" altLang="zh-CN" sz="2800" b="1" dirty="0">
                <a:solidFill>
                  <a:srgbClr val="FF0000"/>
                </a:solidFill>
                <a:latin typeface="楷体" panose="02010609060101010101" pitchFamily="49" charset="-122"/>
                <a:ea typeface="楷体" panose="02010609060101010101" pitchFamily="49" charset="-122"/>
              </a:rPr>
              <a:t>判定p或p-&gt;next是否为空</a:t>
            </a:r>
            <a:r>
              <a:rPr lang="zh-CN" altLang="zh-CN" sz="2800" dirty="0">
                <a:solidFill>
                  <a:srgbClr val="000000"/>
                </a:solidFill>
                <a:latin typeface="楷体" panose="02010609060101010101" pitchFamily="49" charset="-122"/>
                <a:ea typeface="楷体" panose="02010609060101010101" pitchFamily="49" charset="-122"/>
              </a:rPr>
              <a:t>，而在循环链表算法中的循环条件是</a:t>
            </a:r>
            <a:r>
              <a:rPr lang="zh-CN" altLang="zh-CN" sz="2800" b="1" dirty="0">
                <a:solidFill>
                  <a:srgbClr val="FF0000"/>
                </a:solidFill>
                <a:latin typeface="楷体" panose="02010609060101010101" pitchFamily="49" charset="-122"/>
                <a:ea typeface="楷体" panose="02010609060101010101" pitchFamily="49" charset="-122"/>
              </a:rPr>
              <a:t>判定p或p-&gt;next是否等于头</a:t>
            </a:r>
            <a:r>
              <a:rPr lang="zh-CN" altLang="zh-CN" sz="2800" b="1" dirty="0" smtClean="0">
                <a:solidFill>
                  <a:srgbClr val="FF0000"/>
                </a:solidFill>
                <a:latin typeface="楷体" panose="02010609060101010101" pitchFamily="49" charset="-122"/>
                <a:ea typeface="楷体" panose="02010609060101010101" pitchFamily="49" charset="-122"/>
              </a:rPr>
              <a:t>指针</a:t>
            </a:r>
            <a:r>
              <a:rPr lang="en-US" altLang="zh-CN" sz="2800" b="1" dirty="0" smtClean="0">
                <a:solidFill>
                  <a:srgbClr val="FF0000"/>
                </a:solidFill>
                <a:latin typeface="楷体" panose="02010609060101010101" pitchFamily="49" charset="-122"/>
                <a:ea typeface="楷体" panose="02010609060101010101" pitchFamily="49" charset="-122"/>
              </a:rPr>
              <a:t>head</a:t>
            </a:r>
            <a:r>
              <a:rPr lang="zh-CN" altLang="zh-CN" sz="2800" dirty="0" smtClean="0">
                <a:solidFill>
                  <a:srgbClr val="000000"/>
                </a:solidFill>
                <a:latin typeface="楷体" panose="02010609060101010101" pitchFamily="49" charset="-122"/>
                <a:ea typeface="楷体" panose="02010609060101010101" pitchFamily="49" charset="-122"/>
              </a:rPr>
              <a:t>。</a:t>
            </a:r>
            <a:endParaRPr lang="en-US" altLang="zh-CN" sz="2800" dirty="0" smtClean="0">
              <a:solidFill>
                <a:srgbClr val="000000"/>
              </a:solidFill>
              <a:latin typeface="楷体" panose="02010609060101010101" pitchFamily="49" charset="-122"/>
              <a:ea typeface="楷体" panose="02010609060101010101" pitchFamily="49" charset="-122"/>
            </a:endParaRPr>
          </a:p>
          <a:p>
            <a:pPr marL="457200" indent="-457200">
              <a:lnSpc>
                <a:spcPct val="120000"/>
              </a:lnSpc>
              <a:buFont typeface="Wingdings" panose="05000000000000000000" pitchFamily="2" charset="2"/>
              <a:buChar char="l"/>
            </a:pPr>
            <a:endParaRPr lang="zh-CN" altLang="zh-CN" sz="2800" dirty="0">
              <a:solidFill>
                <a:srgbClr val="000000"/>
              </a:solidFill>
              <a:latin typeface="楷体" panose="02010609060101010101" pitchFamily="49" charset="-122"/>
              <a:ea typeface="楷体" panose="02010609060101010101" pitchFamily="49" charset="-122"/>
            </a:endParaRPr>
          </a:p>
        </p:txBody>
      </p:sp>
      <p:sp>
        <p:nvSpPr>
          <p:cNvPr id="9" name="Text Box 73"/>
          <p:cNvSpPr txBox="1">
            <a:spLocks noChangeArrowheads="1"/>
          </p:cNvSpPr>
          <p:nvPr/>
        </p:nvSpPr>
        <p:spPr bwMode="auto">
          <a:xfrm>
            <a:off x="755576" y="3573016"/>
            <a:ext cx="7924800" cy="1117600"/>
          </a:xfrm>
          <a:prstGeom prst="rect">
            <a:avLst/>
          </a:prstGeom>
          <a:noFill/>
          <a:ln>
            <a:noFill/>
          </a:ln>
        </p:spPr>
        <p:txBody>
          <a:bodyPr>
            <a:spAutoFit/>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pPr>
              <a:lnSpc>
                <a:spcPct val="120000"/>
              </a:lnSpc>
              <a:buSzPct val="85000"/>
            </a:pPr>
            <a:r>
              <a:rPr lang="zh-CN" altLang="en-US" b="1" dirty="0">
                <a:solidFill>
                  <a:schemeClr val="tx2"/>
                </a:solidFill>
                <a:ea typeface="宋体" panose="02010600030101010101" pitchFamily="2" charset="-122"/>
              </a:rPr>
              <a:t>循环条件：</a:t>
            </a:r>
            <a:r>
              <a:rPr lang="en-US" altLang="zh-CN" b="1" dirty="0">
                <a:solidFill>
                  <a:schemeClr val="tx2"/>
                </a:solidFill>
                <a:ea typeface="宋体" panose="02010600030101010101" pitchFamily="2" charset="-122"/>
              </a:rPr>
              <a:t>p!=</a:t>
            </a:r>
            <a:r>
              <a:rPr lang="en-US" altLang="zh-CN" b="1" dirty="0" smtClean="0">
                <a:solidFill>
                  <a:schemeClr val="tx2"/>
                </a:solidFill>
                <a:ea typeface="宋体" panose="02010600030101010101" pitchFamily="2" charset="-122"/>
              </a:rPr>
              <a:t>NULL</a:t>
            </a:r>
            <a:r>
              <a:rPr lang="en-US" altLang="zh-CN" b="1" dirty="0" smtClean="0">
                <a:solidFill>
                  <a:schemeClr val="tx2"/>
                </a:solidFill>
                <a:ea typeface="宋体" panose="02010600030101010101" pitchFamily="2" charset="-122"/>
                <a:sym typeface="Wingdings" panose="05000000000000000000" pitchFamily="2" charset="2"/>
              </a:rPr>
              <a:t>          </a:t>
            </a:r>
            <a:r>
              <a:rPr lang="en-US" altLang="zh-CN" b="1" dirty="0" smtClean="0">
                <a:solidFill>
                  <a:schemeClr val="tx2"/>
                </a:solidFill>
                <a:ea typeface="宋体" panose="02010600030101010101" pitchFamily="2" charset="-122"/>
              </a:rPr>
              <a:t>p!=head</a:t>
            </a:r>
            <a:endParaRPr lang="en-US" altLang="zh-CN" b="1" dirty="0">
              <a:solidFill>
                <a:schemeClr val="tx2"/>
              </a:solidFill>
              <a:ea typeface="宋体" panose="02010600030101010101" pitchFamily="2" charset="-122"/>
            </a:endParaRPr>
          </a:p>
          <a:p>
            <a:pPr>
              <a:lnSpc>
                <a:spcPct val="120000"/>
              </a:lnSpc>
              <a:buSzPct val="85000"/>
            </a:pPr>
            <a:r>
              <a:rPr lang="en-US" altLang="zh-CN" b="1" dirty="0">
                <a:solidFill>
                  <a:schemeClr val="tx2"/>
                </a:solidFill>
                <a:ea typeface="宋体" panose="02010600030101010101" pitchFamily="2" charset="-122"/>
              </a:rPr>
              <a:t>                    p-&gt;next!=</a:t>
            </a:r>
            <a:r>
              <a:rPr lang="en-US" altLang="zh-CN" b="1" dirty="0" smtClean="0">
                <a:solidFill>
                  <a:schemeClr val="tx2"/>
                </a:solidFill>
                <a:ea typeface="宋体" panose="02010600030101010101" pitchFamily="2" charset="-122"/>
              </a:rPr>
              <a:t>NULL  </a:t>
            </a:r>
            <a:r>
              <a:rPr lang="en-US" altLang="zh-CN" b="1" dirty="0" smtClean="0">
                <a:solidFill>
                  <a:schemeClr val="tx2"/>
                </a:solidFill>
                <a:ea typeface="宋体" panose="02010600030101010101" pitchFamily="2" charset="-122"/>
                <a:sym typeface="Wingdings" panose="05000000000000000000" pitchFamily="2" charset="2"/>
              </a:rPr>
              <a:t>       </a:t>
            </a:r>
            <a:r>
              <a:rPr lang="en-US" altLang="zh-CN" b="1" dirty="0" smtClean="0">
                <a:solidFill>
                  <a:schemeClr val="tx2"/>
                </a:solidFill>
                <a:ea typeface="宋体" panose="02010600030101010101" pitchFamily="2" charset="-122"/>
              </a:rPr>
              <a:t>p-</a:t>
            </a:r>
            <a:r>
              <a:rPr lang="en-US" altLang="zh-CN" b="1" dirty="0">
                <a:solidFill>
                  <a:schemeClr val="tx2"/>
                </a:solidFill>
                <a:ea typeface="宋体" panose="02010600030101010101" pitchFamily="2" charset="-122"/>
              </a:rPr>
              <a:t>&gt;next</a:t>
            </a:r>
            <a:r>
              <a:rPr lang="en-US" altLang="zh-CN" b="1" dirty="0" smtClean="0">
                <a:solidFill>
                  <a:schemeClr val="tx2"/>
                </a:solidFill>
                <a:ea typeface="宋体" panose="02010600030101010101" pitchFamily="2" charset="-122"/>
              </a:rPr>
              <a:t>!=head</a:t>
            </a:r>
            <a:endParaRPr lang="zh-CN" altLang="en-US" b="1" dirty="0">
              <a:solidFill>
                <a:schemeClr val="tx2"/>
              </a:solidFill>
              <a:latin typeface="Arial" panose="020B0604020202020204" pitchFamily="34" charset="0"/>
              <a:ea typeface="宋体" panose="02010600030101010101" pitchFamily="2" charset="-122"/>
            </a:endParaRPr>
          </a:p>
        </p:txBody>
      </p:sp>
      <p:sp>
        <p:nvSpPr>
          <p:cNvPr id="3" name="右箭头 2"/>
          <p:cNvSpPr/>
          <p:nvPr/>
        </p:nvSpPr>
        <p:spPr>
          <a:xfrm>
            <a:off x="4211960" y="3789040"/>
            <a:ext cx="648072" cy="2160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5148064" y="4293096"/>
            <a:ext cx="648072" cy="2160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323528" y="548680"/>
            <a:ext cx="8356848" cy="1643527"/>
          </a:xfrm>
          <a:prstGeom prst="rect">
            <a:avLst/>
          </a:prstGeom>
        </p:spPr>
        <p:txBody>
          <a:bodyPr wrap="square">
            <a:spAutoFit/>
          </a:bodyPr>
          <a:lstStyle/>
          <a:p>
            <a:pPr marL="457200" indent="-457200">
              <a:lnSpc>
                <a:spcPct val="120000"/>
              </a:lnSpc>
              <a:buFont typeface="Wingdings" panose="05000000000000000000" pitchFamily="2" charset="2"/>
              <a:buChar char="l"/>
            </a:pPr>
            <a:r>
              <a:rPr lang="zh-CN" altLang="en-US" sz="2800" dirty="0">
                <a:solidFill>
                  <a:srgbClr val="000000"/>
                </a:solidFill>
                <a:latin typeface="楷体" panose="02010609060101010101" pitchFamily="49" charset="-122"/>
                <a:ea typeface="楷体" panose="02010609060101010101" pitchFamily="49" charset="-122"/>
              </a:rPr>
              <a:t>对循环链表，有时不给出头指针，而</a:t>
            </a:r>
            <a:r>
              <a:rPr lang="zh-CN" altLang="en-US" sz="2800" b="1" dirty="0">
                <a:solidFill>
                  <a:srgbClr val="FF0000"/>
                </a:solidFill>
                <a:latin typeface="楷体" panose="02010609060101010101" pitchFamily="49" charset="-122"/>
                <a:ea typeface="楷体" panose="02010609060101010101" pitchFamily="49" charset="-122"/>
              </a:rPr>
              <a:t>给出尾</a:t>
            </a:r>
            <a:r>
              <a:rPr lang="zh-CN" altLang="en-US" sz="2800" b="1" dirty="0" smtClean="0">
                <a:solidFill>
                  <a:srgbClr val="FF0000"/>
                </a:solidFill>
                <a:latin typeface="楷体" panose="02010609060101010101" pitchFamily="49" charset="-122"/>
                <a:ea typeface="楷体" panose="02010609060101010101" pitchFamily="49" charset="-122"/>
              </a:rPr>
              <a:t>指针</a:t>
            </a:r>
            <a:r>
              <a:rPr lang="zh-CN" altLang="en-US" sz="2800" dirty="0" smtClean="0">
                <a:solidFill>
                  <a:srgbClr val="FF0000"/>
                </a:solidFill>
                <a:latin typeface="楷体" panose="02010609060101010101" pitchFamily="49" charset="-122"/>
                <a:ea typeface="楷体" panose="02010609060101010101" pitchFamily="49" charset="-122"/>
              </a:rPr>
              <a:t>，</a:t>
            </a:r>
            <a:r>
              <a:rPr lang="zh-CN" altLang="en-US" sz="2800" dirty="0" smtClean="0">
                <a:solidFill>
                  <a:srgbClr val="000000"/>
                </a:solidFill>
                <a:latin typeface="楷体" panose="02010609060101010101" pitchFamily="49" charset="-122"/>
                <a:ea typeface="楷体" panose="02010609060101010101" pitchFamily="49" charset="-122"/>
              </a:rPr>
              <a:t>可以</a:t>
            </a:r>
            <a:r>
              <a:rPr lang="zh-CN" altLang="en-US" sz="2800" dirty="0">
                <a:solidFill>
                  <a:srgbClr val="000000"/>
                </a:solidFill>
                <a:latin typeface="楷体" panose="02010609060101010101" pitchFamily="49" charset="-122"/>
                <a:ea typeface="楷体" panose="02010609060101010101" pitchFamily="49" charset="-122"/>
              </a:rPr>
              <a:t>更方便的找到第一个和最后一个结点</a:t>
            </a:r>
            <a:endParaRPr lang="zh-CN" altLang="en-US" sz="2800" dirty="0">
              <a:solidFill>
                <a:srgbClr val="000000"/>
              </a:solidFill>
              <a:latin typeface="楷体" panose="02010609060101010101" pitchFamily="49" charset="-122"/>
              <a:ea typeface="楷体" panose="02010609060101010101" pitchFamily="49" charset="-122"/>
            </a:endParaRPr>
          </a:p>
          <a:p>
            <a:pPr marL="457200" indent="-457200">
              <a:lnSpc>
                <a:spcPct val="120000"/>
              </a:lnSpc>
              <a:buFont typeface="Wingdings" panose="05000000000000000000" pitchFamily="2" charset="2"/>
              <a:buChar char="l"/>
            </a:pPr>
            <a:endParaRPr lang="zh-CN" altLang="zh-CN" sz="2800" dirty="0">
              <a:solidFill>
                <a:srgbClr val="000000"/>
              </a:solidFill>
              <a:latin typeface="楷体" panose="02010609060101010101" pitchFamily="49" charset="-122"/>
              <a:ea typeface="楷体" panose="02010609060101010101" pitchFamily="49" charset="-122"/>
            </a:endParaRPr>
          </a:p>
        </p:txBody>
      </p:sp>
      <p:grpSp>
        <p:nvGrpSpPr>
          <p:cNvPr id="4" name="Group 43"/>
          <p:cNvGrpSpPr/>
          <p:nvPr/>
        </p:nvGrpSpPr>
        <p:grpSpPr bwMode="auto">
          <a:xfrm>
            <a:off x="522880" y="2276872"/>
            <a:ext cx="8095287" cy="1703390"/>
            <a:chOff x="404" y="2789"/>
            <a:chExt cx="5101" cy="1073"/>
          </a:xfrm>
        </p:grpSpPr>
        <p:sp>
          <p:nvSpPr>
            <p:cNvPr id="5" name="Line 44"/>
            <p:cNvSpPr>
              <a:spLocks noChangeShapeType="1"/>
            </p:cNvSpPr>
            <p:nvPr/>
          </p:nvSpPr>
          <p:spPr bwMode="auto">
            <a:xfrm flipV="1">
              <a:off x="4998" y="3265"/>
              <a:ext cx="1" cy="320"/>
            </a:xfrm>
            <a:prstGeom prst="line">
              <a:avLst/>
            </a:prstGeom>
            <a:noFill/>
            <a:ln w="28575">
              <a:solidFill>
                <a:srgbClr val="006666"/>
              </a:solidFill>
              <a:round/>
              <a:tailEnd type="stealth" w="lg" len="lg"/>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7" name="Text Box 45"/>
            <p:cNvSpPr txBox="1">
              <a:spLocks noChangeArrowheads="1"/>
            </p:cNvSpPr>
            <p:nvPr/>
          </p:nvSpPr>
          <p:spPr bwMode="auto">
            <a:xfrm>
              <a:off x="4772" y="3570"/>
              <a:ext cx="48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r>
                <a:rPr lang="en-US" altLang="zh-CN" sz="2400" b="1">
                  <a:solidFill>
                    <a:schemeClr val="tx2"/>
                  </a:solidFill>
                  <a:ea typeface="宋体" panose="02010600030101010101" pitchFamily="2" charset="-122"/>
                </a:rPr>
                <a:t>rear</a:t>
              </a:r>
              <a:endParaRPr lang="en-US" altLang="zh-CN" sz="2400" b="1">
                <a:solidFill>
                  <a:schemeClr val="tx2"/>
                </a:solidFill>
                <a:ea typeface="宋体" panose="02010600030101010101" pitchFamily="2" charset="-122"/>
              </a:endParaRPr>
            </a:p>
          </p:txBody>
        </p:sp>
        <p:sp>
          <p:nvSpPr>
            <p:cNvPr id="8" name="Line 46"/>
            <p:cNvSpPr>
              <a:spLocks noChangeShapeType="1"/>
            </p:cNvSpPr>
            <p:nvPr/>
          </p:nvSpPr>
          <p:spPr bwMode="auto">
            <a:xfrm>
              <a:off x="4390" y="3161"/>
              <a:ext cx="199" cy="0"/>
            </a:xfrm>
            <a:prstGeom prst="line">
              <a:avLst/>
            </a:prstGeom>
            <a:noFill/>
            <a:ln w="28575">
              <a:solidFill>
                <a:srgbClr val="006666"/>
              </a:solidFill>
              <a:prstDash val="dash"/>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10" name="Text Box 47"/>
            <p:cNvSpPr txBox="1">
              <a:spLocks noChangeArrowheads="1"/>
            </p:cNvSpPr>
            <p:nvPr/>
          </p:nvSpPr>
          <p:spPr bwMode="auto">
            <a:xfrm>
              <a:off x="1481" y="2979"/>
              <a:ext cx="567" cy="272"/>
            </a:xfrm>
            <a:prstGeom prst="rect">
              <a:avLst/>
            </a:prstGeom>
            <a:solidFill>
              <a:srgbClr val="FFFF00"/>
            </a:solidFill>
            <a:ln w="28575">
              <a:solidFill>
                <a:schemeClr val="accent1"/>
              </a:solidFill>
              <a:miter lim="800000"/>
            </a:ln>
          </p:spPr>
          <p:txBody>
            <a:bodyPr tIns="0" rIns="0" bIns="72000"/>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pPr>
                <a:lnSpc>
                  <a:spcPct val="90000"/>
                </a:lnSpc>
              </a:pPr>
              <a:r>
                <a:rPr lang="en-US" altLang="zh-CN" sz="2400" b="1" i="1">
                  <a:solidFill>
                    <a:schemeClr val="tx2"/>
                  </a:solidFill>
                  <a:ea typeface="华文行楷" panose="02010800040101010101" pitchFamily="2" charset="-122"/>
                </a:rPr>
                <a:t>a</a:t>
              </a:r>
              <a:r>
                <a:rPr lang="en-US" altLang="zh-CN" sz="2400" b="1" baseline="-25000">
                  <a:solidFill>
                    <a:schemeClr val="tx2"/>
                  </a:solidFill>
                  <a:ea typeface="华文行楷" panose="02010800040101010101" pitchFamily="2" charset="-122"/>
                </a:rPr>
                <a:t>1</a:t>
              </a:r>
              <a:endParaRPr lang="en-US" altLang="zh-CN" sz="2400" b="1" baseline="-25000">
                <a:solidFill>
                  <a:schemeClr val="tx2"/>
                </a:solidFill>
                <a:ea typeface="华文行楷" panose="02010800040101010101" pitchFamily="2" charset="-122"/>
              </a:endParaRPr>
            </a:p>
          </p:txBody>
        </p:sp>
        <p:sp>
          <p:nvSpPr>
            <p:cNvPr id="11" name="Line 48"/>
            <p:cNvSpPr>
              <a:spLocks noChangeShapeType="1"/>
            </p:cNvSpPr>
            <p:nvPr/>
          </p:nvSpPr>
          <p:spPr bwMode="auto">
            <a:xfrm>
              <a:off x="1792" y="2979"/>
              <a:ext cx="0" cy="272"/>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12" name="Text Box 49"/>
            <p:cNvSpPr txBox="1">
              <a:spLocks noChangeArrowheads="1"/>
            </p:cNvSpPr>
            <p:nvPr/>
          </p:nvSpPr>
          <p:spPr bwMode="auto">
            <a:xfrm>
              <a:off x="646" y="2988"/>
              <a:ext cx="567" cy="272"/>
            </a:xfrm>
            <a:prstGeom prst="rect">
              <a:avLst/>
            </a:prstGeom>
            <a:solidFill>
              <a:srgbClr val="FFFF00"/>
            </a:solidFill>
            <a:ln w="28575">
              <a:solidFill>
                <a:schemeClr val="accent1"/>
              </a:solidFill>
              <a:miter lim="800000"/>
            </a:ln>
          </p:spPr>
          <p:txBody>
            <a:bodyPr tIns="0" rIns="0" bIns="72000"/>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pPr>
                <a:lnSpc>
                  <a:spcPct val="90000"/>
                </a:lnSpc>
              </a:pPr>
              <a:endParaRPr lang="en-US" altLang="zh-CN" sz="2400" b="1" baseline="-25000">
                <a:solidFill>
                  <a:schemeClr val="tx2"/>
                </a:solidFill>
                <a:ea typeface="华文行楷" panose="02010800040101010101" pitchFamily="2" charset="-122"/>
              </a:endParaRPr>
            </a:p>
          </p:txBody>
        </p:sp>
        <p:sp>
          <p:nvSpPr>
            <p:cNvPr id="13" name="Line 50"/>
            <p:cNvSpPr>
              <a:spLocks noChangeShapeType="1"/>
            </p:cNvSpPr>
            <p:nvPr/>
          </p:nvSpPr>
          <p:spPr bwMode="auto">
            <a:xfrm>
              <a:off x="957" y="2988"/>
              <a:ext cx="0" cy="272"/>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14" name="Text Box 51" descr="宽上对角线"/>
            <p:cNvSpPr txBox="1">
              <a:spLocks noChangeArrowheads="1"/>
            </p:cNvSpPr>
            <p:nvPr/>
          </p:nvSpPr>
          <p:spPr bwMode="auto">
            <a:xfrm>
              <a:off x="656" y="2996"/>
              <a:ext cx="275" cy="291"/>
            </a:xfrm>
            <a:prstGeom prst="rect">
              <a:avLst/>
            </a:prstGeom>
            <a:solidFill>
              <a:srgbClr val="FFFF00"/>
            </a:solidFill>
            <a:ln>
              <a:noFill/>
            </a:ln>
            <a:extLst>
              <a:ext uri="{91240B29-F687-4F45-9708-019B960494DF}">
                <a14:hiddenLine xmlns:a14="http://schemas.microsoft.com/office/drawing/2010/main" w="635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sz="2400" b="1">
                <a:solidFill>
                  <a:schemeClr val="tx2"/>
                </a:solidFill>
                <a:latin typeface="Arial" panose="020B0604020202020204" pitchFamily="34" charset="0"/>
                <a:ea typeface="华文行楷" panose="02010800040101010101" pitchFamily="2" charset="-122"/>
              </a:endParaRPr>
            </a:p>
          </p:txBody>
        </p:sp>
        <p:sp>
          <p:nvSpPr>
            <p:cNvPr id="15" name="Line 52"/>
            <p:cNvSpPr>
              <a:spLocks noChangeShapeType="1"/>
            </p:cNvSpPr>
            <p:nvPr/>
          </p:nvSpPr>
          <p:spPr bwMode="auto">
            <a:xfrm>
              <a:off x="1131" y="3163"/>
              <a:ext cx="340" cy="0"/>
            </a:xfrm>
            <a:prstGeom prst="line">
              <a:avLst/>
            </a:prstGeom>
            <a:noFill/>
            <a:ln w="28575">
              <a:solidFill>
                <a:srgbClr val="006666"/>
              </a:solidFill>
              <a:round/>
              <a:tailEnd type="stealth" w="lg" len="lg"/>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16" name="Text Box 53"/>
            <p:cNvSpPr txBox="1">
              <a:spLocks noChangeArrowheads="1"/>
            </p:cNvSpPr>
            <p:nvPr/>
          </p:nvSpPr>
          <p:spPr bwMode="auto">
            <a:xfrm>
              <a:off x="2763" y="2978"/>
              <a:ext cx="567" cy="272"/>
            </a:xfrm>
            <a:prstGeom prst="rect">
              <a:avLst/>
            </a:prstGeom>
            <a:solidFill>
              <a:srgbClr val="FFFF00"/>
            </a:solidFill>
            <a:ln w="28575">
              <a:solidFill>
                <a:schemeClr val="accent1"/>
              </a:solidFill>
              <a:miter lim="800000"/>
            </a:ln>
          </p:spPr>
          <p:txBody>
            <a:bodyPr lIns="18000" tIns="0" rIns="0" bIns="72000"/>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pPr>
                <a:lnSpc>
                  <a:spcPct val="90000"/>
                </a:lnSpc>
              </a:pPr>
              <a:r>
                <a:rPr lang="en-US" altLang="zh-CN" sz="2400" b="1" i="1">
                  <a:solidFill>
                    <a:schemeClr val="tx2"/>
                  </a:solidFill>
                  <a:ea typeface="华文行楷" panose="02010800040101010101" pitchFamily="2" charset="-122"/>
                </a:rPr>
                <a:t>a</a:t>
              </a:r>
              <a:r>
                <a:rPr lang="en-US" altLang="zh-CN" sz="2400" b="1" i="1" baseline="-25000">
                  <a:solidFill>
                    <a:schemeClr val="tx2"/>
                  </a:solidFill>
                  <a:ea typeface="华文行楷" panose="02010800040101010101" pitchFamily="2" charset="-122"/>
                </a:rPr>
                <a:t>i</a:t>
              </a:r>
              <a:r>
                <a:rPr lang="en-US" altLang="zh-CN" sz="2400" b="1" baseline="-25000">
                  <a:solidFill>
                    <a:schemeClr val="tx2"/>
                  </a:solidFill>
                  <a:ea typeface="华文行楷" panose="02010800040101010101" pitchFamily="2" charset="-122"/>
                </a:rPr>
                <a:t>-1</a:t>
              </a:r>
              <a:endParaRPr lang="en-US" altLang="zh-CN" sz="2400" b="1" baseline="-25000">
                <a:solidFill>
                  <a:schemeClr val="tx2"/>
                </a:solidFill>
                <a:ea typeface="华文行楷" panose="02010800040101010101" pitchFamily="2" charset="-122"/>
              </a:endParaRPr>
            </a:p>
          </p:txBody>
        </p:sp>
        <p:sp>
          <p:nvSpPr>
            <p:cNvPr id="17" name="Line 54"/>
            <p:cNvSpPr>
              <a:spLocks noChangeShapeType="1"/>
            </p:cNvSpPr>
            <p:nvPr/>
          </p:nvSpPr>
          <p:spPr bwMode="auto">
            <a:xfrm>
              <a:off x="3074" y="2978"/>
              <a:ext cx="0" cy="272"/>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18" name="Text Box 55"/>
            <p:cNvSpPr txBox="1">
              <a:spLocks noChangeArrowheads="1"/>
            </p:cNvSpPr>
            <p:nvPr/>
          </p:nvSpPr>
          <p:spPr bwMode="auto">
            <a:xfrm>
              <a:off x="4817" y="2978"/>
              <a:ext cx="567" cy="272"/>
            </a:xfrm>
            <a:prstGeom prst="rect">
              <a:avLst/>
            </a:prstGeom>
            <a:solidFill>
              <a:srgbClr val="FFFF00"/>
            </a:solidFill>
            <a:ln w="28575">
              <a:solidFill>
                <a:schemeClr val="accent1"/>
              </a:solidFill>
              <a:miter lim="800000"/>
            </a:ln>
          </p:spPr>
          <p:txBody>
            <a:bodyPr lIns="72000" tIns="0" rIns="0" bIns="72000"/>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pPr>
                <a:lnSpc>
                  <a:spcPct val="90000"/>
                </a:lnSpc>
              </a:pPr>
              <a:r>
                <a:rPr lang="en-US" altLang="zh-CN" sz="2400" b="1" i="1">
                  <a:solidFill>
                    <a:schemeClr val="tx2"/>
                  </a:solidFill>
                  <a:ea typeface="华文行楷" panose="02010800040101010101" pitchFamily="2" charset="-122"/>
                </a:rPr>
                <a:t>a</a:t>
              </a:r>
              <a:r>
                <a:rPr lang="en-US" altLang="zh-CN" sz="2400" b="1" i="1" baseline="-25000">
                  <a:solidFill>
                    <a:schemeClr val="tx2"/>
                  </a:solidFill>
                  <a:ea typeface="华文行楷" panose="02010800040101010101" pitchFamily="2" charset="-122"/>
                </a:rPr>
                <a:t>n</a:t>
              </a:r>
              <a:endParaRPr lang="en-US" altLang="zh-CN" sz="2400" b="1" i="1" baseline="-25000">
                <a:solidFill>
                  <a:schemeClr val="tx2"/>
                </a:solidFill>
                <a:ea typeface="华文行楷" panose="02010800040101010101" pitchFamily="2" charset="-122"/>
              </a:endParaRPr>
            </a:p>
          </p:txBody>
        </p:sp>
        <p:sp>
          <p:nvSpPr>
            <p:cNvPr id="19" name="Line 56"/>
            <p:cNvSpPr>
              <a:spLocks noChangeShapeType="1"/>
            </p:cNvSpPr>
            <p:nvPr/>
          </p:nvSpPr>
          <p:spPr bwMode="auto">
            <a:xfrm>
              <a:off x="5128" y="2978"/>
              <a:ext cx="0" cy="272"/>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20" name="Text Box 57"/>
            <p:cNvSpPr txBox="1">
              <a:spLocks noChangeArrowheads="1"/>
            </p:cNvSpPr>
            <p:nvPr/>
          </p:nvSpPr>
          <p:spPr bwMode="auto">
            <a:xfrm>
              <a:off x="3602" y="2978"/>
              <a:ext cx="567" cy="272"/>
            </a:xfrm>
            <a:prstGeom prst="rect">
              <a:avLst/>
            </a:prstGeom>
            <a:solidFill>
              <a:srgbClr val="FFFF00"/>
            </a:solidFill>
            <a:ln w="28575">
              <a:solidFill>
                <a:schemeClr val="accent1"/>
              </a:solidFill>
              <a:miter lim="800000"/>
            </a:ln>
          </p:spPr>
          <p:txBody>
            <a:bodyPr lIns="72000" tIns="0" rIns="0" bIns="72000"/>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pPr>
                <a:lnSpc>
                  <a:spcPct val="90000"/>
                </a:lnSpc>
              </a:pPr>
              <a:r>
                <a:rPr lang="en-US" altLang="zh-CN" sz="2400" b="1" i="1">
                  <a:solidFill>
                    <a:schemeClr val="tx2"/>
                  </a:solidFill>
                  <a:ea typeface="华文行楷" panose="02010800040101010101" pitchFamily="2" charset="-122"/>
                </a:rPr>
                <a:t>a</a:t>
              </a:r>
              <a:r>
                <a:rPr lang="en-US" altLang="zh-CN" sz="2400" b="1" i="1" baseline="-25000">
                  <a:solidFill>
                    <a:schemeClr val="tx2"/>
                  </a:solidFill>
                  <a:ea typeface="华文行楷" panose="02010800040101010101" pitchFamily="2" charset="-122"/>
                </a:rPr>
                <a:t>i</a:t>
              </a:r>
              <a:endParaRPr lang="en-US" altLang="zh-CN" sz="2400" b="1" i="1" baseline="-25000">
                <a:solidFill>
                  <a:schemeClr val="tx2"/>
                </a:solidFill>
                <a:ea typeface="华文行楷" panose="02010800040101010101" pitchFamily="2" charset="-122"/>
              </a:endParaRPr>
            </a:p>
          </p:txBody>
        </p:sp>
        <p:sp>
          <p:nvSpPr>
            <p:cNvPr id="21" name="Line 58"/>
            <p:cNvSpPr>
              <a:spLocks noChangeShapeType="1"/>
            </p:cNvSpPr>
            <p:nvPr/>
          </p:nvSpPr>
          <p:spPr bwMode="auto">
            <a:xfrm>
              <a:off x="3913" y="2978"/>
              <a:ext cx="0" cy="272"/>
            </a:xfrm>
            <a:prstGeom prst="line">
              <a:avLst/>
            </a:prstGeom>
            <a:noFill/>
            <a:ln w="28575">
              <a:solidFill>
                <a:schemeClr val="accent1"/>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22" name="Line 59"/>
            <p:cNvSpPr>
              <a:spLocks noChangeShapeType="1"/>
            </p:cNvSpPr>
            <p:nvPr/>
          </p:nvSpPr>
          <p:spPr bwMode="auto">
            <a:xfrm>
              <a:off x="4119" y="3162"/>
              <a:ext cx="212" cy="0"/>
            </a:xfrm>
            <a:prstGeom prst="line">
              <a:avLst/>
            </a:prstGeom>
            <a:noFill/>
            <a:ln w="28575">
              <a:solidFill>
                <a:srgbClr val="006666"/>
              </a:solidFill>
              <a:round/>
              <a:tailEnd type="stealth" w="lg" len="lg"/>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23" name="Line 60"/>
            <p:cNvSpPr>
              <a:spLocks noChangeShapeType="1"/>
            </p:cNvSpPr>
            <p:nvPr/>
          </p:nvSpPr>
          <p:spPr bwMode="auto">
            <a:xfrm flipV="1">
              <a:off x="4623" y="3162"/>
              <a:ext cx="181" cy="0"/>
            </a:xfrm>
            <a:prstGeom prst="line">
              <a:avLst/>
            </a:prstGeom>
            <a:noFill/>
            <a:ln w="28575">
              <a:solidFill>
                <a:srgbClr val="006666"/>
              </a:solidFill>
              <a:round/>
              <a:tailEnd type="stealth" w="lg" len="lg"/>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24" name="Line 61"/>
            <p:cNvSpPr>
              <a:spLocks noChangeShapeType="1"/>
            </p:cNvSpPr>
            <p:nvPr/>
          </p:nvSpPr>
          <p:spPr bwMode="auto">
            <a:xfrm>
              <a:off x="3241" y="3153"/>
              <a:ext cx="340" cy="0"/>
            </a:xfrm>
            <a:prstGeom prst="line">
              <a:avLst/>
            </a:prstGeom>
            <a:noFill/>
            <a:ln w="28575">
              <a:solidFill>
                <a:srgbClr val="006666"/>
              </a:solidFill>
              <a:round/>
              <a:tailEnd type="stealth" w="lg" len="lg"/>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25" name="Line 62"/>
            <p:cNvSpPr>
              <a:spLocks noChangeShapeType="1"/>
            </p:cNvSpPr>
            <p:nvPr/>
          </p:nvSpPr>
          <p:spPr bwMode="auto">
            <a:xfrm>
              <a:off x="2279" y="3161"/>
              <a:ext cx="199" cy="0"/>
            </a:xfrm>
            <a:prstGeom prst="line">
              <a:avLst/>
            </a:prstGeom>
            <a:noFill/>
            <a:ln w="28575">
              <a:solidFill>
                <a:srgbClr val="006666"/>
              </a:solidFill>
              <a:prstDash val="dash"/>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26" name="Line 63"/>
            <p:cNvSpPr>
              <a:spLocks noChangeShapeType="1"/>
            </p:cNvSpPr>
            <p:nvPr/>
          </p:nvSpPr>
          <p:spPr bwMode="auto">
            <a:xfrm>
              <a:off x="1971" y="3162"/>
              <a:ext cx="258" cy="0"/>
            </a:xfrm>
            <a:prstGeom prst="line">
              <a:avLst/>
            </a:prstGeom>
            <a:noFill/>
            <a:ln w="28575">
              <a:solidFill>
                <a:srgbClr val="006666"/>
              </a:solidFill>
              <a:round/>
              <a:tailEnd type="stealth" w="lg" len="lg"/>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27" name="Line 64"/>
            <p:cNvSpPr>
              <a:spLocks noChangeShapeType="1"/>
            </p:cNvSpPr>
            <p:nvPr/>
          </p:nvSpPr>
          <p:spPr bwMode="auto">
            <a:xfrm flipV="1">
              <a:off x="2539" y="3162"/>
              <a:ext cx="227" cy="0"/>
            </a:xfrm>
            <a:prstGeom prst="line">
              <a:avLst/>
            </a:prstGeom>
            <a:noFill/>
            <a:ln w="28575">
              <a:solidFill>
                <a:srgbClr val="006666"/>
              </a:solidFill>
              <a:round/>
              <a:tailEnd type="stealth" w="lg" len="lg"/>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grpSp>
          <p:nvGrpSpPr>
            <p:cNvPr id="28" name="Group 65"/>
            <p:cNvGrpSpPr/>
            <p:nvPr/>
          </p:nvGrpSpPr>
          <p:grpSpPr bwMode="auto">
            <a:xfrm flipV="1">
              <a:off x="404" y="2789"/>
              <a:ext cx="5101" cy="375"/>
              <a:chOff x="439" y="1549"/>
              <a:chExt cx="5101" cy="375"/>
            </a:xfrm>
          </p:grpSpPr>
          <p:sp>
            <p:nvSpPr>
              <p:cNvPr id="29" name="Line 66"/>
              <p:cNvSpPr>
                <a:spLocks noChangeShapeType="1"/>
              </p:cNvSpPr>
              <p:nvPr/>
            </p:nvSpPr>
            <p:spPr bwMode="auto">
              <a:xfrm flipH="1">
                <a:off x="5376" y="1558"/>
                <a:ext cx="155" cy="0"/>
              </a:xfrm>
              <a:prstGeom prst="line">
                <a:avLst/>
              </a:prstGeom>
              <a:noFill/>
              <a:ln w="28575">
                <a:solidFill>
                  <a:srgbClr val="006666"/>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30" name="Line 67"/>
              <p:cNvSpPr>
                <a:spLocks noChangeShapeType="1"/>
              </p:cNvSpPr>
              <p:nvPr/>
            </p:nvSpPr>
            <p:spPr bwMode="auto">
              <a:xfrm flipH="1" flipV="1">
                <a:off x="5540" y="1549"/>
                <a:ext cx="0" cy="357"/>
              </a:xfrm>
              <a:prstGeom prst="line">
                <a:avLst/>
              </a:prstGeom>
              <a:noFill/>
              <a:ln w="28575">
                <a:solidFill>
                  <a:srgbClr val="006666"/>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31" name="Line 68"/>
              <p:cNvSpPr>
                <a:spLocks noChangeShapeType="1"/>
              </p:cNvSpPr>
              <p:nvPr/>
            </p:nvSpPr>
            <p:spPr bwMode="auto">
              <a:xfrm>
                <a:off x="439" y="1915"/>
                <a:ext cx="5101" cy="0"/>
              </a:xfrm>
              <a:prstGeom prst="line">
                <a:avLst/>
              </a:prstGeom>
              <a:noFill/>
              <a:ln w="28575">
                <a:solidFill>
                  <a:srgbClr val="006666"/>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32" name="Line 69"/>
              <p:cNvSpPr>
                <a:spLocks noChangeShapeType="1"/>
              </p:cNvSpPr>
              <p:nvPr/>
            </p:nvSpPr>
            <p:spPr bwMode="auto">
              <a:xfrm flipV="1">
                <a:off x="450" y="1613"/>
                <a:ext cx="0" cy="311"/>
              </a:xfrm>
              <a:prstGeom prst="line">
                <a:avLst/>
              </a:prstGeom>
              <a:noFill/>
              <a:ln w="28575">
                <a:solidFill>
                  <a:srgbClr val="006666"/>
                </a:solidFill>
                <a:rou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sp>
            <p:nvSpPr>
              <p:cNvPr id="33" name="Line 70"/>
              <p:cNvSpPr>
                <a:spLocks noChangeShapeType="1"/>
              </p:cNvSpPr>
              <p:nvPr/>
            </p:nvSpPr>
            <p:spPr bwMode="auto">
              <a:xfrm>
                <a:off x="448" y="1618"/>
                <a:ext cx="210" cy="0"/>
              </a:xfrm>
              <a:prstGeom prst="line">
                <a:avLst/>
              </a:prstGeom>
              <a:noFill/>
              <a:ln w="28575">
                <a:solidFill>
                  <a:srgbClr val="006666"/>
                </a:solidFill>
                <a:round/>
                <a:tailEnd type="stealth" w="lg" len="lg"/>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endParaRPr lang="zh-CN" altLang="en-US"/>
              </a:p>
            </p:txBody>
          </p:sp>
        </p:grpSp>
      </p:grpSp>
      <p:grpSp>
        <p:nvGrpSpPr>
          <p:cNvPr id="34" name="Group 71"/>
          <p:cNvGrpSpPr/>
          <p:nvPr/>
        </p:nvGrpSpPr>
        <p:grpSpPr bwMode="auto">
          <a:xfrm>
            <a:off x="611560" y="4149080"/>
            <a:ext cx="6516688" cy="598487"/>
            <a:chOff x="0" y="2208"/>
            <a:chExt cx="4105" cy="377"/>
          </a:xfrm>
        </p:grpSpPr>
        <p:pic>
          <p:nvPicPr>
            <p:cNvPr id="36" name="图片 35"/>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2208"/>
              <a:ext cx="39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37" name="Text Box 73"/>
            <p:cNvSpPr txBox="1">
              <a:spLocks noChangeArrowheads="1"/>
            </p:cNvSpPr>
            <p:nvPr/>
          </p:nvSpPr>
          <p:spPr bwMode="auto">
            <a:xfrm>
              <a:off x="448" y="2208"/>
              <a:ext cx="365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pPr>
                <a:spcBef>
                  <a:spcPct val="20000"/>
                </a:spcBef>
              </a:pPr>
              <a:r>
                <a:rPr lang="zh-CN" altLang="en-US" b="1" dirty="0">
                  <a:solidFill>
                    <a:schemeClr val="tx2"/>
                  </a:solidFill>
                  <a:latin typeface="楷体" panose="02010609060101010101" pitchFamily="49" charset="-122"/>
                  <a:ea typeface="楷体" panose="02010609060101010101" pitchFamily="49" charset="-122"/>
                </a:rPr>
                <a:t>如何查找开始结点和终端结点？</a:t>
              </a:r>
              <a:endParaRPr lang="zh-CN" altLang="en-US" b="1" dirty="0">
                <a:solidFill>
                  <a:schemeClr val="tx2"/>
                </a:solidFill>
                <a:latin typeface="楷体" panose="02010609060101010101" pitchFamily="49" charset="-122"/>
                <a:ea typeface="楷体" panose="02010609060101010101" pitchFamily="49" charset="-122"/>
              </a:endParaRPr>
            </a:p>
          </p:txBody>
        </p:sp>
      </p:grpSp>
      <p:sp>
        <p:nvSpPr>
          <p:cNvPr id="35" name="Text Box 74"/>
          <p:cNvSpPr txBox="1">
            <a:spLocks noChangeArrowheads="1"/>
          </p:cNvSpPr>
          <p:nvPr/>
        </p:nvSpPr>
        <p:spPr bwMode="auto">
          <a:xfrm>
            <a:off x="1945060" y="4932833"/>
            <a:ext cx="5322888" cy="1160463"/>
          </a:xfrm>
          <a:prstGeom prst="rect">
            <a:avLst/>
          </a:prstGeom>
          <a:noFill/>
          <a:ln w="38100">
            <a:solidFill>
              <a:srgbClr val="0000CC"/>
            </a:solidFill>
            <a:miter lim="800000"/>
          </a:ln>
          <a:extLst>
            <a:ext uri="{909E8E84-426E-40DD-AFC4-6F175D3DCCD1}">
              <a14:hiddenFill xmlns:a14="http://schemas.microsoft.com/office/drawing/2010/main">
                <a:solidFill>
                  <a:srgbClr val="FFFFFF"/>
                </a:solidFill>
              </a14:hiddenFill>
            </a:ext>
          </a:extLst>
        </p:spPr>
        <p:txBody>
          <a:bodyPr wrap="none"/>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pPr>
              <a:spcBef>
                <a:spcPct val="20000"/>
              </a:spcBef>
            </a:pPr>
            <a:r>
              <a:rPr lang="zh-CN" altLang="en-US" b="1" dirty="0">
                <a:solidFill>
                  <a:schemeClr val="tx2"/>
                </a:solidFill>
                <a:latin typeface="楷体" panose="02010609060101010101" pitchFamily="49" charset="-122"/>
                <a:ea typeface="楷体" panose="02010609060101010101" pitchFamily="49" charset="-122"/>
              </a:rPr>
              <a:t>开始结点：</a:t>
            </a:r>
            <a:r>
              <a:rPr lang="en-US" altLang="zh-CN" b="1" dirty="0">
                <a:solidFill>
                  <a:schemeClr val="tx2"/>
                </a:solidFill>
                <a:latin typeface="楷体" panose="02010609060101010101" pitchFamily="49" charset="-122"/>
                <a:ea typeface="楷体" panose="02010609060101010101" pitchFamily="49" charset="-122"/>
              </a:rPr>
              <a:t>rear-&gt;next-&gt;next</a:t>
            </a:r>
            <a:endParaRPr lang="en-US" altLang="zh-CN" b="1" dirty="0">
              <a:solidFill>
                <a:schemeClr val="tx2"/>
              </a:solidFill>
              <a:latin typeface="楷体" panose="02010609060101010101" pitchFamily="49" charset="-122"/>
              <a:ea typeface="楷体" panose="02010609060101010101" pitchFamily="49" charset="-122"/>
            </a:endParaRPr>
          </a:p>
          <a:p>
            <a:pPr>
              <a:spcBef>
                <a:spcPct val="20000"/>
              </a:spcBef>
            </a:pPr>
            <a:r>
              <a:rPr lang="zh-CN" altLang="en-US" b="1" dirty="0" smtClean="0">
                <a:solidFill>
                  <a:schemeClr val="tx2"/>
                </a:solidFill>
                <a:latin typeface="楷体" panose="02010609060101010101" pitchFamily="49" charset="-122"/>
                <a:ea typeface="楷体" panose="02010609060101010101" pitchFamily="49" charset="-122"/>
              </a:rPr>
              <a:t>尾结点</a:t>
            </a:r>
            <a:r>
              <a:rPr lang="zh-CN" altLang="en-US" b="1" dirty="0">
                <a:solidFill>
                  <a:schemeClr val="tx2"/>
                </a:solidFill>
                <a:latin typeface="楷体" panose="02010609060101010101" pitchFamily="49" charset="-122"/>
                <a:ea typeface="楷体" panose="02010609060101010101" pitchFamily="49" charset="-122"/>
              </a:rPr>
              <a:t>：</a:t>
            </a:r>
            <a:r>
              <a:rPr lang="en-US" altLang="zh-CN" b="1" dirty="0">
                <a:solidFill>
                  <a:schemeClr val="tx2"/>
                </a:solidFill>
                <a:latin typeface="楷体" panose="02010609060101010101" pitchFamily="49" charset="-122"/>
                <a:ea typeface="楷体" panose="02010609060101010101" pitchFamily="49" charset="-122"/>
              </a:rPr>
              <a:t>rear</a:t>
            </a:r>
            <a:endParaRPr lang="en-US" altLang="zh-CN" b="1" dirty="0">
              <a:solidFill>
                <a:schemeClr val="tx2"/>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0051" name="Group 2"/>
          <p:cNvGrpSpPr/>
          <p:nvPr/>
        </p:nvGrpSpPr>
        <p:grpSpPr bwMode="auto">
          <a:xfrm>
            <a:off x="887685" y="630560"/>
            <a:ext cx="6924675" cy="2438400"/>
            <a:chOff x="612" y="28"/>
            <a:chExt cx="4362" cy="1536"/>
          </a:xfrm>
        </p:grpSpPr>
        <p:sp>
          <p:nvSpPr>
            <p:cNvPr id="130052" name="Rectangle 3"/>
            <p:cNvSpPr>
              <a:spLocks noChangeArrowheads="1"/>
            </p:cNvSpPr>
            <p:nvPr/>
          </p:nvSpPr>
          <p:spPr bwMode="auto">
            <a:xfrm>
              <a:off x="2496" y="308"/>
              <a:ext cx="499" cy="323"/>
            </a:xfrm>
            <a:prstGeom prst="rect">
              <a:avLst/>
            </a:prstGeom>
            <a:solidFill>
              <a:srgbClr val="00FF00"/>
            </a:solidFill>
            <a:ln w="12700" cap="rnd">
              <a:solidFill>
                <a:schemeClr val="bg1"/>
              </a:solidFill>
              <a:miter lim="800000"/>
            </a:ln>
          </p:spPr>
          <p:txBody>
            <a:bodyPr wrap="none" anchor="ct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endParaRPr lang="zh-CN" altLang="en-US" sz="2000" b="1">
                <a:solidFill>
                  <a:srgbClr val="010000"/>
                </a:solidFill>
                <a:latin typeface="隶书" panose="02010509060101010101" pitchFamily="49" charset="-122"/>
                <a:ea typeface="隶书" panose="02010509060101010101" pitchFamily="49" charset="-122"/>
              </a:endParaRPr>
            </a:p>
          </p:txBody>
        </p:sp>
        <p:sp>
          <p:nvSpPr>
            <p:cNvPr id="130053" name="Rectangle 4"/>
            <p:cNvSpPr>
              <a:spLocks noChangeArrowheads="1"/>
            </p:cNvSpPr>
            <p:nvPr/>
          </p:nvSpPr>
          <p:spPr bwMode="auto">
            <a:xfrm>
              <a:off x="3523" y="308"/>
              <a:ext cx="500" cy="323"/>
            </a:xfrm>
            <a:prstGeom prst="rect">
              <a:avLst/>
            </a:prstGeom>
            <a:solidFill>
              <a:srgbClr val="00FF00"/>
            </a:solidFill>
            <a:ln w="12700" cap="rnd">
              <a:solidFill>
                <a:schemeClr val="bg1"/>
              </a:solidFill>
              <a:miter lim="800000"/>
            </a:ln>
          </p:spPr>
          <p:txBody>
            <a:bodyPr wrap="none" anchor="ct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endParaRPr lang="zh-CN" altLang="en-US" sz="2000" b="1">
                <a:solidFill>
                  <a:srgbClr val="010000"/>
                </a:solidFill>
                <a:latin typeface="隶书" panose="02010509060101010101" pitchFamily="49" charset="-122"/>
                <a:ea typeface="隶书" panose="02010509060101010101" pitchFamily="49" charset="-122"/>
              </a:endParaRPr>
            </a:p>
          </p:txBody>
        </p:sp>
        <p:sp>
          <p:nvSpPr>
            <p:cNvPr id="130054" name="Line 5"/>
            <p:cNvSpPr>
              <a:spLocks noChangeShapeType="1"/>
            </p:cNvSpPr>
            <p:nvPr/>
          </p:nvSpPr>
          <p:spPr bwMode="auto">
            <a:xfrm>
              <a:off x="3773" y="308"/>
              <a:ext cx="1" cy="336"/>
            </a:xfrm>
            <a:prstGeom prst="line">
              <a:avLst/>
            </a:prstGeom>
            <a:noFill/>
            <a:ln w="1270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055" name="Line 6"/>
            <p:cNvSpPr>
              <a:spLocks noChangeShapeType="1"/>
            </p:cNvSpPr>
            <p:nvPr/>
          </p:nvSpPr>
          <p:spPr bwMode="auto">
            <a:xfrm>
              <a:off x="2727" y="308"/>
              <a:ext cx="0" cy="323"/>
            </a:xfrm>
            <a:prstGeom prst="line">
              <a:avLst/>
            </a:prstGeom>
            <a:noFill/>
            <a:ln w="1270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056" name="Line 7"/>
            <p:cNvSpPr>
              <a:spLocks noChangeShapeType="1"/>
            </p:cNvSpPr>
            <p:nvPr/>
          </p:nvSpPr>
          <p:spPr bwMode="auto">
            <a:xfrm>
              <a:off x="2889" y="500"/>
              <a:ext cx="249" cy="0"/>
            </a:xfrm>
            <a:prstGeom prst="line">
              <a:avLst/>
            </a:prstGeom>
            <a:noFill/>
            <a:ln w="3810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57" name="Rectangle 8"/>
            <p:cNvSpPr>
              <a:spLocks noChangeArrowheads="1"/>
            </p:cNvSpPr>
            <p:nvPr/>
          </p:nvSpPr>
          <p:spPr bwMode="auto">
            <a:xfrm>
              <a:off x="1854" y="308"/>
              <a:ext cx="499" cy="323"/>
            </a:xfrm>
            <a:prstGeom prst="rect">
              <a:avLst/>
            </a:prstGeom>
            <a:solidFill>
              <a:srgbClr val="00FF00"/>
            </a:solidFill>
            <a:ln w="12700" cap="rnd">
              <a:solidFill>
                <a:schemeClr val="bg1"/>
              </a:solidFill>
              <a:miter lim="800000"/>
            </a:ln>
          </p:spPr>
          <p:txBody>
            <a:bodyPr wrap="none" anchor="ct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endParaRPr lang="zh-CN" altLang="en-US" sz="2000" b="1">
                <a:solidFill>
                  <a:srgbClr val="010000"/>
                </a:solidFill>
                <a:latin typeface="隶书" panose="02010509060101010101" pitchFamily="49" charset="-122"/>
                <a:ea typeface="隶书" panose="02010509060101010101" pitchFamily="49" charset="-122"/>
              </a:endParaRPr>
            </a:p>
          </p:txBody>
        </p:sp>
        <p:sp>
          <p:nvSpPr>
            <p:cNvPr id="130058" name="Line 9"/>
            <p:cNvSpPr>
              <a:spLocks noChangeShapeType="1"/>
            </p:cNvSpPr>
            <p:nvPr/>
          </p:nvSpPr>
          <p:spPr bwMode="auto">
            <a:xfrm>
              <a:off x="2104" y="308"/>
              <a:ext cx="0" cy="323"/>
            </a:xfrm>
            <a:prstGeom prst="line">
              <a:avLst/>
            </a:prstGeom>
            <a:noFill/>
            <a:ln w="1270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059" name="Line 10"/>
            <p:cNvSpPr>
              <a:spLocks noChangeShapeType="1"/>
            </p:cNvSpPr>
            <p:nvPr/>
          </p:nvSpPr>
          <p:spPr bwMode="auto">
            <a:xfrm>
              <a:off x="2246" y="500"/>
              <a:ext cx="250" cy="0"/>
            </a:xfrm>
            <a:prstGeom prst="line">
              <a:avLst/>
            </a:prstGeom>
            <a:noFill/>
            <a:ln w="3810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60" name="Line 11"/>
            <p:cNvSpPr>
              <a:spLocks noChangeShapeType="1"/>
            </p:cNvSpPr>
            <p:nvPr/>
          </p:nvSpPr>
          <p:spPr bwMode="auto">
            <a:xfrm>
              <a:off x="3345" y="500"/>
              <a:ext cx="178" cy="1"/>
            </a:xfrm>
            <a:prstGeom prst="line">
              <a:avLst/>
            </a:prstGeom>
            <a:noFill/>
            <a:ln w="3810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61" name="Line 12"/>
            <p:cNvSpPr>
              <a:spLocks noChangeShapeType="1"/>
            </p:cNvSpPr>
            <p:nvPr/>
          </p:nvSpPr>
          <p:spPr bwMode="auto">
            <a:xfrm>
              <a:off x="3175" y="500"/>
              <a:ext cx="141" cy="0"/>
            </a:xfrm>
            <a:prstGeom prst="line">
              <a:avLst/>
            </a:prstGeom>
            <a:noFill/>
            <a:ln w="28575">
              <a:solidFill>
                <a:srgbClr val="FF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30062" name="Rectangle 13"/>
            <p:cNvSpPr>
              <a:spLocks noChangeArrowheads="1"/>
            </p:cNvSpPr>
            <p:nvPr/>
          </p:nvSpPr>
          <p:spPr bwMode="auto">
            <a:xfrm>
              <a:off x="1187" y="308"/>
              <a:ext cx="499" cy="323"/>
            </a:xfrm>
            <a:prstGeom prst="rect">
              <a:avLst/>
            </a:prstGeom>
            <a:solidFill>
              <a:srgbClr val="00FF00"/>
            </a:solidFill>
            <a:ln w="12700" cap="rnd">
              <a:solidFill>
                <a:schemeClr val="bg1"/>
              </a:solidFill>
              <a:miter lim="800000"/>
            </a:ln>
          </p:spPr>
          <p:txBody>
            <a:bodyPr wrap="none" anchor="ct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endParaRPr lang="zh-CN" altLang="en-US" sz="2000" b="1">
                <a:solidFill>
                  <a:srgbClr val="010000"/>
                </a:solidFill>
                <a:latin typeface="隶书" panose="02010509060101010101" pitchFamily="49" charset="-122"/>
                <a:ea typeface="隶书" panose="02010509060101010101" pitchFamily="49" charset="-122"/>
              </a:endParaRPr>
            </a:p>
          </p:txBody>
        </p:sp>
        <p:sp>
          <p:nvSpPr>
            <p:cNvPr id="130063" name="Line 14"/>
            <p:cNvSpPr>
              <a:spLocks noChangeShapeType="1"/>
            </p:cNvSpPr>
            <p:nvPr/>
          </p:nvSpPr>
          <p:spPr bwMode="auto">
            <a:xfrm>
              <a:off x="1436" y="308"/>
              <a:ext cx="0" cy="323"/>
            </a:xfrm>
            <a:prstGeom prst="line">
              <a:avLst/>
            </a:prstGeom>
            <a:noFill/>
            <a:ln w="1270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064" name="Line 15"/>
            <p:cNvSpPr>
              <a:spLocks noChangeShapeType="1"/>
            </p:cNvSpPr>
            <p:nvPr/>
          </p:nvSpPr>
          <p:spPr bwMode="auto">
            <a:xfrm>
              <a:off x="1579" y="500"/>
              <a:ext cx="249" cy="0"/>
            </a:xfrm>
            <a:prstGeom prst="line">
              <a:avLst/>
            </a:prstGeom>
            <a:noFill/>
            <a:ln w="3810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65" name="Line 16"/>
            <p:cNvSpPr>
              <a:spLocks noChangeShapeType="1"/>
            </p:cNvSpPr>
            <p:nvPr/>
          </p:nvSpPr>
          <p:spPr bwMode="auto">
            <a:xfrm flipH="1">
              <a:off x="1187" y="308"/>
              <a:ext cx="125" cy="192"/>
            </a:xfrm>
            <a:prstGeom prst="line">
              <a:avLst/>
            </a:prstGeom>
            <a:noFill/>
            <a:ln w="12700"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066" name="Line 17"/>
            <p:cNvSpPr>
              <a:spLocks noChangeShapeType="1"/>
            </p:cNvSpPr>
            <p:nvPr/>
          </p:nvSpPr>
          <p:spPr bwMode="auto">
            <a:xfrm flipH="1">
              <a:off x="1228" y="308"/>
              <a:ext cx="209" cy="336"/>
            </a:xfrm>
            <a:prstGeom prst="line">
              <a:avLst/>
            </a:prstGeom>
            <a:noFill/>
            <a:ln w="12700"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067" name="Line 18"/>
            <p:cNvSpPr>
              <a:spLocks noChangeShapeType="1"/>
            </p:cNvSpPr>
            <p:nvPr/>
          </p:nvSpPr>
          <p:spPr bwMode="auto">
            <a:xfrm flipH="1">
              <a:off x="1312" y="500"/>
              <a:ext cx="125" cy="144"/>
            </a:xfrm>
            <a:prstGeom prst="line">
              <a:avLst/>
            </a:prstGeom>
            <a:noFill/>
            <a:ln w="12700"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068" name="Line 19"/>
            <p:cNvSpPr>
              <a:spLocks noChangeShapeType="1"/>
            </p:cNvSpPr>
            <p:nvPr/>
          </p:nvSpPr>
          <p:spPr bwMode="auto">
            <a:xfrm>
              <a:off x="1943" y="754"/>
              <a:ext cx="2178" cy="0"/>
            </a:xfrm>
            <a:prstGeom prst="line">
              <a:avLst/>
            </a:prstGeom>
            <a:noFill/>
            <a:ln w="38100"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069" name="Text Box 20"/>
            <p:cNvSpPr txBox="1">
              <a:spLocks noChangeArrowheads="1"/>
            </p:cNvSpPr>
            <p:nvPr/>
          </p:nvSpPr>
          <p:spPr bwMode="auto">
            <a:xfrm>
              <a:off x="1863" y="3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sz="2400" b="1">
                  <a:solidFill>
                    <a:srgbClr val="FF0000"/>
                  </a:solidFill>
                  <a:latin typeface="隶书" panose="02010509060101010101" pitchFamily="49" charset="-122"/>
                  <a:ea typeface="隶书" panose="02010509060101010101" pitchFamily="49" charset="-122"/>
                </a:rPr>
                <a:t>a</a:t>
              </a:r>
              <a:r>
                <a:rPr lang="en-US" altLang="zh-CN" sz="1600" b="1">
                  <a:solidFill>
                    <a:srgbClr val="FF0000"/>
                  </a:solidFill>
                  <a:latin typeface="隶书" panose="02010509060101010101" pitchFamily="49" charset="-122"/>
                  <a:ea typeface="隶书" panose="02010509060101010101" pitchFamily="49" charset="-122"/>
                </a:rPr>
                <a:t>1</a:t>
              </a:r>
              <a:endParaRPr lang="zh-CN" altLang="en-US" sz="1600" b="1">
                <a:solidFill>
                  <a:srgbClr val="FF0000"/>
                </a:solidFill>
                <a:latin typeface="隶书" panose="02010509060101010101" pitchFamily="49" charset="-122"/>
                <a:ea typeface="隶书" panose="02010509060101010101" pitchFamily="49" charset="-122"/>
              </a:endParaRPr>
            </a:p>
          </p:txBody>
        </p:sp>
        <p:sp>
          <p:nvSpPr>
            <p:cNvPr id="130070" name="Text Box 21"/>
            <p:cNvSpPr txBox="1">
              <a:spLocks noChangeArrowheads="1"/>
            </p:cNvSpPr>
            <p:nvPr/>
          </p:nvSpPr>
          <p:spPr bwMode="auto">
            <a:xfrm>
              <a:off x="3495" y="3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sz="2400" b="1">
                  <a:solidFill>
                    <a:srgbClr val="FF0000"/>
                  </a:solidFill>
                  <a:latin typeface="隶书" panose="02010509060101010101" pitchFamily="49" charset="-122"/>
                  <a:ea typeface="隶书" panose="02010509060101010101" pitchFamily="49" charset="-122"/>
                </a:rPr>
                <a:t>a</a:t>
              </a:r>
              <a:r>
                <a:rPr lang="en-US" altLang="zh-CN" sz="1600" b="1">
                  <a:solidFill>
                    <a:srgbClr val="FF0000"/>
                  </a:solidFill>
                  <a:latin typeface="隶书" panose="02010509060101010101" pitchFamily="49" charset="-122"/>
                  <a:ea typeface="隶书" panose="02010509060101010101" pitchFamily="49" charset="-122"/>
                </a:rPr>
                <a:t>n</a:t>
              </a:r>
              <a:endParaRPr lang="zh-CN" altLang="en-US" sz="1600" b="1">
                <a:solidFill>
                  <a:srgbClr val="FF0000"/>
                </a:solidFill>
                <a:latin typeface="隶书" panose="02010509060101010101" pitchFamily="49" charset="-122"/>
                <a:ea typeface="隶书" panose="02010509060101010101" pitchFamily="49" charset="-122"/>
              </a:endParaRPr>
            </a:p>
          </p:txBody>
        </p:sp>
        <p:sp>
          <p:nvSpPr>
            <p:cNvPr id="130071" name="Rectangle 22"/>
            <p:cNvSpPr>
              <a:spLocks noChangeArrowheads="1"/>
            </p:cNvSpPr>
            <p:nvPr/>
          </p:nvSpPr>
          <p:spPr bwMode="auto">
            <a:xfrm>
              <a:off x="2496" y="1079"/>
              <a:ext cx="499" cy="323"/>
            </a:xfrm>
            <a:prstGeom prst="rect">
              <a:avLst/>
            </a:prstGeom>
            <a:solidFill>
              <a:srgbClr val="00FF00"/>
            </a:solidFill>
            <a:ln w="12700" cap="rnd">
              <a:solidFill>
                <a:schemeClr val="bg1"/>
              </a:solidFill>
              <a:miter lim="800000"/>
            </a:ln>
          </p:spPr>
          <p:txBody>
            <a:bodyPr wrap="none" anchor="ct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endParaRPr lang="zh-CN" altLang="en-US" sz="2000" b="1">
                <a:solidFill>
                  <a:srgbClr val="010000"/>
                </a:solidFill>
                <a:latin typeface="隶书" panose="02010509060101010101" pitchFamily="49" charset="-122"/>
                <a:ea typeface="隶书" panose="02010509060101010101" pitchFamily="49" charset="-122"/>
              </a:endParaRPr>
            </a:p>
          </p:txBody>
        </p:sp>
        <p:sp>
          <p:nvSpPr>
            <p:cNvPr id="130072" name="Rectangle 23"/>
            <p:cNvSpPr>
              <a:spLocks noChangeArrowheads="1"/>
            </p:cNvSpPr>
            <p:nvPr/>
          </p:nvSpPr>
          <p:spPr bwMode="auto">
            <a:xfrm>
              <a:off x="3523" y="1079"/>
              <a:ext cx="500" cy="323"/>
            </a:xfrm>
            <a:prstGeom prst="rect">
              <a:avLst/>
            </a:prstGeom>
            <a:solidFill>
              <a:srgbClr val="00FF00"/>
            </a:solidFill>
            <a:ln w="12700" cap="rnd">
              <a:solidFill>
                <a:schemeClr val="bg1"/>
              </a:solidFill>
              <a:miter lim="800000"/>
            </a:ln>
          </p:spPr>
          <p:txBody>
            <a:bodyPr wrap="none" anchor="ct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endParaRPr lang="zh-CN" altLang="en-US" sz="2000" b="1">
                <a:solidFill>
                  <a:srgbClr val="010000"/>
                </a:solidFill>
                <a:latin typeface="隶书" panose="02010509060101010101" pitchFamily="49" charset="-122"/>
                <a:ea typeface="隶书" panose="02010509060101010101" pitchFamily="49" charset="-122"/>
              </a:endParaRPr>
            </a:p>
          </p:txBody>
        </p:sp>
        <p:sp>
          <p:nvSpPr>
            <p:cNvPr id="130073" name="Line 24"/>
            <p:cNvSpPr>
              <a:spLocks noChangeShapeType="1"/>
            </p:cNvSpPr>
            <p:nvPr/>
          </p:nvSpPr>
          <p:spPr bwMode="auto">
            <a:xfrm>
              <a:off x="3773" y="1079"/>
              <a:ext cx="1" cy="336"/>
            </a:xfrm>
            <a:prstGeom prst="line">
              <a:avLst/>
            </a:prstGeom>
            <a:noFill/>
            <a:ln w="1270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074" name="Line 25"/>
            <p:cNvSpPr>
              <a:spLocks noChangeShapeType="1"/>
            </p:cNvSpPr>
            <p:nvPr/>
          </p:nvSpPr>
          <p:spPr bwMode="auto">
            <a:xfrm>
              <a:off x="2727" y="1079"/>
              <a:ext cx="0" cy="323"/>
            </a:xfrm>
            <a:prstGeom prst="line">
              <a:avLst/>
            </a:prstGeom>
            <a:noFill/>
            <a:ln w="1270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075" name="Line 26"/>
            <p:cNvSpPr>
              <a:spLocks noChangeShapeType="1"/>
            </p:cNvSpPr>
            <p:nvPr/>
          </p:nvSpPr>
          <p:spPr bwMode="auto">
            <a:xfrm>
              <a:off x="2889" y="1271"/>
              <a:ext cx="249" cy="0"/>
            </a:xfrm>
            <a:prstGeom prst="line">
              <a:avLst/>
            </a:prstGeom>
            <a:noFill/>
            <a:ln w="3810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76" name="Rectangle 27"/>
            <p:cNvSpPr>
              <a:spLocks noChangeArrowheads="1"/>
            </p:cNvSpPr>
            <p:nvPr/>
          </p:nvSpPr>
          <p:spPr bwMode="auto">
            <a:xfrm>
              <a:off x="1854" y="1079"/>
              <a:ext cx="499" cy="323"/>
            </a:xfrm>
            <a:prstGeom prst="rect">
              <a:avLst/>
            </a:prstGeom>
            <a:solidFill>
              <a:srgbClr val="00FF00"/>
            </a:solidFill>
            <a:ln w="12700" cap="rnd">
              <a:solidFill>
                <a:schemeClr val="bg1"/>
              </a:solidFill>
              <a:miter lim="800000"/>
            </a:ln>
          </p:spPr>
          <p:txBody>
            <a:bodyPr wrap="none" anchor="ct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endParaRPr lang="zh-CN" altLang="en-US" sz="2000" b="1">
                <a:solidFill>
                  <a:srgbClr val="010000"/>
                </a:solidFill>
                <a:latin typeface="隶书" panose="02010509060101010101" pitchFamily="49" charset="-122"/>
                <a:ea typeface="隶书" panose="02010509060101010101" pitchFamily="49" charset="-122"/>
              </a:endParaRPr>
            </a:p>
          </p:txBody>
        </p:sp>
        <p:sp>
          <p:nvSpPr>
            <p:cNvPr id="130077" name="Line 28"/>
            <p:cNvSpPr>
              <a:spLocks noChangeShapeType="1"/>
            </p:cNvSpPr>
            <p:nvPr/>
          </p:nvSpPr>
          <p:spPr bwMode="auto">
            <a:xfrm>
              <a:off x="2104" y="1079"/>
              <a:ext cx="0" cy="323"/>
            </a:xfrm>
            <a:prstGeom prst="line">
              <a:avLst/>
            </a:prstGeom>
            <a:noFill/>
            <a:ln w="12700" cap="rnd">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078" name="Line 29"/>
            <p:cNvSpPr>
              <a:spLocks noChangeShapeType="1"/>
            </p:cNvSpPr>
            <p:nvPr/>
          </p:nvSpPr>
          <p:spPr bwMode="auto">
            <a:xfrm>
              <a:off x="2246" y="1271"/>
              <a:ext cx="250" cy="0"/>
            </a:xfrm>
            <a:prstGeom prst="line">
              <a:avLst/>
            </a:prstGeom>
            <a:noFill/>
            <a:ln w="3810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79" name="Line 30"/>
            <p:cNvSpPr>
              <a:spLocks noChangeShapeType="1"/>
            </p:cNvSpPr>
            <p:nvPr/>
          </p:nvSpPr>
          <p:spPr bwMode="auto">
            <a:xfrm>
              <a:off x="3345" y="1271"/>
              <a:ext cx="178" cy="1"/>
            </a:xfrm>
            <a:prstGeom prst="line">
              <a:avLst/>
            </a:prstGeom>
            <a:noFill/>
            <a:ln w="3810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80" name="Line 31"/>
            <p:cNvSpPr>
              <a:spLocks noChangeShapeType="1"/>
            </p:cNvSpPr>
            <p:nvPr/>
          </p:nvSpPr>
          <p:spPr bwMode="auto">
            <a:xfrm>
              <a:off x="3175" y="1271"/>
              <a:ext cx="141" cy="0"/>
            </a:xfrm>
            <a:prstGeom prst="line">
              <a:avLst/>
            </a:prstGeom>
            <a:noFill/>
            <a:ln w="28575">
              <a:solidFill>
                <a:srgbClr val="FF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130081" name="Rectangle 32"/>
            <p:cNvSpPr>
              <a:spLocks noChangeArrowheads="1"/>
            </p:cNvSpPr>
            <p:nvPr/>
          </p:nvSpPr>
          <p:spPr bwMode="auto">
            <a:xfrm>
              <a:off x="1187" y="1079"/>
              <a:ext cx="499" cy="323"/>
            </a:xfrm>
            <a:prstGeom prst="rect">
              <a:avLst/>
            </a:prstGeom>
            <a:solidFill>
              <a:schemeClr val="tx2"/>
            </a:solidFill>
            <a:ln w="12700">
              <a:solidFill>
                <a:schemeClr val="bg1"/>
              </a:solidFill>
              <a:prstDash val="dash"/>
              <a:miter lim="800000"/>
            </a:ln>
          </p:spPr>
          <p:txBody>
            <a:bodyPr wrap="none" anchor="ct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endParaRPr lang="zh-CN" altLang="en-US" sz="2000" b="1">
                <a:solidFill>
                  <a:srgbClr val="010000"/>
                </a:solidFill>
                <a:latin typeface="隶书" panose="02010509060101010101" pitchFamily="49" charset="-122"/>
                <a:ea typeface="隶书" panose="02010509060101010101" pitchFamily="49" charset="-122"/>
              </a:endParaRPr>
            </a:p>
          </p:txBody>
        </p:sp>
        <p:sp>
          <p:nvSpPr>
            <p:cNvPr id="130082" name="Line 33"/>
            <p:cNvSpPr>
              <a:spLocks noChangeShapeType="1"/>
            </p:cNvSpPr>
            <p:nvPr/>
          </p:nvSpPr>
          <p:spPr bwMode="auto">
            <a:xfrm>
              <a:off x="1445" y="1071"/>
              <a:ext cx="0" cy="323"/>
            </a:xfrm>
            <a:prstGeom prst="line">
              <a:avLst/>
            </a:prstGeom>
            <a:noFill/>
            <a:ln w="12700">
              <a:solidFill>
                <a:schemeClr val="bg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30083" name="Line 34"/>
            <p:cNvSpPr>
              <a:spLocks noChangeShapeType="1"/>
            </p:cNvSpPr>
            <p:nvPr/>
          </p:nvSpPr>
          <p:spPr bwMode="auto">
            <a:xfrm flipH="1">
              <a:off x="1187" y="1079"/>
              <a:ext cx="125" cy="192"/>
            </a:xfrm>
            <a:prstGeom prst="line">
              <a:avLst/>
            </a:prstGeom>
            <a:noFill/>
            <a:ln w="12700">
              <a:solidFill>
                <a:schemeClr val="bg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30084" name="Line 35"/>
            <p:cNvSpPr>
              <a:spLocks noChangeShapeType="1"/>
            </p:cNvSpPr>
            <p:nvPr/>
          </p:nvSpPr>
          <p:spPr bwMode="auto">
            <a:xfrm flipH="1">
              <a:off x="1228" y="1079"/>
              <a:ext cx="209" cy="336"/>
            </a:xfrm>
            <a:prstGeom prst="line">
              <a:avLst/>
            </a:prstGeom>
            <a:noFill/>
            <a:ln w="12700">
              <a:solidFill>
                <a:schemeClr val="bg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30085" name="Line 36"/>
            <p:cNvSpPr>
              <a:spLocks noChangeShapeType="1"/>
            </p:cNvSpPr>
            <p:nvPr/>
          </p:nvSpPr>
          <p:spPr bwMode="auto">
            <a:xfrm flipH="1">
              <a:off x="1312" y="1271"/>
              <a:ext cx="125" cy="144"/>
            </a:xfrm>
            <a:prstGeom prst="line">
              <a:avLst/>
            </a:prstGeom>
            <a:noFill/>
            <a:ln w="12700">
              <a:solidFill>
                <a:schemeClr val="bg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30086" name="Text Box 37"/>
            <p:cNvSpPr txBox="1">
              <a:spLocks noChangeArrowheads="1"/>
            </p:cNvSpPr>
            <p:nvPr/>
          </p:nvSpPr>
          <p:spPr bwMode="auto">
            <a:xfrm>
              <a:off x="1863" y="107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sz="2400" b="1">
                  <a:solidFill>
                    <a:srgbClr val="FF0000"/>
                  </a:solidFill>
                  <a:latin typeface="隶书" panose="02010509060101010101" pitchFamily="49" charset="-122"/>
                  <a:ea typeface="隶书" panose="02010509060101010101" pitchFamily="49" charset="-122"/>
                </a:rPr>
                <a:t>b</a:t>
              </a:r>
              <a:r>
                <a:rPr lang="en-US" altLang="zh-CN" sz="1600" b="1">
                  <a:solidFill>
                    <a:srgbClr val="FF0000"/>
                  </a:solidFill>
                  <a:latin typeface="隶书" panose="02010509060101010101" pitchFamily="49" charset="-122"/>
                  <a:ea typeface="隶书" panose="02010509060101010101" pitchFamily="49" charset="-122"/>
                </a:rPr>
                <a:t>1</a:t>
              </a:r>
              <a:endParaRPr lang="zh-CN" altLang="en-US" sz="1600" b="1">
                <a:solidFill>
                  <a:srgbClr val="FF0000"/>
                </a:solidFill>
                <a:latin typeface="隶书" panose="02010509060101010101" pitchFamily="49" charset="-122"/>
                <a:ea typeface="隶书" panose="02010509060101010101" pitchFamily="49" charset="-122"/>
              </a:endParaRPr>
            </a:p>
          </p:txBody>
        </p:sp>
        <p:sp>
          <p:nvSpPr>
            <p:cNvPr id="130087" name="Text Box 38"/>
            <p:cNvSpPr txBox="1">
              <a:spLocks noChangeArrowheads="1"/>
            </p:cNvSpPr>
            <p:nvPr/>
          </p:nvSpPr>
          <p:spPr bwMode="auto">
            <a:xfrm>
              <a:off x="3495" y="107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sz="2400" b="1">
                  <a:solidFill>
                    <a:srgbClr val="FF0000"/>
                  </a:solidFill>
                  <a:latin typeface="隶书" panose="02010509060101010101" pitchFamily="49" charset="-122"/>
                  <a:ea typeface="隶书" panose="02010509060101010101" pitchFamily="49" charset="-122"/>
                </a:rPr>
                <a:t>b</a:t>
              </a:r>
              <a:r>
                <a:rPr lang="en-US" altLang="zh-CN" sz="1600" b="1">
                  <a:solidFill>
                    <a:srgbClr val="FF0000"/>
                  </a:solidFill>
                  <a:latin typeface="隶书" panose="02010509060101010101" pitchFamily="49" charset="-122"/>
                  <a:ea typeface="隶书" panose="02010509060101010101" pitchFamily="49" charset="-122"/>
                </a:rPr>
                <a:t>n</a:t>
              </a:r>
              <a:endParaRPr lang="zh-CN" altLang="en-US" sz="1600" b="1">
                <a:solidFill>
                  <a:srgbClr val="FF0000"/>
                </a:solidFill>
                <a:latin typeface="隶书" panose="02010509060101010101" pitchFamily="49" charset="-122"/>
                <a:ea typeface="隶书" panose="02010509060101010101" pitchFamily="49" charset="-122"/>
              </a:endParaRPr>
            </a:p>
          </p:txBody>
        </p:sp>
        <p:sp>
          <p:nvSpPr>
            <p:cNvPr id="130088" name="Freeform 39"/>
            <p:cNvSpPr>
              <a:spLocks noChangeArrowheads="1"/>
            </p:cNvSpPr>
            <p:nvPr/>
          </p:nvSpPr>
          <p:spPr bwMode="auto">
            <a:xfrm>
              <a:off x="1702" y="754"/>
              <a:ext cx="241" cy="453"/>
            </a:xfrm>
            <a:custGeom>
              <a:avLst/>
              <a:gdLst>
                <a:gd name="T0" fmla="*/ 241 w 241"/>
                <a:gd name="T1" fmla="*/ 0 h 453"/>
                <a:gd name="T2" fmla="*/ 60 w 241"/>
                <a:gd name="T3" fmla="*/ 90 h 453"/>
                <a:gd name="T4" fmla="*/ 15 w 241"/>
                <a:gd name="T5" fmla="*/ 272 h 453"/>
                <a:gd name="T6" fmla="*/ 151 w 241"/>
                <a:gd name="T7" fmla="*/ 453 h 453"/>
              </a:gdLst>
              <a:ahLst/>
              <a:cxnLst>
                <a:cxn ang="0">
                  <a:pos x="T0" y="T1"/>
                </a:cxn>
                <a:cxn ang="0">
                  <a:pos x="T2" y="T3"/>
                </a:cxn>
                <a:cxn ang="0">
                  <a:pos x="T4" y="T5"/>
                </a:cxn>
                <a:cxn ang="0">
                  <a:pos x="T6" y="T7"/>
                </a:cxn>
              </a:cxnLst>
              <a:rect l="0" t="0" r="r" b="b"/>
              <a:pathLst>
                <a:path w="241" h="453">
                  <a:moveTo>
                    <a:pt x="241" y="0"/>
                  </a:moveTo>
                  <a:cubicBezTo>
                    <a:pt x="169" y="22"/>
                    <a:pt x="98" y="45"/>
                    <a:pt x="60" y="90"/>
                  </a:cubicBezTo>
                  <a:cubicBezTo>
                    <a:pt x="22" y="135"/>
                    <a:pt x="0" y="212"/>
                    <a:pt x="15" y="272"/>
                  </a:cubicBezTo>
                  <a:cubicBezTo>
                    <a:pt x="30" y="332"/>
                    <a:pt x="90" y="392"/>
                    <a:pt x="151" y="453"/>
                  </a:cubicBezTo>
                </a:path>
              </a:pathLst>
            </a:custGeom>
            <a:noFill/>
            <a:ln w="38100" cap="sq">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endParaRPr lang="zh-CN" altLang="en-US"/>
            </a:p>
          </p:txBody>
        </p:sp>
        <p:sp>
          <p:nvSpPr>
            <p:cNvPr id="130089" name="Freeform 40"/>
            <p:cNvSpPr>
              <a:spLocks noChangeArrowheads="1"/>
            </p:cNvSpPr>
            <p:nvPr/>
          </p:nvSpPr>
          <p:spPr bwMode="auto">
            <a:xfrm>
              <a:off x="3894" y="413"/>
              <a:ext cx="423" cy="341"/>
            </a:xfrm>
            <a:custGeom>
              <a:avLst/>
              <a:gdLst>
                <a:gd name="T0" fmla="*/ 0 w 423"/>
                <a:gd name="T1" fmla="*/ 23 h 341"/>
                <a:gd name="T2" fmla="*/ 272 w 423"/>
                <a:gd name="T3" fmla="*/ 23 h 341"/>
                <a:gd name="T4" fmla="*/ 408 w 423"/>
                <a:gd name="T5" fmla="*/ 159 h 341"/>
                <a:gd name="T6" fmla="*/ 363 w 423"/>
                <a:gd name="T7" fmla="*/ 250 h 341"/>
                <a:gd name="T8" fmla="*/ 227 w 423"/>
                <a:gd name="T9" fmla="*/ 341 h 341"/>
              </a:gdLst>
              <a:ahLst/>
              <a:cxnLst>
                <a:cxn ang="0">
                  <a:pos x="T0" y="T1"/>
                </a:cxn>
                <a:cxn ang="0">
                  <a:pos x="T2" y="T3"/>
                </a:cxn>
                <a:cxn ang="0">
                  <a:pos x="T4" y="T5"/>
                </a:cxn>
                <a:cxn ang="0">
                  <a:pos x="T6" y="T7"/>
                </a:cxn>
                <a:cxn ang="0">
                  <a:pos x="T8" y="T9"/>
                </a:cxn>
              </a:cxnLst>
              <a:rect l="0" t="0" r="r" b="b"/>
              <a:pathLst>
                <a:path w="423" h="341">
                  <a:moveTo>
                    <a:pt x="0" y="23"/>
                  </a:moveTo>
                  <a:cubicBezTo>
                    <a:pt x="102" y="11"/>
                    <a:pt x="204" y="0"/>
                    <a:pt x="272" y="23"/>
                  </a:cubicBezTo>
                  <a:cubicBezTo>
                    <a:pt x="340" y="46"/>
                    <a:pt x="393" y="121"/>
                    <a:pt x="408" y="159"/>
                  </a:cubicBezTo>
                  <a:cubicBezTo>
                    <a:pt x="423" y="197"/>
                    <a:pt x="393" y="220"/>
                    <a:pt x="363" y="250"/>
                  </a:cubicBezTo>
                  <a:cubicBezTo>
                    <a:pt x="333" y="280"/>
                    <a:pt x="280" y="310"/>
                    <a:pt x="227" y="341"/>
                  </a:cubicBezTo>
                </a:path>
              </a:pathLst>
            </a:custGeom>
            <a:noFill/>
            <a:ln w="38100" cap="sq">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endParaRPr lang="zh-CN" altLang="en-US"/>
            </a:p>
          </p:txBody>
        </p:sp>
        <p:sp>
          <p:nvSpPr>
            <p:cNvPr id="130090" name="Line 41"/>
            <p:cNvSpPr>
              <a:spLocks noChangeShapeType="1"/>
            </p:cNvSpPr>
            <p:nvPr/>
          </p:nvSpPr>
          <p:spPr bwMode="auto">
            <a:xfrm>
              <a:off x="1082" y="1525"/>
              <a:ext cx="3039" cy="0"/>
            </a:xfrm>
            <a:prstGeom prst="line">
              <a:avLst/>
            </a:prstGeom>
            <a:noFill/>
            <a:ln w="38100" cap="sq">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091" name="Freeform 42"/>
            <p:cNvSpPr>
              <a:spLocks noChangeArrowheads="1"/>
            </p:cNvSpPr>
            <p:nvPr/>
          </p:nvSpPr>
          <p:spPr bwMode="auto">
            <a:xfrm>
              <a:off x="3894" y="1238"/>
              <a:ext cx="462" cy="287"/>
            </a:xfrm>
            <a:custGeom>
              <a:avLst/>
              <a:gdLst>
                <a:gd name="T0" fmla="*/ 0 w 462"/>
                <a:gd name="T1" fmla="*/ 15 h 287"/>
                <a:gd name="T2" fmla="*/ 317 w 462"/>
                <a:gd name="T3" fmla="*/ 15 h 287"/>
                <a:gd name="T4" fmla="*/ 454 w 462"/>
                <a:gd name="T5" fmla="*/ 105 h 287"/>
                <a:gd name="T6" fmla="*/ 363 w 462"/>
                <a:gd name="T7" fmla="*/ 241 h 287"/>
                <a:gd name="T8" fmla="*/ 181 w 462"/>
                <a:gd name="T9" fmla="*/ 287 h 287"/>
              </a:gdLst>
              <a:ahLst/>
              <a:cxnLst>
                <a:cxn ang="0">
                  <a:pos x="T0" y="T1"/>
                </a:cxn>
                <a:cxn ang="0">
                  <a:pos x="T2" y="T3"/>
                </a:cxn>
                <a:cxn ang="0">
                  <a:pos x="T4" y="T5"/>
                </a:cxn>
                <a:cxn ang="0">
                  <a:pos x="T6" y="T7"/>
                </a:cxn>
                <a:cxn ang="0">
                  <a:pos x="T8" y="T9"/>
                </a:cxn>
              </a:cxnLst>
              <a:rect l="0" t="0" r="r" b="b"/>
              <a:pathLst>
                <a:path w="462" h="287">
                  <a:moveTo>
                    <a:pt x="0" y="15"/>
                  </a:moveTo>
                  <a:cubicBezTo>
                    <a:pt x="121" y="7"/>
                    <a:pt x="242" y="0"/>
                    <a:pt x="317" y="15"/>
                  </a:cubicBezTo>
                  <a:cubicBezTo>
                    <a:pt x="392" y="30"/>
                    <a:pt x="446" y="67"/>
                    <a:pt x="454" y="105"/>
                  </a:cubicBezTo>
                  <a:cubicBezTo>
                    <a:pt x="462" y="143"/>
                    <a:pt x="409" y="211"/>
                    <a:pt x="363" y="241"/>
                  </a:cubicBezTo>
                  <a:cubicBezTo>
                    <a:pt x="317" y="271"/>
                    <a:pt x="249" y="279"/>
                    <a:pt x="181" y="287"/>
                  </a:cubicBezTo>
                </a:path>
              </a:pathLst>
            </a:custGeom>
            <a:noFill/>
            <a:ln w="38100" cap="sq">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endParaRPr lang="zh-CN" altLang="en-US"/>
            </a:p>
          </p:txBody>
        </p:sp>
        <p:sp>
          <p:nvSpPr>
            <p:cNvPr id="130092" name="Freeform 43"/>
            <p:cNvSpPr>
              <a:spLocks noChangeArrowheads="1"/>
            </p:cNvSpPr>
            <p:nvPr/>
          </p:nvSpPr>
          <p:spPr bwMode="auto">
            <a:xfrm>
              <a:off x="748" y="474"/>
              <a:ext cx="424" cy="1051"/>
            </a:xfrm>
            <a:custGeom>
              <a:avLst/>
              <a:gdLst>
                <a:gd name="T0" fmla="*/ 334 w 424"/>
                <a:gd name="T1" fmla="*/ 1051 h 1051"/>
                <a:gd name="T2" fmla="*/ 198 w 424"/>
                <a:gd name="T3" fmla="*/ 1005 h 1051"/>
                <a:gd name="T4" fmla="*/ 61 w 424"/>
                <a:gd name="T5" fmla="*/ 869 h 1051"/>
                <a:gd name="T6" fmla="*/ 61 w 424"/>
                <a:gd name="T7" fmla="*/ 144 h 1051"/>
                <a:gd name="T8" fmla="*/ 424 w 424"/>
                <a:gd name="T9" fmla="*/ 7 h 1051"/>
              </a:gdLst>
              <a:ahLst/>
              <a:cxnLst>
                <a:cxn ang="0">
                  <a:pos x="T0" y="T1"/>
                </a:cxn>
                <a:cxn ang="0">
                  <a:pos x="T2" y="T3"/>
                </a:cxn>
                <a:cxn ang="0">
                  <a:pos x="T4" y="T5"/>
                </a:cxn>
                <a:cxn ang="0">
                  <a:pos x="T6" y="T7"/>
                </a:cxn>
                <a:cxn ang="0">
                  <a:pos x="T8" y="T9"/>
                </a:cxn>
              </a:cxnLst>
              <a:rect l="0" t="0" r="r" b="b"/>
              <a:pathLst>
                <a:path w="424" h="1051">
                  <a:moveTo>
                    <a:pt x="334" y="1051"/>
                  </a:moveTo>
                  <a:cubicBezTo>
                    <a:pt x="289" y="1043"/>
                    <a:pt x="244" y="1035"/>
                    <a:pt x="198" y="1005"/>
                  </a:cubicBezTo>
                  <a:cubicBezTo>
                    <a:pt x="152" y="975"/>
                    <a:pt x="84" y="1012"/>
                    <a:pt x="61" y="869"/>
                  </a:cubicBezTo>
                  <a:cubicBezTo>
                    <a:pt x="38" y="726"/>
                    <a:pt x="0" y="288"/>
                    <a:pt x="61" y="144"/>
                  </a:cubicBezTo>
                  <a:cubicBezTo>
                    <a:pt x="122" y="0"/>
                    <a:pt x="273" y="3"/>
                    <a:pt x="424" y="7"/>
                  </a:cubicBezTo>
                </a:path>
              </a:pathLst>
            </a:custGeom>
            <a:noFill/>
            <a:ln w="38100" cap="sq">
              <a:solidFill>
                <a:schemeClr val="hlink"/>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endParaRPr lang="zh-CN" altLang="en-US"/>
            </a:p>
          </p:txBody>
        </p:sp>
        <p:sp>
          <p:nvSpPr>
            <p:cNvPr id="130093" name="Text Box 44"/>
            <p:cNvSpPr txBox="1">
              <a:spLocks noChangeArrowheads="1"/>
            </p:cNvSpPr>
            <p:nvPr/>
          </p:nvSpPr>
          <p:spPr bwMode="auto">
            <a:xfrm>
              <a:off x="884" y="28"/>
              <a:ext cx="2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b="1">
                  <a:solidFill>
                    <a:srgbClr val="000000"/>
                  </a:solidFill>
                  <a:latin typeface="楷体_GB2312"/>
                </a:rPr>
                <a:t>①</a:t>
              </a:r>
              <a:endParaRPr lang="en-US" altLang="zh-CN" b="1">
                <a:solidFill>
                  <a:srgbClr val="000000"/>
                </a:solidFill>
                <a:latin typeface="楷体_GB2312"/>
              </a:endParaRPr>
            </a:p>
          </p:txBody>
        </p:sp>
        <p:sp>
          <p:nvSpPr>
            <p:cNvPr id="130094" name="Line 45"/>
            <p:cNvSpPr>
              <a:spLocks noChangeShapeType="1"/>
            </p:cNvSpPr>
            <p:nvPr/>
          </p:nvSpPr>
          <p:spPr bwMode="auto">
            <a:xfrm>
              <a:off x="793" y="345"/>
              <a:ext cx="363" cy="0"/>
            </a:xfrm>
            <a:prstGeom prst="line">
              <a:avLst/>
            </a:prstGeom>
            <a:noFill/>
            <a:ln w="38100" cap="sq">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95" name="Text Box 46"/>
            <p:cNvSpPr txBox="1">
              <a:spLocks noChangeArrowheads="1"/>
            </p:cNvSpPr>
            <p:nvPr/>
          </p:nvSpPr>
          <p:spPr bwMode="auto">
            <a:xfrm>
              <a:off x="612" y="73"/>
              <a:ext cx="27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b="1">
                  <a:solidFill>
                    <a:srgbClr val="FF0000"/>
                  </a:solidFill>
                </a:rPr>
                <a:t>p</a:t>
              </a:r>
              <a:endParaRPr lang="en-US" altLang="zh-CN" b="1">
                <a:solidFill>
                  <a:srgbClr val="FF0000"/>
                </a:solidFill>
              </a:endParaRPr>
            </a:p>
          </p:txBody>
        </p:sp>
        <p:sp>
          <p:nvSpPr>
            <p:cNvPr id="130096" name="Text Box 47"/>
            <p:cNvSpPr txBox="1">
              <a:spLocks noChangeArrowheads="1"/>
            </p:cNvSpPr>
            <p:nvPr/>
          </p:nvSpPr>
          <p:spPr bwMode="auto">
            <a:xfrm>
              <a:off x="4306" y="482"/>
              <a:ext cx="2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b="1">
                  <a:solidFill>
                    <a:srgbClr val="000000"/>
                  </a:solidFill>
                  <a:latin typeface="楷体_GB2312"/>
                </a:rPr>
                <a:t>②</a:t>
              </a:r>
              <a:endParaRPr lang="en-US" altLang="zh-CN" b="1">
                <a:solidFill>
                  <a:srgbClr val="000000"/>
                </a:solidFill>
                <a:latin typeface="楷体_GB2312"/>
              </a:endParaRPr>
            </a:p>
          </p:txBody>
        </p:sp>
        <p:sp>
          <p:nvSpPr>
            <p:cNvPr id="130097" name="Text Box 48"/>
            <p:cNvSpPr txBox="1">
              <a:spLocks noChangeArrowheads="1"/>
            </p:cNvSpPr>
            <p:nvPr/>
          </p:nvSpPr>
          <p:spPr bwMode="auto">
            <a:xfrm>
              <a:off x="1020" y="844"/>
              <a:ext cx="2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b="1">
                  <a:solidFill>
                    <a:srgbClr val="000000"/>
                  </a:solidFill>
                  <a:latin typeface="楷体_GB2312"/>
                </a:rPr>
                <a:t>③</a:t>
              </a:r>
              <a:endParaRPr lang="en-US" altLang="zh-CN" b="1">
                <a:solidFill>
                  <a:srgbClr val="000000"/>
                </a:solidFill>
                <a:latin typeface="楷体_GB2312"/>
              </a:endParaRPr>
            </a:p>
          </p:txBody>
        </p:sp>
        <p:sp>
          <p:nvSpPr>
            <p:cNvPr id="130098" name="Text Box 49"/>
            <p:cNvSpPr txBox="1">
              <a:spLocks noChangeArrowheads="1"/>
            </p:cNvSpPr>
            <p:nvPr/>
          </p:nvSpPr>
          <p:spPr bwMode="auto">
            <a:xfrm>
              <a:off x="4261" y="1343"/>
              <a:ext cx="25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b="1">
                  <a:solidFill>
                    <a:srgbClr val="000000"/>
                  </a:solidFill>
                  <a:latin typeface="楷体_GB2312"/>
                </a:rPr>
                <a:t>④</a:t>
              </a:r>
              <a:endParaRPr lang="en-US" altLang="zh-CN" b="1">
                <a:solidFill>
                  <a:srgbClr val="000000"/>
                </a:solidFill>
                <a:latin typeface="楷体_GB2312"/>
              </a:endParaRPr>
            </a:p>
          </p:txBody>
        </p:sp>
        <p:sp>
          <p:nvSpPr>
            <p:cNvPr id="130099" name="Text Box 54"/>
            <p:cNvSpPr txBox="1">
              <a:spLocks noChangeArrowheads="1"/>
            </p:cNvSpPr>
            <p:nvPr/>
          </p:nvSpPr>
          <p:spPr bwMode="auto">
            <a:xfrm>
              <a:off x="4542" y="16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sz="2400" b="1">
                  <a:solidFill>
                    <a:srgbClr val="FF0000"/>
                  </a:solidFill>
                  <a:latin typeface="隶书" panose="02010509060101010101" pitchFamily="49" charset="-122"/>
                  <a:ea typeface="隶书" panose="02010509060101010101" pitchFamily="49" charset="-122"/>
                </a:rPr>
                <a:t>Ta</a:t>
              </a:r>
              <a:endParaRPr lang="en-US" altLang="zh-CN" sz="2400" b="1">
                <a:solidFill>
                  <a:srgbClr val="FF0000"/>
                </a:solidFill>
                <a:latin typeface="隶书" panose="02010509060101010101" pitchFamily="49" charset="-122"/>
                <a:ea typeface="隶书" panose="02010509060101010101" pitchFamily="49" charset="-122"/>
              </a:endParaRPr>
            </a:p>
          </p:txBody>
        </p:sp>
        <p:sp>
          <p:nvSpPr>
            <p:cNvPr id="130100" name="Text Box 59"/>
            <p:cNvSpPr txBox="1">
              <a:spLocks noChangeArrowheads="1"/>
            </p:cNvSpPr>
            <p:nvPr/>
          </p:nvSpPr>
          <p:spPr bwMode="auto">
            <a:xfrm>
              <a:off x="4542" y="935"/>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sz="2400" b="1">
                  <a:solidFill>
                    <a:srgbClr val="FF0000"/>
                  </a:solidFill>
                  <a:latin typeface="隶书" panose="02010509060101010101" pitchFamily="49" charset="-122"/>
                  <a:ea typeface="隶书" panose="02010509060101010101" pitchFamily="49" charset="-122"/>
                </a:rPr>
                <a:t>Tb</a:t>
              </a:r>
              <a:endParaRPr lang="en-US" altLang="zh-CN" sz="2400" b="1">
                <a:solidFill>
                  <a:srgbClr val="FF0000"/>
                </a:solidFill>
                <a:latin typeface="隶书" panose="02010509060101010101" pitchFamily="49" charset="-122"/>
                <a:ea typeface="隶书" panose="02010509060101010101" pitchFamily="49" charset="-122"/>
              </a:endParaRPr>
            </a:p>
          </p:txBody>
        </p:sp>
      </p:grpSp>
      <p:sp>
        <p:nvSpPr>
          <p:cNvPr id="130101" name="Text Box 60"/>
          <p:cNvSpPr txBox="1">
            <a:spLocks noChangeArrowheads="1"/>
          </p:cNvSpPr>
          <p:nvPr/>
        </p:nvSpPr>
        <p:spPr bwMode="auto">
          <a:xfrm>
            <a:off x="322263" y="3393629"/>
            <a:ext cx="8029575" cy="3682547"/>
          </a:xfrm>
          <a:prstGeom prst="rect">
            <a:avLst/>
          </a:prstGeom>
          <a:noFill/>
          <a:ln>
            <a:noFill/>
          </a:ln>
        </p:spPr>
        <p:txBody>
          <a:bodyPr>
            <a:spAutoFit/>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sz="2400" b="1" dirty="0">
                <a:solidFill>
                  <a:srgbClr val="000000"/>
                </a:solidFill>
              </a:rPr>
              <a:t>LinkList  Connect(LinkList  Ta</a:t>
            </a:r>
            <a:r>
              <a:rPr lang="en-US" altLang="zh-CN" sz="2400" b="1" dirty="0" smtClean="0">
                <a:solidFill>
                  <a:srgbClr val="000000"/>
                </a:solidFill>
              </a:rPr>
              <a:t>, </a:t>
            </a:r>
            <a:r>
              <a:rPr lang="en-US" altLang="zh-CN" sz="2400" b="1" dirty="0" err="1" smtClean="0">
                <a:solidFill>
                  <a:srgbClr val="000000"/>
                </a:solidFill>
              </a:rPr>
              <a:t>LinkList</a:t>
            </a:r>
            <a:r>
              <a:rPr lang="en-US" altLang="zh-CN" sz="2400" b="1" dirty="0" smtClean="0">
                <a:solidFill>
                  <a:srgbClr val="000000"/>
                </a:solidFill>
              </a:rPr>
              <a:t>  </a:t>
            </a:r>
            <a:r>
              <a:rPr lang="en-US" altLang="zh-CN" sz="2400" b="1" dirty="0">
                <a:solidFill>
                  <a:srgbClr val="000000"/>
                </a:solidFill>
              </a:rPr>
              <a:t>Tb)</a:t>
            </a:r>
            <a:endParaRPr lang="en-US" altLang="zh-CN" sz="2400" b="1" dirty="0">
              <a:solidFill>
                <a:srgbClr val="000000"/>
              </a:solidFill>
            </a:endParaRPr>
          </a:p>
          <a:p>
            <a:pPr eaLnBrk="0" hangingPunct="0">
              <a:spcBef>
                <a:spcPct val="20000"/>
              </a:spcBef>
            </a:pPr>
            <a:r>
              <a:rPr lang="en-US" altLang="zh-CN" sz="2400" b="1" dirty="0">
                <a:solidFill>
                  <a:srgbClr val="000000"/>
                </a:solidFill>
              </a:rPr>
              <a:t>{//</a:t>
            </a:r>
            <a:r>
              <a:rPr lang="zh-CN" altLang="en-US" sz="2400" b="1" dirty="0">
                <a:solidFill>
                  <a:srgbClr val="000000"/>
                </a:solidFill>
              </a:rPr>
              <a:t>假设</a:t>
            </a:r>
            <a:r>
              <a:rPr lang="en-US" altLang="zh-CN" sz="2400" b="1" dirty="0">
                <a:solidFill>
                  <a:srgbClr val="000000"/>
                </a:solidFill>
              </a:rPr>
              <a:t>Ta</a:t>
            </a:r>
            <a:r>
              <a:rPr lang="zh-CN" altLang="en-US" sz="2400" b="1" dirty="0">
                <a:solidFill>
                  <a:srgbClr val="000000"/>
                </a:solidFill>
              </a:rPr>
              <a:t>、</a:t>
            </a:r>
            <a:r>
              <a:rPr lang="en-US" altLang="zh-CN" sz="2400" b="1" dirty="0">
                <a:solidFill>
                  <a:srgbClr val="000000"/>
                </a:solidFill>
              </a:rPr>
              <a:t>Tb</a:t>
            </a:r>
            <a:r>
              <a:rPr lang="zh-CN" altLang="en-US" sz="2400" b="1" dirty="0">
                <a:solidFill>
                  <a:srgbClr val="000000"/>
                </a:solidFill>
              </a:rPr>
              <a:t>都是非空的单循环链表</a:t>
            </a:r>
            <a:endParaRPr lang="zh-CN" altLang="en-US" sz="2400" b="1" dirty="0">
              <a:solidFill>
                <a:srgbClr val="000000"/>
              </a:solidFill>
            </a:endParaRPr>
          </a:p>
          <a:p>
            <a:pPr eaLnBrk="0" hangingPunct="0">
              <a:spcBef>
                <a:spcPct val="20000"/>
              </a:spcBef>
            </a:pPr>
            <a:r>
              <a:rPr lang="en-US" altLang="zh-CN" sz="2400" b="1" dirty="0">
                <a:solidFill>
                  <a:srgbClr val="000000"/>
                </a:solidFill>
              </a:rPr>
              <a:t>                                                          //</a:t>
            </a:r>
            <a:r>
              <a:rPr lang="en-US" altLang="zh-CN" sz="2400" b="1" dirty="0">
                <a:solidFill>
                  <a:srgbClr val="000000"/>
                </a:solidFill>
                <a:latin typeface="楷体_GB2312"/>
              </a:rPr>
              <a:t>①p</a:t>
            </a:r>
            <a:r>
              <a:rPr lang="zh-CN" altLang="en-US" sz="2400" b="1" dirty="0">
                <a:solidFill>
                  <a:srgbClr val="000000"/>
                </a:solidFill>
                <a:latin typeface="楷体_GB2312"/>
              </a:rPr>
              <a:t>存表头结点</a:t>
            </a:r>
            <a:endParaRPr lang="zh-CN" altLang="en-US" sz="2400" b="1" dirty="0">
              <a:solidFill>
                <a:srgbClr val="000000"/>
              </a:solidFill>
              <a:latin typeface="楷体_GB2312"/>
            </a:endParaRPr>
          </a:p>
          <a:p>
            <a:pPr eaLnBrk="0" hangingPunct="0">
              <a:spcBef>
                <a:spcPct val="20000"/>
              </a:spcBef>
            </a:pPr>
            <a:r>
              <a:rPr lang="en-US" altLang="zh-CN" sz="2400" b="1" dirty="0">
                <a:solidFill>
                  <a:srgbClr val="000000"/>
                </a:solidFill>
              </a:rPr>
              <a:t>                                                          //</a:t>
            </a:r>
            <a:r>
              <a:rPr lang="en-US" altLang="zh-CN" sz="2400" b="1" dirty="0">
                <a:solidFill>
                  <a:srgbClr val="000000"/>
                </a:solidFill>
                <a:latin typeface="楷体_GB2312"/>
              </a:rPr>
              <a:t>②Tb</a:t>
            </a:r>
            <a:r>
              <a:rPr lang="zh-CN" altLang="en-US" sz="2400" b="1" dirty="0">
                <a:solidFill>
                  <a:srgbClr val="000000"/>
                </a:solidFill>
                <a:latin typeface="楷体_GB2312"/>
              </a:rPr>
              <a:t>表头连结</a:t>
            </a:r>
            <a:r>
              <a:rPr lang="en-US" altLang="zh-CN" sz="2400" b="1" dirty="0">
                <a:solidFill>
                  <a:srgbClr val="000000"/>
                </a:solidFill>
                <a:latin typeface="楷体_GB2312"/>
              </a:rPr>
              <a:t>Ta</a:t>
            </a:r>
            <a:r>
              <a:rPr lang="zh-CN" altLang="en-US" sz="2400" b="1" dirty="0">
                <a:solidFill>
                  <a:srgbClr val="000000"/>
                </a:solidFill>
                <a:latin typeface="楷体_GB2312"/>
              </a:rPr>
              <a:t>表尾</a:t>
            </a:r>
            <a:endParaRPr lang="zh-CN" altLang="en-US" sz="2400" b="1" dirty="0">
              <a:solidFill>
                <a:srgbClr val="000000"/>
              </a:solidFill>
              <a:latin typeface="楷体_GB2312"/>
            </a:endParaRPr>
          </a:p>
          <a:p>
            <a:pPr eaLnBrk="0" hangingPunct="0">
              <a:spcBef>
                <a:spcPct val="20000"/>
              </a:spcBef>
            </a:pPr>
            <a:r>
              <a:rPr lang="en-US" altLang="zh-CN" sz="2400" b="1" dirty="0">
                <a:solidFill>
                  <a:srgbClr val="000000"/>
                </a:solidFill>
              </a:rPr>
              <a:t>                                                          //</a:t>
            </a:r>
            <a:r>
              <a:rPr lang="en-US" altLang="zh-CN" sz="2400" b="1" dirty="0">
                <a:solidFill>
                  <a:srgbClr val="000000"/>
                </a:solidFill>
                <a:latin typeface="楷体_GB2312"/>
              </a:rPr>
              <a:t>③</a:t>
            </a:r>
            <a:r>
              <a:rPr lang="zh-CN" altLang="en-US" sz="2400" b="1" dirty="0">
                <a:solidFill>
                  <a:srgbClr val="000000"/>
                </a:solidFill>
                <a:latin typeface="楷体_GB2312"/>
              </a:rPr>
              <a:t>释放</a:t>
            </a:r>
            <a:r>
              <a:rPr lang="en-US" altLang="zh-CN" sz="2400" b="1" dirty="0">
                <a:solidFill>
                  <a:srgbClr val="000000"/>
                </a:solidFill>
                <a:latin typeface="楷体_GB2312"/>
              </a:rPr>
              <a:t>Tb</a:t>
            </a:r>
            <a:r>
              <a:rPr lang="zh-CN" altLang="en-US" sz="2400" b="1" dirty="0">
                <a:solidFill>
                  <a:srgbClr val="000000"/>
                </a:solidFill>
                <a:latin typeface="楷体_GB2312"/>
              </a:rPr>
              <a:t>表头结点</a:t>
            </a:r>
            <a:endParaRPr lang="zh-CN" altLang="en-US" sz="2400" b="1" dirty="0">
              <a:solidFill>
                <a:srgbClr val="000000"/>
              </a:solidFill>
              <a:latin typeface="楷体_GB2312"/>
            </a:endParaRPr>
          </a:p>
          <a:p>
            <a:pPr eaLnBrk="0" hangingPunct="0">
              <a:spcBef>
                <a:spcPct val="20000"/>
              </a:spcBef>
            </a:pPr>
            <a:r>
              <a:rPr lang="en-US" altLang="zh-CN" sz="2400" b="1" dirty="0">
                <a:solidFill>
                  <a:srgbClr val="000000"/>
                </a:solidFill>
              </a:rPr>
              <a:t>                                                          //</a:t>
            </a:r>
            <a:r>
              <a:rPr lang="en-US" altLang="zh-CN" sz="2400" b="1" dirty="0">
                <a:solidFill>
                  <a:srgbClr val="000000"/>
                </a:solidFill>
                <a:latin typeface="楷体_GB2312"/>
              </a:rPr>
              <a:t>④</a:t>
            </a:r>
            <a:r>
              <a:rPr lang="zh-CN" altLang="en-US" sz="2400" b="1" dirty="0">
                <a:solidFill>
                  <a:srgbClr val="000000"/>
                </a:solidFill>
                <a:latin typeface="楷体_GB2312"/>
              </a:rPr>
              <a:t>修改指针</a:t>
            </a:r>
            <a:endParaRPr lang="zh-CN" altLang="en-US" sz="2400" b="1" dirty="0">
              <a:solidFill>
                <a:srgbClr val="000000"/>
              </a:solidFill>
              <a:latin typeface="楷体_GB2312"/>
            </a:endParaRPr>
          </a:p>
          <a:p>
            <a:pPr eaLnBrk="0" hangingPunct="0">
              <a:spcBef>
                <a:spcPts val="1500"/>
              </a:spcBef>
            </a:pPr>
            <a:r>
              <a:rPr lang="en-US" altLang="zh-CN" sz="2400" b="1" dirty="0">
                <a:solidFill>
                  <a:srgbClr val="000000"/>
                </a:solidFill>
              </a:rPr>
              <a:t>            return  Tb;</a:t>
            </a:r>
            <a:endParaRPr lang="en-US" altLang="zh-CN" sz="2400" b="1" dirty="0">
              <a:solidFill>
                <a:srgbClr val="000000"/>
              </a:solidFill>
            </a:endParaRPr>
          </a:p>
          <a:p>
            <a:pPr eaLnBrk="0" hangingPunct="0">
              <a:spcBef>
                <a:spcPct val="20000"/>
              </a:spcBef>
            </a:pPr>
            <a:r>
              <a:rPr lang="en-US" altLang="zh-CN" sz="2400" b="1" dirty="0">
                <a:solidFill>
                  <a:srgbClr val="000000"/>
                </a:solidFill>
              </a:rPr>
              <a:t>}</a:t>
            </a:r>
            <a:endParaRPr lang="en-US" altLang="zh-CN" sz="2400" b="1" dirty="0">
              <a:solidFill>
                <a:srgbClr val="000000"/>
              </a:solidFill>
            </a:endParaRPr>
          </a:p>
        </p:txBody>
      </p:sp>
      <p:sp>
        <p:nvSpPr>
          <p:cNvPr id="64" name="Text Box 125"/>
          <p:cNvSpPr txBox="1">
            <a:spLocks noChangeArrowheads="1"/>
          </p:cNvSpPr>
          <p:nvPr/>
        </p:nvSpPr>
        <p:spPr bwMode="auto">
          <a:xfrm>
            <a:off x="1255713" y="4255641"/>
            <a:ext cx="1817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sz="2400" b="1">
                <a:solidFill>
                  <a:srgbClr val="FF0000"/>
                </a:solidFill>
              </a:rPr>
              <a:t>p=Ta-&gt;next;</a:t>
            </a:r>
            <a:endParaRPr lang="en-US" altLang="zh-CN" sz="2400" b="1">
              <a:solidFill>
                <a:srgbClr val="FF0000"/>
              </a:solidFill>
            </a:endParaRPr>
          </a:p>
        </p:txBody>
      </p:sp>
      <p:sp>
        <p:nvSpPr>
          <p:cNvPr id="65" name="Text Box 126"/>
          <p:cNvSpPr txBox="1">
            <a:spLocks noChangeArrowheads="1"/>
          </p:cNvSpPr>
          <p:nvPr/>
        </p:nvSpPr>
        <p:spPr bwMode="auto">
          <a:xfrm>
            <a:off x="1244600" y="4757291"/>
            <a:ext cx="3687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sz="2400" b="1">
                <a:solidFill>
                  <a:srgbClr val="000000"/>
                </a:solidFill>
              </a:rPr>
              <a:t>Ta-&gt;next=Tb-&gt;next-&gt;next;</a:t>
            </a:r>
            <a:endParaRPr lang="en-US" altLang="zh-CN" sz="2400" b="1">
              <a:solidFill>
                <a:srgbClr val="000000"/>
              </a:solidFill>
            </a:endParaRPr>
          </a:p>
        </p:txBody>
      </p:sp>
      <p:sp>
        <p:nvSpPr>
          <p:cNvPr id="66" name="Rectangle 127"/>
          <p:cNvSpPr>
            <a:spLocks noChangeArrowheads="1"/>
          </p:cNvSpPr>
          <p:nvPr/>
        </p:nvSpPr>
        <p:spPr bwMode="auto">
          <a:xfrm>
            <a:off x="1258888" y="5260529"/>
            <a:ext cx="2273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sz="2400" b="1">
                <a:solidFill>
                  <a:srgbClr val="000000"/>
                </a:solidFill>
              </a:rPr>
              <a:t>deleteTb-&gt;next;</a:t>
            </a:r>
            <a:endParaRPr lang="zh-CN" altLang="en-US" sz="2400" b="1">
              <a:solidFill>
                <a:srgbClr val="000000"/>
              </a:solidFill>
            </a:endParaRPr>
          </a:p>
        </p:txBody>
      </p:sp>
      <p:sp>
        <p:nvSpPr>
          <p:cNvPr id="67" name="Rectangle 128"/>
          <p:cNvSpPr>
            <a:spLocks noChangeArrowheads="1"/>
          </p:cNvSpPr>
          <p:nvPr/>
        </p:nvSpPr>
        <p:spPr bwMode="auto">
          <a:xfrm>
            <a:off x="1144588" y="5739954"/>
            <a:ext cx="198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sz="2400"/>
              <a:t> </a:t>
            </a:r>
            <a:r>
              <a:rPr lang="en-US" altLang="zh-CN" sz="2400" b="1">
                <a:solidFill>
                  <a:srgbClr val="000000"/>
                </a:solidFill>
              </a:rPr>
              <a:t>Tb-&gt;next=p;</a:t>
            </a:r>
            <a:r>
              <a:rPr lang="en-US" altLang="zh-CN" sz="2400"/>
              <a:t> </a:t>
            </a:r>
            <a:endParaRPr lang="zh-CN" altLang="en-US" sz="2400"/>
          </a:p>
        </p:txBody>
      </p:sp>
      <p:sp>
        <p:nvSpPr>
          <p:cNvPr id="130106" name="Line 67"/>
          <p:cNvSpPr>
            <a:spLocks noChangeShapeType="1"/>
          </p:cNvSpPr>
          <p:nvPr/>
        </p:nvSpPr>
        <p:spPr bwMode="auto">
          <a:xfrm flipH="1">
            <a:off x="6669360" y="2480717"/>
            <a:ext cx="450850" cy="0"/>
          </a:xfrm>
          <a:prstGeom prst="line">
            <a:avLst/>
          </a:prstGeom>
          <a:noFill/>
          <a:ln w="38100"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107" name="Freeform 68"/>
          <p:cNvSpPr>
            <a:spLocks noChangeArrowheads="1"/>
          </p:cNvSpPr>
          <p:nvPr/>
        </p:nvSpPr>
        <p:spPr bwMode="auto">
          <a:xfrm rot="18805494" flipH="1">
            <a:off x="6740798" y="2441029"/>
            <a:ext cx="4762" cy="236538"/>
          </a:xfrm>
          <a:custGeom>
            <a:avLst/>
            <a:gdLst>
              <a:gd name="T0" fmla="*/ 3 w 3"/>
              <a:gd name="T1" fmla="*/ 0 h 177"/>
              <a:gd name="T2" fmla="*/ 0 w 3"/>
              <a:gd name="T3" fmla="*/ 177 h 177"/>
            </a:gdLst>
            <a:ahLst/>
            <a:cxnLst>
              <a:cxn ang="0">
                <a:pos x="T0" y="T1"/>
              </a:cxn>
              <a:cxn ang="0">
                <a:pos x="T2" y="T3"/>
              </a:cxn>
            </a:cxnLst>
            <a:rect l="0" t="0" r="r" b="b"/>
            <a:pathLst>
              <a:path w="3" h="177">
                <a:moveTo>
                  <a:pt x="3" y="0"/>
                </a:moveTo>
                <a:cubicBezTo>
                  <a:pt x="3" y="29"/>
                  <a:pt x="1" y="140"/>
                  <a:pt x="0" y="177"/>
                </a:cubicBezTo>
              </a:path>
            </a:pathLst>
          </a:custGeom>
          <a:noFill/>
          <a:ln w="38100" cap="rnd">
            <a:solidFill>
              <a:srgbClr val="FF33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endParaRPr lang="zh-CN" altLang="en-US"/>
          </a:p>
        </p:txBody>
      </p:sp>
      <p:sp>
        <p:nvSpPr>
          <p:cNvPr id="130108" name="Line 69"/>
          <p:cNvSpPr>
            <a:spLocks noChangeShapeType="1"/>
          </p:cNvSpPr>
          <p:nvPr/>
        </p:nvSpPr>
        <p:spPr bwMode="auto">
          <a:xfrm flipH="1">
            <a:off x="6282010" y="2633117"/>
            <a:ext cx="515938" cy="0"/>
          </a:xfrm>
          <a:prstGeom prst="line">
            <a:avLst/>
          </a:prstGeom>
          <a:noFill/>
          <a:ln w="3810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09" name="Line 67"/>
          <p:cNvSpPr>
            <a:spLocks noChangeShapeType="1"/>
          </p:cNvSpPr>
          <p:nvPr/>
        </p:nvSpPr>
        <p:spPr bwMode="auto">
          <a:xfrm flipH="1">
            <a:off x="6634435" y="1171029"/>
            <a:ext cx="452438" cy="0"/>
          </a:xfrm>
          <a:prstGeom prst="line">
            <a:avLst/>
          </a:prstGeom>
          <a:noFill/>
          <a:ln w="38100" cap="rnd">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110" name="Freeform 68"/>
          <p:cNvSpPr>
            <a:spLocks noChangeArrowheads="1"/>
          </p:cNvSpPr>
          <p:nvPr/>
        </p:nvSpPr>
        <p:spPr bwMode="auto">
          <a:xfrm rot="18805494" flipH="1">
            <a:off x="6707460" y="1131342"/>
            <a:ext cx="4763" cy="236537"/>
          </a:xfrm>
          <a:custGeom>
            <a:avLst/>
            <a:gdLst>
              <a:gd name="T0" fmla="*/ 3 w 3"/>
              <a:gd name="T1" fmla="*/ 0 h 177"/>
              <a:gd name="T2" fmla="*/ 0 w 3"/>
              <a:gd name="T3" fmla="*/ 177 h 177"/>
            </a:gdLst>
            <a:ahLst/>
            <a:cxnLst>
              <a:cxn ang="0">
                <a:pos x="T0" y="T1"/>
              </a:cxn>
              <a:cxn ang="0">
                <a:pos x="T2" y="T3"/>
              </a:cxn>
            </a:cxnLst>
            <a:rect l="0" t="0" r="r" b="b"/>
            <a:pathLst>
              <a:path w="3" h="177">
                <a:moveTo>
                  <a:pt x="3" y="0"/>
                </a:moveTo>
                <a:cubicBezTo>
                  <a:pt x="3" y="29"/>
                  <a:pt x="1" y="140"/>
                  <a:pt x="0" y="177"/>
                </a:cubicBezTo>
              </a:path>
            </a:pathLst>
          </a:custGeom>
          <a:noFill/>
          <a:ln w="38100" cap="rnd">
            <a:solidFill>
              <a:srgbClr val="FF3300"/>
            </a:solidFill>
            <a:rou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ea typeface="仿宋_GB2312"/>
                <a:cs typeface="仿宋_GB2312"/>
              </a:defRPr>
            </a:lvl1pPr>
            <a:lvl2pPr>
              <a:defRPr sz="2800">
                <a:solidFill>
                  <a:schemeClr val="tx1"/>
                </a:solidFill>
                <a:latin typeface="Times New Roman" panose="02020603050405020304" pitchFamily="18" charset="0"/>
                <a:ea typeface="仿宋_GB2312"/>
                <a:cs typeface="仿宋_GB2312"/>
              </a:defRPr>
            </a:lvl2pPr>
            <a:lvl3pPr>
              <a:defRPr sz="2800">
                <a:solidFill>
                  <a:schemeClr val="tx1"/>
                </a:solidFill>
                <a:latin typeface="Times New Roman" panose="02020603050405020304" pitchFamily="18" charset="0"/>
                <a:ea typeface="仿宋_GB2312"/>
                <a:cs typeface="仿宋_GB2312"/>
              </a:defRPr>
            </a:lvl3pPr>
            <a:lvl4pPr>
              <a:defRPr sz="2800">
                <a:solidFill>
                  <a:schemeClr val="tx1"/>
                </a:solidFill>
                <a:latin typeface="Times New Roman" panose="02020603050405020304" pitchFamily="18" charset="0"/>
                <a:ea typeface="仿宋_GB2312"/>
                <a:cs typeface="仿宋_GB2312"/>
              </a:defRPr>
            </a:lvl4pPr>
            <a:lvl5pPr>
              <a:defRPr sz="2800">
                <a:solidFill>
                  <a:schemeClr val="tx1"/>
                </a:solidFill>
                <a:latin typeface="Times New Roman" panose="02020603050405020304" pitchFamily="18" charset="0"/>
                <a:ea typeface="仿宋_GB2312"/>
                <a:cs typeface="仿宋_GB2312"/>
              </a:defRPr>
            </a:lvl5pPr>
            <a:lvl6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6pPr>
            <a:lvl7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7pPr>
            <a:lvl8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8pPr>
            <a:lvl9pPr fontAlgn="base">
              <a:spcBef>
                <a:spcPct val="0"/>
              </a:spcBef>
              <a:spcAft>
                <a:spcPct val="0"/>
              </a:spcAft>
              <a:buFont typeface="Arial" panose="020B0604020202020204" pitchFamily="34" charset="0"/>
              <a:defRPr sz="2800">
                <a:solidFill>
                  <a:schemeClr val="tx1"/>
                </a:solidFill>
                <a:latin typeface="Times New Roman" panose="02020603050405020304" pitchFamily="18" charset="0"/>
                <a:ea typeface="仿宋_GB2312"/>
                <a:cs typeface="仿宋_GB2312"/>
              </a:defRPr>
            </a:lvl9pPr>
          </a:lstStyle>
          <a:p>
            <a:pPr eaLnBrk="0" hangingPunct="0">
              <a:spcBef>
                <a:spcPct val="20000"/>
              </a:spcBef>
            </a:pPr>
            <a:endParaRPr lang="zh-CN" altLang="en-US"/>
          </a:p>
        </p:txBody>
      </p:sp>
      <p:sp>
        <p:nvSpPr>
          <p:cNvPr id="130111" name="Line 69"/>
          <p:cNvSpPr>
            <a:spLocks noChangeShapeType="1"/>
          </p:cNvSpPr>
          <p:nvPr/>
        </p:nvSpPr>
        <p:spPr bwMode="auto">
          <a:xfrm flipH="1">
            <a:off x="6248673" y="1323429"/>
            <a:ext cx="515937" cy="0"/>
          </a:xfrm>
          <a:prstGeom prst="line">
            <a:avLst/>
          </a:prstGeom>
          <a:noFill/>
          <a:ln w="38100" cap="rnd">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矩形 2"/>
          <p:cNvSpPr/>
          <p:nvPr/>
        </p:nvSpPr>
        <p:spPr>
          <a:xfrm>
            <a:off x="-28457" y="0"/>
            <a:ext cx="3587842" cy="572464"/>
          </a:xfrm>
          <a:prstGeom prst="rect">
            <a:avLst/>
          </a:prstGeom>
        </p:spPr>
        <p:txBody>
          <a:bodyPr wrap="none">
            <a:spAutoFit/>
          </a:bodyPr>
          <a:lstStyle/>
          <a:p>
            <a:pPr marL="342900" lvl="0" indent="-342900">
              <a:lnSpc>
                <a:spcPct val="130000"/>
              </a:lnSpc>
              <a:spcBef>
                <a:spcPts val="800"/>
              </a:spcBef>
            </a:pPr>
            <a:r>
              <a:rPr lang="zh-CN" altLang="en-US" sz="2400"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举例：合并两个循环链表</a:t>
            </a:r>
            <a:endParaRPr lang="en-US" altLang="zh-CN" sz="24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left)">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left)">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left)">
                                      <p:cBhvr>
                                        <p:cTn id="2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76672"/>
            <a:ext cx="8224589" cy="7112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五、双向链表</a:t>
            </a:r>
            <a:endParaRPr lang="zh-CN" altLang="en-US" sz="3200" dirty="0">
              <a:solidFill>
                <a:schemeClr val="tx1"/>
              </a:solidFill>
              <a:effectLst/>
              <a:latin typeface="+mj-ea"/>
            </a:endParaRPr>
          </a:p>
        </p:txBody>
      </p:sp>
      <p:sp>
        <p:nvSpPr>
          <p:cNvPr id="4" name="Rectangle 3"/>
          <p:cNvSpPr>
            <a:spLocks noGrp="1" noChangeArrowheads="1"/>
          </p:cNvSpPr>
          <p:nvPr>
            <p:ph sz="quarter" idx="4294967295"/>
          </p:nvPr>
        </p:nvSpPr>
        <p:spPr>
          <a:xfrm>
            <a:off x="571472" y="1071546"/>
            <a:ext cx="8186737" cy="3214710"/>
          </a:xfrm>
          <a:prstGeom prst="rect">
            <a:avLst/>
          </a:prstGeom>
        </p:spPr>
        <p:txBody>
          <a:bodyPr>
            <a:normAutofit lnSpcReduction="100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双向链表</a:t>
            </a:r>
            <a:r>
              <a:rPr lang="zh-CN" altLang="en-US" sz="3200" dirty="0" smtClean="0">
                <a:latin typeface="黑体" panose="02010609060101010101" pitchFamily="49" charset="-122"/>
                <a:ea typeface="黑体" panose="02010609060101010101" pitchFamily="49" charset="-122"/>
              </a:rPr>
              <a:t>的每个结点包含一个数据域和</a:t>
            </a:r>
            <a:r>
              <a:rPr lang="zh-CN" altLang="en-US" sz="3200" dirty="0" smtClean="0">
                <a:solidFill>
                  <a:srgbClr val="FF0000"/>
                </a:solidFill>
                <a:latin typeface="黑体" panose="02010609060101010101" pitchFamily="49" charset="-122"/>
                <a:ea typeface="黑体" panose="02010609060101010101" pitchFamily="49" charset="-122"/>
              </a:rPr>
              <a:t>两个指针域</a:t>
            </a:r>
            <a:r>
              <a:rPr lang="zh-CN" altLang="en-US" sz="3200" dirty="0" smtClean="0">
                <a:latin typeface="黑体" panose="02010609060101010101" pitchFamily="49" charset="-122"/>
                <a:ea typeface="黑体" panose="02010609060101010101" pitchFamily="49" charset="-122"/>
              </a:rPr>
              <a:t>，其中一个指针为前驱指针</a:t>
            </a:r>
            <a:r>
              <a:rPr lang="en-US" altLang="zh-CN" sz="3200" dirty="0" err="1" smtClean="0">
                <a:latin typeface="黑体" panose="02010609060101010101" pitchFamily="49" charset="-122"/>
                <a:ea typeface="黑体" panose="02010609060101010101" pitchFamily="49" charset="-122"/>
              </a:rPr>
              <a:t>prev</a:t>
            </a:r>
            <a:r>
              <a:rPr lang="zh-CN" altLang="en-US" sz="3200" dirty="0" smtClean="0">
                <a:latin typeface="黑体" panose="02010609060101010101" pitchFamily="49" charset="-122"/>
                <a:ea typeface="黑体" panose="02010609060101010101" pitchFamily="49" charset="-122"/>
              </a:rPr>
              <a:t>，指向它的前驱结点；另一个指针为后继指针</a:t>
            </a:r>
            <a:r>
              <a:rPr lang="en-US" altLang="zh-CN" sz="3200" dirty="0" smtClean="0">
                <a:latin typeface="黑体" panose="02010609060101010101" pitchFamily="49" charset="-122"/>
                <a:ea typeface="黑体" panose="02010609060101010101" pitchFamily="49" charset="-122"/>
              </a:rPr>
              <a:t>next</a:t>
            </a:r>
            <a:r>
              <a:rPr lang="zh-CN" altLang="en-US" sz="3200" dirty="0" smtClean="0">
                <a:latin typeface="黑体" panose="02010609060101010101" pitchFamily="49" charset="-122"/>
                <a:ea typeface="黑体" panose="02010609060101010101" pitchFamily="49" charset="-122"/>
              </a:rPr>
              <a:t>，指向它的后继结点。</a:t>
            </a:r>
            <a:endParaRPr lang="zh-CN" altLang="en-US" sz="3200" dirty="0">
              <a:latin typeface="黑体" panose="02010609060101010101" pitchFamily="49" charset="-122"/>
              <a:ea typeface="黑体" panose="02010609060101010101" pitchFamily="49" charset="-122"/>
            </a:endParaRPr>
          </a:p>
        </p:txBody>
      </p:sp>
      <p:graphicFrame>
        <p:nvGraphicFramePr>
          <p:cNvPr id="157698" name="Object 2"/>
          <p:cNvGraphicFramePr>
            <a:graphicFrameLocks noChangeAspect="1"/>
          </p:cNvGraphicFramePr>
          <p:nvPr/>
        </p:nvGraphicFramePr>
        <p:xfrm>
          <a:off x="1571604" y="4786322"/>
          <a:ext cx="6045200" cy="1079500"/>
        </p:xfrm>
        <a:graphic>
          <a:graphicData uri="http://schemas.openxmlformats.org/presentationml/2006/ole">
            <mc:AlternateContent xmlns:mc="http://schemas.openxmlformats.org/markup-compatibility/2006">
              <mc:Choice xmlns:v="urn:schemas-microsoft-com:vml" Requires="v">
                <p:oleObj spid="_x0000_s158247" name="" r:id="rId1" imgW="3822700" imgH="685800" progId="">
                  <p:embed/>
                </p:oleObj>
              </mc:Choice>
              <mc:Fallback>
                <p:oleObj name="" r:id="rId1" imgW="3822700" imgH="685800"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04" y="4786322"/>
                        <a:ext cx="60452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214290"/>
            <a:ext cx="7858180" cy="2786653"/>
          </a:xfrm>
        </p:spPr>
        <p:txBody>
          <a:bodyPr>
            <a:noAutofit/>
          </a:bodyPr>
          <a:lstStyle/>
          <a:p>
            <a:r>
              <a:rPr lang="zh-CN" altLang="zh-CN" sz="2800" b="0" dirty="0" smtClean="0"/>
              <a:t>对于</a:t>
            </a:r>
            <a:r>
              <a:rPr lang="zh-CN" altLang="zh-CN" sz="2800" b="0" dirty="0"/>
              <a:t>双向链表，若要查找一个结点的前驱结点，可以很容易通过前驱指针</a:t>
            </a:r>
            <a:r>
              <a:rPr lang="en-US" altLang="zh-CN" sz="2800" b="0" dirty="0" err="1"/>
              <a:t>prev</a:t>
            </a:r>
            <a:r>
              <a:rPr lang="zh-CN" altLang="zh-CN" sz="2800" b="0" dirty="0"/>
              <a:t>找到</a:t>
            </a:r>
            <a:r>
              <a:rPr lang="zh-CN" altLang="zh-CN" sz="2800" b="0" dirty="0" smtClean="0"/>
              <a:t>。</a:t>
            </a:r>
            <a:endParaRPr lang="en-US" altLang="zh-CN" sz="2800" b="0" dirty="0" smtClean="0"/>
          </a:p>
          <a:p>
            <a:r>
              <a:rPr lang="zh-CN" altLang="zh-CN" sz="2800" b="0" dirty="0" smtClean="0"/>
              <a:t>双向</a:t>
            </a:r>
            <a:r>
              <a:rPr lang="zh-CN" altLang="zh-CN" sz="2800" b="0" dirty="0"/>
              <a:t>链表通常为</a:t>
            </a:r>
            <a:r>
              <a:rPr lang="zh-CN" altLang="zh-CN" sz="2800" b="0" dirty="0">
                <a:solidFill>
                  <a:srgbClr val="FF0000"/>
                </a:solidFill>
              </a:rPr>
              <a:t>双向循环链表</a:t>
            </a:r>
            <a:r>
              <a:rPr lang="zh-CN" altLang="zh-CN" sz="2800" b="0" dirty="0"/>
              <a:t>。这样，无论是插入还是删除，对链表中的第一个结点、最后一个结点和中间任意结点的操作过程相同</a:t>
            </a:r>
            <a:r>
              <a:rPr lang="zh-CN" altLang="zh-CN" sz="2800" b="0" dirty="0" smtClean="0"/>
              <a:t>。</a:t>
            </a:r>
            <a:endParaRPr lang="zh-CN" altLang="en-US" sz="2800" b="0" dirty="0"/>
          </a:p>
        </p:txBody>
      </p:sp>
      <p:pic>
        <p:nvPicPr>
          <p:cNvPr id="1331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2844" y="3455589"/>
            <a:ext cx="8782050" cy="2187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72" y="191490"/>
            <a:ext cx="8429684" cy="861246"/>
          </a:xfrm>
        </p:spPr>
        <p:txBody>
          <a:bodyPr>
            <a:noAutofit/>
          </a:bodyPr>
          <a:lstStyle/>
          <a:p>
            <a:pPr>
              <a:lnSpc>
                <a:spcPct val="110000"/>
              </a:lnSpc>
              <a:spcBef>
                <a:spcPts val="0"/>
              </a:spcBef>
            </a:pPr>
            <a:r>
              <a:rPr lang="zh-CN" altLang="zh-CN" sz="2800" dirty="0" smtClean="0">
                <a:solidFill>
                  <a:srgbClr val="FF0000"/>
                </a:solidFill>
              </a:rPr>
              <a:t>双向</a:t>
            </a:r>
            <a:r>
              <a:rPr lang="zh-CN" altLang="zh-CN" sz="2800" dirty="0">
                <a:solidFill>
                  <a:srgbClr val="FF0000"/>
                </a:solidFill>
              </a:rPr>
              <a:t>链表</a:t>
            </a:r>
            <a:r>
              <a:rPr lang="zh-CN" altLang="zh-CN" sz="2800" dirty="0" smtClean="0">
                <a:solidFill>
                  <a:srgbClr val="FF0000"/>
                </a:solidFill>
              </a:rPr>
              <a:t>的定义</a:t>
            </a:r>
            <a:endParaRPr lang="zh-CN" altLang="zh-CN" sz="2800" dirty="0">
              <a:solidFill>
                <a:srgbClr val="FF0000"/>
              </a:solidFill>
            </a:endParaRPr>
          </a:p>
        </p:txBody>
      </p:sp>
      <p:sp>
        <p:nvSpPr>
          <p:cNvPr id="12" name="Text Box 3"/>
          <p:cNvSpPr txBox="1">
            <a:spLocks noChangeArrowheads="1"/>
          </p:cNvSpPr>
          <p:nvPr/>
        </p:nvSpPr>
        <p:spPr bwMode="auto">
          <a:xfrm>
            <a:off x="827584" y="1052736"/>
            <a:ext cx="7776864" cy="3061965"/>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algn="l">
              <a:spcBef>
                <a:spcPct val="50000"/>
              </a:spcBef>
            </a:pPr>
            <a:r>
              <a:rPr kumimoji="1" lang="en-US" altLang="zh-CN" sz="2800"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typedef</a:t>
            </a:r>
            <a:r>
              <a:rPr kumimoji="1" lang="en-US" altLang="zh-CN" sz="2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DNode</a:t>
            </a:r>
            <a:r>
              <a:rPr kumimoji="1" lang="en-US" altLang="zh-CN" sz="2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双链表结点类型</a:t>
            </a:r>
            <a:endParaRPr kumimoji="1" lang="zh-CN" altLang="en-US" sz="2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90000"/>
              </a:lnSpc>
              <a:spcBef>
                <a:spcPct val="50000"/>
              </a:spcBef>
            </a:pPr>
            <a:r>
              <a:rPr kumimoji="1" lang="en-US" altLang="zh-CN" sz="2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ElemType </a:t>
            </a: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data;</a:t>
            </a:r>
            <a:endPar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90000"/>
              </a:lnSpc>
              <a:spcBef>
                <a:spcPct val="50000"/>
              </a:spcBef>
            </a:pP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err="1" smtClean="0">
                <a:solidFill>
                  <a:srgbClr val="FF0000"/>
                </a:solidFill>
                <a:latin typeface="Consolas" panose="020B0609020204030204" pitchFamily="49" charset="0"/>
                <a:ea typeface="仿宋" panose="02010609060101010101" pitchFamily="49" charset="-122"/>
                <a:cs typeface="Consolas" panose="020B0609020204030204" pitchFamily="49" charset="0"/>
              </a:rPr>
              <a:t>struct</a:t>
            </a:r>
            <a:r>
              <a:rPr kumimoji="1" lang="en-US" altLang="zh-CN" sz="2800"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DNode</a:t>
            </a:r>
            <a:r>
              <a:rPr kumimoji="1" lang="en-US" altLang="zh-CN" sz="2800" dirty="0">
                <a:solidFill>
                  <a:srgbClr val="FF0000"/>
                </a:solidFill>
                <a:latin typeface="Consolas" panose="020B0609020204030204" pitchFamily="49" charset="0"/>
                <a:ea typeface="仿宋" panose="02010609060101010101" pitchFamily="49" charset="-122"/>
                <a:cs typeface="Consolas" panose="020B0609020204030204" pitchFamily="49" charset="0"/>
              </a:rPr>
              <a:t> *prior</a:t>
            </a:r>
            <a:r>
              <a:rPr kumimoji="1" lang="en-US" altLang="zh-CN" sz="2800" dirty="0" smtClean="0">
                <a:solidFill>
                  <a:srgbClr val="FF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指向前驱结点</a:t>
            </a:r>
            <a:endParaRPr kumimoji="1" lang="zh-CN" altLang="en-US" sz="2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90000"/>
              </a:lnSpc>
              <a:spcBef>
                <a:spcPct val="50000"/>
              </a:spcBef>
            </a:pPr>
            <a:r>
              <a:rPr kumimoji="1" lang="zh-CN" altLang="en-US" sz="2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kumimoji="1" lang="en-US" altLang="zh-CN" sz="2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DNode</a:t>
            </a:r>
            <a:r>
              <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rPr>
              <a:t> *next</a:t>
            </a:r>
            <a:r>
              <a:rPr kumimoji="1" lang="en-US" altLang="zh-CN" sz="2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2800" dirty="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kumimoji="1" lang="zh-CN" altLang="en-US" sz="2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后继结点</a:t>
            </a:r>
            <a:endParaRPr kumimoji="1" lang="en-US" altLang="zh-CN" sz="2800"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90000"/>
              </a:lnSpc>
              <a:spcBef>
                <a:spcPct val="50000"/>
              </a:spcBef>
            </a:pPr>
            <a:r>
              <a:rPr kumimoji="1" lang="en-US" altLang="zh-CN" sz="2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2800" dirty="0" err="1" smtClean="0">
                <a:solidFill>
                  <a:srgbClr val="FF0000"/>
                </a:solidFill>
                <a:latin typeface="Consolas" panose="020B0609020204030204" pitchFamily="49" charset="0"/>
                <a:ea typeface="仿宋" panose="02010609060101010101" pitchFamily="49" charset="-122"/>
                <a:cs typeface="Consolas" panose="020B0609020204030204" pitchFamily="49" charset="0"/>
              </a:rPr>
              <a:t>DLinkNode</a:t>
            </a:r>
            <a:r>
              <a:rPr kumimoji="1" lang="en-US" altLang="zh-CN" sz="2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13" name="组合 15"/>
          <p:cNvGrpSpPr/>
          <p:nvPr/>
        </p:nvGrpSpPr>
        <p:grpSpPr>
          <a:xfrm>
            <a:off x="2434405" y="2121808"/>
            <a:ext cx="2713659" cy="3107392"/>
            <a:chOff x="2714612" y="2500305"/>
            <a:chExt cx="1611320" cy="2355870"/>
          </a:xfrm>
        </p:grpSpPr>
        <p:sp>
          <p:nvSpPr>
            <p:cNvPr id="14" name="Rectangle 28"/>
            <p:cNvSpPr>
              <a:spLocks noChangeArrowheads="1"/>
            </p:cNvSpPr>
            <p:nvPr/>
          </p:nvSpPr>
          <p:spPr bwMode="auto">
            <a:xfrm>
              <a:off x="3244845" y="4424375"/>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sz="2800" baseline="-25000" dirty="0">
                <a:solidFill>
                  <a:srgbClr val="3333FF"/>
                </a:solidFill>
                <a:latin typeface="Consolas" panose="020B0609020204030204" pitchFamily="49" charset="0"/>
                <a:cs typeface="Consolas" panose="020B0609020204030204" pitchFamily="49" charset="0"/>
              </a:endParaRPr>
            </a:p>
          </p:txBody>
        </p:sp>
        <p:sp>
          <p:nvSpPr>
            <p:cNvPr id="15" name="Rectangle 29"/>
            <p:cNvSpPr>
              <a:spLocks noChangeArrowheads="1"/>
            </p:cNvSpPr>
            <p:nvPr/>
          </p:nvSpPr>
          <p:spPr bwMode="auto">
            <a:xfrm>
              <a:off x="3786182" y="442437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2800" baseline="-25000">
                <a:solidFill>
                  <a:srgbClr val="3333FF"/>
                </a:solidFill>
                <a:latin typeface="Consolas" panose="020B0609020204030204" pitchFamily="49" charset="0"/>
                <a:cs typeface="Consolas" panose="020B0609020204030204" pitchFamily="49" charset="0"/>
              </a:endParaRPr>
            </a:p>
          </p:txBody>
        </p:sp>
        <p:sp>
          <p:nvSpPr>
            <p:cNvPr id="16" name="Rectangle 6"/>
            <p:cNvSpPr>
              <a:spLocks noChangeArrowheads="1"/>
            </p:cNvSpPr>
            <p:nvPr/>
          </p:nvSpPr>
          <p:spPr bwMode="auto">
            <a:xfrm>
              <a:off x="2714612" y="442437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2800" baseline="-25000" dirty="0">
                <a:solidFill>
                  <a:srgbClr val="3333FF"/>
                </a:solidFill>
                <a:latin typeface="Consolas" panose="020B0609020204030204" pitchFamily="49" charset="0"/>
                <a:cs typeface="Consolas" panose="020B0609020204030204" pitchFamily="49" charset="0"/>
              </a:endParaRPr>
            </a:p>
          </p:txBody>
        </p:sp>
        <p:cxnSp>
          <p:nvCxnSpPr>
            <p:cNvPr id="17" name="直接箭头连接符 16"/>
            <p:cNvCxnSpPr>
              <a:endCxn id="14" idx="0"/>
            </p:cNvCxnSpPr>
            <p:nvPr/>
          </p:nvCxnSpPr>
          <p:spPr>
            <a:xfrm rot="16200000" flipH="1">
              <a:off x="2509823" y="3419477"/>
              <a:ext cx="1924069" cy="8572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8" name="直接箭头连接符 17"/>
            <p:cNvCxnSpPr>
              <a:endCxn id="16" idx="0"/>
            </p:cNvCxnSpPr>
            <p:nvPr/>
          </p:nvCxnSpPr>
          <p:spPr>
            <a:xfrm rot="5400000">
              <a:off x="2744773" y="3168649"/>
              <a:ext cx="1495441" cy="101601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9" name="直接箭头连接符 18"/>
            <p:cNvCxnSpPr>
              <a:endCxn id="15" idx="0"/>
            </p:cNvCxnSpPr>
            <p:nvPr/>
          </p:nvCxnSpPr>
          <p:spPr>
            <a:xfrm rot="16200000" flipH="1">
              <a:off x="3459151" y="3827468"/>
              <a:ext cx="1138251" cy="55562"/>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42910" y="928670"/>
            <a:ext cx="7169450" cy="916154"/>
          </a:xfrm>
        </p:spPr>
        <p:txBody>
          <a:bodyPr>
            <a:normAutofit/>
          </a:bodyPr>
          <a:lstStyle/>
          <a:p>
            <a:r>
              <a:rPr lang="zh-CN" altLang="en-US" sz="2800" dirty="0" smtClean="0"/>
              <a:t>下</a:t>
            </a:r>
            <a:r>
              <a:rPr lang="zh-CN" altLang="zh-CN" sz="2800" dirty="0" smtClean="0"/>
              <a:t>图所</a:t>
            </a:r>
            <a:r>
              <a:rPr lang="zh-CN" altLang="zh-CN" sz="2800" dirty="0"/>
              <a:t>示为</a:t>
            </a:r>
            <a:r>
              <a:rPr lang="zh-CN" altLang="zh-CN" sz="2800" dirty="0">
                <a:solidFill>
                  <a:srgbClr val="FF0000"/>
                </a:solidFill>
              </a:rPr>
              <a:t>双向循环链表</a:t>
            </a:r>
            <a:r>
              <a:rPr lang="zh-CN" altLang="zh-CN" sz="2800" dirty="0"/>
              <a:t>。</a:t>
            </a:r>
            <a:endParaRPr lang="zh-CN" altLang="en-US" sz="2800" dirty="0"/>
          </a:p>
          <a:p>
            <a:endParaRPr lang="zh-CN" altLang="en-US" sz="2800" dirty="0"/>
          </a:p>
        </p:txBody>
      </p:sp>
      <p:pic>
        <p:nvPicPr>
          <p:cNvPr id="1843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520" y="1772816"/>
            <a:ext cx="8702675" cy="197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8" name="Rectangle 6"/>
          <p:cNvSpPr>
            <a:spLocks noChangeArrowheads="1"/>
          </p:cNvSpPr>
          <p:nvPr/>
        </p:nvSpPr>
        <p:spPr bwMode="auto">
          <a:xfrm>
            <a:off x="2954338" y="2197570"/>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400" b="1" i="1" dirty="0" smtClean="0">
                <a:solidFill>
                  <a:srgbClr val="3333FF"/>
                </a:solidFill>
                <a:latin typeface="Consolas" panose="020B0609020204030204" pitchFamily="49" charset="0"/>
                <a:cs typeface="Consolas" panose="020B0609020204030204" pitchFamily="49" charset="0"/>
              </a:rPr>
              <a:t>a</a:t>
            </a:r>
            <a:endParaRPr lang="en-US" altLang="zh-CN" sz="2400" b="1" i="1" dirty="0">
              <a:solidFill>
                <a:srgbClr val="3333FF"/>
              </a:solidFill>
              <a:latin typeface="Consolas" panose="020B0609020204030204" pitchFamily="49" charset="0"/>
              <a:cs typeface="Consolas" panose="020B0609020204030204" pitchFamily="49" charset="0"/>
            </a:endParaRPr>
          </a:p>
        </p:txBody>
      </p:sp>
      <p:sp>
        <p:nvSpPr>
          <p:cNvPr id="274439" name="Rectangle 7"/>
          <p:cNvSpPr>
            <a:spLocks noChangeArrowheads="1"/>
          </p:cNvSpPr>
          <p:nvPr/>
        </p:nvSpPr>
        <p:spPr bwMode="auto">
          <a:xfrm>
            <a:off x="3495675" y="219757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baseline="-25000">
              <a:solidFill>
                <a:srgbClr val="3333FF"/>
              </a:solidFill>
              <a:latin typeface="Consolas" panose="020B0609020204030204" pitchFamily="49" charset="0"/>
              <a:cs typeface="Consolas" panose="020B0609020204030204" pitchFamily="49" charset="0"/>
            </a:endParaRPr>
          </a:p>
        </p:txBody>
      </p:sp>
      <p:sp>
        <p:nvSpPr>
          <p:cNvPr id="274440" name="Rectangle 8"/>
          <p:cNvSpPr>
            <a:spLocks noChangeArrowheads="1"/>
          </p:cNvSpPr>
          <p:nvPr/>
        </p:nvSpPr>
        <p:spPr bwMode="auto">
          <a:xfrm>
            <a:off x="4967288" y="2197570"/>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400" b="1" i="1" dirty="0" smtClean="0">
                <a:solidFill>
                  <a:srgbClr val="3333FF"/>
                </a:solidFill>
                <a:latin typeface="Consolas" panose="020B0609020204030204" pitchFamily="49" charset="0"/>
                <a:cs typeface="Consolas" panose="020B0609020204030204" pitchFamily="49" charset="0"/>
              </a:rPr>
              <a:t>b</a:t>
            </a:r>
            <a:endParaRPr lang="en-US" altLang="zh-CN" sz="2400" b="1" i="1" dirty="0">
              <a:solidFill>
                <a:srgbClr val="3333FF"/>
              </a:solidFill>
              <a:latin typeface="Consolas" panose="020B0609020204030204" pitchFamily="49" charset="0"/>
              <a:cs typeface="Consolas" panose="020B0609020204030204" pitchFamily="49" charset="0"/>
            </a:endParaRPr>
          </a:p>
        </p:txBody>
      </p:sp>
      <p:sp>
        <p:nvSpPr>
          <p:cNvPr id="274441" name="Rectangle 9"/>
          <p:cNvSpPr>
            <a:spLocks noChangeArrowheads="1"/>
          </p:cNvSpPr>
          <p:nvPr/>
        </p:nvSpPr>
        <p:spPr bwMode="auto">
          <a:xfrm>
            <a:off x="5508625" y="219757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baseline="-25000">
              <a:solidFill>
                <a:srgbClr val="3333FF"/>
              </a:solidFill>
              <a:latin typeface="Consolas" panose="020B0609020204030204" pitchFamily="49" charset="0"/>
              <a:cs typeface="Consolas" panose="020B0609020204030204" pitchFamily="49" charset="0"/>
            </a:endParaRPr>
          </a:p>
        </p:txBody>
      </p:sp>
      <p:sp>
        <p:nvSpPr>
          <p:cNvPr id="274442" name="Rectangle 10"/>
          <p:cNvSpPr>
            <a:spLocks noChangeArrowheads="1"/>
          </p:cNvSpPr>
          <p:nvPr/>
        </p:nvSpPr>
        <p:spPr bwMode="auto">
          <a:xfrm>
            <a:off x="4211638" y="378189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400" b="1" i="1" dirty="0" smtClean="0">
                <a:solidFill>
                  <a:srgbClr val="3333FF"/>
                </a:solidFill>
                <a:latin typeface="Consolas" panose="020B0609020204030204" pitchFamily="49" charset="0"/>
                <a:cs typeface="Consolas" panose="020B0609020204030204" pitchFamily="49" charset="0"/>
              </a:rPr>
              <a:t>c</a:t>
            </a:r>
            <a:endParaRPr lang="en-US" altLang="zh-CN" sz="2400" b="1" i="1" dirty="0">
              <a:solidFill>
                <a:srgbClr val="3333FF"/>
              </a:solidFill>
              <a:latin typeface="Consolas" panose="020B0609020204030204" pitchFamily="49" charset="0"/>
              <a:cs typeface="Consolas" panose="020B0609020204030204" pitchFamily="49" charset="0"/>
            </a:endParaRPr>
          </a:p>
        </p:txBody>
      </p:sp>
      <p:sp>
        <p:nvSpPr>
          <p:cNvPr id="274443" name="Rectangle 11"/>
          <p:cNvSpPr>
            <a:spLocks noChangeArrowheads="1"/>
          </p:cNvSpPr>
          <p:nvPr/>
        </p:nvSpPr>
        <p:spPr bwMode="auto">
          <a:xfrm>
            <a:off x="4752975" y="378189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274444" name="Text Box 12"/>
          <p:cNvSpPr txBox="1">
            <a:spLocks noChangeArrowheads="1"/>
          </p:cNvSpPr>
          <p:nvPr/>
        </p:nvSpPr>
        <p:spPr bwMode="auto">
          <a:xfrm>
            <a:off x="6343650" y="2197570"/>
            <a:ext cx="576263" cy="457200"/>
          </a:xfrm>
          <a:prstGeom prst="rect">
            <a:avLst/>
          </a:prstGeom>
          <a:noFill/>
          <a:ln w="38100" algn="ctr">
            <a:noFill/>
            <a:miter lim="800000"/>
          </a:ln>
          <a:effectLst/>
        </p:spPr>
        <p:txBody>
          <a:bodyPr>
            <a:spAutoFit/>
          </a:bodyPr>
          <a:lstStyle/>
          <a:p>
            <a:pPr algn="ctr" fontAlgn="base">
              <a:spcBef>
                <a:spcPct val="50000"/>
              </a:spcBef>
              <a:spcAft>
                <a:spcPct val="0"/>
              </a:spcAft>
            </a:pPr>
            <a:r>
              <a:rPr kumimoji="1" lang="en-US" altLang="zh-CN" sz="2400" b="1">
                <a:solidFill>
                  <a:srgbClr val="3333FF"/>
                </a:solidFill>
                <a:latin typeface="宋体" panose="02010600030101010101" pitchFamily="2" charset="-122"/>
                <a:cs typeface="Consolas" panose="020B0609020204030204" pitchFamily="49" charset="0"/>
              </a:rPr>
              <a:t>…</a:t>
            </a:r>
            <a:endParaRPr kumimoji="1" lang="en-US" altLang="zh-CN" sz="2400" b="1">
              <a:solidFill>
                <a:srgbClr val="3333FF"/>
              </a:solidFill>
              <a:latin typeface="宋体" panose="02010600030101010101" pitchFamily="2" charset="-122"/>
              <a:cs typeface="Consolas" panose="020B0609020204030204" pitchFamily="49" charset="0"/>
            </a:endParaRPr>
          </a:p>
        </p:txBody>
      </p:sp>
      <p:sp>
        <p:nvSpPr>
          <p:cNvPr id="274447" name="Line 15"/>
          <p:cNvSpPr>
            <a:spLocks noChangeShapeType="1"/>
          </p:cNvSpPr>
          <p:nvPr/>
        </p:nvSpPr>
        <p:spPr bwMode="auto">
          <a:xfrm>
            <a:off x="1873250" y="2329333"/>
            <a:ext cx="576263"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4448" name="Line 16"/>
          <p:cNvSpPr>
            <a:spLocks noChangeShapeType="1"/>
          </p:cNvSpPr>
          <p:nvPr/>
        </p:nvSpPr>
        <p:spPr bwMode="auto">
          <a:xfrm>
            <a:off x="3830638" y="2354733"/>
            <a:ext cx="576262"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4449" name="Line 17"/>
          <p:cNvSpPr>
            <a:spLocks noChangeShapeType="1"/>
          </p:cNvSpPr>
          <p:nvPr/>
        </p:nvSpPr>
        <p:spPr bwMode="auto">
          <a:xfrm>
            <a:off x="5761038" y="2354733"/>
            <a:ext cx="576262"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4451" name="Rectangle 19"/>
          <p:cNvSpPr>
            <a:spLocks noChangeArrowheads="1"/>
          </p:cNvSpPr>
          <p:nvPr/>
        </p:nvSpPr>
        <p:spPr bwMode="auto">
          <a:xfrm>
            <a:off x="3673475" y="378189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baseline="-25000">
              <a:solidFill>
                <a:srgbClr val="3333FF"/>
              </a:solidFill>
              <a:latin typeface="Consolas" panose="020B0609020204030204" pitchFamily="49" charset="0"/>
              <a:cs typeface="Consolas" panose="020B0609020204030204" pitchFamily="49" charset="0"/>
            </a:endParaRPr>
          </a:p>
        </p:txBody>
      </p:sp>
      <p:sp>
        <p:nvSpPr>
          <p:cNvPr id="274452" name="Rectangle 20"/>
          <p:cNvSpPr>
            <a:spLocks noChangeArrowheads="1"/>
          </p:cNvSpPr>
          <p:nvPr/>
        </p:nvSpPr>
        <p:spPr bwMode="auto">
          <a:xfrm>
            <a:off x="4427538" y="219757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baseline="-25000">
              <a:solidFill>
                <a:srgbClr val="3333FF"/>
              </a:solidFill>
              <a:latin typeface="Consolas" panose="020B0609020204030204" pitchFamily="49" charset="0"/>
              <a:cs typeface="Consolas" panose="020B0609020204030204" pitchFamily="49" charset="0"/>
            </a:endParaRPr>
          </a:p>
        </p:txBody>
      </p:sp>
      <p:sp>
        <p:nvSpPr>
          <p:cNvPr id="274454" name="Rectangle 22"/>
          <p:cNvSpPr>
            <a:spLocks noChangeArrowheads="1"/>
          </p:cNvSpPr>
          <p:nvPr/>
        </p:nvSpPr>
        <p:spPr bwMode="auto">
          <a:xfrm>
            <a:off x="2449513" y="219757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baseline="-25000">
              <a:solidFill>
                <a:srgbClr val="3333FF"/>
              </a:solidFill>
              <a:latin typeface="Consolas" panose="020B0609020204030204" pitchFamily="49" charset="0"/>
              <a:cs typeface="Consolas" panose="020B0609020204030204" pitchFamily="49" charset="0"/>
            </a:endParaRPr>
          </a:p>
        </p:txBody>
      </p:sp>
      <p:sp>
        <p:nvSpPr>
          <p:cNvPr id="274455" name="Line 23"/>
          <p:cNvSpPr>
            <a:spLocks noChangeShapeType="1"/>
          </p:cNvSpPr>
          <p:nvPr/>
        </p:nvSpPr>
        <p:spPr bwMode="auto">
          <a:xfrm flipH="1">
            <a:off x="2160588" y="2486495"/>
            <a:ext cx="576262"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4456" name="Line 24"/>
          <p:cNvSpPr>
            <a:spLocks noChangeShapeType="1"/>
          </p:cNvSpPr>
          <p:nvPr/>
        </p:nvSpPr>
        <p:spPr bwMode="auto">
          <a:xfrm flipH="1">
            <a:off x="4032250" y="2486495"/>
            <a:ext cx="576263"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4457" name="Line 25"/>
          <p:cNvSpPr>
            <a:spLocks noChangeShapeType="1"/>
          </p:cNvSpPr>
          <p:nvPr/>
        </p:nvSpPr>
        <p:spPr bwMode="auto">
          <a:xfrm flipH="1">
            <a:off x="6048375" y="2511895"/>
            <a:ext cx="360363"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4459" name="Arc 27"/>
          <p:cNvSpPr/>
          <p:nvPr/>
        </p:nvSpPr>
        <p:spPr bwMode="auto">
          <a:xfrm>
            <a:off x="2339975" y="1838795"/>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pPr algn="ctr" fontAlgn="base">
              <a:spcBef>
                <a:spcPct val="0"/>
              </a:spcBef>
              <a:spcAft>
                <a:spcPct val="0"/>
              </a:spcAft>
            </a:pP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74460" name="Text Box 28"/>
          <p:cNvSpPr txBox="1">
            <a:spLocks noChangeArrowheads="1"/>
          </p:cNvSpPr>
          <p:nvPr/>
        </p:nvSpPr>
        <p:spPr bwMode="auto">
          <a:xfrm>
            <a:off x="1979613" y="1478433"/>
            <a:ext cx="431800"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a:solidFill>
                  <a:srgbClr val="0000FF"/>
                </a:solidFill>
                <a:latin typeface="Consolas" panose="020B0609020204030204" pitchFamily="49" charset="0"/>
                <a:ea typeface="楷体_GB2312" pitchFamily="49" charset="-122"/>
                <a:cs typeface="Consolas" panose="020B0609020204030204" pitchFamily="49" charset="0"/>
              </a:rPr>
              <a:t>p</a:t>
            </a:r>
            <a:endParaRPr lang="en-US" altLang="zh-CN" sz="2400" b="1" i="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74461" name="Line 29"/>
          <p:cNvSpPr>
            <a:spLocks noChangeShapeType="1"/>
          </p:cNvSpPr>
          <p:nvPr/>
        </p:nvSpPr>
        <p:spPr bwMode="auto">
          <a:xfrm>
            <a:off x="3099753" y="3997795"/>
            <a:ext cx="576262" cy="0"/>
          </a:xfrm>
          <a:prstGeom prst="line">
            <a:avLst/>
          </a:prstGeom>
          <a:ln>
            <a:tailEnd type="triangle" w="med" len="med"/>
          </a:ln>
        </p:spPr>
        <p:style>
          <a:lnRef idx="2">
            <a:schemeClr val="accent2"/>
          </a:lnRef>
          <a:fillRef idx="0">
            <a:schemeClr val="accent2"/>
          </a:fillRef>
          <a:effectRef idx="1">
            <a:schemeClr val="accent2"/>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4462" name="Text Box 30"/>
          <p:cNvSpPr txBox="1">
            <a:spLocks noChangeArrowheads="1"/>
          </p:cNvSpPr>
          <p:nvPr/>
        </p:nvSpPr>
        <p:spPr bwMode="auto">
          <a:xfrm>
            <a:off x="2854316" y="3756495"/>
            <a:ext cx="431800" cy="461665"/>
          </a:xfrm>
          <a:prstGeom prst="rect">
            <a:avLst/>
          </a:prstGeom>
          <a:noFill/>
          <a:ln w="9525">
            <a:noFill/>
            <a:miter lim="800000"/>
          </a:ln>
          <a:effectLst/>
        </p:spPr>
        <p:txBody>
          <a:bodyPr>
            <a:spAutoFit/>
          </a:bodyPr>
          <a:lstStyle/>
          <a:p>
            <a:pPr fontAlgn="base">
              <a:spcBef>
                <a:spcPct val="50000"/>
              </a:spcBef>
              <a:spcAft>
                <a:spcPct val="0"/>
              </a:spcAft>
            </a:pPr>
            <a:r>
              <a:rPr lang="en-US" altLang="zh-CN" sz="2400" b="1" i="1">
                <a:solidFill>
                  <a:srgbClr val="0000FF"/>
                </a:solidFill>
                <a:latin typeface="Consolas" panose="020B0609020204030204" pitchFamily="49" charset="0"/>
                <a:ea typeface="楷体_GB2312" pitchFamily="49" charset="-122"/>
                <a:cs typeface="Consolas" panose="020B0609020204030204" pitchFamily="49" charset="0"/>
              </a:rPr>
              <a:t>s</a:t>
            </a:r>
            <a:endParaRPr lang="en-US" altLang="zh-CN" sz="2400" b="1" i="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74465" name="Text Box 33"/>
          <p:cNvSpPr txBox="1">
            <a:spLocks noChangeArrowheads="1"/>
          </p:cNvSpPr>
          <p:nvPr/>
        </p:nvSpPr>
        <p:spPr bwMode="auto">
          <a:xfrm>
            <a:off x="899592" y="4371682"/>
            <a:ext cx="5904655" cy="2441694"/>
          </a:xfrm>
          <a:prstGeom prst="rect">
            <a:avLst/>
          </a:prstGeom>
          <a:noFill/>
          <a:ln w="9525">
            <a:noFill/>
            <a:miter lim="800000"/>
          </a:ln>
          <a:effectLst/>
        </p:spPr>
        <p:txBody>
          <a:bodyPr wrap="square">
            <a:spAutoFit/>
          </a:bodyPr>
          <a:lstStyle/>
          <a:p>
            <a:pPr fontAlgn="base">
              <a:spcBef>
                <a:spcPct val="50000"/>
              </a:spcBef>
              <a:spcAft>
                <a:spcPct val="0"/>
              </a:spcAft>
            </a:pP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操作语句：</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fontAlgn="base">
              <a:spcBef>
                <a:spcPts val="500"/>
              </a:spcBef>
              <a:spcAft>
                <a:spcPct val="0"/>
              </a:spcAft>
            </a:pPr>
            <a:r>
              <a:rPr lang="en-US" altLang="zh-CN" sz="2800" b="1" dirty="0" smtClean="0">
                <a:solidFill>
                  <a:srgbClr val="FF00FF"/>
                </a:solidFill>
                <a:latin typeface="Consolas" panose="020B0609020204030204" pitchFamily="49" charset="0"/>
                <a:cs typeface="Consolas" panose="020B0609020204030204" pitchFamily="49" charset="0"/>
                <a:sym typeface="Wingdings" panose="05000000000000000000"/>
              </a:rPr>
              <a:t></a:t>
            </a:r>
            <a:r>
              <a:rPr lang="zh-CN" altLang="en-US" sz="28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s</a:t>
            </a:r>
            <a:r>
              <a:rPr lang="en-US" altLang="zh-CN" sz="2800" b="1" dirty="0">
                <a:solidFill>
                  <a:srgbClr val="FF00FF"/>
                </a:solidFill>
                <a:latin typeface="Consolas" panose="020B0609020204030204" pitchFamily="49" charset="0"/>
                <a:cs typeface="Consolas" panose="020B0609020204030204" pitchFamily="49" charset="0"/>
              </a:rPr>
              <a:t>-</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&gt;</a:t>
            </a:r>
            <a:r>
              <a:rPr lang="en-US" altLang="zh-CN" sz="28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next = p</a:t>
            </a:r>
            <a:r>
              <a:rPr lang="en-US" altLang="zh-CN" sz="2800" b="1" dirty="0" smtClean="0">
                <a:solidFill>
                  <a:srgbClr val="FF00FF"/>
                </a:solidFill>
                <a:latin typeface="Consolas" panose="020B0609020204030204" pitchFamily="49" charset="0"/>
                <a:cs typeface="Consolas" panose="020B0609020204030204" pitchFamily="49" charset="0"/>
              </a:rPr>
              <a:t>-</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endPar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fontAlgn="base">
              <a:spcBef>
                <a:spcPts val="500"/>
              </a:spcBef>
              <a:spcAft>
                <a:spcPct val="0"/>
              </a:spcAft>
            </a:pPr>
            <a:r>
              <a:rPr lang="en-US" altLang="zh-CN" sz="2800" b="1" dirty="0" smtClean="0">
                <a:solidFill>
                  <a:srgbClr val="FF00FF"/>
                </a:solidFill>
                <a:latin typeface="Consolas" panose="020B0609020204030204" pitchFamily="49" charset="0"/>
                <a:cs typeface="Consolas" panose="020B0609020204030204" pitchFamily="49" charset="0"/>
                <a:sym typeface="Wingdings" panose="05000000000000000000"/>
              </a:rPr>
              <a:t></a:t>
            </a:r>
            <a:r>
              <a:rPr lang="en-US" altLang="zh-CN" sz="28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p</a:t>
            </a:r>
            <a:r>
              <a:rPr lang="en-US" altLang="zh-CN" sz="2800" b="1" dirty="0">
                <a:solidFill>
                  <a:srgbClr val="FF00FF"/>
                </a:solidFill>
                <a:latin typeface="Consolas" panose="020B0609020204030204" pitchFamily="49" charset="0"/>
                <a:cs typeface="Consolas" panose="020B0609020204030204" pitchFamily="49" charset="0"/>
              </a:rPr>
              <a:t>-</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r>
              <a:rPr lang="en-US" altLang="zh-CN" sz="2800" b="1" dirty="0">
                <a:solidFill>
                  <a:srgbClr val="FF00FF"/>
                </a:solidFill>
                <a:latin typeface="Consolas" panose="020B0609020204030204" pitchFamily="49" charset="0"/>
                <a:cs typeface="Consolas" panose="020B0609020204030204" pitchFamily="49" charset="0"/>
              </a:rPr>
              <a:t>-</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&gt;</a:t>
            </a:r>
            <a:r>
              <a:rPr lang="en-US" altLang="zh-CN" sz="28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prior = s</a:t>
            </a:r>
            <a:endPar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fontAlgn="base">
              <a:spcBef>
                <a:spcPts val="500"/>
              </a:spcBef>
              <a:spcAft>
                <a:spcPct val="0"/>
              </a:spcAft>
            </a:pPr>
            <a:r>
              <a:rPr lang="en-US" altLang="zh-CN" sz="2800" b="1" dirty="0" smtClean="0">
                <a:solidFill>
                  <a:srgbClr val="FF00FF"/>
                </a:solidFill>
                <a:latin typeface="Consolas" panose="020B0609020204030204" pitchFamily="49" charset="0"/>
                <a:cs typeface="Consolas" panose="020B0609020204030204" pitchFamily="49" charset="0"/>
                <a:sym typeface="Wingdings" panose="05000000000000000000"/>
              </a:rPr>
              <a:t></a:t>
            </a:r>
            <a:r>
              <a:rPr lang="en-US" altLang="zh-CN" sz="28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s</a:t>
            </a:r>
            <a:r>
              <a:rPr lang="en-US" altLang="zh-CN" sz="2800" b="1" dirty="0">
                <a:solidFill>
                  <a:srgbClr val="FF00FF"/>
                </a:solidFill>
                <a:latin typeface="Consolas" panose="020B0609020204030204" pitchFamily="49" charset="0"/>
                <a:cs typeface="Consolas" panose="020B0609020204030204" pitchFamily="49" charset="0"/>
              </a:rPr>
              <a:t>-</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&gt;</a:t>
            </a:r>
            <a:r>
              <a:rPr lang="en-US" altLang="zh-CN" sz="28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prior = p</a:t>
            </a:r>
            <a:endPar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fontAlgn="base">
              <a:spcBef>
                <a:spcPts val="500"/>
              </a:spcBef>
              <a:spcAft>
                <a:spcPct val="0"/>
              </a:spcAft>
            </a:pPr>
            <a:r>
              <a:rPr lang="en-US" altLang="zh-CN" sz="2800" b="1" dirty="0" smtClean="0">
                <a:solidFill>
                  <a:srgbClr val="FF00FF"/>
                </a:solidFill>
                <a:latin typeface="Consolas" panose="020B0609020204030204" pitchFamily="49" charset="0"/>
                <a:cs typeface="Consolas" panose="020B0609020204030204" pitchFamily="49" charset="0"/>
                <a:sym typeface="Wingdings" panose="05000000000000000000"/>
              </a:rPr>
              <a:t></a:t>
            </a:r>
            <a:r>
              <a:rPr lang="en-US" altLang="zh-CN" sz="28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p</a:t>
            </a:r>
            <a:r>
              <a:rPr lang="en-US" altLang="zh-CN" sz="2800" b="1" dirty="0">
                <a:solidFill>
                  <a:srgbClr val="FF00FF"/>
                </a:solidFill>
                <a:latin typeface="Consolas" panose="020B0609020204030204" pitchFamily="49" charset="0"/>
                <a:cs typeface="Consolas" panose="020B0609020204030204" pitchFamily="49" charset="0"/>
              </a:rPr>
              <a:t>-</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&gt;</a:t>
            </a:r>
            <a:r>
              <a:rPr lang="en-US" altLang="zh-CN" sz="28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next = s</a:t>
            </a:r>
            <a:endPar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 name="Group 42"/>
          <p:cNvGrpSpPr/>
          <p:nvPr/>
        </p:nvGrpSpPr>
        <p:grpSpPr bwMode="auto">
          <a:xfrm>
            <a:off x="5041900" y="2638895"/>
            <a:ext cx="809625" cy="1346200"/>
            <a:chOff x="3176" y="1168"/>
            <a:chExt cx="510" cy="848"/>
          </a:xfrm>
        </p:grpSpPr>
        <p:sp>
          <p:nvSpPr>
            <p:cNvPr id="274464" name="Freeform 32"/>
            <p:cNvSpPr/>
            <p:nvPr/>
          </p:nvSpPr>
          <p:spPr bwMode="auto">
            <a:xfrm>
              <a:off x="3176" y="1168"/>
              <a:ext cx="416" cy="848"/>
            </a:xfrm>
            <a:custGeom>
              <a:avLst/>
              <a:gdLst/>
              <a:ahLst/>
              <a:cxnLst>
                <a:cxn ang="0">
                  <a:pos x="0" y="848"/>
                </a:cxn>
                <a:cxn ang="0">
                  <a:pos x="416" y="0"/>
                </a:cxn>
              </a:cxnLst>
              <a:rect l="0" t="0" r="r" b="b"/>
              <a:pathLst>
                <a:path w="416" h="848">
                  <a:moveTo>
                    <a:pt x="0" y="848"/>
                  </a:moveTo>
                  <a:lnTo>
                    <a:pt x="416" y="0"/>
                  </a:ln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4470" name="Text Box 38"/>
            <p:cNvSpPr txBox="1">
              <a:spLocks noChangeArrowheads="1"/>
            </p:cNvSpPr>
            <p:nvPr/>
          </p:nvSpPr>
          <p:spPr bwMode="auto">
            <a:xfrm>
              <a:off x="3414" y="1480"/>
              <a:ext cx="272" cy="291"/>
            </a:xfrm>
            <a:prstGeom prst="rect">
              <a:avLst/>
            </a:prstGeom>
            <a:noFill/>
            <a:ln w="9525">
              <a:noFill/>
              <a:miter lim="800000"/>
            </a:ln>
            <a:effectLst/>
          </p:spPr>
          <p:txBody>
            <a:bodyPr>
              <a:spAutoFit/>
            </a:bodyPr>
            <a:lstStyle/>
            <a:p>
              <a:pPr fontAlgn="base">
                <a:spcBef>
                  <a:spcPct val="50000"/>
                </a:spcBef>
                <a:spcAft>
                  <a:spcPct val="0"/>
                </a:spcAft>
              </a:pPr>
              <a:r>
                <a:rPr lang="en-US" altLang="zh-CN" sz="2400" b="1" smtClean="0">
                  <a:solidFill>
                    <a:srgbClr val="0000FF"/>
                  </a:solidFill>
                  <a:latin typeface="Consolas" panose="020B0609020204030204" pitchFamily="49" charset="0"/>
                  <a:cs typeface="Consolas" panose="020B0609020204030204" pitchFamily="49" charset="0"/>
                  <a:sym typeface="Wingdings" panose="05000000000000000000"/>
                </a:rPr>
                <a:t></a:t>
              </a:r>
              <a:endParaRPr lang="en-US" altLang="zh-CN" sz="2400" b="1">
                <a:solidFill>
                  <a:srgbClr val="0000FF"/>
                </a:solidFill>
                <a:latin typeface="Consolas" panose="020B0609020204030204" pitchFamily="49" charset="0"/>
                <a:ea typeface="楷体_GB2312" pitchFamily="49" charset="-122"/>
                <a:cs typeface="Consolas" panose="020B0609020204030204" pitchFamily="49" charset="0"/>
                <a:sym typeface="Wingdings 2" panose="05020102010507070707" pitchFamily="18" charset="2"/>
              </a:endParaRPr>
            </a:p>
          </p:txBody>
        </p:sp>
      </p:grpSp>
      <p:grpSp>
        <p:nvGrpSpPr>
          <p:cNvPr id="3" name="Group 49"/>
          <p:cNvGrpSpPr/>
          <p:nvPr/>
        </p:nvGrpSpPr>
        <p:grpSpPr bwMode="auto">
          <a:xfrm>
            <a:off x="4500563" y="2484908"/>
            <a:ext cx="574675" cy="1296987"/>
            <a:chOff x="2835" y="1521"/>
            <a:chExt cx="362" cy="817"/>
          </a:xfrm>
        </p:grpSpPr>
        <p:sp>
          <p:nvSpPr>
            <p:cNvPr id="274467" name="Line 35"/>
            <p:cNvSpPr>
              <a:spLocks noChangeShapeType="1"/>
            </p:cNvSpPr>
            <p:nvPr/>
          </p:nvSpPr>
          <p:spPr bwMode="auto">
            <a:xfrm flipH="1">
              <a:off x="2835" y="1521"/>
              <a:ext cx="181" cy="817"/>
            </a:xfrm>
            <a:prstGeom prst="line">
              <a:avLst/>
            </a:prstGeom>
            <a:ln>
              <a:tailEnd type="triangle" w="med" len="med"/>
            </a:ln>
          </p:spPr>
          <p:style>
            <a:lnRef idx="2">
              <a:schemeClr val="accent2"/>
            </a:lnRef>
            <a:fillRef idx="0">
              <a:schemeClr val="accent2"/>
            </a:fillRef>
            <a:effectRef idx="1">
              <a:schemeClr val="accent2"/>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4471" name="Text Box 39"/>
            <p:cNvSpPr txBox="1">
              <a:spLocks noChangeArrowheads="1"/>
            </p:cNvSpPr>
            <p:nvPr/>
          </p:nvSpPr>
          <p:spPr bwMode="auto">
            <a:xfrm>
              <a:off x="2925" y="1839"/>
              <a:ext cx="272" cy="291"/>
            </a:xfrm>
            <a:prstGeom prst="rect">
              <a:avLst/>
            </a:prstGeom>
            <a:noFill/>
            <a:ln w="9525">
              <a:noFill/>
              <a:miter lim="800000"/>
            </a:ln>
            <a:effectLst/>
          </p:spPr>
          <p:txBody>
            <a:bodyPr>
              <a:spAutoFit/>
            </a:bodyPr>
            <a:lstStyle/>
            <a:p>
              <a:pPr fontAlgn="base">
                <a:spcBef>
                  <a:spcPct val="50000"/>
                </a:spcBef>
                <a:spcAft>
                  <a:spcPct val="0"/>
                </a:spcAft>
              </a:pPr>
              <a:r>
                <a:rPr lang="en-US" altLang="zh-CN" sz="2400" b="1" smtClean="0">
                  <a:solidFill>
                    <a:srgbClr val="0000FF"/>
                  </a:solidFill>
                  <a:latin typeface="Consolas" panose="020B0609020204030204" pitchFamily="49" charset="0"/>
                  <a:cs typeface="Consolas" panose="020B0609020204030204" pitchFamily="49" charset="0"/>
                  <a:sym typeface="Wingdings" panose="05000000000000000000"/>
                </a:rPr>
                <a:t></a:t>
              </a:r>
              <a:endParaRPr lang="en-US" altLang="zh-CN" sz="2400" b="1">
                <a:solidFill>
                  <a:srgbClr val="0000FF"/>
                </a:solidFill>
                <a:latin typeface="Consolas" panose="020B0609020204030204" pitchFamily="49" charset="0"/>
                <a:cs typeface="Consolas" panose="020B0609020204030204" pitchFamily="49" charset="0"/>
                <a:sym typeface="Wingdings 2" panose="05020102010507070707" pitchFamily="18" charset="2"/>
              </a:endParaRPr>
            </a:p>
          </p:txBody>
        </p:sp>
      </p:grpSp>
      <p:grpSp>
        <p:nvGrpSpPr>
          <p:cNvPr id="4" name="Group 44"/>
          <p:cNvGrpSpPr/>
          <p:nvPr/>
        </p:nvGrpSpPr>
        <p:grpSpPr bwMode="auto">
          <a:xfrm>
            <a:off x="2773363" y="2630958"/>
            <a:ext cx="1150937" cy="1404937"/>
            <a:chOff x="1747" y="1163"/>
            <a:chExt cx="725" cy="885"/>
          </a:xfrm>
        </p:grpSpPr>
        <p:sp>
          <p:nvSpPr>
            <p:cNvPr id="274469" name="Freeform 37"/>
            <p:cNvSpPr/>
            <p:nvPr/>
          </p:nvSpPr>
          <p:spPr bwMode="auto">
            <a:xfrm>
              <a:off x="1747" y="1163"/>
              <a:ext cx="725" cy="885"/>
            </a:xfrm>
            <a:custGeom>
              <a:avLst/>
              <a:gdLst/>
              <a:ahLst/>
              <a:cxnLst>
                <a:cxn ang="0">
                  <a:pos x="725" y="885"/>
                </a:cxn>
                <a:cxn ang="0">
                  <a:pos x="0" y="0"/>
                </a:cxn>
              </a:cxnLst>
              <a:rect l="0" t="0" r="r" b="b"/>
              <a:pathLst>
                <a:path w="725" h="885">
                  <a:moveTo>
                    <a:pt x="725" y="885"/>
                  </a:moveTo>
                  <a:lnTo>
                    <a:pt x="0" y="0"/>
                  </a:lnTo>
                </a:path>
              </a:pathLst>
            </a:cu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4472" name="Text Box 40"/>
            <p:cNvSpPr txBox="1">
              <a:spLocks noChangeArrowheads="1"/>
            </p:cNvSpPr>
            <p:nvPr/>
          </p:nvSpPr>
          <p:spPr bwMode="auto">
            <a:xfrm>
              <a:off x="1837" y="1480"/>
              <a:ext cx="272" cy="291"/>
            </a:xfrm>
            <a:prstGeom prst="rect">
              <a:avLst/>
            </a:prstGeom>
            <a:noFill/>
            <a:ln w="9525">
              <a:noFill/>
              <a:miter lim="800000"/>
            </a:ln>
            <a:effectLst/>
          </p:spPr>
          <p:txBody>
            <a:bodyPr>
              <a:spAutoFit/>
            </a:bodyPr>
            <a:lstStyle/>
            <a:p>
              <a:pPr fontAlgn="base">
                <a:spcBef>
                  <a:spcPct val="50000"/>
                </a:spcBef>
                <a:spcAft>
                  <a:spcPct val="0"/>
                </a:spcAft>
              </a:pPr>
              <a:r>
                <a:rPr lang="en-US" altLang="zh-CN" sz="2400" b="1" smtClean="0">
                  <a:solidFill>
                    <a:srgbClr val="0000FF"/>
                  </a:solidFill>
                  <a:latin typeface="Consolas" panose="020B0609020204030204" pitchFamily="49" charset="0"/>
                  <a:cs typeface="Consolas" panose="020B0609020204030204" pitchFamily="49" charset="0"/>
                  <a:sym typeface="Wingdings" panose="05000000000000000000"/>
                </a:rPr>
                <a:t></a:t>
              </a:r>
              <a:endParaRPr lang="en-US" altLang="zh-CN" sz="2400" b="1">
                <a:solidFill>
                  <a:srgbClr val="0000FF"/>
                </a:solidFill>
                <a:latin typeface="Consolas" panose="020B0609020204030204" pitchFamily="49" charset="0"/>
                <a:cs typeface="Consolas" panose="020B0609020204030204" pitchFamily="49" charset="0"/>
                <a:sym typeface="Wingdings 2" panose="05020102010507070707" pitchFamily="18" charset="2"/>
              </a:endParaRPr>
            </a:p>
          </p:txBody>
        </p:sp>
      </p:grpSp>
      <p:grpSp>
        <p:nvGrpSpPr>
          <p:cNvPr id="5" name="Group 50"/>
          <p:cNvGrpSpPr/>
          <p:nvPr/>
        </p:nvGrpSpPr>
        <p:grpSpPr bwMode="auto">
          <a:xfrm>
            <a:off x="3708400" y="2484908"/>
            <a:ext cx="574675" cy="1296987"/>
            <a:chOff x="2336" y="1521"/>
            <a:chExt cx="362" cy="817"/>
          </a:xfrm>
        </p:grpSpPr>
        <p:sp>
          <p:nvSpPr>
            <p:cNvPr id="274468" name="Line 36"/>
            <p:cNvSpPr>
              <a:spLocks noChangeShapeType="1"/>
            </p:cNvSpPr>
            <p:nvPr/>
          </p:nvSpPr>
          <p:spPr bwMode="auto">
            <a:xfrm>
              <a:off x="2336" y="1521"/>
              <a:ext cx="181" cy="817"/>
            </a:xfrm>
            <a:prstGeom prst="line">
              <a:avLst/>
            </a:prstGeom>
            <a:ln>
              <a:tailEnd type="triangle" w="med" len="med"/>
            </a:ln>
          </p:spPr>
          <p:style>
            <a:lnRef idx="2">
              <a:schemeClr val="accent2"/>
            </a:lnRef>
            <a:fillRef idx="0">
              <a:schemeClr val="accent2"/>
            </a:fillRef>
            <a:effectRef idx="1">
              <a:schemeClr val="accent2"/>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74473" name="Text Box 41"/>
            <p:cNvSpPr txBox="1">
              <a:spLocks noChangeArrowheads="1"/>
            </p:cNvSpPr>
            <p:nvPr/>
          </p:nvSpPr>
          <p:spPr bwMode="auto">
            <a:xfrm>
              <a:off x="2426" y="1794"/>
              <a:ext cx="272" cy="291"/>
            </a:xfrm>
            <a:prstGeom prst="rect">
              <a:avLst/>
            </a:prstGeom>
            <a:noFill/>
            <a:ln w="9525">
              <a:noFill/>
              <a:miter lim="800000"/>
            </a:ln>
            <a:effectLst/>
          </p:spPr>
          <p:txBody>
            <a:bodyPr>
              <a:spAutoFit/>
            </a:bodyPr>
            <a:lstStyle/>
            <a:p>
              <a:pPr fontAlgn="base">
                <a:spcBef>
                  <a:spcPct val="50000"/>
                </a:spcBef>
                <a:spcAft>
                  <a:spcPct val="0"/>
                </a:spcAft>
              </a:pPr>
              <a:r>
                <a:rPr lang="en-US" altLang="zh-CN" sz="2400" b="1" smtClean="0">
                  <a:solidFill>
                    <a:srgbClr val="0000FF"/>
                  </a:solidFill>
                  <a:latin typeface="Consolas" panose="020B0609020204030204" pitchFamily="49" charset="0"/>
                  <a:cs typeface="Consolas" panose="020B0609020204030204" pitchFamily="49" charset="0"/>
                  <a:sym typeface="Wingdings" panose="05000000000000000000"/>
                </a:rPr>
                <a:t></a:t>
              </a:r>
              <a:endParaRPr lang="en-US" altLang="zh-CN" sz="2400" b="1">
                <a:solidFill>
                  <a:srgbClr val="0000FF"/>
                </a:solidFill>
                <a:latin typeface="Consolas" panose="020B0609020204030204" pitchFamily="49" charset="0"/>
                <a:cs typeface="Consolas" panose="020B0609020204030204" pitchFamily="49" charset="0"/>
                <a:sym typeface="Wingdings 2" panose="05020102010507070707" pitchFamily="18" charset="2"/>
              </a:endParaRPr>
            </a:p>
          </p:txBody>
        </p:sp>
      </p:grpSp>
      <p:sp>
        <p:nvSpPr>
          <p:cNvPr id="274478" name="Text Box 46"/>
          <p:cNvSpPr txBox="1">
            <a:spLocks noChangeArrowheads="1"/>
          </p:cNvSpPr>
          <p:nvPr/>
        </p:nvSpPr>
        <p:spPr bwMode="auto">
          <a:xfrm>
            <a:off x="280962" y="1185850"/>
            <a:ext cx="2862279" cy="830997"/>
          </a:xfrm>
          <a:prstGeom prst="rect">
            <a:avLst/>
          </a:prstGeom>
          <a:noFill/>
          <a:ln w="9525">
            <a:noFill/>
            <a:miter lim="800000"/>
          </a:ln>
          <a:effectLst/>
        </p:spPr>
        <p:txBody>
          <a:bodyPr wrap="square">
            <a:spAutoFit/>
          </a:bodyPr>
          <a:lstStyle/>
          <a:p>
            <a:pPr fontAlgn="base">
              <a:spcBef>
                <a:spcPct val="50000"/>
              </a:spcBef>
              <a:spcAft>
                <a:spcPct val="0"/>
              </a:spcAft>
            </a:pP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结点之后插入结点</a:t>
            </a:r>
            <a:r>
              <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endParaRPr lang="en-US" altLang="zh-CN" sz="2400" b="1" i="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4479" name="Text Box 47"/>
          <p:cNvSpPr txBox="1">
            <a:spLocks noChangeArrowheads="1"/>
          </p:cNvSpPr>
          <p:nvPr/>
        </p:nvSpPr>
        <p:spPr bwMode="auto">
          <a:xfrm>
            <a:off x="1187450" y="2197570"/>
            <a:ext cx="576263" cy="457200"/>
          </a:xfrm>
          <a:prstGeom prst="rect">
            <a:avLst/>
          </a:prstGeom>
          <a:noFill/>
          <a:ln w="38100" algn="ctr">
            <a:noFill/>
            <a:miter lim="800000"/>
          </a:ln>
          <a:effectLst/>
        </p:spPr>
        <p:txBody>
          <a:bodyPr>
            <a:spAutoFit/>
          </a:bodyPr>
          <a:lstStyle/>
          <a:p>
            <a:pPr algn="ctr" fontAlgn="base">
              <a:spcBef>
                <a:spcPct val="50000"/>
              </a:spcBef>
              <a:spcAft>
                <a:spcPct val="0"/>
              </a:spcAft>
            </a:pPr>
            <a:r>
              <a:rPr kumimoji="1" lang="en-US" altLang="zh-CN" sz="2400" b="1">
                <a:solidFill>
                  <a:srgbClr val="3333FF"/>
                </a:solidFill>
                <a:latin typeface="宋体" panose="02010600030101010101" pitchFamily="2" charset="-122"/>
                <a:cs typeface="Consolas" panose="020B0609020204030204" pitchFamily="49" charset="0"/>
              </a:rPr>
              <a:t>…</a:t>
            </a:r>
            <a:endParaRPr kumimoji="1" lang="en-US" altLang="zh-CN" sz="2400" b="1">
              <a:solidFill>
                <a:srgbClr val="3333FF"/>
              </a:solidFill>
              <a:latin typeface="宋体" panose="02010600030101010101" pitchFamily="2" charset="-122"/>
              <a:cs typeface="Consolas" panose="020B0609020204030204" pitchFamily="49" charset="0"/>
            </a:endParaRPr>
          </a:p>
        </p:txBody>
      </p:sp>
      <p:sp>
        <p:nvSpPr>
          <p:cNvPr id="274480" name="Text Box 48"/>
          <p:cNvSpPr txBox="1">
            <a:spLocks noChangeArrowheads="1"/>
          </p:cNvSpPr>
          <p:nvPr/>
        </p:nvSpPr>
        <p:spPr bwMode="auto">
          <a:xfrm>
            <a:off x="280962" y="148750"/>
            <a:ext cx="4741888" cy="539942"/>
          </a:xfrm>
          <a:prstGeom prst="rect">
            <a:avLst/>
          </a:prstGeom>
          <a:solidFill>
            <a:srgbClr val="6600CC"/>
          </a:solidFill>
          <a:ln w="28575" algn="ctr">
            <a:noFill/>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72000" tIns="36000" rIns="162000" bIns="72000">
            <a:spAutoFit/>
          </a:bodyPr>
          <a:lstStyle/>
          <a:p>
            <a:pPr algn="ctr" fontAlgn="base">
              <a:spcBef>
                <a:spcPct val="0"/>
              </a:spcBef>
              <a:spcAft>
                <a:spcPct val="0"/>
              </a:spcAft>
            </a:pPr>
            <a:r>
              <a:rPr lang="en-US" altLang="zh-CN" sz="2800" b="1" dirty="0" smtClean="0">
                <a:solidFill>
                  <a:prstClr val="white"/>
                </a:solidFill>
                <a:latin typeface="Consolas" panose="020B0609020204030204" pitchFamily="49" charset="0"/>
                <a:ea typeface="华文中宋" panose="02010600040101010101" pitchFamily="2" charset="-122"/>
                <a:cs typeface="Consolas" panose="020B0609020204030204" pitchFamily="49" charset="0"/>
              </a:rPr>
              <a:t>1</a:t>
            </a:r>
            <a:r>
              <a:rPr lang="zh-CN" altLang="en-US" sz="2800" b="1" dirty="0" smtClean="0">
                <a:solidFill>
                  <a:prstClr val="white"/>
                </a:solidFill>
                <a:latin typeface="Consolas" panose="020B0609020204030204" pitchFamily="49" charset="0"/>
                <a:ea typeface="华文中宋" panose="02010600040101010101" pitchFamily="2" charset="-122"/>
                <a:cs typeface="Consolas" panose="020B0609020204030204" pitchFamily="49" charset="0"/>
              </a:rPr>
              <a:t>、双</a:t>
            </a:r>
            <a:r>
              <a:rPr lang="zh-CN" altLang="en-US" sz="2800" b="1" dirty="0">
                <a:solidFill>
                  <a:prstClr val="white"/>
                </a:solidFill>
                <a:latin typeface="Consolas" panose="020B0609020204030204" pitchFamily="49" charset="0"/>
                <a:ea typeface="华文中宋" panose="02010600040101010101" pitchFamily="2" charset="-122"/>
                <a:cs typeface="Consolas" panose="020B0609020204030204" pitchFamily="49" charset="0"/>
              </a:rPr>
              <a:t>链表</a:t>
            </a:r>
            <a:r>
              <a:rPr lang="zh-CN" altLang="en-US" sz="2800" b="1" dirty="0" smtClean="0">
                <a:solidFill>
                  <a:prstClr val="white"/>
                </a:solidFill>
                <a:latin typeface="Consolas" panose="020B0609020204030204" pitchFamily="49" charset="0"/>
                <a:ea typeface="华文中宋" panose="02010600040101010101" pitchFamily="2" charset="-122"/>
                <a:cs typeface="Consolas" panose="020B0609020204030204" pitchFamily="49" charset="0"/>
              </a:rPr>
              <a:t>插入结点操作</a:t>
            </a:r>
            <a:endParaRPr lang="zh-CN" altLang="en-US" sz="2800" b="1" dirty="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grpSp>
        <p:nvGrpSpPr>
          <p:cNvPr id="6" name="组合 45"/>
          <p:cNvGrpSpPr/>
          <p:nvPr/>
        </p:nvGrpSpPr>
        <p:grpSpPr>
          <a:xfrm>
            <a:off x="3765550" y="1071546"/>
            <a:ext cx="5054922" cy="840272"/>
            <a:chOff x="3765550" y="1357298"/>
            <a:chExt cx="5054922" cy="840272"/>
          </a:xfrm>
        </p:grpSpPr>
        <p:sp>
          <p:nvSpPr>
            <p:cNvPr id="42" name="TextBox 41"/>
            <p:cNvSpPr txBox="1"/>
            <p:nvPr/>
          </p:nvSpPr>
          <p:spPr>
            <a:xfrm>
              <a:off x="3929058" y="1357298"/>
              <a:ext cx="4891414" cy="830997"/>
            </a:xfrm>
            <a:prstGeom prst="rect">
              <a:avLst/>
            </a:prstGeom>
            <a:noFill/>
          </p:spPr>
          <p:txBody>
            <a:bodyPr wrap="square" rtlCol="0">
              <a:spAutoFit/>
            </a:bodyPr>
            <a:lstStyle/>
            <a:p>
              <a:pPr algn="ctr" fontAlgn="base">
                <a:spcBef>
                  <a:spcPct val="0"/>
                </a:spcBef>
                <a:spcAft>
                  <a:spcPct val="0"/>
                </a:spcAft>
              </a:pPr>
              <a:r>
                <a:rPr lang="zh-CN" altLang="en-US" sz="2400" b="1" dirty="0" smtClean="0">
                  <a:solidFill>
                    <a:srgbClr val="C00000"/>
                  </a:solidFill>
                  <a:latin typeface="Consolas" panose="020B0609020204030204" pitchFamily="49" charset="0"/>
                  <a:ea typeface="方正启体简体" pitchFamily="65" charset="-122"/>
                  <a:cs typeface="Consolas" panose="020B0609020204030204" pitchFamily="49" charset="0"/>
                </a:rPr>
                <a:t>前三步次序可变，但最后一步只能最后执行</a:t>
              </a:r>
              <a:endParaRPr lang="zh-CN" altLang="en-US" sz="2400" b="1" dirty="0">
                <a:solidFill>
                  <a:srgbClr val="C00000"/>
                </a:solidFill>
                <a:latin typeface="Consolas" panose="020B0609020204030204" pitchFamily="49" charset="0"/>
                <a:ea typeface="方正启体简体" pitchFamily="65" charset="-122"/>
                <a:cs typeface="Consolas" panose="020B0609020204030204" pitchFamily="49" charset="0"/>
              </a:endParaRPr>
            </a:p>
          </p:txBody>
        </p:sp>
        <p:cxnSp>
          <p:nvCxnSpPr>
            <p:cNvPr id="45" name="直接箭头连接符 44"/>
            <p:cNvCxnSpPr>
              <a:endCxn id="274439" idx="0"/>
            </p:cNvCxnSpPr>
            <p:nvPr/>
          </p:nvCxnSpPr>
          <p:spPr>
            <a:xfrm rot="5400000">
              <a:off x="3498606" y="1767118"/>
              <a:ext cx="697396" cy="16350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4456"/>
                                        </p:tgtEl>
                                      </p:cBhvr>
                                    </p:animEffect>
                                    <p:set>
                                      <p:cBhvr>
                                        <p:cTn id="12" dur="1" fill="hold">
                                          <p:stCondLst>
                                            <p:cond delay="499"/>
                                          </p:stCondLst>
                                        </p:cTn>
                                        <p:tgtEl>
                                          <p:spTgt spid="27445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0" nodeType="clickEffect">
                                  <p:stCondLst>
                                    <p:cond delay="0"/>
                                  </p:stCondLst>
                                  <p:childTnLst>
                                    <p:animEffect transition="out" filter="wipe(down)">
                                      <p:cBhvr>
                                        <p:cTn id="25" dur="500"/>
                                        <p:tgtEl>
                                          <p:spTgt spid="274448"/>
                                        </p:tgtEl>
                                      </p:cBhvr>
                                    </p:animEffect>
                                    <p:set>
                                      <p:cBhvr>
                                        <p:cTn id="26" dur="1" fill="hold">
                                          <p:stCondLst>
                                            <p:cond delay="499"/>
                                          </p:stCondLst>
                                        </p:cTn>
                                        <p:tgtEl>
                                          <p:spTgt spid="274448"/>
                                        </p:tgtEl>
                                        <p:attrNameLst>
                                          <p:attrName>style.visibility</p:attrName>
                                        </p:attrNameLst>
                                      </p:cBhvr>
                                      <p:to>
                                        <p:strVal val="hidden"/>
                                      </p:to>
                                    </p:se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8" grpId="0" animBg="1"/>
      <p:bldP spid="2744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76672"/>
            <a:ext cx="8224589" cy="7112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一、顺序存储结构</a:t>
            </a:r>
            <a:endParaRPr lang="zh-CN" altLang="en-US" sz="3200" dirty="0" smtClean="0">
              <a:solidFill>
                <a:schemeClr val="tx1"/>
              </a:solidFill>
              <a:effectLst/>
              <a:latin typeface="+mj-ea"/>
            </a:endParaRPr>
          </a:p>
        </p:txBody>
      </p:sp>
      <p:sp>
        <p:nvSpPr>
          <p:cNvPr id="4" name="Rectangle 3"/>
          <p:cNvSpPr>
            <a:spLocks noGrp="1" noChangeArrowheads="1"/>
          </p:cNvSpPr>
          <p:nvPr>
            <p:ph sz="quarter" idx="4294967295"/>
          </p:nvPr>
        </p:nvSpPr>
        <p:spPr>
          <a:xfrm>
            <a:off x="571472" y="1142984"/>
            <a:ext cx="8186737" cy="2928958"/>
          </a:xfrm>
          <a:prstGeom prst="rect">
            <a:avLst/>
          </a:prstGeom>
        </p:spPr>
        <p:txBody>
          <a:bodyPr>
            <a:normAutofit fontScale="85000" lnSpcReduction="100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zh-CN" sz="3200" dirty="0" smtClean="0"/>
              <a:t>用一组</a:t>
            </a:r>
            <a:r>
              <a:rPr lang="zh-CN" altLang="zh-CN" sz="3200" dirty="0" smtClean="0">
                <a:solidFill>
                  <a:srgbClr val="FF0000"/>
                </a:solidFill>
              </a:rPr>
              <a:t>连续</a:t>
            </a:r>
            <a:r>
              <a:rPr lang="zh-CN" altLang="zh-CN" sz="3200" dirty="0" smtClean="0"/>
              <a:t>的存储单元来存储线性表</a:t>
            </a:r>
            <a:r>
              <a:rPr lang="zh-CN" altLang="en-US" sz="3200" dirty="0" smtClean="0"/>
              <a:t>，并</a:t>
            </a:r>
            <a:r>
              <a:rPr lang="zh-CN" altLang="zh-CN" sz="3200" dirty="0" smtClean="0"/>
              <a:t>用数据元素之间的相对位置表示它们之间的次序关系。相邻元素的物理位置必定相邻，线性表</a:t>
            </a:r>
            <a:r>
              <a:rPr lang="en-US" altLang="zh-CN" sz="3200" dirty="0" smtClean="0"/>
              <a:t>L= (a</a:t>
            </a:r>
            <a:r>
              <a:rPr lang="en-US" altLang="zh-CN" sz="3200" baseline="-25000" dirty="0" smtClean="0"/>
              <a:t>0</a:t>
            </a:r>
            <a:r>
              <a:rPr lang="en-US" altLang="zh-CN" sz="3200" dirty="0" smtClean="0"/>
              <a:t>, a</a:t>
            </a:r>
            <a:r>
              <a:rPr lang="en-US" altLang="zh-CN" sz="3200" baseline="-25000" dirty="0" smtClean="0"/>
              <a:t>1</a:t>
            </a:r>
            <a:r>
              <a:rPr lang="en-US" altLang="zh-CN" sz="3200" dirty="0" smtClean="0"/>
              <a:t>, …, a</a:t>
            </a:r>
            <a:r>
              <a:rPr lang="en-US" altLang="zh-CN" sz="3200" baseline="-25000" dirty="0" smtClean="0"/>
              <a:t>n-2</a:t>
            </a:r>
            <a:r>
              <a:rPr lang="en-US" altLang="zh-CN" sz="3200" dirty="0" smtClean="0"/>
              <a:t>, a</a:t>
            </a:r>
            <a:r>
              <a:rPr lang="en-US" altLang="zh-CN" sz="3200" baseline="-25000" dirty="0" smtClean="0"/>
              <a:t>n-1</a:t>
            </a:r>
            <a:r>
              <a:rPr lang="en-US" altLang="zh-CN" sz="3200" dirty="0" smtClean="0"/>
              <a:t>)</a:t>
            </a:r>
            <a:r>
              <a:rPr lang="zh-CN" altLang="zh-CN" sz="3200" dirty="0" smtClean="0"/>
              <a:t>的顺序存储结构如图</a:t>
            </a:r>
            <a:r>
              <a:rPr lang="en-US" altLang="zh-CN" sz="3200" dirty="0" smtClean="0"/>
              <a:t>2</a:t>
            </a:r>
            <a:r>
              <a:rPr lang="zh-CN" altLang="zh-CN" sz="3200" dirty="0" smtClean="0"/>
              <a:t>-1所示。</a:t>
            </a:r>
            <a:endParaRPr lang="zh-CN" altLang="en-US" sz="3200" dirty="0">
              <a:latin typeface="黑体" panose="02010609060101010101" pitchFamily="49" charset="-122"/>
              <a:ea typeface="黑体" panose="02010609060101010101" pitchFamily="49" charset="-122"/>
            </a:endParaRPr>
          </a:p>
        </p:txBody>
      </p:sp>
      <p:sp>
        <p:nvSpPr>
          <p:cNvPr id="5" name="矩形 1612"/>
          <p:cNvSpPr>
            <a:spLocks noChangeArrowheads="1"/>
          </p:cNvSpPr>
          <p:nvPr/>
        </p:nvSpPr>
        <p:spPr bwMode="auto">
          <a:xfrm>
            <a:off x="2123728" y="4852916"/>
            <a:ext cx="5109710" cy="81183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         </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   1  ...  n-2   n-1  ...         MaxLen-1</a:t>
            </a:r>
            <a:endParaRPr kumimoji="0" lang="zh-CN"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6" name="矩形 1611"/>
          <p:cNvSpPr>
            <a:spLocks noChangeArrowheads="1"/>
          </p:cNvSpPr>
          <p:nvPr/>
        </p:nvSpPr>
        <p:spPr bwMode="auto">
          <a:xfrm>
            <a:off x="2627784" y="4277863"/>
            <a:ext cx="3552390" cy="807321"/>
          </a:xfrm>
          <a:prstGeom prst="rect">
            <a:avLst/>
          </a:prstGeom>
          <a:solidFill>
            <a:srgbClr val="FFFFFF"/>
          </a:solidFill>
          <a:ln w="12700">
            <a:solidFill>
              <a:srgbClr val="002060"/>
            </a:solidFill>
            <a:miter lim="800000"/>
          </a:ln>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a</a:t>
            </a:r>
            <a:r>
              <a:rPr kumimoji="0" lang="en-US" altLang="zh-CN" sz="2000" b="1"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r>
              <a:rPr kumimoji="0" lang="en-US" altLang="zh-CN" sz="20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a</a:t>
            </a:r>
            <a:r>
              <a:rPr kumimoji="0" lang="en-US" altLang="zh-CN" sz="2000" b="1" i="0" u="none" strike="noStrike" cap="none" normalizeH="0" baseline="-2500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1</a:t>
            </a:r>
            <a:r>
              <a:rPr kumimoji="0" lang="en-US" altLang="zh-CN" sz="20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a:t>
            </a:r>
            <a:r>
              <a:rPr kumimoji="0" lang="en-US" altLang="zh-CN" sz="2000" b="1"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n-2   </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a:t>
            </a:r>
            <a:r>
              <a:rPr kumimoji="0" lang="en-US" altLang="zh-CN" sz="2000" b="1"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n-1  </a:t>
            </a:r>
            <a:r>
              <a:rPr kumimoji="0" lang="en-US" altLang="zh-CN" sz="2000" b="1"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 …  </a:t>
            </a:r>
            <a:endParaRPr kumimoji="0" lang="zh-CN"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7" name="矩形 6"/>
          <p:cNvSpPr/>
          <p:nvPr/>
        </p:nvSpPr>
        <p:spPr>
          <a:xfrm>
            <a:off x="2704029" y="5680691"/>
            <a:ext cx="3164649" cy="369332"/>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图</a:t>
            </a:r>
            <a:r>
              <a:rPr lang="en-US" altLang="zh-CN" dirty="0">
                <a:latin typeface="楷体" panose="02010609060101010101" pitchFamily="49" charset="-122"/>
                <a:ea typeface="楷体" panose="02010609060101010101" pitchFamily="49" charset="-122"/>
              </a:rPr>
              <a:t>2-1</a:t>
            </a:r>
            <a:r>
              <a:rPr lang="zh-CN" altLang="en-US" dirty="0">
                <a:latin typeface="楷体" panose="02010609060101010101" pitchFamily="49" charset="-122"/>
                <a:ea typeface="楷体" panose="02010609060101010101" pitchFamily="49" charset="-122"/>
              </a:rPr>
              <a:t>线性表</a:t>
            </a:r>
            <a:r>
              <a:rPr lang="en-US" altLang="zh-CN" dirty="0">
                <a:latin typeface="楷体" panose="02010609060101010101" pitchFamily="49" charset="-122"/>
                <a:ea typeface="楷体" panose="02010609060101010101" pitchFamily="49" charset="-122"/>
              </a:rPr>
              <a:t>L</a:t>
            </a:r>
            <a:r>
              <a:rPr lang="zh-CN" altLang="en-US" dirty="0">
                <a:latin typeface="楷体" panose="02010609060101010101" pitchFamily="49" charset="-122"/>
                <a:ea typeface="楷体" panose="02010609060101010101" pitchFamily="49" charset="-122"/>
              </a:rPr>
              <a:t>的顺序存储表示</a:t>
            </a:r>
            <a:endParaRPr lang="zh-CN" altLang="en-US" dirty="0">
              <a:latin typeface="楷体" panose="02010609060101010101" pitchFamily="49" charset="-122"/>
              <a:ea typeface="楷体" panose="02010609060101010101" pitchFamily="49" charset="-122"/>
            </a:endParaRPr>
          </a:p>
        </p:txBody>
      </p:sp>
      <p:sp>
        <p:nvSpPr>
          <p:cNvPr id="3" name="矩形 2"/>
          <p:cNvSpPr/>
          <p:nvPr/>
        </p:nvSpPr>
        <p:spPr>
          <a:xfrm>
            <a:off x="4644008" y="4509120"/>
            <a:ext cx="1440160" cy="369332"/>
          </a:xfrm>
          <a:prstGeom prst="rect">
            <a:avLst/>
          </a:prstGeom>
          <a:solidFill>
            <a:schemeClr val="bg1"/>
          </a:solidFill>
          <a:ln>
            <a:solidFill>
              <a:schemeClr val="tx1"/>
            </a:solidFill>
          </a:ln>
        </p:spPr>
        <p:txBody>
          <a:bodyPr wrap="square">
            <a:spAutoFit/>
          </a:bodyPr>
          <a:lstStyle/>
          <a:p>
            <a:r>
              <a:rPr lang="zh-CN" altLang="en-US" b="1" dirty="0" smtClean="0"/>
              <a:t>空</a:t>
            </a:r>
            <a:endParaRPr lang="zh-CN" altLang="en-US" b="1"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2090738"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800" b="1" i="1" dirty="0">
                <a:solidFill>
                  <a:srgbClr val="3333FF"/>
                </a:solidFill>
                <a:latin typeface="Consolas" panose="020B0609020204030204" pitchFamily="49" charset="0"/>
                <a:cs typeface="Consolas" panose="020B0609020204030204" pitchFamily="49" charset="0"/>
              </a:rPr>
              <a:t>a</a:t>
            </a:r>
            <a:endParaRPr lang="en-US" altLang="zh-CN" sz="2800" b="1" baseline="-25000" dirty="0">
              <a:solidFill>
                <a:srgbClr val="3333FF"/>
              </a:solidFill>
              <a:latin typeface="Consolas" panose="020B0609020204030204" pitchFamily="49" charset="0"/>
              <a:cs typeface="Consolas" panose="020B0609020204030204" pitchFamily="49" charset="0"/>
            </a:endParaRPr>
          </a:p>
        </p:txBody>
      </p:sp>
      <p:sp>
        <p:nvSpPr>
          <p:cNvPr id="276483" name="Rectangle 3"/>
          <p:cNvSpPr>
            <a:spLocks noChangeArrowheads="1"/>
          </p:cNvSpPr>
          <p:nvPr/>
        </p:nvSpPr>
        <p:spPr bwMode="auto">
          <a:xfrm>
            <a:off x="2632075"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800" b="1" baseline="-25000">
              <a:solidFill>
                <a:srgbClr val="3333FF"/>
              </a:solidFill>
              <a:latin typeface="Consolas" panose="020B0609020204030204" pitchFamily="49" charset="0"/>
              <a:cs typeface="Consolas" panose="020B0609020204030204" pitchFamily="49" charset="0"/>
            </a:endParaRPr>
          </a:p>
        </p:txBody>
      </p:sp>
      <p:sp>
        <p:nvSpPr>
          <p:cNvPr id="276484" name="Rectangle 4"/>
          <p:cNvSpPr>
            <a:spLocks noChangeArrowheads="1"/>
          </p:cNvSpPr>
          <p:nvPr/>
        </p:nvSpPr>
        <p:spPr bwMode="auto">
          <a:xfrm>
            <a:off x="4103688"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800" b="1" i="1" dirty="0">
                <a:solidFill>
                  <a:srgbClr val="3333FF"/>
                </a:solidFill>
                <a:latin typeface="Consolas" panose="020B0609020204030204" pitchFamily="49" charset="0"/>
                <a:cs typeface="Consolas" panose="020B0609020204030204" pitchFamily="49" charset="0"/>
              </a:rPr>
              <a:t>b</a:t>
            </a:r>
            <a:endParaRPr lang="en-US" altLang="zh-CN" sz="2800" b="1" i="1" dirty="0">
              <a:solidFill>
                <a:srgbClr val="3333FF"/>
              </a:solidFill>
              <a:latin typeface="Consolas" panose="020B0609020204030204" pitchFamily="49" charset="0"/>
              <a:cs typeface="Consolas" panose="020B0609020204030204" pitchFamily="49" charset="0"/>
            </a:endParaRPr>
          </a:p>
        </p:txBody>
      </p:sp>
      <p:sp>
        <p:nvSpPr>
          <p:cNvPr id="276485" name="Rectangle 5"/>
          <p:cNvSpPr>
            <a:spLocks noChangeArrowheads="1"/>
          </p:cNvSpPr>
          <p:nvPr/>
        </p:nvSpPr>
        <p:spPr bwMode="auto">
          <a:xfrm>
            <a:off x="4645025"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800" b="1" baseline="-25000">
              <a:solidFill>
                <a:srgbClr val="3333FF"/>
              </a:solidFill>
              <a:latin typeface="Consolas" panose="020B0609020204030204" pitchFamily="49" charset="0"/>
              <a:cs typeface="Consolas" panose="020B0609020204030204" pitchFamily="49" charset="0"/>
            </a:endParaRPr>
          </a:p>
        </p:txBody>
      </p:sp>
      <p:sp>
        <p:nvSpPr>
          <p:cNvPr id="276486" name="Rectangle 6"/>
          <p:cNvSpPr>
            <a:spLocks noChangeArrowheads="1"/>
          </p:cNvSpPr>
          <p:nvPr/>
        </p:nvSpPr>
        <p:spPr bwMode="auto">
          <a:xfrm>
            <a:off x="6067425"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lgn="ctr" fontAlgn="base">
              <a:spcBef>
                <a:spcPct val="0"/>
              </a:spcBef>
              <a:spcAft>
                <a:spcPct val="0"/>
              </a:spcAft>
            </a:pPr>
            <a:r>
              <a:rPr lang="en-US" altLang="zh-CN" sz="2800" b="1" i="1" dirty="0">
                <a:solidFill>
                  <a:srgbClr val="3333FF"/>
                </a:solidFill>
                <a:latin typeface="Consolas" panose="020B0609020204030204" pitchFamily="49" charset="0"/>
                <a:cs typeface="Consolas" panose="020B0609020204030204" pitchFamily="49" charset="0"/>
              </a:rPr>
              <a:t>c</a:t>
            </a:r>
            <a:endParaRPr lang="en-US" altLang="zh-CN" sz="2800" b="1" i="1" dirty="0">
              <a:solidFill>
                <a:srgbClr val="3333FF"/>
              </a:solidFill>
              <a:latin typeface="Consolas" panose="020B0609020204030204" pitchFamily="49" charset="0"/>
              <a:cs typeface="Consolas" panose="020B0609020204030204" pitchFamily="49" charset="0"/>
            </a:endParaRPr>
          </a:p>
        </p:txBody>
      </p:sp>
      <p:sp>
        <p:nvSpPr>
          <p:cNvPr id="276487" name="Rectangle 7"/>
          <p:cNvSpPr>
            <a:spLocks noChangeArrowheads="1"/>
          </p:cNvSpPr>
          <p:nvPr/>
        </p:nvSpPr>
        <p:spPr bwMode="auto">
          <a:xfrm>
            <a:off x="660876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800" b="1">
              <a:solidFill>
                <a:prstClr val="black"/>
              </a:solidFill>
              <a:latin typeface="Consolas" panose="020B0609020204030204" pitchFamily="49" charset="0"/>
              <a:cs typeface="Consolas" panose="020B0609020204030204" pitchFamily="49" charset="0"/>
            </a:endParaRPr>
          </a:p>
        </p:txBody>
      </p:sp>
      <p:sp>
        <p:nvSpPr>
          <p:cNvPr id="276489" name="Line 9"/>
          <p:cNvSpPr>
            <a:spLocks noChangeShapeType="1"/>
          </p:cNvSpPr>
          <p:nvPr/>
        </p:nvSpPr>
        <p:spPr bwMode="auto">
          <a:xfrm>
            <a:off x="1009650" y="2655888"/>
            <a:ext cx="576263"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6490" name="Line 10"/>
          <p:cNvSpPr>
            <a:spLocks noChangeShapeType="1"/>
          </p:cNvSpPr>
          <p:nvPr/>
        </p:nvSpPr>
        <p:spPr bwMode="auto">
          <a:xfrm>
            <a:off x="2967038" y="2681288"/>
            <a:ext cx="576262"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6491" name="Line 11"/>
          <p:cNvSpPr>
            <a:spLocks noChangeShapeType="1"/>
          </p:cNvSpPr>
          <p:nvPr/>
        </p:nvSpPr>
        <p:spPr bwMode="auto">
          <a:xfrm>
            <a:off x="4897438" y="2681288"/>
            <a:ext cx="576262"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6492" name="Rectangle 12"/>
          <p:cNvSpPr>
            <a:spLocks noChangeArrowheads="1"/>
          </p:cNvSpPr>
          <p:nvPr/>
        </p:nvSpPr>
        <p:spPr bwMode="auto">
          <a:xfrm>
            <a:off x="552926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800" b="1" baseline="-25000">
              <a:solidFill>
                <a:srgbClr val="3333FF"/>
              </a:solidFill>
              <a:latin typeface="Consolas" panose="020B0609020204030204" pitchFamily="49" charset="0"/>
              <a:cs typeface="Consolas" panose="020B0609020204030204" pitchFamily="49" charset="0"/>
            </a:endParaRPr>
          </a:p>
        </p:txBody>
      </p:sp>
      <p:sp>
        <p:nvSpPr>
          <p:cNvPr id="276493" name="Rectangle 13"/>
          <p:cNvSpPr>
            <a:spLocks noChangeArrowheads="1"/>
          </p:cNvSpPr>
          <p:nvPr/>
        </p:nvSpPr>
        <p:spPr bwMode="auto">
          <a:xfrm>
            <a:off x="3563938"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800" b="1" baseline="-25000">
              <a:solidFill>
                <a:srgbClr val="3333FF"/>
              </a:solidFill>
              <a:latin typeface="Consolas" panose="020B0609020204030204" pitchFamily="49" charset="0"/>
              <a:cs typeface="Consolas" panose="020B0609020204030204" pitchFamily="49" charset="0"/>
            </a:endParaRPr>
          </a:p>
        </p:txBody>
      </p:sp>
      <p:sp>
        <p:nvSpPr>
          <p:cNvPr id="276494" name="Rectangle 14"/>
          <p:cNvSpPr>
            <a:spLocks noChangeArrowheads="1"/>
          </p:cNvSpPr>
          <p:nvPr/>
        </p:nvSpPr>
        <p:spPr bwMode="auto">
          <a:xfrm>
            <a:off x="158591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800" b="1" baseline="-25000">
              <a:solidFill>
                <a:srgbClr val="3333FF"/>
              </a:solidFill>
              <a:latin typeface="Consolas" panose="020B0609020204030204" pitchFamily="49" charset="0"/>
              <a:cs typeface="Consolas" panose="020B0609020204030204" pitchFamily="49" charset="0"/>
            </a:endParaRPr>
          </a:p>
        </p:txBody>
      </p:sp>
      <p:sp>
        <p:nvSpPr>
          <p:cNvPr id="276495" name="Line 15"/>
          <p:cNvSpPr>
            <a:spLocks noChangeShapeType="1"/>
          </p:cNvSpPr>
          <p:nvPr/>
        </p:nvSpPr>
        <p:spPr bwMode="auto">
          <a:xfrm flipH="1">
            <a:off x="1116013" y="2811463"/>
            <a:ext cx="576262"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6498" name="Arc 18"/>
          <p:cNvSpPr/>
          <p:nvPr/>
        </p:nvSpPr>
        <p:spPr bwMode="auto">
          <a:xfrm>
            <a:off x="1476375" y="2165350"/>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pPr algn="ctr" fontAlgn="base">
              <a:spcBef>
                <a:spcPct val="0"/>
              </a:spcBef>
              <a:spcAft>
                <a:spcPct val="0"/>
              </a:spcAft>
            </a:pPr>
            <a:endParaRPr lang="zh-CN" altLang="en-US" sz="2800" b="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76499" name="Text Box 19"/>
          <p:cNvSpPr txBox="1">
            <a:spLocks noChangeArrowheads="1"/>
          </p:cNvSpPr>
          <p:nvPr/>
        </p:nvSpPr>
        <p:spPr bwMode="auto">
          <a:xfrm>
            <a:off x="1116013" y="1804988"/>
            <a:ext cx="431800" cy="523220"/>
          </a:xfrm>
          <a:prstGeom prst="rect">
            <a:avLst/>
          </a:prstGeom>
          <a:noFill/>
          <a:ln w="9525">
            <a:noFill/>
            <a:miter lim="800000"/>
          </a:ln>
          <a:effectLst/>
        </p:spPr>
        <p:txBody>
          <a:bodyPr>
            <a:spAutoFit/>
          </a:bodyPr>
          <a:lstStyle/>
          <a:p>
            <a:pPr fontAlgn="base">
              <a:spcBef>
                <a:spcPct val="50000"/>
              </a:spcBef>
              <a:spcAft>
                <a:spcPct val="0"/>
              </a:spcAft>
            </a:pPr>
            <a:r>
              <a:rPr lang="en-US" altLang="zh-CN" sz="2800" b="1" i="1">
                <a:solidFill>
                  <a:srgbClr val="0000FF"/>
                </a:solidFill>
                <a:latin typeface="Consolas" panose="020B0609020204030204" pitchFamily="49" charset="0"/>
                <a:ea typeface="楷体_GB2312" pitchFamily="49" charset="-122"/>
                <a:cs typeface="Consolas" panose="020B0609020204030204" pitchFamily="49" charset="0"/>
              </a:rPr>
              <a:t>p</a:t>
            </a:r>
            <a:endParaRPr lang="en-US" altLang="zh-CN" sz="2800" b="1" i="1">
              <a:solidFill>
                <a:srgbClr val="0000FF"/>
              </a:solidFill>
              <a:latin typeface="Consolas" panose="020B0609020204030204" pitchFamily="49" charset="0"/>
              <a:ea typeface="楷体_GB2312" pitchFamily="49" charset="-122"/>
              <a:cs typeface="Consolas" panose="020B0609020204030204" pitchFamily="49" charset="0"/>
            </a:endParaRPr>
          </a:p>
        </p:txBody>
      </p:sp>
      <p:sp>
        <p:nvSpPr>
          <p:cNvPr id="276502" name="Text Box 22"/>
          <p:cNvSpPr txBox="1">
            <a:spLocks noChangeArrowheads="1"/>
          </p:cNvSpPr>
          <p:nvPr/>
        </p:nvSpPr>
        <p:spPr bwMode="auto">
          <a:xfrm>
            <a:off x="1258888" y="4708301"/>
            <a:ext cx="5761384" cy="1446550"/>
          </a:xfrm>
          <a:prstGeom prst="rect">
            <a:avLst/>
          </a:prstGeom>
          <a:noFill/>
          <a:ln w="9525">
            <a:noFill/>
            <a:miter lim="800000"/>
          </a:ln>
          <a:effectLst/>
        </p:spPr>
        <p:txBody>
          <a:bodyPr wrap="square">
            <a:spAutoFit/>
          </a:bodyPr>
          <a:lstStyle/>
          <a:p>
            <a:pPr fontAlgn="base">
              <a:lnSpc>
                <a:spcPts val="2400"/>
              </a:lnSpc>
              <a:spcBef>
                <a:spcPct val="50000"/>
              </a:spcBef>
              <a:spcAft>
                <a:spcPct val="0"/>
              </a:spcAft>
            </a:pPr>
            <a:r>
              <a:rPr lang="zh-CN" altLang="en-US" sz="2800" b="1" dirty="0">
                <a:solidFill>
                  <a:srgbClr val="0000FF"/>
                </a:solidFill>
                <a:latin typeface="Consolas" panose="020B0609020204030204" pitchFamily="49" charset="0"/>
                <a:ea typeface="楷体" panose="02010609060101010101" pitchFamily="49" charset="-122"/>
                <a:cs typeface="Consolas" panose="020B0609020204030204" pitchFamily="49" charset="0"/>
              </a:rPr>
              <a:t>操作语句：</a:t>
            </a:r>
            <a:endParaRPr lang="zh-CN" altLang="en-US" sz="28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fontAlgn="base">
              <a:lnSpc>
                <a:spcPts val="2400"/>
              </a:lnSpc>
              <a:spcBef>
                <a:spcPct val="50000"/>
              </a:spcBef>
              <a:spcAft>
                <a:spcPct val="0"/>
              </a:spcAft>
            </a:pPr>
            <a:r>
              <a:rPr lang="en-US" altLang="zh-CN" sz="2800" b="1" dirty="0" smtClean="0">
                <a:solidFill>
                  <a:srgbClr val="FF00FF"/>
                </a:solidFill>
                <a:latin typeface="Consolas" panose="020B0609020204030204" pitchFamily="49" charset="0"/>
                <a:cs typeface="Consolas" panose="020B0609020204030204" pitchFamily="49" charset="0"/>
                <a:sym typeface="Wingdings" panose="05000000000000000000"/>
              </a:rPr>
              <a:t></a:t>
            </a:r>
            <a:r>
              <a:rPr lang="zh-CN" altLang="en-US" sz="28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p</a:t>
            </a:r>
            <a:r>
              <a:rPr lang="en-US" altLang="zh-CN" sz="2800" b="1" dirty="0">
                <a:solidFill>
                  <a:srgbClr val="FF00FF"/>
                </a:solidFill>
                <a:latin typeface="Consolas" panose="020B0609020204030204" pitchFamily="49" charset="0"/>
                <a:cs typeface="Consolas" panose="020B0609020204030204" pitchFamily="49" charset="0"/>
              </a:rPr>
              <a:t>-</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r>
              <a:rPr lang="en-US" altLang="zh-CN" sz="2800" b="1" dirty="0">
                <a:solidFill>
                  <a:srgbClr val="FF00FF"/>
                </a:solidFill>
                <a:latin typeface="Consolas" panose="020B0609020204030204" pitchFamily="49" charset="0"/>
                <a:cs typeface="Consolas" panose="020B0609020204030204" pitchFamily="49" charset="0"/>
              </a:rPr>
              <a:t>-</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r>
              <a:rPr lang="en-US" altLang="zh-CN" sz="2800" b="1" dirty="0">
                <a:solidFill>
                  <a:srgbClr val="FF00FF"/>
                </a:solidFill>
                <a:latin typeface="Consolas" panose="020B0609020204030204" pitchFamily="49" charset="0"/>
                <a:cs typeface="Consolas" panose="020B0609020204030204" pitchFamily="49" charset="0"/>
              </a:rPr>
              <a:t>-</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&gt;</a:t>
            </a:r>
            <a:r>
              <a:rPr lang="en-US" altLang="zh-CN" sz="28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prior = p</a:t>
            </a:r>
            <a:endPar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fontAlgn="base">
              <a:lnSpc>
                <a:spcPts val="2400"/>
              </a:lnSpc>
              <a:spcBef>
                <a:spcPct val="50000"/>
              </a:spcBef>
              <a:spcAft>
                <a:spcPct val="0"/>
              </a:spcAft>
            </a:pPr>
            <a:r>
              <a:rPr lang="en-US" altLang="zh-CN" sz="2800" b="1" dirty="0" smtClean="0">
                <a:solidFill>
                  <a:srgbClr val="FF00FF"/>
                </a:solidFill>
                <a:latin typeface="Consolas" panose="020B0609020204030204" pitchFamily="49" charset="0"/>
                <a:cs typeface="Consolas" panose="020B0609020204030204" pitchFamily="49" charset="0"/>
                <a:sym typeface="Wingdings" panose="05000000000000000000"/>
              </a:rPr>
              <a:t> </a:t>
            </a:r>
            <a:r>
              <a:rPr lang="en-US" altLang="zh-CN" sz="28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p</a:t>
            </a:r>
            <a:r>
              <a:rPr lang="en-US" altLang="zh-CN" sz="2800" b="1" dirty="0" smtClean="0">
                <a:solidFill>
                  <a:srgbClr val="FF00FF"/>
                </a:solidFill>
                <a:latin typeface="Consolas" panose="020B0609020204030204" pitchFamily="49" charset="0"/>
                <a:cs typeface="Consolas" panose="020B0609020204030204" pitchFamily="49" charset="0"/>
              </a:rPr>
              <a:t>-</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&gt;</a:t>
            </a:r>
            <a:r>
              <a:rPr lang="en-US" altLang="zh-CN" sz="28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next = p</a:t>
            </a:r>
            <a:r>
              <a:rPr lang="en-US" altLang="zh-CN" sz="2800" b="1" dirty="0" smtClean="0">
                <a:solidFill>
                  <a:srgbClr val="FF00FF"/>
                </a:solidFill>
                <a:latin typeface="Consolas" panose="020B0609020204030204" pitchFamily="49" charset="0"/>
                <a:cs typeface="Consolas" panose="020B0609020204030204" pitchFamily="49" charset="0"/>
              </a:rPr>
              <a:t>-</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r>
              <a:rPr lang="en-US" altLang="zh-CN" sz="2800" b="1" dirty="0">
                <a:solidFill>
                  <a:srgbClr val="FF00FF"/>
                </a:solidFill>
                <a:latin typeface="Consolas" panose="020B0609020204030204" pitchFamily="49" charset="0"/>
                <a:cs typeface="Consolas" panose="020B0609020204030204" pitchFamily="49" charset="0"/>
              </a:rPr>
              <a:t>-</a:t>
            </a:r>
            <a:r>
              <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endPar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6518" name="Text Box 38"/>
          <p:cNvSpPr txBox="1">
            <a:spLocks noChangeArrowheads="1"/>
          </p:cNvSpPr>
          <p:nvPr/>
        </p:nvSpPr>
        <p:spPr bwMode="auto">
          <a:xfrm>
            <a:off x="323850" y="2452688"/>
            <a:ext cx="576263" cy="523220"/>
          </a:xfrm>
          <a:prstGeom prst="rect">
            <a:avLst/>
          </a:prstGeom>
          <a:noFill/>
          <a:ln w="38100" algn="ctr">
            <a:noFill/>
            <a:miter lim="800000"/>
          </a:ln>
          <a:effectLst/>
        </p:spPr>
        <p:txBody>
          <a:bodyPr>
            <a:spAutoFit/>
          </a:bodyPr>
          <a:lstStyle/>
          <a:p>
            <a:pPr algn="ctr" fontAlgn="base">
              <a:spcBef>
                <a:spcPct val="50000"/>
              </a:spcBef>
              <a:spcAft>
                <a:spcPct val="0"/>
              </a:spcAft>
            </a:pPr>
            <a:r>
              <a:rPr kumimoji="1" lang="en-US" altLang="zh-CN" sz="2800" b="1">
                <a:solidFill>
                  <a:srgbClr val="3333FF"/>
                </a:solidFill>
                <a:latin typeface="宋体" panose="02010600030101010101" pitchFamily="2" charset="-122"/>
                <a:cs typeface="Consolas" panose="020B0609020204030204" pitchFamily="49" charset="0"/>
              </a:rPr>
              <a:t>…</a:t>
            </a:r>
            <a:endParaRPr kumimoji="1" lang="en-US" altLang="zh-CN" sz="2800" b="1">
              <a:solidFill>
                <a:srgbClr val="3333FF"/>
              </a:solidFill>
              <a:latin typeface="宋体" panose="02010600030101010101" pitchFamily="2" charset="-122"/>
              <a:cs typeface="Consolas" panose="020B0609020204030204" pitchFamily="49" charset="0"/>
            </a:endParaRPr>
          </a:p>
        </p:txBody>
      </p:sp>
      <p:sp>
        <p:nvSpPr>
          <p:cNvPr id="276519" name="Line 39"/>
          <p:cNvSpPr>
            <a:spLocks noChangeShapeType="1"/>
          </p:cNvSpPr>
          <p:nvPr/>
        </p:nvSpPr>
        <p:spPr bwMode="auto">
          <a:xfrm flipH="1">
            <a:off x="3132138" y="2811463"/>
            <a:ext cx="576262"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6520" name="Line 40"/>
          <p:cNvSpPr>
            <a:spLocks noChangeShapeType="1"/>
          </p:cNvSpPr>
          <p:nvPr/>
        </p:nvSpPr>
        <p:spPr bwMode="auto">
          <a:xfrm flipH="1">
            <a:off x="5194300" y="2811463"/>
            <a:ext cx="576263"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grpSp>
        <p:nvGrpSpPr>
          <p:cNvPr id="2" name="Group 54"/>
          <p:cNvGrpSpPr/>
          <p:nvPr/>
        </p:nvGrpSpPr>
        <p:grpSpPr bwMode="auto">
          <a:xfrm>
            <a:off x="2555875" y="2763835"/>
            <a:ext cx="3246438" cy="1173161"/>
            <a:chOff x="1610" y="1741"/>
            <a:chExt cx="2045" cy="739"/>
          </a:xfrm>
        </p:grpSpPr>
        <p:sp>
          <p:nvSpPr>
            <p:cNvPr id="276509" name="Text Box 29"/>
            <p:cNvSpPr txBox="1">
              <a:spLocks noChangeArrowheads="1"/>
            </p:cNvSpPr>
            <p:nvPr/>
          </p:nvSpPr>
          <p:spPr bwMode="auto">
            <a:xfrm>
              <a:off x="2426" y="2150"/>
              <a:ext cx="272" cy="330"/>
            </a:xfrm>
            <a:prstGeom prst="rect">
              <a:avLst/>
            </a:prstGeom>
            <a:noFill/>
            <a:ln w="9525">
              <a:noFill/>
              <a:miter lim="800000"/>
            </a:ln>
            <a:effectLst/>
          </p:spPr>
          <p:txBody>
            <a:bodyPr>
              <a:spAutoFit/>
            </a:bodyPr>
            <a:lstStyle/>
            <a:p>
              <a:pPr fontAlgn="base">
                <a:spcBef>
                  <a:spcPct val="50000"/>
                </a:spcBef>
                <a:spcAft>
                  <a:spcPct val="0"/>
                </a:spcAft>
              </a:pPr>
              <a:r>
                <a:rPr lang="en-US" altLang="zh-CN" sz="2800" b="1" smtClean="0">
                  <a:solidFill>
                    <a:srgbClr val="0000FF"/>
                  </a:solidFill>
                  <a:latin typeface="Consolas" panose="020B0609020204030204" pitchFamily="49" charset="0"/>
                  <a:cs typeface="Consolas" panose="020B0609020204030204" pitchFamily="49" charset="0"/>
                  <a:sym typeface="Wingdings" panose="05000000000000000000"/>
                </a:rPr>
                <a:t></a:t>
              </a:r>
              <a:endParaRPr lang="en-US" altLang="zh-CN" sz="2800" b="1">
                <a:solidFill>
                  <a:srgbClr val="0000FF"/>
                </a:solidFill>
                <a:latin typeface="Consolas" panose="020B0609020204030204" pitchFamily="49" charset="0"/>
                <a:cs typeface="Consolas" panose="020B0609020204030204" pitchFamily="49" charset="0"/>
                <a:sym typeface="Wingdings 2" panose="05020102010507070707" pitchFamily="18" charset="2"/>
              </a:endParaRPr>
            </a:p>
          </p:txBody>
        </p:sp>
        <p:sp>
          <p:nvSpPr>
            <p:cNvPr id="276525" name="Line 45"/>
            <p:cNvSpPr>
              <a:spLocks noChangeShapeType="1"/>
            </p:cNvSpPr>
            <p:nvPr/>
          </p:nvSpPr>
          <p:spPr bwMode="auto">
            <a:xfrm>
              <a:off x="3651" y="1741"/>
              <a:ext cx="0" cy="363"/>
            </a:xfrm>
            <a:prstGeom prst="line">
              <a:avLst/>
            </a:prstGeom>
          </p:spPr>
          <p:style>
            <a:lnRef idx="2">
              <a:schemeClr val="accent2"/>
            </a:lnRef>
            <a:fillRef idx="0">
              <a:schemeClr val="accent2"/>
            </a:fillRef>
            <a:effectRef idx="1">
              <a:schemeClr val="accent2"/>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6526" name="Line 46"/>
            <p:cNvSpPr>
              <a:spLocks noChangeShapeType="1"/>
            </p:cNvSpPr>
            <p:nvPr/>
          </p:nvSpPr>
          <p:spPr bwMode="auto">
            <a:xfrm flipV="1">
              <a:off x="1615" y="2104"/>
              <a:ext cx="2040" cy="0"/>
            </a:xfrm>
            <a:prstGeom prst="line">
              <a:avLst/>
            </a:prstGeom>
          </p:spPr>
          <p:style>
            <a:lnRef idx="2">
              <a:schemeClr val="accent2"/>
            </a:lnRef>
            <a:fillRef idx="0">
              <a:schemeClr val="accent2"/>
            </a:fillRef>
            <a:effectRef idx="1">
              <a:schemeClr val="accent2"/>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6527" name="Line 47"/>
            <p:cNvSpPr>
              <a:spLocks noChangeShapeType="1"/>
            </p:cNvSpPr>
            <p:nvPr/>
          </p:nvSpPr>
          <p:spPr bwMode="auto">
            <a:xfrm flipV="1">
              <a:off x="1610" y="1832"/>
              <a:ext cx="0" cy="272"/>
            </a:xfrm>
            <a:prstGeom prst="line">
              <a:avLst/>
            </a:prstGeom>
            <a:ln>
              <a:tailEnd type="triangle" w="med" len="med"/>
            </a:ln>
          </p:spPr>
          <p:style>
            <a:lnRef idx="2">
              <a:schemeClr val="accent2"/>
            </a:lnRef>
            <a:fillRef idx="0">
              <a:schemeClr val="accent2"/>
            </a:fillRef>
            <a:effectRef idx="1">
              <a:schemeClr val="accent2"/>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grpSp>
      <p:grpSp>
        <p:nvGrpSpPr>
          <p:cNvPr id="3" name="Group 55"/>
          <p:cNvGrpSpPr/>
          <p:nvPr/>
        </p:nvGrpSpPr>
        <p:grpSpPr bwMode="auto">
          <a:xfrm>
            <a:off x="2843213" y="1684338"/>
            <a:ext cx="3241675" cy="1008062"/>
            <a:chOff x="1791" y="1061"/>
            <a:chExt cx="2042" cy="635"/>
          </a:xfrm>
        </p:grpSpPr>
        <p:sp>
          <p:nvSpPr>
            <p:cNvPr id="276522" name="Line 42"/>
            <p:cNvSpPr>
              <a:spLocks noChangeShapeType="1"/>
            </p:cNvSpPr>
            <p:nvPr/>
          </p:nvSpPr>
          <p:spPr bwMode="auto">
            <a:xfrm flipV="1">
              <a:off x="1791" y="1333"/>
              <a:ext cx="0" cy="363"/>
            </a:xfrm>
            <a:prstGeom prst="line">
              <a:avLst/>
            </a:prstGeom>
          </p:spPr>
          <p:style>
            <a:lnRef idx="2">
              <a:schemeClr val="accent2"/>
            </a:lnRef>
            <a:fillRef idx="0">
              <a:schemeClr val="accent2"/>
            </a:fillRef>
            <a:effectRef idx="1">
              <a:schemeClr val="accent2"/>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6523" name="Line 43"/>
            <p:cNvSpPr>
              <a:spLocks noChangeShapeType="1"/>
            </p:cNvSpPr>
            <p:nvPr/>
          </p:nvSpPr>
          <p:spPr bwMode="auto">
            <a:xfrm>
              <a:off x="1791" y="1333"/>
              <a:ext cx="2042" cy="0"/>
            </a:xfrm>
            <a:prstGeom prst="line">
              <a:avLst/>
            </a:prstGeom>
          </p:spPr>
          <p:style>
            <a:lnRef idx="2">
              <a:schemeClr val="accent2"/>
            </a:lnRef>
            <a:fillRef idx="0">
              <a:schemeClr val="accent2"/>
            </a:fillRef>
            <a:effectRef idx="1">
              <a:schemeClr val="accent2"/>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6524" name="Line 44"/>
            <p:cNvSpPr>
              <a:spLocks noChangeShapeType="1"/>
            </p:cNvSpPr>
            <p:nvPr/>
          </p:nvSpPr>
          <p:spPr bwMode="auto">
            <a:xfrm>
              <a:off x="3833" y="1333"/>
              <a:ext cx="0" cy="249"/>
            </a:xfrm>
            <a:prstGeom prst="line">
              <a:avLst/>
            </a:prstGeom>
            <a:ln>
              <a:tailEnd type="triangle" w="med" len="med"/>
            </a:ln>
          </p:spPr>
          <p:style>
            <a:lnRef idx="2">
              <a:schemeClr val="accent2"/>
            </a:lnRef>
            <a:fillRef idx="0">
              <a:schemeClr val="accent2"/>
            </a:fillRef>
            <a:effectRef idx="1">
              <a:schemeClr val="accent2"/>
            </a:effectRef>
            <a:fontRef idx="minor">
              <a:schemeClr val="tx1"/>
            </a:fontRef>
          </p:style>
          <p:txBody>
            <a:bodyPr wrap="none"/>
            <a:lstStyle/>
            <a:p>
              <a:pPr algn="ctr" fontAlgn="base">
                <a:spcBef>
                  <a:spcPct val="0"/>
                </a:spcBef>
                <a:spcAft>
                  <a:spcPct val="0"/>
                </a:spcAft>
              </a:pPr>
              <a:endParaRPr lang="zh-CN" altLang="en-US" sz="2800" b="1">
                <a:solidFill>
                  <a:prstClr val="black"/>
                </a:solidFill>
                <a:latin typeface="Consolas" panose="020B0609020204030204" pitchFamily="49" charset="0"/>
                <a:cs typeface="Consolas" panose="020B0609020204030204" pitchFamily="49" charset="0"/>
              </a:endParaRPr>
            </a:p>
          </p:txBody>
        </p:sp>
        <p:sp>
          <p:nvSpPr>
            <p:cNvPr id="276528" name="Text Box 48"/>
            <p:cNvSpPr txBox="1">
              <a:spLocks noChangeArrowheads="1"/>
            </p:cNvSpPr>
            <p:nvPr/>
          </p:nvSpPr>
          <p:spPr bwMode="auto">
            <a:xfrm>
              <a:off x="2381" y="1061"/>
              <a:ext cx="272" cy="330"/>
            </a:xfrm>
            <a:prstGeom prst="rect">
              <a:avLst/>
            </a:prstGeom>
            <a:noFill/>
            <a:ln w="9525">
              <a:noFill/>
              <a:miter lim="800000"/>
            </a:ln>
            <a:effectLst/>
          </p:spPr>
          <p:txBody>
            <a:bodyPr>
              <a:spAutoFit/>
            </a:bodyPr>
            <a:lstStyle/>
            <a:p>
              <a:pPr fontAlgn="base">
                <a:spcBef>
                  <a:spcPct val="50000"/>
                </a:spcBef>
                <a:spcAft>
                  <a:spcPct val="0"/>
                </a:spcAft>
              </a:pPr>
              <a:r>
                <a:rPr lang="en-US" altLang="zh-CN" sz="2800" b="1" smtClean="0">
                  <a:solidFill>
                    <a:srgbClr val="0000FF"/>
                  </a:solidFill>
                  <a:latin typeface="Consolas" panose="020B0609020204030204" pitchFamily="49" charset="0"/>
                  <a:cs typeface="Consolas" panose="020B0609020204030204" pitchFamily="49" charset="0"/>
                  <a:sym typeface="Wingdings" panose="05000000000000000000"/>
                </a:rPr>
                <a:t></a:t>
              </a:r>
              <a:endParaRPr lang="en-US" altLang="zh-CN" sz="2800" b="1">
                <a:solidFill>
                  <a:srgbClr val="0000FF"/>
                </a:solidFill>
                <a:latin typeface="Consolas" panose="020B0609020204030204" pitchFamily="49" charset="0"/>
                <a:cs typeface="Consolas" panose="020B0609020204030204" pitchFamily="49" charset="0"/>
                <a:sym typeface="Wingdings 2" panose="05020102010507070707" pitchFamily="18" charset="2"/>
              </a:endParaRPr>
            </a:p>
          </p:txBody>
        </p:sp>
      </p:grpSp>
      <p:sp>
        <p:nvSpPr>
          <p:cNvPr id="276531" name="Text Box 51"/>
          <p:cNvSpPr txBox="1">
            <a:spLocks noChangeArrowheads="1"/>
          </p:cNvSpPr>
          <p:nvPr/>
        </p:nvSpPr>
        <p:spPr bwMode="auto">
          <a:xfrm>
            <a:off x="179512" y="1167135"/>
            <a:ext cx="3819522" cy="461665"/>
          </a:xfrm>
          <a:prstGeom prst="rect">
            <a:avLst/>
          </a:prstGeom>
          <a:noFill/>
          <a:ln w="9525">
            <a:noFill/>
            <a:miter lim="800000"/>
          </a:ln>
          <a:effectLst/>
        </p:spPr>
        <p:txBody>
          <a:bodyPr wrap="square">
            <a:spAutoFit/>
          </a:bodyPr>
          <a:lstStyle/>
          <a:p>
            <a:pPr fontAlgn="base">
              <a:spcBef>
                <a:spcPct val="50000"/>
              </a:spcBef>
              <a:spcAft>
                <a:spcPct val="0"/>
              </a:spcAft>
            </a:pP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删除</a:t>
            </a:r>
            <a:r>
              <a:rPr lang="en-US" altLang="zh-CN" sz="2400" b="1"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结点之后</a:t>
            </a:r>
            <a:r>
              <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rPr>
              <a:t>的一</a:t>
            </a:r>
            <a:r>
              <a:rPr lang="zh-CN" altLang="en-US" sz="24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2400" b="1"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6532" name="Text Box 52"/>
          <p:cNvSpPr txBox="1">
            <a:spLocks noChangeArrowheads="1"/>
          </p:cNvSpPr>
          <p:nvPr/>
        </p:nvSpPr>
        <p:spPr bwMode="auto">
          <a:xfrm>
            <a:off x="395289" y="260350"/>
            <a:ext cx="5672136" cy="503590"/>
          </a:xfrm>
          <a:prstGeom prst="rect">
            <a:avLst/>
          </a:prstGeom>
          <a:solidFill>
            <a:srgbClr val="6600CC"/>
          </a:solidFill>
          <a:ln w="28575" algn="ctr">
            <a:noFill/>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62000" tIns="36000" rIns="162000" bIns="36000">
            <a:spAutoFit/>
          </a:bodyPr>
          <a:lstStyle/>
          <a:p>
            <a:pPr fontAlgn="base">
              <a:spcBef>
                <a:spcPct val="0"/>
              </a:spcBef>
              <a:spcAft>
                <a:spcPct val="0"/>
              </a:spcAft>
            </a:pPr>
            <a:r>
              <a:rPr lang="en-US" altLang="zh-CN" sz="2800" b="1" dirty="0" smtClean="0">
                <a:solidFill>
                  <a:prstClr val="white"/>
                </a:solidFill>
                <a:latin typeface="Consolas" panose="020B0609020204030204" pitchFamily="49" charset="0"/>
                <a:ea typeface="华文中宋" panose="02010600040101010101" pitchFamily="2" charset="-122"/>
                <a:cs typeface="Consolas" panose="020B0609020204030204" pitchFamily="49" charset="0"/>
              </a:rPr>
              <a:t>2</a:t>
            </a:r>
            <a:r>
              <a:rPr lang="zh-CN" altLang="en-US" sz="2800" b="1" dirty="0" smtClean="0">
                <a:solidFill>
                  <a:prstClr val="white"/>
                </a:solidFill>
                <a:latin typeface="Consolas" panose="020B0609020204030204" pitchFamily="49" charset="0"/>
                <a:ea typeface="华文中宋" panose="02010600040101010101" pitchFamily="2" charset="-122"/>
                <a:cs typeface="Consolas" panose="020B0609020204030204" pitchFamily="49" charset="0"/>
              </a:rPr>
              <a:t>、双</a:t>
            </a:r>
            <a:r>
              <a:rPr lang="zh-CN" altLang="en-US" sz="2800" b="1" dirty="0">
                <a:solidFill>
                  <a:prstClr val="white"/>
                </a:solidFill>
                <a:latin typeface="Consolas" panose="020B0609020204030204" pitchFamily="49" charset="0"/>
                <a:ea typeface="华文中宋" panose="02010600040101010101" pitchFamily="2" charset="-122"/>
                <a:cs typeface="Consolas" panose="020B0609020204030204" pitchFamily="49" charset="0"/>
              </a:rPr>
              <a:t>链表</a:t>
            </a:r>
            <a:r>
              <a:rPr lang="zh-CN" altLang="en-US" sz="2800" b="1" dirty="0" smtClean="0">
                <a:solidFill>
                  <a:prstClr val="white"/>
                </a:solidFill>
                <a:latin typeface="Consolas" panose="020B0609020204030204" pitchFamily="49" charset="0"/>
                <a:ea typeface="华文中宋" panose="02010600040101010101" pitchFamily="2" charset="-122"/>
                <a:cs typeface="Consolas" panose="020B0609020204030204" pitchFamily="49" charset="0"/>
              </a:rPr>
              <a:t>删除结点操作</a:t>
            </a:r>
            <a:endParaRPr lang="zh-CN" altLang="en-US" sz="2800" b="1" dirty="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5" name="矩形 4"/>
          <p:cNvSpPr/>
          <p:nvPr/>
        </p:nvSpPr>
        <p:spPr>
          <a:xfrm>
            <a:off x="1337105" y="6404225"/>
            <a:ext cx="5755175" cy="409151"/>
          </a:xfrm>
          <a:prstGeom prst="rect">
            <a:avLst/>
          </a:prstGeom>
        </p:spPr>
        <p:txBody>
          <a:bodyPr wrap="square">
            <a:spAutoFit/>
          </a:bodyPr>
          <a:lstStyle/>
          <a:p>
            <a:pPr lvl="0" fontAlgn="base">
              <a:lnSpc>
                <a:spcPts val="2400"/>
              </a:lnSpc>
              <a:spcBef>
                <a:spcPct val="50000"/>
              </a:spcBef>
              <a:spcAft>
                <a:spcPct val="0"/>
              </a:spcAft>
            </a:pPr>
            <a:r>
              <a:rPr lang="zh-CN" altLang="en-US" sz="2800" b="1"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还要释放被删除结点！</a:t>
            </a:r>
            <a:endParaRPr lang="en-US" altLang="zh-CN" sz="2800" b="1"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76520"/>
                                        </p:tgtEl>
                                      </p:cBhvr>
                                    </p:animEffect>
                                    <p:set>
                                      <p:cBhvr>
                                        <p:cTn id="7" dur="1" fill="hold">
                                          <p:stCondLst>
                                            <p:cond delay="499"/>
                                          </p:stCondLst>
                                        </p:cTn>
                                        <p:tgtEl>
                                          <p:spTgt spid="276520"/>
                                        </p:tgtEl>
                                        <p:attrNameLst>
                                          <p:attrName>style.visibility</p:attrName>
                                        </p:attrNameLst>
                                      </p:cBhvr>
                                      <p:to>
                                        <p:strVal val="hidden"/>
                                      </p:to>
                                    </p:se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276490"/>
                                        </p:tgtEl>
                                      </p:cBhvr>
                                    </p:animEffect>
                                    <p:set>
                                      <p:cBhvr>
                                        <p:cTn id="16" dur="1" fill="hold">
                                          <p:stCondLst>
                                            <p:cond delay="499"/>
                                          </p:stCondLst>
                                        </p:cTn>
                                        <p:tgtEl>
                                          <p:spTgt spid="276490"/>
                                        </p:tgtEl>
                                        <p:attrNameLst>
                                          <p:attrName>style.visibility</p:attrName>
                                        </p:attrNameLst>
                                      </p:cBhvr>
                                      <p:to>
                                        <p:strVal val="hidden"/>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0" grpId="0" animBg="1"/>
      <p:bldP spid="276520" grpId="0" animBg="1"/>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1281058"/>
            <a:ext cx="8001056" cy="380751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fontAlgn="base">
              <a:lnSpc>
                <a:spcPts val="3600"/>
              </a:lnSpc>
              <a:spcBef>
                <a:spcPct val="0"/>
              </a:spcBef>
              <a:spcAft>
                <a:spcPct val="0"/>
              </a:spcAft>
            </a:pPr>
            <a:r>
              <a:rPr kumimoji="1" lang="en-US" altLang="zh-CN" sz="2800" b="1" dirty="0"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lang="zh-CN" altLang="en-US"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某线性表最常用的操作是在尾元素之后插入一个元素和删除第一个元素，故采用（  ）存储方式最节省运算时间。</a:t>
            </a:r>
            <a:endParaRPr lang="zh-CN" altLang="en-US" sz="2800" b="1"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fontAlgn="base">
              <a:lnSpc>
                <a:spcPts val="3600"/>
              </a:lnSpc>
              <a:spcBef>
                <a:spcPts val="1000"/>
              </a:spcBef>
              <a:spcAft>
                <a:spcPct val="0"/>
              </a:spcAft>
            </a:pPr>
            <a:r>
              <a:rPr 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a:t>
            </a:r>
            <a:r>
              <a:rPr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单链表</a:t>
            </a:r>
            <a:endParaRPr 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3600"/>
              </a:lnSpc>
              <a:spcBef>
                <a:spcPts val="1000"/>
              </a:spcBef>
              <a:spcAft>
                <a:spcPct val="0"/>
              </a:spcAft>
            </a:pPr>
            <a:r>
              <a:rPr 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B.</a:t>
            </a:r>
            <a:r>
              <a:rPr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仅有头结点指针的循环单链表</a:t>
            </a:r>
            <a:endParaRPr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3600"/>
              </a:lnSpc>
              <a:spcBef>
                <a:spcPts val="1000"/>
              </a:spcBef>
              <a:spcAft>
                <a:spcPct val="0"/>
              </a:spcAft>
            </a:pPr>
            <a:r>
              <a:rPr 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C.</a:t>
            </a:r>
            <a:r>
              <a:rPr lang="zh-CN" alt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双链表</a:t>
            </a:r>
            <a:endParaRPr 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fontAlgn="base">
              <a:lnSpc>
                <a:spcPts val="3600"/>
              </a:lnSpc>
              <a:spcBef>
                <a:spcPts val="1000"/>
              </a:spcBef>
              <a:spcAft>
                <a:spcPct val="0"/>
              </a:spcAft>
            </a:pPr>
            <a:r>
              <a:rPr lang="en-US" sz="28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2800" b="1"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 D.</a:t>
            </a:r>
            <a:r>
              <a:rPr lang="zh-CN" altLang="en-US" sz="2800" b="1"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仅有尾结点指针的循环单链表</a:t>
            </a:r>
            <a:endParaRPr lang="zh-CN" altLang="en-US" sz="2800" b="1"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7"/>
          <p:cNvGrpSpPr/>
          <p:nvPr/>
        </p:nvGrpSpPr>
        <p:grpSpPr>
          <a:xfrm>
            <a:off x="571472" y="428604"/>
            <a:ext cx="1000100" cy="785817"/>
            <a:chOff x="5691204" y="3835411"/>
            <a:chExt cx="1238250" cy="1236663"/>
          </a:xfrm>
        </p:grpSpPr>
        <p:grpSp>
          <p:nvGrpSpPr>
            <p:cNvPr id="3" name="Group 19"/>
            <p:cNvGrpSpPr/>
            <p:nvPr/>
          </p:nvGrpSpPr>
          <p:grpSpPr bwMode="auto">
            <a:xfrm>
              <a:off x="5691204" y="3835411"/>
              <a:ext cx="1238250" cy="1236663"/>
              <a:chOff x="802" y="845"/>
              <a:chExt cx="827" cy="826"/>
            </a:xfrm>
          </p:grpSpPr>
          <p:sp>
            <p:nvSpPr>
              <p:cNvPr id="9" name="Oval 20"/>
              <p:cNvSpPr>
                <a:spLocks noChangeArrowheads="1"/>
              </p:cNvSpPr>
              <p:nvPr/>
            </p:nvSpPr>
            <p:spPr bwMode="gray">
              <a:xfrm>
                <a:off x="802" y="845"/>
                <a:ext cx="827" cy="826"/>
              </a:xfrm>
              <a:prstGeom prst="ellipse">
                <a:avLst/>
              </a:prstGeom>
              <a:solidFill>
                <a:srgbClr val="F8F8F8"/>
              </a:solidFill>
              <a:ln w="38100">
                <a:solidFill>
                  <a:schemeClr val="hlink"/>
                </a:solidFill>
                <a:round/>
              </a:ln>
            </p:spPr>
            <p:txBody>
              <a:bodyPr wrap="none" anchor="ctr"/>
              <a:lstStyle/>
              <a:p>
                <a:pPr algn="ctr" fontAlgn="base">
                  <a:spcBef>
                    <a:spcPct val="0"/>
                  </a:spcBef>
                  <a:spcAft>
                    <a:spcPct val="0"/>
                  </a:spcAft>
                </a:pPr>
                <a:endParaRPr lang="zh-CN" altLang="zh-CN" sz="2400" b="1">
                  <a:solidFill>
                    <a:srgbClr val="0000FF"/>
                  </a:solidFill>
                  <a:ea typeface="楷体_GB2312" pitchFamily="49" charset="-122"/>
                  <a:cs typeface="Arial" panose="020B0604020202020204" pitchFamily="34" charset="0"/>
                </a:endParaRPr>
              </a:p>
            </p:txBody>
          </p:sp>
          <p:sp>
            <p:nvSpPr>
              <p:cNvPr id="10" name="Oval 21"/>
              <p:cNvSpPr>
                <a:spLocks noChangeArrowheads="1"/>
              </p:cNvSpPr>
              <p:nvPr/>
            </p:nvSpPr>
            <p:spPr bwMode="gray">
              <a:xfrm>
                <a:off x="836" y="879"/>
                <a:ext cx="758" cy="758"/>
              </a:xfrm>
              <a:prstGeom prst="ellipse">
                <a:avLst/>
              </a:prstGeom>
              <a:noFill/>
              <a:ln w="38100">
                <a:solidFill>
                  <a:schemeClr val="hlink">
                    <a:alpha val="70195"/>
                  </a:schemeClr>
                </a:solidFill>
                <a:round/>
              </a:ln>
            </p:spPr>
            <p:txBody>
              <a:bodyPr wrap="none" anchor="ctr"/>
              <a:lstStyle/>
              <a:p>
                <a:pPr algn="ctr" fontAlgn="base">
                  <a:spcBef>
                    <a:spcPct val="0"/>
                  </a:spcBef>
                  <a:spcAft>
                    <a:spcPct val="0"/>
                  </a:spcAft>
                </a:pPr>
                <a:endParaRPr lang="zh-CN" altLang="zh-CN" sz="2400" b="1">
                  <a:solidFill>
                    <a:srgbClr val="0000FF"/>
                  </a:solidFill>
                  <a:ea typeface="楷体_GB2312" pitchFamily="49" charset="-122"/>
                  <a:cs typeface="Arial" panose="020B0604020202020204" pitchFamily="34" charset="0"/>
                </a:endParaRPr>
              </a:p>
            </p:txBody>
          </p:sp>
          <p:sp>
            <p:nvSpPr>
              <p:cNvPr id="11" name="Oval 22"/>
              <p:cNvSpPr>
                <a:spLocks noChangeArrowheads="1"/>
              </p:cNvSpPr>
              <p:nvPr/>
            </p:nvSpPr>
            <p:spPr bwMode="gray">
              <a:xfrm>
                <a:off x="870" y="915"/>
                <a:ext cx="690" cy="690"/>
              </a:xfrm>
              <a:prstGeom prst="ellipse">
                <a:avLst/>
              </a:prstGeom>
              <a:noFill/>
              <a:ln w="38100">
                <a:solidFill>
                  <a:schemeClr val="hlink">
                    <a:alpha val="30196"/>
                  </a:schemeClr>
                </a:solidFill>
                <a:round/>
              </a:ln>
            </p:spPr>
            <p:txBody>
              <a:bodyPr wrap="none" anchor="ctr"/>
              <a:lstStyle/>
              <a:p>
                <a:pPr algn="ctr" fontAlgn="base">
                  <a:spcBef>
                    <a:spcPct val="0"/>
                  </a:spcBef>
                  <a:spcAft>
                    <a:spcPct val="0"/>
                  </a:spcAft>
                </a:pPr>
                <a:endParaRPr lang="zh-CN" altLang="zh-CN" sz="2400" b="1">
                  <a:solidFill>
                    <a:srgbClr val="0000FF"/>
                  </a:solidFill>
                  <a:ea typeface="楷体_GB2312" pitchFamily="49" charset="-122"/>
                  <a:cs typeface="Arial" panose="020B0604020202020204" pitchFamily="34" charset="0"/>
                </a:endParaRPr>
              </a:p>
            </p:txBody>
          </p:sp>
        </p:grpSp>
        <p:sp>
          <p:nvSpPr>
            <p:cNvPr id="8" name="Text Box 23"/>
            <p:cNvSpPr txBox="1">
              <a:spLocks noChangeArrowheads="1"/>
            </p:cNvSpPr>
            <p:nvPr/>
          </p:nvSpPr>
          <p:spPr bwMode="gray">
            <a:xfrm>
              <a:off x="5762641" y="4214818"/>
              <a:ext cx="1082674" cy="557010"/>
            </a:xfrm>
            <a:prstGeom prst="rect">
              <a:avLst/>
            </a:prstGeom>
            <a:noFill/>
            <a:ln w="9525" algn="ctr">
              <a:noFill/>
              <a:miter lim="800000"/>
            </a:ln>
          </p:spPr>
          <p:txBody>
            <a:bodyPr>
              <a:spAutoFit/>
            </a:bodyPr>
            <a:lstStyle/>
            <a:p>
              <a:pPr algn="ctr" fontAlgn="base">
                <a:spcBef>
                  <a:spcPct val="50000"/>
                </a:spcBef>
                <a:spcAft>
                  <a:spcPct val="0"/>
                </a:spcAft>
              </a:pPr>
              <a:r>
                <a:rPr lang="zh-CN" altLang="en-US" sz="2000" b="1" smtClean="0">
                  <a:solidFill>
                    <a:srgbClr val="FF0000"/>
                  </a:solidFill>
                  <a:latin typeface="方正启体简体" pitchFamily="65" charset="-122"/>
                  <a:ea typeface="方正启体简体" pitchFamily="65" charset="-122"/>
                  <a:cs typeface="Consolas" panose="020B0609020204030204" pitchFamily="49" charset="0"/>
                </a:rPr>
                <a:t>示例</a:t>
              </a:r>
              <a:endParaRPr lang="zh-CN" altLang="en-US" sz="2000" b="1">
                <a:solidFill>
                  <a:srgbClr val="FF0000"/>
                </a:solidFill>
                <a:latin typeface="方正启体简体" pitchFamily="65" charset="-122"/>
                <a:ea typeface="方正启体简体" pitchFamily="65" charset="-122"/>
                <a:cs typeface="Consolas" panose="020B0609020204030204" pitchFamily="49" charset="0"/>
              </a:endParaRPr>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285728"/>
            <a:ext cx="4572032" cy="461665"/>
          </a:xfrm>
          <a:prstGeom prst="rect">
            <a:avLst/>
          </a:prstGeom>
          <a:noFill/>
        </p:spPr>
        <p:txBody>
          <a:bodyPr wrap="square" rtlCol="0">
            <a:spAutoFit/>
          </a:bodyPr>
          <a:lstStyle/>
          <a:p>
            <a:pPr fontAlgn="base">
              <a:spcBef>
                <a:spcPct val="0"/>
              </a:spcBef>
              <a:spcAft>
                <a:spcPct val="0"/>
              </a:spcAft>
            </a:pPr>
            <a:r>
              <a:rPr lang="en-US" altLang="zh-CN" sz="24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en-US" sz="2400" b="1" smtClean="0">
                <a:solidFill>
                  <a:srgbClr val="0000FF"/>
                </a:solidFill>
                <a:latin typeface="Consolas" panose="020B0609020204030204" pitchFamily="49" charset="0"/>
                <a:ea typeface="仿宋" panose="02010609060101010101" pitchFamily="49" charset="-122"/>
                <a:cs typeface="Consolas" panose="020B0609020204030204" pitchFamily="49" charset="0"/>
              </a:rPr>
              <a:t>仅有尾结点指针的循环单链表</a:t>
            </a:r>
            <a:endParaRPr lang="zh-CN" altLang="en-US" sz="2400" b="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12" name="组合 21"/>
          <p:cNvGrpSpPr/>
          <p:nvPr/>
        </p:nvGrpSpPr>
        <p:grpSpPr>
          <a:xfrm>
            <a:off x="1428728" y="1399182"/>
            <a:ext cx="5638533" cy="1318921"/>
            <a:chOff x="1643042" y="609881"/>
            <a:chExt cx="5638533" cy="1318921"/>
          </a:xfrm>
        </p:grpSpPr>
        <p:sp>
          <p:nvSpPr>
            <p:cNvPr id="15" name="弧形 14"/>
            <p:cNvSpPr/>
            <p:nvPr/>
          </p:nvSpPr>
          <p:spPr>
            <a:xfrm>
              <a:off x="5286380" y="642918"/>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2" name="Rectangle 11"/>
            <p:cNvSpPr>
              <a:spLocks noChangeArrowheads="1"/>
            </p:cNvSpPr>
            <p:nvPr/>
          </p:nvSpPr>
          <p:spPr bwMode="auto">
            <a:xfrm>
              <a:off x="1643042"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i="1" dirty="0" err="1">
                  <a:solidFill>
                    <a:srgbClr val="3333FF"/>
                  </a:solidFill>
                  <a:latin typeface="Consolas" panose="020B0609020204030204" pitchFamily="49" charset="0"/>
                  <a:cs typeface="Consolas" panose="020B0609020204030204" pitchFamily="49" charset="0"/>
                </a:rPr>
                <a:t>a</a:t>
              </a:r>
              <a:r>
                <a:rPr lang="en-US" altLang="zh-CN" sz="2400" b="1" baseline="-25000" dirty="0" err="1">
                  <a:solidFill>
                    <a:srgbClr val="3333FF"/>
                  </a:solidFill>
                  <a:latin typeface="Consolas" panose="020B0609020204030204" pitchFamily="49" charset="0"/>
                  <a:cs typeface="Consolas" panose="020B0609020204030204" pitchFamily="49" charset="0"/>
                </a:rPr>
                <a:t>1</a:t>
              </a:r>
              <a:endParaRPr lang="en-US" altLang="zh-CN" sz="2400" b="1" baseline="-25000" dirty="0">
                <a:solidFill>
                  <a:srgbClr val="3333FF"/>
                </a:solidFill>
                <a:latin typeface="Consolas" panose="020B0609020204030204" pitchFamily="49" charset="0"/>
                <a:cs typeface="Consolas" panose="020B0609020204030204" pitchFamily="49" charset="0"/>
              </a:endParaRPr>
            </a:p>
          </p:txBody>
        </p:sp>
        <p:sp>
          <p:nvSpPr>
            <p:cNvPr id="3" name="Rectangle 12"/>
            <p:cNvSpPr>
              <a:spLocks noChangeArrowheads="1"/>
            </p:cNvSpPr>
            <p:nvPr/>
          </p:nvSpPr>
          <p:spPr bwMode="auto">
            <a:xfrm>
              <a:off x="2184379"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baseline="-25000">
                <a:solidFill>
                  <a:srgbClr val="3333FF"/>
                </a:solidFill>
                <a:latin typeface="Consolas" panose="020B0609020204030204" pitchFamily="49" charset="0"/>
                <a:cs typeface="Consolas" panose="020B0609020204030204" pitchFamily="49" charset="0"/>
              </a:endParaRPr>
            </a:p>
          </p:txBody>
        </p:sp>
        <p:sp>
          <p:nvSpPr>
            <p:cNvPr id="4" name="Rectangle 13"/>
            <p:cNvSpPr>
              <a:spLocks noChangeArrowheads="1"/>
            </p:cNvSpPr>
            <p:nvPr/>
          </p:nvSpPr>
          <p:spPr bwMode="auto">
            <a:xfrm>
              <a:off x="3081317"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i="1" dirty="0" err="1">
                  <a:solidFill>
                    <a:srgbClr val="3333FF"/>
                  </a:solidFill>
                  <a:latin typeface="Consolas" panose="020B0609020204030204" pitchFamily="49" charset="0"/>
                  <a:cs typeface="Consolas" panose="020B0609020204030204" pitchFamily="49" charset="0"/>
                </a:rPr>
                <a:t>a</a:t>
              </a:r>
              <a:r>
                <a:rPr lang="en-US" altLang="zh-CN" sz="2400" b="1" baseline="-25000" dirty="0" err="1">
                  <a:solidFill>
                    <a:srgbClr val="3333FF"/>
                  </a:solidFill>
                  <a:latin typeface="Consolas" panose="020B0609020204030204" pitchFamily="49" charset="0"/>
                  <a:cs typeface="Consolas" panose="020B0609020204030204" pitchFamily="49" charset="0"/>
                </a:rPr>
                <a:t>2</a:t>
              </a:r>
              <a:endParaRPr lang="en-US" altLang="zh-CN" sz="2400" b="1" baseline="-25000" dirty="0">
                <a:solidFill>
                  <a:srgbClr val="3333FF"/>
                </a:solidFill>
                <a:latin typeface="Consolas" panose="020B0609020204030204" pitchFamily="49" charset="0"/>
                <a:cs typeface="Consolas" panose="020B0609020204030204" pitchFamily="49" charset="0"/>
              </a:endParaRPr>
            </a:p>
          </p:txBody>
        </p:sp>
        <p:sp>
          <p:nvSpPr>
            <p:cNvPr id="5" name="Rectangle 14"/>
            <p:cNvSpPr>
              <a:spLocks noChangeArrowheads="1"/>
            </p:cNvSpPr>
            <p:nvPr/>
          </p:nvSpPr>
          <p:spPr bwMode="auto">
            <a:xfrm>
              <a:off x="3622654"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baseline="-25000">
                <a:solidFill>
                  <a:srgbClr val="3333FF"/>
                </a:solidFill>
                <a:latin typeface="Consolas" panose="020B0609020204030204" pitchFamily="49" charset="0"/>
                <a:cs typeface="Consolas" panose="020B0609020204030204" pitchFamily="49" charset="0"/>
              </a:endParaRPr>
            </a:p>
          </p:txBody>
        </p:sp>
        <p:sp>
          <p:nvSpPr>
            <p:cNvPr id="6" name="Rectangle 15"/>
            <p:cNvSpPr>
              <a:spLocks noChangeArrowheads="1"/>
            </p:cNvSpPr>
            <p:nvPr/>
          </p:nvSpPr>
          <p:spPr bwMode="auto">
            <a:xfrm>
              <a:off x="5962629"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r>
                <a:rPr lang="en-US" altLang="zh-CN" sz="2400" b="1" i="1" dirty="0">
                  <a:solidFill>
                    <a:srgbClr val="3333FF"/>
                  </a:solidFill>
                  <a:latin typeface="Consolas" panose="020B0609020204030204" pitchFamily="49" charset="0"/>
                  <a:cs typeface="Consolas" panose="020B0609020204030204" pitchFamily="49" charset="0"/>
                </a:rPr>
                <a:t>a</a:t>
              </a:r>
              <a:r>
                <a:rPr lang="en-US" altLang="zh-CN" sz="2400" b="1" i="1" baseline="-25000" dirty="0">
                  <a:solidFill>
                    <a:srgbClr val="3333FF"/>
                  </a:solidFill>
                  <a:latin typeface="Consolas" panose="020B0609020204030204" pitchFamily="49" charset="0"/>
                  <a:cs typeface="Consolas" panose="020B0609020204030204" pitchFamily="49" charset="0"/>
                </a:rPr>
                <a:t>n</a:t>
              </a:r>
              <a:endParaRPr lang="en-US" altLang="zh-CN" sz="2400" b="1" i="1" baseline="-25000" dirty="0">
                <a:solidFill>
                  <a:srgbClr val="3333FF"/>
                </a:solidFill>
                <a:latin typeface="Consolas" panose="020B0609020204030204" pitchFamily="49" charset="0"/>
                <a:cs typeface="Consolas" panose="020B0609020204030204" pitchFamily="49" charset="0"/>
              </a:endParaRPr>
            </a:p>
          </p:txBody>
        </p:sp>
        <p:sp>
          <p:nvSpPr>
            <p:cNvPr id="7" name="Rectangle 16"/>
            <p:cNvSpPr>
              <a:spLocks noChangeArrowheads="1"/>
            </p:cNvSpPr>
            <p:nvPr/>
          </p:nvSpPr>
          <p:spPr bwMode="auto">
            <a:xfrm>
              <a:off x="6503967"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lgn="ctr" fontAlgn="base">
                <a:spcBef>
                  <a:spcPct val="0"/>
                </a:spcBef>
                <a:spcAft>
                  <a:spcPct val="0"/>
                </a:spcAft>
              </a:pPr>
              <a:endParaRPr lang="zh-CN" altLang="zh-CN" sz="2400" b="1">
                <a:solidFill>
                  <a:prstClr val="black"/>
                </a:solidFill>
                <a:latin typeface="Consolas" panose="020B0609020204030204" pitchFamily="49" charset="0"/>
                <a:cs typeface="Consolas" panose="020B0609020204030204" pitchFamily="49" charset="0"/>
              </a:endParaRPr>
            </a:p>
          </p:txBody>
        </p:sp>
        <p:sp>
          <p:nvSpPr>
            <p:cNvPr id="8" name="Text Box 17"/>
            <p:cNvSpPr txBox="1">
              <a:spLocks noChangeArrowheads="1"/>
            </p:cNvSpPr>
            <p:nvPr/>
          </p:nvSpPr>
          <p:spPr bwMode="auto">
            <a:xfrm>
              <a:off x="4667229" y="1053665"/>
              <a:ext cx="576263" cy="457200"/>
            </a:xfrm>
            <a:prstGeom prst="rect">
              <a:avLst/>
            </a:prstGeom>
            <a:noFill/>
            <a:ln w="38100" algn="ctr">
              <a:noFill/>
              <a:miter lim="800000"/>
            </a:ln>
            <a:effectLst/>
          </p:spPr>
          <p:txBody>
            <a:bodyPr>
              <a:spAutoFit/>
            </a:bodyPr>
            <a:lstStyle/>
            <a:p>
              <a:pPr algn="ctr" fontAlgn="base">
                <a:spcBef>
                  <a:spcPct val="50000"/>
                </a:spcBef>
                <a:spcAft>
                  <a:spcPct val="0"/>
                </a:spcAft>
              </a:pPr>
              <a:r>
                <a:rPr kumimoji="1" lang="en-US" altLang="zh-CN" sz="2400" b="1">
                  <a:solidFill>
                    <a:srgbClr val="3333FF"/>
                  </a:solidFill>
                  <a:latin typeface="Consolas" panose="020B0609020204030204" pitchFamily="49" charset="0"/>
                  <a:cs typeface="Consolas" panose="020B0609020204030204" pitchFamily="49" charset="0"/>
                </a:rPr>
                <a:t>…</a:t>
              </a:r>
              <a:endParaRPr kumimoji="1" lang="en-US" altLang="zh-CN" sz="2400" b="1">
                <a:solidFill>
                  <a:srgbClr val="3333FF"/>
                </a:solidFill>
                <a:latin typeface="Consolas" panose="020B0609020204030204" pitchFamily="49" charset="0"/>
                <a:cs typeface="Consolas" panose="020B0609020204030204" pitchFamily="49" charset="0"/>
              </a:endParaRPr>
            </a:p>
          </p:txBody>
        </p:sp>
        <p:sp>
          <p:nvSpPr>
            <p:cNvPr id="9" name="Line 21"/>
            <p:cNvSpPr>
              <a:spLocks noChangeShapeType="1"/>
            </p:cNvSpPr>
            <p:nvPr/>
          </p:nvSpPr>
          <p:spPr bwMode="auto">
            <a:xfrm>
              <a:off x="2506642" y="1361005"/>
              <a:ext cx="576262"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0" name="Line 22"/>
            <p:cNvSpPr>
              <a:spLocks noChangeShapeType="1"/>
            </p:cNvSpPr>
            <p:nvPr/>
          </p:nvSpPr>
          <p:spPr bwMode="auto">
            <a:xfrm>
              <a:off x="3948092" y="1361005"/>
              <a:ext cx="576262"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1" name="Line 23"/>
            <p:cNvSpPr>
              <a:spLocks noChangeShapeType="1"/>
            </p:cNvSpPr>
            <p:nvPr/>
          </p:nvSpPr>
          <p:spPr bwMode="auto">
            <a:xfrm>
              <a:off x="5387954" y="1361005"/>
              <a:ext cx="576263" cy="0"/>
            </a:xfrm>
            <a:prstGeom prst="line">
              <a:avLst/>
            </a:prstGeom>
            <a:ln>
              <a:tailEnd type="triangle" w="med" len="med"/>
            </a:ln>
          </p:spPr>
          <p:style>
            <a:lnRef idx="2">
              <a:schemeClr val="accent5"/>
            </a:lnRef>
            <a:fillRef idx="0">
              <a:schemeClr val="accent5"/>
            </a:fillRef>
            <a:effectRef idx="1">
              <a:schemeClr val="accent5"/>
            </a:effectRef>
            <a:fontRef idx="minor">
              <a:schemeClr val="tx1"/>
            </a:fontRef>
          </p:style>
          <p:txBody>
            <a:bodyPr wrap="none"/>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3" name="任意多边形 12"/>
            <p:cNvSpPr/>
            <p:nvPr/>
          </p:nvSpPr>
          <p:spPr>
            <a:xfrm>
              <a:off x="1928762" y="1422919"/>
              <a:ext cx="5352813"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 name="connsiteX0-1" fmla="*/ 5749664 w 6374081"/>
                <a:gd name="connsiteY0-2" fmla="*/ 0 h 505883"/>
                <a:gd name="connsiteX1-3" fmla="*/ 5546464 w 6374081"/>
                <a:gd name="connsiteY1-4" fmla="*/ 317500 h 505883"/>
                <a:gd name="connsiteX2-5" fmla="*/ 783964 w 6374081"/>
                <a:gd name="connsiteY2-6" fmla="*/ 482600 h 505883"/>
                <a:gd name="connsiteX3-7" fmla="*/ 842678 w 6374081"/>
                <a:gd name="connsiteY3-8" fmla="*/ 177800 h 505883"/>
                <a:gd name="connsiteX0-9" fmla="*/ 4906986 w 5352813"/>
                <a:gd name="connsiteY0-10" fmla="*/ 0 h 505883"/>
                <a:gd name="connsiteX1-11" fmla="*/ 4703786 w 5352813"/>
                <a:gd name="connsiteY1-12" fmla="*/ 317500 h 505883"/>
                <a:gd name="connsiteX2-13" fmla="*/ 1012824 w 5352813"/>
                <a:gd name="connsiteY2-14" fmla="*/ 482600 h 505883"/>
                <a:gd name="connsiteX3-15" fmla="*/ 0 w 5352813"/>
                <a:gd name="connsiteY3-16" fmla="*/ 177800 h 505883"/>
                <a:gd name="connsiteX0-17" fmla="*/ 4906986 w 5352813"/>
                <a:gd name="connsiteY0-18" fmla="*/ 0 h 505883"/>
                <a:gd name="connsiteX1-19" fmla="*/ 4703786 w 5352813"/>
                <a:gd name="connsiteY1-20" fmla="*/ 317500 h 505883"/>
                <a:gd name="connsiteX2-21" fmla="*/ 1012824 w 5352813"/>
                <a:gd name="connsiteY2-22" fmla="*/ 482600 h 505883"/>
                <a:gd name="connsiteX3-23" fmla="*/ 0 w 5352813"/>
                <a:gd name="connsiteY3-24" fmla="*/ 177800 h 505883"/>
              </a:gdLst>
              <a:ahLst/>
              <a:cxnLst>
                <a:cxn ang="0">
                  <a:pos x="connsiteX0-1" y="connsiteY0-2"/>
                </a:cxn>
                <a:cxn ang="0">
                  <a:pos x="connsiteX1-3" y="connsiteY1-4"/>
                </a:cxn>
                <a:cxn ang="0">
                  <a:pos x="connsiteX2-5" y="connsiteY2-6"/>
                </a:cxn>
                <a:cxn ang="0">
                  <a:pos x="connsiteX3-7" y="connsiteY3-8"/>
                </a:cxn>
              </a:cxnLst>
              <a:rect l="l" t="t" r="r" b="b"/>
              <a:pathLst>
                <a:path w="5352813" h="505883">
                  <a:moveTo>
                    <a:pt x="4906986" y="0"/>
                  </a:moveTo>
                  <a:cubicBezTo>
                    <a:pt x="5219194" y="118533"/>
                    <a:pt x="5352813" y="237067"/>
                    <a:pt x="4703786" y="317500"/>
                  </a:cubicBezTo>
                  <a:cubicBezTo>
                    <a:pt x="4054759" y="397933"/>
                    <a:pt x="1796788" y="505883"/>
                    <a:pt x="1012824" y="482600"/>
                  </a:cubicBezTo>
                  <a:cubicBezTo>
                    <a:pt x="228860"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zh-CN" altLang="en-US" sz="2400" b="1">
                <a:solidFill>
                  <a:prstClr val="black"/>
                </a:solidFill>
                <a:latin typeface="Consolas" panose="020B0609020204030204" pitchFamily="49" charset="0"/>
                <a:cs typeface="Consolas" panose="020B0609020204030204" pitchFamily="49" charset="0"/>
              </a:endParaRPr>
            </a:p>
          </p:txBody>
        </p:sp>
        <p:sp>
          <p:nvSpPr>
            <p:cNvPr id="16" name="TextBox 15"/>
            <p:cNvSpPr txBox="1"/>
            <p:nvPr/>
          </p:nvSpPr>
          <p:spPr>
            <a:xfrm>
              <a:off x="5500694" y="609881"/>
              <a:ext cx="428628" cy="461665"/>
            </a:xfrm>
            <a:prstGeom prst="rect">
              <a:avLst/>
            </a:prstGeom>
            <a:noFill/>
          </p:spPr>
          <p:txBody>
            <a:bodyPr wrap="square" rtlCol="0">
              <a:spAutoFit/>
            </a:bodyPr>
            <a:lstStyle/>
            <a:p>
              <a:pPr algn="ctr" fontAlgn="base">
                <a:spcBef>
                  <a:spcPct val="0"/>
                </a:spcBef>
                <a:spcAft>
                  <a:spcPct val="0"/>
                </a:spcAft>
              </a:pPr>
              <a:r>
                <a:rPr lang="en-US" altLang="zh-CN" sz="2400" b="1" smtClean="0">
                  <a:solidFill>
                    <a:srgbClr val="0000FF"/>
                  </a:solidFill>
                  <a:latin typeface="Consolas" panose="020B0609020204030204" pitchFamily="49" charset="0"/>
                  <a:ea typeface="楷体_GB2312" pitchFamily="49" charset="-122"/>
                  <a:cs typeface="Consolas" panose="020B0609020204030204" pitchFamily="49" charset="0"/>
                </a:rPr>
                <a:t>L</a:t>
              </a:r>
              <a:endParaRPr lang="zh-CN" altLang="en-US" sz="2400" b="1">
                <a:solidFill>
                  <a:srgbClr val="0000FF"/>
                </a:solidFill>
                <a:latin typeface="Consolas" panose="020B0609020204030204" pitchFamily="49" charset="0"/>
                <a:ea typeface="楷体_GB2312" pitchFamily="49" charset="-122"/>
                <a:cs typeface="Consolas" panose="020B0609020204030204" pitchFamily="49" charset="0"/>
              </a:endParaRPr>
            </a:p>
          </p:txBody>
        </p:sp>
      </p:grpSp>
      <p:sp>
        <p:nvSpPr>
          <p:cNvPr id="17" name="TextBox 16"/>
          <p:cNvSpPr txBox="1"/>
          <p:nvPr/>
        </p:nvSpPr>
        <p:spPr>
          <a:xfrm>
            <a:off x="714347" y="3186842"/>
            <a:ext cx="3738567" cy="175432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fontAlgn="base">
              <a:lnSpc>
                <a:spcPct val="150000"/>
              </a:lnSpc>
              <a:spcBef>
                <a:spcPct val="0"/>
              </a:spcBef>
              <a:spcAft>
                <a:spcPct val="0"/>
              </a:spcAft>
              <a:buFontTx/>
              <a:buBlip>
                <a:blip r:embed="rId1"/>
              </a:buBlip>
            </a:pPr>
            <a:r>
              <a:rPr lang="zh-CN" altLang="en-US" sz="2400" b="1" smtClean="0">
                <a:solidFill>
                  <a:prstClr val="black"/>
                </a:solidFill>
                <a:latin typeface="Consolas" panose="020B0609020204030204" pitchFamily="49" charset="0"/>
                <a:ea typeface="仿宋" panose="02010609060101010101" pitchFamily="49" charset="-122"/>
                <a:cs typeface="Consolas" panose="020B0609020204030204" pitchFamily="49" charset="0"/>
              </a:rPr>
              <a:t>在尾元素之后插入一个元素</a:t>
            </a:r>
            <a:endParaRPr lang="en-US" altLang="zh-CN" sz="2400" b="1" smtClean="0">
              <a:solidFill>
                <a:prstClr val="black"/>
              </a:solidFill>
              <a:latin typeface="Consolas" panose="020B0609020204030204" pitchFamily="49" charset="0"/>
              <a:ea typeface="仿宋" panose="02010609060101010101" pitchFamily="49" charset="-122"/>
              <a:cs typeface="Consolas" panose="020B0609020204030204" pitchFamily="49" charset="0"/>
            </a:endParaRPr>
          </a:p>
          <a:p>
            <a:pPr marL="457200" indent="-457200" fontAlgn="base">
              <a:lnSpc>
                <a:spcPct val="150000"/>
              </a:lnSpc>
              <a:spcBef>
                <a:spcPct val="0"/>
              </a:spcBef>
              <a:spcAft>
                <a:spcPct val="0"/>
              </a:spcAft>
              <a:buFontTx/>
              <a:buBlip>
                <a:blip r:embed="rId1"/>
              </a:buBlip>
            </a:pPr>
            <a:r>
              <a:rPr lang="zh-CN" altLang="en-US" sz="2400" b="1" smtClean="0">
                <a:solidFill>
                  <a:prstClr val="black"/>
                </a:solidFill>
                <a:latin typeface="Consolas" panose="020B0609020204030204" pitchFamily="49" charset="0"/>
                <a:ea typeface="仿宋" panose="02010609060101010101" pitchFamily="49" charset="-122"/>
                <a:cs typeface="Consolas" panose="020B0609020204030204" pitchFamily="49" charset="0"/>
              </a:rPr>
              <a:t>删除第一个元素</a:t>
            </a:r>
            <a:endParaRPr lang="zh-CN" altLang="en-US" sz="2400" b="1">
              <a:solidFill>
                <a:prstClr val="black"/>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右箭头 17"/>
          <p:cNvSpPr/>
          <p:nvPr/>
        </p:nvSpPr>
        <p:spPr>
          <a:xfrm>
            <a:off x="4884542" y="3544032"/>
            <a:ext cx="642942"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fontAlgn="base">
              <a:spcBef>
                <a:spcPct val="0"/>
              </a:spcBef>
              <a:spcAft>
                <a:spcPct val="0"/>
              </a:spcAft>
            </a:pPr>
            <a:endParaRPr lang="zh-CN" altLang="en-US" sz="2400" b="1">
              <a:solidFill>
                <a:prstClr val="white"/>
              </a:solidFill>
              <a:latin typeface="Consolas" panose="020B0609020204030204" pitchFamily="49" charset="0"/>
              <a:cs typeface="Consolas" panose="020B0609020204030204" pitchFamily="49" charset="0"/>
            </a:endParaRPr>
          </a:p>
        </p:txBody>
      </p:sp>
      <p:sp>
        <p:nvSpPr>
          <p:cNvPr id="19" name="TextBox 18"/>
          <p:cNvSpPr txBox="1"/>
          <p:nvPr/>
        </p:nvSpPr>
        <p:spPr>
          <a:xfrm>
            <a:off x="5670360" y="3482754"/>
            <a:ext cx="2286016" cy="830997"/>
          </a:xfrm>
          <a:prstGeom prst="rect">
            <a:avLst/>
          </a:prstGeom>
          <a:noFill/>
        </p:spPr>
        <p:txBody>
          <a:bodyPr wrap="square" rtlCol="0">
            <a:spAutoFit/>
          </a:bodyPr>
          <a:lstStyle/>
          <a:p>
            <a:pPr algn="ctr" fontAlgn="base">
              <a:spcBef>
                <a:spcPct val="0"/>
              </a:spcBef>
              <a:spcAft>
                <a:spcPct val="0"/>
              </a:spcAft>
            </a:pPr>
            <a:r>
              <a:rPr lang="zh-CN" altLang="en-US"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时间复杂度均为</a:t>
            </a:r>
            <a:r>
              <a:rPr lang="en-US" altLang="zh-CN" sz="2400" b="1" i="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400" b="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2400" b="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476672"/>
            <a:ext cx="8183880" cy="763528"/>
          </a:xfrm>
        </p:spPr>
        <p:txBody>
          <a:bodyPr>
            <a:normAutofit/>
          </a:bodyPr>
          <a:lstStyle/>
          <a:p>
            <a:r>
              <a:rPr lang="zh-CN" altLang="en-US" dirty="0" smtClean="0">
                <a:solidFill>
                  <a:schemeClr val="tx1"/>
                </a:solidFill>
                <a:effectLst/>
                <a:latin typeface="+mj-ea"/>
              </a:rPr>
              <a:t>本章提要</a:t>
            </a:r>
            <a:endParaRPr lang="zh-CN" altLang="en-US" dirty="0" smtClean="0">
              <a:solidFill>
                <a:schemeClr val="tx1"/>
              </a:solidFill>
              <a:effectLst/>
              <a:latin typeface="+mj-ea"/>
            </a:endParaRPr>
          </a:p>
        </p:txBody>
      </p:sp>
      <p:sp>
        <p:nvSpPr>
          <p:cNvPr id="1570819" name="Rectangle 3"/>
          <p:cNvSpPr>
            <a:spLocks noGrp="1" noChangeArrowheads="1"/>
          </p:cNvSpPr>
          <p:nvPr>
            <p:ph sz="quarter" idx="4294967295"/>
          </p:nvPr>
        </p:nvSpPr>
        <p:spPr>
          <a:xfrm>
            <a:off x="525463" y="1139825"/>
            <a:ext cx="8186737" cy="5032375"/>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en-US" altLang="zh-CN" sz="3200" dirty="0" smtClean="0">
                <a:latin typeface="黑体" panose="02010609060101010101" pitchFamily="49" charset="-122"/>
                <a:ea typeface="黑体" panose="02010609060101010101" pitchFamily="49" charset="-122"/>
              </a:rPr>
              <a:t>2.1 </a:t>
            </a:r>
            <a:r>
              <a:rPr lang="zh-CN" altLang="en-US" sz="3200" dirty="0" smtClean="0">
                <a:latin typeface="黑体" panose="02010609060101010101" pitchFamily="49" charset="-122"/>
                <a:ea typeface="黑体" panose="02010609060101010101" pitchFamily="49" charset="-122"/>
              </a:rPr>
              <a:t>线性表的定义</a:t>
            </a:r>
            <a:endParaRPr lang="zh-CN" altLang="en-US"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2.2 </a:t>
            </a:r>
            <a:r>
              <a:rPr lang="zh-CN" altLang="en-US" sz="3200" dirty="0" smtClean="0">
                <a:latin typeface="黑体" panose="02010609060101010101" pitchFamily="49" charset="-122"/>
                <a:ea typeface="黑体" panose="02010609060101010101" pitchFamily="49" charset="-122"/>
              </a:rPr>
              <a:t>线性表的顺序存储结构</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2.3 </a:t>
            </a:r>
            <a:r>
              <a:rPr lang="zh-CN" altLang="en-US" sz="3200" dirty="0" smtClean="0">
                <a:latin typeface="黑体" panose="02010609060101010101" pitchFamily="49" charset="-122"/>
                <a:ea typeface="黑体" panose="02010609060101010101" pitchFamily="49" charset="-122"/>
              </a:rPr>
              <a:t>线性表的链式存储结构</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solidFill>
                  <a:srgbClr val="FF0000"/>
                </a:solidFill>
                <a:latin typeface="黑体" panose="02010609060101010101" pitchFamily="49" charset="-122"/>
                <a:ea typeface="黑体" panose="02010609060101010101" pitchFamily="49" charset="-122"/>
              </a:rPr>
              <a:t>2.4 </a:t>
            </a:r>
            <a:r>
              <a:rPr lang="zh-CN" altLang="en-US" sz="3200" dirty="0" smtClean="0">
                <a:solidFill>
                  <a:srgbClr val="FF0000"/>
                </a:solidFill>
                <a:latin typeface="黑体" panose="02010609060101010101" pitchFamily="49" charset="-122"/>
                <a:ea typeface="黑体" panose="02010609060101010101" pitchFamily="49" charset="-122"/>
              </a:rPr>
              <a:t>线性表应用举例</a:t>
            </a:r>
            <a:r>
              <a:rPr lang="en-US" altLang="zh-CN" sz="3200" dirty="0" smtClean="0">
                <a:solidFill>
                  <a:srgbClr val="FF0000"/>
                </a:solidFill>
                <a:latin typeface="黑体" panose="02010609060101010101" pitchFamily="49" charset="-122"/>
                <a:ea typeface="黑体" panose="02010609060101010101" pitchFamily="49" charset="-122"/>
              </a:rPr>
              <a:t> </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endParaRPr lang="zh-CN" altLang="en-US" sz="3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76672"/>
            <a:ext cx="8224589" cy="7112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一、一元多项式运算</a:t>
            </a:r>
            <a:endParaRPr lang="zh-CN" altLang="en-US" sz="3200" dirty="0">
              <a:solidFill>
                <a:schemeClr val="tx1"/>
              </a:solidFill>
              <a:effectLst/>
              <a:latin typeface="+mj-ea"/>
            </a:endParaRPr>
          </a:p>
        </p:txBody>
      </p:sp>
      <p:sp>
        <p:nvSpPr>
          <p:cNvPr id="5" name="内容占位符 2"/>
          <p:cNvSpPr txBox="1"/>
          <p:nvPr/>
        </p:nvSpPr>
        <p:spPr>
          <a:xfrm>
            <a:off x="467544" y="1412776"/>
            <a:ext cx="7920880" cy="720080"/>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ts val="800"/>
              </a:spcBef>
              <a:spcAft>
                <a:spcPts val="0"/>
              </a:spcAft>
              <a:buClrTx/>
              <a:buSzTx/>
              <a:buFont typeface="Arial" panose="020B0604020202020204" pitchFamily="34" charset="0"/>
              <a:buNone/>
              <a:defRPr/>
            </a:pPr>
            <a:r>
              <a:rPr lang="zh-CN" altLang="en-US" sz="2800" b="0" noProof="0" dirty="0">
                <a:solidFill>
                  <a:srgbClr val="000000"/>
                </a:solidFill>
              </a:rPr>
              <a:t>一元</a:t>
            </a:r>
            <a:r>
              <a:rPr kumimoji="0" lang="zh-CN" altLang="zh-CN" sz="2800" b="0" i="0" u="none" strike="noStrike" kern="1200" cap="none" spc="0" normalizeH="0" baseline="0" noProof="0" dirty="0" smtClean="0">
                <a:ln>
                  <a:noFill/>
                </a:ln>
                <a:solidFill>
                  <a:srgbClr val="000000"/>
                </a:solidFill>
                <a:effectLst/>
                <a:uLnTx/>
                <a:uFillTx/>
              </a:rPr>
              <a:t>多项式的</a:t>
            </a:r>
            <a:r>
              <a:rPr kumimoji="0" lang="zh-CN" altLang="en-US" sz="2800" b="0" i="0" u="none" strike="noStrike" kern="1200" cap="none" spc="0" normalizeH="0" baseline="0" noProof="0" dirty="0" smtClean="0">
                <a:ln>
                  <a:noFill/>
                </a:ln>
                <a:solidFill>
                  <a:srgbClr val="000000"/>
                </a:solidFill>
                <a:effectLst/>
                <a:uLnTx/>
                <a:uFillTx/>
              </a:rPr>
              <a:t>形式为：</a:t>
            </a:r>
            <a:endParaRPr kumimoji="0" lang="zh-CN" altLang="en-US" sz="2800" b="1" i="0" u="none" strike="noStrike" kern="1200" cap="none" spc="0" normalizeH="0" baseline="0" noProof="0" dirty="0">
              <a:ln>
                <a:noFill/>
              </a:ln>
              <a:solidFill>
                <a:srgbClr val="000000"/>
              </a:solidFill>
              <a:effectLst/>
              <a:uLnTx/>
              <a:uFillTx/>
            </a:endParaRPr>
          </a:p>
        </p:txBody>
      </p:sp>
      <p:sp>
        <p:nvSpPr>
          <p:cNvPr id="6" name="矩形 5"/>
          <p:cNvSpPr>
            <a:spLocks noChangeArrowheads="1"/>
          </p:cNvSpPr>
          <p:nvPr/>
        </p:nvSpPr>
        <p:spPr bwMode="auto">
          <a:xfrm>
            <a:off x="1691680" y="2060848"/>
            <a:ext cx="5760640" cy="52322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1pPr>
            <a:lvl2pPr marL="4572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2pPr>
            <a:lvl3pPr marL="9144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3pPr>
            <a:lvl4pPr marL="13716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4pPr>
            <a:lvl5pPr marL="1828800" algn="l" rtl="0" fontAlgn="base">
              <a:spcBef>
                <a:spcPct val="0"/>
              </a:spcBef>
              <a:spcAft>
                <a:spcPct val="0"/>
              </a:spcAft>
              <a:buFont typeface="Arial" panose="020B0604020202020204" pitchFamily="34" charset="0"/>
              <a:defRPr sz="2800"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kern="1200">
                <a:solidFill>
                  <a:schemeClr val="tx1"/>
                </a:solidFill>
                <a:latin typeface="Times New Roman" panose="02020603050405020304" pitchFamily="18" charset="0"/>
                <a:ea typeface="仿宋_GB2312"/>
                <a:cs typeface="仿宋_GB2312"/>
              </a:defRPr>
            </a:lvl9pPr>
          </a:lstStyle>
          <a:p>
            <a:pPr eaLnBrk="0" hangingPunct="0">
              <a:spcBef>
                <a:spcPct val="20000"/>
              </a:spcBef>
            </a:pPr>
            <a:r>
              <a:rPr lang="en-US" altLang="zh-CN" b="1" dirty="0"/>
              <a:t>P(x) = </a:t>
            </a:r>
            <a:r>
              <a:rPr lang="en-US" altLang="zh-CN" b="1" dirty="0" smtClean="0"/>
              <a:t>P</a:t>
            </a:r>
            <a:r>
              <a:rPr lang="en-US" altLang="zh-CN" b="1" baseline="-25000" dirty="0" smtClean="0"/>
              <a:t>0</a:t>
            </a:r>
            <a:r>
              <a:rPr lang="en-US" altLang="zh-CN" b="1" dirty="0"/>
              <a:t> +  </a:t>
            </a:r>
            <a:r>
              <a:rPr lang="en-US" altLang="zh-CN" b="1" dirty="0" smtClean="0"/>
              <a:t>P</a:t>
            </a:r>
            <a:r>
              <a:rPr lang="en-US" altLang="zh-CN" b="1" baseline="-25000" dirty="0" smtClean="0"/>
              <a:t> 1</a:t>
            </a:r>
            <a:r>
              <a:rPr lang="en-US" altLang="zh-CN" b="1" i="1" dirty="0" smtClean="0"/>
              <a:t>x</a:t>
            </a:r>
            <a:r>
              <a:rPr lang="en-US" altLang="zh-CN" b="1" dirty="0"/>
              <a:t>  +  </a:t>
            </a:r>
            <a:r>
              <a:rPr lang="en-US" altLang="zh-CN" b="1" dirty="0" smtClean="0"/>
              <a:t>P</a:t>
            </a:r>
            <a:r>
              <a:rPr lang="en-US" altLang="zh-CN" b="1" baseline="-25000" dirty="0" smtClean="0"/>
              <a:t>2 </a:t>
            </a:r>
            <a:r>
              <a:rPr lang="en-US" altLang="zh-CN" b="1" i="1" dirty="0" smtClean="0"/>
              <a:t>x</a:t>
            </a:r>
            <a:r>
              <a:rPr lang="en-US" altLang="zh-CN" b="1" baseline="30000" dirty="0" smtClean="0"/>
              <a:t>3</a:t>
            </a:r>
            <a:r>
              <a:rPr lang="en-US" altLang="zh-CN" b="1" dirty="0"/>
              <a:t> </a:t>
            </a:r>
            <a:r>
              <a:rPr lang="en-US" altLang="zh-CN" b="1" dirty="0" smtClean="0"/>
              <a:t>+…+</a:t>
            </a:r>
            <a:r>
              <a:rPr lang="en-US" altLang="zh-CN" b="1" dirty="0"/>
              <a:t>  </a:t>
            </a:r>
            <a:r>
              <a:rPr lang="en-US" altLang="zh-CN" b="1" dirty="0" err="1" smtClean="0"/>
              <a:t>P</a:t>
            </a:r>
            <a:r>
              <a:rPr lang="en-US" altLang="zh-CN" b="1" baseline="-25000" dirty="0" err="1" smtClean="0"/>
              <a:t>n</a:t>
            </a:r>
            <a:r>
              <a:rPr lang="en-US" altLang="zh-CN" b="1" baseline="-25000" dirty="0" smtClean="0"/>
              <a:t> </a:t>
            </a:r>
            <a:r>
              <a:rPr lang="en-US" altLang="zh-CN" b="1" i="1" dirty="0" err="1" smtClean="0"/>
              <a:t>x</a:t>
            </a:r>
            <a:r>
              <a:rPr lang="en-US" altLang="zh-CN" b="1" baseline="30000" dirty="0" err="1" smtClean="0"/>
              <a:t>n</a:t>
            </a:r>
            <a:endParaRPr lang="zh-CN" altLang="en-US" b="1" dirty="0"/>
          </a:p>
        </p:txBody>
      </p:sp>
      <p:sp>
        <p:nvSpPr>
          <p:cNvPr id="7" name="内容占位符 2"/>
          <p:cNvSpPr txBox="1"/>
          <p:nvPr/>
        </p:nvSpPr>
        <p:spPr>
          <a:xfrm>
            <a:off x="619944" y="2924944"/>
            <a:ext cx="7920880" cy="1368152"/>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ts val="800"/>
              </a:spcBef>
              <a:spcAft>
                <a:spcPts val="0"/>
              </a:spcAft>
              <a:buClrTx/>
              <a:buSzTx/>
              <a:buFont typeface="Arial" panose="020B0604020202020204" pitchFamily="34" charset="0"/>
              <a:buNone/>
              <a:defRPr/>
            </a:pPr>
            <a:r>
              <a:rPr lang="zh-CN" altLang="en-US" sz="2800" b="0" dirty="0" smtClean="0">
                <a:solidFill>
                  <a:srgbClr val="000000"/>
                </a:solidFill>
              </a:rPr>
              <a:t>只需存放系数，是一个线性表</a:t>
            </a:r>
            <a:r>
              <a:rPr kumimoji="0" lang="zh-CN" altLang="en-US" sz="2800" b="0" i="0" u="none" strike="noStrike" kern="1200" cap="none" spc="0" normalizeH="0" baseline="0" noProof="0" dirty="0" smtClean="0">
                <a:ln>
                  <a:noFill/>
                </a:ln>
                <a:solidFill>
                  <a:srgbClr val="000000"/>
                </a:solidFill>
                <a:effectLst/>
                <a:uLnTx/>
                <a:uFillTx/>
              </a:rPr>
              <a:t>：</a:t>
            </a:r>
            <a:endParaRPr kumimoji="0" lang="en-US" altLang="zh-CN" sz="2800" b="0" i="0" u="none" strike="noStrike" kern="1200" cap="none" spc="0" normalizeH="0" baseline="0" noProof="0" dirty="0" smtClean="0">
              <a:ln>
                <a:noFill/>
              </a:ln>
              <a:solidFill>
                <a:srgbClr val="000000"/>
              </a:solidFill>
              <a:effectLst/>
              <a:uLnTx/>
              <a:uFillTx/>
            </a:endParaRPr>
          </a:p>
          <a:p>
            <a:pPr lvl="0"/>
            <a:r>
              <a:rPr lang="en-US" altLang="zh-CN" sz="2800" b="0" dirty="0">
                <a:solidFill>
                  <a:srgbClr val="000000"/>
                </a:solidFill>
              </a:rPr>
              <a:t> </a:t>
            </a:r>
            <a:r>
              <a:rPr lang="en-US" altLang="zh-CN" sz="2800" b="0" dirty="0" smtClean="0">
                <a:solidFill>
                  <a:srgbClr val="000000"/>
                </a:solidFill>
              </a:rPr>
              <a:t>            L = {</a:t>
            </a:r>
            <a:r>
              <a:rPr lang="en-US" altLang="zh-CN" sz="2800" dirty="0"/>
              <a:t>P</a:t>
            </a:r>
            <a:r>
              <a:rPr lang="en-US" altLang="zh-CN" sz="2800" baseline="-25000" dirty="0"/>
              <a:t>0</a:t>
            </a:r>
            <a:r>
              <a:rPr lang="en-US" altLang="zh-CN" sz="2800" b="0" dirty="0" smtClean="0">
                <a:solidFill>
                  <a:srgbClr val="000000"/>
                </a:solidFill>
              </a:rPr>
              <a:t>,</a:t>
            </a:r>
            <a:r>
              <a:rPr lang="en-US" altLang="zh-CN" sz="2800" dirty="0"/>
              <a:t> </a:t>
            </a:r>
            <a:r>
              <a:rPr lang="en-US" altLang="zh-CN" sz="2800" dirty="0" smtClean="0"/>
              <a:t>P</a:t>
            </a:r>
            <a:r>
              <a:rPr lang="en-US" altLang="zh-CN" sz="2800" baseline="-25000" dirty="0" smtClean="0"/>
              <a:t>1</a:t>
            </a:r>
            <a:r>
              <a:rPr lang="en-US" altLang="zh-CN" sz="2800" b="0" dirty="0" smtClean="0">
                <a:solidFill>
                  <a:srgbClr val="000000"/>
                </a:solidFill>
              </a:rPr>
              <a:t>, …, </a:t>
            </a:r>
            <a:r>
              <a:rPr lang="en-US" altLang="zh-CN" sz="2800" dirty="0" err="1" smtClean="0"/>
              <a:t>P</a:t>
            </a:r>
            <a:r>
              <a:rPr lang="en-US" altLang="zh-CN" sz="2800" baseline="-25000" dirty="0" err="1" smtClean="0"/>
              <a:t>n</a:t>
            </a:r>
            <a:r>
              <a:rPr lang="en-US" altLang="zh-CN" sz="2800" b="0" dirty="0" smtClean="0">
                <a:solidFill>
                  <a:srgbClr val="000000"/>
                </a:solidFill>
              </a:rPr>
              <a:t>}</a:t>
            </a:r>
            <a:endParaRPr kumimoji="0" lang="zh-CN" altLang="en-US" sz="2800" b="1" i="0" u="none" strike="noStrike" kern="1200" cap="none" spc="0" normalizeH="0" baseline="0" noProof="0" dirty="0">
              <a:ln>
                <a:noFill/>
              </a:ln>
              <a:solidFill>
                <a:srgbClr val="000000"/>
              </a:solidFill>
              <a:effectLst/>
              <a:uLnTx/>
              <a:uFillTx/>
            </a:endParaRPr>
          </a:p>
        </p:txBody>
      </p:sp>
      <p:sp>
        <p:nvSpPr>
          <p:cNvPr id="9" name="内容占位符 2"/>
          <p:cNvSpPr txBox="1"/>
          <p:nvPr/>
        </p:nvSpPr>
        <p:spPr>
          <a:xfrm>
            <a:off x="611560" y="4365104"/>
            <a:ext cx="8208912" cy="1368152"/>
          </a:xfrm>
          <a:prstGeom prst="rect">
            <a:avLst/>
          </a:prstGeom>
        </p:spPr>
        <p:txBody>
          <a:bodyPr vert="horz" lIns="91440" tIns="45720" rIns="91440" bIns="45720" rtlCol="0">
            <a:normAutofit fontScale="92500"/>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ts val="800"/>
              </a:spcBef>
              <a:spcAft>
                <a:spcPts val="0"/>
              </a:spcAft>
              <a:buClrTx/>
              <a:buSzTx/>
              <a:buFont typeface="Arial" panose="020B0604020202020204" pitchFamily="34" charset="0"/>
              <a:buNone/>
              <a:defRPr/>
            </a:pPr>
            <a:r>
              <a:rPr lang="zh-CN" altLang="en-US" sz="2800" b="0" dirty="0" smtClean="0">
                <a:solidFill>
                  <a:srgbClr val="000000"/>
                </a:solidFill>
              </a:rPr>
              <a:t>存放系数、次数，也是一个线性表</a:t>
            </a:r>
            <a:r>
              <a:rPr kumimoji="0" lang="zh-CN" altLang="en-US" sz="2800" b="0" i="0" u="none" strike="noStrike" kern="1200" cap="none" spc="0" normalizeH="0" baseline="0" noProof="0" dirty="0" smtClean="0">
                <a:ln>
                  <a:noFill/>
                </a:ln>
                <a:solidFill>
                  <a:srgbClr val="000000"/>
                </a:solidFill>
                <a:effectLst/>
                <a:uLnTx/>
                <a:uFillTx/>
              </a:rPr>
              <a:t>：</a:t>
            </a:r>
            <a:r>
              <a:rPr lang="zh-CN" altLang="en-US" sz="2800" b="0" dirty="0" smtClean="0">
                <a:solidFill>
                  <a:srgbClr val="000000"/>
                </a:solidFill>
              </a:rPr>
              <a:t>适合项数少的情况</a:t>
            </a:r>
            <a:endParaRPr kumimoji="0" lang="en-US" altLang="zh-CN" sz="2800" b="0" i="0" u="none" strike="noStrike" kern="1200" cap="none" spc="0" normalizeH="0" baseline="0" noProof="0" dirty="0" smtClean="0">
              <a:ln>
                <a:noFill/>
              </a:ln>
              <a:solidFill>
                <a:srgbClr val="000000"/>
              </a:solidFill>
              <a:effectLst/>
              <a:uLnTx/>
              <a:uFillTx/>
            </a:endParaRPr>
          </a:p>
          <a:p>
            <a:pPr lvl="0"/>
            <a:r>
              <a:rPr lang="en-US" altLang="zh-CN" sz="2800" b="0" dirty="0">
                <a:solidFill>
                  <a:srgbClr val="000000"/>
                </a:solidFill>
              </a:rPr>
              <a:t> </a:t>
            </a:r>
            <a:r>
              <a:rPr lang="en-US" altLang="zh-CN" sz="2800" b="0" dirty="0" smtClean="0">
                <a:solidFill>
                  <a:srgbClr val="000000"/>
                </a:solidFill>
              </a:rPr>
              <a:t>            L = {(</a:t>
            </a:r>
            <a:r>
              <a:rPr lang="en-US" altLang="zh-CN" sz="2800" dirty="0" smtClean="0"/>
              <a:t>P</a:t>
            </a:r>
            <a:r>
              <a:rPr lang="en-US" altLang="zh-CN" sz="2800" baseline="-25000" dirty="0" smtClean="0"/>
              <a:t>0</a:t>
            </a:r>
            <a:r>
              <a:rPr lang="en-US" altLang="zh-CN" sz="2800" b="0" dirty="0" smtClean="0">
                <a:solidFill>
                  <a:srgbClr val="000000"/>
                </a:solidFill>
              </a:rPr>
              <a:t>,</a:t>
            </a:r>
            <a:r>
              <a:rPr lang="en-US" altLang="zh-CN" sz="2800" dirty="0"/>
              <a:t> </a:t>
            </a:r>
            <a:r>
              <a:rPr lang="en-US" altLang="zh-CN" sz="2800" dirty="0" smtClean="0"/>
              <a:t>e</a:t>
            </a:r>
            <a:r>
              <a:rPr lang="en-US" altLang="zh-CN" sz="2800" baseline="-25000" dirty="0" smtClean="0"/>
              <a:t>0</a:t>
            </a:r>
            <a:r>
              <a:rPr lang="en-US" altLang="zh-CN" sz="2800" b="0" dirty="0" smtClean="0">
                <a:solidFill>
                  <a:srgbClr val="000000"/>
                </a:solidFill>
              </a:rPr>
              <a:t>),</a:t>
            </a:r>
            <a:r>
              <a:rPr lang="en-US" altLang="zh-CN" sz="2800" b="0" dirty="0">
                <a:solidFill>
                  <a:srgbClr val="000000"/>
                </a:solidFill>
              </a:rPr>
              <a:t> </a:t>
            </a:r>
            <a:r>
              <a:rPr lang="en-US" altLang="zh-CN" sz="2800" b="0" dirty="0" smtClean="0">
                <a:solidFill>
                  <a:srgbClr val="000000"/>
                </a:solidFill>
              </a:rPr>
              <a:t>(</a:t>
            </a:r>
            <a:r>
              <a:rPr lang="en-US" altLang="zh-CN" sz="2800" dirty="0" smtClean="0"/>
              <a:t>P</a:t>
            </a:r>
            <a:r>
              <a:rPr lang="en-US" altLang="zh-CN" sz="2800" baseline="-25000" dirty="0" smtClean="0"/>
              <a:t>1</a:t>
            </a:r>
            <a:r>
              <a:rPr lang="en-US" altLang="zh-CN" sz="2800" b="0" dirty="0" smtClean="0">
                <a:solidFill>
                  <a:srgbClr val="000000"/>
                </a:solidFill>
              </a:rPr>
              <a:t>,</a:t>
            </a:r>
            <a:r>
              <a:rPr lang="en-US" altLang="zh-CN" sz="2800" dirty="0" smtClean="0"/>
              <a:t> e</a:t>
            </a:r>
            <a:r>
              <a:rPr lang="en-US" altLang="zh-CN" sz="2800" baseline="-25000" dirty="0" smtClean="0"/>
              <a:t>1</a:t>
            </a:r>
            <a:r>
              <a:rPr lang="en-US" altLang="zh-CN" sz="2800" b="0" dirty="0" smtClean="0">
                <a:solidFill>
                  <a:srgbClr val="000000"/>
                </a:solidFill>
              </a:rPr>
              <a:t>),…, (</a:t>
            </a:r>
            <a:r>
              <a:rPr lang="en-US" altLang="zh-CN" sz="2800" dirty="0" err="1" smtClean="0"/>
              <a:t>P</a:t>
            </a:r>
            <a:r>
              <a:rPr lang="en-US" altLang="zh-CN" sz="2800" baseline="-25000" dirty="0" err="1" smtClean="0"/>
              <a:t>n</a:t>
            </a:r>
            <a:r>
              <a:rPr lang="en-US" altLang="zh-CN" sz="2800" b="0" dirty="0" smtClean="0">
                <a:solidFill>
                  <a:srgbClr val="000000"/>
                </a:solidFill>
              </a:rPr>
              <a:t>,</a:t>
            </a:r>
            <a:r>
              <a:rPr lang="en-US" altLang="zh-CN" sz="2800" dirty="0" smtClean="0"/>
              <a:t> </a:t>
            </a:r>
            <a:r>
              <a:rPr lang="en-US" altLang="zh-CN" sz="2800" dirty="0" err="1" smtClean="0"/>
              <a:t>e</a:t>
            </a:r>
            <a:r>
              <a:rPr lang="en-US" altLang="zh-CN" sz="2800" baseline="-25000" dirty="0" err="1" smtClean="0"/>
              <a:t>n</a:t>
            </a:r>
            <a:r>
              <a:rPr lang="en-US" altLang="zh-CN" sz="2800" b="0" dirty="0" smtClean="0">
                <a:solidFill>
                  <a:srgbClr val="000000"/>
                </a:solidFill>
              </a:rPr>
              <a:t>)}</a:t>
            </a:r>
            <a:endParaRPr kumimoji="0" lang="zh-CN" altLang="en-US" sz="2800" b="1" i="0" u="none" strike="noStrike" kern="1200" cap="none" spc="0" normalizeH="0" baseline="0" noProof="0" dirty="0">
              <a:ln>
                <a:noFill/>
              </a:ln>
              <a:solidFill>
                <a:srgbClr val="000000"/>
              </a:solidFill>
              <a:effectLst/>
              <a:uLnTx/>
              <a:uFillTx/>
            </a:endParaRPr>
          </a:p>
        </p:txBody>
      </p:sp>
      <p:sp>
        <p:nvSpPr>
          <p:cNvPr id="10" name="内容占位符 2"/>
          <p:cNvSpPr txBox="1"/>
          <p:nvPr/>
        </p:nvSpPr>
        <p:spPr>
          <a:xfrm>
            <a:off x="611560" y="5841268"/>
            <a:ext cx="7920880" cy="900100"/>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800"/>
              </a:spcBef>
              <a:buFont typeface="Arial" panose="020B0604020202020204" pitchFamily="34" charset="0"/>
              <a:buNone/>
              <a:defRPr sz="2400" b="1"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1739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4025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631190" indent="-164465"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4pPr>
            <a:lvl5pPr marL="859790" indent="-173990" algn="l" defTabSz="914400" rtl="0" eaLnBrk="1" latinLnBrk="0" hangingPunct="1">
              <a:lnSpc>
                <a:spcPct val="120000"/>
              </a:lnSpc>
              <a:spcBef>
                <a:spcPts val="300"/>
              </a:spcBef>
              <a:buClr>
                <a:schemeClr val="accent2"/>
              </a:buClr>
              <a:buFont typeface="Wingdings" panose="05000000000000000000" pitchFamily="2" charset="2"/>
              <a:buChar char="§"/>
              <a:defRPr sz="24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5pPr>
            <a:lvl6pPr marL="1097280" indent="-173990"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6pPr>
            <a:lvl7pPr marL="13531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7pPr>
            <a:lvl8pPr marL="1581785"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8pPr>
            <a:lvl9pPr marL="1791970" indent="-164465" algn="l" defTabSz="914400" rtl="0" eaLnBrk="1" latinLnBrk="0" hangingPunct="1">
              <a:spcBef>
                <a:spcPts val="300"/>
              </a:spcBef>
              <a:buClr>
                <a:schemeClr val="accent2"/>
              </a:buClr>
              <a:buFont typeface="Wingdings" panose="05000000000000000000" pitchFamily="2" charset="2"/>
              <a:buChar char="§"/>
              <a:defRPr sz="14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ts val="800"/>
              </a:spcBef>
              <a:spcAft>
                <a:spcPts val="0"/>
              </a:spcAft>
              <a:buClrTx/>
              <a:buSzTx/>
              <a:buFont typeface="Arial" panose="020B0604020202020204" pitchFamily="34" charset="0"/>
              <a:buNone/>
              <a:defRPr/>
            </a:pPr>
            <a:r>
              <a:rPr lang="zh-CN" altLang="en-US" sz="2800" b="0" dirty="0" smtClean="0">
                <a:solidFill>
                  <a:srgbClr val="000000"/>
                </a:solidFill>
              </a:rPr>
              <a:t>顺序 </a:t>
            </a:r>
            <a:r>
              <a:rPr lang="en-US" altLang="zh-CN" sz="2800" b="0" dirty="0" smtClean="0">
                <a:solidFill>
                  <a:srgbClr val="000000"/>
                </a:solidFill>
              </a:rPr>
              <a:t>vs. </a:t>
            </a:r>
            <a:r>
              <a:rPr lang="zh-CN" altLang="en-US" sz="2800" b="0" dirty="0">
                <a:solidFill>
                  <a:srgbClr val="000000"/>
                </a:solidFill>
              </a:rPr>
              <a:t>非</a:t>
            </a:r>
            <a:r>
              <a:rPr lang="zh-CN" altLang="en-US" sz="2800" b="0" dirty="0" smtClean="0">
                <a:solidFill>
                  <a:srgbClr val="000000"/>
                </a:solidFill>
              </a:rPr>
              <a:t>顺序？</a:t>
            </a:r>
            <a:endParaRPr kumimoji="0" lang="zh-CN" altLang="en-US" sz="2800" b="1" i="0" u="none" strike="noStrike" kern="1200" cap="none" spc="0" normalizeH="0" baseline="0" noProof="0" dirty="0">
              <a:ln>
                <a:noFill/>
              </a:ln>
              <a:solidFill>
                <a:srgbClr val="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052736"/>
            <a:ext cx="7920880" cy="3024336"/>
          </a:xfrm>
        </p:spPr>
        <p:txBody>
          <a:bodyPr>
            <a:normAutofit/>
          </a:bodyPr>
          <a:lstStyle/>
          <a:p>
            <a:r>
              <a:rPr lang="zh-CN" altLang="zh-CN" sz="2800" b="0" dirty="0" smtClean="0"/>
              <a:t>若</a:t>
            </a:r>
            <a:r>
              <a:rPr lang="zh-CN" altLang="zh-CN" sz="2800" b="0" dirty="0">
                <a:solidFill>
                  <a:srgbClr val="FF0000"/>
                </a:solidFill>
              </a:rPr>
              <a:t>采用顺序存储结构</a:t>
            </a:r>
            <a:r>
              <a:rPr lang="zh-CN" altLang="zh-CN" sz="2800" b="0" dirty="0"/>
              <a:t>，可使用一个一维数组存储线性表</a:t>
            </a:r>
            <a:r>
              <a:rPr lang="en-US" altLang="zh-CN" sz="2800" b="0" dirty="0"/>
              <a:t>Q</a:t>
            </a:r>
            <a:r>
              <a:rPr lang="en-US" altLang="zh-CN" sz="2800" b="0" baseline="-25000" dirty="0"/>
              <a:t>1</a:t>
            </a:r>
            <a:r>
              <a:rPr lang="zh-CN" altLang="zh-CN" sz="2800" b="0" dirty="0"/>
              <a:t>，数组中存储的数据元素为多项式的</a:t>
            </a:r>
            <a:r>
              <a:rPr lang="zh-CN" altLang="zh-CN" sz="2800" b="0" dirty="0">
                <a:solidFill>
                  <a:srgbClr val="FF0000"/>
                </a:solidFill>
              </a:rPr>
              <a:t>系数</a:t>
            </a:r>
            <a:r>
              <a:rPr lang="zh-CN" altLang="zh-CN" sz="2800" b="0" dirty="0"/>
              <a:t>，数组下标表示相应的次数。多项式</a:t>
            </a:r>
            <a:r>
              <a:rPr lang="en-US" altLang="zh-CN" sz="2800" b="0" dirty="0" err="1"/>
              <a:t>P</a:t>
            </a:r>
            <a:r>
              <a:rPr lang="en-US" altLang="zh-CN" sz="2800" b="0" baseline="-25000" dirty="0" err="1"/>
              <a:t>n</a:t>
            </a:r>
            <a:r>
              <a:rPr lang="en-US" altLang="zh-CN" sz="2800" b="0" dirty="0"/>
              <a:t>(x)</a:t>
            </a:r>
            <a:r>
              <a:rPr lang="zh-CN" altLang="zh-CN" sz="2800" b="0" dirty="0"/>
              <a:t>的顺序存储结构如</a:t>
            </a:r>
            <a:r>
              <a:rPr lang="zh-CN" altLang="zh-CN" sz="2800" b="0" dirty="0" smtClean="0"/>
              <a:t>图所</a:t>
            </a:r>
            <a:r>
              <a:rPr lang="zh-CN" altLang="zh-CN" sz="2800" b="0" dirty="0"/>
              <a:t>示</a:t>
            </a:r>
            <a:r>
              <a:rPr lang="zh-CN" altLang="zh-CN" sz="2800" dirty="0"/>
              <a:t>。</a:t>
            </a:r>
            <a:endParaRPr lang="zh-CN" altLang="zh-CN" sz="2800" dirty="0"/>
          </a:p>
          <a:p>
            <a:endParaRPr lang="zh-CN" altLang="en-US" sz="200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1187624" y="4005064"/>
          <a:ext cx="7508034" cy="1224136"/>
        </p:xfrm>
        <a:graphic>
          <a:graphicData uri="http://schemas.openxmlformats.org/presentationml/2006/ole">
            <mc:AlternateContent xmlns:mc="http://schemas.openxmlformats.org/markup-compatibility/2006">
              <mc:Choice xmlns:v="urn:schemas-microsoft-com:vml" Requires="v">
                <p:oleObj spid="_x0000_s169511" name="" r:id="rId1" imgW="5524500" imgH="914400" progId="">
                  <p:embed/>
                </p:oleObj>
              </mc:Choice>
              <mc:Fallback>
                <p:oleObj name="" r:id="rId1" imgW="5524500" imgH="914400"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005064"/>
                        <a:ext cx="7508034" cy="1224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a:xfrm>
            <a:off x="395535" y="53504"/>
            <a:ext cx="8224589" cy="7112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lIns="91440" tIns="45720" rIns="91440" bIns="45720" anchor="ctr">
            <a:normAutofit/>
          </a:bodyPr>
          <a:lstStyle/>
          <a:p>
            <a:r>
              <a:rPr lang="en-US" altLang="zh-CN" sz="3200" dirty="0" smtClean="0">
                <a:solidFill>
                  <a:schemeClr val="tx1"/>
                </a:solidFill>
                <a:effectLst/>
                <a:latin typeface="+mj-ea"/>
              </a:rPr>
              <a:t>1</a:t>
            </a:r>
            <a:r>
              <a:rPr lang="zh-CN" altLang="en-US" sz="3200" dirty="0" smtClean="0">
                <a:solidFill>
                  <a:schemeClr val="tx1"/>
                </a:solidFill>
                <a:effectLst/>
                <a:latin typeface="+mj-ea"/>
              </a:rPr>
              <a:t>、顺序存储</a:t>
            </a:r>
            <a:endParaRPr lang="zh-CN" altLang="en-US" sz="3200" dirty="0">
              <a:solidFill>
                <a:schemeClr val="tx1"/>
              </a:solidFill>
              <a:effectLst/>
              <a:latin typeface="+mj-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6886" y="1001248"/>
            <a:ext cx="8393586" cy="4227952"/>
          </a:xfrm>
        </p:spPr>
        <p:txBody>
          <a:bodyPr>
            <a:normAutofit/>
          </a:bodyPr>
          <a:lstStyle/>
          <a:p>
            <a:r>
              <a:rPr lang="en-US" altLang="zh-CN" b="0" dirty="0" smtClean="0"/>
              <a:t>	</a:t>
            </a:r>
            <a:r>
              <a:rPr lang="zh-CN" altLang="en-US" b="0" dirty="0"/>
              <a:t>如果</a:t>
            </a:r>
            <a:r>
              <a:rPr lang="zh-CN" altLang="zh-CN" b="0" dirty="0" smtClean="0"/>
              <a:t>多项式的次数很</a:t>
            </a:r>
            <a:r>
              <a:rPr lang="zh-CN" altLang="zh-CN" b="0" dirty="0"/>
              <a:t>高，非零项数目却</a:t>
            </a:r>
            <a:r>
              <a:rPr lang="zh-CN" altLang="zh-CN" b="0" dirty="0" smtClean="0"/>
              <a:t>很少：</a:t>
            </a:r>
            <a:endParaRPr lang="zh-CN" altLang="zh-CN" b="0" dirty="0"/>
          </a:p>
          <a:p>
            <a:r>
              <a:rPr lang="en-US" altLang="zh-CN" b="0" dirty="0" smtClean="0"/>
              <a:t>			P(x</a:t>
            </a:r>
            <a:r>
              <a:rPr lang="en-US" altLang="zh-CN" b="0" dirty="0"/>
              <a:t>) = 1+3x</a:t>
            </a:r>
            <a:r>
              <a:rPr lang="en-US" altLang="zh-CN" b="0" baseline="30000" dirty="0"/>
              <a:t>10</a:t>
            </a:r>
            <a:r>
              <a:rPr lang="en-US" altLang="zh-CN" b="0" dirty="0"/>
              <a:t>+6x</a:t>
            </a:r>
            <a:r>
              <a:rPr lang="en-US" altLang="zh-CN" b="0" baseline="30000" dirty="0"/>
              <a:t>1000</a:t>
            </a:r>
            <a:r>
              <a:rPr lang="en-US" altLang="zh-CN" b="0" dirty="0"/>
              <a:t>+9x</a:t>
            </a:r>
            <a:r>
              <a:rPr lang="en-US" altLang="zh-CN" b="0" baseline="30000" dirty="0"/>
              <a:t>100000</a:t>
            </a:r>
            <a:endParaRPr lang="zh-CN" altLang="zh-CN" b="0" dirty="0"/>
          </a:p>
          <a:p>
            <a:r>
              <a:rPr lang="en-US" altLang="zh-CN" b="0" dirty="0" smtClean="0"/>
              <a:t>	</a:t>
            </a:r>
            <a:r>
              <a:rPr lang="zh-CN" altLang="zh-CN" b="0" dirty="0" smtClean="0"/>
              <a:t>用</a:t>
            </a:r>
            <a:r>
              <a:rPr lang="zh-CN" altLang="zh-CN" b="0" dirty="0"/>
              <a:t>一维数组来存放，只有四个非零项，其余均为</a:t>
            </a:r>
            <a:r>
              <a:rPr lang="en-US" altLang="zh-CN" b="0" dirty="0"/>
              <a:t>0</a:t>
            </a:r>
            <a:r>
              <a:rPr lang="zh-CN" altLang="zh-CN" b="0" dirty="0"/>
              <a:t>，因此导致存储空间的极大浪费。因此，一般采用链式存储结构来描述一元多项式</a:t>
            </a:r>
            <a:r>
              <a:rPr lang="zh-CN" altLang="zh-CN" b="0" dirty="0" smtClean="0"/>
              <a:t>，每个</a:t>
            </a:r>
            <a:r>
              <a:rPr lang="zh-CN" altLang="en-US" b="0" dirty="0" smtClean="0"/>
              <a:t>结点</a:t>
            </a:r>
            <a:r>
              <a:rPr lang="zh-CN" altLang="zh-CN" b="0" dirty="0" smtClean="0"/>
              <a:t>包括</a:t>
            </a:r>
            <a:r>
              <a:rPr lang="zh-CN" altLang="zh-CN" b="0" dirty="0"/>
              <a:t>两个</a:t>
            </a:r>
            <a:r>
              <a:rPr lang="zh-CN" altLang="zh-CN" b="0" dirty="0" smtClean="0"/>
              <a:t>数据</a:t>
            </a:r>
            <a:r>
              <a:rPr lang="zh-CN" altLang="en-US" b="0" dirty="0" smtClean="0"/>
              <a:t>域</a:t>
            </a:r>
            <a:r>
              <a:rPr lang="zh-CN" altLang="zh-CN" b="0" dirty="0" smtClean="0"/>
              <a:t>：</a:t>
            </a:r>
            <a:r>
              <a:rPr lang="en-US" altLang="zh-CN" b="0" dirty="0" err="1"/>
              <a:t>coef</a:t>
            </a:r>
            <a:r>
              <a:rPr lang="zh-CN" altLang="zh-CN" b="0" dirty="0"/>
              <a:t>（系数）和</a:t>
            </a:r>
            <a:r>
              <a:rPr lang="en-US" altLang="zh-CN" b="0" dirty="0" err="1"/>
              <a:t>exp</a:t>
            </a:r>
            <a:r>
              <a:rPr lang="zh-CN" altLang="zh-CN" b="0" dirty="0"/>
              <a:t>（指数）</a:t>
            </a:r>
            <a:r>
              <a:rPr lang="zh-CN" altLang="zh-CN" b="0" dirty="0" smtClean="0"/>
              <a:t>。</a:t>
            </a:r>
            <a:endParaRPr lang="zh-CN" altLang="zh-CN" b="0" dirty="0"/>
          </a:p>
          <a:p>
            <a:endParaRPr lang="zh-CN" altLang="en-US" b="0"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324544" y="5013176"/>
          <a:ext cx="9967107" cy="504056"/>
        </p:xfrm>
        <a:graphic>
          <a:graphicData uri="http://schemas.openxmlformats.org/presentationml/2006/ole">
            <mc:AlternateContent xmlns:mc="http://schemas.openxmlformats.org/markup-compatibility/2006">
              <mc:Choice xmlns:v="urn:schemas-microsoft-com:vml" Requires="v">
                <p:oleObj spid="_x0000_s167462" name="" r:id="rId1" imgW="11074400" imgH="558800" progId="">
                  <p:embed/>
                </p:oleObj>
              </mc:Choice>
              <mc:Fallback>
                <p:oleObj name="" r:id="rId1" imgW="11074400" imgH="558800"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44" y="5013176"/>
                        <a:ext cx="9967107"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a:xfrm>
            <a:off x="395535" y="53504"/>
            <a:ext cx="8224589" cy="7112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lIns="91440" tIns="45720" rIns="91440" bIns="45720" anchor="ctr">
            <a:normAutofit/>
          </a:bodyPr>
          <a:lstStyle/>
          <a:p>
            <a:r>
              <a:rPr lang="en-US" altLang="zh-CN" sz="3200" dirty="0" smtClean="0">
                <a:solidFill>
                  <a:schemeClr val="tx1"/>
                </a:solidFill>
                <a:effectLst/>
                <a:latin typeface="+mj-ea"/>
              </a:rPr>
              <a:t>2</a:t>
            </a:r>
            <a:r>
              <a:rPr lang="zh-CN" altLang="en-US" sz="3200" dirty="0" smtClean="0">
                <a:solidFill>
                  <a:schemeClr val="tx1"/>
                </a:solidFill>
                <a:effectLst/>
                <a:latin typeface="+mj-ea"/>
              </a:rPr>
              <a:t>、非顺序存储</a:t>
            </a:r>
            <a:endParaRPr lang="zh-CN" altLang="en-US" sz="3200" dirty="0">
              <a:solidFill>
                <a:schemeClr val="tx1"/>
              </a:solidFill>
              <a:effectLst/>
              <a:latin typeface="+mj-ea"/>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214290"/>
            <a:ext cx="7520940" cy="548640"/>
          </a:xfrm>
        </p:spPr>
        <p:txBody>
          <a:bodyPr/>
          <a:lstStyle/>
          <a:p>
            <a:r>
              <a:rPr lang="zh-CN" altLang="en-US" sz="3200" b="1" cap="none" dirty="0" smtClean="0">
                <a:solidFill>
                  <a:prstClr val="black"/>
                </a:solidFill>
                <a:latin typeface="微软雅黑" panose="020B0503020204020204" pitchFamily="34" charset="-122"/>
                <a:ea typeface="微软雅黑" panose="020B0503020204020204" pitchFamily="34" charset="-122"/>
              </a:rPr>
              <a:t>二、商品链更新</a:t>
            </a:r>
            <a:endParaRPr lang="zh-CN" altLang="en-US" dirty="0">
              <a:solidFill>
                <a:srgbClr val="FF0000"/>
              </a:solidFill>
            </a:endParaRPr>
          </a:p>
        </p:txBody>
      </p:sp>
      <p:sp>
        <p:nvSpPr>
          <p:cNvPr id="3" name="内容占位符 2"/>
          <p:cNvSpPr>
            <a:spLocks noGrp="1"/>
          </p:cNvSpPr>
          <p:nvPr>
            <p:ph idx="1"/>
          </p:nvPr>
        </p:nvSpPr>
        <p:spPr>
          <a:xfrm>
            <a:off x="500034" y="1142984"/>
            <a:ext cx="8215370" cy="5500726"/>
          </a:xfrm>
        </p:spPr>
        <p:txBody>
          <a:bodyPr>
            <a:normAutofit/>
          </a:bodyPr>
          <a:lstStyle/>
          <a:p>
            <a:r>
              <a:rPr lang="zh-CN" altLang="zh-CN" sz="2600" b="0" dirty="0" smtClean="0"/>
              <a:t>某</a:t>
            </a:r>
            <a:r>
              <a:rPr lang="zh-CN" altLang="zh-CN" sz="2600" b="0" dirty="0"/>
              <a:t>仓库中各商品的库存数量</a:t>
            </a:r>
            <a:r>
              <a:rPr lang="zh-CN" altLang="zh-CN" sz="2600" b="0" dirty="0">
                <a:solidFill>
                  <a:srgbClr val="FF0000"/>
                </a:solidFill>
              </a:rPr>
              <a:t>按商品编号从小到大存储在一个带头结点的单链表</a:t>
            </a:r>
            <a:r>
              <a:rPr lang="zh-CN" altLang="zh-CN" sz="2600" b="0" dirty="0"/>
              <a:t>中。链表的结点由商品编号</a:t>
            </a:r>
            <a:r>
              <a:rPr lang="en-US" altLang="zh-CN" sz="2600" b="0" dirty="0"/>
              <a:t>(No)</a:t>
            </a:r>
            <a:r>
              <a:rPr lang="zh-CN" altLang="zh-CN" sz="2600" b="0" dirty="0"/>
              <a:t>、数量</a:t>
            </a:r>
            <a:r>
              <a:rPr lang="en-US" altLang="zh-CN" sz="2600" b="0" dirty="0"/>
              <a:t>(</a:t>
            </a:r>
            <a:r>
              <a:rPr lang="en-US" altLang="zh-CN" sz="2600" b="0" dirty="0" err="1"/>
              <a:t>Num</a:t>
            </a:r>
            <a:r>
              <a:rPr lang="en-US" altLang="zh-CN" sz="2600" b="0" dirty="0"/>
              <a:t>)</a:t>
            </a:r>
            <a:r>
              <a:rPr lang="zh-CN" altLang="zh-CN" sz="2600" b="0" dirty="0"/>
              <a:t>和链指针</a:t>
            </a:r>
            <a:r>
              <a:rPr lang="en-US" altLang="zh-CN" sz="2600" b="0" dirty="0"/>
              <a:t>(next)</a:t>
            </a:r>
            <a:r>
              <a:rPr lang="zh-CN" altLang="zh-CN" sz="2600" b="0" dirty="0"/>
              <a:t>三个域组成如下</a:t>
            </a:r>
            <a:r>
              <a:rPr lang="zh-CN" altLang="zh-CN" sz="2600" dirty="0" smtClean="0"/>
              <a:t>：</a:t>
            </a:r>
            <a:endParaRPr lang="en-US" altLang="zh-CN" sz="2600" dirty="0" smtClean="0"/>
          </a:p>
          <a:p>
            <a:endParaRPr lang="en-US" altLang="zh-CN" sz="2600" dirty="0"/>
          </a:p>
          <a:p>
            <a:endParaRPr lang="en-US" altLang="zh-CN" sz="2600" dirty="0" smtClean="0"/>
          </a:p>
          <a:p>
            <a:r>
              <a:rPr lang="zh-CN" altLang="zh-CN" sz="2600" b="0" dirty="0" smtClean="0"/>
              <a:t>现</a:t>
            </a:r>
            <a:r>
              <a:rPr lang="zh-CN" altLang="zh-CN" sz="2600" b="0" dirty="0"/>
              <a:t>新进一批商品需要</a:t>
            </a:r>
            <a:r>
              <a:rPr lang="zh-CN" altLang="zh-CN" sz="2600" b="0" dirty="0" smtClean="0"/>
              <a:t>入库</a:t>
            </a:r>
            <a:r>
              <a:rPr lang="zh-CN" altLang="en-US" sz="2600" b="0" dirty="0" smtClean="0"/>
              <a:t>，其中</a:t>
            </a:r>
            <a:r>
              <a:rPr lang="zh-CN" altLang="zh-CN" sz="2600" b="0" dirty="0" smtClean="0"/>
              <a:t>有</a:t>
            </a:r>
            <a:r>
              <a:rPr lang="zh-CN" altLang="zh-CN" sz="2600" b="0" dirty="0"/>
              <a:t>部分商品是库存中</a:t>
            </a:r>
            <a:r>
              <a:rPr lang="zh-CN" altLang="zh-CN" sz="2600" b="0" dirty="0">
                <a:solidFill>
                  <a:srgbClr val="FF0000"/>
                </a:solidFill>
              </a:rPr>
              <a:t>已有商品</a:t>
            </a:r>
            <a:r>
              <a:rPr lang="zh-CN" altLang="zh-CN" sz="2600" b="0" dirty="0" smtClean="0"/>
              <a:t>，</a:t>
            </a:r>
            <a:r>
              <a:rPr lang="zh-CN" altLang="en-US" sz="2600" b="0" dirty="0" smtClean="0"/>
              <a:t>其余</a:t>
            </a:r>
            <a:r>
              <a:rPr lang="zh-CN" altLang="zh-CN" sz="2600" b="0" dirty="0" smtClean="0"/>
              <a:t>商品</a:t>
            </a:r>
            <a:r>
              <a:rPr lang="zh-CN" altLang="zh-CN" sz="2600" b="0" dirty="0"/>
              <a:t>是</a:t>
            </a:r>
            <a:r>
              <a:rPr lang="zh-CN" altLang="zh-CN" sz="2600" b="0" dirty="0">
                <a:solidFill>
                  <a:srgbClr val="FF0000"/>
                </a:solidFill>
              </a:rPr>
              <a:t>新增商品</a:t>
            </a:r>
            <a:r>
              <a:rPr lang="zh-CN" altLang="zh-CN" sz="2600" b="0" dirty="0" smtClean="0"/>
              <a:t>。</a:t>
            </a:r>
            <a:endParaRPr lang="en-US" altLang="zh-CN" sz="2600" b="0" dirty="0" smtClean="0"/>
          </a:p>
          <a:p>
            <a:r>
              <a:rPr lang="zh-CN" altLang="zh-CN" sz="2600" b="0" dirty="0" smtClean="0"/>
              <a:t>若</a:t>
            </a:r>
            <a:r>
              <a:rPr lang="zh-CN" altLang="zh-CN" sz="2600" b="0" dirty="0"/>
              <a:t>各入库商品的数量也是按商品编号从小到存储在一个</a:t>
            </a:r>
            <a:r>
              <a:rPr lang="zh-CN" altLang="zh-CN" sz="2600" b="0" dirty="0">
                <a:solidFill>
                  <a:srgbClr val="FF0000"/>
                </a:solidFill>
              </a:rPr>
              <a:t>带头结点的单链表</a:t>
            </a:r>
            <a:r>
              <a:rPr lang="zh-CN" altLang="zh-CN" sz="2600" b="0" dirty="0"/>
              <a:t>中，根据入库商品的数量</a:t>
            </a:r>
            <a:r>
              <a:rPr lang="zh-CN" altLang="zh-CN" sz="2600" dirty="0">
                <a:solidFill>
                  <a:srgbClr val="FF0000"/>
                </a:solidFill>
              </a:rPr>
              <a:t>更新</a:t>
            </a:r>
            <a:r>
              <a:rPr lang="zh-CN" altLang="zh-CN" sz="2600" b="0" dirty="0"/>
              <a:t>各库存商品的数量。</a:t>
            </a:r>
            <a:endParaRPr lang="zh-CN" altLang="zh-CN" sz="2600" b="0" dirty="0"/>
          </a:p>
          <a:p>
            <a:endParaRPr lang="zh-CN" altLang="en-US" dirty="0"/>
          </a:p>
        </p:txBody>
      </p:sp>
      <p:pic>
        <p:nvPicPr>
          <p:cNvPr id="3277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6446" y="2857496"/>
            <a:ext cx="3627656" cy="857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196752"/>
            <a:ext cx="7520940" cy="4536504"/>
          </a:xfrm>
        </p:spPr>
        <p:txBody>
          <a:bodyPr/>
          <a:lstStyle/>
          <a:p>
            <a:r>
              <a:rPr lang="zh-CN" altLang="zh-CN" b="0" dirty="0"/>
              <a:t>已有商品用单链表</a:t>
            </a:r>
            <a:r>
              <a:rPr lang="en-US" altLang="zh-CN" b="0" dirty="0"/>
              <a:t>L</a:t>
            </a:r>
            <a:r>
              <a:rPr lang="zh-CN" altLang="zh-CN" b="0" dirty="0"/>
              <a:t>表示，其结构如</a:t>
            </a:r>
            <a:r>
              <a:rPr lang="zh-CN" altLang="zh-CN" b="0" dirty="0" smtClean="0"/>
              <a:t>图所</a:t>
            </a:r>
            <a:r>
              <a:rPr lang="zh-CN" altLang="zh-CN" b="0" dirty="0"/>
              <a:t>示</a:t>
            </a:r>
            <a:r>
              <a:rPr lang="zh-CN" altLang="zh-CN" b="0" dirty="0" smtClean="0"/>
              <a:t>：</a:t>
            </a:r>
            <a:endParaRPr lang="en-US" altLang="zh-CN" b="0" dirty="0" smtClean="0"/>
          </a:p>
          <a:p>
            <a:endParaRPr lang="en-US" altLang="zh-CN" b="0" dirty="0"/>
          </a:p>
          <a:p>
            <a:endParaRPr lang="en-US" altLang="zh-CN" b="0" dirty="0" smtClean="0"/>
          </a:p>
          <a:p>
            <a:endParaRPr lang="en-US" altLang="zh-CN" b="0" dirty="0"/>
          </a:p>
          <a:p>
            <a:r>
              <a:rPr lang="zh-CN" altLang="zh-CN" b="0" dirty="0"/>
              <a:t>新进商品用单链表</a:t>
            </a:r>
            <a:r>
              <a:rPr lang="en-US" altLang="zh-CN" b="0" dirty="0"/>
              <a:t>Lin</a:t>
            </a:r>
            <a:r>
              <a:rPr lang="zh-CN" altLang="zh-CN" b="0" dirty="0"/>
              <a:t>表示，其结构如</a:t>
            </a:r>
            <a:r>
              <a:rPr lang="zh-CN" altLang="zh-CN" b="0" dirty="0" smtClean="0"/>
              <a:t>图所</a:t>
            </a:r>
            <a:r>
              <a:rPr lang="zh-CN" altLang="zh-CN" b="0" dirty="0"/>
              <a:t>示：</a:t>
            </a:r>
            <a:endParaRPr lang="zh-CN" altLang="zh-CN" b="0" dirty="0"/>
          </a:p>
          <a:p>
            <a:endParaRPr lang="zh-CN" altLang="zh-CN" b="0" dirty="0"/>
          </a:p>
          <a:p>
            <a:endParaRPr lang="zh-CN" altLang="en-US" dirty="0"/>
          </a:p>
        </p:txBody>
      </p:sp>
      <p:pic>
        <p:nvPicPr>
          <p:cNvPr id="2253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3528" y="2204864"/>
            <a:ext cx="87026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950" y="4293096"/>
            <a:ext cx="86725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4764" y="785255"/>
            <a:ext cx="7992888" cy="3579849"/>
          </a:xfrm>
        </p:spPr>
        <p:txBody>
          <a:bodyPr/>
          <a:lstStyle/>
          <a:p>
            <a:r>
              <a:rPr lang="zh-CN" altLang="zh-CN" b="0" dirty="0"/>
              <a:t>则入库后商品更新链表</a:t>
            </a:r>
            <a:r>
              <a:rPr lang="en-US" altLang="zh-CN" b="0" dirty="0" err="1"/>
              <a:t>Lnew</a:t>
            </a:r>
            <a:r>
              <a:rPr lang="zh-CN" altLang="zh-CN" b="0" dirty="0"/>
              <a:t>表示，其结构如</a:t>
            </a:r>
            <a:r>
              <a:rPr lang="zh-CN" altLang="zh-CN" b="0" dirty="0" smtClean="0"/>
              <a:t>图</a:t>
            </a:r>
            <a:r>
              <a:rPr lang="en-US" altLang="zh-CN" b="0" dirty="0" smtClean="0"/>
              <a:t>2-25</a:t>
            </a:r>
            <a:r>
              <a:rPr lang="zh-CN" altLang="zh-CN" b="0" dirty="0" smtClean="0"/>
              <a:t>所</a:t>
            </a:r>
            <a:r>
              <a:rPr lang="zh-CN" altLang="zh-CN" b="0" dirty="0"/>
              <a:t>示：</a:t>
            </a:r>
            <a:endParaRPr lang="zh-CN" altLang="zh-CN" b="0" dirty="0"/>
          </a:p>
          <a:p>
            <a:endParaRPr lang="zh-CN" altLang="en-US" dirty="0"/>
          </a:p>
        </p:txBody>
      </p:sp>
      <p:pic>
        <p:nvPicPr>
          <p:cNvPr id="2355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520" y="1901937"/>
            <a:ext cx="891540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1_视点">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lnDef>
      <a:spPr>
        <a:ln w="34925">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5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8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9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0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lnDef>
      <a:spPr>
        <a:ln>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1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2_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17559</Words>
  <Application>WPS 演示</Application>
  <PresentationFormat>全屏显示(4:3)</PresentationFormat>
  <Paragraphs>1653</Paragraphs>
  <Slides>109</Slides>
  <Notes>59</Notes>
  <HiddenSlides>0</HiddenSlides>
  <MMClips>0</MMClips>
  <ScaleCrop>false</ScaleCrop>
  <HeadingPairs>
    <vt:vector size="8" baseType="variant">
      <vt:variant>
        <vt:lpstr>已用的字体</vt:lpstr>
      </vt:variant>
      <vt:variant>
        <vt:i4>29</vt:i4>
      </vt:variant>
      <vt:variant>
        <vt:lpstr>主题</vt:lpstr>
      </vt:variant>
      <vt:variant>
        <vt:i4>20</vt:i4>
      </vt:variant>
      <vt:variant>
        <vt:lpstr>嵌入 OLE 服务器</vt:lpstr>
      </vt:variant>
      <vt:variant>
        <vt:i4>2</vt:i4>
      </vt:variant>
      <vt:variant>
        <vt:lpstr>幻灯片标题</vt:lpstr>
      </vt:variant>
      <vt:variant>
        <vt:i4>109</vt:i4>
      </vt:variant>
    </vt:vector>
  </HeadingPairs>
  <TitlesOfParts>
    <vt:vector size="160" baseType="lpstr">
      <vt:lpstr>Arial</vt:lpstr>
      <vt:lpstr>宋体</vt:lpstr>
      <vt:lpstr>Wingdings</vt:lpstr>
      <vt:lpstr>Wingdings 2</vt:lpstr>
      <vt:lpstr>Verdana</vt:lpstr>
      <vt:lpstr>Tunga</vt:lpstr>
      <vt:lpstr>Segoe Print</vt:lpstr>
      <vt:lpstr>黑体</vt:lpstr>
      <vt:lpstr>Times New Roman</vt:lpstr>
      <vt:lpstr>楷体</vt:lpstr>
      <vt:lpstr>方正舒体</vt:lpstr>
      <vt:lpstr>楷体_GB2312</vt:lpstr>
      <vt:lpstr>Consolas</vt:lpstr>
      <vt:lpstr>华文新魏</vt:lpstr>
      <vt:lpstr>Symbol</vt:lpstr>
      <vt:lpstr>Symbol</vt:lpstr>
      <vt:lpstr>仿宋</vt:lpstr>
      <vt:lpstr>方正启体简体</vt:lpstr>
      <vt:lpstr>微软雅黑</vt:lpstr>
      <vt:lpstr>Calibri</vt:lpstr>
      <vt:lpstr>Arial Unicode MS</vt:lpstr>
      <vt:lpstr>华文中宋</vt:lpstr>
      <vt:lpstr>新宋体</vt:lpstr>
      <vt:lpstr>Wingdings</vt:lpstr>
      <vt:lpstr>Wingdings 2</vt:lpstr>
      <vt:lpstr>仿宋_GB2312</vt:lpstr>
      <vt:lpstr>华文行楷</vt:lpstr>
      <vt:lpstr>隶书</vt:lpstr>
      <vt:lpstr>楷体_GB2312</vt:lpstr>
      <vt:lpstr>1_视点</vt:lpstr>
      <vt:lpstr>1_角度</vt:lpstr>
      <vt:lpstr>2_角度</vt:lpstr>
      <vt:lpstr>6_角度</vt:lpstr>
      <vt:lpstr>11_角度</vt:lpstr>
      <vt:lpstr>12_角度</vt:lpstr>
      <vt:lpstr>Office 主题</vt:lpstr>
      <vt:lpstr>1_Office 主题</vt:lpstr>
      <vt:lpstr>2_Office 主题</vt:lpstr>
      <vt:lpstr>3_Office 主题</vt:lpstr>
      <vt:lpstr>4_Office 主题</vt:lpstr>
      <vt:lpstr>5_Office 主题</vt:lpstr>
      <vt:lpstr>6_Office 主题</vt:lpstr>
      <vt:lpstr>8_Office 主题</vt:lpstr>
      <vt:lpstr>9_Office 主题</vt:lpstr>
      <vt:lpstr>10_Office 主题</vt:lpstr>
      <vt:lpstr>11_Office 主题</vt:lpstr>
      <vt:lpstr>12_Office 主题</vt:lpstr>
      <vt:lpstr>13_Office 主题</vt:lpstr>
      <vt:lpstr>14_Office 主题</vt:lpstr>
      <vt:lpstr>Equation.DSMT4</vt:lpstr>
      <vt:lpstr>Equation.DSMT4</vt:lpstr>
      <vt:lpstr>PowerPoint 演示文稿</vt:lpstr>
      <vt:lpstr>本章提要</vt:lpstr>
      <vt:lpstr>2.1 线性表的定义（逻辑结构）</vt:lpstr>
      <vt:lpstr>逻辑结构的ADT描述</vt:lpstr>
      <vt:lpstr>PowerPoint 演示文稿</vt:lpstr>
      <vt:lpstr>PowerPoint 演示文稿</vt:lpstr>
      <vt:lpstr>PowerPoint 演示文稿</vt:lpstr>
      <vt:lpstr>本章提要</vt:lpstr>
      <vt:lpstr>一、顺序存储结构</vt:lpstr>
      <vt:lpstr>二、顺序表及特点</vt:lpstr>
      <vt:lpstr>PowerPoint 演示文稿</vt:lpstr>
      <vt:lpstr>三、顺序表定义</vt:lpstr>
      <vt:lpstr>PowerPoint 演示文稿</vt:lpstr>
      <vt:lpstr>变量定义（静态）：</vt:lpstr>
      <vt:lpstr>PowerPoint 演示文稿</vt:lpstr>
      <vt:lpstr>变量定义（动态）：</vt:lpstr>
      <vt:lpstr>（静态、动态）结构体变量定义：</vt:lpstr>
      <vt:lpstr>C++中引用：为变量定义别名</vt:lpstr>
      <vt:lpstr>引用的作用：做函数参数、返回</vt:lpstr>
      <vt:lpstr>引用的作用：做函数参数、返回</vt:lpstr>
      <vt:lpstr>引用的作用：做函数参数、返回</vt:lpstr>
      <vt:lpstr>引用的作用：做函数参数、返回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五、顺序存储结构的总结</vt:lpstr>
      <vt:lpstr>  void MergeSqList(SqList *La, SqList *Lb, SqList *&amp;Lc){    </vt:lpstr>
      <vt:lpstr>   while(pa&lt;=pa_last &amp;&amp; pb&lt;=pb_last) //La和Lb均未完     { 	if(*pa &lt;= *pb)  *pc++ = *pa++;	  //有相同数据的情况 	else	*pc++ = *pb++;     }     while(pa &lt;= pa_last) *pc++ = *pa++; //插入剩余元素         while(pb &lt;= pb_last) *pc++ = *pb++; }</vt:lpstr>
      <vt:lpstr>本章提要</vt:lpstr>
      <vt:lpstr>一、链式存储结构</vt:lpstr>
      <vt:lpstr>二、单链表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三、线性表实现方法的比较</vt:lpstr>
      <vt:lpstr>PowerPoint 演示文稿</vt:lpstr>
      <vt:lpstr>PowerPoint 演示文稿</vt:lpstr>
      <vt:lpstr>四、循环链表</vt:lpstr>
      <vt:lpstr>PowerPoint 演示文稿</vt:lpstr>
      <vt:lpstr>PowerPoint 演示文稿</vt:lpstr>
      <vt:lpstr>PowerPoint 演示文稿</vt:lpstr>
      <vt:lpstr>五、双向链表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本章提要</vt:lpstr>
      <vt:lpstr>一、一元多项式运算</vt:lpstr>
      <vt:lpstr>1、顺序存储</vt:lpstr>
      <vt:lpstr>2、非顺序存储</vt:lpstr>
      <vt:lpstr>二、商品链更新</vt:lpstr>
      <vt:lpstr>PowerPoint 演示文稿</vt:lpstr>
      <vt:lpstr>PowerPoint 演示文稿</vt:lpstr>
      <vt:lpstr>PowerPoint 演示文稿</vt:lpstr>
      <vt:lpstr>PowerPoint 演示文稿</vt:lpstr>
      <vt:lpstr>知识要点</vt:lpstr>
      <vt:lpstr>作业    编程均要求写出完整程序</vt:lpstr>
      <vt:lpstr>PowerPoint 演示文稿</vt:lpstr>
      <vt:lpstr>Moodle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scott</dc:creator>
  <cp:lastModifiedBy>昭君</cp:lastModifiedBy>
  <cp:revision>1524</cp:revision>
  <dcterms:created xsi:type="dcterms:W3CDTF">2011-09-17T02:46:00Z</dcterms:created>
  <dcterms:modified xsi:type="dcterms:W3CDTF">2021-10-22T13:36:12Z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34B0265121594AB98EAAF01F50DE3A30</vt:lpwstr>
  </property>
  <property fmtid="{D5CDD505-2E9C-101B-9397-08002B2CF9AE}" pid="3" name="KSOProductBuildVer">
    <vt:lpwstr>2052-11.1.0.11045</vt:lpwstr>
  </property>
</Properties>
</file>