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theme/theme13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4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5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6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7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9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20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21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78" r:id="rId3"/>
    <p:sldMasterId id="2147483690" r:id="rId4"/>
    <p:sldMasterId id="2147483702" r:id="rId5"/>
    <p:sldMasterId id="2147483714" r:id="rId6"/>
    <p:sldMasterId id="2147483726" r:id="rId7"/>
    <p:sldMasterId id="2147483750" r:id="rId8"/>
    <p:sldMasterId id="2147483762" r:id="rId9"/>
    <p:sldMasterId id="2147483786" r:id="rId10"/>
    <p:sldMasterId id="2147483798" r:id="rId11"/>
    <p:sldMasterId id="2147483810" r:id="rId12"/>
    <p:sldMasterId id="2147483822" r:id="rId13"/>
    <p:sldMasterId id="2147483825" r:id="rId14"/>
    <p:sldMasterId id="2147483828" r:id="rId15"/>
    <p:sldMasterId id="2147483831" r:id="rId16"/>
    <p:sldMasterId id="2147483834" r:id="rId17"/>
    <p:sldMasterId id="2147483837" r:id="rId18"/>
    <p:sldMasterId id="2147483840" r:id="rId19"/>
    <p:sldMasterId id="2147483843" r:id="rId20"/>
    <p:sldMasterId id="2147483846" r:id="rId21"/>
    <p:sldMasterId id="2147483858" r:id="rId22"/>
  </p:sldMasterIdLst>
  <p:notesMasterIdLst>
    <p:notesMasterId r:id="rId155"/>
  </p:notesMasterIdLst>
  <p:sldIdLst>
    <p:sldId id="861" r:id="rId23"/>
    <p:sldId id="881" r:id="rId24"/>
    <p:sldId id="936" r:id="rId25"/>
    <p:sldId id="937" r:id="rId26"/>
    <p:sldId id="938" r:id="rId27"/>
    <p:sldId id="939" r:id="rId28"/>
    <p:sldId id="1077" r:id="rId29"/>
    <p:sldId id="940" r:id="rId30"/>
    <p:sldId id="941" r:id="rId31"/>
    <p:sldId id="942" r:id="rId32"/>
    <p:sldId id="943" r:id="rId33"/>
    <p:sldId id="944" r:id="rId34"/>
    <p:sldId id="945" r:id="rId35"/>
    <p:sldId id="946" r:id="rId36"/>
    <p:sldId id="947" r:id="rId37"/>
    <p:sldId id="948" r:id="rId38"/>
    <p:sldId id="949" r:id="rId39"/>
    <p:sldId id="1078" r:id="rId40"/>
    <p:sldId id="1079" r:id="rId41"/>
    <p:sldId id="1067" r:id="rId42"/>
    <p:sldId id="1069" r:id="rId43"/>
    <p:sldId id="951" r:id="rId44"/>
    <p:sldId id="958" r:id="rId45"/>
    <p:sldId id="952" r:id="rId46"/>
    <p:sldId id="953" r:id="rId47"/>
    <p:sldId id="954" r:id="rId48"/>
    <p:sldId id="955" r:id="rId49"/>
    <p:sldId id="956" r:id="rId50"/>
    <p:sldId id="957" r:id="rId51"/>
    <p:sldId id="1080" r:id="rId52"/>
    <p:sldId id="973" r:id="rId53"/>
    <p:sldId id="974" r:id="rId54"/>
    <p:sldId id="975" r:id="rId55"/>
    <p:sldId id="976" r:id="rId56"/>
    <p:sldId id="962" r:id="rId57"/>
    <p:sldId id="963" r:id="rId58"/>
    <p:sldId id="1068" r:id="rId59"/>
    <p:sldId id="1071" r:id="rId60"/>
    <p:sldId id="1081" r:id="rId61"/>
    <p:sldId id="1082" r:id="rId62"/>
    <p:sldId id="1083" r:id="rId63"/>
    <p:sldId id="970" r:id="rId64"/>
    <p:sldId id="1072" r:id="rId65"/>
    <p:sldId id="977" r:id="rId66"/>
    <p:sldId id="972" r:id="rId67"/>
    <p:sldId id="978" r:id="rId68"/>
    <p:sldId id="979" r:id="rId69"/>
    <p:sldId id="981" r:id="rId70"/>
    <p:sldId id="982" r:id="rId71"/>
    <p:sldId id="1095" r:id="rId72"/>
    <p:sldId id="1084" r:id="rId73"/>
    <p:sldId id="1086" r:id="rId74"/>
    <p:sldId id="985" r:id="rId75"/>
    <p:sldId id="986" r:id="rId76"/>
    <p:sldId id="987" r:id="rId77"/>
    <p:sldId id="991" r:id="rId78"/>
    <p:sldId id="1088" r:id="rId79"/>
    <p:sldId id="1089" r:id="rId80"/>
    <p:sldId id="1090" r:id="rId81"/>
    <p:sldId id="988" r:id="rId82"/>
    <p:sldId id="990" r:id="rId83"/>
    <p:sldId id="1091" r:id="rId84"/>
    <p:sldId id="1092" r:id="rId85"/>
    <p:sldId id="1093" r:id="rId86"/>
    <p:sldId id="1094" r:id="rId87"/>
    <p:sldId id="992" r:id="rId88"/>
    <p:sldId id="995" r:id="rId89"/>
    <p:sldId id="996" r:id="rId90"/>
    <p:sldId id="1097" r:id="rId91"/>
    <p:sldId id="997" r:id="rId92"/>
    <p:sldId id="998" r:id="rId93"/>
    <p:sldId id="999" r:id="rId94"/>
    <p:sldId id="1044" r:id="rId95"/>
    <p:sldId id="1105" r:id="rId96"/>
    <p:sldId id="1000" r:id="rId97"/>
    <p:sldId id="1001" r:id="rId98"/>
    <p:sldId id="1074" r:id="rId99"/>
    <p:sldId id="1075" r:id="rId100"/>
    <p:sldId id="993" r:id="rId101"/>
    <p:sldId id="1002" r:id="rId102"/>
    <p:sldId id="1003" r:id="rId103"/>
    <p:sldId id="1004" r:id="rId104"/>
    <p:sldId id="1005" r:id="rId105"/>
    <p:sldId id="1006" r:id="rId106"/>
    <p:sldId id="1007" r:id="rId107"/>
    <p:sldId id="1098" r:id="rId108"/>
    <p:sldId id="1008" r:id="rId109"/>
    <p:sldId id="1009" r:id="rId110"/>
    <p:sldId id="1010" r:id="rId111"/>
    <p:sldId id="1011" r:id="rId112"/>
    <p:sldId id="1025" r:id="rId113"/>
    <p:sldId id="1012" r:id="rId114"/>
    <p:sldId id="1013" r:id="rId115"/>
    <p:sldId id="1014" r:id="rId116"/>
    <p:sldId id="994" r:id="rId117"/>
    <p:sldId id="1027" r:id="rId118"/>
    <p:sldId id="1046" r:id="rId119"/>
    <p:sldId id="1045" r:id="rId120"/>
    <p:sldId id="1030" r:id="rId121"/>
    <p:sldId id="1031" r:id="rId122"/>
    <p:sldId id="1032" r:id="rId123"/>
    <p:sldId id="1066" r:id="rId124"/>
    <p:sldId id="1099" r:id="rId125"/>
    <p:sldId id="1033" r:id="rId126"/>
    <p:sldId id="1076" r:id="rId127"/>
    <p:sldId id="1034" r:id="rId128"/>
    <p:sldId id="1035" r:id="rId129"/>
    <p:sldId id="840" r:id="rId130"/>
    <p:sldId id="1100" r:id="rId131"/>
    <p:sldId id="1101" r:id="rId132"/>
    <p:sldId id="1102" r:id="rId133"/>
    <p:sldId id="1103" r:id="rId134"/>
    <p:sldId id="1104" r:id="rId135"/>
    <p:sldId id="1047" r:id="rId136"/>
    <p:sldId id="1048" r:id="rId137"/>
    <p:sldId id="1049" r:id="rId138"/>
    <p:sldId id="1050" r:id="rId139"/>
    <p:sldId id="1051" r:id="rId140"/>
    <p:sldId id="1052" r:id="rId141"/>
    <p:sldId id="1053" r:id="rId142"/>
    <p:sldId id="1054" r:id="rId143"/>
    <p:sldId id="1055" r:id="rId144"/>
    <p:sldId id="1056" r:id="rId145"/>
    <p:sldId id="1057" r:id="rId146"/>
    <p:sldId id="1058" r:id="rId147"/>
    <p:sldId id="1059" r:id="rId148"/>
    <p:sldId id="1060" r:id="rId149"/>
    <p:sldId id="1061" r:id="rId150"/>
    <p:sldId id="1062" r:id="rId151"/>
    <p:sldId id="1063" r:id="rId152"/>
    <p:sldId id="1064" r:id="rId153"/>
    <p:sldId id="1065" r:id="rId1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 Su" initials="Y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0940" autoAdjust="0"/>
  </p:normalViewPr>
  <p:slideViewPr>
    <p:cSldViewPr>
      <p:cViewPr varScale="1">
        <p:scale>
          <a:sx n="54" d="100"/>
          <a:sy n="54" d="100"/>
        </p:scale>
        <p:origin x="-16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95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63" Type="http://schemas.openxmlformats.org/officeDocument/2006/relationships/slide" Target="slides/slide41.xml"/><Relationship Id="rId84" Type="http://schemas.openxmlformats.org/officeDocument/2006/relationships/slide" Target="slides/slide62.xml"/><Relationship Id="rId138" Type="http://schemas.openxmlformats.org/officeDocument/2006/relationships/slide" Target="slides/slide116.xml"/><Relationship Id="rId159" Type="http://schemas.openxmlformats.org/officeDocument/2006/relationships/theme" Target="theme/theme1.xml"/><Relationship Id="rId107" Type="http://schemas.openxmlformats.org/officeDocument/2006/relationships/slide" Target="slides/slide85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0.xml"/><Relationship Id="rId53" Type="http://schemas.openxmlformats.org/officeDocument/2006/relationships/slide" Target="slides/slide31.xml"/><Relationship Id="rId74" Type="http://schemas.openxmlformats.org/officeDocument/2006/relationships/slide" Target="slides/slide52.xml"/><Relationship Id="rId128" Type="http://schemas.openxmlformats.org/officeDocument/2006/relationships/slide" Target="slides/slide106.xml"/><Relationship Id="rId149" Type="http://schemas.openxmlformats.org/officeDocument/2006/relationships/slide" Target="slides/slide127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73.xml"/><Relationship Id="rId160" Type="http://schemas.openxmlformats.org/officeDocument/2006/relationships/tableStyles" Target="tableStyles.xml"/><Relationship Id="rId22" Type="http://schemas.openxmlformats.org/officeDocument/2006/relationships/slideMaster" Target="slideMasters/slideMaster22.xml"/><Relationship Id="rId43" Type="http://schemas.openxmlformats.org/officeDocument/2006/relationships/slide" Target="slides/slide21.xml"/><Relationship Id="rId64" Type="http://schemas.openxmlformats.org/officeDocument/2006/relationships/slide" Target="slides/slide42.xml"/><Relationship Id="rId118" Type="http://schemas.openxmlformats.org/officeDocument/2006/relationships/slide" Target="slides/slide96.xml"/><Relationship Id="rId139" Type="http://schemas.openxmlformats.org/officeDocument/2006/relationships/slide" Target="slides/slide117.xml"/><Relationship Id="rId80" Type="http://schemas.openxmlformats.org/officeDocument/2006/relationships/slide" Target="slides/slide58.xml"/><Relationship Id="rId85" Type="http://schemas.openxmlformats.org/officeDocument/2006/relationships/slide" Target="slides/slide63.xml"/><Relationship Id="rId150" Type="http://schemas.openxmlformats.org/officeDocument/2006/relationships/slide" Target="slides/slide128.xml"/><Relationship Id="rId155" Type="http://schemas.openxmlformats.org/officeDocument/2006/relationships/notesMaster" Target="notesMasters/notesMaster1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59" Type="http://schemas.openxmlformats.org/officeDocument/2006/relationships/slide" Target="slides/slide37.xml"/><Relationship Id="rId103" Type="http://schemas.openxmlformats.org/officeDocument/2006/relationships/slide" Target="slides/slide81.xml"/><Relationship Id="rId108" Type="http://schemas.openxmlformats.org/officeDocument/2006/relationships/slide" Target="slides/slide86.xml"/><Relationship Id="rId124" Type="http://schemas.openxmlformats.org/officeDocument/2006/relationships/slide" Target="slides/slide102.xml"/><Relationship Id="rId129" Type="http://schemas.openxmlformats.org/officeDocument/2006/relationships/slide" Target="slides/slide107.xml"/><Relationship Id="rId54" Type="http://schemas.openxmlformats.org/officeDocument/2006/relationships/slide" Target="slides/slide32.xml"/><Relationship Id="rId70" Type="http://schemas.openxmlformats.org/officeDocument/2006/relationships/slide" Target="slides/slide48.xml"/><Relationship Id="rId75" Type="http://schemas.openxmlformats.org/officeDocument/2006/relationships/slide" Target="slides/slide53.xml"/><Relationship Id="rId91" Type="http://schemas.openxmlformats.org/officeDocument/2006/relationships/slide" Target="slides/slide69.xml"/><Relationship Id="rId96" Type="http://schemas.openxmlformats.org/officeDocument/2006/relationships/slide" Target="slides/slide74.xml"/><Relationship Id="rId140" Type="http://schemas.openxmlformats.org/officeDocument/2006/relationships/slide" Target="slides/slide118.xml"/><Relationship Id="rId145" Type="http://schemas.openxmlformats.org/officeDocument/2006/relationships/slide" Target="slides/slide1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49" Type="http://schemas.openxmlformats.org/officeDocument/2006/relationships/slide" Target="slides/slide27.xml"/><Relationship Id="rId114" Type="http://schemas.openxmlformats.org/officeDocument/2006/relationships/slide" Target="slides/slide92.xml"/><Relationship Id="rId119" Type="http://schemas.openxmlformats.org/officeDocument/2006/relationships/slide" Target="slides/slide97.xml"/><Relationship Id="rId44" Type="http://schemas.openxmlformats.org/officeDocument/2006/relationships/slide" Target="slides/slide22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81" Type="http://schemas.openxmlformats.org/officeDocument/2006/relationships/slide" Target="slides/slide59.xml"/><Relationship Id="rId86" Type="http://schemas.openxmlformats.org/officeDocument/2006/relationships/slide" Target="slides/slide64.xml"/><Relationship Id="rId130" Type="http://schemas.openxmlformats.org/officeDocument/2006/relationships/slide" Target="slides/slide108.xml"/><Relationship Id="rId135" Type="http://schemas.openxmlformats.org/officeDocument/2006/relationships/slide" Target="slides/slide113.xml"/><Relationship Id="rId151" Type="http://schemas.openxmlformats.org/officeDocument/2006/relationships/slide" Target="slides/slide129.xml"/><Relationship Id="rId156" Type="http://schemas.openxmlformats.org/officeDocument/2006/relationships/commentAuthors" Target="commentAuthors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109" Type="http://schemas.openxmlformats.org/officeDocument/2006/relationships/slide" Target="slides/slide8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6" Type="http://schemas.openxmlformats.org/officeDocument/2006/relationships/slide" Target="slides/slide54.xml"/><Relationship Id="rId97" Type="http://schemas.openxmlformats.org/officeDocument/2006/relationships/slide" Target="slides/slide75.xml"/><Relationship Id="rId104" Type="http://schemas.openxmlformats.org/officeDocument/2006/relationships/slide" Target="slides/slide82.xml"/><Relationship Id="rId120" Type="http://schemas.openxmlformats.org/officeDocument/2006/relationships/slide" Target="slides/slide98.xml"/><Relationship Id="rId125" Type="http://schemas.openxmlformats.org/officeDocument/2006/relationships/slide" Target="slides/slide103.xml"/><Relationship Id="rId141" Type="http://schemas.openxmlformats.org/officeDocument/2006/relationships/slide" Target="slides/slide119.xml"/><Relationship Id="rId146" Type="http://schemas.openxmlformats.org/officeDocument/2006/relationships/slide" Target="slides/slide12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9.xml"/><Relationship Id="rId92" Type="http://schemas.openxmlformats.org/officeDocument/2006/relationships/slide" Target="slides/slide7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24" Type="http://schemas.openxmlformats.org/officeDocument/2006/relationships/slide" Target="slides/slide2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66" Type="http://schemas.openxmlformats.org/officeDocument/2006/relationships/slide" Target="slides/slide44.xml"/><Relationship Id="rId87" Type="http://schemas.openxmlformats.org/officeDocument/2006/relationships/slide" Target="slides/slide65.xml"/><Relationship Id="rId110" Type="http://schemas.openxmlformats.org/officeDocument/2006/relationships/slide" Target="slides/slide88.xml"/><Relationship Id="rId115" Type="http://schemas.openxmlformats.org/officeDocument/2006/relationships/slide" Target="slides/slide93.xml"/><Relationship Id="rId131" Type="http://schemas.openxmlformats.org/officeDocument/2006/relationships/slide" Target="slides/slide109.xml"/><Relationship Id="rId136" Type="http://schemas.openxmlformats.org/officeDocument/2006/relationships/slide" Target="slides/slide114.xml"/><Relationship Id="rId157" Type="http://schemas.openxmlformats.org/officeDocument/2006/relationships/presProps" Target="presProps.xml"/><Relationship Id="rId61" Type="http://schemas.openxmlformats.org/officeDocument/2006/relationships/slide" Target="slides/slide39.xml"/><Relationship Id="rId82" Type="http://schemas.openxmlformats.org/officeDocument/2006/relationships/slide" Target="slides/slide60.xml"/><Relationship Id="rId152" Type="http://schemas.openxmlformats.org/officeDocument/2006/relationships/slide" Target="slides/slide13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56" Type="http://schemas.openxmlformats.org/officeDocument/2006/relationships/slide" Target="slides/slide34.xml"/><Relationship Id="rId77" Type="http://schemas.openxmlformats.org/officeDocument/2006/relationships/slide" Target="slides/slide55.xml"/><Relationship Id="rId100" Type="http://schemas.openxmlformats.org/officeDocument/2006/relationships/slide" Target="slides/slide78.xml"/><Relationship Id="rId105" Type="http://schemas.openxmlformats.org/officeDocument/2006/relationships/slide" Target="slides/slide83.xml"/><Relationship Id="rId126" Type="http://schemas.openxmlformats.org/officeDocument/2006/relationships/slide" Target="slides/slide104.xml"/><Relationship Id="rId147" Type="http://schemas.openxmlformats.org/officeDocument/2006/relationships/slide" Target="slides/slide12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93" Type="http://schemas.openxmlformats.org/officeDocument/2006/relationships/slide" Target="slides/slide71.xml"/><Relationship Id="rId98" Type="http://schemas.openxmlformats.org/officeDocument/2006/relationships/slide" Target="slides/slide76.xml"/><Relationship Id="rId121" Type="http://schemas.openxmlformats.org/officeDocument/2006/relationships/slide" Target="slides/slide99.xml"/><Relationship Id="rId142" Type="http://schemas.openxmlformats.org/officeDocument/2006/relationships/slide" Target="slides/slide120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3.xml"/><Relationship Id="rId46" Type="http://schemas.openxmlformats.org/officeDocument/2006/relationships/slide" Target="slides/slide24.xml"/><Relationship Id="rId67" Type="http://schemas.openxmlformats.org/officeDocument/2006/relationships/slide" Target="slides/slide45.xml"/><Relationship Id="rId116" Type="http://schemas.openxmlformats.org/officeDocument/2006/relationships/slide" Target="slides/slide94.xml"/><Relationship Id="rId137" Type="http://schemas.openxmlformats.org/officeDocument/2006/relationships/slide" Target="slides/slide115.xml"/><Relationship Id="rId158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62" Type="http://schemas.openxmlformats.org/officeDocument/2006/relationships/slide" Target="slides/slide40.xml"/><Relationship Id="rId83" Type="http://schemas.openxmlformats.org/officeDocument/2006/relationships/slide" Target="slides/slide61.xml"/><Relationship Id="rId88" Type="http://schemas.openxmlformats.org/officeDocument/2006/relationships/slide" Target="slides/slide66.xml"/><Relationship Id="rId111" Type="http://schemas.openxmlformats.org/officeDocument/2006/relationships/slide" Target="slides/slide89.xml"/><Relationship Id="rId132" Type="http://schemas.openxmlformats.org/officeDocument/2006/relationships/slide" Target="slides/slide110.xml"/><Relationship Id="rId153" Type="http://schemas.openxmlformats.org/officeDocument/2006/relationships/slide" Target="slides/slide131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4.xml"/><Relationship Id="rId57" Type="http://schemas.openxmlformats.org/officeDocument/2006/relationships/slide" Target="slides/slide35.xml"/><Relationship Id="rId106" Type="http://schemas.openxmlformats.org/officeDocument/2006/relationships/slide" Target="slides/slide84.xml"/><Relationship Id="rId127" Type="http://schemas.openxmlformats.org/officeDocument/2006/relationships/slide" Target="slides/slide10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52" Type="http://schemas.openxmlformats.org/officeDocument/2006/relationships/slide" Target="slides/slide30.xml"/><Relationship Id="rId73" Type="http://schemas.openxmlformats.org/officeDocument/2006/relationships/slide" Target="slides/slide51.xml"/><Relationship Id="rId78" Type="http://schemas.openxmlformats.org/officeDocument/2006/relationships/slide" Target="slides/slide56.xml"/><Relationship Id="rId94" Type="http://schemas.openxmlformats.org/officeDocument/2006/relationships/slide" Target="slides/slide72.xml"/><Relationship Id="rId99" Type="http://schemas.openxmlformats.org/officeDocument/2006/relationships/slide" Target="slides/slide77.xml"/><Relationship Id="rId101" Type="http://schemas.openxmlformats.org/officeDocument/2006/relationships/slide" Target="slides/slide79.xml"/><Relationship Id="rId122" Type="http://schemas.openxmlformats.org/officeDocument/2006/relationships/slide" Target="slides/slide100.xml"/><Relationship Id="rId143" Type="http://schemas.openxmlformats.org/officeDocument/2006/relationships/slide" Target="slides/slide121.xml"/><Relationship Id="rId148" Type="http://schemas.openxmlformats.org/officeDocument/2006/relationships/slide" Target="slides/slide12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4.xml"/><Relationship Id="rId47" Type="http://schemas.openxmlformats.org/officeDocument/2006/relationships/slide" Target="slides/slide25.xml"/><Relationship Id="rId68" Type="http://schemas.openxmlformats.org/officeDocument/2006/relationships/slide" Target="slides/slide46.xml"/><Relationship Id="rId89" Type="http://schemas.openxmlformats.org/officeDocument/2006/relationships/slide" Target="slides/slide67.xml"/><Relationship Id="rId112" Type="http://schemas.openxmlformats.org/officeDocument/2006/relationships/slide" Target="slides/slide90.xml"/><Relationship Id="rId133" Type="http://schemas.openxmlformats.org/officeDocument/2006/relationships/slide" Target="slides/slide111.xml"/><Relationship Id="rId154" Type="http://schemas.openxmlformats.org/officeDocument/2006/relationships/slide" Target="slides/slide132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15.xml"/><Relationship Id="rId58" Type="http://schemas.openxmlformats.org/officeDocument/2006/relationships/slide" Target="slides/slide36.xml"/><Relationship Id="rId79" Type="http://schemas.openxmlformats.org/officeDocument/2006/relationships/slide" Target="slides/slide57.xml"/><Relationship Id="rId102" Type="http://schemas.openxmlformats.org/officeDocument/2006/relationships/slide" Target="slides/slide80.xml"/><Relationship Id="rId123" Type="http://schemas.openxmlformats.org/officeDocument/2006/relationships/slide" Target="slides/slide101.xml"/><Relationship Id="rId144" Type="http://schemas.openxmlformats.org/officeDocument/2006/relationships/slide" Target="slides/slide122.xml"/><Relationship Id="rId90" Type="http://schemas.openxmlformats.org/officeDocument/2006/relationships/slide" Target="slides/slide68.xml"/><Relationship Id="rId27" Type="http://schemas.openxmlformats.org/officeDocument/2006/relationships/slide" Target="slides/slide5.xml"/><Relationship Id="rId48" Type="http://schemas.openxmlformats.org/officeDocument/2006/relationships/slide" Target="slides/slide26.xml"/><Relationship Id="rId69" Type="http://schemas.openxmlformats.org/officeDocument/2006/relationships/slide" Target="slides/slide47.xml"/><Relationship Id="rId113" Type="http://schemas.openxmlformats.org/officeDocument/2006/relationships/slide" Target="slides/slide91.xml"/><Relationship Id="rId134" Type="http://schemas.openxmlformats.org/officeDocument/2006/relationships/slide" Target="slides/slide1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D21A-B70E-4579-8526-B279C64CD947}" type="datetimeFigureOut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32B9-C9E8-42BE-85D6-9BBE8D8C0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说到弧头、弧尾，必然指有向图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生成树、生成森林：目的是将图的问题转化为树的问题。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连通图指的是无向图，生成树针对无向图；</a:t>
            </a:r>
            <a:r>
              <a:rPr lang="zh-CN" altLang="zh-CN" dirty="0" smtClean="0">
                <a:solidFill>
                  <a:srgbClr val="FF0000"/>
                </a:solidFill>
              </a:rPr>
              <a:t>有向树</a:t>
            </a:r>
            <a:r>
              <a:rPr lang="zh-CN" altLang="en-US" dirty="0" smtClean="0"/>
              <a:t>针对有向图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只能是一个树根（入度为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）带几个叶子（出度为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连通图至少有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连通图指的是无向图，生成树针对无向图；有向图针对</a:t>
            </a:r>
            <a:r>
              <a:rPr lang="zh-CN" altLang="zh-CN" dirty="0" smtClean="0">
                <a:solidFill>
                  <a:srgbClr val="FF0000"/>
                </a:solidFill>
              </a:rPr>
              <a:t>有向树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涉及（纯）虚函数的概念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顺序存储，有向图、无向图都行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一个一维数组，一个二维数组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没有自己到自己的边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权的物理意义与具体应用有关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算是对图的第一种运算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本页给出图的逻辑结构，数据间有对对多关系</a:t>
            </a:r>
            <a:endParaRPr lang="en-US" altLang="zh-CN" dirty="0" smtClean="0"/>
          </a:p>
          <a:p>
            <a:r>
              <a:rPr lang="en-US" altLang="zh-CN" dirty="0" smtClean="0"/>
              <a:t>ADT</a:t>
            </a:r>
            <a:r>
              <a:rPr lang="zh-CN" altLang="en-US" dirty="0" smtClean="0"/>
              <a:t>对逻辑结构的描述：两个集合：数据元素集合、关系集合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表头结点构成数组</a:t>
            </a:r>
            <a:endParaRPr lang="en-US" altLang="zh-CN" dirty="0" smtClean="0"/>
          </a:p>
          <a:p>
            <a:r>
              <a:rPr lang="zh-CN" altLang="en-US" dirty="0" smtClean="0"/>
              <a:t>邻接表中结点的序号是什么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是不是一维数组的下标？</a:t>
            </a:r>
            <a:r>
              <a:rPr lang="en-US" altLang="zh-CN" dirty="0" smtClean="0"/>
              <a:t>:v1</a:t>
            </a:r>
            <a:r>
              <a:rPr lang="zh-CN" altLang="en-US" dirty="0" smtClean="0"/>
              <a:t>的序号为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，依次类推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dirty="0" smtClean="0"/>
              <a:t>v</a:t>
            </a:r>
            <a:r>
              <a:rPr lang="en-US" altLang="zh-CN" sz="1200" b="0" baseline="-25000" dirty="0" smtClean="0"/>
              <a:t>1</a:t>
            </a:r>
            <a:r>
              <a:rPr lang="zh-CN" altLang="zh-CN" sz="1200" b="0" dirty="0" smtClean="0"/>
              <a:t>为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弧尾</a:t>
            </a:r>
            <a:r>
              <a:rPr lang="zh-CN" altLang="zh-CN" sz="1200" b="0" dirty="0" smtClean="0"/>
              <a:t>， </a:t>
            </a:r>
            <a:r>
              <a:rPr lang="en-US" altLang="zh-CN" sz="1200" b="0" dirty="0" smtClean="0"/>
              <a:t>v</a:t>
            </a:r>
            <a:r>
              <a:rPr lang="en-US" altLang="zh-CN" sz="1200" b="0" baseline="-25000" dirty="0" smtClean="0"/>
              <a:t>2</a:t>
            </a:r>
            <a:r>
              <a:rPr lang="zh-CN" altLang="zh-CN" sz="1200" b="0" dirty="0" smtClean="0"/>
              <a:t>为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弧头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。图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6-14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中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v1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v2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v3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的</a:t>
            </a:r>
            <a:r>
              <a:rPr lang="zh-CN" altLang="zh-CN" sz="1200" b="0" dirty="0" smtClean="0"/>
              <a:t>逆邻接表</a:t>
            </a:r>
            <a:r>
              <a:rPr lang="zh-CN" altLang="en-US" sz="1200" b="0" dirty="0" smtClean="0"/>
              <a:t>都不对，序号须都加</a:t>
            </a:r>
            <a:r>
              <a:rPr lang="en-US" altLang="zh-CN" sz="1200" b="0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所以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邻接矩阵多用于</a:t>
            </a:r>
            <a:r>
              <a:rPr lang="zh-CN" altLang="en-US" dirty="0" smtClean="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稠密图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；而邻接表多用于</a:t>
            </a:r>
            <a:r>
              <a:rPr lang="zh-CN" altLang="en-US" dirty="0" smtClean="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稀疏图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、创建邻接矩阵很容易，所以不详细讨论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、数组形参的长度没有意义：编译器将形参转化为指针变量，并不根据其长度开辟数组空间。详见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数组形参的长度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。好处是能处理任意长度数组，坏处是无法知道数组长度，可能越界，所以一般还要传长度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</a:t>
            </a:r>
            <a:r>
              <a:rPr lang="zh-CN" altLang="en-US" dirty="0" smtClean="0"/>
              <a:t>是事先定义的符号常量，即</a:t>
            </a:r>
            <a:r>
              <a:rPr lang="zh-CN" altLang="en-US" dirty="0" smtClean="0">
                <a:sym typeface="Symbol"/>
              </a:rPr>
              <a:t>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邻接矩阵可能是不带权重（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），也可能带权重（具体值、</a:t>
            </a:r>
            <a:r>
              <a:rPr lang="zh-CN" altLang="en-US" dirty="0" smtClean="0">
                <a:sym typeface="Symbol"/>
              </a:rPr>
              <a:t>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6D9D-9D19-402D-BF3B-BF63B6C4B1C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号，则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v1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v2</a:t>
            </a:r>
            <a:r>
              <a:rPr lang="zh-CN" altLang="en-US" dirty="0" smtClean="0"/>
              <a:t>的边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号，则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表示从</a:t>
            </a:r>
            <a:r>
              <a:rPr lang="en-US" altLang="zh-CN" dirty="0" smtClean="0"/>
              <a:t>v1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v2</a:t>
            </a:r>
            <a:r>
              <a:rPr lang="zh-CN" altLang="en-US" dirty="0" smtClean="0"/>
              <a:t>的边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为什么遍历？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权值的意义当然与具体应用有关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使用邻接矩阵、邻接表会不同；都使用邻接表，但因为邻接表表示不唯一也会不同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回溯的实现：需要记住，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使用邻接矩阵，算法相同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应该以该图不一定连通的情况来考虑。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、邻接矩阵空间为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，遍历期间每个元素都会被访问，所以</a:t>
            </a:r>
            <a:r>
              <a:rPr lang="zh-CN" altLang="zh-CN" sz="1200" b="0" dirty="0" smtClean="0"/>
              <a:t>时间复杂度为</a:t>
            </a:r>
            <a:r>
              <a:rPr lang="en-US" altLang="zh-CN" sz="1200" dirty="0" smtClean="0">
                <a:solidFill>
                  <a:srgbClr val="FF0000"/>
                </a:solidFill>
              </a:rPr>
              <a:t>O(n</a:t>
            </a:r>
            <a:r>
              <a:rPr lang="en-US" altLang="zh-CN" sz="12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、邻接表元素个数为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n+e</a:t>
            </a:r>
            <a:r>
              <a:rPr lang="zh-CN" altLang="en-US" sz="1200" dirty="0" smtClean="0">
                <a:solidFill>
                  <a:srgbClr val="FF0000"/>
                </a:solidFill>
              </a:rPr>
              <a:t>（多个单链表，头结点</a:t>
            </a:r>
            <a:r>
              <a:rPr lang="en-US" altLang="zh-CN" sz="1200" dirty="0" smtClean="0">
                <a:solidFill>
                  <a:srgbClr val="FF0000"/>
                </a:solidFill>
              </a:rPr>
              <a:t>n</a:t>
            </a:r>
            <a:r>
              <a:rPr lang="zh-CN" altLang="en-US" sz="1200" dirty="0" smtClean="0">
                <a:solidFill>
                  <a:srgbClr val="FF0000"/>
                </a:solidFill>
              </a:rPr>
              <a:t>个，表中结点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zh-CN" altLang="en-US" sz="1200" dirty="0" smtClean="0">
                <a:solidFill>
                  <a:srgbClr val="FF0000"/>
                </a:solidFill>
              </a:rPr>
              <a:t>个）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e</a:t>
            </a:r>
            <a:r>
              <a:rPr lang="zh-CN" altLang="en-US" dirty="0" smtClean="0"/>
              <a:t>实际分解到各个单链表中，</a:t>
            </a:r>
            <a:r>
              <a:rPr lang="zh-CN" altLang="zh-CN" sz="1200" b="0" dirty="0" smtClean="0"/>
              <a:t>时间复杂度为</a:t>
            </a:r>
            <a:r>
              <a:rPr lang="en-US" altLang="zh-CN" sz="1200" dirty="0" smtClean="0">
                <a:solidFill>
                  <a:srgbClr val="FF0000"/>
                </a:solidFill>
              </a:rPr>
              <a:t>O(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n+e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有些像树的分层遍历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权值的意义当然与具体应用有关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有些像二叉树的按层次遍历，所以使用队列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将工程等抽象为图，这是建模的过程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课本只有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拓扑排序，并且用的是堆栈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27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TopSort_DFS</a:t>
            </a:r>
            <a:r>
              <a:rPr lang="zh-CN" altLang="en-US" b="0" dirty="0" smtClean="0"/>
              <a:t>：</a:t>
            </a:r>
            <a:r>
              <a:rPr lang="zh-CN" altLang="en-US" b="0" dirty="0" smtClean="0">
                <a:solidFill>
                  <a:srgbClr val="FF0000"/>
                </a:solidFill>
              </a:rPr>
              <a:t>可能有几个弱连通子图，所以</a:t>
            </a:r>
            <a:r>
              <a:rPr lang="en-US" altLang="zh-CN" b="0" dirty="0" smtClean="0">
                <a:solidFill>
                  <a:srgbClr val="FF0000"/>
                </a:solidFill>
              </a:rPr>
              <a:t>for</a:t>
            </a:r>
            <a:r>
              <a:rPr lang="zh-CN" altLang="en-US" b="0" dirty="0" smtClean="0">
                <a:solidFill>
                  <a:srgbClr val="FF0000"/>
                </a:solidFill>
              </a:rPr>
              <a:t>循环。各个弱连通子图之间顺序无所谓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</a:rPr>
              <a:t>、</a:t>
            </a:r>
            <a:r>
              <a:rPr lang="en-US" altLang="zh-CN" b="0" dirty="0" err="1" smtClean="0">
                <a:solidFill>
                  <a:srgbClr val="FF0000"/>
                </a:solidFill>
              </a:rPr>
              <a:t>Do_TopSort</a:t>
            </a:r>
            <a:r>
              <a:rPr lang="zh-CN" altLang="en-US" b="0" dirty="0" smtClean="0">
                <a:solidFill>
                  <a:srgbClr val="FF0000"/>
                </a:solidFill>
              </a:rPr>
              <a:t>：遍历一个弱连通子图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3</a:t>
            </a:r>
            <a:r>
              <a:rPr lang="zh-CN" altLang="en-US" b="0" dirty="0" smtClean="0">
                <a:solidFill>
                  <a:srgbClr val="FF0000"/>
                </a:solidFill>
              </a:rPr>
              <a:t>、从</a:t>
            </a:r>
            <a:r>
              <a:rPr lang="en-US" altLang="zh-CN" b="0" dirty="0" smtClean="0">
                <a:solidFill>
                  <a:srgbClr val="FF0000"/>
                </a:solidFill>
              </a:rPr>
              <a:t>V</a:t>
            </a:r>
            <a:r>
              <a:rPr lang="zh-CN" altLang="en-US" b="0" dirty="0" smtClean="0">
                <a:solidFill>
                  <a:srgbClr val="FF0000"/>
                </a:solidFill>
              </a:rPr>
              <a:t>出发，先</a:t>
            </a:r>
            <a:r>
              <a:rPr lang="en-US" altLang="zh-CN" b="0" dirty="0" err="1" smtClean="0"/>
              <a:t>G.Visited</a:t>
            </a:r>
            <a:r>
              <a:rPr lang="en-US" altLang="zh-CN" b="0" dirty="0" smtClean="0"/>
              <a:t>[V] = true</a:t>
            </a:r>
            <a:r>
              <a:rPr lang="zh-CN" altLang="en-US" b="0" dirty="0" smtClean="0"/>
              <a:t>，表示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已经访问；</a:t>
            </a:r>
            <a:endParaRPr lang="en-US" altLang="zh-CN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然后循环访问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所有的邻接点</a:t>
            </a:r>
            <a:r>
              <a:rPr lang="en-US" altLang="zh-CN" b="0" dirty="0" smtClean="0"/>
              <a:t>w,</a:t>
            </a:r>
            <a:r>
              <a:rPr lang="zh-CN" altLang="en-US" b="0" dirty="0" smtClean="0"/>
              <a:t>表示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完成后才能完成这些活动。当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所有邻接点被访问后，才输出</a:t>
            </a:r>
            <a:r>
              <a:rPr lang="en-US" altLang="zh-CN" b="0" dirty="0" smtClean="0"/>
              <a:t>V——</a:t>
            </a:r>
            <a:r>
              <a:rPr lang="zh-CN" altLang="en-US" b="0" dirty="0" smtClean="0"/>
              <a:t>逆拓扑序：本来应该先完成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，才能完成其邻接点。</a:t>
            </a:r>
            <a:endParaRPr lang="en-US" altLang="zh-CN" b="0" dirty="0" smtClean="0"/>
          </a:p>
          <a:p>
            <a:r>
              <a:rPr lang="zh-CN" altLang="en-US" b="0" dirty="0" smtClean="0"/>
              <a:t>在循环中，先找到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的第一个邻接点</a:t>
            </a:r>
            <a:r>
              <a:rPr lang="en-US" altLang="zh-CN" b="0" dirty="0" smtClean="0"/>
              <a:t>w</a:t>
            </a:r>
            <a:r>
              <a:rPr lang="zh-CN" altLang="en-US" b="0" dirty="0" smtClean="0"/>
              <a:t>，则从</a:t>
            </a:r>
            <a:r>
              <a:rPr lang="en-US" altLang="zh-CN" b="0" dirty="0" smtClean="0"/>
              <a:t>w</a:t>
            </a:r>
            <a:r>
              <a:rPr lang="zh-CN" altLang="en-US" b="0" dirty="0" smtClean="0"/>
              <a:t>出发递归访问，直至无新结点被访问后，返回；</a:t>
            </a:r>
            <a:endParaRPr lang="en-US" altLang="zh-CN" b="0" dirty="0" smtClean="0"/>
          </a:p>
          <a:p>
            <a:r>
              <a:rPr lang="zh-CN" altLang="en-US" b="0" dirty="0" smtClean="0"/>
              <a:t>在找</a:t>
            </a:r>
            <a:r>
              <a:rPr lang="en-US" altLang="zh-CN" b="0" dirty="0" smtClean="0"/>
              <a:t>V</a:t>
            </a:r>
            <a:r>
              <a:rPr lang="zh-CN" altLang="en-US" b="0" dirty="0" smtClean="0"/>
              <a:t>的下一个邻接点，继续。</a:t>
            </a:r>
            <a:endParaRPr lang="en-US" altLang="zh-CN" b="0" dirty="0" smtClean="0"/>
          </a:p>
          <a:p>
            <a:r>
              <a:rPr lang="zh-CN" altLang="en-US" b="0" dirty="0" smtClean="0"/>
              <a:t>思想：一个顶点，只要有邻接点则继续访问，直到访问到一个顶点无邻接点（无发出的弧）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dirty="0" err="1" smtClean="0">
                <a:solidFill>
                  <a:srgbClr val="FF0000"/>
                </a:solidFill>
              </a:rPr>
              <a:t>Do_TopSort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第一次调用：</a:t>
            </a:r>
            <a:r>
              <a:rPr lang="zh-CN" altLang="en-US" dirty="0" smtClean="0"/>
              <a:t>从</a:t>
            </a:r>
            <a:r>
              <a:rPr lang="en-US" altLang="zh-CN" dirty="0" smtClean="0"/>
              <a:t>V1</a:t>
            </a:r>
            <a:r>
              <a:rPr lang="zh-CN" altLang="en-US" dirty="0" smtClean="0"/>
              <a:t>出发，有邻接点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，再从</a:t>
            </a:r>
            <a:r>
              <a:rPr lang="en-US" altLang="zh-CN" dirty="0" smtClean="0"/>
              <a:t>V2</a:t>
            </a:r>
            <a:r>
              <a:rPr lang="zh-CN" altLang="en-US" dirty="0" smtClean="0"/>
              <a:t>出发找其邻接点，没有，说明目前没有活动依赖于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V2</a:t>
            </a:r>
            <a:r>
              <a:rPr lang="zh-CN" altLang="en-US" dirty="0" smtClean="0"/>
              <a:t>应该最后完成，则输出</a:t>
            </a:r>
            <a:r>
              <a:rPr lang="en-US" altLang="zh-CN" dirty="0" smtClean="0"/>
              <a:t>V2——</a:t>
            </a:r>
            <a:r>
              <a:rPr lang="zh-CN" altLang="en-US" dirty="0" smtClean="0"/>
              <a:t>逆序，是最后进行的活动。按照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，应该从</a:t>
            </a:r>
            <a:r>
              <a:rPr lang="en-US" altLang="zh-CN" dirty="0" smtClean="0"/>
              <a:t>V2</a:t>
            </a:r>
            <a:r>
              <a:rPr lang="zh-CN" altLang="en-US" dirty="0" smtClean="0"/>
              <a:t>回溯到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，再找</a:t>
            </a:r>
            <a:r>
              <a:rPr lang="en-US" altLang="zh-CN" dirty="0" smtClean="0"/>
              <a:t>V1</a:t>
            </a:r>
            <a:r>
              <a:rPr lang="zh-CN" altLang="en-US" dirty="0" smtClean="0"/>
              <a:t>其它邻接点，没有其它邻接点，则输出</a:t>
            </a:r>
            <a:r>
              <a:rPr lang="en-US" altLang="zh-CN" dirty="0" smtClean="0"/>
              <a:t>V1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实现拓扑排序的思想：从某顶点出发一直递归下去，直到一个顶点没有邻接点（出度为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）或邻接点都被访问，则该顶点应该是最后才能进行的活动，把它输出，则回溯。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返回到</a:t>
            </a:r>
            <a:r>
              <a:rPr lang="en-US" altLang="zh-CN" b="0" dirty="0" err="1" smtClean="0"/>
              <a:t>TopSort_DFS</a:t>
            </a:r>
            <a:r>
              <a:rPr lang="zh-CN" altLang="en-US" b="0" dirty="0" smtClean="0"/>
              <a:t>，发现</a:t>
            </a:r>
            <a:r>
              <a:rPr lang="en-US" altLang="zh-CN" b="0" dirty="0" smtClean="0"/>
              <a:t>V3</a:t>
            </a:r>
            <a:r>
              <a:rPr lang="zh-CN" altLang="en-US" b="0" dirty="0" smtClean="0"/>
              <a:t>未访问，则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第二次调用</a:t>
            </a:r>
            <a:r>
              <a:rPr lang="en-US" altLang="zh-CN" b="0" dirty="0" err="1" smtClean="0">
                <a:solidFill>
                  <a:srgbClr val="FF0000"/>
                </a:solidFill>
              </a:rPr>
              <a:t>Do_TopSort</a:t>
            </a:r>
            <a:r>
              <a:rPr lang="en-US" altLang="zh-CN" b="0" dirty="0" smtClean="0"/>
              <a:t>(Graph&amp; G, int V3)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邻接点</a:t>
            </a:r>
            <a:r>
              <a:rPr lang="en-US" altLang="zh-CN" b="0" dirty="0" smtClean="0"/>
              <a:t>V2</a:t>
            </a:r>
            <a:r>
              <a:rPr lang="zh-CN" altLang="en-US" b="0" dirty="0" smtClean="0"/>
              <a:t>已访问，则找到下一个邻接点</a:t>
            </a:r>
            <a:r>
              <a:rPr lang="en-US" altLang="zh-CN" b="0" dirty="0" smtClean="0"/>
              <a:t>V5</a:t>
            </a:r>
            <a:r>
              <a:rPr lang="zh-CN" altLang="en-US" b="0" dirty="0" smtClean="0"/>
              <a:t>。又从</a:t>
            </a:r>
            <a:r>
              <a:rPr lang="en-US" altLang="zh-CN" b="0" dirty="0" smtClean="0"/>
              <a:t>V5</a:t>
            </a:r>
            <a:r>
              <a:rPr lang="zh-CN" altLang="en-US" b="0" dirty="0" smtClean="0"/>
              <a:t>递归调用，找到其邻接点</a:t>
            </a:r>
            <a:r>
              <a:rPr lang="en-US" altLang="zh-CN" b="0" dirty="0" smtClean="0"/>
              <a:t>V4</a:t>
            </a:r>
            <a:r>
              <a:rPr lang="zh-CN" altLang="en-US" b="0" dirty="0" smtClean="0"/>
              <a:t>。</a:t>
            </a:r>
            <a:r>
              <a:rPr lang="en-US" altLang="zh-CN" b="0" dirty="0" smtClean="0"/>
              <a:t>V4</a:t>
            </a:r>
            <a:r>
              <a:rPr lang="zh-CN" altLang="en-US" b="0" dirty="0" smtClean="0"/>
              <a:t>的邻接点都访问，则标记</a:t>
            </a:r>
            <a:r>
              <a:rPr lang="en-US" altLang="zh-CN" b="0" dirty="0" smtClean="0"/>
              <a:t>V4</a:t>
            </a:r>
            <a:r>
              <a:rPr lang="zh-CN" altLang="en-US" b="0" dirty="0" smtClean="0"/>
              <a:t>，递归返回到</a:t>
            </a:r>
            <a:r>
              <a:rPr lang="en-US" altLang="zh-CN" b="0" dirty="0" smtClean="0"/>
              <a:t>V5</a:t>
            </a:r>
            <a:r>
              <a:rPr lang="zh-CN" altLang="en-US" b="0" dirty="0" smtClean="0"/>
              <a:t>，标记</a:t>
            </a:r>
            <a:r>
              <a:rPr lang="en-US" altLang="zh-CN" b="0" dirty="0" smtClean="0"/>
              <a:t>V5</a:t>
            </a:r>
            <a:r>
              <a:rPr lang="zh-CN" altLang="en-US" b="0" dirty="0" smtClean="0"/>
              <a:t>，返回的</a:t>
            </a:r>
            <a:r>
              <a:rPr lang="en-US" altLang="zh-CN" b="0" dirty="0" smtClean="0"/>
              <a:t>V3</a:t>
            </a:r>
            <a:r>
              <a:rPr lang="zh-CN" altLang="en-US" b="0" dirty="0" smtClean="0"/>
              <a:t>，标记</a:t>
            </a:r>
            <a:r>
              <a:rPr lang="en-US" altLang="zh-CN" b="0" dirty="0" smtClean="0"/>
              <a:t>V3</a:t>
            </a:r>
            <a:endParaRPr lang="zh-CN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比如增加</a:t>
            </a:r>
            <a:r>
              <a:rPr lang="en-US" altLang="zh-CN" dirty="0" smtClean="0"/>
              <a:t>V4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V3</a:t>
            </a:r>
            <a:r>
              <a:rPr lang="zh-CN" altLang="en-US" dirty="0" smtClean="0"/>
              <a:t>的弧，则</a:t>
            </a:r>
            <a:r>
              <a:rPr lang="en-US" altLang="zh-CN" dirty="0" smtClean="0"/>
              <a:t>V3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V5</a:t>
            </a:r>
            <a:r>
              <a:rPr lang="zh-CN" altLang="en-US" dirty="0" smtClean="0"/>
              <a:t>，再到</a:t>
            </a:r>
            <a:r>
              <a:rPr lang="en-US" altLang="zh-CN" dirty="0" smtClean="0"/>
              <a:t>V4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V4</a:t>
            </a:r>
            <a:r>
              <a:rPr lang="zh-CN" altLang="en-US" dirty="0" smtClean="0"/>
              <a:t>还有邻接点</a:t>
            </a:r>
            <a:r>
              <a:rPr lang="en-US" altLang="zh-CN" dirty="0" smtClean="0"/>
              <a:t>V3</a:t>
            </a:r>
            <a:r>
              <a:rPr lang="zh-CN" altLang="en-US" dirty="0" smtClean="0"/>
              <a:t>未访问，则不回溯，而是到</a:t>
            </a:r>
            <a:r>
              <a:rPr lang="en-US" altLang="zh-CN" dirty="0" smtClean="0"/>
              <a:t>V3</a:t>
            </a:r>
            <a:r>
              <a:rPr lang="zh-CN" altLang="en-US" dirty="0" smtClean="0"/>
              <a:t>，如此死循环下去</a:t>
            </a:r>
            <a:endParaRPr lang="en-US" altLang="zh-CN" dirty="0" smtClean="0"/>
          </a:p>
          <a:p>
            <a:r>
              <a:rPr lang="zh-CN" altLang="en-US" dirty="0" smtClean="0"/>
              <a:t>不能发现错误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课本上方法很不好：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用队列，但它改为堆栈。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393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）：计算入度，不为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，说明该结点排在其它节点后面。入度为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的结点则应该先访问，而且相互间无次序，所以入队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）出队，表示该活动无依赖，可执行；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）由于一个活动被执行，导致其邻接点的依赖少了一个，所以入度减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）如果有回路，比如两个结点相互各有一条弧，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互为邻接点，则有些结点的入度永远不会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的邻接点（包括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）都完成才能减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的入度，而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的邻接点（包括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）都完成才能减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的入度。</a:t>
            </a:r>
            <a:endParaRPr lang="en-US" altLang="zh-CN" dirty="0" smtClean="0"/>
          </a:p>
          <a:p>
            <a:r>
              <a:rPr lang="zh-CN" altLang="en-US" dirty="0" smtClean="0"/>
              <a:t>注意：对于非强连通图，只要无环，则算法没问题。因为第一步将各个强连通子图的入度为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结点都入队了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如果一条边起、终点相同，是最简单的回路</a:t>
            </a:r>
            <a:endParaRPr lang="en-US" altLang="zh-CN" dirty="0" smtClean="0"/>
          </a:p>
          <a:p>
            <a:r>
              <a:rPr lang="zh-CN" altLang="en-US" dirty="0" smtClean="0"/>
              <a:t>对于无向图，显然一般存在回路，所以无环、无回路一般是针对有向图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/>
              <a:t>算法就是在</a:t>
            </a:r>
            <a:r>
              <a:rPr lang="en-US" altLang="zh-CN" sz="1200" b="0" dirty="0" smtClean="0"/>
              <a:t>BFS</a:t>
            </a:r>
            <a:r>
              <a:rPr lang="zh-CN" altLang="en-US" sz="1200" b="0" dirty="0" smtClean="0"/>
              <a:t>基础上增加</a:t>
            </a:r>
            <a:r>
              <a:rPr lang="zh-CN" altLang="en-US" sz="1200" b="0" smtClean="0"/>
              <a:t>了部分</a:t>
            </a:r>
            <a:endParaRPr lang="en-US" altLang="zh-CN" sz="1200" b="0" dirty="0" smtClean="0"/>
          </a:p>
          <a:p>
            <a:r>
              <a:rPr lang="en-US" altLang="zh-CN" sz="1200" b="0" dirty="0" err="1" smtClean="0"/>
              <a:t>Indegree</a:t>
            </a:r>
            <a:r>
              <a:rPr lang="zh-CN" altLang="en-US" sz="1200" b="0" dirty="0" smtClean="0"/>
              <a:t>数组作用：在算法中需要知道每个结点的入度，尽管可以从邻接矩阵或邻接表中计算，但复杂度较大，不如一次性先求出，放在该数组中。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为了让本算法更清晰，使用了三个辅助函数：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FindInDegree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FirstAdj</a:t>
            </a:r>
            <a:r>
              <a:rPr lang="en-US" altLang="zh-CN" sz="1200" b="0" dirty="0" smtClean="0"/>
              <a:t>(G,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)</a:t>
            </a:r>
            <a:r>
              <a:rPr lang="zh-CN" altLang="en-US" sz="1200" b="0" dirty="0" smtClean="0"/>
              <a:t>、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NextAdj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。也使得对于</a:t>
            </a:r>
            <a:r>
              <a:rPr lang="zh-CN" altLang="en-US" dirty="0" smtClean="0"/>
              <a:t>邻接表或邻接矩阵，本算法一致。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如果一开始队列就是空，则有回路，结束</a:t>
            </a:r>
            <a:endParaRPr lang="en-US" altLang="zh-CN" dirty="0" smtClean="0"/>
          </a:p>
          <a:p>
            <a:r>
              <a:rPr lang="zh-CN" altLang="en-US" dirty="0" smtClean="0"/>
              <a:t>变成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的非递归拓扑排序，仍然为逆序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路由协议是其典型应用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378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</a:rPr>
              <a:t>短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路径长度</a:t>
            </a:r>
            <a:r>
              <a:rPr lang="zh-CN" altLang="zh-CN" sz="1200" dirty="0" smtClean="0">
                <a:solidFill>
                  <a:srgbClr val="FF0000"/>
                </a:solidFill>
              </a:rPr>
              <a:t>递增的次序</a:t>
            </a:r>
            <a:r>
              <a:rPr lang="zh-CN" altLang="en-US" sz="1200" dirty="0" smtClean="0">
                <a:solidFill>
                  <a:srgbClr val="FF0000"/>
                </a:solidFill>
              </a:rPr>
              <a:t>：在源</a:t>
            </a:r>
            <a:r>
              <a:rPr lang="en-US" altLang="zh-CN" sz="1200" dirty="0" smtClean="0">
                <a:solidFill>
                  <a:srgbClr val="FF0000"/>
                </a:solidFill>
              </a:rPr>
              <a:t>s</a:t>
            </a:r>
            <a:r>
              <a:rPr lang="zh-CN" altLang="en-US" sz="1200" dirty="0" smtClean="0">
                <a:solidFill>
                  <a:srgbClr val="FF0000"/>
                </a:solidFill>
              </a:rPr>
              <a:t>到所有顶点路径中先找到最短那条（到结点</a:t>
            </a:r>
            <a:r>
              <a:rPr lang="en-US" altLang="zh-CN" sz="1200" dirty="0" smtClean="0">
                <a:solidFill>
                  <a:srgbClr val="FF0000"/>
                </a:solidFill>
              </a:rPr>
              <a:t>v1</a:t>
            </a:r>
            <a:r>
              <a:rPr lang="zh-CN" altLang="en-US" sz="1200" dirty="0" smtClean="0">
                <a:solidFill>
                  <a:srgbClr val="FF0000"/>
                </a:solidFill>
              </a:rPr>
              <a:t>），由此可得到第二短的路径（到结点</a:t>
            </a:r>
            <a:r>
              <a:rPr lang="en-US" altLang="zh-CN" sz="1200" dirty="0" smtClean="0">
                <a:solidFill>
                  <a:srgbClr val="FF0000"/>
                </a:solidFill>
              </a:rPr>
              <a:t>v2</a:t>
            </a:r>
            <a:r>
              <a:rPr lang="zh-CN" altLang="en-US" sz="1200" dirty="0" smtClean="0">
                <a:solidFill>
                  <a:srgbClr val="FF0000"/>
                </a:solidFill>
              </a:rPr>
              <a:t>），</a:t>
            </a:r>
            <a:r>
              <a:rPr lang="en-US" altLang="zh-CN" sz="1200" dirty="0" smtClean="0">
                <a:solidFill>
                  <a:srgbClr val="FF00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此时先找到一个结点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到它的路径最短，即找到第一条路径，是所有路径中最短</a:t>
            </a:r>
            <a:endParaRPr lang="en-US" altLang="zh-CN" dirty="0" smtClean="0"/>
          </a:p>
          <a:p>
            <a:r>
              <a:rPr lang="zh-CN" altLang="en-US" dirty="0" smtClean="0"/>
              <a:t>算法涉及两个定理：</a:t>
            </a:r>
            <a:endParaRPr lang="en-US" altLang="zh-CN" dirty="0" smtClean="0"/>
          </a:p>
          <a:p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）初始化</a:t>
            </a:r>
            <a:r>
              <a:rPr lang="zh-CN" altLang="en-US" dirty="0" smtClean="0"/>
              <a:t>步骤背后的定理：</a:t>
            </a:r>
            <a:r>
              <a:rPr lang="en-US" sz="1200" b="0" dirty="0" smtClean="0"/>
              <a:t>dist[i]</a:t>
            </a:r>
            <a:r>
              <a:rPr lang="zh-CN" altLang="en-US" sz="1200" b="0" dirty="0" smtClean="0"/>
              <a:t>最小的值一定是最短路径。如果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通过其它结点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x</a:t>
            </a:r>
            <a:r>
              <a:rPr lang="zh-CN" altLang="en-US" sz="1200" b="0" dirty="0" smtClean="0"/>
              <a:t>到达</a:t>
            </a:r>
            <a:r>
              <a:rPr lang="en-US" sz="1200" b="0" dirty="0" smtClean="0"/>
              <a:t>v</a:t>
            </a:r>
            <a:r>
              <a:rPr lang="en-US" sz="1200" b="0" baseline="-25000" dirty="0" smtClean="0"/>
              <a:t>i</a:t>
            </a:r>
            <a:r>
              <a:rPr lang="zh-CN" altLang="en-US" sz="1200" b="0" dirty="0" smtClean="0"/>
              <a:t>的间接路径更短，则</a:t>
            </a:r>
            <a:r>
              <a:rPr lang="en-US" sz="1200" b="0" dirty="0" smtClean="0"/>
              <a:t>dist[</a:t>
            </a:r>
            <a:r>
              <a:rPr lang="en-US" altLang="zh-CN" sz="1200" b="0" dirty="0" smtClean="0"/>
              <a:t>x</a:t>
            </a:r>
            <a:r>
              <a:rPr lang="en-US" sz="1200" b="0" dirty="0" smtClean="0"/>
              <a:t>]</a:t>
            </a:r>
            <a:r>
              <a:rPr lang="zh-CN" altLang="en-US" sz="1200" b="0" dirty="0" smtClean="0"/>
              <a:t>更短，这不可能。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所以经过初始化步骤，已经找到最短路径，即有一个结点已经确定了其最短路径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）此步骤决定其它</a:t>
            </a:r>
            <a:r>
              <a:rPr lang="en-US" altLang="zh-CN" dirty="0" smtClean="0"/>
              <a:t>n-2</a:t>
            </a:r>
            <a:r>
              <a:rPr lang="zh-CN" altLang="en-US" dirty="0" smtClean="0"/>
              <a:t>个结点最短路径，找的方法背后的定理</a:t>
            </a:r>
            <a:r>
              <a:rPr lang="zh-CN" altLang="en-US" sz="1200" b="0" dirty="0" smtClean="0"/>
              <a:t>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分析：从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到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无非三种可能路径：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、直接从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到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有弧；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、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经过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中结点到达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；</a:t>
            </a:r>
            <a:r>
              <a:rPr lang="en-US" altLang="zh-CN" sz="1200" b="0" dirty="0" smtClean="0"/>
              <a:t>3</a:t>
            </a:r>
            <a:r>
              <a:rPr lang="zh-CN" altLang="en-US" sz="1200" b="0" dirty="0" smtClean="0"/>
              <a:t>、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经过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以外结点到达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此处证明第</a:t>
            </a:r>
            <a:r>
              <a:rPr lang="en-US" altLang="zh-CN" sz="1200" b="0" dirty="0" smtClean="0"/>
              <a:t>3</a:t>
            </a:r>
            <a:r>
              <a:rPr lang="zh-CN" altLang="en-US" sz="1200" b="0" dirty="0" smtClean="0"/>
              <a:t>种不可能。而前两种在算法中进行了比较。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）此步骤决定其它</a:t>
            </a:r>
            <a:r>
              <a:rPr lang="en-US" altLang="zh-CN" dirty="0" smtClean="0"/>
              <a:t>n-2</a:t>
            </a:r>
            <a:r>
              <a:rPr lang="zh-CN" altLang="en-US" dirty="0" smtClean="0"/>
              <a:t>个结点最短路径，找的方法背后的定理</a:t>
            </a:r>
            <a:r>
              <a:rPr lang="zh-CN" altLang="en-US" sz="1200" b="0" dirty="0" smtClean="0"/>
              <a:t>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分析：从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到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无非三种可能路径：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、直接从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到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有弧；</a:t>
            </a:r>
            <a:r>
              <a:rPr lang="en-US" altLang="zh-CN" sz="1200" b="0" dirty="0" smtClean="0"/>
              <a:t>2</a:t>
            </a:r>
            <a:r>
              <a:rPr lang="zh-CN" altLang="en-US" sz="1200" b="0" dirty="0" smtClean="0"/>
              <a:t>、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经过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中结点到达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；</a:t>
            </a:r>
            <a:r>
              <a:rPr lang="en-US" altLang="zh-CN" sz="1200" b="0" dirty="0" smtClean="0"/>
              <a:t>3</a:t>
            </a:r>
            <a:r>
              <a:rPr lang="zh-CN" altLang="en-US" sz="1200" b="0" dirty="0" smtClean="0"/>
              <a:t>、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经过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以外结点到达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。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此处证明第</a:t>
            </a:r>
            <a:r>
              <a:rPr lang="en-US" altLang="zh-CN" sz="1200" b="0" dirty="0" smtClean="0"/>
              <a:t>3</a:t>
            </a:r>
            <a:r>
              <a:rPr lang="zh-CN" altLang="en-US" sz="1200" b="0" dirty="0" smtClean="0"/>
              <a:t>种不可能。而前两种在算法中进行了比较。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86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到所有顶点的路径中，选择最短的一条，假设是到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的，则</a:t>
            </a:r>
            <a:r>
              <a:rPr lang="en-US" altLang="zh-CN" dirty="0" err="1" smtClean="0"/>
              <a:t>Vj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回路或环只针对有向图，无向图只要有边，必有回路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本来每个结点应该定义一个数组，存放路径中结点序列，现在用一个就行。因为：</a:t>
            </a:r>
            <a:endParaRPr lang="en-US" altLang="zh-CN" dirty="0" smtClean="0"/>
          </a:p>
          <a:p>
            <a:r>
              <a:rPr lang="zh-CN" altLang="en-US" dirty="0" smtClean="0"/>
              <a:t>最短路径为到顶点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pre[A]=s</a:t>
            </a:r>
          </a:p>
          <a:p>
            <a:r>
              <a:rPr lang="zh-CN" altLang="en-US" dirty="0" smtClean="0"/>
              <a:t>次短路径到顶点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，要么直接由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到达，则</a:t>
            </a:r>
            <a:r>
              <a:rPr lang="en-US" altLang="zh-CN" dirty="0" smtClean="0"/>
              <a:t>pre[B]=s</a:t>
            </a:r>
            <a:r>
              <a:rPr lang="zh-CN" altLang="en-US" dirty="0" smtClean="0"/>
              <a:t>；要么通过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到达，则只要</a:t>
            </a:r>
            <a:r>
              <a:rPr lang="en-US" altLang="zh-CN" dirty="0" smtClean="0"/>
              <a:t>pre[B]=A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dirty="0" smtClean="0"/>
              <a:t>Graph</a:t>
            </a:r>
            <a:r>
              <a:rPr lang="zh-CN" altLang="en-US" sz="1200" b="0" dirty="0" smtClean="0"/>
              <a:t>：邻接矩阵或邻接表都可以，假设采用邻接矩阵。</a:t>
            </a:r>
            <a:r>
              <a:rPr lang="en-US" altLang="zh-CN" sz="1200" b="0" dirty="0" smtClean="0"/>
              <a:t>G</a:t>
            </a:r>
            <a:r>
              <a:rPr lang="zh-CN" altLang="en-US" sz="1200" b="0" dirty="0" smtClean="0"/>
              <a:t>中</a:t>
            </a:r>
            <a:endParaRPr lang="en-US" altLang="zh-CN" sz="1200" b="0" dirty="0" smtClean="0"/>
          </a:p>
          <a:p>
            <a:r>
              <a:rPr lang="en-US" sz="1200" b="0" dirty="0" smtClean="0">
                <a:solidFill>
                  <a:srgbClr val="FF0000"/>
                </a:solidFill>
              </a:rPr>
              <a:t>Dist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、</a:t>
            </a:r>
            <a:r>
              <a:rPr lang="en-US" sz="1200" b="0" dirty="0" smtClean="0">
                <a:solidFill>
                  <a:srgbClr val="FF0000"/>
                </a:solidFill>
              </a:rPr>
              <a:t>pre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两个数组可以不作为参数，而在函数内部定义</a:t>
            </a:r>
            <a:endParaRPr lang="en-US" altLang="zh-CN" sz="1200" b="0" dirty="0" smtClean="0"/>
          </a:p>
          <a:p>
            <a:r>
              <a:rPr lang="en-US" altLang="zh-CN" sz="1200" b="0" dirty="0" smtClean="0"/>
              <a:t>Pre</a:t>
            </a:r>
            <a:r>
              <a:rPr lang="zh-CN" altLang="en-US" sz="1200" b="0" dirty="0" smtClean="0"/>
              <a:t>数组记录路径中结点序列。按道理每个结点应该有一个序列，即</a:t>
            </a:r>
            <a:r>
              <a:rPr lang="en-US" altLang="zh-CN" sz="1200" b="0" dirty="0" smtClean="0"/>
              <a:t>Pre</a:t>
            </a:r>
            <a:r>
              <a:rPr lang="zh-CN" altLang="en-US" sz="1200" b="0" dirty="0" smtClean="0"/>
              <a:t>数组，但实际用一个就可以。根据前面的定理：一个结点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的最短路径要么从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直接到，因而只需记住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；要么通过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中某个结点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p</a:t>
            </a:r>
            <a:r>
              <a:rPr lang="zh-CN" altLang="en-US" sz="1200" b="0" dirty="0" smtClean="0"/>
              <a:t>到达，而</a:t>
            </a:r>
            <a:r>
              <a:rPr lang="en-US" altLang="zh-CN" sz="1200" b="0" dirty="0" smtClean="0"/>
              <a:t>Pre[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p</a:t>
            </a:r>
            <a:r>
              <a:rPr lang="en-US" altLang="zh-CN" sz="1200" b="0" dirty="0" smtClean="0"/>
              <a:t>]</a:t>
            </a:r>
            <a:r>
              <a:rPr lang="zh-CN" altLang="en-US" sz="1200" b="0" dirty="0" smtClean="0"/>
              <a:t>已经记录了</a:t>
            </a:r>
            <a:r>
              <a:rPr lang="en-US" sz="1200" b="0" dirty="0" err="1" smtClean="0"/>
              <a:t>v</a:t>
            </a:r>
            <a:r>
              <a:rPr lang="en-US" sz="1200" b="0" baseline="-25000" dirty="0" err="1" smtClean="0"/>
              <a:t>s</a:t>
            </a:r>
            <a:r>
              <a:rPr lang="zh-CN" altLang="en-US" sz="1200" b="0" dirty="0" smtClean="0"/>
              <a:t>，则</a:t>
            </a:r>
            <a:r>
              <a:rPr lang="en-US" altLang="zh-CN" sz="1200" b="0" dirty="0" smtClean="0"/>
              <a:t>Pre[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en-US" altLang="zh-CN" sz="1200" b="0" dirty="0" smtClean="0"/>
              <a:t>]</a:t>
            </a:r>
            <a:r>
              <a:rPr lang="zh-CN" altLang="en-US" sz="1200" b="0" dirty="0" smtClean="0"/>
              <a:t>只要记录</a:t>
            </a:r>
            <a:r>
              <a:rPr lang="en-US" sz="1200" b="0" dirty="0" err="1" smtClean="0"/>
              <a:t>v</a:t>
            </a:r>
            <a:r>
              <a:rPr lang="en-US" altLang="zh-CN" sz="1200" b="0" baseline="-25000" dirty="0" err="1" smtClean="0"/>
              <a:t>k</a:t>
            </a:r>
            <a:r>
              <a:rPr lang="zh-CN" altLang="en-US" sz="1200" b="0" dirty="0" smtClean="0"/>
              <a:t>即可。</a:t>
            </a:r>
            <a:endParaRPr lang="en-US" altLang="zh-CN" sz="1200" b="0" dirty="0" smtClean="0"/>
          </a:p>
          <a:p>
            <a:r>
              <a:rPr lang="en-US" altLang="zh-CN" sz="1200" b="0" dirty="0" smtClean="0"/>
              <a:t>Pre</a:t>
            </a:r>
            <a:r>
              <a:rPr lang="zh-CN" altLang="en-US" sz="1200" b="0" dirty="0" smtClean="0"/>
              <a:t>初始化：所有与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有直接边的结点</a:t>
            </a:r>
            <a:r>
              <a:rPr lang="en-US" altLang="zh-CN" sz="1200" b="0" dirty="0" smtClean="0"/>
              <a:t>i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pre[i]=s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pre</a:t>
            </a:r>
            <a:r>
              <a:rPr lang="zh-CN" altLang="en-US" sz="1200" b="0" dirty="0" smtClean="0"/>
              <a:t>中存放多个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或</a:t>
            </a:r>
            <a:r>
              <a:rPr lang="en-US" altLang="zh-CN" sz="1200" b="0" dirty="0" smtClean="0"/>
              <a:t>-1</a:t>
            </a:r>
            <a:r>
              <a:rPr lang="zh-CN" altLang="en-US" sz="1200" b="0" dirty="0" smtClean="0"/>
              <a:t>。其物理意义：</a:t>
            </a:r>
            <a:r>
              <a:rPr lang="en-US" altLang="zh-CN" sz="1200" b="0" dirty="0" smtClean="0"/>
              <a:t>pre[i]</a:t>
            </a:r>
            <a:r>
              <a:rPr lang="zh-CN" altLang="en-US" sz="1200" b="0" dirty="0" smtClean="0"/>
              <a:t>最终记录的是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到</a:t>
            </a:r>
            <a:r>
              <a:rPr lang="en-US" altLang="zh-CN" sz="1200" b="0" dirty="0" smtClean="0"/>
              <a:t>i</a:t>
            </a:r>
            <a:r>
              <a:rPr lang="zh-CN" altLang="en-US" sz="1200" b="0" dirty="0" smtClean="0"/>
              <a:t>的最短路径的前一个结点，即</a:t>
            </a:r>
            <a:r>
              <a:rPr lang="en-US" altLang="zh-CN" sz="1200" b="0" dirty="0" smtClean="0"/>
              <a:t>s</a:t>
            </a:r>
            <a:r>
              <a:rPr lang="zh-CN" altLang="en-US" sz="1200" b="0" dirty="0" smtClean="0"/>
              <a:t>到</a:t>
            </a:r>
            <a:r>
              <a:rPr lang="en-US" altLang="zh-CN" sz="1200" b="0" dirty="0" smtClean="0"/>
              <a:t>i</a:t>
            </a:r>
            <a:r>
              <a:rPr lang="zh-CN" altLang="en-US" sz="1200" b="0" dirty="0" smtClean="0"/>
              <a:t>的最短路径为：</a:t>
            </a:r>
            <a:r>
              <a:rPr lang="en-US" altLang="zh-CN" sz="1200" b="0" dirty="0" smtClean="0"/>
              <a:t>vs,…,pre[i],i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latin typeface="Times New Roman" pitchFamily="18" charset="0"/>
              </a:rPr>
              <a:t>时间复杂度为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en-US" altLang="zh-CN" sz="120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dirty="0" smtClean="0"/>
              <a:t>因为两层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意义：图转化为树，树转化为二叉树</a:t>
            </a:r>
            <a:endParaRPr lang="en-US" altLang="zh-CN" dirty="0" smtClean="0"/>
          </a:p>
          <a:p>
            <a:r>
              <a:rPr lang="zh-CN" altLang="en-US" dirty="0" smtClean="0"/>
              <a:t>无向图才有生成树的概念：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个结点用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条边连在一起的连通图</a:t>
            </a:r>
            <a:endParaRPr lang="en-US" altLang="zh-CN" dirty="0" smtClean="0"/>
          </a:p>
          <a:p>
            <a:r>
              <a:rPr lang="zh-CN" altLang="en-US" dirty="0" smtClean="0"/>
              <a:t>有向图只有</a:t>
            </a:r>
            <a:r>
              <a:rPr lang="zh-CN" altLang="zh-CN" dirty="0" smtClean="0">
                <a:solidFill>
                  <a:srgbClr val="FF0000"/>
                </a:solidFill>
              </a:rPr>
              <a:t>有向树</a:t>
            </a:r>
            <a:r>
              <a:rPr lang="zh-CN" altLang="en-US" dirty="0" smtClean="0">
                <a:solidFill>
                  <a:srgbClr val="FF0000"/>
                </a:solidFill>
              </a:rPr>
              <a:t>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意义：图转化为树，树转化为二叉树</a:t>
            </a:r>
            <a:endParaRPr lang="en-US" altLang="zh-CN" dirty="0" smtClean="0"/>
          </a:p>
          <a:p>
            <a:r>
              <a:rPr lang="zh-CN" altLang="en-US" dirty="0" smtClean="0"/>
              <a:t>无向图才有生成树的概念：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个结点用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条边连在一起的连通图</a:t>
            </a:r>
            <a:endParaRPr lang="en-US" altLang="zh-CN" dirty="0" smtClean="0"/>
          </a:p>
          <a:p>
            <a:r>
              <a:rPr lang="zh-CN" altLang="en-US" dirty="0" smtClean="0"/>
              <a:t>有向图只有</a:t>
            </a:r>
            <a:r>
              <a:rPr lang="zh-CN" altLang="zh-CN" dirty="0" smtClean="0">
                <a:solidFill>
                  <a:srgbClr val="FF0000"/>
                </a:solidFill>
              </a:rPr>
              <a:t>有向树</a:t>
            </a:r>
            <a:r>
              <a:rPr lang="zh-CN" altLang="en-US" dirty="0" smtClean="0">
                <a:solidFill>
                  <a:srgbClr val="FF0000"/>
                </a:solidFill>
              </a:rPr>
              <a:t>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73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如果是连通图，最终</a:t>
            </a:r>
            <a:r>
              <a:rPr lang="en-US" altLang="zh-CN" sz="1200" b="0" dirty="0" smtClean="0"/>
              <a:t>U=V</a:t>
            </a:r>
          </a:p>
          <a:p>
            <a:r>
              <a:rPr lang="zh-CN" altLang="en-US" sz="1200" b="0" dirty="0" smtClean="0"/>
              <a:t>比</a:t>
            </a:r>
            <a:r>
              <a:rPr lang="en-US" altLang="zh-CN" sz="1200" b="0" dirty="0" err="1" smtClean="0"/>
              <a:t>Dijkstra</a:t>
            </a:r>
            <a:r>
              <a:rPr lang="zh-CN" altLang="zh-CN" sz="1200" b="0" dirty="0" smtClean="0"/>
              <a:t>算法</a:t>
            </a:r>
            <a:r>
              <a:rPr lang="zh-CN" altLang="en-US" sz="1200" b="0" dirty="0" smtClean="0"/>
              <a:t>更简单，不考虑路径，只考虑边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这是放在最短路径后讲的原因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使用了</a:t>
            </a:r>
            <a:r>
              <a:rPr lang="en-US" altLang="zh-CN" sz="1200" b="0" dirty="0" err="1" smtClean="0"/>
              <a:t>Dijkstra</a:t>
            </a:r>
            <a:r>
              <a:rPr lang="zh-CN" altLang="zh-CN" sz="1200" b="0" dirty="0" smtClean="0"/>
              <a:t>算法</a:t>
            </a:r>
            <a:r>
              <a:rPr lang="zh-CN" altLang="en-US" sz="1200" b="0" dirty="0" smtClean="0"/>
              <a:t>初始化时的定理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V0</a:t>
            </a:r>
            <a:r>
              <a:rPr lang="zh-CN" altLang="en-US" dirty="0" smtClean="0"/>
              <a:t>是根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2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>
                <a:solidFill>
                  <a:srgbClr val="FF0000"/>
                </a:solidFill>
              </a:rPr>
              <a:t>极大连通子图</a:t>
            </a:r>
            <a:r>
              <a:rPr lang="zh-CN" altLang="en-US" dirty="0" smtClean="0"/>
              <a:t>：加一个结点就不连通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循环：初始化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sz="1200" b="0" dirty="0" err="1" smtClean="0"/>
              <a:t>MST_Edge</a:t>
            </a:r>
            <a:r>
              <a:rPr lang="en-US" altLang="zh-CN" sz="1200" b="0" dirty="0" smtClean="0"/>
              <a:t>[i]</a:t>
            </a:r>
            <a:r>
              <a:rPr lang="zh-CN" altLang="en-US" sz="1200" b="0" dirty="0" smtClean="0"/>
              <a:t>存放每个结点</a:t>
            </a:r>
            <a:r>
              <a:rPr lang="en-US" altLang="zh-CN" sz="1200" b="0" dirty="0" smtClean="0"/>
              <a:t>i</a:t>
            </a:r>
            <a:r>
              <a:rPr lang="zh-CN" altLang="en-US" sz="1200" b="0" dirty="0" smtClean="0"/>
              <a:t>（</a:t>
            </a:r>
            <a:r>
              <a:rPr lang="en-US" altLang="zh-CN" sz="1200" b="0" dirty="0" smtClean="0"/>
              <a:t>from</a:t>
            </a:r>
            <a:r>
              <a:rPr lang="zh-CN" altLang="en-US" sz="1200" b="0" dirty="0" smtClean="0"/>
              <a:t>）到</a:t>
            </a:r>
            <a:r>
              <a:rPr lang="en-US" altLang="zh-CN" sz="1200" b="0" dirty="0" smtClean="0"/>
              <a:t>U</a:t>
            </a:r>
            <a:r>
              <a:rPr lang="zh-CN" altLang="en-US" sz="1200" b="0" dirty="0" smtClean="0"/>
              <a:t>中某结点（</a:t>
            </a:r>
            <a:r>
              <a:rPr lang="en-US" altLang="zh-CN" sz="1200" b="0" dirty="0" smtClean="0"/>
              <a:t>to</a:t>
            </a:r>
            <a:r>
              <a:rPr lang="zh-CN" altLang="en-US" sz="1200" b="0" dirty="0" smtClean="0"/>
              <a:t>）的边，开始时</a:t>
            </a:r>
            <a:r>
              <a:rPr lang="en-US" altLang="zh-CN" sz="1200" b="0" dirty="0" smtClean="0"/>
              <a:t>U={s}</a:t>
            </a:r>
            <a:r>
              <a:rPr lang="zh-CN" altLang="en-US" sz="1200" b="0" dirty="0" smtClean="0"/>
              <a:t>。</a:t>
            </a:r>
            <a:r>
              <a:rPr lang="zh-CN" altLang="en-US" dirty="0" smtClean="0"/>
              <a:t>每条边的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都先置为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：假设</a:t>
            </a:r>
            <a:r>
              <a:rPr lang="en-US" altLang="zh-CN" dirty="0" smtClean="0"/>
              <a:t>MST</a:t>
            </a:r>
            <a:r>
              <a:rPr lang="zh-CN" altLang="en-US" dirty="0" smtClean="0"/>
              <a:t>中每条边都是从起始结点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到其它结点，以后再修改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105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循环：每次找到一条边，所以循环</a:t>
            </a:r>
            <a:r>
              <a:rPr lang="en-US" altLang="zh-CN" sz="1200" b="0" dirty="0" smtClean="0"/>
              <a:t>n-1</a:t>
            </a:r>
            <a:r>
              <a:rPr lang="zh-CN" altLang="en-US" sz="1200" b="0" dirty="0" smtClean="0"/>
              <a:t>次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）在</a:t>
            </a:r>
            <a:r>
              <a:rPr lang="en-US" altLang="zh-CN" sz="1200" b="0" dirty="0" err="1" smtClean="0"/>
              <a:t>MST_Edge</a:t>
            </a:r>
            <a:r>
              <a:rPr lang="zh-CN" altLang="en-US" sz="1200" b="0" dirty="0" smtClean="0"/>
              <a:t>中找到不属于当前</a:t>
            </a:r>
            <a:r>
              <a:rPr lang="en-US" altLang="zh-CN" sz="1200" b="0" dirty="0" smtClean="0"/>
              <a:t>MST</a:t>
            </a:r>
            <a:r>
              <a:rPr lang="zh-CN" altLang="en-US" sz="1200" b="0" dirty="0" smtClean="0"/>
              <a:t>的边中</a:t>
            </a:r>
            <a:r>
              <a:rPr lang="zh-CN" altLang="zh-CN" sz="1200" b="0" dirty="0" smtClean="0"/>
              <a:t>权值最小的边</a:t>
            </a:r>
            <a:r>
              <a:rPr lang="zh-CN" altLang="en-US" sz="1200" b="0" dirty="0" smtClean="0"/>
              <a:t>，结点为</a:t>
            </a:r>
            <a:r>
              <a:rPr lang="en-US" altLang="zh-CN" sz="1200" b="0" dirty="0" smtClean="0"/>
              <a:t>v</a:t>
            </a:r>
            <a:r>
              <a:rPr lang="zh-CN" altLang="en-US" sz="1200" b="0" dirty="0" smtClean="0"/>
              <a:t>。如果已经加入</a:t>
            </a:r>
            <a:r>
              <a:rPr lang="en-US" altLang="zh-CN" sz="1200" b="0" dirty="0" smtClean="0"/>
              <a:t>MST</a:t>
            </a:r>
            <a:r>
              <a:rPr lang="zh-CN" altLang="en-US" sz="1200" b="0" dirty="0" smtClean="0"/>
              <a:t>，则</a:t>
            </a:r>
            <a:r>
              <a:rPr lang="en-US" altLang="zh-CN" sz="1200" b="0" dirty="0" err="1" smtClean="0"/>
              <a:t>MST_Edge</a:t>
            </a:r>
            <a:r>
              <a:rPr lang="en-US" altLang="zh-CN" sz="1200" b="0" dirty="0" smtClean="0"/>
              <a:t>[j].weight ==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/>
              <a:t>         </a:t>
            </a:r>
            <a:r>
              <a:rPr lang="zh-CN" altLang="en-US" sz="1200" b="0" dirty="0" smtClean="0"/>
              <a:t>此时</a:t>
            </a:r>
            <a:r>
              <a:rPr lang="en-US" altLang="zh-CN" sz="1200" b="0" dirty="0" smtClean="0"/>
              <a:t>U=U</a:t>
            </a:r>
            <a:r>
              <a:rPr lang="en-US" altLang="zh-CN" sz="1200" b="0" baseline="-25000" dirty="0" smtClean="0"/>
              <a:t>old</a:t>
            </a:r>
            <a:r>
              <a:rPr lang="en-US" altLang="zh-CN" sz="1200" b="0" dirty="0" smtClean="0"/>
              <a:t>+{v}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）得到</a:t>
            </a:r>
            <a:r>
              <a:rPr lang="en-US" altLang="zh-CN" dirty="0" smtClean="0"/>
              <a:t>MST</a:t>
            </a:r>
            <a:r>
              <a:rPr lang="zh-CN" altLang="en-US" dirty="0" smtClean="0"/>
              <a:t>的一条边：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</a:t>
            </a:r>
            <a:r>
              <a:rPr lang="zh-CN" altLang="en-US" dirty="0" smtClean="0"/>
              <a:t>为</a:t>
            </a:r>
            <a:r>
              <a:rPr lang="en-US" altLang="zh-CN" sz="1200" b="0" dirty="0" smtClean="0"/>
              <a:t>U</a:t>
            </a:r>
            <a:r>
              <a:rPr lang="zh-CN" altLang="zh-CN" sz="1200" b="0" dirty="0" smtClean="0"/>
              <a:t>中顶点</a:t>
            </a:r>
            <a:r>
              <a:rPr lang="zh-CN" altLang="en-US" sz="1200" b="0" dirty="0" smtClean="0"/>
              <a:t>。即</a:t>
            </a:r>
            <a:r>
              <a:rPr lang="en-US" altLang="zh-CN" sz="1200" b="0" dirty="0" smtClean="0"/>
              <a:t>TE=</a:t>
            </a:r>
            <a:r>
              <a:rPr lang="en-US" altLang="zh-CN" sz="1200" b="0" dirty="0" err="1" smtClean="0"/>
              <a:t>TE</a:t>
            </a:r>
            <a:r>
              <a:rPr lang="en-US" altLang="zh-CN" sz="1200" b="0" baseline="-25000" dirty="0" err="1" smtClean="0"/>
              <a:t>old</a:t>
            </a:r>
            <a:r>
              <a:rPr lang="en-US" altLang="zh-CN" sz="1200" b="0" dirty="0" smtClean="0"/>
              <a:t>+{</a:t>
            </a:r>
            <a:r>
              <a:rPr lang="en-US" altLang="zh-CN" b="0" dirty="0" smtClean="0"/>
              <a:t>MST[i]</a:t>
            </a:r>
            <a:r>
              <a:rPr lang="en-US" altLang="zh-CN" sz="1200" b="0" dirty="0" smtClean="0"/>
              <a:t>}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void F2(Graph &amp;*G) {</a:t>
            </a:r>
          </a:p>
          <a:p>
            <a:r>
              <a:rPr lang="en-US" altLang="zh-CN" dirty="0" smtClean="0"/>
              <a:t> int i=0,j=0, k vex[</a:t>
            </a:r>
            <a:r>
              <a:rPr lang="en-US" altLang="zh-CN" dirty="0" err="1" smtClean="0"/>
              <a:t>numVertex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bool Visted[</a:t>
            </a:r>
            <a:r>
              <a:rPr lang="en-US" altLang="zh-CN" dirty="0" err="1" smtClean="0"/>
              <a:t>numVertex</a:t>
            </a:r>
            <a:r>
              <a:rPr lang="en-US" altLang="zh-CN" dirty="0" smtClean="0"/>
              <a:t>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for (k=0;k&lt;G-&gt;</a:t>
            </a:r>
            <a:r>
              <a:rPr lang="en-US" altLang="zh-CN" dirty="0" err="1" smtClean="0"/>
              <a:t>numVertex;k</a:t>
            </a:r>
            <a:r>
              <a:rPr lang="en-US" altLang="zh-CN" dirty="0" smtClean="0"/>
              <a:t>++) Visted[k]=false;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for (k=0;k&lt;G-&gt;</a:t>
            </a:r>
            <a:r>
              <a:rPr lang="en-US" altLang="zh-CN" dirty="0" err="1" smtClean="0"/>
              <a:t>numVertex;k</a:t>
            </a:r>
            <a:r>
              <a:rPr lang="en-US" altLang="zh-CN" dirty="0" smtClean="0"/>
              <a:t>++)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if (!Visted[k]){vex[j++]=k; Visted[k]=true;}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while (i&lt;j){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 </a:t>
            </a:r>
            <a:r>
              <a:rPr lang="en-US" altLang="zh-CN" dirty="0" smtClean="0"/>
              <a:t>for (int w=FirstAdj(G,vex[i]);w!=-1;w=NextAdj(G, vex[i],w))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if (!Visted[w]){vex[j++]=w; Visted[w]=true;}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</a:t>
            </a:r>
            <a:r>
              <a:rPr lang="en-US" altLang="zh-CN" baseline="0" dirty="0" smtClean="0"/>
              <a:t>     i++;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r>
              <a:rPr lang="en-US" altLang="zh-CN" dirty="0" smtClean="0"/>
              <a:t>for (k=0;k&lt;G-&gt;numVertex;k++) printf(“%</a:t>
            </a:r>
            <a:r>
              <a:rPr lang="en-US" altLang="zh-CN" dirty="0" err="1" smtClean="0"/>
              <a:t>d”,G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vexList</a:t>
            </a:r>
            <a:r>
              <a:rPr lang="en-US" altLang="zh-CN" dirty="0" smtClean="0"/>
              <a:t>[vex[k]].data);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V6</a:t>
            </a:r>
            <a:r>
              <a:rPr lang="zh-CN" altLang="en-US" dirty="0" smtClean="0"/>
              <a:t>无路径</a:t>
            </a:r>
            <a:endParaRPr lang="en-US" altLang="zh-CN" dirty="0" smtClean="0"/>
          </a:p>
          <a:p>
            <a:r>
              <a:rPr lang="zh-CN" altLang="en-US" dirty="0" smtClean="0"/>
              <a:t>弱连通：有些情况可化为无向图解决问题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也就是，前一直能够情况可能修改</a:t>
            </a:r>
            <a:r>
              <a:rPr lang="en-US" sz="1200" b="0" dirty="0" smtClean="0"/>
              <a:t>dist</a:t>
            </a:r>
            <a:r>
              <a:rPr lang="en-US" sz="1200" b="0" baseline="-25000" dirty="0" smtClean="0"/>
              <a:t>k-1</a:t>
            </a:r>
            <a:r>
              <a:rPr lang="en-US" sz="1200" b="0" dirty="0" smtClean="0"/>
              <a:t>[i][j]</a:t>
            </a:r>
            <a:r>
              <a:rPr lang="zh-CN" altLang="en-US" sz="1200" b="0" dirty="0" smtClean="0"/>
              <a:t>，后一种不修改  </a:t>
            </a:r>
            <a:r>
              <a:rPr lang="en-US" altLang="zh-CN" sz="1200" b="0" dirty="0" smtClean="0"/>
              <a:t>xttshouhou16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K=0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v0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，作为</a:t>
            </a:r>
            <a:r>
              <a:rPr lang="en-US" altLang="zh-CN" dirty="0" smtClean="0"/>
              <a:t>v2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v1</a:t>
            </a:r>
            <a:r>
              <a:rPr lang="zh-CN" altLang="en-US" dirty="0" smtClean="0"/>
              <a:t>的中间结点，导致</a:t>
            </a:r>
            <a:r>
              <a:rPr lang="en-US" altLang="zh-CN" dirty="0" smtClean="0"/>
              <a:t>dist[2][1]</a:t>
            </a:r>
            <a:r>
              <a:rPr lang="zh-CN" altLang="en-US" dirty="0" smtClean="0"/>
              <a:t>从无穷被修改为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dist[2][0]+dist[0][1]=5+2=7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v2</a:t>
            </a:r>
            <a:r>
              <a:rPr lang="zh-CN" altLang="en-US" dirty="0" smtClean="0"/>
              <a:t>不能到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，同理，</a:t>
            </a:r>
            <a:r>
              <a:rPr lang="en-US" altLang="zh-CN" dirty="0" smtClean="0"/>
              <a:t>v1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v5</a:t>
            </a:r>
            <a:r>
              <a:rPr lang="zh-CN" altLang="en-US" dirty="0" smtClean="0"/>
              <a:t>等都有这种关系，所以</a:t>
            </a:r>
            <a:r>
              <a:rPr lang="en-US" altLang="zh-CN" dirty="0" smtClean="0"/>
              <a:t>v1</a:t>
            </a:r>
            <a:r>
              <a:rPr lang="zh-CN" altLang="en-US" dirty="0" smtClean="0"/>
              <a:t>只能是自己构成一个极大</a:t>
            </a:r>
            <a:r>
              <a:rPr lang="zh-CN" altLang="zh-CN" sz="1200" dirty="0" smtClean="0">
                <a:solidFill>
                  <a:srgbClr val="FF0000"/>
                </a:solidFill>
              </a:rPr>
              <a:t>强连通子图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596" y="464056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772816"/>
            <a:ext cx="7772400" cy="1828800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88275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64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900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998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399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7849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06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33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637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871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5289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8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0390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881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109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85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9985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0476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192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800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203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1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8281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47394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809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39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92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1576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550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25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74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8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020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7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0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0390" y="6357958"/>
            <a:ext cx="2090766" cy="363517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7280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4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0390" y="6357958"/>
            <a:ext cx="2090766" cy="363517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05820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07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0390" y="6357958"/>
            <a:ext cx="2090766" cy="363517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53172AD-FDDA-44AA-B287-01558B314681}" type="slidenum">
              <a:rPr lang="en-US" altLang="zh-CN" smtClean="0"/>
              <a:pPr/>
              <a:t>‹#›</a:t>
            </a:fld>
            <a:r>
              <a:rPr lang="en-US" altLang="zh-CN" smtClean="0"/>
              <a:t>/55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21804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86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</a:p>
        </p:txBody>
      </p:sp>
    </p:spTree>
    <p:extLst>
      <p:ext uri="{BB962C8B-B14F-4D97-AF65-F5344CB8AC3E}">
        <p14:creationId xmlns:p14="http://schemas.microsoft.com/office/powerpoint/2010/main" val="263396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43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</a:p>
        </p:txBody>
      </p:sp>
    </p:spTree>
    <p:extLst>
      <p:ext uri="{BB962C8B-B14F-4D97-AF65-F5344CB8AC3E}">
        <p14:creationId xmlns:p14="http://schemas.microsoft.com/office/powerpoint/2010/main" val="323227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9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</a:p>
        </p:txBody>
      </p:sp>
    </p:spTree>
    <p:extLst>
      <p:ext uri="{BB962C8B-B14F-4D97-AF65-F5344CB8AC3E}">
        <p14:creationId xmlns:p14="http://schemas.microsoft.com/office/powerpoint/2010/main" val="13240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9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</a:p>
        </p:txBody>
      </p:sp>
    </p:spTree>
    <p:extLst>
      <p:ext uri="{BB962C8B-B14F-4D97-AF65-F5344CB8AC3E}">
        <p14:creationId xmlns:p14="http://schemas.microsoft.com/office/powerpoint/2010/main" val="50266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0931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6424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2287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41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9463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190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3886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959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172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6984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618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81719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8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43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3457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405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169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309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5770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7583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46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576" y="289208"/>
            <a:ext cx="8183880" cy="76352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88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64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57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88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7917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05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0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40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23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2021/11/5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9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592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95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89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638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875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4273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44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64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02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7A2EA-2C38-454E-BED1-70DC14879A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719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173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93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956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947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041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9683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34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271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0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F131AD-3437-48BB-ACC8-FCF2156F46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48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51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695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228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075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31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729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51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41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838C05-5186-4362-94C1-A4F7ED249E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566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022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917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265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327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036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317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447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674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5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3D1D2-A777-4FE9-99A1-17B2893A5B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5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45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5566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84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509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734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471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552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044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2021/11/5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05214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395536" y="361216"/>
            <a:ext cx="8183880" cy="6195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1143908"/>
            <a:ext cx="8183880" cy="516541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6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0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2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30867-2D46-473B-BC29-1E44AFB3697C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30867-2D46-473B-BC29-1E44AFB3697C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3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30867-2D46-473B-BC29-1E44AFB3697C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4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30867-2D46-473B-BC29-1E44AFB3697C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7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6C49-6495-4DAA-B066-329291245FB9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0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6C49-6495-4DAA-B066-329291245FB9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0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6C49-6495-4DAA-B066-329291245FB9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10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6C49-6495-4DAA-B066-329291245FB9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0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9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Text Box 2"/>
          <p:cNvSpPr txBox="1">
            <a:spLocks noChangeArrowheads="1"/>
          </p:cNvSpPr>
          <p:nvPr/>
        </p:nvSpPr>
        <p:spPr bwMode="auto">
          <a:xfrm>
            <a:off x="419100" y="1004888"/>
            <a:ext cx="830580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100000"/>
              </a:spcBef>
              <a:defRPr/>
            </a:pPr>
            <a:r>
              <a:rPr lang="zh-CN" altLang="en-US" sz="60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第八</a:t>
            </a:r>
            <a:r>
              <a:rPr lang="zh-CN" altLang="en-US" sz="6000" b="1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章 </a:t>
            </a:r>
            <a:endParaRPr lang="en-US" altLang="zh-CN" sz="6000" b="1" dirty="0" smtClean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100000"/>
              </a:spcBef>
              <a:defRPr/>
            </a:pPr>
            <a:r>
              <a:rPr lang="zh-CN" altLang="en-US" sz="60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图</a:t>
            </a:r>
            <a:endParaRPr kumimoji="0" lang="en-US" altLang="zh-CN" sz="6000" b="1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6632"/>
            <a:ext cx="8572560" cy="6455640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路径</a:t>
            </a:r>
            <a:endParaRPr lang="en-US" altLang="zh-C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在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en-US" altLang="zh-CN" sz="2800" b="0" dirty="0"/>
              <a:t>G = ( V, E )</a:t>
            </a:r>
            <a:r>
              <a:rPr lang="zh-CN" altLang="zh-CN" sz="2800" b="0" dirty="0"/>
              <a:t>中，若从顶点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s</a:t>
            </a:r>
            <a:r>
              <a:rPr lang="zh-CN" altLang="zh-CN" sz="2800" b="0" dirty="0"/>
              <a:t>到顶点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t</a:t>
            </a:r>
            <a:r>
              <a:rPr lang="zh-CN" altLang="zh-CN" sz="2800" b="0" dirty="0"/>
              <a:t>之间存在一个顶点序列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s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i0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i1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i2</a:t>
            </a:r>
            <a:r>
              <a:rPr lang="en-US" altLang="zh-CN" sz="2800" b="0" dirty="0"/>
              <a:t>, …, v</a:t>
            </a:r>
            <a:r>
              <a:rPr lang="en-US" altLang="zh-CN" sz="2800" b="0" baseline="-25000" dirty="0"/>
              <a:t>im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t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，并且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s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i0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i0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i1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…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im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t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都是图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中的边，则称顶点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s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t</a:t>
            </a:r>
            <a:r>
              <a:rPr lang="zh-CN" altLang="zh-CN" sz="2800" b="0" dirty="0"/>
              <a:t>之间存在一条</a:t>
            </a:r>
            <a:r>
              <a:rPr lang="zh-CN" altLang="zh-CN" sz="2800" dirty="0">
                <a:solidFill>
                  <a:srgbClr val="FF0000"/>
                </a:solidFill>
              </a:rPr>
              <a:t>路径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若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是</a:t>
            </a:r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zh-CN" altLang="zh-CN" sz="2800" b="0" dirty="0"/>
              <a:t>，则</a:t>
            </a:r>
            <a:r>
              <a:rPr lang="zh-CN" altLang="zh-CN" sz="2800" dirty="0">
                <a:solidFill>
                  <a:srgbClr val="FF0000"/>
                </a:solidFill>
              </a:rPr>
              <a:t>路径</a:t>
            </a:r>
            <a:r>
              <a:rPr lang="zh-CN" altLang="zh-CN" sz="2800" b="0" dirty="0"/>
              <a:t>也是有向的，顶点序列满足</a:t>
            </a:r>
            <a:r>
              <a:rPr lang="en-US" altLang="zh-CN" sz="2800" b="0" dirty="0"/>
              <a:t>&lt;v</a:t>
            </a:r>
            <a:r>
              <a:rPr lang="en-US" altLang="zh-CN" sz="2800" b="0" baseline="-25000" dirty="0"/>
              <a:t>s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i0</a:t>
            </a:r>
            <a:r>
              <a:rPr lang="en-US" altLang="zh-CN" sz="2800" b="0" dirty="0"/>
              <a:t>&gt;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&lt;v</a:t>
            </a:r>
            <a:r>
              <a:rPr lang="en-US" altLang="zh-CN" sz="2800" b="0" baseline="-25000" dirty="0"/>
              <a:t>i0</a:t>
            </a:r>
            <a:r>
              <a:rPr lang="en-US" altLang="zh-CN" sz="2800" b="0" dirty="0"/>
              <a:t>, v</a:t>
            </a:r>
            <a:r>
              <a:rPr lang="en-US" altLang="zh-CN" sz="2800" b="0" baseline="-25000" dirty="0"/>
              <a:t>i1</a:t>
            </a:r>
            <a:r>
              <a:rPr lang="en-US" altLang="zh-CN" sz="2800" b="0" dirty="0"/>
              <a:t>&gt;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…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&lt;v</a:t>
            </a:r>
            <a:r>
              <a:rPr lang="en-US" altLang="zh-CN" sz="2800" b="0" baseline="-25000" dirty="0"/>
              <a:t>im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t</a:t>
            </a:r>
            <a:r>
              <a:rPr lang="en-US" altLang="zh-CN" sz="2800" b="0" dirty="0"/>
              <a:t>&gt;</a:t>
            </a:r>
            <a:r>
              <a:rPr lang="zh-CN" altLang="zh-CN" sz="2800" b="0" dirty="0"/>
              <a:t>都是图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中的有向边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FF0000"/>
                </a:solidFill>
              </a:rPr>
              <a:t>路径</a:t>
            </a:r>
            <a:r>
              <a:rPr lang="zh-CN" altLang="zh-CN" sz="2800" dirty="0">
                <a:solidFill>
                  <a:srgbClr val="FF0000"/>
                </a:solidFill>
              </a:rPr>
              <a:t>的长度</a:t>
            </a:r>
            <a:r>
              <a:rPr lang="zh-CN" altLang="zh-CN" sz="2800" b="0" dirty="0"/>
              <a:t>定义为该路径</a:t>
            </a:r>
            <a:r>
              <a:rPr lang="zh-CN" altLang="zh-CN" sz="2800" b="0" dirty="0" smtClean="0"/>
              <a:t>上</a:t>
            </a:r>
            <a:r>
              <a:rPr lang="zh-CN" altLang="zh-CN" sz="2800" dirty="0" smtClean="0">
                <a:solidFill>
                  <a:srgbClr val="FF0000"/>
                </a:solidFill>
              </a:rPr>
              <a:t>边</a:t>
            </a:r>
            <a:r>
              <a:rPr lang="zh-CN" altLang="en-US" sz="2800" dirty="0" smtClean="0">
                <a:solidFill>
                  <a:srgbClr val="FF0000"/>
                </a:solidFill>
              </a:rPr>
              <a:t>、弧</a:t>
            </a:r>
            <a:r>
              <a:rPr lang="zh-CN" altLang="zh-CN" sz="2800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数目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除了</a:t>
            </a:r>
            <a:r>
              <a:rPr lang="zh-CN" altLang="zh-CN" sz="2800" b="0" dirty="0"/>
              <a:t>起点和终点之外，序列中</a:t>
            </a:r>
            <a:r>
              <a:rPr lang="zh-CN" altLang="zh-CN" sz="2800" dirty="0">
                <a:solidFill>
                  <a:srgbClr val="FF0000"/>
                </a:solidFill>
              </a:rPr>
              <a:t>顶点不重复</a:t>
            </a:r>
            <a:r>
              <a:rPr lang="zh-CN" altLang="zh-CN" sz="2800" b="0" dirty="0"/>
              <a:t>出现的路径称为</a:t>
            </a:r>
            <a:r>
              <a:rPr lang="zh-CN" altLang="zh-CN" sz="2800" dirty="0">
                <a:solidFill>
                  <a:srgbClr val="FF0000"/>
                </a:solidFill>
              </a:rPr>
              <a:t>简单路径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若</a:t>
            </a:r>
            <a:r>
              <a:rPr lang="zh-CN" altLang="zh-CN" sz="2800" dirty="0">
                <a:solidFill>
                  <a:srgbClr val="FF0000"/>
                </a:solidFill>
              </a:rPr>
              <a:t>路径</a:t>
            </a:r>
            <a:r>
              <a:rPr lang="zh-CN" altLang="zh-CN" sz="2800" b="0" dirty="0"/>
              <a:t>的起点和终点相同，则称该路径为</a:t>
            </a:r>
            <a:r>
              <a:rPr lang="zh-CN" altLang="zh-CN" sz="2800" dirty="0">
                <a:solidFill>
                  <a:srgbClr val="FF0000"/>
                </a:solidFill>
              </a:rPr>
              <a:t>回路或环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0246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4970704"/>
            <a:ext cx="8143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  <a:sym typeface="Webdings"/>
              </a:rPr>
              <a:t>总结</a:t>
            </a:r>
            <a:r>
              <a:rPr lang="zh-CN" altLang="zh-CN" sz="2800" dirty="0" smtClean="0">
                <a:latin typeface="+mj-ea"/>
                <a:ea typeface="+mj-ea"/>
              </a:rPr>
              <a:t>：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en-US" altLang="zh-CN" sz="2800" dirty="0">
                <a:latin typeface="+mj-ea"/>
                <a:ea typeface="+mj-ea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Prim</a:t>
            </a:r>
            <a:r>
              <a:rPr lang="zh-CN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算法从</a:t>
            </a:r>
            <a:r>
              <a:rPr lang="zh-CN" altLang="zh-CN" sz="2800" dirty="0">
                <a:solidFill>
                  <a:srgbClr val="FF0000"/>
                </a:solidFill>
                <a:latin typeface="+mj-ea"/>
                <a:ea typeface="+mj-ea"/>
              </a:rPr>
              <a:t>一个顶点开始，每加入一条边则扩充一个顶点，加入的顶点一定是与已有生成树相关联的顶点。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8358246" cy="364333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Both"/>
            </a:pPr>
            <a:r>
              <a:rPr lang="zh-CN" altLang="en-US" sz="2800" dirty="0" smtClean="0">
                <a:solidFill>
                  <a:srgbClr val="FF0000"/>
                </a:solidFill>
              </a:rPr>
              <a:t>初始化顶点集</a:t>
            </a:r>
            <a:r>
              <a:rPr lang="en-US" altLang="zh-CN" sz="2800" dirty="0" smtClean="0">
                <a:solidFill>
                  <a:srgbClr val="FF0000"/>
                </a:solidFill>
              </a:rPr>
              <a:t>U </a:t>
            </a:r>
            <a:r>
              <a:rPr lang="zh-CN" altLang="en-US" sz="2800" dirty="0" smtClean="0">
                <a:solidFill>
                  <a:srgbClr val="FF0000"/>
                </a:solidFill>
              </a:rPr>
              <a:t>、边集</a:t>
            </a:r>
            <a:r>
              <a:rPr lang="en-US" altLang="zh-CN" sz="2800" dirty="0" smtClean="0">
                <a:solidFill>
                  <a:srgbClr val="FF0000"/>
                </a:solidFill>
              </a:rPr>
              <a:t>TE </a:t>
            </a:r>
            <a:r>
              <a:rPr lang="zh-CN" altLang="en-US" sz="2800" b="0" dirty="0" smtClean="0"/>
              <a:t>：开始时，</a:t>
            </a:r>
            <a:r>
              <a:rPr lang="en-US" altLang="zh-CN" sz="2800" b="0" dirty="0" smtClean="0"/>
              <a:t> U ={</a:t>
            </a:r>
            <a:r>
              <a:rPr lang="en-US" sz="2800" b="0" dirty="0" smtClean="0"/>
              <a:t>u</a:t>
            </a:r>
            <a:r>
              <a:rPr lang="en-US" sz="2800" b="0" baseline="-25000" dirty="0" smtClean="0"/>
              <a:t>0</a:t>
            </a:r>
            <a:r>
              <a:rPr lang="en-US" altLang="zh-CN" sz="2800" b="0" dirty="0" smtClean="0"/>
              <a:t>}</a:t>
            </a:r>
            <a:r>
              <a:rPr lang="zh-CN" altLang="en-US" sz="2800" b="0" dirty="0" smtClean="0"/>
              <a:t> ，</a:t>
            </a:r>
            <a:r>
              <a:rPr lang="en-US" altLang="zh-CN" sz="2800" b="0" dirty="0" smtClean="0"/>
              <a:t> TE=</a:t>
            </a:r>
            <a:r>
              <a:rPr lang="en-US" altLang="zh-CN" sz="2800" b="0" dirty="0" smtClean="0">
                <a:sym typeface="Symbol"/>
              </a:rPr>
              <a:t></a:t>
            </a:r>
            <a:r>
              <a:rPr lang="zh-CN" altLang="en-US" sz="2800" b="0" dirty="0" smtClean="0"/>
              <a:t>；</a:t>
            </a:r>
          </a:p>
          <a:p>
            <a:pPr marL="457200" indent="-457200">
              <a:buAutoNum type="arabicParenBoth"/>
            </a:pPr>
            <a:r>
              <a:rPr lang="zh-CN" altLang="en-US" sz="2800" dirty="0" smtClean="0">
                <a:solidFill>
                  <a:srgbClr val="FF0000"/>
                </a:solidFill>
              </a:rPr>
              <a:t>选边</a:t>
            </a:r>
            <a:r>
              <a:rPr lang="zh-CN" altLang="en-US" sz="2800" b="0" dirty="0" smtClean="0"/>
              <a:t>：在所有</a:t>
            </a:r>
            <a:r>
              <a:rPr lang="en-US" sz="2800" b="0" dirty="0" smtClean="0"/>
              <a:t>u</a:t>
            </a:r>
            <a:r>
              <a:rPr lang="zh-CN" altLang="en-US" sz="2800" b="0" dirty="0" smtClean="0"/>
              <a:t>∈</a:t>
            </a:r>
            <a:r>
              <a:rPr lang="en-US" sz="2800" b="0" dirty="0" smtClean="0"/>
              <a:t>U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v</a:t>
            </a:r>
            <a:r>
              <a:rPr lang="zh-CN" altLang="en-US" sz="2800" b="0" dirty="0" smtClean="0"/>
              <a:t>∈</a:t>
            </a:r>
            <a:r>
              <a:rPr lang="en-US" sz="2800" b="0" dirty="0" smtClean="0"/>
              <a:t>V </a:t>
            </a:r>
            <a:r>
              <a:rPr lang="en-US" sz="2800" b="0" dirty="0" smtClean="0">
                <a:sym typeface="Symbol"/>
              </a:rPr>
              <a:t></a:t>
            </a:r>
            <a:r>
              <a:rPr lang="en-US" sz="2800" b="0" dirty="0" smtClean="0"/>
              <a:t> U</a:t>
            </a:r>
            <a:r>
              <a:rPr lang="zh-CN" altLang="en-US" sz="2800" b="0" dirty="0" smtClean="0"/>
              <a:t>的边</a:t>
            </a:r>
            <a:r>
              <a:rPr lang="en-US" sz="2800" b="0" dirty="0" smtClean="0"/>
              <a:t>(u, v)</a:t>
            </a:r>
            <a:r>
              <a:rPr lang="zh-CN" altLang="en-US" sz="2800" b="0" dirty="0" smtClean="0"/>
              <a:t>∈</a:t>
            </a:r>
            <a:r>
              <a:rPr lang="en-US" sz="2800" b="0" dirty="0" smtClean="0"/>
              <a:t>E</a:t>
            </a:r>
            <a:r>
              <a:rPr lang="zh-CN" altLang="en-US" sz="2800" b="0" dirty="0" smtClean="0"/>
              <a:t>中选择一条</a:t>
            </a:r>
            <a:r>
              <a:rPr lang="zh-CN" altLang="en-US" sz="2800" dirty="0" smtClean="0">
                <a:solidFill>
                  <a:srgbClr val="FF0000"/>
                </a:solidFill>
              </a:rPr>
              <a:t>权值最小的边</a:t>
            </a:r>
            <a:r>
              <a:rPr lang="en-US" sz="2800" b="0" dirty="0" smtClean="0"/>
              <a:t>(u</a:t>
            </a:r>
            <a:r>
              <a:rPr lang="en-US" sz="2800" b="0" i="1" dirty="0" smtClean="0"/>
              <a:t>'</a:t>
            </a:r>
            <a:r>
              <a:rPr lang="en-US" sz="2800" b="0" dirty="0" smtClean="0"/>
              <a:t>, v</a:t>
            </a:r>
            <a:r>
              <a:rPr lang="en-US" sz="2800" b="0" i="1" dirty="0" smtClean="0"/>
              <a:t>'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加入到集合</a:t>
            </a:r>
            <a:r>
              <a:rPr lang="en-US" sz="2800" b="0" dirty="0" smtClean="0"/>
              <a:t>TE</a:t>
            </a:r>
            <a:r>
              <a:rPr lang="zh-CN" altLang="en-US" sz="2800" b="0" dirty="0" smtClean="0"/>
              <a:t>中，同时将顶点</a:t>
            </a:r>
            <a:r>
              <a:rPr lang="en-US" sz="2800" b="0" dirty="0" smtClean="0"/>
              <a:t>v</a:t>
            </a:r>
            <a:r>
              <a:rPr lang="en-US" sz="2800" b="0" i="1" dirty="0" smtClean="0"/>
              <a:t>'</a:t>
            </a:r>
            <a:r>
              <a:rPr lang="zh-CN" altLang="en-US" sz="2800" b="0" dirty="0" smtClean="0"/>
              <a:t>并入到</a:t>
            </a:r>
            <a:r>
              <a:rPr lang="en-US" sz="2800" b="0" dirty="0" smtClean="0"/>
              <a:t>U</a:t>
            </a:r>
            <a:r>
              <a:rPr lang="zh-CN" altLang="en-US" sz="2800" b="0" dirty="0" smtClean="0"/>
              <a:t>中。</a:t>
            </a:r>
          </a:p>
          <a:p>
            <a:r>
              <a:rPr lang="en-US" sz="2800" b="0" dirty="0" smtClean="0"/>
              <a:t>	</a:t>
            </a:r>
            <a:r>
              <a:rPr lang="zh-CN" altLang="en-US" sz="2800" b="0" dirty="0" smtClean="0"/>
              <a:t>重复上述过程直到</a:t>
            </a:r>
            <a:r>
              <a:rPr lang="en-US" sz="2800" b="0" dirty="0" smtClean="0"/>
              <a:t>U = V</a:t>
            </a:r>
            <a:r>
              <a:rPr lang="zh-CN" altLang="en-US" sz="2800" b="0" dirty="0" smtClean="0"/>
              <a:t>为止，此时</a:t>
            </a:r>
            <a:r>
              <a:rPr lang="en-US" sz="2800" b="0" dirty="0" smtClean="0"/>
              <a:t>TE</a:t>
            </a:r>
            <a:r>
              <a:rPr lang="zh-CN" altLang="en-US" sz="2800" b="0" dirty="0" smtClean="0"/>
              <a:t>中有</a:t>
            </a:r>
            <a:r>
              <a:rPr lang="en-US" sz="2800" b="0" dirty="0" smtClean="0"/>
              <a:t>n-1</a:t>
            </a:r>
            <a:r>
              <a:rPr lang="zh-CN" altLang="en-US" sz="2800" b="0" dirty="0" smtClean="0"/>
              <a:t>条边，</a:t>
            </a:r>
            <a:r>
              <a:rPr lang="en-US" sz="2800" b="0" dirty="0" smtClean="0"/>
              <a:t>T = ( U, TE )</a:t>
            </a:r>
            <a:r>
              <a:rPr lang="zh-CN" altLang="en-US" sz="2800" b="0" dirty="0" smtClean="0"/>
              <a:t>就是</a:t>
            </a:r>
            <a:r>
              <a:rPr lang="en-US" sz="2800" b="0" dirty="0" smtClean="0"/>
              <a:t>G</a:t>
            </a:r>
            <a:r>
              <a:rPr lang="zh-CN" altLang="en-US" sz="2800" b="0" dirty="0" smtClean="0"/>
              <a:t>的最小生成树。</a:t>
            </a:r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00034" y="214290"/>
            <a:ext cx="864396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Prim</a:t>
            </a:r>
            <a:r>
              <a:rPr lang="zh-CN" altLang="en-US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算法的基本思想</a:t>
            </a:r>
            <a:endParaRPr kumimoji="0" lang="zh-CN" altLang="en-US" sz="2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2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071"/>
            <a:ext cx="9144032" cy="581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20272" y="602128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571504"/>
          </a:xfrm>
        </p:spPr>
        <p:txBody>
          <a:bodyPr>
            <a:normAutofit/>
          </a:bodyPr>
          <a:lstStyle/>
          <a:p>
            <a:r>
              <a:rPr lang="en-US" altLang="zh-CN" sz="2000" b="0" dirty="0" smtClean="0"/>
              <a:t>Prim</a:t>
            </a:r>
            <a:r>
              <a:rPr lang="zh-CN" altLang="zh-CN" sz="2000" b="0" dirty="0"/>
              <a:t>算法构造图</a:t>
            </a:r>
            <a:r>
              <a:rPr lang="en-US" altLang="zh-CN" sz="2000" b="0" dirty="0"/>
              <a:t>6-36(a</a:t>
            </a:r>
            <a:r>
              <a:rPr lang="en-US" altLang="zh-CN" sz="2000" b="0" dirty="0" smtClean="0"/>
              <a:t>)</a:t>
            </a:r>
            <a:r>
              <a:rPr lang="zh-CN" altLang="zh-CN" sz="2000" b="0" dirty="0" smtClean="0"/>
              <a:t>带</a:t>
            </a:r>
            <a:r>
              <a:rPr lang="zh-CN" altLang="zh-CN" sz="2000" b="0" dirty="0"/>
              <a:t>权连通图</a:t>
            </a:r>
            <a:r>
              <a:rPr lang="zh-CN" altLang="zh-CN" sz="2000" b="0" dirty="0" smtClean="0"/>
              <a:t>的</a:t>
            </a:r>
            <a:r>
              <a:rPr lang="en-US" altLang="zh-CN" sz="2000" b="0" dirty="0" smtClean="0"/>
              <a:t>MST</a:t>
            </a:r>
            <a:r>
              <a:rPr lang="zh-CN" altLang="zh-CN" sz="2000" b="0" dirty="0" smtClean="0"/>
              <a:t>过程</a:t>
            </a:r>
            <a:r>
              <a:rPr lang="zh-CN" altLang="zh-CN" sz="2000" b="0" dirty="0"/>
              <a:t>中，</a:t>
            </a:r>
            <a:r>
              <a:rPr lang="en-US" altLang="zh-CN" sz="2000" b="0" dirty="0" err="1"/>
              <a:t>MST_Edge</a:t>
            </a:r>
            <a:r>
              <a:rPr lang="zh-CN" altLang="zh-CN" sz="2000" b="0" dirty="0" smtClean="0"/>
              <a:t>数组的</a:t>
            </a:r>
            <a:r>
              <a:rPr lang="zh-CN" altLang="zh-CN" sz="2000" b="0" dirty="0"/>
              <a:t>变化</a:t>
            </a:r>
            <a:r>
              <a:rPr lang="zh-CN" altLang="zh-CN" sz="2000" b="0" dirty="0" smtClean="0"/>
              <a:t>情况</a:t>
            </a:r>
            <a:endParaRPr lang="zh-CN" altLang="en-US" sz="2000" b="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861754"/>
            <a:ext cx="8715436" cy="528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4282" y="621508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Prim</a:t>
            </a:r>
            <a:r>
              <a:rPr lang="zh-CN" altLang="zh-CN" sz="2400" dirty="0" smtClean="0"/>
              <a:t>算法的</a:t>
            </a:r>
            <a:r>
              <a:rPr lang="zh-CN" altLang="zh-CN" sz="2400" dirty="0"/>
              <a:t>时间复杂度为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9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512" y="908050"/>
            <a:ext cx="7213909" cy="564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	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edges[MAXV][MAXV]; 	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数，边数</a:t>
            </a:r>
            <a:endParaRPr kumimoji="1" lang="zh-CN" altLang="en-US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285728"/>
            <a:ext cx="91440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假设用邻接矩阵来存储带权连通图，两顶点间无边，则权值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/>
              </a:rPr>
              <a:t>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393422" y="1785926"/>
            <a:ext cx="1500198" cy="1546343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69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endPara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7393422" y="3817408"/>
            <a:ext cx="1643074" cy="1890996"/>
            <a:chOff x="6643702" y="3286124"/>
            <a:chExt cx="1643074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500198" cy="69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endPara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邻接矩阵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6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71462"/>
            <a:ext cx="8929718" cy="6858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定义结构体</a:t>
            </a:r>
            <a:r>
              <a:rPr kumimoji="1" lang="en-US" altLang="zh-CN" sz="2800" dirty="0">
                <a:solidFill>
                  <a:srgbClr val="FF0000"/>
                </a:solidFill>
                <a:latin typeface="楷体" pitchFamily="49" charset="-122"/>
                <a:cs typeface="+mn-cs"/>
              </a:rPr>
              <a:t>Edge</a:t>
            </a:r>
            <a:r>
              <a:rPr kumimoji="1" lang="zh-CN" altLang="en-US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，表示一条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边：</a:t>
            </a:r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2800" dirty="0" err="1">
                <a:solidFill>
                  <a:srgbClr val="0000FF"/>
                </a:solidFill>
                <a:latin typeface="楷体" pitchFamily="49" charset="-122"/>
                <a:cs typeface="+mn-cs"/>
              </a:rPr>
              <a:t>typedef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</a:t>
            </a:r>
            <a:r>
              <a:rPr kumimoji="1" lang="en-US" altLang="zh-CN" sz="2800" dirty="0" err="1">
                <a:solidFill>
                  <a:srgbClr val="0000FF"/>
                </a:solidFill>
                <a:latin typeface="楷体" pitchFamily="49" charset="-122"/>
                <a:cs typeface="+mn-cs"/>
              </a:rPr>
              <a:t>struct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{//</a:t>
            </a:r>
            <a:r>
              <a:rPr kumimoji="1" lang="zh-CN" altLang="en-US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存放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MST </a:t>
            </a:r>
            <a:r>
              <a:rPr kumimoji="1" lang="zh-CN" altLang="en-US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的一条边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</a:t>
            </a:r>
          </a:p>
          <a:p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 </a:t>
            </a:r>
            <a:r>
              <a:rPr kumimoji="1" lang="en-US" altLang="zh-CN" sz="2800" dirty="0" err="1">
                <a:solidFill>
                  <a:srgbClr val="0000FF"/>
                </a:solidFill>
                <a:latin typeface="楷体" pitchFamily="49" charset="-122"/>
                <a:cs typeface="+mn-cs"/>
              </a:rPr>
              <a:t>int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to,from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;</a:t>
            </a:r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 int weight; 	</a:t>
            </a:r>
            <a:endParaRPr kumimoji="1" lang="zh-CN" altLang="en-US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}</a:t>
            </a:r>
            <a:r>
              <a:rPr kumimoji="1" lang="en-US" altLang="zh-CN" sz="2800" dirty="0">
                <a:solidFill>
                  <a:srgbClr val="FF0000"/>
                </a:solidFill>
                <a:latin typeface="楷体" pitchFamily="49" charset="-122"/>
                <a:cs typeface="+mn-cs"/>
              </a:rPr>
              <a:t>Edge</a:t>
            </a:r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; </a:t>
            </a:r>
            <a:endParaRPr kumimoji="1" lang="en-US" altLang="zh-CN" sz="2800" dirty="0" smtClean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算法中使用两个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楷体" pitchFamily="49" charset="-122"/>
              </a:rPr>
              <a:t>Edge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</a:rPr>
              <a:t>类型数组：</a:t>
            </a:r>
            <a:endParaRPr kumimoji="1" lang="en-US" altLang="zh-CN" sz="2800" dirty="0" smtClean="0">
              <a:solidFill>
                <a:srgbClr val="0000FF"/>
              </a:solidFill>
              <a:latin typeface="楷体" pitchFamily="49" charset="-122"/>
            </a:endParaRPr>
          </a:p>
          <a:p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楷体" pitchFamily="49" charset="-122"/>
                <a:cs typeface="+mn-cs"/>
              </a:rPr>
              <a:t>MST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：存放得到最小生成树的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n-1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条边</a:t>
            </a:r>
            <a:endParaRPr kumimoji="1" lang="en-US" altLang="zh-CN" sz="2800" dirty="0" smtClean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r>
              <a:rPr kumimoji="1" lang="en-US" altLang="zh-CN" sz="2800" dirty="0">
                <a:solidFill>
                  <a:srgbClr val="0000FF"/>
                </a:solidFill>
                <a:latin typeface="楷体" pitchFamily="49" charset="-122"/>
                <a:cs typeface="+mn-cs"/>
              </a:rPr>
              <a:t>    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楷体" pitchFamily="49" charset="-122"/>
                <a:cs typeface="+mn-cs"/>
              </a:rPr>
              <a:t>MST_Edge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" pitchFamily="49" charset="-122"/>
                <a:cs typeface="+mn-cs"/>
              </a:rPr>
              <a:t>：算法执行中存放待考虑的边</a:t>
            </a:r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  <a:p>
            <a:endParaRPr kumimoji="1" lang="en-US" altLang="zh-CN" sz="2800" dirty="0">
              <a:solidFill>
                <a:srgbClr val="0000FF"/>
              </a:solidFill>
              <a:latin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6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71462"/>
            <a:ext cx="8929718" cy="6858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Prim</a:t>
            </a:r>
            <a:r>
              <a:rPr lang="zh-CN" altLang="zh-CN" dirty="0" smtClean="0">
                <a:solidFill>
                  <a:srgbClr val="FF0000"/>
                </a:solidFill>
              </a:rPr>
              <a:t>算法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 s</a:t>
            </a:r>
            <a:r>
              <a:rPr lang="zh-CN" altLang="en-US" b="0" dirty="0" smtClean="0"/>
              <a:t>为起点，</a:t>
            </a:r>
            <a:r>
              <a:rPr lang="en-US" altLang="zh-CN" b="0" dirty="0" smtClean="0"/>
              <a:t>MST</a:t>
            </a:r>
            <a:r>
              <a:rPr lang="zh-CN" altLang="en-US" b="0" dirty="0" smtClean="0"/>
              <a:t>数组</a:t>
            </a:r>
            <a:r>
              <a:rPr lang="zh-CN" altLang="zh-CN" b="0" dirty="0" smtClean="0"/>
              <a:t>存最小生成树的边</a:t>
            </a:r>
            <a:r>
              <a:rPr lang="zh-CN" altLang="en-US" b="0" dirty="0" smtClean="0"/>
              <a:t>，开始为空</a:t>
            </a:r>
            <a:endParaRPr lang="zh-CN" altLang="zh-CN" dirty="0"/>
          </a:p>
          <a:p>
            <a:r>
              <a:rPr lang="en-US" altLang="zh-CN" sz="2600" b="0" dirty="0" smtClean="0"/>
              <a:t>void </a:t>
            </a:r>
            <a:r>
              <a:rPr lang="en-US" altLang="zh-CN" sz="2600" b="0" dirty="0"/>
              <a:t>Prim(</a:t>
            </a:r>
            <a:r>
              <a:rPr lang="en-US" altLang="zh-CN" sz="2600" b="0" dirty="0" err="1"/>
              <a:t>MatGraph</a:t>
            </a:r>
            <a:r>
              <a:rPr lang="en-US" altLang="zh-CN" sz="2600" b="0" dirty="0"/>
              <a:t> </a:t>
            </a:r>
            <a:r>
              <a:rPr lang="zh-CN" altLang="en-US" sz="2600" b="0" dirty="0" smtClean="0"/>
              <a:t>*</a:t>
            </a:r>
            <a:r>
              <a:rPr lang="en-US" altLang="zh-CN" sz="2600" b="0" dirty="0" smtClean="0"/>
              <a:t>G</a:t>
            </a:r>
            <a:r>
              <a:rPr lang="en-US" altLang="zh-CN" sz="2600" b="0" dirty="0"/>
              <a:t>, int s, Edge* 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MST</a:t>
            </a:r>
            <a:r>
              <a:rPr lang="en-US" altLang="zh-CN" sz="2000" b="0" dirty="0" smtClean="0"/>
              <a:t>)   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用带权邻接矩阵</a:t>
            </a:r>
            <a:endParaRPr lang="zh-CN" altLang="zh-CN" b="0" dirty="0"/>
          </a:p>
          <a:p>
            <a:r>
              <a:rPr lang="en-US" altLang="zh-CN" sz="2600" b="0" dirty="0"/>
              <a:t>    int i, j, </a:t>
            </a:r>
            <a:r>
              <a:rPr lang="en-US" altLang="zh-CN" sz="2600" b="0" dirty="0" smtClean="0"/>
              <a:t>n </a:t>
            </a:r>
            <a:r>
              <a:rPr lang="en-US" altLang="zh-CN" sz="2600" b="0" dirty="0"/>
              <a:t>= </a:t>
            </a:r>
            <a:r>
              <a:rPr lang="en-US" altLang="zh-CN" sz="2600" b="0" dirty="0" smtClean="0"/>
              <a:t>G-&gt;n;</a:t>
            </a:r>
            <a:endParaRPr lang="zh-CN" altLang="zh-CN" sz="2600" b="0" dirty="0"/>
          </a:p>
          <a:p>
            <a:r>
              <a:rPr lang="en-US" altLang="zh-CN" sz="2600" b="0" dirty="0"/>
              <a:t>    Edge </a:t>
            </a:r>
            <a:r>
              <a:rPr lang="en-US" altLang="zh-CN" sz="2600" b="0" dirty="0" smtClean="0"/>
              <a:t>* </a:t>
            </a:r>
            <a:r>
              <a:rPr lang="en-US" altLang="zh-CN" sz="2600" b="0" dirty="0" err="1" smtClean="0">
                <a:solidFill>
                  <a:srgbClr val="FF0000"/>
                </a:solidFill>
              </a:rPr>
              <a:t>MST_Edge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=new</a:t>
            </a:r>
            <a:r>
              <a:rPr lang="en-US" altLang="zh-CN" sz="2600" b="0" dirty="0"/>
              <a:t> </a:t>
            </a:r>
            <a:r>
              <a:rPr lang="en-US" altLang="zh-CN" sz="2600" b="0" dirty="0" smtClean="0"/>
              <a:t>Edge[n];   //</a:t>
            </a:r>
            <a:r>
              <a:rPr lang="zh-CN" altLang="zh-CN" sz="2600" b="0" dirty="0"/>
              <a:t>辅助数组</a:t>
            </a:r>
            <a:r>
              <a:rPr lang="en-US" altLang="zh-CN" sz="2600" b="0" dirty="0" err="1"/>
              <a:t>MST_Edge</a:t>
            </a:r>
            <a:endParaRPr lang="zh-CN" altLang="zh-CN" sz="2600" b="0" dirty="0"/>
          </a:p>
          <a:p>
            <a:r>
              <a:rPr lang="en-US" altLang="zh-CN" sz="2600" b="0" dirty="0"/>
              <a:t>    for(i = 0; i &lt; </a:t>
            </a:r>
            <a:r>
              <a:rPr lang="en-US" altLang="zh-CN" sz="2600" b="0" dirty="0" smtClean="0"/>
              <a:t>n; </a:t>
            </a:r>
            <a:r>
              <a:rPr lang="en-US" altLang="zh-CN" sz="2600" b="0" dirty="0"/>
              <a:t>i++){  </a:t>
            </a:r>
            <a:r>
              <a:rPr lang="en-US" altLang="zh-CN" sz="2600" b="0" dirty="0" smtClean="0"/>
              <a:t>         //</a:t>
            </a:r>
            <a:r>
              <a:rPr lang="zh-CN" altLang="zh-CN" sz="2600" b="0" dirty="0"/>
              <a:t>初始化</a:t>
            </a:r>
            <a:r>
              <a:rPr lang="en-US" altLang="zh-CN" sz="2600" b="0" dirty="0" err="1"/>
              <a:t>MST_Edge</a:t>
            </a:r>
            <a:r>
              <a:rPr lang="zh-CN" altLang="zh-CN" sz="2600" b="0" dirty="0"/>
              <a:t>数组</a:t>
            </a:r>
          </a:p>
          <a:p>
            <a:r>
              <a:rPr lang="en-US" altLang="zh-CN" sz="2600" b="0" dirty="0"/>
              <a:t>        </a:t>
            </a:r>
            <a:r>
              <a:rPr lang="en-US" altLang="zh-CN" sz="2600" b="0" dirty="0" err="1"/>
              <a:t>MST_Edge</a:t>
            </a:r>
            <a:r>
              <a:rPr lang="en-US" altLang="zh-CN" sz="2600" b="0" dirty="0"/>
              <a:t>[i</a:t>
            </a:r>
            <a:r>
              <a:rPr lang="en-US" altLang="zh-CN" sz="2600" b="0" dirty="0" smtClean="0"/>
              <a:t>].</a:t>
            </a:r>
            <a:r>
              <a:rPr lang="en-US" altLang="zh-CN" sz="2600" b="0" dirty="0"/>
              <a:t>from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= i</a:t>
            </a:r>
            <a:r>
              <a:rPr lang="en-US" altLang="zh-CN" sz="2600" b="0" dirty="0" smtClean="0"/>
              <a:t>;    //</a:t>
            </a:r>
            <a:r>
              <a:rPr lang="zh-CN" altLang="en-US" sz="2600" b="0" dirty="0" smtClean="0"/>
              <a:t>每条边都假设起始端是</a:t>
            </a:r>
            <a:r>
              <a:rPr lang="en-US" altLang="zh-CN" sz="2600" b="0" dirty="0" smtClean="0"/>
              <a:t>s</a:t>
            </a:r>
            <a:endParaRPr lang="zh-CN" altLang="zh-CN" sz="2600" b="0" dirty="0"/>
          </a:p>
          <a:p>
            <a:r>
              <a:rPr lang="en-US" altLang="zh-CN" sz="2600" b="0" dirty="0"/>
              <a:t>        </a:t>
            </a:r>
            <a:r>
              <a:rPr lang="en-US" altLang="zh-CN" sz="2600" b="0" dirty="0" err="1"/>
              <a:t>MST_Edge</a:t>
            </a:r>
            <a:r>
              <a:rPr lang="en-US" altLang="zh-CN" sz="2600" b="0" dirty="0"/>
              <a:t>[i</a:t>
            </a:r>
            <a:r>
              <a:rPr lang="en-US" altLang="zh-CN" sz="2600" b="0" dirty="0" smtClean="0"/>
              <a:t>].</a:t>
            </a:r>
            <a:r>
              <a:rPr lang="en-US" altLang="zh-CN" sz="2600" b="0" dirty="0"/>
              <a:t>to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= s;</a:t>
            </a:r>
            <a:endParaRPr lang="zh-CN" altLang="zh-CN" sz="2600" b="0" dirty="0"/>
          </a:p>
          <a:p>
            <a:r>
              <a:rPr lang="en-US" altLang="zh-CN" sz="2600" b="0" dirty="0"/>
              <a:t>        if (i != s &amp;&amp; </a:t>
            </a:r>
            <a:r>
              <a:rPr lang="en-US" altLang="zh-CN" sz="2600" b="0" dirty="0" smtClean="0"/>
              <a:t>G-</a:t>
            </a:r>
            <a:r>
              <a:rPr lang="en-US" altLang="zh-CN" sz="2600" b="0" dirty="0"/>
              <a:t>&gt;</a:t>
            </a:r>
            <a:r>
              <a:rPr lang="en-US" altLang="zh-CN" sz="2600" b="0" dirty="0" smtClean="0"/>
              <a:t>edges[i][s]== 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INF</a:t>
            </a:r>
            <a:r>
              <a:rPr lang="en-US" altLang="zh-CN" sz="2600" b="0" dirty="0" smtClean="0"/>
              <a:t>)   </a:t>
            </a:r>
            <a:r>
              <a:rPr lang="en-US" altLang="zh-CN" sz="2600" b="0" dirty="0"/>
              <a:t>// </a:t>
            </a:r>
            <a:r>
              <a:rPr lang="en-US" altLang="zh-CN" sz="2600" b="0" dirty="0" smtClean="0"/>
              <a:t>INF</a:t>
            </a:r>
            <a:r>
              <a:rPr lang="zh-CN" altLang="en-US" sz="2600" b="0" dirty="0" smtClean="0"/>
              <a:t>为无穷大常量</a:t>
            </a:r>
            <a:endParaRPr lang="zh-CN" altLang="zh-CN" sz="2600" b="0" dirty="0"/>
          </a:p>
          <a:p>
            <a:r>
              <a:rPr lang="en-US" altLang="zh-CN" sz="2600" b="0" dirty="0"/>
              <a:t>            </a:t>
            </a:r>
            <a:r>
              <a:rPr lang="en-US" altLang="zh-CN" sz="2600" b="0" dirty="0" err="1"/>
              <a:t>MST_Edge</a:t>
            </a:r>
            <a:r>
              <a:rPr lang="en-US" altLang="zh-CN" sz="2600" b="0" dirty="0"/>
              <a:t>[i].weight = </a:t>
            </a:r>
            <a:r>
              <a:rPr lang="en-US" altLang="zh-CN" sz="2600" b="0" dirty="0" err="1"/>
              <a:t>maxValue</a:t>
            </a:r>
            <a:r>
              <a:rPr lang="en-US" altLang="zh-CN" sz="2600" b="0" dirty="0"/>
              <a:t>;</a:t>
            </a:r>
            <a:endParaRPr lang="zh-CN" altLang="zh-CN" sz="2600" b="0" dirty="0"/>
          </a:p>
          <a:p>
            <a:r>
              <a:rPr lang="en-US" altLang="zh-CN" sz="2600" b="0" dirty="0"/>
              <a:t>        else</a:t>
            </a:r>
            <a:endParaRPr lang="zh-CN" altLang="zh-CN" sz="2600" b="0" dirty="0"/>
          </a:p>
          <a:p>
            <a:r>
              <a:rPr lang="en-US" altLang="zh-CN" sz="2600" b="0" dirty="0"/>
              <a:t>            </a:t>
            </a:r>
            <a:r>
              <a:rPr lang="en-US" altLang="zh-CN" sz="2600" b="0" dirty="0" err="1"/>
              <a:t>MST_Edge</a:t>
            </a:r>
            <a:r>
              <a:rPr lang="en-US" altLang="zh-CN" sz="2600" b="0" dirty="0"/>
              <a:t>[i].weight = </a:t>
            </a:r>
            <a:r>
              <a:rPr lang="en-US" altLang="zh-CN" sz="2600" b="0" dirty="0" smtClean="0"/>
              <a:t>G-</a:t>
            </a:r>
            <a:r>
              <a:rPr lang="en-US" altLang="zh-CN" sz="2600" b="0" dirty="0"/>
              <a:t>&gt;</a:t>
            </a:r>
            <a:r>
              <a:rPr lang="en-US" altLang="zh-CN" sz="2600" b="0" dirty="0" smtClean="0"/>
              <a:t>edges[i][s];</a:t>
            </a:r>
            <a:endParaRPr lang="zh-CN" altLang="zh-CN" sz="2600" b="0" dirty="0"/>
          </a:p>
          <a:p>
            <a:r>
              <a:rPr lang="en-US" altLang="zh-CN" sz="2600" b="0" dirty="0"/>
              <a:t>    }</a:t>
            </a:r>
            <a:endParaRPr lang="zh-CN" altLang="zh-CN" sz="26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59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>
            <a:noAutofit/>
          </a:bodyPr>
          <a:lstStyle/>
          <a:p>
            <a:r>
              <a:rPr lang="en-US" altLang="zh-CN" sz="2800" b="0" dirty="0" smtClean="0"/>
              <a:t>    int </a:t>
            </a:r>
            <a:r>
              <a:rPr lang="en-US" altLang="zh-CN" sz="2800" b="0" dirty="0"/>
              <a:t>v, Min</a:t>
            </a:r>
            <a:r>
              <a:rPr lang="en-US" altLang="zh-CN" sz="2800" b="0" dirty="0" smtClean="0"/>
              <a:t>;  </a:t>
            </a:r>
            <a:endParaRPr lang="zh-CN" altLang="zh-CN" sz="2800" b="0" dirty="0"/>
          </a:p>
          <a:p>
            <a:r>
              <a:rPr lang="en-US" altLang="zh-CN" sz="2800" b="0" dirty="0"/>
              <a:t>    for(i = 0; i &lt; </a:t>
            </a:r>
            <a:r>
              <a:rPr lang="en-US" altLang="zh-CN" sz="2800" b="0" dirty="0" smtClean="0"/>
              <a:t>n-1</a:t>
            </a:r>
            <a:r>
              <a:rPr lang="en-US" altLang="zh-CN" sz="2800" b="0" dirty="0"/>
              <a:t>; i</a:t>
            </a:r>
            <a:r>
              <a:rPr lang="en-US" altLang="zh-CN" sz="2800" b="0" dirty="0" smtClean="0"/>
              <a:t>++){        //</a:t>
            </a:r>
            <a:r>
              <a:rPr lang="zh-CN" altLang="en-US" sz="2800" b="0" dirty="0" smtClean="0"/>
              <a:t>共找</a:t>
            </a:r>
            <a:r>
              <a:rPr lang="en-US" altLang="zh-CN" sz="2800" b="0" dirty="0" smtClean="0"/>
              <a:t>n-1</a:t>
            </a:r>
            <a:r>
              <a:rPr lang="zh-CN" altLang="en-US" sz="2800" b="0" dirty="0" smtClean="0"/>
              <a:t>条边</a:t>
            </a:r>
            <a:endParaRPr lang="zh-CN" altLang="zh-CN" sz="2800" b="0" dirty="0"/>
          </a:p>
          <a:p>
            <a:r>
              <a:rPr lang="en-US" altLang="zh-CN" sz="2800" b="0" dirty="0"/>
              <a:t>        Min = </a:t>
            </a:r>
            <a:r>
              <a:rPr lang="en-US" altLang="zh-CN" sz="2800" b="0" dirty="0" err="1"/>
              <a:t>maxValue</a:t>
            </a:r>
            <a:r>
              <a:rPr lang="en-US" altLang="zh-CN" sz="2800" b="0" dirty="0"/>
              <a:t>;  v = 0</a:t>
            </a:r>
            <a:r>
              <a:rPr lang="en-US" altLang="zh-CN" sz="2800" b="0" dirty="0" smtClean="0"/>
              <a:t>;  //</a:t>
            </a:r>
            <a:r>
              <a:rPr lang="zh-CN" altLang="zh-CN" sz="2800" b="0" dirty="0"/>
              <a:t>找到</a:t>
            </a:r>
            <a:r>
              <a:rPr lang="en-US" altLang="zh-CN" sz="2800" b="0" dirty="0"/>
              <a:t>U</a:t>
            </a:r>
            <a:r>
              <a:rPr lang="zh-CN" altLang="zh-CN" sz="2800" b="0" dirty="0"/>
              <a:t>中顶点到</a:t>
            </a:r>
            <a:r>
              <a:rPr lang="en-US" altLang="zh-CN" sz="2800" b="0" dirty="0"/>
              <a:t>V-U</a:t>
            </a:r>
            <a:r>
              <a:rPr lang="zh-CN" altLang="zh-CN" sz="2800" b="0" dirty="0"/>
              <a:t>中顶点权值最小的边，并记录顶点</a:t>
            </a:r>
            <a:r>
              <a:rPr lang="en-US" altLang="zh-CN" sz="2800" b="0" dirty="0"/>
              <a:t>v</a:t>
            </a:r>
            <a:endParaRPr lang="zh-CN" altLang="zh-CN" sz="2800" b="0" dirty="0"/>
          </a:p>
          <a:p>
            <a:r>
              <a:rPr lang="en-US" altLang="zh-CN" sz="2800" b="0" dirty="0"/>
              <a:t>        for(j = 0; j &lt; </a:t>
            </a:r>
            <a:r>
              <a:rPr lang="en-US" altLang="zh-CN" sz="2800" b="0" dirty="0" smtClean="0"/>
              <a:t>n; </a:t>
            </a:r>
            <a:r>
              <a:rPr lang="en-US" altLang="zh-CN" sz="2800" b="0" dirty="0"/>
              <a:t>j</a:t>
            </a:r>
            <a:r>
              <a:rPr lang="en-US" altLang="zh-CN" sz="2800" b="0" dirty="0" smtClean="0"/>
              <a:t>++) //</a:t>
            </a:r>
            <a:r>
              <a:rPr lang="zh-CN" altLang="en-US" sz="2800" b="0" dirty="0" smtClean="0"/>
              <a:t>找</a:t>
            </a:r>
            <a:r>
              <a:rPr lang="zh-CN" altLang="zh-CN" sz="2800" b="0" dirty="0" smtClean="0"/>
              <a:t>权值最小的边</a:t>
            </a:r>
            <a:r>
              <a:rPr lang="zh-CN" altLang="en-US" sz="2800" b="0" dirty="0" smtClean="0"/>
              <a:t>，结点为</a:t>
            </a:r>
            <a:r>
              <a:rPr lang="en-US" altLang="zh-CN" sz="2800" b="0" dirty="0" smtClean="0"/>
              <a:t>v</a:t>
            </a:r>
            <a:endParaRPr lang="zh-CN" altLang="zh-CN" sz="2800" b="0" dirty="0"/>
          </a:p>
          <a:p>
            <a:r>
              <a:rPr lang="en-US" altLang="zh-CN" sz="2800" b="0" dirty="0"/>
              <a:t>            if (</a:t>
            </a:r>
            <a:r>
              <a:rPr lang="en-US" altLang="zh-CN" sz="2800" b="0" dirty="0" err="1"/>
              <a:t>MST_Edge</a:t>
            </a:r>
            <a:r>
              <a:rPr lang="en-US" altLang="zh-CN" sz="2800" b="0" dirty="0"/>
              <a:t>[j].weight != 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&amp;&amp;</a:t>
            </a:r>
            <a:r>
              <a:rPr lang="en-US" altLang="zh-CN" sz="2800" b="0" dirty="0" err="1" smtClean="0"/>
              <a:t>MST_Edge</a:t>
            </a:r>
            <a:r>
              <a:rPr lang="en-US" altLang="zh-CN" sz="2800" b="0" dirty="0" smtClean="0"/>
              <a:t>[j</a:t>
            </a:r>
            <a:r>
              <a:rPr lang="en-US" altLang="zh-CN" sz="2800" b="0" dirty="0"/>
              <a:t>].weight &lt; Min</a:t>
            </a:r>
            <a:r>
              <a:rPr lang="en-US" altLang="zh-CN" sz="2800" b="0" dirty="0" smtClean="0"/>
              <a:t>){   //</a:t>
            </a:r>
            <a:r>
              <a:rPr lang="zh-CN" altLang="en-US" sz="2800" b="0" dirty="0" smtClean="0"/>
              <a:t>等于</a:t>
            </a:r>
            <a:r>
              <a:rPr lang="en-US" altLang="zh-CN" sz="2800" b="0" dirty="0" smtClean="0"/>
              <a:t>0</a:t>
            </a:r>
            <a:r>
              <a:rPr lang="zh-CN" altLang="en-US" sz="2800" b="0" dirty="0" smtClean="0"/>
              <a:t>表示该边已经加入</a:t>
            </a:r>
            <a:r>
              <a:rPr lang="en-US" altLang="zh-CN" sz="2800" b="0" dirty="0" smtClean="0"/>
              <a:t>MST</a:t>
            </a:r>
            <a:r>
              <a:rPr lang="zh-CN" altLang="en-US" sz="2800" b="0" dirty="0" smtClean="0"/>
              <a:t>，后续不考虑</a:t>
            </a:r>
            <a:endParaRPr lang="zh-CN" altLang="zh-CN" sz="2800" b="0" dirty="0"/>
          </a:p>
          <a:p>
            <a:r>
              <a:rPr lang="en-US" altLang="zh-CN" sz="2800" b="0" dirty="0"/>
              <a:t>                Min = </a:t>
            </a:r>
            <a:r>
              <a:rPr lang="en-US" altLang="zh-CN" sz="2800" b="0" dirty="0" err="1"/>
              <a:t>MST_Edge</a:t>
            </a:r>
            <a:r>
              <a:rPr lang="en-US" altLang="zh-CN" sz="2800" b="0" dirty="0"/>
              <a:t>[j].weight;</a:t>
            </a:r>
            <a:endParaRPr lang="zh-CN" altLang="zh-CN" sz="2800" b="0" dirty="0"/>
          </a:p>
          <a:p>
            <a:r>
              <a:rPr lang="en-US" altLang="zh-CN" sz="2800" b="0" dirty="0"/>
              <a:t>                v = j;</a:t>
            </a:r>
            <a:endParaRPr lang="zh-CN" altLang="zh-CN" sz="2800" b="0" dirty="0"/>
          </a:p>
          <a:p>
            <a:r>
              <a:rPr lang="en-US" altLang="zh-CN" sz="2800" b="0" dirty="0"/>
              <a:t>            </a:t>
            </a:r>
            <a:r>
              <a:rPr lang="en-US" altLang="zh-CN" sz="2800" b="0" dirty="0" smtClean="0"/>
              <a:t>}</a:t>
            </a:r>
            <a:endParaRPr lang="zh-CN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2848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0"/>
            <a:ext cx="8215370" cy="6643710"/>
          </a:xfrm>
        </p:spPr>
        <p:txBody>
          <a:bodyPr>
            <a:noAutofit/>
          </a:bodyPr>
          <a:lstStyle/>
          <a:p>
            <a:r>
              <a:rPr lang="en-US" altLang="zh-CN" b="0" dirty="0"/>
              <a:t> </a:t>
            </a:r>
            <a:r>
              <a:rPr lang="en-US" altLang="zh-CN" b="0" dirty="0" smtClean="0"/>
              <a:t>        //</a:t>
            </a:r>
            <a:r>
              <a:rPr lang="zh-CN" altLang="zh-CN" b="0" dirty="0"/>
              <a:t>将顶点</a:t>
            </a:r>
            <a:r>
              <a:rPr lang="en-US" altLang="zh-CN" b="0" dirty="0"/>
              <a:t>v</a:t>
            </a:r>
            <a:r>
              <a:rPr lang="zh-CN" altLang="zh-CN" b="0" dirty="0"/>
              <a:t>加入集合</a:t>
            </a:r>
            <a:r>
              <a:rPr lang="en-US" altLang="zh-CN" b="0" dirty="0"/>
              <a:t>U</a:t>
            </a:r>
            <a:r>
              <a:rPr lang="zh-CN" altLang="zh-CN" b="0" dirty="0"/>
              <a:t>中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        MST[i].from = v;</a:t>
            </a:r>
            <a:endParaRPr lang="zh-CN" altLang="zh-CN" b="0" dirty="0"/>
          </a:p>
          <a:p>
            <a:r>
              <a:rPr lang="en-US" altLang="zh-CN" b="0" dirty="0"/>
              <a:t>        MST[i].to = </a:t>
            </a:r>
            <a:r>
              <a:rPr lang="en-US" altLang="zh-CN" b="0" dirty="0" err="1"/>
              <a:t>MST_Edge</a:t>
            </a:r>
            <a:r>
              <a:rPr lang="en-US" altLang="zh-CN" b="0" dirty="0"/>
              <a:t>[v].to;</a:t>
            </a:r>
            <a:endParaRPr lang="zh-CN" altLang="zh-CN" b="0" dirty="0"/>
          </a:p>
          <a:p>
            <a:r>
              <a:rPr lang="en-US" altLang="zh-CN" b="0" dirty="0"/>
              <a:t>        MST[i].weight = Min;</a:t>
            </a:r>
            <a:endParaRPr lang="zh-CN" altLang="zh-CN" b="0" dirty="0"/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MST_Edge</a:t>
            </a:r>
            <a:r>
              <a:rPr lang="en-US" altLang="zh-CN" b="0" dirty="0"/>
              <a:t>[v].weight = </a:t>
            </a:r>
            <a:r>
              <a:rPr lang="en-US" altLang="zh-CN" b="0" dirty="0">
                <a:solidFill>
                  <a:srgbClr val="FF0000"/>
                </a:solidFill>
              </a:rPr>
              <a:t>0</a:t>
            </a:r>
            <a:r>
              <a:rPr lang="en-US" altLang="zh-CN" b="0" dirty="0" smtClean="0"/>
              <a:t>;  //</a:t>
            </a:r>
            <a:r>
              <a:rPr lang="zh-CN" altLang="en-US" b="0" dirty="0" smtClean="0"/>
              <a:t>让其输入</a:t>
            </a:r>
            <a:r>
              <a:rPr lang="en-US" altLang="zh-CN" b="0" dirty="0" smtClean="0"/>
              <a:t>MST</a:t>
            </a:r>
            <a:r>
              <a:rPr lang="zh-CN" altLang="en-US" b="0" dirty="0" smtClean="0"/>
              <a:t>的边</a:t>
            </a:r>
            <a:endParaRPr lang="zh-CN" altLang="zh-CN" b="0" dirty="0"/>
          </a:p>
          <a:p>
            <a:r>
              <a:rPr lang="en-US" altLang="zh-CN" b="0" dirty="0"/>
              <a:t>        //</a:t>
            </a:r>
            <a:r>
              <a:rPr lang="zh-CN" altLang="zh-CN" b="0" dirty="0"/>
              <a:t>修改辅助数组中与</a:t>
            </a:r>
            <a:r>
              <a:rPr lang="en-US" altLang="zh-CN" b="0" dirty="0"/>
              <a:t>v</a:t>
            </a:r>
            <a:r>
              <a:rPr lang="zh-CN" altLang="zh-CN" b="0" dirty="0"/>
              <a:t>关联的边的权值</a:t>
            </a:r>
          </a:p>
          <a:p>
            <a:r>
              <a:rPr lang="en-US" altLang="zh-CN" b="0" dirty="0"/>
              <a:t>        for(j = 0;j &lt; n; </a:t>
            </a:r>
            <a:r>
              <a:rPr lang="en-US" altLang="zh-CN" b="0" dirty="0" err="1"/>
              <a:t>j++</a:t>
            </a:r>
            <a:r>
              <a:rPr lang="en-US" altLang="zh-CN" b="0" dirty="0"/>
              <a:t>) </a:t>
            </a:r>
            <a:endParaRPr lang="zh-CN" altLang="zh-CN" b="0" dirty="0"/>
          </a:p>
          <a:p>
            <a:r>
              <a:rPr lang="en-US" altLang="zh-CN" b="0" dirty="0"/>
              <a:t>            if (G-&gt;</a:t>
            </a:r>
            <a:r>
              <a:rPr lang="en-US" altLang="zh-CN" b="0" dirty="0" smtClean="0"/>
              <a:t>edges[v][j] </a:t>
            </a:r>
            <a:r>
              <a:rPr lang="en-US" altLang="zh-CN" b="0" dirty="0"/>
              <a:t>!= </a:t>
            </a:r>
            <a:r>
              <a:rPr lang="en-US" altLang="zh-CN" b="0" dirty="0" smtClean="0"/>
              <a:t>INF </a:t>
            </a:r>
            <a:r>
              <a:rPr lang="en-US" altLang="zh-CN" b="0" dirty="0"/>
              <a:t>&amp;&amp; G-&gt;</a:t>
            </a:r>
            <a:r>
              <a:rPr lang="en-US" altLang="zh-CN" b="0" dirty="0" smtClean="0"/>
              <a:t>edges[v][j] </a:t>
            </a:r>
            <a:r>
              <a:rPr lang="en-US" altLang="zh-CN" b="0" dirty="0"/>
              <a:t>&lt; </a:t>
            </a:r>
            <a:r>
              <a:rPr lang="en-US" altLang="zh-CN" b="0" dirty="0" err="1"/>
              <a:t>MST_Edge</a:t>
            </a:r>
            <a:r>
              <a:rPr lang="en-US" altLang="zh-CN" b="0" dirty="0"/>
              <a:t>[j].weight){</a:t>
            </a:r>
            <a:endParaRPr lang="zh-CN" altLang="zh-CN" b="0" dirty="0"/>
          </a:p>
          <a:p>
            <a:r>
              <a:rPr lang="en-US" altLang="zh-CN" b="0" dirty="0"/>
              <a:t>                </a:t>
            </a:r>
            <a:r>
              <a:rPr lang="en-US" altLang="zh-CN" b="0" dirty="0" err="1"/>
              <a:t>MST_Edge</a:t>
            </a:r>
            <a:r>
              <a:rPr lang="en-US" altLang="zh-CN" b="0" dirty="0"/>
              <a:t>[j].to = v;</a:t>
            </a:r>
            <a:endParaRPr lang="zh-CN" altLang="zh-CN" b="0" dirty="0"/>
          </a:p>
          <a:p>
            <a:r>
              <a:rPr lang="en-US" altLang="zh-CN" b="0" dirty="0"/>
              <a:t>                </a:t>
            </a:r>
            <a:r>
              <a:rPr lang="en-US" altLang="zh-CN" b="0" dirty="0" err="1"/>
              <a:t>MST_Edge</a:t>
            </a:r>
            <a:r>
              <a:rPr lang="en-US" altLang="zh-CN" b="0" dirty="0"/>
              <a:t>[j].weight = G-&gt;edges[v][j] ;</a:t>
            </a:r>
            <a:endParaRPr lang="zh-CN" altLang="zh-CN" b="0" dirty="0"/>
          </a:p>
          <a:p>
            <a:r>
              <a:rPr lang="en-US" altLang="zh-CN" b="0" dirty="0"/>
              <a:t>            }</a:t>
            </a:r>
            <a:endParaRPr lang="zh-CN" altLang="zh-CN" b="0" dirty="0"/>
          </a:p>
          <a:p>
            <a:r>
              <a:rPr lang="en-US" altLang="zh-CN" b="0" dirty="0"/>
              <a:t>    }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知识要点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400179"/>
            <a:ext cx="8109148" cy="495777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掌握图的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术语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，熟悉图的各种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熟练掌握图的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两种遍历策略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理解图的各种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应用算法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作业（交纸质版）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1185865"/>
            <a:ext cx="8358214" cy="51006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6-8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、已知某图的邻接表如图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6-40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所示，请画出该图，并给出以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为起点的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序列。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45204"/>
            <a:ext cx="4871392" cy="33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3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28604"/>
            <a:ext cx="8429684" cy="578647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800" b="0" dirty="0"/>
              <a:t>不带回路的图称为</a:t>
            </a:r>
            <a:r>
              <a:rPr lang="zh-CN" altLang="zh-CN" sz="2800" dirty="0">
                <a:solidFill>
                  <a:srgbClr val="FF0000"/>
                </a:solidFill>
              </a:rPr>
              <a:t>无环图</a:t>
            </a:r>
            <a:r>
              <a:rPr lang="zh-CN" altLang="zh-CN" sz="2800" b="0" dirty="0" smtClean="0"/>
              <a:t>。</a:t>
            </a:r>
            <a:r>
              <a:rPr lang="zh-CN" altLang="en-US" sz="2800" dirty="0"/>
              <a:t>无向图显然一般都存在回路</a:t>
            </a:r>
            <a:r>
              <a:rPr lang="zh-CN" altLang="en-US" sz="2800" b="0" dirty="0"/>
              <a:t>，不是无环图，所以无环</a:t>
            </a:r>
            <a:r>
              <a:rPr lang="zh-CN" altLang="en-US" sz="2800" b="0" dirty="0" smtClean="0"/>
              <a:t>图一般针对有向图。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不</a:t>
            </a:r>
            <a:r>
              <a:rPr lang="zh-CN" altLang="zh-CN" sz="2800" b="0" dirty="0"/>
              <a:t>带回路的有向图则称为</a:t>
            </a:r>
            <a:r>
              <a:rPr lang="zh-CN" altLang="zh-CN" sz="2800" dirty="0">
                <a:solidFill>
                  <a:srgbClr val="FF0000"/>
                </a:solidFill>
              </a:rPr>
              <a:t>有向无环图</a:t>
            </a:r>
            <a:r>
              <a:rPr lang="en-US" altLang="zh-CN" sz="2800" b="0" dirty="0"/>
              <a:t>(Directed Acyclic Graph, </a:t>
            </a:r>
            <a:r>
              <a:rPr lang="en-US" altLang="zh-CN" sz="2800" dirty="0">
                <a:solidFill>
                  <a:srgbClr val="FF0000"/>
                </a:solidFill>
              </a:rPr>
              <a:t>DAG</a:t>
            </a:r>
            <a:r>
              <a:rPr lang="en-US" altLang="zh-CN" sz="2800" b="0" dirty="0"/>
              <a:t>)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对于有向图，我们</a:t>
            </a:r>
            <a:r>
              <a:rPr lang="zh-CN" altLang="en-US" sz="2800" b="0" dirty="0"/>
              <a:t>只</a:t>
            </a:r>
            <a:r>
              <a:rPr lang="zh-CN" altLang="en-US" sz="2800" b="0" dirty="0" smtClean="0"/>
              <a:t>研究</a:t>
            </a:r>
            <a:r>
              <a:rPr lang="en-US" altLang="zh-CN" sz="2800" b="0" dirty="0" smtClean="0"/>
              <a:t>DAG</a:t>
            </a:r>
            <a:r>
              <a:rPr lang="zh-CN" altLang="en-US" sz="2800" b="0" dirty="0" smtClean="0"/>
              <a:t>！</a:t>
            </a:r>
            <a:endParaRPr lang="en-US" altLang="zh-CN" sz="2800" b="0" dirty="0" smtClean="0"/>
          </a:p>
          <a:p>
            <a:endParaRPr lang="en-US" altLang="zh-CN" sz="2800" b="0" dirty="0"/>
          </a:p>
          <a:p>
            <a:r>
              <a:rPr lang="zh-CN" altLang="zh-CN" sz="2800" dirty="0" smtClean="0"/>
              <a:t>树</a:t>
            </a:r>
            <a:r>
              <a:rPr lang="zh-CN" altLang="zh-CN" sz="2800" dirty="0"/>
              <a:t>和图的关系：</a:t>
            </a:r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树是图的一</a:t>
            </a:r>
            <a:r>
              <a:rPr lang="zh-CN" altLang="zh-CN" sz="2800" dirty="0" smtClean="0"/>
              <a:t>种</a:t>
            </a:r>
            <a:r>
              <a:rPr lang="zh-CN" altLang="en-US" sz="2800" dirty="0" smtClean="0">
                <a:solidFill>
                  <a:srgbClr val="FF0000"/>
                </a:solidFill>
              </a:rPr>
              <a:t>特例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树是一种</a:t>
            </a:r>
            <a:r>
              <a:rPr lang="zh-CN" altLang="zh-CN" sz="2800" dirty="0">
                <a:solidFill>
                  <a:srgbClr val="FF0000"/>
                </a:solidFill>
              </a:rPr>
              <a:t>连通的无环图</a:t>
            </a:r>
            <a:r>
              <a:rPr lang="zh-CN" altLang="zh-CN" sz="2800" dirty="0"/>
              <a:t>。当图称为树时，它的根不明确，所以将其称为</a:t>
            </a:r>
            <a:r>
              <a:rPr lang="zh-CN" altLang="zh-CN" sz="2800" dirty="0">
                <a:solidFill>
                  <a:srgbClr val="FF0000"/>
                </a:solidFill>
              </a:rPr>
              <a:t>自由树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zh-CN" altLang="zh-CN" sz="2800" dirty="0" smtClean="0">
                <a:solidFill>
                  <a:srgbClr val="FF0000"/>
                </a:solidFill>
              </a:rPr>
              <a:t>自由</a:t>
            </a:r>
            <a:r>
              <a:rPr lang="zh-CN" altLang="zh-CN" sz="2800" dirty="0">
                <a:solidFill>
                  <a:srgbClr val="FF0000"/>
                </a:solidFill>
              </a:rPr>
              <a:t>树</a:t>
            </a:r>
            <a:r>
              <a:rPr lang="en-US" altLang="zh-CN" sz="2800" dirty="0">
                <a:solidFill>
                  <a:srgbClr val="FF0000"/>
                </a:solidFill>
              </a:rPr>
              <a:t>(Free Tree)</a:t>
            </a:r>
            <a:r>
              <a:rPr lang="zh-CN" altLang="zh-CN" sz="2800" b="0" dirty="0"/>
              <a:t>就是</a:t>
            </a:r>
            <a:r>
              <a:rPr lang="zh-CN" altLang="zh-CN" sz="2800" dirty="0">
                <a:solidFill>
                  <a:srgbClr val="FF0000"/>
                </a:solidFill>
              </a:rPr>
              <a:t>无回路的连通无向图</a:t>
            </a:r>
            <a:r>
              <a:rPr lang="zh-CN" altLang="zh-CN" sz="2800" b="0" dirty="0"/>
              <a:t>。</a:t>
            </a:r>
            <a:endParaRPr lang="en-US" altLang="zh-CN" sz="2800" b="0" dirty="0"/>
          </a:p>
          <a:p>
            <a:endParaRPr lang="zh-CN" altLang="zh-CN" sz="2800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6868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95536" y="764704"/>
            <a:ext cx="8358214" cy="51006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6-10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：对图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6-42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进行拓扑序列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忽略边上的时间）。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78174"/>
            <a:ext cx="6787195" cy="40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620688"/>
            <a:ext cx="8358214" cy="51006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6-11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、对图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6-43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的带权有向图，用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算法求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到其它顶点的最短路径。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28592" cy="375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332656"/>
            <a:ext cx="8358214" cy="566583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6-12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算法求图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6-44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的带权有向图的最小生成树，并求该生成树的代价。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以上写纸质作业，要写算法执行过程。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5339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404665"/>
            <a:ext cx="8679338" cy="588185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6-15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程序，说明作用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/>
              <a:t>void F2(Graph &amp;*G) </a:t>
            </a:r>
            <a:r>
              <a:rPr lang="en-US" altLang="zh-CN" sz="2000" dirty="0" smtClean="0"/>
              <a:t>{//</a:t>
            </a:r>
            <a:r>
              <a:rPr lang="zh-CN" altLang="en-US" sz="2000" dirty="0" smtClean="0"/>
              <a:t>图结点数为常量</a:t>
            </a:r>
            <a:r>
              <a:rPr lang="en-US" altLang="zh-CN" sz="2000" dirty="0" smtClean="0"/>
              <a:t>numVx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int </a:t>
            </a:r>
            <a:r>
              <a:rPr lang="en-US" altLang="zh-CN" sz="2000" dirty="0"/>
              <a:t>i=0,j=0, </a:t>
            </a:r>
            <a:r>
              <a:rPr lang="en-US" altLang="zh-CN" sz="2000" dirty="0" smtClean="0"/>
              <a:t>k, vex[numVx</a:t>
            </a:r>
            <a:r>
              <a:rPr lang="en-US" altLang="zh-CN" sz="2000" dirty="0"/>
              <a:t>];</a:t>
            </a:r>
          </a:p>
          <a:p>
            <a:pPr marL="0" indent="0">
              <a:buNone/>
            </a:pPr>
            <a:r>
              <a:rPr lang="en-US" altLang="zh-CN" sz="2000" dirty="0" smtClean="0"/>
              <a:t>    bool Visted[numVx</a:t>
            </a:r>
            <a:r>
              <a:rPr lang="en-US" altLang="zh-CN" sz="2000" dirty="0"/>
              <a:t>];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for </a:t>
            </a:r>
            <a:r>
              <a:rPr lang="en-US" altLang="zh-CN" sz="2000" dirty="0"/>
              <a:t>(k=0;k&lt;G-&gt;</a:t>
            </a:r>
            <a:r>
              <a:rPr lang="en-US" altLang="zh-CN" sz="2000" dirty="0" smtClean="0"/>
              <a:t>numVx;k</a:t>
            </a:r>
            <a:r>
              <a:rPr lang="en-US" altLang="zh-CN" sz="2000" dirty="0"/>
              <a:t>++) Visted[k]=false;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for </a:t>
            </a:r>
            <a:r>
              <a:rPr lang="en-US" altLang="zh-CN" sz="2000" dirty="0"/>
              <a:t>(k=0;k&lt;G-&gt;</a:t>
            </a:r>
            <a:r>
              <a:rPr lang="en-US" altLang="zh-CN" sz="2000" dirty="0" smtClean="0"/>
              <a:t>numVx;k</a:t>
            </a:r>
            <a:r>
              <a:rPr lang="en-US" altLang="zh-CN" sz="2000" dirty="0"/>
              <a:t>++) {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if </a:t>
            </a:r>
            <a:r>
              <a:rPr lang="en-US" altLang="zh-CN" sz="2000" dirty="0"/>
              <a:t>(!Visted[k]){vex[j++]=k; Visted[k]=true;}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while </a:t>
            </a:r>
            <a:r>
              <a:rPr lang="en-US" altLang="zh-CN" sz="2000" dirty="0"/>
              <a:t>(i&lt;j){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       for </a:t>
            </a:r>
            <a:r>
              <a:rPr lang="en-US" altLang="zh-CN" sz="2000" dirty="0"/>
              <a:t>(int w=FirstAdj(G,vex[i]);w!=-1;w=NextAdj(G, vex[i],w))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    if </a:t>
            </a:r>
            <a:r>
              <a:rPr lang="en-US" altLang="zh-CN" sz="2000" dirty="0"/>
              <a:t>(!Visted[w</a:t>
            </a:r>
            <a:r>
              <a:rPr lang="en-US" altLang="zh-CN" sz="2000" dirty="0" smtClean="0"/>
              <a:t>]){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vex[j</a:t>
            </a:r>
            <a:r>
              <a:rPr lang="en-US" altLang="zh-CN" sz="2000" dirty="0"/>
              <a:t>++]=w; Visted[w]=true;}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       i</a:t>
            </a:r>
            <a:r>
              <a:rPr lang="en-US" altLang="zh-CN" sz="2000" dirty="0"/>
              <a:t>++;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}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altLang="zh-CN" sz="20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</a:t>
            </a:r>
            <a:r>
              <a:rPr lang="en-US" altLang="zh-CN" sz="1900" dirty="0" smtClean="0"/>
              <a:t>for </a:t>
            </a:r>
            <a:r>
              <a:rPr lang="en-US" altLang="zh-CN" sz="1900" dirty="0"/>
              <a:t>(k=0;k&lt;G-&gt;</a:t>
            </a:r>
            <a:r>
              <a:rPr lang="en-US" altLang="zh-CN" sz="1900" dirty="0" smtClean="0"/>
              <a:t>numVx;k</a:t>
            </a:r>
            <a:r>
              <a:rPr lang="en-US" altLang="zh-CN" sz="1900" dirty="0"/>
              <a:t>++) printf(“%d”,G-&gt;</a:t>
            </a:r>
            <a:r>
              <a:rPr lang="en-US" altLang="zh-CN" sz="1900" dirty="0" err="1" smtClean="0"/>
              <a:t>adjlist</a:t>
            </a:r>
            <a:r>
              <a:rPr lang="en-US" altLang="zh-CN" sz="1900" dirty="0" smtClean="0"/>
              <a:t>[vex[k</a:t>
            </a:r>
            <a:r>
              <a:rPr lang="en-US" altLang="zh-CN" sz="1900" dirty="0"/>
              <a:t>]].data);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altLang="zh-CN" sz="2000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altLang="zh-CN" sz="2000" dirty="0"/>
          </a:p>
          <a:p>
            <a:endParaRPr lang="zh-CN" altLang="en-US" sz="2000" dirty="0"/>
          </a:p>
          <a:p>
            <a:pPr marL="0" indent="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三、任意对顶点之间的最短路径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348" y="1142984"/>
            <a:ext cx="7929618" cy="521497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求每对顶点之间最短路径的方法</a:t>
            </a:r>
            <a:r>
              <a:rPr lang="en-US" sz="2800" b="0" dirty="0" smtClean="0"/>
              <a:t>——</a:t>
            </a:r>
            <a:r>
              <a:rPr lang="en-US" sz="2800" b="0" dirty="0" smtClean="0">
                <a:solidFill>
                  <a:srgbClr val="FF0000"/>
                </a:solidFill>
              </a:rPr>
              <a:t>Floyd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算法</a:t>
            </a:r>
            <a:r>
              <a:rPr lang="zh-CN" altLang="en-US" sz="2800" b="0" dirty="0" smtClean="0"/>
              <a:t>。</a:t>
            </a:r>
            <a:r>
              <a:rPr lang="en-US" sz="2800" b="0" dirty="0" smtClean="0"/>
              <a:t>Floyd</a:t>
            </a:r>
            <a:r>
              <a:rPr lang="zh-CN" altLang="en-US" sz="2800" b="0" dirty="0" smtClean="0"/>
              <a:t>算法的时间复杂度也是</a:t>
            </a:r>
            <a:r>
              <a:rPr lang="en-US" sz="2800" b="0" dirty="0" smtClean="0"/>
              <a:t>O(n</a:t>
            </a:r>
            <a:r>
              <a:rPr lang="en-US" sz="2800" b="0" baseline="30000" dirty="0" smtClean="0"/>
              <a:t>3</a:t>
            </a:r>
            <a:r>
              <a:rPr lang="en-US" sz="2800" b="0" dirty="0" smtClean="0"/>
              <a:t>)</a:t>
            </a:r>
            <a:r>
              <a:rPr lang="en-US" altLang="zh-CN" sz="2800" b="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>
                <a:solidFill>
                  <a:srgbClr val="FF0000"/>
                </a:solidFill>
              </a:rPr>
              <a:t>Floyd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算法的基本思想</a:t>
            </a:r>
            <a:r>
              <a:rPr lang="zh-CN" altLang="en-US" sz="2800" b="0" dirty="0" smtClean="0"/>
              <a:t>是：从任意顶点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到任意顶点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的最短路径只有两种情况，一种是直接从顶点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到顶点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，另一种是从顶点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经过若干个中间顶点到顶点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。因此设一个顶点集合</a:t>
            </a:r>
            <a:r>
              <a:rPr lang="en-US" sz="2800" b="0" dirty="0" smtClean="0"/>
              <a:t>S</a:t>
            </a:r>
            <a:r>
              <a:rPr lang="zh-CN" altLang="en-US" sz="2800" b="0" dirty="0" smtClean="0"/>
              <a:t>表示路径上可能含的中间顶点的集合，其初始状态为空。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0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357166"/>
            <a:ext cx="8358246" cy="628654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600" b="0" dirty="0" smtClean="0"/>
              <a:t>引入一个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二维数组</a:t>
            </a:r>
            <a:r>
              <a:rPr lang="en-US" sz="2600" b="0" dirty="0" smtClean="0">
                <a:solidFill>
                  <a:srgbClr val="FF0000"/>
                </a:solidFill>
              </a:rPr>
              <a:t>dist</a:t>
            </a:r>
            <a:r>
              <a:rPr lang="zh-CN" altLang="en-US" sz="2600" b="0" dirty="0" smtClean="0"/>
              <a:t>，其每个分量</a:t>
            </a:r>
            <a:r>
              <a:rPr lang="en-US" sz="2600" b="0" dirty="0" smtClean="0">
                <a:solidFill>
                  <a:srgbClr val="FF0000"/>
                </a:solidFill>
              </a:rPr>
              <a:t>dist[i][j]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存储求得的从顶点</a:t>
            </a:r>
            <a:r>
              <a:rPr lang="en-US" sz="2600" b="0" dirty="0" smtClean="0">
                <a:solidFill>
                  <a:srgbClr val="FF0000"/>
                </a:solidFill>
              </a:rPr>
              <a:t>v</a:t>
            </a:r>
            <a:r>
              <a:rPr lang="en-US" sz="2600" b="0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只经过集合</a:t>
            </a:r>
            <a:r>
              <a:rPr lang="en-US" sz="2600" b="0" dirty="0" smtClean="0">
                <a:solidFill>
                  <a:srgbClr val="FF0000"/>
                </a:solidFill>
              </a:rPr>
              <a:t>S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中的中间顶点到达顶点</a:t>
            </a:r>
            <a:r>
              <a:rPr lang="en-US" sz="2600" b="0" dirty="0" err="1" smtClean="0">
                <a:solidFill>
                  <a:srgbClr val="FF0000"/>
                </a:solidFill>
              </a:rPr>
              <a:t>v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的最短路径的长度</a:t>
            </a:r>
            <a:r>
              <a:rPr lang="zh-CN" altLang="en-US" sz="2600" b="0" dirty="0" smtClean="0"/>
              <a:t>。初始状态时由于</a:t>
            </a:r>
            <a:r>
              <a:rPr lang="en-US" sz="2600" b="0" dirty="0" smtClean="0"/>
              <a:t>S</a:t>
            </a:r>
            <a:r>
              <a:rPr lang="zh-CN" altLang="en-US" sz="2600" b="0" dirty="0" smtClean="0"/>
              <a:t>为空，因此</a:t>
            </a:r>
            <a:r>
              <a:rPr lang="en-US" sz="2600" b="0" dirty="0" smtClean="0"/>
              <a:t>dist</a:t>
            </a:r>
            <a:r>
              <a:rPr lang="en-US" sz="2600" b="0" baseline="-25000" dirty="0" smtClean="0"/>
              <a:t>0</a:t>
            </a:r>
            <a:r>
              <a:rPr lang="en-US" sz="2600" b="0" dirty="0" smtClean="0"/>
              <a:t>[i][j]</a:t>
            </a:r>
            <a:r>
              <a:rPr lang="zh-CN" altLang="en-US" sz="2600" b="0" dirty="0" smtClean="0"/>
              <a:t>为从</a:t>
            </a:r>
            <a:r>
              <a:rPr lang="en-US" sz="2600" b="0" dirty="0" smtClean="0"/>
              <a:t>v</a:t>
            </a:r>
            <a:r>
              <a:rPr lang="en-US" sz="2600" b="0" baseline="-25000" dirty="0" smtClean="0"/>
              <a:t>i</a:t>
            </a:r>
            <a:r>
              <a:rPr lang="zh-CN" altLang="en-US" sz="2600" b="0" dirty="0" smtClean="0"/>
              <a:t>不经过任何顶点直接到达</a:t>
            </a:r>
            <a:r>
              <a:rPr lang="en-US" sz="2600" b="0" dirty="0" err="1" smtClean="0"/>
              <a:t>v</a:t>
            </a:r>
            <a:r>
              <a:rPr lang="en-US" sz="2600" b="0" baseline="-25000" dirty="0" err="1" smtClean="0"/>
              <a:t>j</a:t>
            </a:r>
            <a:r>
              <a:rPr lang="zh-CN" altLang="en-US" sz="2600" b="0" dirty="0" smtClean="0"/>
              <a:t>的路径长度，即</a:t>
            </a:r>
            <a:endParaRPr lang="en-US" altLang="zh-CN" sz="2600" b="0" dirty="0" smtClean="0"/>
          </a:p>
          <a:p>
            <a:endParaRPr lang="en-US" altLang="zh-CN" sz="2600" b="0" dirty="0" smtClean="0"/>
          </a:p>
          <a:p>
            <a:endParaRPr lang="en-US" altLang="zh-CN" sz="2600" b="0" dirty="0" smtClean="0"/>
          </a:p>
          <a:p>
            <a:endParaRPr lang="zh-CN" altLang="en-US" sz="26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600" b="0" dirty="0" smtClean="0"/>
              <a:t>将图中的所有顶点</a:t>
            </a:r>
            <a:r>
              <a:rPr lang="en-US" sz="2600" b="0" dirty="0" smtClean="0"/>
              <a:t>v</a:t>
            </a:r>
            <a:r>
              <a:rPr lang="en-US" sz="2600" b="0" baseline="-25000" dirty="0" smtClean="0"/>
              <a:t>0</a:t>
            </a:r>
            <a:r>
              <a:rPr lang="en-US" sz="2600" b="0" dirty="0" smtClean="0"/>
              <a:t>, v</a:t>
            </a:r>
            <a:r>
              <a:rPr lang="en-US" sz="2600" b="0" baseline="-25000" dirty="0" smtClean="0"/>
              <a:t>1</a:t>
            </a:r>
            <a:r>
              <a:rPr lang="en-US" sz="2600" b="0" dirty="0" smtClean="0"/>
              <a:t>, … , v</a:t>
            </a:r>
            <a:r>
              <a:rPr lang="en-US" sz="2600" b="0" baseline="-25000" dirty="0" smtClean="0"/>
              <a:t>n-1</a:t>
            </a:r>
            <a:r>
              <a:rPr lang="zh-CN" altLang="en-US" sz="2600" b="0" dirty="0" smtClean="0"/>
              <a:t>依次加入到集合</a:t>
            </a:r>
            <a:r>
              <a:rPr lang="en-US" sz="2600" b="0" dirty="0" smtClean="0"/>
              <a:t>S</a:t>
            </a:r>
            <a:r>
              <a:rPr lang="zh-CN" altLang="en-US" sz="2600" b="0" dirty="0" smtClean="0"/>
              <a:t>中，每加入一个新顶点就对</a:t>
            </a:r>
            <a:r>
              <a:rPr lang="en-US" sz="2600" b="0" dirty="0" smtClean="0"/>
              <a:t>dist[i][j]</a:t>
            </a:r>
            <a:r>
              <a:rPr lang="zh-CN" altLang="en-US" sz="2600" b="0" dirty="0" smtClean="0"/>
              <a:t>的值进行修改，直到所有顶点都加入到集合</a:t>
            </a:r>
            <a:r>
              <a:rPr lang="en-US" sz="2600" b="0" dirty="0" smtClean="0"/>
              <a:t>S</a:t>
            </a:r>
            <a:r>
              <a:rPr lang="zh-CN" altLang="en-US" sz="2600" b="0" dirty="0" smtClean="0"/>
              <a:t>中为止，</a:t>
            </a:r>
            <a:r>
              <a:rPr lang="en-US" sz="2600" b="0" dirty="0" err="1" smtClean="0"/>
              <a:t>dist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b="0" dirty="0" smtClean="0"/>
              <a:t>[i][j]</a:t>
            </a:r>
            <a:r>
              <a:rPr lang="zh-CN" altLang="en-US" sz="2600" b="0" dirty="0" smtClean="0"/>
              <a:t>就是从顶点</a:t>
            </a:r>
            <a:r>
              <a:rPr lang="en-US" sz="2600" b="0" dirty="0" smtClean="0"/>
              <a:t>v</a:t>
            </a:r>
            <a:r>
              <a:rPr lang="en-US" sz="2600" b="0" baseline="-25000" dirty="0" smtClean="0"/>
              <a:t>i</a:t>
            </a:r>
            <a:r>
              <a:rPr lang="zh-CN" altLang="en-US" sz="2600" b="0" dirty="0" smtClean="0"/>
              <a:t>到</a:t>
            </a:r>
            <a:r>
              <a:rPr lang="en-US" sz="2600" b="0" dirty="0" err="1" smtClean="0"/>
              <a:t>v</a:t>
            </a:r>
            <a:r>
              <a:rPr lang="en-US" sz="2600" b="0" baseline="-25000" dirty="0" err="1" smtClean="0"/>
              <a:t>j</a:t>
            </a:r>
            <a:r>
              <a:rPr lang="zh-CN" altLang="en-US" sz="2600" b="0" dirty="0" smtClean="0"/>
              <a:t>的最短路径长度。</a:t>
            </a:r>
            <a:r>
              <a:rPr lang="en-US" sz="2600" b="0" dirty="0" err="1" smtClean="0"/>
              <a:t>dist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600" b="0" dirty="0" smtClean="0"/>
              <a:t>[i][j]</a:t>
            </a:r>
            <a:r>
              <a:rPr lang="zh-CN" altLang="en-US" sz="2600" b="0" dirty="0" smtClean="0"/>
              <a:t>可以由</a:t>
            </a:r>
            <a:r>
              <a:rPr lang="en-US" sz="2600" b="0" dirty="0" smtClean="0"/>
              <a:t>dist</a:t>
            </a:r>
            <a:r>
              <a:rPr lang="en-US" sz="2600" b="0" baseline="-25000" dirty="0" smtClean="0">
                <a:solidFill>
                  <a:srgbClr val="FF0000"/>
                </a:solidFill>
              </a:rPr>
              <a:t>k-1</a:t>
            </a:r>
            <a:r>
              <a:rPr lang="en-US" sz="2600" b="0" dirty="0" smtClean="0"/>
              <a:t>[i][j]</a:t>
            </a:r>
            <a:r>
              <a:rPr lang="zh-CN" altLang="en-US" sz="2600" b="0" dirty="0" smtClean="0"/>
              <a:t>计算得到，</a:t>
            </a:r>
            <a:endParaRPr lang="zh-CN" altLang="en-US" sz="26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14600"/>
            <a:ext cx="8252090" cy="127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714357"/>
            <a:ext cx="7777622" cy="1071570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修改</a:t>
            </a:r>
            <a:r>
              <a:rPr lang="en-US" altLang="zh-CN" sz="2800" b="0" dirty="0" err="1"/>
              <a:t>dist</a:t>
            </a:r>
            <a:r>
              <a:rPr lang="en-US" altLang="zh-CN" sz="2800" b="0" baseline="-25000" dirty="0" err="1"/>
              <a:t>k</a:t>
            </a:r>
            <a:r>
              <a:rPr lang="en-US" altLang="zh-CN" sz="2800" b="0" dirty="0"/>
              <a:t>[i][j]</a:t>
            </a:r>
            <a:r>
              <a:rPr lang="zh-CN" altLang="zh-CN" sz="2800" b="0" dirty="0"/>
              <a:t>的方法如图</a:t>
            </a:r>
            <a:r>
              <a:rPr lang="en-US" altLang="zh-CN" sz="2800" b="0" dirty="0"/>
              <a:t>6-33</a:t>
            </a:r>
            <a:r>
              <a:rPr lang="zh-CN" altLang="zh-CN" sz="2800" b="0" dirty="0"/>
              <a:t>所示。</a:t>
            </a:r>
          </a:p>
          <a:p>
            <a:endParaRPr lang="zh-CN" altLang="en-US" sz="2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61" y="2143116"/>
            <a:ext cx="5368869" cy="33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7158" y="500042"/>
            <a:ext cx="8535322" cy="50720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0" dirty="0" smtClean="0"/>
              <a:t>假设当前的</a:t>
            </a:r>
            <a:r>
              <a:rPr lang="en-US" sz="2800" b="0" dirty="0" smtClean="0"/>
              <a:t>S = {v</a:t>
            </a:r>
            <a:r>
              <a:rPr lang="en-US" sz="2800" b="0" baseline="-25000" dirty="0" smtClean="0"/>
              <a:t>0</a:t>
            </a:r>
            <a:r>
              <a:rPr lang="en-US" sz="2800" b="0" dirty="0" smtClean="0"/>
              <a:t>, v</a:t>
            </a:r>
            <a:r>
              <a:rPr lang="en-US" sz="2800" b="0" baseline="-25000" dirty="0" smtClean="0"/>
              <a:t>1</a:t>
            </a:r>
            <a:r>
              <a:rPr lang="en-US" sz="2800" b="0" dirty="0" smtClean="0"/>
              <a:t>, … , v</a:t>
            </a:r>
            <a:r>
              <a:rPr lang="en-US" sz="2800" b="0" baseline="-25000" dirty="0" smtClean="0"/>
              <a:t>k-2</a:t>
            </a:r>
            <a:r>
              <a:rPr lang="en-US" sz="2800" b="0" dirty="0" smtClean="0"/>
              <a:t>}</a:t>
            </a:r>
            <a:r>
              <a:rPr lang="zh-CN" altLang="en-US" sz="2800" b="0" dirty="0" smtClean="0"/>
              <a:t>，此时</a:t>
            </a:r>
            <a:r>
              <a:rPr lang="en-US" sz="2800" b="0" dirty="0" smtClean="0"/>
              <a:t>dist</a:t>
            </a:r>
            <a:r>
              <a:rPr lang="en-US" sz="2800" b="0" baseline="-25000" dirty="0" smtClean="0"/>
              <a:t>k-1</a:t>
            </a:r>
            <a:r>
              <a:rPr lang="en-US" sz="2800" b="0" dirty="0" smtClean="0"/>
              <a:t>[i][j]</a:t>
            </a:r>
            <a:r>
              <a:rPr lang="zh-CN" altLang="en-US" sz="2800" b="0" dirty="0" smtClean="0"/>
              <a:t>存放的是从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出发只经过中间顶点</a:t>
            </a:r>
            <a:r>
              <a:rPr lang="en-US" sz="2800" b="0" dirty="0" smtClean="0"/>
              <a:t>{v</a:t>
            </a:r>
            <a:r>
              <a:rPr lang="en-US" sz="2800" b="0" baseline="-25000" dirty="0" smtClean="0"/>
              <a:t>0</a:t>
            </a:r>
            <a:r>
              <a:rPr lang="en-US" sz="2800" b="0" dirty="0" smtClean="0"/>
              <a:t>, v</a:t>
            </a:r>
            <a:r>
              <a:rPr lang="en-US" sz="2800" b="0" baseline="-25000" dirty="0" smtClean="0"/>
              <a:t>1</a:t>
            </a:r>
            <a:r>
              <a:rPr lang="en-US" sz="2800" b="0" dirty="0" smtClean="0"/>
              <a:t>, … , v</a:t>
            </a:r>
            <a:r>
              <a:rPr lang="en-US" sz="2800" b="0" baseline="-25000" dirty="0" smtClean="0"/>
              <a:t>k-2</a:t>
            </a:r>
            <a:r>
              <a:rPr lang="en-US" sz="2800" b="0" dirty="0" smtClean="0"/>
              <a:t>}</a:t>
            </a:r>
            <a:r>
              <a:rPr lang="zh-CN" altLang="en-US" sz="2800" b="0" dirty="0" smtClean="0"/>
              <a:t>到达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的当前最短路径长度，向集合</a:t>
            </a:r>
            <a:r>
              <a:rPr lang="en-US" sz="2800" b="0" dirty="0" smtClean="0"/>
              <a:t>S</a:t>
            </a:r>
            <a:r>
              <a:rPr lang="zh-CN" altLang="en-US" sz="2800" b="0" dirty="0" smtClean="0"/>
              <a:t>中加入一个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新顶点</a:t>
            </a:r>
            <a:r>
              <a:rPr lang="en-US" sz="2800" b="0" dirty="0" smtClean="0">
                <a:solidFill>
                  <a:srgbClr val="FF0000"/>
                </a:solidFill>
              </a:rPr>
              <a:t>v</a:t>
            </a:r>
            <a:r>
              <a:rPr lang="en-US" sz="2800" b="0" baseline="-25000" dirty="0" smtClean="0">
                <a:solidFill>
                  <a:srgbClr val="FF0000"/>
                </a:solidFill>
              </a:rPr>
              <a:t>k-1</a:t>
            </a:r>
            <a:r>
              <a:rPr lang="zh-CN" altLang="en-US" sz="2800" b="0" dirty="0" smtClean="0"/>
              <a:t>后，从顶点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到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的最短路径有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两种可能</a:t>
            </a:r>
            <a:r>
              <a:rPr lang="zh-CN" altLang="en-US" sz="2800" b="0" dirty="0" smtClean="0"/>
              <a:t>：</a:t>
            </a:r>
            <a:endParaRPr lang="en-US" altLang="zh-CN" sz="2800" b="0" dirty="0" smtClean="0"/>
          </a:p>
          <a:p>
            <a:r>
              <a:rPr lang="en-US" sz="2800" b="0" dirty="0"/>
              <a:t>	</a:t>
            </a:r>
            <a:r>
              <a:rPr lang="en-US" sz="2800" b="0" dirty="0" smtClean="0"/>
              <a:t>(1) v</a:t>
            </a:r>
            <a:r>
              <a:rPr lang="en-US" sz="2800" b="0" baseline="-25000" dirty="0" smtClean="0"/>
              <a:t>k-1</a:t>
            </a:r>
            <a:r>
              <a:rPr lang="zh-CN" altLang="en-US" sz="2800" b="0" dirty="0" smtClean="0"/>
              <a:t>为路径上的中间顶点，此时路径为</a:t>
            </a:r>
            <a:r>
              <a:rPr lang="en-US" sz="2800" b="0" dirty="0" smtClean="0"/>
              <a:t>(v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… , v</a:t>
            </a:r>
            <a:r>
              <a:rPr lang="en-US" sz="2800" b="0" baseline="-25000" dirty="0" smtClean="0"/>
              <a:t>k-1</a:t>
            </a:r>
            <a:r>
              <a:rPr lang="en-US" sz="2800" b="0" dirty="0" smtClean="0"/>
              <a:t>, … 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，路径长度为</a:t>
            </a:r>
            <a:r>
              <a:rPr lang="en-US" sz="2800" b="0" dirty="0" smtClean="0"/>
              <a:t>dist</a:t>
            </a:r>
            <a:r>
              <a:rPr lang="en-US" sz="2800" b="0" baseline="-25000" dirty="0" smtClean="0"/>
              <a:t>k-1</a:t>
            </a:r>
            <a:r>
              <a:rPr lang="en-US" sz="2800" b="0" dirty="0" smtClean="0"/>
              <a:t>[i][k-1] + dist</a:t>
            </a:r>
            <a:r>
              <a:rPr lang="en-US" altLang="zh-CN" sz="2800" b="0" baseline="-25000" dirty="0"/>
              <a:t>k-1 </a:t>
            </a:r>
            <a:r>
              <a:rPr lang="en-US" sz="2800" b="0" dirty="0" smtClean="0"/>
              <a:t>[k-1][j]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r>
              <a:rPr lang="en-US" sz="2800" b="0" dirty="0"/>
              <a:t>	</a:t>
            </a:r>
            <a:r>
              <a:rPr lang="en-US" sz="2800" b="0" dirty="0" smtClean="0"/>
              <a:t>(2) v</a:t>
            </a:r>
            <a:r>
              <a:rPr lang="en-US" sz="2800" b="0" baseline="-25000" dirty="0" smtClean="0"/>
              <a:t>k-1</a:t>
            </a:r>
            <a:r>
              <a:rPr lang="zh-CN" altLang="en-US" sz="2800" b="0" dirty="0" smtClean="0"/>
              <a:t>不为路径上的中间顶点，此时路径为</a:t>
            </a:r>
            <a:r>
              <a:rPr lang="en-US" sz="2800" b="0" dirty="0" smtClean="0"/>
              <a:t>(v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… 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，路径长度为</a:t>
            </a:r>
            <a:r>
              <a:rPr lang="en-US" sz="2800" b="0" dirty="0" smtClean="0"/>
              <a:t>dist</a:t>
            </a:r>
            <a:r>
              <a:rPr lang="en-US" sz="2800" b="0" baseline="-25000" dirty="0" smtClean="0"/>
              <a:t>k-1</a:t>
            </a:r>
            <a:r>
              <a:rPr lang="en-US" sz="2800" b="0" dirty="0" smtClean="0"/>
              <a:t>[i][j]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800"/>
              </a:spcBef>
            </a:pPr>
            <a:r>
              <a:rPr lang="zh-CN" altLang="en-US" sz="2800" b="0" dirty="0" smtClean="0"/>
              <a:t>修改</a:t>
            </a:r>
            <a:r>
              <a:rPr lang="en-US" sz="2800" b="0" dirty="0" err="1" smtClean="0"/>
              <a:t>dist</a:t>
            </a:r>
            <a:r>
              <a:rPr lang="en-US" sz="2800" b="0" baseline="-25000" dirty="0" err="1" smtClean="0"/>
              <a:t>k</a:t>
            </a:r>
            <a:r>
              <a:rPr lang="en-US" sz="2800" b="0" dirty="0" smtClean="0"/>
              <a:t>[i][j]</a:t>
            </a:r>
            <a:r>
              <a:rPr lang="zh-CN" altLang="en-US" sz="2800" b="0" dirty="0" smtClean="0"/>
              <a:t>的值为上述两种情况中路径长度较小的值，即</a:t>
            </a:r>
            <a:r>
              <a:rPr lang="zh-CN" altLang="en-US" b="0" dirty="0" smtClean="0"/>
              <a:t>：</a:t>
            </a:r>
            <a:endParaRPr lang="zh-CN" altLang="en-US" b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643578"/>
            <a:ext cx="790382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91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358246" cy="6215106"/>
          </a:xfrm>
        </p:spPr>
        <p:txBody>
          <a:bodyPr>
            <a:normAutofit fontScale="92500"/>
          </a:bodyPr>
          <a:lstStyle/>
          <a:p>
            <a:r>
              <a:rPr lang="zh-CN" altLang="zh-CN" sz="2800" b="0" dirty="0" smtClean="0"/>
              <a:t>为了</a:t>
            </a:r>
            <a:r>
              <a:rPr lang="zh-CN" altLang="zh-CN" sz="2800" b="0" dirty="0"/>
              <a:t>记录最短路径上经过的顶点，引入一个</a:t>
            </a:r>
            <a:r>
              <a:rPr lang="zh-CN" altLang="zh-CN" sz="2800" b="0" dirty="0">
                <a:solidFill>
                  <a:srgbClr val="FF0000"/>
                </a:solidFill>
              </a:rPr>
              <a:t>二维数组</a:t>
            </a:r>
            <a:r>
              <a:rPr lang="en-US" altLang="zh-CN" sz="2800" b="0" dirty="0">
                <a:solidFill>
                  <a:srgbClr val="FF0000"/>
                </a:solidFill>
              </a:rPr>
              <a:t>path</a:t>
            </a:r>
            <a:r>
              <a:rPr lang="zh-CN" altLang="zh-CN" sz="2800" b="0" dirty="0"/>
              <a:t>，其每个分量</a:t>
            </a:r>
            <a:r>
              <a:rPr lang="en-US" altLang="zh-CN" sz="2800" b="0" dirty="0">
                <a:solidFill>
                  <a:srgbClr val="FF0000"/>
                </a:solidFill>
              </a:rPr>
              <a:t>path[i][j]</a:t>
            </a:r>
            <a:r>
              <a:rPr lang="zh-CN" altLang="zh-CN" sz="2800" b="0" dirty="0">
                <a:solidFill>
                  <a:srgbClr val="FF0000"/>
                </a:solidFill>
              </a:rPr>
              <a:t>用于存放从顶点</a:t>
            </a:r>
            <a:r>
              <a:rPr lang="en-US" altLang="zh-CN" sz="2800" b="0" dirty="0">
                <a:solidFill>
                  <a:srgbClr val="FF0000"/>
                </a:solidFill>
              </a:rPr>
              <a:t>v</a:t>
            </a:r>
            <a:r>
              <a:rPr lang="en-US" altLang="zh-CN" sz="2800" b="0" baseline="-25000" dirty="0">
                <a:solidFill>
                  <a:srgbClr val="FF0000"/>
                </a:solidFill>
              </a:rPr>
              <a:t>i</a:t>
            </a:r>
            <a:r>
              <a:rPr lang="zh-CN" altLang="zh-CN" sz="2800" b="0" dirty="0">
                <a:solidFill>
                  <a:srgbClr val="FF0000"/>
                </a:solidFill>
              </a:rPr>
              <a:t>到</a:t>
            </a:r>
            <a:r>
              <a:rPr lang="en-US" altLang="zh-CN" sz="2800" b="0" dirty="0" err="1">
                <a:solidFill>
                  <a:srgbClr val="FF0000"/>
                </a:solidFill>
              </a:rPr>
              <a:t>v</a:t>
            </a:r>
            <a:r>
              <a:rPr lang="en-US" altLang="zh-CN" sz="2800" b="0" baseline="-25000" dirty="0" err="1">
                <a:solidFill>
                  <a:srgbClr val="FF0000"/>
                </a:solidFill>
              </a:rPr>
              <a:t>j</a:t>
            </a:r>
            <a:r>
              <a:rPr lang="zh-CN" altLang="zh-CN" sz="2800" b="0" dirty="0">
                <a:solidFill>
                  <a:srgbClr val="FF0000"/>
                </a:solidFill>
              </a:rPr>
              <a:t>的最短路径所经过的某个顶点，即改变路径的中间点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。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r>
              <a:rPr lang="zh-CN" altLang="zh-CN" sz="2800" b="0" dirty="0" smtClean="0"/>
              <a:t>若</a:t>
            </a:r>
            <a:r>
              <a:rPr lang="en-US" altLang="zh-CN" sz="2800" b="0" dirty="0"/>
              <a:t>path[i][j] = k</a:t>
            </a:r>
            <a:r>
              <a:rPr lang="zh-CN" altLang="zh-CN" sz="2800" b="0" dirty="0"/>
              <a:t>，说明从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的最短路径经过顶点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zh-CN" altLang="zh-CN" sz="2800" b="0" dirty="0"/>
              <a:t>，设该最短路径为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i</a:t>
            </a:r>
            <a:r>
              <a:rPr lang="en-US" altLang="zh-CN" sz="2800" b="0" dirty="0"/>
              <a:t>, … 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en-US" altLang="zh-CN" sz="2800" b="0" dirty="0"/>
              <a:t>, … 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，则由最短路径的最优子结构性质可知该最短路径的子序列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i</a:t>
            </a:r>
            <a:r>
              <a:rPr lang="en-US" altLang="zh-CN" sz="2800" b="0" dirty="0"/>
              <a:t>, … 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en-US" altLang="zh-CN" sz="2800" b="0" dirty="0"/>
              <a:t>, … 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一定是从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zh-CN" altLang="zh-CN" sz="2800" b="0" dirty="0"/>
              <a:t>和从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的最短路径，根据</a:t>
            </a:r>
            <a:r>
              <a:rPr lang="en-US" altLang="zh-CN" sz="2800" b="0" dirty="0"/>
              <a:t>path[i][k]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path[k][j]</a:t>
            </a:r>
            <a:r>
              <a:rPr lang="zh-CN" altLang="zh-CN" sz="2800" b="0" dirty="0"/>
              <a:t>的值可找到该最短路径上经过的其它</a:t>
            </a:r>
            <a:r>
              <a:rPr lang="zh-CN" altLang="zh-CN" sz="2800" b="0" dirty="0" smtClean="0"/>
              <a:t>顶点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此</a:t>
            </a:r>
            <a:r>
              <a:rPr lang="zh-CN" altLang="zh-CN" sz="2800" b="0" dirty="0"/>
              <a:t>为一个递归过程。初始状态时，令</a:t>
            </a:r>
            <a:r>
              <a:rPr lang="en-US" altLang="zh-CN" sz="2800" b="0" dirty="0"/>
              <a:t>path[i][j] = -1</a:t>
            </a:r>
            <a:r>
              <a:rPr lang="zh-CN" altLang="zh-CN" sz="2800" b="0" dirty="0"/>
              <a:t>，表示从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不经过任何顶点。当某个顶点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k</a:t>
            </a:r>
            <a:r>
              <a:rPr lang="zh-CN" altLang="zh-CN" sz="2800" b="0" dirty="0"/>
              <a:t>加入</a:t>
            </a:r>
            <a:r>
              <a:rPr lang="en-US" altLang="zh-CN" sz="2800" b="0" dirty="0"/>
              <a:t>S</a:t>
            </a:r>
            <a:r>
              <a:rPr lang="zh-CN" altLang="zh-CN" sz="2800" b="0" dirty="0"/>
              <a:t>后使得</a:t>
            </a:r>
            <a:r>
              <a:rPr lang="en-US" altLang="zh-CN" sz="2800" b="0" dirty="0" err="1"/>
              <a:t>dist</a:t>
            </a:r>
            <a:r>
              <a:rPr lang="en-US" altLang="zh-CN" sz="2800" b="0" dirty="0"/>
              <a:t>[i][j]</a:t>
            </a:r>
            <a:r>
              <a:rPr lang="zh-CN" altLang="zh-CN" sz="2800" b="0" dirty="0"/>
              <a:t>的值变小时，修改</a:t>
            </a:r>
            <a:r>
              <a:rPr lang="en-US" altLang="zh-CN" sz="2800" b="0" dirty="0"/>
              <a:t>path[i][j] = k</a:t>
            </a:r>
            <a:r>
              <a:rPr lang="zh-CN" altLang="zh-CN" sz="2800" b="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5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496944" cy="659735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200" dirty="0" smtClean="0"/>
              <a:t>6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无向图</a:t>
            </a:r>
            <a:r>
              <a:rPr lang="zh-CN" altLang="en-US" sz="3200" dirty="0" smtClean="0"/>
              <a:t>的</a:t>
            </a:r>
            <a:r>
              <a:rPr lang="zh-CN" altLang="zh-CN" sz="3200" dirty="0" smtClean="0"/>
              <a:t>连通</a:t>
            </a:r>
            <a:r>
              <a:rPr lang="zh-CN" altLang="en-US" sz="3200" dirty="0" smtClean="0"/>
              <a:t>性</a:t>
            </a:r>
            <a:endParaRPr lang="en-US" altLang="zh-CN" sz="3200" b="0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在</a:t>
            </a:r>
            <a:r>
              <a:rPr lang="zh-CN" altLang="zh-CN" sz="3200" dirty="0">
                <a:solidFill>
                  <a:srgbClr val="FF0000"/>
                </a:solidFill>
              </a:rPr>
              <a:t>无向图</a:t>
            </a:r>
            <a:r>
              <a:rPr lang="en-US" altLang="zh-CN" sz="3200" b="0" dirty="0"/>
              <a:t>G = ( V, E )</a:t>
            </a:r>
            <a:r>
              <a:rPr lang="zh-CN" altLang="zh-CN" sz="3200" b="0" dirty="0"/>
              <a:t>中，如果从顶点</a:t>
            </a:r>
            <a:r>
              <a:rPr lang="en-US" altLang="zh-CN" sz="3200" b="0" dirty="0"/>
              <a:t>v</a:t>
            </a:r>
            <a:r>
              <a:rPr lang="en-US" altLang="zh-CN" sz="3200" b="0" baseline="-25000" dirty="0"/>
              <a:t>i</a:t>
            </a:r>
            <a:r>
              <a:rPr lang="zh-CN" altLang="zh-CN" sz="3200" b="0" dirty="0"/>
              <a:t>到顶点</a:t>
            </a:r>
            <a:r>
              <a:rPr lang="en-US" altLang="zh-CN" sz="3200" b="0" dirty="0" err="1"/>
              <a:t>v</a:t>
            </a:r>
            <a:r>
              <a:rPr lang="en-US" altLang="zh-CN" sz="3200" b="0" baseline="-25000" dirty="0" err="1"/>
              <a:t>j</a:t>
            </a:r>
            <a:r>
              <a:rPr lang="zh-CN" altLang="zh-CN" sz="3200" b="0" dirty="0"/>
              <a:t>有路径可达，则称</a:t>
            </a:r>
            <a:r>
              <a:rPr lang="en-US" altLang="zh-CN" sz="3200" b="0" dirty="0"/>
              <a:t>v</a:t>
            </a:r>
            <a:r>
              <a:rPr lang="en-US" altLang="zh-CN" sz="3200" b="0" baseline="-25000" dirty="0"/>
              <a:t>i</a:t>
            </a:r>
            <a:r>
              <a:rPr lang="zh-CN" altLang="zh-CN" sz="3200" b="0" dirty="0"/>
              <a:t>和</a:t>
            </a:r>
            <a:r>
              <a:rPr lang="en-US" altLang="zh-CN" sz="3200" b="0" dirty="0" err="1"/>
              <a:t>v</a:t>
            </a:r>
            <a:r>
              <a:rPr lang="en-US" altLang="zh-CN" sz="3200" b="0" baseline="-25000" dirty="0" err="1"/>
              <a:t>j</a:t>
            </a:r>
            <a:r>
              <a:rPr lang="zh-CN" altLang="zh-CN" sz="3200" b="0" dirty="0"/>
              <a:t>是</a:t>
            </a:r>
            <a:r>
              <a:rPr lang="zh-CN" altLang="zh-CN" sz="3200" dirty="0">
                <a:solidFill>
                  <a:srgbClr val="FF0000"/>
                </a:solidFill>
              </a:rPr>
              <a:t>连通的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如果</a:t>
            </a:r>
            <a:r>
              <a:rPr lang="zh-CN" altLang="zh-CN" sz="3200" b="0" dirty="0"/>
              <a:t>图中</a:t>
            </a:r>
            <a:r>
              <a:rPr lang="zh-CN" altLang="zh-CN" sz="3200" dirty="0">
                <a:solidFill>
                  <a:srgbClr val="FF0000"/>
                </a:solidFill>
              </a:rPr>
              <a:t>任意两个不同的顶点</a:t>
            </a:r>
            <a:r>
              <a:rPr lang="en-US" altLang="zh-CN" sz="3200" b="0" dirty="0"/>
              <a:t>v</a:t>
            </a:r>
            <a:r>
              <a:rPr lang="en-US" altLang="zh-CN" sz="3200" b="0" baseline="-25000" dirty="0"/>
              <a:t>i</a:t>
            </a:r>
            <a:r>
              <a:rPr lang="zh-CN" altLang="zh-CN" sz="3200" b="0" dirty="0"/>
              <a:t>和</a:t>
            </a:r>
            <a:r>
              <a:rPr lang="en-US" altLang="zh-CN" sz="3200" b="0" dirty="0" err="1"/>
              <a:t>v</a:t>
            </a:r>
            <a:r>
              <a:rPr lang="en-US" altLang="zh-CN" sz="3200" b="0" baseline="-25000" dirty="0" err="1"/>
              <a:t>j</a:t>
            </a:r>
            <a:r>
              <a:rPr lang="zh-CN" altLang="zh-CN" sz="3200" b="0" dirty="0"/>
              <a:t>都是连通的，则称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是</a:t>
            </a:r>
            <a:r>
              <a:rPr lang="zh-CN" altLang="zh-CN" sz="3200" dirty="0">
                <a:solidFill>
                  <a:srgbClr val="FF0000"/>
                </a:solidFill>
              </a:rPr>
              <a:t>连通图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无向图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极大连通子图</a:t>
            </a:r>
            <a:r>
              <a:rPr lang="zh-CN" altLang="zh-CN" sz="3200" b="0" dirty="0"/>
              <a:t>称为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连通分量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dirty="0">
                <a:solidFill>
                  <a:srgbClr val="FF0000"/>
                </a:solidFill>
              </a:rPr>
              <a:t>任何连通图的连通分量只有一个</a:t>
            </a:r>
            <a:r>
              <a:rPr lang="zh-CN" altLang="zh-CN" sz="3200" b="0" dirty="0"/>
              <a:t>，就是其</a:t>
            </a:r>
            <a:r>
              <a:rPr lang="zh-CN" altLang="zh-CN" sz="3200" dirty="0">
                <a:solidFill>
                  <a:srgbClr val="FF0000"/>
                </a:solidFill>
              </a:rPr>
              <a:t>本身</a:t>
            </a:r>
            <a:r>
              <a:rPr lang="zh-CN" altLang="zh-CN" sz="3200" b="0" dirty="0"/>
              <a:t>，而</a:t>
            </a:r>
            <a:r>
              <a:rPr lang="zh-CN" altLang="zh-CN" sz="3200" dirty="0">
                <a:solidFill>
                  <a:srgbClr val="FF0000"/>
                </a:solidFill>
              </a:rPr>
              <a:t>非连通的无向图有多个连通分量</a:t>
            </a:r>
            <a:r>
              <a:rPr lang="zh-CN" altLang="zh-CN" sz="3200" b="0" dirty="0"/>
              <a:t>，因此可以说连通分量是对无向图的一种</a:t>
            </a:r>
            <a:r>
              <a:rPr lang="zh-CN" altLang="zh-CN" sz="3200" dirty="0">
                <a:solidFill>
                  <a:srgbClr val="FF0000"/>
                </a:solidFill>
              </a:rPr>
              <a:t>划分</a:t>
            </a:r>
            <a:r>
              <a:rPr lang="zh-CN" altLang="zh-CN" sz="3200" b="0" dirty="0"/>
              <a:t>。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404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715436" cy="63830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Floyd</a:t>
            </a:r>
            <a:r>
              <a:rPr lang="zh-CN" altLang="zh-CN" dirty="0"/>
              <a:t>算法的具体实现如下：</a:t>
            </a:r>
          </a:p>
          <a:p>
            <a:r>
              <a:rPr lang="zh-CN" altLang="zh-CN" b="0" dirty="0" smtClean="0"/>
              <a:t>算法</a:t>
            </a:r>
            <a:r>
              <a:rPr lang="en-US" altLang="zh-CN" b="0" dirty="0"/>
              <a:t>6.11</a:t>
            </a:r>
            <a:r>
              <a:rPr lang="zh-CN" altLang="zh-CN" b="0" dirty="0"/>
              <a:t>：</a:t>
            </a:r>
            <a:r>
              <a:rPr lang="en-US" altLang="zh-CN" b="0" dirty="0"/>
              <a:t>Floyd</a:t>
            </a:r>
            <a:r>
              <a:rPr lang="zh-CN" altLang="zh-CN" b="0" dirty="0"/>
              <a:t>算法</a:t>
            </a:r>
          </a:p>
          <a:p>
            <a:r>
              <a:rPr lang="en-US" altLang="zh-CN" b="0" dirty="0"/>
              <a:t>void </a:t>
            </a:r>
            <a:r>
              <a:rPr lang="en-US" altLang="zh-CN" b="0" dirty="0" err="1">
                <a:solidFill>
                  <a:srgbClr val="FF0000"/>
                </a:solidFill>
              </a:rPr>
              <a:t>MidNode</a:t>
            </a:r>
            <a:r>
              <a:rPr lang="en-US" altLang="zh-CN" b="0" dirty="0"/>
              <a:t>(int i, int j, int **path){ //</a:t>
            </a:r>
            <a:r>
              <a:rPr lang="zh-CN" altLang="zh-CN" b="0" dirty="0" smtClean="0"/>
              <a:t>输出</a:t>
            </a:r>
            <a:r>
              <a:rPr lang="en-US" altLang="zh-CN" b="0" dirty="0" smtClean="0"/>
              <a:t>i</a:t>
            </a:r>
            <a:r>
              <a:rPr lang="zh-CN" altLang="en-US" b="0" dirty="0" smtClean="0"/>
              <a:t>到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之间的</a:t>
            </a:r>
            <a:r>
              <a:rPr lang="zh-CN" altLang="zh-CN" b="0" dirty="0" smtClean="0"/>
              <a:t>中间</a:t>
            </a:r>
            <a:r>
              <a:rPr lang="zh-CN" altLang="zh-CN" b="0" dirty="0"/>
              <a:t>过渡点</a:t>
            </a:r>
          </a:p>
          <a:p>
            <a:r>
              <a:rPr lang="en-US" altLang="zh-CN" b="0" dirty="0"/>
              <a:t>	if (path[i][j] != -1 &amp;&amp; i != path[i][j]){</a:t>
            </a:r>
            <a:endParaRPr lang="zh-CN" altLang="zh-CN" b="0" dirty="0"/>
          </a:p>
          <a:p>
            <a:r>
              <a:rPr lang="en-US" altLang="zh-CN" b="0" dirty="0"/>
              <a:t>		</a:t>
            </a:r>
            <a:r>
              <a:rPr lang="en-US" altLang="zh-CN" b="0" dirty="0" err="1"/>
              <a:t>MidNode</a:t>
            </a:r>
            <a:r>
              <a:rPr lang="en-US" altLang="zh-CN" b="0" dirty="0"/>
              <a:t>(i, path[i][j], path);</a:t>
            </a:r>
            <a:endParaRPr lang="zh-CN" altLang="zh-CN" b="0" dirty="0"/>
          </a:p>
          <a:p>
            <a:r>
              <a:rPr lang="en-US" altLang="zh-CN" b="0" dirty="0"/>
              <a:t>		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path[i][j] &lt;&lt; "-&gt;";</a:t>
            </a:r>
            <a:endParaRPr lang="zh-CN" altLang="zh-CN" b="0" dirty="0"/>
          </a:p>
          <a:p>
            <a:r>
              <a:rPr lang="en-US" altLang="zh-CN" b="0" dirty="0"/>
              <a:t>		</a:t>
            </a:r>
            <a:r>
              <a:rPr lang="en-US" altLang="zh-CN" b="0" dirty="0" err="1"/>
              <a:t>MidNode</a:t>
            </a:r>
            <a:r>
              <a:rPr lang="en-US" altLang="zh-CN" b="0" dirty="0"/>
              <a:t>(path[i][j], j, path);</a:t>
            </a:r>
            <a:endParaRPr lang="zh-CN" altLang="zh-CN" b="0" dirty="0"/>
          </a:p>
          <a:p>
            <a:r>
              <a:rPr lang="en-US" altLang="zh-CN" b="0" dirty="0"/>
              <a:t>	}</a:t>
            </a:r>
            <a:endParaRPr lang="zh-CN" altLang="zh-CN" b="0" dirty="0"/>
          </a:p>
          <a:p>
            <a:r>
              <a:rPr lang="en-US" altLang="zh-CN" b="0" dirty="0" smtClean="0"/>
              <a:t>}</a:t>
            </a:r>
            <a:endParaRPr lang="zh-CN" altLang="zh-CN" b="0" dirty="0"/>
          </a:p>
        </p:txBody>
      </p:sp>
    </p:spTree>
    <p:extLst>
      <p:ext uri="{BB962C8B-B14F-4D97-AF65-F5344CB8AC3E}">
        <p14:creationId xmlns:p14="http://schemas.microsoft.com/office/powerpoint/2010/main" val="34618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383062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void </a:t>
            </a:r>
            <a:r>
              <a:rPr lang="en-US" altLang="zh-CN" b="0" dirty="0" err="1">
                <a:solidFill>
                  <a:srgbClr val="FF0000"/>
                </a:solidFill>
              </a:rPr>
              <a:t>Output_AllPaths</a:t>
            </a:r>
            <a:r>
              <a:rPr lang="en-US" altLang="zh-CN" b="0" dirty="0"/>
              <a:t>(int n, int **path){ //</a:t>
            </a:r>
            <a:r>
              <a:rPr lang="zh-CN" altLang="zh-CN" b="0" dirty="0"/>
              <a:t>输出任意对顶点之间的最短路径</a:t>
            </a:r>
          </a:p>
          <a:p>
            <a:r>
              <a:rPr lang="en-US" altLang="zh-CN" b="0" dirty="0"/>
              <a:t>	for (int i = 0; i &lt; n; i++)</a:t>
            </a:r>
            <a:endParaRPr lang="zh-CN" altLang="zh-CN" b="0" dirty="0"/>
          </a:p>
          <a:p>
            <a:r>
              <a:rPr lang="en-US" altLang="zh-CN" b="0" dirty="0"/>
              <a:t>		for (int j = 0; j &lt; n; j++)</a:t>
            </a:r>
            <a:endParaRPr lang="zh-CN" altLang="zh-CN" b="0" dirty="0"/>
          </a:p>
          <a:p>
            <a:r>
              <a:rPr lang="en-US" altLang="zh-CN" b="0" dirty="0"/>
              <a:t>			if (i != j &amp;&amp; path[i][j] != -1){</a:t>
            </a:r>
            <a:endParaRPr lang="zh-CN" altLang="zh-CN" b="0" dirty="0"/>
          </a:p>
          <a:p>
            <a:r>
              <a:rPr lang="en-US" altLang="zh-CN" b="0" dirty="0"/>
              <a:t>				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i &lt;&lt; "-&gt;";</a:t>
            </a:r>
            <a:endParaRPr lang="zh-CN" altLang="zh-CN" b="0" dirty="0"/>
          </a:p>
          <a:p>
            <a:r>
              <a:rPr lang="en-US" altLang="zh-CN" b="0" dirty="0"/>
              <a:t>				</a:t>
            </a:r>
            <a:r>
              <a:rPr lang="en-US" altLang="zh-CN" b="0" dirty="0" err="1">
                <a:solidFill>
                  <a:srgbClr val="FF0000"/>
                </a:solidFill>
              </a:rPr>
              <a:t>MidNode</a:t>
            </a:r>
            <a:r>
              <a:rPr lang="en-US" altLang="zh-CN" b="0" dirty="0"/>
              <a:t>(i, j, path);</a:t>
            </a:r>
            <a:endParaRPr lang="zh-CN" altLang="zh-CN" b="0" dirty="0"/>
          </a:p>
          <a:p>
            <a:r>
              <a:rPr lang="en-US" altLang="zh-CN" b="0" dirty="0"/>
              <a:t>				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j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/>
              <a:t>			} else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i &lt;&lt; "-&gt;"&lt;&lt; j &lt;&lt; "</a:t>
            </a:r>
            <a:r>
              <a:rPr lang="zh-CN" altLang="zh-CN" b="0" dirty="0"/>
              <a:t>之间无路径可达！</a:t>
            </a:r>
            <a:r>
              <a:rPr lang="en-US" altLang="zh-CN" b="0" dirty="0"/>
              <a:t>" &lt;&lt; </a:t>
            </a:r>
            <a:r>
              <a:rPr lang="en-US" altLang="zh-CN" b="0" dirty="0" err="1"/>
              <a:t>endl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8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42942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//</a:t>
            </a:r>
            <a:r>
              <a:rPr lang="zh-CN" altLang="zh-CN" dirty="0"/>
              <a:t>用</a:t>
            </a:r>
            <a:r>
              <a:rPr lang="en-US" altLang="zh-CN" dirty="0"/>
              <a:t>Floyd</a:t>
            </a:r>
            <a:r>
              <a:rPr lang="zh-CN" altLang="zh-CN" dirty="0"/>
              <a:t>算法求带权有向图</a:t>
            </a:r>
            <a:r>
              <a:rPr lang="en-US" altLang="zh-CN" dirty="0"/>
              <a:t>G</a:t>
            </a:r>
            <a:r>
              <a:rPr lang="zh-CN" altLang="zh-CN" dirty="0"/>
              <a:t>的任意对顶点之间的最短路径和路径长度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void </a:t>
            </a:r>
            <a:r>
              <a:rPr lang="en-US" altLang="zh-CN" b="0" dirty="0">
                <a:solidFill>
                  <a:srgbClr val="FF0000"/>
                </a:solidFill>
              </a:rPr>
              <a:t>Floyd</a:t>
            </a:r>
            <a:r>
              <a:rPr lang="en-US" altLang="zh-CN" b="0" dirty="0"/>
              <a:t>(Graph&amp; G, int **</a:t>
            </a:r>
            <a:r>
              <a:rPr lang="en-US" altLang="zh-CN" b="0" dirty="0" err="1"/>
              <a:t>dist</a:t>
            </a:r>
            <a:r>
              <a:rPr lang="en-US" altLang="zh-CN" b="0" dirty="0"/>
              <a:t>, int **path){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int </a:t>
            </a:r>
            <a:r>
              <a:rPr lang="en-US" altLang="zh-CN" b="0" dirty="0" err="1"/>
              <a:t>i,j,k,n</a:t>
            </a:r>
            <a:r>
              <a:rPr lang="en-US" altLang="zh-CN" b="0" dirty="0"/>
              <a:t> = </a:t>
            </a:r>
            <a:r>
              <a:rPr lang="en-US" altLang="zh-CN" b="0" dirty="0" err="1"/>
              <a:t>G.VerticesNum</a:t>
            </a:r>
            <a:r>
              <a:rPr lang="en-US" altLang="zh-CN" b="0" dirty="0"/>
              <a:t>();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for(i = 0; i &lt; n; i++)          //</a:t>
            </a:r>
            <a:r>
              <a:rPr lang="zh-CN" altLang="zh-CN" b="0" dirty="0"/>
              <a:t>初始化</a:t>
            </a:r>
            <a:r>
              <a:rPr lang="en-US" altLang="zh-CN" b="0" dirty="0" err="1"/>
              <a:t>dist</a:t>
            </a:r>
            <a:r>
              <a:rPr lang="zh-CN" altLang="zh-CN" b="0" dirty="0"/>
              <a:t>、</a:t>
            </a:r>
            <a:r>
              <a:rPr lang="en-US" altLang="zh-CN" b="0" dirty="0"/>
              <a:t>pre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for(j = 0; j &lt; n; </a:t>
            </a:r>
            <a:r>
              <a:rPr lang="en-US" altLang="zh-CN" b="0" dirty="0" err="1"/>
              <a:t>j++</a:t>
            </a:r>
            <a:r>
              <a:rPr lang="en-US" altLang="zh-CN" b="0" dirty="0"/>
              <a:t>){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if(i != j &amp;&amp; </a:t>
            </a:r>
            <a:r>
              <a:rPr lang="en-US" altLang="zh-CN" b="0" dirty="0" err="1"/>
              <a:t>G.weight</a:t>
            </a:r>
            <a:r>
              <a:rPr lang="en-US" altLang="zh-CN" b="0" dirty="0"/>
              <a:t>(</a:t>
            </a:r>
            <a:r>
              <a:rPr lang="en-US" altLang="zh-CN" b="0" dirty="0" err="1"/>
              <a:t>i,j</a:t>
            </a:r>
            <a:r>
              <a:rPr lang="en-US" altLang="zh-CN" b="0" dirty="0"/>
              <a:t>) == 0) </a:t>
            </a:r>
            <a:r>
              <a:rPr lang="en-US" altLang="zh-CN" b="0" dirty="0" err="1"/>
              <a:t>dist</a:t>
            </a:r>
            <a:r>
              <a:rPr lang="en-US" altLang="zh-CN" b="0" dirty="0"/>
              <a:t>[i][j] = </a:t>
            </a:r>
            <a:r>
              <a:rPr lang="en-US" altLang="zh-CN" b="0" dirty="0" err="1"/>
              <a:t>maxValue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else </a:t>
            </a:r>
            <a:r>
              <a:rPr lang="en-US" altLang="zh-CN" b="0" dirty="0" err="1"/>
              <a:t>dist</a:t>
            </a:r>
            <a:r>
              <a:rPr lang="en-US" altLang="zh-CN" b="0" dirty="0"/>
              <a:t>[i][j] = </a:t>
            </a:r>
            <a:r>
              <a:rPr lang="en-US" altLang="zh-CN" b="0" dirty="0" err="1"/>
              <a:t>G.weight</a:t>
            </a:r>
            <a:r>
              <a:rPr lang="en-US" altLang="zh-CN" b="0" dirty="0"/>
              <a:t>(</a:t>
            </a:r>
            <a:r>
              <a:rPr lang="en-US" altLang="zh-CN" b="0" dirty="0" err="1"/>
              <a:t>i,j</a:t>
            </a:r>
            <a:r>
              <a:rPr lang="en-US" altLang="zh-CN" b="0" dirty="0"/>
              <a:t>);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if(i != j &amp;&amp; </a:t>
            </a:r>
            <a:r>
              <a:rPr lang="en-US" altLang="zh-CN" b="0" dirty="0" err="1"/>
              <a:t>dist</a:t>
            </a:r>
            <a:r>
              <a:rPr lang="en-US" altLang="zh-CN" b="0" dirty="0"/>
              <a:t>[i][j] &lt; </a:t>
            </a:r>
            <a:r>
              <a:rPr lang="en-US" altLang="zh-CN" b="0" dirty="0" err="1"/>
              <a:t>maxValue</a:t>
            </a:r>
            <a:r>
              <a:rPr lang="en-US" altLang="zh-CN" b="0" dirty="0"/>
              <a:t>) path[i][j] = i;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else path[i][j] = -1;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for(k = 0; k &lt; n; k++){	</a:t>
            </a:r>
            <a:r>
              <a:rPr lang="en-US" altLang="zh-CN" b="0" dirty="0" smtClean="0"/>
              <a:t>//</a:t>
            </a:r>
            <a:r>
              <a:rPr lang="en-US" altLang="zh-CN" b="0" dirty="0"/>
              <a:t>k</a:t>
            </a:r>
            <a:r>
              <a:rPr lang="zh-CN" altLang="zh-CN" b="0" dirty="0"/>
              <a:t>为中间过渡</a:t>
            </a:r>
            <a:r>
              <a:rPr lang="zh-CN" altLang="zh-CN" b="0" dirty="0" smtClean="0"/>
              <a:t>点</a:t>
            </a:r>
            <a:r>
              <a:rPr lang="zh-CN" altLang="en-US" b="0" dirty="0" smtClean="0"/>
              <a:t>，每次加入一个</a:t>
            </a:r>
            <a:r>
              <a:rPr lang="en-US" altLang="zh-CN" b="0" dirty="0" smtClean="0"/>
              <a:t>k</a:t>
            </a:r>
            <a:r>
              <a:rPr lang="zh-CN" altLang="en-US" b="0" dirty="0" smtClean="0"/>
              <a:t>到</a:t>
            </a:r>
            <a:r>
              <a:rPr lang="en-US" altLang="zh-CN" b="0" dirty="0" smtClean="0"/>
              <a:t>S</a:t>
            </a:r>
            <a:r>
              <a:rPr lang="zh-CN" altLang="en-US" b="0" dirty="0" smtClean="0"/>
              <a:t>中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for(i = 0; i &lt; n; i</a:t>
            </a:r>
            <a:r>
              <a:rPr lang="en-US" altLang="zh-CN" b="0" dirty="0" smtClean="0"/>
              <a:t>++)     //k</a:t>
            </a:r>
            <a:r>
              <a:rPr lang="zh-CN" altLang="en-US" b="0" dirty="0" smtClean="0"/>
              <a:t>加入</a:t>
            </a:r>
            <a:r>
              <a:rPr lang="en-US" altLang="zh-CN" b="0" dirty="0" smtClean="0"/>
              <a:t>S</a:t>
            </a:r>
            <a:r>
              <a:rPr lang="zh-CN" altLang="en-US" b="0" dirty="0" smtClean="0"/>
              <a:t>后，用两层循环修改任意</a:t>
            </a:r>
            <a:r>
              <a:rPr lang="en-US" altLang="zh-CN" b="0" dirty="0" smtClean="0"/>
              <a:t>i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之间的</a:t>
            </a:r>
            <a:r>
              <a:rPr lang="en-US" altLang="zh-CN" b="0" dirty="0" smtClean="0"/>
              <a:t>dist[i][j]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for(j = 0; j &lt; n; </a:t>
            </a:r>
            <a:r>
              <a:rPr lang="en-US" altLang="zh-CN" b="0" dirty="0" err="1"/>
              <a:t>j++</a:t>
            </a:r>
            <a:r>
              <a:rPr lang="en-US" altLang="zh-CN" b="0" dirty="0"/>
              <a:t>){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    if (</a:t>
            </a:r>
            <a:r>
              <a:rPr lang="en-US" altLang="zh-CN" b="0" dirty="0" err="1"/>
              <a:t>dist</a:t>
            </a:r>
            <a:r>
              <a:rPr lang="en-US" altLang="zh-CN" b="0" dirty="0"/>
              <a:t>[i][k] + </a:t>
            </a:r>
            <a:r>
              <a:rPr lang="en-US" altLang="zh-CN" b="0" dirty="0" err="1"/>
              <a:t>dist</a:t>
            </a:r>
            <a:r>
              <a:rPr lang="en-US" altLang="zh-CN" b="0" dirty="0"/>
              <a:t>[k][j] &lt; </a:t>
            </a:r>
            <a:r>
              <a:rPr lang="en-US" altLang="zh-CN" b="0" dirty="0" err="1"/>
              <a:t>dist</a:t>
            </a:r>
            <a:r>
              <a:rPr lang="en-US" altLang="zh-CN" b="0" dirty="0"/>
              <a:t>[i][j]){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        </a:t>
            </a:r>
            <a:r>
              <a:rPr lang="en-US" altLang="zh-CN" b="0" dirty="0" err="1"/>
              <a:t>dist</a:t>
            </a:r>
            <a:r>
              <a:rPr lang="en-US" altLang="zh-CN" b="0" dirty="0"/>
              <a:t>[i][j] = </a:t>
            </a:r>
            <a:r>
              <a:rPr lang="en-US" altLang="zh-CN" b="0" dirty="0" err="1"/>
              <a:t>dist</a:t>
            </a:r>
            <a:r>
              <a:rPr lang="en-US" altLang="zh-CN" b="0" dirty="0"/>
              <a:t>[i][k] + </a:t>
            </a:r>
            <a:r>
              <a:rPr lang="en-US" altLang="zh-CN" b="0" dirty="0" err="1"/>
              <a:t>dist</a:t>
            </a:r>
            <a:r>
              <a:rPr lang="en-US" altLang="zh-CN" b="0" dirty="0"/>
              <a:t>[k][j];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        path[i][j] = k;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    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        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    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Output_AllPaths</a:t>
            </a:r>
            <a:r>
              <a:rPr lang="en-US" altLang="zh-CN" b="0" dirty="0"/>
              <a:t>(n, path);		// </a:t>
            </a:r>
            <a:r>
              <a:rPr lang="zh-CN" altLang="zh-CN" b="0" dirty="0"/>
              <a:t>输出任意对顶点之间的最短路径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7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571480"/>
            <a:ext cx="7634176" cy="4254841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对于</a:t>
            </a:r>
            <a:r>
              <a:rPr lang="zh-CN" altLang="zh-CN" sz="2800" b="0" dirty="0"/>
              <a:t>图</a:t>
            </a:r>
            <a:r>
              <a:rPr lang="en-US" altLang="zh-CN" sz="2800" b="0" dirty="0"/>
              <a:t>6-34</a:t>
            </a:r>
            <a:r>
              <a:rPr lang="zh-CN" altLang="zh-CN" sz="2800" b="0" dirty="0"/>
              <a:t>所示的带权有向图，利用</a:t>
            </a:r>
            <a:r>
              <a:rPr lang="en-US" altLang="zh-CN" sz="2800" b="0" dirty="0"/>
              <a:t>Floyd</a:t>
            </a:r>
            <a:r>
              <a:rPr lang="zh-CN" altLang="zh-CN" sz="2800" b="0" dirty="0"/>
              <a:t>算法求出每对顶点之间的最短路径及其路径长度，在求解过程中，二维数组</a:t>
            </a:r>
            <a:r>
              <a:rPr lang="en-US" altLang="zh-CN" sz="2800" b="0" dirty="0" err="1"/>
              <a:t>dist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path</a:t>
            </a:r>
            <a:r>
              <a:rPr lang="zh-CN" altLang="zh-CN" sz="2800" b="0" dirty="0"/>
              <a:t>中各个分量的变化情况如表</a:t>
            </a:r>
            <a:r>
              <a:rPr lang="en-US" altLang="zh-CN" sz="2800" b="0" dirty="0"/>
              <a:t>6-6</a:t>
            </a:r>
            <a:r>
              <a:rPr lang="zh-CN" altLang="zh-CN" sz="2800" b="0" dirty="0"/>
              <a:t>所示。</a:t>
            </a:r>
            <a:endParaRPr lang="zh-CN" altLang="en-US" sz="2800" b="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928934"/>
            <a:ext cx="6655434" cy="378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" y="2284944"/>
            <a:ext cx="8635536" cy="457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9064" y="154868"/>
            <a:ext cx="4126056" cy="23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642918"/>
            <a:ext cx="8033546" cy="1489938"/>
          </a:xfrm>
        </p:spPr>
        <p:txBody>
          <a:bodyPr>
            <a:noAutofit/>
          </a:bodyPr>
          <a:lstStyle/>
          <a:p>
            <a:r>
              <a:rPr lang="en-US" altLang="zh-CN" sz="2800" b="0" dirty="0"/>
              <a:t>	</a:t>
            </a:r>
            <a:r>
              <a:rPr lang="zh-CN" altLang="zh-CN" sz="2800" b="0" dirty="0"/>
              <a:t>根据</a:t>
            </a:r>
            <a:r>
              <a:rPr lang="en-US" altLang="zh-CN" sz="2800" b="0" dirty="0"/>
              <a:t>path</a:t>
            </a:r>
            <a:r>
              <a:rPr lang="zh-CN" altLang="zh-CN" sz="2800" b="0" dirty="0"/>
              <a:t>数组，可以得到每对顶点的最短路径，图</a:t>
            </a:r>
            <a:r>
              <a:rPr lang="en-US" altLang="zh-CN" sz="2800" b="0" dirty="0"/>
              <a:t>6-34(a)</a:t>
            </a:r>
            <a:r>
              <a:rPr lang="zh-CN" altLang="zh-CN" sz="2800" b="0" dirty="0"/>
              <a:t>所示的带权有向图的最短路径如表</a:t>
            </a:r>
            <a:r>
              <a:rPr lang="en-US" altLang="zh-CN" sz="2800" b="0" dirty="0"/>
              <a:t>6-7</a:t>
            </a:r>
            <a:r>
              <a:rPr lang="zh-CN" altLang="zh-CN" sz="2800" b="0" dirty="0"/>
              <a:t>所示。</a:t>
            </a:r>
          </a:p>
          <a:p>
            <a:endParaRPr lang="zh-CN" altLang="en-US" sz="2800" b="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8724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520940" cy="54864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0000"/>
                </a:solidFill>
                <a:cs typeface="+mn-cs"/>
              </a:rPr>
              <a:t>三、</a:t>
            </a:r>
            <a:r>
              <a:rPr lang="en-US" altLang="zh-CN" sz="3200" b="1" dirty="0" smtClean="0">
                <a:solidFill>
                  <a:srgbClr val="000000"/>
                </a:solidFill>
                <a:cs typeface="+mn-cs"/>
              </a:rPr>
              <a:t> Kruskal</a:t>
            </a:r>
            <a:r>
              <a:rPr lang="zh-CN" altLang="en-US" sz="3200" b="1" dirty="0" smtClean="0">
                <a:solidFill>
                  <a:srgbClr val="000000"/>
                </a:solidFill>
                <a:cs typeface="+mn-cs"/>
              </a:rPr>
              <a:t>算法</a:t>
            </a:r>
            <a:r>
              <a:rPr lang="en-US" altLang="zh-CN" sz="3200" b="1" dirty="0" smtClean="0">
                <a:solidFill>
                  <a:srgbClr val="000000"/>
                </a:solidFill>
                <a:cs typeface="+mn-cs"/>
              </a:rPr>
              <a:t>---</a:t>
            </a:r>
            <a:r>
              <a:rPr lang="zh-CN" altLang="en-US" sz="3200" b="1" dirty="0" smtClean="0">
                <a:solidFill>
                  <a:srgbClr val="000000"/>
                </a:solidFill>
                <a:cs typeface="+mn-cs"/>
              </a:rPr>
              <a:t>扩边法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7848490" cy="51435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0" dirty="0" smtClean="0"/>
              <a:t>Kruskal</a:t>
            </a:r>
            <a:r>
              <a:rPr lang="zh-CN" altLang="zh-CN" sz="3200" b="0" dirty="0"/>
              <a:t>算法是</a:t>
            </a:r>
            <a:r>
              <a:rPr lang="zh-CN" altLang="zh-CN" sz="3200" b="0" dirty="0">
                <a:solidFill>
                  <a:srgbClr val="FF0000"/>
                </a:solidFill>
              </a:rPr>
              <a:t>按照</a:t>
            </a:r>
            <a:r>
              <a:rPr lang="zh-CN" altLang="zh-CN" sz="3200" dirty="0">
                <a:solidFill>
                  <a:srgbClr val="FF0000"/>
                </a:solidFill>
              </a:rPr>
              <a:t>边的权值非递减的顺序</a:t>
            </a:r>
            <a:r>
              <a:rPr lang="zh-CN" altLang="zh-CN" sz="3200" b="0" dirty="0">
                <a:solidFill>
                  <a:srgbClr val="FF0000"/>
                </a:solidFill>
              </a:rPr>
              <a:t>来构造最小生成树的</a:t>
            </a:r>
            <a:r>
              <a:rPr lang="zh-CN" altLang="zh-CN" sz="3200" b="0" dirty="0"/>
              <a:t>。设带权连通图为</a:t>
            </a:r>
            <a:r>
              <a:rPr lang="en-US" altLang="zh-CN" sz="3200" b="0" dirty="0"/>
              <a:t>G = ( V, E )</a:t>
            </a:r>
            <a:r>
              <a:rPr lang="zh-CN" altLang="zh-CN" sz="3200" b="0" dirty="0"/>
              <a:t>，令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的最小生成树为</a:t>
            </a:r>
            <a:r>
              <a:rPr lang="en-US" altLang="zh-CN" sz="3200" b="0" dirty="0"/>
              <a:t>T = ( V, TE )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200" b="0" dirty="0" smtClean="0"/>
              <a:t>又称</a:t>
            </a:r>
            <a:r>
              <a:rPr lang="zh-CN" altLang="en-US" sz="3200" dirty="0" smtClean="0">
                <a:solidFill>
                  <a:srgbClr val="FF0000"/>
                </a:solidFill>
              </a:rPr>
              <a:t>扩边法</a:t>
            </a:r>
            <a:r>
              <a:rPr lang="zh-CN" altLang="en-US" sz="3200" b="0" dirty="0" smtClean="0"/>
              <a:t>。一次性的把所有顶点都加进去，每次加入一条边，如加入的边没有产生环路则留下，如有回路则舍弃。</a:t>
            </a:r>
            <a:endParaRPr lang="zh-CN" altLang="en-US" sz="3200" b="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14" y="285728"/>
            <a:ext cx="391886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7158" y="285728"/>
            <a:ext cx="8501122" cy="63579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0" dirty="0" smtClean="0"/>
              <a:t>	(1) </a:t>
            </a:r>
            <a:r>
              <a:rPr lang="zh-CN" altLang="en-US" b="0" dirty="0" smtClean="0"/>
              <a:t>初始状态为，即开始时，最小生成树</a:t>
            </a:r>
            <a:r>
              <a:rPr lang="en-US" b="0" dirty="0" smtClean="0"/>
              <a:t>T</a:t>
            </a:r>
            <a:r>
              <a:rPr lang="zh-CN" altLang="en-US" b="0" dirty="0" smtClean="0"/>
              <a:t>中只包含了图中所有的顶点，而没有边，此时</a:t>
            </a:r>
            <a:r>
              <a:rPr lang="en-US" b="0" dirty="0" smtClean="0"/>
              <a:t>T</a:t>
            </a:r>
            <a:r>
              <a:rPr lang="zh-CN" altLang="en-US" b="0" dirty="0" smtClean="0"/>
              <a:t>为具有</a:t>
            </a:r>
            <a:r>
              <a:rPr lang="en-US" b="0" dirty="0" smtClean="0"/>
              <a:t>n</a:t>
            </a:r>
            <a:r>
              <a:rPr lang="zh-CN" altLang="en-US" b="0" dirty="0" smtClean="0"/>
              <a:t>个顶点的无边图，即</a:t>
            </a:r>
            <a:r>
              <a:rPr lang="en-US" b="0" dirty="0" smtClean="0"/>
              <a:t>T</a:t>
            </a:r>
            <a:r>
              <a:rPr lang="zh-CN" altLang="en-US" b="0" dirty="0" smtClean="0"/>
              <a:t>中的每个顶点各自构成一个连通分量。</a:t>
            </a:r>
          </a:p>
          <a:p>
            <a:pPr>
              <a:lnSpc>
                <a:spcPct val="140000"/>
              </a:lnSpc>
            </a:pPr>
            <a:r>
              <a:rPr lang="en-US" b="0" dirty="0" smtClean="0"/>
              <a:t>	(2) </a:t>
            </a:r>
            <a:r>
              <a:rPr lang="zh-CN" altLang="en-US" b="0" dirty="0" smtClean="0"/>
              <a:t>将</a:t>
            </a:r>
            <a:r>
              <a:rPr lang="en-US" b="0" dirty="0" smtClean="0"/>
              <a:t>E</a:t>
            </a:r>
            <a:r>
              <a:rPr lang="zh-CN" altLang="en-US" b="0" dirty="0" smtClean="0"/>
              <a:t>中的边按权值非递减的顺序排列，并按照这一顺序依次考察边集</a:t>
            </a:r>
            <a:r>
              <a:rPr lang="en-US" b="0" dirty="0" smtClean="0"/>
              <a:t>E</a:t>
            </a:r>
            <a:r>
              <a:rPr lang="zh-CN" altLang="en-US" b="0" dirty="0" smtClean="0"/>
              <a:t>中的各条边：若被考察的边关联的两个顶点分别位于</a:t>
            </a:r>
            <a:r>
              <a:rPr lang="en-US" b="0" dirty="0" smtClean="0"/>
              <a:t>T</a:t>
            </a:r>
            <a:r>
              <a:rPr lang="zh-CN" altLang="en-US" b="0" dirty="0" smtClean="0"/>
              <a:t>中不同的连通分量中，则将该边加入到</a:t>
            </a:r>
            <a:r>
              <a:rPr lang="en-US" b="0" dirty="0" smtClean="0"/>
              <a:t>T</a:t>
            </a:r>
            <a:r>
              <a:rPr lang="zh-CN" altLang="en-US" b="0" dirty="0" smtClean="0"/>
              <a:t>的边集</a:t>
            </a:r>
            <a:r>
              <a:rPr lang="en-US" b="0" dirty="0" smtClean="0"/>
              <a:t>TE</a:t>
            </a:r>
            <a:r>
              <a:rPr lang="zh-CN" altLang="en-US" b="0" dirty="0" smtClean="0"/>
              <a:t>中；若被考察的边所关联的两个顶点位于同一个连通分量中则舍弃该边（若将此边加入将使</a:t>
            </a:r>
            <a:r>
              <a:rPr lang="en-US" b="0" dirty="0" smtClean="0"/>
              <a:t>T</a:t>
            </a:r>
            <a:r>
              <a:rPr lang="zh-CN" altLang="en-US" b="0" dirty="0" smtClean="0"/>
              <a:t>中产生回路）。</a:t>
            </a:r>
          </a:p>
          <a:p>
            <a:pPr>
              <a:lnSpc>
                <a:spcPct val="140000"/>
              </a:lnSpc>
            </a:pPr>
            <a:r>
              <a:rPr lang="en-US" altLang="zh-CN" b="0" dirty="0" smtClean="0"/>
              <a:t>	</a:t>
            </a:r>
            <a:r>
              <a:rPr lang="zh-CN" altLang="en-US" b="0" dirty="0" smtClean="0"/>
              <a:t>依次类推，直至</a:t>
            </a:r>
            <a:r>
              <a:rPr lang="en-US" b="0" dirty="0" smtClean="0"/>
              <a:t>T</a:t>
            </a:r>
            <a:r>
              <a:rPr lang="zh-CN" altLang="en-US" b="0" dirty="0" smtClean="0"/>
              <a:t>中含有</a:t>
            </a:r>
            <a:r>
              <a:rPr lang="en-US" b="0" dirty="0" smtClean="0"/>
              <a:t>n-1</a:t>
            </a:r>
            <a:r>
              <a:rPr lang="zh-CN" altLang="en-US" b="0" dirty="0" smtClean="0"/>
              <a:t>条边为止，此时</a:t>
            </a:r>
            <a:r>
              <a:rPr lang="en-US" b="0" dirty="0" smtClean="0"/>
              <a:t>T</a:t>
            </a:r>
            <a:r>
              <a:rPr lang="zh-CN" altLang="en-US" b="0" dirty="0" smtClean="0"/>
              <a:t>中所有的顶点都在同一连通分量上，</a:t>
            </a:r>
            <a:r>
              <a:rPr lang="en-US" b="0" dirty="0" smtClean="0"/>
              <a:t>T</a:t>
            </a:r>
            <a:r>
              <a:rPr lang="zh-CN" altLang="en-US" b="0" dirty="0" smtClean="0"/>
              <a:t>便是</a:t>
            </a:r>
            <a:r>
              <a:rPr lang="en-US" b="0" dirty="0" smtClean="0"/>
              <a:t>G</a:t>
            </a:r>
            <a:r>
              <a:rPr lang="zh-CN" altLang="en-US" b="0" dirty="0" smtClean="0"/>
              <a:t>的一棵最小生成树。若算法结束，</a:t>
            </a:r>
            <a:r>
              <a:rPr lang="en-US" b="0" dirty="0" smtClean="0"/>
              <a:t>T</a:t>
            </a:r>
            <a:r>
              <a:rPr lang="zh-CN" altLang="en-US" b="0" dirty="0" smtClean="0"/>
              <a:t>少于</a:t>
            </a:r>
            <a:r>
              <a:rPr lang="en-US" b="0" dirty="0" smtClean="0"/>
              <a:t>n-1</a:t>
            </a:r>
            <a:r>
              <a:rPr lang="zh-CN" altLang="en-US" b="0" dirty="0" smtClean="0"/>
              <a:t>条边，则无生成树。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1403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3579849"/>
          </a:xfrm>
        </p:spPr>
        <p:txBody>
          <a:bodyPr/>
          <a:lstStyle/>
          <a:p>
            <a:r>
              <a:rPr lang="zh-CN" altLang="zh-CN" b="0" dirty="0"/>
              <a:t>利用</a:t>
            </a:r>
            <a:r>
              <a:rPr lang="en-US" altLang="zh-CN" b="0" dirty="0"/>
              <a:t>Kruskal</a:t>
            </a:r>
            <a:r>
              <a:rPr lang="zh-CN" altLang="zh-CN" b="0" dirty="0"/>
              <a:t>算法构造一个图的最小生成树的过程如图</a:t>
            </a:r>
            <a:r>
              <a:rPr lang="en-US" altLang="zh-CN" b="0" dirty="0"/>
              <a:t>6-37</a:t>
            </a:r>
            <a:r>
              <a:rPr lang="zh-CN" altLang="zh-CN" b="0" dirty="0"/>
              <a:t>所示。</a:t>
            </a:r>
            <a:endParaRPr lang="zh-CN" altLang="en-US" b="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6992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3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24744"/>
            <a:ext cx="8064896" cy="3579849"/>
          </a:xfrm>
        </p:spPr>
        <p:txBody>
          <a:bodyPr/>
          <a:lstStyle/>
          <a:p>
            <a:r>
              <a:rPr lang="zh-CN" altLang="zh-CN" b="0" dirty="0"/>
              <a:t>根据上述分析可知，实现</a:t>
            </a:r>
            <a:r>
              <a:rPr lang="en-US" altLang="zh-CN" b="0" dirty="0"/>
              <a:t>Kruskal</a:t>
            </a:r>
            <a:r>
              <a:rPr lang="zh-CN" altLang="zh-CN" b="0" dirty="0"/>
              <a:t>算法主要有</a:t>
            </a:r>
            <a:r>
              <a:rPr lang="zh-CN" altLang="zh-CN" b="0" dirty="0">
                <a:solidFill>
                  <a:srgbClr val="FF0000"/>
                </a:solidFill>
              </a:rPr>
              <a:t>两个关键问题</a:t>
            </a:r>
            <a:r>
              <a:rPr lang="zh-CN" altLang="zh-CN" b="0" dirty="0"/>
              <a:t>：</a:t>
            </a:r>
          </a:p>
          <a:p>
            <a:r>
              <a:rPr lang="en-US" altLang="zh-CN" b="0" dirty="0" smtClean="0"/>
              <a:t>(</a:t>
            </a:r>
            <a:r>
              <a:rPr lang="en-US" altLang="zh-CN" b="0" dirty="0"/>
              <a:t>1) </a:t>
            </a:r>
            <a:r>
              <a:rPr lang="zh-CN" altLang="zh-CN" b="0" dirty="0"/>
              <a:t>对</a:t>
            </a:r>
            <a:r>
              <a:rPr lang="en-US" altLang="zh-CN" b="0" dirty="0"/>
              <a:t>G</a:t>
            </a:r>
            <a:r>
              <a:rPr lang="zh-CN" altLang="zh-CN" b="0" dirty="0"/>
              <a:t>中的</a:t>
            </a:r>
            <a:r>
              <a:rPr lang="en-US" altLang="zh-CN" b="0" dirty="0">
                <a:solidFill>
                  <a:srgbClr val="FF0000"/>
                </a:solidFill>
              </a:rPr>
              <a:t>e</a:t>
            </a:r>
            <a:r>
              <a:rPr lang="zh-CN" altLang="zh-CN" b="0" dirty="0">
                <a:solidFill>
                  <a:srgbClr val="FF0000"/>
                </a:solidFill>
              </a:rPr>
              <a:t>条边按照权值进行排序</a:t>
            </a:r>
            <a:r>
              <a:rPr lang="zh-CN" altLang="zh-CN" b="0" dirty="0"/>
              <a:t>；</a:t>
            </a:r>
          </a:p>
          <a:p>
            <a:r>
              <a:rPr lang="en-US" altLang="zh-CN" b="0" dirty="0" smtClean="0"/>
              <a:t>(</a:t>
            </a:r>
            <a:r>
              <a:rPr lang="en-US" altLang="zh-CN" b="0" dirty="0"/>
              <a:t>2) </a:t>
            </a:r>
            <a:r>
              <a:rPr lang="zh-CN" altLang="zh-CN" b="0" dirty="0"/>
              <a:t>判断被考察的</a:t>
            </a:r>
            <a:r>
              <a:rPr lang="zh-CN" altLang="zh-CN" b="0" dirty="0">
                <a:solidFill>
                  <a:srgbClr val="FF0000"/>
                </a:solidFill>
              </a:rPr>
              <a:t>边的两个顶点是否属于同一个连通分量</a:t>
            </a:r>
            <a:r>
              <a:rPr lang="zh-CN" altLang="zh-CN" b="0" dirty="0"/>
              <a:t>，即加入该边是否构成回路。</a:t>
            </a:r>
          </a:p>
          <a:p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670775" y="3501008"/>
            <a:ext cx="6552728" cy="264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6.13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void *a,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void *b){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Edge *c = (Edge *)a;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Edge *d = (Edge *)b;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if(c-&gt;weight != d-&gt;weight) return c-&gt;weight - d-&gt;weight;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 return d-&gt;from - c-&gt;from;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0"/>
          <p:cNvGrpSpPr/>
          <p:nvPr/>
        </p:nvGrpSpPr>
        <p:grpSpPr>
          <a:xfrm>
            <a:off x="323528" y="1816800"/>
            <a:ext cx="2216494" cy="2518524"/>
            <a:chOff x="327020" y="3786190"/>
            <a:chExt cx="2914650" cy="2921764"/>
          </a:xfrm>
        </p:grpSpPr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ln>
              <a:headEnd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4862" y="6172372"/>
              <a:ext cx="2586808" cy="53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4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连通图</a:t>
              </a:r>
              <a:endParaRPr lang="zh-CN" altLang="en-US" sz="24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7" name="组合 30"/>
          <p:cNvGrpSpPr/>
          <p:nvPr/>
        </p:nvGrpSpPr>
        <p:grpSpPr>
          <a:xfrm>
            <a:off x="3417605" y="1964397"/>
            <a:ext cx="2406649" cy="2801802"/>
            <a:chOff x="3357554" y="3905268"/>
            <a:chExt cx="2620963" cy="3000133"/>
          </a:xfrm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 sz="240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ln>
              <a:headEnd type="none" w="sm" len="med"/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tIns="108000"/>
            <a:lstStyle/>
            <a:p>
              <a:endParaRPr lang="zh-CN" altLang="en-US" sz="240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4" name="Oval 2"/>
            <p:cNvSpPr>
              <a:spLocks noChangeArrowheads="1"/>
            </p:cNvSpPr>
            <p:nvPr/>
          </p:nvSpPr>
          <p:spPr bwMode="auto">
            <a:xfrm>
              <a:off x="4430703" y="5504283"/>
              <a:ext cx="525600" cy="48600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ts val="1200"/>
                </a:lnSpc>
              </a:pPr>
              <a:r>
                <a:rPr lang="en-US" altLang="zh-CN" sz="24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4902" y="6411056"/>
              <a:ext cx="2194572" cy="49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</a:rPr>
                <a:t>一个非</a:t>
              </a:r>
              <a:r>
                <a:rPr kumimoji="1" lang="zh-CN" altLang="en-US" sz="2400" dirty="0" smtClean="0">
                  <a:solidFill>
                    <a:srgbClr val="0000CC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连通图</a:t>
              </a:r>
              <a:endParaRPr lang="zh-CN" altLang="en-US" sz="2400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26" name="组合 37"/>
          <p:cNvGrpSpPr/>
          <p:nvPr/>
        </p:nvGrpSpPr>
        <p:grpSpPr>
          <a:xfrm>
            <a:off x="3071509" y="1700808"/>
            <a:ext cx="5749163" cy="2522052"/>
            <a:chOff x="3962396" y="3857628"/>
            <a:chExt cx="4895884" cy="2214578"/>
          </a:xfrm>
        </p:grpSpPr>
        <p:sp>
          <p:nvSpPr>
            <p:cNvPr id="27" name="圆角矩形 26"/>
            <p:cNvSpPr/>
            <p:nvPr/>
          </p:nvSpPr>
          <p:spPr>
            <a:xfrm>
              <a:off x="3968386" y="3857628"/>
              <a:ext cx="2746754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2330" y="5029154"/>
              <a:ext cx="1785950" cy="4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24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连通分量</a:t>
              </a:r>
              <a:endParaRPr lang="zh-CN" altLang="en-US" sz="24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962396" y="5357826"/>
              <a:ext cx="2752744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连接符 29"/>
            <p:cNvCxnSpPr>
              <a:stCxn id="27" idx="3"/>
            </p:cNvCxnSpPr>
            <p:nvPr/>
          </p:nvCxnSpPr>
          <p:spPr>
            <a:xfrm>
              <a:off x="6715140" y="4563277"/>
              <a:ext cx="1039460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9" idx="3"/>
            </p:cNvCxnSpPr>
            <p:nvPr/>
          </p:nvCxnSpPr>
          <p:spPr>
            <a:xfrm flipV="1">
              <a:off x="6715140" y="5429264"/>
              <a:ext cx="962032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3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0" dirty="0"/>
              <a:t>//</a:t>
            </a:r>
            <a:r>
              <a:rPr lang="zh-CN" altLang="zh-CN" b="0" dirty="0"/>
              <a:t>用</a:t>
            </a:r>
            <a:r>
              <a:rPr lang="en-US" altLang="zh-CN" b="0" dirty="0" err="1"/>
              <a:t>kruskal</a:t>
            </a:r>
            <a:r>
              <a:rPr lang="zh-CN" altLang="zh-CN" b="0" dirty="0"/>
              <a:t>算法求带权连通图的最小生成树，用</a:t>
            </a:r>
            <a:r>
              <a:rPr lang="en-US" altLang="zh-CN" b="0" dirty="0"/>
              <a:t>MST</a:t>
            </a:r>
            <a:r>
              <a:rPr lang="zh-CN" altLang="zh-CN" b="0" dirty="0"/>
              <a:t>来存储最小生成树的边</a:t>
            </a:r>
          </a:p>
          <a:p>
            <a:r>
              <a:rPr lang="en-US" altLang="zh-CN" b="0" dirty="0"/>
              <a:t>void Kruskal(Graph&amp; G, Edge* MST){</a:t>
            </a:r>
            <a:endParaRPr lang="zh-CN" altLang="zh-CN" b="0" dirty="0"/>
          </a:p>
          <a:p>
            <a:r>
              <a:rPr lang="en-US" altLang="zh-CN" b="0" dirty="0"/>
              <a:t>    int n = </a:t>
            </a:r>
            <a:r>
              <a:rPr lang="en-US" altLang="zh-CN" b="0" dirty="0" err="1"/>
              <a:t>G.VerticesNum</a:t>
            </a:r>
            <a:r>
              <a:rPr lang="en-US" altLang="zh-CN" b="0" dirty="0"/>
              <a:t>();</a:t>
            </a:r>
            <a:endParaRPr lang="zh-CN" altLang="zh-CN" b="0" dirty="0"/>
          </a:p>
          <a:p>
            <a:r>
              <a:rPr lang="en-US" altLang="zh-CN" b="0" dirty="0"/>
              <a:t>    int *</a:t>
            </a:r>
            <a:r>
              <a:rPr lang="en-US" altLang="zh-CN" b="0" dirty="0" err="1"/>
              <a:t>Vset</a:t>
            </a:r>
            <a:r>
              <a:rPr lang="en-US" altLang="zh-CN" b="0" dirty="0"/>
              <a:t> = new int[n];</a:t>
            </a:r>
            <a:endParaRPr lang="zh-CN" altLang="zh-CN" b="0" dirty="0"/>
          </a:p>
          <a:p>
            <a:r>
              <a:rPr lang="en-US" altLang="zh-CN" b="0" dirty="0"/>
              <a:t>    Edge *E = new Edge[</a:t>
            </a:r>
            <a:r>
              <a:rPr lang="en-US" altLang="zh-CN" b="0" dirty="0" err="1"/>
              <a:t>G.EdgesNum</a:t>
            </a:r>
            <a:r>
              <a:rPr lang="en-US" altLang="zh-CN" b="0" dirty="0"/>
              <a:t>()];        //</a:t>
            </a:r>
            <a:r>
              <a:rPr lang="zh-CN" altLang="zh-CN" b="0" dirty="0"/>
              <a:t>记录图的所有边</a:t>
            </a:r>
          </a:p>
          <a:p>
            <a:r>
              <a:rPr lang="en-US" altLang="zh-CN" b="0" dirty="0"/>
              <a:t>    int </a:t>
            </a:r>
            <a:r>
              <a:rPr lang="en-US" altLang="zh-CN" b="0" dirty="0" err="1"/>
              <a:t>i,j</a:t>
            </a:r>
            <a:r>
              <a:rPr lang="en-US" altLang="zh-CN" b="0" dirty="0"/>
              <a:t>;</a:t>
            </a:r>
            <a:endParaRPr lang="zh-CN" altLang="zh-CN" b="0" dirty="0"/>
          </a:p>
          <a:p>
            <a:r>
              <a:rPr lang="en-US" altLang="zh-CN" b="0" dirty="0"/>
              <a:t>    int </a:t>
            </a:r>
            <a:r>
              <a:rPr lang="en-US" altLang="zh-CN" b="0" dirty="0" err="1"/>
              <a:t>EdgeCnt</a:t>
            </a:r>
            <a:r>
              <a:rPr lang="en-US" altLang="zh-CN" b="0" dirty="0"/>
              <a:t> = 0;</a:t>
            </a:r>
            <a:endParaRPr lang="zh-CN" altLang="zh-CN" b="0" dirty="0"/>
          </a:p>
          <a:p>
            <a:r>
              <a:rPr lang="en-US" altLang="zh-CN" b="0" dirty="0"/>
              <a:t>    for (i = 0; i &lt; n; i++){   //</a:t>
            </a:r>
            <a:r>
              <a:rPr lang="zh-CN" altLang="zh-CN" b="0" dirty="0"/>
              <a:t>将图中所有的边存储在数组</a:t>
            </a:r>
            <a:r>
              <a:rPr lang="en-US" altLang="zh-CN" b="0" dirty="0"/>
              <a:t>E</a:t>
            </a:r>
            <a:r>
              <a:rPr lang="zh-CN" altLang="zh-CN" b="0" dirty="0"/>
              <a:t>中</a:t>
            </a:r>
          </a:p>
          <a:p>
            <a:r>
              <a:rPr lang="en-US" altLang="zh-CN" b="0" dirty="0"/>
              <a:t>        for (j = </a:t>
            </a:r>
            <a:r>
              <a:rPr lang="en-US" altLang="zh-CN" b="0" dirty="0" err="1"/>
              <a:t>G.FirstAdj</a:t>
            </a:r>
            <a:r>
              <a:rPr lang="en-US" altLang="zh-CN" b="0" dirty="0"/>
              <a:t>(i); j != -1; j = </a:t>
            </a:r>
            <a:r>
              <a:rPr lang="en-US" altLang="zh-CN" b="0" dirty="0" err="1"/>
              <a:t>G.NextAdj</a:t>
            </a:r>
            <a:r>
              <a:rPr lang="en-US" altLang="zh-CN" b="0" dirty="0"/>
              <a:t>(</a:t>
            </a:r>
            <a:r>
              <a:rPr lang="en-US" altLang="zh-CN" b="0" dirty="0" err="1"/>
              <a:t>i,j</a:t>
            </a:r>
            <a:r>
              <a:rPr lang="en-US" altLang="zh-CN" b="0" dirty="0"/>
              <a:t>))</a:t>
            </a:r>
            <a:endParaRPr lang="zh-CN" altLang="zh-CN" b="0" dirty="0"/>
          </a:p>
          <a:p>
            <a:r>
              <a:rPr lang="en-US" altLang="zh-CN" b="0" dirty="0"/>
              <a:t>            if (i &lt; j){</a:t>
            </a:r>
            <a:endParaRPr lang="zh-CN" altLang="zh-CN" b="0" dirty="0"/>
          </a:p>
          <a:p>
            <a:r>
              <a:rPr lang="en-US" altLang="zh-CN" b="0" dirty="0"/>
              <a:t>                E[</a:t>
            </a:r>
            <a:r>
              <a:rPr lang="en-US" altLang="zh-CN" b="0" dirty="0" err="1"/>
              <a:t>EdgeCnt</a:t>
            </a:r>
            <a:r>
              <a:rPr lang="en-US" altLang="zh-CN" b="0" dirty="0"/>
              <a:t>].from = i;</a:t>
            </a:r>
            <a:endParaRPr lang="zh-CN" altLang="zh-CN" b="0" dirty="0"/>
          </a:p>
          <a:p>
            <a:r>
              <a:rPr lang="en-US" altLang="zh-CN" b="0" dirty="0"/>
              <a:t>                E[</a:t>
            </a:r>
            <a:r>
              <a:rPr lang="en-US" altLang="zh-CN" b="0" dirty="0" err="1"/>
              <a:t>EdgeCnt</a:t>
            </a:r>
            <a:r>
              <a:rPr lang="en-US" altLang="zh-CN" b="0" dirty="0"/>
              <a:t>].to = j;</a:t>
            </a:r>
            <a:endParaRPr lang="zh-CN" altLang="zh-CN" b="0" dirty="0"/>
          </a:p>
          <a:p>
            <a:r>
              <a:rPr lang="en-US" altLang="zh-CN" b="0" dirty="0"/>
              <a:t>                E[</a:t>
            </a:r>
            <a:r>
              <a:rPr lang="en-US" altLang="zh-CN" b="0" dirty="0" err="1"/>
              <a:t>EdgeCnt</a:t>
            </a:r>
            <a:r>
              <a:rPr lang="en-US" altLang="zh-CN" b="0" dirty="0"/>
              <a:t>++].weight = </a:t>
            </a:r>
            <a:r>
              <a:rPr lang="en-US" altLang="zh-CN" b="0" dirty="0" err="1"/>
              <a:t>G.weight</a:t>
            </a:r>
            <a:r>
              <a:rPr lang="en-US" altLang="zh-CN" b="0" dirty="0"/>
              <a:t>(</a:t>
            </a:r>
            <a:r>
              <a:rPr lang="en-US" altLang="zh-CN" b="0" dirty="0" err="1"/>
              <a:t>i,j</a:t>
            </a:r>
            <a:r>
              <a:rPr lang="en-US" altLang="zh-CN" b="0" dirty="0"/>
              <a:t>);</a:t>
            </a:r>
            <a:endParaRPr lang="zh-CN" altLang="zh-CN" b="0" dirty="0"/>
          </a:p>
          <a:p>
            <a:r>
              <a:rPr lang="en-US" altLang="zh-CN" b="0" dirty="0"/>
              <a:t>          </a:t>
            </a:r>
            <a:r>
              <a:rPr lang="en-US" altLang="zh-CN" b="0" dirty="0" smtClean="0"/>
              <a:t>  </a:t>
            </a:r>
            <a:r>
              <a:rPr lang="en-US" altLang="zh-CN" b="0" dirty="0"/>
              <a:t>}</a:t>
            </a:r>
            <a:endParaRPr lang="zh-CN" altLang="zh-CN" b="0" dirty="0"/>
          </a:p>
          <a:p>
            <a:r>
              <a:rPr lang="en-US" altLang="zh-CN" b="0" dirty="0"/>
              <a:t>        </a:t>
            </a:r>
            <a:r>
              <a:rPr lang="en-US" altLang="zh-CN" b="0" dirty="0" err="1"/>
              <a:t>Vset</a:t>
            </a:r>
            <a:r>
              <a:rPr lang="en-US" altLang="zh-CN" b="0" dirty="0"/>
              <a:t>[i] = i;</a:t>
            </a:r>
            <a:endParaRPr lang="zh-CN" altLang="zh-CN" b="0" dirty="0"/>
          </a:p>
          <a:p>
            <a:r>
              <a:rPr lang="en-US" altLang="zh-CN" b="0" dirty="0"/>
              <a:t>    }</a:t>
            </a:r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2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7520940" cy="568863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0" dirty="0"/>
              <a:t> </a:t>
            </a:r>
            <a:r>
              <a:rPr lang="en-US" altLang="zh-CN" b="0" dirty="0" smtClean="0"/>
              <a:t>   </a:t>
            </a:r>
            <a:r>
              <a:rPr lang="en-US" altLang="zh-CN" b="0" dirty="0" err="1" smtClean="0"/>
              <a:t>qsort</a:t>
            </a:r>
            <a:r>
              <a:rPr lang="en-US" altLang="zh-CN" b="0" dirty="0" smtClean="0"/>
              <a:t>(E</a:t>
            </a:r>
            <a:r>
              <a:rPr lang="en-US" altLang="zh-CN" b="0" dirty="0"/>
              <a:t>, </a:t>
            </a:r>
            <a:r>
              <a:rPr lang="en-US" altLang="zh-CN" b="0" dirty="0" err="1"/>
              <a:t>EdgeCnt</a:t>
            </a:r>
            <a:r>
              <a:rPr lang="en-US" altLang="zh-CN" b="0" dirty="0"/>
              <a:t>, </a:t>
            </a:r>
            <a:r>
              <a:rPr lang="en-US" altLang="zh-CN" b="0" dirty="0" err="1"/>
              <a:t>sizeof</a:t>
            </a:r>
            <a:r>
              <a:rPr lang="en-US" altLang="zh-CN" b="0" dirty="0"/>
              <a:t>(E[0]), </a:t>
            </a:r>
            <a:r>
              <a:rPr lang="en-US" altLang="zh-CN" b="0" dirty="0" err="1"/>
              <a:t>cmp</a:t>
            </a:r>
            <a:r>
              <a:rPr lang="en-US" altLang="zh-CN" b="0" dirty="0"/>
              <a:t>);   //</a:t>
            </a:r>
            <a:r>
              <a:rPr lang="zh-CN" altLang="zh-CN" b="0" dirty="0"/>
              <a:t>使用快速排序按照权值从小到大排序</a:t>
            </a:r>
          </a:p>
          <a:p>
            <a:r>
              <a:rPr lang="en-US" altLang="zh-CN" b="0" dirty="0"/>
              <a:t>    int </a:t>
            </a:r>
            <a:r>
              <a:rPr lang="en-US" altLang="zh-CN" b="0" dirty="0" err="1"/>
              <a:t>cnt</a:t>
            </a:r>
            <a:r>
              <a:rPr lang="en-US" altLang="zh-CN" b="0" dirty="0"/>
              <a:t> = 0;      //</a:t>
            </a:r>
            <a:r>
              <a:rPr lang="zh-CN" altLang="zh-CN" b="0" dirty="0"/>
              <a:t>生成的边数</a:t>
            </a:r>
          </a:p>
          <a:p>
            <a:r>
              <a:rPr lang="en-US" altLang="zh-CN" b="0" dirty="0"/>
              <a:t>    i = 0;          //E</a:t>
            </a:r>
            <a:r>
              <a:rPr lang="zh-CN" altLang="zh-CN" b="0" dirty="0"/>
              <a:t>的下标</a:t>
            </a:r>
          </a:p>
          <a:p>
            <a:r>
              <a:rPr lang="en-US" altLang="zh-CN" b="0" dirty="0"/>
              <a:t>    int x, y;</a:t>
            </a:r>
            <a:endParaRPr lang="zh-CN" altLang="zh-CN" b="0" dirty="0"/>
          </a:p>
          <a:p>
            <a:r>
              <a:rPr lang="en-US" altLang="zh-CN" b="0" dirty="0"/>
              <a:t>    while (</a:t>
            </a:r>
            <a:r>
              <a:rPr lang="en-US" altLang="zh-CN" b="0" dirty="0" err="1"/>
              <a:t>cnt</a:t>
            </a:r>
            <a:r>
              <a:rPr lang="en-US" altLang="zh-CN" b="0" dirty="0"/>
              <a:t> &lt; n - 1){</a:t>
            </a:r>
            <a:endParaRPr lang="zh-CN" altLang="zh-CN" b="0" dirty="0"/>
          </a:p>
          <a:p>
            <a:r>
              <a:rPr lang="en-US" altLang="zh-CN" b="0" dirty="0"/>
              <a:t>        x = </a:t>
            </a:r>
            <a:r>
              <a:rPr lang="en-US" altLang="zh-CN" b="0" dirty="0" err="1"/>
              <a:t>Vset</a:t>
            </a:r>
            <a:r>
              <a:rPr lang="en-US" altLang="zh-CN" b="0" dirty="0"/>
              <a:t>[E[i].from];</a:t>
            </a:r>
            <a:endParaRPr lang="zh-CN" altLang="zh-CN" b="0" dirty="0"/>
          </a:p>
          <a:p>
            <a:r>
              <a:rPr lang="en-US" altLang="zh-CN" b="0" dirty="0"/>
              <a:t>        y = </a:t>
            </a:r>
            <a:r>
              <a:rPr lang="en-US" altLang="zh-CN" b="0" dirty="0" err="1"/>
              <a:t>Vset</a:t>
            </a:r>
            <a:r>
              <a:rPr lang="en-US" altLang="zh-CN" b="0" dirty="0"/>
              <a:t>[E[i].to];</a:t>
            </a:r>
            <a:endParaRPr lang="zh-CN" altLang="zh-CN" b="0" dirty="0"/>
          </a:p>
          <a:p>
            <a:r>
              <a:rPr lang="en-US" altLang="zh-CN" b="0" dirty="0"/>
              <a:t>        if (x != y)   //</a:t>
            </a:r>
            <a:r>
              <a:rPr lang="zh-CN" altLang="zh-CN" b="0" dirty="0"/>
              <a:t>不在同一个连通分量中</a:t>
            </a:r>
          </a:p>
          <a:p>
            <a:r>
              <a:rPr lang="en-US" altLang="zh-CN" b="0" dirty="0"/>
              <a:t>        {</a:t>
            </a:r>
            <a:endParaRPr lang="zh-CN" altLang="zh-CN" b="0" dirty="0"/>
          </a:p>
          <a:p>
            <a:r>
              <a:rPr lang="en-US" altLang="zh-CN" b="0" dirty="0"/>
              <a:t>            MST[</a:t>
            </a:r>
            <a:r>
              <a:rPr lang="en-US" altLang="zh-CN" b="0" dirty="0" err="1"/>
              <a:t>cnt</a:t>
            </a:r>
            <a:r>
              <a:rPr lang="en-US" altLang="zh-CN" b="0" dirty="0"/>
              <a:t>++] = E[i];</a:t>
            </a:r>
            <a:endParaRPr lang="zh-CN" altLang="zh-CN" b="0" dirty="0"/>
          </a:p>
          <a:p>
            <a:r>
              <a:rPr lang="en-US" altLang="zh-CN" b="0" dirty="0"/>
              <a:t>            for (j = 0; j &lt; n; </a:t>
            </a:r>
            <a:r>
              <a:rPr lang="en-US" altLang="zh-CN" b="0" dirty="0" err="1"/>
              <a:t>j++</a:t>
            </a:r>
            <a:r>
              <a:rPr lang="en-US" altLang="zh-CN" b="0" dirty="0"/>
              <a:t>)</a:t>
            </a:r>
            <a:endParaRPr lang="zh-CN" altLang="zh-CN" b="0" dirty="0"/>
          </a:p>
          <a:p>
            <a:r>
              <a:rPr lang="en-US" altLang="zh-CN" b="0" dirty="0"/>
              <a:t>                if (</a:t>
            </a:r>
            <a:r>
              <a:rPr lang="en-US" altLang="zh-CN" b="0" dirty="0" err="1"/>
              <a:t>Vset</a:t>
            </a:r>
            <a:r>
              <a:rPr lang="en-US" altLang="zh-CN" b="0" dirty="0"/>
              <a:t>[j] == y)   //</a:t>
            </a:r>
            <a:r>
              <a:rPr lang="zh-CN" altLang="zh-CN" b="0" dirty="0"/>
              <a:t>合并</a:t>
            </a:r>
          </a:p>
          <a:p>
            <a:r>
              <a:rPr lang="en-US" altLang="zh-CN" b="0" dirty="0"/>
              <a:t>                    </a:t>
            </a:r>
            <a:r>
              <a:rPr lang="en-US" altLang="zh-CN" b="0" dirty="0" err="1"/>
              <a:t>Vset</a:t>
            </a:r>
            <a:r>
              <a:rPr lang="en-US" altLang="zh-CN" b="0" dirty="0"/>
              <a:t>[j] = x;</a:t>
            </a:r>
            <a:endParaRPr lang="zh-CN" altLang="zh-CN" b="0" dirty="0"/>
          </a:p>
          <a:p>
            <a:r>
              <a:rPr lang="en-US" altLang="zh-CN" b="0" dirty="0"/>
              <a:t>        }</a:t>
            </a:r>
            <a:endParaRPr lang="zh-CN" altLang="zh-CN" b="0" dirty="0"/>
          </a:p>
          <a:p>
            <a:r>
              <a:rPr lang="en-US" altLang="zh-CN" b="0" dirty="0"/>
              <a:t>        i++;</a:t>
            </a:r>
            <a:endParaRPr lang="zh-CN" altLang="zh-CN" b="0" dirty="0"/>
          </a:p>
          <a:p>
            <a:r>
              <a:rPr lang="en-US" altLang="zh-CN" b="0" dirty="0"/>
              <a:t>    }</a:t>
            </a:r>
            <a:endParaRPr lang="zh-CN" altLang="zh-CN" b="0" dirty="0"/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080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59" cy="3579849"/>
          </a:xfrm>
        </p:spPr>
        <p:txBody>
          <a:bodyPr/>
          <a:lstStyle/>
          <a:p>
            <a:r>
              <a:rPr lang="zh-CN" altLang="zh-CN" b="0" dirty="0"/>
              <a:t>表</a:t>
            </a:r>
            <a:r>
              <a:rPr lang="en-US" altLang="zh-CN" b="0" dirty="0"/>
              <a:t>6-9</a:t>
            </a:r>
            <a:r>
              <a:rPr lang="zh-CN" altLang="zh-CN" b="0" dirty="0"/>
              <a:t>示意了在图</a:t>
            </a:r>
            <a:r>
              <a:rPr lang="en-US" altLang="zh-CN" b="0" dirty="0"/>
              <a:t>6-37</a:t>
            </a:r>
            <a:r>
              <a:rPr lang="zh-CN" altLang="zh-CN" b="0" dirty="0"/>
              <a:t>中，每加入一条边后数组</a:t>
            </a:r>
            <a:r>
              <a:rPr lang="en-US" altLang="zh-CN" b="0" dirty="0" err="1"/>
              <a:t>Vset</a:t>
            </a:r>
            <a:r>
              <a:rPr lang="zh-CN" altLang="zh-CN" b="0" dirty="0"/>
              <a:t>的变化情况。</a:t>
            </a:r>
          </a:p>
          <a:p>
            <a:endParaRPr lang="zh-CN" altLang="en-US" b="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451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9612" y="4797152"/>
            <a:ext cx="709967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算法的时间复杂度主要由排序算法决定，当采用时间复杂度为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eloge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的快速排序时，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eloge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，可见，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算法更适合于边稀疏的连通网络。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88640"/>
            <a:ext cx="8643998" cy="4274849"/>
          </a:xfrm>
        </p:spPr>
        <p:txBody>
          <a:bodyPr/>
          <a:lstStyle/>
          <a:p>
            <a:r>
              <a:rPr lang="en-US" altLang="zh-CN" sz="3200" dirty="0" smtClean="0"/>
              <a:t>7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有向图</a:t>
            </a:r>
            <a:r>
              <a:rPr lang="zh-CN" altLang="en-US" sz="3200" dirty="0" smtClean="0"/>
              <a:t>的</a:t>
            </a:r>
            <a:r>
              <a:rPr lang="zh-CN" altLang="zh-CN" sz="3200" dirty="0" smtClean="0"/>
              <a:t>强</a:t>
            </a:r>
            <a:r>
              <a:rPr lang="zh-CN" altLang="en-US" sz="3200" dirty="0"/>
              <a:t>、弱</a:t>
            </a:r>
            <a:r>
              <a:rPr lang="zh-CN" altLang="zh-CN" sz="3200" dirty="0" smtClean="0"/>
              <a:t>连通</a:t>
            </a:r>
            <a:r>
              <a:rPr lang="zh-CN" altLang="en-US" sz="3200" dirty="0" smtClean="0"/>
              <a:t>性</a:t>
            </a:r>
            <a:endParaRPr lang="en-US" altLang="zh-CN" sz="3200" b="0" dirty="0" smtClean="0"/>
          </a:p>
          <a:p>
            <a:pPr>
              <a:spcBef>
                <a:spcPts val="1800"/>
              </a:spcBef>
            </a:pPr>
            <a:r>
              <a:rPr lang="zh-CN" altLang="zh-CN" sz="2800" b="0" dirty="0" smtClean="0"/>
              <a:t>在</a:t>
            </a:r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en-US" altLang="zh-CN" sz="2800" b="0" dirty="0"/>
              <a:t>G = ( V, E )</a:t>
            </a:r>
            <a:r>
              <a:rPr lang="zh-CN" altLang="zh-CN" sz="2800" b="0" dirty="0"/>
              <a:t>中，若对于</a:t>
            </a:r>
            <a:r>
              <a:rPr lang="en-US" altLang="zh-CN" sz="2800" b="0" dirty="0"/>
              <a:t>V</a:t>
            </a:r>
            <a:r>
              <a:rPr lang="zh-CN" altLang="zh-CN" sz="2800" b="0" dirty="0"/>
              <a:t>中任意两个不同的顶点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都</a:t>
            </a:r>
            <a:r>
              <a:rPr lang="zh-CN" altLang="zh-CN" sz="2800" b="0" dirty="0" smtClean="0"/>
              <a:t>有</a:t>
            </a:r>
            <a:r>
              <a:rPr lang="zh-CN" altLang="en-US" sz="2800" b="0" dirty="0"/>
              <a:t>有向</a:t>
            </a:r>
            <a:r>
              <a:rPr lang="zh-CN" altLang="zh-CN" sz="2800" b="0" dirty="0" smtClean="0"/>
              <a:t>路径</a:t>
            </a:r>
            <a:r>
              <a:rPr lang="zh-CN" altLang="zh-CN" sz="2800" b="0" dirty="0"/>
              <a:t>可达，即存在从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和从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到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的路径，则称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是</a:t>
            </a:r>
            <a:r>
              <a:rPr lang="zh-CN" altLang="zh-CN" sz="3200" dirty="0">
                <a:solidFill>
                  <a:srgbClr val="FF0000"/>
                </a:solidFill>
              </a:rPr>
              <a:t>强</a:t>
            </a:r>
            <a:r>
              <a:rPr lang="zh-CN" altLang="zh-CN" sz="2800" dirty="0">
                <a:solidFill>
                  <a:srgbClr val="FF0000"/>
                </a:solidFill>
              </a:rPr>
              <a:t>连通图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如果</a:t>
            </a:r>
            <a:r>
              <a:rPr lang="zh-CN" altLang="zh-CN" sz="2800" b="0" dirty="0"/>
              <a:t>一个有向图不是强连通图，但是去掉弧上的方向形成的图为连通图，则称该有向图为</a:t>
            </a:r>
            <a:r>
              <a:rPr lang="zh-CN" altLang="zh-CN" sz="3200" dirty="0">
                <a:solidFill>
                  <a:srgbClr val="FF0000"/>
                </a:solidFill>
              </a:rPr>
              <a:t>弱</a:t>
            </a:r>
            <a:r>
              <a:rPr lang="zh-CN" altLang="zh-CN" sz="2800" dirty="0">
                <a:solidFill>
                  <a:srgbClr val="FF0000"/>
                </a:solidFill>
              </a:rPr>
              <a:t>连通</a:t>
            </a:r>
            <a:r>
              <a:rPr lang="zh-CN" altLang="zh-CN" sz="2800" dirty="0" smtClean="0">
                <a:solidFill>
                  <a:srgbClr val="FF0000"/>
                </a:solidFill>
              </a:rPr>
              <a:t>图</a:t>
            </a:r>
            <a:r>
              <a:rPr lang="en-US" altLang="zh-CN" sz="2800" b="0" dirty="0"/>
              <a:t>.</a:t>
            </a:r>
            <a:endParaRPr lang="zh-CN" altLang="zh-CN" sz="2800" b="0" dirty="0"/>
          </a:p>
          <a:p>
            <a:endParaRPr lang="zh-CN" alt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861048"/>
            <a:ext cx="544752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1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57166"/>
            <a:ext cx="8063374" cy="4419435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zh-CN" altLang="zh-CN" sz="2800" b="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极大强连通子图</a:t>
            </a:r>
            <a:r>
              <a:rPr lang="zh-CN" altLang="zh-CN" sz="2800" b="0" dirty="0"/>
              <a:t>称为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强连通分量</a:t>
            </a:r>
            <a:r>
              <a:rPr lang="zh-CN" altLang="zh-CN" sz="2800" b="0" dirty="0"/>
              <a:t>。显然，强连通图只有一个强连通分量，就是其本身，而非强连通的有向图有多个强连通</a:t>
            </a:r>
            <a:r>
              <a:rPr lang="zh-CN" altLang="zh-CN" sz="2800" b="0" dirty="0" smtClean="0"/>
              <a:t>分量</a:t>
            </a:r>
            <a:r>
              <a:rPr lang="zh-CN" altLang="en-US" sz="2800" b="0" dirty="0" smtClean="0"/>
              <a:t>，构成一个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划分</a:t>
            </a:r>
            <a:r>
              <a:rPr lang="zh-CN" altLang="zh-CN" sz="2800" b="0" dirty="0" smtClean="0"/>
              <a:t>。</a:t>
            </a:r>
            <a:endParaRPr lang="zh-CN" altLang="en-US" sz="28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594609"/>
            <a:ext cx="7785330" cy="369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458796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8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度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无论有向图、无向图：</a:t>
            </a:r>
            <a:endParaRPr lang="en-US" altLang="zh-CN" sz="3200" dirty="0" smtClean="0"/>
          </a:p>
          <a:p>
            <a:pPr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</a:rPr>
              <a:t>无向图：</a:t>
            </a:r>
            <a:r>
              <a:rPr lang="zh-CN" altLang="zh-CN" sz="2600" dirty="0" smtClean="0">
                <a:solidFill>
                  <a:srgbClr val="FF0000"/>
                </a:solidFill>
              </a:rPr>
              <a:t>顶点</a:t>
            </a:r>
            <a:r>
              <a:rPr lang="en-US" altLang="zh-CN" sz="2600" dirty="0">
                <a:solidFill>
                  <a:srgbClr val="FF0000"/>
                </a:solidFill>
              </a:rPr>
              <a:t>v</a:t>
            </a:r>
            <a:r>
              <a:rPr lang="zh-CN" altLang="zh-CN" sz="2600" dirty="0">
                <a:solidFill>
                  <a:srgbClr val="FF0000"/>
                </a:solidFill>
              </a:rPr>
              <a:t>的度</a:t>
            </a:r>
            <a:r>
              <a:rPr lang="zh-CN" altLang="zh-CN" sz="2600" b="0" dirty="0"/>
              <a:t>是关联于该顶点的</a:t>
            </a:r>
            <a:r>
              <a:rPr lang="zh-CN" altLang="zh-CN" sz="2600" dirty="0" smtClean="0">
                <a:solidFill>
                  <a:srgbClr val="FF0000"/>
                </a:solidFill>
              </a:rPr>
              <a:t>边</a:t>
            </a:r>
            <a:r>
              <a:rPr lang="zh-CN" altLang="zh-CN" sz="2600" b="0" dirty="0" smtClean="0"/>
              <a:t>数，</a:t>
            </a:r>
            <a:r>
              <a:rPr lang="zh-CN" altLang="zh-CN" sz="2600" b="0" dirty="0"/>
              <a:t>记为</a:t>
            </a:r>
            <a:r>
              <a:rPr lang="en-US" altLang="zh-CN" sz="2600" b="0" dirty="0"/>
              <a:t>D(v)</a:t>
            </a:r>
            <a:r>
              <a:rPr lang="zh-CN" altLang="zh-CN" sz="2600" b="0" dirty="0" smtClean="0"/>
              <a:t>。</a:t>
            </a:r>
            <a:endParaRPr lang="en-US" altLang="zh-CN" sz="26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</a:rPr>
              <a:t>有向图：</a:t>
            </a:r>
            <a:r>
              <a:rPr lang="zh-CN" altLang="zh-CN" sz="2600" dirty="0" smtClean="0">
                <a:solidFill>
                  <a:srgbClr val="FF0000"/>
                </a:solidFill>
              </a:rPr>
              <a:t>顶点</a:t>
            </a:r>
            <a:r>
              <a:rPr lang="en-US" altLang="zh-CN" sz="2600" dirty="0">
                <a:solidFill>
                  <a:srgbClr val="FF0000"/>
                </a:solidFill>
              </a:rPr>
              <a:t>v</a:t>
            </a:r>
            <a:r>
              <a:rPr lang="zh-CN" altLang="zh-CN" sz="2600" dirty="0">
                <a:solidFill>
                  <a:srgbClr val="FF0000"/>
                </a:solidFill>
              </a:rPr>
              <a:t>的入度</a:t>
            </a:r>
            <a:r>
              <a:rPr lang="zh-CN" altLang="zh-CN" sz="2600" b="0" dirty="0"/>
              <a:t>是指</a:t>
            </a:r>
            <a:r>
              <a:rPr lang="zh-CN" altLang="zh-CN" sz="2600" b="0" dirty="0" smtClean="0"/>
              <a:t>以</a:t>
            </a:r>
            <a:r>
              <a:rPr lang="en-US" altLang="zh-CN" sz="2600" b="0" dirty="0" smtClean="0"/>
              <a:t>v</a:t>
            </a:r>
            <a:r>
              <a:rPr lang="zh-CN" altLang="zh-CN" sz="2600" b="0" dirty="0"/>
              <a:t>为</a:t>
            </a:r>
            <a:r>
              <a:rPr lang="zh-CN" altLang="zh-CN" sz="2600" dirty="0">
                <a:solidFill>
                  <a:srgbClr val="FF0000"/>
                </a:solidFill>
              </a:rPr>
              <a:t>弧</a:t>
            </a:r>
            <a:r>
              <a:rPr lang="zh-CN" altLang="zh-CN" sz="2600" dirty="0" smtClean="0">
                <a:solidFill>
                  <a:srgbClr val="FF0000"/>
                </a:solidFill>
              </a:rPr>
              <a:t>头</a:t>
            </a:r>
            <a:r>
              <a:rPr lang="zh-CN" altLang="zh-CN" sz="2600" b="0" dirty="0"/>
              <a:t>的数目，记为</a:t>
            </a:r>
            <a:r>
              <a:rPr lang="en-US" altLang="zh-CN" sz="2600" b="0" dirty="0"/>
              <a:t>ID(v)</a:t>
            </a:r>
            <a:r>
              <a:rPr lang="zh-CN" altLang="zh-CN" sz="2600" b="0" dirty="0" smtClean="0"/>
              <a:t>；</a:t>
            </a:r>
            <a:endParaRPr lang="en-US" altLang="zh-CN" sz="2600" b="0" dirty="0" smtClean="0"/>
          </a:p>
          <a:p>
            <a:pPr marL="0" indent="0"/>
            <a:r>
              <a:rPr lang="en-US" altLang="zh-CN" sz="2600" dirty="0" smtClean="0">
                <a:solidFill>
                  <a:srgbClr val="FF0000"/>
                </a:solidFill>
              </a:rPr>
              <a:t>                    </a:t>
            </a:r>
            <a:r>
              <a:rPr lang="zh-CN" altLang="zh-CN" sz="2600" dirty="0" smtClean="0">
                <a:solidFill>
                  <a:srgbClr val="FF0000"/>
                </a:solidFill>
              </a:rPr>
              <a:t>顶点</a:t>
            </a:r>
            <a:r>
              <a:rPr lang="en-US" altLang="zh-CN" sz="2600" dirty="0">
                <a:solidFill>
                  <a:srgbClr val="FF0000"/>
                </a:solidFill>
              </a:rPr>
              <a:t>v</a:t>
            </a:r>
            <a:r>
              <a:rPr lang="zh-CN" altLang="zh-CN" sz="2600" dirty="0">
                <a:solidFill>
                  <a:srgbClr val="FF0000"/>
                </a:solidFill>
              </a:rPr>
              <a:t>的出度</a:t>
            </a:r>
            <a:r>
              <a:rPr lang="zh-CN" altLang="zh-CN" sz="2600" b="0" dirty="0"/>
              <a:t>是指</a:t>
            </a:r>
            <a:r>
              <a:rPr lang="zh-CN" altLang="zh-CN" sz="2600" b="0" dirty="0" smtClean="0"/>
              <a:t>以</a:t>
            </a:r>
            <a:r>
              <a:rPr lang="en-US" altLang="zh-CN" sz="2600" b="0" dirty="0" smtClean="0"/>
              <a:t>v</a:t>
            </a:r>
            <a:r>
              <a:rPr lang="zh-CN" altLang="zh-CN" sz="2600" b="0" dirty="0"/>
              <a:t>为</a:t>
            </a:r>
            <a:r>
              <a:rPr lang="zh-CN" altLang="zh-CN" sz="2600" dirty="0">
                <a:solidFill>
                  <a:srgbClr val="FF0000"/>
                </a:solidFill>
              </a:rPr>
              <a:t>弧尾</a:t>
            </a:r>
            <a:r>
              <a:rPr lang="zh-CN" altLang="zh-CN" sz="2600" b="0" dirty="0"/>
              <a:t>的数目，记为</a:t>
            </a:r>
            <a:r>
              <a:rPr lang="en-US" altLang="zh-CN" sz="2600" b="0" dirty="0"/>
              <a:t>OD(v)</a:t>
            </a:r>
            <a:r>
              <a:rPr lang="zh-CN" altLang="zh-CN" sz="2600" b="0" dirty="0" smtClean="0"/>
              <a:t>；</a:t>
            </a:r>
            <a:endParaRPr lang="en-US" altLang="zh-CN" sz="26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</a:rPr>
              <a:t>有向图</a:t>
            </a:r>
            <a:r>
              <a:rPr lang="zh-CN" altLang="zh-CN" sz="2600" dirty="0" smtClean="0">
                <a:solidFill>
                  <a:srgbClr val="FF0000"/>
                </a:solidFill>
              </a:rPr>
              <a:t>顶点</a:t>
            </a:r>
            <a:r>
              <a:rPr lang="en-US" altLang="zh-CN" sz="2600" dirty="0">
                <a:solidFill>
                  <a:srgbClr val="FF0000"/>
                </a:solidFill>
              </a:rPr>
              <a:t>v</a:t>
            </a:r>
            <a:r>
              <a:rPr lang="zh-CN" altLang="zh-CN" sz="2600" dirty="0">
                <a:solidFill>
                  <a:srgbClr val="FF0000"/>
                </a:solidFill>
              </a:rPr>
              <a:t>的度</a:t>
            </a:r>
            <a:r>
              <a:rPr lang="zh-CN" altLang="zh-CN" sz="2600" b="0" dirty="0"/>
              <a:t>为</a:t>
            </a:r>
            <a:r>
              <a:rPr lang="en-US" altLang="zh-CN" sz="2600" b="0" dirty="0"/>
              <a:t>D(v) = ID(v) + OD(v)</a:t>
            </a:r>
            <a:r>
              <a:rPr lang="zh-CN" altLang="zh-CN" sz="2600" b="0" dirty="0" smtClean="0"/>
              <a:t>。</a:t>
            </a:r>
            <a:endParaRPr lang="en-US" altLang="zh-CN" sz="26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600" dirty="0">
                <a:solidFill>
                  <a:srgbClr val="FF0000"/>
                </a:solidFill>
              </a:rPr>
              <a:t>无论是无向图还是有向图</a:t>
            </a:r>
            <a:r>
              <a:rPr lang="zh-CN" altLang="zh-CN" sz="2600" b="0" dirty="0"/>
              <a:t>，一个有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zh-CN" altLang="zh-CN" sz="2600" dirty="0">
                <a:solidFill>
                  <a:srgbClr val="FF0000"/>
                </a:solidFill>
              </a:rPr>
              <a:t>个顶点</a:t>
            </a:r>
            <a:r>
              <a:rPr lang="zh-CN" altLang="zh-CN" sz="2600" b="0" dirty="0"/>
              <a:t>、</a:t>
            </a:r>
            <a:r>
              <a:rPr lang="en-US" altLang="zh-CN" sz="2600" dirty="0">
                <a:solidFill>
                  <a:srgbClr val="FF0000"/>
                </a:solidFill>
              </a:rPr>
              <a:t>e</a:t>
            </a:r>
            <a:r>
              <a:rPr lang="zh-CN" altLang="zh-CN" sz="2600" dirty="0">
                <a:solidFill>
                  <a:srgbClr val="FF0000"/>
                </a:solidFill>
              </a:rPr>
              <a:t>条边</a:t>
            </a:r>
            <a:r>
              <a:rPr lang="zh-CN" altLang="zh-CN" sz="2600" b="0" dirty="0"/>
              <a:t>的图，满足如下关系：</a:t>
            </a:r>
            <a:endParaRPr lang="zh-CN" altLang="en-US" sz="26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72" y="4373416"/>
            <a:ext cx="2841036" cy="13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50508" y="5812713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中，各顶点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的度分别为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，图中的边数为：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= (3+3+2+4+2)/2 = 7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7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572560" cy="5806998"/>
          </a:xfrm>
        </p:spPr>
        <p:txBody>
          <a:bodyPr>
            <a:normAutofit/>
          </a:bodyPr>
          <a:lstStyle/>
          <a:p>
            <a:pPr marL="0" indent="0"/>
            <a:r>
              <a:rPr lang="zh-CN" altLang="zh-CN" sz="2800" b="0" dirty="0" smtClean="0"/>
              <a:t>图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的顶点数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和边数</a:t>
            </a:r>
            <a:r>
              <a:rPr lang="en-US" altLang="zh-CN" sz="2800" b="0" dirty="0"/>
              <a:t>e</a:t>
            </a:r>
            <a:r>
              <a:rPr lang="zh-CN" altLang="zh-CN" sz="2800" b="0" dirty="0"/>
              <a:t>满足以下关系</a:t>
            </a:r>
            <a:r>
              <a:rPr lang="zh-CN" altLang="zh-CN" sz="2800" b="0" dirty="0" smtClean="0"/>
              <a:t>：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800" b="0" dirty="0" smtClean="0"/>
              <a:t>若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是无向图，则</a:t>
            </a:r>
            <a:r>
              <a:rPr lang="en-US" altLang="zh-CN" sz="2800" b="0" dirty="0"/>
              <a:t>0 ≤ e ≤ </a:t>
            </a:r>
            <a:r>
              <a:rPr lang="en-US" altLang="zh-CN" sz="2800" b="0" dirty="0">
                <a:solidFill>
                  <a:srgbClr val="FF0000"/>
                </a:solidFill>
              </a:rPr>
              <a:t>n(n-1)/2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800" b="0" dirty="0" smtClean="0"/>
              <a:t>若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是有向图，则</a:t>
            </a:r>
            <a:r>
              <a:rPr lang="en-US" altLang="zh-CN" sz="2800" b="0" dirty="0"/>
              <a:t>0 ≤ e ≤ </a:t>
            </a:r>
            <a:r>
              <a:rPr lang="en-US" altLang="zh-CN" sz="2800" b="0" dirty="0">
                <a:solidFill>
                  <a:srgbClr val="FF0000"/>
                </a:solidFill>
              </a:rPr>
              <a:t>n(n-1)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800" b="0" dirty="0" smtClean="0"/>
              <a:t>恰好</a:t>
            </a:r>
            <a:r>
              <a:rPr lang="zh-CN" altLang="zh-CN" sz="2800" b="0" dirty="0"/>
              <a:t>有</a:t>
            </a:r>
            <a:r>
              <a:rPr lang="en-US" altLang="zh-CN" sz="2800" b="0" dirty="0"/>
              <a:t>n(n-1)/2</a:t>
            </a:r>
            <a:r>
              <a:rPr lang="zh-CN" altLang="zh-CN" sz="2800" b="0" dirty="0"/>
              <a:t>条边的无向图称为</a:t>
            </a:r>
            <a:r>
              <a:rPr lang="zh-CN" altLang="zh-CN" sz="2800" dirty="0">
                <a:solidFill>
                  <a:srgbClr val="FF0000"/>
                </a:solidFill>
              </a:rPr>
              <a:t>无向完全图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800" b="0" dirty="0" smtClean="0"/>
              <a:t>恰好</a:t>
            </a:r>
            <a:r>
              <a:rPr lang="zh-CN" altLang="zh-CN" sz="2800" b="0" dirty="0"/>
              <a:t>有</a:t>
            </a:r>
            <a:r>
              <a:rPr lang="en-US" altLang="zh-CN" sz="2800" b="0" dirty="0"/>
              <a:t>n(n-1)</a:t>
            </a:r>
            <a:r>
              <a:rPr lang="zh-CN" altLang="zh-CN" sz="2800" b="0" dirty="0"/>
              <a:t>条弧的有向图称为</a:t>
            </a:r>
            <a:r>
              <a:rPr lang="zh-CN" altLang="zh-CN" sz="2800" dirty="0">
                <a:solidFill>
                  <a:srgbClr val="FF0000"/>
                </a:solidFill>
              </a:rPr>
              <a:t>有向完全图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sz="2800" b="0" dirty="0" smtClean="0"/>
              <a:t>完全图</a:t>
            </a:r>
            <a:r>
              <a:rPr lang="zh-CN" altLang="zh-CN" sz="2800" b="0" dirty="0"/>
              <a:t>具有最多的边数，任意一对顶点间均有边相连。边数很少（如</a:t>
            </a:r>
            <a:r>
              <a:rPr lang="en-US" altLang="zh-CN" sz="2800" b="0" dirty="0"/>
              <a:t>e ≤ </a:t>
            </a:r>
            <a:r>
              <a:rPr lang="en-US" altLang="zh-CN" sz="2800" b="0" dirty="0" err="1"/>
              <a:t>nlogn</a:t>
            </a:r>
            <a:r>
              <a:rPr lang="zh-CN" altLang="zh-CN" sz="2800" b="0" dirty="0"/>
              <a:t>）的图称为</a:t>
            </a:r>
            <a:r>
              <a:rPr lang="zh-CN" altLang="zh-CN" sz="2800" dirty="0">
                <a:solidFill>
                  <a:srgbClr val="FF0000"/>
                </a:solidFill>
              </a:rPr>
              <a:t>稀疏图</a:t>
            </a:r>
            <a:r>
              <a:rPr lang="zh-CN" altLang="zh-CN" sz="2800" b="0" dirty="0"/>
              <a:t>，反之称为</a:t>
            </a:r>
            <a:r>
              <a:rPr lang="zh-CN" altLang="zh-CN" sz="2800" dirty="0">
                <a:solidFill>
                  <a:srgbClr val="FF0000"/>
                </a:solidFill>
              </a:rPr>
              <a:t>稠密图</a:t>
            </a:r>
            <a:r>
              <a:rPr lang="zh-CN" altLang="zh-CN" sz="2800" b="0" dirty="0"/>
              <a:t>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022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142984"/>
            <a:ext cx="7891810" cy="17543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非连通无向图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条边，则该图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 )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5	   B. 6	 C. 7		D. 15</a:t>
            </a:r>
            <a:endParaRPr lang="zh-CN" altLang="zh-CN" sz="24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5525725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4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4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1538" y="3491952"/>
            <a:ext cx="6929486" cy="15518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完全无向图</a:t>
            </a:r>
            <a:r>
              <a:rPr lang="zh-CN" altLang="en-US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-1)/2=15 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n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=6</a:t>
            </a:r>
            <a:r>
              <a:rPr lang="zh-CN" altLang="en-US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lang="en-US" altLang="zh-CN" sz="2600" b="1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342900" indent="-342900"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单个顶点：</a:t>
            </a:r>
            <a:r>
              <a:rPr lang="en-US" altLang="zh-CN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en-US" altLang="zh-CN" sz="2600" b="1" dirty="0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对应的图有</a:t>
            </a:r>
            <a:r>
              <a:rPr lang="en-US" altLang="zh-CN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6+1=7</a:t>
            </a:r>
            <a:r>
              <a:rPr lang="zh-CN" altLang="en-US" sz="26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个顶点。</a:t>
            </a:r>
            <a:endParaRPr lang="zh-CN" altLang="en-US" sz="2600" b="1" dirty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142984"/>
            <a:ext cx="7891810" cy="73866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个顶点的强连通图，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 )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条弧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8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0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2" name="Oval 1033"/>
          <p:cNvSpPr>
            <a:spLocks noChangeArrowheads="1"/>
          </p:cNvSpPr>
          <p:nvPr/>
        </p:nvSpPr>
        <p:spPr bwMode="auto">
          <a:xfrm>
            <a:off x="3914808" y="2839110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13" name="Oval 1033"/>
          <p:cNvSpPr>
            <a:spLocks noChangeArrowheads="1"/>
          </p:cNvSpPr>
          <p:nvPr/>
        </p:nvSpPr>
        <p:spPr bwMode="auto">
          <a:xfrm>
            <a:off x="4989158" y="3712969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Oval 1033"/>
          <p:cNvSpPr>
            <a:spLocks noChangeArrowheads="1"/>
          </p:cNvSpPr>
          <p:nvPr/>
        </p:nvSpPr>
        <p:spPr bwMode="auto">
          <a:xfrm>
            <a:off x="4203340" y="4855977"/>
            <a:ext cx="425848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US" altLang="zh-CN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Oval 1033"/>
          <p:cNvSpPr>
            <a:spLocks noChangeArrowheads="1"/>
          </p:cNvSpPr>
          <p:nvPr/>
        </p:nvSpPr>
        <p:spPr bwMode="auto">
          <a:xfrm>
            <a:off x="3057552" y="4427349"/>
            <a:ext cx="562334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-2</a:t>
            </a:r>
            <a:endParaRPr lang="en-US" altLang="zh-CN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Oval 1033"/>
          <p:cNvSpPr>
            <a:spLocks noChangeArrowheads="1"/>
          </p:cNvSpPr>
          <p:nvPr/>
        </p:nvSpPr>
        <p:spPr bwMode="auto">
          <a:xfrm>
            <a:off x="2771800" y="3427217"/>
            <a:ext cx="648072" cy="4452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stCxn id="12" idx="6"/>
            <a:endCxn id="13" idx="1"/>
          </p:cNvCxnSpPr>
          <p:nvPr/>
        </p:nvCxnSpPr>
        <p:spPr>
          <a:xfrm>
            <a:off x="4340656" y="3061726"/>
            <a:ext cx="710866" cy="71644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4"/>
            <a:endCxn id="14" idx="7"/>
          </p:cNvCxnSpPr>
          <p:nvPr/>
        </p:nvCxnSpPr>
        <p:spPr>
          <a:xfrm rot="5400000">
            <a:off x="4502963" y="4222061"/>
            <a:ext cx="762980" cy="6352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2"/>
            <a:endCxn id="15" idx="5"/>
          </p:cNvCxnSpPr>
          <p:nvPr/>
        </p:nvCxnSpPr>
        <p:spPr>
          <a:xfrm flipH="1" flipV="1">
            <a:off x="3537534" y="4807377"/>
            <a:ext cx="665806" cy="271216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7"/>
            <a:endCxn id="12" idx="2"/>
          </p:cNvCxnSpPr>
          <p:nvPr/>
        </p:nvCxnSpPr>
        <p:spPr>
          <a:xfrm flipV="1">
            <a:off x="3324964" y="3061726"/>
            <a:ext cx="589844" cy="4306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16" idx="4"/>
          </p:cNvCxnSpPr>
          <p:nvPr/>
        </p:nvCxnSpPr>
        <p:spPr>
          <a:xfrm flipH="1" flipV="1">
            <a:off x="3095836" y="3872448"/>
            <a:ext cx="44068" cy="62010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图的两种存储结构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：拓扑排序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64704"/>
            <a:ext cx="8572560" cy="39864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连通图</a:t>
            </a:r>
            <a:r>
              <a:rPr lang="en-US" altLang="zh-CN" b="0" dirty="0"/>
              <a:t>G</a:t>
            </a:r>
            <a:r>
              <a:rPr lang="zh-CN" altLang="zh-CN" b="0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生成树</a:t>
            </a:r>
            <a:r>
              <a:rPr lang="zh-CN" altLang="zh-CN" b="0" dirty="0"/>
              <a:t>是包含</a:t>
            </a:r>
            <a:r>
              <a:rPr lang="en-US" altLang="zh-CN" b="0" dirty="0"/>
              <a:t>G</a:t>
            </a:r>
            <a:r>
              <a:rPr lang="zh-CN" altLang="zh-CN" b="0" dirty="0"/>
              <a:t>中全部顶点的一个</a:t>
            </a:r>
            <a:r>
              <a:rPr lang="zh-CN" altLang="zh-CN" dirty="0">
                <a:solidFill>
                  <a:srgbClr val="FF0000"/>
                </a:solidFill>
              </a:rPr>
              <a:t>极小连通子图</a:t>
            </a:r>
            <a:r>
              <a:rPr lang="zh-CN" altLang="zh-CN" b="0" dirty="0"/>
              <a:t>，它</a:t>
            </a:r>
            <a:r>
              <a:rPr lang="zh-CN" altLang="zh-CN" dirty="0">
                <a:solidFill>
                  <a:srgbClr val="FF0000"/>
                </a:solidFill>
              </a:rPr>
              <a:t>有且仅有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zh-CN" dirty="0">
                <a:solidFill>
                  <a:srgbClr val="FF0000"/>
                </a:solidFill>
              </a:rPr>
              <a:t>条边</a:t>
            </a:r>
            <a:r>
              <a:rPr lang="zh-CN" altLang="zh-CN" b="0" dirty="0"/>
              <a:t>。如果在图</a:t>
            </a:r>
            <a:r>
              <a:rPr lang="en-US" altLang="zh-CN" b="0" dirty="0"/>
              <a:t>G</a:t>
            </a:r>
            <a:r>
              <a:rPr lang="zh-CN" altLang="zh-CN" b="0" dirty="0"/>
              <a:t>的生成树上</a:t>
            </a:r>
            <a:r>
              <a:rPr lang="zh-CN" altLang="zh-CN" dirty="0">
                <a:solidFill>
                  <a:srgbClr val="FF0000"/>
                </a:solidFill>
              </a:rPr>
              <a:t>添加一条边，则一定存在环</a:t>
            </a:r>
            <a:r>
              <a:rPr lang="zh-CN" altLang="zh-CN" b="0" dirty="0"/>
              <a:t>，因为这使得依附于这条边的两个顶点之间有了第二条路径；如果生成树的边数</a:t>
            </a:r>
            <a:r>
              <a:rPr lang="zh-CN" altLang="zh-CN" dirty="0">
                <a:solidFill>
                  <a:srgbClr val="FF0000"/>
                </a:solidFill>
              </a:rPr>
              <a:t>少于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zh-CN" dirty="0">
                <a:solidFill>
                  <a:srgbClr val="FF0000"/>
                </a:solidFill>
              </a:rPr>
              <a:t>条，则该生成树必定是不连通的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非连通图的每个连通子图得到一棵生成树，因而是</a:t>
            </a:r>
            <a:r>
              <a:rPr lang="zh-CN" altLang="zh-CN" dirty="0" smtClean="0">
                <a:solidFill>
                  <a:srgbClr val="FF0000"/>
                </a:solidFill>
              </a:rPr>
              <a:t>生成森林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强连通</a:t>
            </a:r>
            <a:r>
              <a:rPr lang="zh-CN" altLang="en-US" b="0" dirty="0" smtClean="0"/>
              <a:t>图的</a:t>
            </a:r>
            <a:r>
              <a:rPr lang="zh-CN" altLang="zh-CN" dirty="0">
                <a:solidFill>
                  <a:srgbClr val="FF0000"/>
                </a:solidFill>
              </a:rPr>
              <a:t>极</a:t>
            </a:r>
            <a:r>
              <a:rPr lang="zh-CN" altLang="zh-CN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>
                <a:solidFill>
                  <a:srgbClr val="FF0000"/>
                </a:solidFill>
              </a:rPr>
              <a:t>强</a:t>
            </a:r>
            <a:r>
              <a:rPr lang="zh-CN" altLang="zh-CN" dirty="0" smtClean="0">
                <a:solidFill>
                  <a:srgbClr val="FF0000"/>
                </a:solidFill>
              </a:rPr>
              <a:t>连通子图</a:t>
            </a:r>
            <a:r>
              <a:rPr lang="zh-CN" altLang="en-US" b="0" dirty="0" smtClean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生成</a:t>
            </a:r>
            <a:r>
              <a:rPr lang="zh-CN" altLang="zh-CN" dirty="0" smtClean="0">
                <a:solidFill>
                  <a:srgbClr val="FF0000"/>
                </a:solidFill>
              </a:rPr>
              <a:t>树</a:t>
            </a:r>
            <a:r>
              <a:rPr lang="zh-CN" altLang="en-US" b="0" dirty="0" smtClean="0"/>
              <a:t>，非强连通图得到</a:t>
            </a:r>
            <a:r>
              <a:rPr lang="zh-CN" altLang="zh-CN" dirty="0">
                <a:solidFill>
                  <a:srgbClr val="FF0000"/>
                </a:solidFill>
              </a:rPr>
              <a:t>生成森林</a:t>
            </a:r>
            <a:r>
              <a:rPr lang="zh-CN" altLang="zh-CN" b="0" dirty="0" smtClean="0"/>
              <a:t>。</a:t>
            </a:r>
            <a:endParaRPr lang="zh-CN" altLang="en-US" b="0" dirty="0"/>
          </a:p>
        </p:txBody>
      </p:sp>
      <p:sp>
        <p:nvSpPr>
          <p:cNvPr id="5" name="矩形 4"/>
          <p:cNvSpPr/>
          <p:nvPr/>
        </p:nvSpPr>
        <p:spPr>
          <a:xfrm>
            <a:off x="23482" y="17686"/>
            <a:ext cx="8364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、无向图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有向图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生成森林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0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1562" y="4581227"/>
            <a:ext cx="1500198" cy="2016125"/>
            <a:chOff x="571472" y="1484313"/>
            <a:chExt cx="1500198" cy="2016125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71472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5"/>
            <p:cNvSpPr>
              <a:spLocks noChangeArrowheads="1"/>
            </p:cNvSpPr>
            <p:nvPr/>
          </p:nvSpPr>
          <p:spPr bwMode="auto">
            <a:xfrm>
              <a:off x="1142976" y="306863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786" y="1804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786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7" idx="5"/>
              <a:endCxn id="8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5"/>
              <a:endCxn id="10" idx="1"/>
            </p:cNvCxnSpPr>
            <p:nvPr/>
          </p:nvCxnSpPr>
          <p:spPr>
            <a:xfrm rot="16200000" flipH="1">
              <a:off x="812249" y="2748372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6"/>
              <a:endCxn id="8" idx="2"/>
            </p:cNvCxnSpPr>
            <p:nvPr/>
          </p:nvCxnSpPr>
          <p:spPr>
            <a:xfrm>
              <a:off x="931835" y="2528897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9" idx="7"/>
            </p:cNvCxnSpPr>
            <p:nvPr/>
          </p:nvCxnSpPr>
          <p:spPr>
            <a:xfrm rot="5400000">
              <a:off x="778107" y="1953831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04582" y="217261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8" idx="3"/>
              <a:endCxn id="10" idx="7"/>
            </p:cNvCxnSpPr>
            <p:nvPr/>
          </p:nvCxnSpPr>
          <p:spPr>
            <a:xfrm rot="5400000">
              <a:off x="1382167" y="2749959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43042" y="18671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1604" y="28761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26675" y="4535258"/>
            <a:ext cx="1500198" cy="2016125"/>
            <a:chOff x="3143240" y="357166"/>
            <a:chExt cx="1500198" cy="2016125"/>
          </a:xfrm>
        </p:grpSpPr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3719503" y="3571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4283075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3143240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3714744" y="194149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57554" y="677415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7554" y="17303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3" idx="5"/>
              <a:endCxn id="24" idx="1"/>
            </p:cNvCxnSpPr>
            <p:nvPr/>
          </p:nvCxnSpPr>
          <p:spPr>
            <a:xfrm rot="16200000" flipH="1">
              <a:off x="3919792" y="83302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5" idx="5"/>
              <a:endCxn id="26" idx="1"/>
            </p:cNvCxnSpPr>
            <p:nvPr/>
          </p:nvCxnSpPr>
          <p:spPr>
            <a:xfrm rot="16200000" flipH="1">
              <a:off x="3384017" y="1621225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3" idx="3"/>
              <a:endCxn id="25" idx="7"/>
            </p:cNvCxnSpPr>
            <p:nvPr/>
          </p:nvCxnSpPr>
          <p:spPr>
            <a:xfrm rot="5400000">
              <a:off x="3349875" y="826684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14810" y="7400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48264" y="4570422"/>
            <a:ext cx="1500198" cy="2016125"/>
            <a:chOff x="3214678" y="2770197"/>
            <a:chExt cx="150019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3790941" y="27701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354513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3214678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3786182" y="435452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8992" y="309044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28992" y="414338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40" name="直接连接符 39"/>
            <p:cNvCxnSpPr>
              <a:stCxn id="36" idx="5"/>
              <a:endCxn id="37" idx="1"/>
            </p:cNvCxnSpPr>
            <p:nvPr/>
          </p:nvCxnSpPr>
          <p:spPr>
            <a:xfrm rot="16200000" flipH="1">
              <a:off x="3455455" y="4034256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6" idx="6"/>
              <a:endCxn id="35" idx="2"/>
            </p:cNvCxnSpPr>
            <p:nvPr/>
          </p:nvCxnSpPr>
          <p:spPr>
            <a:xfrm>
              <a:off x="3575041" y="3814781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4" idx="3"/>
              <a:endCxn id="36" idx="7"/>
            </p:cNvCxnSpPr>
            <p:nvPr/>
          </p:nvCxnSpPr>
          <p:spPr>
            <a:xfrm rot="5400000">
              <a:off x="3421313" y="3239715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847788" y="3458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2987824" y="5363942"/>
            <a:ext cx="936104" cy="544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40268" y="4448020"/>
            <a:ext cx="1107996" cy="493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不唯一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2656"/>
            <a:ext cx="853244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连通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可转换为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可依照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进行处理；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非连通图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可转换为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森林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任何树都可转换为二叉树，而二叉树的根无右子树时才能转换成树；</a:t>
            </a:r>
          </a:p>
          <a:p>
            <a:pPr>
              <a:spcBef>
                <a:spcPts val="1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森林同二叉树之间可实现相互转换</a:t>
            </a:r>
            <a:r>
              <a:rPr lang="zh-CN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400506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通过对图的生成树遍历可以完成图遍历。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48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7166"/>
            <a:ext cx="8750776" cy="62865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zh-CN" altLang="zh-CN" sz="3400" dirty="0" smtClean="0">
                <a:solidFill>
                  <a:srgbClr val="FF0000"/>
                </a:solidFill>
              </a:rPr>
              <a:t>图的</a:t>
            </a:r>
            <a:r>
              <a:rPr lang="en-US" altLang="zh-CN" sz="3400" dirty="0" smtClean="0">
                <a:solidFill>
                  <a:srgbClr val="FF0000"/>
                </a:solidFill>
              </a:rPr>
              <a:t>ADT</a:t>
            </a:r>
            <a:endParaRPr lang="zh-CN" altLang="zh-CN" sz="3400" dirty="0"/>
          </a:p>
          <a:p>
            <a:pPr>
              <a:spcBef>
                <a:spcPts val="2000"/>
              </a:spcBef>
            </a:pPr>
            <a:r>
              <a:rPr lang="en-US" altLang="zh-CN" sz="2900" b="0" dirty="0" smtClean="0"/>
              <a:t>ADT Graph</a:t>
            </a:r>
            <a:r>
              <a:rPr lang="en-US" altLang="zh-CN" sz="2900" b="0" dirty="0"/>
              <a:t>{</a:t>
            </a:r>
            <a:endParaRPr lang="zh-CN" altLang="zh-CN" sz="2900" b="0" dirty="0"/>
          </a:p>
          <a:p>
            <a:pPr>
              <a:spcBef>
                <a:spcPts val="0"/>
              </a:spcBef>
            </a:pPr>
            <a:r>
              <a:rPr lang="zh-CN" altLang="en-US" sz="2900" b="0" dirty="0" smtClean="0"/>
              <a:t>  数据</a:t>
            </a:r>
            <a:r>
              <a:rPr lang="zh-CN" altLang="en-US" sz="2900" b="0" dirty="0"/>
              <a:t>对象</a:t>
            </a:r>
            <a:r>
              <a:rPr lang="en-US" altLang="zh-CN" sz="2900" b="0" dirty="0" smtClean="0"/>
              <a:t>D</a:t>
            </a:r>
            <a:r>
              <a:rPr lang="zh-CN" altLang="en-US" sz="2900" b="0" dirty="0"/>
              <a:t> ：</a:t>
            </a:r>
            <a:r>
              <a:rPr lang="en-US" altLang="zh-CN" sz="2900" b="0" dirty="0" smtClean="0"/>
              <a:t>  </a:t>
            </a:r>
            <a:endParaRPr lang="zh-CN" altLang="en-US" sz="2900" b="0" dirty="0"/>
          </a:p>
          <a:p>
            <a:pPr>
              <a:spcBef>
                <a:spcPts val="0"/>
              </a:spcBef>
            </a:pPr>
            <a:r>
              <a:rPr lang="zh-CN" altLang="en-US" sz="2900" b="0" dirty="0" smtClean="0"/>
              <a:t>  数据</a:t>
            </a:r>
            <a:r>
              <a:rPr lang="zh-CN" altLang="en-US" sz="2900" b="0" dirty="0"/>
              <a:t>关系</a:t>
            </a:r>
            <a:r>
              <a:rPr lang="en-US" altLang="zh-CN" sz="2900" b="0" dirty="0" smtClean="0"/>
              <a:t>R</a:t>
            </a:r>
            <a:r>
              <a:rPr lang="zh-CN" altLang="en-US" sz="2900" b="0" dirty="0"/>
              <a:t> ：</a:t>
            </a:r>
            <a:endParaRPr lang="en-US" altLang="zh-CN" sz="2900" b="0" dirty="0" smtClean="0"/>
          </a:p>
          <a:p>
            <a:pPr>
              <a:spcBef>
                <a:spcPts val="0"/>
              </a:spcBef>
            </a:pPr>
            <a:r>
              <a:rPr lang="zh-CN" altLang="en-US" sz="2900" b="0" dirty="0" smtClean="0"/>
              <a:t>  基本</a:t>
            </a:r>
            <a:r>
              <a:rPr lang="zh-CN" altLang="en-US" sz="2900" b="0" dirty="0"/>
              <a:t>操作 </a:t>
            </a:r>
            <a:r>
              <a:rPr lang="zh-CN" altLang="en-US" sz="2900" b="0" dirty="0" smtClean="0"/>
              <a:t>：</a:t>
            </a:r>
            <a:endParaRPr lang="en-US" altLang="zh-CN" sz="2900" b="0" dirty="0" smtClean="0"/>
          </a:p>
          <a:p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CreateGraph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(&amp;g)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：创建图。</a:t>
            </a:r>
          </a:p>
          <a:p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DestroyGraph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(&amp;g)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：销毁图。</a:t>
            </a:r>
          </a:p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3200" dirty="0" err="1">
                <a:latin typeface="华文楷体" pitchFamily="2" charset="-122"/>
                <a:ea typeface="华文楷体" pitchFamily="2" charset="-122"/>
              </a:rPr>
              <a:t>DispGraph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(g)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：输出图。</a:t>
            </a:r>
          </a:p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DFS(g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v)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：从顶点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出发深度优先遍历。</a:t>
            </a:r>
          </a:p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BFS(g</a:t>
            </a:r>
            <a:r>
              <a:rPr lang="zh-CN" altLang="en-US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v)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：从顶点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v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出发广度优先遍历。</a:t>
            </a:r>
          </a:p>
          <a:p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altLang="zh-CN" sz="2900" b="0" dirty="0" smtClean="0"/>
              <a:t>};</a:t>
            </a:r>
            <a:endParaRPr lang="zh-CN" altLang="zh-CN" sz="2900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0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图的存储结构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：拓扑排序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5716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一、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邻接矩阵</a:t>
            </a:r>
            <a:r>
              <a:rPr lang="zh-CN" altLang="en-US" sz="3200" b="1" dirty="0" smtClean="0"/>
              <a:t>存储方法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顺序</a:t>
            </a:r>
            <a:endParaRPr lang="zh-CN" alt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928670"/>
            <a:ext cx="8784976" cy="2952328"/>
          </a:xfrm>
        </p:spPr>
        <p:txBody>
          <a:bodyPr>
            <a:noAutofit/>
          </a:bodyPr>
          <a:lstStyle/>
          <a:p>
            <a:r>
              <a:rPr lang="zh-CN" altLang="en-US" sz="2800" b="0" dirty="0" smtClean="0"/>
              <a:t>对于一个具有</a:t>
            </a:r>
            <a:r>
              <a:rPr lang="en-US" sz="2800" b="0" dirty="0" smtClean="0"/>
              <a:t>n</a:t>
            </a:r>
            <a:r>
              <a:rPr lang="zh-CN" altLang="en-US" sz="2800" b="0" dirty="0" smtClean="0"/>
              <a:t>个顶点的图</a:t>
            </a:r>
            <a:r>
              <a:rPr lang="en-US" sz="2800" b="0" dirty="0" smtClean="0"/>
              <a:t>G = ( V, E )</a:t>
            </a:r>
            <a:r>
              <a:rPr lang="zh-CN" altLang="en-US" sz="2800" b="0" dirty="0" smtClean="0"/>
              <a:t>，其中：</a:t>
            </a:r>
            <a:endParaRPr lang="en-US" altLang="zh-CN" sz="2800" b="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  顶点集合</a:t>
            </a:r>
            <a:r>
              <a:rPr lang="en-US" sz="2800" dirty="0" smtClean="0">
                <a:solidFill>
                  <a:srgbClr val="FF0000"/>
                </a:solidFill>
              </a:rPr>
              <a:t>V</a:t>
            </a:r>
            <a:r>
              <a:rPr lang="zh-CN" altLang="en-US" sz="2800" b="0" dirty="0" smtClean="0"/>
              <a:t>可以用一个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一维数组</a:t>
            </a:r>
            <a:r>
              <a:rPr lang="zh-CN" altLang="en-US" sz="2800" b="0" dirty="0" smtClean="0"/>
              <a:t>来存放；</a:t>
            </a:r>
            <a:endParaRPr lang="en-US" altLang="zh-CN" sz="2800" b="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  顶点关系集合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zh-CN" altLang="en-US" sz="2800" b="0" dirty="0" smtClean="0"/>
              <a:t>可以使用</a:t>
            </a:r>
            <a:r>
              <a:rPr lang="en-US" sz="2800" b="0" dirty="0" smtClean="0"/>
              <a:t>n*n</a:t>
            </a:r>
            <a:r>
              <a:rPr lang="zh-CN" altLang="en-US" sz="2800" b="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二维数组</a:t>
            </a:r>
            <a:r>
              <a:rPr lang="en-US" sz="2800" b="0" dirty="0" err="1" smtClean="0"/>
              <a:t>AdjMatrix</a:t>
            </a:r>
            <a:r>
              <a:rPr lang="en-US" sz="2800" b="0" dirty="0" smtClean="0"/>
              <a:t>[n][n]</a:t>
            </a:r>
            <a:r>
              <a:rPr lang="zh-CN" altLang="en-US" sz="2800" b="0" dirty="0" smtClean="0"/>
              <a:t>来存储各顶点之间的邻接关系，该二维数组称为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邻接矩阵</a:t>
            </a:r>
            <a:r>
              <a:rPr lang="en-US" sz="2800" b="0" dirty="0" smtClean="0"/>
              <a:t>(Adjacency Matrix)</a:t>
            </a:r>
            <a:r>
              <a:rPr lang="zh-CN" altLang="en-US" sz="2800" b="0" dirty="0" smtClean="0"/>
              <a:t>，其定义如下：</a:t>
            </a:r>
            <a:endParaRPr lang="zh-CN" alt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28" y="4412696"/>
            <a:ext cx="8580290" cy="132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29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14290"/>
            <a:ext cx="7818662" cy="1632245"/>
          </a:xfrm>
        </p:spPr>
        <p:txBody>
          <a:bodyPr/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图</a:t>
            </a:r>
            <a:r>
              <a:rPr lang="en-US" altLang="zh-CN" sz="2800" b="0" dirty="0"/>
              <a:t>6-8</a:t>
            </a:r>
            <a:r>
              <a:rPr lang="zh-CN" altLang="zh-CN" sz="2800" b="0" dirty="0"/>
              <a:t>所示的</a:t>
            </a:r>
            <a:r>
              <a:rPr lang="en-US" altLang="zh-CN" sz="2800" b="0" dirty="0"/>
              <a:t>(a)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1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(b)</a:t>
            </a:r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2</a:t>
            </a:r>
            <a:r>
              <a:rPr lang="zh-CN" altLang="zh-CN" sz="2800" b="0" dirty="0"/>
              <a:t>所对应的邻接矩阵分别为</a:t>
            </a:r>
            <a:r>
              <a:rPr lang="en-US" altLang="zh-CN" sz="2800" b="0" dirty="0"/>
              <a:t>A</a:t>
            </a:r>
            <a:r>
              <a:rPr lang="en-US" altLang="zh-CN" sz="2800" b="0" baseline="-25000" dirty="0"/>
              <a:t>1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A</a:t>
            </a:r>
            <a:r>
              <a:rPr lang="en-US" altLang="zh-CN" sz="2800" b="0" baseline="-25000" dirty="0"/>
              <a:t>2</a:t>
            </a:r>
            <a:r>
              <a:rPr lang="zh-CN" altLang="zh-CN" sz="2800" b="0" dirty="0"/>
              <a:t>：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3050"/>
            <a:ext cx="7603208" cy="513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89709"/>
              </p:ext>
            </p:extLst>
          </p:nvPr>
        </p:nvGraphicFramePr>
        <p:xfrm>
          <a:off x="3923928" y="1714488"/>
          <a:ext cx="1214446" cy="192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23"/>
                <a:gridCol w="607223"/>
              </a:tblGrid>
              <a:tr h="38576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8576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69822"/>
              </p:ext>
            </p:extLst>
          </p:nvPr>
        </p:nvGraphicFramePr>
        <p:xfrm>
          <a:off x="3992516" y="4077072"/>
          <a:ext cx="1145858" cy="17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9"/>
                <a:gridCol w="572929"/>
              </a:tblGrid>
              <a:tr h="3561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561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561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561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561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209395" y="23488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5977147" y="980728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顶点名字是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，但序号为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000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283968" y="1396226"/>
            <a:ext cx="1872208" cy="24682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64088" y="3470713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存放数据</a:t>
            </a:r>
            <a:endParaRPr lang="zh-CN" altLang="en-US" sz="2000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076056" y="3470713"/>
            <a:ext cx="504056" cy="2000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36296" y="3560080"/>
            <a:ext cx="177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000" b="1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093271" y="3284984"/>
            <a:ext cx="143025" cy="3857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86808" cy="5072098"/>
          </a:xfrm>
        </p:spPr>
        <p:txBody>
          <a:bodyPr/>
          <a:lstStyle/>
          <a:p>
            <a:r>
              <a:rPr lang="zh-CN" altLang="en-US" sz="2800" dirty="0" smtClean="0"/>
              <a:t>特点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r>
              <a:rPr lang="en-US" altLang="zh-CN" sz="2800" b="0" dirty="0"/>
              <a:t>(1) </a:t>
            </a:r>
            <a:r>
              <a:rPr lang="zh-CN" altLang="zh-CN" sz="2800" b="0" dirty="0"/>
              <a:t>图的存储由二个部分组成，分别为</a:t>
            </a:r>
            <a:r>
              <a:rPr lang="zh-CN" altLang="zh-CN" sz="2800" dirty="0">
                <a:solidFill>
                  <a:srgbClr val="FF0000"/>
                </a:solidFill>
              </a:rPr>
              <a:t>顶点集合存储</a:t>
            </a:r>
            <a:r>
              <a:rPr lang="zh-CN" altLang="zh-CN" sz="2800" b="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边集合存储</a:t>
            </a:r>
            <a:r>
              <a:rPr lang="zh-CN" altLang="zh-CN" sz="2800" b="0" dirty="0"/>
              <a:t>。</a:t>
            </a:r>
          </a:p>
          <a:p>
            <a:r>
              <a:rPr lang="en-US" altLang="zh-CN" sz="2800" b="0" dirty="0"/>
              <a:t>(2) 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zh-CN" altLang="zh-CN" sz="2800" b="0" dirty="0"/>
              <a:t>的邻接矩阵是对称的；有向图的邻接矩阵可能是不对称的。</a:t>
            </a:r>
          </a:p>
          <a:p>
            <a:r>
              <a:rPr lang="en-US" altLang="zh-CN" sz="2800" b="0" dirty="0"/>
              <a:t>(3) </a:t>
            </a:r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zh-CN" altLang="zh-CN" sz="2800" b="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行</a:t>
            </a:r>
            <a:r>
              <a:rPr lang="zh-CN" altLang="zh-CN" sz="2800" b="0" dirty="0"/>
              <a:t>只表示弧的</a:t>
            </a:r>
            <a:r>
              <a:rPr lang="zh-CN" altLang="zh-CN" sz="2800" dirty="0">
                <a:solidFill>
                  <a:srgbClr val="FF0000"/>
                </a:solidFill>
              </a:rPr>
              <a:t>发射</a:t>
            </a:r>
            <a:r>
              <a:rPr lang="zh-CN" altLang="zh-CN" sz="2800" b="0" dirty="0" smtClean="0"/>
              <a:t>关系</a:t>
            </a:r>
            <a:r>
              <a:rPr lang="zh-CN" altLang="en-US" sz="2800" b="0" dirty="0" smtClean="0"/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列</a:t>
            </a:r>
            <a:r>
              <a:rPr lang="zh-CN" altLang="en-US" sz="2800" b="0" dirty="0" smtClean="0"/>
              <a:t>表示</a:t>
            </a:r>
            <a:r>
              <a:rPr lang="zh-CN" altLang="en-US" sz="2800" dirty="0" smtClean="0">
                <a:solidFill>
                  <a:srgbClr val="FF0000"/>
                </a:solidFill>
              </a:rPr>
              <a:t>接入</a:t>
            </a:r>
            <a:r>
              <a:rPr lang="zh-CN" altLang="en-US" sz="2800" b="0" dirty="0" smtClean="0"/>
              <a:t>关系</a:t>
            </a:r>
            <a:r>
              <a:rPr lang="zh-CN" altLang="zh-CN" sz="2800" b="0" dirty="0" smtClean="0"/>
              <a:t>。</a:t>
            </a:r>
            <a:endParaRPr lang="zh-CN" altLang="zh-CN" sz="2800" b="0" dirty="0"/>
          </a:p>
          <a:p>
            <a:r>
              <a:rPr lang="en-US" altLang="zh-CN" sz="2800" b="0" dirty="0"/>
              <a:t>(4) </a:t>
            </a:r>
            <a:r>
              <a:rPr lang="zh-CN" altLang="zh-CN" sz="2800" b="0" dirty="0"/>
              <a:t>完全图的邻接矩阵中，对角元素为</a:t>
            </a:r>
            <a:r>
              <a:rPr lang="en-US" altLang="zh-CN" sz="2800" b="0" dirty="0"/>
              <a:t>0</a:t>
            </a:r>
            <a:r>
              <a:rPr lang="zh-CN" altLang="zh-CN" sz="2800" b="0" dirty="0"/>
              <a:t>，其余全为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。</a:t>
            </a:r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7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037477"/>
            <a:ext cx="8179549" cy="317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285729"/>
            <a:ext cx="7806692" cy="107157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带权图的邻接矩阵</a:t>
            </a:r>
            <a:r>
              <a:rPr lang="zh-CN" altLang="en-US" sz="2800" dirty="0" smtClean="0"/>
              <a:t>可定义为：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214422"/>
            <a:ext cx="8919337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17343"/>
              </p:ext>
            </p:extLst>
          </p:nvPr>
        </p:nvGraphicFramePr>
        <p:xfrm>
          <a:off x="3929058" y="3214684"/>
          <a:ext cx="1291014" cy="187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507"/>
                <a:gridCol w="645507"/>
              </a:tblGrid>
              <a:tr h="3741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215370" cy="4274849"/>
          </a:xfrm>
        </p:spPr>
        <p:txBody>
          <a:bodyPr>
            <a:normAutofit/>
          </a:bodyPr>
          <a:lstStyle/>
          <a:p>
            <a:r>
              <a:rPr lang="en-US" altLang="zh-CN" sz="2600" b="0" dirty="0" smtClean="0"/>
              <a:t>	</a:t>
            </a:r>
            <a:r>
              <a:rPr lang="zh-CN" altLang="zh-CN" sz="2600" b="0" dirty="0" smtClean="0"/>
              <a:t>对于</a:t>
            </a:r>
            <a:r>
              <a:rPr lang="zh-CN" altLang="zh-CN" sz="2600" dirty="0">
                <a:solidFill>
                  <a:srgbClr val="FF0000"/>
                </a:solidFill>
              </a:rPr>
              <a:t>无向图</a:t>
            </a:r>
            <a:r>
              <a:rPr lang="zh-CN" altLang="zh-CN" sz="2600" b="0" dirty="0"/>
              <a:t>，顶点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的</a:t>
            </a:r>
            <a:r>
              <a:rPr lang="zh-CN" altLang="zh-CN" sz="2600" dirty="0">
                <a:solidFill>
                  <a:srgbClr val="FF0000"/>
                </a:solidFill>
              </a:rPr>
              <a:t>度</a:t>
            </a:r>
            <a:r>
              <a:rPr lang="en-US" altLang="zh-CN" sz="2600" dirty="0">
                <a:solidFill>
                  <a:srgbClr val="FF0000"/>
                </a:solidFill>
              </a:rPr>
              <a:t>D(v</a:t>
            </a:r>
            <a:r>
              <a:rPr lang="en-US" altLang="zh-CN" sz="26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  <a:r>
              <a:rPr lang="zh-CN" altLang="zh-CN" sz="2600" b="0" dirty="0"/>
              <a:t>等于邻接矩阵中第</a:t>
            </a:r>
            <a:r>
              <a:rPr lang="en-US" altLang="zh-CN" sz="2600" b="0" dirty="0"/>
              <a:t>i</a:t>
            </a:r>
            <a:r>
              <a:rPr lang="zh-CN" altLang="zh-CN" sz="2600" dirty="0">
                <a:solidFill>
                  <a:srgbClr val="FF0000"/>
                </a:solidFill>
              </a:rPr>
              <a:t>行</a:t>
            </a:r>
            <a:r>
              <a:rPr lang="zh-CN" altLang="zh-CN" sz="2600" b="0" dirty="0"/>
              <a:t>（或第</a:t>
            </a:r>
            <a:r>
              <a:rPr lang="en-US" altLang="zh-CN" sz="2600" b="0" dirty="0"/>
              <a:t>i</a:t>
            </a:r>
            <a:r>
              <a:rPr lang="zh-CN" altLang="zh-CN" sz="2600" dirty="0">
                <a:solidFill>
                  <a:srgbClr val="FF0000"/>
                </a:solidFill>
              </a:rPr>
              <a:t>列</a:t>
            </a:r>
            <a:r>
              <a:rPr lang="zh-CN" altLang="zh-CN" sz="2600" b="0" dirty="0"/>
              <a:t>）的元素之和，即</a:t>
            </a:r>
          </a:p>
          <a:p>
            <a:endParaRPr lang="en-US" altLang="zh-CN" sz="2600" b="0" dirty="0" smtClean="0"/>
          </a:p>
          <a:p>
            <a:endParaRPr lang="en-US" altLang="zh-CN" sz="2600" b="0" dirty="0"/>
          </a:p>
          <a:p>
            <a:r>
              <a:rPr lang="en-US" altLang="zh-CN" sz="2600" b="0" dirty="0" smtClean="0"/>
              <a:t>	</a:t>
            </a:r>
            <a:r>
              <a:rPr lang="zh-CN" altLang="zh-CN" sz="2600" b="0" dirty="0" smtClean="0"/>
              <a:t>对于</a:t>
            </a:r>
            <a:r>
              <a:rPr lang="zh-CN" altLang="zh-CN" sz="2600" dirty="0">
                <a:solidFill>
                  <a:srgbClr val="FF0000"/>
                </a:solidFill>
              </a:rPr>
              <a:t>有向图</a:t>
            </a:r>
            <a:r>
              <a:rPr lang="zh-CN" altLang="zh-CN" sz="2600" b="0" dirty="0"/>
              <a:t>，顶点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的</a:t>
            </a:r>
            <a:r>
              <a:rPr lang="zh-CN" altLang="zh-CN" sz="2600" dirty="0">
                <a:solidFill>
                  <a:srgbClr val="FF0000"/>
                </a:solidFill>
              </a:rPr>
              <a:t>出度</a:t>
            </a:r>
            <a:r>
              <a:rPr lang="en-US" altLang="zh-CN" sz="2600" b="0" dirty="0"/>
              <a:t>OD(v</a:t>
            </a:r>
            <a:r>
              <a:rPr lang="en-US" altLang="zh-CN" sz="2600" b="0" baseline="-25000" dirty="0"/>
              <a:t>i</a:t>
            </a:r>
            <a:r>
              <a:rPr lang="en-US" altLang="zh-CN" sz="2600" b="0" dirty="0"/>
              <a:t>)</a:t>
            </a:r>
            <a:r>
              <a:rPr lang="zh-CN" altLang="zh-CN" sz="2600" b="0" dirty="0"/>
              <a:t>等于邻接矩阵中</a:t>
            </a:r>
            <a:r>
              <a:rPr lang="zh-CN" altLang="zh-CN" sz="2600" b="0" dirty="0">
                <a:solidFill>
                  <a:srgbClr val="FF0000"/>
                </a:solidFill>
              </a:rPr>
              <a:t>第</a:t>
            </a:r>
            <a:r>
              <a:rPr lang="en-US" altLang="zh-CN" sz="2600" b="0" dirty="0">
                <a:solidFill>
                  <a:srgbClr val="FF0000"/>
                </a:solidFill>
              </a:rPr>
              <a:t>i</a:t>
            </a:r>
            <a:r>
              <a:rPr lang="zh-CN" altLang="zh-CN" sz="2600" dirty="0">
                <a:solidFill>
                  <a:srgbClr val="FF0000"/>
                </a:solidFill>
              </a:rPr>
              <a:t>行</a:t>
            </a:r>
            <a:r>
              <a:rPr lang="zh-CN" altLang="zh-CN" sz="2600" b="0" dirty="0"/>
              <a:t>的元素之和，顶点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的</a:t>
            </a:r>
            <a:r>
              <a:rPr lang="zh-CN" altLang="zh-CN" sz="2600" dirty="0">
                <a:solidFill>
                  <a:srgbClr val="FF0000"/>
                </a:solidFill>
              </a:rPr>
              <a:t>入度</a:t>
            </a:r>
            <a:r>
              <a:rPr lang="en-US" altLang="zh-CN" sz="2600" b="0" dirty="0"/>
              <a:t>ID(v</a:t>
            </a:r>
            <a:r>
              <a:rPr lang="en-US" altLang="zh-CN" sz="2600" b="0" baseline="-25000" dirty="0"/>
              <a:t>i</a:t>
            </a:r>
            <a:r>
              <a:rPr lang="en-US" altLang="zh-CN" sz="2600" b="0" dirty="0"/>
              <a:t>)</a:t>
            </a:r>
            <a:r>
              <a:rPr lang="zh-CN" altLang="zh-CN" sz="2600" b="0" dirty="0"/>
              <a:t>等于邻接矩阵中</a:t>
            </a:r>
            <a:r>
              <a:rPr lang="zh-CN" altLang="zh-CN" sz="2600" b="0" dirty="0">
                <a:solidFill>
                  <a:srgbClr val="FF0000"/>
                </a:solidFill>
              </a:rPr>
              <a:t>第</a:t>
            </a:r>
            <a:r>
              <a:rPr lang="en-US" altLang="zh-CN" sz="2600" b="0" dirty="0">
                <a:solidFill>
                  <a:srgbClr val="FF0000"/>
                </a:solidFill>
              </a:rPr>
              <a:t>i</a:t>
            </a:r>
            <a:r>
              <a:rPr lang="zh-CN" altLang="zh-CN" sz="2600" dirty="0">
                <a:solidFill>
                  <a:srgbClr val="FF0000"/>
                </a:solidFill>
              </a:rPr>
              <a:t>列</a:t>
            </a:r>
            <a:r>
              <a:rPr lang="zh-CN" altLang="zh-CN" sz="2600" b="0" dirty="0"/>
              <a:t>的元素之和，顶点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的度</a:t>
            </a:r>
            <a:r>
              <a:rPr lang="en-US" altLang="zh-CN" sz="2600" b="0" dirty="0"/>
              <a:t>D(v</a:t>
            </a:r>
            <a:r>
              <a:rPr lang="en-US" altLang="zh-CN" sz="2600" b="0" baseline="-25000" dirty="0"/>
              <a:t>i</a:t>
            </a:r>
            <a:r>
              <a:rPr lang="en-US" altLang="zh-CN" sz="2600" b="0" dirty="0"/>
              <a:t>)</a:t>
            </a:r>
            <a:r>
              <a:rPr lang="zh-CN" altLang="zh-CN" sz="2600" b="0" dirty="0"/>
              <a:t>等于邻接矩阵中第</a:t>
            </a:r>
            <a:r>
              <a:rPr lang="en-US" altLang="zh-CN" sz="2600" b="0" dirty="0"/>
              <a:t>i</a:t>
            </a:r>
            <a:r>
              <a:rPr lang="zh-CN" altLang="zh-CN" sz="2600" b="0" dirty="0"/>
              <a:t>行的元素和第</a:t>
            </a:r>
            <a:r>
              <a:rPr lang="en-US" altLang="zh-CN" sz="2600" b="0" dirty="0"/>
              <a:t>i</a:t>
            </a:r>
            <a:r>
              <a:rPr lang="zh-CN" altLang="zh-CN" sz="2600" b="0" dirty="0"/>
              <a:t>列的元素之和，即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18" y="1214422"/>
            <a:ext cx="3985687" cy="123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1" y="4500570"/>
            <a:ext cx="3449293" cy="235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6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214290"/>
            <a:ext cx="8286808" cy="6357982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结论：</a:t>
            </a:r>
          </a:p>
          <a:p>
            <a:r>
              <a:rPr lang="en-US" sz="2800" dirty="0" smtClean="0"/>
              <a:t>(1) </a:t>
            </a:r>
            <a:r>
              <a:rPr lang="zh-CN" altLang="en-US" sz="2800" dirty="0" smtClean="0"/>
              <a:t>复杂度：</a:t>
            </a:r>
          </a:p>
          <a:p>
            <a:r>
              <a:rPr lang="en-US" sz="2800" b="0" dirty="0" smtClean="0"/>
              <a:t>	</a:t>
            </a:r>
            <a:r>
              <a:rPr lang="zh-CN" altLang="en-US" sz="2800" b="0" dirty="0" smtClean="0"/>
              <a:t>①确定边、弧关系的时间复杂度：</a:t>
            </a:r>
            <a:r>
              <a:rPr lang="en-US" sz="2800" b="0" dirty="0" smtClean="0"/>
              <a:t>O(1)</a:t>
            </a:r>
            <a:r>
              <a:rPr lang="zh-CN" altLang="en-US" sz="2800" b="0" dirty="0" smtClean="0"/>
              <a:t>；</a:t>
            </a:r>
          </a:p>
          <a:p>
            <a:r>
              <a:rPr lang="en-US" sz="2800" b="0" dirty="0" smtClean="0"/>
              <a:t>	</a:t>
            </a:r>
            <a:r>
              <a:rPr lang="zh-CN" altLang="en-US" sz="2800" b="0" dirty="0" smtClean="0"/>
              <a:t>②加入或删除一条边、弧的时间复杂度：</a:t>
            </a:r>
            <a:r>
              <a:rPr lang="en-US" sz="2800" b="0" dirty="0" smtClean="0"/>
              <a:t>O(1)</a:t>
            </a:r>
            <a:r>
              <a:rPr lang="zh-CN" altLang="en-US" sz="2800" b="0" dirty="0" smtClean="0"/>
              <a:t>；</a:t>
            </a:r>
          </a:p>
          <a:p>
            <a:r>
              <a:rPr lang="en-US" sz="2800" b="0" dirty="0" smtClean="0"/>
              <a:t>	</a:t>
            </a:r>
            <a:r>
              <a:rPr lang="zh-CN" altLang="en-US" sz="2800" b="0" dirty="0" smtClean="0"/>
              <a:t>③寻找一个顶点的所有邻接点的时间复杂度：</a:t>
            </a:r>
            <a:r>
              <a:rPr lang="en-US" sz="2800" b="0" dirty="0" smtClean="0"/>
              <a:t>O(n)</a:t>
            </a:r>
            <a:r>
              <a:rPr lang="zh-CN" altLang="en-US" sz="2800" b="0" dirty="0" smtClean="0"/>
              <a:t>；</a:t>
            </a:r>
          </a:p>
          <a:p>
            <a:r>
              <a:rPr lang="en-US" sz="2800" b="0" dirty="0" smtClean="0"/>
              <a:t>	</a:t>
            </a:r>
            <a:r>
              <a:rPr lang="zh-CN" altLang="en-US" sz="2800" b="0" dirty="0" smtClean="0"/>
              <a:t>④存储边的空间复杂度：</a:t>
            </a:r>
            <a:r>
              <a:rPr lang="en-US" sz="2800" b="0" dirty="0" smtClean="0"/>
              <a:t>O(n</a:t>
            </a:r>
            <a:r>
              <a:rPr lang="en-US" sz="2800" b="0" baseline="30000" dirty="0" smtClean="0"/>
              <a:t>2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，即顶点的平方。</a:t>
            </a:r>
          </a:p>
          <a:p>
            <a:r>
              <a:rPr lang="en-US" sz="2800" dirty="0" smtClean="0"/>
              <a:t>(2) </a:t>
            </a:r>
            <a:r>
              <a:rPr lang="zh-CN" altLang="en-US" sz="2800" dirty="0" smtClean="0"/>
              <a:t>困难：</a:t>
            </a:r>
          </a:p>
          <a:p>
            <a:r>
              <a:rPr lang="en-US" sz="2800" b="0" dirty="0" smtClean="0"/>
              <a:t>	 </a:t>
            </a:r>
            <a:r>
              <a:rPr lang="zh-CN" altLang="en-US" sz="2800" dirty="0" smtClean="0">
                <a:solidFill>
                  <a:srgbClr val="FF0000"/>
                </a:solidFill>
              </a:rPr>
              <a:t>增加或删除一个顶点</a:t>
            </a:r>
            <a:r>
              <a:rPr lang="zh-CN" altLang="en-US" sz="2800" b="0" dirty="0" smtClean="0"/>
              <a:t>需要重新建邻接矩阵，由此操作变得很复杂，时间复杂度变得很高。因此，邻接矩阵比较适合</a:t>
            </a:r>
            <a:r>
              <a:rPr lang="zh-CN" altLang="en-US" sz="2800" dirty="0" smtClean="0">
                <a:solidFill>
                  <a:srgbClr val="FF0000"/>
                </a:solidFill>
              </a:rPr>
              <a:t>静态图</a:t>
            </a:r>
            <a:r>
              <a:rPr lang="zh-CN" altLang="en-US" sz="2800" b="0" dirty="0" smtClean="0"/>
              <a:t>，即图中的结点不发生变化。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09394" y="306896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071" y="527159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2400" y="263691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2400" y="198884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0392" y="13407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4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57166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一、图的定义及术语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1472" y="1071546"/>
            <a:ext cx="8105554" cy="55721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50000"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图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G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是由表示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数据元素集合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和表示数据元素之间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关系集合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E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组成，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记为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G = ( V, E 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50000"/>
              <a:buFont typeface="Arial" pitchFamily="34" charset="0"/>
              <a:buChar char="•"/>
              <a:tabLst/>
              <a:defRPr/>
            </a:pP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数据元素称作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顶点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是有限非空的顶点集合；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50000"/>
              <a:buFont typeface="Arial" pitchFamily="34" charset="0"/>
              <a:buChar char="•"/>
              <a:tabLst/>
              <a:defRPr/>
            </a:pPr>
            <a:r>
              <a:rPr kumimoji="0" lang="zh-CN" altLang="zh-CN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顶点偶对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称为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边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，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E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是两个顶点之间具有关系的边集合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50000"/>
              <a:buFont typeface="Arial" pitchFamily="34" charset="0"/>
              <a:buChar char="•"/>
              <a:tabLst/>
              <a:defRPr/>
            </a:pP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一个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图可以形式化定义为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	G = ( V, E )</a:t>
            </a: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	V = {v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|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/>
              </a:rPr>
              <a:t>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对象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}</a:t>
            </a: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	E = {&lt;v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&gt; | 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kern="0" dirty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  <a:sym typeface="Symbol"/>
              </a:rPr>
              <a:t>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  <a:sym typeface="Symbol"/>
              </a:rPr>
              <a:t>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∧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P(v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)}</a:t>
            </a: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lvl="0" indent="0">
              <a:spcBef>
                <a:spcPts val="1000"/>
              </a:spcBef>
              <a:buClrTx/>
              <a:buSzTx/>
              <a:buNone/>
            </a:pPr>
            <a:r>
              <a:rPr lang="zh-CN" altLang="zh-CN" kern="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其中数据元素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zh-CN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称为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顶点，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P(v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表示在顶点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和顶点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之间有一条边，即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和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v</a:t>
            </a:r>
            <a:r>
              <a:rPr kumimoji="0" lang="en-US" altLang="zh-CN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j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之间存在一个关系。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512" y="908050"/>
            <a:ext cx="7213909" cy="564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no;	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edges[MAXV][MAXV]; 	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数，边数</a:t>
            </a:r>
            <a:endParaRPr kumimoji="1" lang="zh-CN" altLang="en-US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MatGraph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626427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393422" y="1785926"/>
            <a:ext cx="1500198" cy="1546343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69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endPara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7393422" y="3817408"/>
            <a:ext cx="1643074" cy="1890996"/>
            <a:chOff x="6643702" y="3286124"/>
            <a:chExt cx="1643074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500198" cy="69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endPara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邻接矩阵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19050">
              <a:tailEnd type="non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6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4278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二、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邻接</a:t>
            </a:r>
            <a:r>
              <a:rPr lang="zh-CN" altLang="zh-CN" sz="3200" b="1" dirty="0">
                <a:solidFill>
                  <a:srgbClr val="FF0000"/>
                </a:solidFill>
              </a:rPr>
              <a:t>表</a:t>
            </a:r>
            <a:r>
              <a:rPr lang="zh-CN" altLang="zh-CN" sz="3200" b="1" dirty="0"/>
              <a:t>存储</a:t>
            </a:r>
            <a:r>
              <a:rPr lang="zh-CN" altLang="zh-CN" sz="3200" b="1" dirty="0" smtClean="0"/>
              <a:t>方法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非顺序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00108"/>
            <a:ext cx="8072494" cy="51663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/>
              <a:t>图的</a:t>
            </a:r>
            <a:r>
              <a:rPr lang="zh-CN" altLang="zh-CN" sz="2800" dirty="0">
                <a:solidFill>
                  <a:srgbClr val="FF0000"/>
                </a:solidFill>
              </a:rPr>
              <a:t>邻接表</a:t>
            </a:r>
            <a:r>
              <a:rPr lang="zh-CN" altLang="zh-CN" sz="2800" b="0" dirty="0"/>
              <a:t>存储方法是一种</a:t>
            </a:r>
            <a:r>
              <a:rPr lang="zh-CN" altLang="zh-CN" sz="2800" dirty="0">
                <a:solidFill>
                  <a:srgbClr val="FF0000"/>
                </a:solidFill>
              </a:rPr>
              <a:t>链式存储</a:t>
            </a:r>
            <a:r>
              <a:rPr lang="zh-CN" altLang="zh-CN" sz="2800" b="0" dirty="0"/>
              <a:t>结构，这种表示法类似于</a:t>
            </a:r>
            <a:r>
              <a:rPr lang="zh-CN" altLang="zh-CN" sz="2800" dirty="0">
                <a:solidFill>
                  <a:srgbClr val="FF0000"/>
                </a:solidFill>
              </a:rPr>
              <a:t>树的孩子单链表</a:t>
            </a:r>
            <a:r>
              <a:rPr lang="zh-CN" altLang="zh-CN" sz="2800" b="0" dirty="0"/>
              <a:t>表示法。邻接点数的多少决定链表的长度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在</a:t>
            </a:r>
            <a:r>
              <a:rPr lang="zh-CN" altLang="zh-CN" sz="2800" dirty="0" smtClean="0">
                <a:solidFill>
                  <a:srgbClr val="FF0000"/>
                </a:solidFill>
              </a:rPr>
              <a:t>邻接表</a:t>
            </a:r>
            <a:r>
              <a:rPr lang="en-US" altLang="zh-CN" sz="2800" b="0" dirty="0" smtClean="0"/>
              <a:t>(Adjacency List)</a:t>
            </a:r>
            <a:r>
              <a:rPr lang="zh-CN" altLang="zh-CN" sz="2800" b="0" dirty="0" smtClean="0"/>
              <a:t>中，对图中的</a:t>
            </a:r>
            <a:r>
              <a:rPr lang="zh-CN" altLang="zh-CN" sz="2800" dirty="0" smtClean="0">
                <a:solidFill>
                  <a:srgbClr val="FF0000"/>
                </a:solidFill>
              </a:rPr>
              <a:t>每个顶点建立一个单链表</a:t>
            </a:r>
            <a:r>
              <a:rPr lang="zh-CN" altLang="zh-CN" sz="2800" b="0" dirty="0" smtClean="0"/>
              <a:t>，第</a:t>
            </a:r>
            <a:r>
              <a:rPr lang="en-US" altLang="zh-CN" sz="2800" b="0" dirty="0" smtClean="0"/>
              <a:t>i</a:t>
            </a:r>
            <a:r>
              <a:rPr lang="zh-CN" altLang="zh-CN" sz="2800" b="0" dirty="0" smtClean="0"/>
              <a:t>个单链表中的结点表示所有依附于顶点</a:t>
            </a:r>
            <a:r>
              <a:rPr lang="en-US" altLang="zh-CN" sz="2800" b="0" dirty="0" smtClean="0"/>
              <a:t>v</a:t>
            </a:r>
            <a:r>
              <a:rPr lang="en-US" altLang="zh-CN" sz="2800" b="0" baseline="-25000" dirty="0" smtClean="0"/>
              <a:t>i</a:t>
            </a:r>
            <a:r>
              <a:rPr lang="zh-CN" altLang="zh-CN" sz="2800" b="0" dirty="0" smtClean="0"/>
              <a:t>的边。每个单链表设置一个</a:t>
            </a:r>
            <a:r>
              <a:rPr lang="zh-CN" altLang="zh-CN" sz="2800" dirty="0" smtClean="0">
                <a:solidFill>
                  <a:srgbClr val="FF0000"/>
                </a:solidFill>
              </a:rPr>
              <a:t>表头结点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Vnode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单链表中的结点称为</a:t>
            </a:r>
            <a:r>
              <a:rPr lang="zh-CN" altLang="zh-CN" sz="2800" dirty="0" smtClean="0">
                <a:solidFill>
                  <a:srgbClr val="FF0000"/>
                </a:solidFill>
              </a:rPr>
              <a:t>表结点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ANode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zh-CN" sz="2800" b="0" dirty="0" smtClean="0"/>
              <a:t>，如果表头结点所对应的顶点存在邻接点，则把邻接点依次存放于表头结点所指向的单链表中。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35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00043"/>
            <a:ext cx="8358246" cy="3429024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在</a:t>
            </a:r>
            <a:r>
              <a:rPr lang="zh-CN" altLang="zh-CN" sz="2800" dirty="0">
                <a:solidFill>
                  <a:srgbClr val="FF0000"/>
                </a:solidFill>
              </a:rPr>
              <a:t>表头结点</a:t>
            </a:r>
            <a:r>
              <a:rPr lang="zh-CN" altLang="zh-CN" sz="2800" b="0" dirty="0"/>
              <a:t>中</a:t>
            </a:r>
            <a:r>
              <a:rPr lang="zh-CN" altLang="zh-CN" sz="2800" dirty="0"/>
              <a:t>包括两个域</a:t>
            </a:r>
            <a:r>
              <a:rPr lang="zh-CN" altLang="zh-CN" sz="2800" b="0" dirty="0"/>
              <a:t>，其中</a:t>
            </a:r>
            <a:r>
              <a:rPr lang="en-US" altLang="zh-CN" sz="2800" b="0" dirty="0"/>
              <a:t>data</a:t>
            </a:r>
            <a:r>
              <a:rPr lang="zh-CN" altLang="zh-CN" sz="2800" b="0" dirty="0"/>
              <a:t>域存放顶点的数据信息，</a:t>
            </a:r>
            <a:r>
              <a:rPr lang="en-US" altLang="zh-CN" sz="2800" b="0" dirty="0" err="1"/>
              <a:t>firstarc</a:t>
            </a:r>
            <a:r>
              <a:rPr lang="zh-CN" altLang="zh-CN" sz="2800" b="0" dirty="0" smtClean="0"/>
              <a:t>域</a:t>
            </a:r>
            <a:r>
              <a:rPr lang="zh-CN" altLang="zh-CN" sz="2800" b="0" dirty="0"/>
              <a:t>指向依附于该顶点的第一条边。</a:t>
            </a:r>
            <a:r>
              <a:rPr lang="zh-CN" altLang="zh-CN" sz="2800" dirty="0">
                <a:solidFill>
                  <a:srgbClr val="FF0000"/>
                </a:solidFill>
              </a:rPr>
              <a:t>表结点</a:t>
            </a:r>
            <a:r>
              <a:rPr lang="zh-CN" altLang="zh-CN" sz="2800" dirty="0"/>
              <a:t>由三个域组成</a:t>
            </a:r>
            <a:r>
              <a:rPr lang="zh-CN" altLang="zh-CN" sz="2800" b="0" dirty="0"/>
              <a:t>，其中</a:t>
            </a:r>
            <a:r>
              <a:rPr lang="en-US" altLang="zh-CN" sz="2800" b="0" dirty="0" err="1"/>
              <a:t>adjvex</a:t>
            </a:r>
            <a:r>
              <a:rPr lang="zh-CN" altLang="zh-CN" sz="2800" b="0" dirty="0"/>
              <a:t>域存放与顶点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邻接的点在图中的</a:t>
            </a:r>
            <a:r>
              <a:rPr lang="zh-CN" altLang="zh-CN" sz="2800" b="0" dirty="0">
                <a:solidFill>
                  <a:srgbClr val="FF0000"/>
                </a:solidFill>
              </a:rPr>
              <a:t>位置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next</a:t>
            </a:r>
            <a:r>
              <a:rPr lang="zh-CN" altLang="zh-CN" sz="2800" b="0" dirty="0"/>
              <a:t>域指向下一个表结点，</a:t>
            </a:r>
            <a:r>
              <a:rPr lang="en-US" altLang="zh-CN" sz="2800" dirty="0">
                <a:solidFill>
                  <a:srgbClr val="FF0000"/>
                </a:solidFill>
              </a:rPr>
              <a:t>info</a:t>
            </a:r>
            <a:r>
              <a:rPr lang="zh-CN" altLang="zh-CN" sz="2800" dirty="0">
                <a:solidFill>
                  <a:srgbClr val="FF0000"/>
                </a:solidFill>
              </a:rPr>
              <a:t>域</a:t>
            </a:r>
            <a:r>
              <a:rPr lang="zh-CN" altLang="zh-CN" sz="2800" b="0" dirty="0" smtClean="0"/>
              <a:t>存储</a:t>
            </a:r>
            <a:r>
              <a:rPr lang="zh-CN" altLang="en-US" sz="2800" b="0" dirty="0"/>
              <a:t>与</a:t>
            </a:r>
            <a:r>
              <a:rPr lang="zh-CN" altLang="zh-CN" sz="2800" b="0" dirty="0" smtClean="0"/>
              <a:t>边</a:t>
            </a:r>
            <a:r>
              <a:rPr lang="zh-CN" altLang="zh-CN" sz="2800" b="0" dirty="0"/>
              <a:t>相关的信息，如权值等，可以省略此域。表头结点和表结点的结构</a:t>
            </a:r>
            <a:r>
              <a:rPr lang="zh-CN" altLang="zh-CN" sz="2800" b="0" dirty="0" smtClean="0"/>
              <a:t>如</a:t>
            </a:r>
            <a:r>
              <a:rPr lang="zh-CN" altLang="en-US" sz="2800" b="0" dirty="0" smtClean="0"/>
              <a:t>下：</a:t>
            </a:r>
            <a:endParaRPr lang="zh-CN" altLang="en-US" sz="2800" b="0" dirty="0"/>
          </a:p>
        </p:txBody>
      </p:sp>
      <p:sp>
        <p:nvSpPr>
          <p:cNvPr id="23" name="矩形 22"/>
          <p:cNvSpPr/>
          <p:nvPr/>
        </p:nvSpPr>
        <p:spPr bwMode="auto">
          <a:xfrm>
            <a:off x="5220072" y="4437112"/>
            <a:ext cx="1285066" cy="72008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stealth" w="med" len="lg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488521" y="4437112"/>
            <a:ext cx="963799" cy="72008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stealth" w="med" len="lg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weight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424625" y="4437112"/>
            <a:ext cx="963799" cy="72008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stealth" w="med" len="lg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宋体"/>
                <a:cs typeface="Consolas" pitchFamily="49" charset="0"/>
              </a:rPr>
              <a:t>next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403648" y="4437112"/>
            <a:ext cx="1285066" cy="72008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stealth" w="med" len="lg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宋体"/>
                <a:cs typeface="Consolas" pitchFamily="49" charset="0"/>
              </a:rPr>
              <a:t>data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629504" y="4437112"/>
            <a:ext cx="1294424" cy="72008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stealth" w="med" len="lg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itchFamily="49" charset="0"/>
              <a:ea typeface="宋体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03648" y="5517232"/>
            <a:ext cx="2850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表头结点（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Vnode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表示顶点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5466251" y="5639615"/>
            <a:ext cx="2850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表结点（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ANode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表示边、弧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2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2640357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在</a:t>
            </a:r>
            <a:r>
              <a:rPr lang="zh-CN" altLang="zh-CN" sz="2800" b="0" dirty="0"/>
              <a:t>图的邻接表表示方法中，可以将表头结点构造成一个链表</a:t>
            </a:r>
            <a:r>
              <a:rPr lang="zh-CN" altLang="zh-CN" sz="2800" b="0" dirty="0" smtClean="0"/>
              <a:t>，</a:t>
            </a:r>
            <a:r>
              <a:rPr lang="zh-CN" altLang="en-US" sz="2800" b="0" dirty="0" smtClean="0"/>
              <a:t>或者</a:t>
            </a:r>
            <a:r>
              <a:rPr lang="zh-CN" altLang="zh-CN" sz="2800" b="0" dirty="0" smtClean="0"/>
              <a:t>通常</a:t>
            </a:r>
            <a:r>
              <a:rPr lang="zh-CN" altLang="zh-CN" sz="2800" b="0" dirty="0"/>
              <a:t>将所有</a:t>
            </a:r>
            <a:r>
              <a:rPr lang="zh-CN" altLang="zh-CN" sz="2800" dirty="0">
                <a:solidFill>
                  <a:srgbClr val="FF0000"/>
                </a:solidFill>
              </a:rPr>
              <a:t>表头结点</a:t>
            </a:r>
            <a:r>
              <a:rPr lang="zh-CN" altLang="zh-CN" sz="2800" b="0" dirty="0">
                <a:solidFill>
                  <a:srgbClr val="FF0000"/>
                </a:solidFill>
              </a:rPr>
              <a:t>用一个</a:t>
            </a:r>
            <a:r>
              <a:rPr lang="zh-CN" altLang="zh-CN" sz="2800" dirty="0">
                <a:solidFill>
                  <a:srgbClr val="FF0000"/>
                </a:solidFill>
              </a:rPr>
              <a:t>一维数组</a:t>
            </a:r>
            <a:r>
              <a:rPr lang="zh-CN" altLang="zh-CN" sz="2800" b="0" dirty="0"/>
              <a:t>来存储，以方便随机访问任意结点的链表。图</a:t>
            </a:r>
            <a:r>
              <a:rPr lang="en-US" altLang="zh-CN" sz="2800" b="0" dirty="0"/>
              <a:t>6-11(b)</a:t>
            </a:r>
            <a:r>
              <a:rPr lang="zh-CN" altLang="zh-CN" sz="2800" b="0" dirty="0"/>
              <a:t>为图</a:t>
            </a:r>
            <a:r>
              <a:rPr lang="en-US" altLang="zh-CN" sz="2800" b="0" dirty="0"/>
              <a:t>6-11</a:t>
            </a:r>
            <a:r>
              <a:rPr lang="zh-CN" altLang="zh-CN" sz="2800" b="0" dirty="0"/>
              <a:t>（</a:t>
            </a:r>
            <a:r>
              <a:rPr lang="en-US" altLang="zh-CN" sz="2800" b="0" dirty="0"/>
              <a:t>a</a:t>
            </a:r>
            <a:r>
              <a:rPr lang="zh-CN" altLang="zh-CN" sz="2800" b="0" dirty="0"/>
              <a:t>）所示的无向图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4</a:t>
            </a:r>
            <a:r>
              <a:rPr lang="zh-CN" altLang="zh-CN" sz="2800" b="0" dirty="0"/>
              <a:t>的邻接表。</a:t>
            </a:r>
            <a:endParaRPr lang="zh-CN" altLang="en-US" sz="2800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167451"/>
            <a:ext cx="8572528" cy="356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5720" y="27860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5984" y="285749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54292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71736" y="50720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4592" y="378619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31354" y="272656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存放数据</a:t>
            </a:r>
            <a:endParaRPr lang="zh-CN" altLang="en-US" sz="2000" b="1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355976" y="3068960"/>
            <a:ext cx="287446" cy="3023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80112" y="2745908"/>
            <a:ext cx="177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0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804248" y="3068960"/>
            <a:ext cx="432048" cy="3023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084168" y="3068960"/>
            <a:ext cx="720080" cy="3117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6" y="1412776"/>
            <a:ext cx="9078822" cy="372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428605"/>
            <a:ext cx="7520940" cy="642942"/>
          </a:xfrm>
        </p:spPr>
        <p:txBody>
          <a:bodyPr/>
          <a:lstStyle/>
          <a:p>
            <a:r>
              <a:rPr lang="zh-CN" altLang="en-US" sz="2800" b="0" dirty="0" smtClean="0"/>
              <a:t>有向图的</a:t>
            </a:r>
            <a:r>
              <a:rPr lang="zh-CN" altLang="zh-CN" sz="2800" b="0" dirty="0" smtClean="0"/>
              <a:t>邻接表</a:t>
            </a:r>
            <a:r>
              <a:rPr lang="zh-CN" altLang="en-US" sz="2800" b="0" dirty="0" smtClean="0"/>
              <a:t>：</a:t>
            </a:r>
            <a:endParaRPr lang="zh-CN" altLang="zh-CN" sz="2800" b="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100010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7290" y="100010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3429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43174" y="15716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714356"/>
            <a:ext cx="7520940" cy="946364"/>
          </a:xfrm>
        </p:spPr>
        <p:txBody>
          <a:bodyPr/>
          <a:lstStyle/>
          <a:p>
            <a:r>
              <a:rPr lang="zh-CN" altLang="zh-CN" sz="2800" b="0" dirty="0" smtClean="0">
                <a:solidFill>
                  <a:srgbClr val="FF0000"/>
                </a:solidFill>
              </a:rPr>
              <a:t>带</a:t>
            </a:r>
            <a:r>
              <a:rPr lang="zh-CN" altLang="zh-CN" sz="2800" b="0" dirty="0">
                <a:solidFill>
                  <a:srgbClr val="FF0000"/>
                </a:solidFill>
              </a:rPr>
              <a:t>权</a:t>
            </a:r>
            <a:r>
              <a:rPr lang="zh-CN" altLang="zh-CN" sz="2800" b="0" dirty="0"/>
              <a:t>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6</a:t>
            </a:r>
            <a:r>
              <a:rPr lang="zh-CN" altLang="zh-CN" sz="2800" b="0" dirty="0"/>
              <a:t>的邻接</a:t>
            </a:r>
            <a:r>
              <a:rPr lang="zh-CN" altLang="zh-CN" sz="2800" b="0" dirty="0" smtClean="0"/>
              <a:t>表</a:t>
            </a:r>
            <a:r>
              <a:rPr lang="zh-CN" altLang="en-US" sz="2800" b="0" dirty="0" smtClean="0"/>
              <a:t>：</a:t>
            </a:r>
            <a:endParaRPr lang="zh-CN" altLang="zh-CN" sz="2800" b="0" dirty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" y="2276872"/>
            <a:ext cx="9067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2071701"/>
          </a:xfrm>
        </p:spPr>
        <p:txBody>
          <a:bodyPr>
            <a:no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存放</a:t>
            </a:r>
            <a:r>
              <a:rPr lang="zh-CN" altLang="en-US" sz="2800" dirty="0" smtClean="0">
                <a:solidFill>
                  <a:srgbClr val="FF0000"/>
                </a:solidFill>
              </a:rPr>
              <a:t>与</a:t>
            </a:r>
            <a:r>
              <a:rPr lang="zh-CN" altLang="zh-CN" sz="2800" dirty="0" smtClean="0">
                <a:solidFill>
                  <a:srgbClr val="FF0000"/>
                </a:solidFill>
              </a:rPr>
              <a:t>弧尾相邻</a:t>
            </a:r>
            <a:r>
              <a:rPr lang="zh-CN" altLang="zh-CN" sz="2800" b="0" dirty="0"/>
              <a:t>的关系（以发出弧相邻）叫</a:t>
            </a:r>
            <a:r>
              <a:rPr lang="zh-CN" altLang="zh-CN" sz="2800" dirty="0">
                <a:solidFill>
                  <a:srgbClr val="FF0000"/>
                </a:solidFill>
              </a:rPr>
              <a:t>邻接</a:t>
            </a:r>
            <a:r>
              <a:rPr lang="zh-CN" altLang="zh-CN" sz="2800" dirty="0" smtClean="0">
                <a:solidFill>
                  <a:srgbClr val="FF0000"/>
                </a:solidFill>
              </a:rPr>
              <a:t>表</a:t>
            </a:r>
            <a:endParaRPr lang="en-US" altLang="zh-CN" sz="2800" b="0" dirty="0"/>
          </a:p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存入</a:t>
            </a:r>
            <a:r>
              <a:rPr lang="zh-CN" altLang="en-US" sz="2800" dirty="0" smtClean="0">
                <a:solidFill>
                  <a:srgbClr val="FF0000"/>
                </a:solidFill>
              </a:rPr>
              <a:t>与</a:t>
            </a:r>
            <a:r>
              <a:rPr lang="zh-CN" altLang="zh-CN" sz="2800" dirty="0" smtClean="0">
                <a:solidFill>
                  <a:srgbClr val="FF0000"/>
                </a:solidFill>
              </a:rPr>
              <a:t>弧</a:t>
            </a:r>
            <a:r>
              <a:rPr lang="zh-CN" altLang="zh-CN" sz="2800" dirty="0">
                <a:solidFill>
                  <a:srgbClr val="FF0000"/>
                </a:solidFill>
              </a:rPr>
              <a:t>头相邻</a:t>
            </a:r>
            <a:r>
              <a:rPr lang="zh-CN" altLang="zh-CN" sz="2800" b="0" dirty="0"/>
              <a:t>的关系（以接入弧相邻）叫</a:t>
            </a:r>
            <a:r>
              <a:rPr lang="zh-CN" altLang="zh-CN" sz="2800" dirty="0">
                <a:solidFill>
                  <a:srgbClr val="FF0000"/>
                </a:solidFill>
              </a:rPr>
              <a:t>逆邻接</a:t>
            </a:r>
            <a:r>
              <a:rPr lang="zh-CN" altLang="zh-CN" sz="2800" dirty="0" smtClean="0">
                <a:solidFill>
                  <a:srgbClr val="FF0000"/>
                </a:solidFill>
              </a:rPr>
              <a:t>表</a:t>
            </a:r>
            <a:endParaRPr lang="en-US" altLang="zh-CN" sz="2800" b="0" dirty="0"/>
          </a:p>
          <a:p>
            <a:r>
              <a:rPr lang="en-US" altLang="zh-CN" sz="2800" b="0" dirty="0"/>
              <a:t>	</a:t>
            </a:r>
            <a:r>
              <a:rPr lang="zh-CN" altLang="zh-CN" sz="2800" b="0" dirty="0" smtClean="0"/>
              <a:t>如</a:t>
            </a:r>
            <a:r>
              <a:rPr lang="zh-CN" altLang="zh-CN" sz="2800" b="0" dirty="0"/>
              <a:t>图</a:t>
            </a:r>
            <a:r>
              <a:rPr lang="en-US" altLang="zh-CN" sz="2800" b="0" dirty="0"/>
              <a:t>6-14</a:t>
            </a:r>
            <a:r>
              <a:rPr lang="zh-CN" altLang="zh-CN" sz="2800" b="0" dirty="0"/>
              <a:t>所示为</a:t>
            </a:r>
            <a:r>
              <a:rPr lang="en-US" altLang="zh-CN" sz="2800" b="0" dirty="0"/>
              <a:t>6-12</a:t>
            </a:r>
            <a:r>
              <a:rPr lang="zh-CN" altLang="zh-CN" sz="2800" b="0" dirty="0"/>
              <a:t>所示有向图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5</a:t>
            </a:r>
            <a:r>
              <a:rPr lang="zh-CN" altLang="zh-CN" sz="2800" b="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逆邻接表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512373"/>
            <a:ext cx="5097693" cy="278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68344" y="530120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ym typeface="Webdings"/>
              </a:rPr>
              <a:t></a:t>
            </a:r>
            <a:r>
              <a:rPr lang="zh-CN" altLang="zh-CN" dirty="0"/>
              <a:t>结论：</a:t>
            </a:r>
          </a:p>
          <a:p>
            <a:r>
              <a:rPr lang="en-US" altLang="zh-CN" dirty="0"/>
              <a:t>	(1) </a:t>
            </a:r>
            <a:r>
              <a:rPr lang="zh-CN" altLang="zh-CN" dirty="0"/>
              <a:t>无向图中邻接点的总数为：</a:t>
            </a:r>
            <a:r>
              <a:rPr lang="en-US" altLang="zh-CN" dirty="0" smtClean="0"/>
              <a:t>2e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en-US" altLang="zh-CN" dirty="0"/>
              <a:t>	(2) </a:t>
            </a:r>
            <a:r>
              <a:rPr lang="zh-CN" altLang="zh-CN" dirty="0"/>
              <a:t>有向图中邻接点的总数为：弧的个数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0" y="2571744"/>
            <a:ext cx="2888376" cy="22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0"/>
            <a:ext cx="8754330" cy="68580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结论：</a:t>
            </a:r>
          </a:p>
          <a:p>
            <a:r>
              <a:rPr lang="en-US" sz="2800" dirty="0" smtClean="0"/>
              <a:t>(1)</a:t>
            </a:r>
            <a:r>
              <a:rPr lang="zh-CN" altLang="en-US" sz="2800" dirty="0" smtClean="0"/>
              <a:t>无向图</a:t>
            </a:r>
            <a:r>
              <a:rPr lang="zh-CN" altLang="en-US" sz="2800" b="0" dirty="0" smtClean="0"/>
              <a:t>的</a:t>
            </a:r>
            <a:r>
              <a:rPr lang="zh-CN" altLang="en-US" sz="2800" b="0" dirty="0"/>
              <a:t>空间复杂</a:t>
            </a:r>
            <a:r>
              <a:rPr lang="zh-CN" altLang="en-US" sz="2800" b="0" dirty="0" smtClean="0"/>
              <a:t>度</a:t>
            </a:r>
            <a:r>
              <a:rPr lang="zh-CN" altLang="en-US" sz="2800" dirty="0" smtClean="0"/>
              <a:t>：</a:t>
            </a:r>
            <a:r>
              <a:rPr lang="en-US" altLang="zh-CN" sz="28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</a:t>
            </a:r>
            <a:r>
              <a:rPr lang="en-US" altLang="zh-CN" sz="28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(n+2e)</a:t>
            </a:r>
            <a:endParaRPr lang="zh-CN" altLang="en-US" sz="2800" dirty="0" smtClean="0"/>
          </a:p>
          <a:p>
            <a:r>
              <a:rPr lang="zh-CN" altLang="en-US" sz="2800" dirty="0" smtClean="0"/>
              <a:t>    有向图</a:t>
            </a:r>
            <a:r>
              <a:rPr lang="zh-CN" altLang="en-US" sz="2800" b="0" dirty="0"/>
              <a:t>的空间复杂度： </a:t>
            </a:r>
            <a:r>
              <a:rPr lang="en-US" altLang="zh-CN" sz="2800" i="1" dirty="0" smtClean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n+e</a:t>
            </a:r>
            <a:r>
              <a:rPr lang="en-US" altLang="zh-CN" sz="2800" b="0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800" b="0" dirty="0" smtClean="0"/>
              <a:t>    若是</a:t>
            </a:r>
            <a:r>
              <a:rPr lang="zh-CN" altLang="en-US" sz="2800" dirty="0" smtClean="0"/>
              <a:t>稀疏图</a:t>
            </a:r>
            <a:r>
              <a:rPr lang="en-US" altLang="zh-CN" sz="2800" b="0" dirty="0" smtClean="0"/>
              <a:t>(</a:t>
            </a:r>
            <a:r>
              <a:rPr lang="en-US" sz="2800" b="0" dirty="0" smtClean="0"/>
              <a:t>e&lt;&lt;n)，</a:t>
            </a:r>
            <a:r>
              <a:rPr lang="zh-CN" altLang="en-US" sz="2800" b="0" dirty="0" smtClean="0"/>
              <a:t>比邻接矩阵表示法</a:t>
            </a:r>
            <a:r>
              <a:rPr lang="en-US" sz="2800" b="0" dirty="0" smtClean="0">
                <a:solidFill>
                  <a:srgbClr val="FF0000"/>
                </a:solidFill>
              </a:rPr>
              <a:t>O(n</a:t>
            </a:r>
            <a:r>
              <a:rPr lang="en-US" sz="2800" b="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0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0" dirty="0" smtClean="0"/>
              <a:t>省空间。</a:t>
            </a:r>
            <a:endParaRPr lang="en-US" altLang="zh-CN" sz="2800" b="0" dirty="0"/>
          </a:p>
          <a:p>
            <a:r>
              <a:rPr lang="en-US" altLang="zh-CN" sz="2800" dirty="0" smtClean="0"/>
              <a:t>(2)</a:t>
            </a:r>
            <a:r>
              <a:rPr lang="zh-CN" altLang="en-US" sz="2800" dirty="0" smtClean="0"/>
              <a:t>结点</a:t>
            </a:r>
            <a:r>
              <a:rPr lang="zh-CN" altLang="en-US" sz="2800" dirty="0"/>
              <a:t>的度</a:t>
            </a:r>
            <a:r>
              <a:rPr lang="zh-CN" altLang="en-US" sz="2800" b="0" dirty="0" smtClean="0"/>
              <a:t>：</a:t>
            </a:r>
            <a:endParaRPr lang="en-US" altLang="zh-CN" sz="2800" b="0" dirty="0" smtClean="0"/>
          </a:p>
          <a:p>
            <a:r>
              <a:rPr lang="zh-CN" altLang="en-US" sz="2800" dirty="0"/>
              <a:t>    </a:t>
            </a:r>
            <a:r>
              <a:rPr lang="zh-CN" altLang="en-US" sz="2800" dirty="0" smtClean="0"/>
              <a:t>无向图</a:t>
            </a:r>
            <a:r>
              <a:rPr lang="zh-CN" altLang="en-US" sz="2800" b="0" dirty="0" smtClean="0"/>
              <a:t>：</a:t>
            </a:r>
            <a:r>
              <a:rPr lang="en-US" altLang="zh-CN" sz="2800" b="0" dirty="0" smtClean="0"/>
              <a:t>D(vi)=vi</a:t>
            </a:r>
            <a:r>
              <a:rPr lang="zh-CN" altLang="en-US" sz="2800" b="0" dirty="0" smtClean="0"/>
              <a:t>单</a:t>
            </a:r>
            <a:r>
              <a:rPr lang="zh-CN" altLang="en-US" sz="2800" b="0" dirty="0"/>
              <a:t>链表</a:t>
            </a:r>
            <a:r>
              <a:rPr lang="zh-CN" altLang="en-US" sz="2800" b="0" dirty="0" smtClean="0"/>
              <a:t>中链接</a:t>
            </a:r>
            <a:r>
              <a:rPr lang="zh-CN" altLang="en-US" sz="2800" b="0" dirty="0"/>
              <a:t>的结点个数</a:t>
            </a:r>
            <a:endParaRPr lang="en-US" altLang="zh-CN" sz="2800" b="0" dirty="0"/>
          </a:p>
          <a:p>
            <a:r>
              <a:rPr lang="zh-CN" altLang="en-US" sz="2800" dirty="0" smtClean="0"/>
              <a:t>    有向图：</a:t>
            </a:r>
            <a:r>
              <a:rPr lang="en-US" altLang="zh-CN" sz="2800" b="0" dirty="0" smtClean="0"/>
              <a:t>OD(vi)=vi</a:t>
            </a:r>
            <a:r>
              <a:rPr lang="zh-CN" altLang="en-US" sz="2800" b="0" dirty="0" smtClean="0"/>
              <a:t>单链表中表结点</a:t>
            </a:r>
            <a:r>
              <a:rPr lang="zh-CN" altLang="en-US" sz="2800" b="0" dirty="0"/>
              <a:t>数</a:t>
            </a:r>
          </a:p>
          <a:p>
            <a:r>
              <a:rPr lang="en-US" altLang="zh-CN" sz="2800" b="0" dirty="0" smtClean="0"/>
              <a:t>                     ID(vi)=</a:t>
            </a:r>
            <a:r>
              <a:rPr lang="zh-CN" altLang="en-US" sz="2800" b="0" dirty="0" smtClean="0"/>
              <a:t>逆</a:t>
            </a:r>
            <a:r>
              <a:rPr lang="zh-CN" altLang="en-US" sz="2800" b="0" dirty="0"/>
              <a:t>邻接</a:t>
            </a:r>
            <a:r>
              <a:rPr lang="zh-CN" altLang="en-US" sz="2800" b="0" dirty="0" smtClean="0"/>
              <a:t>表中</a:t>
            </a:r>
            <a:r>
              <a:rPr lang="en-US" altLang="zh-CN" sz="2800" b="0" dirty="0" smtClean="0"/>
              <a:t>vi</a:t>
            </a:r>
            <a:r>
              <a:rPr lang="zh-CN" altLang="en-US" sz="2800" b="0" dirty="0" smtClean="0"/>
              <a:t>单</a:t>
            </a:r>
            <a:r>
              <a:rPr lang="zh-CN" altLang="en-US" sz="2800" b="0" dirty="0"/>
              <a:t>链表中表结点</a:t>
            </a:r>
            <a:r>
              <a:rPr lang="zh-CN" altLang="en-US" sz="2800" b="0" dirty="0" smtClean="0"/>
              <a:t>数，</a:t>
            </a:r>
            <a:endParaRPr lang="en-US" altLang="zh-CN" sz="2800" b="0" dirty="0" smtClean="0"/>
          </a:p>
          <a:p>
            <a:r>
              <a:rPr lang="en-US" altLang="zh-CN" sz="2800" b="0" dirty="0"/>
              <a:t> </a:t>
            </a:r>
            <a:r>
              <a:rPr lang="en-US" altLang="zh-CN" sz="2800" b="0" dirty="0" smtClean="0"/>
              <a:t>    </a:t>
            </a:r>
            <a:r>
              <a:rPr lang="zh-CN" altLang="en-US" sz="2800" b="0" dirty="0" smtClean="0"/>
              <a:t>或者</a:t>
            </a:r>
            <a:r>
              <a:rPr lang="zh-CN" altLang="en-US" sz="2800" b="0" dirty="0"/>
              <a:t>邻接表</a:t>
            </a:r>
            <a:r>
              <a:rPr lang="zh-CN" altLang="en-US" sz="2800" b="0" dirty="0" smtClean="0"/>
              <a:t>中所有单链表中</a:t>
            </a:r>
            <a:r>
              <a:rPr lang="zh-CN" altLang="en-US" sz="2800" b="0" dirty="0"/>
              <a:t>表</a:t>
            </a:r>
            <a:r>
              <a:rPr lang="zh-CN" altLang="en-US" sz="2800" b="0" dirty="0" smtClean="0"/>
              <a:t>结点为</a:t>
            </a:r>
            <a:r>
              <a:rPr lang="en-US" altLang="zh-CN" sz="2800" b="0" dirty="0" smtClean="0"/>
              <a:t>vi</a:t>
            </a:r>
            <a:r>
              <a:rPr lang="zh-CN" altLang="en-US" sz="2800" b="0" dirty="0" smtClean="0"/>
              <a:t>的结点数。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(3)</a:t>
            </a:r>
            <a:r>
              <a:rPr lang="zh-CN" altLang="en-US" sz="2800" b="0" dirty="0"/>
              <a:t>判断有边或弧：需搜索两结点对应的单链表，没有邻接矩阵方便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(4)</a:t>
            </a:r>
            <a:r>
              <a:rPr lang="zh-CN" altLang="en-US" sz="2800" b="0" dirty="0" smtClean="0"/>
              <a:t>邻接</a:t>
            </a:r>
            <a:r>
              <a:rPr lang="zh-CN" altLang="en-US" sz="2800" b="0" dirty="0"/>
              <a:t>表不</a:t>
            </a:r>
            <a:r>
              <a:rPr lang="zh-CN" altLang="en-US" sz="2800" b="0" dirty="0" smtClean="0"/>
              <a:t>唯一，邻接矩阵唯一。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16416" y="570363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2425" y="90688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16416" y="64237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85076" y="29249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57166"/>
            <a:ext cx="8643998" cy="6286544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(5) </a:t>
            </a:r>
            <a:r>
              <a:rPr lang="zh-CN" altLang="zh-CN" sz="2800" b="0" dirty="0"/>
              <a:t>困难：</a:t>
            </a:r>
          </a:p>
          <a:p>
            <a:r>
              <a:rPr lang="en-US" altLang="zh-CN" sz="2800" b="0" dirty="0"/>
              <a:t>	</a:t>
            </a:r>
            <a:r>
              <a:rPr lang="zh-CN" altLang="en-US" sz="2800" b="0" dirty="0" smtClean="0"/>
              <a:t>上述结构</a:t>
            </a:r>
            <a:r>
              <a:rPr lang="zh-CN" altLang="zh-CN" sz="2800" dirty="0" smtClean="0"/>
              <a:t>删除</a:t>
            </a:r>
            <a:r>
              <a:rPr lang="zh-CN" altLang="zh-CN" sz="2800" dirty="0"/>
              <a:t>和增加</a:t>
            </a:r>
            <a:r>
              <a:rPr lang="zh-CN" altLang="zh-CN" sz="2800" dirty="0" smtClean="0"/>
              <a:t>结点</a:t>
            </a:r>
            <a:r>
              <a:rPr lang="zh-CN" altLang="en-US" sz="2800" dirty="0" smtClean="0">
                <a:solidFill>
                  <a:srgbClr val="FF0000"/>
                </a:solidFill>
              </a:rPr>
              <a:t>也有</a:t>
            </a:r>
            <a:r>
              <a:rPr lang="zh-CN" altLang="en-US" sz="2800" dirty="0" smtClean="0"/>
              <a:t>些</a:t>
            </a:r>
            <a:r>
              <a:rPr lang="zh-CN" altLang="zh-CN" sz="2800" dirty="0" smtClean="0"/>
              <a:t>困难</a:t>
            </a:r>
            <a:r>
              <a:rPr lang="zh-CN" altLang="zh-CN" sz="2800" b="0" dirty="0"/>
              <a:t>，可通过将表头结点的</a:t>
            </a:r>
            <a:r>
              <a:rPr lang="zh-CN" altLang="zh-CN" sz="2800" dirty="0">
                <a:solidFill>
                  <a:srgbClr val="FF0000"/>
                </a:solidFill>
              </a:rPr>
              <a:t>一维数组改成一个链表结构</a:t>
            </a:r>
            <a:r>
              <a:rPr lang="zh-CN" altLang="zh-CN" sz="2800" b="0" dirty="0"/>
              <a:t>，即将表头变为动态结构来解决此问题。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76256" y="263691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相对容易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6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9512" y="981075"/>
            <a:ext cx="7500802" cy="575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weight;   </a:t>
            </a: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的权值等信息</a:t>
            </a:r>
            <a:endParaRPr lang="zh-CN" altLang="en-US" sz="20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e;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2400" b="1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2400" b="1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7680314" y="1210432"/>
            <a:ext cx="1428760" cy="1714512"/>
            <a:chOff x="6643702" y="1785926"/>
            <a:chExt cx="1428760" cy="1486081"/>
          </a:xfrm>
        </p:grpSpPr>
        <p:sp>
          <p:nvSpPr>
            <p:cNvPr id="5" name="TextBox 4"/>
            <p:cNvSpPr txBox="1"/>
            <p:nvPr/>
          </p:nvSpPr>
          <p:spPr>
            <a:xfrm>
              <a:off x="6786578" y="2071678"/>
              <a:ext cx="12858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边结点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类型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680314" y="3397298"/>
            <a:ext cx="1428760" cy="1143008"/>
            <a:chOff x="6572264" y="2786058"/>
            <a:chExt cx="1428760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715140" y="2857496"/>
              <a:ext cx="12858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7680314" y="5184960"/>
            <a:ext cx="1500198" cy="1003260"/>
            <a:chOff x="6572264" y="4357694"/>
            <a:chExt cx="1500198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786578" y="4425743"/>
              <a:ext cx="1285884" cy="71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声明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邻接表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19050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6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08086"/>
            <a:ext cx="8501122" cy="1928826"/>
          </a:xfrm>
        </p:spPr>
        <p:txBody>
          <a:bodyPr>
            <a:normAutofit/>
          </a:bodyPr>
          <a:lstStyle/>
          <a:p>
            <a:r>
              <a:rPr lang="zh-CN" altLang="zh-CN" sz="2800" b="0" dirty="0"/>
              <a:t>若顶点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之间的</a:t>
            </a:r>
            <a:r>
              <a:rPr lang="zh-CN" altLang="zh-CN" sz="2800" dirty="0">
                <a:solidFill>
                  <a:srgbClr val="FF0000"/>
                </a:solidFill>
              </a:rPr>
              <a:t>边没有方向</a:t>
            </a:r>
            <a:r>
              <a:rPr lang="zh-CN" altLang="zh-CN" sz="2800" b="0" dirty="0"/>
              <a:t>，则称这条边为</a:t>
            </a:r>
            <a:r>
              <a:rPr lang="zh-CN" altLang="zh-CN" sz="2800" dirty="0">
                <a:solidFill>
                  <a:srgbClr val="FF0000"/>
                </a:solidFill>
              </a:rPr>
              <a:t>无向边</a:t>
            </a:r>
            <a:r>
              <a:rPr lang="zh-CN" altLang="zh-CN" sz="2800" b="0" dirty="0"/>
              <a:t>，表示为</a:t>
            </a:r>
            <a:r>
              <a:rPr lang="en-US" altLang="zh-CN" sz="2800" b="0" dirty="0"/>
              <a:t>(v</a:t>
            </a:r>
            <a:r>
              <a:rPr lang="en-US" altLang="zh-CN" sz="2800" b="0" baseline="-25000" dirty="0"/>
              <a:t>i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。如果图中任意两个顶点之间的边都是无向边，则称该图为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Undigraph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655448"/>
            <a:ext cx="3461276" cy="32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7944" y="2924944"/>
            <a:ext cx="48965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，可形式化的表示为：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E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V(G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 {v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E(G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 {(v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(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}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404" y="5030013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在无向图中，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对于任何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，必有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代表的是同一条边。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6546" y="8215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、无向图与有向图</a:t>
            </a:r>
          </a:p>
        </p:txBody>
      </p:sp>
    </p:spTree>
    <p:extLst>
      <p:ext uri="{BB962C8B-B14F-4D97-AF65-F5344CB8AC3E}">
        <p14:creationId xmlns:p14="http://schemas.microsoft.com/office/powerpoint/2010/main" val="22150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89409"/>
            <a:ext cx="871296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、顶点个数</a:t>
            </a:r>
            <a:r>
              <a:rPr lang="en-US" sz="28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sz="28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建立图的邻接表</a:t>
            </a:r>
            <a:r>
              <a:rPr lang="en-US" sz="28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28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1700808"/>
            <a:ext cx="8964488" cy="302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*&amp;G,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A[][],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e)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i， j;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[i].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=NULL;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40" y="477896"/>
            <a:ext cx="9001156" cy="4020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	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A[i][j]!=0 &amp;&amp; A[i][j]!=INF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=j;			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 	     	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存放权重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=G-&gt;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[i].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[i].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G-&gt;n=n; G-&gt;e=e;</a:t>
            </a:r>
            <a:endParaRPr lang="zh-CN" altLang="en-US" sz="20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1000100" y="4786322"/>
            <a:ext cx="4429156" cy="642942"/>
            <a:chOff x="1000100" y="4786322"/>
            <a:chExt cx="4429156" cy="642942"/>
          </a:xfrm>
        </p:grpSpPr>
        <p:sp>
          <p:nvSpPr>
            <p:cNvPr id="5" name="矩形 4"/>
            <p:cNvSpPr/>
            <p:nvPr/>
          </p:nvSpPr>
          <p:spPr bwMode="auto">
            <a:xfrm>
              <a:off x="2714612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857620" y="492919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82690" y="478632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b="1" i="1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54194" y="478632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baseline="-25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0100" y="4954598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i</a:t>
              </a:r>
              <a:endParaRPr lang="zh-CN" altLang="en-US" b="1" i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43108" y="512287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286116" y="492919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071934" y="5119699"/>
              <a:ext cx="642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14876" y="4791085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…</a:t>
              </a: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4419599" y="5481652"/>
            <a:ext cx="2357454" cy="857256"/>
            <a:chOff x="4419599" y="5481652"/>
            <a:chExt cx="2357454" cy="857256"/>
          </a:xfrm>
        </p:grpSpPr>
        <p:sp>
          <p:nvSpPr>
            <p:cNvPr id="15" name="矩形 14"/>
            <p:cNvSpPr/>
            <p:nvPr/>
          </p:nvSpPr>
          <p:spPr bwMode="auto">
            <a:xfrm>
              <a:off x="4929190" y="578645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86512" y="578645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500694" y="5786454"/>
              <a:ext cx="78581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A[i][j]</a:t>
              </a:r>
              <a:endParaRPr lang="zh-CN" alt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714876" y="5643578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00562" y="5559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</a:t>
              </a:r>
              <a:endParaRPr lang="zh-CN" altLang="en-US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19599" y="5481652"/>
              <a:ext cx="2357454" cy="857256"/>
            </a:xfrm>
            <a:prstGeom prst="roundRect">
              <a:avLst/>
            </a:pr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组合 26"/>
          <p:cNvGrpSpPr/>
          <p:nvPr/>
        </p:nvGrpSpPr>
        <p:grpSpPr>
          <a:xfrm>
            <a:off x="2533650" y="5286375"/>
            <a:ext cx="1905000" cy="1083725"/>
            <a:chOff x="2533650" y="5286375"/>
            <a:chExt cx="1905000" cy="1083725"/>
          </a:xfrm>
        </p:grpSpPr>
        <p:sp>
          <p:nvSpPr>
            <p:cNvPr id="23" name="任意多边形 22"/>
            <p:cNvSpPr/>
            <p:nvPr/>
          </p:nvSpPr>
          <p:spPr>
            <a:xfrm>
              <a:off x="2533650" y="5286375"/>
              <a:ext cx="1905000" cy="722330"/>
            </a:xfrm>
            <a:custGeom>
              <a:avLst/>
              <a:gdLst>
                <a:gd name="connsiteX0" fmla="*/ 1905000 w 1905000"/>
                <a:gd name="connsiteY0" fmla="*/ 628650 h 685800"/>
                <a:gd name="connsiteX1" fmla="*/ 1066800 w 1905000"/>
                <a:gd name="connsiteY1" fmla="*/ 628650 h 685800"/>
                <a:gd name="connsiteX2" fmla="*/ 257175 w 1905000"/>
                <a:gd name="connsiteY2" fmla="*/ 581025 h 685800"/>
                <a:gd name="connsiteX3" fmla="*/ 0 w 1905000"/>
                <a:gd name="connsiteY3" fmla="*/ 0 h 685800"/>
                <a:gd name="connsiteX0" fmla="*/ 1905000 w 1905000"/>
                <a:gd name="connsiteY0" fmla="*/ 628650 h 722330"/>
                <a:gd name="connsiteX1" fmla="*/ 966780 w 1905000"/>
                <a:gd name="connsiteY1" fmla="*/ 714393 h 722330"/>
                <a:gd name="connsiteX2" fmla="*/ 257175 w 1905000"/>
                <a:gd name="connsiteY2" fmla="*/ 581025 h 722330"/>
                <a:gd name="connsiteX3" fmla="*/ 0 w 1905000"/>
                <a:gd name="connsiteY3" fmla="*/ 0 h 72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722330">
                  <a:moveTo>
                    <a:pt x="1905000" y="628650"/>
                  </a:moveTo>
                  <a:cubicBezTo>
                    <a:pt x="1623218" y="632618"/>
                    <a:pt x="1241417" y="722330"/>
                    <a:pt x="966780" y="714393"/>
                  </a:cubicBezTo>
                  <a:cubicBezTo>
                    <a:pt x="692143" y="706456"/>
                    <a:pt x="418305" y="700091"/>
                    <a:pt x="257175" y="581025"/>
                  </a:cubicBezTo>
                  <a:cubicBezTo>
                    <a:pt x="96045" y="461960"/>
                    <a:pt x="39687" y="238125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60007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</a:rPr>
                <a:t>插入</a:t>
              </a:r>
              <a:endParaRPr lang="zh-CN" altLang="en-US" b="1">
                <a:solidFill>
                  <a:srgbClr val="7030A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6336" y="489648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</a:rPr>
              <a:t>唯一性？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17206"/>
            <a:ext cx="8534752" cy="2927818"/>
          </a:xfrm>
        </p:spPr>
        <p:txBody>
          <a:bodyPr>
            <a:normAutofit/>
          </a:bodyPr>
          <a:lstStyle/>
          <a:p>
            <a:r>
              <a:rPr lang="zh-CN" altLang="zh-CN" sz="2800" b="0" dirty="0" smtClean="0"/>
              <a:t>还有</a:t>
            </a:r>
            <a:r>
              <a:rPr lang="zh-CN" altLang="zh-CN" sz="2800" b="0" dirty="0"/>
              <a:t>两种不常用的存储方法：</a:t>
            </a:r>
            <a:r>
              <a:rPr lang="zh-CN" altLang="zh-CN" sz="2800" dirty="0">
                <a:solidFill>
                  <a:srgbClr val="FF0000"/>
                </a:solidFill>
              </a:rPr>
              <a:t>十字链表和邻接多重表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有向图：</a:t>
            </a:r>
            <a:r>
              <a:rPr lang="zh-CN" altLang="zh-CN" sz="2800" dirty="0" smtClean="0">
                <a:solidFill>
                  <a:srgbClr val="FF0000"/>
                </a:solidFill>
              </a:rPr>
              <a:t>十字</a:t>
            </a:r>
            <a:r>
              <a:rPr lang="zh-CN" altLang="zh-CN" sz="2800" dirty="0">
                <a:solidFill>
                  <a:srgbClr val="FF0000"/>
                </a:solidFill>
              </a:rPr>
              <a:t>链表法</a:t>
            </a:r>
            <a:r>
              <a:rPr lang="zh-CN" altLang="zh-CN" sz="2800" b="0" dirty="0" smtClean="0"/>
              <a:t>可看做</a:t>
            </a:r>
            <a:r>
              <a:rPr lang="zh-CN" altLang="zh-CN" sz="2800" b="0" dirty="0"/>
              <a:t>是</a:t>
            </a:r>
            <a:r>
              <a:rPr lang="zh-CN" altLang="zh-CN" sz="2800" dirty="0">
                <a:solidFill>
                  <a:srgbClr val="FF0000"/>
                </a:solidFill>
              </a:rPr>
              <a:t>邻接矩阵的压缩存储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无向图</a:t>
            </a:r>
            <a:r>
              <a:rPr lang="zh-CN" altLang="en-US" sz="2800" b="0" dirty="0" smtClean="0"/>
              <a:t>：</a:t>
            </a:r>
            <a:r>
              <a:rPr lang="zh-CN" altLang="zh-CN" sz="2800" b="0" dirty="0" smtClean="0"/>
              <a:t>将</a:t>
            </a:r>
            <a:r>
              <a:rPr lang="zh-CN" altLang="zh-CN" sz="2800" b="0" dirty="0"/>
              <a:t>邻接</a:t>
            </a:r>
            <a:r>
              <a:rPr lang="zh-CN" altLang="zh-CN" sz="2800" b="0" dirty="0" smtClean="0"/>
              <a:t>表</a:t>
            </a:r>
            <a:r>
              <a:rPr lang="zh-CN" altLang="en-US" sz="2800" b="0" dirty="0" smtClean="0"/>
              <a:t>两个边节点合并</a:t>
            </a:r>
            <a:r>
              <a:rPr lang="zh-CN" altLang="zh-CN" sz="2800" b="0" dirty="0" smtClean="0"/>
              <a:t>使用</a:t>
            </a:r>
            <a:r>
              <a:rPr lang="zh-CN" altLang="zh-CN" sz="2800" b="0" dirty="0"/>
              <a:t>，即形成</a:t>
            </a:r>
            <a:r>
              <a:rPr lang="zh-CN" altLang="zh-CN" sz="2800" dirty="0">
                <a:solidFill>
                  <a:srgbClr val="FF0000"/>
                </a:solidFill>
              </a:rPr>
              <a:t>邻接多重表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94278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三、</a:t>
            </a:r>
            <a:r>
              <a:rPr lang="zh-CN" altLang="en-US" sz="3200" b="1" dirty="0">
                <a:solidFill>
                  <a:srgbClr val="FF0000"/>
                </a:solidFill>
              </a:rPr>
              <a:t>十字链表、邻接多重表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非顺序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9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9" y="44624"/>
            <a:ext cx="8798211" cy="292781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十字</a:t>
            </a:r>
            <a:r>
              <a:rPr lang="zh-CN" altLang="en-US" sz="2800" dirty="0" smtClean="0">
                <a:solidFill>
                  <a:srgbClr val="FF0000"/>
                </a:solidFill>
              </a:rPr>
              <a:t>链表</a:t>
            </a:r>
            <a:r>
              <a:rPr lang="zh-CN" altLang="zh-CN" sz="2800" b="0" dirty="0" smtClean="0"/>
              <a:t>：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弧</a:t>
            </a:r>
            <a:r>
              <a:rPr lang="zh-CN" altLang="en-US" sz="2800" b="0" dirty="0"/>
              <a:t>头相同</a:t>
            </a:r>
            <a:r>
              <a:rPr lang="zh-CN" altLang="en-US" sz="2800" b="0" dirty="0" smtClean="0"/>
              <a:t>的点连在一个链表中</a:t>
            </a:r>
            <a:r>
              <a:rPr lang="en-US" altLang="zh-CN" sz="2800" b="0" dirty="0" smtClean="0"/>
              <a:t>——</a:t>
            </a:r>
            <a:r>
              <a:rPr lang="zh-CN" altLang="zh-CN" sz="2800" dirty="0" smtClean="0">
                <a:solidFill>
                  <a:srgbClr val="FF0000"/>
                </a:solidFill>
              </a:rPr>
              <a:t>邻接</a:t>
            </a:r>
            <a:r>
              <a:rPr lang="zh-CN" altLang="en-US" sz="2800" dirty="0" smtClean="0">
                <a:solidFill>
                  <a:srgbClr val="FF0000"/>
                </a:solidFill>
              </a:rPr>
              <a:t>表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弧尾相同</a:t>
            </a:r>
            <a:r>
              <a:rPr lang="zh-CN" altLang="en-US" sz="2800" b="0" dirty="0"/>
              <a:t>的</a:t>
            </a:r>
            <a:r>
              <a:rPr lang="zh-CN" altLang="en-US" sz="2800" b="0" dirty="0" smtClean="0"/>
              <a:t>点也连</a:t>
            </a:r>
            <a:r>
              <a:rPr lang="zh-CN" altLang="en-US" sz="2800" b="0" dirty="0"/>
              <a:t>在一个</a:t>
            </a:r>
            <a:r>
              <a:rPr lang="zh-CN" altLang="en-US" sz="2800" b="0" dirty="0" smtClean="0"/>
              <a:t>链表</a:t>
            </a:r>
            <a:r>
              <a:rPr lang="en-US" altLang="zh-CN" sz="2800" b="0" dirty="0" smtClean="0"/>
              <a:t>——</a:t>
            </a:r>
            <a:r>
              <a:rPr lang="zh-CN" altLang="en-US" sz="2800" b="0" dirty="0" smtClean="0"/>
              <a:t>增加“竖向”连接；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好处：更</a:t>
            </a:r>
            <a:r>
              <a:rPr lang="zh-CN" altLang="en-US" sz="2800" b="0" dirty="0"/>
              <a:t>容易求</a:t>
            </a:r>
            <a:r>
              <a:rPr lang="en-US" altLang="zh-CN" sz="2800" b="0" dirty="0"/>
              <a:t>ID</a:t>
            </a:r>
            <a:r>
              <a:rPr lang="zh-CN" altLang="en-US" sz="2800" b="0" dirty="0"/>
              <a:t>、</a:t>
            </a:r>
            <a:r>
              <a:rPr lang="en-US" altLang="zh-CN" sz="2800" b="0" dirty="0" smtClean="0"/>
              <a:t>OD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2852936"/>
            <a:ext cx="901252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图的两种存储结构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：拓扑排序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一、</a:t>
            </a:r>
            <a:r>
              <a:rPr lang="zh-CN" altLang="zh-CN" sz="3200" b="1" dirty="0" smtClean="0"/>
              <a:t>图</a:t>
            </a:r>
            <a:r>
              <a:rPr lang="zh-CN" altLang="zh-CN" sz="3200" b="1" dirty="0"/>
              <a:t>的</a:t>
            </a:r>
            <a:r>
              <a:rPr lang="zh-CN" altLang="zh-CN" sz="3200" b="1" dirty="0" smtClean="0"/>
              <a:t>遍历</a:t>
            </a:r>
            <a:r>
              <a:rPr lang="zh-CN" altLang="en-US" sz="3200" b="1" dirty="0" smtClean="0"/>
              <a:t>的问题及解决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808" cy="5240624"/>
          </a:xfrm>
        </p:spPr>
        <p:txBody>
          <a:bodyPr>
            <a:normAutofit fontScale="92500"/>
          </a:bodyPr>
          <a:lstStyle/>
          <a:p>
            <a:r>
              <a:rPr lang="zh-CN" altLang="en-US" sz="2800" b="0" dirty="0"/>
              <a:t>从给定图中任意指定的顶点（称为初始点）出发，按照某种搜索方法沿着图的边访问图中的所有顶点，使</a:t>
            </a:r>
            <a:r>
              <a:rPr lang="zh-CN" altLang="en-US" sz="2800" dirty="0">
                <a:solidFill>
                  <a:srgbClr val="FF0000"/>
                </a:solidFill>
              </a:rPr>
              <a:t>每个顶点仅被访问一次</a:t>
            </a:r>
            <a:r>
              <a:rPr lang="zh-CN" altLang="en-US" sz="2800" b="0" dirty="0"/>
              <a:t>，这个过程称为</a:t>
            </a:r>
            <a:r>
              <a:rPr lang="zh-CN" altLang="en-US" sz="2800" dirty="0">
                <a:solidFill>
                  <a:srgbClr val="FF0000"/>
                </a:solidFill>
              </a:rPr>
              <a:t>图的遍历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图</a:t>
            </a:r>
            <a:r>
              <a:rPr lang="zh-CN" altLang="zh-CN" sz="2800" b="0" dirty="0"/>
              <a:t>的遍历要比树的遍历</a:t>
            </a:r>
            <a:r>
              <a:rPr lang="zh-CN" altLang="zh-CN" sz="2800" dirty="0">
                <a:solidFill>
                  <a:srgbClr val="FF0000"/>
                </a:solidFill>
              </a:rPr>
              <a:t>复杂得多</a:t>
            </a:r>
            <a:r>
              <a:rPr lang="zh-CN" altLang="zh-CN" sz="2800" b="0" dirty="0"/>
              <a:t>，在遍历过程中可能出现</a:t>
            </a:r>
            <a:r>
              <a:rPr lang="zh-CN" altLang="zh-CN" sz="2800" dirty="0">
                <a:solidFill>
                  <a:srgbClr val="FF0000"/>
                </a:solidFill>
              </a:rPr>
              <a:t>两个问题</a:t>
            </a:r>
            <a:r>
              <a:rPr lang="zh-CN" altLang="zh-CN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zh-CN" sz="2800" b="0" dirty="0" smtClean="0"/>
              <a:t>①</a:t>
            </a:r>
            <a:r>
              <a:rPr lang="zh-CN" altLang="zh-CN" sz="2800" b="0" dirty="0"/>
              <a:t>图的任一顶点都可能和其余顶点相邻接，</a:t>
            </a:r>
            <a:r>
              <a:rPr lang="zh-CN" altLang="zh-CN" sz="2800" b="0" dirty="0" smtClean="0"/>
              <a:t>因此</a:t>
            </a:r>
            <a:r>
              <a:rPr lang="zh-CN" altLang="en-US" sz="2800" b="0" dirty="0" smtClean="0"/>
              <a:t>可能造成</a:t>
            </a:r>
            <a:r>
              <a:rPr lang="zh-CN" altLang="zh-CN" sz="2800" b="0" dirty="0" smtClean="0"/>
              <a:t>某</a:t>
            </a:r>
            <a:r>
              <a:rPr lang="zh-CN" altLang="en-US" sz="2800" b="0" dirty="0" smtClean="0"/>
              <a:t>些</a:t>
            </a:r>
            <a:r>
              <a:rPr lang="zh-CN" altLang="zh-CN" sz="2800" b="0" dirty="0" smtClean="0"/>
              <a:t>顶点</a:t>
            </a:r>
            <a:r>
              <a:rPr lang="zh-CN" altLang="en-US" sz="2800" dirty="0" smtClean="0">
                <a:solidFill>
                  <a:srgbClr val="FF0000"/>
                </a:solidFill>
              </a:rPr>
              <a:t>被</a:t>
            </a:r>
            <a:r>
              <a:rPr lang="zh-CN" altLang="zh-CN" sz="2800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dirty="0" smtClean="0">
                <a:solidFill>
                  <a:srgbClr val="FF0000"/>
                </a:solidFill>
              </a:rPr>
              <a:t>多次</a:t>
            </a:r>
            <a:r>
              <a:rPr lang="zh-CN" altLang="zh-CN" sz="2800" b="0" dirty="0" smtClean="0"/>
              <a:t>，</a:t>
            </a:r>
            <a:r>
              <a:rPr lang="zh-CN" altLang="en-US" sz="2800" b="0" dirty="0" smtClean="0"/>
              <a:t>应保证每个顶点</a:t>
            </a:r>
            <a:r>
              <a:rPr lang="zh-CN" altLang="en-US" sz="2800" dirty="0" smtClean="0">
                <a:solidFill>
                  <a:srgbClr val="FF0000"/>
                </a:solidFill>
              </a:rPr>
              <a:t>只访问一次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②</a:t>
            </a:r>
            <a:r>
              <a:rPr lang="zh-CN" altLang="zh-CN" sz="2800" b="0" dirty="0"/>
              <a:t>如果</a:t>
            </a:r>
            <a:r>
              <a:rPr lang="zh-CN" altLang="zh-CN" sz="2800" dirty="0">
                <a:solidFill>
                  <a:srgbClr val="FF0000"/>
                </a:solidFill>
              </a:rPr>
              <a:t>图不是连通的</a:t>
            </a:r>
            <a:r>
              <a:rPr lang="zh-CN" altLang="zh-CN" sz="2800" b="0" dirty="0"/>
              <a:t>，从起点出发可能到达不了所有其它顶点。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80709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429684" cy="56436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在</a:t>
            </a:r>
            <a:r>
              <a:rPr lang="zh-CN" altLang="zh-CN" sz="2800" b="0" dirty="0"/>
              <a:t>图的遍历过程中，需</a:t>
            </a:r>
            <a:r>
              <a:rPr lang="zh-CN" altLang="zh-CN" sz="2800" dirty="0">
                <a:solidFill>
                  <a:srgbClr val="FF0000"/>
                </a:solidFill>
              </a:rPr>
              <a:t>设置一个标志位数组</a:t>
            </a:r>
            <a:r>
              <a:rPr lang="en-US" altLang="zh-CN" sz="2800" dirty="0" smtClean="0">
                <a:solidFill>
                  <a:srgbClr val="FF0000"/>
                </a:solidFill>
              </a:rPr>
              <a:t>Visited[n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zh-CN" sz="2800" b="0" dirty="0"/>
              <a:t>，用来标记每个顶点是否被访问</a:t>
            </a:r>
            <a:r>
              <a:rPr lang="zh-CN" altLang="zh-CN" sz="2800" b="0" dirty="0" smtClean="0"/>
              <a:t>过</a:t>
            </a:r>
            <a:r>
              <a:rPr lang="en-US" altLang="zh-CN" sz="2800" b="0" dirty="0" smtClean="0"/>
              <a:t>;</a:t>
            </a:r>
          </a:p>
          <a:p>
            <a:pPr marL="0" indent="0"/>
            <a:r>
              <a:rPr lang="en-US" altLang="zh-CN" sz="2800" b="0" dirty="0" smtClean="0"/>
              <a:t>        </a:t>
            </a:r>
            <a:r>
              <a:rPr lang="zh-CN" altLang="zh-CN" sz="2800" b="0" dirty="0" smtClean="0"/>
              <a:t>其初始值</a:t>
            </a:r>
            <a:r>
              <a:rPr lang="zh-CN" altLang="en-US" sz="2800" b="0" dirty="0"/>
              <a:t>均</a:t>
            </a:r>
            <a:r>
              <a:rPr lang="zh-CN" altLang="zh-CN" sz="2800" b="0" dirty="0" smtClean="0"/>
              <a:t>为</a:t>
            </a:r>
            <a:r>
              <a:rPr lang="en-US" altLang="zh-CN" sz="2800" dirty="0" smtClean="0">
                <a:solidFill>
                  <a:srgbClr val="FF0000"/>
                </a:solidFill>
              </a:rPr>
              <a:t>false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pPr marL="0" indent="0"/>
            <a:r>
              <a:rPr lang="en-US" altLang="zh-CN" sz="2800" b="0" dirty="0" smtClean="0"/>
              <a:t>        </a:t>
            </a:r>
            <a:r>
              <a:rPr lang="zh-CN" altLang="zh-CN" sz="2800" b="0" dirty="0" smtClean="0"/>
              <a:t>一旦</a:t>
            </a:r>
            <a:r>
              <a:rPr lang="zh-CN" altLang="zh-CN" sz="2800" b="0" dirty="0"/>
              <a:t>某个顶点</a:t>
            </a:r>
            <a:r>
              <a:rPr lang="en-US" altLang="zh-CN" sz="2800" b="0" dirty="0"/>
              <a:t>i</a:t>
            </a:r>
            <a:r>
              <a:rPr lang="zh-CN" altLang="zh-CN" sz="2800" b="0" dirty="0"/>
              <a:t>被访问，其</a:t>
            </a:r>
            <a:r>
              <a:rPr lang="en-US" altLang="zh-CN" sz="2800" b="0" dirty="0"/>
              <a:t>Visited[i]</a:t>
            </a:r>
            <a:r>
              <a:rPr lang="zh-CN" altLang="zh-CN" sz="2800" b="0" dirty="0"/>
              <a:t>标志被置为</a:t>
            </a:r>
            <a:r>
              <a:rPr lang="en-US" altLang="zh-CN" sz="2800" dirty="0">
                <a:solidFill>
                  <a:srgbClr val="FF0000"/>
                </a:solidFill>
              </a:rPr>
              <a:t>true</a:t>
            </a:r>
            <a:r>
              <a:rPr lang="zh-CN" altLang="zh-CN" sz="2800" b="0" dirty="0"/>
              <a:t>，从而防止了该顶点被多次</a:t>
            </a:r>
            <a:r>
              <a:rPr lang="zh-CN" altLang="zh-CN" sz="2800" b="0" dirty="0" smtClean="0"/>
              <a:t>访问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 smtClean="0"/>
              <a:t>当</a:t>
            </a:r>
            <a:r>
              <a:rPr lang="zh-CN" altLang="zh-CN" sz="2800" b="0" dirty="0"/>
              <a:t>遍历</a:t>
            </a:r>
            <a:r>
              <a:rPr lang="zh-CN" altLang="zh-CN" sz="2800" b="0" dirty="0" smtClean="0"/>
              <a:t>算法</a:t>
            </a:r>
            <a:r>
              <a:rPr lang="zh-CN" altLang="en-US" sz="2800" b="0" dirty="0" smtClean="0"/>
              <a:t>一趟</a:t>
            </a:r>
            <a:r>
              <a:rPr lang="zh-CN" altLang="zh-CN" sz="2800" b="0" dirty="0" smtClean="0"/>
              <a:t>结束</a:t>
            </a:r>
            <a:r>
              <a:rPr lang="zh-CN" altLang="en-US" sz="2800" b="0" dirty="0" smtClean="0"/>
              <a:t>时</a:t>
            </a:r>
            <a:r>
              <a:rPr lang="zh-CN" altLang="zh-CN" sz="2800" b="0" dirty="0" smtClean="0"/>
              <a:t>，</a:t>
            </a:r>
            <a:r>
              <a:rPr lang="zh-CN" altLang="zh-CN" sz="2800" b="0" dirty="0"/>
              <a:t>就可以通过检查标志位数组</a:t>
            </a:r>
            <a:r>
              <a:rPr lang="en-US" altLang="zh-CN" sz="2800" b="0" dirty="0" smtClean="0"/>
              <a:t>Visited[n]</a:t>
            </a:r>
            <a:r>
              <a:rPr lang="zh-CN" altLang="zh-CN" sz="2800" b="0" dirty="0"/>
              <a:t>来查看是否所有的顶点都已被</a:t>
            </a:r>
            <a:r>
              <a:rPr lang="zh-CN" altLang="zh-CN" sz="2800" b="0" dirty="0" smtClean="0"/>
              <a:t>访问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pPr marL="0" indent="0"/>
            <a:r>
              <a:rPr lang="en-US" altLang="zh-CN" sz="2800" b="0" dirty="0" smtClean="0"/>
              <a:t>         </a:t>
            </a:r>
            <a:r>
              <a:rPr lang="zh-CN" altLang="zh-CN" sz="2800" b="0" dirty="0" smtClean="0"/>
              <a:t>如果</a:t>
            </a:r>
            <a:r>
              <a:rPr lang="zh-CN" altLang="zh-CN" sz="2800" b="0" dirty="0"/>
              <a:t>还有顶点未被访问，则可</a:t>
            </a:r>
            <a:r>
              <a:rPr lang="zh-CN" altLang="zh-CN" sz="2800" dirty="0">
                <a:solidFill>
                  <a:srgbClr val="FF0000"/>
                </a:solidFill>
              </a:rPr>
              <a:t>从某个未被标记的顶点开始继续遍历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解决方法：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75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42"/>
            <a:ext cx="8534752" cy="5737270"/>
          </a:xfrm>
        </p:spPr>
        <p:txBody>
          <a:bodyPr>
            <a:normAutofit/>
          </a:bodyPr>
          <a:lstStyle/>
          <a:p>
            <a:r>
              <a:rPr lang="zh-CN" altLang="zh-CN" sz="2800" b="0" dirty="0"/>
              <a:t>图的</a:t>
            </a:r>
            <a:r>
              <a:rPr lang="zh-CN" altLang="zh-CN" sz="2800" dirty="0"/>
              <a:t>遍历</a:t>
            </a:r>
            <a:r>
              <a:rPr lang="zh-CN" altLang="zh-CN" sz="2800" dirty="0" smtClean="0"/>
              <a:t>实质</a:t>
            </a:r>
            <a:r>
              <a:rPr lang="zh-CN" altLang="zh-CN" sz="2800" b="0" dirty="0" smtClean="0"/>
              <a:t>就是</a:t>
            </a:r>
            <a:r>
              <a:rPr lang="zh-CN" altLang="zh-CN" sz="2800" dirty="0">
                <a:solidFill>
                  <a:srgbClr val="FF0000"/>
                </a:solidFill>
              </a:rPr>
              <a:t>查找每个顶点的邻接点</a:t>
            </a:r>
            <a:r>
              <a:rPr lang="zh-CN" altLang="zh-CN" sz="2800" b="0" dirty="0"/>
              <a:t>的过程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通常</a:t>
            </a:r>
            <a:r>
              <a:rPr lang="zh-CN" altLang="zh-CN" sz="2800" b="0" dirty="0"/>
              <a:t>有两种方式</a:t>
            </a:r>
            <a:r>
              <a:rPr lang="zh-CN" altLang="zh-CN" sz="2800" b="0" dirty="0" smtClean="0"/>
              <a:t>：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		</a:t>
            </a:r>
            <a:r>
              <a:rPr lang="zh-CN" altLang="zh-CN" sz="2800" dirty="0" smtClean="0">
                <a:solidFill>
                  <a:srgbClr val="FF0000"/>
                </a:solidFill>
              </a:rPr>
              <a:t>深度优先搜索</a:t>
            </a:r>
            <a:r>
              <a:rPr lang="en-US" altLang="zh-CN" sz="2800" b="0" dirty="0"/>
              <a:t>(DFS</a:t>
            </a:r>
            <a:r>
              <a:rPr lang="en-US" altLang="zh-CN" sz="2800" b="0" dirty="0" smtClean="0"/>
              <a:t>)</a:t>
            </a:r>
          </a:p>
          <a:p>
            <a:r>
              <a:rPr lang="en-US" altLang="zh-CN" sz="2800" b="0" dirty="0" smtClean="0"/>
              <a:t>		</a:t>
            </a:r>
            <a:r>
              <a:rPr lang="zh-CN" altLang="zh-CN" sz="2800" dirty="0" smtClean="0">
                <a:solidFill>
                  <a:srgbClr val="FF0000"/>
                </a:solidFill>
              </a:rPr>
              <a:t>广度优先搜索</a:t>
            </a:r>
            <a:r>
              <a:rPr lang="en-US" altLang="zh-CN" sz="2800" b="0" dirty="0"/>
              <a:t>(</a:t>
            </a:r>
            <a:r>
              <a:rPr lang="en-US" altLang="zh-CN" sz="2800" b="0" dirty="0" smtClean="0"/>
              <a:t>BFS)</a:t>
            </a:r>
          </a:p>
          <a:p>
            <a:r>
              <a:rPr lang="zh-CN" altLang="zh-CN" sz="2800" b="0" dirty="0" smtClean="0"/>
              <a:t>它们</a:t>
            </a:r>
            <a:r>
              <a:rPr lang="zh-CN" altLang="zh-CN" sz="2800" b="0" dirty="0"/>
              <a:t>对无向图和有向图都适用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800"/>
              </a:spcBef>
            </a:pPr>
            <a:r>
              <a:rPr lang="zh-CN" altLang="zh-CN" sz="2800" dirty="0" smtClean="0"/>
              <a:t>结论</a:t>
            </a:r>
            <a:r>
              <a:rPr lang="zh-CN" altLang="zh-CN" sz="2800" dirty="0"/>
              <a:t>：</a:t>
            </a:r>
          </a:p>
          <a:p>
            <a:r>
              <a:rPr lang="en-US" altLang="zh-CN" sz="2800" b="0" dirty="0"/>
              <a:t>	</a:t>
            </a:r>
            <a:r>
              <a:rPr lang="zh-CN" altLang="zh-CN" sz="2800" b="0" dirty="0"/>
              <a:t>图的遍历是</a:t>
            </a:r>
            <a:r>
              <a:rPr lang="zh-CN" altLang="zh-CN" sz="3200" dirty="0">
                <a:solidFill>
                  <a:srgbClr val="FF0000"/>
                </a:solidFill>
              </a:rPr>
              <a:t>将</a:t>
            </a:r>
            <a:r>
              <a:rPr lang="zh-CN" altLang="zh-CN" sz="3200" dirty="0" smtClean="0">
                <a:solidFill>
                  <a:srgbClr val="FF0000"/>
                </a:solidFill>
              </a:rPr>
              <a:t>非</a:t>
            </a:r>
            <a:r>
              <a:rPr lang="zh-CN" altLang="en-US" sz="3200" dirty="0" smtClean="0">
                <a:solidFill>
                  <a:srgbClr val="FF0000"/>
                </a:solidFill>
              </a:rPr>
              <a:t>线性</a:t>
            </a:r>
            <a:r>
              <a:rPr lang="zh-CN" altLang="zh-CN" sz="3200" dirty="0" smtClean="0">
                <a:solidFill>
                  <a:srgbClr val="FF0000"/>
                </a:solidFill>
              </a:rPr>
              <a:t>结构数据</a:t>
            </a:r>
            <a:r>
              <a:rPr lang="zh-CN" altLang="en-US" sz="3200" dirty="0" smtClean="0">
                <a:solidFill>
                  <a:srgbClr val="FF0000"/>
                </a:solidFill>
              </a:rPr>
              <a:t>进行</a:t>
            </a:r>
            <a:r>
              <a:rPr lang="zh-CN" altLang="zh-CN" sz="3200" dirty="0" smtClean="0">
                <a:solidFill>
                  <a:srgbClr val="FF0000"/>
                </a:solidFill>
              </a:rPr>
              <a:t>线性化</a:t>
            </a:r>
            <a:r>
              <a:rPr lang="zh-CN" altLang="en-US" sz="2800" b="0" dirty="0" smtClean="0"/>
              <a:t>的过程</a:t>
            </a:r>
            <a:r>
              <a:rPr lang="zh-CN" altLang="zh-CN" sz="2800" b="0" dirty="0" smtClean="0"/>
              <a:t>，</a:t>
            </a:r>
            <a:r>
              <a:rPr lang="zh-CN" altLang="zh-CN" sz="3200" dirty="0">
                <a:solidFill>
                  <a:srgbClr val="FF0000"/>
                </a:solidFill>
              </a:rPr>
              <a:t>结点的访问</a:t>
            </a:r>
            <a:r>
              <a:rPr lang="zh-CN" altLang="zh-CN" sz="3200" dirty="0" smtClean="0">
                <a:solidFill>
                  <a:srgbClr val="FF0000"/>
                </a:solidFill>
              </a:rPr>
              <a:t>顺序</a:t>
            </a:r>
            <a:r>
              <a:rPr lang="zh-CN" altLang="en-US" sz="3200" dirty="0" smtClean="0">
                <a:solidFill>
                  <a:srgbClr val="FF0000"/>
                </a:solidFill>
              </a:rPr>
              <a:t>受</a:t>
            </a:r>
            <a:r>
              <a:rPr lang="zh-CN" altLang="en-US" sz="3200" dirty="0" smtClean="0"/>
              <a:t>访问策略、存储结构</a:t>
            </a:r>
            <a:r>
              <a:rPr lang="zh-CN" altLang="en-US" sz="3200" dirty="0" smtClean="0">
                <a:solidFill>
                  <a:srgbClr val="FF0000"/>
                </a:solidFill>
              </a:rPr>
              <a:t>等因素的影响而不同</a:t>
            </a:r>
            <a:r>
              <a:rPr lang="zh-CN" altLang="zh-CN" sz="2800" b="0" dirty="0" smtClean="0"/>
              <a:t>。</a:t>
            </a:r>
            <a:endParaRPr lang="zh-CN" altLang="zh-CN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二、</a:t>
            </a:r>
            <a:r>
              <a:rPr lang="zh-CN" altLang="zh-CN" sz="3200" b="1" dirty="0" smtClean="0"/>
              <a:t>深度优先搜索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DFS</a:t>
            </a:r>
            <a:r>
              <a:rPr lang="zh-CN" altLang="en-US" sz="3200" b="1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71546"/>
            <a:ext cx="7500990" cy="17813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zh-CN" sz="2800" dirty="0" smtClean="0">
                <a:solidFill>
                  <a:srgbClr val="FF0000"/>
                </a:solidFill>
              </a:rPr>
              <a:t>深度优先搜索</a:t>
            </a:r>
            <a:r>
              <a:rPr lang="en-US" altLang="zh-CN" sz="2800" b="0" dirty="0"/>
              <a:t>(Depth-First Search</a:t>
            </a:r>
            <a:r>
              <a:rPr lang="zh-CN" altLang="zh-CN" sz="2800" b="0" dirty="0"/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DFS</a:t>
            </a:r>
            <a:r>
              <a:rPr lang="en-US" altLang="zh-CN" sz="2800" b="0" dirty="0"/>
              <a:t>)</a:t>
            </a:r>
            <a:r>
              <a:rPr lang="zh-CN" altLang="zh-CN" sz="2800" b="0" dirty="0"/>
              <a:t>遍历</a:t>
            </a:r>
            <a:r>
              <a:rPr lang="zh-CN" altLang="zh-CN" sz="2800" dirty="0"/>
              <a:t>类似于</a:t>
            </a:r>
            <a:r>
              <a:rPr lang="zh-CN" altLang="zh-CN" sz="2800" dirty="0">
                <a:solidFill>
                  <a:srgbClr val="FF0000"/>
                </a:solidFill>
              </a:rPr>
              <a:t>树的先根</a:t>
            </a:r>
            <a:r>
              <a:rPr lang="zh-CN" altLang="zh-CN" sz="2800" dirty="0" smtClean="0">
                <a:solidFill>
                  <a:srgbClr val="FF0000"/>
                </a:solidFill>
              </a:rPr>
              <a:t>遍历</a:t>
            </a:r>
            <a:r>
              <a:rPr lang="zh-CN" altLang="en-US" sz="2800" b="0" dirty="0" smtClean="0"/>
              <a:t>。</a:t>
            </a:r>
            <a:r>
              <a:rPr lang="zh-CN" altLang="zh-CN" sz="2800" b="0" dirty="0" smtClean="0"/>
              <a:t>其</a:t>
            </a:r>
            <a:r>
              <a:rPr lang="zh-CN" altLang="zh-CN" sz="2800" b="0" dirty="0"/>
              <a:t>特点</a:t>
            </a:r>
            <a:r>
              <a:rPr lang="zh-CN" altLang="zh-CN" sz="2800" b="0" dirty="0" smtClean="0"/>
              <a:t>是</a:t>
            </a:r>
            <a:r>
              <a:rPr lang="zh-CN" altLang="en-US" sz="2800" b="0" dirty="0" smtClean="0"/>
              <a:t>按照顶点邻接关系，</a:t>
            </a:r>
            <a:r>
              <a:rPr lang="zh-CN" altLang="zh-CN" sz="2800" b="0" dirty="0" smtClean="0"/>
              <a:t>尽可能</a:t>
            </a:r>
            <a:r>
              <a:rPr lang="zh-CN" altLang="zh-CN" sz="2800" dirty="0">
                <a:solidFill>
                  <a:srgbClr val="FF0000"/>
                </a:solidFill>
              </a:rPr>
              <a:t>先对纵深</a:t>
            </a:r>
            <a:r>
              <a:rPr lang="zh-CN" altLang="zh-CN" sz="2800" b="0" dirty="0"/>
              <a:t>方向进行</a:t>
            </a:r>
            <a:r>
              <a:rPr lang="zh-CN" altLang="zh-CN" sz="2800" b="0" dirty="0" smtClean="0"/>
              <a:t>搜索</a:t>
            </a:r>
            <a:r>
              <a:rPr lang="zh-CN" altLang="en-US" sz="2800" b="0" dirty="0" smtClean="0"/>
              <a:t>。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89" y="2928934"/>
            <a:ext cx="6900219" cy="387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741368"/>
          </a:xfrm>
        </p:spPr>
        <p:txBody>
          <a:bodyPr>
            <a:normAutofit lnSpcReduction="10000"/>
          </a:bodyPr>
          <a:lstStyle/>
          <a:p>
            <a:r>
              <a:rPr lang="zh-CN" altLang="zh-CN" sz="2600" dirty="0" smtClean="0">
                <a:solidFill>
                  <a:srgbClr val="FF0000"/>
                </a:solidFill>
              </a:rPr>
              <a:t>深度优先搜索</a:t>
            </a:r>
            <a:r>
              <a:rPr lang="en-US" altLang="zh-CN" sz="2600" dirty="0" smtClean="0">
                <a:solidFill>
                  <a:srgbClr val="FF0000"/>
                </a:solidFill>
              </a:rPr>
              <a:t>DFS</a:t>
            </a:r>
            <a:r>
              <a:rPr lang="zh-CN" altLang="en-US" sz="2600" b="0" dirty="0" smtClean="0"/>
              <a:t>的</a:t>
            </a:r>
            <a:r>
              <a:rPr lang="zh-CN" altLang="zh-CN" sz="2600" b="0" dirty="0" smtClean="0"/>
              <a:t>基本</a:t>
            </a:r>
            <a:r>
              <a:rPr lang="zh-CN" altLang="zh-CN" sz="2600" b="0" dirty="0"/>
              <a:t>思想如下：</a:t>
            </a:r>
            <a:endParaRPr lang="en-US" altLang="zh-CN" sz="2600" b="0" dirty="0"/>
          </a:p>
          <a:p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 smtClean="0"/>
              <a:t>）初始状态</a:t>
            </a:r>
            <a:r>
              <a:rPr lang="zh-CN" altLang="zh-CN" b="0" dirty="0"/>
              <a:t>为图中所有的顶点都未被访问，即标志位</a:t>
            </a:r>
            <a:r>
              <a:rPr lang="en-US" altLang="zh-CN" dirty="0">
                <a:solidFill>
                  <a:srgbClr val="FF0000"/>
                </a:solidFill>
              </a:rPr>
              <a:t>Visited</a:t>
            </a:r>
            <a:r>
              <a:rPr lang="zh-CN" altLang="zh-CN" dirty="0">
                <a:solidFill>
                  <a:srgbClr val="FF0000"/>
                </a:solidFill>
              </a:rPr>
              <a:t>置为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zh-CN" b="0" dirty="0"/>
              <a:t>。从图中选取一个</a:t>
            </a:r>
            <a:r>
              <a:rPr lang="zh-CN" altLang="zh-CN" dirty="0">
                <a:solidFill>
                  <a:srgbClr val="FF0000"/>
                </a:solidFill>
              </a:rPr>
              <a:t>顶点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开始搜索</a:t>
            </a:r>
            <a:r>
              <a:rPr lang="zh-CN" altLang="zh-CN" b="0" dirty="0"/>
              <a:t>。设</a:t>
            </a:r>
            <a:r>
              <a:rPr lang="en-US" altLang="zh-CN" b="0" dirty="0"/>
              <a:t>v</a:t>
            </a:r>
            <a:r>
              <a:rPr lang="en-US" altLang="zh-CN" b="0" baseline="-25000" dirty="0"/>
              <a:t>0</a:t>
            </a:r>
            <a:r>
              <a:rPr lang="zh-CN" altLang="zh-CN" b="0" dirty="0"/>
              <a:t>∈</a:t>
            </a:r>
            <a:r>
              <a:rPr lang="en-US" altLang="zh-CN" b="0" dirty="0"/>
              <a:t>V</a:t>
            </a:r>
            <a:r>
              <a:rPr lang="zh-CN" altLang="zh-CN" b="0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源点</a:t>
            </a:r>
            <a:r>
              <a:rPr lang="zh-CN" altLang="zh-CN" b="0" dirty="0"/>
              <a:t>，访问顶点</a:t>
            </a:r>
            <a:r>
              <a:rPr lang="en-US" altLang="zh-CN" b="0" dirty="0"/>
              <a:t>v</a:t>
            </a:r>
            <a:r>
              <a:rPr lang="en-US" altLang="zh-CN" b="0" baseline="-25000" dirty="0"/>
              <a:t>0</a:t>
            </a:r>
            <a:r>
              <a:rPr lang="zh-CN" altLang="zh-CN" b="0" dirty="0"/>
              <a:t>并将其标志位</a:t>
            </a:r>
            <a:r>
              <a:rPr lang="en-US" altLang="zh-CN" dirty="0">
                <a:solidFill>
                  <a:srgbClr val="FF0000"/>
                </a:solidFill>
              </a:rPr>
              <a:t>Visited</a:t>
            </a:r>
            <a:r>
              <a:rPr lang="zh-CN" altLang="zh-CN" dirty="0">
                <a:solidFill>
                  <a:srgbClr val="FF0000"/>
                </a:solidFill>
              </a:rPr>
              <a:t>置为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zh-CN" b="0" dirty="0"/>
              <a:t>，然后访问</a:t>
            </a:r>
            <a:r>
              <a:rPr lang="en-US" altLang="zh-CN" b="0" dirty="0"/>
              <a:t>v</a:t>
            </a:r>
            <a:r>
              <a:rPr lang="en-US" altLang="zh-CN" b="0" baseline="-25000" dirty="0"/>
              <a:t>0</a:t>
            </a:r>
            <a:r>
              <a:rPr lang="zh-CN" altLang="zh-CN" b="0" dirty="0"/>
              <a:t>的未被访问过的</a:t>
            </a:r>
            <a:r>
              <a:rPr lang="zh-CN" altLang="zh-CN" dirty="0">
                <a:solidFill>
                  <a:srgbClr val="FF0000"/>
                </a:solidFill>
              </a:rPr>
              <a:t>邻接点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zh-CN" b="0" dirty="0" smtClean="0"/>
              <a:t>；</a:t>
            </a:r>
            <a:endParaRPr lang="en-US" altLang="zh-CN" b="0" dirty="0" smtClean="0"/>
          </a:p>
          <a:p>
            <a:r>
              <a:rPr lang="zh-CN" altLang="zh-CN" b="0" dirty="0" smtClean="0"/>
              <a:t>（</a:t>
            </a:r>
            <a:r>
              <a:rPr lang="en-US" altLang="zh-CN" b="0" dirty="0"/>
              <a:t>2</a:t>
            </a:r>
            <a:r>
              <a:rPr lang="zh-CN" altLang="zh-CN" b="0" dirty="0" smtClean="0"/>
              <a:t>）再</a:t>
            </a:r>
            <a:r>
              <a:rPr lang="zh-CN" altLang="zh-CN" b="0" dirty="0"/>
              <a:t>从顶点</a:t>
            </a:r>
            <a:r>
              <a:rPr lang="en-US" altLang="zh-CN" b="0" dirty="0"/>
              <a:t>v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出发递归地按照深度优先搜索的方式遍历；</a:t>
            </a:r>
          </a:p>
          <a:p>
            <a:r>
              <a:rPr lang="zh-CN" altLang="zh-CN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zh-CN" b="0" dirty="0" smtClean="0"/>
              <a:t>）当遇到一个所有邻接点都被访问过了的顶点</a:t>
            </a:r>
            <a:r>
              <a:rPr lang="en-US" altLang="zh-CN" b="0" dirty="0" smtClean="0"/>
              <a:t>v</a:t>
            </a:r>
            <a:r>
              <a:rPr lang="en-US" altLang="zh-CN" b="0" baseline="-25000" dirty="0" smtClean="0"/>
              <a:t>i</a:t>
            </a:r>
            <a:r>
              <a:rPr lang="zh-CN" altLang="zh-CN" b="0" dirty="0" smtClean="0"/>
              <a:t>时，则退回</a:t>
            </a:r>
            <a:r>
              <a:rPr lang="zh-CN" altLang="en-US" b="0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b="0" dirty="0" smtClean="0"/>
              <a:t>）</a:t>
            </a:r>
            <a:r>
              <a:rPr lang="zh-CN" altLang="zh-CN" b="0" dirty="0" smtClean="0"/>
              <a:t>到</a:t>
            </a:r>
            <a:r>
              <a:rPr lang="zh-CN" altLang="en-US" b="0" dirty="0" smtClean="0"/>
              <a:t>调用它的</a:t>
            </a:r>
            <a:r>
              <a:rPr lang="zh-CN" altLang="zh-CN" b="0" dirty="0" smtClean="0"/>
              <a:t>顶点</a:t>
            </a:r>
            <a:r>
              <a:rPr lang="en-US" altLang="zh-CN" b="0" dirty="0" err="1" smtClean="0"/>
              <a:t>v</a:t>
            </a:r>
            <a:r>
              <a:rPr lang="en-US" altLang="zh-CN" b="0" baseline="-25000" dirty="0" err="1" smtClean="0"/>
              <a:t>j</a:t>
            </a:r>
            <a:r>
              <a:rPr lang="zh-CN" altLang="zh-CN" b="0" dirty="0" smtClean="0"/>
              <a:t>；</a:t>
            </a:r>
          </a:p>
          <a:p>
            <a:r>
              <a:rPr lang="zh-CN" altLang="zh-CN" b="0" dirty="0" smtClean="0"/>
              <a:t>（</a:t>
            </a:r>
            <a:r>
              <a:rPr lang="en-US" altLang="zh-CN" b="0" dirty="0" smtClean="0"/>
              <a:t>4</a:t>
            </a:r>
            <a:r>
              <a:rPr lang="zh-CN" altLang="zh-CN" b="0" dirty="0" smtClean="0"/>
              <a:t>）再从顶点</a:t>
            </a:r>
            <a:r>
              <a:rPr lang="en-US" altLang="zh-CN" b="0" dirty="0" err="1" smtClean="0"/>
              <a:t>v</a:t>
            </a:r>
            <a:r>
              <a:rPr lang="en-US" altLang="zh-CN" b="0" baseline="-25000" dirty="0" err="1" smtClean="0"/>
              <a:t>j</a:t>
            </a:r>
            <a:r>
              <a:rPr lang="zh-CN" altLang="en-US" b="0" dirty="0" smtClean="0"/>
              <a:t>继续</a:t>
            </a:r>
            <a:r>
              <a:rPr lang="zh-CN" altLang="zh-CN" b="0" dirty="0" smtClean="0"/>
              <a:t>递归地按照深度优先搜索的方式遍历；</a:t>
            </a:r>
          </a:p>
          <a:p>
            <a:r>
              <a:rPr lang="zh-CN" altLang="zh-CN" b="0" dirty="0" smtClean="0"/>
              <a:t>（</a:t>
            </a:r>
            <a:r>
              <a:rPr lang="en-US" altLang="zh-CN" b="0" dirty="0" smtClean="0"/>
              <a:t>5</a:t>
            </a:r>
            <a:r>
              <a:rPr lang="zh-CN" altLang="zh-CN" b="0" dirty="0" smtClean="0"/>
              <a:t>）重复上述过程直到从</a:t>
            </a:r>
            <a:r>
              <a:rPr lang="en-US" altLang="zh-CN" b="0" dirty="0" smtClean="0"/>
              <a:t>v</a:t>
            </a:r>
            <a:r>
              <a:rPr lang="en-US" altLang="zh-CN" b="0" baseline="-25000" dirty="0" smtClean="0"/>
              <a:t>0</a:t>
            </a:r>
            <a:r>
              <a:rPr lang="zh-CN" altLang="zh-CN" b="0" dirty="0" smtClean="0"/>
              <a:t>出发的所有边都已检测过为止。此时，图中所有与源点</a:t>
            </a:r>
            <a:r>
              <a:rPr lang="en-US" altLang="zh-CN" b="0" dirty="0" smtClean="0"/>
              <a:t>v</a:t>
            </a:r>
            <a:r>
              <a:rPr lang="en-US" altLang="zh-CN" b="0" baseline="-25000" dirty="0" smtClean="0"/>
              <a:t>0</a:t>
            </a:r>
            <a:r>
              <a:rPr lang="zh-CN" altLang="zh-CN" b="0" dirty="0" smtClean="0"/>
              <a:t>有路径可达的顶点都已被访问过；</a:t>
            </a:r>
          </a:p>
          <a:p>
            <a:r>
              <a:rPr lang="zh-CN" altLang="zh-CN" b="0" dirty="0" smtClean="0"/>
              <a:t>（</a:t>
            </a:r>
            <a:r>
              <a:rPr lang="en-US" altLang="zh-CN" b="0" dirty="0" smtClean="0"/>
              <a:t>6</a:t>
            </a:r>
            <a:r>
              <a:rPr lang="zh-CN" altLang="zh-CN" b="0" dirty="0" smtClean="0"/>
              <a:t>）若此时图中尚有顶点未被访问，则另选图中一个未曾被访问过的顶点作为新源点，重复上述过程，直至图中所有顶点都被访问到为止。</a:t>
            </a:r>
          </a:p>
        </p:txBody>
      </p:sp>
      <p:sp>
        <p:nvSpPr>
          <p:cNvPr id="4" name="矩形 3"/>
          <p:cNvSpPr/>
          <p:nvPr/>
        </p:nvSpPr>
        <p:spPr>
          <a:xfrm>
            <a:off x="3946102" y="1916832"/>
            <a:ext cx="2642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访问顺序不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68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7"/>
            <a:ext cx="8358246" cy="2857520"/>
          </a:xfrm>
        </p:spPr>
        <p:txBody>
          <a:bodyPr>
            <a:normAutofit/>
          </a:bodyPr>
          <a:lstStyle/>
          <a:p>
            <a:r>
              <a:rPr lang="zh-CN" altLang="zh-CN" sz="2800" b="0" dirty="0"/>
              <a:t>若顶点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之间的</a:t>
            </a:r>
            <a:r>
              <a:rPr lang="zh-CN" altLang="zh-CN" sz="2800" dirty="0">
                <a:solidFill>
                  <a:srgbClr val="FF0000"/>
                </a:solidFill>
              </a:rPr>
              <a:t>边有方向</a:t>
            </a:r>
            <a:r>
              <a:rPr lang="zh-CN" altLang="zh-CN" sz="2800" b="0" dirty="0"/>
              <a:t>，则称这条边为</a:t>
            </a:r>
            <a:r>
              <a:rPr lang="zh-CN" altLang="zh-CN" sz="2800" dirty="0">
                <a:solidFill>
                  <a:srgbClr val="FF0000"/>
                </a:solidFill>
              </a:rPr>
              <a:t>有向边</a:t>
            </a:r>
            <a:r>
              <a:rPr lang="zh-CN" altLang="zh-CN" sz="2800" b="0" dirty="0"/>
              <a:t>，表示为</a:t>
            </a:r>
            <a:r>
              <a:rPr lang="en-US" altLang="zh-CN" sz="2800" b="0" dirty="0"/>
              <a:t>&lt;v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，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en-US" altLang="zh-CN" sz="2800" b="0" dirty="0"/>
              <a:t>&gt;</a:t>
            </a:r>
            <a:r>
              <a:rPr lang="zh-CN" altLang="zh-CN" sz="2800" b="0" dirty="0"/>
              <a:t>。如果图中任意两个顶点之间的边都是有向边，则称该图为</a:t>
            </a:r>
            <a:r>
              <a:rPr lang="zh-CN" altLang="zh-CN" sz="2800" dirty="0">
                <a:solidFill>
                  <a:srgbClr val="FF0000"/>
                </a:solidFill>
              </a:rPr>
              <a:t>有向图</a:t>
            </a:r>
            <a:r>
              <a:rPr lang="en-US" altLang="zh-CN" sz="2800" b="0" dirty="0"/>
              <a:t>(Digraph)</a:t>
            </a:r>
            <a:r>
              <a:rPr lang="zh-CN" altLang="zh-CN" sz="2800" b="0" dirty="0"/>
              <a:t>。在有向图中，</a:t>
            </a:r>
            <a:r>
              <a:rPr lang="en-US" altLang="zh-CN" sz="2800" b="0" dirty="0"/>
              <a:t>&lt;v</a:t>
            </a:r>
            <a:r>
              <a:rPr lang="en-US" altLang="zh-CN" sz="2800" b="0" baseline="-25000" dirty="0"/>
              <a:t>i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en-US" altLang="zh-CN" sz="2800" b="0" dirty="0"/>
              <a:t>&gt;</a:t>
            </a:r>
            <a:r>
              <a:rPr lang="zh-CN" altLang="zh-CN" sz="2800" b="0" dirty="0"/>
              <a:t>表示从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到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的一条</a:t>
            </a:r>
            <a:r>
              <a:rPr lang="zh-CN" altLang="zh-CN" sz="2800" dirty="0">
                <a:solidFill>
                  <a:srgbClr val="FF0000"/>
                </a:solidFill>
              </a:rPr>
              <a:t>弧</a:t>
            </a:r>
            <a:r>
              <a:rPr lang="zh-CN" altLang="zh-CN" sz="2800" b="0" dirty="0"/>
              <a:t>，称</a:t>
            </a:r>
            <a:r>
              <a:rPr lang="en-US" altLang="zh-CN" sz="2800" b="0" dirty="0"/>
              <a:t>v</a:t>
            </a:r>
            <a:r>
              <a:rPr lang="en-US" altLang="zh-CN" sz="2800" b="0" baseline="-25000" dirty="0"/>
              <a:t>i</a:t>
            </a:r>
            <a:r>
              <a:rPr lang="zh-CN" altLang="zh-CN" sz="2800" b="0" dirty="0"/>
              <a:t>为</a:t>
            </a:r>
            <a:r>
              <a:rPr lang="zh-CN" altLang="zh-CN" sz="2800" dirty="0">
                <a:solidFill>
                  <a:srgbClr val="FF0000"/>
                </a:solidFill>
              </a:rPr>
              <a:t>弧尾或起点</a:t>
            </a:r>
            <a:r>
              <a:rPr lang="zh-CN" altLang="zh-CN" sz="2800" b="0" dirty="0"/>
              <a:t>， </a:t>
            </a:r>
            <a:r>
              <a:rPr lang="en-US" altLang="zh-CN" sz="2800" b="0" dirty="0" err="1"/>
              <a:t>v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为</a:t>
            </a:r>
            <a:r>
              <a:rPr lang="zh-CN" altLang="zh-CN" sz="2800" dirty="0">
                <a:solidFill>
                  <a:srgbClr val="FF0000"/>
                </a:solidFill>
              </a:rPr>
              <a:t>弧头或终点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416691"/>
            <a:ext cx="3242202" cy="337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95936" y="357301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，可形式化的表示为：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E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V(G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 {v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E(G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{&lt;v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 &lt;v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 &lt;v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 </a:t>
            </a:r>
            <a:endParaRPr lang="en-US" altLang="zh-CN" sz="22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&gt;,&lt;v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&gt;, &lt;v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2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}</a:t>
            </a:r>
            <a:endParaRPr lang="zh-CN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b="1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b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85720" y="142852"/>
            <a:ext cx="3286148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深度优先</a:t>
            </a:r>
            <a:r>
              <a:rPr lang="zh-CN" altLang="en-US" sz="2000" b="1" dirty="0" smtClean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b="1" dirty="0">
              <a:solidFill>
                <a:srgbClr val="3333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4" name="组合 126"/>
          <p:cNvGrpSpPr/>
          <p:nvPr/>
        </p:nvGrpSpPr>
        <p:grpSpPr>
          <a:xfrm>
            <a:off x="2857488" y="5286388"/>
            <a:ext cx="4572032" cy="655084"/>
            <a:chOff x="2857488" y="5286388"/>
            <a:chExt cx="4572032" cy="655084"/>
          </a:xfrm>
        </p:grpSpPr>
        <p:sp>
          <p:nvSpPr>
            <p:cNvPr id="125" name="TextBox 124"/>
            <p:cNvSpPr txBox="1"/>
            <p:nvPr/>
          </p:nvSpPr>
          <p:spPr>
            <a:xfrm>
              <a:off x="2857488" y="5572140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DFS</a:t>
              </a:r>
              <a:r>
                <a:rPr lang="zh-CN" altLang="en-US" b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b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b="1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越远越优先</a:t>
              </a:r>
              <a:r>
                <a:rPr lang="zh-CN" altLang="en-US" b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  <a:endParaRPr lang="zh-CN" altLang="en-US" b="1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7504" y="578297"/>
            <a:ext cx="8822214" cy="6347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Graph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int w;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visited[v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endParaRPr kumimoji="1" lang="zh-CN" altLang="en-US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v);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第一邻接点</a:t>
            </a:r>
            <a:endParaRPr kumimoji="1" lang="zh-CN" altLang="en-US" sz="20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访问，递归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一个邻接点，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kumimoji="1" lang="en-US" altLang="zh-CN" sz="2400" b="1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275856" y="6097706"/>
            <a:ext cx="46815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400" b="1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57158" y="116632"/>
            <a:ext cx="824729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为全局数组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30913"/>
            <a:ext cx="3460602" cy="15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8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00108"/>
            <a:ext cx="6858048" cy="563231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G=（V, E），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a,b,c,d,e,f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},    E={(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a,e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a,c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b,e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c,f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f,d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),(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e,d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 ）。</a:t>
            </a:r>
            <a:b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  <a:endParaRPr lang="en-US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a，c，f，e，b，d</a:t>
            </a:r>
            <a:endParaRPr lang="en-US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a，e，b，c，f，d</a:t>
            </a:r>
            <a:endParaRPr lang="en-US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a，e，d，f，c，b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13" name="组合 36"/>
          <p:cNvGrpSpPr/>
          <p:nvPr/>
        </p:nvGrpSpPr>
        <p:grpSpPr>
          <a:xfrm>
            <a:off x="5540172" y="4189282"/>
            <a:ext cx="3199831" cy="2450359"/>
            <a:chOff x="1285852" y="857232"/>
            <a:chExt cx="3429024" cy="2071702"/>
          </a:xfrm>
        </p:grpSpPr>
        <p:sp>
          <p:nvSpPr>
            <p:cNvPr id="14" name="椭圆 13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4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4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4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4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4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4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>
              <a:stCxn id="14" idx="7"/>
              <a:endCxn id="15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6"/>
              <a:endCxn id="16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4" idx="5"/>
              <a:endCxn id="17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8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8" idx="6"/>
              <a:endCxn id="19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6"/>
              <a:endCxn id="19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4"/>
              <a:endCxn id="16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3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949568" cy="548640"/>
          </a:xfrm>
        </p:spPr>
        <p:txBody>
          <a:bodyPr/>
          <a:lstStyle/>
          <a:p>
            <a:r>
              <a:rPr lang="zh-CN" altLang="en-US" dirty="0" smtClean="0"/>
              <a:t>性能分析：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358246" cy="60007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500" b="0" dirty="0"/>
              <a:t>对于具有</a:t>
            </a:r>
            <a:r>
              <a:rPr lang="en-US" altLang="zh-CN" sz="2500" b="0" dirty="0"/>
              <a:t>n</a:t>
            </a:r>
            <a:r>
              <a:rPr lang="zh-CN" altLang="zh-CN" sz="2500" b="0" dirty="0"/>
              <a:t>个顶点和</a:t>
            </a:r>
            <a:r>
              <a:rPr lang="en-US" altLang="zh-CN" sz="2500" b="0" dirty="0"/>
              <a:t>e</a:t>
            </a:r>
            <a:r>
              <a:rPr lang="zh-CN" altLang="zh-CN" sz="2500" b="0" dirty="0"/>
              <a:t>条边的图，深度优先搜索算法对图中每个顶点至多调用一次</a:t>
            </a:r>
            <a:r>
              <a:rPr lang="en-US" altLang="zh-CN" sz="2500" b="0" dirty="0"/>
              <a:t>DFS</a:t>
            </a:r>
            <a:r>
              <a:rPr lang="zh-CN" altLang="zh-CN" sz="2500" b="0" dirty="0"/>
              <a:t>函数，因为一旦某顶点被访问后，其标志位</a:t>
            </a:r>
            <a:r>
              <a:rPr lang="en-US" altLang="zh-CN" sz="2500" b="0" dirty="0"/>
              <a:t>Visited</a:t>
            </a:r>
            <a:r>
              <a:rPr lang="zh-CN" altLang="zh-CN" sz="2500" b="0" dirty="0"/>
              <a:t>就被置为</a:t>
            </a:r>
            <a:r>
              <a:rPr lang="en-US" altLang="zh-CN" sz="2500" b="0" dirty="0"/>
              <a:t>true</a:t>
            </a:r>
            <a:r>
              <a:rPr lang="zh-CN" altLang="zh-CN" sz="2500" b="0" dirty="0"/>
              <a:t>（已被访问），就不再从它出发进行搜索</a:t>
            </a:r>
            <a:r>
              <a:rPr lang="zh-CN" altLang="zh-CN" sz="2500" b="0" dirty="0" smtClean="0"/>
              <a:t>。</a:t>
            </a:r>
            <a:endParaRPr lang="en-US" altLang="zh-CN" sz="25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500" b="0" dirty="0" smtClean="0"/>
              <a:t>因此</a:t>
            </a:r>
            <a:r>
              <a:rPr lang="zh-CN" altLang="zh-CN" sz="2500" b="0" dirty="0"/>
              <a:t>图的深度优先搜索时间</a:t>
            </a:r>
            <a:r>
              <a:rPr lang="zh-CN" altLang="zh-CN" sz="2500" dirty="0">
                <a:solidFill>
                  <a:srgbClr val="FF0000"/>
                </a:solidFill>
              </a:rPr>
              <a:t>主要耗费</a:t>
            </a:r>
            <a:r>
              <a:rPr lang="zh-CN" altLang="zh-CN" sz="2500" dirty="0" smtClean="0">
                <a:solidFill>
                  <a:srgbClr val="FF0000"/>
                </a:solidFill>
              </a:rPr>
              <a:t>在搜索所有</a:t>
            </a:r>
            <a:r>
              <a:rPr lang="zh-CN" altLang="zh-CN" sz="2500" dirty="0">
                <a:solidFill>
                  <a:srgbClr val="FF0000"/>
                </a:solidFill>
              </a:rPr>
              <a:t>邻接点上</a:t>
            </a:r>
            <a:r>
              <a:rPr lang="zh-CN" altLang="zh-CN" sz="2500" b="0" dirty="0"/>
              <a:t>，这取决于所采用的存储结构</a:t>
            </a:r>
            <a:r>
              <a:rPr lang="zh-CN" altLang="zh-CN" sz="2500" b="0" dirty="0" smtClean="0"/>
              <a:t>。</a:t>
            </a:r>
            <a:endParaRPr lang="en-US" altLang="zh-CN" sz="25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500" b="0" dirty="0" smtClean="0"/>
              <a:t>当</a:t>
            </a:r>
            <a:r>
              <a:rPr lang="zh-CN" altLang="zh-CN" sz="2500" b="0" dirty="0"/>
              <a:t>用</a:t>
            </a:r>
            <a:r>
              <a:rPr lang="zh-CN" altLang="zh-CN" sz="2500" dirty="0">
                <a:solidFill>
                  <a:srgbClr val="FF0000"/>
                </a:solidFill>
              </a:rPr>
              <a:t>邻接矩阵</a:t>
            </a:r>
            <a:r>
              <a:rPr lang="zh-CN" altLang="zh-CN" sz="2500" b="0" dirty="0"/>
              <a:t>表示图时，查找每一个顶点的邻接点都要从头扫描该顶点所</a:t>
            </a:r>
            <a:r>
              <a:rPr lang="zh-CN" altLang="zh-CN" sz="2500" b="0" dirty="0" smtClean="0"/>
              <a:t>在行</a:t>
            </a:r>
            <a:r>
              <a:rPr lang="en-US" altLang="zh-CN" sz="2500" b="0" dirty="0" smtClean="0"/>
              <a:t>O(n) </a:t>
            </a:r>
            <a:r>
              <a:rPr lang="zh-CN" altLang="zh-CN" sz="2500" b="0" dirty="0" smtClean="0"/>
              <a:t>，</a:t>
            </a:r>
            <a:r>
              <a:rPr lang="zh-CN" altLang="zh-CN" sz="2500" b="0" dirty="0"/>
              <a:t>因此，遍历全部顶点所需的时间为</a:t>
            </a:r>
            <a:r>
              <a:rPr lang="en-US" altLang="zh-CN" sz="2500" dirty="0">
                <a:solidFill>
                  <a:srgbClr val="FF0000"/>
                </a:solidFill>
              </a:rPr>
              <a:t>O(n</a:t>
            </a:r>
            <a:r>
              <a:rPr lang="en-US" altLang="zh-CN" sz="2500" baseline="30000" dirty="0">
                <a:solidFill>
                  <a:srgbClr val="FF0000"/>
                </a:solidFill>
              </a:rPr>
              <a:t>2</a:t>
            </a:r>
            <a:r>
              <a:rPr lang="en-US" altLang="zh-CN" sz="2500" dirty="0">
                <a:solidFill>
                  <a:srgbClr val="FF0000"/>
                </a:solidFill>
              </a:rPr>
              <a:t>)</a:t>
            </a:r>
            <a:r>
              <a:rPr lang="zh-CN" altLang="zh-CN" sz="2500" b="0" dirty="0" smtClean="0"/>
              <a:t>；</a:t>
            </a:r>
            <a:endParaRPr lang="en-US" altLang="zh-CN" sz="25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500" b="0" dirty="0" smtClean="0"/>
              <a:t>而</a:t>
            </a:r>
            <a:r>
              <a:rPr lang="zh-CN" altLang="zh-CN" sz="2500" b="0" dirty="0"/>
              <a:t>当用</a:t>
            </a:r>
            <a:r>
              <a:rPr lang="zh-CN" altLang="zh-CN" sz="2500" dirty="0">
                <a:solidFill>
                  <a:srgbClr val="FF0000"/>
                </a:solidFill>
              </a:rPr>
              <a:t>邻接表</a:t>
            </a:r>
            <a:r>
              <a:rPr lang="zh-CN" altLang="zh-CN" sz="2500" b="0" dirty="0"/>
              <a:t>表示图时，查找所有顶点的邻接点所需的时间为</a:t>
            </a:r>
            <a:r>
              <a:rPr lang="en-US" altLang="zh-CN" sz="2500" b="0" dirty="0"/>
              <a:t>O(e)</a:t>
            </a:r>
            <a:r>
              <a:rPr lang="zh-CN" altLang="zh-CN" sz="2500" b="0" dirty="0" smtClean="0"/>
              <a:t>。因此</a:t>
            </a:r>
            <a:r>
              <a:rPr lang="zh-CN" altLang="zh-CN" sz="2500" b="0" dirty="0"/>
              <a:t>，深度优先搜索图的时间复杂度为</a:t>
            </a:r>
            <a:r>
              <a:rPr lang="en-US" altLang="zh-CN" sz="2500" dirty="0">
                <a:solidFill>
                  <a:srgbClr val="FF0000"/>
                </a:solidFill>
              </a:rPr>
              <a:t>O(</a:t>
            </a:r>
            <a:r>
              <a:rPr lang="en-US" altLang="zh-CN" sz="2500" dirty="0" err="1">
                <a:solidFill>
                  <a:srgbClr val="FF0000"/>
                </a:solidFill>
              </a:rPr>
              <a:t>n+e</a:t>
            </a:r>
            <a:r>
              <a:rPr lang="en-US" altLang="zh-CN" sz="2500" dirty="0">
                <a:solidFill>
                  <a:srgbClr val="FF0000"/>
                </a:solidFill>
              </a:rPr>
              <a:t>)</a:t>
            </a:r>
            <a:r>
              <a:rPr lang="zh-CN" altLang="zh-CN" sz="2500" b="0" dirty="0"/>
              <a:t>。</a:t>
            </a:r>
            <a:endParaRPr lang="zh-CN" alt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16864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三、</a:t>
            </a:r>
            <a:r>
              <a:rPr lang="zh-CN" altLang="zh-CN" sz="3200" b="1" dirty="0" smtClean="0"/>
              <a:t>广度优先搜索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BFS</a:t>
            </a:r>
            <a:r>
              <a:rPr lang="zh-CN" altLang="en-US" sz="3200" b="1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00108"/>
            <a:ext cx="8358246" cy="4208541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dirty="0" smtClean="0">
                <a:solidFill>
                  <a:srgbClr val="FF0000"/>
                </a:solidFill>
              </a:rPr>
              <a:t>广度优先搜索</a:t>
            </a:r>
            <a:r>
              <a:rPr lang="en-US" altLang="zh-CN" sz="2800" b="0" dirty="0"/>
              <a:t>(Breadth-First Search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BFS)</a:t>
            </a:r>
            <a:r>
              <a:rPr lang="zh-CN" altLang="zh-CN" sz="2800" b="0" dirty="0"/>
              <a:t>遍历</a:t>
            </a:r>
            <a:r>
              <a:rPr lang="zh-CN" altLang="zh-CN" sz="2800" dirty="0">
                <a:solidFill>
                  <a:srgbClr val="FF0000"/>
                </a:solidFill>
              </a:rPr>
              <a:t>类似于树的按层次遍历</a:t>
            </a:r>
            <a:r>
              <a:rPr lang="zh-CN" altLang="zh-CN" sz="2800" b="0" dirty="0"/>
              <a:t>。其特点是按路径长度搜索，尽可能先对横向进行</a:t>
            </a:r>
            <a:r>
              <a:rPr lang="zh-CN" altLang="zh-CN" sz="2800" b="0" dirty="0" smtClean="0"/>
              <a:t>搜索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9" y="2923512"/>
            <a:ext cx="6973610" cy="379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142852"/>
            <a:ext cx="8964488" cy="6357982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广度优先搜索</a:t>
            </a:r>
            <a:r>
              <a:rPr lang="zh-CN" altLang="zh-CN" dirty="0" smtClean="0">
                <a:solidFill>
                  <a:srgbClr val="FF0000"/>
                </a:solidFill>
              </a:rPr>
              <a:t>基本</a:t>
            </a:r>
            <a:r>
              <a:rPr lang="zh-CN" altLang="zh-CN" dirty="0">
                <a:solidFill>
                  <a:srgbClr val="FF0000"/>
                </a:solidFill>
              </a:rPr>
              <a:t>思想</a:t>
            </a:r>
            <a:r>
              <a:rPr lang="zh-CN" altLang="zh-CN" b="0" dirty="0"/>
              <a:t>如下</a:t>
            </a:r>
            <a:r>
              <a:rPr lang="zh-CN" altLang="zh-CN" b="0" dirty="0" smtClean="0"/>
              <a:t>：</a:t>
            </a:r>
            <a:endParaRPr lang="en-US" altLang="zh-CN" b="0" dirty="0" smtClean="0"/>
          </a:p>
          <a:p>
            <a:r>
              <a:rPr lang="en-US" altLang="zh-CN" sz="2600" b="0" dirty="0" smtClean="0"/>
              <a:t>1</a:t>
            </a:r>
            <a:r>
              <a:rPr lang="zh-CN" altLang="zh-CN" sz="2600" b="0" dirty="0" smtClean="0"/>
              <a:t>）所有顶点</a:t>
            </a:r>
            <a:r>
              <a:rPr lang="zh-CN" altLang="en-US" sz="2600" b="0" dirty="0" smtClean="0"/>
              <a:t>的</a:t>
            </a:r>
            <a:r>
              <a:rPr lang="zh-CN" altLang="zh-CN" sz="2600" b="0" dirty="0" smtClean="0"/>
              <a:t>标志位</a:t>
            </a:r>
            <a:r>
              <a:rPr lang="en-US" altLang="zh-CN" sz="2600" b="0" dirty="0" smtClean="0"/>
              <a:t>Visited</a:t>
            </a:r>
            <a:r>
              <a:rPr lang="zh-CN" altLang="en-US" sz="2600" b="0" dirty="0" smtClean="0"/>
              <a:t>均</a:t>
            </a:r>
            <a:r>
              <a:rPr lang="zh-CN" altLang="zh-CN" sz="2600" b="0" dirty="0" smtClean="0"/>
              <a:t>初始</a:t>
            </a:r>
            <a:r>
              <a:rPr lang="zh-CN" altLang="en-US" sz="2600" b="0" dirty="0" smtClean="0"/>
              <a:t>化</a:t>
            </a:r>
            <a:r>
              <a:rPr lang="zh-CN" altLang="zh-CN" sz="2600" b="0" dirty="0" smtClean="0"/>
              <a:t>为</a:t>
            </a:r>
            <a:r>
              <a:rPr lang="en-US" altLang="zh-CN" sz="2600" b="0" dirty="0"/>
              <a:t>false</a:t>
            </a:r>
            <a:r>
              <a:rPr lang="zh-CN" altLang="zh-CN" sz="2600" b="0" dirty="0"/>
              <a:t>。从图中的某个顶点</a:t>
            </a:r>
            <a:r>
              <a:rPr lang="en-US" altLang="zh-CN" sz="2600" dirty="0">
                <a:solidFill>
                  <a:srgbClr val="FF0000"/>
                </a:solidFill>
              </a:rPr>
              <a:t>v</a:t>
            </a:r>
            <a:r>
              <a:rPr lang="en-US" altLang="zh-CN" sz="2600" baseline="-25000" dirty="0">
                <a:solidFill>
                  <a:srgbClr val="FF0000"/>
                </a:solidFill>
              </a:rPr>
              <a:t>0</a:t>
            </a:r>
            <a:r>
              <a:rPr lang="zh-CN" altLang="zh-CN" sz="2600" dirty="0">
                <a:solidFill>
                  <a:srgbClr val="FF0000"/>
                </a:solidFill>
              </a:rPr>
              <a:t>出发</a:t>
            </a:r>
            <a:r>
              <a:rPr lang="zh-CN" altLang="zh-CN" sz="2600" b="0" dirty="0"/>
              <a:t>，访问顶点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0</a:t>
            </a:r>
            <a:r>
              <a:rPr lang="zh-CN" altLang="zh-CN" sz="2600" b="0" dirty="0"/>
              <a:t>并标记其</a:t>
            </a:r>
            <a:r>
              <a:rPr lang="en-US" altLang="zh-CN" sz="2600" dirty="0">
                <a:solidFill>
                  <a:srgbClr val="FF0000"/>
                </a:solidFill>
              </a:rPr>
              <a:t>Visited</a:t>
            </a:r>
            <a:r>
              <a:rPr lang="zh-CN" altLang="zh-CN" sz="2600" dirty="0">
                <a:solidFill>
                  <a:srgbClr val="FF0000"/>
                </a:solidFill>
              </a:rPr>
              <a:t>为</a:t>
            </a:r>
            <a:r>
              <a:rPr lang="en-US" altLang="zh-CN" sz="2600" dirty="0">
                <a:solidFill>
                  <a:srgbClr val="FF0000"/>
                </a:solidFill>
              </a:rPr>
              <a:t>true</a:t>
            </a:r>
            <a:r>
              <a:rPr lang="zh-CN" altLang="zh-CN" sz="2600" b="0" dirty="0"/>
              <a:t>；</a:t>
            </a:r>
          </a:p>
          <a:p>
            <a:r>
              <a:rPr lang="en-US" altLang="zh-CN" sz="2600" b="0" dirty="0"/>
              <a:t>	</a:t>
            </a:r>
            <a:r>
              <a:rPr lang="en-US" altLang="zh-CN" sz="2600" b="0" dirty="0" smtClean="0"/>
              <a:t>2</a:t>
            </a:r>
            <a:r>
              <a:rPr lang="zh-CN" altLang="zh-CN" sz="2600" b="0" dirty="0" smtClean="0"/>
              <a:t>）横向</a:t>
            </a:r>
            <a:r>
              <a:rPr lang="zh-CN" altLang="zh-CN" sz="2600" b="0" dirty="0"/>
              <a:t>搜索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0</a:t>
            </a:r>
            <a:r>
              <a:rPr lang="zh-CN" altLang="zh-CN" sz="2600" b="0" dirty="0"/>
              <a:t>的各个未被访问过的直接邻接点</a:t>
            </a:r>
            <a:r>
              <a:rPr lang="en-US" altLang="zh-CN" sz="2600" b="0" dirty="0"/>
              <a:t>w</a:t>
            </a:r>
            <a:r>
              <a:rPr lang="en-US" altLang="zh-CN" sz="2600" b="0" baseline="-25000" dirty="0"/>
              <a:t>1</a:t>
            </a:r>
            <a:r>
              <a:rPr lang="zh-CN" altLang="zh-CN" sz="2600" b="0" dirty="0"/>
              <a:t>，</a:t>
            </a:r>
            <a:r>
              <a:rPr lang="en-US" altLang="zh-CN" sz="2600" b="0" dirty="0"/>
              <a:t>w</a:t>
            </a:r>
            <a:r>
              <a:rPr lang="en-US" altLang="zh-CN" sz="2600" b="0" baseline="-25000" dirty="0"/>
              <a:t>2</a:t>
            </a:r>
            <a:r>
              <a:rPr lang="zh-CN" altLang="zh-CN" sz="2600" b="0" dirty="0"/>
              <a:t>，</a:t>
            </a:r>
            <a:r>
              <a:rPr lang="en-US" altLang="zh-CN" sz="2600" b="0" dirty="0"/>
              <a:t>…</a:t>
            </a:r>
            <a:r>
              <a:rPr lang="zh-CN" altLang="zh-CN" sz="2600" b="0" dirty="0"/>
              <a:t>，</a:t>
            </a:r>
            <a:r>
              <a:rPr lang="en-US" altLang="zh-CN" sz="2600" b="0" dirty="0" err="1"/>
              <a:t>w</a:t>
            </a:r>
            <a:r>
              <a:rPr lang="en-US" altLang="zh-CN" sz="2600" b="0" baseline="-25000" dirty="0" err="1"/>
              <a:t>m</a:t>
            </a:r>
            <a:r>
              <a:rPr lang="zh-CN" altLang="zh-CN" sz="2600" b="0" dirty="0"/>
              <a:t>；</a:t>
            </a:r>
          </a:p>
          <a:p>
            <a:r>
              <a:rPr lang="en-US" altLang="zh-CN" sz="2600" b="0" dirty="0" smtClean="0"/>
              <a:t>3</a:t>
            </a:r>
            <a:r>
              <a:rPr lang="zh-CN" altLang="zh-CN" sz="2600" b="0" dirty="0"/>
              <a:t>） </a:t>
            </a:r>
            <a:r>
              <a:rPr lang="zh-CN" altLang="zh-CN" sz="2600" b="0" dirty="0" smtClean="0"/>
              <a:t>再</a:t>
            </a:r>
            <a:r>
              <a:rPr lang="zh-CN" altLang="zh-CN" sz="2600" b="0" dirty="0"/>
              <a:t>分别</a:t>
            </a:r>
            <a:r>
              <a:rPr lang="zh-CN" altLang="zh-CN" sz="2600" dirty="0">
                <a:solidFill>
                  <a:srgbClr val="FF0000"/>
                </a:solidFill>
              </a:rPr>
              <a:t>按照这些顶点被访问的先后次序</a:t>
            </a:r>
            <a:r>
              <a:rPr lang="zh-CN" altLang="zh-CN" sz="2600" b="0" dirty="0"/>
              <a:t>，依次访问与它们邻接的所有未被访问过的顶点，直至图中所有已被访问的顶点的邻接点都被访问到；</a:t>
            </a:r>
          </a:p>
          <a:p>
            <a:r>
              <a:rPr lang="en-US" altLang="zh-CN" sz="2600" b="0" dirty="0" smtClean="0"/>
              <a:t>4</a:t>
            </a:r>
            <a:r>
              <a:rPr lang="zh-CN" altLang="zh-CN" sz="2600" b="0" dirty="0"/>
              <a:t>） </a:t>
            </a:r>
            <a:r>
              <a:rPr lang="zh-CN" altLang="zh-CN" sz="2600" b="0" dirty="0" smtClean="0"/>
              <a:t>若尚</a:t>
            </a:r>
            <a:r>
              <a:rPr lang="zh-CN" altLang="zh-CN" sz="2600" b="0" dirty="0"/>
              <a:t>有顶点未被访问，则另选图中一个未曾被访问的顶点作起始点，重复上述过程，直至图中所有顶点都被访问到为止</a:t>
            </a:r>
            <a:r>
              <a:rPr lang="zh-CN" altLang="zh-CN" sz="2600" b="0" dirty="0" smtClean="0"/>
              <a:t>。</a:t>
            </a:r>
            <a:endParaRPr lang="en-US" altLang="zh-CN" b="0" dirty="0" smtClean="0"/>
          </a:p>
          <a:p>
            <a:r>
              <a:rPr lang="en-US" altLang="zh-CN" b="0" dirty="0"/>
              <a:t>	</a:t>
            </a:r>
            <a:r>
              <a:rPr lang="zh-CN" altLang="en-US" dirty="0" smtClean="0"/>
              <a:t>广度优先遍历算法采用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队列结构</a:t>
            </a:r>
            <a:r>
              <a:rPr lang="zh-CN" altLang="en-US" dirty="0" smtClean="0"/>
              <a:t>保存按层遍历需要访问的顶点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642918"/>
            <a:ext cx="8786874" cy="5857916"/>
          </a:xfrm>
        </p:spPr>
        <p:txBody>
          <a:bodyPr>
            <a:noAutofit/>
          </a:bodyPr>
          <a:lstStyle/>
          <a:p>
            <a:r>
              <a:rPr lang="zh-CN" altLang="en-US" sz="2800" b="0" dirty="0" smtClean="0"/>
              <a:t>广度优先遍历算法采用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队列结构</a:t>
            </a:r>
            <a:r>
              <a:rPr lang="zh-CN" altLang="en-US" sz="2800" b="0" dirty="0" smtClean="0"/>
              <a:t>保存按层遍历需要访问的顶点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将访问到的顶点</a:t>
            </a:r>
            <a:r>
              <a:rPr lang="zh-CN" altLang="en-US" sz="2800" dirty="0" smtClean="0">
                <a:solidFill>
                  <a:srgbClr val="FF0000"/>
                </a:solidFill>
              </a:rPr>
              <a:t>依次入队</a:t>
            </a:r>
            <a:r>
              <a:rPr lang="zh-CN" altLang="en-US" sz="2800" b="0" dirty="0" smtClean="0"/>
              <a:t>，以便按顶点入队的先后顺序访问它们的邻接点。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广度优先搜索是一个</a:t>
            </a:r>
            <a:r>
              <a:rPr lang="zh-CN" altLang="en-US" sz="2800" dirty="0" smtClean="0">
                <a:solidFill>
                  <a:srgbClr val="FF0000"/>
                </a:solidFill>
              </a:rPr>
              <a:t>非递归</a:t>
            </a:r>
            <a:r>
              <a:rPr lang="zh-CN" altLang="en-US" sz="2800" b="0" dirty="0" smtClean="0"/>
              <a:t>算法。</a:t>
            </a:r>
          </a:p>
          <a:p>
            <a:endParaRPr lang="en-US" altLang="zh-CN" sz="2800" b="0" dirty="0" smtClean="0"/>
          </a:p>
          <a:p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9942" y="764704"/>
            <a:ext cx="8734546" cy="4941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G，int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Queue *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定义（顺序或链）队列指针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fontAlgn="base">
              <a:lnSpc>
                <a:spcPts val="27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qu，v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6372036"/>
            <a:ext cx="7632700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思考题：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为什么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visited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44624"/>
            <a:ext cx="460375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</p:spTree>
    <p:extLst>
      <p:ext uri="{BB962C8B-B14F-4D97-AF65-F5344CB8AC3E}">
        <p14:creationId xmlns:p14="http://schemas.microsoft.com/office/powerpoint/2010/main" val="7529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8216" y="116632"/>
            <a:ext cx="8858280" cy="586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qu，w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2400" b="1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</a:t>
            </a:r>
            <a:r>
              <a:rPr lang="en-US" sz="2400" b="1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2400" b="1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若未被访问</a:t>
            </a:r>
            <a:r>
              <a:rPr lang="zh-CN" altLang="en-US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endParaRPr lang="en-US" altLang="zh-CN" sz="2400" b="1" dirty="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endParaRPr lang="zh-CN" altLang="en-US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  <a:endParaRPr lang="zh-CN" altLang="en-US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qu，p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		</a:t>
            </a:r>
            <a:r>
              <a:rPr 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6279703"/>
            <a:ext cx="515265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400" b="1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467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b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319456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广度优先</a:t>
            </a:r>
            <a:r>
              <a:rPr lang="zh-CN" altLang="en-US" sz="2000" b="1" dirty="0" smtClean="0">
                <a:solidFill>
                  <a:prstClr val="white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b="1" dirty="0">
              <a:solidFill>
                <a:srgbClr val="3333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b="1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b="1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23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126"/>
          <p:cNvGrpSpPr/>
          <p:nvPr/>
        </p:nvGrpSpPr>
        <p:grpSpPr>
          <a:xfrm>
            <a:off x="3025743" y="5357826"/>
            <a:ext cx="4760967" cy="693485"/>
            <a:chOff x="3019924" y="5429264"/>
            <a:chExt cx="4923930" cy="693485"/>
          </a:xfrm>
        </p:grpSpPr>
        <p:sp>
          <p:nvSpPr>
            <p:cNvPr id="125" name="TextBox 124"/>
            <p:cNvSpPr txBox="1"/>
            <p:nvPr/>
          </p:nvSpPr>
          <p:spPr>
            <a:xfrm>
              <a:off x="3019924" y="5753417"/>
              <a:ext cx="492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BFS</a:t>
              </a:r>
              <a:r>
                <a:rPr lang="zh-CN" altLang="en-US" b="1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b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b="1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越近越优先</a:t>
              </a:r>
              <a:r>
                <a:rPr lang="zh-CN" altLang="en-US" b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1052736"/>
            <a:ext cx="8715436" cy="388843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在</a:t>
            </a:r>
            <a:r>
              <a:rPr lang="zh-CN" altLang="en-US" sz="2800" dirty="0" smtClean="0">
                <a:solidFill>
                  <a:srgbClr val="FF0000"/>
                </a:solidFill>
              </a:rPr>
              <a:t>无向图</a:t>
            </a:r>
            <a:r>
              <a:rPr lang="en-US" sz="2800" b="0" dirty="0" smtClean="0"/>
              <a:t>G = ( V, E )</a:t>
            </a:r>
            <a:r>
              <a:rPr lang="zh-CN" altLang="en-US" sz="2800" b="0" dirty="0" smtClean="0"/>
              <a:t>中，若</a:t>
            </a:r>
            <a:r>
              <a:rPr lang="en-US" sz="2800" b="0" dirty="0" smtClean="0"/>
              <a:t>(v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∈</a:t>
            </a:r>
            <a:r>
              <a:rPr lang="en-US" sz="2800" b="0" dirty="0" smtClean="0"/>
              <a:t>E</a:t>
            </a:r>
            <a:r>
              <a:rPr lang="zh-CN" altLang="en-US" sz="2800" b="0" dirty="0" smtClean="0"/>
              <a:t>，则称顶点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和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dirty="0" smtClean="0">
                <a:solidFill>
                  <a:srgbClr val="FF0000"/>
                </a:solidFill>
              </a:rPr>
              <a:t>互为邻接点</a:t>
            </a:r>
            <a:r>
              <a:rPr lang="zh-CN" altLang="en-US" sz="2800" b="0" dirty="0" smtClean="0"/>
              <a:t>，或称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和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dirty="0" smtClean="0">
                <a:solidFill>
                  <a:srgbClr val="FF0000"/>
                </a:solidFill>
              </a:rPr>
              <a:t>相邻接</a:t>
            </a:r>
            <a:r>
              <a:rPr lang="zh-CN" altLang="en-US" sz="2800" b="0" dirty="0" smtClean="0"/>
              <a:t>，并称边</a:t>
            </a:r>
            <a:r>
              <a:rPr lang="en-US" sz="2800" b="0" dirty="0" smtClean="0"/>
              <a:t>(v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依附于顶点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和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，或者说边</a:t>
            </a:r>
            <a:r>
              <a:rPr lang="en-US" sz="2800" b="0" dirty="0" smtClean="0"/>
              <a:t>(v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/>
              <a:t>与</a:t>
            </a:r>
            <a:r>
              <a:rPr lang="zh-CN" altLang="en-US" sz="2800" b="0" dirty="0" smtClean="0"/>
              <a:t>顶点</a:t>
            </a:r>
            <a:r>
              <a:rPr lang="zh-CN" altLang="en-US" sz="2800" dirty="0" smtClean="0">
                <a:solidFill>
                  <a:srgbClr val="FF0000"/>
                </a:solidFill>
              </a:rPr>
              <a:t>相关联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2800" b="0" dirty="0" smtClean="0"/>
              <a:t>在</a:t>
            </a:r>
            <a:r>
              <a:rPr lang="zh-CN" altLang="en-US" sz="2800" dirty="0" smtClean="0">
                <a:solidFill>
                  <a:srgbClr val="FF0000"/>
                </a:solidFill>
              </a:rPr>
              <a:t>有向图</a:t>
            </a:r>
            <a:r>
              <a:rPr lang="en-US" sz="2800" b="0" dirty="0" smtClean="0"/>
              <a:t>G = ( V, E )</a:t>
            </a:r>
            <a:r>
              <a:rPr lang="zh-CN" altLang="en-US" sz="2800" b="0" dirty="0" smtClean="0"/>
              <a:t>中，若</a:t>
            </a:r>
            <a:r>
              <a:rPr lang="en-US" sz="2800" b="0" dirty="0" smtClean="0"/>
              <a:t>&lt;v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∈</a:t>
            </a:r>
            <a:r>
              <a:rPr lang="en-US" sz="2800" b="0" dirty="0" smtClean="0"/>
              <a:t>E</a:t>
            </a:r>
            <a:r>
              <a:rPr lang="zh-CN" altLang="en-US" sz="2800" b="0" dirty="0" smtClean="0"/>
              <a:t>，则称</a:t>
            </a:r>
            <a:r>
              <a:rPr lang="zh-CN" altLang="en-US" sz="2800" dirty="0" smtClean="0"/>
              <a:t>顶点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i</a:t>
            </a:r>
            <a:r>
              <a:rPr lang="zh-CN" altLang="en-US" sz="2800" dirty="0" smtClean="0"/>
              <a:t>邻接</a:t>
            </a:r>
            <a:r>
              <a:rPr lang="zh-CN" altLang="en-US" sz="2800" dirty="0" smtClean="0">
                <a:solidFill>
                  <a:srgbClr val="FF0000"/>
                </a:solidFill>
              </a:rPr>
              <a:t>到</a:t>
            </a:r>
            <a:r>
              <a:rPr lang="zh-CN" altLang="en-US" sz="2800" dirty="0" smtClean="0"/>
              <a:t>顶点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zh-CN" altLang="en-US" sz="2800" b="0" dirty="0" smtClean="0"/>
              <a:t>，顶点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邻接</a:t>
            </a:r>
            <a:r>
              <a:rPr lang="zh-CN" altLang="en-US" sz="2800" dirty="0" smtClean="0">
                <a:solidFill>
                  <a:srgbClr val="FF0000"/>
                </a:solidFill>
              </a:rPr>
              <a:t>自</a:t>
            </a:r>
            <a:r>
              <a:rPr lang="zh-CN" altLang="en-US" sz="2800" b="0" dirty="0" smtClean="0"/>
              <a:t>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，并称弧</a:t>
            </a:r>
            <a:r>
              <a:rPr lang="en-US" sz="2800" b="0" dirty="0" smtClean="0"/>
              <a:t>&lt;v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和顶点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和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dirty="0" smtClean="0">
                <a:solidFill>
                  <a:srgbClr val="FF0000"/>
                </a:solidFill>
              </a:rPr>
              <a:t>相关联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>
              <a:buFont typeface="Arial" pitchFamily="34" charset="0"/>
              <a:buChar char="•"/>
            </a:pPr>
            <a:endParaRPr lang="zh-CN" altLang="en-US" b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6546" y="8215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2</a:t>
            </a:r>
            <a:r>
              <a:rPr lang="zh-CN" altLang="en-US" sz="2800" dirty="0">
                <a:solidFill>
                  <a:sysClr val="windowText" lastClr="000000"/>
                </a:solidFill>
                <a:effectLst/>
                <a:latin typeface="微软雅黑"/>
              </a:rPr>
              <a:t>、邻接点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677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14"/>
            <a:ext cx="7520940" cy="1071570"/>
          </a:xfrm>
        </p:spPr>
        <p:txBody>
          <a:bodyPr>
            <a:normAutofit/>
          </a:bodyPr>
          <a:lstStyle/>
          <a:p>
            <a:r>
              <a:rPr lang="zh-CN" altLang="zh-CN" sz="2800" b="0" dirty="0"/>
              <a:t>无向图</a:t>
            </a:r>
            <a:r>
              <a:rPr lang="en-US" altLang="zh-CN" sz="2800" b="0" dirty="0"/>
              <a:t>G</a:t>
            </a:r>
            <a:r>
              <a:rPr lang="en-US" altLang="zh-CN" sz="2800" b="0" baseline="-25000" dirty="0"/>
              <a:t>7</a:t>
            </a:r>
            <a:r>
              <a:rPr lang="zh-CN" altLang="zh-CN" sz="2800" b="0" dirty="0"/>
              <a:t>为例说明广度优先搜索过程。</a:t>
            </a:r>
            <a:endParaRPr lang="zh-CN" altLang="en-US" sz="28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720164"/>
            <a:ext cx="5535496" cy="613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42976" y="6072206"/>
            <a:ext cx="7520940" cy="78579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v4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v5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v6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v7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v8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v9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57232"/>
            <a:ext cx="8749636" cy="30758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600" b="0" dirty="0"/>
              <a:t>广度优先搜索实质上与深度优先搜索相同，只是对顶点的</a:t>
            </a:r>
            <a:r>
              <a:rPr lang="zh-CN" altLang="zh-CN" sz="2600" dirty="0">
                <a:solidFill>
                  <a:srgbClr val="FF0000"/>
                </a:solidFill>
              </a:rPr>
              <a:t>访问顺序不同而已</a:t>
            </a:r>
            <a:r>
              <a:rPr lang="zh-CN" altLang="zh-CN" sz="2600" b="0" dirty="0"/>
              <a:t>。因此</a:t>
            </a:r>
            <a:r>
              <a:rPr lang="zh-CN" altLang="zh-CN" sz="2800" dirty="0">
                <a:solidFill>
                  <a:srgbClr val="FF0000"/>
                </a:solidFill>
              </a:rPr>
              <a:t>两者的时间复杂</a:t>
            </a:r>
            <a:r>
              <a:rPr lang="zh-CN" altLang="zh-CN" sz="2800" dirty="0" smtClean="0">
                <a:solidFill>
                  <a:srgbClr val="FF0000"/>
                </a:solidFill>
              </a:rPr>
              <a:t>度相同</a:t>
            </a:r>
            <a:r>
              <a:rPr lang="zh-CN" altLang="zh-CN" sz="2600" b="0" dirty="0" smtClean="0"/>
              <a:t>。</a:t>
            </a:r>
            <a:endParaRPr lang="en-US" altLang="zh-CN" sz="26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600" b="0" dirty="0" smtClean="0"/>
              <a:t>一般</a:t>
            </a:r>
            <a:r>
              <a:rPr lang="zh-CN" altLang="zh-CN" sz="2600" b="0" dirty="0"/>
              <a:t>情况下，广度优先搜索和深度优先搜索的结果是不同的，且对</a:t>
            </a:r>
            <a:r>
              <a:rPr lang="zh-CN" altLang="zh-CN" sz="2600" dirty="0">
                <a:solidFill>
                  <a:srgbClr val="FF0000"/>
                </a:solidFill>
              </a:rPr>
              <a:t>有向图</a:t>
            </a:r>
            <a:r>
              <a:rPr lang="zh-CN" altLang="zh-CN" sz="2600" b="0" dirty="0"/>
              <a:t>的遍历可能得到一个</a:t>
            </a:r>
            <a:r>
              <a:rPr lang="zh-CN" altLang="zh-CN" sz="2600" dirty="0">
                <a:solidFill>
                  <a:srgbClr val="FF0000"/>
                </a:solidFill>
              </a:rPr>
              <a:t>生成森林</a:t>
            </a:r>
            <a:r>
              <a:rPr lang="zh-CN" altLang="zh-CN" sz="2600" b="0" dirty="0"/>
              <a:t>，每调用</a:t>
            </a:r>
            <a:r>
              <a:rPr lang="zh-CN" altLang="zh-CN" sz="2600" dirty="0">
                <a:solidFill>
                  <a:srgbClr val="FF0000"/>
                </a:solidFill>
              </a:rPr>
              <a:t>一</a:t>
            </a:r>
            <a:r>
              <a:rPr lang="zh-CN" altLang="zh-CN" sz="2600" dirty="0" smtClean="0">
                <a:solidFill>
                  <a:srgbClr val="FF0000"/>
                </a:solidFill>
              </a:rPr>
              <a:t>次</a:t>
            </a:r>
            <a:r>
              <a:rPr lang="zh-CN" altLang="en-US" sz="2600" dirty="0" smtClean="0">
                <a:solidFill>
                  <a:srgbClr val="FF0000"/>
                </a:solidFill>
              </a:rPr>
              <a:t>遍历</a:t>
            </a:r>
            <a:r>
              <a:rPr lang="zh-CN" altLang="zh-CN" sz="2600" dirty="0" smtClean="0">
                <a:solidFill>
                  <a:srgbClr val="FF0000"/>
                </a:solidFill>
              </a:rPr>
              <a:t>程序</a:t>
            </a:r>
            <a:r>
              <a:rPr lang="zh-CN" altLang="zh-CN" sz="2600" dirty="0">
                <a:solidFill>
                  <a:srgbClr val="FF0000"/>
                </a:solidFill>
              </a:rPr>
              <a:t>就生成一棵生成树</a:t>
            </a:r>
            <a:r>
              <a:rPr lang="zh-CN" altLang="zh-CN" sz="2600" b="0" dirty="0"/>
              <a:t>，如图</a:t>
            </a:r>
            <a:r>
              <a:rPr lang="en-US" altLang="zh-CN" sz="2600" b="0" dirty="0"/>
              <a:t>6-24</a:t>
            </a:r>
            <a:r>
              <a:rPr lang="zh-CN" altLang="zh-CN" sz="2600" b="0" dirty="0"/>
              <a:t>有向图</a:t>
            </a:r>
            <a:r>
              <a:rPr lang="en-US" altLang="zh-CN" sz="2600" b="0" dirty="0"/>
              <a:t>G</a:t>
            </a:r>
            <a:r>
              <a:rPr lang="en-US" altLang="zh-CN" sz="2600" b="0" baseline="-25000" dirty="0"/>
              <a:t>8</a:t>
            </a:r>
            <a:r>
              <a:rPr lang="zh-CN" altLang="zh-CN" sz="2600" b="0" dirty="0"/>
              <a:t>广度优先遍历得到的生成森林。</a:t>
            </a:r>
            <a:endParaRPr lang="zh-CN" altLang="en-US" sz="26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4003354"/>
            <a:ext cx="6812576" cy="278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949568" cy="548640"/>
          </a:xfrm>
        </p:spPr>
        <p:txBody>
          <a:bodyPr/>
          <a:lstStyle/>
          <a:p>
            <a:r>
              <a:rPr lang="zh-CN" altLang="en-US" dirty="0" smtClean="0"/>
              <a:t>性能分析：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536" y="2076636"/>
            <a:ext cx="8424936" cy="3357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(visited[i]==0)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91274" y="961566"/>
            <a:ext cx="712946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DFS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BFS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都行，从不同起点多次遍历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6011996"/>
            <a:ext cx="774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DFS()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95536" y="11663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lvl="0"/>
            <a:r>
              <a:rPr kumimoji="0" lang="zh-CN" alt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四、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非连通图的遍历：</a:t>
            </a:r>
            <a:endParaRPr kumimoji="0" lang="zh-CN" altLang="en-US" sz="32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31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7544" y="1324261"/>
            <a:ext cx="8568952" cy="3357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(visited[i]==0)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734536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采用广度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2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400" b="1" dirty="0">
              <a:solidFill>
                <a:srgbClr val="3333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190291"/>
            <a:ext cx="796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2400" b="1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2400" b="1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BFS()</a:t>
            </a:r>
            <a:r>
              <a:rPr kumimoji="1" lang="zh-CN" altLang="en-US" sz="2400" b="1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2400" b="1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2427831"/>
            <a:ext cx="8208963" cy="3149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采用某种遍历方式来判断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是否连通。这里用深度优先遍历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方法，先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visited[]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数组（为全局变量）置初值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顶点开始遍历该图。</a:t>
            </a:r>
          </a:p>
          <a:p>
            <a:pPr marL="457200" indent="-457200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次遍历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之后，若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所有顶点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visited[i]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该图是连通的；否则不连通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91307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8-3】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是否连通。若连通则返回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784889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求解思路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51520" y="642918"/>
            <a:ext cx="8607330" cy="5901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visited[MAXV];		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，所以定义全局数组</a:t>
            </a:r>
            <a:endParaRPr kumimoji="1" lang="en-US" altLang="zh-CN" sz="20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22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Connect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kumimoji="1" lang="en-US" altLang="zh-CN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的连通性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2200" b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数组置初值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visited[i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kumimoji="1" lang="zh-CN" altLang="en-US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0);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DSF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开始深度优先遍历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(i=0;i&lt;G-&gt;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(visited[i]==0)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2200" b="1" dirty="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</a:t>
            </a:r>
            <a:r>
              <a:rPr kumimoji="1" lang="en-US" altLang="zh-CN" sz="2200" b="1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break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22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判断无向图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是否连通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图的存储结构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有向无环图的应用：拓扑排序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520940" cy="548640"/>
          </a:xfrm>
        </p:spPr>
        <p:txBody>
          <a:bodyPr/>
          <a:lstStyle/>
          <a:p>
            <a:r>
              <a:rPr lang="zh-CN" altLang="en-US" b="1" dirty="0" smtClean="0"/>
              <a:t>一、</a:t>
            </a:r>
            <a:r>
              <a:rPr lang="zh-CN" altLang="zh-CN" b="1" dirty="0" smtClean="0"/>
              <a:t>拓扑排序</a:t>
            </a:r>
            <a:r>
              <a:rPr lang="zh-CN" altLang="en-US" b="1" dirty="0" smtClean="0"/>
              <a:t>的含义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2"/>
            <a:ext cx="8319298" cy="4809716"/>
          </a:xfrm>
        </p:spPr>
        <p:txBody>
          <a:bodyPr>
            <a:normAutofit lnSpcReduction="10000"/>
          </a:bodyPr>
          <a:lstStyle/>
          <a:p>
            <a:r>
              <a:rPr lang="zh-CN" altLang="zh-CN" sz="2600" b="0" dirty="0" smtClean="0"/>
              <a:t>把子</a:t>
            </a:r>
            <a:r>
              <a:rPr lang="zh-CN" altLang="zh-CN" sz="2600" b="0" dirty="0"/>
              <a:t>项目、工序或课程看成</a:t>
            </a:r>
            <a:r>
              <a:rPr lang="zh-CN" altLang="zh-CN" sz="2600" b="0" dirty="0" smtClean="0"/>
              <a:t>是</a:t>
            </a:r>
            <a:endParaRPr lang="en-US" altLang="zh-CN" sz="2600" b="0" dirty="0" smtClean="0"/>
          </a:p>
          <a:p>
            <a:pPr>
              <a:spcBef>
                <a:spcPts val="0"/>
              </a:spcBef>
            </a:pPr>
            <a:r>
              <a:rPr lang="en-US" altLang="zh-CN" sz="2600" b="0" dirty="0" smtClean="0"/>
              <a:t>    </a:t>
            </a:r>
            <a:r>
              <a:rPr lang="zh-CN" altLang="zh-CN" sz="2600" b="0" dirty="0" smtClean="0"/>
              <a:t>图</a:t>
            </a:r>
            <a:r>
              <a:rPr lang="zh-CN" altLang="zh-CN" sz="2600" b="0" dirty="0"/>
              <a:t>中的一</a:t>
            </a:r>
            <a:r>
              <a:rPr lang="zh-CN" altLang="zh-CN" sz="2600" b="0" dirty="0" smtClean="0"/>
              <a:t>个顶点</a:t>
            </a:r>
            <a:r>
              <a:rPr lang="zh-CN" altLang="en-US" sz="2600" b="0" dirty="0" smtClean="0"/>
              <a:t>，</a:t>
            </a:r>
            <a:r>
              <a:rPr lang="zh-CN" altLang="zh-CN" sz="2600" b="0" dirty="0" smtClean="0"/>
              <a:t>称之为</a:t>
            </a:r>
            <a:r>
              <a:rPr lang="zh-CN" altLang="zh-CN" sz="2600" dirty="0" smtClean="0">
                <a:solidFill>
                  <a:srgbClr val="FF0000"/>
                </a:solidFill>
              </a:rPr>
              <a:t>活动</a:t>
            </a:r>
            <a:r>
              <a:rPr lang="zh-CN" altLang="en-US" sz="2600" b="0" dirty="0" smtClean="0"/>
              <a:t>。</a:t>
            </a:r>
            <a:endParaRPr lang="en-US" altLang="zh-CN" sz="2600" b="0" dirty="0" smtClean="0"/>
          </a:p>
          <a:p>
            <a:r>
              <a:rPr lang="zh-CN" altLang="zh-CN" sz="2600" b="0" dirty="0" smtClean="0"/>
              <a:t>用</a:t>
            </a:r>
            <a:r>
              <a:rPr lang="zh-CN" altLang="zh-CN" sz="2600" b="0" dirty="0"/>
              <a:t>图中的</a:t>
            </a:r>
            <a:r>
              <a:rPr lang="zh-CN" altLang="zh-CN" sz="2600" dirty="0">
                <a:solidFill>
                  <a:srgbClr val="FF0000"/>
                </a:solidFill>
              </a:rPr>
              <a:t>有向边</a:t>
            </a:r>
            <a:r>
              <a:rPr lang="zh-CN" altLang="zh-CN" sz="2600" b="0" dirty="0"/>
              <a:t>来表示各活动之间的</a:t>
            </a:r>
            <a:r>
              <a:rPr lang="zh-CN" altLang="zh-CN" sz="2600" dirty="0">
                <a:solidFill>
                  <a:srgbClr val="FF0000"/>
                </a:solidFill>
              </a:rPr>
              <a:t>先后关系</a:t>
            </a:r>
            <a:r>
              <a:rPr lang="zh-CN" altLang="zh-CN" sz="2600" b="0" dirty="0"/>
              <a:t>，如果从顶点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到</a:t>
            </a:r>
            <a:r>
              <a:rPr lang="en-US" altLang="zh-CN" sz="2600" b="0" dirty="0" err="1"/>
              <a:t>v</a:t>
            </a:r>
            <a:r>
              <a:rPr lang="en-US" altLang="zh-CN" sz="2600" b="0" baseline="-25000" dirty="0" err="1"/>
              <a:t>j</a:t>
            </a:r>
            <a:r>
              <a:rPr lang="zh-CN" altLang="zh-CN" sz="2600" b="0" dirty="0"/>
              <a:t>之间存在有向边</a:t>
            </a:r>
            <a:r>
              <a:rPr lang="en-US" altLang="zh-CN" sz="2600" b="0" dirty="0"/>
              <a:t>&lt;v</a:t>
            </a:r>
            <a:r>
              <a:rPr lang="en-US" altLang="zh-CN" sz="2600" b="0" baseline="-25000" dirty="0"/>
              <a:t>i</a:t>
            </a:r>
            <a:r>
              <a:rPr lang="en-US" altLang="zh-CN" sz="2600" b="0" dirty="0"/>
              <a:t>, </a:t>
            </a:r>
            <a:r>
              <a:rPr lang="en-US" altLang="zh-CN" sz="2600" b="0" dirty="0" err="1"/>
              <a:t>v</a:t>
            </a:r>
            <a:r>
              <a:rPr lang="en-US" altLang="zh-CN" sz="2600" b="0" baseline="-25000" dirty="0" err="1"/>
              <a:t>j</a:t>
            </a:r>
            <a:r>
              <a:rPr lang="en-US" altLang="zh-CN" sz="2600" b="0" dirty="0"/>
              <a:t>&gt;</a:t>
            </a:r>
            <a:r>
              <a:rPr lang="zh-CN" altLang="zh-CN" sz="2600" b="0" dirty="0"/>
              <a:t>，则表示活动</a:t>
            </a:r>
            <a:r>
              <a:rPr lang="en-US" altLang="zh-CN" sz="2600" b="0" dirty="0"/>
              <a:t>v</a:t>
            </a:r>
            <a:r>
              <a:rPr lang="en-US" altLang="zh-CN" sz="2600" b="0" baseline="-25000" dirty="0"/>
              <a:t>i</a:t>
            </a:r>
            <a:r>
              <a:rPr lang="zh-CN" altLang="zh-CN" sz="2600" b="0" dirty="0"/>
              <a:t>必须优先于活动</a:t>
            </a:r>
            <a:r>
              <a:rPr lang="en-US" altLang="zh-CN" sz="2600" b="0" dirty="0" err="1"/>
              <a:t>v</a:t>
            </a:r>
            <a:r>
              <a:rPr lang="en-US" altLang="zh-CN" sz="2600" b="0" baseline="-25000" dirty="0" err="1"/>
              <a:t>j</a:t>
            </a:r>
            <a:r>
              <a:rPr lang="zh-CN" altLang="zh-CN" sz="2600" b="0" dirty="0"/>
              <a:t>进行</a:t>
            </a:r>
            <a:r>
              <a:rPr lang="zh-CN" altLang="zh-CN" sz="2600" b="0" dirty="0" smtClean="0"/>
              <a:t>。</a:t>
            </a:r>
            <a:endParaRPr lang="en-US" altLang="zh-CN" sz="2600" b="0" dirty="0" smtClean="0"/>
          </a:p>
          <a:p>
            <a:r>
              <a:rPr lang="zh-CN" altLang="zh-CN" sz="2600" b="0" dirty="0" smtClean="0"/>
              <a:t>这样</a:t>
            </a:r>
            <a:r>
              <a:rPr lang="zh-CN" altLang="zh-CN" sz="2600" b="0" dirty="0"/>
              <a:t>的</a:t>
            </a:r>
            <a:r>
              <a:rPr lang="en-US" altLang="zh-CN" sz="2600" b="0" dirty="0">
                <a:solidFill>
                  <a:srgbClr val="FF0000"/>
                </a:solidFill>
              </a:rPr>
              <a:t>DAG</a:t>
            </a:r>
            <a:r>
              <a:rPr lang="zh-CN" altLang="zh-CN" sz="2600" b="0" dirty="0">
                <a:solidFill>
                  <a:srgbClr val="FF0000"/>
                </a:solidFill>
              </a:rPr>
              <a:t>图称为</a:t>
            </a:r>
            <a:r>
              <a:rPr lang="zh-CN" altLang="zh-CN" sz="2800" dirty="0">
                <a:solidFill>
                  <a:srgbClr val="FF0000"/>
                </a:solidFill>
              </a:rPr>
              <a:t>顶点表示活动的网</a:t>
            </a:r>
            <a:r>
              <a:rPr lang="en-US" altLang="zh-CN" sz="2600" b="0" dirty="0"/>
              <a:t>(Activity On Vertex Network)</a:t>
            </a:r>
            <a:r>
              <a:rPr lang="zh-CN" altLang="zh-CN" sz="2600" b="0" dirty="0"/>
              <a:t>，简称</a:t>
            </a:r>
            <a:r>
              <a:rPr lang="en-US" altLang="zh-CN" sz="2600" dirty="0">
                <a:solidFill>
                  <a:srgbClr val="FF0000"/>
                </a:solidFill>
              </a:rPr>
              <a:t>AOV</a:t>
            </a:r>
            <a:r>
              <a:rPr lang="zh-CN" altLang="zh-CN" sz="2600" dirty="0" smtClean="0">
                <a:solidFill>
                  <a:srgbClr val="FF0000"/>
                </a:solidFill>
              </a:rPr>
              <a:t>网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zh-CN" sz="2600" b="0" dirty="0" smtClean="0"/>
              <a:t>在</a:t>
            </a:r>
            <a:r>
              <a:rPr lang="en-US" altLang="zh-CN" sz="2600" b="0" dirty="0"/>
              <a:t>AOV</a:t>
            </a:r>
            <a:r>
              <a:rPr lang="zh-CN" altLang="zh-CN" sz="2600" b="0" dirty="0"/>
              <a:t>网中</a:t>
            </a:r>
            <a:r>
              <a:rPr lang="zh-CN" altLang="zh-CN" sz="2600" dirty="0">
                <a:solidFill>
                  <a:srgbClr val="FF0000"/>
                </a:solidFill>
              </a:rPr>
              <a:t>不能存在回路</a:t>
            </a:r>
            <a:r>
              <a:rPr lang="zh-CN" altLang="zh-CN" sz="2600" b="0" dirty="0"/>
              <a:t>，因为回路中隐含了相互冲突的条件，可能会出现某个活动将以自己为先决条件的情况，因此回路上的所有活动都将无法进行。</a:t>
            </a:r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40187"/>
            <a:ext cx="3309516" cy="253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1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572560" cy="4346857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对于</a:t>
            </a:r>
            <a:r>
              <a:rPr lang="zh-CN" altLang="zh-CN" sz="2800" b="0" dirty="0"/>
              <a:t>一个</a:t>
            </a:r>
            <a:r>
              <a:rPr lang="en-US" altLang="zh-CN" sz="2800" dirty="0">
                <a:solidFill>
                  <a:srgbClr val="FF0000"/>
                </a:solidFill>
              </a:rPr>
              <a:t>AOV</a:t>
            </a:r>
            <a:r>
              <a:rPr lang="zh-CN" altLang="zh-CN" sz="2800" dirty="0">
                <a:solidFill>
                  <a:srgbClr val="FF0000"/>
                </a:solidFill>
              </a:rPr>
              <a:t>网</a:t>
            </a:r>
            <a:r>
              <a:rPr lang="zh-CN" altLang="zh-CN" sz="2800" b="0" dirty="0"/>
              <a:t>，常常需要将它的所有活动</a:t>
            </a:r>
            <a:r>
              <a:rPr lang="zh-CN" altLang="zh-CN" sz="2800" b="0" dirty="0" smtClean="0"/>
              <a:t>按照</a:t>
            </a:r>
            <a:r>
              <a:rPr lang="zh-CN" altLang="zh-CN" sz="2800" dirty="0" smtClean="0">
                <a:solidFill>
                  <a:srgbClr val="FF0000"/>
                </a:solidFill>
              </a:rPr>
              <a:t>先后关系</a:t>
            </a:r>
            <a:r>
              <a:rPr lang="zh-CN" altLang="zh-CN" sz="2800" b="0" dirty="0"/>
              <a:t>排成一个</a:t>
            </a:r>
            <a:r>
              <a:rPr lang="zh-CN" altLang="zh-CN" sz="2800" dirty="0">
                <a:solidFill>
                  <a:srgbClr val="FF0000"/>
                </a:solidFill>
              </a:rPr>
              <a:t>线形序列</a:t>
            </a:r>
            <a:r>
              <a:rPr lang="zh-CN" altLang="zh-CN" sz="2800" b="0" dirty="0"/>
              <a:t>，使得在这个线性序列中，任何一个活动不依赖于排在它后面的活动。这种序列称为</a:t>
            </a:r>
            <a:r>
              <a:rPr lang="zh-CN" altLang="zh-CN" sz="2800" dirty="0">
                <a:solidFill>
                  <a:srgbClr val="FF0000"/>
                </a:solidFill>
              </a:rPr>
              <a:t>拓扑序列</a:t>
            </a:r>
            <a:r>
              <a:rPr lang="en-US" altLang="zh-CN" sz="2800" b="0" dirty="0"/>
              <a:t>(Topological Order)</a:t>
            </a:r>
            <a:r>
              <a:rPr lang="zh-CN" altLang="zh-CN" sz="2800" b="0" dirty="0"/>
              <a:t>，构造拓扑序列的过程称为</a:t>
            </a:r>
            <a:r>
              <a:rPr lang="zh-CN" altLang="zh-CN" sz="2800" dirty="0">
                <a:solidFill>
                  <a:srgbClr val="FF0000"/>
                </a:solidFill>
              </a:rPr>
              <a:t>拓扑排序</a:t>
            </a:r>
            <a:r>
              <a:rPr lang="en-US" altLang="zh-CN" sz="2800" dirty="0"/>
              <a:t>(Topological Sort)</a:t>
            </a:r>
            <a:r>
              <a:rPr lang="zh-CN" altLang="zh-CN" sz="2800" b="0" dirty="0"/>
              <a:t>。</a:t>
            </a:r>
            <a:endParaRPr lang="zh-CN" altLang="en-US" sz="2800" b="0" dirty="0"/>
          </a:p>
        </p:txBody>
      </p:sp>
      <p:sp>
        <p:nvSpPr>
          <p:cNvPr id="4" name="矩形 3"/>
          <p:cNvSpPr/>
          <p:nvPr/>
        </p:nvSpPr>
        <p:spPr>
          <a:xfrm>
            <a:off x="676956" y="3140968"/>
            <a:ext cx="7992888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拓扑排序必须满足以下要求：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1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(1)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有向图；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(2)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没有回路。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59100" y="4000176"/>
            <a:ext cx="1104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DAG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5157192"/>
            <a:ext cx="7992888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拓扑排序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1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(1)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DFS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的算法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(2)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BFS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的算法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8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572560" cy="5303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DFS</a:t>
            </a:r>
            <a:r>
              <a:rPr lang="zh-CN" altLang="zh-CN" sz="3200" dirty="0" smtClean="0">
                <a:solidFill>
                  <a:srgbClr val="FF0000"/>
                </a:solidFill>
              </a:rPr>
              <a:t>拓扑排序</a:t>
            </a:r>
            <a:r>
              <a:rPr lang="en-US" altLang="zh-CN" sz="3200" dirty="0" smtClean="0"/>
              <a:t>:  </a:t>
            </a:r>
            <a:r>
              <a:rPr lang="zh-CN" altLang="en-US" sz="3200" dirty="0" smtClean="0"/>
              <a:t>逆序输出拓扑序列</a:t>
            </a:r>
            <a:endParaRPr lang="en-US" altLang="zh-CN" sz="3200" dirty="0" smtClean="0"/>
          </a:p>
          <a:p>
            <a:endParaRPr lang="en-US" altLang="zh-CN" sz="2800" b="0" dirty="0" smtClean="0"/>
          </a:p>
          <a:p>
            <a:r>
              <a:rPr lang="zh-CN" altLang="en-US" sz="3200" b="0" dirty="0" smtClean="0"/>
              <a:t>按</a:t>
            </a:r>
            <a:r>
              <a:rPr lang="en-US" altLang="zh-CN" sz="3200" b="0" dirty="0" smtClean="0"/>
              <a:t>DFS</a:t>
            </a:r>
            <a:r>
              <a:rPr lang="zh-CN" altLang="en-US" sz="3200" b="0" dirty="0" smtClean="0"/>
              <a:t>遍历图，并做判断：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	   </a:t>
            </a:r>
            <a:r>
              <a:rPr lang="zh-CN" altLang="en-US" sz="3200" b="0" dirty="0" smtClean="0"/>
              <a:t>对于一个结点</a:t>
            </a:r>
            <a:r>
              <a:rPr lang="en-US" altLang="zh-CN" sz="3200" b="0" dirty="0" smtClean="0"/>
              <a:t>A</a:t>
            </a:r>
            <a:r>
              <a:rPr lang="zh-CN" altLang="en-US" sz="3200" b="0" dirty="0" smtClean="0"/>
              <a:t>，以其为弧尾的结点</a:t>
            </a:r>
            <a:r>
              <a:rPr lang="en-US" altLang="zh-CN" sz="3200" b="0" dirty="0" smtClean="0"/>
              <a:t>B</a:t>
            </a:r>
            <a:r>
              <a:rPr lang="zh-CN" altLang="en-US" sz="3200" b="0" dirty="0" smtClean="0"/>
              <a:t>都访问了（或者没要这样的结点），则要回溯，在回溯前输出该结点</a:t>
            </a:r>
            <a:r>
              <a:rPr lang="en-US" altLang="zh-CN" sz="3200" b="0" dirty="0" smtClean="0"/>
              <a:t>A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      </a:t>
            </a:r>
            <a:r>
              <a:rPr lang="zh-CN" altLang="en-US" sz="3200" b="0" dirty="0" smtClean="0"/>
              <a:t>则</a:t>
            </a:r>
            <a:r>
              <a:rPr lang="en-US" altLang="zh-CN" sz="3200" b="0" dirty="0" smtClean="0"/>
              <a:t>A</a:t>
            </a:r>
            <a:r>
              <a:rPr lang="zh-CN" altLang="en-US" sz="3200" b="0" dirty="0" smtClean="0"/>
              <a:t>一定在</a:t>
            </a:r>
            <a:r>
              <a:rPr lang="en-US" altLang="zh-CN" sz="3200" b="0" dirty="0" smtClean="0"/>
              <a:t>B</a:t>
            </a:r>
            <a:r>
              <a:rPr lang="zh-CN" altLang="en-US" sz="3200" b="0" dirty="0" smtClean="0"/>
              <a:t>之后输出，其含义是</a:t>
            </a:r>
            <a:r>
              <a:rPr lang="en-US" altLang="zh-CN" sz="3200" b="0" dirty="0" smtClean="0"/>
              <a:t>A</a:t>
            </a:r>
            <a:r>
              <a:rPr lang="zh-CN" altLang="en-US" sz="3200" b="0" dirty="0" smtClean="0"/>
              <a:t>必须在</a:t>
            </a:r>
            <a:r>
              <a:rPr lang="en-US" altLang="zh-CN" sz="3200" b="0" dirty="0" smtClean="0"/>
              <a:t>B</a:t>
            </a:r>
            <a:r>
              <a:rPr lang="zh-CN" altLang="en-US" sz="3200" b="0" dirty="0" smtClean="0"/>
              <a:t>之前完成（逆序）。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790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1268760"/>
            <a:ext cx="8715436" cy="323975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FF0000"/>
                </a:solidFill>
              </a:rPr>
              <a:t>带权图</a:t>
            </a:r>
            <a:r>
              <a:rPr lang="en-US" altLang="zh-CN" sz="2800" b="0" dirty="0" smtClean="0"/>
              <a:t>(Weighted graph)</a:t>
            </a:r>
            <a:r>
              <a:rPr lang="zh-CN" altLang="zh-CN" sz="2800" b="0" dirty="0" smtClean="0"/>
              <a:t>又称为</a:t>
            </a:r>
            <a:r>
              <a:rPr lang="zh-CN" altLang="zh-CN" sz="2800" dirty="0" smtClean="0">
                <a:solidFill>
                  <a:srgbClr val="FF0000"/>
                </a:solidFill>
              </a:rPr>
              <a:t>网</a:t>
            </a:r>
            <a:r>
              <a:rPr lang="en-US" altLang="zh-CN" sz="2800" b="0" dirty="0" smtClean="0"/>
              <a:t>(net) </a:t>
            </a:r>
            <a:r>
              <a:rPr lang="zh-CN" altLang="zh-CN" sz="2800" b="0" dirty="0" smtClean="0"/>
              <a:t>，图中的边都有</a:t>
            </a:r>
            <a:r>
              <a:rPr lang="zh-CN" altLang="zh-CN" sz="2800" dirty="0" smtClean="0">
                <a:solidFill>
                  <a:srgbClr val="FF0000"/>
                </a:solidFill>
              </a:rPr>
              <a:t>权值</a:t>
            </a:r>
            <a:r>
              <a:rPr lang="zh-CN" altLang="en-US" sz="2800" b="0" dirty="0" smtClean="0"/>
              <a:t>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800" b="0" dirty="0" smtClean="0"/>
              <a:t>权值是对很多问题的</a:t>
            </a:r>
            <a:r>
              <a:rPr lang="zh-CN" altLang="en-US" sz="2800" dirty="0" smtClean="0">
                <a:solidFill>
                  <a:srgbClr val="FF0000"/>
                </a:solidFill>
              </a:rPr>
              <a:t>抽象</a:t>
            </a:r>
            <a:r>
              <a:rPr lang="zh-CN" altLang="en-US" sz="2800" b="0" dirty="0" smtClean="0"/>
              <a:t>：距离、花费等。</a:t>
            </a:r>
            <a:endParaRPr lang="zh-CN" altLang="en-US" sz="2800" b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42" y="4000504"/>
            <a:ext cx="3815912" cy="285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6546" y="8215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3</a:t>
            </a:r>
            <a:r>
              <a:rPr lang="zh-CN" altLang="en-US" sz="2800" dirty="0">
                <a:solidFill>
                  <a:sysClr val="windowText" lastClr="000000"/>
                </a:solidFill>
                <a:effectLst/>
                <a:latin typeface="微软雅黑"/>
              </a:rPr>
              <a:t>、带权</a:t>
            </a:r>
            <a:r>
              <a:rPr lang="zh-CN" altLang="en-US" sz="2800" dirty="0" smtClean="0">
                <a:solidFill>
                  <a:sysClr val="windowText" lastClr="000000"/>
                </a:solidFill>
                <a:effectLst/>
                <a:latin typeface="微软雅黑"/>
              </a:rPr>
              <a:t>图</a:t>
            </a:r>
            <a:r>
              <a:rPr lang="en-US" altLang="zh-CN" sz="2800" dirty="0" smtClean="0">
                <a:solidFill>
                  <a:sysClr val="windowText" lastClr="000000"/>
                </a:solidFill>
                <a:effectLst/>
                <a:latin typeface="微软雅黑"/>
              </a:rPr>
              <a:t>——</a:t>
            </a:r>
            <a:r>
              <a:rPr lang="zh-CN" altLang="en-US" sz="2800" dirty="0" smtClean="0">
                <a:solidFill>
                  <a:sysClr val="windowText" lastClr="000000"/>
                </a:solidFill>
                <a:effectLst/>
                <a:latin typeface="微软雅黑"/>
              </a:rPr>
              <a:t>网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" y="214290"/>
            <a:ext cx="9215502" cy="64294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zh-CN" dirty="0" smtClean="0"/>
              <a:t>算法</a:t>
            </a:r>
            <a:r>
              <a:rPr lang="en-US" altLang="zh-CN" dirty="0"/>
              <a:t>6.7</a:t>
            </a:r>
            <a:r>
              <a:rPr lang="zh-CN" altLang="zh-CN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深度优先</a:t>
            </a:r>
            <a:r>
              <a:rPr lang="zh-CN" altLang="zh-CN" dirty="0" smtClean="0"/>
              <a:t>拓扑</a:t>
            </a:r>
            <a:r>
              <a:rPr lang="zh-CN" altLang="zh-CN" dirty="0"/>
              <a:t>排序</a:t>
            </a:r>
          </a:p>
          <a:p>
            <a:pPr>
              <a:spcBef>
                <a:spcPts val="1000"/>
              </a:spcBef>
            </a:pPr>
            <a:r>
              <a:rPr lang="en-US" altLang="zh-CN" sz="2500" b="0" dirty="0"/>
              <a:t>void </a:t>
            </a:r>
            <a:r>
              <a:rPr lang="en-US" altLang="zh-CN" sz="2500" b="0" dirty="0" err="1" smtClean="0"/>
              <a:t>TopSort_DFS</a:t>
            </a:r>
            <a:r>
              <a:rPr lang="en-US" altLang="zh-CN" sz="2500" b="0" dirty="0" smtClean="0"/>
              <a:t>(</a:t>
            </a:r>
            <a:r>
              <a:rPr lang="en-US" altLang="zh-CN" sz="2500" b="0" dirty="0" err="1" smtClean="0"/>
              <a:t>AdjGraph</a:t>
            </a:r>
            <a:r>
              <a:rPr lang="en-US" altLang="zh-CN" sz="2500" b="0" dirty="0" smtClean="0"/>
              <a:t> </a:t>
            </a:r>
            <a:r>
              <a:rPr lang="en-US" altLang="zh-CN" sz="2500" b="0" dirty="0"/>
              <a:t>*</a:t>
            </a:r>
            <a:r>
              <a:rPr lang="en-US" altLang="zh-CN" sz="2500" b="0" dirty="0" smtClean="0"/>
              <a:t>G</a:t>
            </a:r>
            <a:r>
              <a:rPr lang="en-US" altLang="zh-CN" sz="2500" b="0" dirty="0" smtClean="0">
                <a:solidFill>
                  <a:srgbClr val="7030A0"/>
                </a:solidFill>
              </a:rPr>
              <a:t>){  //</a:t>
            </a:r>
            <a:r>
              <a:rPr lang="zh-CN" altLang="en-US" sz="2500" b="0" dirty="0" smtClean="0">
                <a:solidFill>
                  <a:srgbClr val="7030A0"/>
                </a:solidFill>
              </a:rPr>
              <a:t>深度优先拓扑序的主程序</a:t>
            </a:r>
            <a:endParaRPr lang="zh-CN" altLang="zh-CN" sz="2500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500" b="0" dirty="0"/>
              <a:t>    	for(int i = 0; i &lt; </a:t>
            </a:r>
            <a:r>
              <a:rPr lang="en-US" altLang="zh-CN" sz="2500" b="0" dirty="0" smtClean="0"/>
              <a:t>G-&gt;n; </a:t>
            </a:r>
            <a:r>
              <a:rPr lang="en-US" altLang="zh-CN" sz="2500" b="0" dirty="0"/>
              <a:t>i</a:t>
            </a:r>
            <a:r>
              <a:rPr lang="en-US" altLang="zh-CN" sz="2500" b="0" dirty="0" smtClean="0"/>
              <a:t>++)           </a:t>
            </a:r>
            <a:r>
              <a:rPr lang="en-US" altLang="zh-CN" sz="2500" b="0" dirty="0" smtClean="0">
                <a:solidFill>
                  <a:srgbClr val="7030A0"/>
                </a:solidFill>
              </a:rPr>
              <a:t>//</a:t>
            </a:r>
            <a:r>
              <a:rPr lang="zh-CN" altLang="zh-CN" sz="2500" b="0" dirty="0">
                <a:solidFill>
                  <a:srgbClr val="7030A0"/>
                </a:solidFill>
              </a:rPr>
              <a:t>将图中所有顶点</a:t>
            </a:r>
            <a:r>
              <a:rPr lang="zh-CN" altLang="zh-CN" sz="2500" b="0" dirty="0" smtClean="0">
                <a:solidFill>
                  <a:srgbClr val="7030A0"/>
                </a:solidFill>
              </a:rPr>
              <a:t>的</a:t>
            </a:r>
            <a:endParaRPr lang="zh-CN" altLang="zh-CN" sz="2500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500" b="0" dirty="0"/>
              <a:t>		</a:t>
            </a:r>
            <a:r>
              <a:rPr lang="en-US" altLang="zh-CN" sz="2500" b="0" dirty="0" smtClean="0"/>
              <a:t>Visited[i</a:t>
            </a:r>
            <a:r>
              <a:rPr lang="en-US" altLang="zh-CN" sz="2500" b="0" dirty="0"/>
              <a:t>] = false</a:t>
            </a:r>
            <a:r>
              <a:rPr lang="en-US" altLang="zh-CN" sz="2500" b="0" dirty="0" smtClean="0"/>
              <a:t>;                   </a:t>
            </a:r>
            <a:r>
              <a:rPr lang="en-US" altLang="zh-CN" sz="2500" b="0" dirty="0" smtClean="0">
                <a:solidFill>
                  <a:srgbClr val="7030A0"/>
                </a:solidFill>
              </a:rPr>
              <a:t>//</a:t>
            </a:r>
            <a:r>
              <a:rPr lang="zh-CN" altLang="zh-CN" sz="2500" b="0" dirty="0" smtClean="0">
                <a:solidFill>
                  <a:srgbClr val="7030A0"/>
                </a:solidFill>
              </a:rPr>
              <a:t>标志位初始化为</a:t>
            </a:r>
            <a:r>
              <a:rPr lang="en-US" altLang="zh-CN" sz="2500" b="0" dirty="0" smtClean="0">
                <a:solidFill>
                  <a:srgbClr val="7030A0"/>
                </a:solidFill>
              </a:rPr>
              <a:t>false</a:t>
            </a:r>
            <a:endParaRPr lang="zh-CN" altLang="zh-CN" sz="2500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500" b="0" dirty="0"/>
              <a:t>	for(int i = 0; i &lt; G-&gt;n; i++)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r>
              <a:rPr lang="en-US" altLang="zh-CN" sz="2500" b="0" dirty="0"/>
              <a:t>		</a:t>
            </a:r>
            <a:r>
              <a:rPr lang="en-US" altLang="zh-CN" sz="2500" b="0" dirty="0" smtClean="0"/>
              <a:t>if(Visited[i</a:t>
            </a:r>
            <a:r>
              <a:rPr lang="en-US" altLang="zh-CN" sz="2500" b="0" dirty="0"/>
              <a:t>] == false)  </a:t>
            </a:r>
            <a:r>
              <a:rPr lang="en-US" altLang="zh-CN" sz="2500" b="0" dirty="0" err="1" smtClean="0">
                <a:solidFill>
                  <a:srgbClr val="FF0000"/>
                </a:solidFill>
              </a:rPr>
              <a:t>Do_TopSort</a:t>
            </a:r>
            <a:r>
              <a:rPr lang="en-US" altLang="zh-CN" sz="2500" b="0" dirty="0" smtClean="0"/>
              <a:t>(G, i</a:t>
            </a:r>
            <a:r>
              <a:rPr lang="en-US" altLang="zh-CN" sz="2500" b="0" dirty="0"/>
              <a:t>);  </a:t>
            </a:r>
            <a:r>
              <a:rPr lang="en-US" altLang="zh-CN" sz="2500" b="0" dirty="0">
                <a:solidFill>
                  <a:srgbClr val="7030A0"/>
                </a:solidFill>
              </a:rPr>
              <a:t>//</a:t>
            </a:r>
            <a:r>
              <a:rPr lang="zh-CN" altLang="zh-CN" sz="2500" b="0" dirty="0">
                <a:solidFill>
                  <a:srgbClr val="7030A0"/>
                </a:solidFill>
              </a:rPr>
              <a:t>深度优先搜索</a:t>
            </a:r>
          </a:p>
          <a:p>
            <a:pPr>
              <a:spcBef>
                <a:spcPts val="0"/>
              </a:spcBef>
            </a:pPr>
            <a:r>
              <a:rPr lang="en-US" altLang="zh-CN" sz="2500" b="0" dirty="0"/>
              <a:t>}</a:t>
            </a:r>
            <a:endParaRPr lang="zh-CN" altLang="zh-CN" sz="2500" b="0" dirty="0"/>
          </a:p>
          <a:p>
            <a:pPr>
              <a:spcBef>
                <a:spcPts val="1800"/>
              </a:spcBef>
            </a:pPr>
            <a:r>
              <a:rPr lang="en-US" altLang="zh-CN" sz="2500" b="0" dirty="0"/>
              <a:t>void </a:t>
            </a:r>
            <a:r>
              <a:rPr lang="en-US" altLang="zh-CN" sz="2500" b="0" dirty="0" err="1" smtClean="0">
                <a:solidFill>
                  <a:srgbClr val="FF0000"/>
                </a:solidFill>
              </a:rPr>
              <a:t>Do_TopSort</a:t>
            </a:r>
            <a:r>
              <a:rPr lang="en-US" altLang="zh-CN" sz="2500" b="0" dirty="0" smtClean="0"/>
              <a:t>(</a:t>
            </a:r>
            <a:r>
              <a:rPr lang="en-US" altLang="zh-CN" sz="2500" b="0" dirty="0" err="1" smtClean="0"/>
              <a:t>AdjGraph</a:t>
            </a:r>
            <a:r>
              <a:rPr lang="en-US" altLang="zh-CN" sz="2500" b="0" dirty="0" smtClean="0"/>
              <a:t> </a:t>
            </a:r>
            <a:r>
              <a:rPr lang="en-US" altLang="zh-CN" sz="2500" b="0" dirty="0"/>
              <a:t>*G </a:t>
            </a:r>
            <a:r>
              <a:rPr lang="en-US" altLang="zh-CN" sz="2500" b="0" dirty="0" smtClean="0"/>
              <a:t>, </a:t>
            </a:r>
            <a:r>
              <a:rPr lang="en-US" altLang="zh-CN" sz="2500" b="0" dirty="0"/>
              <a:t>int V){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r>
              <a:rPr lang="en-US" altLang="zh-CN" sz="2500" b="0" dirty="0"/>
              <a:t>    </a:t>
            </a:r>
            <a:r>
              <a:rPr lang="en-US" altLang="zh-CN" sz="2500" b="0" dirty="0" smtClean="0"/>
              <a:t>Visited[V</a:t>
            </a:r>
            <a:r>
              <a:rPr lang="en-US" altLang="zh-CN" sz="2500" b="0" dirty="0"/>
              <a:t>] = true;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r>
              <a:rPr lang="en-US" altLang="zh-CN" sz="2500" b="0" dirty="0"/>
              <a:t>	for(int w = </a:t>
            </a:r>
            <a:r>
              <a:rPr lang="en-US" altLang="zh-CN" sz="2500" b="0" dirty="0" smtClean="0"/>
              <a:t>FirstAdj(G,V</a:t>
            </a:r>
            <a:r>
              <a:rPr lang="en-US" altLang="zh-CN" sz="2500" b="0" dirty="0"/>
              <a:t>); w != -1; w = </a:t>
            </a:r>
            <a:r>
              <a:rPr lang="en-US" altLang="zh-CN" sz="2500" b="0" dirty="0" smtClean="0"/>
              <a:t>NextAdj(G, V</a:t>
            </a:r>
            <a:r>
              <a:rPr lang="en-US" altLang="zh-CN" sz="2500" b="0" dirty="0"/>
              <a:t>, w))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r>
              <a:rPr lang="en-US" altLang="zh-CN" sz="2500" b="0" dirty="0"/>
              <a:t>		</a:t>
            </a:r>
            <a:r>
              <a:rPr lang="en-US" altLang="zh-CN" sz="2500" b="0" dirty="0" smtClean="0"/>
              <a:t>if(Visited[w</a:t>
            </a:r>
            <a:r>
              <a:rPr lang="en-US" altLang="zh-CN" sz="2500" b="0" dirty="0"/>
              <a:t>] == false)  </a:t>
            </a:r>
            <a:r>
              <a:rPr lang="en-US" altLang="zh-CN" sz="2500" b="0" dirty="0" err="1" smtClean="0">
                <a:solidFill>
                  <a:srgbClr val="FF0000"/>
                </a:solidFill>
              </a:rPr>
              <a:t>Do_TopSort</a:t>
            </a:r>
            <a:r>
              <a:rPr lang="en-US" altLang="zh-CN" sz="2500" b="0" dirty="0" smtClean="0"/>
              <a:t>(G</a:t>
            </a:r>
            <a:r>
              <a:rPr lang="en-US" altLang="zh-CN" sz="2500" b="0" dirty="0"/>
              <a:t>, w);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r>
              <a:rPr lang="en-US" altLang="zh-CN" sz="2500" b="0" dirty="0">
                <a:solidFill>
                  <a:srgbClr val="FF0000"/>
                </a:solidFill>
              </a:rPr>
              <a:t>    </a:t>
            </a:r>
            <a:r>
              <a:rPr lang="en-US" altLang="zh-CN" sz="25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500" b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25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500" b="0" dirty="0">
                <a:solidFill>
                  <a:srgbClr val="FF0000"/>
                </a:solidFill>
              </a:rPr>
              <a:t>&lt;&lt; V </a:t>
            </a:r>
            <a:r>
              <a:rPr lang="en-US" altLang="zh-CN" sz="2500" b="0" dirty="0"/>
              <a:t>&lt;&lt; </a:t>
            </a:r>
            <a:r>
              <a:rPr lang="en-US" altLang="zh-CN" sz="2500" b="0" dirty="0" smtClean="0"/>
              <a:t>“\t”;  //V</a:t>
            </a:r>
            <a:r>
              <a:rPr lang="zh-CN" altLang="en-US" sz="2500" b="0" dirty="0" smtClean="0"/>
              <a:t>的邻接点（弧尾）都访问后，才输出</a:t>
            </a:r>
            <a:endParaRPr lang="en-US" altLang="zh-CN" sz="2500" b="0" dirty="0" smtClean="0"/>
          </a:p>
          <a:p>
            <a:pPr>
              <a:spcBef>
                <a:spcPts val="0"/>
              </a:spcBef>
            </a:pPr>
            <a:r>
              <a:rPr lang="en-US" altLang="zh-CN" sz="2500" b="0" dirty="0" smtClean="0"/>
              <a:t>}</a:t>
            </a:r>
            <a:endParaRPr lang="zh-CN" altLang="zh-CN" sz="2500" b="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428605"/>
            <a:ext cx="7786742" cy="92869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AOV</a:t>
            </a:r>
            <a:r>
              <a:rPr lang="zh-CN" altLang="zh-CN" sz="2800" dirty="0"/>
              <a:t>网深度优先拓扑排序的实现过程：</a:t>
            </a:r>
            <a:endParaRPr lang="zh-CN" altLang="en-US" sz="28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8" y="1633546"/>
            <a:ext cx="7267872" cy="50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5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10368"/>
            <a:ext cx="7286676" cy="52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42910" y="5657695"/>
            <a:ext cx="82153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利用深度优先搜索进行拓扑排序的方法只适用于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DAG</a:t>
            </a:r>
            <a:r>
              <a:rPr lang="zh-CN" altLang="zh-CN" sz="2400" dirty="0">
                <a:latin typeface="楷体" pitchFamily="49" charset="-122"/>
                <a:ea typeface="楷体" pitchFamily="49" charset="-122"/>
              </a:rPr>
              <a:t>图，对于存在回路的图将给出错误的结果</a:t>
            </a:r>
            <a:r>
              <a:rPr lang="zh-CN" altLang="zh-CN" sz="2400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深度优先拓扑排序输出是一个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逆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拓扑序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8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785794"/>
            <a:ext cx="821537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DFS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拓扑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排序的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的特点：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只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DAG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图，对于存在回路的图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</a:t>
            </a:r>
            <a:r>
              <a:rPr lang="zh-CN" altLang="zh-CN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错误</a:t>
            </a:r>
            <a:r>
              <a:rPr lang="zh-CN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结果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>
              <a:spcBef>
                <a:spcPts val="1600"/>
              </a:spcBef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输出是一个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逆拓扑序</a:t>
            </a:r>
            <a:endParaRPr lang="zh-CN" altLang="en-US" sz="36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8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572560" cy="53035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BFS</a:t>
            </a:r>
            <a:r>
              <a:rPr lang="zh-CN" altLang="zh-CN" sz="3200" dirty="0" smtClean="0">
                <a:solidFill>
                  <a:srgbClr val="FF0000"/>
                </a:solidFill>
              </a:rPr>
              <a:t>拓扑排序</a:t>
            </a:r>
            <a:r>
              <a:rPr lang="en-US" altLang="zh-CN" sz="3200" dirty="0" smtClean="0"/>
              <a:t>:</a:t>
            </a:r>
            <a:endParaRPr lang="en-US" altLang="zh-CN" sz="2800" b="0" dirty="0" smtClean="0"/>
          </a:p>
          <a:p>
            <a:endParaRPr lang="en-US" altLang="zh-CN" sz="3200" b="0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sz="3200" b="0" dirty="0" smtClean="0"/>
              <a:t>基本做法：按</a:t>
            </a:r>
            <a:r>
              <a:rPr lang="en-US" altLang="zh-CN" sz="3200" b="0" dirty="0" smtClean="0"/>
              <a:t>BFS</a:t>
            </a:r>
            <a:r>
              <a:rPr lang="zh-CN" altLang="en-US" sz="3200" b="0" dirty="0" smtClean="0"/>
              <a:t>遍历</a:t>
            </a:r>
            <a:r>
              <a:rPr lang="en-US" altLang="zh-CN" sz="3200" b="0" dirty="0" smtClean="0"/>
              <a:t>——</a:t>
            </a:r>
            <a:r>
              <a:rPr lang="zh-CN" altLang="en-US" sz="3200" b="0" dirty="0" smtClean="0"/>
              <a:t>需要队列；</a:t>
            </a:r>
            <a:endParaRPr lang="en-US" altLang="zh-CN" sz="3200" b="0" dirty="0" smtClean="0"/>
          </a:p>
          <a:p>
            <a:pPr lvl="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 b="0" dirty="0" smtClean="0"/>
              <a:t>但需两点修改：</a:t>
            </a:r>
            <a:endParaRPr lang="en-US" altLang="zh-CN" sz="3200" b="0" dirty="0" smtClean="0"/>
          </a:p>
          <a:p>
            <a:pPr marL="0" lvl="0" indent="0"/>
            <a:r>
              <a:rPr lang="en-US" altLang="zh-CN" sz="3200" b="0" dirty="0"/>
              <a:t> </a:t>
            </a:r>
            <a:r>
              <a:rPr lang="en-US" altLang="zh-CN" sz="3200" b="0" dirty="0" smtClean="0"/>
              <a:t>   1</a:t>
            </a:r>
            <a:r>
              <a:rPr lang="zh-CN" altLang="en-US" sz="3200" b="0" dirty="0" smtClean="0"/>
              <a:t>、</a:t>
            </a:r>
            <a:r>
              <a:rPr lang="zh-CN" altLang="en-US" sz="3200" b="0" dirty="0" smtClean="0"/>
              <a:t>选择</a:t>
            </a:r>
            <a:r>
              <a:rPr lang="zh-CN" altLang="en-US" sz="3200" b="0" dirty="0" smtClean="0"/>
              <a:t>入度为</a:t>
            </a:r>
            <a:r>
              <a:rPr lang="en-US" altLang="zh-CN" sz="3200" b="0" dirty="0" smtClean="0"/>
              <a:t>0</a:t>
            </a:r>
            <a:r>
              <a:rPr lang="zh-CN" altLang="en-US" sz="3200" b="0" dirty="0" smtClean="0"/>
              <a:t>的顶点为</a:t>
            </a:r>
            <a:r>
              <a:rPr lang="zh-CN" altLang="en-US" sz="3200" dirty="0" smtClean="0">
                <a:solidFill>
                  <a:srgbClr val="FF0000"/>
                </a:solidFill>
              </a:rPr>
              <a:t>起始点</a:t>
            </a:r>
            <a:r>
              <a:rPr lang="zh-CN" altLang="en-US" sz="3200" b="0" dirty="0" smtClean="0"/>
              <a:t>，如果有多个</a:t>
            </a:r>
            <a:r>
              <a:rPr lang="zh-CN" altLang="en-US" sz="3200" b="0" dirty="0"/>
              <a:t>入度为</a:t>
            </a:r>
            <a:r>
              <a:rPr lang="en-US" altLang="zh-CN" sz="3200" b="0" dirty="0"/>
              <a:t>0</a:t>
            </a:r>
            <a:r>
              <a:rPr lang="zh-CN" altLang="en-US" sz="3200" b="0" dirty="0"/>
              <a:t>的</a:t>
            </a:r>
            <a:r>
              <a:rPr lang="zh-CN" altLang="en-US" sz="3200" b="0" dirty="0" smtClean="0"/>
              <a:t>顶点，则一次性都入队；</a:t>
            </a:r>
            <a:endParaRPr lang="en-US" altLang="zh-CN" sz="3200" b="0" dirty="0" smtClean="0"/>
          </a:p>
          <a:p>
            <a:pPr marL="0" indent="0"/>
            <a:r>
              <a:rPr lang="zh-CN" altLang="en-US" sz="3200" b="0" dirty="0" smtClean="0"/>
              <a:t>    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、一旦</a:t>
            </a:r>
            <a:r>
              <a:rPr lang="zh-CN" altLang="en-US" sz="3200" b="0" dirty="0" smtClean="0"/>
              <a:t>一</a:t>
            </a:r>
            <a:r>
              <a:rPr lang="zh-CN" altLang="en-US" sz="3200" b="0" dirty="0"/>
              <a:t>个顶点</a:t>
            </a:r>
            <a:r>
              <a:rPr lang="zh-CN" altLang="en-US" sz="3200" b="0" dirty="0" smtClean="0"/>
              <a:t>（</a:t>
            </a:r>
            <a:r>
              <a:rPr lang="zh-CN" altLang="en-US" sz="3200" b="0" dirty="0"/>
              <a:t>入度为</a:t>
            </a:r>
            <a:r>
              <a:rPr lang="en-US" altLang="zh-CN" sz="3200" b="0" dirty="0"/>
              <a:t>0 </a:t>
            </a:r>
            <a:r>
              <a:rPr lang="zh-CN" altLang="en-US" sz="3200" b="0" dirty="0" smtClean="0"/>
              <a:t>）被</a:t>
            </a:r>
            <a:r>
              <a:rPr lang="zh-CN" altLang="en-US" sz="3200" b="0" dirty="0" smtClean="0"/>
              <a:t>遍历，</a:t>
            </a:r>
            <a:r>
              <a:rPr lang="zh-CN" altLang="en-US" sz="3200" b="0" dirty="0" smtClean="0"/>
              <a:t>则将以该顶点为弧尾的弧头顶点的入</a:t>
            </a:r>
            <a:r>
              <a:rPr lang="zh-CN" altLang="en-US" sz="3200" dirty="0" smtClean="0">
                <a:solidFill>
                  <a:srgbClr val="FF0000"/>
                </a:solidFill>
              </a:rPr>
              <a:t>度减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</a:rPr>
              <a:t>，入度为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zh-CN" altLang="en-US" sz="3200" dirty="0" smtClean="0">
                <a:solidFill>
                  <a:srgbClr val="FF0000"/>
                </a:solidFill>
              </a:rPr>
              <a:t>的顶点才入队</a:t>
            </a:r>
            <a:r>
              <a:rPr lang="zh-CN" altLang="en-US" sz="3200" b="0" dirty="0" smtClean="0"/>
              <a:t>。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331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214290"/>
            <a:ext cx="9001156" cy="6643710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Specifically</a:t>
            </a:r>
            <a:r>
              <a:rPr lang="zh-CN" altLang="zh-CN" sz="2800" b="0" dirty="0" smtClean="0"/>
              <a:t>：</a:t>
            </a:r>
            <a:endParaRPr lang="zh-CN" altLang="zh-CN" sz="2800" b="0" dirty="0"/>
          </a:p>
          <a:p>
            <a:pPr marL="457200" indent="-457200">
              <a:spcBef>
                <a:spcPts val="1900"/>
              </a:spcBef>
              <a:buAutoNum type="arabicParenBoth"/>
            </a:pPr>
            <a:r>
              <a:rPr lang="zh-CN" altLang="zh-CN" sz="2800" b="0" dirty="0" smtClean="0"/>
              <a:t>计算</a:t>
            </a:r>
            <a:r>
              <a:rPr lang="zh-CN" altLang="zh-CN" sz="2800" b="0" dirty="0"/>
              <a:t>各个结点的</a:t>
            </a:r>
            <a:r>
              <a:rPr lang="zh-CN" altLang="zh-CN" sz="2800" dirty="0">
                <a:solidFill>
                  <a:srgbClr val="FF0000"/>
                </a:solidFill>
              </a:rPr>
              <a:t>入度</a:t>
            </a:r>
            <a:r>
              <a:rPr lang="zh-CN" altLang="zh-CN" sz="2800" b="0" dirty="0"/>
              <a:t>，邻接矩阵的行为出度数，</a:t>
            </a:r>
            <a:r>
              <a:rPr lang="zh-CN" altLang="zh-CN" sz="2800" dirty="0">
                <a:solidFill>
                  <a:srgbClr val="FF0000"/>
                </a:solidFill>
              </a:rPr>
              <a:t>列为入度数</a:t>
            </a:r>
            <a:r>
              <a:rPr lang="zh-CN" altLang="zh-CN" sz="2800" b="0" dirty="0"/>
              <a:t>（将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相加）；</a:t>
            </a:r>
          </a:p>
          <a:p>
            <a:pPr marL="457200" indent="-457200">
              <a:buAutoNum type="arabicParenBoth"/>
            </a:pPr>
            <a:r>
              <a:rPr lang="zh-CN" altLang="zh-CN" sz="2800" b="0" dirty="0" smtClean="0"/>
              <a:t>所有</a:t>
            </a:r>
            <a:r>
              <a:rPr lang="zh-CN" altLang="zh-CN" sz="2800" b="0" dirty="0"/>
              <a:t>入度为</a:t>
            </a:r>
            <a:r>
              <a:rPr lang="en-US" altLang="zh-CN" sz="2800" b="0" dirty="0"/>
              <a:t>0</a:t>
            </a:r>
            <a:r>
              <a:rPr lang="zh-CN" altLang="zh-CN" sz="2800" b="0" dirty="0"/>
              <a:t>的结点放进一个</a:t>
            </a:r>
            <a:r>
              <a:rPr lang="zh-CN" altLang="zh-CN" sz="2800" dirty="0">
                <a:solidFill>
                  <a:srgbClr val="FF0000"/>
                </a:solidFill>
              </a:rPr>
              <a:t>队列</a:t>
            </a:r>
            <a:r>
              <a:rPr lang="zh-CN" altLang="zh-CN" sz="2800" b="0" dirty="0"/>
              <a:t>；</a:t>
            </a:r>
          </a:p>
          <a:p>
            <a:r>
              <a:rPr lang="en-US" altLang="zh-CN" sz="2800" b="0" dirty="0" smtClean="0"/>
              <a:t>(</a:t>
            </a:r>
            <a:r>
              <a:rPr lang="en-US" altLang="zh-CN" sz="2800" b="0" dirty="0"/>
              <a:t>3) </a:t>
            </a:r>
            <a:r>
              <a:rPr lang="zh-CN" altLang="zh-CN" sz="2800" b="0" dirty="0"/>
              <a:t>如果队列为空，则转到第</a:t>
            </a:r>
            <a:r>
              <a:rPr lang="en-US" altLang="zh-CN" sz="2800" b="0" dirty="0" smtClean="0"/>
              <a:t>(6)</a:t>
            </a:r>
            <a:r>
              <a:rPr lang="zh-CN" altLang="zh-CN" sz="2800" b="0" dirty="0"/>
              <a:t>步</a:t>
            </a:r>
            <a:r>
              <a:rPr lang="zh-CN" altLang="zh-CN" sz="2800" b="0" dirty="0" smtClean="0"/>
              <a:t>；</a:t>
            </a:r>
            <a:r>
              <a:rPr lang="zh-CN" altLang="en-US" sz="2800" b="0" dirty="0" smtClean="0"/>
              <a:t>否则</a:t>
            </a:r>
            <a:r>
              <a:rPr lang="zh-CN" altLang="zh-CN" sz="2800" b="0" dirty="0" smtClean="0"/>
              <a:t>将</a:t>
            </a:r>
            <a:r>
              <a:rPr lang="zh-CN" altLang="en-US" sz="2800" b="0" dirty="0" smtClean="0"/>
              <a:t>出队</a:t>
            </a:r>
            <a:r>
              <a:rPr lang="zh-CN" altLang="zh-CN" sz="2800" b="0" dirty="0" smtClean="0"/>
              <a:t>队</a:t>
            </a:r>
            <a:r>
              <a:rPr lang="zh-CN" altLang="zh-CN" sz="2800" b="0" dirty="0"/>
              <a:t>头</a:t>
            </a:r>
            <a:r>
              <a:rPr lang="zh-CN" altLang="zh-CN" sz="2800" b="0" dirty="0" smtClean="0"/>
              <a:t>元素；</a:t>
            </a:r>
            <a:endParaRPr lang="zh-CN" altLang="zh-CN" sz="2800" b="0" dirty="0"/>
          </a:p>
          <a:p>
            <a:r>
              <a:rPr lang="en-US" altLang="zh-CN" sz="2800" b="0" dirty="0" smtClean="0"/>
              <a:t>(4) </a:t>
            </a:r>
            <a:r>
              <a:rPr lang="zh-CN" altLang="zh-CN" sz="2800" b="0" dirty="0"/>
              <a:t>把它的每一个</a:t>
            </a:r>
            <a:r>
              <a:rPr lang="zh-CN" altLang="zh-CN" sz="2800" dirty="0">
                <a:solidFill>
                  <a:srgbClr val="FF0000"/>
                </a:solidFill>
              </a:rPr>
              <a:t>邻接点的入度减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b="0" dirty="0"/>
              <a:t>，如果减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后入度变为</a:t>
            </a:r>
            <a:r>
              <a:rPr lang="en-US" altLang="zh-CN" sz="2800" b="0" dirty="0"/>
              <a:t>0</a:t>
            </a:r>
            <a:r>
              <a:rPr lang="zh-CN" altLang="zh-CN" sz="2800" b="0" dirty="0"/>
              <a:t>，则</a:t>
            </a:r>
            <a:r>
              <a:rPr lang="zh-CN" altLang="zh-CN" sz="2800" b="0" dirty="0" smtClean="0"/>
              <a:t>把这个</a:t>
            </a:r>
            <a:r>
              <a:rPr lang="zh-CN" altLang="zh-CN" sz="2800" b="0" dirty="0"/>
              <a:t>顶点立刻</a:t>
            </a:r>
            <a:r>
              <a:rPr lang="zh-CN" altLang="zh-CN" sz="2800" dirty="0">
                <a:solidFill>
                  <a:srgbClr val="FF0000"/>
                </a:solidFill>
              </a:rPr>
              <a:t>入队</a:t>
            </a:r>
            <a:r>
              <a:rPr lang="zh-CN" altLang="zh-CN" sz="2800" b="0" dirty="0"/>
              <a:t>；</a:t>
            </a:r>
          </a:p>
          <a:p>
            <a:r>
              <a:rPr lang="en-US" altLang="zh-CN" sz="2800" b="0" dirty="0" smtClean="0"/>
              <a:t>(5) </a:t>
            </a:r>
            <a:r>
              <a:rPr lang="zh-CN" altLang="zh-CN" sz="2800" b="0" dirty="0"/>
              <a:t>转到第</a:t>
            </a:r>
            <a:r>
              <a:rPr lang="en-US" altLang="zh-CN" sz="2800" b="0" dirty="0"/>
              <a:t>(3)</a:t>
            </a:r>
            <a:r>
              <a:rPr lang="zh-CN" altLang="zh-CN" sz="2800" b="0" dirty="0"/>
              <a:t>步，循环执行，直到</a:t>
            </a:r>
            <a:r>
              <a:rPr lang="zh-CN" altLang="zh-CN" sz="2800" dirty="0">
                <a:solidFill>
                  <a:srgbClr val="FF0000"/>
                </a:solidFill>
              </a:rPr>
              <a:t>队列为空</a:t>
            </a:r>
            <a:r>
              <a:rPr lang="zh-CN" altLang="zh-CN" sz="2800" b="0" dirty="0"/>
              <a:t>；</a:t>
            </a:r>
          </a:p>
          <a:p>
            <a:r>
              <a:rPr lang="en-US" altLang="zh-CN" sz="2800" b="0" dirty="0" smtClean="0"/>
              <a:t>(6) </a:t>
            </a:r>
            <a:r>
              <a:rPr lang="zh-CN" altLang="zh-CN" sz="2800" b="0" dirty="0"/>
              <a:t>如果所有的顶点均输出，则给出一个广度优先拓扑序，如果有剩余的顶点未被输出，且当前队列已经为空，则认为存在回路</a:t>
            </a:r>
            <a:r>
              <a:rPr lang="zh-CN" altLang="zh-CN" sz="2800" b="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71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42852"/>
            <a:ext cx="8929718" cy="1357322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★注</a:t>
            </a:r>
            <a:r>
              <a:rPr lang="zh-CN" altLang="zh-CN" sz="2800" dirty="0" smtClean="0"/>
              <a:t>：</a:t>
            </a:r>
            <a:r>
              <a:rPr lang="zh-CN" altLang="zh-CN" sz="2800" dirty="0" smtClean="0">
                <a:solidFill>
                  <a:srgbClr val="FF0000"/>
                </a:solidFill>
              </a:rPr>
              <a:t>拓扑</a:t>
            </a:r>
            <a:r>
              <a:rPr lang="zh-CN" altLang="zh-CN" sz="2800" dirty="0">
                <a:solidFill>
                  <a:srgbClr val="FF0000"/>
                </a:solidFill>
              </a:rPr>
              <a:t>排序也是检验回路的一种方法。</a:t>
            </a:r>
          </a:p>
          <a:p>
            <a:r>
              <a:rPr lang="zh-CN" altLang="zh-CN" sz="2800" b="0" dirty="0"/>
              <a:t>表</a:t>
            </a:r>
            <a:r>
              <a:rPr lang="en-US" altLang="zh-CN" sz="2800" b="0" dirty="0"/>
              <a:t>6-1</a:t>
            </a:r>
            <a:r>
              <a:rPr lang="zh-CN" altLang="zh-CN" sz="2800" b="0" dirty="0"/>
              <a:t>为图</a:t>
            </a:r>
            <a:r>
              <a:rPr lang="en-US" altLang="zh-CN" sz="2800" b="0" dirty="0"/>
              <a:t>6-28</a:t>
            </a:r>
            <a:r>
              <a:rPr lang="zh-CN" altLang="zh-CN" sz="2800" b="0" dirty="0"/>
              <a:t>所示</a:t>
            </a:r>
            <a:r>
              <a:rPr lang="en-US" altLang="zh-CN" sz="2800" b="0" dirty="0"/>
              <a:t>AOV</a:t>
            </a:r>
            <a:r>
              <a:rPr lang="zh-CN" altLang="zh-CN" sz="2800" b="0" dirty="0"/>
              <a:t>网广度优先拓扑排序的实现过程。</a:t>
            </a:r>
            <a:endParaRPr lang="zh-CN" altLang="en-US" sz="2800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" y="2924944"/>
            <a:ext cx="269255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32" y="1785927"/>
            <a:ext cx="6422369" cy="449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6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215502" cy="64294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 smtClean="0"/>
              <a:t>邻接表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邻接矩阵</a:t>
            </a:r>
            <a:r>
              <a:rPr lang="zh-CN" altLang="zh-CN" dirty="0" smtClean="0">
                <a:solidFill>
                  <a:srgbClr val="FF0000"/>
                </a:solidFill>
              </a:rPr>
              <a:t>广度</a:t>
            </a:r>
            <a:r>
              <a:rPr lang="zh-CN" altLang="zh-CN" dirty="0">
                <a:solidFill>
                  <a:srgbClr val="FF0000"/>
                </a:solidFill>
              </a:rPr>
              <a:t>优先拓扑排序</a:t>
            </a:r>
            <a:r>
              <a:rPr lang="zh-CN" altLang="en-US" dirty="0" smtClean="0">
                <a:solidFill>
                  <a:srgbClr val="FF0000"/>
                </a:solidFill>
              </a:rPr>
              <a:t>算法：</a:t>
            </a:r>
            <a:endParaRPr lang="zh-CN" altLang="zh-CN" dirty="0"/>
          </a:p>
          <a:p>
            <a:pPr>
              <a:spcBef>
                <a:spcPts val="1000"/>
              </a:spcBef>
            </a:pPr>
            <a:r>
              <a:rPr lang="en-US" altLang="zh-CN" sz="2800" b="0" dirty="0"/>
              <a:t>Status </a:t>
            </a:r>
            <a:r>
              <a:rPr lang="en-US" altLang="zh-CN" sz="2800" b="0" dirty="0" err="1" smtClean="0"/>
              <a:t>BFS_TopologicalSort</a:t>
            </a:r>
            <a:r>
              <a:rPr lang="en-US" altLang="zh-CN" sz="2800" b="0" dirty="0" smtClean="0"/>
              <a:t>(Graph </a:t>
            </a:r>
            <a:r>
              <a:rPr lang="en-US" altLang="zh-CN" sz="2800" b="0" dirty="0"/>
              <a:t>*G) { 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Queue </a:t>
            </a:r>
            <a:r>
              <a:rPr lang="zh-CN" altLang="en-US" sz="2800" b="0" dirty="0" smtClean="0"/>
              <a:t>*</a:t>
            </a:r>
            <a:r>
              <a:rPr lang="en-US" altLang="zh-CN" sz="2800" b="0" dirty="0" smtClean="0"/>
              <a:t>Q;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int i, k, </a:t>
            </a:r>
            <a:r>
              <a:rPr lang="en-US" altLang="zh-CN" sz="2800" b="0" dirty="0" smtClean="0"/>
              <a:t>count;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* </a:t>
            </a:r>
            <a:r>
              <a:rPr lang="en-US" altLang="zh-CN" sz="2800" b="0" dirty="0" err="1" smtClean="0"/>
              <a:t>indegree</a:t>
            </a:r>
            <a:r>
              <a:rPr lang="en-US" altLang="zh-CN" sz="2800" b="0" dirty="0" smtClean="0"/>
              <a:t>=new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[G-&gt;n]; 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zh-CN" altLang="en-US" b="0" dirty="0" smtClean="0">
                <a:solidFill>
                  <a:srgbClr val="7030A0"/>
                </a:solidFill>
              </a:rPr>
              <a:t>建数组，存放</a:t>
            </a:r>
            <a:r>
              <a:rPr lang="zh-CN" altLang="en-US" b="0" dirty="0">
                <a:solidFill>
                  <a:srgbClr val="7030A0"/>
                </a:solidFill>
              </a:rPr>
              <a:t>各顶点</a:t>
            </a:r>
            <a:r>
              <a:rPr lang="zh-CN" altLang="en-US" b="0" dirty="0" smtClean="0">
                <a:solidFill>
                  <a:srgbClr val="7030A0"/>
                </a:solidFill>
              </a:rPr>
              <a:t>的入度</a:t>
            </a:r>
            <a:endParaRPr lang="en-US" altLang="zh-CN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InitQueue</a:t>
            </a:r>
            <a:r>
              <a:rPr lang="en-US" altLang="zh-CN" sz="2800" b="0" dirty="0" smtClean="0"/>
              <a:t> (Q); </a:t>
            </a:r>
            <a:r>
              <a:rPr lang="en-US" altLang="zh-CN" sz="2800" b="0" dirty="0"/>
              <a:t>				 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FindInDegree</a:t>
            </a:r>
            <a:r>
              <a:rPr lang="en-US" altLang="zh-CN" sz="2800" b="0" dirty="0" smtClean="0"/>
              <a:t>(G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indegree</a:t>
            </a:r>
            <a:r>
              <a:rPr lang="en-US" altLang="zh-CN" sz="2800" b="0" dirty="0" smtClean="0"/>
              <a:t>);</a:t>
            </a:r>
            <a:r>
              <a:rPr lang="en-US" altLang="zh-CN" sz="2800" b="0" dirty="0"/>
              <a:t>	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求</a:t>
            </a:r>
            <a:r>
              <a:rPr lang="zh-CN" altLang="en-US" sz="2800" b="0" dirty="0">
                <a:solidFill>
                  <a:srgbClr val="7030A0"/>
                </a:solidFill>
              </a:rPr>
              <a:t>各顶点入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度到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0" dirty="0" err="1">
                <a:solidFill>
                  <a:srgbClr val="7030A0"/>
                </a:solidFill>
              </a:rPr>
              <a:t>indegree</a:t>
            </a:r>
            <a:r>
              <a:rPr lang="en-US" altLang="zh-CN" sz="2800" b="0" dirty="0">
                <a:solidFill>
                  <a:srgbClr val="7030A0"/>
                </a:solidFill>
              </a:rPr>
              <a:t> </a:t>
            </a:r>
            <a:r>
              <a:rPr lang="en-US" altLang="zh-CN" sz="2800" b="0" dirty="0"/>
              <a:t>	</a:t>
            </a:r>
            <a:endParaRPr lang="en-US" altLang="zh-CN" sz="2800" b="0" dirty="0" smtClean="0"/>
          </a:p>
          <a:p>
            <a:pPr>
              <a:spcBef>
                <a:spcPts val="10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for(i=1</a:t>
            </a:r>
            <a:r>
              <a:rPr lang="en-US" altLang="zh-CN" sz="2800" b="0" dirty="0"/>
              <a:t>; i&lt;=</a:t>
            </a:r>
            <a:r>
              <a:rPr lang="en-US" altLang="zh-CN" sz="2800" b="0" dirty="0" err="1"/>
              <a:t>G.vexnum</a:t>
            </a:r>
            <a:r>
              <a:rPr lang="en-US" altLang="zh-CN" sz="2800" b="0" dirty="0"/>
              <a:t>; i</a:t>
            </a:r>
            <a:r>
              <a:rPr lang="en-US" altLang="zh-CN" sz="2800" b="0" dirty="0" smtClean="0"/>
              <a:t>++) 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	//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入</a:t>
            </a:r>
            <a:r>
              <a:rPr lang="zh-CN" altLang="en-US" sz="2800" b="0" dirty="0">
                <a:solidFill>
                  <a:srgbClr val="7030A0"/>
                </a:solidFill>
              </a:rPr>
              <a:t>度为</a:t>
            </a:r>
            <a:r>
              <a:rPr lang="en-US" altLang="zh-CN" sz="2800" b="0" dirty="0">
                <a:solidFill>
                  <a:srgbClr val="7030A0"/>
                </a:solidFill>
              </a:rPr>
              <a:t>0</a:t>
            </a:r>
            <a:r>
              <a:rPr lang="zh-CN" altLang="en-US" sz="2800" b="0" dirty="0">
                <a:solidFill>
                  <a:srgbClr val="7030A0"/>
                </a:solidFill>
              </a:rPr>
              <a:t>的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顶点入队</a:t>
            </a:r>
            <a:endParaRPr lang="en-US" altLang="zh-CN" sz="2800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if(</a:t>
            </a:r>
            <a:r>
              <a:rPr lang="en-US" altLang="zh-CN" sz="2800" b="0" dirty="0">
                <a:solidFill>
                  <a:srgbClr val="FF0000"/>
                </a:solidFill>
              </a:rPr>
              <a:t>!</a:t>
            </a:r>
            <a:r>
              <a:rPr lang="en-US" altLang="zh-CN" sz="2800" b="0" dirty="0" err="1"/>
              <a:t>indegree</a:t>
            </a:r>
            <a:r>
              <a:rPr lang="en-US" altLang="zh-CN" sz="2800" b="0" dirty="0"/>
              <a:t>[i</a:t>
            </a:r>
            <a:r>
              <a:rPr lang="en-US" altLang="zh-CN" sz="2800" b="0" dirty="0" smtClean="0"/>
              <a:t>]) </a:t>
            </a:r>
            <a:r>
              <a:rPr lang="en-US" altLang="zh-CN" sz="2800" b="0" dirty="0" err="1" smtClean="0"/>
              <a:t>EnQueue</a:t>
            </a:r>
            <a:r>
              <a:rPr lang="en-US" altLang="zh-CN" sz="2800" b="0" dirty="0" smtClean="0"/>
              <a:t>(Q, </a:t>
            </a:r>
            <a:r>
              <a:rPr lang="en-US" altLang="zh-CN" sz="2800" b="0" dirty="0" err="1"/>
              <a:t>i</a:t>
            </a:r>
            <a:r>
              <a:rPr lang="en-US" altLang="zh-CN" sz="2800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count = 0;	</a:t>
            </a:r>
            <a:r>
              <a:rPr lang="en-US" altLang="zh-CN" sz="2800" b="0" dirty="0" smtClean="0"/>
              <a:t> 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800" b="0" dirty="0">
                <a:solidFill>
                  <a:srgbClr val="7030A0"/>
                </a:solidFill>
              </a:rPr>
              <a:t>可能是非连通图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，需记录</a:t>
            </a:r>
            <a:r>
              <a:rPr lang="zh-CN" altLang="en-US" sz="2800" b="0" dirty="0">
                <a:solidFill>
                  <a:srgbClr val="7030A0"/>
                </a:solidFill>
              </a:rPr>
              <a:t>访问结点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4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215502" cy="642942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0" dirty="0" smtClean="0"/>
              <a:t>   while(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!</a:t>
            </a:r>
            <a:r>
              <a:rPr lang="en-US" altLang="zh-CN" sz="2800" b="0" dirty="0" err="1" smtClean="0"/>
              <a:t>QueueEmpty</a:t>
            </a:r>
            <a:r>
              <a:rPr lang="en-US" altLang="zh-CN" sz="2800" b="0" dirty="0" smtClean="0"/>
              <a:t>(Q)) 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err="1" smtClean="0"/>
              <a:t>DeQueue</a:t>
            </a:r>
            <a:r>
              <a:rPr lang="en-US" altLang="zh-CN" sz="2800" b="0" dirty="0" smtClean="0"/>
              <a:t>(Q, i);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</a:t>
            </a:r>
            <a:r>
              <a:rPr lang="en-US" altLang="zh-CN" sz="2800" b="0" dirty="0" err="1" smtClean="0"/>
              <a:t>cout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&lt;&lt; V &lt;&lt; “\t”;  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en-US" altLang="zh-CN" sz="2800" b="0" dirty="0" err="1" smtClean="0">
                <a:solidFill>
                  <a:srgbClr val="7030A0"/>
                </a:solidFill>
              </a:rPr>
              <a:t>printf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(“%d\</a:t>
            </a:r>
            <a:r>
              <a:rPr lang="en-US" altLang="zh-CN" sz="2800" b="0" dirty="0" err="1" smtClean="0">
                <a:solidFill>
                  <a:srgbClr val="7030A0"/>
                </a:solidFill>
              </a:rPr>
              <a:t>t”,V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);</a:t>
            </a:r>
            <a:r>
              <a:rPr lang="en-US" altLang="zh-CN" sz="2800" b="0" dirty="0"/>
              <a:t>		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      count</a:t>
            </a:r>
            <a:r>
              <a:rPr lang="en-US" altLang="zh-CN" sz="2800" b="0" dirty="0"/>
              <a:t>++;							</a:t>
            </a:r>
            <a:r>
              <a:rPr lang="zh-CN" altLang="en-US" sz="2800" b="0" dirty="0"/>
              <a:t>	</a:t>
            </a:r>
            <a:r>
              <a:rPr lang="en-US" altLang="zh-CN" sz="2800" b="0" dirty="0" smtClean="0"/>
              <a:t>for(k </a:t>
            </a:r>
            <a:r>
              <a:rPr lang="en-US" altLang="zh-CN" sz="2800" b="0" dirty="0"/>
              <a:t>=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FirstAdj</a:t>
            </a:r>
            <a:r>
              <a:rPr lang="en-US" altLang="zh-CN" sz="2800" b="0" dirty="0" smtClean="0"/>
              <a:t>(G, i); k </a:t>
            </a:r>
            <a:r>
              <a:rPr lang="en-US" altLang="zh-CN" sz="2800" b="0" dirty="0"/>
              <a:t>!= -1; </a:t>
            </a:r>
            <a:r>
              <a:rPr lang="en-US" altLang="zh-CN" sz="2800" b="0" dirty="0" smtClean="0"/>
              <a:t>k =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NextAdj</a:t>
            </a:r>
            <a:r>
              <a:rPr lang="en-US" altLang="zh-CN" sz="2800" b="0" dirty="0" smtClean="0"/>
              <a:t>(G,V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k)){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   if</a:t>
            </a:r>
            <a:r>
              <a:rPr lang="en-US" altLang="zh-CN" sz="2800" b="0" dirty="0">
                <a:solidFill>
                  <a:srgbClr val="FF0000"/>
                </a:solidFill>
              </a:rPr>
              <a:t>(!(--</a:t>
            </a:r>
            <a:r>
              <a:rPr lang="en-US" altLang="zh-CN" sz="2800" b="0" dirty="0" err="1">
                <a:solidFill>
                  <a:srgbClr val="FF0000"/>
                </a:solidFill>
              </a:rPr>
              <a:t>indegree</a:t>
            </a:r>
            <a:r>
              <a:rPr lang="en-US" altLang="zh-CN" sz="2800" b="0" dirty="0">
                <a:solidFill>
                  <a:srgbClr val="FF0000"/>
                </a:solidFill>
              </a:rPr>
              <a:t>[k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]))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		   </a:t>
            </a:r>
            <a:r>
              <a:rPr lang="en-US" altLang="zh-CN" sz="2800" b="0" dirty="0" err="1" smtClean="0"/>
              <a:t>EnQueue</a:t>
            </a:r>
            <a:r>
              <a:rPr lang="en-US" altLang="zh-CN" sz="2800" b="0" dirty="0" smtClean="0"/>
              <a:t>(Q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k);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//</a:t>
            </a:r>
            <a:r>
              <a:rPr lang="zh-CN" altLang="en-US" sz="2800" b="0" dirty="0" smtClean="0"/>
              <a:t>入</a:t>
            </a:r>
            <a:r>
              <a:rPr lang="zh-CN" altLang="en-US" sz="2800" b="0" dirty="0"/>
              <a:t>度</a:t>
            </a:r>
            <a:r>
              <a:rPr lang="zh-CN" altLang="en-US" sz="2800" b="0" dirty="0" smtClean="0"/>
              <a:t>减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，是</a:t>
            </a:r>
            <a:r>
              <a:rPr lang="en-US" altLang="zh-CN" sz="2800" b="0" dirty="0" smtClean="0"/>
              <a:t>0</a:t>
            </a:r>
            <a:r>
              <a:rPr lang="zh-CN" altLang="en-US" sz="2800" b="0" dirty="0" smtClean="0"/>
              <a:t>入队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if(count&lt;G-&gt;n) return </a:t>
            </a:r>
            <a:r>
              <a:rPr lang="en-US" altLang="zh-CN" sz="2800" b="0" dirty="0"/>
              <a:t>ERROR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else return </a:t>
            </a:r>
            <a:r>
              <a:rPr lang="en-US" altLang="zh-CN" sz="2800" b="0" dirty="0"/>
              <a:t>OK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95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图的两种存储结构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：拓扑排序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501122" cy="249621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endParaRPr lang="en-US" altLang="zh-CN" sz="2800" b="0" dirty="0" smtClean="0"/>
          </a:p>
          <a:p>
            <a:pPr>
              <a:spcBef>
                <a:spcPts val="1800"/>
              </a:spcBef>
            </a:pPr>
            <a:r>
              <a:rPr lang="zh-CN" altLang="zh-CN" sz="2800" b="0" dirty="0" smtClean="0"/>
              <a:t>设有</a:t>
            </a:r>
            <a:r>
              <a:rPr lang="zh-CN" altLang="zh-CN" sz="2800" b="0" dirty="0"/>
              <a:t>两个图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en-US" altLang="zh-CN" sz="2800" b="0" dirty="0"/>
              <a:t> = ( V, E )</a:t>
            </a:r>
            <a:r>
              <a:rPr lang="zh-CN" altLang="zh-CN" sz="2800" b="0" dirty="0"/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en-US" altLang="zh-CN" sz="2800" i="1" dirty="0">
                <a:solidFill>
                  <a:srgbClr val="FF0000"/>
                </a:solidFill>
              </a:rPr>
              <a:t>'</a:t>
            </a:r>
            <a:r>
              <a:rPr lang="en-US" altLang="zh-CN" sz="2800" dirty="0"/>
              <a:t> </a:t>
            </a:r>
            <a:r>
              <a:rPr lang="en-US" altLang="zh-CN" sz="2800" b="0" dirty="0"/>
              <a:t>= ( V</a:t>
            </a:r>
            <a:r>
              <a:rPr lang="en-US" altLang="zh-CN" sz="2800" b="0" i="1" dirty="0"/>
              <a:t>'</a:t>
            </a:r>
            <a:r>
              <a:rPr lang="en-US" altLang="zh-CN" sz="2800" b="0" dirty="0"/>
              <a:t>, E</a:t>
            </a:r>
            <a:r>
              <a:rPr lang="en-US" altLang="zh-CN" sz="2800" b="0" i="1" dirty="0"/>
              <a:t>'</a:t>
            </a:r>
            <a:r>
              <a:rPr lang="en-US" altLang="zh-CN" sz="2800" b="0" dirty="0"/>
              <a:t> )</a:t>
            </a:r>
            <a:r>
              <a:rPr lang="zh-CN" altLang="zh-CN" sz="2800" b="0" dirty="0"/>
              <a:t>，如果</a:t>
            </a:r>
            <a:r>
              <a:rPr lang="en-US" altLang="zh-CN" sz="2800" dirty="0">
                <a:solidFill>
                  <a:srgbClr val="FF0000"/>
                </a:solidFill>
              </a:rPr>
              <a:t>V</a:t>
            </a:r>
            <a:r>
              <a:rPr lang="en-US" altLang="zh-CN" sz="2800" i="1" dirty="0">
                <a:solidFill>
                  <a:srgbClr val="FF0000"/>
                </a:solidFill>
              </a:rPr>
              <a:t>'</a:t>
            </a:r>
            <a:r>
              <a:rPr lang="en-US" altLang="zh-CN" sz="2800" dirty="0">
                <a:solidFill>
                  <a:srgbClr val="FF0000"/>
                </a:solidFill>
              </a:rPr>
              <a:t> ⊆ V</a:t>
            </a:r>
            <a:r>
              <a:rPr lang="zh-CN" altLang="zh-CN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en-US" altLang="zh-CN" sz="2800" i="1" dirty="0">
                <a:solidFill>
                  <a:srgbClr val="FF0000"/>
                </a:solidFill>
              </a:rPr>
              <a:t>'</a:t>
            </a:r>
            <a:r>
              <a:rPr lang="en-US" altLang="zh-CN" sz="2800" dirty="0">
                <a:solidFill>
                  <a:srgbClr val="FF0000"/>
                </a:solidFill>
              </a:rPr>
              <a:t> ⊆ E</a:t>
            </a:r>
            <a:r>
              <a:rPr lang="zh-CN" altLang="zh-CN" sz="2800" b="0" dirty="0"/>
              <a:t>，且</a:t>
            </a:r>
            <a:r>
              <a:rPr lang="en-US" altLang="zh-CN" sz="2800" b="0" dirty="0"/>
              <a:t>E</a:t>
            </a:r>
            <a:r>
              <a:rPr lang="en-US" altLang="zh-CN" sz="2800" b="0" i="1" dirty="0"/>
              <a:t>'</a:t>
            </a:r>
            <a:r>
              <a:rPr lang="zh-CN" altLang="zh-CN" sz="2800" b="0" dirty="0"/>
              <a:t>中的边仅与</a:t>
            </a:r>
            <a:r>
              <a:rPr lang="en-US" altLang="zh-CN" sz="2800" b="0" dirty="0"/>
              <a:t>V</a:t>
            </a:r>
            <a:r>
              <a:rPr lang="en-US" altLang="zh-CN" sz="2800" b="0" i="1" dirty="0"/>
              <a:t>'</a:t>
            </a:r>
            <a:r>
              <a:rPr lang="zh-CN" altLang="zh-CN" sz="2800" b="0" dirty="0"/>
              <a:t>中顶点相关联，则称</a:t>
            </a:r>
            <a:r>
              <a:rPr lang="en-US" altLang="zh-CN" sz="2800" b="0" dirty="0"/>
              <a:t>G</a:t>
            </a:r>
            <a:r>
              <a:rPr lang="en-US" altLang="zh-CN" sz="2800" b="0" i="1" dirty="0"/>
              <a:t>'</a:t>
            </a:r>
            <a:r>
              <a:rPr lang="zh-CN" altLang="zh-CN" sz="2800" b="0" dirty="0"/>
              <a:t>为</a:t>
            </a:r>
            <a:r>
              <a:rPr lang="en-US" altLang="zh-CN" sz="2800" b="0" dirty="0"/>
              <a:t>G</a:t>
            </a:r>
            <a:r>
              <a:rPr lang="zh-CN" altLang="zh-CN" sz="2800" b="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子图</a:t>
            </a:r>
            <a:r>
              <a:rPr lang="en-US" altLang="zh-CN" sz="2800" b="0" dirty="0"/>
              <a:t>(Subgraph)</a:t>
            </a:r>
            <a:r>
              <a:rPr lang="zh-CN" altLang="zh-CN" sz="2800" b="0" dirty="0" smtClean="0"/>
              <a:t>。</a:t>
            </a:r>
            <a:endParaRPr lang="zh-CN" altLang="en-US" sz="2800" b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25862"/>
            <a:ext cx="2748274" cy="259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8" y="2998536"/>
            <a:ext cx="6175394" cy="225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6546" y="8215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4</a:t>
            </a:r>
            <a:r>
              <a:rPr lang="zh-CN" altLang="en-US" sz="2800" dirty="0">
                <a:solidFill>
                  <a:sysClr val="windowText" lastClr="000000"/>
                </a:solidFill>
                <a:effectLst/>
                <a:latin typeface="微软雅黑"/>
              </a:rPr>
              <a:t>、子图</a:t>
            </a:r>
            <a:r>
              <a:rPr lang="en-US" altLang="zh-CN" sz="2800" dirty="0">
                <a:solidFill>
                  <a:sysClr val="windowText" lastClr="000000"/>
                </a:solidFill>
                <a:effectLst/>
                <a:latin typeface="微软雅黑"/>
              </a:rPr>
              <a:t>(Subgraph</a:t>
            </a:r>
            <a:r>
              <a:rPr lang="en-US" altLang="zh-CN" sz="2800" dirty="0" smtClean="0">
                <a:solidFill>
                  <a:sysClr val="windowText" lastClr="000000"/>
                </a:solidFill>
                <a:effectLst/>
                <a:latin typeface="微软雅黑"/>
              </a:rPr>
              <a:t>)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46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一、</a:t>
            </a:r>
            <a:r>
              <a:rPr lang="zh-CN" altLang="zh-CN" sz="3200" b="1" dirty="0" smtClean="0"/>
              <a:t>最短路径</a:t>
            </a:r>
            <a:r>
              <a:rPr lang="zh-CN" altLang="en-US" sz="3200" b="1" dirty="0" smtClean="0"/>
              <a:t>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57298"/>
            <a:ext cx="8964488" cy="464347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3300" dirty="0" smtClean="0">
                <a:solidFill>
                  <a:srgbClr val="FF0000"/>
                </a:solidFill>
              </a:rPr>
              <a:t>路径代价</a:t>
            </a:r>
            <a:r>
              <a:rPr lang="zh-CN" altLang="en-US" sz="3300" dirty="0" smtClean="0">
                <a:solidFill>
                  <a:srgbClr val="FF0000"/>
                </a:solidFill>
              </a:rPr>
              <a:t>：</a:t>
            </a:r>
            <a:r>
              <a:rPr lang="zh-CN" altLang="zh-CN" sz="3300" b="0" dirty="0" smtClean="0"/>
              <a:t>为</a:t>
            </a:r>
            <a:r>
              <a:rPr lang="zh-CN" altLang="zh-CN" sz="3300" b="0" dirty="0"/>
              <a:t>路径上所有边的权值之</a:t>
            </a:r>
            <a:r>
              <a:rPr lang="zh-CN" altLang="zh-CN" sz="3300" b="0" dirty="0" smtClean="0"/>
              <a:t>和</a:t>
            </a:r>
            <a:r>
              <a:rPr lang="zh-CN" altLang="en-US" sz="3300" b="0" dirty="0" smtClean="0"/>
              <a:t>。</a:t>
            </a:r>
            <a:endParaRPr lang="en-US" altLang="zh-CN" sz="3300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3300" dirty="0" smtClean="0">
                <a:solidFill>
                  <a:srgbClr val="FF0000"/>
                </a:solidFill>
              </a:rPr>
              <a:t>最短路径</a:t>
            </a:r>
            <a:r>
              <a:rPr lang="zh-CN" altLang="en-US" sz="3300" dirty="0" smtClean="0">
                <a:solidFill>
                  <a:srgbClr val="FF0000"/>
                </a:solidFill>
              </a:rPr>
              <a:t>：</a:t>
            </a:r>
            <a:r>
              <a:rPr lang="zh-CN" altLang="en-US" sz="3300" b="0" dirty="0" smtClean="0"/>
              <a:t>图中</a:t>
            </a:r>
            <a:r>
              <a:rPr lang="zh-CN" altLang="zh-CN" sz="3300" b="0" dirty="0" smtClean="0"/>
              <a:t>两</a:t>
            </a:r>
            <a:r>
              <a:rPr lang="zh-CN" altLang="zh-CN" sz="3300" b="0" dirty="0"/>
              <a:t>个顶点</a:t>
            </a:r>
            <a:r>
              <a:rPr lang="en-US" altLang="zh-CN" sz="3300" b="0" dirty="0"/>
              <a:t>v</a:t>
            </a:r>
            <a:r>
              <a:rPr lang="en-US" altLang="zh-CN" sz="3300" b="0" baseline="-25000" dirty="0"/>
              <a:t>i</a:t>
            </a:r>
            <a:r>
              <a:rPr lang="zh-CN" altLang="zh-CN" sz="3300" b="0" dirty="0"/>
              <a:t>和</a:t>
            </a:r>
            <a:r>
              <a:rPr lang="en-US" altLang="zh-CN" sz="3300" b="0" dirty="0" err="1" smtClean="0"/>
              <a:t>v</a:t>
            </a:r>
            <a:r>
              <a:rPr lang="en-US" altLang="zh-CN" sz="3300" b="0" baseline="-25000" dirty="0" err="1" smtClean="0"/>
              <a:t>j</a:t>
            </a:r>
            <a:r>
              <a:rPr lang="zh-CN" altLang="en-US" sz="3300" b="0" dirty="0" smtClean="0"/>
              <a:t>之间可能</a:t>
            </a:r>
            <a:r>
              <a:rPr lang="zh-CN" altLang="zh-CN" sz="3300" b="0" dirty="0" smtClean="0"/>
              <a:t>存在多</a:t>
            </a:r>
            <a:r>
              <a:rPr lang="zh-CN" altLang="zh-CN" sz="3300" b="0" dirty="0"/>
              <a:t>条</a:t>
            </a:r>
            <a:r>
              <a:rPr lang="zh-CN" altLang="zh-CN" sz="3300" b="0" dirty="0" smtClean="0"/>
              <a:t>路径，</a:t>
            </a:r>
            <a:r>
              <a:rPr lang="zh-CN" altLang="zh-CN" sz="3300" dirty="0" smtClean="0">
                <a:solidFill>
                  <a:srgbClr val="FF0000"/>
                </a:solidFill>
              </a:rPr>
              <a:t>路径</a:t>
            </a:r>
            <a:r>
              <a:rPr lang="zh-CN" altLang="zh-CN" sz="3300" dirty="0">
                <a:solidFill>
                  <a:srgbClr val="FF0000"/>
                </a:solidFill>
              </a:rPr>
              <a:t>代价</a:t>
            </a:r>
            <a:r>
              <a:rPr lang="zh-CN" altLang="zh-CN" sz="3300" dirty="0" smtClean="0">
                <a:solidFill>
                  <a:srgbClr val="FF0000"/>
                </a:solidFill>
              </a:rPr>
              <a:t>最小</a:t>
            </a:r>
            <a:r>
              <a:rPr lang="zh-CN" altLang="zh-CN" sz="3300" b="0" dirty="0" smtClean="0"/>
              <a:t>的路径</a:t>
            </a:r>
            <a:r>
              <a:rPr lang="zh-CN" altLang="en-US" sz="3300" b="0" dirty="0" smtClean="0"/>
              <a:t>。</a:t>
            </a:r>
            <a:endParaRPr lang="en-US" altLang="zh-CN" sz="3300" b="0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3300" dirty="0" smtClean="0">
                <a:solidFill>
                  <a:srgbClr val="FF0000"/>
                </a:solidFill>
              </a:rPr>
              <a:t>两</a:t>
            </a:r>
            <a:r>
              <a:rPr lang="zh-CN" altLang="zh-CN" sz="3300" dirty="0">
                <a:solidFill>
                  <a:srgbClr val="FF0000"/>
                </a:solidFill>
              </a:rPr>
              <a:t>个问题</a:t>
            </a:r>
            <a:r>
              <a:rPr lang="zh-CN" altLang="zh-CN" sz="3300" b="0" dirty="0">
                <a:solidFill>
                  <a:srgbClr val="FF0000"/>
                </a:solidFill>
              </a:rPr>
              <a:t>：</a:t>
            </a:r>
          </a:p>
          <a:p>
            <a:r>
              <a:rPr lang="en-US" altLang="zh-CN" sz="2800" dirty="0"/>
              <a:t>	(1) </a:t>
            </a:r>
            <a:r>
              <a:rPr lang="zh-CN" altLang="en-US" sz="2800" dirty="0" smtClean="0"/>
              <a:t>单源点到其它结点的最短路径</a:t>
            </a:r>
            <a:r>
              <a:rPr lang="en-US" altLang="zh-CN" sz="2800" dirty="0" smtClean="0"/>
              <a:t>—Dijkstra</a:t>
            </a:r>
            <a:r>
              <a:rPr lang="zh-CN" altLang="en-US" sz="2800" dirty="0" smtClean="0"/>
              <a:t>算法</a:t>
            </a:r>
            <a:endParaRPr lang="zh-CN" altLang="zh-CN" sz="2800" dirty="0"/>
          </a:p>
          <a:p>
            <a:r>
              <a:rPr lang="en-US" altLang="zh-CN" sz="2800" b="0" dirty="0"/>
              <a:t>	(2) </a:t>
            </a:r>
            <a:r>
              <a:rPr lang="zh-CN" altLang="en-US" sz="2800" b="0" dirty="0" smtClean="0"/>
              <a:t>每对结点之间的</a:t>
            </a:r>
            <a:r>
              <a:rPr lang="zh-CN" altLang="zh-CN" sz="2800" b="0" dirty="0"/>
              <a:t>最短</a:t>
            </a:r>
            <a:r>
              <a:rPr lang="zh-CN" altLang="zh-CN" sz="2800" b="0" dirty="0" smtClean="0"/>
              <a:t>路径</a:t>
            </a:r>
            <a:r>
              <a:rPr lang="en-US" altLang="zh-CN" sz="2800" dirty="0" smtClean="0"/>
              <a:t>—</a:t>
            </a:r>
            <a:r>
              <a:rPr lang="en-US" altLang="zh-CN" sz="2800" b="0" dirty="0" smtClean="0"/>
              <a:t>Floyd</a:t>
            </a:r>
            <a:r>
              <a:rPr lang="zh-CN" altLang="en-US" sz="2800" dirty="0"/>
              <a:t>算法</a:t>
            </a:r>
            <a:endParaRPr lang="zh-CN" altLang="zh-CN" sz="2800" dirty="0"/>
          </a:p>
          <a:p>
            <a:endParaRPr lang="zh-CN" altLang="zh-CN" sz="2800" b="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77453" y="4005064"/>
            <a:ext cx="1031051" cy="643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</a:t>
            </a:r>
            <a:endParaRPr lang="zh-CN" altLang="zh-CN" sz="33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6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18766"/>
            <a:ext cx="3357586" cy="298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836712"/>
            <a:ext cx="8280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示的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带权有向图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共有四条路径：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 smtClean="0">
                <a:latin typeface="宋体"/>
                <a:ea typeface="宋体"/>
                <a:cs typeface="Times New Roman" panose="02020603050405020304" pitchFamily="18" charset="0"/>
              </a:rPr>
              <a:t>①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：路径代价为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②路径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：路径代价为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③路径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：路径代价为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④路径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：路径代价为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55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因此，从顶点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到顶点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的最短路径为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v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5948517"/>
            <a:ext cx="82809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3000"/>
              </a:lnSpc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结论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：最</a:t>
            </a:r>
            <a:r>
              <a:rPr kumimoji="1" lang="zh-CN" altLang="en-US" sz="2400" b="1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短路径不一定唯一，但最短路径长度一定是唯一的</a:t>
            </a:r>
            <a:r>
              <a:rPr kumimoji="1" lang="zh-CN" altLang="en-US" sz="2400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29684" cy="548640"/>
          </a:xfrm>
        </p:spPr>
        <p:txBody>
          <a:bodyPr/>
          <a:lstStyle/>
          <a:p>
            <a:r>
              <a:rPr lang="zh-CN" altLang="en-US" sz="3200" b="1" dirty="0" smtClean="0"/>
              <a:t>二、</a:t>
            </a:r>
            <a:r>
              <a:rPr lang="zh-CN" altLang="zh-CN" sz="3200" b="1" dirty="0" smtClean="0"/>
              <a:t>单</a:t>
            </a:r>
            <a:r>
              <a:rPr lang="zh-CN" altLang="zh-CN" sz="3200" b="1" dirty="0"/>
              <a:t>源点</a:t>
            </a:r>
            <a:r>
              <a:rPr lang="zh-CN" altLang="zh-CN" sz="3200" b="1" dirty="0" smtClean="0"/>
              <a:t>最短路径问题</a:t>
            </a:r>
            <a:r>
              <a:rPr lang="en-US" altLang="zh-CN" sz="3200" b="1" dirty="0" smtClean="0"/>
              <a:t>——</a:t>
            </a:r>
            <a:r>
              <a:rPr lang="en-US" altLang="zh-CN" sz="3200" b="1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3200" b="1" dirty="0" smtClean="0"/>
              <a:t>算法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072494" cy="4857784"/>
          </a:xfrm>
        </p:spPr>
        <p:txBody>
          <a:bodyPr>
            <a:normAutofit fontScale="92500"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3200" b="0" dirty="0" smtClean="0"/>
              <a:t>设</a:t>
            </a:r>
            <a:r>
              <a:rPr lang="zh-CN" altLang="zh-CN" sz="3200" b="0" dirty="0"/>
              <a:t>给定一个</a:t>
            </a:r>
            <a:r>
              <a:rPr lang="zh-CN" altLang="zh-CN" sz="3200" dirty="0">
                <a:solidFill>
                  <a:srgbClr val="FF0000"/>
                </a:solidFill>
              </a:rPr>
              <a:t>带权有向图</a:t>
            </a:r>
            <a:r>
              <a:rPr lang="en-US" altLang="zh-CN" sz="3200" b="0" dirty="0"/>
              <a:t>G = ( V, E )</a:t>
            </a:r>
            <a:r>
              <a:rPr lang="zh-CN" altLang="zh-CN" sz="3200" b="0" dirty="0"/>
              <a:t>，假设源点为</a:t>
            </a:r>
            <a:r>
              <a:rPr lang="en-US" altLang="zh-CN" sz="3200" b="0" dirty="0"/>
              <a:t>v</a:t>
            </a:r>
            <a:r>
              <a:rPr lang="en-US" altLang="zh-CN" sz="3200" b="0" baseline="-25000" dirty="0"/>
              <a:t>s</a:t>
            </a:r>
            <a:r>
              <a:rPr lang="zh-CN" altLang="zh-CN" sz="3200" b="0" dirty="0"/>
              <a:t>，求从</a:t>
            </a:r>
            <a:r>
              <a:rPr lang="en-US" altLang="zh-CN" sz="3200" b="0" dirty="0"/>
              <a:t>v</a:t>
            </a:r>
            <a:r>
              <a:rPr lang="en-US" altLang="zh-CN" sz="3200" b="0" baseline="-25000" dirty="0"/>
              <a:t>s</a:t>
            </a:r>
            <a:r>
              <a:rPr lang="zh-CN" altLang="zh-CN" sz="3200" b="0" dirty="0"/>
              <a:t>到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中其余各顶点之间的最短路径，这类问题就称为</a:t>
            </a:r>
            <a:r>
              <a:rPr lang="zh-CN" altLang="zh-CN" sz="3200" dirty="0">
                <a:solidFill>
                  <a:srgbClr val="FF0000"/>
                </a:solidFill>
              </a:rPr>
              <a:t>单</a:t>
            </a:r>
            <a:r>
              <a:rPr lang="zh-CN" altLang="zh-CN" sz="3200" dirty="0" smtClean="0">
                <a:solidFill>
                  <a:srgbClr val="FF0000"/>
                </a:solidFill>
              </a:rPr>
              <a:t>源点最短路径问题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spcBef>
                <a:spcPts val="1800"/>
              </a:spcBef>
            </a:pPr>
            <a:r>
              <a:rPr lang="en-US" altLang="zh-CN" sz="3200" b="0" dirty="0" smtClean="0"/>
              <a:t>	</a:t>
            </a:r>
            <a:r>
              <a:rPr lang="zh-CN" altLang="zh-CN" sz="3200" b="0" dirty="0" smtClean="0"/>
              <a:t>解决</a:t>
            </a:r>
            <a:r>
              <a:rPr lang="zh-CN" altLang="zh-CN" sz="3200" b="0" dirty="0"/>
              <a:t>单源点最短路径问题的一个常用算法是</a:t>
            </a:r>
            <a:r>
              <a:rPr lang="en-US" altLang="zh-CN" sz="3200" dirty="0">
                <a:solidFill>
                  <a:srgbClr val="FF0000"/>
                </a:solidFill>
              </a:rPr>
              <a:t>Dijkstra</a:t>
            </a:r>
            <a:r>
              <a:rPr lang="zh-CN" altLang="zh-CN" sz="3200" dirty="0">
                <a:solidFill>
                  <a:srgbClr val="FF0000"/>
                </a:solidFill>
              </a:rPr>
              <a:t>算法</a:t>
            </a:r>
            <a:r>
              <a:rPr lang="zh-CN" altLang="zh-CN" sz="3200" b="0" dirty="0"/>
              <a:t>，它是由</a:t>
            </a:r>
            <a:r>
              <a:rPr lang="en-US" altLang="zh-CN" sz="3200" b="0" dirty="0" err="1"/>
              <a:t>E.W.Dijkstra</a:t>
            </a:r>
            <a:r>
              <a:rPr lang="zh-CN" altLang="zh-CN" sz="3200" b="0" dirty="0"/>
              <a:t>提出</a:t>
            </a:r>
            <a:r>
              <a:rPr lang="zh-CN" altLang="zh-CN" sz="3200" b="0" dirty="0" smtClean="0"/>
              <a:t>的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spcBef>
                <a:spcPts val="1800"/>
              </a:spcBef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   </a:t>
            </a:r>
            <a:r>
              <a:rPr lang="zh-CN" altLang="en-US" sz="3200" b="0" dirty="0" smtClean="0"/>
              <a:t>思想：</a:t>
            </a:r>
            <a:r>
              <a:rPr lang="zh-CN" altLang="zh-CN" sz="3900" dirty="0" smtClean="0">
                <a:solidFill>
                  <a:srgbClr val="FF0000"/>
                </a:solidFill>
              </a:rPr>
              <a:t>按</a:t>
            </a:r>
            <a:r>
              <a:rPr lang="zh-CN" altLang="en-US" sz="3900" dirty="0" smtClean="0">
                <a:solidFill>
                  <a:srgbClr val="FF0000"/>
                </a:solidFill>
              </a:rPr>
              <a:t>最短</a:t>
            </a:r>
            <a:r>
              <a:rPr lang="zh-CN" altLang="zh-CN" sz="3900" dirty="0" smtClean="0">
                <a:solidFill>
                  <a:srgbClr val="FF0000"/>
                </a:solidFill>
              </a:rPr>
              <a:t>路径</a:t>
            </a:r>
            <a:r>
              <a:rPr lang="zh-CN" altLang="zh-CN" sz="3900" dirty="0">
                <a:solidFill>
                  <a:srgbClr val="FF0000"/>
                </a:solidFill>
              </a:rPr>
              <a:t>长度递增的次序</a:t>
            </a:r>
            <a:r>
              <a:rPr lang="zh-CN" altLang="zh-CN" sz="3200" b="0" dirty="0">
                <a:solidFill>
                  <a:srgbClr val="FF0000"/>
                </a:solidFill>
              </a:rPr>
              <a:t>产生最短路径</a:t>
            </a:r>
            <a:r>
              <a:rPr lang="zh-CN" altLang="zh-CN" sz="3200" b="0" dirty="0"/>
              <a:t>的算法。</a:t>
            </a:r>
          </a:p>
          <a:p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134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428604"/>
            <a:ext cx="8033546" cy="4780045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Dijkstra</a:t>
            </a:r>
            <a:r>
              <a:rPr lang="zh-CN" altLang="zh-CN" sz="3200" dirty="0">
                <a:solidFill>
                  <a:srgbClr val="FF0000"/>
                </a:solidFill>
              </a:rPr>
              <a:t>算法</a:t>
            </a:r>
            <a:r>
              <a:rPr lang="zh-CN" altLang="zh-CN" sz="3200" b="0" dirty="0"/>
              <a:t>的基本思想</a:t>
            </a:r>
            <a:r>
              <a:rPr lang="zh-CN" altLang="zh-CN" sz="3200" b="0" dirty="0" smtClean="0"/>
              <a:t>是</a:t>
            </a:r>
            <a:r>
              <a:rPr lang="zh-CN" altLang="en-US" sz="3200" dirty="0" smtClean="0"/>
              <a:t>两步</a:t>
            </a:r>
            <a:r>
              <a:rPr lang="zh-CN" altLang="zh-CN" sz="3200" b="0" dirty="0" smtClean="0"/>
              <a:t>：</a:t>
            </a:r>
            <a:endParaRPr lang="zh-CN" altLang="zh-CN" sz="3200" b="0" dirty="0"/>
          </a:p>
          <a:p>
            <a:pPr>
              <a:spcBef>
                <a:spcPts val="1800"/>
              </a:spcBef>
            </a:pPr>
            <a:r>
              <a:rPr lang="en-US" altLang="zh-CN" sz="3200" b="0" dirty="0"/>
              <a:t>(1) </a:t>
            </a:r>
            <a:r>
              <a:rPr lang="zh-CN" altLang="en-US" sz="3200" dirty="0" smtClean="0"/>
              <a:t>初始化</a:t>
            </a:r>
            <a:r>
              <a:rPr lang="zh-CN" altLang="en-US" sz="3200" b="0" dirty="0" smtClean="0"/>
              <a:t>，</a:t>
            </a:r>
            <a:endParaRPr lang="zh-CN" altLang="zh-CN" sz="3200" b="0" dirty="0"/>
          </a:p>
          <a:p>
            <a:pPr>
              <a:spcBef>
                <a:spcPts val="2000"/>
              </a:spcBef>
            </a:pPr>
            <a:r>
              <a:rPr lang="en-US" altLang="zh-CN" sz="3200" b="0" dirty="0"/>
              <a:t>(2) </a:t>
            </a:r>
            <a:r>
              <a:rPr lang="en-US" altLang="zh-CN" sz="3200" dirty="0" smtClean="0"/>
              <a:t>n-1</a:t>
            </a:r>
            <a:r>
              <a:rPr lang="zh-CN" altLang="en-US" sz="3200" dirty="0" smtClean="0"/>
              <a:t>次迭代</a:t>
            </a:r>
            <a:r>
              <a:rPr lang="zh-CN" altLang="en-US" sz="3200" b="0" dirty="0" smtClean="0"/>
              <a:t>，找到到其它</a:t>
            </a:r>
            <a:r>
              <a:rPr lang="en-US" altLang="zh-CN" sz="3200" b="0" dirty="0" smtClean="0"/>
              <a:t>n-1</a:t>
            </a:r>
            <a:r>
              <a:rPr lang="zh-CN" altLang="en-US" sz="3200" b="0" dirty="0" smtClean="0"/>
              <a:t>个顶点的最短路径</a:t>
            </a:r>
            <a:r>
              <a:rPr lang="zh-CN" altLang="zh-CN" sz="3200" b="0" dirty="0" smtClean="0"/>
              <a:t>。</a:t>
            </a:r>
            <a:endParaRPr lang="zh-CN" altLang="zh-CN" sz="3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8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857760"/>
            <a:ext cx="36399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714356"/>
            <a:ext cx="8463884" cy="5929354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设置</a:t>
            </a:r>
            <a:r>
              <a:rPr lang="zh-CN" altLang="en-US" sz="2800" dirty="0" smtClean="0">
                <a:solidFill>
                  <a:srgbClr val="FF0000"/>
                </a:solidFill>
              </a:rPr>
              <a:t>数组</a:t>
            </a:r>
            <a:r>
              <a:rPr lang="en-US" sz="2800" dirty="0" err="1" smtClean="0">
                <a:solidFill>
                  <a:srgbClr val="FF0000"/>
                </a:solidFill>
              </a:rPr>
              <a:t>dist</a:t>
            </a:r>
            <a:r>
              <a:rPr lang="en-US" sz="2800" dirty="0" smtClean="0">
                <a:solidFill>
                  <a:srgbClr val="FF0000"/>
                </a:solidFill>
              </a:rPr>
              <a:t>[]</a:t>
            </a:r>
            <a:r>
              <a:rPr lang="zh-CN" altLang="en-US" sz="2800" b="0" dirty="0" smtClean="0"/>
              <a:t>：每一个分量</a:t>
            </a:r>
            <a:r>
              <a:rPr lang="en-US" sz="2800" dirty="0" err="1" smtClean="0">
                <a:solidFill>
                  <a:srgbClr val="FF0000"/>
                </a:solidFill>
              </a:rPr>
              <a:t>dist</a:t>
            </a:r>
            <a:r>
              <a:rPr lang="en-US" sz="2800" dirty="0" smtClean="0">
                <a:solidFill>
                  <a:srgbClr val="FF0000"/>
                </a:solidFill>
              </a:rPr>
              <a:t>[i]</a:t>
            </a:r>
            <a:r>
              <a:rPr lang="zh-CN" altLang="en-US" sz="2800" b="0" dirty="0" smtClean="0"/>
              <a:t>记录当前所找到的从源点</a:t>
            </a:r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s</a:t>
            </a:r>
            <a:r>
              <a:rPr lang="zh-CN" altLang="en-US" sz="2800" b="0" dirty="0" smtClean="0"/>
              <a:t>到每个终点</a:t>
            </a:r>
            <a:r>
              <a:rPr lang="en-US" sz="3200" dirty="0" smtClean="0">
                <a:solidFill>
                  <a:srgbClr val="FF0000"/>
                </a:solidFill>
              </a:rPr>
              <a:t>v</a:t>
            </a:r>
            <a:r>
              <a:rPr lang="en-US" sz="3200" baseline="-25000" dirty="0" smtClean="0">
                <a:solidFill>
                  <a:srgbClr val="FF0000"/>
                </a:solidFill>
              </a:rPr>
              <a:t>i</a:t>
            </a:r>
            <a:r>
              <a:rPr lang="zh-CN" altLang="en-US" sz="2800" b="0" dirty="0" smtClean="0"/>
              <a:t>的最短路径长度。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初始化为：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     </a:t>
            </a:r>
            <a:r>
              <a:rPr lang="zh-CN" altLang="en-US" sz="2800" b="0" dirty="0" smtClean="0"/>
              <a:t>若</a:t>
            </a:r>
            <a:r>
              <a:rPr lang="en-US" altLang="zh-CN" sz="2800" b="0" dirty="0" smtClean="0"/>
              <a:t>v</a:t>
            </a:r>
            <a:r>
              <a:rPr lang="en-US" altLang="zh-CN" sz="2800" b="0" baseline="-25000" dirty="0" smtClean="0"/>
              <a:t>i </a:t>
            </a:r>
            <a:r>
              <a:rPr lang="en-US" altLang="zh-CN" sz="2800" b="0" dirty="0" smtClean="0"/>
              <a:t>= 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s</a:t>
            </a:r>
            <a:r>
              <a:rPr lang="en-US" sz="2800" b="0" dirty="0" smtClean="0"/>
              <a:t> </a:t>
            </a:r>
            <a:r>
              <a:rPr lang="zh-CN" altLang="en-US" sz="2800" b="0" dirty="0" smtClean="0"/>
              <a:t>，</a:t>
            </a:r>
            <a:r>
              <a:rPr lang="en-US" sz="2800" b="0" dirty="0" smtClean="0">
                <a:solidFill>
                  <a:srgbClr val="FF0000"/>
                </a:solidFill>
              </a:rPr>
              <a:t>dist[i] = 0</a:t>
            </a:r>
            <a:r>
              <a:rPr lang="zh-CN" altLang="en-US" sz="2800" b="0" dirty="0" smtClean="0"/>
              <a:t>；这个对后续算法无意义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     </a:t>
            </a:r>
            <a:r>
              <a:rPr lang="zh-CN" altLang="en-US" sz="2800" b="0" dirty="0" smtClean="0"/>
              <a:t>若从源点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zh-CN" altLang="en-US" sz="2800" b="0" dirty="0" smtClean="0"/>
              <a:t>到终点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i</a:t>
            </a:r>
            <a:r>
              <a:rPr lang="zh-CN" altLang="en-US" sz="2800" b="0" dirty="0" smtClean="0"/>
              <a:t>存在弧</a:t>
            </a:r>
            <a:r>
              <a:rPr lang="en-US" sz="2800" b="0" dirty="0" smtClean="0"/>
              <a:t>&lt;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en-US" sz="2800" b="0" dirty="0" smtClean="0"/>
              <a:t>, 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，则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dist[i] =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G.weight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s,i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     </a:t>
            </a:r>
            <a:r>
              <a:rPr lang="zh-CN" altLang="en-US" sz="2800" b="0" dirty="0" smtClean="0"/>
              <a:t>若不存在弧</a:t>
            </a:r>
            <a:r>
              <a:rPr lang="en-US" sz="2800" b="0" dirty="0" smtClean="0"/>
              <a:t>&lt;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en-US" sz="2800" b="0" dirty="0" smtClean="0"/>
              <a:t>, v</a:t>
            </a:r>
            <a:r>
              <a:rPr lang="en-US" sz="2800" b="0" baseline="-25000" dirty="0" smtClean="0"/>
              <a:t>i</a:t>
            </a:r>
            <a:r>
              <a:rPr lang="en-US" sz="2800" b="0" dirty="0" smtClean="0"/>
              <a:t>&gt;</a:t>
            </a:r>
            <a:r>
              <a:rPr lang="zh-CN" altLang="en-US" sz="2800" b="0" dirty="0" smtClean="0"/>
              <a:t>，则</a:t>
            </a:r>
            <a:r>
              <a:rPr lang="en-US" sz="2800" b="0" dirty="0" smtClean="0">
                <a:solidFill>
                  <a:srgbClr val="FF0000"/>
                </a:solidFill>
              </a:rPr>
              <a:t>dist[i] = ∞</a:t>
            </a:r>
            <a:r>
              <a:rPr lang="zh-CN" altLang="en-US" sz="2800" b="0" dirty="0" smtClean="0"/>
              <a:t>。</a:t>
            </a:r>
          </a:p>
          <a:p>
            <a:pPr>
              <a:spcBef>
                <a:spcPts val="1800"/>
              </a:spcBef>
            </a:pPr>
            <a:r>
              <a:rPr lang="zh-CN" altLang="en-US" sz="2800" b="0" dirty="0" smtClean="0"/>
              <a:t>显然，长度为</a:t>
            </a:r>
            <a:r>
              <a:rPr lang="en-US" altLang="zh-CN" sz="2800" b="0" dirty="0" smtClean="0"/>
              <a:t>                                            </a:t>
            </a:r>
            <a:r>
              <a:rPr lang="zh-CN" altLang="en-US" sz="2800" b="0" dirty="0" smtClean="0"/>
              <a:t>的路径就是从源点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zh-CN" altLang="en-US" sz="2800" b="0" dirty="0" smtClean="0"/>
              <a:t>出发的长度最短的一条最短路径，即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，将顶点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加入</a:t>
            </a:r>
            <a:r>
              <a:rPr lang="zh-CN" altLang="en-US" sz="2800" dirty="0" smtClean="0">
                <a:solidFill>
                  <a:srgbClr val="FF0000"/>
                </a:solidFill>
              </a:rPr>
              <a:t>集合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zh-CN" altLang="en-US" sz="2800" b="0" dirty="0" smtClean="0"/>
              <a:t>中。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996059" cy="626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6362164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这实际是第一次迭代</a:t>
            </a:r>
            <a:r>
              <a:rPr lang="zh-CN" alt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3680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06" y="857232"/>
            <a:ext cx="9072594" cy="6000792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对于所有</a:t>
            </a:r>
            <a:r>
              <a:rPr lang="en-US" sz="2800" b="0" dirty="0" err="1" smtClean="0"/>
              <a:t>v</a:t>
            </a:r>
            <a:r>
              <a:rPr lang="en-US" altLang="zh-CN" sz="2800" b="0" baseline="-25000" dirty="0" err="1" smtClean="0"/>
              <a:t>k</a:t>
            </a:r>
            <a:r>
              <a:rPr lang="en-US" altLang="zh-CN" sz="2800" b="0" baseline="-25000" dirty="0" smtClean="0"/>
              <a:t> </a:t>
            </a:r>
            <a:r>
              <a:rPr lang="zh-CN" altLang="en-US" sz="2800" b="0" dirty="0" smtClean="0">
                <a:sym typeface="Symbol"/>
              </a:rPr>
              <a:t>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V</a:t>
            </a:r>
            <a:r>
              <a:rPr lang="en-US" altLang="zh-CN" sz="2800" b="0" dirty="0" smtClean="0">
                <a:sym typeface="Symbol"/>
              </a:rPr>
              <a:t></a:t>
            </a:r>
            <a:r>
              <a:rPr lang="en-US" altLang="zh-CN" sz="2800" b="0" dirty="0" smtClean="0"/>
              <a:t>S</a:t>
            </a:r>
            <a:r>
              <a:rPr lang="zh-CN" altLang="en-US" sz="2800" b="0" dirty="0" smtClean="0"/>
              <a:t>，如果</a:t>
            </a:r>
            <a:r>
              <a:rPr lang="en-US" altLang="zh-CN" sz="2800" dirty="0" err="1">
                <a:solidFill>
                  <a:srgbClr val="FF0000"/>
                </a:solidFill>
              </a:rPr>
              <a:t>dist</a:t>
            </a:r>
            <a:r>
              <a:rPr lang="en-US" altLang="zh-CN" sz="2800" dirty="0">
                <a:solidFill>
                  <a:srgbClr val="FF0000"/>
                </a:solidFill>
              </a:rPr>
              <a:t>[j]+</a:t>
            </a:r>
            <a:r>
              <a:rPr lang="en-US" altLang="zh-CN" sz="2800" dirty="0" err="1">
                <a:solidFill>
                  <a:srgbClr val="FF0000"/>
                </a:solidFill>
              </a:rPr>
              <a:t>G.weight</a:t>
            </a:r>
            <a:r>
              <a:rPr lang="en-US" altLang="zh-CN" sz="2800" dirty="0">
                <a:solidFill>
                  <a:srgbClr val="FF0000"/>
                </a:solidFill>
              </a:rPr>
              <a:t>(j, k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0" dirty="0" smtClean="0"/>
              <a:t>比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dist</a:t>
            </a:r>
            <a:r>
              <a:rPr lang="en-US" altLang="zh-CN" sz="2800" dirty="0" smtClean="0">
                <a:solidFill>
                  <a:srgbClr val="FF0000"/>
                </a:solidFill>
              </a:rPr>
              <a:t>[k]</a:t>
            </a:r>
            <a:r>
              <a:rPr lang="zh-CN" altLang="en-US" sz="2800" b="0" dirty="0" smtClean="0"/>
              <a:t>更短，则修改</a:t>
            </a:r>
            <a:r>
              <a:rPr lang="en-US" altLang="zh-CN" sz="2800" dirty="0" err="1">
                <a:solidFill>
                  <a:srgbClr val="FF0000"/>
                </a:solidFill>
              </a:rPr>
              <a:t>dist</a:t>
            </a:r>
            <a:r>
              <a:rPr lang="en-US" altLang="zh-CN" sz="2800" dirty="0">
                <a:solidFill>
                  <a:srgbClr val="FF0000"/>
                </a:solidFill>
              </a:rPr>
              <a:t>[j</a:t>
            </a:r>
            <a:r>
              <a:rPr lang="en-US" altLang="zh-CN" sz="2800" dirty="0" smtClean="0">
                <a:solidFill>
                  <a:srgbClr val="FF0000"/>
                </a:solidFill>
              </a:rPr>
              <a:t>]</a:t>
            </a:r>
            <a:r>
              <a:rPr lang="zh-CN" altLang="en-US" sz="2800" b="0" dirty="0" smtClean="0"/>
              <a:t>，然后在</a:t>
            </a:r>
            <a:r>
              <a:rPr lang="en-US" altLang="zh-CN" sz="2800" dirty="0" err="1">
                <a:solidFill>
                  <a:srgbClr val="FF0000"/>
                </a:solidFill>
              </a:rPr>
              <a:t>dist</a:t>
            </a:r>
            <a:r>
              <a:rPr lang="zh-CN" altLang="en-US" sz="2800" b="0" dirty="0" smtClean="0"/>
              <a:t>中</a:t>
            </a:r>
            <a:r>
              <a:rPr lang="zh-CN" altLang="en-US" sz="2800" b="0" dirty="0" smtClean="0"/>
              <a:t>找最短的路径。</a:t>
            </a:r>
            <a:r>
              <a:rPr lang="zh-CN" altLang="en-US" sz="2800" dirty="0" smtClean="0">
                <a:solidFill>
                  <a:srgbClr val="FF0000"/>
                </a:solidFill>
                <a:sym typeface="Symbol"/>
              </a:rPr>
              <a:t>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/>
              </a:rPr>
              <a:t>jS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b="0" dirty="0" smtClean="0"/>
              <a:t>这是</a:t>
            </a:r>
            <a:r>
              <a:rPr lang="en-US" altLang="zh-CN" sz="2800" b="0" dirty="0" err="1" smtClean="0"/>
              <a:t>Dijkstra</a:t>
            </a:r>
            <a:r>
              <a:rPr lang="zh-CN" altLang="en-US" sz="2800" b="0" dirty="0" smtClean="0"/>
              <a:t>算法中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按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最短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路径长度</a:t>
            </a:r>
            <a:r>
              <a:rPr lang="zh-CN" altLang="zh-CN" sz="2800" dirty="0" smtClean="0">
                <a:solidFill>
                  <a:srgbClr val="FF0000"/>
                </a:solidFill>
              </a:rPr>
              <a:t>递增的次序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产生最短路径</a:t>
            </a:r>
            <a:r>
              <a:rPr lang="zh-CN" altLang="zh-CN" sz="2800" b="0" dirty="0" smtClean="0"/>
              <a:t>的</a:t>
            </a:r>
            <a:r>
              <a:rPr lang="zh-CN" altLang="en-US" sz="2800" b="0" dirty="0" smtClean="0"/>
              <a:t>依据</a:t>
            </a:r>
            <a:endParaRPr lang="zh-CN" altLang="en-US" sz="2800" b="0" dirty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58889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979613" y="4109207"/>
            <a:ext cx="1953374" cy="1771054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555875" y="3605970"/>
            <a:ext cx="6511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2428859" y="4256842"/>
            <a:ext cx="487895" cy="505484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en-US" altLang="zh-CN" sz="24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562842" y="4109207"/>
            <a:ext cx="1953374" cy="1771054"/>
          </a:xfrm>
          <a:prstGeom prst="ellipse">
            <a:avLst/>
          </a:prstGeom>
          <a:solidFill>
            <a:srgbClr val="FFFFFF">
              <a:alpha val="0"/>
            </a:srgbClr>
          </a:solidFill>
          <a:ln w="38100" algn="ctr">
            <a:solidFill>
              <a:srgbClr val="FF00FF"/>
            </a:solidFill>
            <a:prstDash val="sysDot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923204" y="3605970"/>
            <a:ext cx="1139021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400" dirty="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S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928925" y="5039488"/>
            <a:ext cx="487895" cy="505484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en-US" altLang="zh-CN" sz="24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851766" y="4469570"/>
            <a:ext cx="487895" cy="505484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en-US" altLang="zh-CN" sz="24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3357554" y="4758493"/>
            <a:ext cx="1535445" cy="499914"/>
          </a:xfrm>
          <a:prstGeom prst="line">
            <a:avLst/>
          </a:prstGeom>
          <a:noFill/>
          <a:ln w="41275">
            <a:solidFill>
              <a:srgbClr val="00B050"/>
            </a:solidFill>
            <a:prstDash val="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2857487" y="4471155"/>
            <a:ext cx="2078951" cy="22115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18"/>
          <p:cNvGrpSpPr/>
          <p:nvPr/>
        </p:nvGrpSpPr>
        <p:grpSpPr>
          <a:xfrm>
            <a:off x="1979613" y="4575934"/>
            <a:ext cx="6192787" cy="2159311"/>
            <a:chOff x="2037655" y="3390901"/>
            <a:chExt cx="5480778" cy="1844549"/>
          </a:xfrm>
        </p:grpSpPr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924301" y="3390901"/>
              <a:ext cx="1588" cy="1249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87"/>
                </a:cxn>
              </a:cxnLst>
              <a:rect l="0" t="0" r="r" b="b"/>
              <a:pathLst>
                <a:path w="1" h="787">
                  <a:moveTo>
                    <a:pt x="0" y="0"/>
                  </a:moveTo>
                  <a:lnTo>
                    <a:pt x="1" y="787"/>
                  </a:ln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H="1">
              <a:off x="4071933" y="3714753"/>
              <a:ext cx="139705" cy="9286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24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2037655" y="4714884"/>
              <a:ext cx="5480778" cy="52056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两条路径进行比较：</a:t>
              </a:r>
            </a:p>
            <a:p>
              <a:pPr>
                <a:lnSpc>
                  <a:spcPct val="70000"/>
                </a:lnSpc>
              </a:pPr>
              <a:r>
                <a:rPr lang="zh-CN" altLang="en-US" sz="24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若经过</a:t>
              </a:r>
              <a:r>
                <a:rPr lang="en-US" altLang="zh-CN" sz="24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4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2400" dirty="0" smtClean="0">
                  <a:solidFill>
                    <a:srgbClr val="1000E4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最短路径长度</a:t>
              </a:r>
              <a:r>
                <a:rPr lang="zh-CN" altLang="en-US" sz="24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更短，则</a:t>
              </a:r>
              <a:r>
                <a:rPr lang="zh-CN" altLang="en-US" sz="24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修正</a:t>
              </a:r>
            </a:p>
          </p:txBody>
        </p:sp>
      </p:grp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2786050" y="4685469"/>
            <a:ext cx="242156" cy="501771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ash"/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5436096" y="5155764"/>
            <a:ext cx="487895" cy="505484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en-US" altLang="zh-CN" sz="24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5303" y="4688300"/>
            <a:ext cx="2590793" cy="720206"/>
            <a:chOff x="2845303" y="4688300"/>
            <a:chExt cx="2590793" cy="720206"/>
          </a:xfrm>
        </p:grpSpPr>
        <p:cxnSp>
          <p:nvCxnSpPr>
            <p:cNvPr id="5" name="直接箭头连接符 4"/>
            <p:cNvCxnSpPr>
              <a:stCxn id="19" idx="5"/>
              <a:endCxn id="33" idx="2"/>
            </p:cNvCxnSpPr>
            <p:nvPr/>
          </p:nvCxnSpPr>
          <p:spPr>
            <a:xfrm>
              <a:off x="2845303" y="4688300"/>
              <a:ext cx="2590793" cy="720206"/>
            </a:xfrm>
            <a:prstGeom prst="straightConnector1">
              <a:avLst/>
            </a:prstGeom>
            <a:ln w="222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33" idx="2"/>
              <a:endCxn id="24" idx="5"/>
            </p:cNvCxnSpPr>
            <p:nvPr/>
          </p:nvCxnSpPr>
          <p:spPr>
            <a:xfrm flipH="1" flipV="1">
              <a:off x="5268210" y="4901028"/>
              <a:ext cx="167886" cy="507478"/>
            </a:xfrm>
            <a:prstGeom prst="straightConnector1">
              <a:avLst/>
            </a:prstGeom>
            <a:ln w="222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5668281" y="4435684"/>
            <a:ext cx="487895" cy="505484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altLang="zh-CN" sz="24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06" y="857232"/>
            <a:ext cx="8929718" cy="600079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引理</a:t>
            </a:r>
            <a:r>
              <a:rPr lang="zh-CN" altLang="en-US" sz="3200" b="0" dirty="0" smtClean="0"/>
              <a:t>：下一条最短路径（设其终点为</a:t>
            </a:r>
            <a:r>
              <a:rPr lang="en-US" sz="3200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3200" b="0" dirty="0" smtClean="0"/>
              <a:t>）或者是弧</a:t>
            </a:r>
            <a:r>
              <a:rPr lang="en-US" sz="3200" b="0" dirty="0" smtClean="0"/>
              <a:t>&lt;</a:t>
            </a:r>
            <a:r>
              <a:rPr lang="en-US" sz="3200" b="0" dirty="0" err="1" smtClean="0"/>
              <a:t>v</a:t>
            </a:r>
            <a:r>
              <a:rPr lang="en-US" sz="3200" b="0" baseline="-25000" dirty="0" err="1" smtClean="0"/>
              <a:t>s</a:t>
            </a:r>
            <a:r>
              <a:rPr lang="en-US" sz="3200" b="0" dirty="0" smtClean="0"/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3200" b="0" dirty="0" smtClean="0"/>
              <a:t>&gt;</a:t>
            </a:r>
            <a:r>
              <a:rPr lang="zh-CN" altLang="en-US" sz="3200" b="0" dirty="0" smtClean="0"/>
              <a:t>，或者是</a:t>
            </a:r>
            <a:r>
              <a:rPr lang="en-US" sz="3200" b="0" dirty="0" err="1" smtClean="0"/>
              <a:t>v</a:t>
            </a:r>
            <a:r>
              <a:rPr lang="en-US" sz="3200" b="0" baseline="-25000" dirty="0" err="1" smtClean="0"/>
              <a:t>s</a:t>
            </a:r>
            <a:r>
              <a:rPr lang="zh-CN" altLang="en-US" sz="3200" b="0" dirty="0" smtClean="0"/>
              <a:t>经过</a:t>
            </a:r>
            <a:r>
              <a:rPr lang="en-US" altLang="zh-CN" sz="3200" b="0" dirty="0" smtClean="0"/>
              <a:t>S</a:t>
            </a:r>
            <a:r>
              <a:rPr lang="zh-CN" altLang="en-US" sz="3200" b="0" dirty="0" smtClean="0"/>
              <a:t>中结点最后到达</a:t>
            </a:r>
            <a:r>
              <a:rPr lang="en-US" sz="3200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3200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r>
              <a:rPr lang="zh-CN" altLang="en-US" sz="3200" b="0" dirty="0" smtClean="0"/>
              <a:t>反证法证明：假设该路径经过了不在</a:t>
            </a:r>
            <a:r>
              <a:rPr lang="en-US" altLang="zh-CN" sz="3200" b="0" dirty="0" smtClean="0"/>
              <a:t>S</a:t>
            </a:r>
            <a:r>
              <a:rPr lang="zh-CN" altLang="en-US" sz="3200" b="0" dirty="0" smtClean="0"/>
              <a:t>中结点（设为</a:t>
            </a:r>
            <a:r>
              <a:rPr lang="en-US" sz="3200" b="0" dirty="0" err="1" smtClean="0"/>
              <a:t>v</a:t>
            </a:r>
            <a:r>
              <a:rPr lang="en-US" altLang="zh-CN" sz="3200" b="0" baseline="-25000" dirty="0" err="1" smtClean="0"/>
              <a:t>p</a:t>
            </a:r>
            <a:r>
              <a:rPr lang="zh-CN" altLang="en-US" sz="3200" b="0" dirty="0" smtClean="0"/>
              <a:t>），则说明存在比本路径更短的路径，从</a:t>
            </a:r>
            <a:r>
              <a:rPr lang="en-US" sz="3200" b="0" dirty="0" err="1" smtClean="0"/>
              <a:t>v</a:t>
            </a:r>
            <a:r>
              <a:rPr lang="en-US" sz="3200" b="0" baseline="-25000" dirty="0" err="1" smtClean="0"/>
              <a:t>s</a:t>
            </a:r>
            <a:r>
              <a:rPr lang="zh-CN" altLang="en-US" sz="3200" b="0" dirty="0" smtClean="0"/>
              <a:t>到</a:t>
            </a:r>
            <a:r>
              <a:rPr lang="en-US" sz="3200" b="0" dirty="0" err="1" smtClean="0"/>
              <a:t>v</a:t>
            </a:r>
            <a:r>
              <a:rPr lang="en-US" altLang="zh-CN" sz="3200" b="0" baseline="-25000" dirty="0" err="1" smtClean="0"/>
              <a:t>p</a:t>
            </a:r>
            <a:r>
              <a:rPr lang="en-US" altLang="zh-CN" sz="3200" b="0" baseline="-25000" dirty="0" smtClean="0"/>
              <a:t> </a:t>
            </a:r>
            <a:r>
              <a:rPr lang="zh-CN" altLang="en-US" sz="3200" b="0" dirty="0" smtClean="0"/>
              <a:t>，则本条路径不是目前最短的。</a:t>
            </a:r>
            <a:endParaRPr lang="en-US" altLang="zh-CN" sz="3200" b="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420582" cy="626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依据：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5857916"/>
          </a:xfrm>
        </p:spPr>
        <p:txBody>
          <a:bodyPr>
            <a:noAutofit/>
          </a:bodyPr>
          <a:lstStyle/>
          <a:p>
            <a:r>
              <a:rPr lang="zh-CN" altLang="en-US" sz="2800" b="0" dirty="0" smtClean="0"/>
              <a:t>根据上面分析，</a:t>
            </a:r>
            <a:r>
              <a:rPr lang="en-US" sz="2800" b="0" dirty="0" err="1" smtClean="0">
                <a:solidFill>
                  <a:srgbClr val="FF0000"/>
                </a:solidFill>
              </a:rPr>
              <a:t>Dijkstra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算法的基本步骤</a:t>
            </a:r>
            <a:r>
              <a:rPr lang="zh-CN" altLang="en-US" sz="2800" b="0" dirty="0" smtClean="0"/>
              <a:t>可描述如下：</a:t>
            </a:r>
          </a:p>
          <a:p>
            <a:pPr>
              <a:spcBef>
                <a:spcPts val="1800"/>
              </a:spcBef>
            </a:pPr>
            <a:r>
              <a:rPr lang="en-US" sz="2800" b="0" dirty="0" smtClean="0"/>
              <a:t>(1) </a:t>
            </a:r>
            <a:r>
              <a:rPr lang="zh-CN" altLang="en-US" sz="2800" b="0" dirty="0" smtClean="0"/>
              <a:t>初始化：令</a:t>
            </a:r>
            <a:r>
              <a:rPr lang="en-US" sz="2800" b="0" dirty="0" smtClean="0"/>
              <a:t>S = {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s</a:t>
            </a:r>
            <a:r>
              <a:rPr lang="en-US" sz="2800" b="0" dirty="0" smtClean="0"/>
              <a:t>}</a:t>
            </a:r>
            <a:r>
              <a:rPr lang="zh-CN" altLang="en-US" sz="2800" b="0" dirty="0" smtClean="0"/>
              <a:t>，令</a:t>
            </a:r>
            <a:r>
              <a:rPr lang="en-US" sz="2800" b="0" dirty="0" smtClean="0"/>
              <a:t>dist[i]</a:t>
            </a:r>
            <a:r>
              <a:rPr lang="zh-CN" altLang="en-US" sz="2800" b="0" dirty="0" smtClean="0"/>
              <a:t>数组如下：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endParaRPr lang="zh-CN" altLang="en-US" sz="2800" b="0" dirty="0" smtClean="0"/>
          </a:p>
          <a:p>
            <a:r>
              <a:rPr lang="en-US" sz="2800" b="0" dirty="0" smtClean="0"/>
              <a:t>	</a:t>
            </a:r>
          </a:p>
          <a:p>
            <a:r>
              <a:rPr lang="en-US" altLang="zh-CN" sz="2800" b="0" dirty="0"/>
              <a:t>(2</a:t>
            </a:r>
            <a:r>
              <a:rPr lang="en-US" altLang="zh-CN" sz="2800" b="0" dirty="0" smtClean="0"/>
              <a:t>) </a:t>
            </a:r>
            <a:r>
              <a:rPr lang="zh-CN" altLang="en-US" sz="2800" b="0" dirty="0" smtClean="0"/>
              <a:t>选择顶点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，使得：</a:t>
            </a:r>
            <a:endParaRPr lang="en-US" altLang="zh-CN" sz="2800" b="0" dirty="0" smtClean="0"/>
          </a:p>
          <a:p>
            <a:r>
              <a:rPr lang="en-US" sz="2800" b="0" dirty="0" smtClean="0"/>
              <a:t>(3) 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即为所求第一条最短路径的终点，将</a:t>
            </a:r>
            <a:r>
              <a:rPr lang="en-US" sz="2800" b="0" dirty="0" err="1" smtClean="0"/>
              <a:t>v</a:t>
            </a:r>
            <a:r>
              <a:rPr lang="en-US" sz="2800" b="0" baseline="-25000" dirty="0" err="1" smtClean="0"/>
              <a:t>j</a:t>
            </a:r>
            <a:r>
              <a:rPr lang="zh-CN" altLang="en-US" sz="2800" b="0" dirty="0" smtClean="0"/>
              <a:t>并入到集合</a:t>
            </a:r>
            <a:r>
              <a:rPr lang="en-US" sz="2800" b="0" dirty="0" smtClean="0"/>
              <a:t>S</a:t>
            </a:r>
            <a:r>
              <a:rPr lang="zh-CN" altLang="en-US" sz="2800" b="0" dirty="0" smtClean="0"/>
              <a:t>中，即</a:t>
            </a:r>
          </a:p>
          <a:p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196" y="1844763"/>
            <a:ext cx="8947398" cy="129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429000"/>
            <a:ext cx="4271148" cy="80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9561" y="5229200"/>
            <a:ext cx="2151524" cy="62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00562" y="2214554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/>
              <a:t>s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27146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smtClean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0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789214"/>
            <a:ext cx="8678768" cy="5952154"/>
          </a:xfrm>
        </p:spPr>
        <p:txBody>
          <a:bodyPr>
            <a:normAutofit/>
          </a:bodyPr>
          <a:lstStyle/>
          <a:p>
            <a:r>
              <a:rPr lang="en-US" sz="3000" b="0" dirty="0" smtClean="0"/>
              <a:t>(4) </a:t>
            </a:r>
            <a:r>
              <a:rPr lang="zh-CN" altLang="en-US" sz="3000" b="0" dirty="0" smtClean="0"/>
              <a:t>对</a:t>
            </a:r>
            <a:r>
              <a:rPr lang="en-US" sz="3000" b="0" dirty="0" err="1" smtClean="0">
                <a:solidFill>
                  <a:srgbClr val="FF0000"/>
                </a:solidFill>
              </a:rPr>
              <a:t>v</a:t>
            </a:r>
            <a:r>
              <a:rPr lang="en-US" sz="3000" b="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000" b="0" dirty="0" err="1" smtClean="0">
                <a:sym typeface="Symbol"/>
              </a:rPr>
              <a:t></a:t>
            </a:r>
            <a:r>
              <a:rPr lang="en-US" sz="3000" b="0" dirty="0" err="1" smtClean="0"/>
              <a:t>S</a:t>
            </a:r>
            <a:r>
              <a:rPr lang="zh-CN" altLang="en-US" sz="3000" b="0" dirty="0" smtClean="0"/>
              <a:t>，修改</a:t>
            </a:r>
            <a:r>
              <a:rPr lang="en-US" sz="3000" b="0" dirty="0" smtClean="0"/>
              <a:t>dist[i]</a:t>
            </a:r>
            <a:r>
              <a:rPr lang="zh-CN" altLang="en-US" sz="3000" b="0" dirty="0" smtClean="0"/>
              <a:t>的值。由于</a:t>
            </a:r>
            <a:r>
              <a:rPr lang="en-US" sz="3000" b="0" dirty="0" smtClean="0"/>
              <a:t>(3)</a:t>
            </a:r>
            <a:r>
              <a:rPr lang="zh-CN" altLang="en-US" sz="3000" b="0" dirty="0" smtClean="0"/>
              <a:t>中对</a:t>
            </a:r>
            <a:r>
              <a:rPr lang="en-US" sz="3000" b="0" dirty="0" smtClean="0"/>
              <a:t>S</a:t>
            </a:r>
            <a:r>
              <a:rPr lang="zh-CN" altLang="en-US" sz="3000" b="0" dirty="0" smtClean="0"/>
              <a:t>新增加了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j</a:t>
            </a:r>
            <a:r>
              <a:rPr lang="zh-CN" altLang="en-US" sz="3000" b="0" dirty="0" smtClean="0"/>
              <a:t>，集合</a:t>
            </a:r>
            <a:r>
              <a:rPr lang="en-US" sz="3000" b="0" dirty="0" smtClean="0"/>
              <a:t>{V-S}</a:t>
            </a:r>
            <a:r>
              <a:rPr lang="zh-CN" altLang="en-US" sz="3000" b="0" dirty="0" smtClean="0"/>
              <a:t>中与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j</a:t>
            </a:r>
            <a:r>
              <a:rPr lang="zh-CN" altLang="en-US" sz="3000" b="0" dirty="0" smtClean="0"/>
              <a:t>相连的顶点</a:t>
            </a:r>
            <a:r>
              <a:rPr lang="en-US" sz="3000" b="0" dirty="0" smtClean="0"/>
              <a:t>v</a:t>
            </a:r>
            <a:r>
              <a:rPr lang="en-US" sz="3000" b="0" baseline="-25000" dirty="0" smtClean="0"/>
              <a:t>i</a:t>
            </a:r>
            <a:r>
              <a:rPr lang="zh-CN" altLang="en-US" sz="3000" b="0" dirty="0" smtClean="0"/>
              <a:t>的</a:t>
            </a:r>
            <a:r>
              <a:rPr lang="en-US" sz="3000" b="0" dirty="0" smtClean="0"/>
              <a:t>dist[i]</a:t>
            </a:r>
            <a:r>
              <a:rPr lang="zh-CN" altLang="en-US" sz="3000" b="0" dirty="0" smtClean="0"/>
              <a:t>值可能变小，因为可能存在一条从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s</a:t>
            </a:r>
            <a:r>
              <a:rPr lang="zh-CN" altLang="en-US" sz="3000" b="0" dirty="0" smtClean="0"/>
              <a:t>通过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j</a:t>
            </a:r>
            <a:r>
              <a:rPr lang="zh-CN" altLang="en-US" sz="3000" b="0" dirty="0" smtClean="0"/>
              <a:t>再到达</a:t>
            </a:r>
            <a:r>
              <a:rPr lang="en-US" sz="3000" b="0" dirty="0" smtClean="0"/>
              <a:t>v</a:t>
            </a:r>
            <a:r>
              <a:rPr lang="en-US" sz="3000" b="0" baseline="-25000" dirty="0" smtClean="0"/>
              <a:t>i</a:t>
            </a:r>
            <a:r>
              <a:rPr lang="zh-CN" altLang="en-US" sz="3000" b="0" dirty="0" smtClean="0"/>
              <a:t>的路径</a:t>
            </a:r>
            <a:r>
              <a:rPr lang="en-US" sz="3000" b="0" dirty="0" smtClean="0"/>
              <a:t>(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s</a:t>
            </a:r>
            <a:r>
              <a:rPr lang="en-US" sz="3000" b="0" dirty="0" smtClean="0"/>
              <a:t>, …, 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j</a:t>
            </a:r>
            <a:r>
              <a:rPr lang="en-US" sz="3000" b="0" dirty="0" smtClean="0"/>
              <a:t>, v</a:t>
            </a:r>
            <a:r>
              <a:rPr lang="en-US" sz="3000" b="0" baseline="-25000" dirty="0" smtClean="0"/>
              <a:t>i</a:t>
            </a:r>
            <a:r>
              <a:rPr lang="en-US" sz="3000" b="0" dirty="0" smtClean="0"/>
              <a:t>)</a:t>
            </a:r>
            <a:r>
              <a:rPr lang="zh-CN" altLang="en-US" sz="3000" b="0" dirty="0" smtClean="0"/>
              <a:t>，其长度小于原先的</a:t>
            </a:r>
            <a:r>
              <a:rPr lang="en-US" sz="3000" b="0" dirty="0" smtClean="0"/>
              <a:t>dist[i]</a:t>
            </a:r>
            <a:r>
              <a:rPr lang="zh-CN" altLang="en-US" sz="3000" b="0" dirty="0" smtClean="0"/>
              <a:t>，即</a:t>
            </a:r>
            <a:endParaRPr lang="en-US" altLang="zh-CN" sz="3000" b="0" dirty="0" smtClean="0"/>
          </a:p>
          <a:p>
            <a:endParaRPr lang="zh-CN" altLang="en-US" sz="3000" b="0" dirty="0" smtClean="0"/>
          </a:p>
          <a:p>
            <a:r>
              <a:rPr lang="zh-CN" altLang="en-US" sz="3000" b="0" dirty="0" smtClean="0"/>
              <a:t>    此时应修改</a:t>
            </a:r>
            <a:r>
              <a:rPr lang="en-US" sz="3000" b="0" dirty="0" smtClean="0"/>
              <a:t>dist[i]</a:t>
            </a:r>
            <a:r>
              <a:rPr lang="zh-CN" altLang="en-US" sz="3000" b="0" dirty="0" smtClean="0"/>
              <a:t>，使得</a:t>
            </a:r>
            <a:endParaRPr lang="en-US" altLang="zh-CN" sz="3000" b="0" dirty="0" smtClean="0"/>
          </a:p>
          <a:p>
            <a:endParaRPr lang="zh-CN" altLang="en-US" sz="3000" b="0" dirty="0" smtClean="0"/>
          </a:p>
          <a:p>
            <a:pPr>
              <a:spcBef>
                <a:spcPts val="1800"/>
              </a:spcBef>
            </a:pPr>
            <a:r>
              <a:rPr lang="en-US" sz="3000" b="0" dirty="0" smtClean="0"/>
              <a:t>(5) </a:t>
            </a:r>
            <a:r>
              <a:rPr lang="zh-CN" altLang="en-US" sz="3000" b="0" dirty="0" smtClean="0"/>
              <a:t>重复步骤</a:t>
            </a:r>
            <a:r>
              <a:rPr lang="en-US" sz="3000" b="0" dirty="0" smtClean="0"/>
              <a:t>(2)</a:t>
            </a:r>
            <a:r>
              <a:rPr lang="zh-CN" altLang="en-US" sz="3000" b="0" dirty="0" smtClean="0"/>
              <a:t>、</a:t>
            </a:r>
            <a:r>
              <a:rPr lang="en-US" sz="3000" b="0" dirty="0" smtClean="0"/>
              <a:t>(3)</a:t>
            </a:r>
            <a:r>
              <a:rPr lang="zh-CN" altLang="en-US" sz="3000" b="0" dirty="0" smtClean="0"/>
              <a:t>和</a:t>
            </a:r>
            <a:r>
              <a:rPr lang="en-US" sz="3000" b="0" dirty="0" smtClean="0"/>
              <a:t>(4)</a:t>
            </a:r>
            <a:r>
              <a:rPr lang="zh-CN" altLang="en-US" sz="3000" b="0" dirty="0" smtClean="0"/>
              <a:t>，直到</a:t>
            </a:r>
            <a:r>
              <a:rPr lang="en-US" sz="3000" b="0" dirty="0" smtClean="0"/>
              <a:t>S = V</a:t>
            </a:r>
            <a:r>
              <a:rPr lang="zh-CN" altLang="en-US" sz="3000" b="0" dirty="0" smtClean="0"/>
              <a:t>为止。这样就求出了图中从源点</a:t>
            </a:r>
            <a:r>
              <a:rPr lang="en-US" sz="3000" b="0" dirty="0" err="1" smtClean="0"/>
              <a:t>v</a:t>
            </a:r>
            <a:r>
              <a:rPr lang="en-US" sz="3000" b="0" baseline="-25000" dirty="0" err="1" smtClean="0"/>
              <a:t>s</a:t>
            </a:r>
            <a:r>
              <a:rPr lang="zh-CN" altLang="en-US" sz="3000" b="0" dirty="0" smtClean="0"/>
              <a:t>到其它顶点的最短路径。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6253" y="3085490"/>
            <a:ext cx="508470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4294336"/>
            <a:ext cx="5381640" cy="79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691680" y="3156928"/>
            <a:ext cx="6309344" cy="20002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4572000" cy="24288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zh-CN" sz="2800" b="0" dirty="0" smtClean="0"/>
              <a:t>表</a:t>
            </a:r>
            <a:r>
              <a:rPr lang="en-US" altLang="zh-CN" sz="2800" b="0" dirty="0"/>
              <a:t>6-4</a:t>
            </a:r>
            <a:r>
              <a:rPr lang="zh-CN" altLang="zh-CN" sz="2800" b="0" dirty="0"/>
              <a:t>为图</a:t>
            </a:r>
            <a:r>
              <a:rPr lang="en-US" altLang="zh-CN" sz="2800" b="0" dirty="0"/>
              <a:t>6-31</a:t>
            </a:r>
            <a:r>
              <a:rPr lang="zh-CN" altLang="zh-CN" sz="2800" b="0" dirty="0"/>
              <a:t>所示带权有向图用</a:t>
            </a:r>
            <a:r>
              <a:rPr lang="en-US" altLang="zh-CN" sz="2800" b="0" dirty="0"/>
              <a:t>Dijkstra</a:t>
            </a:r>
            <a:r>
              <a:rPr lang="zh-CN" altLang="zh-CN" sz="2800" b="0" dirty="0"/>
              <a:t>算法求解最短路径过程中</a:t>
            </a:r>
            <a:r>
              <a:rPr lang="en-US" altLang="zh-CN" sz="2800" b="0" dirty="0" err="1"/>
              <a:t>dist</a:t>
            </a:r>
            <a:r>
              <a:rPr lang="zh-CN" altLang="zh-CN" sz="2800" b="0" dirty="0"/>
              <a:t>数组的变化情况。</a:t>
            </a:r>
            <a:endParaRPr lang="zh-CN" altLang="en-US" sz="28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" y="3501008"/>
            <a:ext cx="9127373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-1"/>
            <a:ext cx="3500462" cy="310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0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6547"/>
            <a:ext cx="2940928" cy="30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494941"/>
            <a:ext cx="8429652" cy="30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5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34" y="357166"/>
            <a:ext cx="8215370" cy="614366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Dijkstra</a:t>
            </a:r>
            <a:r>
              <a:rPr lang="zh-CN" altLang="en-US" sz="3600" dirty="0" smtClean="0"/>
              <a:t>算法实现细节：如何记录路径？</a:t>
            </a:r>
          </a:p>
          <a:p>
            <a:pPr>
              <a:spcBef>
                <a:spcPts val="1800"/>
              </a:spcBef>
            </a:pPr>
            <a:r>
              <a:rPr lang="zh-CN" altLang="en-US" sz="2800" b="0" dirty="0" smtClean="0"/>
              <a:t>    </a:t>
            </a:r>
            <a:r>
              <a:rPr lang="zh-CN" altLang="en-US" sz="3200" b="0" dirty="0" smtClean="0"/>
              <a:t>其中再引入</a:t>
            </a:r>
            <a:r>
              <a:rPr lang="zh-CN" altLang="en-US" sz="3200" dirty="0" smtClean="0"/>
              <a:t>一个</a:t>
            </a:r>
            <a:r>
              <a:rPr lang="zh-CN" altLang="en-US" sz="3200" dirty="0" smtClean="0">
                <a:solidFill>
                  <a:srgbClr val="FF0000"/>
                </a:solidFill>
              </a:rPr>
              <a:t>辅助数组</a:t>
            </a:r>
            <a:r>
              <a:rPr lang="en-US" sz="3200" dirty="0" smtClean="0">
                <a:solidFill>
                  <a:srgbClr val="FF0000"/>
                </a:solidFill>
              </a:rPr>
              <a:t>pre</a:t>
            </a:r>
            <a:r>
              <a:rPr lang="zh-CN" altLang="en-US" sz="3200" b="0" dirty="0" smtClean="0"/>
              <a:t>，以存储最短路径，</a:t>
            </a:r>
            <a:r>
              <a:rPr lang="en-US" sz="3200" dirty="0" smtClean="0">
                <a:solidFill>
                  <a:srgbClr val="FF0000"/>
                </a:solidFill>
              </a:rPr>
              <a:t>pre[j]</a:t>
            </a:r>
            <a:r>
              <a:rPr lang="zh-CN" altLang="en-US" sz="3200" dirty="0" smtClean="0">
                <a:solidFill>
                  <a:srgbClr val="FF0000"/>
                </a:solidFill>
              </a:rPr>
              <a:t>记录路径上的前一个顶点</a:t>
            </a:r>
            <a:r>
              <a:rPr lang="zh-CN" altLang="en-US" sz="3200" b="0" dirty="0" smtClean="0"/>
              <a:t>，即</a:t>
            </a:r>
            <a:r>
              <a:rPr lang="en-US" sz="3200" b="0" dirty="0" smtClean="0"/>
              <a:t>pre[j] = i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spcBef>
                <a:spcPts val="1600"/>
              </a:spcBef>
            </a:pPr>
            <a:r>
              <a:rPr lang="en-US" altLang="zh-CN" sz="3200" b="0" dirty="0" smtClean="0"/>
              <a:t>    </a:t>
            </a:r>
            <a:r>
              <a:rPr lang="zh-CN" altLang="en-US" sz="3200" b="0" dirty="0" smtClean="0"/>
              <a:t>各条最短路径依次在前一条最短路径基础上</a:t>
            </a:r>
            <a:r>
              <a:rPr lang="zh-CN" altLang="en-US" sz="3200" dirty="0" smtClean="0">
                <a:solidFill>
                  <a:srgbClr val="FF0000"/>
                </a:solidFill>
              </a:rPr>
              <a:t>追加结点</a:t>
            </a:r>
            <a:r>
              <a:rPr lang="zh-CN" altLang="en-US" sz="3200" b="0" dirty="0" smtClean="0"/>
              <a:t>，所以用</a:t>
            </a:r>
            <a:r>
              <a:rPr lang="en-US" sz="3200" b="0" dirty="0" smtClean="0"/>
              <a:t>pre</a:t>
            </a:r>
            <a:r>
              <a:rPr lang="zh-CN" altLang="en-US" sz="3200" b="0" dirty="0" smtClean="0"/>
              <a:t>可记录所有最短路径</a:t>
            </a:r>
            <a:endParaRPr lang="en-US" altLang="zh-CN" sz="32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	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160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4533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0" dirty="0" smtClean="0"/>
              <a:t>void </a:t>
            </a:r>
            <a:r>
              <a:rPr lang="en-US" sz="2800" b="0" dirty="0" smtClean="0">
                <a:solidFill>
                  <a:srgbClr val="FF0000"/>
                </a:solidFill>
              </a:rPr>
              <a:t>Dijkstra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MatGraph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*G</a:t>
            </a:r>
            <a:r>
              <a:rPr lang="en-US" sz="2800" b="0" dirty="0" smtClean="0"/>
              <a:t>, int *</a:t>
            </a:r>
            <a:r>
              <a:rPr lang="en-US" sz="2800" b="0" dirty="0" smtClean="0">
                <a:solidFill>
                  <a:srgbClr val="FF0000"/>
                </a:solidFill>
              </a:rPr>
              <a:t>dist</a:t>
            </a:r>
            <a:r>
              <a:rPr lang="en-US" sz="2800" b="0" dirty="0" smtClean="0"/>
              <a:t>, int *</a:t>
            </a:r>
            <a:r>
              <a:rPr lang="en-US" sz="2800" b="0" dirty="0" smtClean="0">
                <a:solidFill>
                  <a:srgbClr val="FF0000"/>
                </a:solidFill>
              </a:rPr>
              <a:t>pre</a:t>
            </a:r>
            <a:r>
              <a:rPr lang="en-US" sz="2800" b="0" dirty="0" smtClean="0"/>
              <a:t>, int s){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int i, j, n = G-&gt;</a:t>
            </a:r>
            <a:r>
              <a:rPr lang="en-US" altLang="zh-CN" sz="2800" b="0" dirty="0" smtClean="0"/>
              <a:t>n</a:t>
            </a:r>
            <a:r>
              <a:rPr lang="en-US" sz="2800" b="0" dirty="0" smtClean="0"/>
              <a:t>;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</a:t>
            </a:r>
            <a:r>
              <a:rPr lang="en-US" sz="2800" b="0" dirty="0" err="1" smtClean="0"/>
              <a:t>bool</a:t>
            </a:r>
            <a:r>
              <a:rPr lang="en-US" sz="2800" b="0" dirty="0" smtClean="0"/>
              <a:t> S</a:t>
            </a:r>
            <a:r>
              <a:rPr lang="en-US" sz="2800" b="0" dirty="0" smtClean="0">
                <a:solidFill>
                  <a:srgbClr val="FF0000"/>
                </a:solidFill>
              </a:rPr>
              <a:t>[n]</a:t>
            </a:r>
            <a:r>
              <a:rPr lang="en-US" sz="2800" b="0" dirty="0" smtClean="0"/>
              <a:t>; 	     	//</a:t>
            </a:r>
            <a:r>
              <a:rPr lang="zh-CN" altLang="en-US" sz="2800" b="0" dirty="0" smtClean="0"/>
              <a:t>最短路径终点集</a:t>
            </a:r>
            <a:r>
              <a:rPr lang="en-US" sz="2800" b="0" dirty="0" smtClean="0"/>
              <a:t>S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for(i = 0; i &lt; n; i++){   	//</a:t>
            </a:r>
            <a:r>
              <a:rPr lang="zh-CN" altLang="en-US" sz="2800" b="0" dirty="0" smtClean="0"/>
              <a:t>初始化</a:t>
            </a:r>
            <a:r>
              <a:rPr lang="en-US" sz="2800" b="0" dirty="0" smtClean="0"/>
              <a:t>dist</a:t>
            </a:r>
            <a:r>
              <a:rPr lang="zh-CN" altLang="en-US" sz="2800" b="0" dirty="0" smtClean="0"/>
              <a:t>、</a:t>
            </a:r>
            <a:r>
              <a:rPr lang="en-US" sz="2800" b="0" dirty="0" smtClean="0"/>
              <a:t>pre</a:t>
            </a:r>
            <a:r>
              <a:rPr lang="zh-CN" altLang="en-US" sz="2800" b="0" dirty="0" smtClean="0"/>
              <a:t>、</a:t>
            </a:r>
            <a:r>
              <a:rPr lang="en-US" sz="2800" b="0" dirty="0" smtClean="0"/>
              <a:t>S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S[i] = false;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</a:t>
            </a:r>
            <a:r>
              <a:rPr lang="en-US" altLang="zh-CN" sz="2800" b="0" dirty="0" err="1" smtClean="0"/>
              <a:t>dist</a:t>
            </a:r>
            <a:r>
              <a:rPr lang="en-US" altLang="zh-CN" sz="2800" b="0" dirty="0" smtClean="0"/>
              <a:t>[i] = G-&gt;</a:t>
            </a:r>
            <a:r>
              <a:rPr lang="en-US" altLang="zh-CN" sz="2800" b="0" dirty="0" smtClean="0">
                <a:sym typeface="Symbol" pitchFamily="18" charset="2"/>
              </a:rPr>
              <a:t>edges[</a:t>
            </a:r>
            <a:r>
              <a:rPr lang="en-US" altLang="zh-CN" sz="2800" b="0" dirty="0" smtClean="0"/>
              <a:t>s][i];</a:t>
            </a:r>
            <a:r>
              <a:rPr lang="en-US" sz="2800" b="0" dirty="0" smtClean="0"/>
              <a:t>  //</a:t>
            </a:r>
            <a:r>
              <a:rPr lang="zh-CN" altLang="en-US" sz="2800" b="0" dirty="0" smtClean="0"/>
              <a:t>读带</a:t>
            </a:r>
            <a:r>
              <a:rPr lang="zh-CN" altLang="en-US" sz="2800" b="0" dirty="0"/>
              <a:t>权</a:t>
            </a:r>
            <a:r>
              <a:rPr lang="zh-CN" altLang="en-US" sz="2800" b="0" dirty="0" smtClean="0"/>
              <a:t>邻接矩阵</a:t>
            </a:r>
            <a:endParaRPr lang="zh-CN" altLang="en-US" sz="2800" b="0" dirty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if(i != s &amp;&amp; dist[i] &lt; </a:t>
            </a:r>
            <a:r>
              <a:rPr lang="en-US" sz="2800" b="0" dirty="0" err="1" smtClean="0"/>
              <a:t>maxValue</a:t>
            </a:r>
            <a:r>
              <a:rPr lang="en-US" sz="2800" b="0" dirty="0" smtClean="0"/>
              <a:t>)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     pre[i] = s; //</a:t>
            </a:r>
            <a:r>
              <a:rPr lang="zh-CN" altLang="en-US" sz="2800" b="0" dirty="0" smtClean="0"/>
              <a:t>暂时认为最短路径是从</a:t>
            </a:r>
            <a:r>
              <a:rPr lang="en-US" altLang="zh-CN" sz="2800" b="0" dirty="0" smtClean="0"/>
              <a:t>s</a:t>
            </a:r>
            <a:r>
              <a:rPr lang="zh-CN" altLang="en-US" sz="2800" b="0" dirty="0" smtClean="0"/>
              <a:t>直接到</a:t>
            </a:r>
            <a:r>
              <a:rPr lang="en-US" altLang="zh-CN" sz="2800" b="0" dirty="0" smtClean="0"/>
              <a:t>i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else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        pre[i] = -1;</a:t>
            </a:r>
            <a:endParaRPr lang="zh-CN" altLang="en-US" sz="2800" b="0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  }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 smtClean="0"/>
              <a:t>    S[s</a:t>
            </a:r>
            <a:r>
              <a:rPr lang="en-US" altLang="zh-CN" sz="2800" b="0" dirty="0"/>
              <a:t>] = true;</a:t>
            </a:r>
            <a:endParaRPr lang="zh-CN" altLang="zh-CN" sz="2800" b="0" dirty="0"/>
          </a:p>
          <a:p>
            <a:pPr>
              <a:spcBef>
                <a:spcPts val="0"/>
              </a:spcBef>
            </a:pPr>
            <a:r>
              <a:rPr lang="en-US" altLang="zh-CN" sz="2800" b="0" dirty="0" smtClean="0"/>
              <a:t>    int </a:t>
            </a:r>
            <a:r>
              <a:rPr lang="en-US" altLang="zh-CN" sz="2800" b="0" dirty="0"/>
              <a:t>Min, v;</a:t>
            </a:r>
            <a:endParaRPr lang="zh-CN" altLang="zh-CN" sz="2800" b="0" dirty="0"/>
          </a:p>
          <a:p>
            <a:pPr>
              <a:spcBef>
                <a:spcPts val="0"/>
              </a:spcBef>
            </a:pP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160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100" b="0" dirty="0" smtClean="0"/>
              <a:t>   for(i </a:t>
            </a:r>
            <a:r>
              <a:rPr lang="en-US" altLang="zh-CN" sz="2100" b="0" dirty="0"/>
              <a:t>= 0; i &lt; n-1; i</a:t>
            </a:r>
            <a:r>
              <a:rPr lang="en-US" altLang="zh-CN" sz="2100" b="0" dirty="0" smtClean="0"/>
              <a:t>++){//</a:t>
            </a:r>
            <a:r>
              <a:rPr lang="zh-CN" altLang="en-US" sz="2100" b="0" dirty="0" smtClean="0"/>
              <a:t>每个结点找一条最短路径，</a:t>
            </a:r>
            <a:r>
              <a:rPr lang="zh-CN" altLang="en-US" sz="2100" b="0" dirty="0" smtClean="0"/>
              <a:t>共</a:t>
            </a:r>
            <a:r>
              <a:rPr lang="zh-CN" altLang="en-US" sz="2100" dirty="0" smtClean="0">
                <a:solidFill>
                  <a:srgbClr val="FF0000"/>
                </a:solidFill>
              </a:rPr>
              <a:t>迭代</a:t>
            </a:r>
            <a:r>
              <a:rPr lang="en-US" altLang="zh-CN" sz="2100" b="0" dirty="0" smtClean="0"/>
              <a:t>n-1</a:t>
            </a:r>
            <a:r>
              <a:rPr lang="zh-CN" altLang="en-US" sz="2100" b="0" dirty="0" smtClean="0"/>
              <a:t>次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Min = </a:t>
            </a:r>
            <a:r>
              <a:rPr lang="en-US" altLang="zh-CN" sz="2100" b="0" dirty="0" err="1"/>
              <a:t>maxValue</a:t>
            </a:r>
            <a:r>
              <a:rPr lang="en-US" altLang="zh-CN" sz="2100" b="0" dirty="0"/>
              <a:t>;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v = s;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for(j = 0; j &lt; n; </a:t>
            </a:r>
            <a:r>
              <a:rPr lang="en-US" altLang="zh-CN" sz="2100" b="0" dirty="0" err="1"/>
              <a:t>j</a:t>
            </a:r>
            <a:r>
              <a:rPr lang="en-US" altLang="zh-CN" sz="2100" b="0" dirty="0" err="1" smtClean="0"/>
              <a:t>++</a:t>
            </a:r>
            <a:r>
              <a:rPr lang="en-US" altLang="zh-CN" sz="2100" b="0" dirty="0" smtClean="0"/>
              <a:t>){    //</a:t>
            </a:r>
            <a:r>
              <a:rPr lang="zh-CN" altLang="en-US" sz="2100" b="0" dirty="0" smtClean="0"/>
              <a:t>对每个不在</a:t>
            </a:r>
            <a:r>
              <a:rPr lang="en-US" altLang="zh-CN" sz="2100" b="0" dirty="0" smtClean="0"/>
              <a:t>S</a:t>
            </a:r>
            <a:r>
              <a:rPr lang="zh-CN" altLang="en-US" sz="2100" b="0" dirty="0" smtClean="0"/>
              <a:t>的结点，找最短一条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if (S[j] == false &amp;&amp; </a:t>
            </a:r>
            <a:r>
              <a:rPr lang="en-US" altLang="zh-CN" sz="2100" b="0" dirty="0" err="1"/>
              <a:t>dist</a:t>
            </a:r>
            <a:r>
              <a:rPr lang="en-US" altLang="zh-CN" sz="2100" b="0" dirty="0"/>
              <a:t>[j] &lt; Min){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    v = j</a:t>
            </a:r>
            <a:r>
              <a:rPr lang="en-US" altLang="zh-CN" sz="2100" b="0" dirty="0" smtClean="0"/>
              <a:t>;  Min </a:t>
            </a:r>
            <a:r>
              <a:rPr lang="en-US" altLang="zh-CN" sz="2100" b="0" dirty="0"/>
              <a:t>= </a:t>
            </a:r>
            <a:r>
              <a:rPr lang="en-US" altLang="zh-CN" sz="2100" b="0" dirty="0" err="1"/>
              <a:t>dist</a:t>
            </a:r>
            <a:r>
              <a:rPr lang="en-US" altLang="zh-CN" sz="2100" b="0" dirty="0"/>
              <a:t>[j];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}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}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S[</a:t>
            </a:r>
            <a:r>
              <a:rPr lang="en-US" altLang="zh-CN" sz="2100" b="0" dirty="0">
                <a:solidFill>
                  <a:srgbClr val="FF0000"/>
                </a:solidFill>
              </a:rPr>
              <a:t>v</a:t>
            </a:r>
            <a:r>
              <a:rPr lang="en-US" altLang="zh-CN" sz="2100" b="0" dirty="0"/>
              <a:t>] = true;    		//</a:t>
            </a:r>
            <a:r>
              <a:rPr lang="zh-CN" altLang="zh-CN" sz="2100" b="0" dirty="0"/>
              <a:t>将顶点</a:t>
            </a:r>
            <a:r>
              <a:rPr lang="en-US" altLang="zh-CN" sz="2100" b="0" dirty="0"/>
              <a:t>v</a:t>
            </a:r>
            <a:r>
              <a:rPr lang="zh-CN" altLang="zh-CN" sz="2100" b="0" dirty="0"/>
              <a:t>加入到集合</a:t>
            </a:r>
            <a:r>
              <a:rPr lang="en-US" altLang="zh-CN" sz="2100" b="0" dirty="0"/>
              <a:t>S</a:t>
            </a:r>
            <a:r>
              <a:rPr lang="zh-CN" altLang="zh-CN" sz="2100" b="0" dirty="0"/>
              <a:t>中</a:t>
            </a:r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for(j = 0; j &lt; n; j++){  	//</a:t>
            </a:r>
            <a:r>
              <a:rPr lang="zh-CN" altLang="zh-CN" sz="2100" b="0" dirty="0" smtClean="0"/>
              <a:t>修改</a:t>
            </a:r>
            <a:r>
              <a:rPr lang="zh-CN" altLang="en-US" sz="2100" b="0" dirty="0" smtClean="0"/>
              <a:t>每个非</a:t>
            </a:r>
            <a:r>
              <a:rPr lang="en-US" altLang="zh-CN" sz="2100" b="0" dirty="0" smtClean="0"/>
              <a:t>S</a:t>
            </a:r>
            <a:r>
              <a:rPr lang="zh-CN" altLang="en-US" sz="2100" b="0" dirty="0" smtClean="0"/>
              <a:t>中结点的</a:t>
            </a:r>
            <a:r>
              <a:rPr lang="en-US" altLang="zh-CN" sz="2100" b="0" dirty="0" smtClean="0"/>
              <a:t>dist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if(S[j] == false &amp;&amp; </a:t>
            </a:r>
            <a:r>
              <a:rPr lang="en-US" altLang="zh-CN" sz="2000" b="0" dirty="0"/>
              <a:t>G-&gt;</a:t>
            </a:r>
            <a:r>
              <a:rPr lang="en-US" altLang="zh-CN" sz="2000" b="0" dirty="0" smtClean="0">
                <a:sym typeface="Symbol" pitchFamily="18" charset="2"/>
              </a:rPr>
              <a:t>edges</a:t>
            </a:r>
            <a:r>
              <a:rPr lang="en-US" altLang="zh-CN" sz="2100" b="0" dirty="0" smtClean="0">
                <a:sym typeface="Symbol" pitchFamily="18" charset="2"/>
              </a:rPr>
              <a:t>[v</a:t>
            </a:r>
            <a:r>
              <a:rPr lang="en-US" altLang="zh-CN" sz="2100" b="0" dirty="0" smtClean="0"/>
              <a:t>][j] </a:t>
            </a:r>
            <a:r>
              <a:rPr lang="en-US" altLang="zh-CN" sz="2100" b="0" dirty="0"/>
              <a:t>!= 0 </a:t>
            </a:r>
            <a:r>
              <a:rPr lang="en-US" altLang="zh-CN" sz="2100" b="0" dirty="0" smtClean="0"/>
              <a:t>&amp;&amp; </a:t>
            </a:r>
            <a:r>
              <a:rPr lang="en-US" altLang="zh-CN" sz="2100" b="0" dirty="0"/>
              <a:t>dist[v] + </a:t>
            </a:r>
            <a:r>
              <a:rPr lang="en-US" altLang="zh-CN" sz="2000" b="0" dirty="0"/>
              <a:t>G-&gt;</a:t>
            </a:r>
            <a:r>
              <a:rPr lang="en-US" altLang="zh-CN" sz="2000" b="0" dirty="0" smtClean="0">
                <a:sym typeface="Symbol" pitchFamily="18" charset="2"/>
              </a:rPr>
              <a:t>edges</a:t>
            </a:r>
            <a:r>
              <a:rPr lang="en-US" altLang="zh-CN" sz="2100" b="0" dirty="0" smtClean="0">
                <a:sym typeface="Symbol" pitchFamily="18" charset="2"/>
              </a:rPr>
              <a:t>[</a:t>
            </a:r>
            <a:r>
              <a:rPr lang="en-US" altLang="zh-CN" sz="2100" b="0" dirty="0" smtClean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sz="2100" b="0" dirty="0"/>
              <a:t>][j] &lt; dist[j]){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    </a:t>
            </a:r>
            <a:r>
              <a:rPr lang="en-US" altLang="zh-CN" sz="2100" b="0" dirty="0" err="1"/>
              <a:t>dist</a:t>
            </a:r>
            <a:r>
              <a:rPr lang="en-US" altLang="zh-CN" sz="2100" b="0" dirty="0"/>
              <a:t>[j] = </a:t>
            </a:r>
            <a:r>
              <a:rPr lang="en-US" altLang="zh-CN" sz="2100" b="0" dirty="0" err="1"/>
              <a:t>dist</a:t>
            </a:r>
            <a:r>
              <a:rPr lang="en-US" altLang="zh-CN" sz="2100" b="0" dirty="0"/>
              <a:t>[</a:t>
            </a:r>
            <a:r>
              <a:rPr lang="en-US" altLang="zh-CN" sz="2100" b="0" dirty="0">
                <a:solidFill>
                  <a:srgbClr val="FF0000"/>
                </a:solidFill>
              </a:rPr>
              <a:t>v</a:t>
            </a:r>
            <a:r>
              <a:rPr lang="en-US" altLang="zh-CN" sz="2100" b="0" dirty="0"/>
              <a:t>] + </a:t>
            </a:r>
            <a:r>
              <a:rPr lang="en-US" altLang="zh-CN" sz="2000" b="0" dirty="0"/>
              <a:t>G-&gt;</a:t>
            </a:r>
            <a:r>
              <a:rPr lang="en-US" altLang="zh-CN" sz="2000" b="0" dirty="0" smtClean="0">
                <a:sym typeface="Symbol" pitchFamily="18" charset="2"/>
              </a:rPr>
              <a:t>edges</a:t>
            </a:r>
            <a:r>
              <a:rPr lang="en-US" altLang="zh-CN" sz="2100" b="0" dirty="0" smtClean="0">
                <a:sym typeface="Symbol" pitchFamily="18" charset="2"/>
              </a:rPr>
              <a:t>[v</a:t>
            </a:r>
            <a:r>
              <a:rPr lang="en-US" altLang="zh-CN" sz="2100" b="0" dirty="0"/>
              <a:t>][j];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    pre[j] = </a:t>
            </a:r>
            <a:r>
              <a:rPr lang="en-US" altLang="zh-CN" sz="2100" b="0" dirty="0">
                <a:solidFill>
                  <a:srgbClr val="FF0000"/>
                </a:solidFill>
              </a:rPr>
              <a:t>v</a:t>
            </a:r>
            <a:r>
              <a:rPr lang="en-US" altLang="zh-CN" sz="2100" b="0" dirty="0"/>
              <a:t>;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    }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    }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    }</a:t>
            </a:r>
            <a:endParaRPr lang="zh-CN" altLang="zh-CN" sz="2100" b="0" dirty="0"/>
          </a:p>
          <a:p>
            <a:pPr>
              <a:spcBef>
                <a:spcPts val="0"/>
              </a:spcBef>
            </a:pPr>
            <a:r>
              <a:rPr lang="en-US" altLang="zh-CN" sz="2100" b="0" dirty="0"/>
              <a:t>}</a:t>
            </a:r>
            <a:endParaRPr lang="zh-CN" altLang="en-US" sz="2100" b="0" dirty="0"/>
          </a:p>
        </p:txBody>
      </p:sp>
      <p:sp>
        <p:nvSpPr>
          <p:cNvPr id="4" name="矩形 3"/>
          <p:cNvSpPr/>
          <p:nvPr/>
        </p:nvSpPr>
        <p:spPr>
          <a:xfrm>
            <a:off x="5508104" y="6021288"/>
            <a:ext cx="3626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2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714620"/>
            <a:ext cx="7798065" cy="325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500042"/>
            <a:ext cx="7520940" cy="3579849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en-US" sz="2800" b="0" dirty="0" smtClean="0"/>
              <a:t>对图</a:t>
            </a:r>
            <a:r>
              <a:rPr lang="en-US" sz="2800" b="0" dirty="0" smtClean="0"/>
              <a:t>6-32</a:t>
            </a:r>
            <a:r>
              <a:rPr lang="zh-CN" altLang="en-US" sz="2800" b="0" dirty="0" smtClean="0"/>
              <a:t>所示的带权有向图使用</a:t>
            </a:r>
            <a:r>
              <a:rPr lang="en-US" sz="2800" b="0" dirty="0" err="1" smtClean="0"/>
              <a:t>Dijkstra</a:t>
            </a:r>
            <a:r>
              <a:rPr lang="zh-CN" altLang="en-US" sz="2800" b="0" dirty="0" smtClean="0"/>
              <a:t>算法求从顶点</a:t>
            </a:r>
            <a:r>
              <a:rPr lang="en-US" sz="2800" b="0" dirty="0" smtClean="0"/>
              <a:t>v</a:t>
            </a:r>
            <a:r>
              <a:rPr lang="en-US" sz="2800" b="0" baseline="-25000" dirty="0" smtClean="0"/>
              <a:t>0</a:t>
            </a:r>
            <a:r>
              <a:rPr lang="zh-CN" altLang="en-US" sz="2800" b="0" dirty="0" smtClean="0"/>
              <a:t>到其余顶点的最短路径，求解过程中辅助数组和的变化情况如表</a:t>
            </a:r>
            <a:r>
              <a:rPr lang="en-US" sz="2800" b="0" dirty="0" smtClean="0"/>
              <a:t>6-5</a:t>
            </a:r>
            <a:r>
              <a:rPr lang="zh-CN" altLang="en-US" sz="2800" b="0" dirty="0" smtClean="0"/>
              <a:t>所示。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150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0" y="571480"/>
            <a:ext cx="8556680" cy="513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1538" y="614364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Dijkstra</a:t>
            </a:r>
            <a:r>
              <a:rPr lang="zh-CN" altLang="zh-CN" sz="2800" dirty="0">
                <a:latin typeface="Times New Roman" pitchFamily="18" charset="0"/>
              </a:rPr>
              <a:t>算法的时间复杂度为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O(n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图的定义和术语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图的存储结构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图的遍历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：拓扑排序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：最短路径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6.6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图的应用</a:t>
            </a: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：图的最小生成树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643966" cy="548640"/>
          </a:xfrm>
        </p:spPr>
        <p:txBody>
          <a:bodyPr/>
          <a:lstStyle/>
          <a:p>
            <a:r>
              <a:rPr lang="zh-CN" altLang="en-US" sz="3200" b="1" dirty="0" smtClean="0"/>
              <a:t>一、</a:t>
            </a:r>
            <a:r>
              <a:rPr lang="zh-CN" altLang="zh-CN" sz="3200" b="1" dirty="0" smtClean="0"/>
              <a:t>图</a:t>
            </a:r>
            <a:r>
              <a:rPr lang="zh-CN" altLang="zh-CN" sz="3200" b="1" dirty="0"/>
              <a:t>的</a:t>
            </a:r>
            <a:r>
              <a:rPr lang="zh-CN" altLang="zh-CN" sz="3200" b="1" dirty="0" smtClean="0"/>
              <a:t>最小生成树</a:t>
            </a:r>
            <a:r>
              <a:rPr lang="en-US" altLang="zh-CN" sz="2400" dirty="0" smtClean="0"/>
              <a:t>(Minimum Cost Spanning Tree)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35004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生成树</a:t>
            </a:r>
            <a:r>
              <a:rPr lang="zh-CN" altLang="en-US" sz="3200" b="0" dirty="0" smtClean="0"/>
              <a:t>：</a:t>
            </a:r>
            <a:r>
              <a:rPr lang="en-US" altLang="zh-CN" sz="3200" b="0" dirty="0" smtClean="0"/>
              <a:t>n</a:t>
            </a:r>
            <a:r>
              <a:rPr lang="zh-CN" altLang="en-US" sz="3200" b="0" dirty="0" smtClean="0"/>
              <a:t>个结点的</a:t>
            </a:r>
            <a:r>
              <a:rPr lang="zh-CN" altLang="zh-CN" sz="3200" dirty="0" smtClean="0">
                <a:solidFill>
                  <a:srgbClr val="FF0000"/>
                </a:solidFill>
              </a:rPr>
              <a:t>连通无向图</a:t>
            </a:r>
            <a:r>
              <a:rPr lang="zh-CN" altLang="en-US" sz="3200" b="0" dirty="0" smtClean="0"/>
              <a:t>，选择</a:t>
            </a:r>
            <a:r>
              <a:rPr lang="zh-CN" altLang="en-US" sz="3200" b="0" dirty="0" smtClean="0"/>
              <a:t>其中</a:t>
            </a:r>
            <a:r>
              <a:rPr lang="en-US" altLang="zh-CN" sz="3200" b="0" dirty="0" smtClean="0"/>
              <a:t>n</a:t>
            </a:r>
            <a:r>
              <a:rPr lang="zh-CN" altLang="en-US" sz="3200" b="0" dirty="0" smtClean="0"/>
              <a:t>个顶点的</a:t>
            </a:r>
            <a:r>
              <a:rPr lang="en-US" altLang="zh-CN" sz="3200" b="0" dirty="0" smtClean="0"/>
              <a:t>n-1</a:t>
            </a:r>
            <a:r>
              <a:rPr lang="zh-CN" altLang="en-US" sz="3200" b="0" dirty="0" smtClean="0"/>
              <a:t>条边得到</a:t>
            </a:r>
            <a:r>
              <a:rPr lang="zh-CN" altLang="en-US" sz="3200" dirty="0" smtClean="0">
                <a:solidFill>
                  <a:srgbClr val="FF0000"/>
                </a:solidFill>
              </a:rPr>
              <a:t>连通子图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3200" b="0" dirty="0" smtClean="0"/>
              <a:t>条件：</a:t>
            </a:r>
            <a:r>
              <a:rPr lang="zh-CN" altLang="zh-CN" sz="3200" dirty="0" smtClean="0">
                <a:solidFill>
                  <a:srgbClr val="FF0000"/>
                </a:solidFill>
              </a:rPr>
              <a:t>连通</a:t>
            </a:r>
            <a:r>
              <a:rPr lang="zh-CN" altLang="en-US" sz="3200" dirty="0" smtClean="0">
                <a:solidFill>
                  <a:srgbClr val="FF0000"/>
                </a:solidFill>
              </a:rPr>
              <a:t>、</a:t>
            </a:r>
            <a:r>
              <a:rPr lang="zh-CN" altLang="zh-CN" sz="3200" dirty="0" smtClean="0">
                <a:solidFill>
                  <a:srgbClr val="FF0000"/>
                </a:solidFill>
              </a:rPr>
              <a:t>无向图</a:t>
            </a:r>
            <a:r>
              <a:rPr lang="zh-CN" altLang="en-US" sz="3200" dirty="0" smtClean="0">
                <a:solidFill>
                  <a:srgbClr val="FF0000"/>
                </a:solidFill>
              </a:rPr>
              <a:t>，可带权</a:t>
            </a:r>
            <a:endParaRPr lang="en-US" altLang="zh-CN" sz="3200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研究意义</a:t>
            </a:r>
            <a:r>
              <a:rPr lang="zh-CN" altLang="en-US" sz="3200" b="0" dirty="0" smtClean="0"/>
              <a:t>：图转化为树，树转化为二叉树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588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15370" cy="548640"/>
          </a:xfrm>
        </p:spPr>
        <p:txBody>
          <a:bodyPr/>
          <a:lstStyle/>
          <a:p>
            <a:r>
              <a:rPr lang="zh-CN" altLang="zh-CN" dirty="0" smtClean="0"/>
              <a:t>一个连通无向图的</a:t>
            </a:r>
            <a:r>
              <a:rPr lang="zh-CN" altLang="zh-CN" dirty="0" smtClean="0">
                <a:solidFill>
                  <a:srgbClr val="FF0000"/>
                </a:solidFill>
              </a:rPr>
              <a:t>生成树</a:t>
            </a:r>
            <a:r>
              <a:rPr lang="zh-CN" altLang="zh-CN" dirty="0" smtClean="0"/>
              <a:t>是</a:t>
            </a:r>
            <a:r>
              <a:rPr lang="zh-CN" altLang="zh-CN" b="1" dirty="0" smtClean="0">
                <a:solidFill>
                  <a:srgbClr val="FF0000"/>
                </a:solidFill>
              </a:rPr>
              <a:t>不唯一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280" cy="2928958"/>
          </a:xfrm>
        </p:spPr>
        <p:txBody>
          <a:bodyPr>
            <a:normAutofit/>
          </a:bodyPr>
          <a:lstStyle/>
          <a:p>
            <a:r>
              <a:rPr lang="zh-CN" altLang="en-US" sz="2600" b="0" dirty="0" smtClean="0"/>
              <a:t>（</a:t>
            </a:r>
            <a:r>
              <a:rPr lang="en-US" altLang="zh-CN" sz="2600" b="0" dirty="0" smtClean="0"/>
              <a:t>1</a:t>
            </a:r>
            <a:r>
              <a:rPr lang="zh-CN" altLang="en-US" sz="2600" b="0" dirty="0" smtClean="0"/>
              <a:t>）</a:t>
            </a:r>
            <a:r>
              <a:rPr lang="zh-CN" altLang="zh-CN" sz="2600" b="0" dirty="0" smtClean="0"/>
              <a:t>构造</a:t>
            </a:r>
            <a:r>
              <a:rPr lang="zh-CN" altLang="zh-CN" sz="2600" b="0" dirty="0"/>
              <a:t>生成树的方法有多种，如图的深度优先搜索和广度优先搜索等，按照</a:t>
            </a:r>
            <a:r>
              <a:rPr lang="zh-CN" altLang="zh-CN" sz="2600" dirty="0">
                <a:solidFill>
                  <a:srgbClr val="FF0000"/>
                </a:solidFill>
              </a:rPr>
              <a:t>不同的遍历方法</a:t>
            </a:r>
            <a:r>
              <a:rPr lang="zh-CN" altLang="zh-CN" sz="2600" b="0" dirty="0"/>
              <a:t>，将得到不同的生成树</a:t>
            </a:r>
            <a:r>
              <a:rPr lang="zh-CN" altLang="zh-CN" sz="2600" b="0" dirty="0" smtClean="0"/>
              <a:t>；</a:t>
            </a:r>
            <a:endParaRPr lang="en-US" altLang="zh-CN" sz="2600" b="0" dirty="0" smtClean="0"/>
          </a:p>
          <a:p>
            <a:r>
              <a:rPr lang="zh-CN" altLang="en-US" sz="2600" b="0" dirty="0" smtClean="0"/>
              <a:t>（</a:t>
            </a:r>
            <a:r>
              <a:rPr lang="en-US" altLang="zh-CN" sz="2600" b="0" dirty="0" smtClean="0"/>
              <a:t>2</a:t>
            </a:r>
            <a:r>
              <a:rPr lang="zh-CN" altLang="en-US" sz="2600" b="0" dirty="0" smtClean="0"/>
              <a:t>）</a:t>
            </a:r>
            <a:r>
              <a:rPr lang="zh-CN" altLang="zh-CN" sz="2600" dirty="0" smtClean="0">
                <a:solidFill>
                  <a:srgbClr val="FF0000"/>
                </a:solidFill>
              </a:rPr>
              <a:t>从</a:t>
            </a:r>
            <a:r>
              <a:rPr lang="zh-CN" altLang="zh-CN" sz="2600" dirty="0">
                <a:solidFill>
                  <a:srgbClr val="FF0000"/>
                </a:solidFill>
              </a:rPr>
              <a:t>不同的顶点出发</a:t>
            </a:r>
            <a:r>
              <a:rPr lang="zh-CN" altLang="zh-CN" sz="2600" b="0" dirty="0"/>
              <a:t>，也可能得到不同的生成树</a:t>
            </a:r>
            <a:r>
              <a:rPr lang="zh-CN" altLang="zh-CN" sz="2600" b="0" dirty="0" smtClean="0"/>
              <a:t>；</a:t>
            </a:r>
            <a:endParaRPr lang="en-US" altLang="zh-CN" sz="2600" b="0" dirty="0" smtClean="0"/>
          </a:p>
          <a:p>
            <a:r>
              <a:rPr lang="zh-CN" altLang="en-US" sz="2600" b="0" dirty="0" smtClean="0"/>
              <a:t>（</a:t>
            </a:r>
            <a:r>
              <a:rPr lang="en-US" altLang="zh-CN" sz="2600" b="0" dirty="0" smtClean="0"/>
              <a:t>3</a:t>
            </a:r>
            <a:r>
              <a:rPr lang="zh-CN" altLang="en-US" sz="2600" b="0" dirty="0" smtClean="0"/>
              <a:t>）</a:t>
            </a:r>
            <a:r>
              <a:rPr lang="zh-CN" altLang="zh-CN" sz="2600" b="0" dirty="0" smtClean="0"/>
              <a:t>生成</a:t>
            </a:r>
            <a:r>
              <a:rPr lang="zh-CN" altLang="zh-CN" sz="2600" b="0" dirty="0"/>
              <a:t>树有时还和</a:t>
            </a:r>
            <a:r>
              <a:rPr lang="zh-CN" altLang="zh-CN" sz="2600" dirty="0">
                <a:solidFill>
                  <a:srgbClr val="FF0000"/>
                </a:solidFill>
              </a:rPr>
              <a:t>图的存储结构</a:t>
            </a:r>
            <a:r>
              <a:rPr lang="zh-CN" altLang="zh-CN" sz="2600" b="0" dirty="0"/>
              <a:t>中具体的</a:t>
            </a:r>
            <a:r>
              <a:rPr lang="zh-CN" altLang="zh-CN" sz="2600" dirty="0">
                <a:solidFill>
                  <a:srgbClr val="FF0000"/>
                </a:solidFill>
              </a:rPr>
              <a:t>结点顺序</a:t>
            </a:r>
            <a:r>
              <a:rPr lang="zh-CN" altLang="zh-CN" sz="2600" b="0" dirty="0"/>
              <a:t>有关</a:t>
            </a:r>
            <a:r>
              <a:rPr lang="zh-CN" altLang="zh-CN" sz="2600" dirty="0"/>
              <a:t>。</a:t>
            </a:r>
            <a:endParaRPr lang="zh-CN" altLang="en-US" sz="26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34" y="4143380"/>
            <a:ext cx="6847028" cy="264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8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7158" y="500042"/>
            <a:ext cx="8286808" cy="585791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生成树的代价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r>
              <a:rPr lang="zh-CN" altLang="en-US" sz="3200" b="0" dirty="0" smtClean="0"/>
              <a:t>对于一个</a:t>
            </a:r>
            <a:r>
              <a:rPr lang="zh-CN" altLang="en-US" sz="3200" dirty="0" smtClean="0">
                <a:solidFill>
                  <a:srgbClr val="FF0000"/>
                </a:solidFill>
              </a:rPr>
              <a:t>带权连通图</a:t>
            </a:r>
            <a:r>
              <a:rPr lang="zh-CN" altLang="en-US" sz="3200" dirty="0" smtClean="0"/>
              <a:t>，</a:t>
            </a:r>
            <a:r>
              <a:rPr lang="zh-CN" altLang="zh-CN" sz="3200" b="0" dirty="0" smtClean="0"/>
              <a:t>为该生成树中所有边的权值之和。 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    </a:t>
            </a:r>
            <a:r>
              <a:rPr lang="zh-CN" altLang="en-US" sz="3200" b="0" dirty="0" smtClean="0"/>
              <a:t>同一个图有</a:t>
            </a:r>
            <a:r>
              <a:rPr lang="zh-CN" altLang="zh-CN" sz="3200" b="0" dirty="0" smtClean="0"/>
              <a:t>不同生成树</a:t>
            </a:r>
            <a:r>
              <a:rPr lang="zh-CN" altLang="en-US" sz="3200" b="0" dirty="0" smtClean="0"/>
              <a:t>，</a:t>
            </a:r>
            <a:r>
              <a:rPr lang="zh-CN" altLang="zh-CN" sz="3200" dirty="0" smtClean="0">
                <a:solidFill>
                  <a:srgbClr val="FF0000"/>
                </a:solidFill>
              </a:rPr>
              <a:t>代价</a:t>
            </a:r>
            <a:r>
              <a:rPr lang="zh-CN" altLang="en-US" sz="3200" dirty="0" smtClean="0">
                <a:solidFill>
                  <a:srgbClr val="FF0000"/>
                </a:solidFill>
              </a:rPr>
              <a:t>可能</a:t>
            </a:r>
            <a:r>
              <a:rPr lang="zh-CN" altLang="zh-CN" sz="3200" dirty="0" smtClean="0">
                <a:solidFill>
                  <a:srgbClr val="FF0000"/>
                </a:solidFill>
              </a:rPr>
              <a:t>不相同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最小生成树</a:t>
            </a:r>
            <a:r>
              <a:rPr lang="en-US" altLang="zh-CN" sz="3200" dirty="0" smtClean="0">
                <a:solidFill>
                  <a:srgbClr val="FF0000"/>
                </a:solidFill>
              </a:rPr>
              <a:t>(MST)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r>
              <a:rPr lang="zh-CN" altLang="en-US" sz="3200" b="0" dirty="0" smtClean="0"/>
              <a:t>代价最小的生成树为最小代价生成树</a:t>
            </a:r>
            <a:r>
              <a:rPr lang="en-US" altLang="zh-CN" sz="3200" b="0" dirty="0" smtClean="0"/>
              <a:t>(Minimum Cost Spanning Tree</a:t>
            </a:r>
            <a:r>
              <a:rPr lang="en-US" altLang="zh-CN" sz="3200" b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注意</a:t>
            </a:r>
            <a:r>
              <a:rPr lang="zh-CN" altLang="en-US" sz="3200" dirty="0" smtClean="0"/>
              <a:t>：</a:t>
            </a:r>
            <a:r>
              <a:rPr lang="zh-CN" altLang="zh-CN" sz="3200" b="0" dirty="0" smtClean="0"/>
              <a:t>同一个带权连通图</a:t>
            </a:r>
            <a:r>
              <a:rPr lang="zh-CN" altLang="zh-CN" sz="3200" dirty="0" smtClean="0">
                <a:solidFill>
                  <a:srgbClr val="FF0000"/>
                </a:solidFill>
              </a:rPr>
              <a:t>可能有多棵</a:t>
            </a:r>
            <a:r>
              <a:rPr lang="zh-CN" altLang="zh-CN" sz="3200" dirty="0" smtClean="0">
                <a:solidFill>
                  <a:srgbClr val="FF0000"/>
                </a:solidFill>
              </a:rPr>
              <a:t>最小生成树</a:t>
            </a:r>
            <a:r>
              <a:rPr lang="en-US" altLang="zh-CN" sz="3200" dirty="0" smtClean="0">
                <a:solidFill>
                  <a:srgbClr val="FF0000"/>
                </a:solidFill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</a:rPr>
              <a:t>不唯一</a:t>
            </a:r>
            <a:r>
              <a:rPr lang="zh-CN" altLang="zh-CN" sz="3200" b="0" dirty="0" smtClean="0"/>
              <a:t>，</a:t>
            </a:r>
            <a:r>
              <a:rPr lang="zh-CN" altLang="zh-CN" sz="3200" b="0" dirty="0" smtClean="0"/>
              <a:t>比如当有两条边权值相等时就可能出现这种情况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Prim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、</a:t>
            </a:r>
            <a:r>
              <a:rPr lang="en-US" altLang="zh-CN" sz="3200" b="0" dirty="0" err="1" smtClean="0">
                <a:solidFill>
                  <a:srgbClr val="000000"/>
                </a:solidFill>
              </a:rPr>
              <a:t>Kruskal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算法</a:t>
            </a:r>
            <a:r>
              <a:rPr lang="en-US" altLang="zh-CN" sz="3200" dirty="0" err="1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ruskal</a:t>
            </a:r>
            <a:endParaRPr lang="en-US" altLang="zh-CN" sz="3200" b="0" dirty="0">
              <a:solidFill>
                <a:srgbClr val="000000"/>
              </a:solidFill>
            </a:endParaRPr>
          </a:p>
          <a:p>
            <a:endParaRPr lang="en-US" altLang="zh-CN" sz="3200" b="0" dirty="0" smtClean="0"/>
          </a:p>
          <a:p>
            <a:endParaRPr lang="zh-CN" altLang="zh-CN" sz="3200" b="0" dirty="0" smtClean="0"/>
          </a:p>
          <a:p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870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15370" cy="450059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</a:rPr>
              <a:t>Prim</a:t>
            </a:r>
            <a:r>
              <a:rPr lang="zh-CN" altLang="zh-CN" sz="3200" dirty="0">
                <a:solidFill>
                  <a:srgbClr val="FF0000"/>
                </a:solidFill>
              </a:rPr>
              <a:t>算法</a:t>
            </a:r>
            <a:r>
              <a:rPr lang="zh-CN" altLang="zh-CN" sz="3200" b="0" dirty="0"/>
              <a:t>和</a:t>
            </a:r>
            <a:r>
              <a:rPr lang="en-US" altLang="zh-CN" sz="3200" b="0" dirty="0"/>
              <a:t>Dijkstra</a:t>
            </a:r>
            <a:r>
              <a:rPr lang="zh-CN" altLang="zh-CN" sz="3200" b="0" dirty="0"/>
              <a:t>算法</a:t>
            </a:r>
            <a:r>
              <a:rPr lang="zh-CN" altLang="zh-CN" sz="3200" dirty="0">
                <a:solidFill>
                  <a:srgbClr val="FF0000"/>
                </a:solidFill>
              </a:rPr>
              <a:t>类似</a:t>
            </a:r>
            <a:r>
              <a:rPr lang="zh-CN" altLang="zh-CN" sz="3200" b="0" dirty="0"/>
              <a:t>，都是以顶点来扩展的，</a:t>
            </a:r>
            <a:r>
              <a:rPr lang="zh-CN" altLang="zh-CN" sz="3200" dirty="0">
                <a:solidFill>
                  <a:srgbClr val="FF0000"/>
                </a:solidFill>
              </a:rPr>
              <a:t>每次找到一条边并加入一个顶点</a:t>
            </a:r>
            <a:r>
              <a:rPr lang="zh-CN" altLang="zh-CN" sz="3200" b="0" dirty="0"/>
              <a:t>，同时保存从各顶点到当前生成树之间的距离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设</a:t>
            </a:r>
            <a:r>
              <a:rPr lang="en-US" altLang="zh-CN" sz="3200" dirty="0">
                <a:solidFill>
                  <a:srgbClr val="FF0000"/>
                </a:solidFill>
              </a:rPr>
              <a:t>G = ( V, E )</a:t>
            </a:r>
            <a:r>
              <a:rPr lang="zh-CN" altLang="zh-CN" sz="3200" b="0" dirty="0"/>
              <a:t>是一个带权连通图，</a:t>
            </a:r>
            <a:r>
              <a:rPr lang="en-US" altLang="zh-CN" sz="3200" dirty="0">
                <a:solidFill>
                  <a:srgbClr val="FF0000"/>
                </a:solidFill>
              </a:rPr>
              <a:t>T = ( U, TE )</a:t>
            </a:r>
            <a:r>
              <a:rPr lang="zh-CN" altLang="zh-CN" sz="3200" b="0" dirty="0"/>
              <a:t>为欲构造的最小生成树，其中</a:t>
            </a:r>
            <a:r>
              <a:rPr lang="en-US" altLang="zh-CN" sz="3200" b="0" dirty="0"/>
              <a:t>U</a:t>
            </a:r>
            <a:r>
              <a:rPr lang="zh-CN" altLang="zh-CN" sz="3200" b="0" dirty="0"/>
              <a:t>和</a:t>
            </a:r>
            <a:r>
              <a:rPr lang="en-US" altLang="zh-CN" sz="3200" b="0" dirty="0"/>
              <a:t>TE</a:t>
            </a:r>
            <a:r>
              <a:rPr lang="zh-CN" altLang="zh-CN" sz="3200" b="0" dirty="0"/>
              <a:t>分别为</a:t>
            </a:r>
            <a:r>
              <a:rPr lang="en-US" altLang="zh-CN" sz="3200" b="0" dirty="0"/>
              <a:t>G</a:t>
            </a:r>
            <a:r>
              <a:rPr lang="zh-CN" altLang="zh-CN" sz="3200" b="0" dirty="0"/>
              <a:t>的最小生成树</a:t>
            </a:r>
            <a:r>
              <a:rPr lang="en-US" altLang="zh-CN" sz="3200" b="0" dirty="0"/>
              <a:t>T</a:t>
            </a:r>
            <a:r>
              <a:rPr lang="zh-CN" altLang="zh-CN" sz="3200" b="0" dirty="0"/>
              <a:t>中顶点和边的</a:t>
            </a:r>
            <a:r>
              <a:rPr lang="zh-CN" altLang="zh-CN" sz="3200" b="0" dirty="0" smtClean="0"/>
              <a:t>集合</a:t>
            </a:r>
            <a:r>
              <a:rPr lang="zh-CN" altLang="en-US" sz="3200" b="0" dirty="0" smtClean="0"/>
              <a:t>，</a:t>
            </a:r>
            <a:endParaRPr lang="en-US" altLang="zh-CN" sz="3200" b="0" dirty="0" smtClean="0"/>
          </a:p>
          <a:p>
            <a:pPr marL="0" indent="0"/>
            <a:r>
              <a:rPr lang="en-US" altLang="zh-CN" sz="3200" b="0" dirty="0" smtClean="0"/>
              <a:t>    </a:t>
            </a:r>
            <a:r>
              <a:rPr lang="zh-CN" altLang="en-US" sz="3200" b="0" dirty="0" smtClean="0"/>
              <a:t>最终：</a:t>
            </a:r>
            <a:r>
              <a:rPr lang="en-US" altLang="zh-CN" sz="3200" dirty="0" smtClean="0">
                <a:solidFill>
                  <a:srgbClr val="FF0000"/>
                </a:solidFill>
              </a:rPr>
              <a:t>U=V</a:t>
            </a:r>
            <a:r>
              <a:rPr lang="zh-CN" altLang="en-US" sz="3200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dirty="0" smtClean="0">
                <a:solidFill>
                  <a:srgbClr val="FF0000"/>
                </a:solidFill>
              </a:rPr>
              <a:t>TE</a:t>
            </a:r>
            <a:r>
              <a:rPr lang="zh-CN" altLang="en-US" sz="3200" dirty="0" smtClean="0">
                <a:solidFill>
                  <a:srgbClr val="FF0000"/>
                </a:solidFill>
              </a:rPr>
              <a:t>中有</a:t>
            </a:r>
            <a:r>
              <a:rPr lang="en-US" altLang="zh-CN" sz="3200" dirty="0" smtClean="0">
                <a:solidFill>
                  <a:srgbClr val="FF0000"/>
                </a:solidFill>
              </a:rPr>
              <a:t>n-1</a:t>
            </a:r>
            <a:r>
              <a:rPr lang="zh-CN" altLang="en-US" sz="3200" dirty="0" smtClean="0">
                <a:solidFill>
                  <a:srgbClr val="FF0000"/>
                </a:solidFill>
              </a:rPr>
              <a:t>条边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0034" y="214290"/>
            <a:ext cx="864396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二、</a:t>
            </a:r>
            <a:r>
              <a:rPr lang="en-US" altLang="zh-CN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Prim</a:t>
            </a:r>
            <a:r>
              <a:rPr lang="zh-CN" altLang="en-US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</a:t>
            </a:r>
            <a:r>
              <a:rPr lang="en-US" altLang="zh-CN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---</a:t>
            </a:r>
            <a:r>
              <a:rPr lang="zh-CN" altLang="en-US" sz="3200" b="1" cap="all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扩点法</a:t>
            </a:r>
            <a:endParaRPr kumimoji="0" lang="zh-CN" altLang="en-US" sz="2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42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 w="349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0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lIns="0" tIns="108000" rIns="0" bIns="0"/>
      <a:lstStyle>
        <a:defPPr>
          <a:lnSpc>
            <a:spcPct val="72000"/>
          </a:lnSpc>
          <a:defRPr sz="1800">
            <a:solidFill>
              <a:srgbClr val="0000CC"/>
            </a:solidFill>
            <a:latin typeface="Consolas" pitchFamily="49" charset="0"/>
            <a:ea typeface="宋体" pitchFamily="2" charset="-122"/>
            <a:cs typeface="Consolas" pitchFamily="49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6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2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22225"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21323</TotalTime>
  <Words>10470</Words>
  <Application>Microsoft Office PowerPoint</Application>
  <PresentationFormat>全屏显示(4:3)</PresentationFormat>
  <Paragraphs>1216</Paragraphs>
  <Slides>132</Slides>
  <Notes>82</Notes>
  <HiddenSlides>0</HiddenSlides>
  <MMClips>0</MMClips>
  <ScaleCrop>false</ScaleCrop>
  <HeadingPairs>
    <vt:vector size="4" baseType="variant">
      <vt:variant>
        <vt:lpstr>主题</vt:lpstr>
      </vt:variant>
      <vt:variant>
        <vt:i4>22</vt:i4>
      </vt:variant>
      <vt:variant>
        <vt:lpstr>幻灯片标题</vt:lpstr>
      </vt:variant>
      <vt:variant>
        <vt:i4>132</vt:i4>
      </vt:variant>
    </vt:vector>
  </HeadingPairs>
  <TitlesOfParts>
    <vt:vector size="154" baseType="lpstr">
      <vt:lpstr>1_视点</vt:lpstr>
      <vt:lpstr>角度</vt:lpstr>
      <vt:lpstr>1_角度</vt:lpstr>
      <vt:lpstr>2_角度</vt:lpstr>
      <vt:lpstr>3_角度</vt:lpstr>
      <vt:lpstr>4_角度</vt:lpstr>
      <vt:lpstr>5_角度</vt:lpstr>
      <vt:lpstr>7_角度</vt:lpstr>
      <vt:lpstr>8_角度</vt:lpstr>
      <vt:lpstr>10_角度</vt:lpstr>
      <vt:lpstr>9_角度</vt:lpstr>
      <vt:lpstr>11_角度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6_角度</vt:lpstr>
      <vt:lpstr>12_角度</vt:lpstr>
      <vt:lpstr>PowerPoint 演示文稿</vt:lpstr>
      <vt:lpstr>本章提要</vt:lpstr>
      <vt:lpstr>一、图的定义及术语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一、邻接矩阵存储方法——顺序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二、邻接表存储方法——非顺序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三、十字链表、邻接多重表——非顺序</vt:lpstr>
      <vt:lpstr>PowerPoint 演示文稿</vt:lpstr>
      <vt:lpstr>本章提要</vt:lpstr>
      <vt:lpstr>一、图的遍历的问题及解决</vt:lpstr>
      <vt:lpstr>解决方法：</vt:lpstr>
      <vt:lpstr>PowerPoint 演示文稿</vt:lpstr>
      <vt:lpstr>二、深度优先搜索（DFS）</vt:lpstr>
      <vt:lpstr>PowerPoint 演示文稿</vt:lpstr>
      <vt:lpstr>PowerPoint 演示文稿</vt:lpstr>
      <vt:lpstr>PowerPoint 演示文稿</vt:lpstr>
      <vt:lpstr>PowerPoint 演示文稿</vt:lpstr>
      <vt:lpstr>性能分析：</vt:lpstr>
      <vt:lpstr>三、广度优先搜索（BFS）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性能分析：</vt:lpstr>
      <vt:lpstr>PowerPoint 演示文稿</vt:lpstr>
      <vt:lpstr>PowerPoint 演示文稿</vt:lpstr>
      <vt:lpstr>PowerPoint 演示文稿</vt:lpstr>
      <vt:lpstr>PowerPoint 演示文稿</vt:lpstr>
      <vt:lpstr>本章提要</vt:lpstr>
      <vt:lpstr>一、拓扑排序的含义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一、最短路径问题</vt:lpstr>
      <vt:lpstr>PowerPoint 演示文稿</vt:lpstr>
      <vt:lpstr>二、单源点最短路径问题——Dijkstra算法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一、图的最小生成树(Minimum Cost Spanning Tree)</vt:lpstr>
      <vt:lpstr>一个连通无向图的生成树是不唯一：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知识要点</vt:lpstr>
      <vt:lpstr>作业（交纸质版）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三、任意对顶点之间的最短路径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Kruskal算法---扩边法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scott</dc:creator>
  <cp:lastModifiedBy>ljc</cp:lastModifiedBy>
  <cp:revision>1593</cp:revision>
  <dcterms:created xsi:type="dcterms:W3CDTF">2011-09-17T02:46:13Z</dcterms:created>
  <dcterms:modified xsi:type="dcterms:W3CDTF">2021-11-05T03:30:09Z</dcterms:modified>
</cp:coreProperties>
</file>