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301" r:id="rId3"/>
    <p:sldId id="302" r:id="rId4"/>
    <p:sldId id="303" r:id="rId5"/>
    <p:sldId id="304" r:id="rId6"/>
    <p:sldId id="305" r:id="rId7"/>
    <p:sldId id="294" r:id="rId8"/>
    <p:sldId id="268" r:id="rId9"/>
    <p:sldId id="285" r:id="rId10"/>
    <p:sldId id="286" r:id="rId11"/>
    <p:sldId id="272" r:id="rId12"/>
    <p:sldId id="297" r:id="rId13"/>
    <p:sldId id="307" r:id="rId14"/>
    <p:sldId id="298" r:id="rId15"/>
    <p:sldId id="299" r:id="rId16"/>
    <p:sldId id="300" r:id="rId17"/>
    <p:sldId id="296" r:id="rId18"/>
    <p:sldId id="288" r:id="rId19"/>
    <p:sldId id="279" r:id="rId20"/>
    <p:sldId id="306" r:id="rId21"/>
    <p:sldId id="28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CC99"/>
    <a:srgbClr val="559DE2"/>
    <a:srgbClr val="3A2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F7A2-B2EC-4060-8CCA-D98EE2BF61D1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A882-1486-4003-B534-8E395E6DA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5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369144" y="-682746"/>
            <a:ext cx="2888213" cy="2198101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264646" y="5306293"/>
            <a:ext cx="3706315" cy="2135801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t>2022-9-20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0100-19FF-4A5C-BB09-B01C441BE6A2}" type="datetimeFigureOut">
              <a:rPr lang="zh-CN" altLang="en-US" smtClean="0"/>
              <a:t>2022-9-20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68A8-8577-41C8-BEE4-6D4A2AD85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369144" y="-682746"/>
            <a:ext cx="2888213" cy="2198101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264646" y="5306293"/>
            <a:ext cx="3706315" cy="2135801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0000" r="26693" b="-4723"/>
          <a:stretch>
            <a:fillRect/>
          </a:stretch>
        </p:blipFill>
        <p:spPr>
          <a:xfrm>
            <a:off x="0" y="6088667"/>
            <a:ext cx="9144000" cy="769335"/>
          </a:xfrm>
          <a:custGeom>
            <a:avLst/>
            <a:gdLst>
              <a:gd name="connsiteX0" fmla="*/ 0 w 12192000"/>
              <a:gd name="connsiteY0" fmla="*/ 0 h 769335"/>
              <a:gd name="connsiteX1" fmla="*/ 12192000 w 12192000"/>
              <a:gd name="connsiteY1" fmla="*/ 0 h 769335"/>
              <a:gd name="connsiteX2" fmla="*/ 12192000 w 12192000"/>
              <a:gd name="connsiteY2" fmla="*/ 769335 h 769335"/>
              <a:gd name="connsiteX3" fmla="*/ 0 w 12192000"/>
              <a:gd name="connsiteY3" fmla="*/ 769335 h 769335"/>
              <a:gd name="connsiteX4" fmla="*/ 0 w 12192000"/>
              <a:gd name="connsiteY4" fmla="*/ 0 h 7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69335">
                <a:moveTo>
                  <a:pt x="0" y="0"/>
                </a:moveTo>
                <a:lnTo>
                  <a:pt x="12192000" y="0"/>
                </a:lnTo>
                <a:lnTo>
                  <a:pt x="12192000" y="769335"/>
                </a:lnTo>
                <a:lnTo>
                  <a:pt x="0" y="7693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1204546" y="3155897"/>
            <a:ext cx="6963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通信原理</a:t>
            </a:r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虚拟仿真实验</a:t>
            </a:r>
            <a:endParaRPr lang="zh-CN" altLang="en-US" sz="4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85" y="835378"/>
            <a:ext cx="4913955" cy="144497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6535" y="1213529"/>
            <a:ext cx="6841065" cy="1938992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在导航栏上点击“虚拟实验”，可以看到虚拟实验列表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所有待做的实验均会放到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里面，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所有的实验都设置有开始时间和结束时间，在结束时间之前均可进行实验操作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312" y="1521305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6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" y="3609632"/>
            <a:ext cx="8941777" cy="107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419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7600" y="1664208"/>
            <a:ext cx="6594608" cy="2507762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点击实验名称后面的“开始实验”按钮可以查看到具体的实验内容，包括实验要求和报告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无需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实验平台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填写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实验报告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</a:t>
            </a:r>
            <a:r>
              <a:rPr lang="zh-CN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然后转成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，提交的文件包括两部分，具体详见步骤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2547" y="2139963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7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32" name="图片 3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581" y="4734096"/>
            <a:ext cx="3991610" cy="56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536598"/>
            <a:ext cx="5434023" cy="1142464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实验的具体操作需要登录到第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步安装完成的“通信原理实验”客户端完成。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6323" y="292222"/>
            <a:ext cx="7705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8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309809" y="2394137"/>
            <a:ext cx="7190786" cy="1072145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双击已安装的“通信原理”客户端图标，输入自己的用户名密码登录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40758" y="2770692"/>
            <a:ext cx="83388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</a:rPr>
              <a:t>9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47" y="3586300"/>
            <a:ext cx="4348470" cy="326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52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211015"/>
            <a:ext cx="5434023" cy="3138051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点击“设置按钮”，在弹出的设置教学管理系统信息中进行设置：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管理网站地址：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http://virsim.xjtu.edu.cn</a:t>
            </a:r>
            <a:endParaRPr lang="zh-CN" altLang="en-US" sz="2400" u="sng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管理网站端口：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管理网站子目录：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virexp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设置完成后点击“确定”按钮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在客户端界面输入用户名、密码登录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8121" y="822168"/>
            <a:ext cx="2067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10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grpSp>
        <p:nvGrpSpPr>
          <p:cNvPr id="10" name="组合 9"/>
          <p:cNvGrpSpPr/>
          <p:nvPr/>
        </p:nvGrpSpPr>
        <p:grpSpPr>
          <a:xfrm>
            <a:off x="1028715" y="3387278"/>
            <a:ext cx="6827945" cy="2804169"/>
            <a:chOff x="984753" y="2424455"/>
            <a:chExt cx="6827945" cy="2804169"/>
          </a:xfrm>
        </p:grpSpPr>
        <p:grpSp>
          <p:nvGrpSpPr>
            <p:cNvPr id="5" name="组合 4"/>
            <p:cNvGrpSpPr/>
            <p:nvPr/>
          </p:nvGrpSpPr>
          <p:grpSpPr>
            <a:xfrm>
              <a:off x="984753" y="2424455"/>
              <a:ext cx="3738114" cy="2804169"/>
              <a:chOff x="984753" y="2424455"/>
              <a:chExt cx="3738114" cy="2804169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753" y="2424455"/>
                <a:ext cx="3738114" cy="2804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矩形 1"/>
              <p:cNvSpPr/>
              <p:nvPr/>
            </p:nvSpPr>
            <p:spPr>
              <a:xfrm>
                <a:off x="4220308" y="4721469"/>
                <a:ext cx="441012" cy="21101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850548" y="3101820"/>
              <a:ext cx="1962150" cy="1308100"/>
              <a:chOff x="5850548" y="3101820"/>
              <a:chExt cx="1962150" cy="13081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0548" y="3101820"/>
                <a:ext cx="1962150" cy="1308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5850548" y="3349067"/>
                <a:ext cx="840398" cy="6338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右箭头 3"/>
            <p:cNvSpPr/>
            <p:nvPr/>
          </p:nvSpPr>
          <p:spPr>
            <a:xfrm>
              <a:off x="4800600" y="3552092"/>
              <a:ext cx="826477" cy="3489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9024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114300"/>
            <a:ext cx="5434023" cy="2769577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登录后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左侧为“实验安排”栏中可以看到已安排的实验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，右侧为实验教学中心共享平台网站，因网络安全设置，需要在左侧重新输入密码并登录，登录后可从右侧点击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“开始实验”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按钮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同样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查看到具体的实验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（与第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步效果相同）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0200" y="292222"/>
            <a:ext cx="1556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11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33871"/>
            <a:ext cx="2110549" cy="307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0"/>
          <a:stretch/>
        </p:blipFill>
        <p:spPr bwMode="auto">
          <a:xfrm>
            <a:off x="4006330" y="3027183"/>
            <a:ext cx="3415842" cy="304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1170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536597"/>
            <a:ext cx="5434023" cy="176698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双击左侧实验安排中的实验内容，打开通信原理虚拟仿真实验台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0200" y="292222"/>
            <a:ext cx="1556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12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" y="2587684"/>
            <a:ext cx="9057778" cy="249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256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402246" y="536597"/>
            <a:ext cx="5434023" cy="176698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实验指导书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中提供的指导进行实验操作，然后运行并记录实验结果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00200" y="292222"/>
            <a:ext cx="1556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</a:rPr>
              <a:t>13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flipH="1">
            <a:off x="124130" y="3349067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" y="2587684"/>
            <a:ext cx="9057778" cy="249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052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75702" y="1402098"/>
            <a:ext cx="106311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14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2976" y="101617"/>
            <a:ext cx="7686185" cy="4254751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实验操作及实验报告均完成后，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网页版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实验界面，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提交实验报告。具体如下：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“上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传实验结果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处，点击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右边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“选择文件”上传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此处的实验结果应为压缩包文件，压缩包中包括本次实验的实验报告（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版或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版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实验相关文件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、“实验附件（学生）”处，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右边的“选择文件”按钮，上传“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版实验报告”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、上述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操作完成后点击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下方的“提交”按钮提交实验结果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注：上传文件名以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：“姓名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实验” 命名</a:t>
            </a:r>
          </a:p>
        </p:txBody>
      </p:sp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 flipH="1">
            <a:off x="-3" y="3822400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34" name="图片 3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056" y="6464356"/>
            <a:ext cx="27432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hevron 63"/>
          <p:cNvSpPr/>
          <p:nvPr/>
        </p:nvSpPr>
        <p:spPr>
          <a:xfrm rot="5400000">
            <a:off x="4105656" y="5995428"/>
            <a:ext cx="310879" cy="386180"/>
          </a:xfrm>
          <a:prstGeom prst="chevron">
            <a:avLst/>
          </a:prstGeom>
          <a:solidFill>
            <a:srgbClr val="559DE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26262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2"/>
          <a:stretch/>
        </p:blipFill>
        <p:spPr bwMode="auto">
          <a:xfrm>
            <a:off x="911589" y="4446080"/>
            <a:ext cx="418749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131095" y="4773168"/>
            <a:ext cx="1553937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endCxn id="5" idx="1"/>
          </p:cNvCxnSpPr>
          <p:nvPr/>
        </p:nvCxnSpPr>
        <p:spPr>
          <a:xfrm flipV="1">
            <a:off x="3685032" y="4933075"/>
            <a:ext cx="420624" cy="468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5656" y="4733020"/>
            <a:ext cx="48301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提交包含实验报告和实验源文件的压缩包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3088" y="5498104"/>
            <a:ext cx="2380780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</a:t>
            </a:r>
            <a:r>
              <a:rPr lang="en-US" altLang="zh-CN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pdf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版实验报告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9" name="直接箭头连接符 8"/>
          <p:cNvCxnSpPr>
            <a:stCxn id="10" idx="3"/>
          </p:cNvCxnSpPr>
          <p:nvPr/>
        </p:nvCxnSpPr>
        <p:spPr>
          <a:xfrm>
            <a:off x="3794760" y="5682770"/>
            <a:ext cx="31089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1095" y="5540812"/>
            <a:ext cx="1663665" cy="2839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774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9098561" y="1782100"/>
            <a:ext cx="61200" cy="685511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 flipH="1">
            <a:off x="-3" y="4307032"/>
            <a:ext cx="61200" cy="551987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3454400" y="951103"/>
            <a:ext cx="4505290" cy="830997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提交作业之后返回到作业列表，即导航栏“虚拟实验”列表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5534" y="493639"/>
            <a:ext cx="97975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15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3944" y="3130748"/>
            <a:ext cx="97815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16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470" y="4993385"/>
            <a:ext cx="3959860" cy="62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36867" y="3246614"/>
            <a:ext cx="5621864" cy="1200329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在作业截止时间之前，如果需要对作业内容进行修改或者查看，可以点击“继续实验”按钮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767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968658" y="1022338"/>
            <a:ext cx="5523059" cy="1200329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如果曾提交过作业内容，则可以点击“实验结果”右边的实验结果下载来下载并查看曾上传的作业结果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29316" y="806895"/>
            <a:ext cx="97975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17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9098277" y="1902899"/>
            <a:ext cx="61200" cy="849396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207129" y="3665933"/>
            <a:ext cx="5523059" cy="1569660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如果需要重新进行提交，点击“上传实验结果”右边的“选择文件”重新上传作业结果，最新上传的结果将覆盖以前上传的内容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73654" y="3604377"/>
            <a:ext cx="98135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18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0057" y="1833254"/>
            <a:ext cx="5535808" cy="30469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通信原理虚拟仿真实验特点：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基础实验：加深对课堂知识的理解；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自主探索：自行挖掘实验内容；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课下完成；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自行选择时间、地点；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互联网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平台操作；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电子报告；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057" y="5383152"/>
            <a:ext cx="553580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实验报告：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结构完整</a:t>
            </a:r>
            <a:r>
              <a:rPr lang="zh-CN" altLang="en-US" dirty="0" smtClean="0">
                <a:solidFill>
                  <a:srgbClr val="FF0000"/>
                </a:solidFill>
              </a:rPr>
              <a:t>；禁止</a:t>
            </a:r>
            <a:r>
              <a:rPr lang="zh-CN" altLang="en-US" dirty="0">
                <a:solidFill>
                  <a:srgbClr val="FF0000"/>
                </a:solidFill>
              </a:rPr>
              <a:t>抄袭</a:t>
            </a:r>
            <a:r>
              <a:rPr lang="zh-CN" altLang="en-US" dirty="0" smtClean="0">
                <a:solidFill>
                  <a:srgbClr val="FF0000"/>
                </a:solidFill>
              </a:rPr>
              <a:t>；加入</a:t>
            </a:r>
            <a:r>
              <a:rPr lang="zh-CN" altLang="en-US" dirty="0">
                <a:solidFill>
                  <a:srgbClr val="FF0000"/>
                </a:solidFill>
              </a:rPr>
              <a:t>思考总结；</a:t>
            </a:r>
          </a:p>
        </p:txBody>
      </p:sp>
    </p:spTree>
    <p:extLst>
      <p:ext uri="{BB962C8B-B14F-4D97-AF65-F5344CB8AC3E}">
        <p14:creationId xmlns:p14="http://schemas.microsoft.com/office/powerpoint/2010/main" val="12112477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链接：</a:t>
            </a:r>
            <a:r>
              <a:rPr lang="en-US" altLang="zh-CN" dirty="0"/>
              <a:t>https://pan.baidu.com/s/1kcpISGIw7TZWI-UkwsH4Tg </a:t>
            </a:r>
            <a:r>
              <a:rPr lang="zh-CN" altLang="zh-CN" dirty="0"/>
              <a:t>密码：</a:t>
            </a:r>
            <a:r>
              <a:rPr lang="en-US" altLang="zh-CN" dirty="0" err="1"/>
              <a:t>olga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40403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/>
          <p:nvPr/>
        </p:nvSpPr>
        <p:spPr>
          <a:xfrm>
            <a:off x="1021690" y="1272731"/>
            <a:ext cx="7100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平台操作如有任何</a:t>
            </a:r>
            <a:r>
              <a:rPr lang="zh-CN" altLang="zh-CN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  <a:endParaRPr lang="en-US" altLang="zh-CN" sz="4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zh-CN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请</a:t>
            </a:r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邮件</a:t>
            </a:r>
            <a:r>
              <a:rPr lang="zh-CN" altLang="zh-CN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联系</a:t>
            </a:r>
            <a:r>
              <a:rPr lang="zh-CN" altLang="en-US" sz="4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张老师</a:t>
            </a:r>
            <a:endParaRPr lang="en-US" altLang="zh-CN" sz="4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zhshijiao@mail.xjtu.edu.cn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3008486" y="4499275"/>
            <a:ext cx="312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</a:t>
            </a:r>
            <a:endParaRPr lang="zh-CN" altLang="en-US" sz="4800" b="1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1129" y="1833254"/>
            <a:ext cx="7281766" cy="35394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通信原理虚拟仿真实验内容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8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任选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基础实验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余弦信号的波形及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频谱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模拟调制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十二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离散大载波双边带载波调幅（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AM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十五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调频（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数字调制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十八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二进制移相键控（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BPSK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）及在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AWGN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信道下的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传输性能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1129" y="5536095"/>
            <a:ext cx="707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注意：课内虚拟实验共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个，可以从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个实验中任选，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多做不加分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5779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1129" y="1833254"/>
            <a:ext cx="7281766" cy="384720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通信原理虚拟仿真实验内容：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信源编码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实验二十六    脉冲编码调制（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PCM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信道编码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实验二十八    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7,4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）汉明编码及在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AWGN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信道下的纠错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性能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眼图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实验三十    线性均衡器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迫零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星座图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实验三十一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MPSK/MQAM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信号的星座图</a:t>
            </a:r>
          </a:p>
        </p:txBody>
      </p:sp>
    </p:spTree>
    <p:extLst>
      <p:ext uri="{BB962C8B-B14F-4D97-AF65-F5344CB8AC3E}">
        <p14:creationId xmlns:p14="http://schemas.microsoft.com/office/powerpoint/2010/main" val="1928887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0000" r="26693" b="-4723"/>
          <a:stretch>
            <a:fillRect/>
          </a:stretch>
        </p:blipFill>
        <p:spPr>
          <a:xfrm>
            <a:off x="0" y="6088667"/>
            <a:ext cx="9144000" cy="769335"/>
          </a:xfrm>
          <a:custGeom>
            <a:avLst/>
            <a:gdLst>
              <a:gd name="connsiteX0" fmla="*/ 0 w 12192000"/>
              <a:gd name="connsiteY0" fmla="*/ 0 h 769335"/>
              <a:gd name="connsiteX1" fmla="*/ 12192000 w 12192000"/>
              <a:gd name="connsiteY1" fmla="*/ 0 h 769335"/>
              <a:gd name="connsiteX2" fmla="*/ 12192000 w 12192000"/>
              <a:gd name="connsiteY2" fmla="*/ 769335 h 769335"/>
              <a:gd name="connsiteX3" fmla="*/ 0 w 12192000"/>
              <a:gd name="connsiteY3" fmla="*/ 769335 h 769335"/>
              <a:gd name="connsiteX4" fmla="*/ 0 w 12192000"/>
              <a:gd name="connsiteY4" fmla="*/ 0 h 7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69335">
                <a:moveTo>
                  <a:pt x="0" y="0"/>
                </a:moveTo>
                <a:lnTo>
                  <a:pt x="12192000" y="0"/>
                </a:lnTo>
                <a:lnTo>
                  <a:pt x="12192000" y="769335"/>
                </a:lnTo>
                <a:lnTo>
                  <a:pt x="0" y="7693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1204546" y="3155897"/>
            <a:ext cx="6963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开放式</a:t>
            </a:r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虚拟仿真实验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教学管理与共享</a:t>
            </a:r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平台</a:t>
            </a:r>
            <a:endParaRPr lang="en-US" altLang="zh-CN" sz="4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操作指南</a:t>
            </a:r>
            <a:endParaRPr lang="zh-CN" altLang="en-US" sz="4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85" y="835378"/>
            <a:ext cx="4913955" cy="14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4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3157" y="1002257"/>
            <a:ext cx="553580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根据“通信原理虚拟实验客户端安装”文档完成客户端安装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9236" y="583189"/>
            <a:ext cx="68320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0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5" y="2358854"/>
            <a:ext cx="5575667" cy="418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9140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93157" y="955496"/>
            <a:ext cx="5535808" cy="877758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noFill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3157" y="1002257"/>
            <a:ext cx="553580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在浏览器中输入网址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http://virsim.xjtu.edu.cn/virexp/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9236" y="583189"/>
            <a:ext cx="49725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1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37717" y="1977043"/>
            <a:ext cx="66717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2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pic>
        <p:nvPicPr>
          <p:cNvPr id="25" name="图片 2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8" y="3573571"/>
            <a:ext cx="8563766" cy="21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128395" y="2381103"/>
            <a:ext cx="3929523" cy="823096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点击学生登陆进入平台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033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3248778" y="191245"/>
            <a:ext cx="5627603" cy="1200329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输入用户名密码进行登陆（每个人的账户名为自己学号如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2130502011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，初始密码</a:t>
            </a:r>
            <a:r>
              <a:rPr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TXYLsy#2022</a:t>
            </a:r>
            <a:r>
              <a:rPr lang="zh-CN" altLang="zh-CN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50705" y="-12909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3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03272" y="3567291"/>
            <a:ext cx="5781481" cy="972063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登陆之后显示的是导航页，在个人信息下面可以修改自己的密码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780847" y="3197131"/>
            <a:ext cx="75052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4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 flipH="1">
            <a:off x="9098278" y="1254975"/>
            <a:ext cx="61200" cy="1860758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88" name="图片 87"/>
          <p:cNvPicPr/>
          <p:nvPr/>
        </p:nvPicPr>
        <p:blipFill rotWithShape="1">
          <a:blip r:embed="rId2"/>
          <a:srcRect t="7033" b="17113"/>
          <a:stretch/>
        </p:blipFill>
        <p:spPr bwMode="auto">
          <a:xfrm>
            <a:off x="3237489" y="1496161"/>
            <a:ext cx="5784843" cy="176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矩形 89"/>
          <p:cNvSpPr/>
          <p:nvPr/>
        </p:nvSpPr>
        <p:spPr>
          <a:xfrm flipH="1">
            <a:off x="-3" y="4131750"/>
            <a:ext cx="61200" cy="2500480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0" b="14418"/>
          <a:stretch/>
        </p:blipFill>
        <p:spPr bwMode="auto">
          <a:xfrm>
            <a:off x="106353" y="4631267"/>
            <a:ext cx="8961135" cy="182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2638414" y="1005278"/>
            <a:ext cx="5863121" cy="1569660"/>
          </a:xfrm>
          <a:prstGeom prst="rect">
            <a:avLst/>
          </a:prstGeom>
          <a:solidFill>
            <a:srgbClr val="FFCC99">
              <a:alpha val="10000"/>
            </a:srgbClr>
          </a:solidFill>
          <a:ln w="19050">
            <a:solidFill>
              <a:schemeClr val="tx1"/>
            </a:solidFill>
          </a:ln>
        </p:spPr>
        <p:txBody>
          <a:bodyPr rtlCol="0" anchor="ctr"/>
          <a:lstStyle/>
          <a:p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点击个人信息栏，点击左侧“修改个人信息”或者页面下方的“修改”按钮，进行密码修改，输入密码之后并确认之后点击“提交”按钮即可修改成功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681592" y="859138"/>
            <a:ext cx="6655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0" dirty="0" smtClean="0">
                <a:solidFill>
                  <a:srgbClr val="559DE2"/>
                </a:solidFill>
                <a:latin typeface="Haettenschweiler" pitchFamily="34" charset="0"/>
                <a:ea typeface="Kozuka Gothic Pr6N B" pitchFamily="34" charset="-128"/>
              </a:rPr>
              <a:t>5</a:t>
            </a:r>
            <a:endParaRPr lang="zh-CN" altLang="en-US" sz="10000" dirty="0">
              <a:solidFill>
                <a:srgbClr val="559DE2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 flipH="1">
            <a:off x="9102468" y="1390442"/>
            <a:ext cx="61200" cy="2199825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/>
          <p:cNvSpPr/>
          <p:nvPr/>
        </p:nvSpPr>
        <p:spPr>
          <a:xfrm flipH="1">
            <a:off x="-6" y="5030369"/>
            <a:ext cx="72691" cy="1720976"/>
          </a:xfrm>
          <a:prstGeom prst="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17000">
                <a:srgbClr val="559DE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pic>
        <p:nvPicPr>
          <p:cNvPr id="152" name="图片 15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8" y="3190727"/>
            <a:ext cx="1987550" cy="203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图片 15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9034" y="3235884"/>
            <a:ext cx="5731510" cy="203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Chevron 63"/>
          <p:cNvSpPr/>
          <p:nvPr/>
        </p:nvSpPr>
        <p:spPr>
          <a:xfrm>
            <a:off x="2807862" y="3582527"/>
            <a:ext cx="310879" cy="772360"/>
          </a:xfrm>
          <a:prstGeom prst="chevron">
            <a:avLst/>
          </a:prstGeom>
          <a:solidFill>
            <a:srgbClr val="559DE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873</Words>
  <Application>Microsoft Office PowerPoint</Application>
  <PresentationFormat>全屏显示(4:3)</PresentationFormat>
  <Paragraphs>97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Kozuka Gothic Pr6N B</vt:lpstr>
      <vt:lpstr>方正兰亭超细黑简体</vt:lpstr>
      <vt:lpstr>华文行楷</vt:lpstr>
      <vt:lpstr>楷体</vt:lpstr>
      <vt:lpstr>宋体</vt:lpstr>
      <vt:lpstr>Arial</vt:lpstr>
      <vt:lpstr>Calibri</vt:lpstr>
      <vt:lpstr>Calibri Light</vt:lpstr>
      <vt:lpstr>Haettenschweiler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资料下载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http://www.ypppt.com/</cp:keywords>
  <dc:description>http://www.ypppt.com/</dc:description>
  <cp:lastModifiedBy>张世娇</cp:lastModifiedBy>
  <cp:revision>111</cp:revision>
  <dcterms:created xsi:type="dcterms:W3CDTF">2016-03-16T13:16:00Z</dcterms:created>
  <dcterms:modified xsi:type="dcterms:W3CDTF">2022-09-20T05:04:42Z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