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704" y="18"/>
      </p:cViewPr>
      <p:guideLst>
        <p:guide orient="horz" pos="2160"/>
        <p:guide pos="288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6"/>
          <p:cNvGrpSpPr/>
          <p:nvPr/>
        </p:nvGrpSpPr>
        <p:grpSpPr>
          <a:xfrm>
            <a:off x="0" y="5791200"/>
            <a:ext cx="9144000" cy="1066800"/>
            <a:chOff x="0" y="3648"/>
            <a:chExt cx="5760" cy="672"/>
          </a:xfrm>
        </p:grpSpPr>
        <p:sp>
          <p:nvSpPr>
            <p:cNvPr id="26" name="Line 17"/>
            <p:cNvSpPr>
              <a:spLocks noChangeShapeType="1"/>
            </p:cNvSpPr>
            <p:nvPr/>
          </p:nvSpPr>
          <p:spPr bwMode="auto">
            <a:xfrm>
              <a:off x="0" y="4320"/>
              <a:ext cx="576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pic>
          <p:nvPicPr>
            <p:cNvPr id="2052" name="Picture 18" descr="84"/>
            <p:cNvPicPr>
              <a:picLocks noChangeAspect="1"/>
            </p:cNvPicPr>
            <p:nvPr/>
          </p:nvPicPr>
          <p:blipFill>
            <a:blip r:embed="rId2"/>
            <a:srcRect l="38531"/>
            <a:stretch>
              <a:fillRect/>
            </a:stretch>
          </p:blipFill>
          <p:spPr>
            <a:xfrm>
              <a:off x="4152" y="3648"/>
              <a:ext cx="1608" cy="624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8" name="Line 19"/>
            <p:cNvSpPr>
              <a:spLocks noChangeShapeType="1"/>
            </p:cNvSpPr>
            <p:nvPr/>
          </p:nvSpPr>
          <p:spPr bwMode="auto">
            <a:xfrm>
              <a:off x="0" y="4032"/>
              <a:ext cx="4032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</a:ln>
            <a:effectLst/>
          </p:spPr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pic>
          <p:nvPicPr>
            <p:cNvPr id="2054" name="Picture 20" descr="84"/>
            <p:cNvPicPr>
              <a:picLocks noChangeAspect="1"/>
            </p:cNvPicPr>
            <p:nvPr/>
          </p:nvPicPr>
          <p:blipFill>
            <a:blip r:embed="rId2"/>
            <a:srcRect l="38531"/>
            <a:stretch>
              <a:fillRect/>
            </a:stretch>
          </p:blipFill>
          <p:spPr>
            <a:xfrm>
              <a:off x="4152" y="3648"/>
              <a:ext cx="1608" cy="624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0" name="Line 21"/>
            <p:cNvSpPr>
              <a:spLocks noChangeShapeType="1"/>
            </p:cNvSpPr>
            <p:nvPr/>
          </p:nvSpPr>
          <p:spPr bwMode="auto">
            <a:xfrm>
              <a:off x="0" y="4032"/>
              <a:ext cx="4032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</a:ln>
            <a:effectLst/>
          </p:spPr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pic>
          <p:nvPicPr>
            <p:cNvPr id="2056" name="Picture 22" descr="84"/>
            <p:cNvPicPr>
              <a:picLocks noChangeAspect="1"/>
            </p:cNvPicPr>
            <p:nvPr userDrawn="1"/>
          </p:nvPicPr>
          <p:blipFill>
            <a:blip r:embed="rId2"/>
            <a:srcRect l="38531"/>
            <a:stretch>
              <a:fillRect/>
            </a:stretch>
          </p:blipFill>
          <p:spPr>
            <a:xfrm>
              <a:off x="4152" y="3648"/>
              <a:ext cx="1608" cy="624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2" name="Line 23"/>
            <p:cNvSpPr>
              <a:spLocks noChangeShapeType="1"/>
            </p:cNvSpPr>
            <p:nvPr/>
          </p:nvSpPr>
          <p:spPr bwMode="auto">
            <a:xfrm>
              <a:off x="0" y="4032"/>
              <a:ext cx="4032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</a:ln>
            <a:effectLst/>
          </p:spPr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058" name="Group 24"/>
          <p:cNvGrpSpPr/>
          <p:nvPr/>
        </p:nvGrpSpPr>
        <p:grpSpPr>
          <a:xfrm>
            <a:off x="0" y="0"/>
            <a:ext cx="9144000" cy="1196975"/>
            <a:chOff x="612" y="300"/>
            <a:chExt cx="3811" cy="510"/>
          </a:xfrm>
        </p:grpSpPr>
        <p:pic>
          <p:nvPicPr>
            <p:cNvPr id="2059" name="Picture 25" descr="1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612" y="300"/>
              <a:ext cx="2040" cy="51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060" name="Picture 26" descr="2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2653" y="300"/>
              <a:ext cx="1770" cy="51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2133600" cy="2889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84663" y="6453188"/>
            <a:ext cx="2133600" cy="2682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r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algn="r" fontAlgn="base"/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lvl="0" eaLnBrk="1" fontAlgn="base" hangingPunct="1"/>
              <a:t>‹#›</a:t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260350"/>
            <a:ext cx="2058988" cy="5865813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29325" cy="5865813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lvl="0" eaLnBrk="1" fontAlgn="base" hangingPunct="1"/>
              <a:t>‹#›</a:t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lvl="0" eaLnBrk="1" fontAlgn="base" hangingPunct="1"/>
              <a:t>‹#›</a:t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lvl="0" eaLnBrk="1" fontAlgn="base" hangingPunct="1"/>
              <a:t>‹#›</a:t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lvl="0" eaLnBrk="1" fontAlgn="base" hangingPunct="1"/>
              <a:t>‹#›</a:t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lvl="0" eaLnBrk="1" fontAlgn="base" hangingPunct="1"/>
              <a:t>‹#›</a:t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lvl="0" eaLnBrk="1" fontAlgn="base" hangingPunct="1"/>
              <a:t>‹#›</a:t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lvl="0" eaLnBrk="1" fontAlgn="base" hangingPunct="1"/>
              <a:t>‹#›</a:t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lvl="0" eaLnBrk="1" fontAlgn="base" hangingPunct="1"/>
              <a:t>‹#›</a:t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lvl="0" eaLnBrk="1" fontAlgn="base" hangingPunct="1"/>
              <a:t>‹#›</a:t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9"/>
          <p:cNvGrpSpPr/>
          <p:nvPr/>
        </p:nvGrpSpPr>
        <p:grpSpPr>
          <a:xfrm>
            <a:off x="0" y="0"/>
            <a:ext cx="9144000" cy="508000"/>
            <a:chOff x="0" y="0"/>
            <a:chExt cx="5760" cy="320"/>
          </a:xfrm>
        </p:grpSpPr>
        <p:sp>
          <p:nvSpPr>
            <p:cNvPr id="1034" name="Rectangle 10"/>
            <p:cNvSpPr>
              <a:spLocks noChangeArrowheads="1"/>
            </p:cNvSpPr>
            <p:nvPr/>
          </p:nvSpPr>
          <p:spPr bwMode="auto">
            <a:xfrm>
              <a:off x="0" y="0"/>
              <a:ext cx="5760" cy="300"/>
            </a:xfrm>
            <a:prstGeom prst="rect">
              <a:avLst/>
            </a:prstGeom>
            <a:gradFill rotWithShape="0">
              <a:gsLst>
                <a:gs pos="0">
                  <a:srgbClr val="0033CC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endParaRPr>
            </a:p>
          </p:txBody>
        </p:sp>
        <p:pic>
          <p:nvPicPr>
            <p:cNvPr id="1028" name="Picture 11" descr="xjtut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80" y="41"/>
              <a:ext cx="912" cy="21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36" name="Text Box 12"/>
            <p:cNvSpPr txBox="1">
              <a:spLocks noChangeArrowheads="1"/>
            </p:cNvSpPr>
            <p:nvPr/>
          </p:nvSpPr>
          <p:spPr bwMode="auto">
            <a:xfrm>
              <a:off x="3840" y="57"/>
              <a:ext cx="1872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2" charset="-122"/>
                  <a:cs typeface="+mn-cs"/>
                </a:rPr>
                <a:t>Xi’an Jiaotong University</a:t>
              </a:r>
            </a:p>
          </p:txBody>
        </p:sp>
        <p:sp>
          <p:nvSpPr>
            <p:cNvPr id="1037" name="Line 13"/>
            <p:cNvSpPr>
              <a:spLocks noChangeShapeType="1"/>
            </p:cNvSpPr>
            <p:nvPr/>
          </p:nvSpPr>
          <p:spPr bwMode="auto">
            <a:xfrm>
              <a:off x="0" y="320"/>
              <a:ext cx="5760" cy="0"/>
            </a:xfrm>
            <a:prstGeom prst="line">
              <a:avLst/>
            </a:prstGeom>
            <a:noFill/>
            <a:ln w="12700" cap="sq">
              <a:solidFill>
                <a:srgbClr val="9999FF"/>
              </a:solidFill>
              <a:round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8" name="Text Box 14"/>
            <p:cNvSpPr txBox="1">
              <a:spLocks noChangeArrowheads="1"/>
            </p:cNvSpPr>
            <p:nvPr/>
          </p:nvSpPr>
          <p:spPr bwMode="auto">
            <a:xfrm>
              <a:off x="3840" y="57"/>
              <a:ext cx="1872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2" charset="-122"/>
                  <a:cs typeface="+mn-cs"/>
                </a:rPr>
                <a:t>Xi’an Jiaotong University</a:t>
              </a:r>
            </a:p>
          </p:txBody>
        </p:sp>
        <p:sp>
          <p:nvSpPr>
            <p:cNvPr id="1039" name="Line 15"/>
            <p:cNvSpPr>
              <a:spLocks noChangeShapeType="1"/>
            </p:cNvSpPr>
            <p:nvPr/>
          </p:nvSpPr>
          <p:spPr bwMode="auto">
            <a:xfrm>
              <a:off x="0" y="320"/>
              <a:ext cx="5760" cy="0"/>
            </a:xfrm>
            <a:prstGeom prst="line">
              <a:avLst/>
            </a:prstGeom>
            <a:noFill/>
            <a:ln w="12700" cap="sq">
              <a:solidFill>
                <a:srgbClr val="9999FF"/>
              </a:solidFill>
              <a:round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0" name="Text Box 16"/>
            <p:cNvSpPr txBox="1">
              <a:spLocks noChangeArrowheads="1"/>
            </p:cNvSpPr>
            <p:nvPr/>
          </p:nvSpPr>
          <p:spPr bwMode="auto">
            <a:xfrm>
              <a:off x="3840" y="57"/>
              <a:ext cx="1872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2" charset="-122"/>
                  <a:cs typeface="+mn-cs"/>
                </a:rPr>
                <a:t>Xi’an Jiaotong University</a:t>
              </a:r>
            </a:p>
          </p:txBody>
        </p:sp>
        <p:sp>
          <p:nvSpPr>
            <p:cNvPr id="1041" name="Line 17"/>
            <p:cNvSpPr>
              <a:spLocks noChangeShapeType="1"/>
            </p:cNvSpPr>
            <p:nvPr/>
          </p:nvSpPr>
          <p:spPr bwMode="auto">
            <a:xfrm>
              <a:off x="0" y="320"/>
              <a:ext cx="5760" cy="0"/>
            </a:xfrm>
            <a:prstGeom prst="line">
              <a:avLst/>
            </a:prstGeom>
            <a:noFill/>
            <a:ln w="12700" cap="sq">
              <a:solidFill>
                <a:srgbClr val="9999FF"/>
              </a:solidFill>
              <a:round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035" name="Group 18"/>
          <p:cNvGrpSpPr/>
          <p:nvPr/>
        </p:nvGrpSpPr>
        <p:grpSpPr>
          <a:xfrm>
            <a:off x="0" y="5791200"/>
            <a:ext cx="9144000" cy="1066800"/>
            <a:chOff x="0" y="3648"/>
            <a:chExt cx="5760" cy="672"/>
          </a:xfrm>
        </p:grpSpPr>
        <p:sp>
          <p:nvSpPr>
            <p:cNvPr id="1043" name="Line 19"/>
            <p:cNvSpPr>
              <a:spLocks noChangeShapeType="1"/>
            </p:cNvSpPr>
            <p:nvPr/>
          </p:nvSpPr>
          <p:spPr bwMode="auto">
            <a:xfrm>
              <a:off x="0" y="4320"/>
              <a:ext cx="576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pic>
          <p:nvPicPr>
            <p:cNvPr id="2" name="Picture 20" descr="84"/>
            <p:cNvPicPr>
              <a:picLocks noChangeAspect="1"/>
            </p:cNvPicPr>
            <p:nvPr/>
          </p:nvPicPr>
          <p:blipFill>
            <a:blip r:embed="rId14"/>
            <a:srcRect l="38531"/>
            <a:stretch>
              <a:fillRect/>
            </a:stretch>
          </p:blipFill>
          <p:spPr>
            <a:xfrm>
              <a:off x="4152" y="3648"/>
              <a:ext cx="1608" cy="624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45" name="Line 21"/>
            <p:cNvSpPr>
              <a:spLocks noChangeShapeType="1"/>
            </p:cNvSpPr>
            <p:nvPr/>
          </p:nvSpPr>
          <p:spPr bwMode="auto">
            <a:xfrm>
              <a:off x="0" y="4032"/>
              <a:ext cx="4032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</a:ln>
            <a:effectLst/>
          </p:spPr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pic>
          <p:nvPicPr>
            <p:cNvPr id="3" name="Picture 22" descr="84"/>
            <p:cNvPicPr>
              <a:picLocks noChangeAspect="1"/>
            </p:cNvPicPr>
            <p:nvPr/>
          </p:nvPicPr>
          <p:blipFill>
            <a:blip r:embed="rId14"/>
            <a:srcRect l="38531"/>
            <a:stretch>
              <a:fillRect/>
            </a:stretch>
          </p:blipFill>
          <p:spPr>
            <a:xfrm>
              <a:off x="4152" y="3648"/>
              <a:ext cx="1608" cy="624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47" name="Line 23"/>
            <p:cNvSpPr>
              <a:spLocks noChangeShapeType="1"/>
            </p:cNvSpPr>
            <p:nvPr/>
          </p:nvSpPr>
          <p:spPr bwMode="auto">
            <a:xfrm>
              <a:off x="0" y="4032"/>
              <a:ext cx="4032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</a:ln>
            <a:effectLst/>
          </p:spPr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pic>
          <p:nvPicPr>
            <p:cNvPr id="4" name="Picture 24" descr="84"/>
            <p:cNvPicPr>
              <a:picLocks noChangeAspect="1"/>
            </p:cNvPicPr>
            <p:nvPr userDrawn="1"/>
          </p:nvPicPr>
          <p:blipFill>
            <a:blip r:embed="rId14"/>
            <a:srcRect l="38531"/>
            <a:stretch>
              <a:fillRect/>
            </a:stretch>
          </p:blipFill>
          <p:spPr>
            <a:xfrm>
              <a:off x="4152" y="3648"/>
              <a:ext cx="1608" cy="624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49" name="Line 25"/>
            <p:cNvSpPr>
              <a:spLocks noChangeShapeType="1"/>
            </p:cNvSpPr>
            <p:nvPr/>
          </p:nvSpPr>
          <p:spPr bwMode="auto">
            <a:xfrm>
              <a:off x="0" y="4032"/>
              <a:ext cx="4032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</a:ln>
            <a:effectLst/>
          </p:spPr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" name="Rectangle 2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44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fontAlgn="base" hangingPunct="1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lvl="0" eaLnBrk="1" fontAlgn="base" hangingPunct="1"/>
              <a:t>‹#›</a:t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  <p:pic>
        <p:nvPicPr>
          <p:cNvPr id="1048" name="Picture 26" descr="hui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44463" y="44450"/>
            <a:ext cx="395287" cy="395288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3"/>
          <p:cNvSpPr>
            <a:spLocks noGrp="1"/>
          </p:cNvSpPr>
          <p:nvPr>
            <p:ph type="subTitle" idx="1"/>
          </p:nvPr>
        </p:nvSpPr>
        <p:spPr>
          <a:xfrm>
            <a:off x="1371600" y="1543050"/>
            <a:ext cx="6400800" cy="3433763"/>
          </a:xfrm>
        </p:spPr>
        <p:txBody>
          <a:bodyPr wrap="square" lIns="91440" tIns="45720" rIns="91440" bIns="45720" anchor="t"/>
          <a:lstStyle/>
          <a:p>
            <a:pPr eaLnBrk="1" hangingPunct="1"/>
            <a:r>
              <a:rPr lang="zh-CN" altLang="en-US" sz="4000" dirty="0" smtClean="0">
                <a:sym typeface="+mn-ea"/>
              </a:rPr>
              <a:t>实验</a:t>
            </a:r>
            <a:r>
              <a:rPr lang="en-US" altLang="zh-CN" sz="4000" dirty="0" smtClean="0">
                <a:sym typeface="+mn-ea"/>
              </a:rPr>
              <a:t>1</a:t>
            </a:r>
            <a:r>
              <a:rPr lang="zh-CN" altLang="en-US" sz="4000" dirty="0" smtClean="0">
                <a:sym typeface="+mn-ea"/>
              </a:rPr>
              <a:t>第</a:t>
            </a:r>
            <a:r>
              <a:rPr lang="en-US" altLang="zh-CN" sz="4000" dirty="0" smtClean="0">
                <a:sym typeface="+mn-ea"/>
              </a:rPr>
              <a:t>3</a:t>
            </a:r>
            <a:r>
              <a:rPr lang="zh-CN" altLang="en-US" sz="4000" dirty="0" smtClean="0">
                <a:sym typeface="+mn-ea"/>
              </a:rPr>
              <a:t>步</a:t>
            </a:r>
            <a:r>
              <a:rPr lang="en-US" altLang="zh-CN" sz="4000" dirty="0" smtClean="0">
                <a:sym typeface="+mn-ea"/>
              </a:rPr>
              <a:t> </a:t>
            </a:r>
            <a:endParaRPr lang="en-US" altLang="zh-CN" sz="4000" dirty="0">
              <a:sym typeface="+mn-ea"/>
            </a:endParaRPr>
          </a:p>
          <a:p>
            <a:pPr eaLnBrk="1" hangingPunct="1"/>
            <a:endParaRPr lang="en-US" altLang="zh-CN" sz="4000" dirty="0">
              <a:sym typeface="+mn-ea"/>
            </a:endParaRPr>
          </a:p>
          <a:p>
            <a:pPr eaLnBrk="1" hangingPunct="1"/>
            <a:r>
              <a:rPr lang="zh-CN" altLang="en-US" sz="6000" dirty="0">
                <a:sym typeface="+mn-ea"/>
              </a:rPr>
              <a:t>数字钟设计</a:t>
            </a:r>
            <a:endParaRPr lang="zh-CN" altLang="en-US" sz="6000" dirty="0"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/>
          <p:cNvSpPr>
            <a:spLocks noGrp="1"/>
          </p:cNvSpPr>
          <p:nvPr>
            <p:ph type="title"/>
          </p:nvPr>
        </p:nvSpPr>
        <p:spPr>
          <a:xfrm>
            <a:off x="456883" y="671195"/>
            <a:ext cx="8229600" cy="1143000"/>
          </a:xfrm>
        </p:spPr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dirty="0">
                <a:sym typeface="+mn-ea"/>
              </a:rPr>
              <a:t>实验报告要求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zh-CN" dirty="0"/>
          </a:p>
        </p:txBody>
      </p:sp>
      <p:sp>
        <p:nvSpPr>
          <p:cNvPr id="4098" name="Rectangle 3"/>
          <p:cNvSpPr>
            <a:spLocks noGrp="1"/>
          </p:cNvSpPr>
          <p:nvPr>
            <p:ph idx="1"/>
          </p:nvPr>
        </p:nvSpPr>
        <p:spPr>
          <a:xfrm>
            <a:off x="457200" y="2108835"/>
            <a:ext cx="8229600" cy="4525963"/>
          </a:xfrm>
        </p:spPr>
        <p:txBody>
          <a:bodyPr wrap="square" lIns="91440" tIns="45720" rIns="91440" bIns="45720" anchor="t"/>
          <a:lstStyle/>
          <a:p>
            <a:pPr eaLnBrk="1" hangingPunct="1"/>
            <a:r>
              <a:rPr lang="zh-CN" altLang="en-US" dirty="0">
                <a:sym typeface="+mn-ea"/>
              </a:rPr>
              <a:t>下次做实验，交上次实验报告（一页纸）</a:t>
            </a:r>
            <a:endParaRPr lang="zh-CN" altLang="en-US" dirty="0"/>
          </a:p>
          <a:p>
            <a:pPr eaLnBrk="1" hangingPunct="1"/>
            <a:r>
              <a:rPr lang="en-US" altLang="zh-CN">
                <a:sym typeface="+mn-ea"/>
              </a:rPr>
              <a:t>1</a:t>
            </a:r>
            <a:r>
              <a:rPr lang="zh-CN" altLang="en-US" dirty="0">
                <a:sym typeface="+mn-ea"/>
              </a:rPr>
              <a:t>，回答实验课件中提出的问题。</a:t>
            </a:r>
            <a:endParaRPr lang="en-US" altLang="zh-CN"/>
          </a:p>
          <a:p>
            <a:pPr eaLnBrk="1" hangingPunct="1"/>
            <a:r>
              <a:rPr lang="en-US" altLang="zh-CN">
                <a:sym typeface="+mn-ea"/>
              </a:rPr>
              <a:t>2,  </a:t>
            </a:r>
            <a:r>
              <a:rPr lang="zh-CN" altLang="en-US" dirty="0">
                <a:sym typeface="+mn-ea"/>
              </a:rPr>
              <a:t>写出闰年的算法</a:t>
            </a:r>
            <a:endParaRPr lang="zh-CN" altLang="en-US" dirty="0"/>
          </a:p>
          <a:p>
            <a:pPr eaLnBrk="1" hangingPunct="1"/>
            <a:endParaRPr lang="zh-CN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/>
          <p:cNvSpPr>
            <a:spLocks noGrp="1"/>
          </p:cNvSpPr>
          <p:nvPr>
            <p:ph type="title"/>
          </p:nvPr>
        </p:nvSpPr>
        <p:spPr>
          <a:xfrm>
            <a:off x="456883" y="705485"/>
            <a:ext cx="8229600" cy="1143000"/>
          </a:xfrm>
        </p:spPr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dirty="0" smtClean="0">
                <a:sym typeface="+mn-ea"/>
              </a:rPr>
              <a:t>实验</a:t>
            </a:r>
            <a:r>
              <a:rPr lang="en-US" altLang="zh-CN" dirty="0" smtClean="0">
                <a:sym typeface="+mn-ea"/>
              </a:rPr>
              <a:t>1 </a:t>
            </a:r>
            <a:r>
              <a:rPr lang="zh-CN" altLang="en-US" dirty="0">
                <a:sym typeface="+mn-ea"/>
              </a:rPr>
              <a:t>数字钟设计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zh-CN" dirty="0"/>
          </a:p>
        </p:txBody>
      </p:sp>
      <p:sp>
        <p:nvSpPr>
          <p:cNvPr id="4098" name="Rectangle 3"/>
          <p:cNvSpPr>
            <a:spLocks noGrp="1"/>
          </p:cNvSpPr>
          <p:nvPr>
            <p:ph idx="1"/>
          </p:nvPr>
        </p:nvSpPr>
        <p:spPr>
          <a:xfrm>
            <a:off x="457200" y="2022475"/>
            <a:ext cx="8229600" cy="4525963"/>
          </a:xfrm>
        </p:spPr>
        <p:txBody>
          <a:bodyPr wrap="square" lIns="91440" tIns="45720" rIns="91440" bIns="45720" anchor="t"/>
          <a:lstStyle/>
          <a:p>
            <a:pPr eaLnBrk="1" hangingPunct="1"/>
            <a:r>
              <a:rPr lang="zh-CN" altLang="en-US" dirty="0">
                <a:sym typeface="+mn-ea"/>
              </a:rPr>
              <a:t>实验目的：掌握</a:t>
            </a:r>
            <a:r>
              <a:rPr lang="en-US" altLang="zh-CN" dirty="0">
                <a:sym typeface="+mn-ea"/>
              </a:rPr>
              <a:t>FPGA</a:t>
            </a:r>
            <a:r>
              <a:rPr lang="zh-CN" altLang="en-US" dirty="0">
                <a:sym typeface="+mn-ea"/>
              </a:rPr>
              <a:t>语言设计方法</a:t>
            </a:r>
            <a:endParaRPr lang="zh-CN" altLang="en-US" dirty="0"/>
          </a:p>
          <a:p>
            <a:pPr eaLnBrk="1" hangingPunct="1"/>
            <a:r>
              <a:rPr lang="zh-CN" altLang="en-US" dirty="0">
                <a:sym typeface="+mn-ea"/>
              </a:rPr>
              <a:t>教学基本要求：学习基本的</a:t>
            </a:r>
            <a:r>
              <a:rPr lang="en-US" altLang="zh-CN" dirty="0">
                <a:sym typeface="+mn-ea"/>
              </a:rPr>
              <a:t>VHDL</a:t>
            </a:r>
            <a:r>
              <a:rPr lang="zh-CN" altLang="en-US" dirty="0">
                <a:sym typeface="+mn-ea"/>
              </a:rPr>
              <a:t>语言结构和设计</a:t>
            </a:r>
            <a:endParaRPr lang="zh-CN" altLang="en-US" dirty="0"/>
          </a:p>
          <a:p>
            <a:pPr eaLnBrk="1" hangingPunct="1"/>
            <a:r>
              <a:rPr lang="zh-CN" altLang="en-US" dirty="0">
                <a:sym typeface="+mn-ea"/>
              </a:rPr>
              <a:t>实验内容提要：使用</a:t>
            </a:r>
            <a:r>
              <a:rPr lang="en-US" altLang="zh-CN" dirty="0">
                <a:sym typeface="+mn-ea"/>
              </a:rPr>
              <a:t>VHDL</a:t>
            </a:r>
            <a:r>
              <a:rPr lang="zh-CN" altLang="en-US" dirty="0">
                <a:sym typeface="+mn-ea"/>
              </a:rPr>
              <a:t>设计一个完整的数字钟</a:t>
            </a:r>
            <a:endParaRPr lang="en-US" altLang="zh-CN" dirty="0"/>
          </a:p>
          <a:p>
            <a:pPr eaLnBrk="1" hangingPunct="1"/>
            <a:endParaRPr lang="zh-CN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/>
          <p:cNvSpPr>
            <a:spLocks noGrp="1"/>
          </p:cNvSpPr>
          <p:nvPr>
            <p:ph type="title"/>
          </p:nvPr>
        </p:nvSpPr>
        <p:spPr>
          <a:xfrm>
            <a:off x="456883" y="457200"/>
            <a:ext cx="8229600" cy="1143000"/>
          </a:xfrm>
        </p:spPr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dirty="0">
                <a:sym typeface="+mn-ea"/>
              </a:rPr>
              <a:t>四个环节：</a:t>
            </a:r>
            <a:endParaRPr lang="zh-CN" altLang="zh-CN" dirty="0"/>
          </a:p>
        </p:txBody>
      </p:sp>
      <p:sp>
        <p:nvSpPr>
          <p:cNvPr id="4098" name="Rectangle 3"/>
          <p:cNvSpPr>
            <a:spLocks noGrp="1"/>
          </p:cNvSpPr>
          <p:nvPr>
            <p:ph idx="1"/>
          </p:nvPr>
        </p:nvSpPr>
        <p:spPr>
          <a:xfrm>
            <a:off x="457200" y="1362075"/>
            <a:ext cx="8229600" cy="4525963"/>
          </a:xfrm>
        </p:spPr>
        <p:txBody>
          <a:bodyPr wrap="square" lIns="91440" tIns="45720" rIns="91440" bIns="45720" anchor="t"/>
          <a:lstStyle/>
          <a:p>
            <a:pPr eaLnBrk="1" hangingPunct="1">
              <a:lnSpc>
                <a:spcPct val="90000"/>
              </a:lnSpc>
            </a:pPr>
            <a:endParaRPr lang="en-US" altLang="zh-CN" sz="2800"/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ym typeface="+mn-ea"/>
              </a:rPr>
              <a:t>环节</a:t>
            </a:r>
            <a:r>
              <a:rPr lang="en-US" altLang="zh-CN" sz="2800">
                <a:sym typeface="+mn-ea"/>
              </a:rPr>
              <a:t>1 </a:t>
            </a:r>
            <a:r>
              <a:rPr lang="zh-CN" altLang="en-US" sz="2800" dirty="0">
                <a:sym typeface="+mn-ea"/>
              </a:rPr>
              <a:t>数字钟模型代码讲述 </a:t>
            </a:r>
            <a:r>
              <a:rPr lang="en-US" altLang="zh-CN" sz="2800">
                <a:sym typeface="+mn-ea"/>
              </a:rPr>
              <a:t>20</a:t>
            </a:r>
            <a:r>
              <a:rPr lang="zh-CN" altLang="en-US" sz="2400" dirty="0">
                <a:sym typeface="+mn-ea"/>
              </a:rPr>
              <a:t>分钟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>
                <a:sym typeface="+mn-ea"/>
              </a:rPr>
              <a:t>lab/lab2/step1/clock.vhd</a:t>
            </a:r>
            <a:endParaRPr lang="en-US" altLang="zh-CN" sz="2400" dirty="0">
              <a:sym typeface="+mn-ea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ym typeface="+mn-ea"/>
              </a:rPr>
              <a:t>环节</a:t>
            </a:r>
            <a:r>
              <a:rPr lang="en-US" altLang="zh-CN" sz="2800">
                <a:sym typeface="+mn-ea"/>
              </a:rPr>
              <a:t>2 </a:t>
            </a:r>
            <a:r>
              <a:rPr lang="zh-CN" altLang="en-US" sz="2800" dirty="0">
                <a:sym typeface="+mn-ea"/>
              </a:rPr>
              <a:t>数字钟模型仿真 </a:t>
            </a:r>
            <a:r>
              <a:rPr lang="en-US" altLang="zh-CN" sz="2800">
                <a:sym typeface="+mn-ea"/>
              </a:rPr>
              <a:t>40</a:t>
            </a:r>
            <a:r>
              <a:rPr lang="zh-CN" altLang="en-US" sz="2400" dirty="0">
                <a:sym typeface="+mn-ea"/>
              </a:rPr>
              <a:t>分钟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ym typeface="+mn-ea"/>
              </a:rPr>
              <a:t>环节</a:t>
            </a:r>
            <a:r>
              <a:rPr lang="en-US" altLang="zh-CN" sz="2800">
                <a:sym typeface="+mn-ea"/>
              </a:rPr>
              <a:t>3 </a:t>
            </a:r>
            <a:r>
              <a:rPr lang="zh-CN" altLang="en-US" sz="2800" dirty="0">
                <a:sym typeface="+mn-ea"/>
              </a:rPr>
              <a:t>真实的数字钟代码 学习和验证 </a:t>
            </a:r>
            <a:r>
              <a:rPr lang="en-US" altLang="zh-CN" sz="2800">
                <a:sym typeface="+mn-ea"/>
              </a:rPr>
              <a:t>60</a:t>
            </a:r>
            <a:r>
              <a:rPr lang="zh-CN" altLang="en-US" sz="2400" dirty="0">
                <a:sym typeface="+mn-ea"/>
              </a:rPr>
              <a:t>分钟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>
                <a:sym typeface="+mn-ea"/>
              </a:rPr>
              <a:t>lab/lab2/step2/clocktop.vhd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>
                <a:sym typeface="+mn-ea"/>
              </a:rPr>
              <a:t>lab/lab2/step3/clocktop.vhd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ym typeface="+mn-ea"/>
              </a:rPr>
              <a:t>环节</a:t>
            </a:r>
            <a:r>
              <a:rPr lang="en-US" altLang="zh-CN" sz="2800">
                <a:sym typeface="+mn-ea"/>
              </a:rPr>
              <a:t>4 </a:t>
            </a:r>
            <a:r>
              <a:rPr lang="zh-CN" altLang="en-US" sz="2800" dirty="0">
                <a:sym typeface="+mn-ea"/>
              </a:rPr>
              <a:t>数字钟添加日月功能； </a:t>
            </a:r>
            <a:r>
              <a:rPr lang="en-US" altLang="zh-CN" sz="2800">
                <a:sym typeface="+mn-ea"/>
              </a:rPr>
              <a:t>120</a:t>
            </a:r>
            <a:r>
              <a:rPr lang="zh-CN" altLang="en-US" sz="2400" dirty="0">
                <a:sym typeface="+mn-ea"/>
              </a:rPr>
              <a:t>分钟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>
                <a:sym typeface="+mn-ea"/>
              </a:rPr>
              <a:t>         </a:t>
            </a:r>
            <a:r>
              <a:rPr lang="zh-CN" altLang="en-US" sz="2800" dirty="0">
                <a:sym typeface="+mn-ea"/>
              </a:rPr>
              <a:t>（使用</a:t>
            </a:r>
            <a:r>
              <a:rPr lang="en-US" altLang="zh-CN" sz="2800">
                <a:sym typeface="+mn-ea"/>
              </a:rPr>
              <a:t>lab1 </a:t>
            </a:r>
            <a:r>
              <a:rPr lang="zh-CN" altLang="en-US" sz="2800" dirty="0">
                <a:sym typeface="+mn-ea"/>
              </a:rPr>
              <a:t>中的</a:t>
            </a:r>
            <a:r>
              <a:rPr lang="en-US" altLang="zh-CN" sz="2800">
                <a:sym typeface="+mn-ea"/>
              </a:rPr>
              <a:t>case </a:t>
            </a:r>
            <a:r>
              <a:rPr lang="zh-CN" altLang="en-US" sz="2400" dirty="0">
                <a:sym typeface="+mn-ea"/>
              </a:rPr>
              <a:t>语句模型）</a:t>
            </a:r>
          </a:p>
          <a:p>
            <a:pPr eaLnBrk="1" hangingPunct="1">
              <a:lnSpc>
                <a:spcPct val="90000"/>
              </a:lnSpc>
            </a:pPr>
            <a:endParaRPr lang="zh-CN" altLang="en-US" sz="2000" dirty="0">
              <a:sym typeface="+mn-ea"/>
            </a:endParaRPr>
          </a:p>
          <a:p>
            <a:pPr eaLnBrk="1" hangingPunct="1"/>
            <a:endParaRPr lang="zh-CN" altLang="en-US" sz="2000" dirty="0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pPr eaLnBrk="1" hangingPunct="1"/>
            <a:endParaRPr lang="zh-CN" altLang="zh-CN" dirty="0"/>
          </a:p>
        </p:txBody>
      </p:sp>
      <p:sp>
        <p:nvSpPr>
          <p:cNvPr id="4098" name="Rectangle 3"/>
          <p:cNvSpPr>
            <a:spLocks noGrp="1"/>
          </p:cNvSpPr>
          <p:nvPr>
            <p:ph idx="1"/>
          </p:nvPr>
        </p:nvSpPr>
        <p:spPr>
          <a:xfrm>
            <a:off x="468630" y="1308100"/>
            <a:ext cx="8229600" cy="4525963"/>
          </a:xfrm>
        </p:spPr>
        <p:txBody>
          <a:bodyPr wrap="square" lIns="91440" tIns="45720" rIns="91440" bIns="45720" anchor="t"/>
          <a:lstStyle/>
          <a:p>
            <a:pPr eaLnBrk="1" hangingPunct="1"/>
            <a:r>
              <a:rPr lang="zh-CN" altLang="en-US" dirty="0">
                <a:sym typeface="+mn-ea"/>
              </a:rPr>
              <a:t>环节</a:t>
            </a:r>
            <a:r>
              <a:rPr lang="en-US" altLang="zh-CN">
                <a:sym typeface="+mn-ea"/>
              </a:rPr>
              <a:t>1</a:t>
            </a:r>
            <a:r>
              <a:rPr lang="zh-CN" altLang="en-US" dirty="0">
                <a:sym typeface="+mn-ea"/>
              </a:rPr>
              <a:t>数字钟代码讲述 </a:t>
            </a:r>
            <a:r>
              <a:rPr lang="en-US" altLang="zh-CN">
                <a:sym typeface="+mn-ea"/>
              </a:rPr>
              <a:t>20</a:t>
            </a:r>
            <a:r>
              <a:rPr lang="zh-CN" altLang="en-US" dirty="0">
                <a:sym typeface="+mn-ea"/>
              </a:rPr>
              <a:t>分钟</a:t>
            </a:r>
            <a:r>
              <a:rPr lang="en-US" altLang="zh-CN">
                <a:sym typeface="+mn-ea"/>
              </a:rPr>
              <a:t>lab/lab2/step1/clock.vhd</a:t>
            </a:r>
            <a:endParaRPr lang="en-US" altLang="zh-CN"/>
          </a:p>
          <a:p>
            <a:pPr eaLnBrk="1" hangingPunct="1"/>
            <a:endParaRPr lang="zh-CN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pPr eaLnBrk="1" hangingPunct="1"/>
            <a:endParaRPr lang="zh-CN" altLang="zh-CN" dirty="0"/>
          </a:p>
        </p:txBody>
      </p:sp>
      <p:sp>
        <p:nvSpPr>
          <p:cNvPr id="4098" name="Rectangle 3"/>
          <p:cNvSpPr>
            <a:spLocks noGrp="1"/>
          </p:cNvSpPr>
          <p:nvPr>
            <p:ph idx="1"/>
          </p:nvPr>
        </p:nvSpPr>
        <p:spPr>
          <a:xfrm>
            <a:off x="457200" y="1264920"/>
            <a:ext cx="8229600" cy="4525963"/>
          </a:xfrm>
        </p:spPr>
        <p:txBody>
          <a:bodyPr wrap="square" lIns="91440" tIns="45720" rIns="91440" bIns="45720" anchor="t"/>
          <a:lstStyle/>
          <a:p>
            <a:pPr eaLnBrk="1" hangingPunct="1"/>
            <a:r>
              <a:rPr lang="zh-CN" altLang="en-US" dirty="0">
                <a:sym typeface="+mn-ea"/>
              </a:rPr>
              <a:t>环节</a:t>
            </a:r>
            <a:r>
              <a:rPr lang="en-US" altLang="zh-CN">
                <a:sym typeface="+mn-ea"/>
              </a:rPr>
              <a:t>2 </a:t>
            </a:r>
            <a:r>
              <a:rPr lang="zh-CN" altLang="en-US" dirty="0">
                <a:sym typeface="+mn-ea"/>
              </a:rPr>
              <a:t>数字钟仿真 </a:t>
            </a:r>
            <a:r>
              <a:rPr lang="en-US" altLang="zh-CN">
                <a:sym typeface="+mn-ea"/>
              </a:rPr>
              <a:t>40</a:t>
            </a:r>
            <a:r>
              <a:rPr lang="zh-CN" altLang="en-US" dirty="0">
                <a:sym typeface="+mn-ea"/>
              </a:rPr>
              <a:t>分钟</a:t>
            </a:r>
            <a:endParaRPr lang="en-US" altLang="zh-CN"/>
          </a:p>
          <a:p>
            <a:pPr eaLnBrk="1" hangingPunct="1"/>
            <a:r>
              <a:rPr lang="en-US" altLang="zh-CN">
                <a:sym typeface="+mn-ea"/>
              </a:rPr>
              <a:t>lab/lab2/step1/clock.vhd</a:t>
            </a:r>
            <a:endParaRPr lang="en-US" altLang="zh-CN"/>
          </a:p>
          <a:p>
            <a:pPr eaLnBrk="1" hangingPunct="1"/>
            <a:r>
              <a:rPr lang="zh-CN" altLang="en-US" dirty="0">
                <a:sym typeface="+mn-ea"/>
              </a:rPr>
              <a:t>改用</a:t>
            </a:r>
            <a:r>
              <a:rPr lang="en-US" altLang="zh-CN">
                <a:sym typeface="+mn-ea"/>
              </a:rPr>
              <a:t>50MHz</a:t>
            </a:r>
            <a:r>
              <a:rPr lang="zh-CN" altLang="en-US" dirty="0">
                <a:sym typeface="+mn-ea"/>
              </a:rPr>
              <a:t>的时钟作为数字钟的时钟，实现正常的数字钟计数</a:t>
            </a:r>
            <a:endParaRPr lang="en-US" altLang="zh-CN"/>
          </a:p>
          <a:p>
            <a:pPr eaLnBrk="1" hangingPunct="1"/>
            <a:endParaRPr lang="zh-CN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/>
          <p:cNvSpPr>
            <a:spLocks noGrp="1"/>
          </p:cNvSpPr>
          <p:nvPr>
            <p:ph type="title"/>
          </p:nvPr>
        </p:nvSpPr>
        <p:spPr>
          <a:xfrm>
            <a:off x="456883" y="779780"/>
            <a:ext cx="8229600" cy="1143000"/>
          </a:xfrm>
        </p:spPr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dirty="0">
                <a:sym typeface="+mn-ea"/>
              </a:rPr>
              <a:t>环节</a:t>
            </a:r>
            <a:r>
              <a:rPr lang="en-US" altLang="zh-CN">
                <a:sym typeface="+mn-ea"/>
              </a:rPr>
              <a:t>2 </a:t>
            </a:r>
            <a:r>
              <a:rPr lang="zh-CN" altLang="en-US" dirty="0">
                <a:sym typeface="+mn-ea"/>
              </a:rPr>
              <a:t>数字钟仿真 </a:t>
            </a:r>
            <a:r>
              <a:rPr lang="en-US" altLang="zh-CN">
                <a:sym typeface="+mn-ea"/>
              </a:rPr>
              <a:t>40</a:t>
            </a:r>
            <a:r>
              <a:rPr lang="zh-CN" altLang="en-US" dirty="0">
                <a:sym typeface="+mn-ea"/>
              </a:rPr>
              <a:t>分钟</a:t>
            </a:r>
            <a:br>
              <a:rPr lang="zh-CN" altLang="en-US" dirty="0">
                <a:sym typeface="+mn-ea"/>
              </a:rPr>
            </a:br>
            <a:endParaRPr lang="zh-CN" altLang="zh-CN" dirty="0"/>
          </a:p>
        </p:txBody>
      </p:sp>
      <p:sp>
        <p:nvSpPr>
          <p:cNvPr id="4098" name="Rectangle 3"/>
          <p:cNvSpPr>
            <a:spLocks noGrp="1"/>
          </p:cNvSpPr>
          <p:nvPr>
            <p:ph idx="1"/>
          </p:nvPr>
        </p:nvSpPr>
        <p:spPr>
          <a:xfrm>
            <a:off x="457200" y="1741170"/>
            <a:ext cx="8229600" cy="4525963"/>
          </a:xfrm>
        </p:spPr>
        <p:txBody>
          <a:bodyPr wrap="square" lIns="91440" tIns="45720" rIns="91440" bIns="45720" anchor="t"/>
          <a:lstStyle/>
          <a:p>
            <a:pPr eaLnBrk="1" hangingPunct="1"/>
            <a:r>
              <a:rPr lang="zh-CN" altLang="en-US" dirty="0">
                <a:sym typeface="+mn-ea"/>
              </a:rPr>
              <a:t>仿真时注意问题：</a:t>
            </a:r>
            <a:endParaRPr lang="zh-CN" altLang="en-US" dirty="0"/>
          </a:p>
          <a:p>
            <a:pPr eaLnBrk="1" hangingPunct="1"/>
            <a:r>
              <a:rPr lang="en-US" altLang="zh-CN">
                <a:sym typeface="+mn-ea"/>
              </a:rPr>
              <a:t>1</a:t>
            </a:r>
            <a:r>
              <a:rPr lang="zh-CN" altLang="en-US" dirty="0">
                <a:sym typeface="+mn-ea"/>
              </a:rPr>
              <a:t>，仿真</a:t>
            </a:r>
            <a:r>
              <a:rPr lang="en-US" altLang="zh-CN">
                <a:sym typeface="+mn-ea"/>
              </a:rPr>
              <a:t>1</a:t>
            </a:r>
            <a:r>
              <a:rPr lang="zh-CN" altLang="en-US" dirty="0">
                <a:sym typeface="+mn-ea"/>
              </a:rPr>
              <a:t>小时需要多少时间？</a:t>
            </a:r>
            <a:endParaRPr lang="en-US" altLang="zh-CN"/>
          </a:p>
          <a:p>
            <a:pPr eaLnBrk="1" hangingPunct="1"/>
            <a:r>
              <a:rPr lang="en-US" altLang="zh-CN">
                <a:sym typeface="+mn-ea"/>
              </a:rPr>
              <a:t>2</a:t>
            </a:r>
            <a:r>
              <a:rPr lang="zh-CN" altLang="en-US" dirty="0">
                <a:sym typeface="+mn-ea"/>
              </a:rPr>
              <a:t>，现在的时钟是秒时钟，实际系统的时钟是</a:t>
            </a:r>
            <a:r>
              <a:rPr lang="en-US" altLang="zh-CN">
                <a:sym typeface="+mn-ea"/>
              </a:rPr>
              <a:t>50MHz.</a:t>
            </a:r>
            <a:r>
              <a:rPr lang="zh-CN" altLang="en-US" dirty="0">
                <a:sym typeface="+mn-ea"/>
              </a:rPr>
              <a:t>那用</a:t>
            </a:r>
            <a:r>
              <a:rPr lang="en-US" altLang="zh-CN">
                <a:sym typeface="+mn-ea"/>
              </a:rPr>
              <a:t>50MHz</a:t>
            </a:r>
            <a:r>
              <a:rPr lang="zh-CN" altLang="en-US" dirty="0">
                <a:sym typeface="+mn-ea"/>
              </a:rPr>
              <a:t>的时钟的情况下，仿真</a:t>
            </a:r>
            <a:r>
              <a:rPr lang="en-US" altLang="zh-CN">
                <a:sym typeface="+mn-ea"/>
              </a:rPr>
              <a:t>1</a:t>
            </a:r>
            <a:r>
              <a:rPr lang="zh-CN" altLang="en-US" dirty="0">
                <a:sym typeface="+mn-ea"/>
              </a:rPr>
              <a:t>小时要多少时间？如何解决该问题？</a:t>
            </a:r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en-US" altLang="zh-CN"/>
          </a:p>
          <a:p>
            <a:pPr eaLnBrk="1" hangingPunct="1"/>
            <a:endParaRPr lang="zh-CN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pPr eaLnBrk="1" hangingPunct="1"/>
            <a:endParaRPr lang="zh-CN" altLang="zh-CN" dirty="0"/>
          </a:p>
        </p:txBody>
      </p:sp>
      <p:sp>
        <p:nvSpPr>
          <p:cNvPr id="4098" name="Rectangle 3"/>
          <p:cNvSpPr>
            <a:spLocks noGrp="1"/>
          </p:cNvSpPr>
          <p:nvPr>
            <p:ph idx="1"/>
          </p:nvPr>
        </p:nvSpPr>
        <p:spPr>
          <a:xfrm>
            <a:off x="468630" y="1403350"/>
            <a:ext cx="8229600" cy="4525963"/>
          </a:xfrm>
        </p:spPr>
        <p:txBody>
          <a:bodyPr wrap="square" lIns="91440" tIns="45720" rIns="91440" bIns="45720" anchor="t"/>
          <a:lstStyle/>
          <a:p>
            <a:pPr eaLnBrk="1" hangingPunct="1">
              <a:lnSpc>
                <a:spcPct val="80000"/>
              </a:lnSpc>
            </a:pPr>
            <a:r>
              <a:rPr lang="zh-CN" altLang="en-US" dirty="0">
                <a:sym typeface="+mn-ea"/>
              </a:rPr>
              <a:t>环节</a:t>
            </a:r>
            <a:r>
              <a:rPr lang="en-US" altLang="zh-CN">
                <a:sym typeface="+mn-ea"/>
              </a:rPr>
              <a:t>3 </a:t>
            </a:r>
            <a:r>
              <a:rPr lang="zh-CN" altLang="en-US" dirty="0">
                <a:sym typeface="+mn-ea"/>
              </a:rPr>
              <a:t>完整的数字钟代码 学习和验证 </a:t>
            </a:r>
            <a:r>
              <a:rPr lang="en-US" altLang="zh-CN">
                <a:sym typeface="+mn-ea"/>
              </a:rPr>
              <a:t>60</a:t>
            </a:r>
            <a:r>
              <a:rPr lang="zh-CN" altLang="en-US" dirty="0">
                <a:sym typeface="+mn-ea"/>
              </a:rPr>
              <a:t>分钟</a:t>
            </a:r>
            <a:endParaRPr lang="zh-CN" altLang="en-US" dirty="0"/>
          </a:p>
          <a:p>
            <a:pPr eaLnBrk="1" hangingPunct="1">
              <a:lnSpc>
                <a:spcPct val="80000"/>
              </a:lnSpc>
            </a:pPr>
            <a:r>
              <a:rPr lang="en-US" altLang="zh-CN">
                <a:sym typeface="+mn-ea"/>
              </a:rPr>
              <a:t>lab/lab2/step2/clocktop.vhd</a:t>
            </a:r>
            <a:endParaRPr lang="en-US" altLang="zh-CN"/>
          </a:p>
          <a:p>
            <a:pPr eaLnBrk="1" hangingPunct="1"/>
            <a:endParaRPr lang="zh-CN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/>
          <p:cNvSpPr>
            <a:spLocks noGrp="1"/>
          </p:cNvSpPr>
          <p:nvPr>
            <p:ph type="title"/>
          </p:nvPr>
        </p:nvSpPr>
        <p:spPr>
          <a:xfrm>
            <a:off x="456883" y="833120"/>
            <a:ext cx="8229600" cy="1143000"/>
          </a:xfrm>
        </p:spPr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sz="4000" dirty="0">
                <a:sym typeface="+mn-ea"/>
              </a:rPr>
              <a:t>环节</a:t>
            </a:r>
            <a:r>
              <a:rPr lang="en-US" altLang="zh-CN" sz="4000">
                <a:sym typeface="+mn-ea"/>
              </a:rPr>
              <a:t>3 </a:t>
            </a:r>
            <a:r>
              <a:rPr lang="zh-CN" altLang="en-US" sz="4000" dirty="0">
                <a:sym typeface="+mn-ea"/>
              </a:rPr>
              <a:t>完整的数字钟代码 学习和验证 </a:t>
            </a:r>
            <a:r>
              <a:rPr lang="en-US" altLang="zh-CN" sz="4000">
                <a:sym typeface="+mn-ea"/>
              </a:rPr>
              <a:t>60</a:t>
            </a:r>
            <a:r>
              <a:rPr lang="zh-CN" altLang="en-US" sz="4000" dirty="0">
                <a:sym typeface="+mn-ea"/>
              </a:rPr>
              <a:t>分钟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zh-CN" dirty="0"/>
          </a:p>
        </p:txBody>
      </p:sp>
      <p:sp>
        <p:nvSpPr>
          <p:cNvPr id="4098" name="Rectangle 3"/>
          <p:cNvSpPr>
            <a:spLocks noGrp="1"/>
          </p:cNvSpPr>
          <p:nvPr>
            <p:ph idx="1"/>
          </p:nvPr>
        </p:nvSpPr>
        <p:spPr>
          <a:xfrm>
            <a:off x="457200" y="1849120"/>
            <a:ext cx="8229600" cy="4525963"/>
          </a:xfrm>
        </p:spPr>
        <p:txBody>
          <a:bodyPr wrap="square" lIns="91440" tIns="45720" rIns="91440" bIns="45720" anchor="t"/>
          <a:lstStyle/>
          <a:p>
            <a:pPr eaLnBrk="1" hangingPunct="1"/>
            <a:r>
              <a:rPr lang="en-US" altLang="zh-CN" sz="2800">
                <a:sym typeface="+mn-ea"/>
              </a:rPr>
              <a:t>1,</a:t>
            </a:r>
            <a:r>
              <a:rPr lang="zh-CN" altLang="en-US" sz="2400" dirty="0">
                <a:sym typeface="+mn-ea"/>
              </a:rPr>
              <a:t>复位如何输入的？按键防抖如何制作的？修改按键防抖的间隔会导致什么问题？</a:t>
            </a:r>
          </a:p>
          <a:p>
            <a:pPr eaLnBrk="1" hangingPunct="1"/>
            <a:r>
              <a:rPr lang="en-US" altLang="zh-CN" sz="2800">
                <a:sym typeface="+mn-ea"/>
              </a:rPr>
              <a:t>2,</a:t>
            </a:r>
            <a:r>
              <a:rPr lang="zh-CN" altLang="en-US" sz="2400" dirty="0">
                <a:sym typeface="+mn-ea"/>
              </a:rPr>
              <a:t>数码管的显示使用组合逻辑输出好还是时序逻辑输出好？</a:t>
            </a:r>
          </a:p>
          <a:p>
            <a:pPr eaLnBrk="1" hangingPunct="1"/>
            <a:r>
              <a:rPr lang="en-US" altLang="zh-CN" sz="2800">
                <a:sym typeface="+mn-ea"/>
              </a:rPr>
              <a:t>3,</a:t>
            </a:r>
            <a:r>
              <a:rPr lang="zh-CN" altLang="en-US" sz="2400" dirty="0">
                <a:sym typeface="+mn-ea"/>
              </a:rPr>
              <a:t>这个代码如果你想改进，准备怎么改进？</a:t>
            </a:r>
          </a:p>
          <a:p>
            <a:pPr eaLnBrk="1" hangingPunct="1"/>
            <a:r>
              <a:rPr lang="en-US" altLang="zh-CN" sz="2800">
                <a:sym typeface="+mn-ea"/>
              </a:rPr>
              <a:t>4,</a:t>
            </a:r>
            <a:r>
              <a:rPr lang="zh-CN" altLang="en-US" sz="2400" dirty="0">
                <a:sym typeface="+mn-ea"/>
              </a:rPr>
              <a:t>全局时钟，全局复位生成。</a:t>
            </a:r>
          </a:p>
          <a:p>
            <a:pPr eaLnBrk="1" hangingPunct="1"/>
            <a:r>
              <a:rPr lang="en-US" altLang="zh-CN" sz="2400">
                <a:sym typeface="+mn-ea"/>
              </a:rPr>
              <a:t>   (lab/lab2/step2/clocktop.vhd)</a:t>
            </a:r>
          </a:p>
          <a:p>
            <a:pPr eaLnBrk="1" hangingPunct="1"/>
            <a:r>
              <a:rPr lang="en-US" altLang="zh-CN" sz="2800">
                <a:sym typeface="+mn-ea"/>
              </a:rPr>
              <a:t>   </a:t>
            </a:r>
            <a:r>
              <a:rPr lang="zh-CN" altLang="en-US" sz="2800" dirty="0">
                <a:sym typeface="+mn-ea"/>
              </a:rPr>
              <a:t>查看</a:t>
            </a:r>
            <a:r>
              <a:rPr lang="en-US" altLang="zh-CN" sz="2800">
                <a:sym typeface="+mn-ea"/>
              </a:rPr>
              <a:t>RPT</a:t>
            </a:r>
            <a:r>
              <a:rPr lang="zh-CN" altLang="en-US" sz="2800" dirty="0">
                <a:sym typeface="+mn-ea"/>
              </a:rPr>
              <a:t>文件中全局</a:t>
            </a:r>
            <a:r>
              <a:rPr lang="en-US" altLang="zh-CN" sz="2800">
                <a:sym typeface="+mn-ea"/>
              </a:rPr>
              <a:t>CLOCK</a:t>
            </a:r>
            <a:r>
              <a:rPr lang="zh-CN" altLang="en-US" sz="2400" dirty="0">
                <a:sym typeface="+mn-ea"/>
              </a:rPr>
              <a:t>信号的使用情况。</a:t>
            </a:r>
          </a:p>
          <a:p>
            <a:pPr eaLnBrk="1" hangingPunct="1"/>
            <a:r>
              <a:rPr lang="zh-CN" altLang="en-US" sz="2800" dirty="0">
                <a:sym typeface="+mn-ea"/>
              </a:rPr>
              <a:t>学习使用</a:t>
            </a:r>
            <a:r>
              <a:rPr lang="en-US" altLang="zh-CN" sz="2800" err="1">
                <a:sym typeface="+mn-ea"/>
              </a:rPr>
              <a:t>altclkctrl</a:t>
            </a:r>
            <a:r>
              <a:rPr lang="zh-CN" altLang="en-US" sz="2400" dirty="0">
                <a:sym typeface="+mn-ea"/>
              </a:rPr>
              <a:t>宏功能生成全局信号。</a:t>
            </a:r>
          </a:p>
          <a:p>
            <a:pPr eaLnBrk="1" hangingPunct="1"/>
            <a:endParaRPr lang="zh-CN" altLang="en-US" sz="2400" dirty="0"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lstStyle/>
          <a:p>
            <a:pPr eaLnBrk="1" hangingPunct="1"/>
            <a:endParaRPr lang="zh-CN" altLang="zh-CN" dirty="0"/>
          </a:p>
        </p:txBody>
      </p:sp>
      <p:sp>
        <p:nvSpPr>
          <p:cNvPr id="1024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4000" dirty="0"/>
              <a:t>环节</a:t>
            </a:r>
            <a:r>
              <a:rPr lang="en-US" altLang="zh-CN" sz="4000"/>
              <a:t>4 </a:t>
            </a:r>
            <a:r>
              <a:rPr lang="zh-CN" altLang="en-US" sz="4000" dirty="0"/>
              <a:t>数字钟添加功能； </a:t>
            </a:r>
            <a:r>
              <a:rPr lang="en-US" altLang="zh-CN" sz="4000"/>
              <a:t>120</a:t>
            </a:r>
            <a:r>
              <a:rPr lang="zh-CN" altLang="en-US" sz="4000" dirty="0"/>
              <a:t>分钟</a:t>
            </a:r>
          </a:p>
        </p:txBody>
      </p:sp>
      <p:sp>
        <p:nvSpPr>
          <p:cNvPr id="10243" name="Rectangle 3"/>
          <p:cNvSpPr>
            <a:spLocks noGrp="1"/>
          </p:cNvSpPr>
          <p:nvPr/>
        </p:nvSpPr>
        <p:spPr>
          <a:xfrm>
            <a:off x="584200" y="1727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dirty="0"/>
              <a:t> </a:t>
            </a:r>
            <a:r>
              <a:rPr lang="en-US" altLang="zh-CN"/>
              <a:t>1</a:t>
            </a:r>
            <a:r>
              <a:rPr lang="zh-CN" altLang="en-US" dirty="0"/>
              <a:t>，日月功能；</a:t>
            </a:r>
          </a:p>
          <a:p>
            <a:pPr eaLnBrk="1" hangingPunct="1"/>
            <a:r>
              <a:rPr lang="zh-CN" altLang="en-US" dirty="0"/>
              <a:t>         （使用</a:t>
            </a:r>
            <a:r>
              <a:rPr lang="en-US" altLang="zh-CN"/>
              <a:t>lab1 </a:t>
            </a:r>
            <a:r>
              <a:rPr lang="zh-CN" altLang="en-US" dirty="0"/>
              <a:t>中的</a:t>
            </a:r>
            <a:r>
              <a:rPr lang="en-US" altLang="zh-CN"/>
              <a:t>case </a:t>
            </a:r>
            <a:r>
              <a:rPr lang="zh-CN" altLang="en-US" dirty="0"/>
              <a:t>语句模型）</a:t>
            </a:r>
          </a:p>
          <a:p>
            <a:pPr eaLnBrk="1" hangingPunct="1"/>
            <a:r>
              <a:rPr lang="zh-CN" altLang="en-US" dirty="0"/>
              <a:t>      </a:t>
            </a:r>
            <a:r>
              <a:rPr lang="en-US" altLang="zh-CN"/>
              <a:t>2</a:t>
            </a:r>
            <a:r>
              <a:rPr lang="zh-CN" altLang="en-US" dirty="0"/>
              <a:t>，设定时间功能；</a:t>
            </a:r>
          </a:p>
          <a:p>
            <a:pPr eaLnBrk="1" hangingPunct="1"/>
            <a:r>
              <a:rPr lang="zh-CN" altLang="en-US" dirty="0"/>
              <a:t>      </a:t>
            </a:r>
            <a:r>
              <a:rPr lang="en-US" altLang="zh-CN"/>
              <a:t>3</a:t>
            </a:r>
            <a:r>
              <a:rPr lang="zh-CN" altLang="en-US" dirty="0"/>
              <a:t>，闹钟功能；</a:t>
            </a:r>
          </a:p>
          <a:p>
            <a:pPr eaLnBrk="1" hangingPunct="1"/>
            <a:r>
              <a:rPr lang="zh-CN" altLang="en-US" dirty="0"/>
              <a:t>      </a:t>
            </a:r>
            <a:r>
              <a:rPr lang="en-US" altLang="zh-CN"/>
              <a:t>4</a:t>
            </a:r>
            <a:r>
              <a:rPr lang="zh-CN" altLang="en-US" dirty="0"/>
              <a:t>，闰年功能。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交大答辩">
  <a:themeElements>
    <a:clrScheme name="交大答辩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交大答辩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交大答辩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交大答辩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交大答辩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交大答辩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交大答辩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交大答辩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交大答辩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交大答辩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交大答辩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交大答辩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交大答辩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交大答辩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交大答辩</Template>
  <TotalTime>0</TotalTime>
  <Words>381</Words>
  <Application>WPS 演示</Application>
  <PresentationFormat>全屏显示(4:3)</PresentationFormat>
  <Paragraphs>46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交大答辩</vt:lpstr>
      <vt:lpstr>幻灯片 1</vt:lpstr>
      <vt:lpstr>实验1 数字钟设计 </vt:lpstr>
      <vt:lpstr>四个环节：</vt:lpstr>
      <vt:lpstr>幻灯片 4</vt:lpstr>
      <vt:lpstr>幻灯片 5</vt:lpstr>
      <vt:lpstr>环节2 数字钟仿真 40分钟 </vt:lpstr>
      <vt:lpstr>幻灯片 7</vt:lpstr>
      <vt:lpstr>环节3 完整的数字钟代码 学习和验证 60分钟 </vt:lpstr>
      <vt:lpstr>环节4 数字钟添加功能； 120分钟</vt:lpstr>
      <vt:lpstr>实验报告要求 </vt:lpstr>
    </vt:vector>
  </TitlesOfParts>
  <Company>Lenovo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slhan</dc:creator>
  <cp:lastModifiedBy>Lenovo</cp:lastModifiedBy>
  <cp:revision>8</cp:revision>
  <dcterms:created xsi:type="dcterms:W3CDTF">2010-01-17T13:31:00Z</dcterms:created>
  <dcterms:modified xsi:type="dcterms:W3CDTF">2018-08-09T09:45:48Z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2052-10.1.0.6749</vt:lpwstr>
  </property>
</Properties>
</file>