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tableStyles" Target="tableStyles.xml"/><Relationship Id="rId7" Type="http://schemas.openxmlformats.org/officeDocument/2006/relationships/presProps" Target="presProps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box 1"/>
          <p:cNvSpPr/>
          <p:nvPr/>
        </p:nvSpPr>
        <p:spPr>
          <a:xfrm>
            <a:off x="1914270" y="2194966"/>
            <a:ext cx="5473065" cy="30918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500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5400" spc="-40" dirty="0">
                <a:solidFill>
                  <a:srgbClr val="00467F">
                    <a:alpha val="100000"/>
                  </a:srgbClr>
                </a:solidFill>
                <a:ln w="15875" cap="flat" cmpd="sng">
                  <a:solidFill>
                    <a:srgbClr a:val="00467F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电子系统设计</a:t>
            </a:r>
            <a:r>
              <a:rPr sz="5400" spc="-30" dirty="0">
                <a:solidFill>
                  <a:srgbClr val="00467F">
                    <a:alpha val="100000"/>
                  </a:srgbClr>
                </a:solidFill>
                <a:ln w="15875" cap="flat" cmpd="sng">
                  <a:solidFill>
                    <a:srgbClr a:val="00467F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基</a:t>
            </a:r>
            <a:r>
              <a:rPr sz="5400" spc="0" dirty="0">
                <a:solidFill>
                  <a:srgbClr val="00467F">
                    <a:alpha val="100000"/>
                  </a:srgbClr>
                </a:solidFill>
                <a:ln w="15875" cap="flat" cmpd="sng">
                  <a:solidFill>
                    <a:srgbClr a:val="00467F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础</a:t>
            </a:r>
            <a:endParaRPr lang="Microsoft YaHei" altLang="Microsoft YaHei" sz="5400" dirty="0"/>
          </a:p>
          <a:p>
            <a:pPr marL="361754" algn="l" rtl="0" eaLnBrk="0">
              <a:lnSpc>
                <a:spcPct val="97000"/>
              </a:lnSpc>
              <a:spcBef>
                <a:spcPts val="1769"/>
              </a:spcBef>
              <a:tabLst/>
            </a:pPr>
            <a:r>
              <a:rPr sz="4400" spc="60" dirty="0">
                <a:solidFill>
                  <a:srgbClr val="C00000">
                    <a:alpha val="100000"/>
                  </a:srgbClr>
                </a:solidFill>
                <a:ln w="12700" cap="flat" cmpd="sng">
                  <a:solidFill>
                    <a:srgbClr a:val="C00000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4.单片机基础-</a:t>
            </a:r>
            <a:r>
              <a:rPr sz="4400" spc="0" dirty="0">
                <a:solidFill>
                  <a:srgbClr val="C00000">
                    <a:alpha val="100000"/>
                  </a:srgbClr>
                </a:solidFill>
                <a:ln w="12700" cap="flat" cmpd="sng">
                  <a:solidFill>
                    <a:srgbClr a:val="C00000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C</a:t>
            </a:r>
            <a:r>
              <a:rPr sz="4400" spc="60" dirty="0">
                <a:solidFill>
                  <a:srgbClr val="C00000">
                    <a:alpha val="100000"/>
                  </a:srgbClr>
                </a:solidFill>
                <a:ln w="12700" cap="flat" cmpd="sng">
                  <a:solidFill>
                    <a:srgbClr a:val="C00000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5</a:t>
            </a:r>
            <a:r>
              <a:rPr sz="4400" spc="50" dirty="0">
                <a:solidFill>
                  <a:srgbClr val="C00000">
                    <a:alpha val="100000"/>
                  </a:srgbClr>
                </a:solidFill>
                <a:ln w="12700" cap="flat" cmpd="sng">
                  <a:solidFill>
                    <a:srgbClr a:val="C00000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1</a:t>
            </a:r>
            <a:endParaRPr lang="Microsoft YaHei" altLang="Microsoft YaHei" sz="4400" dirty="0"/>
          </a:p>
          <a:p>
            <a:pPr algn="l" rtl="0" eaLnBrk="0">
              <a:lnSpc>
                <a:spcPct val="11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7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7000"/>
              </a:lnSpc>
              <a:tabLst/>
            </a:pPr>
            <a:endParaRPr lang="Arial" altLang="Arial" sz="1000" dirty="0"/>
          </a:p>
          <a:p>
            <a:pPr marL="1377010" algn="l" rtl="0" eaLnBrk="0">
              <a:lnSpc>
                <a:spcPct val="89000"/>
              </a:lnSpc>
              <a:spcBef>
                <a:spcPts val="722"/>
              </a:spcBef>
              <a:tabLst/>
            </a:pPr>
            <a:r>
              <a:rPr sz="2400" spc="20" dirty="0">
                <a:solidFill>
                  <a:srgbClr val="0D0D0D">
                    <a:alpha val="100000"/>
                  </a:srgbClr>
                </a:solidFill>
                <a:ln w="6350" cap="flat" cmpd="sng">
                  <a:solidFill>
                    <a:srgbClr a:val="0D0D0D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张翠翠</a:t>
            </a:r>
            <a:r>
              <a:rPr sz="2400" spc="20" dirty="0">
                <a:solidFill>
                  <a:srgbClr val="0D0D0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2400" spc="20" dirty="0">
                <a:solidFill>
                  <a:srgbClr val="0D0D0D">
                    <a:alpha val="100000"/>
                  </a:srgbClr>
                </a:solidFill>
                <a:ln w="6350" cap="flat" cmpd="sng">
                  <a:solidFill>
                    <a:srgbClr a:val="0D0D0D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西</a:t>
            </a:r>
            <a:r>
              <a:rPr sz="2400" spc="10" dirty="0">
                <a:solidFill>
                  <a:srgbClr val="0D0D0D">
                    <a:alpha val="100000"/>
                  </a:srgbClr>
                </a:solidFill>
                <a:ln w="6350" cap="flat" cmpd="sng">
                  <a:solidFill>
                    <a:srgbClr a:val="0D0D0D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一</a:t>
            </a:r>
            <a:r>
              <a:rPr sz="2400" spc="0" dirty="0">
                <a:solidFill>
                  <a:srgbClr val="0D0D0D">
                    <a:alpha val="100000"/>
                  </a:srgbClr>
                </a:solidFill>
                <a:ln w="6350" cap="flat" cmpd="sng">
                  <a:solidFill>
                    <a:srgbClr a:val="0D0D0D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楼520</a:t>
            </a:r>
            <a:endParaRPr lang="Microsoft YaHei" altLang="Microsoft YaHei" sz="2400" dirty="0"/>
          </a:p>
          <a:p>
            <a:pPr marL="1102385" algn="l" rtl="0" eaLnBrk="0">
              <a:lnSpc>
                <a:spcPts val="3455"/>
              </a:lnSpc>
              <a:tabLst/>
            </a:pPr>
            <a:r>
              <a:rPr sz="2400" spc="-10" dirty="0">
                <a:solidFill>
                  <a:srgbClr val="0D0D0D">
                    <a:alpha val="100000"/>
                  </a:srgbClr>
                </a:solidFill>
                <a:ln w="6350" cap="flat" cmpd="sng">
                  <a:solidFill>
                    <a:srgbClr a:val="0D0D0D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西安交通大</a:t>
            </a:r>
            <a:r>
              <a:rPr sz="2400" spc="0" dirty="0">
                <a:solidFill>
                  <a:srgbClr val="0D0D0D">
                    <a:alpha val="100000"/>
                  </a:srgbClr>
                </a:solidFill>
                <a:ln w="6350" cap="flat" cmpd="sng">
                  <a:solidFill>
                    <a:srgbClr a:val="0D0D0D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学</a:t>
            </a:r>
            <a:r>
              <a:rPr sz="2400" spc="0" dirty="0">
                <a:solidFill>
                  <a:srgbClr val="0D0D0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400" spc="0" dirty="0">
                <a:solidFill>
                  <a:srgbClr val="0D0D0D">
                    <a:alpha val="100000"/>
                  </a:srgbClr>
                </a:solidFill>
                <a:ln w="6350" cap="flat" cmpd="sng">
                  <a:solidFill>
                    <a:srgbClr a:val="0D0D0D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信通学院</a:t>
            </a:r>
            <a:endParaRPr lang="Microsoft YaHei" altLang="Microsoft YaHei" sz="2400" dirty="0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028688" y="333756"/>
            <a:ext cx="1886711" cy="5059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9144000" cy="6857998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2136698" y="2711856"/>
            <a:ext cx="2538729" cy="26498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103"/>
              </a:lnSpc>
              <a:tabLst/>
            </a:pPr>
            <a:endParaRPr lang="Arial" altLang="Arial" sz="100" dirty="0"/>
          </a:p>
          <a:p>
            <a:pPr marL="42570" algn="l" rtl="0" eaLnBrk="0">
              <a:lnSpc>
                <a:spcPct val="97000"/>
              </a:lnSpc>
              <a:tabLst/>
            </a:pPr>
            <a:r>
              <a:rPr sz="2400" spc="-20" dirty="0">
                <a:solidFill>
                  <a:srgbClr val="0D0D0D">
                    <a:alpha val="100000"/>
                  </a:srgbClr>
                </a:solidFill>
                <a:ln w="6350" cap="flat" cmpd="sng">
                  <a:solidFill>
                    <a:srgbClr a:val="0D0D0D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51单</a:t>
            </a:r>
            <a:r>
              <a:rPr sz="2400" spc="-10" dirty="0">
                <a:solidFill>
                  <a:srgbClr val="0D0D0D">
                    <a:alpha val="100000"/>
                  </a:srgbClr>
                </a:solidFill>
                <a:ln w="6350" cap="flat" cmpd="sng">
                  <a:solidFill>
                    <a:srgbClr a:val="0D0D0D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片</a:t>
            </a:r>
            <a:r>
              <a:rPr sz="2400" spc="0" dirty="0">
                <a:solidFill>
                  <a:srgbClr val="0D0D0D">
                    <a:alpha val="100000"/>
                  </a:srgbClr>
                </a:solidFill>
                <a:ln w="6350" cap="flat" cmpd="sng">
                  <a:solidFill>
                    <a:srgbClr a:val="0D0D0D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机</a:t>
            </a:r>
            <a:endParaRPr lang="Microsoft YaHei" altLang="Microsoft YaHei" sz="24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marL="42570" algn="l" rtl="0" eaLnBrk="0">
              <a:lnSpc>
                <a:spcPct val="97000"/>
              </a:lnSpc>
              <a:spcBef>
                <a:spcPts val="726"/>
              </a:spcBef>
              <a:tabLst/>
            </a:pPr>
            <a:r>
              <a:rPr sz="2400" spc="-20" dirty="0">
                <a:solidFill>
                  <a:srgbClr val="0D0D0D">
                    <a:alpha val="100000"/>
                  </a:srgbClr>
                </a:solidFill>
                <a:ln w="6350" cap="flat" cmpd="sng">
                  <a:solidFill>
                    <a:srgbClr a:val="0D0D0D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51系</a:t>
            </a:r>
            <a:r>
              <a:rPr sz="2400" spc="-10" dirty="0">
                <a:solidFill>
                  <a:srgbClr val="0D0D0D">
                    <a:alpha val="100000"/>
                  </a:srgbClr>
                </a:solidFill>
                <a:ln w="6350" cap="flat" cmpd="sng">
                  <a:solidFill>
                    <a:srgbClr a:val="0D0D0D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统</a:t>
            </a:r>
            <a:r>
              <a:rPr sz="2400" spc="0" dirty="0">
                <a:solidFill>
                  <a:srgbClr val="0D0D0D">
                    <a:alpha val="100000"/>
                  </a:srgbClr>
                </a:solidFill>
                <a:ln w="6350" cap="flat" cmpd="sng">
                  <a:solidFill>
                    <a:srgbClr a:val="0D0D0D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板</a:t>
            </a:r>
            <a:endParaRPr lang="Microsoft YaHei" altLang="Microsoft YaHei" sz="24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marL="42570" algn="l" rtl="0" eaLnBrk="0">
              <a:lnSpc>
                <a:spcPct val="97000"/>
              </a:lnSpc>
              <a:spcBef>
                <a:spcPts val="728"/>
              </a:spcBef>
              <a:tabLst/>
            </a:pPr>
            <a:r>
              <a:rPr sz="2400" spc="-10" dirty="0">
                <a:solidFill>
                  <a:srgbClr val="262626">
                    <a:alpha val="100000"/>
                  </a:srgbClr>
                </a:solidFill>
                <a:ln w="6350" cap="flat" cmpd="sng">
                  <a:solidFill>
                    <a:srgbClr a:val="262626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51单片机程序</a:t>
            </a:r>
            <a:r>
              <a:rPr sz="2400" spc="0" dirty="0">
                <a:solidFill>
                  <a:srgbClr val="262626">
                    <a:alpha val="100000"/>
                  </a:srgbClr>
                </a:solidFill>
                <a:ln w="6350" cap="flat" cmpd="sng">
                  <a:solidFill>
                    <a:srgbClr a:val="262626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设计</a:t>
            </a:r>
            <a:endParaRPr lang="Microsoft YaHei" altLang="Microsoft YaHei" sz="2400" dirty="0"/>
          </a:p>
          <a:p>
            <a:pPr algn="l" rtl="0" eaLnBrk="0">
              <a:lnSpc>
                <a:spcPct val="19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600" dirty="0"/>
          </a:p>
          <a:p>
            <a:pPr marL="12700" algn="l" rtl="0" eaLnBrk="0">
              <a:lnSpc>
                <a:spcPct val="97000"/>
              </a:lnSpc>
              <a:spcBef>
                <a:spcPts val="5"/>
              </a:spcBef>
              <a:tabLst/>
            </a:pPr>
            <a:r>
              <a:rPr sz="2400" spc="-20" dirty="0">
                <a:solidFill>
                  <a:srgbClr val="262626">
                    <a:alpha val="100000"/>
                  </a:srgbClr>
                </a:solidFill>
                <a:ln w="6350" cap="flat" cmpd="sng">
                  <a:solidFill>
                    <a:srgbClr a:val="262626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实验</a:t>
            </a:r>
            <a:r>
              <a:rPr sz="2400" spc="-10" dirty="0">
                <a:solidFill>
                  <a:srgbClr val="262626">
                    <a:alpha val="100000"/>
                  </a:srgbClr>
                </a:solidFill>
                <a:ln w="6350" cap="flat" cmpd="sng">
                  <a:solidFill>
                    <a:srgbClr a:val="262626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任</a:t>
            </a:r>
            <a:r>
              <a:rPr sz="2400" spc="0" dirty="0">
                <a:solidFill>
                  <a:srgbClr val="262626">
                    <a:alpha val="100000"/>
                  </a:srgbClr>
                </a:solidFill>
                <a:ln w="6350" cap="flat" cmpd="sng">
                  <a:solidFill>
                    <a:srgbClr a:val="262626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务</a:t>
            </a:r>
            <a:endParaRPr lang="Microsoft YaHei" altLang="Microsoft YaHei" sz="2400" dirty="0"/>
          </a:p>
        </p:txBody>
      </p:sp>
      <p:grpSp>
        <p:nvGrpSpPr>
          <p:cNvPr id="2" name="group 2"/>
          <p:cNvGrpSpPr/>
          <p:nvPr/>
        </p:nvGrpSpPr>
        <p:grpSpPr>
          <a:xfrm rot="21600000">
            <a:off x="353568" y="1097279"/>
            <a:ext cx="1262111" cy="1080516"/>
            <a:chOff x="0" y="0"/>
            <a:chExt cx="1262111" cy="108051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1193292" cy="1080516"/>
            </a:xfrm>
            <a:prstGeom prst="rect">
              <a:avLst/>
            </a:prstGeom>
          </p:spPr>
        </p:pic>
        <p:sp>
          <p:nvSpPr>
            <p:cNvPr id="6" name="textbox 6"/>
            <p:cNvSpPr/>
            <p:nvPr/>
          </p:nvSpPr>
          <p:spPr>
            <a:xfrm>
              <a:off x="-12700" y="-12700"/>
              <a:ext cx="1287780" cy="130556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9078"/>
                </a:lnSpc>
                <a:tabLst/>
              </a:pPr>
              <a:endParaRPr lang="Arial" altLang="Arial" sz="100" dirty="0"/>
            </a:p>
            <a:p>
              <a:pPr marL="455054" algn="l" rtl="0" eaLnBrk="0">
                <a:lnSpc>
                  <a:spcPct val="78000"/>
                </a:lnSpc>
                <a:tabLst/>
              </a:pPr>
              <a:r>
                <a:rPr sz="6900" spc="1080" dirty="0">
                  <a:solidFill>
                    <a:srgbClr val="FFFFFF">
                      <a:alpha val="100000"/>
                    </a:srgbClr>
                  </a:solidFill>
                  <a:ln w="23957" cap="flat" cmpd="sng">
                    <a:solidFill>
                      <a:srgbClr a:val="FFFFFF">
                        <a:alpha val="100000"/>
                      </a:srgbClr>
                    </a:solidFill>
                    <a:prstDash a:val="solid"/>
                    <a:miter lim="10"/>
                  </a:ln>
                  <a:latin typeface="Arial Black"/>
                  <a:ea typeface="Arial Black"/>
                  <a:cs typeface="Arial Black"/>
                </a:rPr>
                <a:t>C</a:t>
              </a:r>
              <a:endParaRPr lang="Arial Black" altLang="Arial Black" sz="6900" dirty="0"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598676" y="1615401"/>
            <a:ext cx="2727959" cy="41304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648714" y="1631315"/>
            <a:ext cx="2632201" cy="31026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 rot="21600000">
            <a:off x="1440180" y="2606040"/>
            <a:ext cx="611098" cy="544067"/>
            <a:chOff x="0" y="0"/>
            <a:chExt cx="611098" cy="544067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0" y="0"/>
              <a:ext cx="611098" cy="544067"/>
            </a:xfrm>
            <a:prstGeom prst="rect">
              <a:avLst/>
            </a:prstGeom>
          </p:spPr>
        </p:pic>
        <p:sp>
          <p:nvSpPr>
            <p:cNvPr id="10" name="textbox 10"/>
            <p:cNvSpPr/>
            <p:nvPr/>
          </p:nvSpPr>
          <p:spPr>
            <a:xfrm>
              <a:off x="-12700" y="-12700"/>
              <a:ext cx="636905" cy="63182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2000"/>
                </a:lnSpc>
                <a:tabLst/>
              </a:pPr>
              <a:endParaRPr lang="Arial" altLang="Arial" sz="1000" dirty="0"/>
            </a:p>
            <a:p>
              <a:pPr marL="149694" algn="l" rtl="0" eaLnBrk="0">
                <a:lnSpc>
                  <a:spcPct val="76000"/>
                </a:lnSpc>
                <a:spcBef>
                  <a:spcPts val="4"/>
                </a:spcBef>
                <a:tabLst/>
              </a:pPr>
              <a:r>
                <a:rPr sz="2100" spc="-20" dirty="0">
                  <a:solidFill>
                    <a:srgbClr val="262626">
                      <a:alpha val="100000"/>
                    </a:srgbClr>
                  </a:solidFill>
                  <a:latin typeface="Stencil"/>
                  <a:ea typeface="Stencil"/>
                  <a:cs typeface="Stencil"/>
                </a:rPr>
                <a:t>01</a:t>
              </a:r>
              <a:endParaRPr lang="Stencil" altLang="Stencil" sz="2100" dirty="0"/>
            </a:p>
          </p:txBody>
        </p:sp>
      </p:grpSp>
      <p:grpSp>
        <p:nvGrpSpPr>
          <p:cNvPr id="6" name="group 6"/>
          <p:cNvGrpSpPr/>
          <p:nvPr/>
        </p:nvGrpSpPr>
        <p:grpSpPr>
          <a:xfrm rot="21600000">
            <a:off x="1427988" y="4873752"/>
            <a:ext cx="609587" cy="544068"/>
            <a:chOff x="0" y="0"/>
            <a:chExt cx="609587" cy="544068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1600000">
              <a:off x="0" y="0"/>
              <a:ext cx="609587" cy="544068"/>
            </a:xfrm>
            <a:prstGeom prst="rect">
              <a:avLst/>
            </a:prstGeom>
          </p:spPr>
        </p:pic>
        <p:sp>
          <p:nvSpPr>
            <p:cNvPr id="12" name="textbox 12"/>
            <p:cNvSpPr/>
            <p:nvPr/>
          </p:nvSpPr>
          <p:spPr>
            <a:xfrm>
              <a:off x="-12700" y="-12700"/>
              <a:ext cx="635000" cy="63182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3000"/>
                </a:lnSpc>
                <a:tabLst/>
              </a:pPr>
              <a:endParaRPr lang="Arial" altLang="Arial" sz="1000" dirty="0"/>
            </a:p>
            <a:p>
              <a:pPr marL="150075" algn="l" rtl="0" eaLnBrk="0">
                <a:lnSpc>
                  <a:spcPct val="76000"/>
                </a:lnSpc>
                <a:spcBef>
                  <a:spcPts val="4"/>
                </a:spcBef>
                <a:tabLst/>
              </a:pPr>
              <a:r>
                <a:rPr sz="2100" spc="-20" dirty="0">
                  <a:solidFill>
                    <a:srgbClr val="262626">
                      <a:alpha val="100000"/>
                    </a:srgbClr>
                  </a:solidFill>
                  <a:latin typeface="Stencil"/>
                  <a:ea typeface="Stencil"/>
                  <a:cs typeface="Stencil"/>
                </a:rPr>
                <a:t>04</a:t>
              </a:r>
              <a:endParaRPr lang="Stencil" altLang="Stencil" sz="2100" dirty="0"/>
            </a:p>
          </p:txBody>
        </p:sp>
      </p:grpSp>
      <p:grpSp>
        <p:nvGrpSpPr>
          <p:cNvPr id="8" name="group 8"/>
          <p:cNvGrpSpPr/>
          <p:nvPr/>
        </p:nvGrpSpPr>
        <p:grpSpPr>
          <a:xfrm rot="21600000">
            <a:off x="1440180" y="3369564"/>
            <a:ext cx="609587" cy="544067"/>
            <a:chOff x="0" y="0"/>
            <a:chExt cx="609587" cy="544067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1600000">
              <a:off x="0" y="0"/>
              <a:ext cx="609587" cy="544067"/>
            </a:xfrm>
            <a:prstGeom prst="rect">
              <a:avLst/>
            </a:prstGeom>
          </p:spPr>
        </p:pic>
        <p:sp>
          <p:nvSpPr>
            <p:cNvPr id="14" name="textbox 14"/>
            <p:cNvSpPr/>
            <p:nvPr/>
          </p:nvSpPr>
          <p:spPr>
            <a:xfrm>
              <a:off x="-12700" y="-12700"/>
              <a:ext cx="635000" cy="63182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3000"/>
                </a:lnSpc>
                <a:tabLst/>
              </a:pPr>
              <a:endParaRPr lang="Arial" altLang="Arial" sz="1000" dirty="0"/>
            </a:p>
            <a:p>
              <a:pPr marL="148551" algn="l" rtl="0" eaLnBrk="0">
                <a:lnSpc>
                  <a:spcPct val="76000"/>
                </a:lnSpc>
                <a:spcBef>
                  <a:spcPts val="1"/>
                </a:spcBef>
                <a:tabLst/>
              </a:pPr>
              <a:r>
                <a:rPr sz="2100" spc="-20" dirty="0">
                  <a:solidFill>
                    <a:srgbClr val="262626">
                      <a:alpha val="100000"/>
                    </a:srgbClr>
                  </a:solidFill>
                  <a:latin typeface="Stencil"/>
                  <a:ea typeface="Stencil"/>
                  <a:cs typeface="Stencil"/>
                </a:rPr>
                <a:t>02</a:t>
              </a:r>
              <a:endParaRPr lang="Stencil" altLang="Stencil" sz="2100" dirty="0"/>
            </a:p>
          </p:txBody>
        </p:sp>
      </p:grpSp>
      <p:grpSp>
        <p:nvGrpSpPr>
          <p:cNvPr id="10" name="group 10"/>
          <p:cNvGrpSpPr/>
          <p:nvPr/>
        </p:nvGrpSpPr>
        <p:grpSpPr>
          <a:xfrm rot="21600000">
            <a:off x="1440180" y="4134611"/>
            <a:ext cx="609587" cy="544067"/>
            <a:chOff x="0" y="0"/>
            <a:chExt cx="609587" cy="544067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1600000">
              <a:off x="0" y="0"/>
              <a:ext cx="609587" cy="544067"/>
            </a:xfrm>
            <a:prstGeom prst="rect">
              <a:avLst/>
            </a:prstGeom>
          </p:spPr>
        </p:pic>
        <p:sp>
          <p:nvSpPr>
            <p:cNvPr id="16" name="textbox 16"/>
            <p:cNvSpPr/>
            <p:nvPr/>
          </p:nvSpPr>
          <p:spPr>
            <a:xfrm>
              <a:off x="-12700" y="-12700"/>
              <a:ext cx="635000" cy="63182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9452"/>
                </a:lnSpc>
                <a:tabLst/>
              </a:pPr>
              <a:endParaRPr lang="Arial" altLang="Arial" sz="100" dirty="0"/>
            </a:p>
            <a:p>
              <a:pPr marL="149186" algn="l" rtl="0" eaLnBrk="0">
                <a:lnSpc>
                  <a:spcPct val="76000"/>
                </a:lnSpc>
                <a:tabLst/>
              </a:pPr>
              <a:r>
                <a:rPr sz="2100" spc="-20" dirty="0">
                  <a:solidFill>
                    <a:srgbClr val="262626">
                      <a:alpha val="100000"/>
                    </a:srgbClr>
                  </a:solidFill>
                  <a:latin typeface="Stencil"/>
                  <a:ea typeface="Stencil"/>
                  <a:cs typeface="Stencil"/>
                </a:rPr>
                <a:t>03</a:t>
              </a:r>
              <a:endParaRPr lang="Stencil" altLang="Stencil" sz="21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9144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067300" y="1322832"/>
            <a:ext cx="2837688" cy="41910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463295" cy="330707"/>
          </a:xfrm>
          <a:prstGeom prst="rect">
            <a:avLst/>
          </a:prstGeom>
        </p:spPr>
      </p:pic>
      <p:sp>
        <p:nvSpPr>
          <p:cNvPr id="20" name="path"/>
          <p:cNvSpPr/>
          <p:nvPr/>
        </p:nvSpPr>
        <p:spPr>
          <a:xfrm>
            <a:off x="0" y="0"/>
            <a:ext cx="777240" cy="556259"/>
          </a:xfrm>
          <a:custGeom>
            <a:avLst/>
            <a:gdLst/>
            <a:ahLst/>
            <a:cxnLst/>
            <a:rect l="0" t="0" r="0" b="0"/>
            <a:pathLst>
              <a:path w="1224" h="875">
                <a:moveTo>
                  <a:pt x="0" y="875"/>
                </a:moveTo>
                <a:lnTo>
                  <a:pt x="0" y="475"/>
                </a:lnTo>
                <a:lnTo>
                  <a:pt x="664" y="0"/>
                </a:lnTo>
                <a:lnTo>
                  <a:pt x="1224" y="0"/>
                </a:lnTo>
                <a:lnTo>
                  <a:pt x="0" y="875"/>
                </a:lnTo>
                <a:close/>
              </a:path>
            </a:pathLst>
          </a:custGeom>
          <a:solidFill>
            <a:srgbClr val="039AC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" name="textbox 21"/>
          <p:cNvSpPr/>
          <p:nvPr/>
        </p:nvSpPr>
        <p:spPr>
          <a:xfrm>
            <a:off x="-12700" y="-12700"/>
            <a:ext cx="4279900" cy="23329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marL="1023290" algn="l" rtl="0" eaLnBrk="0">
              <a:lnSpc>
                <a:spcPct val="97000"/>
              </a:lnSpc>
              <a:spcBef>
                <a:spcPts val="5"/>
              </a:spcBef>
              <a:tabLst/>
            </a:pPr>
            <a:r>
              <a:rPr sz="2700" spc="-20" dirty="0">
                <a:solidFill>
                  <a:srgbClr val="0D0D0D">
                    <a:alpha val="100000"/>
                  </a:srgbClr>
                </a:solidFill>
                <a:ln w="6350" cap="flat" cmpd="sng">
                  <a:solidFill>
                    <a:srgbClr a:val="0D0D0D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51单</a:t>
            </a:r>
            <a:r>
              <a:rPr sz="2700" spc="0" dirty="0">
                <a:solidFill>
                  <a:srgbClr val="0D0D0D">
                    <a:alpha val="100000"/>
                  </a:srgbClr>
                </a:solidFill>
                <a:ln w="6350" cap="flat" cmpd="sng">
                  <a:solidFill>
                    <a:srgbClr a:val="0D0D0D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片机</a:t>
            </a:r>
            <a:endParaRPr lang="Microsoft YaHei" altLang="Microsoft YaHei" sz="27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marL="811822" algn="l" rtl="0" eaLnBrk="0">
              <a:lnSpc>
                <a:spcPct val="97000"/>
              </a:lnSpc>
              <a:spcBef>
                <a:spcPts val="635"/>
              </a:spcBef>
              <a:tabLst/>
            </a:pPr>
            <a:r>
              <a:rPr sz="2100" spc="-10" dirty="0">
                <a:solidFill>
                  <a:srgbClr val="0D0D0D">
                    <a:alpha val="100000"/>
                  </a:srgbClr>
                </a:solidFill>
                <a:ln w="6350" cap="flat" cmpd="sng">
                  <a:solidFill>
                    <a:srgbClr a:val="0D0D0D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8位微</a:t>
            </a:r>
            <a:r>
              <a:rPr sz="2100" spc="0" dirty="0">
                <a:solidFill>
                  <a:srgbClr val="0D0D0D">
                    <a:alpha val="100000"/>
                  </a:srgbClr>
                </a:solidFill>
                <a:ln w="6350" cap="flat" cmpd="sng">
                  <a:solidFill>
                    <a:srgbClr a:val="0D0D0D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处理器</a:t>
            </a:r>
            <a:endParaRPr lang="Microsoft YaHei" altLang="Microsoft YaHei" sz="2100" dirty="0"/>
          </a:p>
          <a:p>
            <a:pPr algn="r" rtl="0" eaLnBrk="0">
              <a:lnSpc>
                <a:spcPts val="2713"/>
              </a:lnSpc>
              <a:spcBef>
                <a:spcPts val="581"/>
              </a:spcBef>
              <a:tabLst/>
            </a:pPr>
            <a:r>
              <a:rPr sz="2100" spc="360" dirty="0">
                <a:solidFill>
                  <a:srgbClr val="0D0D0D">
                    <a:alpha val="100000"/>
                  </a:srgbClr>
                </a:solidFill>
                <a:ln w="6350" cap="flat" cmpd="sng">
                  <a:solidFill>
                    <a:srgbClr a:val="0D0D0D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8-</a:t>
            </a:r>
            <a:r>
              <a:rPr sz="2100" spc="0" dirty="0">
                <a:solidFill>
                  <a:srgbClr val="0D0D0D">
                    <a:alpha val="100000"/>
                  </a:srgbClr>
                </a:solidFill>
                <a:ln w="6350" cap="flat" cmpd="sng">
                  <a:solidFill>
                    <a:srgbClr a:val="0D0D0D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bit</a:t>
            </a:r>
            <a:r>
              <a:rPr sz="2100" spc="360" dirty="0">
                <a:solidFill>
                  <a:srgbClr val="0D0D0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100" spc="0" dirty="0">
                <a:solidFill>
                  <a:srgbClr val="0D0D0D">
                    <a:alpha val="100000"/>
                  </a:srgbClr>
                </a:solidFill>
                <a:ln w="6350" cap="flat" cmpd="sng">
                  <a:solidFill>
                    <a:srgbClr a:val="0D0D0D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Microcontroller</a:t>
            </a:r>
            <a:r>
              <a:rPr sz="2100" spc="340" dirty="0">
                <a:solidFill>
                  <a:srgbClr val="0D0D0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100" spc="0" dirty="0">
                <a:solidFill>
                  <a:srgbClr val="0D0D0D">
                    <a:alpha val="100000"/>
                  </a:srgbClr>
                </a:solidFill>
                <a:ln w="6350" cap="flat" cmpd="sng">
                  <a:solidFill>
                    <a:srgbClr a:val="0D0D0D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Unit</a:t>
            </a:r>
            <a:endParaRPr lang="Microsoft YaHei" altLang="Microsoft YaHei" sz="2100" dirty="0"/>
          </a:p>
        </p:txBody>
      </p:sp>
      <p:sp>
        <p:nvSpPr>
          <p:cNvPr id="22" name="path"/>
          <p:cNvSpPr/>
          <p:nvPr/>
        </p:nvSpPr>
        <p:spPr>
          <a:xfrm>
            <a:off x="0" y="0"/>
            <a:ext cx="960120" cy="685800"/>
          </a:xfrm>
          <a:custGeom>
            <a:avLst/>
            <a:gdLst/>
            <a:ahLst/>
            <a:cxnLst/>
            <a:rect l="0" t="0" r="0" b="0"/>
            <a:pathLst>
              <a:path w="1512" h="1080">
                <a:moveTo>
                  <a:pt x="0" y="1080"/>
                </a:moveTo>
                <a:lnTo>
                  <a:pt x="0" y="813"/>
                </a:lnTo>
                <a:lnTo>
                  <a:pt x="1139" y="0"/>
                </a:lnTo>
                <a:lnTo>
                  <a:pt x="1512" y="0"/>
                </a:lnTo>
                <a:lnTo>
                  <a:pt x="0" y="1080"/>
                </a:lnTo>
                <a:close/>
              </a:path>
            </a:pathLst>
          </a:custGeom>
          <a:solidFill>
            <a:srgbClr val="89DFFD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227832" y="614171"/>
            <a:ext cx="5134355" cy="5591556"/>
          </a:xfrm>
          <a:prstGeom prst="rect">
            <a:avLst/>
          </a:prstGeom>
        </p:spPr>
      </p:pic>
      <p:graphicFrame>
        <p:nvGraphicFramePr>
          <p:cNvPr id="24" name="table 24"/>
          <p:cNvGraphicFramePr>
            <a:graphicFrameLocks noGrp="1"/>
          </p:cNvGraphicFramePr>
          <p:nvPr/>
        </p:nvGraphicFramePr>
        <p:xfrm>
          <a:off x="446531" y="2631948"/>
          <a:ext cx="2537460" cy="1025525"/>
        </p:xfrm>
        <a:graphic>
          <a:graphicData uri="http://schemas.openxmlformats.org/drawingml/2006/table">
            <a:tbl>
              <a:tblPr/>
              <a:tblGrid>
                <a:gridCol w="2537460"/>
              </a:tblGrid>
              <a:tr h="10191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8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107273" indent="-1540" algn="l" rtl="0" eaLnBrk="0">
                        <a:lnSpc>
                          <a:spcPct val="102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0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ngXian"/>
                          <a:ea typeface="DengXian"/>
                          <a:cs typeface="DengXian"/>
                        </a:rPr>
                        <a:t>程序存储</a:t>
                      </a:r>
                      <a:r>
                        <a:rPr sz="20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ngXian"/>
                          <a:ea typeface="DengXian"/>
                          <a:cs typeface="DengXian"/>
                        </a:rPr>
                        <a:t>器里的</a:t>
                      </a:r>
                      <a:r>
                        <a:rPr sz="20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DengXian"/>
                          <a:ea typeface="DengXian"/>
                          <a:cs typeface="DengXian"/>
                        </a:rPr>
                        <a:t>指令</a:t>
                      </a:r>
                      <a:r>
                        <a:rPr sz="20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DengXian"/>
                          <a:ea typeface="DengXian"/>
                          <a:cs typeface="DengXian"/>
                        </a:rPr>
                        <a:t>  </a:t>
                      </a:r>
                      <a:r>
                        <a:rPr sz="20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ngXian"/>
                          <a:ea typeface="DengXian"/>
                          <a:cs typeface="DengXian"/>
                        </a:rPr>
                        <a:t>跟着系统时</a:t>
                      </a:r>
                      <a:r>
                        <a:rPr sz="20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ngXian"/>
                          <a:ea typeface="DengXian"/>
                          <a:cs typeface="DengXian"/>
                        </a:rPr>
                        <a:t>钟的</a:t>
                      </a:r>
                      <a:r>
                        <a:rPr sz="20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DengXian"/>
                          <a:ea typeface="DengXian"/>
                          <a:cs typeface="DengXian"/>
                        </a:rPr>
                        <a:t>节拍</a:t>
                      </a:r>
                      <a:r>
                        <a:rPr sz="20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DengXian"/>
                          <a:ea typeface="DengXian"/>
                          <a:cs typeface="DengXian"/>
                        </a:rPr>
                        <a:t>  </a:t>
                      </a:r>
                      <a:r>
                        <a:rPr sz="20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ngXian"/>
                          <a:ea typeface="DengXian"/>
                          <a:cs typeface="DengXian"/>
                        </a:rPr>
                        <a:t>一条一条</a:t>
                      </a:r>
                      <a:r>
                        <a:rPr sz="2000" spc="-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DengXian"/>
                          <a:ea typeface="DengXian"/>
                          <a:cs typeface="DengXian"/>
                        </a:rPr>
                        <a:t>执行</a:t>
                      </a:r>
                      <a:endParaRPr lang="DengXian" altLang="DengXian" sz="2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5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960119" cy="685800"/>
          </a:xfrm>
          <a:prstGeom prst="rect">
            <a:avLst/>
          </a:prstGeom>
        </p:spPr>
      </p:pic>
      <p:sp>
        <p:nvSpPr>
          <p:cNvPr id="26" name="textbox 26"/>
          <p:cNvSpPr/>
          <p:nvPr/>
        </p:nvSpPr>
        <p:spPr>
          <a:xfrm>
            <a:off x="997890" y="444455"/>
            <a:ext cx="1449705" cy="4267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20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2700" spc="-20" dirty="0">
                <a:solidFill>
                  <a:srgbClr val="0D0D0D">
                    <a:alpha val="100000"/>
                  </a:srgbClr>
                </a:solidFill>
                <a:ln w="6350" cap="flat" cmpd="sng">
                  <a:solidFill>
                    <a:srgbClr a:val="0D0D0D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51单</a:t>
            </a:r>
            <a:r>
              <a:rPr sz="2700" spc="0" dirty="0">
                <a:solidFill>
                  <a:srgbClr val="0D0D0D">
                    <a:alpha val="100000"/>
                  </a:srgbClr>
                </a:solidFill>
                <a:ln w="6350" cap="flat" cmpd="sng">
                  <a:solidFill>
                    <a:srgbClr a:val="0D0D0D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片机</a:t>
            </a:r>
            <a:endParaRPr lang="Microsoft YaHei" altLang="Microsoft YaHei" sz="2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op:Properties xmlns:vt="http://schemas.openxmlformats.org/officeDocument/2006/docPropsVTypes" xmlns:op="http://schemas.openxmlformats.org/officeDocument/2006/custom-properties">
  <op:property fmtid="{E94486CC-9CD1-11EB-B3E1-52540006F7B4}" pid="2" name="CRO">
    <vt:lpwstr>wqlLaW5nc29mdCBQREYgdG8gV1BTIDgw</vt:lpwstr>
  </op:property>
  <op:property fmtid="{E94486CC-9CD1-11EB-B3E1-52540006F7B4}" pid="3" name="Created">
    <vt:filetime>2022-07-03T14:47:32</vt:filetime>
  </op:property>
</op:Properties>
</file>