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  <p:sldId id="257" r:id="rId9"/>
    <p:sldId id="279" r:id="rId10"/>
    <p:sldId id="265" r:id="rId11"/>
    <p:sldId id="266" r:id="rId12"/>
    <p:sldId id="267" r:id="rId13"/>
    <p:sldId id="268" r:id="rId14"/>
    <p:sldId id="277" r:id="rId15"/>
    <p:sldId id="278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13"/>
    <p:restoredTop sz="50620"/>
  </p:normalViewPr>
  <p:slideViewPr>
    <p:cSldViewPr snapToGrid="0" snapToObjects="1">
      <p:cViewPr varScale="1">
        <p:scale>
          <a:sx n="71" d="100"/>
          <a:sy n="71" d="100"/>
        </p:scale>
        <p:origin x="-2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198D-0CD7-144B-AA11-14C9CCB9E917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B013C-BDE6-3247-999D-7D5219EBA2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45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013C-BDE6-3247-999D-7D5219EBA2E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15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013C-BDE6-3247-999D-7D5219EBA2E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013C-BDE6-3247-999D-7D5219EBA2E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19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013C-BDE6-3247-999D-7D5219EBA2E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0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B013C-BDE6-3247-999D-7D5219EBA2E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20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9361F0-122E-F947-B288-9D7568F7DBFE}" type="datetimeFigureOut">
              <a:rPr kumimoji="1" lang="zh-CN" altLang="en-US" smtClean="0"/>
              <a:t>2016/6/11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E4C9B46-A1BD-774E-B4D9-BCA67F701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1640" y="1297858"/>
            <a:ext cx="9144000" cy="943744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chemeClr val="tx1"/>
                </a:solidFill>
              </a:rPr>
              <a:t>ILoveWords</a:t>
            </a:r>
            <a:r>
              <a:rPr kumimoji="1" lang="zh-CN" altLang="en-US" dirty="0" smtClean="0">
                <a:solidFill>
                  <a:schemeClr val="tx1"/>
                </a:solidFill>
              </a:rPr>
              <a:t>词典产品展示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9653" y="2920181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面向对象的程序设计基础大作业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88" y="4245091"/>
            <a:ext cx="511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组员：温婧      席照炜      周正平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34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特色功能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8116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•</a:t>
            </a:r>
            <a:r>
              <a:rPr kumimoji="1" lang="zh-CN" altLang="en-US" dirty="0" smtClean="0">
                <a:solidFill>
                  <a:schemeClr val="bg1"/>
                </a:solidFill>
              </a:rPr>
              <a:t>我们</a:t>
            </a:r>
            <a:r>
              <a:rPr kumimoji="1" lang="en-US" altLang="zh-CN" dirty="0" smtClean="0">
                <a:solidFill>
                  <a:schemeClr val="bg1"/>
                </a:solidFill>
              </a:rPr>
              <a:t>lib</a:t>
            </a:r>
            <a:r>
              <a:rPr kumimoji="1" lang="zh-CN" altLang="en-US" dirty="0" smtClean="0">
                <a:solidFill>
                  <a:schemeClr val="bg1"/>
                </a:solidFill>
              </a:rPr>
              <a:t>链接库中给出的</a:t>
            </a:r>
            <a:r>
              <a:rPr kumimoji="1" lang="en-US" altLang="zh-CN" dirty="0" smtClean="0">
                <a:solidFill>
                  <a:schemeClr val="bg1"/>
                </a:solidFill>
              </a:rPr>
              <a:t>Similar</a:t>
            </a:r>
            <a:r>
              <a:rPr kumimoji="1" lang="zh-CN" altLang="en-US" dirty="0" smtClean="0">
                <a:solidFill>
                  <a:schemeClr val="bg1"/>
                </a:solidFill>
              </a:rPr>
              <a:t>函数功能强大，可以给出和一个单词相似度很高的其他单词，使得单词背诵更具意义，单词查询支持模糊查询</a:t>
            </a:r>
            <a:r>
              <a:rPr kumimoji="1" lang="en-US" altLang="zh-CN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dirty="0" smtClean="0">
                <a:solidFill>
                  <a:schemeClr val="bg1"/>
                </a:solidFill>
              </a:rPr>
              <a:t>同时在系统出题的时候会优先选择相似的单词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825625"/>
            <a:ext cx="4022912" cy="4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特色功能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6184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GUI</a:t>
            </a:r>
            <a:r>
              <a:rPr kumimoji="1" lang="zh-CN" altLang="en-US" dirty="0" smtClean="0">
                <a:solidFill>
                  <a:schemeClr val="bg1"/>
                </a:solidFill>
              </a:rPr>
              <a:t>实现的版本对于用户的错误输入的可能性考虑的很周全，去除了程序崩溃的可能性，控制台也能够给出错误的提示来告知用户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39" y="1959629"/>
            <a:ext cx="3970526" cy="41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特色功能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0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</a:rPr>
              <a:t>单词测试中利用</a:t>
            </a:r>
            <a:r>
              <a:rPr kumimoji="1" lang="en-US" altLang="zh-CN" dirty="0" smtClean="0">
                <a:solidFill>
                  <a:schemeClr val="bg1"/>
                </a:solidFill>
              </a:rPr>
              <a:t>Strategy</a:t>
            </a:r>
            <a:r>
              <a:rPr kumimoji="1" lang="zh-CN" altLang="en-US" dirty="0" smtClean="0">
                <a:solidFill>
                  <a:schemeClr val="bg1"/>
                </a:solidFill>
              </a:rPr>
              <a:t>模式实现了三种模式，支持混合使用强化记忆效果。可以智能打分测评。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3106551"/>
            <a:ext cx="2975208" cy="3137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88" y="3075532"/>
            <a:ext cx="4597493" cy="32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特色功能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15116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</a:rPr>
              <a:t>利用拟合记忆曲线的算法实现了对于单词熟悉度地评判，使得背单词功能更加智能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50" y="1946649"/>
            <a:ext cx="4898963" cy="36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特色功能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5787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GUI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版本实现了单词本功能，允许用户订制自己的单词本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29" y="1831565"/>
            <a:ext cx="4023733" cy="42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特色功能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199" y="1690688"/>
            <a:ext cx="6503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支持对历史记录的多种操作，包括对历史记录的单条删除操作和整体删除操作，可以控制每次出现的历史记录条数，可以增强用户的自主性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88" y="1801611"/>
            <a:ext cx="4061011" cy="3299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9" y="3639250"/>
            <a:ext cx="2805953" cy="2674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93" y="3589119"/>
            <a:ext cx="2665164" cy="27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美中不足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</a:rPr>
              <a:t>由于大家的时间紧，加之技术上有的地方也是摸着石头过河，产品依旧存在可改进的地方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 smtClean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比如我们没有在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Unbutu</a:t>
            </a:r>
            <a:r>
              <a:rPr kumimoji="1" lang="zh-CN" altLang="en-US" dirty="0" smtClean="0">
                <a:solidFill>
                  <a:schemeClr val="bg1"/>
                </a:solidFill>
              </a:rPr>
              <a:t>等</a:t>
            </a:r>
            <a:r>
              <a:rPr kumimoji="1" lang="en-US" altLang="zh-CN" dirty="0" smtClean="0">
                <a:solidFill>
                  <a:schemeClr val="bg1"/>
                </a:solidFill>
              </a:rPr>
              <a:t>LINUX</a:t>
            </a:r>
            <a:r>
              <a:rPr kumimoji="1" lang="zh-CN" altLang="en-US" dirty="0" smtClean="0">
                <a:solidFill>
                  <a:schemeClr val="bg1"/>
                </a:solidFill>
              </a:rPr>
              <a:t>操作系统上测试，目前只支持</a:t>
            </a:r>
            <a:r>
              <a:rPr kumimoji="1" lang="en-US" altLang="zh-CN" dirty="0" smtClean="0">
                <a:solidFill>
                  <a:schemeClr val="bg1"/>
                </a:solidFill>
              </a:rPr>
              <a:t>Windows</a:t>
            </a:r>
            <a:r>
              <a:rPr kumimoji="1" lang="zh-CN" altLang="en-US" dirty="0" smtClean="0">
                <a:solidFill>
                  <a:schemeClr val="bg1"/>
                </a:solidFill>
              </a:rPr>
              <a:t>和</a:t>
            </a:r>
            <a:r>
              <a:rPr kumimoji="1" lang="en-US" altLang="zh-CN" dirty="0" smtClean="0">
                <a:solidFill>
                  <a:schemeClr val="bg1"/>
                </a:solidFill>
              </a:rPr>
              <a:t>Mac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OS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X</a:t>
            </a:r>
          </a:p>
          <a:p>
            <a:pPr marL="457200" indent="-457200"/>
            <a:endParaRPr kumimoji="1" lang="zh-CN" altLang="en-US" dirty="0" smtClean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比起正规的产品，我们发布前的测试相对较少，也许有我们想不到的极端情况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endParaRPr kumimoji="1" lang="zh-CN" altLang="en-US" dirty="0" smtClean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产品的架构可以进一步优化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457200" indent="-457200"/>
            <a:endParaRPr kumimoji="1" lang="zh-CN" altLang="en-US" dirty="0" smtClean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记忆策略上还可以更加多元</a:t>
            </a:r>
          </a:p>
        </p:txBody>
      </p:sp>
    </p:spTree>
    <p:extLst>
      <p:ext uri="{BB962C8B-B14F-4D97-AF65-F5344CB8AC3E}">
        <p14:creationId xmlns:p14="http://schemas.microsoft.com/office/powerpoint/2010/main" val="1920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经验教训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小组之间一条心，先商量好思路再写代码</a:t>
            </a:r>
          </a:p>
          <a:p>
            <a:pPr marL="457200" indent="-457200"/>
            <a:endParaRPr kumimoji="1" lang="zh-CN" altLang="en-US" dirty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先设计接口和类之间的关系很重要</a:t>
            </a:r>
          </a:p>
          <a:p>
            <a:pPr marL="457200" indent="-457200"/>
            <a:endParaRPr kumimoji="1" lang="zh-CN" altLang="en-US" dirty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必须坚持“特定代码，专人负责”的原则</a:t>
            </a:r>
          </a:p>
          <a:p>
            <a:pPr marL="457200" indent="-457200"/>
            <a:endParaRPr kumimoji="1" lang="zh-CN" altLang="en-US" dirty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版本问题非常的重要</a:t>
            </a:r>
          </a:p>
          <a:p>
            <a:pPr marL="457200" indent="-457200"/>
            <a:endParaRPr kumimoji="1" lang="zh-CN" altLang="en-US" dirty="0">
              <a:solidFill>
                <a:schemeClr val="bg1"/>
              </a:solidFill>
            </a:endParaRPr>
          </a:p>
          <a:p>
            <a:pPr marL="457200" indent="-457200"/>
            <a:r>
              <a:rPr kumimoji="1" lang="zh-CN" altLang="en-US" dirty="0" smtClean="0">
                <a:solidFill>
                  <a:schemeClr val="bg1"/>
                </a:solidFill>
              </a:rPr>
              <a:t>和系统有关的问题要多试多调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组内分工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</a:rPr>
              <a:t>温婧：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	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DataBase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Word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Recite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Test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</a:t>
            </a: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</a:rPr>
              <a:t>周正平：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Query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Quiz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Log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GUI</a:t>
            </a:r>
            <a:r>
              <a:rPr kumimoji="1" lang="zh-CN" altLang="en-US" dirty="0" smtClean="0">
                <a:solidFill>
                  <a:schemeClr val="bg1"/>
                </a:solidFill>
              </a:rPr>
              <a:t>的设计和实现</a:t>
            </a: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</a:rPr>
              <a:t>席照炜：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Processor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Shell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Pattern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类、文档、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PPT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95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sz="5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sz="5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zh-CN" altLang="en-US" sz="5400" dirty="0" smtClean="0">
                <a:solidFill>
                  <a:schemeClr val="bg1"/>
                </a:solidFill>
              </a:rPr>
              <a:t>谢谢！</a:t>
            </a:r>
            <a:endParaRPr kumimoji="1"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程序设计背景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OOP</a:t>
            </a:r>
            <a:r>
              <a:rPr kumimoji="1" lang="zh-CN" altLang="en-US" dirty="0" smtClean="0">
                <a:solidFill>
                  <a:schemeClr val="bg1"/>
                </a:solidFill>
              </a:rPr>
              <a:t>大作业的要求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产品需求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897165"/>
            <a:ext cx="84360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以</a:t>
            </a:r>
            <a:r>
              <a:rPr lang="zh-CN" altLang="zh-CN" sz="2800" dirty="0">
                <a:solidFill>
                  <a:schemeClr val="bg1"/>
                </a:solidFill>
              </a:rPr>
              <a:t>动态链接库提供算法核心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endParaRPr lang="zh-CN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模块</a:t>
            </a:r>
            <a:r>
              <a:rPr lang="zh-CN" altLang="zh-CN" sz="2800" dirty="0">
                <a:solidFill>
                  <a:schemeClr val="bg1"/>
                </a:solidFill>
              </a:rPr>
              <a:t>可复用，算法与实现分离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动态</a:t>
            </a:r>
            <a:r>
              <a:rPr lang="zh-CN" altLang="zh-CN" sz="2800" dirty="0">
                <a:solidFill>
                  <a:schemeClr val="bg1"/>
                </a:solidFill>
              </a:rPr>
              <a:t>设定单词级别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多种</a:t>
            </a:r>
            <a:r>
              <a:rPr lang="zh-CN" altLang="zh-CN" sz="2800" dirty="0">
                <a:solidFill>
                  <a:schemeClr val="bg1"/>
                </a:solidFill>
              </a:rPr>
              <a:t>记忆策略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单词</a:t>
            </a:r>
            <a:r>
              <a:rPr lang="zh-CN" altLang="zh-CN" sz="2800" dirty="0">
                <a:solidFill>
                  <a:schemeClr val="bg1"/>
                </a:solidFill>
              </a:rPr>
              <a:t>测试功能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允许</a:t>
            </a:r>
            <a:r>
              <a:rPr lang="zh-CN" altLang="zh-CN" sz="2800" dirty="0">
                <a:solidFill>
                  <a:schemeClr val="bg1"/>
                </a:solidFill>
              </a:rPr>
              <a:t>为单词添加例句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查询</a:t>
            </a:r>
            <a:r>
              <a:rPr lang="zh-CN" altLang="zh-CN" sz="2800" dirty="0">
                <a:solidFill>
                  <a:schemeClr val="bg1"/>
                </a:solidFill>
              </a:rPr>
              <a:t>单词并记录查询历史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chemeClr val="bg1"/>
                </a:solidFill>
              </a:rPr>
              <a:t>程序</a:t>
            </a:r>
            <a:r>
              <a:rPr lang="zh-CN" altLang="zh-CN" sz="2800" dirty="0">
                <a:solidFill>
                  <a:schemeClr val="bg1"/>
                </a:solidFill>
              </a:rPr>
              <a:t>可以跨平台编译链接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需求解读</a:t>
            </a:r>
            <a:endParaRPr kumimoji="1"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52535" cy="4351338"/>
          </a:xfrm>
        </p:spPr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以动态链接库提供算法核心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API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endParaRPr lang="zh-CN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模块可复用，算法与实现</a:t>
            </a:r>
            <a:r>
              <a:rPr lang="zh-CN" altLang="zh-CN" dirty="0" smtClean="0">
                <a:solidFill>
                  <a:schemeClr val="bg1"/>
                </a:solidFill>
                <a:latin typeface="+mn-ea"/>
              </a:rPr>
              <a:t>分离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endParaRPr lang="zh-CN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动态设定单词</a:t>
            </a:r>
            <a:r>
              <a:rPr lang="zh-CN" altLang="zh-CN" dirty="0" smtClean="0">
                <a:solidFill>
                  <a:schemeClr val="bg1"/>
                </a:solidFill>
                <a:latin typeface="+mn-ea"/>
              </a:rPr>
              <a:t>级别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endParaRPr lang="zh-CN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多种记忆策略</a:t>
            </a:r>
          </a:p>
          <a:p>
            <a:endParaRPr kumimoji="1" lang="zh-CN" altLang="en-US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6578033" y="1565337"/>
            <a:ext cx="855410" cy="46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6538849" y="2234171"/>
            <a:ext cx="821157" cy="4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6622276" y="2141951"/>
            <a:ext cx="896121" cy="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3787876" y="5119912"/>
            <a:ext cx="175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5933294" y="3117936"/>
            <a:ext cx="855410" cy="2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445409" y="4001294"/>
            <a:ext cx="1099985" cy="1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99524" y="14214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动态链接库的生成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699524" y="191975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什么是核心算法，将什么编成动态链接库</a:t>
            </a:r>
          </a:p>
          <a:p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99524" y="24123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使用动态</a:t>
            </a:r>
            <a:r>
              <a:rPr kumimoji="1" lang="zh-CN" altLang="en-US" smtClean="0">
                <a:solidFill>
                  <a:schemeClr val="bg1"/>
                </a:solidFill>
                <a:latin typeface="+mn-ea"/>
              </a:rPr>
              <a:t>链接库进行链接</a:t>
            </a:r>
            <a:endParaRPr kumimoji="1"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37609" y="304529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+mn-ea"/>
              </a:rPr>
              <a:t>oop</a:t>
            </a:r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风格代码实现，继承，策略，委托</a:t>
            </a:r>
            <a:r>
              <a:rPr kumimoji="1" lang="en-US" altLang="zh-CN" dirty="0" smtClean="0">
                <a:solidFill>
                  <a:schemeClr val="bg1"/>
                </a:solidFill>
                <a:latin typeface="+mn-ea"/>
              </a:rPr>
              <a:t>……</a:t>
            </a:r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37235" y="386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latin typeface="+mn-ea"/>
              </a:rPr>
              <a:t>与算法相关</a:t>
            </a:r>
            <a:endParaRPr kumimoji="1"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37235" y="4953567"/>
            <a:ext cx="456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哪些策略？如何切换？</a:t>
            </a:r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需求解读</a:t>
            </a:r>
            <a:endParaRPr kumimoji="1"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单词测试</a:t>
            </a:r>
            <a:r>
              <a:rPr lang="zh-CN" altLang="zh-CN" dirty="0" smtClean="0">
                <a:solidFill>
                  <a:schemeClr val="bg1"/>
                </a:solidFill>
                <a:latin typeface="+mn-ea"/>
              </a:rPr>
              <a:t>功能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endParaRPr lang="zh-CN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允许为单词添加</a:t>
            </a:r>
            <a:r>
              <a:rPr lang="zh-CN" altLang="zh-CN" dirty="0" smtClean="0">
                <a:solidFill>
                  <a:schemeClr val="bg1"/>
                </a:solidFill>
                <a:latin typeface="+mn-ea"/>
              </a:rPr>
              <a:t>例句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endParaRPr lang="zh-CN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查询单词并记录查询</a:t>
            </a:r>
            <a:r>
              <a:rPr lang="zh-CN" altLang="zh-CN" dirty="0" smtClean="0">
                <a:solidFill>
                  <a:schemeClr val="bg1"/>
                </a:solidFill>
                <a:latin typeface="+mn-ea"/>
              </a:rPr>
              <a:t>历史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endParaRPr lang="zh-CN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+mn-ea"/>
              </a:rPr>
              <a:t>程序可以跨平台编译链接</a:t>
            </a:r>
          </a:p>
          <a:p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4810504" y="3108721"/>
            <a:ext cx="896121" cy="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4001113" y="1690688"/>
            <a:ext cx="865855" cy="32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34764" y="5446645"/>
            <a:ext cx="940852" cy="27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5379495" y="5081573"/>
            <a:ext cx="896121" cy="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5379496" y="4010839"/>
            <a:ext cx="896121" cy="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265" y="1567160"/>
            <a:ext cx="422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测试的算法，与词库的交互</a:t>
            </a:r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27557" y="30029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这个功能所</a:t>
            </a:r>
            <a:r>
              <a:rPr kumimoji="1" lang="zh-CN" altLang="en-US" smtClean="0">
                <a:solidFill>
                  <a:schemeClr val="bg1"/>
                </a:solidFill>
                <a:latin typeface="+mn-ea"/>
              </a:rPr>
              <a:t>在的层次</a:t>
            </a:r>
            <a:endParaRPr kumimoji="1"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66358" y="389453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文件的</a:t>
            </a:r>
            <a:r>
              <a:rPr kumimoji="1" lang="zh-CN" altLang="en-US" smtClean="0">
                <a:solidFill>
                  <a:schemeClr val="bg1"/>
                </a:solidFill>
                <a:latin typeface="+mn-ea"/>
              </a:rPr>
              <a:t>交互和处理</a:t>
            </a:r>
            <a:endParaRPr kumimoji="1"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81313" y="489690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系统方面的问题，</a:t>
            </a:r>
            <a:r>
              <a:rPr kumimoji="1" lang="en-US" altLang="zh-CN" dirty="0" err="1" smtClean="0">
                <a:solidFill>
                  <a:schemeClr val="bg1"/>
                </a:solidFill>
                <a:latin typeface="+mn-ea"/>
              </a:rPr>
              <a:t>makefile</a:t>
            </a:r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的编写</a:t>
            </a:r>
            <a:endParaRPr kumimoji="1"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05758" y="557715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+mn-ea"/>
              </a:rPr>
              <a:t>调试上</a:t>
            </a:r>
            <a:r>
              <a:rPr kumimoji="1" lang="zh-CN" altLang="en-US" smtClean="0">
                <a:solidFill>
                  <a:schemeClr val="bg1"/>
                </a:solidFill>
                <a:latin typeface="+mn-ea"/>
              </a:rPr>
              <a:t>的复杂性，合作的难度</a:t>
            </a:r>
            <a:endParaRPr kumimoji="1" lang="zh-CN" altLang="en-US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设计思路</a:t>
            </a:r>
            <a:endParaRPr kumimoji="1"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zh-CN" sz="2400" dirty="0" smtClean="0">
                <a:solidFill>
                  <a:schemeClr val="bg1"/>
                </a:solidFill>
                <a:latin typeface="+mn-ea"/>
              </a:rPr>
              <a:t>先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设计出各个模式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Pattern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类，对于指令进行</a:t>
            </a:r>
            <a:r>
              <a:rPr lang="zh-CN" altLang="zh-CN" sz="2400" dirty="0" smtClean="0">
                <a:solidFill>
                  <a:schemeClr val="bg1"/>
                </a:solidFill>
                <a:latin typeface="+mn-ea"/>
              </a:rPr>
              <a:t>处理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342900" indent="-342900"/>
            <a:r>
              <a:rPr lang="zh-CN" altLang="zh-CN" sz="2400" dirty="0" smtClean="0">
                <a:solidFill>
                  <a:schemeClr val="bg1"/>
                </a:solidFill>
                <a:latin typeface="+mn-ea"/>
              </a:rPr>
              <a:t>再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设计出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Word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类和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DataBase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类提供核心算法执行指令</a:t>
            </a:r>
            <a:r>
              <a:rPr lang="zh-CN" altLang="zh-CN" sz="2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342900" indent="-342900"/>
            <a:r>
              <a:rPr lang="zh-CN" altLang="zh-CN" sz="2400" dirty="0" smtClean="0">
                <a:solidFill>
                  <a:schemeClr val="bg1"/>
                </a:solidFill>
                <a:latin typeface="+mn-ea"/>
              </a:rPr>
              <a:t>控制台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版本中的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Processor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类负责流程的控制，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Shell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类负责与用户的交互，而这一点在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GUI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中是通过将各个设计良好的模块嵌入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QT</a:t>
            </a:r>
            <a:r>
              <a:rPr lang="zh-CN" altLang="zh-CN" sz="2400" dirty="0">
                <a:solidFill>
                  <a:schemeClr val="bg1"/>
                </a:solidFill>
                <a:latin typeface="+mn-ea"/>
              </a:rPr>
              <a:t>的管理器中实现的。 </a:t>
            </a:r>
            <a:endParaRPr kumimoji="1"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3402105"/>
            <a:ext cx="9950823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07393"/>
              </p:ext>
            </p:extLst>
          </p:nvPr>
        </p:nvGraphicFramePr>
        <p:xfrm>
          <a:off x="4720336" y="1115568"/>
          <a:ext cx="2046224" cy="301752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{5C22544A-7EE6-4342-B048-85BDC9FD1C3A}</a:tableStyleId>
              </a:tblPr>
              <a:tblGrid>
                <a:gridCol w="2046224"/>
              </a:tblGrid>
              <a:tr h="345809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Processor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524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cur_database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cur_pattern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-pattern[]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595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RunCmd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GotoPattern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PrevPattern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ChangeDict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ShowCmd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IncreaseSentence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62297"/>
              </p:ext>
            </p:extLst>
          </p:nvPr>
        </p:nvGraphicFramePr>
        <p:xfrm>
          <a:off x="9164320" y="651192"/>
          <a:ext cx="1973072" cy="169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72"/>
              </a:tblGrid>
              <a:tr h="3347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Shell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7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cur_processor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4112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LoadCmd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RunCmd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LogIn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44713"/>
              </p:ext>
            </p:extLst>
          </p:nvPr>
        </p:nvGraphicFramePr>
        <p:xfrm>
          <a:off x="4720336" y="4718306"/>
          <a:ext cx="3454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/>
              </a:tblGrid>
              <a:tr h="35390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Pattern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18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-processor_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545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Start()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Quit()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RunCmd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63381"/>
              </p:ext>
            </p:extLst>
          </p:nvPr>
        </p:nvGraphicFramePr>
        <p:xfrm>
          <a:off x="770128" y="651192"/>
          <a:ext cx="23571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</a:tblGrid>
              <a:tr h="269591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DataBase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59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Vector&lt;Word&gt;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617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SetNewWord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CheckFinish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Similar()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s-IS" altLang="zh-CN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68568"/>
              </p:ext>
            </p:extLst>
          </p:nvPr>
        </p:nvGraphicFramePr>
        <p:xfrm>
          <a:off x="956564" y="3072386"/>
          <a:ext cx="198424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48"/>
              </a:tblGrid>
              <a:tr h="292608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Word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9887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AddSentence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GetCredit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GetPeriod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SetCredit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CreateHistory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s-IS" altLang="zh-CN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线连接符 10"/>
          <p:cNvCxnSpPr/>
          <p:nvPr/>
        </p:nvCxnSpPr>
        <p:spPr>
          <a:xfrm>
            <a:off x="6447536" y="2624328"/>
            <a:ext cx="1912112" cy="929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13596"/>
              </p:ext>
            </p:extLst>
          </p:nvPr>
        </p:nvGraphicFramePr>
        <p:xfrm>
          <a:off x="7790454" y="3553968"/>
          <a:ext cx="373380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</a:tblGrid>
              <a:tr h="51065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 指令为 选择模式    调用私有函数解决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cur_pattern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_-&gt;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RunCmd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45059"/>
              </p:ext>
            </p:extLst>
          </p:nvPr>
        </p:nvGraphicFramePr>
        <p:xfrm>
          <a:off x="8283956" y="2571432"/>
          <a:ext cx="3733800" cy="588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3800"/>
              </a:tblGrid>
              <a:tr h="5883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 指令为 选择模式    调用私有函数解决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cur_pattern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_-&gt;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RunCmd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线连接符 8"/>
          <p:cNvCxnSpPr/>
          <p:nvPr/>
        </p:nvCxnSpPr>
        <p:spPr>
          <a:xfrm>
            <a:off x="6766560" y="1252726"/>
            <a:ext cx="1779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8546084" y="1115568"/>
            <a:ext cx="618236" cy="308786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线连接符 18"/>
          <p:cNvCxnSpPr/>
          <p:nvPr/>
        </p:nvCxnSpPr>
        <p:spPr>
          <a:xfrm flipH="1">
            <a:off x="8546084" y="1934308"/>
            <a:ext cx="618236" cy="6371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2" idx="1"/>
          </p:cNvCxnSpPr>
          <p:nvPr/>
        </p:nvCxnSpPr>
        <p:spPr>
          <a:xfrm flipH="1">
            <a:off x="6766560" y="1269961"/>
            <a:ext cx="17795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37" idx="1"/>
          </p:cNvCxnSpPr>
          <p:nvPr/>
        </p:nvCxnSpPr>
        <p:spPr>
          <a:xfrm>
            <a:off x="3127248" y="879231"/>
            <a:ext cx="1140147" cy="72744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47" idx="1"/>
          </p:cNvCxnSpPr>
          <p:nvPr/>
        </p:nvCxnSpPr>
        <p:spPr>
          <a:xfrm flipV="1">
            <a:off x="3903785" y="2242714"/>
            <a:ext cx="363610" cy="12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46" idx="1"/>
          </p:cNvCxnSpPr>
          <p:nvPr/>
        </p:nvCxnSpPr>
        <p:spPr>
          <a:xfrm>
            <a:off x="3903785" y="1956113"/>
            <a:ext cx="390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903785" y="1956113"/>
            <a:ext cx="0" cy="2971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3903785" y="4927913"/>
            <a:ext cx="81655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>
            <a:off x="4267395" y="1513195"/>
            <a:ext cx="429690" cy="186958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6" name="菱形 45"/>
          <p:cNvSpPr/>
          <p:nvPr/>
        </p:nvSpPr>
        <p:spPr>
          <a:xfrm>
            <a:off x="4294220" y="1870300"/>
            <a:ext cx="368263" cy="171625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4267395" y="2138604"/>
            <a:ext cx="429690" cy="20822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1" name="直线连接符 50"/>
          <p:cNvCxnSpPr/>
          <p:nvPr/>
        </p:nvCxnSpPr>
        <p:spPr>
          <a:xfrm>
            <a:off x="197865" y="1115567"/>
            <a:ext cx="17585" cy="2075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180282" y="3159796"/>
            <a:ext cx="74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V="1">
            <a:off x="197866" y="1115568"/>
            <a:ext cx="1425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菱形 59"/>
          <p:cNvSpPr/>
          <p:nvPr/>
        </p:nvSpPr>
        <p:spPr>
          <a:xfrm>
            <a:off x="395352" y="1038371"/>
            <a:ext cx="345849" cy="154393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6444" y="5218100"/>
            <a:ext cx="30913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/>
              <a:t>UML</a:t>
            </a:r>
            <a:r>
              <a:rPr kumimoji="1" lang="zh-CN" altLang="en-US" sz="3600" b="1" dirty="0" smtClean="0"/>
              <a:t>设计图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0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05345"/>
              </p:ext>
            </p:extLst>
          </p:nvPr>
        </p:nvGraphicFramePr>
        <p:xfrm>
          <a:off x="10452921" y="2379552"/>
          <a:ext cx="139911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0"/>
              </a:tblGrid>
              <a:tr h="35390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Recite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-processor_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Quit()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RunCmd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11053"/>
              </p:ext>
            </p:extLst>
          </p:nvPr>
        </p:nvGraphicFramePr>
        <p:xfrm>
          <a:off x="8430690" y="2379552"/>
          <a:ext cx="168671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15"/>
              </a:tblGrid>
              <a:tr h="32426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Query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-processor_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-log_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Quit()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RunCmd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99547"/>
              </p:ext>
            </p:extLst>
          </p:nvPr>
        </p:nvGraphicFramePr>
        <p:xfrm>
          <a:off x="2211205" y="2379552"/>
          <a:ext cx="17101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3"/>
              </a:tblGrid>
              <a:tr h="3362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Quiz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-processor_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Vector&lt;Test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Quit()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RunCmd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62021"/>
              </p:ext>
            </p:extLst>
          </p:nvPr>
        </p:nvGraphicFramePr>
        <p:xfrm>
          <a:off x="433596" y="2379552"/>
          <a:ext cx="146554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41"/>
              </a:tblGrid>
              <a:tr h="353907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ysClr val="windowText" lastClr="000000"/>
                          </a:solidFill>
                        </a:rPr>
                        <a:t>MainPattern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-processor_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Quit()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RunCmd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80933"/>
              </p:ext>
            </p:extLst>
          </p:nvPr>
        </p:nvGraphicFramePr>
        <p:xfrm>
          <a:off x="4415536" y="158030"/>
          <a:ext cx="3454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/>
              </a:tblGrid>
              <a:tr h="35390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Pattern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-processor_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Quit()</a:t>
                      </a:r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RunCmd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71553"/>
              </p:ext>
            </p:extLst>
          </p:nvPr>
        </p:nvGraphicFramePr>
        <p:xfrm>
          <a:off x="2211205" y="4746543"/>
          <a:ext cx="1989172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Print()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CheckResponse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ShowAns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96600"/>
              </p:ext>
            </p:extLst>
          </p:nvPr>
        </p:nvGraphicFramePr>
        <p:xfrm>
          <a:off x="10397393" y="4477303"/>
          <a:ext cx="151016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6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SetNum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AddRecord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ShowHistory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s-I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55205"/>
              </p:ext>
            </p:extLst>
          </p:nvPr>
        </p:nvGraphicFramePr>
        <p:xfrm>
          <a:off x="5339548" y="2736455"/>
          <a:ext cx="1905314" cy="111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314"/>
              </a:tblGrid>
              <a:tr h="37529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Test1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CreateProb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is-I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13843"/>
              </p:ext>
            </p:extLst>
          </p:nvPr>
        </p:nvGraphicFramePr>
        <p:xfrm>
          <a:off x="5339548" y="4192823"/>
          <a:ext cx="190531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31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Test2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CreateProb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is-I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4657"/>
              </p:ext>
            </p:extLst>
          </p:nvPr>
        </p:nvGraphicFramePr>
        <p:xfrm>
          <a:off x="5339547" y="5631215"/>
          <a:ext cx="190531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3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Test3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三角形 15"/>
          <p:cNvSpPr/>
          <p:nvPr/>
        </p:nvSpPr>
        <p:spPr>
          <a:xfrm rot="16200000">
            <a:off x="7720469" y="805141"/>
            <a:ext cx="650631" cy="351696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7" name="三角形 16"/>
          <p:cNvSpPr/>
          <p:nvPr/>
        </p:nvSpPr>
        <p:spPr>
          <a:xfrm rot="5400000">
            <a:off x="3875061" y="801861"/>
            <a:ext cx="650631" cy="358255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线连接符 18"/>
          <p:cNvCxnSpPr>
            <a:stCxn id="16" idx="3"/>
          </p:cNvCxnSpPr>
          <p:nvPr/>
        </p:nvCxnSpPr>
        <p:spPr>
          <a:xfrm flipV="1">
            <a:off x="8221633" y="980988"/>
            <a:ext cx="310270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11324336" y="980988"/>
            <a:ext cx="0" cy="1398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7" idx="0"/>
          </p:cNvCxnSpPr>
          <p:nvPr/>
        </p:nvCxnSpPr>
        <p:spPr>
          <a:xfrm>
            <a:off x="9274047" y="980988"/>
            <a:ext cx="0" cy="1398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7" idx="3"/>
          </p:cNvCxnSpPr>
          <p:nvPr/>
        </p:nvCxnSpPr>
        <p:spPr>
          <a:xfrm flipH="1" flipV="1">
            <a:off x="1166366" y="980988"/>
            <a:ext cx="285488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endCxn id="9" idx="0"/>
          </p:cNvCxnSpPr>
          <p:nvPr/>
        </p:nvCxnSpPr>
        <p:spPr>
          <a:xfrm>
            <a:off x="1166366" y="980988"/>
            <a:ext cx="0" cy="1398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endCxn id="8" idx="0"/>
          </p:cNvCxnSpPr>
          <p:nvPr/>
        </p:nvCxnSpPr>
        <p:spPr>
          <a:xfrm>
            <a:off x="3066286" y="980988"/>
            <a:ext cx="0" cy="1398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 flipV="1">
            <a:off x="3921368" y="3104740"/>
            <a:ext cx="458136" cy="195543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9" name="直线连接符 38"/>
          <p:cNvCxnSpPr>
            <a:stCxn id="37" idx="3"/>
          </p:cNvCxnSpPr>
          <p:nvPr/>
        </p:nvCxnSpPr>
        <p:spPr>
          <a:xfrm>
            <a:off x="4379504" y="3202511"/>
            <a:ext cx="0" cy="1721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H="1" flipV="1">
            <a:off x="4200376" y="4923692"/>
            <a:ext cx="179128" cy="17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三角形 43"/>
          <p:cNvSpPr/>
          <p:nvPr/>
        </p:nvSpPr>
        <p:spPr>
          <a:xfrm rot="16200000">
            <a:off x="4122065" y="5652893"/>
            <a:ext cx="528245" cy="371624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6" name="直线连接符 45"/>
          <p:cNvCxnSpPr>
            <a:stCxn id="44" idx="3"/>
          </p:cNvCxnSpPr>
          <p:nvPr/>
        </p:nvCxnSpPr>
        <p:spPr>
          <a:xfrm flipV="1">
            <a:off x="4572000" y="5820508"/>
            <a:ext cx="767547" cy="181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 flipV="1">
            <a:off x="4800600" y="3294943"/>
            <a:ext cx="17585" cy="2543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52"/>
          <p:cNvCxnSpPr>
            <a:endCxn id="13" idx="1"/>
          </p:cNvCxnSpPr>
          <p:nvPr/>
        </p:nvCxnSpPr>
        <p:spPr>
          <a:xfrm flipV="1">
            <a:off x="4818185" y="3294943"/>
            <a:ext cx="521363" cy="5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4800600" y="4477303"/>
            <a:ext cx="5389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菱形 58"/>
          <p:cNvSpPr/>
          <p:nvPr/>
        </p:nvSpPr>
        <p:spPr>
          <a:xfrm flipV="1">
            <a:off x="7869936" y="3104740"/>
            <a:ext cx="458136" cy="279664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1" name="直线连接符 60"/>
          <p:cNvCxnSpPr>
            <a:stCxn id="59" idx="1"/>
          </p:cNvCxnSpPr>
          <p:nvPr/>
        </p:nvCxnSpPr>
        <p:spPr>
          <a:xfrm>
            <a:off x="7869936" y="3244572"/>
            <a:ext cx="0" cy="144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7869936" y="4685194"/>
            <a:ext cx="25274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621856" y="5506440"/>
            <a:ext cx="2482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UML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设计图</a:t>
            </a:r>
          </a:p>
        </p:txBody>
      </p:sp>
    </p:spTree>
    <p:extLst>
      <p:ext uri="{BB962C8B-B14F-4D97-AF65-F5344CB8AC3E}">
        <p14:creationId xmlns:p14="http://schemas.microsoft.com/office/powerpoint/2010/main" val="9402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特色功能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18319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</a:rPr>
              <a:t>支持多用户直接的账号切换，根据不同的用户分别管理历史记录。使得用户的行为被持续记录下来。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0" y="3657600"/>
            <a:ext cx="4917141" cy="24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569</TotalTime>
  <Words>791</Words>
  <Application>Microsoft Office PowerPoint</Application>
  <PresentationFormat>自定义</PresentationFormat>
  <Paragraphs>175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模块</vt:lpstr>
      <vt:lpstr>ILoveWords词典产品展示</vt:lpstr>
      <vt:lpstr>程序设计背景</vt:lpstr>
      <vt:lpstr>产品需求</vt:lpstr>
      <vt:lpstr>需求解读</vt:lpstr>
      <vt:lpstr>需求解读</vt:lpstr>
      <vt:lpstr>设计思路</vt:lpstr>
      <vt:lpstr>PowerPoint 演示文稿</vt:lpstr>
      <vt:lpstr>PowerPoint 演示文稿</vt:lpstr>
      <vt:lpstr>特色功能</vt:lpstr>
      <vt:lpstr>特色功能</vt:lpstr>
      <vt:lpstr>特色功能</vt:lpstr>
      <vt:lpstr>特色功能</vt:lpstr>
      <vt:lpstr>特色功能</vt:lpstr>
      <vt:lpstr>特色功能</vt:lpstr>
      <vt:lpstr>特色功能</vt:lpstr>
      <vt:lpstr>美中不足</vt:lpstr>
      <vt:lpstr>经验教训</vt:lpstr>
      <vt:lpstr>组内分工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zhougy</cp:lastModifiedBy>
  <cp:revision>37</cp:revision>
  <dcterms:created xsi:type="dcterms:W3CDTF">2016-05-22T06:45:11Z</dcterms:created>
  <dcterms:modified xsi:type="dcterms:W3CDTF">2016-06-11T14:44:31Z</dcterms:modified>
</cp:coreProperties>
</file>