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88" r:id="rId3"/>
    <p:sldId id="294" r:id="rId4"/>
    <p:sldId id="279" r:id="rId5"/>
    <p:sldId id="289" r:id="rId6"/>
    <p:sldId id="290" r:id="rId7"/>
    <p:sldId id="293" r:id="rId8"/>
    <p:sldId id="292" r:id="rId9"/>
    <p:sldId id="295" r:id="rId10"/>
    <p:sldId id="282"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52" autoAdjust="0"/>
  </p:normalViewPr>
  <p:slideViewPr>
    <p:cSldViewPr snapToGrid="0" showGuides="1">
      <p:cViewPr varScale="1">
        <p:scale>
          <a:sx n="92" d="100"/>
          <a:sy n="92" d="100"/>
        </p:scale>
        <p:origin x="720" y="168"/>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4/3/19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4/3/19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4/3/19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4/3/19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4/3/19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4/3/19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4/3/19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4/3/19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4/3/19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4/3/19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4/3/19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4/3/19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4/3/19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reghillassociates.com/new-petty-theft-limit-changes-some-grand-theft-convi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99502" y="2009178"/>
            <a:ext cx="9144000" cy="1551194"/>
          </a:xfrm>
        </p:spPr>
        <p:txBody>
          <a:bodyPr lIns="0" tIns="0" rIns="0" bIns="0" anchor="t">
            <a:spAutoFit/>
          </a:bodyPr>
          <a:lstStyle/>
          <a:p>
            <a:r>
              <a:rPr lang="en-US" sz="4800" b="1" dirty="0">
                <a:solidFill>
                  <a:schemeClr val="bg1"/>
                </a:solidFill>
              </a:rPr>
              <a:t>Data Analysis Project</a:t>
            </a:r>
            <a:br>
              <a:rPr lang="en-US" sz="4800" dirty="0">
                <a:solidFill>
                  <a:schemeClr val="bg1"/>
                </a:solidFill>
              </a:rPr>
            </a:br>
            <a:r>
              <a:rPr lang="en-US" sz="3200" dirty="0">
                <a:solidFill>
                  <a:schemeClr val="accent4"/>
                </a:solidFill>
              </a:rPr>
              <a:t>[UC Berkeley Data Analytics Bootcamp] </a:t>
            </a:r>
            <a:br>
              <a:rPr lang="en-US" sz="3200" dirty="0">
                <a:solidFill>
                  <a:schemeClr val="accent4"/>
                </a:solidFill>
              </a:rPr>
            </a:br>
            <a:r>
              <a:rPr lang="en-US" sz="3200" dirty="0">
                <a:solidFill>
                  <a:schemeClr val="accent4"/>
                </a:solidFill>
              </a:rPr>
              <a:t>Apr 03, 2019</a:t>
            </a:r>
            <a:endParaRPr lang="en-US" sz="48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684F031C-375C-4E69-B2C8-8D7517925C29}"/>
              </a:ext>
            </a:extLst>
          </p:cNvPr>
          <p:cNvSpPr txBox="1"/>
          <p:nvPr/>
        </p:nvSpPr>
        <p:spPr>
          <a:xfrm>
            <a:off x="1793380" y="4405552"/>
            <a:ext cx="8605241" cy="584775"/>
          </a:xfrm>
          <a:prstGeom prst="rect">
            <a:avLst/>
          </a:prstGeom>
          <a:noFill/>
        </p:spPr>
        <p:txBody>
          <a:bodyPr wrap="none" rtlCol="0">
            <a:spAutoFit/>
          </a:bodyPr>
          <a:lstStyle/>
          <a:p>
            <a:r>
              <a:rPr lang="en-US" sz="3200" dirty="0">
                <a:solidFill>
                  <a:schemeClr val="bg1"/>
                </a:solidFill>
              </a:rPr>
              <a:t>Kevin Zhao, Steven Kelso, Tim Ryan, Aarti Mathur</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7BFBDEB-25F1-A84D-BB8E-1665189F9E8F}"/>
              </a:ext>
            </a:extLst>
          </p:cNvPr>
          <p:cNvSpPr txBox="1"/>
          <p:nvPr/>
        </p:nvSpPr>
        <p:spPr>
          <a:xfrm>
            <a:off x="702365" y="1457739"/>
            <a:ext cx="946205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Following the change to Penal Code § 487  in 2010 , there is a marked and sustained increase in the total number of theft incidents across San Francisco</a:t>
            </a:r>
          </a:p>
          <a:p>
            <a:pPr marL="742950" lvl="1" indent="-285750">
              <a:buFont typeface="Arial" panose="020B0604020202020204" pitchFamily="34" charset="0"/>
              <a:buChar char="•"/>
            </a:pPr>
            <a:r>
              <a:rPr lang="en-US" dirty="0"/>
              <a:t>21% increase in total incidents in 3 years following amendment versus 3 years prior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Incidents of petty theft DID increase more than incidents of grand theft, both in absolute number of incidents and by proportion of total theft crimes</a:t>
            </a:r>
          </a:p>
          <a:p>
            <a:pPr marL="742950" lvl="1" indent="-285750">
              <a:buFont typeface="Arial" panose="020B0604020202020204" pitchFamily="34" charset="0"/>
              <a:buChar char="•"/>
            </a:pPr>
            <a:r>
              <a:rPr lang="en-US" dirty="0"/>
              <a:t>34.5% of total pre-2010 vs. 38.5% of total post-2010</a:t>
            </a:r>
          </a:p>
          <a:p>
            <a:pPr lvl="1"/>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62320FC1-0F4B-BF49-9C81-F41171BD19B9}"/>
              </a:ext>
            </a:extLst>
          </p:cNvPr>
          <p:cNvSpPr txBox="1"/>
          <p:nvPr/>
        </p:nvSpPr>
        <p:spPr>
          <a:xfrm>
            <a:off x="443345" y="3920836"/>
            <a:ext cx="1131916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Most theft incidents are concentrated in the Central Business Districts of San Francisco, as opposed to the districts that are primarily residential. This trend remained the same despite the overall increase in theft crimes across the 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compared to the trend in Chicago, it is clear that overall theft incidents begin to sharply increase in San Francisco after 2010, while Chicago maintained its downward trend of decreasing theft incidents across the city that began before and continued after 2010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6171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2"/>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7021-E21C-42F6-AC0B-6BAEA3C38ABC}"/>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859559F6-9682-4537-8F4F-20538E135A2B}"/>
              </a:ext>
            </a:extLst>
          </p:cNvPr>
          <p:cNvSpPr>
            <a:spLocks noGrp="1"/>
          </p:cNvSpPr>
          <p:nvPr>
            <p:ph idx="1"/>
          </p:nvPr>
        </p:nvSpPr>
        <p:spPr>
          <a:xfrm>
            <a:off x="838200" y="1825625"/>
            <a:ext cx="10729404" cy="4351338"/>
          </a:xfrm>
        </p:spPr>
        <p:txBody>
          <a:bodyPr>
            <a:normAutofit/>
          </a:bodyPr>
          <a:lstStyle/>
          <a:p>
            <a:pPr>
              <a:lnSpc>
                <a:spcPct val="150000"/>
              </a:lnSpc>
            </a:pPr>
            <a:r>
              <a:rPr lang="en-US" sz="1800" dirty="0"/>
              <a:t>Did the number of incidents of 'petty theft’ increase, when in 2010 Penal Code § 487 was amended to increase the amount of property fitting the definition of petty theft from $400 to $950 ? </a:t>
            </a:r>
          </a:p>
          <a:p>
            <a:pPr marL="457200" lvl="1" indent="0">
              <a:lnSpc>
                <a:spcPct val="150000"/>
              </a:lnSpc>
              <a:buNone/>
            </a:pPr>
            <a:r>
              <a:rPr lang="en-US" sz="1600" dirty="0"/>
              <a:t>Source news article: </a:t>
            </a:r>
            <a:r>
              <a:rPr lang="en-US" sz="1400" dirty="0">
                <a:solidFill>
                  <a:schemeClr val="accent5"/>
                </a:solidFill>
                <a:hlinkClick r:id="rId2">
                  <a:extLst>
                    <a:ext uri="{A12FA001-AC4F-418D-AE19-62706E023703}">
                      <ahyp:hlinkClr xmlns:ahyp="http://schemas.microsoft.com/office/drawing/2018/hyperlinkcolor" val="tx"/>
                    </a:ext>
                  </a:extLst>
                </a:hlinkClick>
              </a:rPr>
              <a:t>https://www.greghillassociates.com/new-petty-theft-limit-changes-some-grand-theft-convictions.html  </a:t>
            </a:r>
            <a:r>
              <a:rPr lang="en-US" sz="1400" dirty="0">
                <a:hlinkClick r:id="rId2">
                  <a:extLst>
                    <a:ext uri="{A12FA001-AC4F-418D-AE19-62706E023703}">
                      <ahyp:hlinkClr xmlns:ahyp="http://schemas.microsoft.com/office/drawing/2018/hyperlinkcolor" val="tx"/>
                    </a:ext>
                  </a:extLst>
                </a:hlinkClick>
              </a:rPr>
              <a:t>   </a:t>
            </a:r>
            <a:endParaRPr lang="en-US" sz="1400" dirty="0"/>
          </a:p>
          <a:p>
            <a:pPr>
              <a:lnSpc>
                <a:spcPct val="150000"/>
              </a:lnSpc>
            </a:pPr>
            <a:r>
              <a:rPr lang="en-US" sz="1800" dirty="0"/>
              <a:t>Did the number of incidents change in any one particular neighborhood more than the others, </a:t>
            </a:r>
            <a:r>
              <a:rPr lang="en-US" sz="1800" b="1" i="1" u="sng" dirty="0"/>
              <a:t>or</a:t>
            </a:r>
            <a:r>
              <a:rPr lang="en-US" sz="1800" dirty="0"/>
              <a:t> did the trend change consistently across all neighborhoods in the city?   </a:t>
            </a:r>
          </a:p>
          <a:p>
            <a:pPr>
              <a:lnSpc>
                <a:spcPct val="150000"/>
              </a:lnSpc>
            </a:pPr>
            <a:r>
              <a:rPr lang="en-US" sz="1800" dirty="0"/>
              <a:t>Is there a correlation between the demographic profile of the neighborhood and the number of incidents?    </a:t>
            </a:r>
          </a:p>
          <a:p>
            <a:pPr>
              <a:lnSpc>
                <a:spcPct val="150000"/>
              </a:lnSpc>
            </a:pPr>
            <a:r>
              <a:rPr lang="en-US" sz="1800" dirty="0"/>
              <a:t>Are the trends in SF in line with the general trends in other cities, such as Chicago, that were not affected by the amendment to the CA law?</a:t>
            </a:r>
          </a:p>
        </p:txBody>
      </p:sp>
    </p:spTree>
    <p:extLst>
      <p:ext uri="{BB962C8B-B14F-4D97-AF65-F5344CB8AC3E}">
        <p14:creationId xmlns:p14="http://schemas.microsoft.com/office/powerpoint/2010/main" val="382247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&amp; 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144981" y="3117907"/>
            <a:ext cx="2105892" cy="760197"/>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43" name="Picture 42">
            <a:extLst>
              <a:ext uri="{FF2B5EF4-FFF2-40B4-BE49-F238E27FC236}">
                <a16:creationId xmlns:a16="http://schemas.microsoft.com/office/drawing/2014/main" id="{0285DC3C-4C26-4874-B3A8-902FEEC031F3}"/>
              </a:ext>
            </a:extLst>
          </p:cNvPr>
          <p:cNvPicPr>
            <a:picLocks noChangeAspect="1"/>
          </p:cNvPicPr>
          <p:nvPr/>
        </p:nvPicPr>
        <p:blipFill rotWithShape="1">
          <a:blip r:embed="rId2"/>
          <a:srcRect t="12121"/>
          <a:stretch/>
        </p:blipFill>
        <p:spPr>
          <a:xfrm>
            <a:off x="228600" y="612719"/>
            <a:ext cx="2487262" cy="775597"/>
          </a:xfrm>
          <a:prstGeom prst="rect">
            <a:avLst/>
          </a:prstGeom>
        </p:spPr>
      </p:pic>
      <p:pic>
        <p:nvPicPr>
          <p:cNvPr id="44" name="Picture 43">
            <a:extLst>
              <a:ext uri="{FF2B5EF4-FFF2-40B4-BE49-F238E27FC236}">
                <a16:creationId xmlns:a16="http://schemas.microsoft.com/office/drawing/2014/main" id="{675A4422-E72B-4D9A-B53E-B1DCE2B3ADDD}"/>
              </a:ext>
            </a:extLst>
          </p:cNvPr>
          <p:cNvPicPr>
            <a:picLocks noChangeAspect="1"/>
          </p:cNvPicPr>
          <p:nvPr/>
        </p:nvPicPr>
        <p:blipFill>
          <a:blip r:embed="rId3"/>
          <a:stretch>
            <a:fillRect/>
          </a:stretch>
        </p:blipFill>
        <p:spPr>
          <a:xfrm>
            <a:off x="605863" y="1460853"/>
            <a:ext cx="1732735" cy="1466160"/>
          </a:xfrm>
          <a:prstGeom prst="rect">
            <a:avLst/>
          </a:prstGeom>
        </p:spPr>
      </p:pic>
      <p:sp>
        <p:nvSpPr>
          <p:cNvPr id="3" name="TextBox 2">
            <a:extLst>
              <a:ext uri="{FF2B5EF4-FFF2-40B4-BE49-F238E27FC236}">
                <a16:creationId xmlns:a16="http://schemas.microsoft.com/office/drawing/2014/main" id="{92B3B834-612B-3A41-AB05-0C7986400380}"/>
              </a:ext>
            </a:extLst>
          </p:cNvPr>
          <p:cNvSpPr txBox="1"/>
          <p:nvPr/>
        </p:nvSpPr>
        <p:spPr>
          <a:xfrm>
            <a:off x="3144981" y="843694"/>
            <a:ext cx="6326585" cy="1200329"/>
          </a:xfrm>
          <a:prstGeom prst="rect">
            <a:avLst/>
          </a:prstGeom>
          <a:noFill/>
        </p:spPr>
        <p:txBody>
          <a:bodyPr wrap="square" rtlCol="0">
            <a:spAutoFit/>
          </a:bodyPr>
          <a:lstStyle/>
          <a:p>
            <a:r>
              <a:rPr lang="en-US" dirty="0"/>
              <a:t>https://datasf.org/</a:t>
            </a:r>
            <a:endParaRPr lang="en-US" dirty="0">
              <a:latin typeface="+mj-lt"/>
            </a:endParaRPr>
          </a:p>
          <a:p>
            <a:endParaRPr lang="en-US" dirty="0"/>
          </a:p>
          <a:p>
            <a:r>
              <a:rPr lang="en-US" dirty="0"/>
              <a:t>“Police Department Incident Reports: Historical 2003 to May 2018”</a:t>
            </a:r>
            <a:endParaRPr lang="en-US" dirty="0">
              <a:latin typeface="+mj-lt"/>
            </a:endParaRPr>
          </a:p>
        </p:txBody>
      </p:sp>
      <p:pic>
        <p:nvPicPr>
          <p:cNvPr id="7" name="Picture 6">
            <a:extLst>
              <a:ext uri="{FF2B5EF4-FFF2-40B4-BE49-F238E27FC236}">
                <a16:creationId xmlns:a16="http://schemas.microsoft.com/office/drawing/2014/main" id="{826DB142-6990-0E44-AF0A-F689680F7F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918197"/>
            <a:ext cx="2916381" cy="1618412"/>
          </a:xfrm>
          <a:prstGeom prst="rect">
            <a:avLst/>
          </a:prstGeom>
        </p:spPr>
      </p:pic>
      <p:sp>
        <p:nvSpPr>
          <p:cNvPr id="10" name="TextBox 9">
            <a:extLst>
              <a:ext uri="{FF2B5EF4-FFF2-40B4-BE49-F238E27FC236}">
                <a16:creationId xmlns:a16="http://schemas.microsoft.com/office/drawing/2014/main" id="{352C8788-BC28-8448-BDC5-62B8B814761D}"/>
              </a:ext>
            </a:extLst>
          </p:cNvPr>
          <p:cNvSpPr txBox="1"/>
          <p:nvPr/>
        </p:nvSpPr>
        <p:spPr>
          <a:xfrm>
            <a:off x="3574473" y="5167745"/>
            <a:ext cx="7938654" cy="1200329"/>
          </a:xfrm>
          <a:prstGeom prst="rect">
            <a:avLst/>
          </a:prstGeom>
          <a:noFill/>
        </p:spPr>
        <p:txBody>
          <a:bodyPr wrap="square" rtlCol="0">
            <a:spAutoFit/>
          </a:bodyPr>
          <a:lstStyle/>
          <a:p>
            <a:r>
              <a:rPr lang="en-US" dirty="0"/>
              <a:t>Chicago Data Portal</a:t>
            </a:r>
          </a:p>
          <a:p>
            <a:endParaRPr lang="en-US" dirty="0"/>
          </a:p>
          <a:p>
            <a:r>
              <a:rPr lang="en-US" dirty="0"/>
              <a:t>https://data.cityofchicago.org/Public-Safety/Crimes-2001-to-present-Dashboard/5cd6-ry5g</a:t>
            </a:r>
          </a:p>
        </p:txBody>
      </p:sp>
      <p:pic>
        <p:nvPicPr>
          <p:cNvPr id="17" name="Picture 16">
            <a:extLst>
              <a:ext uri="{FF2B5EF4-FFF2-40B4-BE49-F238E27FC236}">
                <a16:creationId xmlns:a16="http://schemas.microsoft.com/office/drawing/2014/main" id="{A268C394-D75E-0E48-802E-10B9F22B7B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879" y="4838968"/>
            <a:ext cx="3310594" cy="1145534"/>
          </a:xfrm>
          <a:prstGeom prst="rect">
            <a:avLst/>
          </a:prstGeom>
        </p:spPr>
      </p:pic>
      <p:sp>
        <p:nvSpPr>
          <p:cNvPr id="2" name="TextBox 1">
            <a:extLst>
              <a:ext uri="{FF2B5EF4-FFF2-40B4-BE49-F238E27FC236}">
                <a16:creationId xmlns:a16="http://schemas.microsoft.com/office/drawing/2014/main" id="{AB980B41-E8AF-7046-90C0-9406C2B22C18}"/>
              </a:ext>
            </a:extLst>
          </p:cNvPr>
          <p:cNvSpPr txBox="1"/>
          <p:nvPr/>
        </p:nvSpPr>
        <p:spPr>
          <a:xfrm>
            <a:off x="3297382" y="3332703"/>
            <a:ext cx="6972859" cy="1200329"/>
          </a:xfrm>
          <a:prstGeom prst="rect">
            <a:avLst/>
          </a:prstGeom>
          <a:noFill/>
        </p:spPr>
        <p:txBody>
          <a:bodyPr wrap="square" rtlCol="0">
            <a:spAutoFit/>
          </a:bodyPr>
          <a:lstStyle/>
          <a:p>
            <a:r>
              <a:rPr lang="en-US" dirty="0"/>
              <a:t>Google Maps Locations API</a:t>
            </a:r>
          </a:p>
          <a:p>
            <a:endParaRPr lang="en-US" dirty="0"/>
          </a:p>
          <a:p>
            <a:r>
              <a:rPr lang="en-US" dirty="0"/>
              <a:t>https://console.cloud.google.com/apis/library/maps-</a:t>
            </a:r>
            <a:r>
              <a:rPr lang="en-US" dirty="0" err="1"/>
              <a:t>backend.googleapis.com</a:t>
            </a:r>
            <a:endParaRPr lang="en-US" dirty="0"/>
          </a:p>
        </p:txBody>
      </p:sp>
    </p:spTree>
    <p:extLst>
      <p:ext uri="{BB962C8B-B14F-4D97-AF65-F5344CB8AC3E}">
        <p14:creationId xmlns:p14="http://schemas.microsoft.com/office/powerpoint/2010/main" val="71782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D67674-07B7-4642-B3F0-7BA3A717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17" y="1140714"/>
            <a:ext cx="11270966" cy="4347831"/>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Before and After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5217326"/>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5217326"/>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9DB15B70-DCE8-4E83-AB9B-86294D0E9687}"/>
              </a:ext>
            </a:extLst>
          </p:cNvPr>
          <p:cNvGrpSpPr/>
          <p:nvPr/>
        </p:nvGrpSpPr>
        <p:grpSpPr>
          <a:xfrm>
            <a:off x="2245121" y="5473471"/>
            <a:ext cx="2743195" cy="990472"/>
            <a:chOff x="1428368" y="4985192"/>
            <a:chExt cx="2743195" cy="990472"/>
          </a:xfrm>
        </p:grpSpPr>
        <p:sp>
          <p:nvSpPr>
            <p:cNvPr id="44" name="Rectangle 43">
              <a:extLst>
                <a:ext uri="{FF2B5EF4-FFF2-40B4-BE49-F238E27FC236}">
                  <a16:creationId xmlns:a16="http://schemas.microsoft.com/office/drawing/2014/main" id="{71E47AC8-8358-4724-91F8-0D1B21FC5F47}"/>
                </a:ext>
              </a:extLst>
            </p:cNvPr>
            <p:cNvSpPr/>
            <p:nvPr/>
          </p:nvSpPr>
          <p:spPr>
            <a:xfrm>
              <a:off x="1428368" y="5483221"/>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77,162</a:t>
              </a:r>
            </a:p>
          </p:txBody>
        </p:sp>
        <p:sp>
          <p:nvSpPr>
            <p:cNvPr id="45" name="Rectangle 44">
              <a:extLst>
                <a:ext uri="{FF2B5EF4-FFF2-40B4-BE49-F238E27FC236}">
                  <a16:creationId xmlns:a16="http://schemas.microsoft.com/office/drawing/2014/main" id="{69F7E025-DDEC-4748-AAE9-9FA2A4BF1E49}"/>
                </a:ext>
              </a:extLst>
            </p:cNvPr>
            <p:cNvSpPr/>
            <p:nvPr/>
          </p:nvSpPr>
          <p:spPr>
            <a:xfrm>
              <a:off x="1428368" y="4985192"/>
              <a:ext cx="2743195" cy="465577"/>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2007 – 2009</a:t>
              </a:r>
            </a:p>
            <a:p>
              <a:pPr>
                <a:lnSpc>
                  <a:spcPts val="1900"/>
                </a:lnSpc>
              </a:pPr>
              <a:r>
                <a:rPr lang="en-US" sz="1400" b="1" dirty="0">
                  <a:solidFill>
                    <a:schemeClr val="accent3">
                      <a:lumMod val="75000"/>
                    </a:schemeClr>
                  </a:solidFill>
                  <a:latin typeface="+mj-lt"/>
                  <a:cs typeface="Segoe UI" panose="020B0502040204020203" pitchFamily="34" charset="0"/>
                </a:rPr>
                <a:t>Total Thefts:</a:t>
              </a:r>
            </a:p>
          </p:txBody>
        </p:sp>
      </p:grpSp>
      <p:sp>
        <p:nvSpPr>
          <p:cNvPr id="48" name="Rectangle 47">
            <a:extLst>
              <a:ext uri="{FF2B5EF4-FFF2-40B4-BE49-F238E27FC236}">
                <a16:creationId xmlns:a16="http://schemas.microsoft.com/office/drawing/2014/main" id="{7DDB637A-4822-4FE9-8AEA-11DEA7859049}"/>
              </a:ext>
            </a:extLst>
          </p:cNvPr>
          <p:cNvSpPr/>
          <p:nvPr/>
        </p:nvSpPr>
        <p:spPr>
          <a:xfrm>
            <a:off x="4848690" y="5398415"/>
            <a:ext cx="2743195" cy="952890"/>
          </a:xfrm>
          <a:prstGeom prst="rect">
            <a:avLst/>
          </a:prstGeom>
        </p:spPr>
        <p:txBody>
          <a:bodyPr wrap="square" lIns="0" tIns="0" rIns="0" bIns="0" anchor="t">
            <a:spAutoFit/>
          </a:bodyPr>
          <a:lstStyle/>
          <a:p>
            <a:pPr algn="ctr">
              <a:lnSpc>
                <a:spcPts val="1900"/>
              </a:lnSpc>
            </a:pPr>
            <a:endParaRPr lang="en-US" sz="1400" b="1" dirty="0">
              <a:solidFill>
                <a:schemeClr val="accent4">
                  <a:lumMod val="75000"/>
                </a:schemeClr>
              </a:solidFill>
              <a:latin typeface="+mj-lt"/>
              <a:cs typeface="Segoe UI" panose="020B0502040204020203" pitchFamily="34" charset="0"/>
            </a:endParaRPr>
          </a:p>
          <a:p>
            <a:pPr algn="ctr">
              <a:lnSpc>
                <a:spcPts val="1900"/>
              </a:lnSpc>
            </a:pPr>
            <a:r>
              <a:rPr lang="en-US" sz="1400" b="1" dirty="0">
                <a:solidFill>
                  <a:schemeClr val="accent4">
                    <a:lumMod val="75000"/>
                  </a:schemeClr>
                </a:solidFill>
                <a:latin typeface="+mj-lt"/>
                <a:cs typeface="Segoe UI" panose="020B0502040204020203" pitchFamily="34" charset="0"/>
              </a:rPr>
              <a:t>2010</a:t>
            </a:r>
            <a:endParaRPr lang="en-US" sz="1400" dirty="0"/>
          </a:p>
          <a:p>
            <a:pPr>
              <a:lnSpc>
                <a:spcPts val="1900"/>
              </a:lnSpc>
            </a:pPr>
            <a:r>
              <a:rPr lang="en-US" dirty="0"/>
              <a:t>Penal Code § 487 Amended</a:t>
            </a:r>
            <a:endParaRPr lang="en-US" b="1" dirty="0">
              <a:solidFill>
                <a:schemeClr val="accent4">
                  <a:lumMod val="75000"/>
                </a:schemeClr>
              </a:solidFill>
              <a:latin typeface="+mj-lt"/>
              <a:cs typeface="Segoe UI" panose="020B0502040204020203" pitchFamily="34" charset="0"/>
            </a:endParaRPr>
          </a:p>
          <a:p>
            <a:pPr>
              <a:lnSpc>
                <a:spcPts val="1900"/>
              </a:lnSpc>
            </a:pPr>
            <a:endParaRPr lang="en-US" sz="1400" b="1" dirty="0">
              <a:solidFill>
                <a:schemeClr val="accent4">
                  <a:lumMod val="75000"/>
                </a:schemeClr>
              </a:solidFill>
              <a:latin typeface="+mj-lt"/>
              <a:cs typeface="Segoe UI" panose="020B0502040204020203" pitchFamily="34" charset="0"/>
            </a:endParaRPr>
          </a:p>
        </p:txBody>
      </p:sp>
      <p:grpSp>
        <p:nvGrpSpPr>
          <p:cNvPr id="3" name="Group 2">
            <a:extLst>
              <a:ext uri="{FF2B5EF4-FFF2-40B4-BE49-F238E27FC236}">
                <a16:creationId xmlns:a16="http://schemas.microsoft.com/office/drawing/2014/main" id="{670111B6-1380-41FF-B8EE-15BB4183CA93}"/>
              </a:ext>
            </a:extLst>
          </p:cNvPr>
          <p:cNvGrpSpPr/>
          <p:nvPr/>
        </p:nvGrpSpPr>
        <p:grpSpPr>
          <a:xfrm>
            <a:off x="8597347" y="5473471"/>
            <a:ext cx="2743195" cy="990472"/>
            <a:chOff x="8597347" y="4985192"/>
            <a:chExt cx="2743195" cy="990472"/>
          </a:xfrm>
        </p:grpSpPr>
        <p:sp>
          <p:nvSpPr>
            <p:cNvPr id="50" name="Rectangle 49">
              <a:extLst>
                <a:ext uri="{FF2B5EF4-FFF2-40B4-BE49-F238E27FC236}">
                  <a16:creationId xmlns:a16="http://schemas.microsoft.com/office/drawing/2014/main" id="{B164A1DA-19AA-4A0C-9ED2-92A9346B807A}"/>
                </a:ext>
              </a:extLst>
            </p:cNvPr>
            <p:cNvSpPr/>
            <p:nvPr/>
          </p:nvSpPr>
          <p:spPr>
            <a:xfrm>
              <a:off x="8597347" y="5483221"/>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93,293</a:t>
              </a:r>
              <a:endParaRPr lang="en-US" sz="3200" b="1" dirty="0">
                <a:solidFill>
                  <a:srgbClr val="FF0000"/>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597347" y="4985192"/>
              <a:ext cx="2743195" cy="46557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2011 – 2014</a:t>
              </a:r>
            </a:p>
            <a:p>
              <a:pPr>
                <a:lnSpc>
                  <a:spcPts val="1900"/>
                </a:lnSpc>
              </a:pPr>
              <a:r>
                <a:rPr lang="en-US" sz="1400" b="1" dirty="0">
                  <a:solidFill>
                    <a:schemeClr val="tx1">
                      <a:lumMod val="75000"/>
                      <a:lumOff val="25000"/>
                    </a:schemeClr>
                  </a:solidFill>
                  <a:latin typeface="+mj-lt"/>
                  <a:cs typeface="Segoe UI" panose="020B0502040204020203" pitchFamily="34" charset="0"/>
                </a:rPr>
                <a:t>Total Thefts:</a:t>
              </a:r>
            </a:p>
          </p:txBody>
        </p:sp>
      </p:grpSp>
      <p:sp>
        <p:nvSpPr>
          <p:cNvPr id="6" name="TextBox 5">
            <a:extLst>
              <a:ext uri="{FF2B5EF4-FFF2-40B4-BE49-F238E27FC236}">
                <a16:creationId xmlns:a16="http://schemas.microsoft.com/office/drawing/2014/main" id="{545914DD-B59F-4329-B3D8-31466B31D3E5}"/>
              </a:ext>
            </a:extLst>
          </p:cNvPr>
          <p:cNvSpPr txBox="1"/>
          <p:nvPr/>
        </p:nvSpPr>
        <p:spPr>
          <a:xfrm>
            <a:off x="2148395" y="657759"/>
            <a:ext cx="8367996" cy="369332"/>
          </a:xfrm>
          <a:prstGeom prst="rect">
            <a:avLst/>
          </a:prstGeom>
          <a:noFill/>
        </p:spPr>
        <p:txBody>
          <a:bodyPr wrap="none" rtlCol="0">
            <a:spAutoFit/>
          </a:bodyPr>
          <a:lstStyle/>
          <a:p>
            <a:r>
              <a:rPr lang="en-US" dirty="0">
                <a:latin typeface="+mj-lt"/>
              </a:rPr>
              <a:t>Incidents of Larceny/Theft went up </a:t>
            </a:r>
            <a:r>
              <a:rPr lang="en-US" dirty="0">
                <a:solidFill>
                  <a:srgbClr val="FF0000"/>
                </a:solidFill>
                <a:latin typeface="+mj-lt"/>
              </a:rPr>
              <a:t>21%</a:t>
            </a:r>
            <a:r>
              <a:rPr lang="en-US" dirty="0">
                <a:latin typeface="+mj-lt"/>
              </a:rPr>
              <a:t> in the three year period after 2010</a:t>
            </a:r>
          </a:p>
        </p:txBody>
      </p:sp>
    </p:spTree>
    <p:extLst>
      <p:ext uri="{BB962C8B-B14F-4D97-AF65-F5344CB8AC3E}">
        <p14:creationId xmlns:p14="http://schemas.microsoft.com/office/powerpoint/2010/main" val="1212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4B8CE4-564C-FE47-AD56-01C9B82D1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04" y="1134517"/>
            <a:ext cx="11019592" cy="5769453"/>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1477328"/>
          </a:xfrm>
          <a:prstGeom prst="rect">
            <a:avLst/>
          </a:prstGeom>
        </p:spPr>
        <p:txBody>
          <a:bodyPr wrap="square" lIns="0" tIns="0" rIns="0" bIns="0" anchor="t">
            <a:spAutoFit/>
          </a:bodyPr>
          <a:lstStyle/>
          <a:p>
            <a:endParaRPr lang="en-US" sz="3200" dirty="0">
              <a:solidFill>
                <a:schemeClr val="accent3">
                  <a:lumMod val="75000"/>
                </a:schemeClr>
              </a:solidFill>
              <a:cs typeface="Segoe UI" panose="020B0502040204020203" pitchFamily="34" charset="0"/>
            </a:endParaRPr>
          </a:p>
          <a:p>
            <a:endParaRPr lang="en-US" sz="3200" dirty="0">
              <a:solidFill>
                <a:schemeClr val="accent3">
                  <a:lumMod val="75000"/>
                </a:schemeClr>
              </a:solidFill>
              <a:cs typeface="Segoe UI" panose="020B0502040204020203" pitchFamily="34" charset="0"/>
            </a:endParaRPr>
          </a:p>
          <a:p>
            <a:endParaRPr lang="en-US" sz="3200" dirty="0">
              <a:solidFill>
                <a:schemeClr val="accent3">
                  <a:lumMod val="75000"/>
                </a:schemeClr>
              </a:solidFill>
              <a:cs typeface="Segoe UI" panose="020B0502040204020203" pitchFamily="34" charset="0"/>
            </a:endParaRPr>
          </a:p>
        </p:txBody>
      </p:sp>
      <p:grpSp>
        <p:nvGrpSpPr>
          <p:cNvPr id="6" name="Group 5">
            <a:extLst>
              <a:ext uri="{FF2B5EF4-FFF2-40B4-BE49-F238E27FC236}">
                <a16:creationId xmlns:a16="http://schemas.microsoft.com/office/drawing/2014/main" id="{38121A62-F7E8-4D2F-A823-1E74652254E3}"/>
              </a:ext>
            </a:extLst>
          </p:cNvPr>
          <p:cNvGrpSpPr/>
          <p:nvPr/>
        </p:nvGrpSpPr>
        <p:grpSpPr>
          <a:xfrm>
            <a:off x="2816629" y="2044921"/>
            <a:ext cx="3071674" cy="1109771"/>
            <a:chOff x="2663301" y="5540431"/>
            <a:chExt cx="3071674" cy="1109771"/>
          </a:xfrm>
        </p:grpSpPr>
        <p:sp>
          <p:nvSpPr>
            <p:cNvPr id="5" name="Rectangle: Rounded Corners 4">
              <a:extLst>
                <a:ext uri="{FF2B5EF4-FFF2-40B4-BE49-F238E27FC236}">
                  <a16:creationId xmlns:a16="http://schemas.microsoft.com/office/drawing/2014/main" id="{DC16416F-3EA4-40B4-93F7-8EE755EDC708}"/>
                </a:ext>
              </a:extLst>
            </p:cNvPr>
            <p:cNvSpPr/>
            <p:nvPr/>
          </p:nvSpPr>
          <p:spPr>
            <a:xfrm>
              <a:off x="2663301" y="5540431"/>
              <a:ext cx="3071674" cy="1109771"/>
            </a:xfrm>
            <a:prstGeom prst="round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9F7E025-DDEC-4748-AAE9-9FA2A4BF1E49}"/>
                </a:ext>
              </a:extLst>
            </p:cNvPr>
            <p:cNvSpPr/>
            <p:nvPr/>
          </p:nvSpPr>
          <p:spPr>
            <a:xfrm>
              <a:off x="2827540" y="5618871"/>
              <a:ext cx="2743195" cy="952890"/>
            </a:xfrm>
            <a:prstGeom prst="rect">
              <a:avLst/>
            </a:prstGeom>
            <a:ln>
              <a:noFill/>
            </a:ln>
          </p:spPr>
          <p:style>
            <a:lnRef idx="2">
              <a:schemeClr val="dk1"/>
            </a:lnRef>
            <a:fillRef idx="1">
              <a:schemeClr val="lt1"/>
            </a:fillRef>
            <a:effectRef idx="0">
              <a:schemeClr val="dk1"/>
            </a:effectRef>
            <a:fontRef idx="minor">
              <a:schemeClr val="dk1"/>
            </a:fontRef>
          </p:style>
          <p:txBody>
            <a:bodyPr wrap="square" lIns="0" tIns="0" rIns="0" bIns="0" anchor="t">
              <a:spAutoFit/>
            </a:bodyPr>
            <a:lstStyle/>
            <a:p>
              <a:pPr>
                <a:lnSpc>
                  <a:spcPts val="1900"/>
                </a:lnSpc>
              </a:pPr>
              <a:r>
                <a:rPr lang="en-US" sz="1400" b="1" u="sng" dirty="0">
                  <a:solidFill>
                    <a:schemeClr val="accent3">
                      <a:lumMod val="75000"/>
                    </a:schemeClr>
                  </a:solidFill>
                  <a:latin typeface="+mj-lt"/>
                  <a:cs typeface="Segoe UI" panose="020B0502040204020203" pitchFamily="34" charset="0"/>
                </a:rPr>
                <a:t>2007 – 2009</a:t>
              </a:r>
            </a:p>
            <a:p>
              <a:pPr marL="285750" indent="-285750">
                <a:lnSpc>
                  <a:spcPts val="1900"/>
                </a:lnSpc>
                <a:buFont typeface="Arial" panose="020B0604020202020204" pitchFamily="34" charset="0"/>
                <a:buChar char="•"/>
              </a:pPr>
              <a:r>
                <a:rPr lang="en-US" sz="1400" b="1" dirty="0">
                  <a:solidFill>
                    <a:schemeClr val="accent3">
                      <a:lumMod val="75000"/>
                    </a:schemeClr>
                  </a:solidFill>
                  <a:latin typeface="+mj-lt"/>
                  <a:cs typeface="Segoe UI" panose="020B0502040204020203" pitchFamily="34" charset="0"/>
                </a:rPr>
                <a:t>Petty Theft: 26,612  (34.5%)</a:t>
              </a:r>
            </a:p>
            <a:p>
              <a:pPr marL="285750" indent="-285750">
                <a:lnSpc>
                  <a:spcPts val="1900"/>
                </a:lnSpc>
                <a:buFont typeface="Arial" panose="020B0604020202020204" pitchFamily="34" charset="0"/>
                <a:buChar char="•"/>
              </a:pPr>
              <a:r>
                <a:rPr lang="en-US" sz="1400" b="1" dirty="0">
                  <a:solidFill>
                    <a:schemeClr val="accent3">
                      <a:lumMod val="75000"/>
                    </a:schemeClr>
                  </a:solidFill>
                  <a:latin typeface="+mj-lt"/>
                  <a:cs typeface="Segoe UI" panose="020B0502040204020203" pitchFamily="34" charset="0"/>
                </a:rPr>
                <a:t>Grand Theft:  49,036  (63.5%)</a:t>
              </a:r>
            </a:p>
            <a:p>
              <a:pPr marL="285750" indent="-285750">
                <a:lnSpc>
                  <a:spcPts val="1900"/>
                </a:lnSpc>
                <a:buFont typeface="Arial" panose="020B0604020202020204" pitchFamily="34" charset="0"/>
                <a:buChar char="•"/>
              </a:pPr>
              <a:r>
                <a:rPr lang="en-US" sz="1400" b="1" dirty="0">
                  <a:solidFill>
                    <a:schemeClr val="accent3">
                      <a:lumMod val="75000"/>
                    </a:schemeClr>
                  </a:solidFill>
                  <a:latin typeface="+mj-lt"/>
                  <a:cs typeface="Segoe UI" panose="020B0502040204020203" pitchFamily="34" charset="0"/>
                </a:rPr>
                <a:t>Other: 1514  (2%)</a:t>
              </a:r>
            </a:p>
          </p:txBody>
        </p:sp>
      </p:grpSp>
      <p:grpSp>
        <p:nvGrpSpPr>
          <p:cNvPr id="7" name="Group 6">
            <a:extLst>
              <a:ext uri="{FF2B5EF4-FFF2-40B4-BE49-F238E27FC236}">
                <a16:creationId xmlns:a16="http://schemas.microsoft.com/office/drawing/2014/main" id="{0A08FCEF-403F-4D92-A922-8F06695608F3}"/>
              </a:ext>
            </a:extLst>
          </p:cNvPr>
          <p:cNvGrpSpPr/>
          <p:nvPr/>
        </p:nvGrpSpPr>
        <p:grpSpPr>
          <a:xfrm>
            <a:off x="6474894" y="1602610"/>
            <a:ext cx="3071674" cy="1109771"/>
            <a:chOff x="6910523" y="5416476"/>
            <a:chExt cx="3071674" cy="1109771"/>
          </a:xfrm>
        </p:grpSpPr>
        <p:sp>
          <p:nvSpPr>
            <p:cNvPr id="16" name="Rectangle: Rounded Corners 15">
              <a:extLst>
                <a:ext uri="{FF2B5EF4-FFF2-40B4-BE49-F238E27FC236}">
                  <a16:creationId xmlns:a16="http://schemas.microsoft.com/office/drawing/2014/main" id="{E66EAA98-8AEA-41F1-8AA4-D61B8DB7840A}"/>
                </a:ext>
              </a:extLst>
            </p:cNvPr>
            <p:cNvSpPr/>
            <p:nvPr/>
          </p:nvSpPr>
          <p:spPr>
            <a:xfrm>
              <a:off x="6910523" y="5416476"/>
              <a:ext cx="3071674" cy="1109771"/>
            </a:xfrm>
            <a:prstGeom prst="roundRect">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A4B18CA-09B5-4584-8D25-60B58EF68413}"/>
                </a:ext>
              </a:extLst>
            </p:cNvPr>
            <p:cNvSpPr/>
            <p:nvPr/>
          </p:nvSpPr>
          <p:spPr>
            <a:xfrm>
              <a:off x="7124701" y="5460783"/>
              <a:ext cx="2743195" cy="952890"/>
            </a:xfrm>
            <a:prstGeom prst="rect">
              <a:avLst/>
            </a:prstGeom>
          </p:spPr>
          <p:txBody>
            <a:bodyPr wrap="square" lIns="0" tIns="0" rIns="0" bIns="0" anchor="t">
              <a:spAutoFit/>
            </a:bodyPr>
            <a:lstStyle/>
            <a:p>
              <a:pPr>
                <a:lnSpc>
                  <a:spcPts val="1900"/>
                </a:lnSpc>
              </a:pPr>
              <a:r>
                <a:rPr lang="en-US" sz="1400" b="1" u="sng" dirty="0">
                  <a:solidFill>
                    <a:schemeClr val="tx1">
                      <a:lumMod val="75000"/>
                      <a:lumOff val="25000"/>
                    </a:schemeClr>
                  </a:solidFill>
                  <a:latin typeface="+mj-lt"/>
                  <a:cs typeface="Segoe UI" panose="020B0502040204020203" pitchFamily="34" charset="0"/>
                </a:rPr>
                <a:t>2011 – 2014</a:t>
              </a:r>
            </a:p>
            <a:p>
              <a:pPr marL="285750" indent="-285750">
                <a:lnSpc>
                  <a:spcPts val="1900"/>
                </a:lnSpc>
                <a:buFont typeface="Arial" panose="020B0604020202020204" pitchFamily="34" charset="0"/>
                <a:buChar char="•"/>
              </a:pPr>
              <a:r>
                <a:rPr lang="en-US" sz="1400" b="1" dirty="0">
                  <a:solidFill>
                    <a:schemeClr val="tx1">
                      <a:lumMod val="75000"/>
                      <a:lumOff val="25000"/>
                    </a:schemeClr>
                  </a:solidFill>
                  <a:latin typeface="+mj-lt"/>
                  <a:cs typeface="Segoe UI" panose="020B0502040204020203" pitchFamily="34" charset="0"/>
                </a:rPr>
                <a:t>Petty Theft: 35,895  (38.5%)</a:t>
              </a:r>
            </a:p>
            <a:p>
              <a:pPr marL="285750" indent="-285750">
                <a:lnSpc>
                  <a:spcPts val="1900"/>
                </a:lnSpc>
                <a:buFont typeface="Arial" panose="020B0604020202020204" pitchFamily="34" charset="0"/>
                <a:buChar char="•"/>
              </a:pPr>
              <a:r>
                <a:rPr lang="en-US" sz="1400" b="1" dirty="0">
                  <a:solidFill>
                    <a:schemeClr val="tx1">
                      <a:lumMod val="75000"/>
                      <a:lumOff val="25000"/>
                    </a:schemeClr>
                  </a:solidFill>
                  <a:latin typeface="+mj-lt"/>
                  <a:cs typeface="Segoe UI" panose="020B0502040204020203" pitchFamily="34" charset="0"/>
                </a:rPr>
                <a:t>Grand Theft: 54,057  (58%)</a:t>
              </a:r>
            </a:p>
            <a:p>
              <a:pPr marL="285750" indent="-285750">
                <a:lnSpc>
                  <a:spcPts val="1900"/>
                </a:lnSpc>
                <a:buFont typeface="Arial" panose="020B0604020202020204" pitchFamily="34" charset="0"/>
                <a:buChar char="•"/>
              </a:pPr>
              <a:r>
                <a:rPr lang="en-US" sz="1400" b="1" dirty="0">
                  <a:solidFill>
                    <a:schemeClr val="tx1">
                      <a:lumMod val="75000"/>
                      <a:lumOff val="25000"/>
                    </a:schemeClr>
                  </a:solidFill>
                  <a:latin typeface="+mj-lt"/>
                  <a:cs typeface="Segoe UI" panose="020B0502040204020203" pitchFamily="34" charset="0"/>
                </a:rPr>
                <a:t>Other: 3341  (3.5%)</a:t>
              </a:r>
            </a:p>
          </p:txBody>
        </p:sp>
      </p:grpSp>
      <p:sp>
        <p:nvSpPr>
          <p:cNvPr id="18" name="TextBox 17">
            <a:extLst>
              <a:ext uri="{FF2B5EF4-FFF2-40B4-BE49-F238E27FC236}">
                <a16:creationId xmlns:a16="http://schemas.microsoft.com/office/drawing/2014/main" id="{FC664E99-FE10-4217-8B4B-8565CB7AAA95}"/>
              </a:ext>
            </a:extLst>
          </p:cNvPr>
          <p:cNvSpPr txBox="1"/>
          <p:nvPr/>
        </p:nvSpPr>
        <p:spPr>
          <a:xfrm>
            <a:off x="901309" y="731060"/>
            <a:ext cx="10389383" cy="369332"/>
          </a:xfrm>
          <a:prstGeom prst="rect">
            <a:avLst/>
          </a:prstGeom>
          <a:noFill/>
        </p:spPr>
        <p:txBody>
          <a:bodyPr wrap="none" rtlCol="0">
            <a:spAutoFit/>
          </a:bodyPr>
          <a:lstStyle/>
          <a:p>
            <a:r>
              <a:rPr lang="en-US" dirty="0">
                <a:latin typeface="+mj-lt"/>
              </a:rPr>
              <a:t>Incidents of Petty Theft went up </a:t>
            </a:r>
            <a:r>
              <a:rPr lang="en-US" dirty="0">
                <a:solidFill>
                  <a:srgbClr val="FF0000"/>
                </a:solidFill>
                <a:latin typeface="+mj-lt"/>
              </a:rPr>
              <a:t>35% </a:t>
            </a:r>
            <a:r>
              <a:rPr lang="en-US" dirty="0">
                <a:latin typeface="+mj-lt"/>
              </a:rPr>
              <a:t>in the three year period after 2010 vs three year before</a:t>
            </a:r>
          </a:p>
        </p:txBody>
      </p:sp>
      <p:cxnSp>
        <p:nvCxnSpPr>
          <p:cNvPr id="24" name="Straight Connector 23">
            <a:extLst>
              <a:ext uri="{FF2B5EF4-FFF2-40B4-BE49-F238E27FC236}">
                <a16:creationId xmlns:a16="http://schemas.microsoft.com/office/drawing/2014/main" id="{163E082E-673E-41F4-BF8A-E814D54BAA4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9C3B4ED7-E9EC-4240-A380-8B64D31FCB39}"/>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Petty Theft vs Grand Theft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26" name="Straight Connector 25">
            <a:extLst>
              <a:ext uri="{FF2B5EF4-FFF2-40B4-BE49-F238E27FC236}">
                <a16:creationId xmlns:a16="http://schemas.microsoft.com/office/drawing/2014/main" id="{4DBC9FF5-A663-493E-ABBB-6BFE5DE7C02B}"/>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65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1477328"/>
          </a:xfrm>
          <a:prstGeom prst="rect">
            <a:avLst/>
          </a:prstGeom>
        </p:spPr>
        <p:txBody>
          <a:bodyPr wrap="square" lIns="0" tIns="0" rIns="0" bIns="0" anchor="t">
            <a:spAutoFit/>
          </a:bodyPr>
          <a:lstStyle/>
          <a:p>
            <a:endParaRPr lang="en-US" sz="3200" dirty="0">
              <a:solidFill>
                <a:schemeClr val="accent3">
                  <a:lumMod val="75000"/>
                </a:schemeClr>
              </a:solidFill>
              <a:cs typeface="Segoe UI" panose="020B0502040204020203" pitchFamily="34" charset="0"/>
            </a:endParaRPr>
          </a:p>
          <a:p>
            <a:endParaRPr lang="en-US" sz="3200" dirty="0">
              <a:solidFill>
                <a:schemeClr val="accent3">
                  <a:lumMod val="75000"/>
                </a:schemeClr>
              </a:solidFill>
              <a:cs typeface="Segoe UI" panose="020B0502040204020203" pitchFamily="34" charset="0"/>
            </a:endParaRPr>
          </a:p>
          <a:p>
            <a:endParaRPr lang="en-US" sz="3200" dirty="0">
              <a:solidFill>
                <a:schemeClr val="accent3">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1440202"/>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a:p>
            <a:pPr>
              <a:lnSpc>
                <a:spcPts val="1900"/>
              </a:lnSpc>
            </a:pPr>
            <a:endParaRPr lang="en-US" sz="1400" b="1" dirty="0">
              <a:solidFill>
                <a:schemeClr val="accent4">
                  <a:lumMod val="75000"/>
                </a:schemeClr>
              </a:solidFill>
              <a:latin typeface="+mj-lt"/>
              <a:cs typeface="Segoe UI" panose="020B0502040204020203" pitchFamily="34" charset="0"/>
            </a:endParaRPr>
          </a:p>
          <a:p>
            <a:pPr>
              <a:lnSpc>
                <a:spcPts val="1900"/>
              </a:lnSpc>
            </a:pPr>
            <a:endParaRPr lang="en-US" sz="1400" dirty="0"/>
          </a:p>
          <a:p>
            <a:pPr>
              <a:lnSpc>
                <a:spcPts val="1900"/>
              </a:lnSpc>
            </a:pPr>
            <a:endParaRPr lang="en-US" b="1" dirty="0">
              <a:solidFill>
                <a:schemeClr val="accent4">
                  <a:lumMod val="75000"/>
                </a:schemeClr>
              </a:solidFill>
              <a:latin typeface="+mj-lt"/>
              <a:cs typeface="Segoe UI" panose="020B0502040204020203" pitchFamily="34" charset="0"/>
            </a:endParaRPr>
          </a:p>
          <a:p>
            <a:pPr>
              <a:lnSpc>
                <a:spcPts val="1900"/>
              </a:lnSpc>
            </a:pPr>
            <a:endParaRPr lang="en-US" sz="1400" b="1" dirty="0">
              <a:solidFill>
                <a:schemeClr val="accent4">
                  <a:lumMod val="75000"/>
                </a:schemeClr>
              </a:solidFill>
              <a:latin typeface="+mj-lt"/>
              <a:cs typeface="Segoe UI" panose="020B0502040204020203" pitchFamily="34" charset="0"/>
            </a:endParaRPr>
          </a:p>
          <a:p>
            <a:pPr>
              <a:lnSpc>
                <a:spcPts val="1900"/>
              </a:lnSpc>
            </a:pPr>
            <a:endParaRPr lang="en-US" sz="1400" b="1" dirty="0">
              <a:solidFill>
                <a:schemeClr val="accent4">
                  <a:lumMod val="75000"/>
                </a:schemeClr>
              </a:solidFill>
              <a:latin typeface="+mj-lt"/>
              <a:cs typeface="Segoe UI" panose="020B0502040204020203" pitchFamily="34" charset="0"/>
            </a:endParaRP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1477328"/>
          </a:xfrm>
          <a:prstGeom prst="rect">
            <a:avLst/>
          </a:prstGeom>
        </p:spPr>
        <p:txBody>
          <a:bodyPr wrap="square" lIns="0" tIns="0" rIns="0" bIns="0" anchor="t">
            <a:spAutoFit/>
          </a:bodyPr>
          <a:lstStyle/>
          <a:p>
            <a:endParaRPr lang="en-US" sz="3200" dirty="0">
              <a:solidFill>
                <a:schemeClr val="tx1">
                  <a:lumMod val="75000"/>
                  <a:lumOff val="25000"/>
                </a:schemeClr>
              </a:solidFill>
              <a:cs typeface="Segoe UI" panose="020B0502040204020203" pitchFamily="34" charset="0"/>
            </a:endParaRPr>
          </a:p>
          <a:p>
            <a:endParaRPr lang="en-US" sz="3200" dirty="0">
              <a:solidFill>
                <a:schemeClr val="tx1">
                  <a:lumMod val="75000"/>
                  <a:lumOff val="25000"/>
                </a:schemeClr>
              </a:solidFill>
              <a:cs typeface="Segoe UI" panose="020B0502040204020203" pitchFamily="34" charset="0"/>
            </a:endParaRPr>
          </a:p>
          <a:p>
            <a:endParaRPr lang="en-US" sz="3200" dirty="0">
              <a:solidFill>
                <a:schemeClr val="tx1">
                  <a:lumMod val="75000"/>
                  <a:lumOff val="25000"/>
                </a:schemeClr>
              </a:solidFill>
              <a:cs typeface="Segoe UI" panose="020B0502040204020203" pitchFamily="34" charset="0"/>
            </a:endParaRPr>
          </a:p>
        </p:txBody>
      </p:sp>
      <p:pic>
        <p:nvPicPr>
          <p:cNvPr id="5" name="Picture 4">
            <a:extLst>
              <a:ext uri="{FF2B5EF4-FFF2-40B4-BE49-F238E27FC236}">
                <a16:creationId xmlns:a16="http://schemas.microsoft.com/office/drawing/2014/main" id="{54DD5E29-8492-754A-8074-6DB0E7AF1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864" y="1191227"/>
            <a:ext cx="9632272" cy="5514139"/>
          </a:xfrm>
          <a:prstGeom prst="rect">
            <a:avLst/>
          </a:prstGeom>
        </p:spPr>
      </p:pic>
      <p:cxnSp>
        <p:nvCxnSpPr>
          <p:cNvPr id="16" name="Straight Connector 15">
            <a:extLst>
              <a:ext uri="{FF2B5EF4-FFF2-40B4-BE49-F238E27FC236}">
                <a16:creationId xmlns:a16="http://schemas.microsoft.com/office/drawing/2014/main" id="{9E31B525-CD0B-4B47-8109-4AE909302BB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A58068-1F79-D142-8BB4-CD3C6C56F87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435DAB34-120F-6140-8A2F-64BEC7CF1570}"/>
              </a:ext>
            </a:extLst>
          </p:cNvPr>
          <p:cNvSpPr txBox="1">
            <a:spLocks/>
          </p:cNvSpPr>
          <p:nvPr/>
        </p:nvSpPr>
        <p:spPr>
          <a:xfrm>
            <a:off x="150181" y="13441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Incidents by Neighborhood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2" name="TextBox 1">
            <a:extLst>
              <a:ext uri="{FF2B5EF4-FFF2-40B4-BE49-F238E27FC236}">
                <a16:creationId xmlns:a16="http://schemas.microsoft.com/office/drawing/2014/main" id="{75477BA1-EE0D-415E-9680-0F2B55F9C8F2}"/>
              </a:ext>
            </a:extLst>
          </p:cNvPr>
          <p:cNvSpPr txBox="1"/>
          <p:nvPr/>
        </p:nvSpPr>
        <p:spPr>
          <a:xfrm>
            <a:off x="2419432" y="764983"/>
            <a:ext cx="8480207" cy="369332"/>
          </a:xfrm>
          <a:prstGeom prst="rect">
            <a:avLst/>
          </a:prstGeom>
          <a:noFill/>
        </p:spPr>
        <p:txBody>
          <a:bodyPr wrap="none" rtlCol="0">
            <a:spAutoFit/>
          </a:bodyPr>
          <a:lstStyle>
            <a:defPPr>
              <a:defRPr lang="en-US"/>
            </a:defPPr>
            <a:lvl1pPr>
              <a:defRPr b="1">
                <a:latin typeface="+mj-lt"/>
              </a:defRPr>
            </a:lvl1pPr>
          </a:lstStyle>
          <a:p>
            <a:r>
              <a:rPr lang="en-US" b="0" dirty="0"/>
              <a:t>Southern police district reports the highest number of incidents every year</a:t>
            </a:r>
          </a:p>
        </p:txBody>
      </p:sp>
    </p:spTree>
    <p:extLst>
      <p:ext uri="{BB962C8B-B14F-4D97-AF65-F5344CB8AC3E}">
        <p14:creationId xmlns:p14="http://schemas.microsoft.com/office/powerpoint/2010/main" val="252125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1477328"/>
          </a:xfrm>
          <a:prstGeom prst="rect">
            <a:avLst/>
          </a:prstGeom>
        </p:spPr>
        <p:txBody>
          <a:bodyPr wrap="square" lIns="0" tIns="0" rIns="0" bIns="0" anchor="t">
            <a:spAutoFit/>
          </a:bodyPr>
          <a:lstStyle/>
          <a:p>
            <a:endParaRPr lang="en-US" sz="3200" dirty="0">
              <a:solidFill>
                <a:schemeClr val="accent3">
                  <a:lumMod val="75000"/>
                </a:schemeClr>
              </a:solidFill>
              <a:cs typeface="Segoe UI" panose="020B0502040204020203" pitchFamily="34" charset="0"/>
            </a:endParaRPr>
          </a:p>
          <a:p>
            <a:endParaRPr lang="en-US" sz="3200" dirty="0">
              <a:solidFill>
                <a:schemeClr val="accent3">
                  <a:lumMod val="75000"/>
                </a:schemeClr>
              </a:solidFill>
              <a:cs typeface="Segoe UI" panose="020B0502040204020203" pitchFamily="34" charset="0"/>
            </a:endParaRPr>
          </a:p>
          <a:p>
            <a:endParaRPr lang="en-US" sz="3200" dirty="0">
              <a:solidFill>
                <a:schemeClr val="accent3">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1440202"/>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a:p>
            <a:pPr>
              <a:lnSpc>
                <a:spcPts val="1900"/>
              </a:lnSpc>
            </a:pPr>
            <a:endParaRPr lang="en-US" sz="1400" b="1" dirty="0">
              <a:solidFill>
                <a:schemeClr val="accent4">
                  <a:lumMod val="75000"/>
                </a:schemeClr>
              </a:solidFill>
              <a:latin typeface="+mj-lt"/>
              <a:cs typeface="Segoe UI" panose="020B0502040204020203" pitchFamily="34" charset="0"/>
            </a:endParaRPr>
          </a:p>
          <a:p>
            <a:pPr>
              <a:lnSpc>
                <a:spcPts val="1900"/>
              </a:lnSpc>
            </a:pPr>
            <a:endParaRPr lang="en-US" sz="1400" dirty="0"/>
          </a:p>
          <a:p>
            <a:pPr>
              <a:lnSpc>
                <a:spcPts val="1900"/>
              </a:lnSpc>
            </a:pPr>
            <a:endParaRPr lang="en-US" b="1" dirty="0">
              <a:solidFill>
                <a:schemeClr val="accent4">
                  <a:lumMod val="75000"/>
                </a:schemeClr>
              </a:solidFill>
              <a:latin typeface="+mj-lt"/>
              <a:cs typeface="Segoe UI" panose="020B0502040204020203" pitchFamily="34" charset="0"/>
            </a:endParaRPr>
          </a:p>
          <a:p>
            <a:pPr>
              <a:lnSpc>
                <a:spcPts val="1900"/>
              </a:lnSpc>
            </a:pPr>
            <a:endParaRPr lang="en-US" sz="1400" b="1" dirty="0">
              <a:solidFill>
                <a:schemeClr val="accent4">
                  <a:lumMod val="75000"/>
                </a:schemeClr>
              </a:solidFill>
              <a:latin typeface="+mj-lt"/>
              <a:cs typeface="Segoe UI" panose="020B0502040204020203" pitchFamily="34" charset="0"/>
            </a:endParaRPr>
          </a:p>
          <a:p>
            <a:pPr>
              <a:lnSpc>
                <a:spcPts val="1900"/>
              </a:lnSpc>
            </a:pPr>
            <a:endParaRPr lang="en-US" sz="1400" b="1" dirty="0">
              <a:solidFill>
                <a:schemeClr val="accent4">
                  <a:lumMod val="75000"/>
                </a:schemeClr>
              </a:solidFill>
              <a:latin typeface="+mj-lt"/>
              <a:cs typeface="Segoe UI" panose="020B0502040204020203" pitchFamily="34" charset="0"/>
            </a:endParaRP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1477328"/>
          </a:xfrm>
          <a:prstGeom prst="rect">
            <a:avLst/>
          </a:prstGeom>
        </p:spPr>
        <p:txBody>
          <a:bodyPr wrap="square" lIns="0" tIns="0" rIns="0" bIns="0" anchor="t">
            <a:spAutoFit/>
          </a:bodyPr>
          <a:lstStyle/>
          <a:p>
            <a:endParaRPr lang="en-US" sz="3200" dirty="0">
              <a:solidFill>
                <a:schemeClr val="tx1">
                  <a:lumMod val="75000"/>
                  <a:lumOff val="25000"/>
                </a:schemeClr>
              </a:solidFill>
              <a:cs typeface="Segoe UI" panose="020B0502040204020203" pitchFamily="34" charset="0"/>
            </a:endParaRPr>
          </a:p>
          <a:p>
            <a:endParaRPr lang="en-US" sz="3200" dirty="0">
              <a:solidFill>
                <a:schemeClr val="tx1">
                  <a:lumMod val="75000"/>
                  <a:lumOff val="25000"/>
                </a:schemeClr>
              </a:solidFill>
              <a:cs typeface="Segoe UI" panose="020B0502040204020203" pitchFamily="34" charset="0"/>
            </a:endParaRPr>
          </a:p>
          <a:p>
            <a:endParaRPr lang="en-US" sz="3200" dirty="0">
              <a:solidFill>
                <a:schemeClr val="tx1">
                  <a:lumMod val="75000"/>
                  <a:lumOff val="25000"/>
                </a:schemeClr>
              </a:solidFill>
              <a:cs typeface="Segoe UI" panose="020B0502040204020203" pitchFamily="34" charset="0"/>
            </a:endParaRPr>
          </a:p>
        </p:txBody>
      </p:sp>
      <p:cxnSp>
        <p:nvCxnSpPr>
          <p:cNvPr id="16" name="Straight Connector 15">
            <a:extLst>
              <a:ext uri="{FF2B5EF4-FFF2-40B4-BE49-F238E27FC236}">
                <a16:creationId xmlns:a16="http://schemas.microsoft.com/office/drawing/2014/main" id="{9E31B525-CD0B-4B47-8109-4AE909302BB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A58068-1F79-D142-8BB4-CD3C6C56F87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435DAB34-120F-6140-8A2F-64BEC7CF1570}"/>
              </a:ext>
            </a:extLst>
          </p:cNvPr>
          <p:cNvSpPr txBox="1">
            <a:spLocks/>
          </p:cNvSpPr>
          <p:nvPr/>
        </p:nvSpPr>
        <p:spPr>
          <a:xfrm>
            <a:off x="150181" y="13441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Incidents by Neighborhood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2" name="TextBox 1">
            <a:extLst>
              <a:ext uri="{FF2B5EF4-FFF2-40B4-BE49-F238E27FC236}">
                <a16:creationId xmlns:a16="http://schemas.microsoft.com/office/drawing/2014/main" id="{75477BA1-EE0D-415E-9680-0F2B55F9C8F2}"/>
              </a:ext>
            </a:extLst>
          </p:cNvPr>
          <p:cNvSpPr txBox="1"/>
          <p:nvPr/>
        </p:nvSpPr>
        <p:spPr>
          <a:xfrm>
            <a:off x="2570524" y="764983"/>
            <a:ext cx="7053534" cy="369332"/>
          </a:xfrm>
          <a:prstGeom prst="rect">
            <a:avLst/>
          </a:prstGeom>
          <a:noFill/>
        </p:spPr>
        <p:txBody>
          <a:bodyPr wrap="none" rtlCol="0">
            <a:spAutoFit/>
          </a:bodyPr>
          <a:lstStyle>
            <a:defPPr>
              <a:defRPr lang="en-US"/>
            </a:defPPr>
            <a:lvl1pPr>
              <a:defRPr b="1">
                <a:latin typeface="+mj-lt"/>
              </a:defRPr>
            </a:lvl1pPr>
          </a:lstStyle>
          <a:p>
            <a:r>
              <a:rPr lang="en-US" b="0" dirty="0"/>
              <a:t>Southern police district saw a slight decline in incidents in 2010</a:t>
            </a:r>
          </a:p>
        </p:txBody>
      </p:sp>
      <p:pic>
        <p:nvPicPr>
          <p:cNvPr id="14" name="Picture 13">
            <a:extLst>
              <a:ext uri="{FF2B5EF4-FFF2-40B4-BE49-F238E27FC236}">
                <a16:creationId xmlns:a16="http://schemas.microsoft.com/office/drawing/2014/main" id="{CA76D245-2081-45DF-AABF-0198B9F06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5" y="1298495"/>
            <a:ext cx="10744195" cy="5249252"/>
          </a:xfrm>
          <a:prstGeom prst="rect">
            <a:avLst/>
          </a:prstGeom>
        </p:spPr>
      </p:pic>
    </p:spTree>
    <p:extLst>
      <p:ext uri="{BB962C8B-B14F-4D97-AF65-F5344CB8AC3E}">
        <p14:creationId xmlns:p14="http://schemas.microsoft.com/office/powerpoint/2010/main" val="399565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1477328"/>
          </a:xfrm>
          <a:prstGeom prst="rect">
            <a:avLst/>
          </a:prstGeom>
        </p:spPr>
        <p:txBody>
          <a:bodyPr wrap="square" lIns="0" tIns="0" rIns="0" bIns="0" anchor="t">
            <a:spAutoFit/>
          </a:bodyPr>
          <a:lstStyle/>
          <a:p>
            <a:endParaRPr lang="en-US" sz="3200" dirty="0">
              <a:solidFill>
                <a:schemeClr val="accent3">
                  <a:lumMod val="75000"/>
                </a:schemeClr>
              </a:solidFill>
              <a:cs typeface="Segoe UI" panose="020B0502040204020203" pitchFamily="34" charset="0"/>
            </a:endParaRPr>
          </a:p>
          <a:p>
            <a:endParaRPr lang="en-US" sz="3200" dirty="0">
              <a:solidFill>
                <a:schemeClr val="accent3">
                  <a:lumMod val="75000"/>
                </a:schemeClr>
              </a:solidFill>
              <a:cs typeface="Segoe UI" panose="020B0502040204020203" pitchFamily="34" charset="0"/>
            </a:endParaRPr>
          </a:p>
          <a:p>
            <a:endParaRPr lang="en-US" sz="3200" dirty="0">
              <a:solidFill>
                <a:schemeClr val="accent3">
                  <a:lumMod val="75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1440202"/>
          </a:xfrm>
          <a:prstGeom prst="rect">
            <a:avLst/>
          </a:prstGeom>
        </p:spPr>
        <p:txBody>
          <a:bodyPr wrap="square" lIns="0" tIns="0" rIns="0" bIns="0" anchor="t">
            <a:spAutoFit/>
          </a:bodyPr>
          <a:lstStyle/>
          <a:p>
            <a:pPr>
              <a:lnSpc>
                <a:spcPts val="1900"/>
              </a:lnSpc>
            </a:pPr>
            <a:endParaRPr lang="en-US" sz="1400" b="1" dirty="0">
              <a:solidFill>
                <a:schemeClr val="accent4">
                  <a:lumMod val="75000"/>
                </a:schemeClr>
              </a:solidFill>
              <a:latin typeface="+mj-lt"/>
              <a:cs typeface="Segoe UI" panose="020B0502040204020203" pitchFamily="34" charset="0"/>
            </a:endParaRPr>
          </a:p>
          <a:p>
            <a:pPr>
              <a:lnSpc>
                <a:spcPts val="1900"/>
              </a:lnSpc>
            </a:pPr>
            <a:endParaRPr lang="en-US" sz="1400" b="1" dirty="0">
              <a:solidFill>
                <a:schemeClr val="accent4">
                  <a:lumMod val="75000"/>
                </a:schemeClr>
              </a:solidFill>
              <a:latin typeface="+mj-lt"/>
              <a:cs typeface="Segoe UI" panose="020B0502040204020203" pitchFamily="34" charset="0"/>
            </a:endParaRPr>
          </a:p>
          <a:p>
            <a:pPr>
              <a:lnSpc>
                <a:spcPts val="1900"/>
              </a:lnSpc>
            </a:pPr>
            <a:endParaRPr lang="en-US" sz="1400" dirty="0"/>
          </a:p>
          <a:p>
            <a:pPr>
              <a:lnSpc>
                <a:spcPts val="1900"/>
              </a:lnSpc>
            </a:pPr>
            <a:endParaRPr lang="en-US" b="1" dirty="0">
              <a:solidFill>
                <a:schemeClr val="accent4">
                  <a:lumMod val="75000"/>
                </a:schemeClr>
              </a:solidFill>
              <a:latin typeface="+mj-lt"/>
              <a:cs typeface="Segoe UI" panose="020B0502040204020203" pitchFamily="34" charset="0"/>
            </a:endParaRPr>
          </a:p>
          <a:p>
            <a:pPr>
              <a:lnSpc>
                <a:spcPts val="1900"/>
              </a:lnSpc>
            </a:pPr>
            <a:endParaRPr lang="en-US" sz="1400" b="1" dirty="0">
              <a:solidFill>
                <a:schemeClr val="accent4">
                  <a:lumMod val="75000"/>
                </a:schemeClr>
              </a:solidFill>
              <a:latin typeface="+mj-lt"/>
              <a:cs typeface="Segoe UI" panose="020B0502040204020203" pitchFamily="34" charset="0"/>
            </a:endParaRPr>
          </a:p>
          <a:p>
            <a:pPr>
              <a:lnSpc>
                <a:spcPts val="1900"/>
              </a:lnSpc>
            </a:pPr>
            <a:endParaRPr lang="en-US" sz="1400" b="1" dirty="0">
              <a:solidFill>
                <a:schemeClr val="accent4">
                  <a:lumMod val="75000"/>
                </a:schemeClr>
              </a:solidFill>
              <a:latin typeface="+mj-lt"/>
              <a:cs typeface="Segoe UI" panose="020B0502040204020203" pitchFamily="34" charset="0"/>
            </a:endParaRP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1477328"/>
          </a:xfrm>
          <a:prstGeom prst="rect">
            <a:avLst/>
          </a:prstGeom>
        </p:spPr>
        <p:txBody>
          <a:bodyPr wrap="square" lIns="0" tIns="0" rIns="0" bIns="0" anchor="t">
            <a:spAutoFit/>
          </a:bodyPr>
          <a:lstStyle/>
          <a:p>
            <a:endParaRPr lang="en-US" sz="3200" dirty="0">
              <a:solidFill>
                <a:schemeClr val="tx1">
                  <a:lumMod val="75000"/>
                  <a:lumOff val="25000"/>
                </a:schemeClr>
              </a:solidFill>
              <a:cs typeface="Segoe UI" panose="020B0502040204020203" pitchFamily="34" charset="0"/>
            </a:endParaRPr>
          </a:p>
          <a:p>
            <a:endParaRPr lang="en-US" sz="3200" dirty="0">
              <a:solidFill>
                <a:schemeClr val="tx1">
                  <a:lumMod val="75000"/>
                  <a:lumOff val="25000"/>
                </a:schemeClr>
              </a:solidFill>
              <a:cs typeface="Segoe UI" panose="020B0502040204020203" pitchFamily="34" charset="0"/>
            </a:endParaRPr>
          </a:p>
          <a:p>
            <a:endParaRPr lang="en-US" sz="3200" dirty="0">
              <a:solidFill>
                <a:schemeClr val="tx1">
                  <a:lumMod val="75000"/>
                  <a:lumOff val="25000"/>
                </a:schemeClr>
              </a:solidFill>
              <a:cs typeface="Segoe UI" panose="020B0502040204020203" pitchFamily="34" charset="0"/>
            </a:endParaRPr>
          </a:p>
        </p:txBody>
      </p:sp>
      <p:cxnSp>
        <p:nvCxnSpPr>
          <p:cNvPr id="16" name="Straight Connector 15">
            <a:extLst>
              <a:ext uri="{FF2B5EF4-FFF2-40B4-BE49-F238E27FC236}">
                <a16:creationId xmlns:a16="http://schemas.microsoft.com/office/drawing/2014/main" id="{9E31B525-CD0B-4B47-8109-4AE909302BB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A58068-1F79-D142-8BB4-CD3C6C56F87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435DAB34-120F-6140-8A2F-64BEC7CF1570}"/>
              </a:ext>
            </a:extLst>
          </p:cNvPr>
          <p:cNvSpPr txBox="1">
            <a:spLocks/>
          </p:cNvSpPr>
          <p:nvPr/>
        </p:nvSpPr>
        <p:spPr>
          <a:xfrm>
            <a:off x="381000" y="3429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12" name="Title 1">
            <a:extLst>
              <a:ext uri="{FF2B5EF4-FFF2-40B4-BE49-F238E27FC236}">
                <a16:creationId xmlns:a16="http://schemas.microsoft.com/office/drawing/2014/main" id="{506B7C40-308C-4DF3-8826-3745A19433C1}"/>
              </a:ext>
            </a:extLst>
          </p:cNvPr>
          <p:cNvSpPr txBox="1">
            <a:spLocks/>
          </p:cNvSpPr>
          <p:nvPr/>
        </p:nvSpPr>
        <p:spPr>
          <a:xfrm>
            <a:off x="150181" y="13441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Incidents by Neighborhood</a:t>
            </a:r>
            <a:br>
              <a:rPr lang="en-US" sz="2800" dirty="0">
                <a:solidFill>
                  <a:schemeClr val="tx1">
                    <a:lumMod val="75000"/>
                    <a:lumOff val="25000"/>
                  </a:schemeClr>
                </a:solidFill>
              </a:rPr>
            </a:br>
            <a:r>
              <a:rPr lang="en-US" sz="2800" dirty="0">
                <a:solidFill>
                  <a:schemeClr val="tx1">
                    <a:lumMod val="75000"/>
                    <a:lumOff val="25000"/>
                  </a:schemeClr>
                </a:solidFill>
              </a:rPr>
              <a:t>Heatmap</a:t>
            </a:r>
          </a:p>
        </p:txBody>
      </p:sp>
      <p:pic>
        <p:nvPicPr>
          <p:cNvPr id="14" name="Picture 13">
            <a:extLst>
              <a:ext uri="{FF2B5EF4-FFF2-40B4-BE49-F238E27FC236}">
                <a16:creationId xmlns:a16="http://schemas.microsoft.com/office/drawing/2014/main" id="{7526AA8C-CE8B-0D46-B822-09763FC2A1E6}"/>
              </a:ext>
            </a:extLst>
          </p:cNvPr>
          <p:cNvPicPr>
            <a:picLocks noChangeAspect="1"/>
          </p:cNvPicPr>
          <p:nvPr/>
        </p:nvPicPr>
        <p:blipFill rotWithShape="1">
          <a:blip r:embed="rId2">
            <a:extLst>
              <a:ext uri="{28A0092B-C50C-407E-A947-70E740481C1C}">
                <a14:useLocalDpi xmlns:a14="http://schemas.microsoft.com/office/drawing/2010/main" val="0"/>
              </a:ext>
            </a:extLst>
          </a:blip>
          <a:srcRect l="7053" r="28192"/>
          <a:stretch/>
        </p:blipFill>
        <p:spPr>
          <a:xfrm>
            <a:off x="2247902" y="1022181"/>
            <a:ext cx="7696196" cy="5431294"/>
          </a:xfrm>
          <a:prstGeom prst="rect">
            <a:avLst/>
          </a:prstGeom>
        </p:spPr>
      </p:pic>
    </p:spTree>
    <p:extLst>
      <p:ext uri="{BB962C8B-B14F-4D97-AF65-F5344CB8AC3E}">
        <p14:creationId xmlns:p14="http://schemas.microsoft.com/office/powerpoint/2010/main" val="238790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549BEF-E069-2044-B407-AB0D233B9745}"/>
              </a:ext>
            </a:extLst>
          </p:cNvPr>
          <p:cNvPicPr>
            <a:picLocks noChangeAspect="1"/>
          </p:cNvPicPr>
          <p:nvPr/>
        </p:nvPicPr>
        <p:blipFill rotWithShape="1">
          <a:blip r:embed="rId2">
            <a:extLst>
              <a:ext uri="{28A0092B-C50C-407E-A947-70E740481C1C}">
                <a14:useLocalDpi xmlns:a14="http://schemas.microsoft.com/office/drawing/2010/main" val="0"/>
              </a:ext>
            </a:extLst>
          </a:blip>
          <a:srcRect l="5251" t="6900" r="6105" b="8070"/>
          <a:stretch/>
        </p:blipFill>
        <p:spPr>
          <a:xfrm>
            <a:off x="1066800" y="803565"/>
            <a:ext cx="10058400" cy="5805054"/>
          </a:xfrm>
          <a:prstGeom prst="rect">
            <a:avLst/>
          </a:prstGeom>
        </p:spPr>
      </p:pic>
      <p:cxnSp>
        <p:nvCxnSpPr>
          <p:cNvPr id="4" name="Straight Connector 3">
            <a:extLst>
              <a:ext uri="{FF2B5EF4-FFF2-40B4-BE49-F238E27FC236}">
                <a16:creationId xmlns:a16="http://schemas.microsoft.com/office/drawing/2014/main" id="{B71B427A-5FA1-634E-BE00-81663DEB742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F9A027-7353-2A49-B55A-B348B9D79F2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3A8918DD-A7C1-9A42-8F45-06A2AF6A1307}"/>
              </a:ext>
            </a:extLst>
          </p:cNvPr>
          <p:cNvSpPr txBox="1">
            <a:spLocks/>
          </p:cNvSpPr>
          <p:nvPr/>
        </p:nvSpPr>
        <p:spPr>
          <a:xfrm>
            <a:off x="150181" y="13441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SF vs Chicago</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96504832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547</Words>
  <Application>Microsoft Macintosh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 Light</vt:lpstr>
      <vt:lpstr>Office Theme</vt:lpstr>
      <vt:lpstr>Data Analysis Project [UC Berkeley Data Analytics Bootcamp]  Apr 03, 2019</vt:lpstr>
      <vt:lpstr>Key Questions</vt:lpstr>
      <vt:lpstr>Project analysis slide 2</vt:lpstr>
      <vt:lpstr>Project analysis slide 5</vt:lpstr>
      <vt:lpstr>Project analysis slide 5</vt:lpstr>
      <vt:lpstr>Project analysis slide 5</vt:lpstr>
      <vt:lpstr>Project analysis slide 5</vt:lpstr>
      <vt:lpstr>Project analysis slide 5</vt:lpstr>
      <vt:lpstr>PowerPoint Presentation</vt:lpstr>
      <vt:lpstr>Project analysis slide 10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2019-04-01T20:52:13Z</dcterms:created>
  <dcterms:modified xsi:type="dcterms:W3CDTF">2019-04-04T01:31:06Z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