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83" r:id="rId4"/>
    <p:sldId id="259" r:id="rId5"/>
    <p:sldId id="284" r:id="rId6"/>
    <p:sldId id="263" r:id="rId7"/>
    <p:sldId id="266" r:id="rId8"/>
    <p:sldId id="267" r:id="rId9"/>
    <p:sldId id="285" r:id="rId10"/>
    <p:sldId id="288" r:id="rId11"/>
    <p:sldId id="287" r:id="rId12"/>
    <p:sldId id="289" r:id="rId13"/>
    <p:sldId id="290" r:id="rId14"/>
    <p:sldId id="291" r:id="rId15"/>
    <p:sldId id="292" r:id="rId16"/>
    <p:sldId id="293" r:id="rId17"/>
    <p:sldId id="294" r:id="rId18"/>
    <p:sldId id="295" r:id="rId19"/>
    <p:sldId id="296"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个性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个性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个性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82"/>
    <p:restoredTop sz="80174" autoAdjust="0"/>
  </p:normalViewPr>
  <p:slideViewPr>
    <p:cSldViewPr snapToGrid="0" snapToObjects="1">
      <p:cViewPr varScale="1">
        <p:scale>
          <a:sx n="77" d="100"/>
          <a:sy n="77" d="100"/>
        </p:scale>
        <p:origin x="90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2BBB4-DA50-EB47-AA08-5930AEAB857B}" type="datetimeFigureOut">
              <a:rPr kumimoji="1" lang="zh-CN" altLang="en-US" smtClean="0"/>
              <a:t>2017/8/13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D2588-B200-CB4A-95D9-AA99F850D80A}" type="slidenum">
              <a:rPr kumimoji="1" lang="zh-CN" altLang="en-US" smtClean="0"/>
              <a:t>‹#›</a:t>
            </a:fld>
            <a:endParaRPr kumimoji="1" lang="zh-CN" altLang="en-US"/>
          </a:p>
        </p:txBody>
      </p:sp>
    </p:spTree>
    <p:extLst>
      <p:ext uri="{BB962C8B-B14F-4D97-AF65-F5344CB8AC3E}">
        <p14:creationId xmlns:p14="http://schemas.microsoft.com/office/powerpoint/2010/main" val="142426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2</a:t>
            </a:fld>
            <a:endParaRPr kumimoji="1" lang="zh-CN" altLang="en-US"/>
          </a:p>
        </p:txBody>
      </p:sp>
    </p:spTree>
    <p:extLst>
      <p:ext uri="{BB962C8B-B14F-4D97-AF65-F5344CB8AC3E}">
        <p14:creationId xmlns:p14="http://schemas.microsoft.com/office/powerpoint/2010/main" val="1911759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use the gap threshold(denoted by </a:t>
            </a:r>
            <a:r>
              <a:rPr lang="en-US" altLang="zh-CN" sz="1200" kern="1200" dirty="0" err="1" smtClean="0">
                <a:solidFill>
                  <a:schemeClr val="tx1"/>
                </a:solidFill>
                <a:effectLst/>
                <a:latin typeface="+mn-lt"/>
                <a:ea typeface="+mn-ea"/>
                <a:cs typeface="+mn-cs"/>
              </a:rPr>
              <a:t>gt</a:t>
            </a:r>
            <a:r>
              <a:rPr lang="en-US" altLang="zh-CN" sz="1200" kern="1200" dirty="0" smtClean="0">
                <a:solidFill>
                  <a:schemeClr val="tx1"/>
                </a:solidFill>
                <a:effectLst/>
                <a:latin typeface="+mn-lt"/>
                <a:ea typeface="+mn-ea"/>
                <a:cs typeface="+mn-cs"/>
              </a:rPr>
              <a:t>) and the Hyperlink Density threshold(denoted by </a:t>
            </a:r>
            <a:r>
              <a:rPr lang="en-US" altLang="zh-CN" sz="1200" kern="1200" dirty="0" err="1" smtClean="0">
                <a:solidFill>
                  <a:schemeClr val="tx1"/>
                </a:solidFill>
                <a:effectLst/>
                <a:latin typeface="+mn-lt"/>
                <a:ea typeface="+mn-ea"/>
                <a:cs typeface="+mn-cs"/>
              </a:rPr>
              <a:t>hdt</a:t>
            </a:r>
            <a:r>
              <a:rPr lang="en-US" altLang="zh-CN" sz="1200" kern="1200" dirty="0" smtClean="0">
                <a:solidFill>
                  <a:schemeClr val="tx1"/>
                </a:solidFill>
                <a:effectLst/>
                <a:latin typeface="+mn-lt"/>
                <a:ea typeface="+mn-ea"/>
                <a:cs typeface="+mn-cs"/>
              </a:rPr>
              <a:t>) to control the results of clustering.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Due to the variety of webpages, </a:t>
            </a:r>
            <a:r>
              <a:rPr lang="en-US" altLang="zh-CN" sz="1200" kern="1200" dirty="0" err="1" smtClean="0">
                <a:solidFill>
                  <a:schemeClr val="tx1"/>
                </a:solidFill>
                <a:effectLst/>
                <a:latin typeface="+mn-lt"/>
                <a:ea typeface="+mn-ea"/>
                <a:cs typeface="+mn-cs"/>
              </a:rPr>
              <a:t>gt</a:t>
            </a:r>
            <a:r>
              <a:rPr lang="en-US" altLang="zh-CN" sz="1200" kern="1200" dirty="0" smtClean="0">
                <a:solidFill>
                  <a:schemeClr val="tx1"/>
                </a:solidFill>
                <a:effectLst/>
                <a:latin typeface="+mn-lt"/>
                <a:ea typeface="+mn-ea"/>
                <a:cs typeface="+mn-cs"/>
              </a:rPr>
              <a:t> and </a:t>
            </a:r>
            <a:r>
              <a:rPr lang="en-US" altLang="zh-CN" sz="1200" kern="1200" dirty="0" err="1" smtClean="0">
                <a:solidFill>
                  <a:schemeClr val="tx1"/>
                </a:solidFill>
                <a:effectLst/>
                <a:latin typeface="+mn-lt"/>
                <a:ea typeface="+mn-ea"/>
                <a:cs typeface="+mn-cs"/>
              </a:rPr>
              <a:t>hdt</a:t>
            </a:r>
            <a:r>
              <a:rPr lang="en-US" altLang="zh-CN" sz="1200" kern="1200" dirty="0" smtClean="0">
                <a:solidFill>
                  <a:schemeClr val="tx1"/>
                </a:solidFill>
                <a:effectLst/>
                <a:latin typeface="+mn-lt"/>
                <a:ea typeface="+mn-ea"/>
                <a:cs typeface="+mn-cs"/>
              </a:rPr>
              <a:t> vary greatly for different webpages. So we need an effective method to learn proper </a:t>
            </a:r>
            <a:r>
              <a:rPr lang="en-US" altLang="zh-CN" sz="1200" kern="1200" dirty="0" err="1" smtClean="0">
                <a:solidFill>
                  <a:schemeClr val="tx1"/>
                </a:solidFill>
                <a:effectLst/>
                <a:latin typeface="+mn-lt"/>
                <a:ea typeface="+mn-ea"/>
                <a:cs typeface="+mn-cs"/>
              </a:rPr>
              <a:t>gt</a:t>
            </a:r>
            <a:r>
              <a:rPr lang="en-US" altLang="zh-CN" sz="1200" kern="1200" dirty="0" smtClean="0">
                <a:solidFill>
                  <a:schemeClr val="tx1"/>
                </a:solidFill>
                <a:effectLst/>
                <a:latin typeface="+mn-lt"/>
                <a:ea typeface="+mn-ea"/>
                <a:cs typeface="+mn-cs"/>
              </a:rPr>
              <a:t> and </a:t>
            </a:r>
            <a:r>
              <a:rPr lang="en-US" altLang="zh-CN" sz="1200" kern="1200" dirty="0" err="1" smtClean="0">
                <a:solidFill>
                  <a:schemeClr val="tx1"/>
                </a:solidFill>
                <a:effectLst/>
                <a:latin typeface="+mn-lt"/>
                <a:ea typeface="+mn-ea"/>
                <a:cs typeface="+mn-cs"/>
              </a:rPr>
              <a:t>hdt</a:t>
            </a:r>
            <a:r>
              <a:rPr lang="en-US" altLang="zh-CN" sz="1200" kern="1200" dirty="0" smtClean="0">
                <a:solidFill>
                  <a:schemeClr val="tx1"/>
                </a:solidFill>
                <a:effectLst/>
                <a:latin typeface="+mn-lt"/>
                <a:ea typeface="+mn-ea"/>
                <a:cs typeface="+mn-cs"/>
              </a:rPr>
              <a:t> for each webpage.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list...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choose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p>
          <a:p>
            <a:r>
              <a:rPr lang="en-US" altLang="zh-CN" sz="1200" kern="1200" baseline="0" dirty="0"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e </a:t>
            </a:r>
            <a:r>
              <a:rPr lang="en-US" altLang="zh-CN" sz="1200" kern="1200" dirty="0" err="1" smtClean="0">
                <a:solidFill>
                  <a:schemeClr val="tx1"/>
                </a:solidFill>
                <a:effectLst/>
                <a:latin typeface="+mn-lt"/>
                <a:ea typeface="+mn-ea"/>
                <a:cs typeface="+mn-cs"/>
              </a:rPr>
              <a:t>gt</a:t>
            </a:r>
            <a:r>
              <a:rPr lang="en-US" altLang="zh-CN" sz="1200" kern="1200" dirty="0" smtClean="0">
                <a:solidFill>
                  <a:schemeClr val="tx1"/>
                </a:solidFill>
                <a:effectLst/>
                <a:latin typeface="+mn-lt"/>
                <a:ea typeface="+mn-ea"/>
                <a:cs typeface="+mn-cs"/>
              </a:rPr>
              <a:t> should not be too large to avoid clustering all hyperlinks into very few big blocks; The </a:t>
            </a:r>
            <a:r>
              <a:rPr lang="en-US" altLang="zh-CN" sz="1200" kern="1200" dirty="0" err="1" smtClean="0">
                <a:solidFill>
                  <a:schemeClr val="tx1"/>
                </a:solidFill>
                <a:effectLst/>
                <a:latin typeface="+mn-lt"/>
                <a:ea typeface="+mn-ea"/>
                <a:cs typeface="+mn-cs"/>
              </a:rPr>
              <a:t>gt</a:t>
            </a:r>
            <a:r>
              <a:rPr lang="en-US" altLang="zh-CN" sz="1200" kern="1200" dirty="0" smtClean="0">
                <a:solidFill>
                  <a:schemeClr val="tx1"/>
                </a:solidFill>
                <a:effectLst/>
                <a:latin typeface="+mn-lt"/>
                <a:ea typeface="+mn-ea"/>
                <a:cs typeface="+mn-cs"/>
              </a:rPr>
              <a:t> should not be too small to avoid clustering all hyperlinks into too many small blocks. </a:t>
            </a:r>
          </a:p>
          <a:p>
            <a:endParaRPr lang="en-US" altLang="zh-CN" sz="1200" kern="1200" dirty="0" smtClean="0">
              <a:solidFill>
                <a:schemeClr val="tx1"/>
              </a:solidFill>
              <a:effectLst/>
              <a:latin typeface="+mn-lt"/>
              <a:ea typeface="+mn-ea"/>
              <a:cs typeface="+mn-cs"/>
            </a:endParaRPr>
          </a:p>
          <a:p>
            <a:r>
              <a:rPr lang="en-US" altLang="zh-CN" dirty="0" smtClean="0"/>
              <a:t>β</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tradeoff...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11</a:t>
            </a:fld>
            <a:endParaRPr kumimoji="1" lang="zh-CN" altLang="en-US"/>
          </a:p>
        </p:txBody>
      </p:sp>
    </p:spTree>
    <p:extLst>
      <p:ext uri="{BB962C8B-B14F-4D97-AF65-F5344CB8AC3E}">
        <p14:creationId xmlns:p14="http://schemas.microsoft.com/office/powerpoint/2010/main" val="1851922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A hyperlink block includes few text except the text in hyperlinks.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Let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baseline="0" dirty="0" smtClean="0">
                <a:solidFill>
                  <a:schemeClr val="tx1"/>
                </a:solidFill>
                <a:effectLst/>
                <a:latin typeface="+mn-lt"/>
                <a:ea typeface="+mn-ea"/>
                <a:cs typeface="+mn-cs"/>
              </a:rPr>
              <a:t>It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performs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2400" dirty="0" smtClean="0">
                <a:latin typeface="Microsoft YaHei" charset="-122"/>
                <a:ea typeface="Microsoft YaHei" charset="-122"/>
                <a:cs typeface="Microsoft YaHei" charset="-122"/>
              </a:rPr>
              <a:t>...</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and</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we</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set</a:t>
            </a:r>
            <a:r>
              <a:rPr lang="zh-CN" altLang="en-US" sz="2400" baseline="0" dirty="0" smtClean="0">
                <a:latin typeface="Microsoft YaHei" charset="-122"/>
                <a:ea typeface="Microsoft YaHei" charset="-122"/>
                <a:cs typeface="Microsoft YaHei" charset="-122"/>
              </a:rPr>
              <a:t> </a:t>
            </a:r>
            <a:r>
              <a:rPr lang="en-US" altLang="zh-CN" sz="2400" baseline="0" dirty="0" err="1" smtClean="0">
                <a:latin typeface="Microsoft YaHei" charset="-122"/>
                <a:ea typeface="Microsoft YaHei" charset="-122"/>
                <a:cs typeface="Microsoft YaHei" charset="-122"/>
              </a:rPr>
              <a:t>γ</a:t>
            </a:r>
            <a:r>
              <a:rPr lang="en-US" altLang="zh-CN" sz="2400" baseline="0" dirty="0" smtClean="0">
                <a:latin typeface="Microsoft YaHei" charset="-122"/>
                <a:ea typeface="Microsoft YaHei" charset="-122"/>
                <a:cs typeface="Microsoft YaHei" charset="-122"/>
              </a:rPr>
              <a:t>=1</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in</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our</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experiments.</a:t>
            </a:r>
            <a:r>
              <a:rPr lang="zh-CN" altLang="en-US" sz="2400" baseline="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It</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means</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that</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the</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Hyperlink</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Density</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of</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the</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navigation</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object</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should</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be</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greater</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than</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the</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average</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Hyperlink</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Density</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of</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the</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whole</a:t>
            </a:r>
            <a:r>
              <a:rPr lang="zh-CN" altLang="en-US" sz="2400" baseline="0" dirty="0" smtClean="0">
                <a:latin typeface="Microsoft YaHei" charset="-122"/>
                <a:ea typeface="Microsoft YaHei" charset="-122"/>
                <a:cs typeface="Microsoft YaHei" charset="-122"/>
              </a:rPr>
              <a:t> </a:t>
            </a:r>
            <a:r>
              <a:rPr lang="en-US" altLang="zh-CN" sz="2400" baseline="0" dirty="0" smtClean="0">
                <a:latin typeface="Microsoft YaHei" charset="-122"/>
                <a:ea typeface="Microsoft YaHei" charset="-122"/>
                <a:cs typeface="Microsoft YaHei" charset="-122"/>
              </a:rPr>
              <a:t>page.</a:t>
            </a:r>
            <a:endParaRPr lang="en-US" altLang="zh-CN" sz="24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12</a:t>
            </a:fld>
            <a:endParaRPr kumimoji="1" lang="zh-CN" altLang="en-US"/>
          </a:p>
        </p:txBody>
      </p:sp>
    </p:spTree>
    <p:extLst>
      <p:ext uri="{BB962C8B-B14F-4D97-AF65-F5344CB8AC3E}">
        <p14:creationId xmlns:p14="http://schemas.microsoft.com/office/powerpoint/2010/main" val="471780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mentioned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above,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 anchor text for these hyperlinks are usually short and well aligned.</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So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use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these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features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hyperlink</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block</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for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classifying</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Moreover,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use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Gaussian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smoothing.</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Finally,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use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SVM</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classifier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with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RBF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kernel</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13</a:t>
            </a:fld>
            <a:endParaRPr kumimoji="1" lang="zh-CN" altLang="en-US"/>
          </a:p>
        </p:txBody>
      </p:sp>
    </p:spTree>
    <p:extLst>
      <p:ext uri="{BB962C8B-B14F-4D97-AF65-F5344CB8AC3E}">
        <p14:creationId xmlns:p14="http://schemas.microsoft.com/office/powerpoint/2010/main" val="20759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14</a:t>
            </a:fld>
            <a:endParaRPr kumimoji="1" lang="zh-CN" altLang="en-US"/>
          </a:p>
        </p:txBody>
      </p:sp>
    </p:spTree>
    <p:extLst>
      <p:ext uri="{BB962C8B-B14F-4D97-AF65-F5344CB8AC3E}">
        <p14:creationId xmlns:p14="http://schemas.microsoft.com/office/powerpoint/2010/main" val="54819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15</a:t>
            </a:fld>
            <a:endParaRPr kumimoji="1" lang="zh-CN" altLang="en-US"/>
          </a:p>
        </p:txBody>
      </p:sp>
    </p:spTree>
    <p:extLst>
      <p:ext uri="{BB962C8B-B14F-4D97-AF65-F5344CB8AC3E}">
        <p14:creationId xmlns:p14="http://schemas.microsoft.com/office/powerpoint/2010/main" val="1668988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altLang="zh-CN" sz="2400" dirty="0" smtClean="0">
                <a:latin typeface="Microsoft YaHei" charset="-122"/>
                <a:ea typeface="Microsoft YaHei" charset="-122"/>
                <a:cs typeface="Microsoft YaHei" charset="-122"/>
              </a:rPr>
              <a:t>Comparing the average ARI values and AMI values over all data sets, our methods (including both</a:t>
            </a:r>
            <a:r>
              <a:rPr lang="zh-CN" altLang="en-US" sz="2400" baseline="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CHD and CHD-HD) outperform all comparison methods.</a:t>
            </a:r>
            <a:r>
              <a:rPr lang="zh-CN" altLang="en-US" sz="2400" baseline="0" dirty="0" smtClean="0">
                <a:latin typeface="Microsoft YaHei" charset="-122"/>
                <a:ea typeface="Microsoft YaHei" charset="-122"/>
                <a:cs typeface="Microsoft YaHei" charset="-122"/>
              </a:rPr>
              <a:t> </a:t>
            </a:r>
            <a:r>
              <a:rPr lang="en-US" altLang="zh-CN" sz="1200" kern="1200" dirty="0" smtClean="0">
                <a:solidFill>
                  <a:schemeClr val="tx1"/>
                </a:solidFill>
                <a:effectLst/>
                <a:latin typeface="+mn-lt"/>
                <a:ea typeface="+mn-ea"/>
                <a:cs typeface="+mn-cs"/>
              </a:rPr>
              <a:t>Moreover, our method is more reliable than the comparison methods since our method has a stable performances while comparison methods may collapse on some particular data sets. It is because that our method makes good use of the hierarchical structure of the DOM-tree as well as the distance information on DOM-tree.</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CHD-HD always performs better than CHD, especially on the dataset </a:t>
            </a:r>
            <a:r>
              <a:rPr lang="en-US" altLang="zh-CN" sz="1200" kern="1200" dirty="0" err="1" smtClean="0">
                <a:solidFill>
                  <a:schemeClr val="tx1"/>
                </a:solidFill>
                <a:effectLst/>
                <a:latin typeface="+mn-lt"/>
                <a:ea typeface="+mn-ea"/>
                <a:cs typeface="+mn-cs"/>
              </a:rPr>
              <a:t>CleanEval</a:t>
            </a:r>
            <a:r>
              <a:rPr lang="en-US" altLang="zh-CN" sz="1200" kern="1200" dirty="0" smtClean="0">
                <a:solidFill>
                  <a:schemeClr val="tx1"/>
                </a:solidFill>
                <a:effectLst/>
                <a:latin typeface="+mn-lt"/>
                <a:ea typeface="+mn-ea"/>
                <a:cs typeface="+mn-cs"/>
              </a:rPr>
              <a:t>, which has the greatest diversity and most dynamic and page-dependent navigation elements. at means besides the hierarchical structure of the DOM-tree, Hyperlink Density is also very helpful. </a:t>
            </a:r>
            <a:endParaRPr lang="en-US" altLang="zh-CN" sz="2400" dirty="0" smtClean="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16</a:t>
            </a:fld>
            <a:endParaRPr kumimoji="1" lang="zh-CN" altLang="en-US"/>
          </a:p>
        </p:txBody>
      </p:sp>
    </p:spTree>
    <p:extLst>
      <p:ext uri="{BB962C8B-B14F-4D97-AF65-F5344CB8AC3E}">
        <p14:creationId xmlns:p14="http://schemas.microsoft.com/office/powerpoint/2010/main" val="94174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clearly shows that our method performs very well,</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not only on datasets with webpages from a single site (such as Tribune and </a:t>
            </a:r>
            <a:r>
              <a:rPr lang="en-US" altLang="zh-CN" sz="1200" kern="1200" dirty="0" err="1" smtClean="0">
                <a:solidFill>
                  <a:schemeClr val="tx1"/>
                </a:solidFill>
                <a:effectLst/>
                <a:latin typeface="+mn-lt"/>
                <a:ea typeface="+mn-ea"/>
                <a:cs typeface="+mn-cs"/>
              </a:rPr>
              <a:t>Freep</a:t>
            </a:r>
            <a:r>
              <a:rPr lang="en-US" altLang="zh-CN" sz="1200" kern="1200" dirty="0" smtClean="0">
                <a:solidFill>
                  <a:schemeClr val="tx1"/>
                </a:solidFill>
                <a:effectLst/>
                <a:latin typeface="+mn-lt"/>
                <a:ea typeface="+mn-ea"/>
                <a:cs typeface="+mn-cs"/>
              </a:rPr>
              <a:t> etc.) but also on datasets with webpages from various sites (such as </a:t>
            </a:r>
            <a:r>
              <a:rPr lang="en-US" altLang="zh-CN" sz="1200" kern="1200" dirty="0" err="1" smtClean="0">
                <a:solidFill>
                  <a:schemeClr val="tx1"/>
                </a:solidFill>
                <a:effectLst/>
                <a:latin typeface="+mn-lt"/>
                <a:ea typeface="+mn-ea"/>
                <a:cs typeface="+mn-cs"/>
              </a:rPr>
              <a:t>CleanEval</a:t>
            </a:r>
            <a:r>
              <a:rPr lang="en-US" altLang="zh-CN" sz="1200" kern="1200" dirty="0" smtClean="0">
                <a:solidFill>
                  <a:schemeClr val="tx1"/>
                </a:solidFill>
                <a:effectLst/>
                <a:latin typeface="+mn-lt"/>
                <a:ea typeface="+mn-ea"/>
                <a:cs typeface="+mn-cs"/>
              </a:rPr>
              <a:t> and Myriad 40). </a:t>
            </a:r>
            <a:endParaRPr lang="en-US" altLang="zh-CN" sz="2400" dirty="0" smtClean="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17</a:t>
            </a:fld>
            <a:endParaRPr kumimoji="1" lang="zh-CN" altLang="en-US"/>
          </a:p>
        </p:txBody>
      </p:sp>
    </p:spTree>
    <p:extLst>
      <p:ext uri="{BB962C8B-B14F-4D97-AF65-F5344CB8AC3E}">
        <p14:creationId xmlns:p14="http://schemas.microsoft.com/office/powerpoint/2010/main" val="739422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 can observe that even using very few hyperlinks as the training data, 5% hyperlinks of whole training set for an example, the performance of our method is very impressive.</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This means our method has a strong generalization ability because it needs very few training data to perform very well. at brings great practicability to our method. </a:t>
            </a:r>
            <a:endParaRPr lang="en-US" altLang="zh-CN" dirty="0" smtClean="0"/>
          </a:p>
          <a:p>
            <a:endParaRPr lang="en-US" altLang="zh-CN"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18</a:t>
            </a:fld>
            <a:endParaRPr kumimoji="1" lang="zh-CN" altLang="en-US"/>
          </a:p>
        </p:txBody>
      </p:sp>
    </p:spTree>
    <p:extLst>
      <p:ext uri="{BB962C8B-B14F-4D97-AF65-F5344CB8AC3E}">
        <p14:creationId xmlns:p14="http://schemas.microsoft.com/office/powerpoint/2010/main" val="114135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Microsoft YaHei" charset="-122"/>
              <a:ea typeface="Microsoft YaHei" charset="-122"/>
              <a:cs typeface="Microsoft YaHei" charset="-122"/>
            </a:endParaRPr>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19</a:t>
            </a:fld>
            <a:endParaRPr kumimoji="1" lang="zh-CN" altLang="en-US"/>
          </a:p>
        </p:txBody>
      </p:sp>
    </p:spTree>
    <p:extLst>
      <p:ext uri="{BB962C8B-B14F-4D97-AF65-F5344CB8AC3E}">
        <p14:creationId xmlns:p14="http://schemas.microsoft.com/office/powerpoint/2010/main" val="27023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1. Web 2.0: such as social networks, e-commerce portals etc.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2. The</a:t>
            </a:r>
            <a:r>
              <a:rPr kumimoji="1" lang="en-US" altLang="zh-CN" baseline="0" dirty="0" smtClean="0"/>
              <a:t> structure is </a:t>
            </a:r>
            <a:r>
              <a:rPr lang="en-US" altLang="zh-CN" sz="1200" kern="1200" dirty="0" smtClean="0">
                <a:solidFill>
                  <a:schemeClr val="tx1"/>
                </a:solidFill>
                <a:effectLst/>
                <a:latin typeface="+mn-lt"/>
                <a:ea typeface="+mn-ea"/>
                <a:cs typeface="+mn-cs"/>
              </a:rPr>
              <a:t>better captured by these dynamic and personalized elements,</a:t>
            </a:r>
            <a:r>
              <a:rPr lang="en-US" altLang="zh-CN" sz="1200" kern="1200" baseline="0" dirty="0" smtClean="0">
                <a:solidFill>
                  <a:schemeClr val="tx1"/>
                </a:solidFill>
                <a:effectLst/>
                <a:latin typeface="+mn-lt"/>
                <a:ea typeface="+mn-ea"/>
                <a:cs typeface="+mn-cs"/>
              </a:rPr>
              <a:t> such </a:t>
            </a:r>
            <a:r>
              <a:rPr lang="en-US" altLang="zh-CN" sz="1200" kern="1200" dirty="0" smtClean="0">
                <a:solidFill>
                  <a:schemeClr val="tx1"/>
                </a:solidFill>
                <a:effectLst/>
                <a:latin typeface="+mn-lt"/>
                <a:ea typeface="+mn-ea"/>
                <a:cs typeface="+mn-cs"/>
              </a:rPr>
              <a:t>top reading list, recommended items etc</a:t>
            </a:r>
            <a:r>
              <a:rPr lang="en-US"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Extracting</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navigation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4. </a:t>
            </a:r>
            <a:r>
              <a:rPr kumimoji="1" lang="en-US" altLang="zh-CN" dirty="0" smtClean="0"/>
              <a:t>There are many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3</a:t>
            </a:fld>
            <a:endParaRPr kumimoji="1" lang="zh-CN" altLang="en-US"/>
          </a:p>
        </p:txBody>
      </p:sp>
    </p:spTree>
    <p:extLst>
      <p:ext uri="{BB962C8B-B14F-4D97-AF65-F5344CB8AC3E}">
        <p14:creationId xmlns:p14="http://schemas.microsoft.com/office/powerpoint/2010/main" val="36886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First</a:t>
            </a:r>
            <a:r>
              <a:rPr kumimoji="1" lang="zh-CN" altLang="en-US" baseline="0" dirty="0" smtClean="0"/>
              <a:t> </a:t>
            </a:r>
            <a:r>
              <a:rPr kumimoji="1" lang="en-US" altLang="zh-CN" baseline="0" dirty="0" smtClean="0"/>
              <a:t>of</a:t>
            </a:r>
            <a:r>
              <a:rPr kumimoji="1" lang="zh-CN" altLang="en-US" baseline="0" dirty="0" smtClean="0"/>
              <a:t> </a:t>
            </a:r>
            <a:r>
              <a:rPr kumimoji="1" lang="en-US" altLang="zh-CN" baseline="0" dirty="0" smtClean="0"/>
              <a:t>all</a:t>
            </a:r>
            <a:r>
              <a:rPr kumimoji="1" lang="en-US" altLang="zh-CN" dirty="0" smtClean="0"/>
              <a:t>,</a:t>
            </a:r>
            <a:r>
              <a:rPr kumimoji="1" lang="zh-CN" altLang="en-US" dirty="0" smtClean="0"/>
              <a:t> </a:t>
            </a:r>
            <a:r>
              <a:rPr kumimoji="1" lang="en-US" altLang="zh-CN" dirty="0" smtClean="0"/>
              <a:t>we divide hyperlinks</a:t>
            </a:r>
            <a:r>
              <a:rPr kumimoji="1" lang="zh-CN" altLang="en-US" dirty="0" smtClean="0"/>
              <a:t> </a:t>
            </a:r>
            <a:r>
              <a:rPr kumimoji="1" lang="en-US" altLang="zh-CN" dirty="0" smtClean="0"/>
              <a:t>into the following types: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Navigation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Menu.</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Hyperlinks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provide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site-level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navigation. They stay relatively invariant and can be directly mapped to the static directory structure in a website.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Navigation List. Hyperlinks provide page-dependent navigation and capture the dynamic and personalized content structures, such as recommended list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Content Hyperlink: Hyperlinks appears in the main content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Others: Hyperlinks include Ads, copyright information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intend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extract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navigation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menus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lists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form</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hyperlinks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blocks.</a:t>
            </a:r>
            <a:endParaRPr lang="en-US"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4</a:t>
            </a:fld>
            <a:endParaRPr kumimoji="1" lang="zh-CN" altLang="en-US"/>
          </a:p>
        </p:txBody>
      </p:sp>
    </p:spTree>
    <p:extLst>
      <p:ext uri="{BB962C8B-B14F-4D97-AF65-F5344CB8AC3E}">
        <p14:creationId xmlns:p14="http://schemas.microsoft.com/office/powerpoint/2010/main" val="749241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5</a:t>
            </a:fld>
            <a:endParaRPr kumimoji="1" lang="zh-CN" altLang="en-US"/>
          </a:p>
        </p:txBody>
      </p:sp>
    </p:spTree>
    <p:extLst>
      <p:ext uri="{BB962C8B-B14F-4D97-AF65-F5344CB8AC3E}">
        <p14:creationId xmlns:p14="http://schemas.microsoft.com/office/powerpoint/2010/main" val="53236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Observations</a:t>
            </a:r>
          </a:p>
          <a:p>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Framework</a:t>
            </a:r>
            <a:r>
              <a:rPr lang="en-US" altLang="zh-CN"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smtClean="0">
                <a:solidFill>
                  <a:schemeClr val="tx1"/>
                </a:solidFill>
                <a:effectLst/>
                <a:latin typeface="+mn-lt"/>
                <a:ea typeface="+mn-ea"/>
                <a:cs typeface="+mn-cs"/>
              </a:rPr>
              <a:t>Cluster hyperlinks in a webpage into multiple blocks by exploiting features such as spatial locations of hyperlinks,</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 hierarchical structure of the DOM-tree and the hyperlink density etc.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Then we identify navigation objects using the SVM classifier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6</a:t>
            </a:fld>
            <a:endParaRPr kumimoji="1" lang="zh-CN" altLang="en-US"/>
          </a:p>
        </p:txBody>
      </p:sp>
    </p:spTree>
    <p:extLst>
      <p:ext uri="{BB962C8B-B14F-4D97-AF65-F5344CB8AC3E}">
        <p14:creationId xmlns:p14="http://schemas.microsoft.com/office/powerpoint/2010/main" val="137806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Before clustering hyperlinks in a webpage into blocks, we parse the webpage into a DOM-tree. Each webpage corresponds to a DOM-tree where detailed text, images and hyperlinks etc. are leaf nodes. An example of the DOM-tree is shown in the</a:t>
            </a:r>
            <a:r>
              <a:rPr kumimoji="1" lang="zh-CN" altLang="en-US" dirty="0" smtClean="0"/>
              <a:t> </a:t>
            </a:r>
            <a:r>
              <a:rPr kumimoji="1" lang="en-US" altLang="zh-CN" dirty="0" smtClean="0"/>
              <a:t>right</a:t>
            </a:r>
            <a:r>
              <a:rPr kumimoji="1" lang="zh-CN" altLang="en-US" dirty="0" smtClean="0"/>
              <a:t> </a:t>
            </a:r>
            <a:r>
              <a:rPr kumimoji="1" lang="en-US" altLang="zh-CN" dirty="0" smtClean="0"/>
              <a:t>figure. </a:t>
            </a:r>
            <a:r>
              <a:rPr kumimoji="1" lang="en-US" altLang="zh-CN" dirty="0" smtClean="0"/>
              <a:t>The DOM-tree at the bottom of </a:t>
            </a:r>
            <a:r>
              <a:rPr kumimoji="1" lang="en-US" altLang="zh-CN" dirty="0" smtClean="0"/>
              <a:t>figure </a:t>
            </a:r>
            <a:r>
              <a:rPr kumimoji="1" lang="en-US" altLang="zh-CN" dirty="0" smtClean="0"/>
              <a:t>is derived from the HTML code at the top right, whose webpage layout is at the top left.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DOM-tree</a:t>
            </a:r>
            <a:r>
              <a:rPr kumimoji="1" lang="zh-CN" altLang="en-US" baseline="0" dirty="0" smtClean="0"/>
              <a:t> </a:t>
            </a:r>
            <a:r>
              <a:rPr kumimoji="1" lang="en-US" altLang="zh-CN" baseline="0" dirty="0" smtClean="0"/>
              <a:t>has</a:t>
            </a:r>
            <a:r>
              <a:rPr kumimoji="1" lang="zh-CN" altLang="en-US" dirty="0" smtClean="0"/>
              <a:t> </a:t>
            </a:r>
            <a:r>
              <a:rPr kumimoji="1" lang="en-US" altLang="zh-CN" dirty="0" smtClean="0"/>
              <a:t>several</a:t>
            </a:r>
            <a:r>
              <a:rPr kumimoji="1" lang="zh-CN" altLang="en-US" dirty="0" smtClean="0"/>
              <a:t> </a:t>
            </a:r>
            <a:r>
              <a:rPr kumimoji="1" lang="en-US" altLang="zh-CN" dirty="0" smtClean="0"/>
              <a:t>interesting</a:t>
            </a:r>
            <a:r>
              <a:rPr kumimoji="1" lang="zh-CN" altLang="en-US" baseline="0" dirty="0" smtClean="0"/>
              <a:t> </a:t>
            </a:r>
            <a:r>
              <a:rPr kumimoji="1" lang="en-US" altLang="zh-CN" baseline="0" dirty="0" smtClean="0"/>
              <a:t>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It</a:t>
            </a:r>
            <a:r>
              <a:rPr kumimoji="1" lang="zh-CN" altLang="en-US" baseline="0" dirty="0" smtClean="0"/>
              <a:t> </a:t>
            </a:r>
            <a:r>
              <a:rPr kumimoji="1" lang="en-US" altLang="zh-CN" baseline="0" dirty="0" smtClean="0"/>
              <a:t>is</a:t>
            </a:r>
            <a:r>
              <a:rPr kumimoji="1" lang="zh-CN" altLang="en-US" baseline="0" dirty="0" smtClean="0"/>
              <a:t> </a:t>
            </a:r>
            <a:r>
              <a:rPr kumimoji="1" lang="en-US" altLang="zh-CN" baseline="0" dirty="0" smtClean="0"/>
              <a:t>a</a:t>
            </a:r>
            <a:r>
              <a:rPr kumimoji="1" lang="zh-CN" altLang="en-US" baseline="0" dirty="0" smtClean="0"/>
              <a:t> </a:t>
            </a:r>
            <a:r>
              <a:rPr kumimoji="1" lang="en-US" altLang="zh-CN" baseline="0" dirty="0" smtClean="0"/>
              <a:t>hierarchical</a:t>
            </a:r>
            <a:r>
              <a:rPr kumimoji="1" lang="zh-CN" altLang="en-US" baseline="0" dirty="0" smtClean="0"/>
              <a:t> </a:t>
            </a:r>
            <a:r>
              <a:rPr kumimoji="1" lang="en-US" altLang="zh-CN" baseline="0" dirty="0" smtClean="0"/>
              <a:t>structure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These</a:t>
            </a:r>
            <a:r>
              <a:rPr kumimoji="1" lang="zh-CN" altLang="en-US" baseline="0" dirty="0" smtClean="0"/>
              <a:t> </a:t>
            </a:r>
            <a:r>
              <a:rPr kumimoji="1" lang="en-US" altLang="zh-CN" dirty="0" smtClean="0"/>
              <a:t>properties are very useful when we cluster hyperlinks into blocks on the DOM-tree of a webpage.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7</a:t>
            </a:fld>
            <a:endParaRPr kumimoji="1" lang="zh-CN" altLang="en-US"/>
          </a:p>
        </p:txBody>
      </p:sp>
    </p:spTree>
    <p:extLst>
      <p:ext uri="{BB962C8B-B14F-4D97-AF65-F5344CB8AC3E}">
        <p14:creationId xmlns:p14="http://schemas.microsoft.com/office/powerpoint/2010/main" val="483556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 </a:t>
            </a:r>
            <a:r>
              <a:rPr kumimoji="1" lang="en-US" altLang="zh-CN" dirty="0" smtClean="0"/>
              <a:t>The central problem in clustering hyperlinks is to de ne a reasonable distance between them that well conforms to their visual presentation. </a:t>
            </a:r>
          </a:p>
          <a:p>
            <a:r>
              <a:rPr kumimoji="1" lang="en-US" altLang="zh-CN" dirty="0" smtClean="0"/>
              <a:t>2.</a:t>
            </a:r>
            <a:r>
              <a:rPr kumimoji="1" lang="zh-CN" altLang="en-US" dirty="0" smtClean="0"/>
              <a:t> </a:t>
            </a:r>
            <a:r>
              <a:rPr kumimoji="1" lang="en-US" altLang="zh-CN" dirty="0" smtClean="0"/>
              <a:t>The most intuitive choice is the Euclid distance between their locations on the webpage as rendered by browsers. However, obtaining these locations requires expensive computation cost. Moreover, locations for many hyperlinks can not be obtained without user interactions, e.g., in multilevel menus, the displaying locations of hyperlinks in the second or third level menus are only available after clicking their parent menus. </a:t>
            </a:r>
          </a:p>
          <a:p>
            <a:endParaRPr kumimoji="1" lang="en-US" altLang="zh-CN" dirty="0" smtClean="0"/>
          </a:p>
          <a:p>
            <a:r>
              <a:rPr kumimoji="1" lang="en-US" altLang="zh-CN" dirty="0" smtClean="0"/>
              <a:t>We</a:t>
            </a:r>
            <a:r>
              <a:rPr kumimoji="1" lang="zh-CN" altLang="en-US" dirty="0" smtClean="0"/>
              <a:t> </a:t>
            </a:r>
            <a:r>
              <a:rPr kumimoji="1" lang="en-US" altLang="zh-CN" dirty="0" smtClean="0"/>
              <a:t>proposal</a:t>
            </a:r>
            <a:r>
              <a:rPr kumimoji="1" lang="zh-CN" altLang="en-US" dirty="0" smtClean="0"/>
              <a:t> </a:t>
            </a:r>
            <a:r>
              <a:rPr kumimoji="1" lang="en-US" altLang="zh-CN" dirty="0" smtClean="0"/>
              <a:t>the</a:t>
            </a:r>
            <a:r>
              <a:rPr kumimoji="1" lang="zh-CN" altLang="en-US" dirty="0" smtClean="0"/>
              <a:t> </a:t>
            </a:r>
            <a:r>
              <a:rPr kumimoji="1"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8</a:t>
            </a:fld>
            <a:endParaRPr kumimoji="1" lang="zh-CN" altLang="en-US"/>
          </a:p>
        </p:txBody>
      </p:sp>
    </p:spTree>
    <p:extLst>
      <p:ext uri="{BB962C8B-B14F-4D97-AF65-F5344CB8AC3E}">
        <p14:creationId xmlns:p14="http://schemas.microsoft.com/office/powerpoint/2010/main" val="982906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first...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calculate...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two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given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where </a:t>
            </a:r>
            <a:r>
              <a:rPr lang="en-US" altLang="zh-CN" sz="1200" kern="1200" dirty="0" smtClean="0">
                <a:solidFill>
                  <a:schemeClr val="tx1"/>
                </a:solidFill>
                <a:effectLst/>
                <a:latin typeface="+mn-lt"/>
                <a:ea typeface="+mn-ea"/>
                <a:cs typeface="+mn-cs"/>
              </a:rPr>
              <a:t>index(l</a:t>
            </a:r>
            <a:r>
              <a:rPr lang="en-US" altLang="zh-CN" sz="1200" kern="1200" baseline="-25000" dirty="0"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means the index of hyperlink l</a:t>
            </a:r>
            <a:r>
              <a:rPr lang="en-US" altLang="zh-CN" sz="1200" kern="1200" baseline="-25000" dirty="0" smtClean="0">
                <a:solidFill>
                  <a:schemeClr val="tx1"/>
                </a:solidFill>
                <a:effectLst/>
                <a:latin typeface="+mn-lt"/>
                <a:ea typeface="+mn-ea"/>
                <a:cs typeface="+mn-cs"/>
              </a:rPr>
              <a:t>i</a:t>
            </a:r>
            <a:endParaRPr lang="en-US" altLang="zh-CN" baseline="-25000" dirty="0" smtClean="0"/>
          </a:p>
          <a:p>
            <a:endParaRPr kumimoji="1" lang="zh-CN" altLang="en-US" dirty="0"/>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9</a:t>
            </a:fld>
            <a:endParaRPr kumimoji="1" lang="zh-CN" altLang="en-US"/>
          </a:p>
        </p:txBody>
      </p:sp>
    </p:spTree>
    <p:extLst>
      <p:ext uri="{BB962C8B-B14F-4D97-AF65-F5344CB8AC3E}">
        <p14:creationId xmlns:p14="http://schemas.microsoft.com/office/powerpoint/2010/main" val="53753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Another important observation is that a hyperlink block usually includes few text except the text in hyperlinks.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So</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define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hyperlink</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density</a:t>
            </a:r>
            <a:r>
              <a:rPr lang="mr-I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cluster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hyperlinks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follows: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In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beginning...</a:t>
            </a:r>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3B3D2588-B200-CB4A-95D9-AA99F850D80A}" type="slidenum">
              <a:rPr kumimoji="1" lang="zh-CN" altLang="en-US" smtClean="0"/>
              <a:t>10</a:t>
            </a:fld>
            <a:endParaRPr kumimoji="1" lang="zh-CN" altLang="en-US"/>
          </a:p>
        </p:txBody>
      </p:sp>
    </p:spTree>
    <p:extLst>
      <p:ext uri="{BB962C8B-B14F-4D97-AF65-F5344CB8AC3E}">
        <p14:creationId xmlns:p14="http://schemas.microsoft.com/office/powerpoint/2010/main" val="61927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8/13/17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8/13/17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8/13/17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8/13/17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0644" y="1862051"/>
            <a:ext cx="11009340" cy="1947334"/>
          </a:xfrm>
        </p:spPr>
        <p:txBody>
          <a:bodyPr/>
          <a:lstStyle/>
          <a:p>
            <a:pPr algn="ctr">
              <a:lnSpc>
                <a:spcPct val="150000"/>
              </a:lnSpc>
            </a:pPr>
            <a:r>
              <a:rPr kumimoji="1" lang="en-US" altLang="zh-CN" sz="4000" b="1" dirty="0" smtClean="0">
                <a:latin typeface="Microsoft YaHei" charset="-122"/>
                <a:ea typeface="Microsoft YaHei" charset="-122"/>
                <a:cs typeface="Microsoft YaHei" charset="-122"/>
              </a:rPr>
              <a:t>Navigation </a:t>
            </a:r>
            <a:r>
              <a:rPr kumimoji="1" lang="en-US" altLang="zh-CN" sz="4000" b="1" dirty="0">
                <a:latin typeface="Microsoft YaHei" charset="-122"/>
                <a:ea typeface="Microsoft YaHei" charset="-122"/>
                <a:cs typeface="Microsoft YaHei" charset="-122"/>
              </a:rPr>
              <a:t>Objects Extraction </a:t>
            </a:r>
            <a:r>
              <a:rPr kumimoji="1" lang="en-US" altLang="zh-CN" sz="4000" b="1" dirty="0" smtClean="0">
                <a:latin typeface="Microsoft YaHei" charset="-122"/>
                <a:ea typeface="Microsoft YaHei" charset="-122"/>
                <a:cs typeface="Microsoft YaHei" charset="-122"/>
              </a:rPr>
              <a:t>for </a:t>
            </a:r>
            <a:br>
              <a:rPr kumimoji="1" lang="en-US" altLang="zh-CN" sz="4000" b="1" dirty="0" smtClean="0">
                <a:latin typeface="Microsoft YaHei" charset="-122"/>
                <a:ea typeface="Microsoft YaHei" charset="-122"/>
                <a:cs typeface="Microsoft YaHei" charset="-122"/>
              </a:rPr>
            </a:br>
            <a:r>
              <a:rPr kumimoji="1" lang="en-US" altLang="zh-CN" sz="4000" b="1" dirty="0" smtClean="0">
                <a:latin typeface="Microsoft YaHei" charset="-122"/>
                <a:ea typeface="Microsoft YaHei" charset="-122"/>
                <a:cs typeface="Microsoft YaHei" charset="-122"/>
              </a:rPr>
              <a:t>Better </a:t>
            </a:r>
            <a:r>
              <a:rPr kumimoji="1" lang="en-US" altLang="zh-CN" sz="4000" b="1" dirty="0">
                <a:latin typeface="Microsoft YaHei" charset="-122"/>
                <a:ea typeface="Microsoft YaHei" charset="-122"/>
                <a:cs typeface="Microsoft YaHei" charset="-122"/>
              </a:rPr>
              <a:t>Content Structure Understanding</a:t>
            </a:r>
            <a:endParaRPr kumimoji="1" lang="zh-CN" altLang="en-US" sz="4000" b="1" dirty="0">
              <a:latin typeface="Microsoft YaHei" charset="-122"/>
              <a:ea typeface="Microsoft YaHei" charset="-122"/>
              <a:cs typeface="Microsoft YaHei" charset="-122"/>
            </a:endParaRPr>
          </a:p>
        </p:txBody>
      </p:sp>
      <p:sp>
        <p:nvSpPr>
          <p:cNvPr id="4" name="文本框 3"/>
          <p:cNvSpPr txBox="1"/>
          <p:nvPr/>
        </p:nvSpPr>
        <p:spPr>
          <a:xfrm>
            <a:off x="1085677" y="4141894"/>
            <a:ext cx="10139275" cy="954107"/>
          </a:xfrm>
          <a:prstGeom prst="rect">
            <a:avLst/>
          </a:prstGeom>
          <a:noFill/>
        </p:spPr>
        <p:txBody>
          <a:bodyPr wrap="square" rtlCol="0">
            <a:spAutoFit/>
          </a:bodyPr>
          <a:lstStyle/>
          <a:p>
            <a:pPr algn="ctr"/>
            <a:r>
              <a:rPr kumimoji="1" lang="en-US" altLang="zh-CN" sz="2800" dirty="0" err="1" smtClean="0">
                <a:latin typeface="Microsoft YaHei" charset="-122"/>
                <a:ea typeface="Microsoft YaHei" charset="-122"/>
                <a:cs typeface="Microsoft YaHei" charset="-122"/>
              </a:rPr>
              <a:t>Kui</a:t>
            </a:r>
            <a:r>
              <a:rPr kumimoji="1" lang="en-US" altLang="zh-CN" sz="2800" dirty="0" smtClean="0">
                <a:latin typeface="Microsoft YaHei" charset="-122"/>
                <a:ea typeface="Microsoft YaHei" charset="-122"/>
                <a:cs typeface="Microsoft YaHei" charset="-122"/>
              </a:rPr>
              <a:t> Zhao, </a:t>
            </a:r>
            <a:r>
              <a:rPr kumimoji="1" lang="en-US" altLang="zh-CN" sz="2800" dirty="0" err="1" smtClean="0">
                <a:latin typeface="Microsoft YaHei" charset="-122"/>
                <a:ea typeface="Microsoft YaHei" charset="-122"/>
                <a:cs typeface="Microsoft YaHei" charset="-122"/>
              </a:rPr>
              <a:t>Bangpeng</a:t>
            </a:r>
            <a:r>
              <a:rPr kumimoji="1" lang="en-US" altLang="zh-CN" sz="2800" dirty="0" smtClean="0">
                <a:latin typeface="Microsoft YaHei" charset="-122"/>
                <a:ea typeface="Microsoft YaHei" charset="-122"/>
                <a:cs typeface="Microsoft YaHei" charset="-122"/>
              </a:rPr>
              <a:t> Li</a:t>
            </a:r>
          </a:p>
          <a:p>
            <a:pPr algn="ctr"/>
            <a:r>
              <a:rPr kumimoji="1" lang="en-US" altLang="zh-CN" sz="2800" dirty="0" err="1" smtClean="0">
                <a:latin typeface="Microsoft YaHei" charset="-122"/>
                <a:ea typeface="Microsoft YaHei" charset="-122"/>
                <a:cs typeface="Microsoft YaHei" charset="-122"/>
              </a:rPr>
              <a:t>Zilun</a:t>
            </a:r>
            <a:r>
              <a:rPr kumimoji="1" lang="en-US" altLang="zh-CN" sz="2800" dirty="0" smtClean="0">
                <a:latin typeface="Microsoft YaHei" charset="-122"/>
                <a:ea typeface="Microsoft YaHei" charset="-122"/>
                <a:cs typeface="Microsoft YaHei" charset="-122"/>
              </a:rPr>
              <a:t> Peng, </a:t>
            </a:r>
            <a:r>
              <a:rPr kumimoji="1" lang="en-US" altLang="zh-CN" sz="2800" dirty="0" err="1" smtClean="0">
                <a:latin typeface="Microsoft YaHei" charset="-122"/>
                <a:ea typeface="Microsoft YaHei" charset="-122"/>
                <a:cs typeface="Microsoft YaHei" charset="-122"/>
              </a:rPr>
              <a:t>Jiajun</a:t>
            </a:r>
            <a:r>
              <a:rPr kumimoji="1" lang="en-US" altLang="zh-CN" sz="2800" dirty="0" smtClean="0">
                <a:latin typeface="Microsoft YaHei" charset="-122"/>
                <a:ea typeface="Microsoft YaHei" charset="-122"/>
                <a:cs typeface="Microsoft YaHei" charset="-122"/>
              </a:rPr>
              <a:t> Bu, Can Wang</a:t>
            </a: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c</a:t>
            </a:r>
            <a:r>
              <a:rPr kumimoji="1" lang="en-US" altLang="zh-CN" b="1" dirty="0" smtClean="0">
                <a:latin typeface="Microsoft YaHei" charset="-122"/>
                <a:ea typeface="Microsoft YaHei" charset="-122"/>
                <a:cs typeface="Microsoft YaHei" charset="-122"/>
              </a:rPr>
              <a:t>lustering</a:t>
            </a:r>
            <a:endParaRPr kumimoji="1" lang="zh-CN" altLang="en-US" b="1" dirty="0">
              <a:latin typeface="Microsoft YaHei" charset="-122"/>
              <a:ea typeface="Microsoft YaHei" charset="-122"/>
              <a:cs typeface="Microsoft YaHei"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43959" y="1572443"/>
                <a:ext cx="9097147" cy="5285557"/>
              </a:xfrm>
            </p:spPr>
            <p:txBody>
              <a:bodyPr>
                <a:normAutofit/>
              </a:bodyPr>
              <a:lstStyle/>
              <a:p>
                <a:r>
                  <a:rPr kumimoji="1" lang="en-US" altLang="zh-CN" sz="2400" b="1" dirty="0" smtClean="0">
                    <a:latin typeface="Microsoft YaHei" charset="-122"/>
                    <a:ea typeface="Microsoft YaHei" charset="-122"/>
                    <a:cs typeface="Microsoft YaHei" charset="-122"/>
                  </a:rPr>
                  <a:t>Hyperlink</a:t>
                </a:r>
                <a:r>
                  <a:rPr kumimoji="1" lang="zh-CN" altLang="en-US" sz="2400" b="1" dirty="0" smtClean="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Density</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lang="en-US" altLang="zh-CN" sz="2200" dirty="0">
                    <a:latin typeface="Microsoft YaHei" charset="-122"/>
                    <a:ea typeface="Microsoft YaHei" charset="-122"/>
                    <a:cs typeface="Microsoft YaHei" charset="-122"/>
                  </a:rPr>
                  <a:t>We </a:t>
                </a:r>
                <a:r>
                  <a:rPr lang="en-US" altLang="zh-CN" sz="2200" dirty="0" smtClean="0">
                    <a:latin typeface="Microsoft YaHei" charset="-122"/>
                    <a:ea typeface="Microsoft YaHei" charset="-122"/>
                    <a:cs typeface="Microsoft YaHei" charset="-122"/>
                  </a:rPr>
                  <a:t>define </a:t>
                </a:r>
                <a:r>
                  <a:rPr lang="en-US" altLang="zh-CN" sz="2200" dirty="0">
                    <a:latin typeface="Microsoft YaHei" charset="-122"/>
                    <a:ea typeface="Microsoft YaHei" charset="-122"/>
                    <a:cs typeface="Microsoft YaHei" charset="-122"/>
                  </a:rPr>
                  <a:t>the </a:t>
                </a:r>
                <a:r>
                  <a:rPr lang="en-US" altLang="zh-CN" sz="2200" i="1" dirty="0">
                    <a:latin typeface="Microsoft YaHei" charset="-122"/>
                    <a:ea typeface="Microsoft YaHei" charset="-122"/>
                    <a:cs typeface="Microsoft YaHei" charset="-122"/>
                  </a:rPr>
                  <a:t>Hyperlink Density </a:t>
                </a:r>
                <a:r>
                  <a:rPr lang="en-US" altLang="zh-CN" sz="2200" dirty="0" smtClean="0">
                    <a:latin typeface="Times New Roman" charset="0"/>
                    <a:ea typeface="Times New Roman" charset="0"/>
                    <a:cs typeface="Times New Roman" charset="0"/>
                  </a:rPr>
                  <a:t>HD(S)</a:t>
                </a:r>
                <a:r>
                  <a:rPr lang="en-US" altLang="zh-CN" sz="2200" dirty="0" smtClean="0">
                    <a:latin typeface="Microsoft YaHei" charset="-122"/>
                    <a:ea typeface="Microsoft YaHei" charset="-122"/>
                    <a:cs typeface="Microsoft YaHei" charset="-122"/>
                  </a:rPr>
                  <a:t> </a:t>
                </a:r>
                <a:r>
                  <a:rPr lang="en-US" altLang="zh-CN" sz="2200" dirty="0">
                    <a:latin typeface="Microsoft YaHei" charset="-122"/>
                    <a:ea typeface="Microsoft YaHei" charset="-122"/>
                    <a:cs typeface="Microsoft YaHei" charset="-122"/>
                  </a:rPr>
                  <a:t>for a given </a:t>
                </a:r>
                <a:r>
                  <a:rPr lang="en-US" altLang="zh-CN" sz="2200" dirty="0" smtClean="0">
                    <a:latin typeface="Microsoft YaHei" charset="-122"/>
                    <a:ea typeface="Microsoft YaHei" charset="-122"/>
                    <a:cs typeface="Microsoft YaHei" charset="-122"/>
                  </a:rPr>
                  <a:t>block</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S as follow,</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where</a:t>
                </a:r>
                <a:r>
                  <a:rPr lang="zh-CN" altLang="en-US" sz="2200" dirty="0" smtClean="0">
                    <a:latin typeface="Microsoft YaHei" charset="-122"/>
                    <a:ea typeface="Microsoft YaHei" charset="-122"/>
                    <a:cs typeface="Microsoft YaHei" charset="-122"/>
                  </a:rPr>
                  <a:t> </a:t>
                </a:r>
                <a:r>
                  <a:rPr lang="en-US" altLang="zh-CN" sz="2200" dirty="0">
                    <a:latin typeface="Microsoft YaHei" charset="-122"/>
                    <a:ea typeface="Microsoft YaHei" charset="-122"/>
                    <a:cs typeface="Microsoft YaHei" charset="-122"/>
                  </a:rPr>
                  <a:t>#{text} means the </a:t>
                </a:r>
                <a:r>
                  <a:rPr lang="en-US" altLang="zh-CN" sz="2200" dirty="0" smtClean="0">
                    <a:latin typeface="Microsoft YaHei" charset="-122"/>
                    <a:ea typeface="Microsoft YaHei" charset="-122"/>
                    <a:cs typeface="Microsoft YaHei" charset="-122"/>
                  </a:rPr>
                  <a:t>number of words in</a:t>
                </a:r>
                <a:r>
                  <a:rPr lang="zh-CN" altLang="en-US" sz="2200" dirty="0" smtClean="0">
                    <a:latin typeface="Microsoft YaHei" charset="-122"/>
                    <a:ea typeface="Microsoft YaHei" charset="-122"/>
                    <a:cs typeface="Microsoft YaHei" charset="-122"/>
                  </a:rPr>
                  <a:t> </a:t>
                </a:r>
                <a:r>
                  <a:rPr lang="en-US" altLang="zh-CN" sz="2200" dirty="0">
                    <a:latin typeface="Microsoft YaHei" charset="-122"/>
                    <a:ea typeface="Microsoft YaHei" charset="-122"/>
                    <a:cs typeface="Microsoft YaHei" charset="-122"/>
                  </a:rPr>
                  <a:t>the </a:t>
                </a:r>
                <a:r>
                  <a:rPr lang="en-US" altLang="zh-CN" sz="2200" dirty="0" smtClean="0">
                    <a:latin typeface="Microsoft YaHei" charset="-122"/>
                    <a:ea typeface="Microsoft YaHei" charset="-122"/>
                    <a:cs typeface="Microsoft YaHei" charset="-122"/>
                  </a:rPr>
                  <a:t>text:</a:t>
                </a:r>
                <a:endParaRPr lang="en-US" altLang="zh-CN" sz="2200" i="1" dirty="0" smtClean="0">
                  <a:latin typeface="Microsoft YaHei" charset="-122"/>
                  <a:ea typeface="Microsoft YaHei" charset="-122"/>
                  <a:cs typeface="Microsoft YaHei" charset="-122"/>
                </a:endParaRPr>
              </a:p>
              <a:p>
                <a:pPr marL="457200" lvl="1" indent="0" algn="ctr">
                  <a:buNone/>
                </a:pPr>
                <a:r>
                  <a:rPr lang="en-US" altLang="zh-CN" sz="2400" dirty="0" smtClean="0">
                    <a:solidFill>
                      <a:schemeClr val="accent2"/>
                    </a:solidFill>
                    <a:latin typeface="Times New Roman" charset="0"/>
                    <a:ea typeface="Times New Roman" charset="0"/>
                    <a:cs typeface="Times New Roman" charset="0"/>
                  </a:rPr>
                  <a:t>HD(S)</a:t>
                </a:r>
                <a:r>
                  <a:rPr lang="zh-CN" altLang="en-US" sz="2400" dirty="0" smtClean="0">
                    <a:solidFill>
                      <a:schemeClr val="accent2"/>
                    </a:solidFill>
                    <a:latin typeface="Times New Roman" charset="0"/>
                    <a:ea typeface="Times New Roman" charset="0"/>
                    <a:cs typeface="Times New Roman" charset="0"/>
                  </a:rPr>
                  <a:t> </a:t>
                </a:r>
                <a:r>
                  <a:rPr lang="en-US" altLang="zh-CN" sz="2400" dirty="0" smtClean="0">
                    <a:solidFill>
                      <a:schemeClr val="accent2"/>
                    </a:solidFill>
                    <a:latin typeface="Times New Roman" charset="0"/>
                    <a:ea typeface="Times New Roman" charset="0"/>
                    <a:cs typeface="Times New Roman" charset="0"/>
                  </a:rPr>
                  <a:t>=</a:t>
                </a:r>
                <a14:m>
                  <m:oMath xmlns:m="http://schemas.openxmlformats.org/officeDocument/2006/math">
                    <m:f>
                      <m:fPr>
                        <m:ctrlPr>
                          <a:rPr lang="mr-IN" altLang="zh-CN" sz="2400" smtClean="0">
                            <a:solidFill>
                              <a:schemeClr val="accent2"/>
                            </a:solidFill>
                            <a:latin typeface="Times New Roman" charset="0"/>
                            <a:ea typeface="Times New Roman" charset="0"/>
                            <a:cs typeface="Times New Roman" charset="0"/>
                          </a:rPr>
                        </m:ctrlPr>
                      </m:fPr>
                      <m:num>
                        <m:r>
                          <a:rPr lang="en-US" altLang="zh-CN" sz="2400" b="0" i="0" smtClean="0">
                            <a:solidFill>
                              <a:schemeClr val="accent2"/>
                            </a:solidFill>
                            <a:latin typeface="Times New Roman" charset="0"/>
                            <a:ea typeface="Times New Roman" charset="0"/>
                            <a:cs typeface="Times New Roman" charset="0"/>
                          </a:rPr>
                          <m:t>#{</m:t>
                        </m:r>
                        <m:r>
                          <m:rPr>
                            <m:sty m:val="p"/>
                          </m:rPr>
                          <a:rPr lang="en-US" altLang="zh-CN" sz="2400" b="0" i="0" smtClean="0">
                            <a:solidFill>
                              <a:schemeClr val="accent2"/>
                            </a:solidFill>
                            <a:latin typeface="Times New Roman" charset="0"/>
                            <a:ea typeface="Times New Roman" charset="0"/>
                            <a:cs typeface="Times New Roman" charset="0"/>
                          </a:rPr>
                          <m:t>anchor</m:t>
                        </m:r>
                        <m:r>
                          <a:rPr lang="zh-CN" altLang="en-US" sz="2400" b="0" i="0" smtClean="0">
                            <a:solidFill>
                              <a:schemeClr val="accent2"/>
                            </a:solidFill>
                            <a:latin typeface="Times New Roman" charset="0"/>
                            <a:ea typeface="Times New Roman" charset="0"/>
                            <a:cs typeface="Times New Roman" charset="0"/>
                          </a:rPr>
                          <m:t> </m:t>
                        </m:r>
                        <m:r>
                          <m:rPr>
                            <m:sty m:val="p"/>
                          </m:rPr>
                          <a:rPr lang="en-US" altLang="zh-CN" sz="2400" b="0" i="0" smtClean="0">
                            <a:solidFill>
                              <a:schemeClr val="accent2"/>
                            </a:solidFill>
                            <a:latin typeface="Times New Roman" charset="0"/>
                            <a:ea typeface="Times New Roman" charset="0"/>
                            <a:cs typeface="Times New Roman" charset="0"/>
                          </a:rPr>
                          <m:t>text</m:t>
                        </m:r>
                        <m:r>
                          <a:rPr lang="zh-CN" altLang="en-US" sz="2400" b="0" i="0" smtClean="0">
                            <a:solidFill>
                              <a:schemeClr val="accent2"/>
                            </a:solidFill>
                            <a:latin typeface="Times New Roman" charset="0"/>
                            <a:ea typeface="Times New Roman" charset="0"/>
                            <a:cs typeface="Times New Roman" charset="0"/>
                          </a:rPr>
                          <m:t> </m:t>
                        </m:r>
                        <m:r>
                          <m:rPr>
                            <m:sty m:val="p"/>
                          </m:rPr>
                          <a:rPr lang="en-US" altLang="zh-CN" sz="2400" b="0" i="0" smtClean="0">
                            <a:solidFill>
                              <a:schemeClr val="accent2"/>
                            </a:solidFill>
                            <a:latin typeface="Times New Roman" charset="0"/>
                            <a:ea typeface="Times New Roman" charset="0"/>
                            <a:cs typeface="Times New Roman" charset="0"/>
                          </a:rPr>
                          <m:t>in</m:t>
                        </m:r>
                        <m:r>
                          <a:rPr lang="zh-CN" altLang="en-US" sz="2400" b="0" i="0" smtClean="0">
                            <a:solidFill>
                              <a:schemeClr val="accent2"/>
                            </a:solidFill>
                            <a:latin typeface="Times New Roman" charset="0"/>
                            <a:ea typeface="Times New Roman" charset="0"/>
                            <a:cs typeface="Times New Roman" charset="0"/>
                          </a:rPr>
                          <m:t> </m:t>
                        </m:r>
                        <m:r>
                          <m:rPr>
                            <m:sty m:val="p"/>
                          </m:rPr>
                          <a:rPr lang="en-US" altLang="zh-CN" sz="2400" b="0" i="0" smtClean="0">
                            <a:solidFill>
                              <a:schemeClr val="accent2"/>
                            </a:solidFill>
                            <a:latin typeface="Times New Roman" charset="0"/>
                            <a:ea typeface="Times New Roman" charset="0"/>
                            <a:cs typeface="Times New Roman" charset="0"/>
                          </a:rPr>
                          <m:t>S</m:t>
                        </m:r>
                        <m:r>
                          <a:rPr lang="en-US" altLang="zh-CN" sz="2400" b="0" i="0" smtClean="0">
                            <a:solidFill>
                              <a:schemeClr val="accent2"/>
                            </a:solidFill>
                            <a:latin typeface="Times New Roman" charset="0"/>
                            <a:ea typeface="Times New Roman" charset="0"/>
                            <a:cs typeface="Times New Roman" charset="0"/>
                          </a:rPr>
                          <m:t>}</m:t>
                        </m:r>
                      </m:num>
                      <m:den>
                        <m:r>
                          <a:rPr lang="en-US" altLang="zh-CN" sz="2400" b="0" i="0" smtClean="0">
                            <a:solidFill>
                              <a:schemeClr val="accent2"/>
                            </a:solidFill>
                            <a:latin typeface="Times New Roman" charset="0"/>
                            <a:ea typeface="Times New Roman" charset="0"/>
                            <a:cs typeface="Times New Roman" charset="0"/>
                          </a:rPr>
                          <m:t>#{</m:t>
                        </m:r>
                        <m:r>
                          <m:rPr>
                            <m:sty m:val="p"/>
                          </m:rPr>
                          <a:rPr lang="en-US" altLang="zh-CN" sz="2400" b="0" i="0" smtClean="0">
                            <a:solidFill>
                              <a:schemeClr val="accent2"/>
                            </a:solidFill>
                            <a:latin typeface="Times New Roman" charset="0"/>
                            <a:ea typeface="Times New Roman" charset="0"/>
                            <a:cs typeface="Times New Roman" charset="0"/>
                          </a:rPr>
                          <m:t>all</m:t>
                        </m:r>
                        <m:r>
                          <a:rPr lang="zh-CN" altLang="en-US" sz="2400" b="0" i="0" smtClean="0">
                            <a:solidFill>
                              <a:schemeClr val="accent2"/>
                            </a:solidFill>
                            <a:latin typeface="Times New Roman" charset="0"/>
                            <a:ea typeface="Times New Roman" charset="0"/>
                            <a:cs typeface="Times New Roman" charset="0"/>
                          </a:rPr>
                          <m:t> </m:t>
                        </m:r>
                        <m:r>
                          <m:rPr>
                            <m:sty m:val="p"/>
                          </m:rPr>
                          <a:rPr lang="en-US" altLang="zh-CN" sz="2400" b="0" i="0" smtClean="0">
                            <a:solidFill>
                              <a:schemeClr val="accent2"/>
                            </a:solidFill>
                            <a:latin typeface="Times New Roman" charset="0"/>
                            <a:ea typeface="Times New Roman" charset="0"/>
                            <a:cs typeface="Times New Roman" charset="0"/>
                          </a:rPr>
                          <m:t>text</m:t>
                        </m:r>
                        <m:r>
                          <a:rPr lang="zh-CN" altLang="en-US" sz="2400" b="0" i="0" smtClean="0">
                            <a:solidFill>
                              <a:schemeClr val="accent2"/>
                            </a:solidFill>
                            <a:latin typeface="Times New Roman" charset="0"/>
                            <a:ea typeface="Times New Roman" charset="0"/>
                            <a:cs typeface="Times New Roman" charset="0"/>
                          </a:rPr>
                          <m:t> </m:t>
                        </m:r>
                        <m:r>
                          <m:rPr>
                            <m:sty m:val="p"/>
                          </m:rPr>
                          <a:rPr lang="en-US" altLang="zh-CN" sz="2400" b="0" i="0" smtClean="0">
                            <a:solidFill>
                              <a:schemeClr val="accent2"/>
                            </a:solidFill>
                            <a:latin typeface="Times New Roman" charset="0"/>
                            <a:ea typeface="Times New Roman" charset="0"/>
                            <a:cs typeface="Times New Roman" charset="0"/>
                          </a:rPr>
                          <m:t>in</m:t>
                        </m:r>
                        <m:r>
                          <a:rPr lang="zh-CN" altLang="en-US" sz="2400" b="0" i="0" smtClean="0">
                            <a:solidFill>
                              <a:schemeClr val="accent2"/>
                            </a:solidFill>
                            <a:latin typeface="Times New Roman" charset="0"/>
                            <a:ea typeface="Times New Roman" charset="0"/>
                            <a:cs typeface="Times New Roman" charset="0"/>
                          </a:rPr>
                          <m:t> </m:t>
                        </m:r>
                        <m:r>
                          <m:rPr>
                            <m:sty m:val="p"/>
                          </m:rPr>
                          <a:rPr lang="en-US" altLang="zh-CN" sz="2400" b="0" i="0" smtClean="0">
                            <a:solidFill>
                              <a:schemeClr val="accent2"/>
                            </a:solidFill>
                            <a:latin typeface="Times New Roman" charset="0"/>
                            <a:ea typeface="Times New Roman" charset="0"/>
                            <a:cs typeface="Times New Roman" charset="0"/>
                          </a:rPr>
                          <m:t>S</m:t>
                        </m:r>
                        <m:r>
                          <a:rPr lang="en-US" altLang="zh-CN" sz="2400" b="0" i="0" smtClean="0">
                            <a:solidFill>
                              <a:schemeClr val="accent2"/>
                            </a:solidFill>
                            <a:latin typeface="Times New Roman" charset="0"/>
                            <a:ea typeface="Times New Roman" charset="0"/>
                            <a:cs typeface="Times New Roman" charset="0"/>
                          </a:rPr>
                          <m:t>}</m:t>
                        </m:r>
                      </m:den>
                    </m:f>
                  </m:oMath>
                </a14:m>
                <a:endParaRPr lang="en-US" altLang="zh-CN" sz="2400" dirty="0">
                  <a:latin typeface="Times New Roman" charset="0"/>
                  <a:ea typeface="Times New Roman" charset="0"/>
                  <a:cs typeface="Times New Roman" charset="0"/>
                </a:endParaRPr>
              </a:p>
              <a:p>
                <a:pPr lvl="0">
                  <a:buClr>
                    <a:srgbClr val="1E5155">
                      <a:lumMod val="40000"/>
                      <a:lumOff val="60000"/>
                    </a:srgbClr>
                  </a:buClr>
                </a:pPr>
                <a:r>
                  <a:rPr kumimoji="1" lang="en-US" altLang="zh-CN" sz="2400" b="1" dirty="0">
                    <a:solidFill>
                      <a:prstClr val="white"/>
                    </a:solidFill>
                    <a:latin typeface="Microsoft YaHei" charset="-122"/>
                    <a:ea typeface="Microsoft YaHei" charset="-122"/>
                    <a:cs typeface="Microsoft YaHei" charset="-122"/>
                  </a:rPr>
                  <a:t>Clustering</a:t>
                </a:r>
                <a:r>
                  <a:rPr kumimoji="1" lang="zh-CN" altLang="en-US" sz="2400" b="1" dirty="0">
                    <a:solidFill>
                      <a:prstClr val="white"/>
                    </a:solidFill>
                    <a:latin typeface="Microsoft YaHei" charset="-122"/>
                    <a:ea typeface="Microsoft YaHei" charset="-122"/>
                    <a:cs typeface="Microsoft YaHei" charset="-122"/>
                  </a:rPr>
                  <a:t> </a:t>
                </a:r>
                <a:r>
                  <a:rPr kumimoji="1" lang="en-US" altLang="zh-CN" sz="2400" b="1" dirty="0">
                    <a:solidFill>
                      <a:prstClr val="white"/>
                    </a:solidFill>
                    <a:latin typeface="Microsoft YaHei" charset="-122"/>
                    <a:ea typeface="Microsoft YaHei" charset="-122"/>
                    <a:cs typeface="Microsoft YaHei" charset="-122"/>
                  </a:rPr>
                  <a:t>on</a:t>
                </a:r>
                <a:r>
                  <a:rPr kumimoji="1" lang="zh-CN" altLang="en-US" sz="2400" b="1" dirty="0">
                    <a:solidFill>
                      <a:prstClr val="white"/>
                    </a:solidFill>
                    <a:latin typeface="Microsoft YaHei" charset="-122"/>
                    <a:ea typeface="Microsoft YaHei" charset="-122"/>
                    <a:cs typeface="Microsoft YaHei" charset="-122"/>
                  </a:rPr>
                  <a:t> </a:t>
                </a:r>
                <a:r>
                  <a:rPr kumimoji="1" lang="en-US" altLang="zh-CN" sz="2400" b="1" dirty="0">
                    <a:solidFill>
                      <a:prstClr val="white"/>
                    </a:solidFill>
                    <a:latin typeface="Microsoft YaHei" charset="-122"/>
                    <a:ea typeface="Microsoft YaHei" charset="-122"/>
                    <a:cs typeface="Microsoft YaHei" charset="-122"/>
                  </a:rPr>
                  <a:t>DOM-tree</a:t>
                </a:r>
                <a:endParaRPr kumimoji="1" lang="zh-CN" altLang="en-US" sz="2400" b="1" dirty="0">
                  <a:solidFill>
                    <a:prstClr val="white"/>
                  </a:solidFill>
                  <a:latin typeface="Microsoft YaHei" charset="-122"/>
                  <a:ea typeface="Microsoft YaHei" charset="-122"/>
                  <a:cs typeface="Microsoft YaHei" charset="-122"/>
                </a:endParaRPr>
              </a:p>
              <a:p>
                <a:pPr lvl="1">
                  <a:buClr>
                    <a:srgbClr val="1E5155">
                      <a:lumMod val="40000"/>
                      <a:lumOff val="60000"/>
                    </a:srgbClr>
                  </a:buClr>
                  <a:buFont typeface="Wingdings" charset="2"/>
                  <a:buChar char="ü"/>
                </a:pPr>
                <a:r>
                  <a:rPr kumimoji="1" lang="nl-NL" altLang="zh-CN" sz="2200" dirty="0">
                    <a:solidFill>
                      <a:prstClr val="white"/>
                    </a:solidFill>
                    <a:latin typeface="Microsoft YaHei" charset="-122"/>
                    <a:ea typeface="Microsoft YaHei" charset="-122"/>
                    <a:cs typeface="Microsoft YaHei" charset="-122"/>
                  </a:rPr>
                  <a:t>In</a:t>
                </a:r>
                <a:r>
                  <a:rPr kumimoji="1" lang="zh-CN" altLang="en-US" sz="2200" dirty="0">
                    <a:solidFill>
                      <a:prstClr val="white"/>
                    </a:solidFill>
                    <a:latin typeface="Microsoft YaHei" charset="-122"/>
                    <a:ea typeface="Microsoft YaHei" charset="-122"/>
                    <a:cs typeface="Microsoft YaHei" charset="-122"/>
                  </a:rPr>
                  <a:t> </a:t>
                </a:r>
                <a:r>
                  <a:rPr kumimoji="1" lang="nl-NL" altLang="zh-CN" sz="2200" dirty="0">
                    <a:solidFill>
                      <a:prstClr val="white"/>
                    </a:solidFill>
                    <a:latin typeface="Microsoft YaHei" charset="-122"/>
                    <a:ea typeface="Microsoft YaHei" charset="-122"/>
                    <a:cs typeface="Microsoft YaHei" charset="-122"/>
                  </a:rPr>
                  <a:t>the </a:t>
                </a:r>
                <a:r>
                  <a:rPr kumimoji="1" lang="nl-NL" altLang="zh-CN" sz="2200" dirty="0" err="1" smtClean="0">
                    <a:solidFill>
                      <a:prstClr val="white"/>
                    </a:solidFill>
                    <a:latin typeface="Microsoft YaHei" charset="-122"/>
                    <a:ea typeface="Microsoft YaHei" charset="-122"/>
                    <a:cs typeface="Microsoft YaHei" charset="-122"/>
                  </a:rPr>
                  <a:t>beginning</a:t>
                </a:r>
                <a:r>
                  <a:rPr kumimoji="1" lang="en-US" altLang="zh-CN" sz="2200" dirty="0" smtClean="0">
                    <a:solidFill>
                      <a:prstClr val="white"/>
                    </a:solidFill>
                    <a:latin typeface="Microsoft YaHei" charset="-122"/>
                    <a:ea typeface="Microsoft YaHei" charset="-122"/>
                    <a:cs typeface="Microsoft YaHei" charset="-122"/>
                  </a:rPr>
                  <a:t>,</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each</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hyperlink</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block</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include</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one</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hyperlink</a:t>
                </a:r>
              </a:p>
              <a:p>
                <a:pPr lvl="1">
                  <a:buClr>
                    <a:srgbClr val="1E5155">
                      <a:lumMod val="40000"/>
                      <a:lumOff val="60000"/>
                    </a:srgbClr>
                  </a:buClr>
                  <a:buFont typeface="Wingdings" charset="2"/>
                  <a:buChar char="ü"/>
                </a:pPr>
                <a:r>
                  <a:rPr kumimoji="1" lang="en-US" altLang="zh-CN" sz="2200" dirty="0" smtClean="0">
                    <a:solidFill>
                      <a:prstClr val="white"/>
                    </a:solidFill>
                    <a:latin typeface="Microsoft YaHei" charset="-122"/>
                    <a:ea typeface="Microsoft YaHei" charset="-122"/>
                    <a:cs typeface="Microsoft YaHei" charset="-122"/>
                  </a:rPr>
                  <a:t>For hyperlink </a:t>
                </a:r>
                <a:r>
                  <a:rPr kumimoji="1" lang="en-US" altLang="zh-CN" sz="2200" dirty="0">
                    <a:solidFill>
                      <a:prstClr val="white"/>
                    </a:solidFill>
                    <a:latin typeface="Microsoft YaHei" charset="-122"/>
                    <a:ea typeface="Microsoft YaHei" charset="-122"/>
                    <a:cs typeface="Microsoft YaHei" charset="-122"/>
                  </a:rPr>
                  <a:t>blocks </a:t>
                </a:r>
                <a:r>
                  <a:rPr kumimoji="1" lang="en-US" altLang="zh-CN" sz="2200" i="1" dirty="0">
                    <a:solidFill>
                      <a:prstClr val="white"/>
                    </a:solidFill>
                    <a:latin typeface="Microsoft YaHei" charset="-122"/>
                    <a:ea typeface="Microsoft YaHei" charset="-122"/>
                    <a:cs typeface="Microsoft YaHei" charset="-122"/>
                  </a:rPr>
                  <a:t>B</a:t>
                </a:r>
                <a:r>
                  <a:rPr kumimoji="1" lang="en-US" altLang="zh-CN" sz="2200" baseline="-25000" dirty="0">
                    <a:solidFill>
                      <a:prstClr val="white"/>
                    </a:solidFill>
                    <a:latin typeface="Microsoft YaHei" charset="-122"/>
                    <a:ea typeface="Microsoft YaHei" charset="-122"/>
                    <a:cs typeface="Microsoft YaHei" charset="-122"/>
                  </a:rPr>
                  <a:t>1</a:t>
                </a:r>
                <a:r>
                  <a:rPr kumimoji="1" lang="en-US" altLang="zh-CN" sz="2200" dirty="0">
                    <a:solidFill>
                      <a:prstClr val="white"/>
                    </a:solidFill>
                    <a:latin typeface="Microsoft YaHei" charset="-122"/>
                    <a:ea typeface="Microsoft YaHei" charset="-122"/>
                    <a:cs typeface="Microsoft YaHei" charset="-122"/>
                  </a:rPr>
                  <a:t>,</a:t>
                </a:r>
                <a:r>
                  <a:rPr kumimoji="1" lang="zh-CN" altLang="en-US" sz="2200" dirty="0">
                    <a:solidFill>
                      <a:prstClr val="white"/>
                    </a:solidFill>
                    <a:latin typeface="Microsoft YaHei" charset="-122"/>
                    <a:ea typeface="Microsoft YaHei" charset="-122"/>
                    <a:cs typeface="Microsoft YaHei" charset="-122"/>
                  </a:rPr>
                  <a:t> </a:t>
                </a:r>
                <a:r>
                  <a:rPr kumimoji="1" lang="en-US" altLang="zh-CN" sz="2200" i="1" dirty="0">
                    <a:solidFill>
                      <a:prstClr val="white"/>
                    </a:solidFill>
                    <a:latin typeface="Microsoft YaHei" charset="-122"/>
                    <a:ea typeface="Microsoft YaHei" charset="-122"/>
                    <a:cs typeface="Microsoft YaHei" charset="-122"/>
                  </a:rPr>
                  <a:t>B</a:t>
                </a:r>
                <a:r>
                  <a:rPr kumimoji="1" lang="en-US" altLang="zh-CN" sz="2200" baseline="-25000" dirty="0">
                    <a:solidFill>
                      <a:prstClr val="white"/>
                    </a:solidFill>
                    <a:latin typeface="Microsoft YaHei" charset="-122"/>
                    <a:ea typeface="Microsoft YaHei" charset="-122"/>
                    <a:cs typeface="Microsoft YaHei" charset="-122"/>
                  </a:rPr>
                  <a:t>2,</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if</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they</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have the</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same parent and are </a:t>
                </a:r>
                <a:r>
                  <a:rPr kumimoji="1" lang="en-US" altLang="zh-CN" sz="2200" dirty="0" smtClean="0">
                    <a:solidFill>
                      <a:prstClr val="white"/>
                    </a:solidFill>
                    <a:latin typeface="Microsoft YaHei" charset="-122"/>
                    <a:ea typeface="Microsoft YaHei" charset="-122"/>
                    <a:cs typeface="Microsoft YaHei" charset="-122"/>
                  </a:rPr>
                  <a:t>neighbors</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and</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t</a:t>
                </a:r>
                <a:r>
                  <a:rPr kumimoji="1" lang="en-US" altLang="zh-CN" sz="2200" dirty="0" smtClean="0">
                    <a:solidFill>
                      <a:prstClr val="white"/>
                    </a:solidFill>
                    <a:latin typeface="Microsoft YaHei" charset="-122"/>
                    <a:ea typeface="Microsoft YaHei" charset="-122"/>
                    <a:cs typeface="Microsoft YaHei" charset="-122"/>
                  </a:rPr>
                  <a:t>he</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gap(</a:t>
                </a:r>
                <a:r>
                  <a:rPr kumimoji="1" lang="en-US" altLang="zh-CN" sz="2200" i="1" dirty="0">
                    <a:solidFill>
                      <a:prstClr val="white"/>
                    </a:solidFill>
                    <a:latin typeface="Microsoft YaHei" charset="-122"/>
                    <a:ea typeface="Microsoft YaHei" charset="-122"/>
                    <a:cs typeface="Microsoft YaHei" charset="-122"/>
                  </a:rPr>
                  <a:t>B</a:t>
                </a:r>
                <a:r>
                  <a:rPr kumimoji="1" lang="en-US" altLang="zh-CN" sz="2200" baseline="-25000" dirty="0">
                    <a:solidFill>
                      <a:prstClr val="white"/>
                    </a:solidFill>
                    <a:latin typeface="Microsoft YaHei" charset="-122"/>
                    <a:ea typeface="Microsoft YaHei" charset="-122"/>
                    <a:cs typeface="Microsoft YaHei" charset="-122"/>
                  </a:rPr>
                  <a:t>1</a:t>
                </a:r>
                <a:r>
                  <a:rPr kumimoji="1" lang="en-US" altLang="zh-CN" sz="2200" dirty="0">
                    <a:solidFill>
                      <a:prstClr val="white"/>
                    </a:solidFill>
                    <a:latin typeface="Microsoft YaHei" charset="-122"/>
                    <a:ea typeface="Microsoft YaHei" charset="-122"/>
                    <a:cs typeface="Microsoft YaHei" charset="-122"/>
                  </a:rPr>
                  <a:t>, </a:t>
                </a:r>
                <a:r>
                  <a:rPr kumimoji="1" lang="en-US" altLang="zh-CN" sz="2200" i="1" dirty="0">
                    <a:solidFill>
                      <a:prstClr val="white"/>
                    </a:solidFill>
                    <a:latin typeface="Microsoft YaHei" charset="-122"/>
                    <a:ea typeface="Microsoft YaHei" charset="-122"/>
                    <a:cs typeface="Microsoft YaHei" charset="-122"/>
                  </a:rPr>
                  <a:t>B</a:t>
                </a:r>
                <a:r>
                  <a:rPr kumimoji="1" lang="en-US" altLang="zh-CN" sz="2200" baseline="-25000" dirty="0">
                    <a:solidFill>
                      <a:prstClr val="white"/>
                    </a:solidFill>
                    <a:latin typeface="Microsoft YaHei" charset="-122"/>
                    <a:ea typeface="Microsoft YaHei" charset="-122"/>
                    <a:cs typeface="Microsoft YaHei" charset="-122"/>
                  </a:rPr>
                  <a:t>2</a:t>
                </a:r>
                <a:r>
                  <a:rPr kumimoji="1" lang="en-US" altLang="zh-CN" sz="2200" dirty="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&lt;</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err="1" smtClean="0">
                    <a:solidFill>
                      <a:prstClr val="white"/>
                    </a:solidFill>
                    <a:latin typeface="Microsoft YaHei" charset="-122"/>
                    <a:ea typeface="Microsoft YaHei" charset="-122"/>
                    <a:cs typeface="Microsoft YaHei" charset="-122"/>
                  </a:rPr>
                  <a:t>gt</a:t>
                </a:r>
                <a:r>
                  <a:rPr kumimoji="1" lang="en-US" altLang="zh-CN" sz="2200" dirty="0" smtClean="0">
                    <a:solidFill>
                      <a:prstClr val="white"/>
                    </a:solidFill>
                    <a:latin typeface="Microsoft YaHei" charset="-122"/>
                    <a:ea typeface="Microsoft YaHei" charset="-122"/>
                    <a:cs typeface="Microsoft YaHei" charset="-122"/>
                  </a:rPr>
                  <a:t>, merge </a:t>
                </a:r>
                <a:r>
                  <a:rPr kumimoji="1" lang="en-US" altLang="zh-CN" sz="2200" i="1" dirty="0">
                    <a:solidFill>
                      <a:prstClr val="white"/>
                    </a:solidFill>
                    <a:latin typeface="Microsoft YaHei" charset="-122"/>
                    <a:ea typeface="Microsoft YaHei" charset="-122"/>
                    <a:cs typeface="Microsoft YaHei" charset="-122"/>
                  </a:rPr>
                  <a:t>B</a:t>
                </a:r>
                <a:r>
                  <a:rPr kumimoji="1" lang="en-US" altLang="zh-CN" sz="2200" baseline="-25000" dirty="0">
                    <a:solidFill>
                      <a:prstClr val="white"/>
                    </a:solidFill>
                    <a:latin typeface="Microsoft YaHei" charset="-122"/>
                    <a:ea typeface="Microsoft YaHei" charset="-122"/>
                    <a:cs typeface="Microsoft YaHei" charset="-122"/>
                  </a:rPr>
                  <a:t>1</a:t>
                </a:r>
                <a:r>
                  <a:rPr kumimoji="1" lang="en-US" altLang="zh-CN" sz="2200" dirty="0">
                    <a:solidFill>
                      <a:prstClr val="white"/>
                    </a:solidFill>
                    <a:latin typeface="Microsoft YaHei" charset="-122"/>
                    <a:ea typeface="Microsoft YaHei" charset="-122"/>
                    <a:cs typeface="Microsoft YaHei" charset="-122"/>
                  </a:rPr>
                  <a:t>, </a:t>
                </a:r>
                <a:r>
                  <a:rPr kumimoji="1" lang="en-US" altLang="zh-CN" sz="2200" i="1" dirty="0" smtClean="0">
                    <a:solidFill>
                      <a:prstClr val="white"/>
                    </a:solidFill>
                    <a:latin typeface="Microsoft YaHei" charset="-122"/>
                    <a:ea typeface="Microsoft YaHei" charset="-122"/>
                    <a:cs typeface="Microsoft YaHei" charset="-122"/>
                  </a:rPr>
                  <a:t>B</a:t>
                </a:r>
                <a:r>
                  <a:rPr kumimoji="1" lang="en-US" altLang="zh-CN" sz="2200" baseline="-25000" dirty="0" smtClean="0">
                    <a:solidFill>
                      <a:prstClr val="white"/>
                    </a:solidFill>
                    <a:latin typeface="Microsoft YaHei" charset="-122"/>
                    <a:ea typeface="Microsoft YaHei" charset="-122"/>
                    <a:cs typeface="Microsoft YaHei" charset="-122"/>
                  </a:rPr>
                  <a:t>2</a:t>
                </a:r>
                <a:r>
                  <a:rPr kumimoji="1" lang="zh-CN" altLang="en-US" sz="2200" baseline="-25000" dirty="0" smtClean="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into</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one</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block</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i="1" dirty="0" smtClean="0">
                    <a:solidFill>
                      <a:prstClr val="white"/>
                    </a:solidFill>
                    <a:latin typeface="Microsoft YaHei" charset="-122"/>
                    <a:ea typeface="Microsoft YaHei" charset="-122"/>
                    <a:cs typeface="Microsoft YaHei" charset="-122"/>
                  </a:rPr>
                  <a:t>B</a:t>
                </a:r>
                <a:endParaRPr kumimoji="1" lang="en-US" altLang="zh-CN" sz="2000" i="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If</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HD(B)</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&lt;</a:t>
                </a:r>
                <a:r>
                  <a:rPr kumimoji="1" lang="zh-CN" altLang="en-US" sz="2200" dirty="0" smtClean="0">
                    <a:latin typeface="Microsoft YaHei" charset="-122"/>
                    <a:ea typeface="Microsoft YaHei" charset="-122"/>
                    <a:cs typeface="Microsoft YaHei" charset="-122"/>
                  </a:rPr>
                  <a:t> </a:t>
                </a:r>
                <a:r>
                  <a:rPr kumimoji="1" lang="en-US" altLang="zh-CN" sz="2200" dirty="0" err="1" smtClean="0">
                    <a:latin typeface="Microsoft YaHei" charset="-122"/>
                    <a:ea typeface="Microsoft YaHei" charset="-122"/>
                    <a:cs typeface="Microsoft YaHei" charset="-122"/>
                  </a:rPr>
                  <a:t>hdt</a:t>
                </a:r>
                <a:r>
                  <a:rPr kumimoji="1" lang="en-US" altLang="zh-CN" sz="2200" dirty="0" smtClean="0">
                    <a:latin typeface="Microsoft YaHei" charset="-122"/>
                    <a:ea typeface="Microsoft YaHei" charset="-122"/>
                    <a:cs typeface="Microsoft YaHei" charset="-122"/>
                  </a:rPr>
                  <a: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accept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this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merging</a:t>
                </a:r>
                <a:r>
                  <a:rPr kumimoji="1" lang="en-US" altLang="zh-CN" sz="2200" dirty="0" smtClean="0">
                    <a:latin typeface="Microsoft YaHei" charset="-122"/>
                    <a:ea typeface="Microsoft YaHei" charset="-122"/>
                    <a:cs typeface="Microsoft YaHei" charset="-122"/>
                  </a:rPr>
                  <a: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otherwise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reject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that</a:t>
                </a:r>
              </a:p>
              <a:p>
                <a:pPr lvl="1">
                  <a:buFont typeface="Wingdings" charset="2"/>
                  <a:buChar char="ü"/>
                </a:pPr>
                <a:r>
                  <a:rPr kumimoji="1" lang="en-US" altLang="zh-CN" sz="2200" dirty="0" smtClean="0">
                    <a:solidFill>
                      <a:prstClr val="white"/>
                    </a:solidFill>
                    <a:latin typeface="Microsoft YaHei" charset="-122"/>
                    <a:ea typeface="Microsoft YaHei" charset="-122"/>
                    <a:cs typeface="Microsoft YaHei" charset="-122"/>
                  </a:rPr>
                  <a:t>We do that in</a:t>
                </a:r>
                <a:r>
                  <a:rPr kumimoji="1" lang="zh-CN" altLang="en-US" sz="2200" dirty="0" smtClean="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the</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bottom-to-up</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a:solidFill>
                      <a:prstClr val="white"/>
                    </a:solidFill>
                    <a:latin typeface="Microsoft YaHei" charset="-122"/>
                    <a:ea typeface="Microsoft YaHei" charset="-122"/>
                    <a:cs typeface="Microsoft YaHei" charset="-122"/>
                  </a:rPr>
                  <a:t>and left-to-right</a:t>
                </a:r>
                <a:r>
                  <a:rPr kumimoji="1" lang="zh-CN" altLang="en-US" sz="2200" dirty="0">
                    <a:solidFill>
                      <a:prstClr val="white"/>
                    </a:solidFill>
                    <a:latin typeface="Microsoft YaHei" charset="-122"/>
                    <a:ea typeface="Microsoft YaHei" charset="-122"/>
                    <a:cs typeface="Microsoft YaHei" charset="-122"/>
                  </a:rPr>
                  <a:t> </a:t>
                </a:r>
                <a:r>
                  <a:rPr kumimoji="1" lang="en-US" altLang="zh-CN" sz="2200" dirty="0" smtClean="0">
                    <a:solidFill>
                      <a:prstClr val="white"/>
                    </a:solidFill>
                    <a:latin typeface="Microsoft YaHei" charset="-122"/>
                    <a:ea typeface="Microsoft YaHei" charset="-122"/>
                    <a:cs typeface="Microsoft YaHei" charset="-122"/>
                  </a:rPr>
                  <a:t>way</a:t>
                </a:r>
                <a:endParaRPr kumimoji="1" lang="en-US" altLang="zh-CN" sz="2200" dirty="0">
                  <a:latin typeface="Microsoft YaHei" charset="-122"/>
                  <a:ea typeface="Microsoft YaHei" charset="-122"/>
                  <a:cs typeface="Microsoft YaHei" charset="-122"/>
                </a:endParaRPr>
              </a:p>
              <a:p>
                <a:pPr marL="457200" lvl="1" indent="0">
                  <a:buNone/>
                </a:pPr>
                <a:endParaRPr kumimoji="1" lang="zh-CN" altLang="en-US" dirty="0" smtClean="0">
                  <a:latin typeface="Microsoft YaHei" charset="-122"/>
                  <a:ea typeface="Microsoft YaHei" charset="-122"/>
                  <a:cs typeface="Microsoft YaHei"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43959" y="1572443"/>
                <a:ext cx="9097147" cy="5285557"/>
              </a:xfrm>
              <a:blipFill rotWithShape="0">
                <a:blip r:embed="rId3"/>
                <a:stretch>
                  <a:fillRect l="-536" t="-923" r="-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3456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c</a:t>
            </a:r>
            <a:r>
              <a:rPr kumimoji="1" lang="en-US" altLang="zh-CN" b="1" dirty="0" smtClean="0">
                <a:latin typeface="Microsoft YaHei" charset="-122"/>
                <a:ea typeface="Microsoft YaHei" charset="-122"/>
                <a:cs typeface="Microsoft YaHei" charset="-122"/>
              </a:rPr>
              <a:t>lustering</a:t>
            </a:r>
            <a:endParaRPr kumimoji="1" lang="zh-CN" altLang="en-US" b="1" dirty="0">
              <a:latin typeface="Microsoft YaHei" charset="-122"/>
              <a:ea typeface="Microsoft YaHei" charset="-122"/>
              <a:cs typeface="Microsoft YaHei"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43959" y="1572443"/>
                <a:ext cx="9097147" cy="5285557"/>
              </a:xfrm>
            </p:spPr>
            <p:txBody>
              <a:bodyPr>
                <a:normAutofit/>
              </a:bodyPr>
              <a:lstStyle/>
              <a:p>
                <a:r>
                  <a:rPr kumimoji="1" lang="en-US" altLang="zh-CN" sz="2400" b="1" dirty="0" smtClean="0">
                    <a:latin typeface="Microsoft YaHei" charset="-122"/>
                    <a:ea typeface="Microsoft YaHei" charset="-122"/>
                    <a:cs typeface="Microsoft YaHei" charset="-122"/>
                  </a:rPr>
                  <a:t>Gap</a:t>
                </a:r>
                <a:r>
                  <a:rPr kumimoji="1" lang="zh-CN" altLang="en-US" sz="2400" b="1" dirty="0" smtClean="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T</a:t>
                </a:r>
                <a:r>
                  <a:rPr kumimoji="1" lang="en-US" altLang="zh-CN" sz="2400" b="1" dirty="0" smtClean="0">
                    <a:latin typeface="Microsoft YaHei" charset="-122"/>
                    <a:ea typeface="Microsoft YaHei" charset="-122"/>
                    <a:cs typeface="Microsoft YaHei" charset="-122"/>
                  </a:rPr>
                  <a:t>hreshold(</a:t>
                </a:r>
                <a:r>
                  <a:rPr kumimoji="1" lang="en-US" altLang="zh-CN" sz="2400" b="1" i="1" dirty="0" err="1" smtClean="0">
                    <a:latin typeface="Microsoft YaHei" charset="-122"/>
                    <a:ea typeface="Microsoft YaHei" charset="-122"/>
                    <a:cs typeface="Microsoft YaHei" charset="-122"/>
                  </a:rPr>
                  <a:t>gt</a:t>
                </a:r>
                <a:r>
                  <a:rPr kumimoji="1" lang="en-US" altLang="zh-CN" sz="2400" b="1" dirty="0" smtClean="0">
                    <a:latin typeface="Microsoft YaHei" charset="-122"/>
                    <a:ea typeface="Microsoft YaHei" charset="-122"/>
                    <a:cs typeface="Microsoft YaHei" charset="-122"/>
                  </a:rPr>
                  <a:t>)</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lang="en-US" altLang="zh-CN" sz="2200" dirty="0" smtClean="0">
                    <a:latin typeface="Microsoft YaHei" charset="-122"/>
                    <a:ea typeface="Microsoft YaHei" charset="-122"/>
                    <a:cs typeface="Microsoft YaHei" charset="-122"/>
                  </a:rPr>
                  <a:t>Let</a:t>
                </a:r>
                <a:r>
                  <a:rPr lang="zh-CN" altLang="en-US" sz="2200" dirty="0" smtClean="0">
                    <a:latin typeface="Microsoft YaHei" charset="-122"/>
                    <a:ea typeface="Microsoft YaHei" charset="-122"/>
                    <a:cs typeface="Microsoft YaHei" charset="-122"/>
                  </a:rPr>
                  <a:t> </a:t>
                </a:r>
                <a:r>
                  <a:rPr lang="en-US" altLang="zh-CN" sz="2200" i="1" dirty="0" smtClean="0">
                    <a:latin typeface="Microsoft YaHei" charset="-122"/>
                    <a:ea typeface="Microsoft YaHei" charset="-122"/>
                    <a:cs typeface="Microsoft YaHei" charset="-122"/>
                  </a:rPr>
                  <a:t>DL</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be</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the</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list</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containing</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all </a:t>
                </a:r>
                <a:r>
                  <a:rPr lang="en-US" altLang="zh-CN" sz="2200" dirty="0">
                    <a:latin typeface="Microsoft YaHei" charset="-122"/>
                    <a:ea typeface="Microsoft YaHei" charset="-122"/>
                    <a:cs typeface="Microsoft YaHei" charset="-122"/>
                  </a:rPr>
                  <a:t>distances between neighbor hyperlinks with an additional </a:t>
                </a:r>
                <a:r>
                  <a:rPr lang="en-US" altLang="zh-CN" sz="2200" dirty="0" smtClean="0">
                    <a:latin typeface="Microsoft YaHei" charset="-122"/>
                    <a:ea typeface="Microsoft YaHei" charset="-122"/>
                    <a:cs typeface="Microsoft YaHei" charset="-122"/>
                  </a:rPr>
                  <a:t>0,</a:t>
                </a:r>
                <a:r>
                  <a:rPr lang="zh-CN" altLang="en-US" sz="2200" dirty="0" smtClean="0">
                    <a:latin typeface="Microsoft YaHei" charset="-122"/>
                    <a:ea typeface="Microsoft YaHei" charset="-122"/>
                    <a:cs typeface="Microsoft YaHei" charset="-122"/>
                  </a:rPr>
                  <a:t> </a:t>
                </a:r>
                <a:r>
                  <a:rPr lang="en-US" altLang="zh-CN" sz="2200" dirty="0">
                    <a:latin typeface="Microsoft YaHei" charset="-122"/>
                    <a:ea typeface="Microsoft YaHei" charset="-122"/>
                    <a:cs typeface="Microsoft YaHei" charset="-122"/>
                  </a:rPr>
                  <a:t>w</a:t>
                </a:r>
                <a:r>
                  <a:rPr lang="en-US" altLang="zh-CN" sz="2200" dirty="0" smtClean="0">
                    <a:latin typeface="Microsoft YaHei" charset="-122"/>
                    <a:ea typeface="Microsoft YaHei" charset="-122"/>
                    <a:cs typeface="Microsoft YaHei" charset="-122"/>
                  </a:rPr>
                  <a:t>e</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proved that</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the</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proper </a:t>
                </a:r>
                <a:r>
                  <a:rPr lang="en-US" altLang="zh-CN" sz="2200" i="1" dirty="0" err="1" smtClean="0">
                    <a:latin typeface="Times New Roman" charset="0"/>
                    <a:ea typeface="Times New Roman" charset="0"/>
                    <a:cs typeface="Times New Roman" charset="0"/>
                  </a:rPr>
                  <a:t>gt</a:t>
                </a:r>
                <a:r>
                  <a:rPr lang="en-US" altLang="zh-CN" sz="2200" dirty="0" smtClean="0">
                    <a:latin typeface="Microsoft YaHei" charset="-122"/>
                    <a:ea typeface="Microsoft YaHei" charset="-122"/>
                    <a:cs typeface="Microsoft YaHei" charset="-122"/>
                  </a:rPr>
                  <a:t> can</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be</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chosen</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from</a:t>
                </a:r>
                <a:r>
                  <a:rPr lang="zh-CN" altLang="en-US" sz="2200" dirty="0" smtClean="0">
                    <a:latin typeface="Microsoft YaHei" charset="-122"/>
                    <a:ea typeface="Microsoft YaHei" charset="-122"/>
                    <a:cs typeface="Microsoft YaHei" charset="-122"/>
                  </a:rPr>
                  <a:t> </a:t>
                </a:r>
                <a:r>
                  <a:rPr lang="en-US" altLang="zh-CN" sz="2200" i="1" dirty="0" smtClean="0">
                    <a:latin typeface="Microsoft YaHei" charset="-122"/>
                    <a:ea typeface="Microsoft YaHei" charset="-122"/>
                    <a:cs typeface="Microsoft YaHei" charset="-122"/>
                  </a:rPr>
                  <a:t>DL</a:t>
                </a:r>
                <a:endParaRPr kumimoji="1" lang="en-US" altLang="zh-CN" dirty="0">
                  <a:latin typeface="Microsoft YaHei" charset="-122"/>
                  <a:ea typeface="Microsoft YaHei" charset="-122"/>
                  <a:cs typeface="Microsoft YaHei" charset="-122"/>
                </a:endParaRPr>
              </a:p>
              <a:p>
                <a:pPr lvl="1">
                  <a:buFont typeface="Wingdings" charset="2"/>
                  <a:buChar char="ü"/>
                </a:pPr>
                <a:r>
                  <a:rPr lang="en-US" altLang="zh-CN" sz="2200" dirty="0">
                    <a:latin typeface="Microsoft YaHei" charset="-122"/>
                    <a:ea typeface="Microsoft YaHei" charset="-122"/>
                    <a:cs typeface="Microsoft YaHei" charset="-122"/>
                  </a:rPr>
                  <a:t>We choose the </a:t>
                </a:r>
                <a:r>
                  <a:rPr lang="en-US" altLang="zh-CN" sz="2200" i="1" dirty="0" err="1" smtClean="0">
                    <a:latin typeface="Microsoft YaHei" charset="-122"/>
                    <a:ea typeface="Microsoft YaHei" charset="-122"/>
                    <a:cs typeface="Microsoft YaHei" charset="-122"/>
                  </a:rPr>
                  <a:t>i</a:t>
                </a:r>
                <a:r>
                  <a:rPr lang="en-US" altLang="zh-CN" sz="2200" dirty="0" err="1" smtClean="0">
                    <a:latin typeface="Microsoft YaHei" charset="-122"/>
                    <a:ea typeface="Microsoft YaHei" charset="-122"/>
                    <a:cs typeface="Microsoft YaHei" charset="-122"/>
                  </a:rPr>
                  <a:t>-th</a:t>
                </a:r>
                <a:r>
                  <a:rPr lang="en-US" altLang="zh-CN" sz="2200" dirty="0" smtClean="0">
                    <a:latin typeface="Microsoft YaHei" charset="-122"/>
                    <a:ea typeface="Microsoft YaHei" charset="-122"/>
                    <a:cs typeface="Microsoft YaHei" charset="-122"/>
                  </a:rPr>
                  <a:t> </a:t>
                </a:r>
                <a:r>
                  <a:rPr lang="en-US" altLang="zh-CN" sz="2200" dirty="0">
                    <a:latin typeface="Microsoft YaHei" charset="-122"/>
                    <a:ea typeface="Microsoft YaHei" charset="-122"/>
                    <a:cs typeface="Microsoft YaHei" charset="-122"/>
                  </a:rPr>
                  <a:t>value in </a:t>
                </a:r>
                <a:r>
                  <a:rPr lang="en-US" altLang="zh-CN" sz="2200" i="1" dirty="0">
                    <a:latin typeface="Microsoft YaHei" charset="-122"/>
                    <a:ea typeface="Microsoft YaHei" charset="-122"/>
                    <a:cs typeface="Microsoft YaHei" charset="-122"/>
                  </a:rPr>
                  <a:t>DL</a:t>
                </a:r>
                <a:r>
                  <a:rPr lang="en-US" altLang="zh-CN" sz="2200" dirty="0">
                    <a:latin typeface="Microsoft YaHei" charset="-122"/>
                    <a:ea typeface="Microsoft YaHei" charset="-122"/>
                    <a:cs typeface="Microsoft YaHei" charset="-122"/>
                  </a:rPr>
                  <a:t> as </a:t>
                </a:r>
                <a:r>
                  <a:rPr lang="en-US" altLang="zh-CN" sz="2200" i="1" dirty="0" err="1" smtClean="0">
                    <a:latin typeface="Microsoft YaHei" charset="-122"/>
                    <a:ea typeface="Microsoft YaHei" charset="-122"/>
                    <a:cs typeface="Microsoft YaHei" charset="-122"/>
                  </a:rPr>
                  <a:t>gt</a:t>
                </a:r>
                <a:r>
                  <a:rPr lang="en-US" altLang="zh-CN" sz="2200" dirty="0" smtClean="0">
                    <a:latin typeface="Microsoft YaHei" charset="-122"/>
                    <a:ea typeface="Microsoft YaHei" charset="-122"/>
                    <a:cs typeface="Microsoft YaHei" charset="-122"/>
                  </a:rPr>
                  <a:t> after </a:t>
                </a:r>
                <a:r>
                  <a:rPr lang="en-US" altLang="zh-CN" sz="2200" dirty="0">
                    <a:latin typeface="Microsoft YaHei" charset="-122"/>
                    <a:ea typeface="Microsoft YaHei" charset="-122"/>
                    <a:cs typeface="Microsoft YaHei" charset="-122"/>
                  </a:rPr>
                  <a:t>sorting DL in decreasing order: </a:t>
                </a:r>
                <a:endParaRPr lang="en-US" altLang="zh-CN" sz="2400" i="1" dirty="0" smtClean="0">
                  <a:latin typeface="Microsoft YaHei" charset="-122"/>
                  <a:ea typeface="Microsoft YaHei" charset="-122"/>
                  <a:cs typeface="Microsoft YaHei" charset="-122"/>
                </a:endParaRPr>
              </a:p>
              <a:p>
                <a:pPr marL="457200" lvl="1" indent="0" algn="ctr">
                  <a:buNone/>
                </a:pPr>
                <a:r>
                  <a:rPr lang="en-US" altLang="zh-CN" sz="2400" dirty="0" smtClean="0">
                    <a:solidFill>
                      <a:schemeClr val="accent2"/>
                    </a:solidFill>
                    <a:latin typeface="Microsoft YaHei" charset="-122"/>
                    <a:ea typeface="Microsoft YaHei" charset="-122"/>
                    <a:cs typeface="Microsoft YaHei" charset="-122"/>
                  </a:rPr>
                  <a:t>arg</a:t>
                </a:r>
                <a:r>
                  <a:rPr lang="en-US" altLang="zh-CN" sz="2400" i="1" baseline="-25000" dirty="0" err="1" smtClean="0">
                    <a:solidFill>
                      <a:schemeClr val="accent2"/>
                    </a:solidFill>
                    <a:latin typeface="Microsoft YaHei" charset="-122"/>
                    <a:ea typeface="Microsoft YaHei" charset="-122"/>
                    <a:cs typeface="Microsoft YaHei" charset="-122"/>
                  </a:rPr>
                  <a:t>i</a:t>
                </a:r>
                <a:r>
                  <a:rPr lang="zh-CN" altLang="en-US" sz="2400" baseline="-25000" dirty="0" smtClean="0">
                    <a:solidFill>
                      <a:schemeClr val="accent2"/>
                    </a:solidFill>
                    <a:latin typeface="Microsoft YaHei" charset="-122"/>
                    <a:ea typeface="Microsoft YaHei" charset="-122"/>
                    <a:cs typeface="Microsoft YaHei" charset="-122"/>
                  </a:rPr>
                  <a:t> </a:t>
                </a:r>
                <a:r>
                  <a:rPr lang="en-US" altLang="zh-CN" sz="2400" dirty="0" smtClean="0">
                    <a:solidFill>
                      <a:schemeClr val="accent2"/>
                    </a:solidFill>
                    <a:latin typeface="Microsoft YaHei" charset="-122"/>
                    <a:ea typeface="Microsoft YaHei" charset="-122"/>
                    <a:cs typeface="Microsoft YaHei" charset="-122"/>
                  </a:rPr>
                  <a:t>min(</a:t>
                </a:r>
                <a14:m>
                  <m:oMath xmlns:m="http://schemas.openxmlformats.org/officeDocument/2006/math">
                    <m:f>
                      <m:fPr>
                        <m:ctrlPr>
                          <a:rPr lang="mr-IN" altLang="zh-CN" sz="2400" i="1" smtClean="0">
                            <a:solidFill>
                              <a:schemeClr val="accent2"/>
                            </a:solidFill>
                            <a:latin typeface="Cambria Math" charset="0"/>
                            <a:ea typeface="Microsoft YaHei" charset="-122"/>
                            <a:cs typeface="Microsoft YaHei" charset="-122"/>
                          </a:rPr>
                        </m:ctrlPr>
                      </m:fPr>
                      <m:num>
                        <m:r>
                          <a:rPr lang="en-US" altLang="zh-CN" sz="2400" b="0" i="1" smtClean="0">
                            <a:solidFill>
                              <a:schemeClr val="accent2"/>
                            </a:solidFill>
                            <a:latin typeface="Cambria Math" charset="0"/>
                            <a:ea typeface="Microsoft YaHei" charset="-122"/>
                            <a:cs typeface="Microsoft YaHei" charset="-122"/>
                          </a:rPr>
                          <m:t>𝐷𝐿</m:t>
                        </m:r>
                        <m:r>
                          <a:rPr lang="en-US" altLang="zh-CN" sz="2400" b="0" i="1" baseline="-25000" smtClean="0">
                            <a:solidFill>
                              <a:schemeClr val="accent2"/>
                            </a:solidFill>
                            <a:latin typeface="Cambria Math" charset="0"/>
                            <a:ea typeface="Microsoft YaHei" charset="-122"/>
                            <a:cs typeface="Microsoft YaHei" charset="-122"/>
                          </a:rPr>
                          <m:t>𝑖</m:t>
                        </m:r>
                      </m:num>
                      <m:den>
                        <m:r>
                          <a:rPr lang="en-US" altLang="zh-CN" sz="2400" b="0" i="1" smtClean="0">
                            <a:solidFill>
                              <a:schemeClr val="accent2"/>
                            </a:solidFill>
                            <a:latin typeface="Cambria Math" charset="0"/>
                            <a:ea typeface="Microsoft YaHei" charset="-122"/>
                            <a:cs typeface="Microsoft YaHei" charset="-122"/>
                          </a:rPr>
                          <m:t>𝐷𝐿</m:t>
                        </m:r>
                        <m:r>
                          <a:rPr lang="en-US" altLang="zh-CN" sz="2400" b="0" i="1" baseline="-25000" smtClean="0">
                            <a:solidFill>
                              <a:schemeClr val="accent2"/>
                            </a:solidFill>
                            <a:latin typeface="Cambria Math" charset="0"/>
                            <a:ea typeface="Microsoft YaHei" charset="-122"/>
                            <a:cs typeface="Microsoft YaHei" charset="-122"/>
                          </a:rPr>
                          <m:t>1</m:t>
                        </m:r>
                      </m:den>
                    </m:f>
                  </m:oMath>
                </a14:m>
                <a:r>
                  <a:rPr lang="en-US" altLang="zh-CN" sz="2400" dirty="0" smtClean="0">
                    <a:solidFill>
                      <a:schemeClr val="accent2"/>
                    </a:solidFill>
                    <a:latin typeface="Microsoft YaHei" charset="-122"/>
                    <a:ea typeface="Microsoft YaHei" charset="-122"/>
                    <a:cs typeface="Microsoft YaHei" charset="-122"/>
                  </a:rPr>
                  <a:t>+β</a:t>
                </a:r>
                <a14:m>
                  <m:oMath xmlns:m="http://schemas.openxmlformats.org/officeDocument/2006/math">
                    <m:f>
                      <m:fPr>
                        <m:ctrlPr>
                          <a:rPr lang="mr-IN" altLang="zh-CN" sz="2400" i="1">
                            <a:solidFill>
                              <a:schemeClr val="accent2"/>
                            </a:solidFill>
                            <a:latin typeface="Cambria Math" charset="0"/>
                            <a:ea typeface="Microsoft YaHei" charset="-122"/>
                            <a:cs typeface="Microsoft YaHei" charset="-122"/>
                          </a:rPr>
                        </m:ctrlPr>
                      </m:fPr>
                      <m:num>
                        <m:r>
                          <a:rPr lang="en-US" altLang="zh-CN" sz="2400" b="0" i="1" smtClean="0">
                            <a:solidFill>
                              <a:schemeClr val="accent2"/>
                            </a:solidFill>
                            <a:latin typeface="Cambria Math" charset="0"/>
                            <a:ea typeface="Microsoft YaHei" charset="-122"/>
                            <a:cs typeface="Microsoft YaHei" charset="-122"/>
                          </a:rPr>
                          <m:t>𝑖</m:t>
                        </m:r>
                      </m:num>
                      <m:den>
                        <m:r>
                          <m:rPr>
                            <m:sty m:val="p"/>
                          </m:rPr>
                          <a:rPr lang="en-US" altLang="zh-CN" sz="2400" b="0" i="0" smtClean="0">
                            <a:solidFill>
                              <a:schemeClr val="accent2"/>
                            </a:solidFill>
                            <a:latin typeface="Cambria Math" charset="0"/>
                            <a:ea typeface="Microsoft YaHei" charset="-122"/>
                            <a:cs typeface="Microsoft YaHei" charset="-122"/>
                          </a:rPr>
                          <m:t>length</m:t>
                        </m:r>
                        <m:r>
                          <a:rPr lang="en-US" altLang="zh-CN" sz="2400" b="0" i="1" smtClean="0">
                            <a:solidFill>
                              <a:schemeClr val="accent2"/>
                            </a:solidFill>
                            <a:latin typeface="Cambria Math" charset="0"/>
                            <a:ea typeface="Microsoft YaHei" charset="-122"/>
                            <a:cs typeface="Microsoft YaHei" charset="-122"/>
                          </a:rPr>
                          <m:t>(</m:t>
                        </m:r>
                        <m:r>
                          <a:rPr lang="en-US" altLang="zh-CN" sz="2400" b="0" i="1" smtClean="0">
                            <a:solidFill>
                              <a:schemeClr val="accent2"/>
                            </a:solidFill>
                            <a:latin typeface="Cambria Math" charset="0"/>
                            <a:ea typeface="Microsoft YaHei" charset="-122"/>
                            <a:cs typeface="Microsoft YaHei" charset="-122"/>
                          </a:rPr>
                          <m:t>𝐷𝐿</m:t>
                        </m:r>
                        <m:r>
                          <a:rPr lang="en-US" altLang="zh-CN" sz="2400" b="0" i="1" smtClean="0">
                            <a:solidFill>
                              <a:schemeClr val="accent2"/>
                            </a:solidFill>
                            <a:latin typeface="Cambria Math" charset="0"/>
                            <a:ea typeface="Microsoft YaHei" charset="-122"/>
                            <a:cs typeface="Microsoft YaHei" charset="-122"/>
                          </a:rPr>
                          <m:t>)</m:t>
                        </m:r>
                      </m:den>
                    </m:f>
                  </m:oMath>
                </a14:m>
                <a:r>
                  <a:rPr lang="en-US" altLang="zh-CN" sz="2400" dirty="0" smtClean="0">
                    <a:solidFill>
                      <a:schemeClr val="accent2"/>
                    </a:solidFill>
                    <a:latin typeface="Microsoft YaHei" charset="-122"/>
                    <a:ea typeface="Microsoft YaHei" charset="-122"/>
                    <a:cs typeface="Microsoft YaHei" charset="-122"/>
                  </a:rPr>
                  <a:t>)</a:t>
                </a:r>
              </a:p>
              <a:p>
                <a:pPr marL="457200" lvl="1" indent="0" algn="ctr">
                  <a:buNone/>
                </a:pPr>
                <a:endParaRPr lang="en-US" altLang="zh-CN" sz="2400" dirty="0">
                  <a:solidFill>
                    <a:schemeClr val="accent2"/>
                  </a:solidFill>
                  <a:latin typeface="Microsoft YaHei" charset="-122"/>
                  <a:ea typeface="Microsoft YaHei" charset="-122"/>
                  <a:cs typeface="Microsoft YaHei" charset="-122"/>
                </a:endParaRPr>
              </a:p>
              <a:p>
                <a:pPr lvl="1">
                  <a:buFont typeface="Wingdings" charset="2"/>
                  <a:buChar char="ü"/>
                </a:pPr>
                <a:endParaRPr lang="en-US" altLang="zh-CN" sz="2400" dirty="0" smtClean="0">
                  <a:solidFill>
                    <a:schemeClr val="accent2"/>
                  </a:solidFill>
                  <a:latin typeface="Microsoft YaHei" charset="-122"/>
                  <a:ea typeface="Microsoft YaHei" charset="-122"/>
                  <a:cs typeface="Microsoft YaHei" charset="-122"/>
                </a:endParaRPr>
              </a:p>
              <a:p>
                <a:pPr lvl="1">
                  <a:buFont typeface="Wingdings" charset="2"/>
                  <a:buChar char="ü"/>
                </a:pPr>
                <a:r>
                  <a:rPr lang="en-US" altLang="zh-CN" sz="2400" dirty="0" smtClean="0">
                    <a:latin typeface="Microsoft YaHei" charset="-122"/>
                    <a:ea typeface="Microsoft YaHei" charset="-122"/>
                    <a:cs typeface="Microsoft YaHei" charset="-122"/>
                  </a:rPr>
                  <a:t>β </a:t>
                </a:r>
                <a:r>
                  <a:rPr lang="en-US" altLang="zh-CN" sz="2400" dirty="0">
                    <a:latin typeface="Microsoft YaHei" charset="-122"/>
                    <a:ea typeface="Microsoft YaHei" charset="-122"/>
                    <a:cs typeface="Microsoft YaHei" charset="-122"/>
                  </a:rPr>
                  <a:t>is a </a:t>
                </a:r>
                <a:r>
                  <a:rPr lang="en-US" altLang="zh-CN" sz="2400" dirty="0" smtClean="0">
                    <a:latin typeface="Microsoft YaHei" charset="-122"/>
                    <a:ea typeface="Microsoft YaHei" charset="-122"/>
                    <a:cs typeface="Microsoft YaHei" charset="-122"/>
                  </a:rPr>
                  <a:t>tradeoff </a:t>
                </a:r>
                <a:r>
                  <a:rPr lang="en-US" altLang="zh-CN" sz="2400" dirty="0">
                    <a:latin typeface="Microsoft YaHei" charset="-122"/>
                    <a:ea typeface="Microsoft YaHei" charset="-122"/>
                    <a:cs typeface="Microsoft YaHei" charset="-122"/>
                  </a:rPr>
                  <a:t>parameter and we set β = 1 in all our </a:t>
                </a:r>
                <a:r>
                  <a:rPr lang="en-US" altLang="zh-CN" sz="2400" dirty="0" smtClean="0">
                    <a:latin typeface="Microsoft YaHei" charset="-122"/>
                    <a:ea typeface="Microsoft YaHei" charset="-122"/>
                    <a:cs typeface="Microsoft YaHei" charset="-122"/>
                  </a:rPr>
                  <a:t>experiments</a:t>
                </a:r>
                <a:endParaRPr lang="en-US" altLang="zh-CN" sz="2400" dirty="0">
                  <a:latin typeface="Microsoft YaHei" charset="-122"/>
                  <a:ea typeface="Microsoft YaHei" charset="-122"/>
                  <a:cs typeface="Microsoft YaHei"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43959" y="1572443"/>
                <a:ext cx="9097147" cy="5285557"/>
              </a:xfrm>
              <a:blipFill rotWithShape="0">
                <a:blip r:embed="rId3"/>
                <a:stretch>
                  <a:fillRect l="-536" t="-923"/>
                </a:stretch>
              </a:blipFill>
            </p:spPr>
            <p:txBody>
              <a:bodyPr/>
              <a:lstStyle/>
              <a:p>
                <a:r>
                  <a:rPr lang="zh-CN" altLang="en-US">
                    <a:noFill/>
                  </a:rPr>
                  <a:t> </a:t>
                </a:r>
              </a:p>
            </p:txBody>
          </p:sp>
        </mc:Fallback>
      </mc:AlternateContent>
      <p:sp>
        <p:nvSpPr>
          <p:cNvPr id="5" name="矩形标注 4"/>
          <p:cNvSpPr/>
          <p:nvPr/>
        </p:nvSpPr>
        <p:spPr>
          <a:xfrm>
            <a:off x="3141114" y="4980402"/>
            <a:ext cx="1943732" cy="482138"/>
          </a:xfrm>
          <a:prstGeom prst="wedgeRectCallout">
            <a:avLst>
              <a:gd name="adj1" fmla="val 54675"/>
              <a:gd name="adj2" fmla="val -110439"/>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b="1" dirty="0" smtClean="0">
                <a:solidFill>
                  <a:schemeClr val="tx1"/>
                </a:solidFill>
                <a:latin typeface="Microsoft YaHei" charset="-122"/>
                <a:ea typeface="Microsoft YaHei" charset="-122"/>
                <a:cs typeface="Microsoft YaHei" charset="-122"/>
              </a:rPr>
              <a:t>not</a:t>
            </a:r>
            <a:r>
              <a:rPr kumimoji="1" lang="zh-CN" altLang="en-US" sz="2000" b="1" dirty="0" smtClean="0">
                <a:solidFill>
                  <a:schemeClr val="tx1"/>
                </a:solidFill>
                <a:latin typeface="Microsoft YaHei" charset="-122"/>
                <a:ea typeface="Microsoft YaHei" charset="-122"/>
                <a:cs typeface="Microsoft YaHei" charset="-122"/>
              </a:rPr>
              <a:t> </a:t>
            </a:r>
            <a:r>
              <a:rPr kumimoji="1" lang="en-US" altLang="zh-CN" sz="2000" b="1" dirty="0" smtClean="0">
                <a:solidFill>
                  <a:schemeClr val="tx1"/>
                </a:solidFill>
                <a:latin typeface="Microsoft YaHei" charset="-122"/>
                <a:ea typeface="Microsoft YaHei" charset="-122"/>
                <a:cs typeface="Microsoft YaHei" charset="-122"/>
              </a:rPr>
              <a:t>too</a:t>
            </a:r>
            <a:r>
              <a:rPr kumimoji="1" lang="zh-CN" altLang="en-US" sz="2000" b="1" dirty="0" smtClean="0">
                <a:solidFill>
                  <a:schemeClr val="tx1"/>
                </a:solidFill>
                <a:latin typeface="Microsoft YaHei" charset="-122"/>
                <a:ea typeface="Microsoft YaHei" charset="-122"/>
                <a:cs typeface="Microsoft YaHei" charset="-122"/>
              </a:rPr>
              <a:t> </a:t>
            </a:r>
            <a:r>
              <a:rPr kumimoji="1" lang="en-US" altLang="zh-CN" sz="2000" b="1" dirty="0" smtClean="0">
                <a:solidFill>
                  <a:schemeClr val="tx1"/>
                </a:solidFill>
                <a:latin typeface="Microsoft YaHei" charset="-122"/>
                <a:ea typeface="Microsoft YaHei" charset="-122"/>
                <a:cs typeface="Microsoft YaHei" charset="-122"/>
              </a:rPr>
              <a:t>large</a:t>
            </a:r>
            <a:endParaRPr kumimoji="1" lang="zh-CN" altLang="en-US" sz="2000" b="1" dirty="0">
              <a:solidFill>
                <a:schemeClr val="tx1"/>
              </a:solidFill>
              <a:latin typeface="Microsoft YaHei" charset="-122"/>
              <a:ea typeface="Microsoft YaHei" charset="-122"/>
              <a:cs typeface="Microsoft YaHei" charset="-122"/>
            </a:endParaRPr>
          </a:p>
        </p:txBody>
      </p:sp>
      <p:sp>
        <p:nvSpPr>
          <p:cNvPr id="7" name="矩形标注 6"/>
          <p:cNvSpPr/>
          <p:nvPr/>
        </p:nvSpPr>
        <p:spPr>
          <a:xfrm>
            <a:off x="6155636" y="4980402"/>
            <a:ext cx="1943732" cy="482138"/>
          </a:xfrm>
          <a:prstGeom prst="wedgeRectCallout">
            <a:avLst>
              <a:gd name="adj1" fmla="val -43503"/>
              <a:gd name="adj2" fmla="val -114562"/>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000" b="1" dirty="0" smtClean="0">
                <a:solidFill>
                  <a:schemeClr val="tx1"/>
                </a:solidFill>
                <a:latin typeface="Microsoft YaHei" charset="-122"/>
                <a:ea typeface="Microsoft YaHei" charset="-122"/>
                <a:cs typeface="Microsoft YaHei" charset="-122"/>
              </a:rPr>
              <a:t>not</a:t>
            </a:r>
            <a:r>
              <a:rPr kumimoji="1" lang="zh-CN" altLang="en-US" sz="2000" b="1" dirty="0" smtClean="0">
                <a:solidFill>
                  <a:schemeClr val="tx1"/>
                </a:solidFill>
                <a:latin typeface="Microsoft YaHei" charset="-122"/>
                <a:ea typeface="Microsoft YaHei" charset="-122"/>
                <a:cs typeface="Microsoft YaHei" charset="-122"/>
              </a:rPr>
              <a:t> </a:t>
            </a:r>
            <a:r>
              <a:rPr kumimoji="1" lang="en-US" altLang="zh-CN" sz="2000" b="1" dirty="0" smtClean="0">
                <a:solidFill>
                  <a:schemeClr val="tx1"/>
                </a:solidFill>
                <a:latin typeface="Microsoft YaHei" charset="-122"/>
                <a:ea typeface="Microsoft YaHei" charset="-122"/>
                <a:cs typeface="Microsoft YaHei" charset="-122"/>
              </a:rPr>
              <a:t>too</a:t>
            </a:r>
            <a:r>
              <a:rPr kumimoji="1" lang="zh-CN" altLang="en-US" sz="2000" b="1" dirty="0" smtClean="0">
                <a:solidFill>
                  <a:schemeClr val="tx1"/>
                </a:solidFill>
                <a:latin typeface="Microsoft YaHei" charset="-122"/>
                <a:ea typeface="Microsoft YaHei" charset="-122"/>
                <a:cs typeface="Microsoft YaHei" charset="-122"/>
              </a:rPr>
              <a:t> </a:t>
            </a:r>
            <a:r>
              <a:rPr kumimoji="1" lang="en-US" altLang="zh-CN" sz="2000" b="1" dirty="0" smtClean="0">
                <a:solidFill>
                  <a:schemeClr val="tx1"/>
                </a:solidFill>
                <a:latin typeface="Microsoft YaHei" charset="-122"/>
                <a:ea typeface="Microsoft YaHei" charset="-122"/>
                <a:cs typeface="Microsoft YaHei" charset="-122"/>
              </a:rPr>
              <a:t>small</a:t>
            </a:r>
            <a:endParaRPr kumimoji="1" lang="zh-CN" altLang="en-US" sz="2000" b="1" dirty="0">
              <a:solidFill>
                <a:schemeClr val="tx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880339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c</a:t>
            </a:r>
            <a:r>
              <a:rPr kumimoji="1" lang="en-US" altLang="zh-CN" b="1" dirty="0" smtClean="0">
                <a:latin typeface="Microsoft YaHei" charset="-122"/>
                <a:ea typeface="Microsoft YaHei" charset="-122"/>
                <a:cs typeface="Microsoft YaHei" charset="-122"/>
              </a:rPr>
              <a:t>lustering</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3"/>
            <a:ext cx="9097147" cy="4879895"/>
          </a:xfrm>
        </p:spPr>
        <p:txBody>
          <a:bodyPr>
            <a:normAutofit/>
          </a:bodyPr>
          <a:lstStyle/>
          <a:p>
            <a:r>
              <a:rPr kumimoji="1" lang="en-US" altLang="zh-CN" sz="2400" b="1" dirty="0" smtClean="0">
                <a:latin typeface="Microsoft YaHei" charset="-122"/>
                <a:ea typeface="Microsoft YaHei" charset="-122"/>
                <a:cs typeface="Microsoft YaHei" charset="-122"/>
              </a:rPr>
              <a:t>Hyperlink Density </a:t>
            </a:r>
            <a:r>
              <a:rPr kumimoji="1" lang="en-US" altLang="zh-CN" sz="2400" b="1" dirty="0">
                <a:latin typeface="Microsoft YaHei" charset="-122"/>
                <a:ea typeface="Microsoft YaHei" charset="-122"/>
                <a:cs typeface="Microsoft YaHei" charset="-122"/>
              </a:rPr>
              <a:t>T</a:t>
            </a:r>
            <a:r>
              <a:rPr kumimoji="1" lang="en-US" altLang="zh-CN" sz="2400" b="1" dirty="0" smtClean="0">
                <a:latin typeface="Microsoft YaHei" charset="-122"/>
                <a:ea typeface="Microsoft YaHei" charset="-122"/>
                <a:cs typeface="Microsoft YaHei" charset="-122"/>
              </a:rPr>
              <a:t>hreshold(</a:t>
            </a:r>
            <a:r>
              <a:rPr kumimoji="1" lang="en-US" altLang="zh-CN" sz="2400" b="1" dirty="0" err="1" smtClean="0">
                <a:latin typeface="Microsoft YaHei" charset="-122"/>
                <a:ea typeface="Microsoft YaHei" charset="-122"/>
                <a:cs typeface="Microsoft YaHei" charset="-122"/>
              </a:rPr>
              <a:t>hdt</a:t>
            </a:r>
            <a:r>
              <a:rPr kumimoji="1" lang="en-US" altLang="zh-CN" sz="2400" b="1" dirty="0" smtClean="0">
                <a:latin typeface="Microsoft YaHei" charset="-122"/>
                <a:ea typeface="Microsoft YaHei" charset="-122"/>
                <a:cs typeface="Microsoft YaHei" charset="-122"/>
              </a:rPr>
              <a:t>)</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lang="en-US" altLang="zh-CN" sz="2200" dirty="0">
                <a:latin typeface="Microsoft YaHei" charset="-122"/>
                <a:ea typeface="Microsoft YaHei" charset="-122"/>
                <a:cs typeface="Microsoft YaHei" charset="-122"/>
              </a:rPr>
              <a:t>Let HD</a:t>
            </a:r>
            <a:r>
              <a:rPr lang="en-US" altLang="zh-CN" sz="2200" baseline="-25000" dirty="0">
                <a:latin typeface="Microsoft YaHei" charset="-122"/>
                <a:ea typeface="Microsoft YaHei" charset="-122"/>
                <a:cs typeface="Microsoft YaHei" charset="-122"/>
              </a:rPr>
              <a:t>B</a:t>
            </a:r>
            <a:r>
              <a:rPr lang="en-US" altLang="zh-CN" sz="2200" dirty="0">
                <a:latin typeface="Microsoft YaHei" charset="-122"/>
                <a:ea typeface="Microsoft YaHei" charset="-122"/>
                <a:cs typeface="Microsoft YaHei" charset="-122"/>
              </a:rPr>
              <a:t> denote the Hyperlink Density of the whole webpage, then </a:t>
            </a:r>
            <a:r>
              <a:rPr lang="en-US" altLang="zh-CN" sz="2200" dirty="0" smtClean="0">
                <a:latin typeface="Microsoft YaHei" charset="-122"/>
                <a:ea typeface="Microsoft YaHei" charset="-122"/>
                <a:cs typeface="Microsoft YaHei" charset="-122"/>
              </a:rPr>
              <a:t>we</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define</a:t>
            </a:r>
            <a:endParaRPr lang="en-US" altLang="zh-CN" sz="2200" dirty="0">
              <a:latin typeface="Microsoft YaHei" charset="-122"/>
              <a:ea typeface="Microsoft YaHei" charset="-122"/>
              <a:cs typeface="Microsoft YaHei" charset="-122"/>
            </a:endParaRPr>
          </a:p>
          <a:p>
            <a:pPr marL="457200" lvl="1" indent="0" algn="ctr">
              <a:buNone/>
            </a:pPr>
            <a:r>
              <a:rPr lang="en-US" altLang="zh-CN" sz="2400" i="1" dirty="0" err="1" smtClean="0">
                <a:solidFill>
                  <a:schemeClr val="accent2"/>
                </a:solidFill>
                <a:latin typeface="Microsoft YaHei" charset="-122"/>
                <a:ea typeface="Microsoft YaHei" charset="-122"/>
                <a:cs typeface="Microsoft YaHei" charset="-122"/>
              </a:rPr>
              <a:t>hdt</a:t>
            </a:r>
            <a:r>
              <a:rPr lang="en-US" altLang="zh-CN" sz="2400" i="1" dirty="0" smtClean="0">
                <a:solidFill>
                  <a:schemeClr val="accent2"/>
                </a:solidFill>
                <a:latin typeface="Microsoft YaHei" charset="-122"/>
                <a:ea typeface="Microsoft YaHei" charset="-122"/>
                <a:cs typeface="Microsoft YaHei" charset="-122"/>
              </a:rPr>
              <a:t>=</a:t>
            </a:r>
            <a:r>
              <a:rPr lang="en-US" altLang="zh-CN" sz="2400" i="1" dirty="0" err="1" smtClean="0">
                <a:solidFill>
                  <a:schemeClr val="accent2"/>
                </a:solidFill>
                <a:latin typeface="Microsoft YaHei" charset="-122"/>
                <a:ea typeface="Microsoft YaHei" charset="-122"/>
                <a:cs typeface="Microsoft YaHei" charset="-122"/>
              </a:rPr>
              <a:t>γ</a:t>
            </a:r>
            <a:r>
              <a:rPr lang="en-US" altLang="zh-CN" sz="2400" dirty="0" err="1" smtClean="0">
                <a:solidFill>
                  <a:schemeClr val="accent2"/>
                </a:solidFill>
                <a:latin typeface="Microsoft YaHei" charset="-122"/>
                <a:ea typeface="Microsoft YaHei" charset="-122"/>
                <a:cs typeface="Microsoft YaHei" charset="-122"/>
              </a:rPr>
              <a:t>HD</a:t>
            </a:r>
            <a:r>
              <a:rPr lang="en-US" altLang="zh-CN" sz="2400" baseline="-25000" dirty="0" err="1" smtClean="0">
                <a:solidFill>
                  <a:schemeClr val="accent2"/>
                </a:solidFill>
                <a:latin typeface="Microsoft YaHei" charset="-122"/>
                <a:ea typeface="Microsoft YaHei" charset="-122"/>
                <a:cs typeface="Microsoft YaHei" charset="-122"/>
              </a:rPr>
              <a:t>B</a:t>
            </a:r>
            <a:endParaRPr lang="en-US" altLang="zh-CN" sz="2400" baseline="-25000" dirty="0">
              <a:solidFill>
                <a:schemeClr val="accent2"/>
              </a:solidFill>
              <a:latin typeface="Microsoft YaHei" charset="-122"/>
              <a:ea typeface="Microsoft YaHei" charset="-122"/>
              <a:cs typeface="Microsoft YaHei" charset="-122"/>
            </a:endParaRPr>
          </a:p>
          <a:p>
            <a:pPr lvl="1">
              <a:buFont typeface="Wingdings" charset="2"/>
              <a:buChar char="ü"/>
            </a:pPr>
            <a:endParaRPr lang="en-US" altLang="zh-CN" sz="2400" baseline="-25000" dirty="0" smtClean="0">
              <a:latin typeface="Microsoft YaHei" charset="-122"/>
              <a:ea typeface="Microsoft YaHei" charset="-122"/>
              <a:cs typeface="Microsoft YaHei" charset="-122"/>
            </a:endParaRPr>
          </a:p>
          <a:p>
            <a:pPr lvl="1">
              <a:buFont typeface="Wingdings" charset="2"/>
              <a:buChar char="ü"/>
            </a:pPr>
            <a:r>
              <a:rPr lang="en-US" altLang="zh-CN" sz="2200" dirty="0" smtClean="0">
                <a:latin typeface="Microsoft YaHei" charset="-122"/>
                <a:ea typeface="Microsoft YaHei" charset="-122"/>
                <a:cs typeface="Microsoft YaHei" charset="-122"/>
              </a:rPr>
              <a:t>It</a:t>
            </a:r>
            <a:r>
              <a:rPr lang="zh-CN" altLang="en-US" sz="2200" dirty="0" smtClean="0">
                <a:latin typeface="Microsoft YaHei" charset="-122"/>
                <a:ea typeface="Microsoft YaHei" charset="-122"/>
                <a:cs typeface="Microsoft YaHei" charset="-122"/>
              </a:rPr>
              <a:t> </a:t>
            </a:r>
            <a:r>
              <a:rPr lang="en-US" altLang="zh-CN" sz="2200" dirty="0" smtClean="0">
                <a:latin typeface="Microsoft YaHei" charset="-122"/>
                <a:ea typeface="Microsoft YaHei" charset="-122"/>
                <a:cs typeface="Microsoft YaHei" charset="-122"/>
              </a:rPr>
              <a:t>performs </a:t>
            </a:r>
            <a:r>
              <a:rPr lang="en-US" altLang="zh-CN" sz="2200" dirty="0">
                <a:latin typeface="Microsoft YaHei" charset="-122"/>
                <a:ea typeface="Microsoft YaHei" charset="-122"/>
                <a:cs typeface="Microsoft YaHei" charset="-122"/>
              </a:rPr>
              <a:t>the lower bound of Hyperlink Density of hyperlink blocks. </a:t>
            </a:r>
            <a:r>
              <a:rPr lang="en-US" altLang="zh-CN" sz="2200" dirty="0" err="1" smtClean="0">
                <a:latin typeface="Microsoft YaHei" charset="-122"/>
                <a:ea typeface="Microsoft YaHei" charset="-122"/>
                <a:cs typeface="Microsoft YaHei" charset="-122"/>
              </a:rPr>
              <a:t>γ</a:t>
            </a:r>
            <a:r>
              <a:rPr lang="en-US" altLang="zh-CN" sz="2200" dirty="0" smtClean="0">
                <a:latin typeface="Microsoft YaHei" charset="-122"/>
                <a:ea typeface="Microsoft YaHei" charset="-122"/>
                <a:cs typeface="Microsoft YaHei" charset="-122"/>
              </a:rPr>
              <a:t> </a:t>
            </a:r>
            <a:r>
              <a:rPr lang="en-US" altLang="zh-CN" sz="2200" dirty="0">
                <a:latin typeface="Microsoft YaHei" charset="-122"/>
                <a:ea typeface="Microsoft YaHei" charset="-122"/>
                <a:cs typeface="Microsoft YaHei" charset="-122"/>
              </a:rPr>
              <a:t>≥ 0 is a tuning parameter and we set </a:t>
            </a:r>
            <a:r>
              <a:rPr lang="en-US" altLang="zh-CN" sz="2200" dirty="0" err="1">
                <a:latin typeface="Microsoft YaHei" charset="-122"/>
                <a:ea typeface="Microsoft YaHei" charset="-122"/>
                <a:cs typeface="Microsoft YaHei" charset="-122"/>
              </a:rPr>
              <a:t>γ</a:t>
            </a:r>
            <a:r>
              <a:rPr lang="en-US" altLang="zh-CN" sz="2200" dirty="0">
                <a:latin typeface="Microsoft YaHei" charset="-122"/>
                <a:ea typeface="Microsoft YaHei" charset="-122"/>
                <a:cs typeface="Microsoft YaHei" charset="-122"/>
              </a:rPr>
              <a:t> = 1 in our </a:t>
            </a:r>
            <a:r>
              <a:rPr lang="en-US" altLang="zh-CN" sz="2200" dirty="0" smtClean="0">
                <a:latin typeface="Microsoft YaHei" charset="-122"/>
                <a:ea typeface="Microsoft YaHei" charset="-122"/>
                <a:cs typeface="Microsoft YaHei" charset="-122"/>
              </a:rPr>
              <a:t>experiments</a:t>
            </a:r>
            <a:endParaRPr lang="en-US" altLang="zh-CN" sz="22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85112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smtClean="0">
                <a:latin typeface="Microsoft YaHei" charset="-122"/>
                <a:ea typeface="Microsoft YaHei" charset="-122"/>
                <a:cs typeface="Microsoft YaHei" charset="-122"/>
              </a:rPr>
              <a:t>block</a:t>
            </a:r>
            <a:r>
              <a:rPr kumimoji="1" lang="zh-CN" altLang="en-US" b="1" dirty="0" smtClean="0">
                <a:latin typeface="Microsoft YaHei" charset="-122"/>
                <a:ea typeface="Microsoft YaHei" charset="-122"/>
                <a:cs typeface="Microsoft YaHei" charset="-122"/>
              </a:rPr>
              <a:t> </a:t>
            </a:r>
            <a:r>
              <a:rPr kumimoji="1" lang="en-US" altLang="zh-CN" b="1" dirty="0" smtClean="0">
                <a:latin typeface="Microsoft YaHei" charset="-122"/>
                <a:ea typeface="Microsoft YaHei" charset="-122"/>
                <a:cs typeface="Microsoft YaHei" charset="-122"/>
              </a:rPr>
              <a:t>classifying</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3"/>
            <a:ext cx="9097147" cy="4879895"/>
          </a:xfrm>
        </p:spPr>
        <p:txBody>
          <a:bodyPr>
            <a:normAutofit/>
          </a:bodyPr>
          <a:lstStyle/>
          <a:p>
            <a:r>
              <a:rPr kumimoji="1" lang="en-US" altLang="zh-CN" sz="2400" b="1" dirty="0" smtClean="0">
                <a:latin typeface="Microsoft YaHei" charset="-122"/>
                <a:ea typeface="Microsoft YaHei" charset="-122"/>
                <a:cs typeface="Microsoft YaHei" charset="-122"/>
              </a:rPr>
              <a:t>Features</a:t>
            </a:r>
            <a:r>
              <a:rPr kumimoji="1" lang="zh-CN" altLang="en-US" sz="2400" b="1" dirty="0" smtClean="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of</a:t>
            </a:r>
            <a:r>
              <a:rPr kumimoji="1" lang="zh-CN" altLang="en-US" sz="2400" b="1" dirty="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Hyperlink</a:t>
            </a:r>
            <a:r>
              <a:rPr kumimoji="1" lang="zh-CN" altLang="en-US" sz="2400" b="1" dirty="0" smtClean="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Block</a:t>
            </a:r>
          </a:p>
          <a:p>
            <a:pPr lvl="1">
              <a:buFont typeface="Wingdings" charset="2"/>
              <a:buChar char="ü"/>
            </a:pPr>
            <a:r>
              <a:rPr kumimoji="1" lang="en-US" altLang="zh-CN" sz="2200" dirty="0">
                <a:latin typeface="Microsoft YaHei" charset="-122"/>
                <a:ea typeface="Microsoft YaHei" charset="-122"/>
                <a:cs typeface="Microsoft YaHei" charset="-122"/>
              </a:rPr>
              <a:t>Number</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of</a:t>
            </a:r>
            <a:r>
              <a:rPr kumimoji="1" lang="zh-CN" altLang="en-US" sz="2200" dirty="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hyperlinks</a:t>
            </a:r>
            <a:endParaRPr kumimoji="1" lang="zh-CN" altLang="en-US" sz="2200" dirty="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Length</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of</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text</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in</a:t>
            </a:r>
            <a:r>
              <a:rPr kumimoji="1" lang="zh-CN" altLang="en-US" sz="2200" dirty="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hyperlinks</a:t>
            </a:r>
            <a:endParaRPr kumimoji="1" lang="zh-CN" altLang="en-US" sz="2200" dirty="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Variance</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of</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text</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length</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above</a:t>
            </a:r>
            <a:endParaRPr kumimoji="1" lang="zh-CN" altLang="en-US" sz="2200" dirty="0">
              <a:latin typeface="Microsoft YaHei" charset="-122"/>
              <a:ea typeface="Microsoft YaHei" charset="-122"/>
              <a:cs typeface="Microsoft YaHei" charset="-122"/>
            </a:endParaRPr>
          </a:p>
          <a:p>
            <a:r>
              <a:rPr kumimoji="1" lang="en-US" altLang="zh-CN" sz="2400" b="1" dirty="0">
                <a:latin typeface="Microsoft YaHei" charset="-122"/>
                <a:ea typeface="Microsoft YaHei" charset="-122"/>
                <a:cs typeface="Microsoft YaHei" charset="-122"/>
              </a:rPr>
              <a:t>Smoothing</a:t>
            </a:r>
            <a:endParaRPr kumimoji="1" lang="zh-CN" altLang="en-US" sz="2400" b="1" dirty="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Gaussian</a:t>
            </a:r>
            <a:r>
              <a:rPr kumimoji="1" lang="zh-CN" altLang="en-US" sz="2200" dirty="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smoothing</a:t>
            </a:r>
          </a:p>
          <a:p>
            <a:r>
              <a:rPr kumimoji="1" lang="en-US" altLang="zh-CN" sz="2400" b="1" dirty="0">
                <a:latin typeface="Microsoft YaHei" charset="-122"/>
                <a:ea typeface="Microsoft YaHei" charset="-122"/>
                <a:cs typeface="Microsoft YaHei" charset="-122"/>
              </a:rPr>
              <a:t>SVM</a:t>
            </a:r>
            <a:r>
              <a:rPr kumimoji="1" lang="zh-CN" altLang="en-US" sz="2400" b="1" dirty="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classifier</a:t>
            </a:r>
          </a:p>
          <a:p>
            <a:pPr lvl="1">
              <a:buFont typeface="Wingdings" charset="2"/>
              <a:buChar char="ü"/>
            </a:pPr>
            <a:r>
              <a:rPr kumimoji="1" lang="en-US" altLang="zh-CN" sz="2200" dirty="0">
                <a:latin typeface="Microsoft YaHei" charset="-122"/>
                <a:ea typeface="Microsoft YaHei" charset="-122"/>
                <a:cs typeface="Microsoft YaHei" charset="-122"/>
              </a:rPr>
              <a:t>RBF</a:t>
            </a:r>
            <a:r>
              <a:rPr kumimoji="1" lang="zh-CN" altLang="en-US" sz="2200" dirty="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kernel</a:t>
            </a:r>
            <a:endParaRPr kumimoji="1" lang="en-US" altLang="zh-CN" sz="2400" dirty="0" smtClean="0">
              <a:latin typeface="Microsoft YaHei" charset="-122"/>
              <a:ea typeface="Microsoft YaHei" charset="-122"/>
              <a:cs typeface="Microsoft YaHei" charset="-122"/>
            </a:endParaRPr>
          </a:p>
          <a:p>
            <a:pPr>
              <a:buFont typeface="Wingdings" charset="2"/>
              <a:buChar char="ü"/>
            </a:pPr>
            <a:endParaRPr kumimoji="1" lang="zh-CN" altLang="en-US" sz="2400" dirty="0" smtClean="0">
              <a:latin typeface="Microsoft YaHei" charset="-122"/>
              <a:ea typeface="Microsoft YaHei" charset="-122"/>
              <a:cs typeface="Microsoft YaHei" charset="-122"/>
            </a:endParaRPr>
          </a:p>
        </p:txBody>
      </p:sp>
      <p:pic>
        <p:nvPicPr>
          <p:cNvPr id="4" name="图片 3"/>
          <p:cNvPicPr>
            <a:picLocks noChangeAspect="1"/>
          </p:cNvPicPr>
          <p:nvPr/>
        </p:nvPicPr>
        <p:blipFill>
          <a:blip r:embed="rId3"/>
          <a:stretch>
            <a:fillRect/>
          </a:stretch>
        </p:blipFill>
        <p:spPr>
          <a:xfrm>
            <a:off x="5833165" y="1572443"/>
            <a:ext cx="5892800" cy="4330700"/>
          </a:xfrm>
          <a:prstGeom prst="rect">
            <a:avLst/>
          </a:prstGeom>
        </p:spPr>
      </p:pic>
    </p:spTree>
    <p:extLst>
      <p:ext uri="{BB962C8B-B14F-4D97-AF65-F5344CB8AC3E}">
        <p14:creationId xmlns:p14="http://schemas.microsoft.com/office/powerpoint/2010/main" val="1323997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Experiment</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645450"/>
            <a:ext cx="9097147" cy="4629574"/>
          </a:xfrm>
        </p:spPr>
        <p:txBody>
          <a:bodyPr>
            <a:normAutofit fontScale="92500" lnSpcReduction="20000"/>
          </a:bodyPr>
          <a:lstStyle/>
          <a:p>
            <a:r>
              <a:rPr kumimoji="1" lang="en-US" altLang="zh-CN" sz="2600" b="1" dirty="0">
                <a:latin typeface="Microsoft YaHei" charset="-122"/>
                <a:ea typeface="Microsoft YaHei" charset="-122"/>
                <a:cs typeface="Microsoft YaHei" charset="-122"/>
              </a:rPr>
              <a:t>Date</a:t>
            </a:r>
            <a:r>
              <a:rPr kumimoji="1" lang="zh-CN" altLang="en-US" sz="2600" b="1" dirty="0">
                <a:latin typeface="Microsoft YaHei" charset="-122"/>
                <a:ea typeface="Microsoft YaHei" charset="-122"/>
                <a:cs typeface="Microsoft YaHei" charset="-122"/>
              </a:rPr>
              <a:t> </a:t>
            </a:r>
            <a:r>
              <a:rPr kumimoji="1" lang="en-US" altLang="zh-CN" sz="2600" b="1" dirty="0">
                <a:latin typeface="Microsoft YaHei" charset="-122"/>
                <a:ea typeface="Microsoft YaHei" charset="-122"/>
                <a:cs typeface="Microsoft YaHei" charset="-122"/>
              </a:rPr>
              <a:t>Set</a:t>
            </a:r>
            <a:endParaRPr kumimoji="1" lang="zh-CN" altLang="en-US" sz="2600" b="1" dirty="0">
              <a:latin typeface="Microsoft YaHei" charset="-122"/>
              <a:ea typeface="Microsoft YaHei" charset="-122"/>
              <a:cs typeface="Microsoft YaHei" charset="-122"/>
            </a:endParaRPr>
          </a:p>
          <a:p>
            <a:pPr lvl="1">
              <a:buFont typeface="Wingdings" charset="2"/>
              <a:buChar char="ü"/>
            </a:pPr>
            <a:r>
              <a:rPr kumimoji="1" lang="en-US" altLang="zh-CN" sz="2400" dirty="0" err="1" smtClean="0">
                <a:latin typeface="Microsoft YaHei" charset="-122"/>
                <a:ea typeface="Microsoft YaHei" charset="-122"/>
                <a:cs typeface="Microsoft YaHei" charset="-122"/>
              </a:rPr>
              <a:t>CleanEval</a:t>
            </a:r>
            <a:r>
              <a:rPr kumimoji="1" lang="en-US" altLang="zh-CN" sz="2400" dirty="0" smtClean="0">
                <a:latin typeface="Microsoft YaHei" charset="-122"/>
                <a:ea typeface="Microsoft YaHei" charset="-122"/>
                <a:cs typeface="Microsoft YaHei" charset="-122"/>
              </a:rPr>
              <a:t>:</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various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styles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and</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structures</a:t>
            </a:r>
            <a:endParaRPr kumimoji="1" lang="zh-CN" altLang="en-US" sz="2400" dirty="0" smtClean="0">
              <a:latin typeface="Microsoft YaHei" charset="-122"/>
              <a:ea typeface="Microsoft YaHei" charset="-122"/>
              <a:cs typeface="Microsoft YaHei" charset="-122"/>
            </a:endParaRPr>
          </a:p>
          <a:p>
            <a:pPr lvl="1">
              <a:buFont typeface="Wingdings" charset="2"/>
              <a:buChar char="ü"/>
            </a:pPr>
            <a:r>
              <a:rPr kumimoji="1" lang="en-US" altLang="zh-CN" sz="2400" dirty="0" smtClean="0">
                <a:latin typeface="Microsoft YaHei" charset="-122"/>
                <a:ea typeface="Microsoft YaHei" charset="-122"/>
                <a:cs typeface="Microsoft YaHei" charset="-122"/>
              </a:rPr>
              <a:t>Myriad40:</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40</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sites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of</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widely</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varying</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size </a:t>
            </a:r>
            <a:r>
              <a:rPr kumimoji="1" lang="en-US" altLang="zh-CN" sz="2400" dirty="0">
                <a:latin typeface="Microsoft YaHei" charset="-122"/>
                <a:ea typeface="Microsoft YaHei" charset="-122"/>
                <a:cs typeface="Microsoft YaHei" charset="-122"/>
              </a:rPr>
              <a:t>and </a:t>
            </a:r>
            <a:r>
              <a:rPr kumimoji="1" lang="en-US" altLang="zh-CN" sz="2400" dirty="0" smtClean="0">
                <a:latin typeface="Microsoft YaHei" charset="-122"/>
                <a:ea typeface="Microsoft YaHei" charset="-122"/>
                <a:cs typeface="Microsoft YaHei" charset="-122"/>
              </a:rPr>
              <a:t>sophistication </a:t>
            </a:r>
            <a:endParaRPr kumimoji="1" lang="zh-CN" altLang="en-US" sz="2400" dirty="0" smtClean="0">
              <a:latin typeface="Microsoft YaHei" charset="-122"/>
              <a:ea typeface="Microsoft YaHei" charset="-122"/>
              <a:cs typeface="Microsoft YaHei" charset="-122"/>
            </a:endParaRPr>
          </a:p>
          <a:p>
            <a:pPr lvl="1">
              <a:buFont typeface="Wingdings" charset="2"/>
              <a:buChar char="ü"/>
            </a:pPr>
            <a:r>
              <a:rPr kumimoji="1" lang="en-US" altLang="zh-CN" sz="2400" dirty="0" smtClean="0">
                <a:latin typeface="Microsoft YaHei" charset="-122"/>
                <a:ea typeface="Microsoft YaHei" charset="-122"/>
                <a:cs typeface="Microsoft YaHei" charset="-122"/>
              </a:rPr>
              <a:t>Big5:</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Tribune,</a:t>
            </a:r>
            <a:r>
              <a:rPr kumimoji="1" lang="zh-CN" altLang="en-US" sz="2400" dirty="0" smtClean="0">
                <a:latin typeface="Microsoft YaHei" charset="-122"/>
                <a:ea typeface="Microsoft YaHei" charset="-122"/>
                <a:cs typeface="Microsoft YaHei" charset="-122"/>
              </a:rPr>
              <a:t> </a:t>
            </a:r>
            <a:r>
              <a:rPr kumimoji="1" lang="en-US" altLang="zh-CN" sz="2400" dirty="0" err="1" smtClean="0">
                <a:latin typeface="Microsoft YaHei" charset="-122"/>
                <a:ea typeface="Microsoft YaHei" charset="-122"/>
                <a:cs typeface="Microsoft YaHei" charset="-122"/>
              </a:rPr>
              <a:t>Freep</a:t>
            </a:r>
            <a:r>
              <a:rPr kumimoji="1" lang="en-US" altLang="zh-CN" sz="2400" dirty="0" smtClean="0">
                <a:latin typeface="Microsoft YaHei" charset="-122"/>
                <a:ea typeface="Microsoft YaHei" charset="-122"/>
                <a:cs typeface="Microsoft YaHei" charset="-122"/>
              </a:rPr>
              <a:t>,</a:t>
            </a:r>
            <a:r>
              <a:rPr kumimoji="1" lang="zh-CN" altLang="en-US" sz="2400" dirty="0" smtClean="0">
                <a:latin typeface="Microsoft YaHei" charset="-122"/>
                <a:ea typeface="Microsoft YaHei" charset="-122"/>
                <a:cs typeface="Microsoft YaHei" charset="-122"/>
              </a:rPr>
              <a:t> </a:t>
            </a:r>
            <a:r>
              <a:rPr kumimoji="1" lang="en-US" altLang="zh-CN" sz="2400" dirty="0" err="1" smtClean="0">
                <a:latin typeface="Microsoft YaHei" charset="-122"/>
                <a:ea typeface="Microsoft YaHei" charset="-122"/>
                <a:cs typeface="Microsoft YaHei" charset="-122"/>
              </a:rPr>
              <a:t>Ny</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Post,</a:t>
            </a:r>
            <a:r>
              <a:rPr kumimoji="1" lang="zh-CN" altLang="en-US" sz="2400" dirty="0" smtClean="0">
                <a:latin typeface="Microsoft YaHei" charset="-122"/>
                <a:ea typeface="Microsoft YaHei" charset="-122"/>
                <a:cs typeface="Microsoft YaHei" charset="-122"/>
              </a:rPr>
              <a:t> </a:t>
            </a:r>
            <a:r>
              <a:rPr kumimoji="1" lang="en-US" altLang="zh-CN" sz="2400" dirty="0" err="1" smtClean="0">
                <a:latin typeface="Microsoft YaHei" charset="-122"/>
                <a:ea typeface="Microsoft YaHei" charset="-122"/>
                <a:cs typeface="Microsoft YaHei" charset="-122"/>
              </a:rPr>
              <a:t>Suntimes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and</a:t>
            </a:r>
            <a:r>
              <a:rPr kumimoji="1" lang="zh-CN" altLang="en-US" sz="2400" dirty="0" smtClean="0">
                <a:latin typeface="Microsoft YaHei" charset="-122"/>
                <a:ea typeface="Microsoft YaHei" charset="-122"/>
                <a:cs typeface="Microsoft YaHei" charset="-122"/>
              </a:rPr>
              <a:t> </a:t>
            </a:r>
            <a:r>
              <a:rPr kumimoji="1" lang="en-US" altLang="zh-CN" sz="2400" dirty="0" err="1" smtClean="0">
                <a:latin typeface="Microsoft YaHei" charset="-122"/>
                <a:ea typeface="Microsoft YaHei" charset="-122"/>
                <a:cs typeface="Microsoft YaHei" charset="-122"/>
              </a:rPr>
              <a:t>Techweb</a:t>
            </a:r>
            <a:endParaRPr kumimoji="1" lang="zh-CN" altLang="en-US" sz="2400" dirty="0" smtClean="0">
              <a:latin typeface="Microsoft YaHei" charset="-122"/>
              <a:ea typeface="Microsoft YaHei" charset="-122"/>
              <a:cs typeface="Microsoft YaHei" charset="-122"/>
            </a:endParaRPr>
          </a:p>
          <a:p>
            <a:r>
              <a:rPr kumimoji="1" lang="en-US" altLang="zh-CN" sz="2600" b="1" dirty="0" smtClean="0">
                <a:latin typeface="Microsoft YaHei" charset="-122"/>
                <a:ea typeface="Microsoft YaHei" charset="-122"/>
                <a:cs typeface="Microsoft YaHei" charset="-122"/>
              </a:rPr>
              <a:t>Clustering</a:t>
            </a:r>
            <a:r>
              <a:rPr kumimoji="1" lang="zh-CN" altLang="en-US" sz="2600" b="1" dirty="0" smtClean="0">
                <a:latin typeface="Microsoft YaHei" charset="-122"/>
                <a:ea typeface="Microsoft YaHei" charset="-122"/>
                <a:cs typeface="Microsoft YaHei" charset="-122"/>
              </a:rPr>
              <a:t> </a:t>
            </a:r>
            <a:r>
              <a:rPr kumimoji="1" lang="en-US" altLang="zh-CN" sz="2600" b="1" dirty="0" smtClean="0">
                <a:latin typeface="Microsoft YaHei" charset="-122"/>
                <a:ea typeface="Microsoft YaHei" charset="-122"/>
                <a:cs typeface="Microsoft YaHei" charset="-122"/>
              </a:rPr>
              <a:t>Alternative</a:t>
            </a:r>
            <a:endParaRPr kumimoji="1" lang="zh-CN" altLang="en-US" sz="2600" b="1" dirty="0" smtClean="0">
              <a:latin typeface="Microsoft YaHei" charset="-122"/>
              <a:ea typeface="Microsoft YaHei" charset="-122"/>
              <a:cs typeface="Microsoft YaHei" charset="-122"/>
            </a:endParaRPr>
          </a:p>
          <a:p>
            <a:pPr lvl="1">
              <a:buFont typeface="Wingdings" charset="2"/>
              <a:buChar char="ü"/>
            </a:pPr>
            <a:r>
              <a:rPr kumimoji="1" lang="en-US" altLang="zh-CN" sz="2400" dirty="0" smtClean="0">
                <a:latin typeface="Microsoft YaHei" charset="-122"/>
                <a:ea typeface="Microsoft YaHei" charset="-122"/>
                <a:cs typeface="Microsoft YaHei" charset="-122"/>
              </a:rPr>
              <a:t>Agglomerative,</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DBSCAN,</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K-means,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Spectral</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Clustering</a:t>
            </a:r>
            <a:endParaRPr kumimoji="1" lang="zh-CN" altLang="en-US" sz="2400" dirty="0" smtClean="0">
              <a:latin typeface="Microsoft YaHei" charset="-122"/>
              <a:ea typeface="Microsoft YaHei" charset="-122"/>
              <a:cs typeface="Microsoft YaHei" charset="-122"/>
            </a:endParaRPr>
          </a:p>
          <a:p>
            <a:pPr lvl="1">
              <a:buFont typeface="Wingdings" charset="2"/>
              <a:buChar char="ü"/>
            </a:pPr>
            <a:r>
              <a:rPr kumimoji="1" lang="en-US" altLang="zh-CN" sz="2400" dirty="0" smtClean="0">
                <a:latin typeface="Microsoft YaHei" charset="-122"/>
                <a:ea typeface="Microsoft YaHei" charset="-122"/>
                <a:cs typeface="Microsoft YaHei" charset="-122"/>
              </a:rPr>
              <a:t>K-Means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and</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Spectral</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Clustering</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with</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best</a:t>
            </a:r>
            <a:r>
              <a:rPr kumimoji="1" lang="zh-CN" altLang="en-US" sz="2400" dirty="0" smtClean="0">
                <a:latin typeface="Microsoft YaHei" charset="-122"/>
                <a:ea typeface="Microsoft YaHei" charset="-122"/>
                <a:cs typeface="Microsoft YaHei" charset="-122"/>
              </a:rPr>
              <a:t> </a:t>
            </a:r>
            <a:r>
              <a:rPr kumimoji="1" lang="en-US" altLang="zh-CN" sz="2400" i="1" dirty="0" smtClean="0">
                <a:latin typeface="Microsoft YaHei" charset="-122"/>
                <a:ea typeface="Microsoft YaHei" charset="-122"/>
                <a:cs typeface="Microsoft YaHei" charset="-122"/>
              </a:rPr>
              <a:t>K</a:t>
            </a:r>
            <a:endParaRPr kumimoji="1" lang="en-US" altLang="zh-CN" sz="2400" i="1" dirty="0">
              <a:latin typeface="Microsoft YaHei" charset="-122"/>
              <a:ea typeface="Microsoft YaHei" charset="-122"/>
              <a:cs typeface="Microsoft YaHei" charset="-122"/>
            </a:endParaRPr>
          </a:p>
          <a:p>
            <a:r>
              <a:rPr kumimoji="1" lang="en-US" altLang="zh-CN" sz="2600" b="1" dirty="0" smtClean="0">
                <a:latin typeface="Microsoft YaHei" charset="-122"/>
                <a:ea typeface="Microsoft YaHei" charset="-122"/>
                <a:cs typeface="Microsoft YaHei" charset="-122"/>
              </a:rPr>
              <a:t>Ours</a:t>
            </a:r>
            <a:endParaRPr kumimoji="1" lang="zh-CN" altLang="en-US" sz="2600" b="1" dirty="0">
              <a:latin typeface="Microsoft YaHei" charset="-122"/>
              <a:ea typeface="Microsoft YaHei" charset="-122"/>
              <a:cs typeface="Microsoft YaHei" charset="-122"/>
            </a:endParaRPr>
          </a:p>
          <a:p>
            <a:pPr lvl="1">
              <a:buFont typeface="Wingdings" charset="2"/>
              <a:buChar char="ü"/>
            </a:pPr>
            <a:r>
              <a:rPr lang="en-US" altLang="zh-CN" sz="2400" dirty="0">
                <a:solidFill>
                  <a:schemeClr val="accent2"/>
                </a:solidFill>
                <a:latin typeface="Microsoft YaHei" charset="-122"/>
                <a:ea typeface="Microsoft YaHei" charset="-122"/>
                <a:cs typeface="Microsoft YaHei" charset="-122"/>
              </a:rPr>
              <a:t>CHD</a:t>
            </a:r>
            <a:r>
              <a:rPr lang="en-US" altLang="zh-CN" sz="2400" dirty="0">
                <a:latin typeface="Microsoft YaHei" charset="-122"/>
                <a:ea typeface="Microsoft YaHei" charset="-122"/>
                <a:cs typeface="Microsoft YaHei" charset="-122"/>
              </a:rPr>
              <a:t> is the version of clustering </a:t>
            </a:r>
            <a:r>
              <a:rPr lang="en-US" altLang="zh-CN" sz="2400" dirty="0" smtClean="0">
                <a:latin typeface="Microsoft YaHei" charset="-122"/>
                <a:ea typeface="Microsoft YaHei" charset="-122"/>
                <a:cs typeface="Microsoft YaHei" charset="-122"/>
              </a:rPr>
              <a:t>hyperlinks </a:t>
            </a:r>
            <a:r>
              <a:rPr lang="en-US" altLang="zh-CN" sz="2400" dirty="0">
                <a:latin typeface="Microsoft YaHei" charset="-122"/>
                <a:ea typeface="Microsoft YaHei" charset="-122"/>
                <a:cs typeface="Microsoft YaHei" charset="-122"/>
              </a:rPr>
              <a:t>on DOM-tree without considering Hyperlink </a:t>
            </a:r>
            <a:endParaRPr lang="en-US" altLang="zh-CN" sz="2400" dirty="0" smtClean="0">
              <a:latin typeface="Microsoft YaHei" charset="-122"/>
              <a:ea typeface="Microsoft YaHei" charset="-122"/>
              <a:cs typeface="Microsoft YaHei" charset="-122"/>
            </a:endParaRPr>
          </a:p>
          <a:p>
            <a:pPr lvl="1">
              <a:buFont typeface="Wingdings" charset="2"/>
              <a:buChar char="ü"/>
            </a:pPr>
            <a:r>
              <a:rPr kumimoji="1" lang="en-US" altLang="zh-CN" sz="2400" dirty="0">
                <a:solidFill>
                  <a:schemeClr val="accent2"/>
                </a:solidFill>
                <a:latin typeface="Microsoft YaHei" charset="-122"/>
                <a:ea typeface="Microsoft YaHei" charset="-122"/>
                <a:cs typeface="Microsoft YaHei" charset="-122"/>
              </a:rPr>
              <a:t>CHD-HD</a:t>
            </a:r>
            <a:r>
              <a:rPr kumimoji="1" lang="en-US" altLang="zh-CN" sz="2400" i="1" dirty="0">
                <a:latin typeface="Microsoft YaHei" charset="-122"/>
                <a:ea typeface="Microsoft YaHei" charset="-122"/>
                <a:cs typeface="Microsoft YaHei" charset="-122"/>
              </a:rPr>
              <a:t> </a:t>
            </a:r>
            <a:r>
              <a:rPr kumimoji="1" lang="en-US" altLang="zh-CN" sz="2400" dirty="0">
                <a:latin typeface="Microsoft YaHei" charset="-122"/>
                <a:ea typeface="Microsoft YaHei" charset="-122"/>
                <a:cs typeface="Microsoft YaHei" charset="-122"/>
              </a:rPr>
              <a:t>is the version considering Hyperlink Density </a:t>
            </a:r>
          </a:p>
          <a:p>
            <a:pPr lvl="1">
              <a:buFont typeface="Wingdings" charset="2"/>
              <a:buChar char="ü"/>
            </a:pPr>
            <a:endParaRPr kumimoji="1" lang="en-US" altLang="zh-CN" sz="2400" dirty="0" smtClean="0">
              <a:latin typeface="Microsoft YaHei" charset="-122"/>
              <a:ea typeface="Microsoft YaHei" charset="-122"/>
              <a:cs typeface="Microsoft YaHei" charset="-122"/>
            </a:endParaRPr>
          </a:p>
          <a:p>
            <a:pPr>
              <a:buFont typeface="Wingdings" charset="2"/>
              <a:buChar char="ü"/>
            </a:pPr>
            <a:endParaRPr kumimoji="1" lang="en-US" altLang="zh-CN" sz="2600" b="1"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55473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Experiment</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4"/>
            <a:ext cx="9097147" cy="4629574"/>
          </a:xfrm>
        </p:spPr>
        <p:txBody>
          <a:bodyPr>
            <a:normAutofit/>
          </a:bodyPr>
          <a:lstStyle/>
          <a:p>
            <a:r>
              <a:rPr kumimoji="1" lang="en-US" altLang="zh-CN" sz="2400" b="1" dirty="0">
                <a:latin typeface="Microsoft YaHei" charset="-122"/>
                <a:ea typeface="Microsoft YaHei" charset="-122"/>
                <a:cs typeface="Microsoft YaHei" charset="-122"/>
              </a:rPr>
              <a:t>Hyperlink Clustering: </a:t>
            </a:r>
            <a:r>
              <a:rPr kumimoji="1" lang="en-US" altLang="zh-CN" sz="2400" b="1" dirty="0" smtClean="0">
                <a:latin typeface="Microsoft YaHei" charset="-122"/>
                <a:ea typeface="Microsoft YaHei" charset="-122"/>
                <a:cs typeface="Microsoft YaHei" charset="-122"/>
              </a:rPr>
              <a:t>ARI</a:t>
            </a:r>
          </a:p>
          <a:p>
            <a:pPr lvl="1"/>
            <a:endParaRPr kumimoji="1" lang="en-US" altLang="zh-CN" sz="2200" dirty="0" smtClean="0">
              <a:latin typeface="Microsoft YaHei" charset="-122"/>
              <a:ea typeface="Microsoft YaHei" charset="-122"/>
              <a:cs typeface="Microsoft YaHei" charset="-122"/>
            </a:endParaRPr>
          </a:p>
          <a:p>
            <a:pPr>
              <a:buFont typeface="Wingdings" charset="2"/>
              <a:buChar char="ü"/>
            </a:pPr>
            <a:endParaRPr kumimoji="1" lang="zh-CN" altLang="en-US" sz="2400" dirty="0" smtClean="0">
              <a:latin typeface="Microsoft YaHei" charset="-122"/>
              <a:ea typeface="Microsoft YaHei" charset="-122"/>
              <a:cs typeface="Microsoft YaHei" charset="-12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3355" r="2038"/>
          <a:stretch/>
        </p:blipFill>
        <p:spPr>
          <a:xfrm>
            <a:off x="843960" y="2660073"/>
            <a:ext cx="10394848" cy="2161308"/>
          </a:xfrm>
          <a:prstGeom prst="rect">
            <a:avLst/>
          </a:prstGeom>
        </p:spPr>
      </p:pic>
    </p:spTree>
    <p:extLst>
      <p:ext uri="{BB962C8B-B14F-4D97-AF65-F5344CB8AC3E}">
        <p14:creationId xmlns:p14="http://schemas.microsoft.com/office/powerpoint/2010/main" val="2064913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Experiment</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4"/>
            <a:ext cx="9097147" cy="4629574"/>
          </a:xfrm>
        </p:spPr>
        <p:txBody>
          <a:bodyPr>
            <a:normAutofit/>
          </a:bodyPr>
          <a:lstStyle/>
          <a:p>
            <a:r>
              <a:rPr kumimoji="1" lang="en-US" altLang="zh-CN" sz="2400" b="1" dirty="0">
                <a:latin typeface="Microsoft YaHei" charset="-122"/>
                <a:ea typeface="Microsoft YaHei" charset="-122"/>
                <a:cs typeface="Microsoft YaHei" charset="-122"/>
              </a:rPr>
              <a:t>Hyperlink Clustering: </a:t>
            </a:r>
            <a:r>
              <a:rPr kumimoji="1" lang="en-US" altLang="zh-CN" sz="2400" b="1" dirty="0" smtClean="0">
                <a:latin typeface="Microsoft YaHei" charset="-122"/>
                <a:ea typeface="Microsoft YaHei" charset="-122"/>
                <a:cs typeface="Microsoft YaHei" charset="-122"/>
              </a:rPr>
              <a:t>AMI</a:t>
            </a:r>
          </a:p>
          <a:p>
            <a:pPr lvl="1"/>
            <a:endParaRPr kumimoji="1" lang="en-US" altLang="zh-CN" sz="2200" dirty="0" smtClean="0">
              <a:latin typeface="Microsoft YaHei" charset="-122"/>
              <a:ea typeface="Microsoft YaHei" charset="-122"/>
              <a:cs typeface="Microsoft YaHei" charset="-122"/>
            </a:endParaRPr>
          </a:p>
          <a:p>
            <a:pPr>
              <a:buFont typeface="Wingdings" charset="2"/>
              <a:buChar char="ü"/>
            </a:pPr>
            <a:endParaRPr kumimoji="1" lang="zh-CN" altLang="en-US" sz="2400" dirty="0" smtClean="0">
              <a:latin typeface="Microsoft YaHei" charset="-122"/>
              <a:ea typeface="Microsoft YaHei" charset="-122"/>
              <a:cs typeface="Microsoft YaHei" charset="-122"/>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r="1281"/>
          <a:stretch/>
        </p:blipFill>
        <p:spPr>
          <a:xfrm>
            <a:off x="843959" y="2673002"/>
            <a:ext cx="10295096" cy="2131753"/>
          </a:xfrm>
          <a:prstGeom prst="rect">
            <a:avLst/>
          </a:prstGeom>
        </p:spPr>
      </p:pic>
    </p:spTree>
    <p:extLst>
      <p:ext uri="{BB962C8B-B14F-4D97-AF65-F5344CB8AC3E}">
        <p14:creationId xmlns:p14="http://schemas.microsoft.com/office/powerpoint/2010/main" val="1066834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Experiment</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4"/>
            <a:ext cx="9097147" cy="4629574"/>
          </a:xfrm>
        </p:spPr>
        <p:txBody>
          <a:bodyPr>
            <a:normAutofit/>
          </a:bodyPr>
          <a:lstStyle/>
          <a:p>
            <a:r>
              <a:rPr kumimoji="1" lang="en-US" altLang="zh-CN" sz="2400" b="1" dirty="0">
                <a:latin typeface="Microsoft YaHei" charset="-122"/>
                <a:ea typeface="Microsoft YaHei" charset="-122"/>
                <a:cs typeface="Microsoft YaHei" charset="-122"/>
              </a:rPr>
              <a:t>Hyperlink B</a:t>
            </a:r>
            <a:r>
              <a:rPr kumimoji="1" lang="en-US" altLang="zh-CN" sz="2400" b="1" dirty="0" smtClean="0">
                <a:latin typeface="Microsoft YaHei" charset="-122"/>
                <a:ea typeface="Microsoft YaHei" charset="-122"/>
                <a:cs typeface="Microsoft YaHei" charset="-122"/>
              </a:rPr>
              <a:t>locks</a:t>
            </a:r>
            <a:r>
              <a:rPr kumimoji="1" lang="zh-CN" altLang="en-US" sz="2400" b="1" dirty="0" smtClean="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Classifying</a:t>
            </a:r>
          </a:p>
          <a:p>
            <a:pPr lvl="1"/>
            <a:endParaRPr kumimoji="1" lang="en-US" altLang="zh-CN" sz="2200" dirty="0" smtClean="0">
              <a:latin typeface="Microsoft YaHei" charset="-122"/>
              <a:ea typeface="Microsoft YaHei" charset="-122"/>
              <a:cs typeface="Microsoft YaHei" charset="-122"/>
            </a:endParaRPr>
          </a:p>
          <a:p>
            <a:pPr>
              <a:buFont typeface="Wingdings" charset="2"/>
              <a:buChar char="ü"/>
            </a:pPr>
            <a:endParaRPr kumimoji="1" lang="zh-CN" altLang="en-US" sz="2400" dirty="0" smtClean="0">
              <a:latin typeface="Microsoft YaHei" charset="-122"/>
              <a:ea typeface="Microsoft YaHei" charset="-122"/>
              <a:cs typeface="Microsoft YaHei" charset="-122"/>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446" t="3514" r="4874"/>
          <a:stretch/>
        </p:blipFill>
        <p:spPr>
          <a:xfrm>
            <a:off x="2975801" y="2292044"/>
            <a:ext cx="6536705" cy="3770429"/>
          </a:xfrm>
          <a:prstGeom prst="rect">
            <a:avLst/>
          </a:prstGeom>
        </p:spPr>
      </p:pic>
    </p:spTree>
    <p:extLst>
      <p:ext uri="{BB962C8B-B14F-4D97-AF65-F5344CB8AC3E}">
        <p14:creationId xmlns:p14="http://schemas.microsoft.com/office/powerpoint/2010/main" val="170493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Experiment</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4"/>
            <a:ext cx="9097147" cy="4629574"/>
          </a:xfrm>
        </p:spPr>
        <p:txBody>
          <a:bodyPr>
            <a:normAutofit/>
          </a:bodyPr>
          <a:lstStyle/>
          <a:p>
            <a:r>
              <a:rPr kumimoji="1" lang="en-US" altLang="zh-CN" sz="2400" b="1" dirty="0" smtClean="0">
                <a:latin typeface="Microsoft YaHei" charset="-122"/>
                <a:ea typeface="Microsoft YaHei" charset="-122"/>
                <a:cs typeface="Microsoft YaHei" charset="-122"/>
              </a:rPr>
              <a:t>The Generalization </a:t>
            </a:r>
          </a:p>
          <a:p>
            <a:pPr lvl="1"/>
            <a:endParaRPr kumimoji="1" lang="en-US" altLang="zh-CN" sz="2200" dirty="0" smtClean="0">
              <a:latin typeface="Microsoft YaHei" charset="-122"/>
              <a:ea typeface="Microsoft YaHei" charset="-122"/>
              <a:cs typeface="Microsoft YaHei" charset="-122"/>
            </a:endParaRPr>
          </a:p>
          <a:p>
            <a:pPr>
              <a:buFont typeface="Wingdings" charset="2"/>
              <a:buChar char="ü"/>
            </a:pPr>
            <a:endParaRPr kumimoji="1" lang="zh-CN" altLang="en-US" sz="2400" dirty="0" smtClean="0">
              <a:latin typeface="Microsoft YaHei" charset="-122"/>
              <a:ea typeface="Microsoft YaHei" charset="-122"/>
              <a:cs typeface="Microsoft YaHei" charset="-122"/>
            </a:endParaRPr>
          </a:p>
        </p:txBody>
      </p:sp>
      <p:pic>
        <p:nvPicPr>
          <p:cNvPr id="5" name="图片 4"/>
          <p:cNvPicPr>
            <a:picLocks noChangeAspect="1"/>
          </p:cNvPicPr>
          <p:nvPr/>
        </p:nvPicPr>
        <p:blipFill rotWithShape="1">
          <a:blip r:embed="rId3"/>
          <a:srcRect l="3663" t="3845" r="6145"/>
          <a:stretch/>
        </p:blipFill>
        <p:spPr>
          <a:xfrm>
            <a:off x="2992582" y="2228535"/>
            <a:ext cx="6098836" cy="3973483"/>
          </a:xfrm>
          <a:prstGeom prst="rect">
            <a:avLst/>
          </a:prstGeom>
        </p:spPr>
      </p:pic>
    </p:spTree>
    <p:extLst>
      <p:ext uri="{BB962C8B-B14F-4D97-AF65-F5344CB8AC3E}">
        <p14:creationId xmlns:p14="http://schemas.microsoft.com/office/powerpoint/2010/main" val="1835146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789976" cy="1400530"/>
          </a:xfrm>
        </p:spPr>
        <p:txBody>
          <a:bodyPr/>
          <a:lstStyle/>
          <a:p>
            <a:r>
              <a:rPr kumimoji="1" lang="en-US" altLang="zh-CN" b="1" dirty="0" smtClean="0">
                <a:latin typeface="Microsoft YaHei" charset="-122"/>
                <a:ea typeface="Microsoft YaHei" charset="-122"/>
                <a:cs typeface="Microsoft YaHei" charset="-122"/>
              </a:rPr>
              <a:t>Summary</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645450"/>
            <a:ext cx="9097147" cy="4888354"/>
          </a:xfrm>
        </p:spPr>
        <p:txBody>
          <a:bodyPr>
            <a:normAutofit fontScale="92500" lnSpcReduction="10000"/>
          </a:bodyPr>
          <a:lstStyle/>
          <a:p>
            <a:r>
              <a:rPr kumimoji="1" lang="en-US" altLang="zh-CN" sz="2600" b="1" dirty="0" smtClean="0">
                <a:latin typeface="Microsoft YaHei" charset="-122"/>
                <a:ea typeface="Microsoft YaHei" charset="-122"/>
                <a:cs typeface="Microsoft YaHei" charset="-122"/>
              </a:rPr>
              <a:t>Navigation</a:t>
            </a:r>
            <a:r>
              <a:rPr kumimoji="1" lang="zh-CN" altLang="en-US" sz="2600" b="1" dirty="0" smtClean="0">
                <a:latin typeface="Microsoft YaHei" charset="-122"/>
                <a:ea typeface="Microsoft YaHei" charset="-122"/>
                <a:cs typeface="Microsoft YaHei" charset="-122"/>
              </a:rPr>
              <a:t> </a:t>
            </a:r>
            <a:r>
              <a:rPr kumimoji="1" lang="en-US" altLang="zh-CN" sz="2600" b="1" dirty="0" smtClean="0">
                <a:latin typeface="Microsoft YaHei" charset="-122"/>
                <a:ea typeface="Microsoft YaHei" charset="-122"/>
                <a:cs typeface="Microsoft YaHei" charset="-122"/>
              </a:rPr>
              <a:t>Objects</a:t>
            </a:r>
            <a:r>
              <a:rPr kumimoji="1" lang="zh-CN" altLang="en-US" sz="2600" b="1" dirty="0" smtClean="0">
                <a:latin typeface="Microsoft YaHei" charset="-122"/>
                <a:ea typeface="Microsoft YaHei" charset="-122"/>
                <a:cs typeface="Microsoft YaHei" charset="-122"/>
              </a:rPr>
              <a:t> </a:t>
            </a:r>
            <a:r>
              <a:rPr kumimoji="1" lang="en-US" altLang="zh-CN" sz="2600" b="1" dirty="0" smtClean="0">
                <a:latin typeface="Microsoft YaHei" charset="-122"/>
                <a:ea typeface="Microsoft YaHei" charset="-122"/>
                <a:cs typeface="Microsoft YaHei" charset="-122"/>
              </a:rPr>
              <a:t>Extraction</a:t>
            </a:r>
            <a:endParaRPr kumimoji="1" lang="zh-CN" altLang="en-US" sz="2600" b="1" dirty="0">
              <a:latin typeface="Microsoft YaHei" charset="-122"/>
              <a:ea typeface="Microsoft YaHei" charset="-122"/>
              <a:cs typeface="Microsoft YaHei" charset="-122"/>
            </a:endParaRPr>
          </a:p>
          <a:p>
            <a:pPr lvl="1">
              <a:buFont typeface="Wingdings" charset="2"/>
              <a:buChar char="ü"/>
            </a:pPr>
            <a:r>
              <a:rPr kumimoji="1" lang="en-US" altLang="zh-CN" sz="2400" dirty="0">
                <a:latin typeface="Microsoft YaHei" charset="-122"/>
                <a:ea typeface="Microsoft YaHei" charset="-122"/>
                <a:cs typeface="Microsoft YaHei" charset="-122"/>
              </a:rPr>
              <a:t>Depicting </a:t>
            </a:r>
            <a:r>
              <a:rPr kumimoji="1" lang="en-US" altLang="zh-CN" sz="2400" dirty="0" smtClean="0">
                <a:latin typeface="Microsoft YaHei" charset="-122"/>
                <a:ea typeface="Microsoft YaHei" charset="-122"/>
                <a:cs typeface="Microsoft YaHei" charset="-122"/>
              </a:rPr>
              <a:t>both</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the </a:t>
            </a:r>
            <a:r>
              <a:rPr kumimoji="1" lang="en-US" altLang="zh-CN" sz="2400" dirty="0">
                <a:latin typeface="Microsoft YaHei" charset="-122"/>
                <a:ea typeface="Microsoft YaHei" charset="-122"/>
                <a:cs typeface="Microsoft YaHei" charset="-122"/>
              </a:rPr>
              <a:t>static directory structures and the dynamic content structures in a web site </a:t>
            </a:r>
            <a:endParaRPr kumimoji="1" lang="en-US" altLang="zh-CN" sz="2400" dirty="0" smtClean="0">
              <a:latin typeface="Microsoft YaHei" charset="-122"/>
              <a:ea typeface="Microsoft YaHei" charset="-122"/>
              <a:cs typeface="Microsoft YaHei" charset="-122"/>
            </a:endParaRPr>
          </a:p>
          <a:p>
            <a:pPr lvl="1">
              <a:buFont typeface="Wingdings" charset="2"/>
              <a:buChar char="ü"/>
            </a:pPr>
            <a:r>
              <a:rPr kumimoji="1" lang="en-US" altLang="zh-CN" sz="2400" dirty="0">
                <a:latin typeface="Microsoft YaHei" charset="-122"/>
                <a:ea typeface="Microsoft YaHei" charset="-122"/>
                <a:cs typeface="Microsoft YaHei" charset="-122"/>
              </a:rPr>
              <a:t>Adapting to </a:t>
            </a:r>
            <a:r>
              <a:rPr kumimoji="1" lang="en-US" altLang="zh-CN" sz="2400" dirty="0" smtClean="0">
                <a:latin typeface="Microsoft YaHei" charset="-122"/>
                <a:ea typeface="Microsoft YaHei" charset="-122"/>
                <a:cs typeface="Microsoft YaHei" charset="-122"/>
              </a:rPr>
              <a:t>devices</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and</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helpful</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for</a:t>
            </a:r>
            <a:r>
              <a:rPr kumimoji="1" lang="zh-CN" altLang="en-US" sz="2400" dirty="0" smtClean="0">
                <a:latin typeface="Microsoft YaHei" charset="-122"/>
                <a:ea typeface="Microsoft YaHei" charset="-122"/>
                <a:cs typeface="Microsoft YaHei" charset="-122"/>
              </a:rPr>
              <a:t> </a:t>
            </a:r>
            <a:r>
              <a:rPr kumimoji="1" lang="en-US" altLang="zh-CN" sz="2400" dirty="0" smtClean="0">
                <a:latin typeface="Microsoft YaHei" charset="-122"/>
                <a:ea typeface="Microsoft YaHei" charset="-122"/>
                <a:cs typeface="Microsoft YaHei" charset="-122"/>
              </a:rPr>
              <a:t>accessibility</a:t>
            </a:r>
            <a:endParaRPr kumimoji="1" lang="zh-CN" altLang="en-US" sz="2400" dirty="0" smtClean="0">
              <a:latin typeface="Microsoft YaHei" charset="-122"/>
              <a:ea typeface="Microsoft YaHei" charset="-122"/>
              <a:cs typeface="Microsoft YaHei" charset="-122"/>
            </a:endParaRPr>
          </a:p>
          <a:p>
            <a:r>
              <a:rPr kumimoji="1" lang="en-US" altLang="zh-CN" sz="2800" b="1" dirty="0">
                <a:latin typeface="Microsoft YaHei" charset="-122"/>
                <a:ea typeface="Microsoft YaHei" charset="-122"/>
                <a:cs typeface="Microsoft YaHei" charset="-122"/>
              </a:rPr>
              <a:t>Hyperlink</a:t>
            </a:r>
            <a:r>
              <a:rPr kumimoji="1" lang="zh-CN" altLang="en-US" sz="2800" b="1" dirty="0">
                <a:latin typeface="Microsoft YaHei" charset="-122"/>
                <a:ea typeface="Microsoft YaHei" charset="-122"/>
                <a:cs typeface="Microsoft YaHei" charset="-122"/>
              </a:rPr>
              <a:t> </a:t>
            </a:r>
            <a:r>
              <a:rPr kumimoji="1" lang="en-US" altLang="zh-CN" sz="2800" b="1" dirty="0">
                <a:latin typeface="Microsoft YaHei" charset="-122"/>
                <a:ea typeface="Microsoft YaHei" charset="-122"/>
                <a:cs typeface="Microsoft YaHei" charset="-122"/>
              </a:rPr>
              <a:t>clustering</a:t>
            </a:r>
            <a:endParaRPr kumimoji="1" lang="zh-CN" altLang="en-US" sz="2800" b="1" dirty="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DOM-tree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distance,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density,</a:t>
            </a:r>
            <a:r>
              <a:rPr kumimoji="1" lang="zh-CN" altLang="en-US" sz="2200" dirty="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clustering</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on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DOM-tree</a:t>
            </a:r>
            <a:endParaRPr kumimoji="1" lang="zh-CN" altLang="en-US" sz="2200" dirty="0">
              <a:latin typeface="Microsoft YaHei" charset="-122"/>
              <a:ea typeface="Microsoft YaHei" charset="-122"/>
              <a:cs typeface="Microsoft YaHei" charset="-122"/>
            </a:endParaRPr>
          </a:p>
          <a:p>
            <a:r>
              <a:rPr kumimoji="1" lang="en-US" altLang="zh-CN" sz="2800" b="1" dirty="0">
                <a:latin typeface="Microsoft YaHei" charset="-122"/>
                <a:ea typeface="Microsoft YaHei" charset="-122"/>
                <a:cs typeface="Microsoft YaHei" charset="-122"/>
              </a:rPr>
              <a:t>Hyperlink</a:t>
            </a:r>
            <a:r>
              <a:rPr kumimoji="1" lang="zh-CN" altLang="en-US" sz="2800" b="1" dirty="0">
                <a:latin typeface="Microsoft YaHei" charset="-122"/>
                <a:ea typeface="Microsoft YaHei" charset="-122"/>
                <a:cs typeface="Microsoft YaHei" charset="-122"/>
              </a:rPr>
              <a:t> </a:t>
            </a:r>
            <a:r>
              <a:rPr kumimoji="1" lang="en-US" altLang="zh-CN" sz="2800" b="1" dirty="0" smtClean="0">
                <a:latin typeface="Microsoft YaHei" charset="-122"/>
                <a:ea typeface="Microsoft YaHei" charset="-122"/>
                <a:cs typeface="Microsoft YaHei" charset="-122"/>
              </a:rPr>
              <a:t>block</a:t>
            </a:r>
            <a:r>
              <a:rPr kumimoji="1" lang="zh-CN" altLang="en-US" sz="2800" b="1" dirty="0" smtClean="0">
                <a:latin typeface="Microsoft YaHei" charset="-122"/>
                <a:ea typeface="Microsoft YaHei" charset="-122"/>
                <a:cs typeface="Microsoft YaHei" charset="-122"/>
              </a:rPr>
              <a:t> </a:t>
            </a:r>
            <a:r>
              <a:rPr kumimoji="1" lang="en-US" altLang="zh-CN" sz="2800" b="1" dirty="0" smtClean="0">
                <a:latin typeface="Microsoft YaHei" charset="-122"/>
                <a:ea typeface="Microsoft YaHei" charset="-122"/>
                <a:cs typeface="Microsoft YaHei" charset="-122"/>
              </a:rPr>
              <a:t>classifying</a:t>
            </a:r>
            <a:endParaRPr kumimoji="1" lang="zh-CN" altLang="en-US" sz="2800" b="1" dirty="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N</a:t>
            </a:r>
            <a:r>
              <a:rPr kumimoji="1" lang="en-US" altLang="zh-CN" sz="2200" dirty="0" smtClean="0">
                <a:latin typeface="Microsoft YaHei" charset="-122"/>
                <a:ea typeface="Microsoft YaHei" charset="-122"/>
                <a:cs typeface="Microsoft YaHei" charset="-122"/>
              </a:rPr>
              <a:t>umber</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of</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anchor</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text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length</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and</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its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variance</a:t>
            </a:r>
            <a:endParaRPr kumimoji="1" lang="en-US" altLang="zh-CN" sz="2400" i="1" dirty="0" smtClean="0">
              <a:latin typeface="Microsoft YaHei" charset="-122"/>
              <a:ea typeface="Microsoft YaHei" charset="-122"/>
              <a:cs typeface="Microsoft YaHei" charset="-122"/>
            </a:endParaRPr>
          </a:p>
          <a:p>
            <a:r>
              <a:rPr kumimoji="1" lang="en-US" altLang="zh-CN" sz="2600" b="1" dirty="0" smtClean="0">
                <a:latin typeface="Microsoft YaHei" charset="-122"/>
                <a:ea typeface="Microsoft YaHei" charset="-122"/>
                <a:cs typeface="Microsoft YaHei" charset="-122"/>
              </a:rPr>
              <a:t>Conclusions</a:t>
            </a:r>
            <a:endParaRPr kumimoji="1" lang="zh-CN" altLang="en-US" sz="2600" b="1" dirty="0" smtClean="0">
              <a:latin typeface="Microsoft YaHei" charset="-122"/>
              <a:ea typeface="Microsoft YaHei" charset="-122"/>
              <a:cs typeface="Microsoft YaHei" charset="-122"/>
            </a:endParaRPr>
          </a:p>
          <a:p>
            <a:pPr lvl="1">
              <a:buFont typeface="Wingdings" charset="2"/>
              <a:buChar char="ü"/>
            </a:pPr>
            <a:r>
              <a:rPr lang="en-US" altLang="zh-CN" sz="2400" dirty="0" smtClean="0">
                <a:latin typeface="Microsoft YaHei" charset="-122"/>
                <a:ea typeface="Microsoft YaHei" charset="-122"/>
                <a:cs typeface="Microsoft YaHei" charset="-122"/>
              </a:rPr>
              <a:t>The</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strength of</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our</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method</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include</a:t>
            </a:r>
            <a:r>
              <a:rPr lang="zh-CN" altLang="en-US" sz="2400" dirty="0" smtClean="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effectiveness,</a:t>
            </a:r>
            <a:r>
              <a:rPr lang="zh-CN" altLang="en-US" sz="2400" dirty="0">
                <a:latin typeface="Microsoft YaHei" charset="-122"/>
                <a:ea typeface="Microsoft YaHei" charset="-122"/>
                <a:cs typeface="Microsoft YaHei" charset="-122"/>
              </a:rPr>
              <a:t> </a:t>
            </a:r>
            <a:r>
              <a:rPr lang="en-US" altLang="zh-CN" sz="2400" dirty="0" smtClean="0">
                <a:latin typeface="Microsoft YaHei" charset="-122"/>
                <a:ea typeface="Microsoft YaHei" charset="-122"/>
                <a:cs typeface="Microsoft YaHei" charset="-122"/>
              </a:rPr>
              <a:t>generalization and</a:t>
            </a:r>
            <a:r>
              <a:rPr lang="zh-CN" altLang="en-US" sz="2400" dirty="0" smtClean="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simplicity </a:t>
            </a:r>
          </a:p>
          <a:p>
            <a:pPr lvl="1">
              <a:buFont typeface="Wingdings" charset="2"/>
              <a:buChar char="ü"/>
            </a:pPr>
            <a:endParaRPr lang="en-US" altLang="zh-CN" sz="2400" dirty="0">
              <a:latin typeface="Microsoft YaHei" charset="-122"/>
              <a:ea typeface="Microsoft YaHei" charset="-122"/>
              <a:cs typeface="Microsoft YaHei" charset="-122"/>
            </a:endParaRPr>
          </a:p>
          <a:p>
            <a:pPr lvl="1">
              <a:buFont typeface="Wingdings" charset="2"/>
              <a:buChar char="ü"/>
            </a:pPr>
            <a:endParaRPr kumimoji="1" lang="en-US" altLang="zh-CN" sz="2400" dirty="0" smtClean="0">
              <a:latin typeface="Microsoft YaHei" charset="-122"/>
              <a:ea typeface="Microsoft YaHei" charset="-122"/>
              <a:cs typeface="Microsoft YaHei" charset="-122"/>
            </a:endParaRPr>
          </a:p>
          <a:p>
            <a:pPr>
              <a:buFont typeface="Wingdings" charset="2"/>
              <a:buChar char="ü"/>
            </a:pPr>
            <a:endParaRPr kumimoji="1" lang="en-US" altLang="zh-CN" sz="2600" b="1"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531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Outline</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50606" y="1570553"/>
            <a:ext cx="5230986" cy="4566919"/>
          </a:xfrm>
        </p:spPr>
        <p:txBody>
          <a:bodyPr>
            <a:normAutofit/>
          </a:bodyPr>
          <a:lstStyle/>
          <a:p>
            <a:r>
              <a:rPr kumimoji="1" lang="en-US" altLang="zh-CN" sz="2400" b="1" dirty="0" smtClean="0">
                <a:latin typeface="Microsoft YaHei" charset="-122"/>
                <a:ea typeface="Microsoft YaHei" charset="-122"/>
                <a:cs typeface="Microsoft YaHei" charset="-122"/>
              </a:rPr>
              <a:t>Motivation</a:t>
            </a:r>
          </a:p>
          <a:p>
            <a:r>
              <a:rPr kumimoji="1" lang="en-US" altLang="zh-CN" sz="2400" b="1" dirty="0" smtClean="0">
                <a:latin typeface="Microsoft YaHei" charset="-122"/>
                <a:ea typeface="Microsoft YaHei" charset="-122"/>
                <a:cs typeface="Microsoft YaHei" charset="-122"/>
              </a:rPr>
              <a:t>Method</a:t>
            </a:r>
          </a:p>
          <a:p>
            <a:pPr lvl="1">
              <a:buFont typeface="Wingdings" charset="2"/>
              <a:buChar char="ü"/>
            </a:pPr>
            <a:r>
              <a:rPr kumimoji="1" lang="en-US" altLang="zh-CN" sz="2200" dirty="0" smtClean="0">
                <a:latin typeface="Microsoft YaHei" charset="-122"/>
                <a:ea typeface="Microsoft YaHei" charset="-122"/>
                <a:cs typeface="Microsoft YaHei" charset="-122"/>
              </a:rPr>
              <a:t>Hyperlink</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c</a:t>
            </a:r>
            <a:r>
              <a:rPr kumimoji="1" lang="en-US" altLang="zh-CN" sz="2200" dirty="0" smtClean="0">
                <a:latin typeface="Microsoft YaHei" charset="-122"/>
                <a:ea typeface="Microsoft YaHei" charset="-122"/>
                <a:cs typeface="Microsoft YaHei" charset="-122"/>
              </a:rPr>
              <a:t>lustering</a:t>
            </a:r>
          </a:p>
          <a:p>
            <a:pPr lvl="1">
              <a:buFont typeface="Wingdings" charset="2"/>
              <a:buChar char="ü"/>
            </a:pPr>
            <a:r>
              <a:rPr kumimoji="1" lang="en-US" altLang="zh-CN" sz="2200" dirty="0" smtClean="0">
                <a:latin typeface="Microsoft YaHei" charset="-122"/>
                <a:ea typeface="Microsoft YaHei" charset="-122"/>
                <a:cs typeface="Microsoft YaHei" charset="-122"/>
              </a:rPr>
              <a:t>Hyperlink</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b</a:t>
            </a:r>
            <a:r>
              <a:rPr kumimoji="1" lang="en-US" altLang="zh-CN" sz="2200" dirty="0" smtClean="0">
                <a:latin typeface="Microsoft YaHei" charset="-122"/>
                <a:ea typeface="Microsoft YaHei" charset="-122"/>
                <a:cs typeface="Microsoft YaHei" charset="-122"/>
              </a:rPr>
              <a:t>lock</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c</a:t>
            </a:r>
            <a:r>
              <a:rPr kumimoji="1" lang="en-US" altLang="zh-CN" sz="2200" dirty="0" smtClean="0">
                <a:latin typeface="Microsoft YaHei" charset="-122"/>
                <a:ea typeface="Microsoft YaHei" charset="-122"/>
                <a:cs typeface="Microsoft YaHei" charset="-122"/>
              </a:rPr>
              <a:t>lassifying</a:t>
            </a:r>
            <a:endParaRPr kumimoji="1" lang="zh-CN" altLang="en-US" sz="2200" dirty="0" smtClean="0">
              <a:latin typeface="Microsoft YaHei" charset="-122"/>
              <a:ea typeface="Microsoft YaHei" charset="-122"/>
              <a:cs typeface="Microsoft YaHei" charset="-122"/>
            </a:endParaRPr>
          </a:p>
          <a:p>
            <a:r>
              <a:rPr kumimoji="1" lang="en-US" altLang="zh-CN" sz="2400" b="1" dirty="0" smtClean="0">
                <a:latin typeface="Microsoft YaHei" charset="-122"/>
                <a:ea typeface="Microsoft YaHei" charset="-122"/>
                <a:cs typeface="Microsoft YaHei" charset="-122"/>
              </a:rPr>
              <a:t>Experiment</a:t>
            </a:r>
          </a:p>
          <a:p>
            <a:r>
              <a:rPr kumimoji="1" lang="en-US" altLang="zh-CN" sz="2400" b="1" dirty="0" smtClean="0">
                <a:latin typeface="Microsoft YaHei" charset="-122"/>
                <a:ea typeface="Microsoft YaHei" charset="-122"/>
                <a:cs typeface="Microsoft YaHei" charset="-122"/>
              </a:rPr>
              <a:t>Summary</a:t>
            </a:r>
            <a:endParaRPr kumimoji="1" lang="zh-CN" altLang="en-US" sz="2400" b="1"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38792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414868"/>
            <a:ext cx="8825658" cy="3329581"/>
          </a:xfrm>
        </p:spPr>
        <p:txBody>
          <a:bodyPr/>
          <a:lstStyle/>
          <a:p>
            <a:r>
              <a:rPr kumimoji="1" lang="en-US" altLang="zh-CN" b="1" dirty="0" smtClean="0">
                <a:latin typeface="Microsoft YaHei" charset="-122"/>
                <a:ea typeface="Microsoft YaHei" charset="-122"/>
                <a:cs typeface="Microsoft YaHei" charset="-122"/>
              </a:rPr>
              <a:t>Thanks</a:t>
            </a:r>
            <a:endParaRPr kumimoji="1" lang="zh-CN" altLang="en-US" b="1" dirty="0">
              <a:latin typeface="Microsoft YaHei" charset="-122"/>
              <a:ea typeface="Microsoft YaHei" charset="-122"/>
              <a:cs typeface="Microsoft YaHei" charset="-122"/>
            </a:endParaRPr>
          </a:p>
        </p:txBody>
      </p:sp>
      <p:sp>
        <p:nvSpPr>
          <p:cNvPr id="3" name="副标题 2"/>
          <p:cNvSpPr>
            <a:spLocks noGrp="1"/>
          </p:cNvSpPr>
          <p:nvPr>
            <p:ph type="subTitle" idx="1"/>
          </p:nvPr>
        </p:nvSpPr>
        <p:spPr>
          <a:xfrm>
            <a:off x="1307358" y="4489518"/>
            <a:ext cx="8825658" cy="861420"/>
          </a:xfrm>
        </p:spPr>
        <p:txBody>
          <a:bodyPr/>
          <a:lstStyle/>
          <a:p>
            <a:r>
              <a:rPr kumimoji="1" lang="en-US" altLang="zh-CN" sz="4400" dirty="0" smtClean="0">
                <a:latin typeface="Microsoft YaHei" charset="-122"/>
                <a:ea typeface="Microsoft YaHei" charset="-122"/>
                <a:cs typeface="Microsoft YaHei" charset="-122"/>
              </a:rPr>
              <a:t>Q&amp;A</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64101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Motivation</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50605" y="1607129"/>
            <a:ext cx="5851549" cy="4566919"/>
          </a:xfrm>
        </p:spPr>
        <p:txBody>
          <a:bodyPr>
            <a:normAutofit lnSpcReduction="10000"/>
          </a:bodyPr>
          <a:lstStyle/>
          <a:p>
            <a:r>
              <a:rPr kumimoji="1" lang="en-US" altLang="zh-CN" sz="2400" b="1" dirty="0" smtClean="0">
                <a:latin typeface="Microsoft YaHei" charset="-122"/>
                <a:ea typeface="Microsoft YaHei" charset="-122"/>
                <a:cs typeface="Microsoft YaHei" charset="-122"/>
              </a:rPr>
              <a:t>The</a:t>
            </a:r>
            <a:r>
              <a:rPr kumimoji="1" lang="zh-CN" altLang="en-US" sz="2400" b="1" dirty="0" smtClean="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Dynamic</a:t>
            </a:r>
            <a:r>
              <a:rPr kumimoji="1" lang="zh-CN" altLang="en-US" sz="2400" b="1" dirty="0" smtClean="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N</a:t>
            </a:r>
            <a:r>
              <a:rPr kumimoji="1" lang="en-US" altLang="zh-CN" sz="2400" b="1" dirty="0" smtClean="0">
                <a:latin typeface="Microsoft YaHei" charset="-122"/>
                <a:ea typeface="Microsoft YaHei" charset="-122"/>
                <a:cs typeface="Microsoft YaHei" charset="-122"/>
              </a:rPr>
              <a:t>ature</a:t>
            </a:r>
            <a:r>
              <a:rPr kumimoji="1" lang="zh-CN" altLang="en-US" sz="2400" b="1" dirty="0" smtClean="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of</a:t>
            </a:r>
            <a:r>
              <a:rPr kumimoji="1" lang="zh-CN" altLang="en-US" sz="2400" b="1" dirty="0" smtClean="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Web</a:t>
            </a:r>
            <a:r>
              <a:rPr kumimoji="1" lang="zh-CN" altLang="en-US" sz="2400" b="1" dirty="0" smtClean="0">
                <a:latin typeface="Microsoft YaHei" charset="-122"/>
                <a:ea typeface="Microsoft YaHei" charset="-122"/>
                <a:cs typeface="Microsoft YaHei" charset="-122"/>
              </a:rPr>
              <a:t> </a:t>
            </a:r>
            <a:r>
              <a:rPr kumimoji="1" lang="en-US" altLang="zh-CN" sz="2400" b="1" dirty="0" smtClean="0">
                <a:latin typeface="Microsoft YaHei" charset="-122"/>
                <a:ea typeface="Microsoft YaHei" charset="-122"/>
                <a:cs typeface="Microsoft YaHei" charset="-122"/>
              </a:rPr>
              <a:t>2.0</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The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structure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better captured by dynamic and </a:t>
            </a:r>
            <a:r>
              <a:rPr kumimoji="1" lang="en-US" altLang="zh-CN" sz="2200" dirty="0">
                <a:latin typeface="Microsoft YaHei" charset="-122"/>
                <a:ea typeface="Microsoft YaHei" charset="-122"/>
                <a:cs typeface="Microsoft YaHei" charset="-122"/>
              </a:rPr>
              <a:t>personalized </a:t>
            </a:r>
            <a:r>
              <a:rPr kumimoji="1" lang="en-US" altLang="zh-CN" sz="2200" dirty="0" smtClean="0">
                <a:latin typeface="Microsoft YaHei" charset="-122"/>
                <a:ea typeface="Microsoft YaHei" charset="-122"/>
                <a:cs typeface="Microsoft YaHei" charset="-122"/>
              </a:rPr>
              <a:t>elements</a:t>
            </a:r>
          </a:p>
          <a:p>
            <a:pPr lvl="1">
              <a:buFont typeface="Wingdings" charset="2"/>
              <a:buChar char="ü"/>
            </a:pPr>
            <a:r>
              <a:rPr kumimoji="1" lang="en-US" altLang="zh-CN" sz="2200" dirty="0" smtClean="0">
                <a:latin typeface="Microsoft YaHei" charset="-122"/>
                <a:ea typeface="Microsoft YaHei" charset="-122"/>
                <a:cs typeface="Microsoft YaHei" charset="-122"/>
              </a:rPr>
              <a:t>Extracting</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navigation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objects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can</a:t>
            </a:r>
            <a:r>
              <a:rPr kumimoji="1" lang="en-US" altLang="zh-CN"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capture </a:t>
            </a:r>
            <a:r>
              <a:rPr kumimoji="1" lang="en-US" altLang="zh-CN" sz="2200" dirty="0" smtClean="0">
                <a:latin typeface="Microsoft YaHei" charset="-122"/>
                <a:ea typeface="Microsoft YaHei" charset="-122"/>
                <a:cs typeface="Microsoft YaHei" charset="-122"/>
              </a:rPr>
              <a:t>both the </a:t>
            </a:r>
            <a:r>
              <a:rPr kumimoji="1" lang="en-US" altLang="zh-CN" sz="2200" dirty="0">
                <a:solidFill>
                  <a:schemeClr val="accent2"/>
                </a:solidFill>
                <a:latin typeface="Microsoft YaHei" charset="-122"/>
                <a:ea typeface="Microsoft YaHei" charset="-122"/>
                <a:cs typeface="Microsoft YaHei" charset="-122"/>
              </a:rPr>
              <a:t>static directory structures </a:t>
            </a:r>
            <a:r>
              <a:rPr kumimoji="1" lang="en-US" altLang="zh-CN" sz="2200" dirty="0">
                <a:latin typeface="Microsoft YaHei" charset="-122"/>
                <a:ea typeface="Microsoft YaHei" charset="-122"/>
                <a:cs typeface="Microsoft YaHei" charset="-122"/>
              </a:rPr>
              <a:t>and</a:t>
            </a:r>
            <a:r>
              <a:rPr kumimoji="1" lang="en-US" altLang="zh-CN" sz="2200" dirty="0">
                <a:solidFill>
                  <a:schemeClr val="accent2"/>
                </a:solidFill>
                <a:latin typeface="Microsoft YaHei" charset="-122"/>
                <a:ea typeface="Microsoft YaHei" charset="-122"/>
                <a:cs typeface="Microsoft YaHei" charset="-122"/>
              </a:rPr>
              <a:t> the dynamic content </a:t>
            </a:r>
            <a:r>
              <a:rPr kumimoji="1" lang="en-US" altLang="zh-CN" sz="2200" dirty="0" smtClean="0">
                <a:solidFill>
                  <a:schemeClr val="accent2"/>
                </a:solidFill>
                <a:latin typeface="Microsoft YaHei" charset="-122"/>
                <a:ea typeface="Microsoft YaHei" charset="-122"/>
                <a:cs typeface="Microsoft YaHei" charset="-122"/>
              </a:rPr>
              <a:t>structures </a:t>
            </a:r>
            <a:r>
              <a:rPr kumimoji="1" lang="en-US" altLang="zh-CN" sz="2200" dirty="0" smtClean="0">
                <a:latin typeface="Microsoft YaHei" charset="-122"/>
                <a:ea typeface="Microsoft YaHei" charset="-122"/>
                <a:cs typeface="Microsoft YaHei" charset="-122"/>
              </a:rPr>
              <a:t>in a web site </a:t>
            </a:r>
          </a:p>
          <a:p>
            <a:r>
              <a:rPr kumimoji="1" lang="en-US" altLang="zh-CN" sz="2400" b="1" dirty="0" smtClean="0">
                <a:latin typeface="Microsoft YaHei" charset="-122"/>
                <a:ea typeface="Microsoft YaHei" charset="-122"/>
                <a:cs typeface="Microsoft YaHei" charset="-122"/>
              </a:rPr>
              <a:t>Applications</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Depicting</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web</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site structure</a:t>
            </a:r>
            <a:endParaRPr kumimoji="1" lang="zh-CN" altLang="en-US" sz="2200" dirty="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Adapting to </a:t>
            </a:r>
            <a:r>
              <a:rPr kumimoji="1" lang="en-US" altLang="zh-CN" sz="2200" dirty="0" smtClean="0">
                <a:latin typeface="Microsoft YaHei" charset="-122"/>
                <a:ea typeface="Microsoft YaHei" charset="-122"/>
                <a:cs typeface="Microsoft YaHei" charset="-122"/>
              </a:rPr>
              <a:t>different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devices</a:t>
            </a:r>
            <a:endParaRPr kumimoji="1" lang="en-US" altLang="zh-CN"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Accessibility</a:t>
            </a:r>
            <a:endParaRPr kumimoji="1" lang="zh-CN" altLang="en-US" sz="2200" dirty="0" smtClean="0">
              <a:latin typeface="Microsoft YaHei" charset="-122"/>
              <a:ea typeface="Microsoft YaHei" charset="-122"/>
              <a:cs typeface="Microsoft YaHei"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730" y="1853248"/>
            <a:ext cx="4854867" cy="3831935"/>
          </a:xfrm>
          <a:prstGeom prst="rect">
            <a:avLst/>
          </a:prstGeom>
        </p:spPr>
      </p:pic>
    </p:spTree>
    <p:extLst>
      <p:ext uri="{BB962C8B-B14F-4D97-AF65-F5344CB8AC3E}">
        <p14:creationId xmlns:p14="http://schemas.microsoft.com/office/powerpoint/2010/main" val="28329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Motivation</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9293" y="1568439"/>
            <a:ext cx="5900643" cy="5051398"/>
          </a:xfrm>
        </p:spPr>
        <p:txBody>
          <a:bodyPr>
            <a:normAutofit/>
          </a:bodyPr>
          <a:lstStyle/>
          <a:p>
            <a:r>
              <a:rPr kumimoji="1" lang="en-US" altLang="zh-CN" sz="2400" b="1" dirty="0" smtClean="0">
                <a:latin typeface="Microsoft YaHei" charset="-122"/>
                <a:ea typeface="Microsoft YaHei" charset="-122"/>
                <a:cs typeface="Microsoft YaHei" charset="-122"/>
              </a:rPr>
              <a:t>Types of Hyperlinks</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solidFill>
                  <a:schemeClr val="accent2"/>
                </a:solidFill>
                <a:latin typeface="Microsoft YaHei" charset="-122"/>
                <a:ea typeface="Microsoft YaHei" charset="-122"/>
                <a:cs typeface="Microsoft YaHei" charset="-122"/>
              </a:rPr>
              <a:t>Navigation Menu</a:t>
            </a:r>
            <a:r>
              <a:rPr kumimoji="1" lang="en-US" altLang="zh-CN" sz="2200" dirty="0" smtClean="0">
                <a:latin typeface="Microsoft YaHei" charset="-122"/>
                <a:ea typeface="Microsoft YaHei" charset="-122"/>
                <a:cs typeface="Microsoft YaHei" charset="-122"/>
              </a:rPr>
              <a:t>: Hyperlinks provide site-level navigation</a:t>
            </a:r>
          </a:p>
          <a:p>
            <a:pPr lvl="1">
              <a:buFont typeface="Wingdings" charset="2"/>
              <a:buChar char="ü"/>
            </a:pPr>
            <a:r>
              <a:rPr kumimoji="1" lang="en-US" altLang="zh-CN" sz="2200" dirty="0">
                <a:solidFill>
                  <a:schemeClr val="accent2"/>
                </a:solidFill>
                <a:latin typeface="Microsoft YaHei" charset="-122"/>
                <a:ea typeface="Microsoft YaHei" charset="-122"/>
                <a:cs typeface="Microsoft YaHei" charset="-122"/>
              </a:rPr>
              <a:t>Navigation </a:t>
            </a:r>
            <a:r>
              <a:rPr kumimoji="1" lang="en-US" altLang="zh-CN" sz="2200" dirty="0" smtClean="0">
                <a:solidFill>
                  <a:schemeClr val="accent2"/>
                </a:solidFill>
                <a:latin typeface="Microsoft YaHei" charset="-122"/>
                <a:ea typeface="Microsoft YaHei" charset="-122"/>
                <a:cs typeface="Microsoft YaHei" charset="-122"/>
              </a:rPr>
              <a:t>List</a:t>
            </a:r>
            <a:r>
              <a:rPr kumimoji="1" lang="en-US" altLang="zh-CN" sz="2200" dirty="0" smtClean="0">
                <a:latin typeface="Microsoft YaHei" charset="-122"/>
                <a:ea typeface="Microsoft YaHei" charset="-122"/>
                <a:cs typeface="Microsoft YaHei" charset="-122"/>
              </a:rPr>
              <a:t>: Hyperlinks </a:t>
            </a:r>
            <a:r>
              <a:rPr kumimoji="1" lang="en-US" altLang="zh-CN" sz="2200" dirty="0">
                <a:latin typeface="Microsoft YaHei" charset="-122"/>
                <a:ea typeface="Microsoft YaHei" charset="-122"/>
                <a:cs typeface="Microsoft YaHei" charset="-122"/>
              </a:rPr>
              <a:t>provide </a:t>
            </a:r>
            <a:r>
              <a:rPr kumimoji="1" lang="en-US" altLang="zh-CN" sz="2200" dirty="0" smtClean="0">
                <a:latin typeface="Microsoft YaHei" charset="-122"/>
                <a:ea typeface="Microsoft YaHei" charset="-122"/>
                <a:cs typeface="Microsoft YaHei" charset="-122"/>
              </a:rPr>
              <a:t>page-dependent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navigation</a:t>
            </a:r>
          </a:p>
          <a:p>
            <a:pPr lvl="1">
              <a:buFont typeface="Wingdings" charset="2"/>
              <a:buChar char="ü"/>
            </a:pPr>
            <a:r>
              <a:rPr kumimoji="1" lang="en-US" altLang="zh-CN" sz="2200" dirty="0" smtClean="0">
                <a:latin typeface="Microsoft YaHei" charset="-122"/>
                <a:ea typeface="Microsoft YaHei" charset="-122"/>
                <a:cs typeface="Microsoft YaHei" charset="-122"/>
              </a:rPr>
              <a:t>Content</a:t>
            </a:r>
            <a:r>
              <a:rPr kumimoji="1" lang="zh-CN" altLang="en-US" sz="2200" dirty="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appear</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main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content</a:t>
            </a:r>
            <a:endParaRPr kumimoji="1" lang="en-US" altLang="zh-CN" sz="2200" dirty="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Others:</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Hyperlinks include Ads, copyright information etc. </a:t>
            </a:r>
          </a:p>
          <a:p>
            <a:r>
              <a:rPr kumimoji="1" lang="en-US" altLang="zh-CN" sz="2400" b="1" dirty="0" smtClean="0">
                <a:latin typeface="Microsoft YaHei" charset="-122"/>
                <a:ea typeface="Microsoft YaHei" charset="-122"/>
                <a:cs typeface="Microsoft YaHei" charset="-122"/>
              </a:rPr>
              <a:t>Objective</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Extracting the</a:t>
            </a:r>
            <a:r>
              <a:rPr kumimoji="1" lang="zh-CN" altLang="en-US" sz="2200" dirty="0" smtClean="0">
                <a:latin typeface="Microsoft YaHei" charset="-122"/>
                <a:ea typeface="Microsoft YaHei" charset="-122"/>
                <a:cs typeface="Microsoft YaHei" charset="-122"/>
              </a:rPr>
              <a:t> </a:t>
            </a:r>
            <a:r>
              <a:rPr kumimoji="1" lang="en-US" altLang="zh-CN" sz="2200" dirty="0" smtClean="0">
                <a:solidFill>
                  <a:schemeClr val="accent2"/>
                </a:solidFill>
                <a:latin typeface="Microsoft YaHei" charset="-122"/>
                <a:ea typeface="Microsoft YaHei" charset="-122"/>
                <a:cs typeface="Microsoft YaHei" charset="-122"/>
              </a:rPr>
              <a:t>navigation</a:t>
            </a:r>
            <a:r>
              <a:rPr kumimoji="1" lang="zh-CN" altLang="en-US" sz="2200" dirty="0" smtClean="0">
                <a:solidFill>
                  <a:schemeClr val="accent2"/>
                </a:solidFill>
                <a:latin typeface="Microsoft YaHei" charset="-122"/>
                <a:ea typeface="Microsoft YaHei" charset="-122"/>
                <a:cs typeface="Microsoft YaHei" charset="-122"/>
              </a:rPr>
              <a:t> </a:t>
            </a:r>
            <a:r>
              <a:rPr kumimoji="1" lang="en-US" altLang="zh-CN" sz="2200" dirty="0" smtClean="0">
                <a:solidFill>
                  <a:schemeClr val="accent2"/>
                </a:solidFill>
                <a:latin typeface="Microsoft YaHei" charset="-122"/>
                <a:ea typeface="Microsoft YaHei" charset="-122"/>
                <a:cs typeface="Microsoft YaHei" charset="-122"/>
              </a:rPr>
              <a:t>menus</a:t>
            </a:r>
            <a:r>
              <a:rPr kumimoji="1" lang="zh-CN" altLang="en-US" sz="2200" dirty="0" smtClean="0">
                <a:solidFill>
                  <a:schemeClr val="accent2"/>
                </a:solidFill>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and</a:t>
            </a:r>
            <a:r>
              <a:rPr kumimoji="1" lang="zh-CN" altLang="en-US" sz="2200" dirty="0" smtClean="0">
                <a:latin typeface="Microsoft YaHei" charset="-122"/>
                <a:ea typeface="Microsoft YaHei" charset="-122"/>
                <a:cs typeface="Microsoft YaHei" charset="-122"/>
              </a:rPr>
              <a:t> </a:t>
            </a:r>
            <a:r>
              <a:rPr kumimoji="1" lang="en-US" altLang="zh-CN" sz="2200" dirty="0" smtClean="0">
                <a:solidFill>
                  <a:schemeClr val="accent2"/>
                </a:solidFill>
                <a:latin typeface="Microsoft YaHei" charset="-122"/>
                <a:ea typeface="Microsoft YaHei" charset="-122"/>
                <a:cs typeface="Microsoft YaHei" charset="-122"/>
              </a:rPr>
              <a:t>lists</a:t>
            </a:r>
            <a:r>
              <a:rPr kumimoji="1" lang="zh-CN" altLang="en-US" sz="2200" dirty="0" smtClean="0">
                <a:solidFill>
                  <a:schemeClr val="accent2"/>
                </a:solidFill>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blocks</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936" y="1285378"/>
            <a:ext cx="4987636" cy="5458496"/>
          </a:xfrm>
          <a:prstGeom prst="rect">
            <a:avLst/>
          </a:prstGeom>
        </p:spPr>
      </p:pic>
    </p:spTree>
    <p:extLst>
      <p:ext uri="{BB962C8B-B14F-4D97-AF65-F5344CB8AC3E}">
        <p14:creationId xmlns:p14="http://schemas.microsoft.com/office/powerpoint/2010/main" val="1450956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Motivation</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9293" y="1568439"/>
            <a:ext cx="9201541" cy="5051398"/>
          </a:xfrm>
        </p:spPr>
        <p:txBody>
          <a:bodyPr>
            <a:normAutofit/>
          </a:bodyPr>
          <a:lstStyle/>
          <a:p>
            <a:r>
              <a:rPr kumimoji="1" lang="en-US" altLang="zh-CN" sz="2400" b="1" dirty="0" smtClean="0">
                <a:latin typeface="Microsoft YaHei" charset="-122"/>
                <a:ea typeface="Microsoft YaHei" charset="-122"/>
                <a:cs typeface="Microsoft YaHei" charset="-122"/>
              </a:rPr>
              <a:t>Challenge</a:t>
            </a:r>
          </a:p>
          <a:p>
            <a:pPr lvl="1">
              <a:buFont typeface="Wingdings" charset="2"/>
              <a:buChar char="ü"/>
            </a:pPr>
            <a:r>
              <a:rPr kumimoji="1" lang="en-US" altLang="zh-CN" sz="2200" dirty="0" smtClean="0">
                <a:latin typeface="Microsoft YaHei" charset="-122"/>
                <a:ea typeface="Microsoft YaHei" charset="-122"/>
                <a:cs typeface="Microsoft YaHei" charset="-122"/>
              </a:rPr>
              <a:t>Great </a:t>
            </a:r>
            <a:r>
              <a:rPr kumimoji="1" lang="en-US" altLang="zh-CN" sz="2200" dirty="0">
                <a:latin typeface="Microsoft YaHei" charset="-122"/>
                <a:ea typeface="Microsoft YaHei" charset="-122"/>
                <a:cs typeface="Microsoft YaHei" charset="-122"/>
              </a:rPr>
              <a:t>diversities in webpage structures </a:t>
            </a:r>
            <a:endParaRPr kumimoji="1" lang="en-US" altLang="zh-CN"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Webpages come with various layouts, thus navigation objects in </a:t>
            </a:r>
            <a:r>
              <a:rPr kumimoji="1" lang="en-US" altLang="zh-CN" sz="2200" dirty="0" smtClean="0">
                <a:latin typeface="Microsoft YaHei" charset="-122"/>
                <a:ea typeface="Microsoft YaHei" charset="-122"/>
                <a:cs typeface="Microsoft YaHei" charset="-122"/>
              </a:rPr>
              <a:t>different </a:t>
            </a:r>
            <a:r>
              <a:rPr kumimoji="1" lang="en-US" altLang="zh-CN" sz="2200" dirty="0">
                <a:latin typeface="Microsoft YaHei" charset="-122"/>
                <a:ea typeface="Microsoft YaHei" charset="-122"/>
                <a:cs typeface="Microsoft YaHei" charset="-122"/>
              </a:rPr>
              <a:t>webpages </a:t>
            </a:r>
            <a:r>
              <a:rPr kumimoji="1" lang="en-US" altLang="zh-CN" sz="2200" dirty="0" smtClean="0">
                <a:latin typeface="Microsoft YaHei" charset="-122"/>
                <a:ea typeface="Microsoft YaHei" charset="-122"/>
                <a:cs typeface="Microsoft YaHei" charset="-122"/>
              </a:rPr>
              <a:t>vary </a:t>
            </a:r>
            <a:r>
              <a:rPr kumimoji="1" lang="en-US" altLang="zh-CN" sz="2200" dirty="0">
                <a:latin typeface="Microsoft YaHei" charset="-122"/>
                <a:ea typeface="Microsoft YaHei" charset="-122"/>
                <a:cs typeface="Microsoft YaHei" charset="-122"/>
              </a:rPr>
              <a:t>greatly in their presentation </a:t>
            </a:r>
            <a:endParaRPr kumimoji="1" lang="en-US" altLang="zh-CN"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Many </a:t>
            </a:r>
            <a:r>
              <a:rPr kumimoji="1" lang="en-US" altLang="zh-CN" sz="2200" dirty="0">
                <a:latin typeface="Microsoft YaHei" charset="-122"/>
                <a:ea typeface="Microsoft YaHei" charset="-122"/>
                <a:cs typeface="Microsoft YaHei" charset="-122"/>
              </a:rPr>
              <a:t>navigation </a:t>
            </a:r>
            <a:r>
              <a:rPr kumimoji="1" lang="en-US" altLang="zh-CN" sz="2200" dirty="0" smtClean="0">
                <a:latin typeface="Microsoft YaHei" charset="-122"/>
                <a:ea typeface="Microsoft YaHei" charset="-122"/>
                <a:cs typeface="Microsoft YaHei" charset="-122"/>
              </a:rPr>
              <a:t>objects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are </a:t>
            </a:r>
            <a:r>
              <a:rPr kumimoji="1" lang="en-US" altLang="zh-CN" sz="2200" dirty="0">
                <a:latin typeface="Microsoft YaHei" charset="-122"/>
                <a:ea typeface="Microsoft YaHei" charset="-122"/>
                <a:cs typeface="Microsoft YaHei" charset="-122"/>
              </a:rPr>
              <a:t>generated dynamically, </a:t>
            </a:r>
            <a:r>
              <a:rPr kumimoji="1" lang="en-US" altLang="zh-CN" sz="2200" dirty="0" smtClean="0">
                <a:latin typeface="Microsoft YaHei" charset="-122"/>
                <a:ea typeface="Microsoft YaHei" charset="-122"/>
                <a:cs typeface="Microsoft YaHei" charset="-122"/>
              </a:rPr>
              <a:t>or </a:t>
            </a:r>
            <a:r>
              <a:rPr kumimoji="1" lang="en-US" altLang="zh-CN" sz="2200" dirty="0">
                <a:latin typeface="Microsoft YaHei" charset="-122"/>
                <a:ea typeface="Microsoft YaHei" charset="-122"/>
                <a:cs typeface="Microsoft YaHei" charset="-122"/>
              </a:rPr>
              <a:t>customized for </a:t>
            </a:r>
            <a:r>
              <a:rPr kumimoji="1" lang="en-US" altLang="zh-CN" sz="2200" dirty="0" smtClean="0">
                <a:latin typeface="Microsoft YaHei" charset="-122"/>
                <a:ea typeface="Microsoft YaHei" charset="-122"/>
                <a:cs typeface="Microsoft YaHei" charset="-122"/>
              </a:rPr>
              <a:t>specific </a:t>
            </a:r>
            <a:r>
              <a:rPr kumimoji="1" lang="en-US" altLang="zh-CN" sz="2200" dirty="0">
                <a:latin typeface="Microsoft YaHei" charset="-122"/>
                <a:ea typeface="Microsoft YaHei" charset="-122"/>
                <a:cs typeface="Microsoft YaHei" charset="-122"/>
              </a:rPr>
              <a:t>users </a:t>
            </a:r>
          </a:p>
          <a:p>
            <a:pPr lvl="1">
              <a:buFont typeface="Wingdings" charset="2"/>
              <a:buChar char="ü"/>
            </a:pPr>
            <a:endParaRPr kumimoji="1" lang="en-US" altLang="zh-CN" sz="2200" dirty="0">
              <a:latin typeface="Microsoft YaHei" charset="-122"/>
              <a:ea typeface="Microsoft YaHei" charset="-122"/>
              <a:cs typeface="Microsoft YaHei" charset="-122"/>
            </a:endParaRPr>
          </a:p>
          <a:p>
            <a:pPr lvl="1">
              <a:buFont typeface="Wingdings" charset="2"/>
              <a:buChar char="ü"/>
            </a:pPr>
            <a:endParaRPr kumimoji="1" lang="en-US" altLang="zh-CN" sz="2200" dirty="0">
              <a:latin typeface="Microsoft YaHei" charset="-122"/>
              <a:ea typeface="Microsoft YaHei" charset="-122"/>
              <a:cs typeface="Microsoft YaHei" charset="-122"/>
            </a:endParaRPr>
          </a:p>
          <a:p>
            <a:pPr lvl="1">
              <a:buFont typeface="Wingdings" charset="2"/>
              <a:buChar char="ü"/>
            </a:pPr>
            <a:endParaRPr kumimoji="1" lang="en-US" altLang="zh-CN" sz="22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78959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53930" y="1576717"/>
            <a:ext cx="9196904" cy="5042744"/>
          </a:xfrm>
        </p:spPr>
        <p:txBody>
          <a:bodyPr>
            <a:normAutofit/>
          </a:bodyPr>
          <a:lstStyle/>
          <a:p>
            <a:r>
              <a:rPr kumimoji="1" lang="en-US" altLang="zh-CN" sz="2400" b="1" dirty="0" smtClean="0">
                <a:latin typeface="Microsoft YaHei" charset="-122"/>
                <a:ea typeface="Microsoft YaHei" charset="-122"/>
                <a:cs typeface="Microsoft YaHei" charset="-122"/>
              </a:rPr>
              <a:t>Observations</a:t>
            </a:r>
          </a:p>
          <a:p>
            <a:pPr lvl="1">
              <a:buFont typeface="Wingdings" charset="2"/>
              <a:buChar char="ü"/>
            </a:pPr>
            <a:r>
              <a:rPr kumimoji="1" lang="en-US" altLang="zh-CN" sz="2200" dirty="0" smtClean="0">
                <a:latin typeface="Microsoft YaHei" charset="-122"/>
                <a:ea typeface="Microsoft YaHei" charset="-122"/>
                <a:cs typeface="Microsoft YaHei" charset="-122"/>
              </a:rPr>
              <a:t>The </a:t>
            </a:r>
            <a:r>
              <a:rPr kumimoji="1" lang="en-US" altLang="zh-CN" sz="2200" dirty="0">
                <a:latin typeface="Microsoft YaHei" charset="-122"/>
                <a:ea typeface="Microsoft YaHei" charset="-122"/>
                <a:cs typeface="Microsoft YaHei" charset="-122"/>
              </a:rPr>
              <a:t>navigation objects are naturally grouped in </a:t>
            </a:r>
            <a:r>
              <a:rPr kumimoji="1" lang="en-US" altLang="zh-CN" sz="2200" dirty="0" smtClean="0">
                <a:latin typeface="Microsoft YaHei" charset="-122"/>
                <a:ea typeface="Microsoft YaHei" charset="-122"/>
                <a:cs typeface="Microsoft YaHei" charset="-122"/>
              </a:rPr>
              <a:t>different </a:t>
            </a:r>
            <a:r>
              <a:rPr kumimoji="1" lang="en-US" altLang="zh-CN" sz="2200" dirty="0">
                <a:solidFill>
                  <a:schemeClr val="accent2"/>
                </a:solidFill>
                <a:latin typeface="Microsoft YaHei" charset="-122"/>
                <a:ea typeface="Microsoft YaHei" charset="-122"/>
                <a:cs typeface="Microsoft YaHei" charset="-122"/>
              </a:rPr>
              <a:t>hyperlink blocks</a:t>
            </a:r>
            <a:r>
              <a:rPr kumimoji="1" lang="en-US" altLang="zh-CN" sz="2200" dirty="0">
                <a:latin typeface="Microsoft YaHei" charset="-122"/>
                <a:ea typeface="Microsoft YaHei" charset="-122"/>
                <a:cs typeface="Microsoft YaHei" charset="-122"/>
              </a:rPr>
              <a:t>, in which few other contents other than these hyperlinks </a:t>
            </a:r>
            <a:r>
              <a:rPr kumimoji="1" lang="en-US" altLang="zh-CN" sz="2200" dirty="0" smtClean="0">
                <a:latin typeface="Microsoft YaHei" charset="-122"/>
                <a:ea typeface="Microsoft YaHei" charset="-122"/>
                <a:cs typeface="Microsoft YaHei" charset="-122"/>
              </a:rPr>
              <a:t>exist</a:t>
            </a:r>
          </a:p>
          <a:p>
            <a:pPr lvl="1">
              <a:buFont typeface="Wingdings" charset="2"/>
              <a:buChar char="ü"/>
            </a:pPr>
            <a:r>
              <a:rPr kumimoji="1" lang="en-US" altLang="zh-CN" sz="2200" dirty="0">
                <a:latin typeface="Microsoft YaHei" charset="-122"/>
                <a:ea typeface="Microsoft YaHei" charset="-122"/>
                <a:cs typeface="Microsoft YaHei" charset="-122"/>
              </a:rPr>
              <a:t>T</a:t>
            </a:r>
            <a:r>
              <a:rPr kumimoji="1" lang="en-US" altLang="zh-CN" sz="2200" dirty="0" smtClean="0">
                <a:latin typeface="Microsoft YaHei" charset="-122"/>
                <a:ea typeface="Microsoft YaHei" charset="-122"/>
                <a:cs typeface="Microsoft YaHei" charset="-122"/>
              </a:rPr>
              <a:t>he </a:t>
            </a:r>
            <a:r>
              <a:rPr kumimoji="1" lang="en-US" altLang="zh-CN" sz="2200" dirty="0">
                <a:latin typeface="Microsoft YaHei" charset="-122"/>
                <a:ea typeface="Microsoft YaHei" charset="-122"/>
                <a:cs typeface="Microsoft YaHei" charset="-122"/>
              </a:rPr>
              <a:t>anchor text </a:t>
            </a:r>
            <a:r>
              <a:rPr kumimoji="1" lang="en-US" altLang="zh-CN" sz="2200" dirty="0" smtClean="0">
                <a:latin typeface="Microsoft YaHei" charset="-122"/>
                <a:ea typeface="Microsoft YaHei" charset="-122"/>
                <a:cs typeface="Microsoft YaHei" charset="-122"/>
              </a:rPr>
              <a:t>in these </a:t>
            </a:r>
            <a:r>
              <a:rPr kumimoji="1" lang="en-US" altLang="zh-CN" sz="2200" dirty="0">
                <a:latin typeface="Microsoft YaHei" charset="-122"/>
                <a:ea typeface="Microsoft YaHei" charset="-122"/>
                <a:cs typeface="Microsoft YaHei" charset="-122"/>
              </a:rPr>
              <a:t>hyperlinks are usually short and well </a:t>
            </a:r>
            <a:r>
              <a:rPr kumimoji="1" lang="en-US" altLang="zh-CN" sz="2200" dirty="0" smtClean="0">
                <a:latin typeface="Microsoft YaHei" charset="-122"/>
                <a:ea typeface="Microsoft YaHei" charset="-122"/>
                <a:cs typeface="Microsoft YaHei" charset="-122"/>
              </a:rPr>
              <a:t>aligned</a:t>
            </a:r>
            <a:endParaRPr kumimoji="1" lang="en-US" altLang="zh-CN" sz="2400" dirty="0">
              <a:latin typeface="Microsoft YaHei" charset="-122"/>
              <a:ea typeface="Microsoft YaHei" charset="-122"/>
              <a:cs typeface="Microsoft YaHei" charset="-122"/>
            </a:endParaRPr>
          </a:p>
          <a:p>
            <a:r>
              <a:rPr kumimoji="1" lang="en-US" altLang="zh-CN" sz="2400" b="1" dirty="0" smtClean="0">
                <a:latin typeface="Microsoft YaHei" charset="-122"/>
                <a:ea typeface="Microsoft YaHei" charset="-122"/>
                <a:cs typeface="Microsoft YaHei" charset="-122"/>
              </a:rPr>
              <a:t>Framework</a:t>
            </a:r>
            <a:endParaRPr kumimoji="1" lang="en-US" altLang="zh-CN" sz="2400"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We first</a:t>
            </a:r>
            <a:r>
              <a:rPr kumimoji="1" lang="en-US" altLang="zh-CN" sz="2200" dirty="0" smtClean="0">
                <a:solidFill>
                  <a:schemeClr val="accent2"/>
                </a:solidFill>
                <a:latin typeface="Microsoft YaHei" charset="-122"/>
                <a:ea typeface="Microsoft YaHei" charset="-122"/>
                <a:cs typeface="Microsoft YaHei" charset="-122"/>
              </a:rPr>
              <a:t> cluster</a:t>
            </a:r>
            <a:r>
              <a:rPr kumimoji="1" lang="en-US" altLang="zh-CN"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hyperlinks in a webpage into multiple </a:t>
            </a:r>
            <a:r>
              <a:rPr kumimoji="1" lang="en-US" altLang="zh-CN" sz="2200" dirty="0" smtClean="0">
                <a:latin typeface="Microsoft YaHei" charset="-122"/>
                <a:ea typeface="Microsoft YaHei" charset="-122"/>
                <a:cs typeface="Microsoft YaHei" charset="-122"/>
              </a:rPr>
              <a:t>blocks</a:t>
            </a:r>
            <a:endParaRPr kumimoji="1" lang="en-US" altLang="zh-CN" sz="2200" dirty="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Then we</a:t>
            </a:r>
            <a:r>
              <a:rPr kumimoji="1" lang="en-US" altLang="zh-CN" sz="2200" dirty="0" smtClean="0">
                <a:solidFill>
                  <a:schemeClr val="accent2"/>
                </a:solidFill>
                <a:latin typeface="Microsoft YaHei" charset="-122"/>
                <a:ea typeface="Microsoft YaHei" charset="-122"/>
                <a:cs typeface="Microsoft YaHei" charset="-122"/>
              </a:rPr>
              <a:t> classify</a:t>
            </a:r>
            <a:r>
              <a:rPr kumimoji="1" lang="zh-CN" altLang="en-US" sz="2200" dirty="0" smtClean="0">
                <a:solidFill>
                  <a:schemeClr val="accent2"/>
                </a:solidFill>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blocks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into</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navigation </a:t>
            </a:r>
            <a:r>
              <a:rPr kumimoji="1" lang="en-US" altLang="zh-CN" sz="2200" dirty="0">
                <a:latin typeface="Microsoft YaHei" charset="-122"/>
                <a:ea typeface="Microsoft YaHei" charset="-122"/>
                <a:cs typeface="Microsoft YaHei" charset="-122"/>
              </a:rPr>
              <a:t>objects </a:t>
            </a:r>
            <a:r>
              <a:rPr kumimoji="1" lang="en-US" altLang="zh-CN" sz="2200" dirty="0" smtClean="0">
                <a:latin typeface="Microsoft YaHei" charset="-122"/>
                <a:ea typeface="Microsoft YaHei" charset="-122"/>
                <a:cs typeface="Microsoft YaHei" charset="-122"/>
              </a:rPr>
              <a:t>or non-navigation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objects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using </a:t>
            </a:r>
            <a:r>
              <a:rPr kumimoji="1" lang="en-US" altLang="zh-CN" sz="2200" dirty="0">
                <a:latin typeface="Microsoft YaHei" charset="-122"/>
                <a:ea typeface="Microsoft YaHei" charset="-122"/>
                <a:cs typeface="Microsoft YaHei" charset="-122"/>
              </a:rPr>
              <a:t>the SVM </a:t>
            </a:r>
            <a:r>
              <a:rPr kumimoji="1" lang="en-US" altLang="zh-CN" sz="2200" dirty="0" smtClean="0">
                <a:latin typeface="Microsoft YaHei" charset="-122"/>
                <a:ea typeface="Microsoft YaHei" charset="-122"/>
                <a:cs typeface="Microsoft YaHei" charset="-122"/>
              </a:rPr>
              <a:t>classifier </a:t>
            </a:r>
            <a:endParaRPr kumimoji="1" lang="en-US" altLang="zh-CN" sz="2200" dirty="0">
              <a:latin typeface="Microsoft YaHei" charset="-122"/>
              <a:ea typeface="Microsoft YaHei" charset="-122"/>
              <a:cs typeface="Microsoft YaHei" charset="-122"/>
            </a:endParaRPr>
          </a:p>
          <a:p>
            <a:pPr lvl="1"/>
            <a:endParaRPr kumimoji="1" lang="zh-CN" altLang="en-US" sz="2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62088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c</a:t>
            </a:r>
            <a:r>
              <a:rPr kumimoji="1" lang="en-US" altLang="zh-CN" b="1" dirty="0" smtClean="0">
                <a:latin typeface="Microsoft YaHei" charset="-122"/>
                <a:ea typeface="Microsoft YaHei" charset="-122"/>
                <a:cs typeface="Microsoft YaHei" charset="-122"/>
              </a:rPr>
              <a:t>lustering</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8946" y="1569116"/>
            <a:ext cx="6100493" cy="4195481"/>
          </a:xfrm>
        </p:spPr>
        <p:txBody>
          <a:bodyPr/>
          <a:lstStyle/>
          <a:p>
            <a:r>
              <a:rPr kumimoji="1" lang="en-US" altLang="zh-CN" sz="2400" b="1" dirty="0" smtClean="0">
                <a:latin typeface="Microsoft YaHei" charset="-122"/>
                <a:ea typeface="Microsoft YaHei" charset="-122"/>
                <a:cs typeface="Microsoft YaHei" charset="-122"/>
              </a:rPr>
              <a:t>DOM-tree</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It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h</a:t>
            </a:r>
            <a:r>
              <a:rPr kumimoji="1" lang="en-US" altLang="zh-CN" sz="2200" dirty="0" smtClean="0">
                <a:latin typeface="Microsoft YaHei" charset="-122"/>
                <a:ea typeface="Microsoft YaHei" charset="-122"/>
                <a:cs typeface="Microsoft YaHei" charset="-122"/>
              </a:rPr>
              <a:t>ierarchical</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structure</a:t>
            </a:r>
            <a:endParaRPr kumimoji="1" lang="zh-CN" altLang="en-US"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Parent node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including</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children reflects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their</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relation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webpage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layout</a:t>
            </a:r>
            <a:endParaRPr kumimoji="1" lang="zh-CN" altLang="en-US" sz="2200" dirty="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Sibling</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nodes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keep</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their</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relative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displaying </a:t>
            </a:r>
            <a:r>
              <a:rPr kumimoji="1" lang="en-US" altLang="zh-CN" sz="2200" dirty="0" smtClean="0">
                <a:latin typeface="Microsoft YaHei" charset="-122"/>
                <a:ea typeface="Microsoft YaHei" charset="-122"/>
                <a:cs typeface="Microsoft YaHei" charset="-122"/>
              </a:rPr>
              <a:t>position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webpage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layout</a:t>
            </a:r>
            <a:endParaRPr kumimoji="1" lang="zh-CN" altLang="en-US"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H</a:t>
            </a:r>
            <a:r>
              <a:rPr kumimoji="1" lang="en-US" altLang="zh-CN" sz="2200" dirty="0" smtClean="0">
                <a:latin typeface="Microsoft YaHei" charset="-122"/>
                <a:ea typeface="Microsoft YaHei" charset="-122"/>
                <a:cs typeface="Microsoft YaHei" charset="-122"/>
              </a:rPr>
              <a:t>yperlinks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same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block</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should</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have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same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parent node</a:t>
            </a:r>
            <a:endParaRPr kumimoji="1" lang="en-US" altLang="zh-CN" sz="2200" dirty="0" smtClean="0">
              <a:latin typeface="Microsoft YaHei" charset="-122"/>
              <a:ea typeface="Microsoft YaHei" charset="-122"/>
              <a:cs typeface="Microsoft YaHei" charset="-122"/>
            </a:endParaRPr>
          </a:p>
          <a:p>
            <a:pPr lvl="1"/>
            <a:endParaRPr kumimoji="1" lang="zh-CN" altLang="en-US" dirty="0" smtClean="0">
              <a:latin typeface="Microsoft YaHei" charset="-122"/>
              <a:ea typeface="Microsoft YaHei" charset="-122"/>
              <a:cs typeface="Microsoft YaHei" charset="-122"/>
            </a:endParaRPr>
          </a:p>
          <a:p>
            <a:pPr marL="457200" lvl="1" indent="0">
              <a:buNone/>
            </a:pPr>
            <a:endParaRPr kumimoji="1" lang="zh-CN" altLang="en-US" dirty="0" smtClean="0">
              <a:latin typeface="Microsoft YaHei" charset="-122"/>
              <a:ea typeface="Microsoft YaHei" charset="-122"/>
              <a:cs typeface="Microsoft YaHei" charset="-122"/>
            </a:endParaRPr>
          </a:p>
        </p:txBody>
      </p:sp>
      <p:pic>
        <p:nvPicPr>
          <p:cNvPr id="5" name="图片 4"/>
          <p:cNvPicPr>
            <a:picLocks noChangeAspect="1"/>
          </p:cNvPicPr>
          <p:nvPr/>
        </p:nvPicPr>
        <p:blipFill>
          <a:blip r:embed="rId3"/>
          <a:stretch>
            <a:fillRect/>
          </a:stretch>
        </p:blipFill>
        <p:spPr>
          <a:xfrm>
            <a:off x="7120593" y="1587404"/>
            <a:ext cx="3963456" cy="4839208"/>
          </a:xfrm>
          <a:prstGeom prst="rect">
            <a:avLst/>
          </a:prstGeom>
        </p:spPr>
      </p:pic>
    </p:spTree>
    <p:extLst>
      <p:ext uri="{BB962C8B-B14F-4D97-AF65-F5344CB8AC3E}">
        <p14:creationId xmlns:p14="http://schemas.microsoft.com/office/powerpoint/2010/main" val="168057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c</a:t>
            </a:r>
            <a:r>
              <a:rPr kumimoji="1" lang="en-US" altLang="zh-CN" b="1" dirty="0" smtClean="0">
                <a:latin typeface="Microsoft YaHei" charset="-122"/>
                <a:ea typeface="Microsoft YaHei" charset="-122"/>
                <a:cs typeface="Microsoft YaHei" charset="-122"/>
              </a:rPr>
              <a:t>lustering</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3"/>
            <a:ext cx="9097147" cy="4879895"/>
          </a:xfrm>
        </p:spPr>
        <p:txBody>
          <a:bodyPr>
            <a:normAutofit/>
          </a:bodyPr>
          <a:lstStyle/>
          <a:p>
            <a:r>
              <a:rPr kumimoji="1" lang="en-US" altLang="zh-CN" sz="2400" b="1" dirty="0" smtClean="0">
                <a:latin typeface="Microsoft YaHei" charset="-122"/>
                <a:ea typeface="Microsoft YaHei" charset="-122"/>
                <a:cs typeface="Microsoft YaHei" charset="-122"/>
              </a:rPr>
              <a:t>DOM-tree</a:t>
            </a:r>
            <a:r>
              <a:rPr kumimoji="1" lang="zh-CN" altLang="en-US" sz="2400" b="1" dirty="0" smtClean="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D</a:t>
            </a:r>
            <a:r>
              <a:rPr kumimoji="1" lang="en-US" altLang="zh-CN" sz="2400" b="1" dirty="0" smtClean="0">
                <a:latin typeface="Microsoft YaHei" charset="-122"/>
                <a:ea typeface="Microsoft YaHei" charset="-122"/>
                <a:cs typeface="Microsoft YaHei" charset="-122"/>
              </a:rPr>
              <a:t>istance</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We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need</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to</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d</a:t>
            </a:r>
            <a:r>
              <a:rPr kumimoji="1" lang="en-US" altLang="zh-CN" sz="2200" dirty="0" smtClean="0">
                <a:latin typeface="Microsoft YaHei" charset="-122"/>
                <a:ea typeface="Microsoft YaHei" charset="-122"/>
                <a:cs typeface="Microsoft YaHei" charset="-122"/>
              </a:rPr>
              <a:t>efine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reasonable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distance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between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hyperlinks</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c</a:t>
            </a:r>
            <a:r>
              <a:rPr kumimoji="1" lang="en-US" altLang="zh-CN" sz="2200" dirty="0" smtClean="0">
                <a:latin typeface="Microsoft YaHei" charset="-122"/>
                <a:ea typeface="Microsoft YaHei" charset="-122"/>
                <a:cs typeface="Microsoft YaHei" charset="-122"/>
              </a:rPr>
              <a:t>onforming</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to</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our</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vision</a:t>
            </a:r>
            <a:endParaRPr kumimoji="1" lang="zh-CN" altLang="en-US"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Displaying</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d</a:t>
            </a:r>
            <a:r>
              <a:rPr kumimoji="1" lang="en-US" altLang="zh-CN" sz="2200" dirty="0" smtClean="0">
                <a:latin typeface="Microsoft YaHei" charset="-122"/>
                <a:ea typeface="Microsoft YaHei" charset="-122"/>
                <a:cs typeface="Microsoft YaHei" charset="-122"/>
              </a:rPr>
              <a:t>istance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is</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n</a:t>
            </a:r>
            <a:r>
              <a:rPr kumimoji="1" lang="en-US" altLang="zh-CN" sz="2200" dirty="0" smtClean="0">
                <a:latin typeface="Microsoft YaHei" charset="-122"/>
                <a:ea typeface="Microsoft YaHei" charset="-122"/>
                <a:cs typeface="Microsoft YaHei" charset="-122"/>
              </a:rPr>
              <a:t>ot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good</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choice,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because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is</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s</a:t>
            </a:r>
            <a:r>
              <a:rPr kumimoji="1" lang="en-US" altLang="zh-CN" sz="2200" dirty="0" smtClean="0">
                <a:latin typeface="Microsoft YaHei" charset="-122"/>
                <a:ea typeface="Microsoft YaHei" charset="-122"/>
                <a:cs typeface="Microsoft YaHei" charset="-122"/>
              </a:rPr>
              <a:t>low</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and</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expensive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and</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n</a:t>
            </a:r>
            <a:r>
              <a:rPr kumimoji="1" lang="en-US" altLang="zh-CN" sz="2200" dirty="0" smtClean="0">
                <a:latin typeface="Microsoft YaHei" charset="-122"/>
                <a:ea typeface="Microsoft YaHei" charset="-122"/>
                <a:cs typeface="Microsoft YaHei" charset="-122"/>
              </a:rPr>
              <a:t>ot</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always</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available</a:t>
            </a:r>
            <a:endParaRPr kumimoji="1" lang="en-US" altLang="zh-CN" sz="2200" dirty="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We</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proposal</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the</a:t>
            </a:r>
            <a:r>
              <a:rPr kumimoji="1" lang="zh-CN" altLang="en-US" sz="2200" dirty="0" smtClean="0">
                <a:latin typeface="Microsoft YaHei" charset="-122"/>
                <a:ea typeface="Microsoft YaHei" charset="-122"/>
                <a:cs typeface="Microsoft YaHei" charset="-122"/>
              </a:rPr>
              <a:t> </a:t>
            </a:r>
            <a:r>
              <a:rPr kumimoji="1" lang="en-US" altLang="zh-CN" sz="2200" dirty="0">
                <a:latin typeface="Microsoft YaHei" charset="-122"/>
                <a:ea typeface="Microsoft YaHei" charset="-122"/>
                <a:cs typeface="Microsoft YaHei" charset="-122"/>
              </a:rPr>
              <a:t>DOM-tree distance to approximate the distance between two hyperlinks </a:t>
            </a:r>
            <a:endParaRPr kumimoji="1" lang="zh-CN" altLang="en-US" sz="2200" dirty="0" smtClean="0">
              <a:latin typeface="Microsoft YaHei" charset="-122"/>
              <a:ea typeface="Microsoft YaHei" charset="-122"/>
              <a:cs typeface="Microsoft YaHei" charset="-122"/>
            </a:endParaRPr>
          </a:p>
          <a:p>
            <a:pPr marL="457200" lvl="1" indent="0">
              <a:buNone/>
            </a:pPr>
            <a:endParaRPr kumimoji="1" lang="zh-CN" altLang="en-US"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663080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Microsoft YaHei" charset="-122"/>
                <a:ea typeface="Microsoft YaHei" charset="-122"/>
                <a:cs typeface="Microsoft YaHei" charset="-122"/>
              </a:rPr>
              <a:t>Method:</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h</a:t>
            </a:r>
            <a:r>
              <a:rPr kumimoji="1" lang="en-US" altLang="zh-CN" b="1" dirty="0" smtClean="0">
                <a:latin typeface="Microsoft YaHei" charset="-122"/>
                <a:ea typeface="Microsoft YaHei" charset="-122"/>
                <a:cs typeface="Microsoft YaHei" charset="-122"/>
              </a:rPr>
              <a:t>yperlink</a:t>
            </a:r>
            <a:r>
              <a:rPr kumimoji="1" lang="zh-CN" altLang="en-US" b="1" dirty="0" smtClean="0">
                <a:latin typeface="Microsoft YaHei" charset="-122"/>
                <a:ea typeface="Microsoft YaHei" charset="-122"/>
                <a:cs typeface="Microsoft YaHei" charset="-122"/>
              </a:rPr>
              <a:t> </a:t>
            </a:r>
            <a:r>
              <a:rPr kumimoji="1" lang="en-US" altLang="zh-CN" b="1" dirty="0">
                <a:latin typeface="Microsoft YaHei" charset="-122"/>
                <a:ea typeface="Microsoft YaHei" charset="-122"/>
                <a:cs typeface="Microsoft YaHei" charset="-122"/>
              </a:rPr>
              <a:t>c</a:t>
            </a:r>
            <a:r>
              <a:rPr kumimoji="1" lang="en-US" altLang="zh-CN" b="1" dirty="0" smtClean="0">
                <a:latin typeface="Microsoft YaHei" charset="-122"/>
                <a:ea typeface="Microsoft YaHei" charset="-122"/>
                <a:cs typeface="Microsoft YaHei" charset="-122"/>
              </a:rPr>
              <a:t>lustering</a:t>
            </a:r>
            <a:endParaRPr kumimoji="1" lang="zh-CN" altLang="en-US" b="1" dirty="0">
              <a:latin typeface="Microsoft YaHei" charset="-122"/>
              <a:ea typeface="Microsoft YaHei" charset="-122"/>
              <a:cs typeface="Microsoft YaHei" charset="-122"/>
            </a:endParaRPr>
          </a:p>
        </p:txBody>
      </p:sp>
      <p:sp>
        <p:nvSpPr>
          <p:cNvPr id="3" name="内容占位符 2"/>
          <p:cNvSpPr>
            <a:spLocks noGrp="1"/>
          </p:cNvSpPr>
          <p:nvPr>
            <p:ph idx="1"/>
          </p:nvPr>
        </p:nvSpPr>
        <p:spPr>
          <a:xfrm>
            <a:off x="843959" y="1572443"/>
            <a:ext cx="9097147" cy="4879895"/>
          </a:xfrm>
        </p:spPr>
        <p:txBody>
          <a:bodyPr>
            <a:normAutofit/>
          </a:bodyPr>
          <a:lstStyle/>
          <a:p>
            <a:r>
              <a:rPr kumimoji="1" lang="en-US" altLang="zh-CN" sz="2400" b="1" dirty="0" smtClean="0">
                <a:latin typeface="Microsoft YaHei" charset="-122"/>
                <a:ea typeface="Microsoft YaHei" charset="-122"/>
                <a:cs typeface="Microsoft YaHei" charset="-122"/>
              </a:rPr>
              <a:t>DOM-tree</a:t>
            </a:r>
            <a:r>
              <a:rPr kumimoji="1" lang="zh-CN" altLang="en-US" sz="2400" b="1" dirty="0" smtClean="0">
                <a:latin typeface="Microsoft YaHei" charset="-122"/>
                <a:ea typeface="Microsoft YaHei" charset="-122"/>
                <a:cs typeface="Microsoft YaHei" charset="-122"/>
              </a:rPr>
              <a:t> </a:t>
            </a:r>
            <a:r>
              <a:rPr kumimoji="1" lang="en-US" altLang="zh-CN" sz="2400" b="1" dirty="0">
                <a:latin typeface="Microsoft YaHei" charset="-122"/>
                <a:ea typeface="Microsoft YaHei" charset="-122"/>
                <a:cs typeface="Microsoft YaHei" charset="-122"/>
              </a:rPr>
              <a:t>D</a:t>
            </a:r>
            <a:r>
              <a:rPr kumimoji="1" lang="en-US" altLang="zh-CN" sz="2400" b="1" dirty="0" smtClean="0">
                <a:latin typeface="Microsoft YaHei" charset="-122"/>
                <a:ea typeface="Microsoft YaHei" charset="-122"/>
                <a:cs typeface="Microsoft YaHei" charset="-122"/>
              </a:rPr>
              <a:t>istance</a:t>
            </a:r>
            <a:endParaRPr kumimoji="1" lang="zh-CN" altLang="en-US" sz="2400" b="1" dirty="0" smtClean="0">
              <a:latin typeface="Microsoft YaHei" charset="-122"/>
              <a:ea typeface="Microsoft YaHei" charset="-122"/>
              <a:cs typeface="Microsoft YaHei" charset="-122"/>
            </a:endParaRPr>
          </a:p>
          <a:p>
            <a:pPr lvl="1">
              <a:buFont typeface="Wingdings" charset="2"/>
              <a:buChar char="ü"/>
            </a:pPr>
            <a:r>
              <a:rPr kumimoji="1" lang="en-US" altLang="zh-CN" sz="2200" dirty="0">
                <a:latin typeface="Microsoft YaHei" charset="-122"/>
                <a:ea typeface="Microsoft YaHei" charset="-122"/>
                <a:cs typeface="Microsoft YaHei" charset="-122"/>
              </a:rPr>
              <a:t>We </a:t>
            </a:r>
            <a:r>
              <a:rPr kumimoji="1" lang="en-US" altLang="zh-CN" sz="2200" dirty="0" smtClean="0">
                <a:latin typeface="Microsoft YaHei" charset="-122"/>
                <a:ea typeface="Microsoft YaHei" charset="-122"/>
                <a:cs typeface="Microsoft YaHei" charset="-122"/>
              </a:rPr>
              <a:t>first </a:t>
            </a:r>
            <a:r>
              <a:rPr kumimoji="1" lang="en-US" altLang="zh-CN" sz="2200" dirty="0">
                <a:latin typeface="Microsoft YaHei" charset="-122"/>
                <a:ea typeface="Microsoft YaHei" charset="-122"/>
                <a:cs typeface="Microsoft YaHei" charset="-122"/>
              </a:rPr>
              <a:t>traverse the DOM-tree </a:t>
            </a:r>
            <a:r>
              <a:rPr kumimoji="1" lang="en-US" altLang="zh-CN" sz="2200" dirty="0" smtClean="0">
                <a:latin typeface="Microsoft YaHei" charset="-122"/>
                <a:ea typeface="Microsoft YaHei" charset="-122"/>
                <a:cs typeface="Microsoft YaHei" charset="-122"/>
              </a:rPr>
              <a:t>in</a:t>
            </a:r>
            <a:r>
              <a:rPr kumimoji="1" lang="zh-CN" altLang="en-US" sz="2200" dirty="0" smtClean="0">
                <a:latin typeface="Microsoft YaHei" charset="-122"/>
                <a:ea typeface="Microsoft YaHei" charset="-122"/>
                <a:cs typeface="Microsoft YaHei" charset="-122"/>
              </a:rPr>
              <a:t> </a:t>
            </a:r>
            <a:r>
              <a:rPr kumimoji="1" lang="en-US" altLang="zh-CN" sz="2200" dirty="0" smtClean="0">
                <a:latin typeface="Microsoft YaHei" charset="-122"/>
                <a:ea typeface="Microsoft YaHei" charset="-122"/>
                <a:cs typeface="Microsoft YaHei" charset="-122"/>
              </a:rPr>
              <a:t>depth-first </a:t>
            </a:r>
            <a:r>
              <a:rPr kumimoji="1" lang="en-US" altLang="zh-CN" sz="2200" dirty="0">
                <a:latin typeface="Microsoft YaHei" charset="-122"/>
                <a:ea typeface="Microsoft YaHei" charset="-122"/>
                <a:cs typeface="Microsoft YaHei" charset="-122"/>
              </a:rPr>
              <a:t>search order and index each node we </a:t>
            </a:r>
            <a:r>
              <a:rPr kumimoji="1" lang="en-US" altLang="zh-CN" sz="2200" dirty="0" smtClean="0">
                <a:latin typeface="Microsoft YaHei" charset="-122"/>
                <a:ea typeface="Microsoft YaHei" charset="-122"/>
                <a:cs typeface="Microsoft YaHei" charset="-122"/>
              </a:rPr>
              <a:t>encounter, </a:t>
            </a:r>
            <a:r>
              <a:rPr kumimoji="1" lang="en-US" altLang="zh-CN" sz="2200" dirty="0">
                <a:latin typeface="Microsoft YaHei" charset="-122"/>
                <a:ea typeface="Microsoft YaHei" charset="-122"/>
                <a:cs typeface="Microsoft YaHei" charset="-122"/>
              </a:rPr>
              <a:t>starting from 1 </a:t>
            </a:r>
            <a:endParaRPr kumimoji="1" lang="en-US" altLang="zh-CN" sz="2200" dirty="0" smtClean="0">
              <a:latin typeface="Microsoft YaHei" charset="-122"/>
              <a:ea typeface="Microsoft YaHei" charset="-122"/>
              <a:cs typeface="Microsoft YaHei" charset="-122"/>
            </a:endParaRPr>
          </a:p>
          <a:p>
            <a:pPr lvl="1">
              <a:buFont typeface="Wingdings" charset="2"/>
              <a:buChar char="ü"/>
            </a:pPr>
            <a:r>
              <a:rPr kumimoji="1" lang="en-US" altLang="zh-CN" sz="2200" dirty="0" smtClean="0">
                <a:latin typeface="Microsoft YaHei" charset="-122"/>
                <a:ea typeface="Microsoft YaHei" charset="-122"/>
                <a:cs typeface="Microsoft YaHei" charset="-122"/>
              </a:rPr>
              <a:t>Then we calculate the </a:t>
            </a:r>
            <a:r>
              <a:rPr kumimoji="1" lang="en-US" altLang="zh-CN" sz="2200" i="1" dirty="0" smtClean="0">
                <a:latin typeface="Microsoft YaHei" charset="-122"/>
                <a:ea typeface="Microsoft YaHei" charset="-122"/>
                <a:cs typeface="Microsoft YaHei" charset="-122"/>
              </a:rPr>
              <a:t>DOM-tree Distance </a:t>
            </a:r>
            <a:r>
              <a:rPr kumimoji="1" lang="en-US" altLang="zh-CN" sz="2200" dirty="0" smtClean="0">
                <a:latin typeface="Microsoft YaHei" charset="-122"/>
                <a:ea typeface="Microsoft YaHei" charset="-122"/>
                <a:cs typeface="Microsoft YaHei" charset="-122"/>
              </a:rPr>
              <a:t>(DD) between hyperlinks </a:t>
            </a:r>
            <a:r>
              <a:rPr kumimoji="1" lang="en-US" altLang="zh-CN" sz="2200" i="1" dirty="0" smtClean="0">
                <a:latin typeface="Times New Roman" charset="0"/>
                <a:ea typeface="Times New Roman" charset="0"/>
                <a:cs typeface="Times New Roman" charset="0"/>
              </a:rPr>
              <a:t>l</a:t>
            </a:r>
            <a:r>
              <a:rPr kumimoji="1" lang="en-US" altLang="zh-CN" sz="2200" baseline="-25000" dirty="0" smtClean="0">
                <a:latin typeface="Times New Roman" charset="0"/>
                <a:ea typeface="Times New Roman" charset="0"/>
                <a:cs typeface="Times New Roman" charset="0"/>
              </a:rPr>
              <a:t>1</a:t>
            </a:r>
            <a:r>
              <a:rPr kumimoji="1" lang="en-US" altLang="zh-CN" sz="2200" dirty="0" smtClean="0">
                <a:latin typeface="Microsoft YaHei" charset="-122"/>
                <a:ea typeface="Microsoft YaHei" charset="-122"/>
                <a:cs typeface="Microsoft YaHei" charset="-122"/>
              </a:rPr>
              <a:t> and </a:t>
            </a:r>
            <a:r>
              <a:rPr kumimoji="1" lang="en-US" altLang="zh-CN" sz="2200" i="1" dirty="0" smtClean="0">
                <a:latin typeface="Times New Roman" charset="0"/>
                <a:ea typeface="Times New Roman" charset="0"/>
                <a:cs typeface="Times New Roman" charset="0"/>
              </a:rPr>
              <a:t>l</a:t>
            </a:r>
            <a:r>
              <a:rPr kumimoji="1" lang="en-US" altLang="zh-CN" sz="2200" baseline="-25000" dirty="0" smtClean="0">
                <a:latin typeface="Times New Roman" charset="0"/>
                <a:ea typeface="Times New Roman" charset="0"/>
                <a:cs typeface="Times New Roman" charset="0"/>
              </a:rPr>
              <a:t>2</a:t>
            </a:r>
            <a:r>
              <a:rPr kumimoji="1" lang="en-US" altLang="zh-CN" sz="2200" dirty="0" smtClean="0">
                <a:latin typeface="Microsoft YaHei" charset="-122"/>
                <a:ea typeface="Microsoft YaHei" charset="-122"/>
                <a:cs typeface="Microsoft YaHei" charset="-122"/>
              </a:rPr>
              <a:t> as follow:</a:t>
            </a:r>
            <a:endParaRPr kumimoji="1" lang="en-US" altLang="zh-CN" sz="2200" dirty="0" smtClean="0">
              <a:latin typeface="Times New Roman" charset="0"/>
              <a:ea typeface="Times New Roman" charset="0"/>
              <a:cs typeface="Times New Roman" charset="0"/>
            </a:endParaRPr>
          </a:p>
          <a:p>
            <a:pPr marL="457200" lvl="1" indent="0" algn="ctr">
              <a:buNone/>
            </a:pPr>
            <a:r>
              <a:rPr lang="is-IS" altLang="zh-CN" sz="2400" dirty="0" smtClean="0">
                <a:solidFill>
                  <a:schemeClr val="accent2"/>
                </a:solidFill>
                <a:latin typeface="Times New Roman" charset="0"/>
                <a:ea typeface="Times New Roman" charset="0"/>
                <a:cs typeface="Times New Roman" charset="0"/>
              </a:rPr>
              <a:t>DD(</a:t>
            </a:r>
            <a:r>
              <a:rPr lang="is-IS" altLang="zh-CN" sz="2400" i="1" dirty="0" smtClean="0">
                <a:solidFill>
                  <a:schemeClr val="accent2"/>
                </a:solidFill>
                <a:latin typeface="Times New Roman" charset="0"/>
                <a:ea typeface="Times New Roman" charset="0"/>
                <a:cs typeface="Times New Roman" charset="0"/>
              </a:rPr>
              <a:t>l</a:t>
            </a:r>
            <a:r>
              <a:rPr lang="is-IS" altLang="zh-CN" sz="2400" baseline="-25000" dirty="0" smtClean="0">
                <a:solidFill>
                  <a:schemeClr val="accent2"/>
                </a:solidFill>
                <a:latin typeface="Times New Roman" charset="0"/>
                <a:ea typeface="Times New Roman" charset="0"/>
                <a:cs typeface="Times New Roman" charset="0"/>
              </a:rPr>
              <a:t>1</a:t>
            </a:r>
            <a:r>
              <a:rPr lang="is-IS" altLang="zh-CN" sz="2400" dirty="0" smtClean="0">
                <a:solidFill>
                  <a:schemeClr val="accent2"/>
                </a:solidFill>
                <a:latin typeface="Times New Roman" charset="0"/>
                <a:ea typeface="Times New Roman" charset="0"/>
                <a:cs typeface="Times New Roman" charset="0"/>
              </a:rPr>
              <a:t>,</a:t>
            </a:r>
            <a:r>
              <a:rPr lang="zh-CN" altLang="en-US" sz="2400" dirty="0" smtClean="0">
                <a:solidFill>
                  <a:schemeClr val="accent2"/>
                </a:solidFill>
                <a:latin typeface="Times New Roman" charset="0"/>
                <a:ea typeface="Times New Roman" charset="0"/>
                <a:cs typeface="Times New Roman" charset="0"/>
              </a:rPr>
              <a:t> </a:t>
            </a:r>
            <a:r>
              <a:rPr lang="is-IS" altLang="zh-CN" sz="2400" i="1" dirty="0" smtClean="0">
                <a:solidFill>
                  <a:schemeClr val="accent2"/>
                </a:solidFill>
                <a:latin typeface="Times New Roman" charset="0"/>
                <a:ea typeface="Times New Roman" charset="0"/>
                <a:cs typeface="Times New Roman" charset="0"/>
              </a:rPr>
              <a:t>l</a:t>
            </a:r>
            <a:r>
              <a:rPr lang="is-IS" altLang="zh-CN" sz="2400" baseline="-25000" dirty="0" smtClean="0">
                <a:solidFill>
                  <a:schemeClr val="accent2"/>
                </a:solidFill>
                <a:latin typeface="Times New Roman" charset="0"/>
                <a:ea typeface="Times New Roman" charset="0"/>
                <a:cs typeface="Times New Roman" charset="0"/>
              </a:rPr>
              <a:t>2</a:t>
            </a:r>
            <a:r>
              <a:rPr lang="is-IS" altLang="zh-CN" sz="2400" dirty="0">
                <a:solidFill>
                  <a:schemeClr val="accent2"/>
                </a:solidFill>
                <a:latin typeface="Times New Roman" charset="0"/>
                <a:ea typeface="Times New Roman" charset="0"/>
                <a:cs typeface="Times New Roman" charset="0"/>
              </a:rPr>
              <a:t>) = |index(</a:t>
            </a:r>
            <a:r>
              <a:rPr lang="is-IS" altLang="zh-CN" sz="2400" i="1" dirty="0">
                <a:solidFill>
                  <a:schemeClr val="accent2"/>
                </a:solidFill>
                <a:latin typeface="Times New Roman" charset="0"/>
                <a:ea typeface="Times New Roman" charset="0"/>
                <a:cs typeface="Times New Roman" charset="0"/>
              </a:rPr>
              <a:t>l</a:t>
            </a:r>
            <a:r>
              <a:rPr lang="is-IS" altLang="zh-CN" sz="2400" baseline="-25000" dirty="0">
                <a:solidFill>
                  <a:schemeClr val="accent2"/>
                </a:solidFill>
                <a:latin typeface="Times New Roman" charset="0"/>
                <a:ea typeface="Times New Roman" charset="0"/>
                <a:cs typeface="Times New Roman" charset="0"/>
              </a:rPr>
              <a:t>1</a:t>
            </a:r>
            <a:r>
              <a:rPr lang="is-IS" altLang="zh-CN" sz="2400" dirty="0">
                <a:solidFill>
                  <a:schemeClr val="accent2"/>
                </a:solidFill>
                <a:latin typeface="Times New Roman" charset="0"/>
                <a:ea typeface="Times New Roman" charset="0"/>
                <a:cs typeface="Times New Roman" charset="0"/>
              </a:rPr>
              <a:t>) − index(</a:t>
            </a:r>
            <a:r>
              <a:rPr lang="is-IS" altLang="zh-CN" sz="2400" i="1" dirty="0">
                <a:solidFill>
                  <a:schemeClr val="accent2"/>
                </a:solidFill>
                <a:latin typeface="Times New Roman" charset="0"/>
                <a:ea typeface="Times New Roman" charset="0"/>
                <a:cs typeface="Times New Roman" charset="0"/>
              </a:rPr>
              <a:t>l</a:t>
            </a:r>
            <a:r>
              <a:rPr lang="is-IS" altLang="zh-CN" sz="2400" baseline="-25000" dirty="0">
                <a:solidFill>
                  <a:schemeClr val="accent2"/>
                </a:solidFill>
                <a:latin typeface="Times New Roman" charset="0"/>
                <a:ea typeface="Times New Roman" charset="0"/>
                <a:cs typeface="Times New Roman" charset="0"/>
              </a:rPr>
              <a:t>2</a:t>
            </a:r>
            <a:r>
              <a:rPr lang="is-IS" altLang="zh-CN" sz="2400" dirty="0">
                <a:solidFill>
                  <a:schemeClr val="accent2"/>
                </a:solidFill>
                <a:latin typeface="Times New Roman" charset="0"/>
                <a:ea typeface="Times New Roman" charset="0"/>
                <a:cs typeface="Times New Roman" charset="0"/>
              </a:rPr>
              <a:t>)| </a:t>
            </a:r>
          </a:p>
          <a:p>
            <a:pPr lvl="1">
              <a:buFont typeface="Wingdings" charset="2"/>
              <a:buChar char="ü"/>
            </a:pPr>
            <a:r>
              <a:rPr lang="en-US" altLang="zh-CN" sz="2200" dirty="0">
                <a:latin typeface="Microsoft YaHei" charset="-122"/>
                <a:ea typeface="Microsoft YaHei" charset="-122"/>
                <a:cs typeface="Microsoft YaHei" charset="-122"/>
              </a:rPr>
              <a:t>For two given hyperlink blocks </a:t>
            </a:r>
            <a:r>
              <a:rPr lang="en-US" altLang="zh-CN" sz="2200" i="1" dirty="0">
                <a:latin typeface="Microsoft YaHei" charset="-122"/>
                <a:ea typeface="Microsoft YaHei" charset="-122"/>
                <a:cs typeface="Microsoft YaHei" charset="-122"/>
              </a:rPr>
              <a:t>B</a:t>
            </a:r>
            <a:r>
              <a:rPr lang="en-US" altLang="zh-CN" sz="2200" baseline="-25000" dirty="0">
                <a:latin typeface="Microsoft YaHei" charset="-122"/>
                <a:ea typeface="Microsoft YaHei" charset="-122"/>
                <a:cs typeface="Microsoft YaHei" charset="-122"/>
              </a:rPr>
              <a:t>1</a:t>
            </a:r>
            <a:r>
              <a:rPr lang="en-US" altLang="zh-CN" sz="2200" dirty="0">
                <a:latin typeface="Microsoft YaHei" charset="-122"/>
                <a:ea typeface="Microsoft YaHei" charset="-122"/>
                <a:cs typeface="Microsoft YaHei" charset="-122"/>
              </a:rPr>
              <a:t> and </a:t>
            </a:r>
            <a:r>
              <a:rPr lang="en-US" altLang="zh-CN" sz="2200" i="1" dirty="0">
                <a:latin typeface="Microsoft YaHei" charset="-122"/>
                <a:ea typeface="Microsoft YaHei" charset="-122"/>
                <a:cs typeface="Microsoft YaHei" charset="-122"/>
              </a:rPr>
              <a:t>B</a:t>
            </a:r>
            <a:r>
              <a:rPr lang="en-US" altLang="zh-CN" sz="2200" baseline="-25000" dirty="0">
                <a:latin typeface="Microsoft YaHei" charset="-122"/>
                <a:ea typeface="Microsoft YaHei" charset="-122"/>
                <a:cs typeface="Microsoft YaHei" charset="-122"/>
              </a:rPr>
              <a:t>2</a:t>
            </a:r>
            <a:r>
              <a:rPr lang="en-US" altLang="zh-CN" sz="2200" dirty="0">
                <a:latin typeface="Microsoft YaHei" charset="-122"/>
                <a:ea typeface="Microsoft YaHei" charset="-122"/>
                <a:cs typeface="Microsoft YaHei" charset="-122"/>
              </a:rPr>
              <a:t>, we </a:t>
            </a:r>
            <a:r>
              <a:rPr lang="en-US" altLang="zh-CN" sz="2200" dirty="0" smtClean="0">
                <a:latin typeface="Microsoft YaHei" charset="-122"/>
                <a:ea typeface="Microsoft YaHei" charset="-122"/>
                <a:cs typeface="Microsoft YaHei" charset="-122"/>
              </a:rPr>
              <a:t>define </a:t>
            </a:r>
            <a:r>
              <a:rPr lang="en-US" altLang="zh-CN" sz="2200" dirty="0">
                <a:latin typeface="Microsoft YaHei" charset="-122"/>
                <a:ea typeface="Microsoft YaHei" charset="-122"/>
                <a:cs typeface="Microsoft YaHei" charset="-122"/>
              </a:rPr>
              <a:t>the gap between them as the minimum distance between hyperlinks in </a:t>
            </a:r>
            <a:r>
              <a:rPr lang="en-US" altLang="zh-CN" sz="2200" i="1" dirty="0">
                <a:latin typeface="Microsoft YaHei" charset="-122"/>
                <a:ea typeface="Microsoft YaHei" charset="-122"/>
                <a:cs typeface="Microsoft YaHei" charset="-122"/>
              </a:rPr>
              <a:t>B</a:t>
            </a:r>
            <a:r>
              <a:rPr lang="en-US" altLang="zh-CN" sz="2200" baseline="-25000" dirty="0">
                <a:latin typeface="Microsoft YaHei" charset="-122"/>
                <a:ea typeface="Microsoft YaHei" charset="-122"/>
                <a:cs typeface="Microsoft YaHei" charset="-122"/>
              </a:rPr>
              <a:t>1</a:t>
            </a:r>
            <a:r>
              <a:rPr lang="en-US" altLang="zh-CN" sz="2200" dirty="0">
                <a:latin typeface="Microsoft YaHei" charset="-122"/>
                <a:ea typeface="Microsoft YaHei" charset="-122"/>
                <a:cs typeface="Microsoft YaHei" charset="-122"/>
              </a:rPr>
              <a:t> and </a:t>
            </a:r>
            <a:r>
              <a:rPr lang="en-US" altLang="zh-CN" sz="2200" i="1" dirty="0">
                <a:latin typeface="Microsoft YaHei" charset="-122"/>
                <a:ea typeface="Microsoft YaHei" charset="-122"/>
                <a:cs typeface="Microsoft YaHei" charset="-122"/>
              </a:rPr>
              <a:t>B</a:t>
            </a:r>
            <a:r>
              <a:rPr lang="en-US" altLang="zh-CN" sz="2200" baseline="-25000" dirty="0">
                <a:latin typeface="Microsoft YaHei" charset="-122"/>
                <a:ea typeface="Microsoft YaHei" charset="-122"/>
                <a:cs typeface="Microsoft YaHei" charset="-122"/>
              </a:rPr>
              <a:t>2</a:t>
            </a:r>
            <a:r>
              <a:rPr lang="en-US" altLang="zh-CN" sz="2200" dirty="0">
                <a:latin typeface="Microsoft YaHei" charset="-122"/>
                <a:ea typeface="Microsoft YaHei" charset="-122"/>
                <a:cs typeface="Microsoft YaHei" charset="-122"/>
              </a:rPr>
              <a:t>: </a:t>
            </a:r>
            <a:endParaRPr lang="en-US" altLang="zh-CN" sz="2200" dirty="0" smtClean="0">
              <a:latin typeface="Microsoft YaHei" charset="-122"/>
              <a:ea typeface="Microsoft YaHei" charset="-122"/>
              <a:cs typeface="Microsoft YaHei" charset="-122"/>
            </a:endParaRPr>
          </a:p>
          <a:p>
            <a:pPr marL="457200" lvl="1" indent="0" algn="ctr">
              <a:buNone/>
            </a:pPr>
            <a:r>
              <a:rPr lang="en-US" altLang="zh-CN" sz="2400" dirty="0">
                <a:solidFill>
                  <a:schemeClr val="accent2"/>
                </a:solidFill>
                <a:latin typeface="Times New Roman" charset="0"/>
                <a:ea typeface="Times New Roman" charset="0"/>
                <a:cs typeface="Times New Roman" charset="0"/>
              </a:rPr>
              <a:t>gap(</a:t>
            </a:r>
            <a:r>
              <a:rPr lang="en-US" altLang="zh-CN" sz="2400" i="1" dirty="0">
                <a:solidFill>
                  <a:schemeClr val="accent2"/>
                </a:solidFill>
                <a:latin typeface="Times New Roman" charset="0"/>
                <a:ea typeface="Times New Roman" charset="0"/>
                <a:cs typeface="Times New Roman" charset="0"/>
              </a:rPr>
              <a:t>B</a:t>
            </a:r>
            <a:r>
              <a:rPr lang="en-US" altLang="zh-CN" sz="2400" baseline="-25000" dirty="0">
                <a:solidFill>
                  <a:schemeClr val="accent2"/>
                </a:solidFill>
                <a:latin typeface="Times New Roman" charset="0"/>
                <a:ea typeface="Times New Roman" charset="0"/>
                <a:cs typeface="Times New Roman" charset="0"/>
              </a:rPr>
              <a:t>1</a:t>
            </a:r>
            <a:r>
              <a:rPr lang="en-US" altLang="zh-CN" sz="2400" dirty="0">
                <a:solidFill>
                  <a:schemeClr val="accent2"/>
                </a:solidFill>
                <a:latin typeface="Times New Roman" charset="0"/>
                <a:ea typeface="Times New Roman" charset="0"/>
                <a:cs typeface="Times New Roman" charset="0"/>
              </a:rPr>
              <a:t>,</a:t>
            </a:r>
            <a:r>
              <a:rPr lang="en-US" altLang="zh-CN" sz="2400" i="1" dirty="0">
                <a:solidFill>
                  <a:schemeClr val="accent2"/>
                </a:solidFill>
                <a:latin typeface="Times New Roman" charset="0"/>
                <a:ea typeface="Times New Roman" charset="0"/>
                <a:cs typeface="Times New Roman" charset="0"/>
              </a:rPr>
              <a:t>B</a:t>
            </a:r>
            <a:r>
              <a:rPr lang="en-US" altLang="zh-CN" sz="2400" baseline="-25000" dirty="0">
                <a:solidFill>
                  <a:schemeClr val="accent2"/>
                </a:solidFill>
                <a:latin typeface="Times New Roman" charset="0"/>
                <a:ea typeface="Times New Roman" charset="0"/>
                <a:cs typeface="Times New Roman" charset="0"/>
              </a:rPr>
              <a:t>2</a:t>
            </a:r>
            <a:r>
              <a:rPr lang="en-US" altLang="zh-CN" sz="2400" dirty="0">
                <a:solidFill>
                  <a:schemeClr val="accent2"/>
                </a:solidFill>
                <a:latin typeface="Times New Roman" charset="0"/>
                <a:ea typeface="Times New Roman" charset="0"/>
                <a:cs typeface="Times New Roman" charset="0"/>
              </a:rPr>
              <a:t>) = </a:t>
            </a:r>
            <a:r>
              <a:rPr lang="en-US" altLang="zh-CN" sz="2400" dirty="0" err="1" smtClean="0">
                <a:solidFill>
                  <a:schemeClr val="accent2"/>
                </a:solidFill>
                <a:latin typeface="Times New Roman" charset="0"/>
                <a:ea typeface="Times New Roman" charset="0"/>
                <a:cs typeface="Times New Roman" charset="0"/>
              </a:rPr>
              <a:t>min</a:t>
            </a:r>
            <a:r>
              <a:rPr lang="en-US" altLang="zh-CN" sz="2400" baseline="-25000" dirty="0" err="1" smtClean="0">
                <a:solidFill>
                  <a:schemeClr val="accent2"/>
                </a:solidFill>
                <a:latin typeface="Times New Roman" charset="0"/>
                <a:ea typeface="Times New Roman" charset="0"/>
                <a:cs typeface="Times New Roman" charset="0"/>
              </a:rPr>
              <a:t>ij</a:t>
            </a:r>
            <a:r>
              <a:rPr lang="zh-CN" altLang="en-US" sz="2400" baseline="-25000" dirty="0" smtClean="0">
                <a:solidFill>
                  <a:schemeClr val="accent2"/>
                </a:solidFill>
                <a:latin typeface="Times New Roman" charset="0"/>
                <a:ea typeface="Times New Roman" charset="0"/>
                <a:cs typeface="Times New Roman" charset="0"/>
              </a:rPr>
              <a:t> </a:t>
            </a:r>
            <a:r>
              <a:rPr lang="en-US" altLang="zh-CN" sz="2400" dirty="0" smtClean="0">
                <a:solidFill>
                  <a:schemeClr val="accent2"/>
                </a:solidFill>
                <a:latin typeface="Times New Roman" charset="0"/>
                <a:ea typeface="Times New Roman" charset="0"/>
                <a:cs typeface="Times New Roman" charset="0"/>
              </a:rPr>
              <a:t>DD</a:t>
            </a:r>
            <a:r>
              <a:rPr lang="zh-CN" altLang="en-US" sz="2400" dirty="0" smtClean="0">
                <a:solidFill>
                  <a:schemeClr val="accent2"/>
                </a:solidFill>
                <a:latin typeface="Times New Roman" charset="0"/>
                <a:ea typeface="Times New Roman" charset="0"/>
                <a:cs typeface="Times New Roman" charset="0"/>
              </a:rPr>
              <a:t> </a:t>
            </a:r>
            <a:r>
              <a:rPr lang="en-US" altLang="zh-CN" sz="2400" dirty="0" smtClean="0">
                <a:solidFill>
                  <a:schemeClr val="accent2"/>
                </a:solidFill>
                <a:latin typeface="Times New Roman" charset="0"/>
                <a:ea typeface="Times New Roman" charset="0"/>
                <a:cs typeface="Times New Roman" charset="0"/>
              </a:rPr>
              <a:t>(</a:t>
            </a:r>
            <a:r>
              <a:rPr lang="en-US" altLang="zh-CN" sz="2400" i="1" dirty="0" smtClean="0">
                <a:solidFill>
                  <a:schemeClr val="accent2"/>
                </a:solidFill>
                <a:latin typeface="Times New Roman" charset="0"/>
                <a:ea typeface="Times New Roman" charset="0"/>
                <a:cs typeface="Times New Roman" charset="0"/>
              </a:rPr>
              <a:t>l</a:t>
            </a:r>
            <a:r>
              <a:rPr lang="en-US" altLang="zh-CN" sz="2400" baseline="-25000" dirty="0" smtClean="0">
                <a:solidFill>
                  <a:schemeClr val="accent2"/>
                </a:solidFill>
                <a:latin typeface="Times New Roman" charset="0"/>
                <a:ea typeface="Times New Roman" charset="0"/>
                <a:cs typeface="Times New Roman" charset="0"/>
              </a:rPr>
              <a:t>i</a:t>
            </a:r>
            <a:r>
              <a:rPr lang="en-US" altLang="zh-CN" sz="2400" dirty="0" smtClean="0">
                <a:solidFill>
                  <a:schemeClr val="accent2"/>
                </a:solidFill>
                <a:latin typeface="Times New Roman" charset="0"/>
                <a:ea typeface="Times New Roman" charset="0"/>
                <a:cs typeface="Times New Roman" charset="0"/>
              </a:rPr>
              <a:t>,</a:t>
            </a:r>
            <a:r>
              <a:rPr lang="zh-CN" altLang="en-US" sz="2400" dirty="0" smtClean="0">
                <a:solidFill>
                  <a:schemeClr val="accent2"/>
                </a:solidFill>
                <a:latin typeface="Times New Roman" charset="0"/>
                <a:ea typeface="Times New Roman" charset="0"/>
                <a:cs typeface="Times New Roman" charset="0"/>
              </a:rPr>
              <a:t> </a:t>
            </a:r>
            <a:r>
              <a:rPr lang="en-US" altLang="zh-CN" sz="2400" i="1" dirty="0" err="1" smtClean="0">
                <a:solidFill>
                  <a:schemeClr val="accent2"/>
                </a:solidFill>
                <a:latin typeface="Times New Roman" charset="0"/>
                <a:ea typeface="Times New Roman" charset="0"/>
                <a:cs typeface="Times New Roman" charset="0"/>
              </a:rPr>
              <a:t>l</a:t>
            </a:r>
            <a:r>
              <a:rPr lang="en-US" altLang="zh-CN" sz="2400" baseline="-25000" dirty="0" err="1" smtClean="0">
                <a:solidFill>
                  <a:schemeClr val="accent2"/>
                </a:solidFill>
                <a:latin typeface="Times New Roman" charset="0"/>
                <a:ea typeface="Times New Roman" charset="0"/>
                <a:cs typeface="Times New Roman" charset="0"/>
              </a:rPr>
              <a:t>j</a:t>
            </a:r>
            <a:r>
              <a:rPr lang="en-US" altLang="zh-CN" sz="2400" dirty="0">
                <a:solidFill>
                  <a:schemeClr val="accent2"/>
                </a:solidFill>
                <a:latin typeface="Times New Roman" charset="0"/>
                <a:ea typeface="Times New Roman" charset="0"/>
                <a:cs typeface="Times New Roman" charset="0"/>
              </a:rPr>
              <a:t>) </a:t>
            </a:r>
          </a:p>
          <a:p>
            <a:pPr marL="457200" lvl="1" indent="0" algn="ctr">
              <a:buNone/>
            </a:pPr>
            <a:endParaRPr lang="en-US" altLang="zh-CN" sz="2000" dirty="0">
              <a:latin typeface="Microsoft YaHei" charset="-122"/>
              <a:ea typeface="Microsoft YaHei" charset="-122"/>
              <a:cs typeface="Microsoft YaHei" charset="-122"/>
            </a:endParaRPr>
          </a:p>
          <a:p>
            <a:pPr lvl="1">
              <a:buFont typeface="Wingdings" charset="2"/>
              <a:buChar char="ü"/>
            </a:pPr>
            <a:endParaRPr lang="is-IS" altLang="zh-CN" sz="2200" dirty="0">
              <a:latin typeface="Times New Roman" charset="0"/>
              <a:ea typeface="Times New Roman" charset="0"/>
              <a:cs typeface="Times New Roman" charset="0"/>
            </a:endParaRPr>
          </a:p>
          <a:p>
            <a:pPr lvl="2">
              <a:buFont typeface="Wingdings" charset="2"/>
              <a:buChar char="ü"/>
            </a:pPr>
            <a:endParaRPr kumimoji="1" lang="en-US" altLang="zh-CN" sz="2000" dirty="0" smtClean="0">
              <a:latin typeface="Microsoft YaHei" charset="-122"/>
              <a:ea typeface="Microsoft YaHei" charset="-122"/>
              <a:cs typeface="Microsoft YaHei" charset="-122"/>
            </a:endParaRPr>
          </a:p>
          <a:p>
            <a:pPr lvl="1">
              <a:buFont typeface="Wingdings" charset="2"/>
              <a:buChar char="ü"/>
            </a:pPr>
            <a:endParaRPr kumimoji="1" lang="en-US" altLang="zh-CN" sz="2200" dirty="0">
              <a:latin typeface="Microsoft YaHei" charset="-122"/>
              <a:ea typeface="Microsoft YaHei" charset="-122"/>
              <a:cs typeface="Microsoft YaHei" charset="-122"/>
            </a:endParaRPr>
          </a:p>
          <a:p>
            <a:pPr marL="457200" lvl="1" indent="0">
              <a:buNone/>
            </a:pPr>
            <a:endParaRPr kumimoji="1" lang="zh-CN" altLang="en-US"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32763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离子</Template>
  <TotalTime>13132</TotalTime>
  <Words>1673</Words>
  <Application>Microsoft Macintosh PowerPoint</Application>
  <PresentationFormat>宽屏</PresentationFormat>
  <Paragraphs>204</Paragraphs>
  <Slides>20</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Calibri</vt:lpstr>
      <vt:lpstr>Cambria Math</vt:lpstr>
      <vt:lpstr>Century Gothic</vt:lpstr>
      <vt:lpstr>Mangal</vt:lpstr>
      <vt:lpstr>Microsoft YaHei</vt:lpstr>
      <vt:lpstr>Times New Roman</vt:lpstr>
      <vt:lpstr>Wingdings</vt:lpstr>
      <vt:lpstr>Wingdings 3</vt:lpstr>
      <vt:lpstr>宋体</vt:lpstr>
      <vt:lpstr>Arial</vt:lpstr>
      <vt:lpstr>离子</vt:lpstr>
      <vt:lpstr>Navigation Objects Extraction for  Better Content Structure Understanding</vt:lpstr>
      <vt:lpstr>Outline</vt:lpstr>
      <vt:lpstr>Motivation</vt:lpstr>
      <vt:lpstr>Motivation</vt:lpstr>
      <vt:lpstr>Motivation</vt:lpstr>
      <vt:lpstr>Method</vt:lpstr>
      <vt:lpstr>Method: hyperlink clustering</vt:lpstr>
      <vt:lpstr>Method: hyperlink clustering</vt:lpstr>
      <vt:lpstr>Method: hyperlink clustering</vt:lpstr>
      <vt:lpstr>Method: hyperlink clustering</vt:lpstr>
      <vt:lpstr>Method: hyperlink clustering</vt:lpstr>
      <vt:lpstr>Method: hyperlink clustering</vt:lpstr>
      <vt:lpstr>Method: hyperlink block classifying</vt:lpstr>
      <vt:lpstr>Experiment</vt:lpstr>
      <vt:lpstr>Experiment</vt:lpstr>
      <vt:lpstr>Experiment</vt:lpstr>
      <vt:lpstr>Experiment</vt:lpstr>
      <vt:lpstr>Experiment</vt:lpstr>
      <vt:lpstr>Summary</vt:lpstr>
      <vt:lpstr>Thanks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钊魁</cp:lastModifiedBy>
  <cp:revision>457</cp:revision>
  <dcterms:created xsi:type="dcterms:W3CDTF">2015-06-07T04:55:31Z</dcterms:created>
  <dcterms:modified xsi:type="dcterms:W3CDTF">2017-08-13T14:10:15Z</dcterms:modified>
</cp:coreProperties>
</file>