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8" r:id="rId3"/>
    <p:sldMasterId id="2147483720" r:id="rId4"/>
    <p:sldMasterId id="2147483756" r:id="rId5"/>
    <p:sldMasterId id="2147483768" r:id="rId6"/>
    <p:sldMasterId id="2147483780" r:id="rId7"/>
    <p:sldMasterId id="2147483792" r:id="rId8"/>
    <p:sldMasterId id="2147483804" r:id="rId9"/>
  </p:sldMasterIdLst>
  <p:notesMasterIdLst>
    <p:notesMasterId r:id="rId35"/>
  </p:notesMasterIdLst>
  <p:handoutMasterIdLst>
    <p:handoutMasterId r:id="rId36"/>
  </p:handoutMasterIdLst>
  <p:sldIdLst>
    <p:sldId id="256" r:id="rId10"/>
    <p:sldId id="285" r:id="rId11"/>
    <p:sldId id="258" r:id="rId12"/>
    <p:sldId id="266" r:id="rId13"/>
    <p:sldId id="268" r:id="rId14"/>
    <p:sldId id="269" r:id="rId15"/>
    <p:sldId id="270" r:id="rId16"/>
    <p:sldId id="284" r:id="rId17"/>
    <p:sldId id="271" r:id="rId18"/>
    <p:sldId id="292" r:id="rId19"/>
    <p:sldId id="291" r:id="rId20"/>
    <p:sldId id="272" r:id="rId21"/>
    <p:sldId id="288" r:id="rId22"/>
    <p:sldId id="274" r:id="rId23"/>
    <p:sldId id="286" r:id="rId24"/>
    <p:sldId id="261" r:id="rId25"/>
    <p:sldId id="278" r:id="rId26"/>
    <p:sldId id="279" r:id="rId27"/>
    <p:sldId id="280" r:id="rId28"/>
    <p:sldId id="281" r:id="rId29"/>
    <p:sldId id="282" r:id="rId30"/>
    <p:sldId id="287" r:id="rId31"/>
    <p:sldId id="289" r:id="rId32"/>
    <p:sldId id="290" r:id="rId33"/>
    <p:sldId id="283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个性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0" autoAdjust="0"/>
    <p:restoredTop sz="82696"/>
  </p:normalViewPr>
  <p:slideViewPr>
    <p:cSldViewPr>
      <p:cViewPr>
        <p:scale>
          <a:sx n="80" d="100"/>
          <a:sy n="80" d="100"/>
        </p:scale>
        <p:origin x="15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>
        <p:scale>
          <a:sx n="110" d="100"/>
          <a:sy n="110" d="100"/>
        </p:scale>
        <p:origin x="2752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haokui\Desktop\&#26032;&#24314;%20Microsoft%20Excel%20&#24037;&#20316;&#3492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haokui\Desktop\&#26032;&#24314;%20Microsoft%20Excel%20&#24037;&#20316;&#3492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haokui\Desktop\&#26032;&#24314;%20Microsoft%20Excel%20&#24037;&#20316;&#3492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haokui\Desktop\&#26032;&#24314;%20Microsoft%20Excel%20&#24037;&#20316;&#34920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haokui\Desktop\&#26032;&#24314;%20Microsoft%20Excel%20&#24037;&#20316;&#34920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haokui\Desktop\&#26032;&#24314;%20Microsoft%20Excel%20&#24037;&#20316;&#34920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213167614499856"/>
                  <c:y val="0.022684801403832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59346812618304"/>
                  <c:y val="-0.23989357307877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7734966031028"/>
                  <c:y val="0.2384642447135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赞</c:v>
                </c:pt>
                <c:pt idx="1">
                  <c:v>转发</c:v>
                </c:pt>
                <c:pt idx="2">
                  <c:v>评论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1.1323743E8</c:v>
                </c:pt>
                <c:pt idx="1">
                  <c:v>6.6851035E7</c:v>
                </c:pt>
                <c:pt idx="2">
                  <c:v>5.9367235E7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33573928259"/>
          <c:y val="0.0763931509879844"/>
          <c:w val="0.675272747156605"/>
          <c:h val="0.764336333577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个数</c:v>
                </c:pt>
              </c:strCache>
            </c:strRef>
          </c:tx>
          <c:invertIfNegative val="0"/>
          <c:val>
            <c:numRef>
              <c:f>Sheet1!$B$8:$B$12</c:f>
              <c:numCache>
                <c:formatCode>0.00E+00</c:formatCode>
                <c:ptCount val="5"/>
                <c:pt idx="0">
                  <c:v>10.7</c:v>
                </c:pt>
                <c:pt idx="1">
                  <c:v>0.1446189</c:v>
                </c:pt>
                <c:pt idx="2">
                  <c:v>0.1499997</c:v>
                </c:pt>
                <c:pt idx="3">
                  <c:v>0.0301801</c:v>
                </c:pt>
                <c:pt idx="4">
                  <c:v>0.0372023</c:v>
                </c:pt>
              </c:numCache>
            </c:numRef>
          </c:val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分数</c:v>
                </c:pt>
              </c:strCache>
            </c:strRef>
          </c:tx>
          <c:invertIfNegative val="0"/>
          <c:val>
            <c:numRef>
              <c:f>Sheet1!$C$8:$C$12</c:f>
              <c:numCache>
                <c:formatCode>0.00E+00</c:formatCode>
                <c:ptCount val="5"/>
                <c:pt idx="0">
                  <c:v>10.7</c:v>
                </c:pt>
                <c:pt idx="1">
                  <c:v>1.446189</c:v>
                </c:pt>
                <c:pt idx="2">
                  <c:v>7.499984999999992</c:v>
                </c:pt>
                <c:pt idx="3">
                  <c:v>3.018009999999999</c:v>
                </c:pt>
                <c:pt idx="4">
                  <c:v>7.44046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2426688"/>
        <c:axId val="-2132421664"/>
      </c:barChart>
      <c:catAx>
        <c:axId val="-2132426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zh-CN" altLang="en-US" sz="1600" dirty="0"/>
                  <a:t>档位</a:t>
                </a:r>
              </a:p>
            </c:rich>
          </c:tx>
          <c:layout>
            <c:manualLayout>
              <c:xMode val="edge"/>
              <c:yMode val="edge"/>
              <c:x val="0.833402668416448"/>
              <c:y val="0.837185958280298"/>
            </c:manualLayout>
          </c:layout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-2132421664"/>
        <c:crosses val="autoZero"/>
        <c:auto val="1"/>
        <c:lblAlgn val="ctr"/>
        <c:lblOffset val="100"/>
        <c:noMultiLvlLbl val="0"/>
      </c:catAx>
      <c:valAx>
        <c:axId val="-21324216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zh-CN" altLang="en-US" sz="1600"/>
                  <a:t>千万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-2132426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4508311461067"/>
          <c:y val="0.427036595569871"/>
          <c:w val="0.154380577427822"/>
          <c:h val="0.226328453056454"/>
        </c:manualLayout>
      </c:layout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647309029155"/>
          <c:y val="0.151401527776375"/>
          <c:w val="0.678861788617886"/>
          <c:h val="0.773148148148148"/>
        </c:manualLayout>
      </c:layout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252965795128455"/>
                  <c:y val="-0.175831852016443"/>
                </c:manualLayout>
              </c:layout>
              <c:tx>
                <c:rich>
                  <a:bodyPr/>
                  <a:lstStyle/>
                  <a:p>
                    <a:r>
                      <a:rPr lang="is-IS" altLang="zh-CN" sz="1800"/>
                      <a:t>3
68%</a:t>
                    </a:r>
                    <a:endParaRPr lang="is-IS" altLang="zh-CN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84725240555927"/>
                  <c:y val="0.0158985807132541"/>
                </c:manualLayout>
              </c:layout>
              <c:tx>
                <c:rich>
                  <a:bodyPr/>
                  <a:lstStyle/>
                  <a:p>
                    <a:r>
                      <a:rPr lang="it-IT" altLang="zh-CN" sz="1800"/>
                      <a:t>4
14%</a:t>
                    </a:r>
                    <a:endParaRPr lang="it-IT" altLang="zh-CN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pt-BR" altLang="zh-CN" sz="1800"/>
                      <a:t>5
18%</a:t>
                    </a:r>
                    <a:endParaRPr lang="pt-BR" altLang="zh-CN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Sheet1!$B$20:$B$22</c:f>
              <c:numCache>
                <c:formatCode>General</c:formatCode>
                <c:ptCount val="3"/>
                <c:pt idx="0">
                  <c:v>926880.0</c:v>
                </c:pt>
                <c:pt idx="1">
                  <c:v>191094.0</c:v>
                </c:pt>
                <c:pt idx="2">
                  <c:v>242139.0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1"/>
          <c:dLbls>
            <c:dLbl>
              <c:idx val="0"/>
              <c:layout>
                <c:manualLayout>
                  <c:x val="-0.232845301769191"/>
                  <c:y val="0.0284115808120085"/>
                </c:manualLayout>
              </c:layout>
              <c:tx>
                <c:rich>
                  <a:bodyPr/>
                  <a:lstStyle/>
                  <a:p>
                    <a:r>
                      <a:rPr lang="pt-BR" altLang="zh-CN" smtClean="0"/>
                      <a:t>3</a:t>
                    </a:r>
                    <a:r>
                      <a:rPr lang="pt-BR" altLang="zh-CN"/>
                      <a:t>
41%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pt-BR" altLang="zh-CN" smtClean="0"/>
                      <a:t>4</a:t>
                    </a:r>
                    <a:r>
                      <a:rPr lang="pt-BR" altLang="zh-CN"/>
                      <a:t>
9%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is-IS" altLang="zh-CN" smtClean="0"/>
                      <a:t>5</a:t>
                    </a:r>
                    <a:r>
                      <a:rPr lang="is-IS" altLang="zh-CN"/>
                      <a:t>
11%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224023011048659"/>
                  <c:y val="0.0622137663716377"/>
                </c:manualLayout>
              </c:layout>
              <c:tx>
                <c:rich>
                  <a:bodyPr/>
                  <a:lstStyle/>
                  <a:p>
                    <a:r>
                      <a:rPr lang="pt-BR" altLang="zh-CN" smtClean="0"/>
                      <a:t>2</a:t>
                    </a:r>
                    <a:r>
                      <a:rPr lang="pt-BR" altLang="zh-CN"/>
                      <a:t>
39%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Sheet3!$B$3:$B$6</c:f>
              <c:numCache>
                <c:formatCode>General</c:formatCode>
                <c:ptCount val="4"/>
                <c:pt idx="0">
                  <c:v>926880.0</c:v>
                </c:pt>
                <c:pt idx="1">
                  <c:v>191094.0</c:v>
                </c:pt>
                <c:pt idx="2">
                  <c:v>242139.0</c:v>
                </c:pt>
                <c:pt idx="3">
                  <c:v>883315.0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41205161854768"/>
          <c:y val="0.167281608010922"/>
          <c:w val="0.938888888888889"/>
          <c:h val="0.645248319048409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Sheet1!$B$97:$B$127</c:f>
              <c:numCache>
                <c:formatCode>General</c:formatCode>
                <c:ptCount val="31"/>
                <c:pt idx="0">
                  <c:v>35659.0</c:v>
                </c:pt>
                <c:pt idx="1">
                  <c:v>35053.0</c:v>
                </c:pt>
                <c:pt idx="2">
                  <c:v>29665.0</c:v>
                </c:pt>
                <c:pt idx="3">
                  <c:v>32684.0</c:v>
                </c:pt>
                <c:pt idx="4">
                  <c:v>26846.0</c:v>
                </c:pt>
                <c:pt idx="5">
                  <c:v>31521.0</c:v>
                </c:pt>
                <c:pt idx="6">
                  <c:v>32291.0</c:v>
                </c:pt>
                <c:pt idx="7">
                  <c:v>34898.0</c:v>
                </c:pt>
                <c:pt idx="8">
                  <c:v>41282.0</c:v>
                </c:pt>
                <c:pt idx="9">
                  <c:v>47336.0</c:v>
                </c:pt>
                <c:pt idx="10">
                  <c:v>32098.0</c:v>
                </c:pt>
                <c:pt idx="11">
                  <c:v>31063.0</c:v>
                </c:pt>
                <c:pt idx="12">
                  <c:v>23622.0</c:v>
                </c:pt>
                <c:pt idx="13">
                  <c:v>49240.0</c:v>
                </c:pt>
                <c:pt idx="14">
                  <c:v>36622.0</c:v>
                </c:pt>
                <c:pt idx="15">
                  <c:v>51895.0</c:v>
                </c:pt>
                <c:pt idx="16">
                  <c:v>50364.0</c:v>
                </c:pt>
                <c:pt idx="17">
                  <c:v>45462.0</c:v>
                </c:pt>
                <c:pt idx="18">
                  <c:v>59365.0</c:v>
                </c:pt>
                <c:pt idx="19">
                  <c:v>43912.0</c:v>
                </c:pt>
                <c:pt idx="20">
                  <c:v>60101.0</c:v>
                </c:pt>
                <c:pt idx="21">
                  <c:v>53885.0</c:v>
                </c:pt>
                <c:pt idx="22">
                  <c:v>52454.0</c:v>
                </c:pt>
                <c:pt idx="23">
                  <c:v>67526.0</c:v>
                </c:pt>
                <c:pt idx="24">
                  <c:v>86195.0</c:v>
                </c:pt>
                <c:pt idx="25">
                  <c:v>86781.0</c:v>
                </c:pt>
                <c:pt idx="26">
                  <c:v>64430.0</c:v>
                </c:pt>
                <c:pt idx="27">
                  <c:v>66491.0</c:v>
                </c:pt>
                <c:pt idx="28">
                  <c:v>83563.0</c:v>
                </c:pt>
                <c:pt idx="29">
                  <c:v>89981.0</c:v>
                </c:pt>
                <c:pt idx="30">
                  <c:v>68399.0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7045520"/>
        <c:axId val="-2137042736"/>
      </c:lineChart>
      <c:catAx>
        <c:axId val="-213704552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37042736"/>
        <c:crosses val="autoZero"/>
        <c:auto val="1"/>
        <c:lblAlgn val="ctr"/>
        <c:lblOffset val="100"/>
        <c:noMultiLvlLbl val="0"/>
      </c:catAx>
      <c:valAx>
        <c:axId val="-2137042736"/>
        <c:scaling>
          <c:orientation val="minMax"/>
          <c:max val="100000.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2137045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38814693104275"/>
          <c:y val="0.107781234183856"/>
          <c:w val="0.614447444435998"/>
          <c:h val="0.784437531632288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dPt>
            <c:idx val="1"/>
            <c:bubble3D val="0"/>
            <c:spPr>
              <a:ln>
                <a:prstDash val="sysDot"/>
              </a:ln>
            </c:spPr>
          </c:dPt>
          <c:dPt>
            <c:idx val="5"/>
            <c:bubble3D val="0"/>
            <c:spPr>
              <a:ln>
                <a:prstDash val="sysDot"/>
              </a:ln>
            </c:spPr>
          </c:dPt>
          <c:val>
            <c:numRef>
              <c:f>Sheet1!$B$119:$B$127</c:f>
              <c:numCache>
                <c:formatCode>General</c:formatCode>
                <c:ptCount val="9"/>
                <c:pt idx="0">
                  <c:v>52454.0</c:v>
                </c:pt>
                <c:pt idx="1">
                  <c:v>67526.0</c:v>
                </c:pt>
                <c:pt idx="2">
                  <c:v>86195.0</c:v>
                </c:pt>
                <c:pt idx="3">
                  <c:v>86781.0</c:v>
                </c:pt>
                <c:pt idx="4">
                  <c:v>64430.0</c:v>
                </c:pt>
                <c:pt idx="5">
                  <c:v>66491.0</c:v>
                </c:pt>
                <c:pt idx="6">
                  <c:v>83563.0</c:v>
                </c:pt>
                <c:pt idx="7">
                  <c:v>89981.0</c:v>
                </c:pt>
                <c:pt idx="8">
                  <c:v>68399.0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1985936"/>
        <c:axId val="-2131983152"/>
      </c:lineChart>
      <c:catAx>
        <c:axId val="-21319859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31983152"/>
        <c:crosses val="autoZero"/>
        <c:auto val="1"/>
        <c:lblAlgn val="ctr"/>
        <c:lblOffset val="100"/>
        <c:noMultiLvlLbl val="0"/>
      </c:catAx>
      <c:valAx>
        <c:axId val="-2131983152"/>
        <c:scaling>
          <c:orientation val="minMax"/>
          <c:max val="100000.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2131985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prstDash val="sysDot"/>
                <a:round/>
              </a:ln>
              <a:effectLst/>
            </c:spPr>
          </c:dPt>
          <c:val>
            <c:numRef>
              <c:f>工作表1!$A$37:$A$71</c:f>
              <c:numCache>
                <c:formatCode>General</c:formatCode>
                <c:ptCount val="35"/>
                <c:pt idx="0">
                  <c:v>1384.0</c:v>
                </c:pt>
                <c:pt idx="1">
                  <c:v>1550.0</c:v>
                </c:pt>
                <c:pt idx="2">
                  <c:v>2099.0</c:v>
                </c:pt>
                <c:pt idx="3">
                  <c:v>5446.0</c:v>
                </c:pt>
                <c:pt idx="4">
                  <c:v>2781.0</c:v>
                </c:pt>
                <c:pt idx="5">
                  <c:v>1280.0</c:v>
                </c:pt>
                <c:pt idx="6">
                  <c:v>1077.0</c:v>
                </c:pt>
                <c:pt idx="7">
                  <c:v>772.0</c:v>
                </c:pt>
                <c:pt idx="8">
                  <c:v>365.0</c:v>
                </c:pt>
                <c:pt idx="9">
                  <c:v>1771.0</c:v>
                </c:pt>
                <c:pt idx="10">
                  <c:v>1823.0</c:v>
                </c:pt>
                <c:pt idx="11">
                  <c:v>549.0</c:v>
                </c:pt>
                <c:pt idx="12">
                  <c:v>1351.0</c:v>
                </c:pt>
                <c:pt idx="13">
                  <c:v>796.0</c:v>
                </c:pt>
                <c:pt idx="14">
                  <c:v>1146.0</c:v>
                </c:pt>
                <c:pt idx="15">
                  <c:v>463.0</c:v>
                </c:pt>
                <c:pt idx="16">
                  <c:v>3194.0</c:v>
                </c:pt>
                <c:pt idx="17">
                  <c:v>5371.0</c:v>
                </c:pt>
                <c:pt idx="18">
                  <c:v>1235.0</c:v>
                </c:pt>
                <c:pt idx="19">
                  <c:v>989.0</c:v>
                </c:pt>
                <c:pt idx="20">
                  <c:v>2739.0</c:v>
                </c:pt>
                <c:pt idx="21">
                  <c:v>2096.0</c:v>
                </c:pt>
                <c:pt idx="22">
                  <c:v>1068.0</c:v>
                </c:pt>
                <c:pt idx="23">
                  <c:v>766.0</c:v>
                </c:pt>
                <c:pt idx="24">
                  <c:v>821.0</c:v>
                </c:pt>
                <c:pt idx="25">
                  <c:v>997.0</c:v>
                </c:pt>
                <c:pt idx="26">
                  <c:v>1843.0</c:v>
                </c:pt>
                <c:pt idx="27">
                  <c:v>4241.0</c:v>
                </c:pt>
                <c:pt idx="28">
                  <c:v>681.0</c:v>
                </c:pt>
                <c:pt idx="29">
                  <c:v>1701.0</c:v>
                </c:pt>
                <c:pt idx="30">
                  <c:v>798.0</c:v>
                </c:pt>
                <c:pt idx="31">
                  <c:v>864.0</c:v>
                </c:pt>
                <c:pt idx="32">
                  <c:v>430.0</c:v>
                </c:pt>
                <c:pt idx="33">
                  <c:v>1999.0</c:v>
                </c:pt>
                <c:pt idx="34">
                  <c:v>5369.0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4551280"/>
        <c:axId val="-2134554080"/>
      </c:lineChart>
      <c:catAx>
        <c:axId val="-2134551280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4554080"/>
        <c:crosses val="autoZero"/>
        <c:auto val="1"/>
        <c:lblAlgn val="ctr"/>
        <c:lblOffset val="100"/>
        <c:noMultiLvlLbl val="0"/>
      </c:catAx>
      <c:valAx>
        <c:axId val="-21345540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3455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C2E88-4C3E-234B-AE4D-D263996C628A}" type="datetimeFigureOut">
              <a:rPr kumimoji="1" lang="zh-CN" altLang="en-US" smtClean="0"/>
              <a:t>15/12/21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F943-C305-6A41-BB09-680696EB4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36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4703-B09E-804F-87BD-522880749F0A}" type="datetimeFigureOut">
              <a:rPr kumimoji="1" lang="zh-CN" altLang="en-US" smtClean="0"/>
              <a:t>15/12/21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68A2-C912-074A-BF3F-5E1248D5DD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06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大家好，我们是来自浙江大学的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SeaSide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团队，我叫钊魁，今天由我给大家带来我们团队关于新浪微博互动预测的技术分享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36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我们试图从更宏观的角度解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决这个问题，用四个分类器去预测微博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总交互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，然后利用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方法组合四个分类结果。在这种框架下训练数据是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次方，预测数据是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次方，除第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档外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其他档位分布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比较均匀。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这种模型计算量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很大，执行成本很高，它的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另一个弊端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是过于复杂，难以调优与部署。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79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个方案，它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是我们最终解决方案的雏形。把问题看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分类，去预测微博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总交互数所在档位。在这种框架下训练数据是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次方，预测数据是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比方案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少一些，因为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它不把高档位的数据反复用来训练和预测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虽然这种方法计算量依然很大，但它很大的一个优点是模型简单，并且在计算量方面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有很大的优化空间。那我们应该如何去优化呢？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14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首先来看这一张图，它是关于训练数据中五个档位样本个数与所占分数的示意图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，蓝色是个数，红色是加权分数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可以看到，第一档占了总数据的绝大部分，但是，除第二档外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每档所占分数都差不多。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121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基于这个观察，我们提出方案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。首先通过简单的方法直接分离第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档，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用的方法是，对于微博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，如果发布它的用户历史平均被交互次数小于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1.95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，就认为它是第一档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这么简单的方法已经能有很高的准确率。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基于一个假设，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那就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历史被交互数太低的用户不太可能发出热门微博。这样，在极大地降低了计算量的同时也消除了数据不平衡问题。另外，因为第二档很难区分，并且所占分数很少，我们决定在战略上放弃对第二档的预测，这样不但可以进一步降低计算量，还可以提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档的识别，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档无论是从比赛的角度还是从实际应用的角度都是更重要的。从右图可以看到去掉第二档可以让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当数据更均衡，模式也更明显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。在这种框架下，我们只需要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档作为训练数据，训练数据降为原来的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需要模型预测的数据是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8.6%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。还有没有方法进一步优化呢，有的。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187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种时序场景下一个很重要的性质是时间局部性，微博上用户、内容与社交网络都在演化，虽然说历史总是惊人的相似，但是当下与最近的历史更相似，从这个角度来看，训练数据也不是越多越好。我们采用最近三个月的历史数据，这样计算量更低，而且效果更好。在这种情况下，训练数据降为原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。这便是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最终解决方案，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也就是简易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分离第一档加上舍弃第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档再加上三分类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。我们采用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带权重的随机森林来做三分类问题，用到的权重就是前面每档的权重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064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好，现在万事具备，只欠东风，这里的特征就是东风，接下来我来介绍一下我们用到的主要特征。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对于二元关系数据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特征往往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分为三个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方面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比如在这个问题中是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用户特征，微博特征，用户微博特征。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16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首先来看一下用户特征。用户的第一类特征是互动特征，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可以提供一个基准值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包括这个用户历史被转发、评论、点赞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的相关特征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历史中不同交互等级的微博比例，历史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被交互所在等级，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这条特征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可以把档位划分信息告诉模型，事实表明可以帮助模型进行分类。我们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着重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了历史被互动的变化趋势，比如下图是一个典型用户的被交互次数的曲线，可以看到，他被交互的次数越来越多，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很可能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由于随着时间的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推移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，关注他的人会越来越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当然也有一些用户由于疏于维护，影响力会越来越小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第二类特征是用户的行为特征，也就是用户作为粉丝时的属性，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比如喜欢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赞别人的人更容易得到别人的赞。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934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用户特征的第三类是社交网络特征，包括用户的粉丝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互粉数可以反映一个人的好友数量。我们还用到的经典的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来衡量一个用户在社交网络中的重要程度，分别在无权的粉丝图与有权的交互图上进行了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，交互图的权重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是交互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我们为什么要用两张图呢，因为两张图不只是有权与无权的区别，拓扑结构上也不同，比如不是粉丝也可以间接评论、转发、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点赞，所以说他们可以在两个不同角度来衡量用户在社交网络上的重要性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除此之外，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上的一篇位置，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了某个人所在团的大小，它指的是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最短路径不大于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的节点个数，这维特征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可以衡量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一个用户在社交网络上的传播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，也能有效地消除僵尸粉的影响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在下图中，这个深色点的传播能力是最大的。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455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接下来看微博特征，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利用情感极性词典和表情情感列表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微博进行了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情感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计算一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条微博包含正面词汇表情与负面词汇表情的个数与比例，比如表达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愤怒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（撕逼）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微博更容易引人注意。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我们对微博的热度进行了分析，考虑了它所包含话题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等信息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的热度，比如对于一个话题今天比历史平均出现次数高很多，则它很可能是今天的热点。我们还使用了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Model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，它的一个基本假设是句子由隐式的主题构成，得到主题后就与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第一条中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的话题，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对象类似了。在这里我们一定要注意千万不要引入未来信息，因为预测数据给了我们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月所有的数据，如果我们用到未来信息，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可以很容易得到今天，这个星期，乃至这个月的热点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虽然对结果是有帮助的，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生产环境中数据是实时产生的流。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226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关于微博第三方面的特征是内容分析，判断它是否包含【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、转发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等字样，比如一条微博很可能是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转发此微博将有机会免费使用阿里云服务器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，会有很多人转发。我们还统计了一条微博的词性比例。关于内容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点也是最有意思的一点是这条微博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潜在的感兴趣的粉丝数量，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一个关于机器学习的大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，如果他发机器学习的内容会有很多人关注，但是它只是简单的说今天天气不错，大家也就看看。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微博上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有很多没有意义的信息，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需要有效的手段进行反垃圾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，我们计算了话题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等信息的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黑名单指数，如果一个话题被使用次数很多但是被交互次数很少，它很可能是一条程序自动生成的微博，某些应用程序在使用过程中会自动发微博，这种微博很少有人交互的，即使是个大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。我们还考虑的用户微博长度异常，比如一个用户平时发的微博都很短，但是这条微博很长，很可能是今天安装的某款新应用发出的。最后，以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开头往往是对话，这种微博一般交互规模有限。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8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这是我们的内容提纲，我将会先介绍简单地一下我们对这个问题的理解，然后是如何对这个问题进行建模以及使用到的主要特征，最后是总结与展望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12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最后来看用户微博特征，用户微博特征主要是关于微博发布时间的特征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。我们用此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微博发布时间与该用户第一条微博时间差来粗略衡量微博账号年龄，一般情况下年龄越长的账号越有影响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；第二点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计算微博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发表的时间点有多少潜在的交互粉丝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，这一点非常有意思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，因为每个人看微博的时间不同，看到微博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不同，比如一个人习惯中午看微博，那早晨的微博已经被刷屏了刷掉了，不太会被看到。第三点是微博发表时是星期几，是几点，下图是某个典型用户微博交互数曲线，左边是连续的两个星期的信息，右边是连续两天的信息，我们看到无论是从星期的尺度还是从小时的尺度都有周期性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一般都是周中交互较多，周末可能大家都出去玩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不太看微博。小时级别在早晨、中午和晚上都有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高峰，可见很多人在吃饭的时候或者晚上躺在床上的时候玩微博的。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关于用户微博信息，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我们也能考虑一些异常现象，比如一个用户每天发微博很少，今天突然发了很多微博，很可能是今天他买了个手环，手环自动发的微博，这些微博一般都很少有人交互。还有判断用户发布微博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秒内是否会发新的微博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，这基于我们观察到的一个现象，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正常用户不大可能会在极短时间内发布多条微薄，很可能是由于反复编辑造成的，或者是机器人在刷微博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85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我们上面介绍了这么多种特征，但实际上并不是每个特征都很有效，那些无效的特征会稀释有效的特征发挥的作用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所以需要进行过滤。基于平台提供的功能，我们利用皮尔森相关系数来进行特征筛选。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皮尔森相关系数可以反映两个变量间的相关性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，分别计算每个特征与档位之间的相关系数，然后去除那些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不符合预期的特征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，比如有的特征我们本来认为是正相关的，但是计算出来的系数是负的，可能这维特征并不合理。筛选之后我们最终用了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，成绩提升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，可见特征不是越多越好。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633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最后对我们的工作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一个简单的总结与展望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717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我们的解决方案是简易分离第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档加上舍弃第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档再加上用三分类随机森林，只需要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的历史数据作为训练集，实时数据的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8.6%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预测。实际运行情况是训练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棵树的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分钟，而预测速度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每分钟可以预测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条。特征方面，我们分为三个角度，其中用户特征计算复杂度相对高，但是这些用户属性比较稳定，只需要定期更新。对于每条微博，特征计算复杂度是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是微博长度。而用户微博特征计算非常简单，是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484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我们解决方案最大特色是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模型，不需要复杂的融合与调优，部署难度与执行成本都较低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，其次，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还通过合理的数据预处理，来提高执行效率，另外避免使用未来信息，这样才能实用可行。对于这一问题，还有很多探索空间，第一点在生产环境中，应该用滑动窗口来产生训练数据，比如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日的微博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日的数据已经已知了，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训练数据要向前滚动一天，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（也就是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号开始，这样的话，应该效果会更好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点是希望尝试其他的分类模型，比如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通常情况下都会比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。最后，我们希望能够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在保持简单的前提下更好地提取第一档，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尝试区分第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档。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090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这就是我们想要分享的全部内容，谢谢大家。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10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首先来看第一部分，问题的描述与分析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80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我们一共有三份数据，其中第一份是博文数据，训练数据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从去年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月初到今年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月末，内容是中文明文数据，话题覆盖非常广泛，需要我们预测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热度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的是今年四月份的微博，内容同样是中文明文数据，但是在演化，会有新的话题出现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98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第二份是粉丝数据，它给出了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亿条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粉丝关系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24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第三份是行为数据，每条数据描述的是一个用户在某个时间对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。行为用户只有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总粉丝群体的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，行为时间都是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小时内。我们看到只有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的微博有被交互过，这些微博来自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的用户，也就是说绝大部分微博都没有被交互过。微博交互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一共有三种类型，右图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是分布情况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，大家看到点赞行为是最多的，因为最方便。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78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有了这些数据后，我们的目标是快速找到有价值的微博，增加其曝光量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实际中用每条微博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小时内互动总数来反映微博的价值，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我们要预测微博的总交互所处档位。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最后得分是预测正确档位加权得分除以总加权得分。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从这个权重表中可以看到，对那些互动数多的微博准确预测更为重要。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039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为了解决这个问题，我们应该如何建模呢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626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最直接的方案是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看做一个二分类问题，去计算用户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与微博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产生交互的概率，对于微博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，它的最终交互次数可以通过对这个概率关于所有用户求和得到。在这种框架下，训练数据是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次方，预测数据是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次方，正负样本差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个数量级，这个问题的规模过大，模式也过于稀疏，所以说不具有可行性。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68A2-C912-074A-BF3F-5E1248D5DDF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7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51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3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88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89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52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34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65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2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69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30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2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159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87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7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94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792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57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42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97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27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77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97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434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70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742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68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2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47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58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965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860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938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6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72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655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404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7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814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914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811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4356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199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93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715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258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093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4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012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096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975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667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413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049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290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01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522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431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472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864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13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1934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578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003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892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286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562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671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098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056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761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528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871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729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151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2956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2936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800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644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232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917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294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529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178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5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4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9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7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3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3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211" y="2793122"/>
            <a:ext cx="9134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新浪微博互动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预测大赛答辩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9211" y="4509120"/>
            <a:ext cx="91174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SeaSide</a:t>
            </a:r>
          </a:p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李邦鹏  钊魁</a:t>
            </a:r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浙江大学</a:t>
            </a:r>
          </a:p>
        </p:txBody>
      </p:sp>
    </p:spTree>
    <p:extLst>
      <p:ext uri="{BB962C8B-B14F-4D97-AF65-F5344CB8AC3E}">
        <p14:creationId xmlns:p14="http://schemas.microsoft.com/office/powerpoint/2010/main" val="28472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四次二分类：微博</a:t>
            </a:r>
            <a:r>
              <a:rPr lang="en-US" altLang="zh-CN" sz="2000" dirty="0" smtClean="0">
                <a:latin typeface="+mn-ea"/>
              </a:rPr>
              <a:t>m</a:t>
            </a:r>
            <a:r>
              <a:rPr lang="zh-CN" altLang="en-US" sz="2000" dirty="0" smtClean="0">
                <a:latin typeface="+mn-ea"/>
              </a:rPr>
              <a:t>总交互是否大于</a:t>
            </a:r>
            <a:r>
              <a:rPr lang="en-US" altLang="zh-CN" sz="2000" dirty="0" smtClean="0">
                <a:latin typeface="+mn-ea"/>
              </a:rPr>
              <a:t>5/10/50/100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Boosting</a:t>
            </a:r>
            <a:r>
              <a:rPr lang="zh-CN" altLang="en-US" sz="2000" dirty="0" smtClean="0">
                <a:latin typeface="+mn-ea"/>
              </a:rPr>
              <a:t>方法组合四个分类结果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训练数据       ，预测数据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除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档外，数据分布较均匀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计算规模大，执行成本高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模型复杂，</a:t>
            </a:r>
            <a:r>
              <a:rPr lang="zh-CN" altLang="en-US" sz="2000" dirty="0" smtClean="0">
                <a:latin typeface="+mn-ea"/>
              </a:rPr>
              <a:t>难以调优与部署</a:t>
            </a:r>
            <a:endParaRPr lang="en-US" altLang="zh-CN" sz="20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035904"/>
              </p:ext>
            </p:extLst>
          </p:nvPr>
        </p:nvGraphicFramePr>
        <p:xfrm>
          <a:off x="2328863" y="2781300"/>
          <a:ext cx="9207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0" name="Equation" r:id="rId4" imgW="520560" imgH="203040" progId="Equation.DSMT4">
                  <p:embed/>
                </p:oleObj>
              </mc:Choice>
              <mc:Fallback>
                <p:oleObj name="Equation" r:id="rId4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781300"/>
                        <a:ext cx="9207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989341"/>
              </p:ext>
            </p:extLst>
          </p:nvPr>
        </p:nvGraphicFramePr>
        <p:xfrm>
          <a:off x="4489450" y="2781300"/>
          <a:ext cx="9652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" name="Equation" r:id="rId6" imgW="545760" imgH="203040" progId="Equation.DSMT4">
                  <p:embed/>
                </p:oleObj>
              </mc:Choice>
              <mc:Fallback>
                <p:oleObj name="Equation" r:id="rId6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781300"/>
                        <a:ext cx="9652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0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五分类：</a:t>
            </a:r>
            <a:r>
              <a:rPr lang="zh-CN" altLang="en-US" sz="2000" dirty="0">
                <a:latin typeface="+mn-ea"/>
              </a:rPr>
              <a:t>微</a:t>
            </a:r>
            <a:r>
              <a:rPr lang="zh-CN" altLang="en-US" sz="2000" dirty="0" smtClean="0">
                <a:latin typeface="+mn-ea"/>
              </a:rPr>
              <a:t>博</a:t>
            </a:r>
            <a:r>
              <a:rPr lang="en-US" altLang="zh-CN" sz="2000" dirty="0" smtClean="0">
                <a:latin typeface="+mn-ea"/>
              </a:rPr>
              <a:t>m</a:t>
            </a:r>
            <a:r>
              <a:rPr lang="zh-CN" altLang="en-US" sz="2000" dirty="0" smtClean="0">
                <a:latin typeface="+mn-ea"/>
              </a:rPr>
              <a:t>总交互次数所在档位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训练数据       ，预测数据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除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档外，数据分布较均匀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计算规模</a:t>
            </a:r>
            <a:r>
              <a:rPr lang="zh-CN" altLang="en-US" sz="2000" dirty="0" smtClean="0">
                <a:latin typeface="+mn-ea"/>
              </a:rPr>
              <a:t>较大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模型简单，有优化空间</a:t>
            </a: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981038"/>
              </p:ext>
            </p:extLst>
          </p:nvPr>
        </p:nvGraphicFramePr>
        <p:xfrm>
          <a:off x="2331294" y="2420566"/>
          <a:ext cx="8985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" name="Equation" r:id="rId4" imgW="507960" imgH="203040" progId="Equation.DSMT4">
                  <p:embed/>
                </p:oleObj>
              </mc:Choice>
              <mc:Fallback>
                <p:oleObj name="Equation" r:id="rId4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294" y="2420566"/>
                        <a:ext cx="8985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2974"/>
              </p:ext>
            </p:extLst>
          </p:nvPr>
        </p:nvGraphicFramePr>
        <p:xfrm>
          <a:off x="4502150" y="2420938"/>
          <a:ext cx="9207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" name="Equation" r:id="rId6" imgW="520560" imgH="203040" progId="Equation.DSMT4">
                  <p:embed/>
                </p:oleObj>
              </mc:Choice>
              <mc:Fallback>
                <p:oleObj name="Equation" r:id="rId6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2420938"/>
                        <a:ext cx="9207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训练数据中五档的分布情况</a:t>
            </a: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898748"/>
              </p:ext>
            </p:extLst>
          </p:nvPr>
        </p:nvGraphicFramePr>
        <p:xfrm>
          <a:off x="2051720" y="2564905"/>
          <a:ext cx="5400600" cy="345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56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简易方法分离第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档</a:t>
            </a:r>
            <a:endParaRPr lang="en-US" altLang="zh-CN" sz="20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发表微博</a:t>
            </a:r>
            <a:r>
              <a:rPr lang="en-US" altLang="zh-CN" sz="1600" dirty="0" smtClean="0">
                <a:latin typeface="+mn-ea"/>
              </a:rPr>
              <a:t>m</a:t>
            </a:r>
            <a:r>
              <a:rPr lang="zh-CN" altLang="en-US" sz="1600" dirty="0" smtClean="0">
                <a:latin typeface="+mn-ea"/>
              </a:rPr>
              <a:t>的用户</a:t>
            </a:r>
            <a:r>
              <a:rPr lang="en-US" altLang="zh-CN" sz="1600" dirty="0" smtClean="0">
                <a:latin typeface="+mn-ea"/>
              </a:rPr>
              <a:t>u</a:t>
            </a:r>
            <a:r>
              <a:rPr lang="zh-CN" altLang="en-US" sz="1600" dirty="0" smtClean="0">
                <a:latin typeface="+mn-ea"/>
              </a:rPr>
              <a:t>历史平均被交互次数小于</a:t>
            </a:r>
            <a:r>
              <a:rPr lang="en-US" altLang="zh-CN" sz="1600" dirty="0" smtClean="0">
                <a:latin typeface="+mn-ea"/>
              </a:rPr>
              <a:t>1.95</a:t>
            </a: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极大地降低计算量</a:t>
            </a:r>
            <a:endParaRPr lang="en-US" altLang="zh-CN" sz="16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prstClr val="black"/>
                </a:solidFill>
                <a:latin typeface="宋体" charset="-122"/>
              </a:rPr>
              <a:t>消除</a:t>
            </a:r>
            <a:r>
              <a:rPr lang="zh-CN" altLang="en-US" sz="1600" dirty="0">
                <a:solidFill>
                  <a:prstClr val="black"/>
                </a:solidFill>
                <a:latin typeface="宋体" charset="-122"/>
              </a:rPr>
              <a:t>数据不平衡</a:t>
            </a:r>
            <a:r>
              <a:rPr lang="zh-CN" altLang="en-US" sz="1600" dirty="0" smtClean="0">
                <a:solidFill>
                  <a:prstClr val="black"/>
                </a:solidFill>
                <a:latin typeface="宋体" charset="-122"/>
              </a:rPr>
              <a:t>问题</a:t>
            </a:r>
            <a:endParaRPr lang="en-US" altLang="zh-CN" sz="16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舍弃第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档</a:t>
            </a:r>
            <a:endParaRPr lang="en-US" altLang="zh-CN" sz="20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难以区分，所占分数少</a:t>
            </a:r>
            <a:endParaRPr lang="en-US" altLang="zh-CN" sz="16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+mn-ea"/>
              </a:rPr>
              <a:t>进一步降低</a:t>
            </a:r>
            <a:r>
              <a:rPr lang="zh-CN" altLang="en-US" sz="1600" dirty="0" smtClean="0">
                <a:latin typeface="+mn-ea"/>
              </a:rPr>
              <a:t>计算量</a:t>
            </a:r>
            <a:endParaRPr lang="en-US" altLang="zh-CN" sz="16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提高对</a:t>
            </a:r>
            <a:r>
              <a:rPr lang="en-US" altLang="zh-CN" sz="1600" dirty="0" smtClean="0">
                <a:latin typeface="+mn-ea"/>
              </a:rPr>
              <a:t>3/4/5</a:t>
            </a:r>
            <a:r>
              <a:rPr lang="zh-CN" altLang="en-US" sz="1600" dirty="0" smtClean="0">
                <a:latin typeface="+mn-ea"/>
              </a:rPr>
              <a:t>档的识别</a:t>
            </a:r>
            <a:endParaRPr lang="en-US" altLang="zh-CN" sz="16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训练用历史数据中</a:t>
            </a:r>
            <a:r>
              <a:rPr lang="en-US" altLang="zh-CN" sz="2000" dirty="0" smtClean="0">
                <a:latin typeface="+mn-ea"/>
              </a:rPr>
              <a:t>3/4/5</a:t>
            </a:r>
            <a:r>
              <a:rPr lang="zh-CN" altLang="en-US" sz="2000" dirty="0" smtClean="0">
                <a:latin typeface="+mn-ea"/>
              </a:rPr>
              <a:t>档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训练数据</a:t>
            </a:r>
            <a:r>
              <a:rPr lang="en-US" altLang="zh-CN" sz="2000" dirty="0" smtClean="0">
                <a:latin typeface="+mn-ea"/>
              </a:rPr>
              <a:t>217</a:t>
            </a:r>
            <a:r>
              <a:rPr lang="zh-CN" altLang="en-US" sz="2000" dirty="0" smtClean="0">
                <a:latin typeface="+mn-ea"/>
              </a:rPr>
              <a:t>万（</a:t>
            </a:r>
            <a:r>
              <a:rPr lang="en-US" altLang="zh-CN" sz="2000" dirty="0" smtClean="0">
                <a:latin typeface="+mn-ea"/>
              </a:rPr>
              <a:t>2.0%</a:t>
            </a:r>
            <a:r>
              <a:rPr lang="zh-CN" altLang="en-US" sz="2000" dirty="0" smtClean="0">
                <a:latin typeface="+mn-ea"/>
              </a:rPr>
              <a:t>），需模型预测的数据</a:t>
            </a:r>
            <a:r>
              <a:rPr lang="en-US" altLang="zh-CN" sz="2000" dirty="0" smtClean="0">
                <a:latin typeface="+mn-ea"/>
              </a:rPr>
              <a:t>155</a:t>
            </a:r>
            <a:r>
              <a:rPr lang="zh-CN" altLang="en-US" sz="2000" dirty="0" smtClean="0">
                <a:latin typeface="+mn-ea"/>
              </a:rPr>
              <a:t>万（</a:t>
            </a:r>
            <a:r>
              <a:rPr lang="en-US" altLang="zh-CN" sz="2000" dirty="0" smtClean="0">
                <a:latin typeface="+mn-ea"/>
              </a:rPr>
              <a:t>8.6%)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94089"/>
              </p:ext>
            </p:extLst>
          </p:nvPr>
        </p:nvGraphicFramePr>
        <p:xfrm>
          <a:off x="5868144" y="2260046"/>
          <a:ext cx="295232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39543"/>
              </p:ext>
            </p:extLst>
          </p:nvPr>
        </p:nvGraphicFramePr>
        <p:xfrm>
          <a:off x="3491880" y="2454040"/>
          <a:ext cx="2952328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右箭头 3"/>
          <p:cNvSpPr/>
          <p:nvPr/>
        </p:nvSpPr>
        <p:spPr>
          <a:xfrm>
            <a:off x="6084168" y="3356992"/>
            <a:ext cx="216024" cy="81622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时间局部性</a:t>
            </a:r>
            <a:endParaRPr lang="en-US" altLang="zh-CN" sz="20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用户、内容与社交网络等在演化</a:t>
            </a:r>
            <a:endParaRPr lang="en-US" altLang="zh-CN" sz="16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与更近的历史更相似</a:t>
            </a:r>
            <a:endParaRPr lang="en-US" altLang="zh-CN" sz="16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训练数据不是越多越好</a:t>
            </a:r>
            <a:endParaRPr lang="en-US" altLang="zh-CN" sz="16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用最近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个月历史数据</a:t>
            </a:r>
            <a:endParaRPr lang="en-US" altLang="zh-CN" sz="20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+mn-ea"/>
              </a:rPr>
              <a:t>2015-01-01</a:t>
            </a:r>
            <a:r>
              <a:rPr lang="zh-CN" altLang="en-US" sz="1600" dirty="0" smtClean="0">
                <a:latin typeface="+mn-ea"/>
              </a:rPr>
              <a:t>到</a:t>
            </a:r>
            <a:r>
              <a:rPr lang="en-US" altLang="zh-CN" sz="1600" dirty="0" smtClean="0">
                <a:latin typeface="+mn-ea"/>
              </a:rPr>
              <a:t>2015-03-31</a:t>
            </a: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计算量更</a:t>
            </a:r>
            <a:r>
              <a:rPr lang="zh-CN" altLang="en-US" sz="1600" dirty="0">
                <a:latin typeface="+mn-ea"/>
              </a:rPr>
              <a:t>低，效果</a:t>
            </a:r>
            <a:r>
              <a:rPr lang="zh-CN" altLang="en-US" sz="1600" dirty="0" smtClean="0">
                <a:latin typeface="+mn-ea"/>
              </a:rPr>
              <a:t>更好</a:t>
            </a:r>
            <a:endParaRPr lang="en-US" altLang="zh-CN" sz="16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训练数据</a:t>
            </a:r>
            <a:r>
              <a:rPr lang="en-US" altLang="zh-CN" sz="2000" dirty="0" smtClean="0">
                <a:latin typeface="+mn-ea"/>
              </a:rPr>
              <a:t>136</a:t>
            </a:r>
            <a:r>
              <a:rPr lang="zh-CN" altLang="en-US" sz="2000" dirty="0" smtClean="0">
                <a:latin typeface="+mn-ea"/>
              </a:rPr>
              <a:t>万（</a:t>
            </a:r>
            <a:r>
              <a:rPr lang="en-US" altLang="zh-CN" sz="2000" dirty="0" smtClean="0">
                <a:latin typeface="+mn-ea"/>
              </a:rPr>
              <a:t>1.2%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最终方案</a:t>
            </a:r>
            <a:endParaRPr lang="en-US" altLang="zh-CN" sz="20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简易分离第</a:t>
            </a: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档</a:t>
            </a:r>
            <a:r>
              <a:rPr lang="en-US" altLang="zh-CN" sz="1600" dirty="0" smtClean="0">
                <a:latin typeface="+mn-ea"/>
              </a:rPr>
              <a:t>+</a:t>
            </a:r>
            <a:r>
              <a:rPr lang="zh-CN" altLang="en-US" sz="1600" dirty="0" smtClean="0">
                <a:latin typeface="+mn-ea"/>
              </a:rPr>
              <a:t>舍弃第</a:t>
            </a: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档</a:t>
            </a:r>
            <a:r>
              <a:rPr lang="en-US" altLang="zh-CN" sz="1600" dirty="0" smtClean="0">
                <a:latin typeface="+mn-ea"/>
              </a:rPr>
              <a:t>+</a:t>
            </a:r>
            <a:r>
              <a:rPr lang="zh-CN" altLang="en-US" sz="1600" dirty="0" smtClean="0">
                <a:latin typeface="+mn-ea"/>
              </a:rPr>
              <a:t>三分类</a:t>
            </a:r>
            <a:endParaRPr lang="en-US" altLang="zh-CN" sz="16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+mn-ea"/>
              </a:rPr>
              <a:t>带</a:t>
            </a:r>
            <a:r>
              <a:rPr lang="zh-CN" altLang="en-US" sz="1600" dirty="0" smtClean="0">
                <a:latin typeface="+mn-ea"/>
              </a:rPr>
              <a:t>权重的随机森林</a:t>
            </a:r>
            <a:endParaRPr lang="en-US" altLang="zh-CN" sz="16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75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576" y="3212976"/>
            <a:ext cx="7700392" cy="13620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特征工程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3568" y="1340768"/>
            <a:ext cx="7772400" cy="1500187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5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5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5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36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互动特征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历史被转发、评论、赞与互动的均值、方差、变异系数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历史中不同互动级别微博所占比例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历史平均被交互所在等级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历史被交互变化趋势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endParaRPr lang="en-US" altLang="zh-CN" sz="18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行为特征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转发、评论、赞与互动的均值、方差、变异系数</a:t>
            </a:r>
            <a:endParaRPr lang="en-US" altLang="zh-CN" sz="18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关注了多少人</a:t>
            </a:r>
            <a:endParaRPr lang="en-US" altLang="zh-CN" sz="1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113539"/>
              </p:ext>
            </p:extLst>
          </p:nvPr>
        </p:nvGraphicFramePr>
        <p:xfrm>
          <a:off x="1331640" y="3284984"/>
          <a:ext cx="6264696" cy="115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779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9" y="1916832"/>
            <a:ext cx="6042569" cy="39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社交网络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粉丝数、活跃粉丝</a:t>
            </a:r>
            <a:r>
              <a:rPr lang="zh-CN" altLang="en-US" sz="1800" dirty="0" smtClean="0">
                <a:latin typeface="+mn-ea"/>
              </a:rPr>
              <a:t>数与比例</a:t>
            </a:r>
            <a:endParaRPr lang="en-US" altLang="zh-CN" sz="18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不同交互档位下粉丝数量</a:t>
            </a:r>
            <a:endParaRPr lang="en-US" altLang="zh-CN" sz="18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互粉</a:t>
            </a:r>
            <a:r>
              <a:rPr lang="zh-CN" altLang="en-US" sz="1800" dirty="0" smtClean="0">
                <a:latin typeface="+mn-ea"/>
              </a:rPr>
              <a:t>数，反映好友数量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+mn-ea"/>
              </a:rPr>
              <a:t>PageRank</a:t>
            </a:r>
            <a:r>
              <a:rPr lang="zh-CN" altLang="en-US" sz="1800" dirty="0" smtClean="0">
                <a:latin typeface="+mn-ea"/>
              </a:rPr>
              <a:t>：无权粉丝图、有权交互图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所在团大小：最短路不大于</a:t>
            </a:r>
            <a:r>
              <a:rPr lang="en-US" altLang="zh-CN" sz="1800" dirty="0" smtClean="0">
                <a:latin typeface="+mn-ea"/>
              </a:rPr>
              <a:t>1/2/3</a:t>
            </a:r>
            <a:r>
              <a:rPr lang="zh-CN" altLang="en-US" sz="1800" dirty="0" smtClean="0">
                <a:latin typeface="+mn-ea"/>
              </a:rPr>
              <a:t>的结点数量</a:t>
            </a: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4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情感分析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情感极性词典</a:t>
            </a:r>
            <a:r>
              <a:rPr lang="en-US" altLang="zh-CN" sz="1800" dirty="0" smtClean="0">
                <a:latin typeface="+mn-ea"/>
              </a:rPr>
              <a:t>NTUSD</a:t>
            </a:r>
            <a:r>
              <a:rPr lang="zh-CN" altLang="en-US" sz="1800" dirty="0" smtClean="0">
                <a:latin typeface="+mn-ea"/>
              </a:rPr>
              <a:t>，表情情感列表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正、负面词汇与表情的个数、比例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热度分析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+mn-ea"/>
              </a:rPr>
              <a:t>#</a:t>
            </a:r>
            <a:r>
              <a:rPr lang="zh-CN" altLang="en-US" sz="1800" dirty="0" smtClean="0">
                <a:latin typeface="+mn-ea"/>
              </a:rPr>
              <a:t>话题</a:t>
            </a:r>
            <a:r>
              <a:rPr lang="en-US" altLang="zh-CN" sz="1800" dirty="0" smtClean="0">
                <a:latin typeface="+mn-ea"/>
              </a:rPr>
              <a:t>#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 AT</a:t>
            </a:r>
            <a:r>
              <a:rPr lang="zh-CN" altLang="en-US" sz="1800" dirty="0" smtClean="0">
                <a:latin typeface="+mn-ea"/>
              </a:rPr>
              <a:t>对象、</a:t>
            </a:r>
            <a:r>
              <a:rPr lang="en-US" altLang="zh-CN" sz="1800" dirty="0" smtClean="0">
                <a:latin typeface="+mn-ea"/>
              </a:rPr>
              <a:t>URL</a:t>
            </a: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历史平均出现次数</a:t>
            </a:r>
            <a:endParaRPr lang="en-US" altLang="zh-CN" sz="16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截止微博</a:t>
            </a:r>
            <a:r>
              <a:rPr lang="en-US" altLang="zh-CN" sz="1600" dirty="0" smtClean="0">
                <a:latin typeface="+mn-ea"/>
              </a:rPr>
              <a:t>m</a:t>
            </a:r>
            <a:r>
              <a:rPr lang="zh-CN" altLang="en-US" sz="1600" dirty="0" smtClean="0">
                <a:latin typeface="+mn-ea"/>
              </a:rPr>
              <a:t>时出现次数</a:t>
            </a:r>
            <a:endParaRPr lang="en-US" altLang="zh-CN" sz="16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+mn-ea"/>
              </a:rPr>
              <a:t>Topic Model</a:t>
            </a:r>
            <a:endParaRPr lang="en-US" altLang="zh-CN" sz="1800" dirty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句子由隐式主题构成</a:t>
            </a:r>
            <a:endParaRPr lang="en-US" altLang="zh-CN" sz="16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历史平均出现次数</a:t>
            </a:r>
            <a:endParaRPr lang="en-US" altLang="zh-CN" sz="16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截止微博</a:t>
            </a:r>
            <a:r>
              <a:rPr lang="en-US" altLang="zh-CN" sz="1600" dirty="0" smtClean="0">
                <a:latin typeface="+mn-ea"/>
              </a:rPr>
              <a:t>m</a:t>
            </a:r>
            <a:r>
              <a:rPr lang="zh-CN" altLang="en-US" sz="1600" dirty="0" smtClean="0">
                <a:latin typeface="+mn-ea"/>
              </a:rPr>
              <a:t>时出现次数</a:t>
            </a:r>
            <a:endParaRPr lang="en-US" altLang="zh-CN" sz="16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prstClr val="black"/>
                </a:solidFill>
                <a:latin typeface="宋体"/>
              </a:rPr>
              <a:t>不要引入未来信息</a:t>
            </a:r>
            <a:endParaRPr lang="en-US" altLang="zh-CN" sz="1800" dirty="0" smtClean="0">
              <a:solidFill>
                <a:prstClr val="black"/>
              </a:solidFill>
              <a:latin typeface="宋体"/>
            </a:endParaRPr>
          </a:p>
          <a:p>
            <a:pPr marL="514350" lvl="1" indent="0">
              <a:buSzPct val="80000"/>
              <a:buNone/>
            </a:pP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2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是否包含</a:t>
            </a:r>
            <a:r>
              <a:rPr lang="en-US" altLang="zh-CN" sz="1800" dirty="0">
                <a:latin typeface="+mn-ea"/>
              </a:rPr>
              <a:t>@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#</a:t>
            </a:r>
            <a:r>
              <a:rPr lang="zh-CN" altLang="en-US" sz="1800" dirty="0">
                <a:latin typeface="+mn-ea"/>
              </a:rPr>
              <a:t>、？、！、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、转发、赞等</a:t>
            </a:r>
            <a:endParaRPr lang="en-US" altLang="zh-CN" sz="18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词性比例</a:t>
            </a:r>
            <a:r>
              <a:rPr lang="zh-CN" altLang="en-US" sz="1800" dirty="0">
                <a:latin typeface="+mn-ea"/>
              </a:rPr>
              <a:t>：名称、动词、形容词与标点符号</a:t>
            </a:r>
            <a:r>
              <a:rPr lang="zh-CN" altLang="en-US" sz="1800" dirty="0" smtClean="0">
                <a:latin typeface="+mn-ea"/>
              </a:rPr>
              <a:t>等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微博</a:t>
            </a:r>
            <a:r>
              <a:rPr lang="en-US" altLang="zh-CN" sz="1800" dirty="0">
                <a:latin typeface="+mn-ea"/>
              </a:rPr>
              <a:t>Topic</a:t>
            </a:r>
            <a:r>
              <a:rPr lang="zh-CN" altLang="en-US" sz="1800" dirty="0">
                <a:latin typeface="+mn-ea"/>
              </a:rPr>
              <a:t>有多少潜在粉丝</a:t>
            </a:r>
            <a:r>
              <a:rPr lang="zh-CN" altLang="en-US" sz="1800" dirty="0" smtClean="0">
                <a:latin typeface="+mn-ea"/>
              </a:rPr>
              <a:t>感兴趣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+mn-ea"/>
              </a:rPr>
              <a:t>#</a:t>
            </a:r>
            <a:r>
              <a:rPr lang="zh-CN" altLang="en-US" sz="1800" dirty="0" smtClean="0">
                <a:latin typeface="+mn-ea"/>
              </a:rPr>
              <a:t>话题</a:t>
            </a:r>
            <a:r>
              <a:rPr lang="en-US" altLang="zh-CN" sz="1800" dirty="0" smtClean="0">
                <a:latin typeface="+mn-ea"/>
              </a:rPr>
              <a:t>#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AT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URL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Topic</a:t>
            </a:r>
            <a:r>
              <a:rPr lang="zh-CN" altLang="en-US" sz="1800" dirty="0" smtClean="0">
                <a:latin typeface="+mn-ea"/>
              </a:rPr>
              <a:t>的黑名单指数</a:t>
            </a:r>
            <a:endParaRPr lang="en-US" altLang="zh-CN" sz="16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使用次数</a:t>
            </a:r>
            <a:r>
              <a:rPr lang="zh-CN" altLang="en-US" sz="1600" dirty="0">
                <a:latin typeface="+mn-ea"/>
              </a:rPr>
              <a:t>、</a:t>
            </a:r>
            <a:r>
              <a:rPr lang="zh-CN" altLang="en-US" sz="1600" dirty="0" smtClean="0">
                <a:latin typeface="+mn-ea"/>
              </a:rPr>
              <a:t>交互次数</a:t>
            </a:r>
            <a:r>
              <a:rPr lang="zh-CN" altLang="en-US" sz="1600" dirty="0">
                <a:latin typeface="+mn-ea"/>
              </a:rPr>
              <a:t>、</a:t>
            </a:r>
            <a:r>
              <a:rPr lang="zh-CN" altLang="en-US" sz="1600" dirty="0" smtClean="0">
                <a:latin typeface="+mn-ea"/>
              </a:rPr>
              <a:t>两者比值</a:t>
            </a:r>
            <a:endParaRPr lang="en-US" altLang="zh-CN" sz="16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微博长度异常</a:t>
            </a:r>
            <a:endParaRPr lang="en-US" altLang="zh-CN" sz="18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+mn-ea"/>
              </a:rPr>
              <a:t>用户历史微博平均长度，这条微博长度</a:t>
            </a:r>
            <a:endParaRPr lang="en-US" altLang="zh-CN" sz="16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以</a:t>
            </a:r>
            <a:r>
              <a:rPr lang="en-US" altLang="zh-CN" sz="1800" dirty="0">
                <a:latin typeface="+mn-ea"/>
              </a:rPr>
              <a:t>AT</a:t>
            </a:r>
            <a:r>
              <a:rPr lang="zh-CN" altLang="en-US" sz="1800" dirty="0">
                <a:latin typeface="+mn-ea"/>
              </a:rPr>
              <a:t>开头是</a:t>
            </a:r>
            <a:r>
              <a:rPr lang="zh-CN" altLang="en-US" sz="1800" dirty="0" smtClean="0">
                <a:latin typeface="+mn-ea"/>
              </a:rPr>
              <a:t>对话</a:t>
            </a:r>
            <a:endParaRPr lang="en-US" altLang="zh-CN" sz="1800" dirty="0" smtClean="0">
              <a:latin typeface="+mn-ea"/>
            </a:endParaRPr>
          </a:p>
          <a:p>
            <a:pPr lvl="2">
              <a:buSzPct val="8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+mn-ea"/>
              </a:rPr>
              <a:t>交互</a:t>
            </a:r>
            <a:r>
              <a:rPr lang="zh-CN" altLang="en-US" sz="1600" dirty="0" smtClean="0">
                <a:latin typeface="+mn-ea"/>
              </a:rPr>
              <a:t>规模有限</a:t>
            </a:r>
            <a:endParaRPr lang="en-US" altLang="zh-CN" sz="1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6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问题描述</a:t>
            </a:r>
            <a:endParaRPr lang="en-US" altLang="zh-CN" sz="2000" dirty="0" smtClean="0">
              <a:latin typeface="+mn-ea"/>
              <a:cs typeface="KaiTi" charset="-122"/>
            </a:endParaRPr>
          </a:p>
          <a:p>
            <a:pPr>
              <a:lnSpc>
                <a:spcPct val="150000"/>
              </a:lnSpc>
              <a:spcBef>
                <a:spcPts val="1176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模型建立</a:t>
            </a:r>
            <a:endParaRPr lang="en-US" altLang="zh-CN" sz="2000" dirty="0" smtClean="0">
              <a:latin typeface="+mn-ea"/>
              <a:cs typeface="KaiTi" charset="-122"/>
            </a:endParaRPr>
          </a:p>
          <a:p>
            <a:pPr>
              <a:lnSpc>
                <a:spcPct val="150000"/>
              </a:lnSpc>
              <a:spcBef>
                <a:spcPts val="1176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特征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工程</a:t>
            </a:r>
            <a:endParaRPr lang="en-US" altLang="zh-CN" sz="2000" dirty="0" smtClean="0">
              <a:latin typeface="+mn-ea"/>
              <a:cs typeface="KaiTi" charset="-122"/>
            </a:endParaRPr>
          </a:p>
          <a:p>
            <a:pPr>
              <a:lnSpc>
                <a:spcPct val="150000"/>
              </a:lnSpc>
              <a:spcBef>
                <a:spcPts val="1176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总结展望</a:t>
            </a:r>
            <a:endParaRPr lang="en-US" altLang="zh-CN" sz="2000" dirty="0" smtClean="0">
              <a:latin typeface="+mn-ea"/>
              <a:cs typeface="KaiTi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1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用户微</a:t>
            </a: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</a:t>
            </a:r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时间特征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微</a:t>
            </a:r>
            <a:r>
              <a:rPr lang="zh-CN" altLang="en-US" sz="1800" dirty="0" smtClean="0">
                <a:latin typeface="+mn-ea"/>
              </a:rPr>
              <a:t>博</a:t>
            </a:r>
            <a:r>
              <a:rPr lang="en-US" altLang="zh-CN" sz="1800" dirty="0" smtClean="0">
                <a:latin typeface="+mn-ea"/>
              </a:rPr>
              <a:t>m</a:t>
            </a:r>
            <a:r>
              <a:rPr lang="zh-CN" altLang="en-US" sz="1800" dirty="0" smtClean="0">
                <a:latin typeface="+mn-ea"/>
              </a:rPr>
              <a:t>发表时间与该用户第一条微博时间差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微</a:t>
            </a:r>
            <a:r>
              <a:rPr lang="zh-CN" altLang="en-US" sz="1800" dirty="0">
                <a:latin typeface="+mn-ea"/>
              </a:rPr>
              <a:t>博</a:t>
            </a:r>
            <a:r>
              <a:rPr lang="en-US" altLang="zh-CN" sz="1800" dirty="0">
                <a:latin typeface="+mn-ea"/>
              </a:rPr>
              <a:t>m</a:t>
            </a:r>
            <a:r>
              <a:rPr lang="zh-CN" altLang="en-US" sz="1800" dirty="0">
                <a:latin typeface="+mn-ea"/>
              </a:rPr>
              <a:t>发表的时间点有多少潜在交互</a:t>
            </a:r>
            <a:r>
              <a:rPr lang="zh-CN" altLang="en-US" sz="1800" dirty="0" smtClean="0">
                <a:latin typeface="+mn-ea"/>
              </a:rPr>
              <a:t>粉丝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微博</a:t>
            </a:r>
            <a:r>
              <a:rPr lang="en-US" altLang="zh-CN" sz="1800" dirty="0" smtClean="0">
                <a:latin typeface="+mn-ea"/>
              </a:rPr>
              <a:t>m</a:t>
            </a:r>
            <a:r>
              <a:rPr lang="zh-CN" altLang="en-US" sz="1800" dirty="0" smtClean="0">
                <a:latin typeface="+mn-ea"/>
              </a:rPr>
              <a:t>发表时是星期几，是几点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endParaRPr lang="en-US" altLang="zh-CN" sz="18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反异常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用户平均每天发微博数量，截止微博</a:t>
            </a:r>
            <a:r>
              <a:rPr lang="en-US" altLang="zh-CN" sz="1800" dirty="0" smtClean="0">
                <a:latin typeface="+mn-ea"/>
              </a:rPr>
              <a:t>m</a:t>
            </a:r>
            <a:r>
              <a:rPr lang="zh-CN" altLang="en-US" sz="1800" dirty="0" smtClean="0">
                <a:latin typeface="+mn-ea"/>
              </a:rPr>
              <a:t>用户发表了多少微博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用户</a:t>
            </a:r>
            <a:r>
              <a:rPr lang="zh-CN" altLang="en-US" sz="1800" dirty="0">
                <a:latin typeface="+mn-ea"/>
              </a:rPr>
              <a:t>发布</a:t>
            </a:r>
            <a:r>
              <a:rPr lang="zh-CN" altLang="en-US" sz="1800" dirty="0" smtClean="0">
                <a:latin typeface="+mn-ea"/>
              </a:rPr>
              <a:t>微博</a:t>
            </a:r>
            <a:r>
              <a:rPr lang="en-US" altLang="zh-CN" sz="1800" dirty="0" smtClean="0">
                <a:latin typeface="+mn-ea"/>
              </a:rPr>
              <a:t>m</a:t>
            </a:r>
            <a:r>
              <a:rPr lang="zh-CN" altLang="en-US" sz="1800" dirty="0" smtClean="0">
                <a:latin typeface="+mn-ea"/>
              </a:rPr>
              <a:t>后</a:t>
            </a:r>
            <a:r>
              <a:rPr lang="en-US" altLang="zh-CN" sz="1800" dirty="0" smtClean="0">
                <a:latin typeface="+mn-ea"/>
              </a:rPr>
              <a:t>5</a:t>
            </a:r>
            <a:r>
              <a:rPr lang="zh-CN" altLang="en-US" sz="1800" dirty="0" smtClean="0">
                <a:latin typeface="+mn-ea"/>
              </a:rPr>
              <a:t>秒内是否发布新微博</a:t>
            </a: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380995"/>
              </p:ext>
            </p:extLst>
          </p:nvPr>
        </p:nvGraphicFramePr>
        <p:xfrm>
          <a:off x="1043608" y="3140968"/>
          <a:ext cx="2808312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636" y="3465875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866789"/>
              </p:ext>
            </p:extLst>
          </p:nvPr>
        </p:nvGraphicFramePr>
        <p:xfrm>
          <a:off x="5364088" y="3140968"/>
          <a:ext cx="2581944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4"/>
          <p:cNvSpPr txBox="1"/>
          <p:nvPr/>
        </p:nvSpPr>
        <p:spPr>
          <a:xfrm>
            <a:off x="4860032" y="3465875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00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皮尔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森系数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反映</a:t>
            </a:r>
            <a:r>
              <a:rPr lang="zh-CN" altLang="en-US" sz="1800" dirty="0" smtClean="0">
                <a:latin typeface="+mn-ea"/>
              </a:rPr>
              <a:t>两个变量间的相关性</a:t>
            </a:r>
            <a:endParaRPr lang="en-US" altLang="zh-CN" sz="18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计算每个特征与档位之间的相关系数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去除相关系数绝对值很小和符号与预期不符的特征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特征筛选前</a:t>
            </a:r>
            <a:r>
              <a:rPr lang="en-US" altLang="zh-CN" sz="1800" dirty="0" smtClean="0">
                <a:latin typeface="+mn-ea"/>
              </a:rPr>
              <a:t>95</a:t>
            </a:r>
            <a:r>
              <a:rPr lang="zh-CN" altLang="en-US" sz="1800" dirty="0" smtClean="0">
                <a:latin typeface="+mn-ea"/>
              </a:rPr>
              <a:t>维，筛选后</a:t>
            </a:r>
            <a:r>
              <a:rPr lang="en-US" altLang="zh-CN" sz="1800" dirty="0" smtClean="0">
                <a:latin typeface="+mn-ea"/>
              </a:rPr>
              <a:t>72</a:t>
            </a:r>
            <a:r>
              <a:rPr lang="zh-CN" altLang="en-US" sz="1800" dirty="0" smtClean="0">
                <a:latin typeface="+mn-ea"/>
              </a:rPr>
              <a:t>维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成绩提升</a:t>
            </a:r>
            <a:r>
              <a:rPr lang="en-US" altLang="zh-CN" sz="1800" dirty="0" smtClean="0">
                <a:latin typeface="+mn-ea"/>
              </a:rPr>
              <a:t>0.3%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特征不是越多越好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举例：用户</a:t>
            </a:r>
            <a:r>
              <a:rPr lang="en-US" altLang="zh-CN" sz="1800" dirty="0" smtClean="0">
                <a:latin typeface="+mn-ea"/>
              </a:rPr>
              <a:t>u</a:t>
            </a:r>
            <a:r>
              <a:rPr lang="zh-CN" altLang="en-US" sz="1800" dirty="0" smtClean="0">
                <a:latin typeface="+mn-ea"/>
              </a:rPr>
              <a:t>粉了多少人</a:t>
            </a: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4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576" y="3212976"/>
            <a:ext cx="7700392" cy="13620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总结展望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3568" y="1340768"/>
            <a:ext cx="7772400" cy="1500187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5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5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5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简易分离第</a:t>
            </a:r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档</a:t>
            </a:r>
            <a:r>
              <a:rPr lang="en-US" altLang="zh-CN" sz="1800" dirty="0" smtClean="0">
                <a:latin typeface="+mn-ea"/>
              </a:rPr>
              <a:t>+</a:t>
            </a:r>
            <a:r>
              <a:rPr lang="zh-CN" altLang="en-US" sz="1800" dirty="0" smtClean="0">
                <a:latin typeface="+mn-ea"/>
              </a:rPr>
              <a:t>舍弃第</a:t>
            </a:r>
            <a:r>
              <a:rPr lang="en-US" altLang="zh-CN" sz="1800" dirty="0" smtClean="0">
                <a:latin typeface="+mn-ea"/>
              </a:rPr>
              <a:t>2</a:t>
            </a:r>
            <a:r>
              <a:rPr lang="zh-CN" altLang="en-US" sz="1800" dirty="0" smtClean="0">
                <a:latin typeface="+mn-ea"/>
              </a:rPr>
              <a:t>档</a:t>
            </a:r>
            <a:r>
              <a:rPr lang="en-US" altLang="zh-CN" sz="1800" dirty="0" smtClean="0">
                <a:latin typeface="+mn-ea"/>
              </a:rPr>
              <a:t>+</a:t>
            </a:r>
            <a:r>
              <a:rPr lang="zh-CN" altLang="en-US" sz="1800" dirty="0" smtClean="0">
                <a:latin typeface="+mn-ea"/>
              </a:rPr>
              <a:t>三分类随机森林</a:t>
            </a:r>
            <a:endParaRPr lang="en-US" altLang="zh-CN" sz="18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历史数据</a:t>
            </a:r>
            <a:r>
              <a:rPr lang="en-US" altLang="zh-CN" sz="1800" dirty="0" smtClean="0">
                <a:latin typeface="+mn-ea"/>
              </a:rPr>
              <a:t>1.2%</a:t>
            </a:r>
            <a:r>
              <a:rPr lang="zh-CN" altLang="en-US" sz="1800" dirty="0" smtClean="0">
                <a:latin typeface="+mn-ea"/>
              </a:rPr>
              <a:t>作为训练集，</a:t>
            </a:r>
            <a:r>
              <a:rPr lang="zh-CN" altLang="en-US" sz="1800" dirty="0">
                <a:latin typeface="+mn-ea"/>
              </a:rPr>
              <a:t>实时</a:t>
            </a:r>
            <a:r>
              <a:rPr lang="zh-CN" altLang="en-US" sz="1800" dirty="0" smtClean="0">
                <a:latin typeface="+mn-ea"/>
              </a:rPr>
              <a:t>数据</a:t>
            </a:r>
            <a:r>
              <a:rPr lang="en-US" altLang="zh-CN" sz="1800" dirty="0" smtClean="0">
                <a:latin typeface="+mn-ea"/>
              </a:rPr>
              <a:t>8.6%</a:t>
            </a:r>
            <a:r>
              <a:rPr lang="zh-CN" altLang="en-US" sz="1800" dirty="0" smtClean="0">
                <a:latin typeface="+mn-ea"/>
              </a:rPr>
              <a:t>需要</a:t>
            </a:r>
            <a:r>
              <a:rPr lang="en-US" altLang="zh-CN" sz="1800" dirty="0" smtClean="0">
                <a:latin typeface="+mn-ea"/>
              </a:rPr>
              <a:t>RF</a:t>
            </a:r>
            <a:r>
              <a:rPr lang="zh-CN" altLang="en-US" sz="1800" dirty="0" smtClean="0">
                <a:latin typeface="+mn-ea"/>
              </a:rPr>
              <a:t>预测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训练：</a:t>
            </a:r>
            <a:r>
              <a:rPr lang="en-US" altLang="zh-CN" sz="1800" dirty="0" smtClean="0">
                <a:latin typeface="+mn-ea"/>
              </a:rPr>
              <a:t>500</a:t>
            </a:r>
            <a:r>
              <a:rPr lang="zh-CN" altLang="en-US" sz="1800" dirty="0" smtClean="0">
                <a:latin typeface="+mn-ea"/>
              </a:rPr>
              <a:t>棵树的</a:t>
            </a:r>
            <a:r>
              <a:rPr lang="en-US" altLang="zh-CN" sz="1800" dirty="0" smtClean="0">
                <a:latin typeface="+mn-ea"/>
              </a:rPr>
              <a:t>RF</a:t>
            </a:r>
            <a:r>
              <a:rPr lang="zh-CN" altLang="en-US" sz="1800" dirty="0" smtClean="0">
                <a:latin typeface="+mn-ea"/>
              </a:rPr>
              <a:t>需</a:t>
            </a:r>
            <a:r>
              <a:rPr lang="en-US" altLang="zh-CN" sz="1800" dirty="0" smtClean="0">
                <a:latin typeface="+mn-ea"/>
              </a:rPr>
              <a:t>15</a:t>
            </a:r>
            <a:r>
              <a:rPr lang="zh-CN" altLang="en-US" sz="1800" dirty="0">
                <a:latin typeface="+mn-ea"/>
              </a:rPr>
              <a:t>分钟</a:t>
            </a:r>
            <a:endParaRPr lang="en-US" altLang="zh-CN" sz="18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预测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 smtClean="0">
                <a:latin typeface="+mn-ea"/>
              </a:rPr>
              <a:t>16000</a:t>
            </a:r>
            <a:r>
              <a:rPr lang="zh-CN" altLang="en-US" sz="1800" dirty="0" smtClean="0">
                <a:latin typeface="+mn-ea"/>
              </a:rPr>
              <a:t>条</a:t>
            </a:r>
            <a:r>
              <a:rPr lang="en-US" altLang="zh-CN" sz="1800" dirty="0" smtClean="0">
                <a:latin typeface="+mn-ea"/>
              </a:rPr>
              <a:t>/</a:t>
            </a:r>
            <a:r>
              <a:rPr lang="en-US" altLang="zh-CN" sz="1800" dirty="0">
                <a:latin typeface="+mn-ea"/>
              </a:rPr>
              <a:t>CPU</a:t>
            </a:r>
            <a:r>
              <a:rPr lang="en-US" altLang="zh-CN" sz="1800" dirty="0" smtClean="0">
                <a:latin typeface="+mn-ea"/>
              </a:rPr>
              <a:t>/</a:t>
            </a:r>
            <a:r>
              <a:rPr lang="zh-CN" altLang="en-US" sz="1800" dirty="0" smtClean="0">
                <a:latin typeface="+mn-ea"/>
              </a:rPr>
              <a:t>分钟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用户</a:t>
            </a:r>
            <a:r>
              <a:rPr lang="zh-CN" altLang="en-US" sz="1800" dirty="0" smtClean="0">
                <a:latin typeface="+mn-ea"/>
              </a:rPr>
              <a:t>特征：相对稳定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微</a:t>
            </a:r>
            <a:r>
              <a:rPr lang="zh-CN" altLang="en-US" sz="1800" dirty="0" smtClean="0">
                <a:latin typeface="+mn-ea"/>
              </a:rPr>
              <a:t>博特征：</a:t>
            </a:r>
            <a:r>
              <a:rPr lang="en-US" altLang="zh-CN" sz="1800" dirty="0" smtClean="0">
                <a:latin typeface="+mn-ea"/>
              </a:rPr>
              <a:t>O(M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用户微</a:t>
            </a:r>
            <a:r>
              <a:rPr lang="zh-CN" altLang="en-US" sz="1800" dirty="0" smtClean="0">
                <a:latin typeface="+mn-ea"/>
              </a:rPr>
              <a:t>博特征：</a:t>
            </a:r>
            <a:r>
              <a:rPr lang="en-US" altLang="zh-CN" sz="1800" dirty="0" smtClean="0">
                <a:latin typeface="+mn-ea"/>
              </a:rPr>
              <a:t>O(1)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93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单模型，部署难度与执行成本低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数据</a:t>
            </a:r>
            <a:r>
              <a:rPr lang="zh-CN" altLang="en-US" sz="1800" dirty="0">
                <a:latin typeface="+mn-ea"/>
              </a:rPr>
              <a:t>预处理</a:t>
            </a:r>
            <a:r>
              <a:rPr lang="zh-CN" altLang="en-US" sz="1800" dirty="0" smtClean="0">
                <a:latin typeface="+mn-ea"/>
              </a:rPr>
              <a:t>，执行效率高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避免</a:t>
            </a:r>
            <a:r>
              <a:rPr lang="zh-CN" altLang="en-US" sz="1800" dirty="0" smtClean="0">
                <a:latin typeface="+mn-ea"/>
              </a:rPr>
              <a:t>未来信息，实用可行</a:t>
            </a:r>
            <a:endParaRPr lang="en-US" altLang="zh-CN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</a:rPr>
              <a:t>生产环境</a:t>
            </a:r>
            <a:r>
              <a:rPr lang="zh-CN" altLang="en-US" sz="1800" dirty="0" smtClean="0">
                <a:latin typeface="+mn-ea"/>
              </a:rPr>
              <a:t>中用滑动窗口产生训练数据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其他分类模型，如</a:t>
            </a:r>
            <a:r>
              <a:rPr lang="en-US" altLang="zh-CN" sz="1800" dirty="0" smtClean="0">
                <a:latin typeface="+mn-ea"/>
              </a:rPr>
              <a:t>GBRT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更好的简易方法提取第</a:t>
            </a:r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档</a:t>
            </a:r>
            <a:endParaRPr lang="en-US" altLang="zh-CN" sz="18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n-ea"/>
              </a:rPr>
              <a:t>尝试区分第</a:t>
            </a:r>
            <a:r>
              <a:rPr lang="en-US" altLang="zh-CN" sz="1800" dirty="0" smtClean="0">
                <a:latin typeface="+mn-ea"/>
              </a:rPr>
              <a:t>2</a:t>
            </a:r>
            <a:r>
              <a:rPr lang="zh-CN" altLang="en-US" sz="1800" dirty="0" smtClean="0">
                <a:latin typeface="+mn-ea"/>
              </a:rPr>
              <a:t>档</a:t>
            </a:r>
            <a:endParaRPr lang="en-US" altLang="zh-CN" sz="18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endParaRPr lang="en-US" altLang="zh-CN" sz="1800" dirty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marL="457200" lvl="1" indent="0">
              <a:buSzPct val="80000"/>
              <a:buNone/>
            </a:pP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83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感谢新浪微博提供宝贵的数据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感谢阿里提供功能强大的平台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40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天池团队辛勤地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付出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感谢比赛中共同成长的小伙伴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感谢今天在场聆听的老师和同学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77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576" y="3212976"/>
            <a:ext cx="7700392" cy="13620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3568" y="1340768"/>
            <a:ext cx="7772400" cy="1500187"/>
          </a:xfrm>
        </p:spPr>
        <p:txBody>
          <a:bodyPr>
            <a:normAutofit/>
          </a:bodyPr>
          <a:lstStyle/>
          <a:p>
            <a:r>
              <a:rPr lang="zh-CN" altLang="en-US" sz="480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540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5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5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1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  <a:cs typeface="Microsoft YaHei" charset="-122"/>
              </a:rPr>
              <a:t>博文数据</a:t>
            </a:r>
            <a:endParaRPr lang="en-US" altLang="zh-CN" sz="2000" dirty="0" smtClean="0">
              <a:latin typeface="+mn-ea"/>
              <a:cs typeface="Microsoft YaHei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53965"/>
              </p:ext>
            </p:extLst>
          </p:nvPr>
        </p:nvGraphicFramePr>
        <p:xfrm>
          <a:off x="1259632" y="2624191"/>
          <a:ext cx="6624737" cy="28930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3923"/>
                <a:gridCol w="2555407"/>
                <a:gridCol w="2555407"/>
              </a:tblGrid>
              <a:tr h="440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字段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训练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预测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用户</a:t>
                      </a:r>
                      <a:r>
                        <a:rPr lang="en-US" altLang="zh-CN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ID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197</a:t>
                      </a:r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万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106</a:t>
                      </a:r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万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8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博文</a:t>
                      </a:r>
                      <a:r>
                        <a:rPr lang="en-US" altLang="zh-CN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ID</a:t>
                      </a:r>
                      <a:endParaRPr lang="en-US" altLang="zh-CN" sz="1800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1.1</a:t>
                      </a:r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亿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1842</a:t>
                      </a:r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万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785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发布时间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从</a:t>
                      </a:r>
                      <a:r>
                        <a:rPr lang="en-US" altLang="zh-CN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2014-11-01</a:t>
                      </a:r>
                    </a:p>
                    <a:p>
                      <a:pPr algn="ctr"/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到</a:t>
                      </a:r>
                      <a:r>
                        <a:rPr lang="en-US" altLang="zh-CN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2015-03-31 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从</a:t>
                      </a:r>
                      <a:r>
                        <a:rPr lang="en-US" altLang="zh-CN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2015-04-01</a:t>
                      </a:r>
                    </a:p>
                    <a:p>
                      <a:pPr algn="ctr"/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到</a:t>
                      </a:r>
                      <a:r>
                        <a:rPr lang="en-US" altLang="zh-CN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2015-04-30 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785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微博内容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中文明文数据</a:t>
                      </a:r>
                      <a:endParaRPr lang="en-US" altLang="zh-CN" sz="1800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algn="ctr"/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话题覆盖广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内容演化</a:t>
                      </a:r>
                      <a:endParaRPr lang="en-US" altLang="zh-CN" sz="1800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algn="ctr"/>
                      <a:r>
                        <a:rPr lang="zh-CN" altLang="en-US" sz="18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有新话题出现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STKait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-1571625" y="417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4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粉丝</a:t>
            </a:r>
            <a:r>
              <a:rPr lang="zh-CN" altLang="en-US" sz="2000" dirty="0" smtClean="0">
                <a:latin typeface="+mn-ea"/>
              </a:rPr>
              <a:t>数据</a:t>
            </a: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78" y="2200312"/>
            <a:ext cx="3775564" cy="324491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2516"/>
              </p:ext>
            </p:extLst>
          </p:nvPr>
        </p:nvGraphicFramePr>
        <p:xfrm>
          <a:off x="1535270" y="3290864"/>
          <a:ext cx="1067541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7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122</a:t>
                      </a: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万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02489"/>
              </p:ext>
            </p:extLst>
          </p:nvPr>
        </p:nvGraphicFramePr>
        <p:xfrm>
          <a:off x="6516216" y="3290864"/>
          <a:ext cx="1152128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粉丝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4107</a:t>
                      </a: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万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54600"/>
              </p:ext>
            </p:extLst>
          </p:nvPr>
        </p:nvGraphicFramePr>
        <p:xfrm>
          <a:off x="4009972" y="5063584"/>
          <a:ext cx="1031776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17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1.8</a:t>
                      </a: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亿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行为</a:t>
            </a:r>
            <a:r>
              <a:rPr lang="zh-CN" altLang="en-US" sz="2000" dirty="0" smtClean="0">
                <a:latin typeface="+mn-ea"/>
              </a:rPr>
              <a:t>数据</a:t>
            </a: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72704"/>
              </p:ext>
            </p:extLst>
          </p:nvPr>
        </p:nvGraphicFramePr>
        <p:xfrm>
          <a:off x="1331640" y="2636912"/>
          <a:ext cx="3456384" cy="23042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8152"/>
                <a:gridCol w="2088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行为用户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ID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1780</a:t>
                      </a: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万（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45%</a:t>
                      </a: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行为时间</a:t>
                      </a:r>
                      <a:endParaRPr lang="en-US" altLang="zh-CN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发布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</a:t>
                      </a: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小时内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用户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ID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59</a:t>
                      </a: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万（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30%</a:t>
                      </a: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微博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ID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1407</a:t>
                      </a: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万（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13%</a:t>
                      </a: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行为标记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转发、评论、赞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013632"/>
              </p:ext>
            </p:extLst>
          </p:nvPr>
        </p:nvGraphicFramePr>
        <p:xfrm>
          <a:off x="4427984" y="2348880"/>
          <a:ext cx="381642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快速</a:t>
            </a:r>
            <a:r>
              <a:rPr lang="zh-CN" altLang="en-US" sz="2000" dirty="0" smtClean="0">
                <a:latin typeface="+mn-ea"/>
              </a:rPr>
              <a:t>寻找有价值的微博，增加其曝光量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评估指标</a:t>
            </a: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57572"/>
              </p:ext>
            </p:extLst>
          </p:nvPr>
        </p:nvGraphicFramePr>
        <p:xfrm>
          <a:off x="1331640" y="2996952"/>
          <a:ext cx="3096345" cy="23042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4033"/>
                <a:gridCol w="1166156"/>
                <a:gridCol w="1166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档位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互动数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0-5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6-10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11-50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50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51-100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100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100+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200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630987"/>
              </p:ext>
            </p:extLst>
          </p:nvPr>
        </p:nvGraphicFramePr>
        <p:xfrm>
          <a:off x="5004048" y="3429000"/>
          <a:ext cx="25923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Equation" r:id="rId4" imgW="1117440" imgH="558720" progId="Equation.DSMT4">
                  <p:embed/>
                </p:oleObj>
              </mc:Choice>
              <mc:Fallback>
                <p:oleObj name="Equation" r:id="rId4" imgW="1117440" imgH="5587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429000"/>
                        <a:ext cx="25923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23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576" y="3212976"/>
            <a:ext cx="7700392" cy="13620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模型建立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3568" y="1340768"/>
            <a:ext cx="7772400" cy="1500187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5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5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5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7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二</a:t>
            </a:r>
            <a:r>
              <a:rPr lang="zh-CN" altLang="en-US" sz="2000" dirty="0" smtClean="0">
                <a:latin typeface="+mn-ea"/>
              </a:rPr>
              <a:t>分类：用户</a:t>
            </a:r>
            <a:r>
              <a:rPr lang="en-US" altLang="zh-CN" sz="2000" dirty="0" smtClean="0">
                <a:latin typeface="+mn-ea"/>
              </a:rPr>
              <a:t>u</a:t>
            </a:r>
            <a:r>
              <a:rPr lang="zh-CN" altLang="en-US" sz="2000" dirty="0" smtClean="0">
                <a:latin typeface="+mn-ea"/>
              </a:rPr>
              <a:t>与微博</a:t>
            </a:r>
            <a:r>
              <a:rPr lang="en-US" altLang="zh-CN" sz="2000" dirty="0">
                <a:latin typeface="+mn-ea"/>
              </a:rPr>
              <a:t>m</a:t>
            </a:r>
            <a:r>
              <a:rPr lang="zh-CN" altLang="en-US" sz="2000" dirty="0" smtClean="0">
                <a:latin typeface="+mn-ea"/>
              </a:rPr>
              <a:t>产生交互的概率</a:t>
            </a:r>
            <a:r>
              <a:rPr lang="en-US" altLang="zh-CN" sz="2000" i="1" dirty="0" smtClean="0">
                <a:latin typeface="+mn-ea"/>
              </a:rPr>
              <a:t>p(</a:t>
            </a:r>
            <a:r>
              <a:rPr lang="en-US" altLang="zh-CN" sz="2000" i="1" dirty="0" err="1" smtClean="0">
                <a:latin typeface="+mn-ea"/>
              </a:rPr>
              <a:t>u,m</a:t>
            </a:r>
            <a:r>
              <a:rPr lang="en-US" altLang="zh-CN" sz="2000" i="1" dirty="0" smtClean="0">
                <a:latin typeface="+mn-ea"/>
              </a:rPr>
              <a:t>)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预测微博</a:t>
            </a:r>
            <a:r>
              <a:rPr lang="en-US" altLang="zh-CN" sz="2000" dirty="0" smtClean="0">
                <a:latin typeface="+mn-ea"/>
              </a:rPr>
              <a:t>m</a:t>
            </a:r>
            <a:r>
              <a:rPr lang="zh-CN" altLang="en-US" sz="2000" dirty="0" smtClean="0">
                <a:latin typeface="+mn-ea"/>
              </a:rPr>
              <a:t>的交互次数为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训练</a:t>
            </a:r>
            <a:r>
              <a:rPr lang="zh-CN" altLang="en-US" sz="2000" dirty="0" smtClean="0">
                <a:latin typeface="+mn-ea"/>
              </a:rPr>
              <a:t>数据        ，预测数据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正负样本比例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计算规模</a:t>
            </a:r>
            <a:r>
              <a:rPr lang="zh-CN" altLang="en-US" sz="2000" dirty="0">
                <a:latin typeface="+mn-ea"/>
              </a:rPr>
              <a:t>过</a:t>
            </a:r>
            <a:r>
              <a:rPr lang="zh-CN" altLang="en-US" sz="2000" dirty="0" smtClean="0">
                <a:latin typeface="+mn-ea"/>
              </a:rPr>
              <a:t>大，模式稀疏</a:t>
            </a:r>
            <a:endParaRPr lang="en-US" altLang="zh-CN" sz="2000" dirty="0" smtClean="0">
              <a:latin typeface="+mn-ea"/>
            </a:endParaRP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不</a:t>
            </a:r>
            <a:r>
              <a:rPr lang="zh-CN" altLang="en-US" sz="2000" dirty="0" smtClean="0">
                <a:latin typeface="+mn-ea"/>
              </a:rPr>
              <a:t>具可行性</a:t>
            </a:r>
            <a:endParaRPr lang="en-US" altLang="zh-CN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610306"/>
              </p:ext>
            </p:extLst>
          </p:nvPr>
        </p:nvGraphicFramePr>
        <p:xfrm>
          <a:off x="3995936" y="2348880"/>
          <a:ext cx="1295524" cy="45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1" name="Equation" r:id="rId4" imgW="838080" imgH="291960" progId="Equation.DSMT4">
                  <p:embed/>
                </p:oleObj>
              </mc:Choice>
              <mc:Fallback>
                <p:oleObj name="Equation" r:id="rId4" imgW="838080" imgH="2919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348880"/>
                        <a:ext cx="1295524" cy="451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885640"/>
              </p:ext>
            </p:extLst>
          </p:nvPr>
        </p:nvGraphicFramePr>
        <p:xfrm>
          <a:off x="2336627" y="2781300"/>
          <a:ext cx="10112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627" y="2781300"/>
                        <a:ext cx="101123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77229"/>
              </p:ext>
            </p:extLst>
          </p:nvPr>
        </p:nvGraphicFramePr>
        <p:xfrm>
          <a:off x="4568874" y="2781300"/>
          <a:ext cx="10112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" name="Equation" r:id="rId8" imgW="571320" imgH="203040" progId="Equation.DSMT4">
                  <p:embed/>
                </p:oleObj>
              </mc:Choice>
              <mc:Fallback>
                <p:oleObj name="Equation" r:id="rId8" imgW="571320" imgH="2030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74" y="2781300"/>
                        <a:ext cx="10112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157815"/>
              </p:ext>
            </p:extLst>
          </p:nvPr>
        </p:nvGraphicFramePr>
        <p:xfrm>
          <a:off x="2843808" y="3141613"/>
          <a:ext cx="1193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" name="Equation" r:id="rId10" imgW="672840" imgH="203040" progId="Equation.DSMT4">
                  <p:embed/>
                </p:oleObj>
              </mc:Choice>
              <mc:Fallback>
                <p:oleObj name="Equation" r:id="rId10" imgW="672840" imgH="203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141613"/>
                        <a:ext cx="11938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7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3843</Words>
  <Application>Microsoft Macintosh PowerPoint</Application>
  <PresentationFormat>全屏显示(4:3)</PresentationFormat>
  <Paragraphs>329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Calibri</vt:lpstr>
      <vt:lpstr>DengXian</vt:lpstr>
      <vt:lpstr>KaiTi</vt:lpstr>
      <vt:lpstr>Microsoft YaHei</vt:lpstr>
      <vt:lpstr>STKaiti</vt:lpstr>
      <vt:lpstr>Wingdings</vt:lpstr>
      <vt:lpstr>华文楷体</vt:lpstr>
      <vt:lpstr>楷体</vt:lpstr>
      <vt:lpstr>宋体</vt:lpstr>
      <vt:lpstr>微软雅黑</vt:lpstr>
      <vt:lpstr>Arial</vt:lpstr>
      <vt:lpstr>Office 主题</vt:lpstr>
      <vt:lpstr>1_Office 主题</vt:lpstr>
      <vt:lpstr>2_Office 主题</vt:lpstr>
      <vt:lpstr>5_Office 主题</vt:lpstr>
      <vt:lpstr>3_Office 主题</vt:lpstr>
      <vt:lpstr>8_Office 主题</vt:lpstr>
      <vt:lpstr>9_Office 主题</vt:lpstr>
      <vt:lpstr>10_Office 主题</vt:lpstr>
      <vt:lpstr>4_Office 主题</vt:lpstr>
      <vt:lpstr>Equation</vt:lpstr>
      <vt:lpstr>PowerPoint 演示文稿</vt:lpstr>
      <vt:lpstr>提纲</vt:lpstr>
      <vt:lpstr>问题描述</vt:lpstr>
      <vt:lpstr>问题描述</vt:lpstr>
      <vt:lpstr>问题描述</vt:lpstr>
      <vt:lpstr>问题描述</vt:lpstr>
      <vt:lpstr>问题描述</vt:lpstr>
      <vt:lpstr>模型建立</vt:lpstr>
      <vt:lpstr>模型建立</vt:lpstr>
      <vt:lpstr>模型建立</vt:lpstr>
      <vt:lpstr>模型建立</vt:lpstr>
      <vt:lpstr>模型建立</vt:lpstr>
      <vt:lpstr>模型建立</vt:lpstr>
      <vt:lpstr>模型建立</vt:lpstr>
      <vt:lpstr>特征工程</vt:lpstr>
      <vt:lpstr>用户特征</vt:lpstr>
      <vt:lpstr>用户特征</vt:lpstr>
      <vt:lpstr>微博特征</vt:lpstr>
      <vt:lpstr>微博特征</vt:lpstr>
      <vt:lpstr>用户微博特征</vt:lpstr>
      <vt:lpstr>特征选择</vt:lpstr>
      <vt:lpstr>总结展望</vt:lpstr>
      <vt:lpstr>总结展望</vt:lpstr>
      <vt:lpstr>总结展望</vt:lpstr>
      <vt:lpstr>致谢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zhaokui</dc:creator>
  <cp:lastModifiedBy>Microsoft Office 用户</cp:lastModifiedBy>
  <cp:revision>419</cp:revision>
  <cp:lastPrinted>2015-12-20T15:21:03Z</cp:lastPrinted>
  <dcterms:created xsi:type="dcterms:W3CDTF">2015-12-10T05:37:32Z</dcterms:created>
  <dcterms:modified xsi:type="dcterms:W3CDTF">2015-12-21T16:40:16Z</dcterms:modified>
</cp:coreProperties>
</file>