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302" r:id="rId3"/>
    <p:sldId id="308" r:id="rId4"/>
    <p:sldId id="303" r:id="rId5"/>
    <p:sldId id="307" r:id="rId6"/>
    <p:sldId id="323" r:id="rId7"/>
    <p:sldId id="257" r:id="rId8"/>
    <p:sldId id="275" r:id="rId9"/>
    <p:sldId id="312" r:id="rId10"/>
    <p:sldId id="304" r:id="rId11"/>
    <p:sldId id="314" r:id="rId12"/>
    <p:sldId id="313" r:id="rId13"/>
    <p:sldId id="324" r:id="rId14"/>
    <p:sldId id="283" r:id="rId15"/>
    <p:sldId id="315" r:id="rId16"/>
    <p:sldId id="316" r:id="rId17"/>
    <p:sldId id="317" r:id="rId18"/>
    <p:sldId id="318" r:id="rId19"/>
    <p:sldId id="306" r:id="rId20"/>
    <p:sldId id="319" r:id="rId21"/>
    <p:sldId id="325" r:id="rId22"/>
    <p:sldId id="321" r:id="rId23"/>
    <p:sldId id="322" r:id="rId24"/>
    <p:sldId id="32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主题样式 1 - 个性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个性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个性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个性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个性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269D01E-BC32-4049-B463-5C60D7B0CCD2}" styleName="主题样式 2 - 个性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88"/>
    <p:restoredTop sz="80174" autoAdjust="0"/>
  </p:normalViewPr>
  <p:slideViewPr>
    <p:cSldViewPr snapToGrid="0" snapToObjects="1">
      <p:cViewPr varScale="1">
        <p:scale>
          <a:sx n="77" d="100"/>
          <a:sy n="77" d="100"/>
        </p:scale>
        <p:origin x="1544" y="192"/>
      </p:cViewPr>
      <p:guideLst>
        <p:guide orient="horz" pos="2160"/>
        <p:guide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2BBB4-DA50-EB47-AA08-5930AEAB857B}" type="datetimeFigureOut">
              <a:rPr kumimoji="1" lang="zh-CN" altLang="en-US" smtClean="0"/>
              <a:t>2017/3/7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D2588-B200-CB4A-95D9-AA99F850D8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4268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各位老师好，同学们大家好，我叫钊魁，我的毕业论文题目是“基于卷积神经网络的电商数据深度挖掘”，指导老师是王灿老师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D2588-B200-CB4A-95D9-AA99F850D80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6253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我们在淘宝和亚马逊两大数据集上做了验证实验，有基于视觉的方法和基于文本的方法，从下面的表格中可以看到，我们的方法效果非常好。这里值得注意的是，基于视觉的方法在淘宝数据集上表现非常差，那是因为淘宝数据集上大部分图片都像前面那张图片，有很多噪声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D2588-B200-CB4A-95D9-AA99F850D80A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1616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这是一些案例，左边是最为搭配一些例子，右边是最为不搭配的一些例子。左边搭配案例看上去还是满靠谱的。右边比较有趣，比如男生夏天的</a:t>
            </a:r>
            <a:r>
              <a:rPr kumimoji="1" lang="en-US" altLang="zh-CN" dirty="0" smtClean="0"/>
              <a:t>T</a:t>
            </a:r>
            <a:r>
              <a:rPr kumimoji="1" lang="zh-CN" altLang="en-US" dirty="0" smtClean="0"/>
              <a:t>桖衫和女式冬天的靴子最不搭配。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D2588-B200-CB4A-95D9-AA99F850D80A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6943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我们的模型不单纯能为衣服生成搭配，在亚马逊的大部分类目上表现都挺好的，比如书籍等。但需要为每个类目分别训练一个模型，如果只训练一个模型的话，表现较差。另外，淘宝数据集有一些用户购买记录，根据这些记录我们可以探索共同购买和搭配间的关系，右图共同购买次数最多的五对商品，我们发现，共同购买更广泛，包括相搭配之外，还包括可替换的，或者两件商品都是爆款等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D2588-B200-CB4A-95D9-AA99F850D80A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4550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第二个工作是“商品销量预测算法”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D2588-B200-CB4A-95D9-AA99F850D80A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7341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商品销量预测有很大的意义，它可以帮助我们进行智能化商业决策，产品全链路优化，比如优化人力、物力与仓储管理等。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一般的做法是把商品销量看做时序数据，进行时序分析，但它只适用于趋势稳定、规律明显的场景。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如果利用特征工程提取一些特征，可以处理更复杂的模型，但特征工程往往非常昂贵。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在这里，我们提出一种算法，可以自动化地从结构化日志中提取有效特征，加上权重衰减技术和迁移学习，预测效果非常好。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D2588-B200-CB4A-95D9-AA99F850D80A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63528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算法的第一步是构造数据框，即计算不同粒度的指标矩阵，什么是指标矩阵呢，以某个商品为例，我们把与之相关的若干指标按时间排开，指标包括浏览，加购物车，收藏等行为的次数，价格等，比如第一列是昨天的数据，第二列是前天的数据，第三列是大前天的数据，以此类推。把不同粒度的指标矩阵叠在一起便得到数据框，有点像图片的通道。这样组合是希望让同指标同时间点的数据优先进行组合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D2588-B200-CB4A-95D9-AA99F850D80A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60223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构造完数据框后，在上面应用卷积神经网络，最后一次用线性激活函数输出所预测的销量。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D2588-B200-CB4A-95D9-AA99F850D80A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5812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模型训练的目标是最小化均方差，训练过程中我们使用了样本权重衰减技术，也就是说离预测区间越近的样本权重应该更大一些，如果要预测接下来一个星期的销量，上个星期的数据参考价值比较大，去年的数据参考价值就没那么大了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我们还使用了迁移学习技术，虽然不同区域模式有所不同，比如北方棉衣更早开始畅销，但他们有可共享的模型，比如棉衣在畅销之前，它的浏览次数会增加等等。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D2588-B200-CB4A-95D9-AA99F850D80A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07704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我们在来自菜鸟网络的大规模数据集上做了验证实验，对比方法包括时序模型，传统数据挖掘方法，没有考虑时间局部性的</a:t>
            </a:r>
            <a:r>
              <a:rPr kumimoji="1" lang="en-US" altLang="zh-CN" dirty="0" smtClean="0"/>
              <a:t>DNN</a:t>
            </a:r>
            <a:r>
              <a:rPr kumimoji="1" lang="zh-CN" altLang="en-US" dirty="0" smtClean="0"/>
              <a:t>，还有我们提出方法的不同设定。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D2588-B200-CB4A-95D9-AA99F850D80A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27402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从实验结果可以看出，我们的方法表现良好，尤其是应用了权重衰减和迁移学习之后，效果非常好。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D2588-B200-CB4A-95D9-AA99F850D80A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6895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我将从这四个方面介绍我的工作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D2588-B200-CB4A-95D9-AA99F850D80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63528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预测区间如果越长，会越准确，但越短商业决策的灵活性就越强</a:t>
            </a:r>
            <a:endParaRPr kumimoji="1" lang="en-US" altLang="zh-CN" dirty="0" smtClean="0"/>
          </a:p>
          <a:p>
            <a:r>
              <a:rPr kumimoji="1" lang="zh-CN" altLang="en-US" dirty="0" smtClean="0"/>
              <a:t>数据框长度也很关键，越长包含信息越多，但所需的计算资源也越多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在调节权重衰减系数的时候，我们要在近短期模型和长期规律间做一个良好的折中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D2588-B200-CB4A-95D9-AA99F850D80A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25556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最后，对我的工作进行一个简短的总结和展望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D2588-B200-CB4A-95D9-AA99F850D80A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37281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我们的方法都是端到端的方法，不需要人工干涉，其中商品自动搭配算法相关工作发表于</a:t>
            </a:r>
            <a:r>
              <a:rPr kumimoji="1" lang="en-US" altLang="zh-CN" dirty="0" smtClean="0"/>
              <a:t>AAAI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workshop</a:t>
            </a:r>
            <a:r>
              <a:rPr kumimoji="1" lang="zh-CN" altLang="en-US" dirty="0" smtClean="0"/>
              <a:t>，国家发明专利正在申请，商品销量预测算法正在投稿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D2588-B200-CB4A-95D9-AA99F850D80A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2354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商品自动搭配方面，我们可以考虑更复杂的文本模型，比如</a:t>
            </a:r>
            <a:r>
              <a:rPr kumimoji="1" lang="en-US" altLang="zh-CN" dirty="0" smtClean="0"/>
              <a:t>LSTM</a:t>
            </a:r>
            <a:r>
              <a:rPr kumimoji="1" lang="zh-CN" altLang="en-US" dirty="0" smtClean="0"/>
              <a:t>等，还可以考虑同时使用商品图片和标题</a:t>
            </a:r>
            <a:endParaRPr kumimoji="1" lang="en-US" altLang="zh-CN" dirty="0" smtClean="0"/>
          </a:p>
          <a:p>
            <a:r>
              <a:rPr kumimoji="1" lang="zh-CN" altLang="en-US" dirty="0" smtClean="0"/>
              <a:t>商品销量预测方法，我们可以希望通过深度学习模型做一个输入重要性排序，它不但可以衡量线性相关，还能衡量非线性相关。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找出那些重要的指标，我们可以通过改变这些指标来提升商品的销量。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最后，希望可以构造一个框架或者系统，实现所有类型数据的自动化特征学习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D2588-B200-CB4A-95D9-AA99F850D80A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10248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的论文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内容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就是这些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，谢谢大家。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D2588-B200-CB4A-95D9-AA99F850D80A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1846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来看第一部分，研究背景介绍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D2588-B200-CB4A-95D9-AA99F850D80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6027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电子商务在这些年蓬勃发展，其中产生了大量可挖掘的数据，蕴含着巨大价值。挖掘这些数据挑战也更大，因为电商中产品数量多，更新周期短，整个商业环境更为动态、复杂。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D2588-B200-CB4A-95D9-AA99F850D80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6352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传统数据挖掘技术依赖于人工特征工程，不但</a:t>
            </a: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耗时、耗力，还需要做特征工程的人具有特定的领域知识，这导致模型更新慢，可扩展性低、实用性差，不太适合动态、复杂的电商环境。</a:t>
            </a:r>
            <a:endParaRPr kumimoji="1"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另外一方面，从</a:t>
            </a:r>
            <a:r>
              <a:rPr kumimoji="1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2012</a:t>
            </a: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年至今，深度学习快速发展，有诸如</a:t>
            </a:r>
            <a:r>
              <a:rPr kumimoji="1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DNN</a:t>
            </a: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kumimoji="1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等网络结构，应用于图片识别、语音识别及机器翻译等场景</a:t>
            </a: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中，它可以自动化地提取特征。而卷积神经网络是常用框架之一，它有效地利用了时空局部性这一先验知识。我的工作便是基于卷积神经网络对电商数据深度挖掘，主要包括以下两个工作。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D2588-B200-CB4A-95D9-AA99F850D80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0662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第一个工作是“商品自动搭配算法”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D2588-B200-CB4A-95D9-AA99F850D80A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9343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这个</a:t>
            </a:r>
            <a:r>
              <a:rPr kumimoji="1" lang="zh-CN" altLang="en-US" dirty="0" smtClean="0"/>
              <a:t>工作想要自动化的去回答诸如“这件衬衫与这条</a:t>
            </a:r>
            <a:r>
              <a:rPr kumimoji="1" lang="zh-CN" altLang="en-US" dirty="0" smtClean="0"/>
              <a:t>裤子搭不搭”</a:t>
            </a:r>
            <a:r>
              <a:rPr kumimoji="1" lang="zh-CN" altLang="en-US" dirty="0" smtClean="0"/>
              <a:t>等问题，挖掘出这些信息可以用于根据用户已经购买的商品进行推荐，或者直接推荐像右图这样的套装。最经典的搭配方法是基于频繁项挖掘，通俗的说就是经常被共同购买的商品相搭配，它有一个致命的弱点，那就是“冷启动”问题，对于那些还没有过购买信息的新商品，不能产生搭配信息，而实际上我们更关注这些新</a:t>
            </a:r>
            <a:r>
              <a:rPr kumimoji="1" lang="zh-CN" altLang="en-US" dirty="0" smtClean="0"/>
              <a:t>商品。为了</a:t>
            </a:r>
            <a:r>
              <a:rPr kumimoji="1" lang="zh-CN" altLang="en-US" dirty="0" smtClean="0"/>
              <a:t>解决这一问题，</a:t>
            </a:r>
            <a:r>
              <a:rPr kumimoji="1" lang="en-US" altLang="zh-CN" dirty="0" smtClean="0"/>
              <a:t>2015</a:t>
            </a:r>
            <a:r>
              <a:rPr kumimoji="1" lang="zh-CN" altLang="en-US" dirty="0" smtClean="0"/>
              <a:t>年</a:t>
            </a:r>
            <a:r>
              <a:rPr kumimoji="1" lang="en-US" altLang="zh-CN" dirty="0" smtClean="0"/>
              <a:t>SIGIR</a:t>
            </a:r>
            <a:r>
              <a:rPr kumimoji="1" lang="zh-CN" altLang="en-US" dirty="0" smtClean="0"/>
              <a:t>上有一篇工作是利用图片间的相似度来计算商品的搭配</a:t>
            </a:r>
            <a:r>
              <a:rPr kumimoji="1" lang="zh-CN" altLang="en-US" dirty="0" smtClean="0"/>
              <a:t>程度；然而，图片噪声多，所需计算量大，</a:t>
            </a:r>
            <a:r>
              <a:rPr kumimoji="1" lang="zh-CN" altLang="en-US" dirty="0" smtClean="0"/>
              <a:t>比如右图是淘宝上一张典型的商品图片，它本来是用于展示裤子的，但它既包含上衣，还包含鞋子以及复杂的背景信息。与之相比，标题信息更为丰富，而且噪音更少，因为现在商品的搜索</a:t>
            </a:r>
            <a:r>
              <a:rPr kumimoji="1" lang="zh-CN" altLang="en-US" dirty="0" smtClean="0"/>
              <a:t>依然主要基于</a:t>
            </a:r>
            <a:r>
              <a:rPr kumimoji="1" lang="zh-CN" altLang="en-US" dirty="0" smtClean="0"/>
              <a:t>关键字的搜索，所以</a:t>
            </a:r>
            <a:r>
              <a:rPr kumimoji="1" lang="zh-CN" altLang="en-US" dirty="0" smtClean="0"/>
              <a:t>商家通常把</a:t>
            </a:r>
            <a:r>
              <a:rPr kumimoji="1" lang="zh-CN" altLang="en-US" dirty="0" smtClean="0"/>
              <a:t>商品的所有关键信息放到标题当中，另外，我们的</a:t>
            </a:r>
            <a:r>
              <a:rPr kumimoji="1" lang="zh-CN" altLang="en-US" dirty="0" smtClean="0"/>
              <a:t>模型更关注的是搭配，</a:t>
            </a:r>
            <a:r>
              <a:rPr kumimoji="1" lang="zh-CN" altLang="en-US" dirty="0" smtClean="0"/>
              <a:t>而不是简单</a:t>
            </a:r>
            <a:r>
              <a:rPr kumimoji="1" lang="zh-CN" altLang="en-US" dirty="0" smtClean="0"/>
              <a:t>的视觉相似。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D2588-B200-CB4A-95D9-AA99F850D80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759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我们对两个商品的标题所组成的短文本对进行建模，采用的是一种对拍神经网络。我们先把每个词映射为一个向量，然后每个句子便是由词向量组成的矩阵，在该矩阵上应用</a:t>
            </a:r>
            <a:r>
              <a:rPr kumimoji="1" lang="en-US" altLang="zh-CN" dirty="0" smtClean="0"/>
              <a:t>CNN</a:t>
            </a:r>
            <a:r>
              <a:rPr kumimoji="1" lang="zh-CN" altLang="en-US" dirty="0" smtClean="0"/>
              <a:t>会得到一个新的向量，我们用这个新的向量来表示句子，</a:t>
            </a:r>
            <a:r>
              <a:rPr kumimoji="1" lang="zh-CN" altLang="en-US" dirty="0" smtClean="0"/>
              <a:t>然后通过右边这一结构计算搭配概率。在实际推荐场景中，把问题转换为</a:t>
            </a:r>
            <a:r>
              <a:rPr kumimoji="1" lang="en-US" altLang="zh-CN" dirty="0" smtClean="0"/>
              <a:t>MIPS</a:t>
            </a:r>
            <a:r>
              <a:rPr kumimoji="1" lang="zh-CN" altLang="en-US" dirty="0" smtClean="0"/>
              <a:t>之后，还可以通过</a:t>
            </a:r>
            <a:r>
              <a:rPr kumimoji="1" lang="en-US" altLang="zh-CN" dirty="0" smtClean="0"/>
              <a:t>KNN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Search</a:t>
            </a:r>
            <a:r>
              <a:rPr kumimoji="1" lang="zh-CN" altLang="en-US" dirty="0" smtClean="0"/>
              <a:t>的方式进行加速。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D2588-B200-CB4A-95D9-AA99F850D80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1616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训练模型时，目标是最小二元交叉熵，通过</a:t>
            </a:r>
            <a:r>
              <a:rPr kumimoji="1" lang="en-US" altLang="zh-CN" dirty="0" smtClean="0"/>
              <a:t>dropout</a:t>
            </a:r>
            <a:r>
              <a:rPr kumimoji="1" lang="zh-CN" altLang="en-US" dirty="0" smtClean="0"/>
              <a:t>的方式进行正则化，通过非监督模型初始化词嵌入矩阵加快模型收敛。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D2588-B200-CB4A-95D9-AA99F850D80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174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9" y="1447809"/>
            <a:ext cx="6619243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9" y="4777380"/>
            <a:ext cx="6619243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8" y="4800587"/>
            <a:ext cx="661924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9" y="685800"/>
            <a:ext cx="6619243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5367325"/>
            <a:ext cx="6619242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447800"/>
            <a:ext cx="6619244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657600"/>
            <a:ext cx="6619244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2" y="1447800"/>
            <a:ext cx="5999486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3" y="3771174"/>
            <a:ext cx="5459737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4350657"/>
            <a:ext cx="6619244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726" y="971253"/>
            <a:ext cx="60143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71" y="2613787"/>
            <a:ext cx="60143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9" y="3124201"/>
            <a:ext cx="6619245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4777381"/>
            <a:ext cx="661924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1" y="1981200"/>
            <a:ext cx="221014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66700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6" y="1981200"/>
            <a:ext cx="22021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33" y="2667000"/>
            <a:ext cx="221009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6" y="1981200"/>
            <a:ext cx="219908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6" y="2667000"/>
            <a:ext cx="2199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6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51" y="4250949"/>
            <a:ext cx="220503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51" y="2209800"/>
            <a:ext cx="2205037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51" y="4827220"/>
            <a:ext cx="220503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6" y="4250949"/>
            <a:ext cx="219789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2" y="2209800"/>
            <a:ext cx="219789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21" y="4827219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6" y="4250949"/>
            <a:ext cx="219908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2209800"/>
            <a:ext cx="219908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7" y="4827217"/>
            <a:ext cx="2201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6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60" y="430222"/>
            <a:ext cx="1314450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887414"/>
            <a:ext cx="5567362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8" y="2861736"/>
            <a:ext cx="6619242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9" y="4777381"/>
            <a:ext cx="6619243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8" y="2060577"/>
            <a:ext cx="3297254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2" y="2056093"/>
            <a:ext cx="3297256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6" y="1905000"/>
            <a:ext cx="329725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8" y="2514600"/>
            <a:ext cx="3297254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3" y="1905000"/>
            <a:ext cx="32972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3" y="2514600"/>
            <a:ext cx="3297254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447800"/>
            <a:ext cx="2550798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3" y="1447800"/>
            <a:ext cx="3896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3129289"/>
            <a:ext cx="2550798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4" y="1854192"/>
            <a:ext cx="3819679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1143000"/>
            <a:ext cx="24003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3657600"/>
            <a:ext cx="3813734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4" y="2669694"/>
            <a:ext cx="302775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3" y="2892353"/>
            <a:ext cx="1141809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61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9"/>
            <a:ext cx="1202540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13" y="6096000"/>
            <a:ext cx="745301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5" y="452718"/>
            <a:ext cx="7053542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2052925"/>
            <a:ext cx="670990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2909" y="1828801"/>
            <a:ext cx="99059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1210" y="3263402"/>
            <a:ext cx="3859795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5" y="295738"/>
            <a:ext cx="62864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tiff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14266" y="1629295"/>
            <a:ext cx="6619243" cy="2441735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5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基于卷积神经网络的</a:t>
            </a:r>
            <a:r>
              <a:rPr kumimoji="1" lang="en-US" altLang="zh-CN" sz="5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kumimoji="1" lang="en-US" altLang="zh-CN" sz="5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1" lang="zh-CN" altLang="en-US" sz="5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电商数据深度挖掘</a:t>
            </a:r>
            <a:endParaRPr kumimoji="1" lang="zh-CN" altLang="en-US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6995" y="4316938"/>
            <a:ext cx="3886200" cy="122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钊魁</a:t>
            </a:r>
            <a:endParaRPr kumimoji="1" lang="en-US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</a:t>
            </a:r>
            <a:r>
              <a:rPr kumimoji="1"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老师：王灿</a:t>
            </a:r>
            <a:endParaRPr kumimoji="1" lang="en-US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对比实验</a:t>
            </a:r>
            <a:endParaRPr kumimoji="1"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502" y="1558195"/>
            <a:ext cx="7606905" cy="2751050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Visual</a:t>
            </a:r>
            <a:r>
              <a:rPr kumimoji="1"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：两</a:t>
            </a:r>
            <a:r>
              <a:rPr kumimoji="1"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个商品图片的相</a:t>
            </a:r>
            <a:r>
              <a:rPr kumimoji="1"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似度</a:t>
            </a:r>
            <a:r>
              <a:rPr kumimoji="1"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kumimoji="1"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深度</a:t>
            </a:r>
            <a:r>
              <a:rPr kumimoji="1"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</a:p>
          <a:p>
            <a:pPr>
              <a:lnSpc>
                <a:spcPct val="130000"/>
              </a:lnSpc>
            </a:pPr>
            <a:r>
              <a:rPr kumimoji="1"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NBBW</a:t>
            </a:r>
            <a:r>
              <a:rPr kumimoji="1"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：短</a:t>
            </a:r>
            <a:r>
              <a:rPr kumimoji="1"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r>
              <a:rPr kumimoji="1"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kumimoji="1"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BOW-&gt;</a:t>
            </a:r>
            <a:r>
              <a:rPr kumimoji="1"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朴素贝叶斯</a:t>
            </a:r>
            <a:endParaRPr kumimoji="1"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RFBW</a:t>
            </a:r>
            <a:r>
              <a:rPr kumimoji="1"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：短</a:t>
            </a:r>
            <a:r>
              <a:rPr kumimoji="1"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r>
              <a:rPr kumimoji="1"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kumimoji="1"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BOW-&gt;</a:t>
            </a:r>
            <a:r>
              <a:rPr kumimoji="1"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随机森林</a:t>
            </a:r>
            <a:endParaRPr kumimoji="1"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RFTM</a:t>
            </a:r>
            <a:r>
              <a:rPr kumimoji="1"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：拼接主题模型</a:t>
            </a:r>
            <a:r>
              <a:rPr kumimoji="1"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向量</a:t>
            </a:r>
            <a:r>
              <a:rPr kumimoji="1"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kumimoji="1"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随机森林</a:t>
            </a:r>
            <a:endParaRPr kumimoji="1"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50192"/>
              </p:ext>
            </p:extLst>
          </p:nvPr>
        </p:nvGraphicFramePr>
        <p:xfrm>
          <a:off x="600960" y="4355801"/>
          <a:ext cx="7938274" cy="211784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62440"/>
                <a:gridCol w="1183650"/>
                <a:gridCol w="1323046"/>
                <a:gridCol w="1323046"/>
                <a:gridCol w="1323046"/>
                <a:gridCol w="1323046"/>
              </a:tblGrid>
              <a:tr h="78249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AUC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Visual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NBBW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RFBW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RFTM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Ours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  <a:tr h="6676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Taobao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0.579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0.712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0.807</a:t>
                      </a:r>
                      <a:endParaRPr lang="zh-CN" alt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0.796</a:t>
                      </a:r>
                      <a:endParaRPr lang="zh-CN" alt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0.891</a:t>
                      </a:r>
                      <a:endParaRPr lang="zh-CN" altLang="en-US" b="1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  <a:tr h="6676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Amazon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0.770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0.820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0.931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0.893</a:t>
                      </a:r>
                      <a:endParaRPr lang="zh-CN" alt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0.983</a:t>
                      </a:r>
                      <a:endParaRPr lang="zh-CN" altLang="en-US" b="1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851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案例展示</a:t>
            </a:r>
            <a:endParaRPr kumimoji="1"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56" y="2385262"/>
            <a:ext cx="3817389" cy="34967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740" y="2385262"/>
            <a:ext cx="3937757" cy="349672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08584" y="1607026"/>
            <a:ext cx="21779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600" b="1" dirty="0" smtClean="0">
                <a:latin typeface="Microsoft YaHei" charset="-122"/>
                <a:ea typeface="Microsoft YaHei" charset="-122"/>
                <a:cs typeface="Microsoft YaHei" charset="-122"/>
              </a:rPr>
              <a:t>搭配案例</a:t>
            </a:r>
            <a:endParaRPr kumimoji="1" lang="zh-CN" altLang="en-US" sz="26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87652" y="1607026"/>
            <a:ext cx="21779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600" b="1" dirty="0" smtClean="0">
                <a:latin typeface="Microsoft YaHei" charset="-122"/>
                <a:ea typeface="Microsoft YaHei" charset="-122"/>
                <a:cs typeface="Microsoft YaHei" charset="-122"/>
              </a:rPr>
              <a:t>非搭配案例</a:t>
            </a:r>
            <a:endParaRPr kumimoji="1" lang="zh-CN" altLang="en-US" sz="26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974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讨论</a:t>
            </a:r>
            <a:endParaRPr kumimoji="1"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69992" y="1588005"/>
            <a:ext cx="7606905" cy="4729417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通用搭配</a:t>
            </a:r>
            <a:endParaRPr kumimoji="1" lang="en-US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Wingdings" charset="2"/>
              <a:buChar char="l"/>
            </a:pP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亚马逊数据集，大部分类目上表现优异</a:t>
            </a:r>
            <a:endParaRPr kumimoji="1"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Wingdings" charset="2"/>
              <a:buChar char="l"/>
            </a:pP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所有类目使用同一模型，表现欠佳</a:t>
            </a:r>
            <a:endParaRPr kumimoji="1"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共同购买 </a:t>
            </a:r>
            <a:r>
              <a:rPr kumimoji="1"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vs.</a:t>
            </a:r>
            <a:r>
              <a:rPr kumimoji="1"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搭配</a:t>
            </a:r>
            <a:endParaRPr kumimoji="1" lang="en-US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Wingdings" charset="2"/>
              <a:buChar char="l"/>
            </a:pP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淘宝数据集</a:t>
            </a:r>
            <a:endParaRPr kumimoji="1"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Wingdings" charset="2"/>
              <a:buChar char="l"/>
            </a:pP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共同购买更广泛</a:t>
            </a:r>
            <a:endParaRPr kumimoji="1"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30000"/>
              </a:lnSpc>
              <a:buFont typeface="Wingdings" charset="2"/>
              <a:buChar char="ü"/>
            </a:pP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相搭配、可替换</a:t>
            </a:r>
            <a:endParaRPr kumimoji="1"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30000"/>
              </a:lnSpc>
              <a:buFont typeface="Wingdings" charset="2"/>
              <a:buChar char="ü"/>
            </a:pP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都是爆款等</a:t>
            </a:r>
            <a:endParaRPr kumimoji="1"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059" y="3570328"/>
            <a:ext cx="44291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7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4"/>
          <p:cNvSpPr txBox="1">
            <a:spLocks/>
          </p:cNvSpPr>
          <p:nvPr/>
        </p:nvSpPr>
        <p:spPr>
          <a:xfrm>
            <a:off x="683568" y="1340768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4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"/>
              </a:rPr>
              <a:t>       </a:t>
            </a:r>
            <a:r>
              <a:rPr kumimoji="0" lang="zh-CN" altLang="en-US" sz="5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"/>
              </a:rPr>
              <a:t>第</a:t>
            </a:r>
            <a:r>
              <a:rPr lang="en-US" altLang="zh-CN" sz="7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"/>
              </a:rPr>
              <a:t>3</a:t>
            </a:r>
            <a:r>
              <a:rPr kumimoji="0" lang="zh-CN" altLang="en-US" sz="5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"/>
              </a:rPr>
              <a:t>部分</a:t>
            </a:r>
            <a:endParaRPr kumimoji="0" lang="zh-CN" altLang="en-US" sz="5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"/>
            </a:endParaRPr>
          </a:p>
        </p:txBody>
      </p:sp>
      <p:sp>
        <p:nvSpPr>
          <p:cNvPr id="13" name="标题 3"/>
          <p:cNvSpPr txBox="1">
            <a:spLocks/>
          </p:cNvSpPr>
          <p:nvPr/>
        </p:nvSpPr>
        <p:spPr>
          <a:xfrm>
            <a:off x="755576" y="3212976"/>
            <a:ext cx="7700392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5400" dirty="0" smtClean="0">
                <a:latin typeface="Microsoft YaHei" charset="-122"/>
                <a:ea typeface="Microsoft YaHei" charset="-122"/>
                <a:cs typeface="Microsoft YaHei" charset="-122"/>
              </a:rPr>
              <a:t>商品销量预测</a:t>
            </a:r>
            <a:endParaRPr lang="zh-CN" altLang="en-US" sz="5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991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背景介绍</a:t>
            </a:r>
            <a:endParaRPr kumimoji="1"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5389" y="1533561"/>
            <a:ext cx="7578279" cy="5324439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kumimoji="1" lang="zh-CN" altLang="en-US" sz="2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智能化商业决策</a:t>
            </a:r>
            <a:r>
              <a:rPr kumimoji="1"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产品全链路优化</a:t>
            </a:r>
            <a:endParaRPr kumimoji="1"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如优化人力、物力与</a:t>
            </a: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仓储管理等</a:t>
            </a:r>
            <a:endParaRPr kumimoji="1"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创新点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时序</a:t>
            </a: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分析：要求趋势稳定</a:t>
            </a:r>
            <a:r>
              <a:rPr kumimoji="1"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规律明显</a:t>
            </a:r>
            <a:endParaRPr kumimoji="1"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传统数据挖掘：特征工程耗时耗力、需要领域知识</a:t>
            </a:r>
            <a:endParaRPr kumimoji="1"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</a:t>
            </a:r>
            <a:r>
              <a:rPr kumimoji="1" lang="zh-CN" altLang="en-US" sz="2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学习：自动化从结构化日志中提取有效特征</a:t>
            </a:r>
            <a:endParaRPr kumimoji="1" lang="en-US" altLang="zh-CN" sz="22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样本权重衰减，迁移学习等</a:t>
            </a:r>
            <a:endParaRPr kumimoji="1" lang="en-US" altLang="zh-CN" sz="22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393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算法设计</a:t>
            </a:r>
            <a:endParaRPr kumimoji="1"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92" y="1588005"/>
            <a:ext cx="3127409" cy="4846046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构造数据框</a:t>
            </a:r>
            <a:endParaRPr kumimoji="1"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Wingdings" charset="2"/>
              <a:buChar char="l"/>
            </a:pPr>
            <a:r>
              <a:rPr kumimoji="1"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计算不同粒度</a:t>
            </a: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的“指标矩阵”</a:t>
            </a:r>
            <a:endParaRPr kumimoji="1"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Wingdings" charset="2"/>
              <a:buChar char="l"/>
            </a:pP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指标</a:t>
            </a:r>
            <a:r>
              <a:rPr kumimoji="1"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矩阵合并为“数据框”</a:t>
            </a:r>
          </a:p>
          <a:p>
            <a:pPr lvl="1">
              <a:lnSpc>
                <a:spcPct val="130000"/>
              </a:lnSpc>
              <a:buFont typeface="Wingdings" charset="2"/>
              <a:buChar char="l"/>
            </a:pPr>
            <a:r>
              <a:rPr kumimoji="1"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每个指标矩阵</a:t>
            </a: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对应一维“</a:t>
            </a:r>
            <a:r>
              <a:rPr kumimoji="1"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</a:t>
            </a: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kumimoji="1"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572002" y="5552658"/>
            <a:ext cx="4289366" cy="764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kumimoji="1"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3" charset="2"/>
              <a:buNone/>
            </a:pPr>
            <a:endParaRPr kumimoji="1"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3" charset="2"/>
              <a:buNone/>
            </a:pPr>
            <a:endParaRPr kumimoji="1"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356" y="1588005"/>
            <a:ext cx="4301371" cy="437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算法设计</a:t>
            </a:r>
            <a:endParaRPr kumimoji="1"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91" y="1853248"/>
            <a:ext cx="7775739" cy="822686"/>
          </a:xfrm>
        </p:spPr>
        <p:txBody>
          <a:bodyPr>
            <a:noAutofit/>
          </a:bodyPr>
          <a:lstStyle/>
          <a:p>
            <a:pPr marL="0" indent="0" algn="ctr">
              <a:lnSpc>
                <a:spcPct val="130000"/>
              </a:lnSpc>
              <a:buNone/>
            </a:pPr>
            <a:r>
              <a:rPr kumimoji="1"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在“数据框”上应用</a:t>
            </a:r>
            <a:r>
              <a:rPr kumimoji="1"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endParaRPr kumimoji="1"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572002" y="5552658"/>
            <a:ext cx="4289366" cy="764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kumimoji="1"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3" charset="2"/>
              <a:buNone/>
            </a:pPr>
            <a:endParaRPr kumimoji="1"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3" charset="2"/>
              <a:buNone/>
            </a:pPr>
            <a:endParaRPr kumimoji="1"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73" y="2823658"/>
            <a:ext cx="8570976" cy="294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3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模型训练</a:t>
            </a:r>
            <a:endParaRPr kumimoji="1"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92" y="1588005"/>
            <a:ext cx="7606905" cy="4729417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优化目标</a:t>
            </a:r>
            <a:endParaRPr kumimoji="1" lang="en-US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Wingdings" charset="2"/>
              <a:buChar char="l"/>
            </a:pP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最小均</a:t>
            </a: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方差，即</a:t>
            </a:r>
            <a:r>
              <a:rPr kumimoji="1"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MSE</a:t>
            </a:r>
            <a:endParaRPr kumimoji="1"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训练过程</a:t>
            </a:r>
            <a:endParaRPr kumimoji="1" lang="en-US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Wingdings" charset="2"/>
              <a:buChar char="l"/>
            </a:pPr>
            <a:r>
              <a:rPr kumimoji="1"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样本权重衰减：离预测</a:t>
            </a: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区间近的样本点权重大</a:t>
            </a:r>
            <a:endParaRPr kumimoji="1"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Wingdings" charset="2"/>
              <a:buChar char="l"/>
            </a:pP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迁移</a:t>
            </a:r>
            <a:r>
              <a:rPr kumimoji="1"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：不同区域变化模式共享 </a:t>
            </a:r>
            <a:endParaRPr kumimoji="1"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Wingdings" charset="2"/>
              <a:buChar char="l"/>
            </a:pPr>
            <a:r>
              <a:rPr kumimoji="1"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Dropout</a:t>
            </a: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正则化</a:t>
            </a:r>
            <a:r>
              <a:rPr kumimoji="1"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kumimoji="1"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Adamax</a:t>
            </a: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SGD</a:t>
            </a:r>
          </a:p>
          <a:p>
            <a:pPr lvl="1">
              <a:lnSpc>
                <a:spcPct val="130000"/>
              </a:lnSpc>
              <a:buFont typeface="Wingdings" charset="2"/>
              <a:buChar char="l"/>
            </a:pPr>
            <a:r>
              <a:rPr kumimoji="1"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加速：基于</a:t>
            </a:r>
            <a:r>
              <a:rPr kumimoji="1"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Theano</a:t>
            </a: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Keras</a:t>
            </a:r>
            <a:endParaRPr kumimoji="1"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Wingdings" charset="2"/>
              <a:buChar char="l"/>
            </a:pPr>
            <a:endParaRPr kumimoji="1"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572002" y="5552658"/>
            <a:ext cx="4289366" cy="764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kumimoji="1"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3" charset="2"/>
              <a:buNone/>
            </a:pPr>
            <a:endParaRPr kumimoji="1"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3" charset="2"/>
              <a:buNone/>
            </a:pPr>
            <a:endParaRPr kumimoji="1"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774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对比实验</a:t>
            </a:r>
            <a:endParaRPr kumimoji="1"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3877" y="1591444"/>
            <a:ext cx="8480123" cy="5299806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对比方法</a:t>
            </a:r>
            <a:endParaRPr kumimoji="1" lang="en-US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Wingdings" charset="2"/>
              <a:buChar char="l"/>
            </a:pPr>
            <a:r>
              <a:rPr kumimoji="1"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ARIMA</a:t>
            </a:r>
            <a:r>
              <a:rPr kumimoji="1"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在历史销量数据上</a:t>
            </a:r>
            <a:r>
              <a:rPr kumimoji="1"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使用时序模型</a:t>
            </a:r>
          </a:p>
          <a:p>
            <a:pPr lvl="1">
              <a:lnSpc>
                <a:spcPct val="130000"/>
              </a:lnSpc>
              <a:buFont typeface="Wingdings" charset="2"/>
              <a:buChar char="l"/>
            </a:pPr>
            <a:r>
              <a:rPr kumimoji="1"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FE+GBRT</a:t>
            </a:r>
            <a:r>
              <a:rPr kumimoji="1"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人工提取</a:t>
            </a:r>
            <a:r>
              <a:rPr kumimoji="1"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523</a:t>
            </a: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维特征</a:t>
            </a:r>
            <a:r>
              <a:rPr kumimoji="1"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-&gt;GBRT</a:t>
            </a:r>
            <a:endParaRPr kumimoji="1"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Wingdings" charset="2"/>
              <a:buChar char="l"/>
            </a:pPr>
            <a:r>
              <a:rPr kumimoji="1"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DNN</a:t>
            </a: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：将数据框拉平</a:t>
            </a:r>
            <a:r>
              <a:rPr kumimoji="1"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多层全连接</a:t>
            </a:r>
            <a:endParaRPr kumimoji="1"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不同设定</a:t>
            </a:r>
            <a:endParaRPr kumimoji="1" lang="en-US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Wingdings" charset="2"/>
              <a:buChar char="l"/>
            </a:pPr>
            <a:r>
              <a:rPr kumimoji="1"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DL</a:t>
            </a:r>
            <a:r>
              <a:rPr kumimoji="1"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：我们提出的基本</a:t>
            </a: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模型；</a:t>
            </a:r>
            <a:r>
              <a:rPr kumimoji="1"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DL+WD</a:t>
            </a:r>
            <a:r>
              <a:rPr kumimoji="1"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：带有权重</a:t>
            </a: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衰减</a:t>
            </a:r>
            <a:endParaRPr kumimoji="1"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Wingdings" charset="2"/>
              <a:buChar char="l"/>
            </a:pPr>
            <a:r>
              <a:rPr kumimoji="1"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DL+WD+TL</a:t>
            </a:r>
            <a:r>
              <a:rPr kumimoji="1"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：带有权重衰减与迁移</a:t>
            </a: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endParaRPr kumimoji="1"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Wingdings" charset="2"/>
              <a:buChar char="l"/>
            </a:pPr>
            <a:r>
              <a:rPr kumimoji="1"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Single-CNN</a:t>
            </a: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：单模型预测所有区域，无</a:t>
            </a:r>
            <a:r>
              <a:rPr kumimoji="1"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WD</a:t>
            </a: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TL</a:t>
            </a:r>
            <a:endParaRPr kumimoji="1"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326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对比实验</a:t>
            </a:r>
            <a:endParaRPr kumimoji="1"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686680"/>
              </p:ext>
            </p:extLst>
          </p:nvPr>
        </p:nvGraphicFramePr>
        <p:xfrm>
          <a:off x="858124" y="2268885"/>
          <a:ext cx="7711835" cy="4188432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548000"/>
                <a:gridCol w="1027567"/>
                <a:gridCol w="1027567"/>
                <a:gridCol w="1027567"/>
                <a:gridCol w="1027567"/>
                <a:gridCol w="1027567"/>
                <a:gridCol w="1026000"/>
              </a:tblGrid>
              <a:tr h="523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MSE</a:t>
                      </a:r>
                      <a:endParaRPr lang="zh-CN" altLang="en-US" b="1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</a:t>
                      </a:r>
                      <a:endParaRPr lang="zh-CN" altLang="en-US" b="1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</a:t>
                      </a:r>
                      <a:endParaRPr lang="zh-CN" altLang="en-US" b="1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3</a:t>
                      </a:r>
                      <a:endParaRPr lang="zh-CN" altLang="en-US" b="1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4</a:t>
                      </a:r>
                      <a:endParaRPr lang="zh-CN" altLang="en-US" b="1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5</a:t>
                      </a:r>
                      <a:endParaRPr lang="zh-CN" altLang="en-US" b="1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平均</a:t>
                      </a:r>
                      <a:endParaRPr lang="zh-CN" altLang="en-US" b="1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  <a:tr h="523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ARIMA</a:t>
                      </a:r>
                      <a:endParaRPr lang="zh-CN" altLang="en-US" b="1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104.37</a:t>
                      </a:r>
                      <a:endParaRPr lang="zh-CN" alt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96.68</a:t>
                      </a:r>
                      <a:endParaRPr lang="zh-CN" alt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190.50</a:t>
                      </a:r>
                      <a:endParaRPr lang="zh-CN" alt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397.08</a:t>
                      </a:r>
                      <a:endParaRPr lang="zh-CN" alt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87.18</a:t>
                      </a:r>
                      <a:endParaRPr lang="zh-CN" alt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175.16</a:t>
                      </a:r>
                      <a:endParaRPr lang="zh-CN" alt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  <a:tr h="523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FE+GBRT</a:t>
                      </a:r>
                      <a:endParaRPr lang="zh-CN" altLang="en-US" b="1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97.36</a:t>
                      </a:r>
                      <a:endParaRPr lang="zh-CN" alt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83.90</a:t>
                      </a:r>
                      <a:endParaRPr lang="zh-CN" alt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187.06</a:t>
                      </a:r>
                      <a:endParaRPr lang="zh-CN" alt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329.81</a:t>
                      </a:r>
                      <a:endParaRPr lang="zh-CN" alt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82.21</a:t>
                      </a:r>
                      <a:endParaRPr lang="zh-CN" alt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156.07</a:t>
                      </a:r>
                      <a:endParaRPr lang="zh-CN" alt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  <a:tr h="523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DNN</a:t>
                      </a:r>
                      <a:endParaRPr lang="zh-CN" altLang="en-US" b="1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97.50</a:t>
                      </a:r>
                      <a:endParaRPr lang="zh-CN" alt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73.55</a:t>
                      </a:r>
                      <a:endParaRPr lang="zh-CN" alt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181.67</a:t>
                      </a:r>
                      <a:endParaRPr lang="zh-CN" alt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347.50</a:t>
                      </a:r>
                      <a:endParaRPr lang="zh-CN" alt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82.17</a:t>
                      </a:r>
                      <a:endParaRPr lang="zh-CN" alt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156.48</a:t>
                      </a:r>
                      <a:endParaRPr lang="zh-CN" alt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  <a:tr h="523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DL</a:t>
                      </a:r>
                      <a:endParaRPr lang="zh-CN" altLang="en-US" b="1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96.98</a:t>
                      </a:r>
                      <a:endParaRPr lang="zh-CN" alt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72.22</a:t>
                      </a:r>
                      <a:endParaRPr lang="zh-CN" alt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151.96</a:t>
                      </a:r>
                      <a:endParaRPr lang="zh-CN" alt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326.39</a:t>
                      </a:r>
                      <a:endParaRPr lang="zh-CN" alt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80.91</a:t>
                      </a:r>
                      <a:endParaRPr lang="zh-CN" alt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145.69</a:t>
                      </a:r>
                      <a:endParaRPr lang="zh-CN" alt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  <a:tr h="523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DL+WD</a:t>
                      </a:r>
                      <a:endParaRPr lang="zh-CN" altLang="en-US" b="1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89.01</a:t>
                      </a:r>
                      <a:endParaRPr lang="zh-CN" alt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56.14</a:t>
                      </a:r>
                      <a:endParaRPr lang="zh-CN" alt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142.27</a:t>
                      </a:r>
                      <a:endParaRPr lang="zh-CN" alt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301.79</a:t>
                      </a:r>
                      <a:endParaRPr lang="zh-CN" alt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75.09</a:t>
                      </a:r>
                      <a:endParaRPr lang="zh-CN" alt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131.86</a:t>
                      </a:r>
                      <a:endParaRPr lang="zh-CN" alt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  <a:tr h="523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DL+WD+TL</a:t>
                      </a:r>
                      <a:endParaRPr lang="zh-CN" altLang="en-US" b="1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84.30</a:t>
                      </a:r>
                      <a:endParaRPr lang="zh-CN" altLang="en-US" b="1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53.40</a:t>
                      </a:r>
                      <a:endParaRPr lang="zh-CN" altLang="en-US" b="1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134.92</a:t>
                      </a:r>
                      <a:endParaRPr lang="zh-CN" altLang="en-US" b="1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287.31</a:t>
                      </a:r>
                      <a:endParaRPr lang="zh-CN" altLang="en-US" b="1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71.19</a:t>
                      </a:r>
                      <a:endParaRPr lang="zh-CN" altLang="en-US" b="1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126.22</a:t>
                      </a:r>
                      <a:endParaRPr lang="zh-CN" altLang="en-US" b="1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  <a:tr h="523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Single-CNN</a:t>
                      </a:r>
                      <a:endParaRPr lang="zh-CN" altLang="en-US" b="1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101.92</a:t>
                      </a:r>
                      <a:endParaRPr lang="zh-CN" alt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75.70</a:t>
                      </a:r>
                      <a:endParaRPr lang="zh-CN" alt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159.48</a:t>
                      </a:r>
                      <a:endParaRPr lang="zh-CN" alt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343.54</a:t>
                      </a:r>
                      <a:endParaRPr lang="zh-CN" alt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85.04</a:t>
                      </a:r>
                      <a:endParaRPr lang="zh-CN" alt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153.22</a:t>
                      </a:r>
                      <a:endParaRPr lang="zh-CN" alt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76937" y="1446199"/>
            <a:ext cx="7775739" cy="822686"/>
          </a:xfrm>
        </p:spPr>
        <p:txBody>
          <a:bodyPr>
            <a:noAutofit/>
          </a:bodyPr>
          <a:lstStyle/>
          <a:p>
            <a:pPr marL="0" indent="0" algn="ctr">
              <a:lnSpc>
                <a:spcPct val="130000"/>
              </a:lnSpc>
              <a:buNone/>
            </a:pPr>
            <a:r>
              <a:rPr kumimoji="1"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菜鸟物流上实验结果</a:t>
            </a:r>
            <a:endParaRPr kumimoji="1"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778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5388" y="1535275"/>
            <a:ext cx="3923239" cy="45669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kumimoji="1" lang="en-US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商品自动搭配</a:t>
            </a:r>
            <a:endParaRPr kumimoji="1" lang="en-US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商品销量预测</a:t>
            </a:r>
            <a:endParaRPr kumimoji="1" lang="en-US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总结展望</a:t>
            </a:r>
            <a:endParaRPr kumimoji="1" lang="en-US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463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讨论</a:t>
            </a:r>
            <a:endParaRPr kumimoji="1"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69992" y="1588005"/>
            <a:ext cx="7606905" cy="4729417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预测区间长度</a:t>
            </a:r>
            <a:endParaRPr kumimoji="1" lang="en-US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Wingdings" charset="2"/>
              <a:buChar char="l"/>
            </a:pP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越长越预测准确</a:t>
            </a:r>
            <a:endParaRPr kumimoji="1"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Wingdings" charset="2"/>
              <a:buChar char="l"/>
            </a:pP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越短商业决策越灵活</a:t>
            </a:r>
            <a:endParaRPr kumimoji="1"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数据框长度</a:t>
            </a:r>
            <a:endParaRPr kumimoji="1" lang="en-US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Wingdings" charset="2"/>
              <a:buChar char="l"/>
            </a:pP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越长包含信息越多，所需计算资源越多</a:t>
            </a:r>
            <a:endParaRPr kumimoji="1"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Wingdings" charset="2"/>
              <a:buChar char="l"/>
            </a:pP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保证准确性的前提下，尽可能短</a:t>
            </a:r>
            <a:endParaRPr kumimoji="1"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权重衰减系数</a:t>
            </a:r>
            <a:endParaRPr kumimoji="1"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Wingdings" charset="2"/>
              <a:buChar char="l"/>
            </a:pP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近短期模式 </a:t>
            </a:r>
            <a:r>
              <a:rPr kumimoji="1"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vs.</a:t>
            </a: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长期规律</a:t>
            </a:r>
            <a:endParaRPr kumimoji="1"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Wingdings" charset="2"/>
              <a:buChar char="l"/>
            </a:pPr>
            <a:endParaRPr kumimoji="1"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685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4"/>
          <p:cNvSpPr txBox="1">
            <a:spLocks/>
          </p:cNvSpPr>
          <p:nvPr/>
        </p:nvSpPr>
        <p:spPr>
          <a:xfrm>
            <a:off x="683568" y="1340768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4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"/>
              </a:rPr>
              <a:t>       </a:t>
            </a:r>
            <a:r>
              <a:rPr kumimoji="0" lang="zh-CN" altLang="en-US" sz="5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"/>
              </a:rPr>
              <a:t>第</a:t>
            </a:r>
            <a:r>
              <a:rPr lang="en-US" altLang="zh-CN" sz="7200" noProof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"/>
              </a:rPr>
              <a:t>4</a:t>
            </a:r>
            <a:r>
              <a:rPr kumimoji="0" lang="zh-CN" altLang="en-US" sz="5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"/>
              </a:rPr>
              <a:t>部分</a:t>
            </a:r>
            <a:endParaRPr kumimoji="0" lang="zh-CN" altLang="en-US" sz="5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"/>
            </a:endParaRPr>
          </a:p>
        </p:txBody>
      </p:sp>
      <p:sp>
        <p:nvSpPr>
          <p:cNvPr id="13" name="标题 3"/>
          <p:cNvSpPr txBox="1">
            <a:spLocks/>
          </p:cNvSpPr>
          <p:nvPr/>
        </p:nvSpPr>
        <p:spPr>
          <a:xfrm>
            <a:off x="755576" y="3212976"/>
            <a:ext cx="7700392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5400" dirty="0" smtClean="0">
                <a:latin typeface="Microsoft YaHei" charset="-122"/>
                <a:ea typeface="Microsoft YaHei" charset="-122"/>
                <a:cs typeface="Microsoft YaHei" charset="-122"/>
              </a:rPr>
              <a:t>总结展望</a:t>
            </a:r>
            <a:endParaRPr lang="zh-CN" altLang="en-US" sz="5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759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kumimoji="1"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69992" y="1588005"/>
            <a:ext cx="7606905" cy="4729417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工作特色</a:t>
            </a:r>
            <a:endParaRPr kumimoji="1"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Wingdings" charset="2"/>
              <a:buChar char="l"/>
            </a:pPr>
            <a:r>
              <a:rPr kumimoji="1"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端到端：原始数据为输入，最终目标为输出</a:t>
            </a:r>
            <a:endParaRPr kumimoji="1"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Wingdings" charset="2"/>
              <a:buChar char="l"/>
            </a:pPr>
            <a:r>
              <a:rPr kumimoji="1"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不需要</a:t>
            </a: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人工预处理数据或干涉</a:t>
            </a:r>
            <a:r>
              <a:rPr kumimoji="1"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kumimoji="1"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商品自动搭配</a:t>
            </a:r>
            <a:endParaRPr kumimoji="1" lang="en-US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Wingdings" charset="2"/>
              <a:buChar char="l"/>
            </a:pP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发表于</a:t>
            </a:r>
            <a:r>
              <a:rPr kumimoji="1"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AAAI</a:t>
            </a: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Workshop</a:t>
            </a:r>
            <a:endParaRPr kumimoji="1"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Wingdings" charset="2"/>
              <a:buChar char="l"/>
            </a:pP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国家发明专利已受理</a:t>
            </a:r>
            <a:endParaRPr kumimoji="1"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商品销量预测</a:t>
            </a:r>
            <a:endParaRPr kumimoji="1" lang="en-US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Wingdings" charset="2"/>
              <a:buChar char="l"/>
            </a:pP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论文</a:t>
            </a: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投稿</a:t>
            </a: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kumimoji="1"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870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展望</a:t>
            </a:r>
            <a:endParaRPr kumimoji="1"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69992" y="1588005"/>
            <a:ext cx="7606905" cy="5269995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商品自动搭配</a:t>
            </a:r>
            <a:endParaRPr kumimoji="1" lang="en-US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Wingdings" charset="2"/>
              <a:buChar char="l"/>
            </a:pP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更复杂的文本模型，如</a:t>
            </a:r>
            <a:r>
              <a:rPr kumimoji="1"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kumimoji="1"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Wingdings" charset="2"/>
              <a:buChar char="l"/>
            </a:pP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同时利用商品图片与标题</a:t>
            </a:r>
            <a:endParaRPr kumimoji="1"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30000"/>
              </a:lnSpc>
              <a:buFont typeface="Wingdings" charset="2"/>
              <a:buChar char="ü"/>
            </a:pP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multi-view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model,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cross-media 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商品销量预测</a:t>
            </a:r>
            <a:endParaRPr kumimoji="1" lang="en-US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Wingdings" charset="2"/>
              <a:buChar char="l"/>
            </a:pP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对最终销量影响最大的指标</a:t>
            </a:r>
            <a:endParaRPr kumimoji="1"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30000"/>
              </a:lnSpc>
              <a:buFont typeface="Wingdings" charset="2"/>
              <a:buChar char="ü"/>
            </a:pP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线性与非线性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kumimoji="1"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kumimoji="1"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数据的自动化特征</a:t>
            </a: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endParaRPr kumimoji="1"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248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46527" y="2443941"/>
            <a:ext cx="6619243" cy="2258856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kumimoji="1" lang="en-US" altLang="zh-CN" sz="6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kumimoji="1" lang="en-US" altLang="zh-CN" sz="6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1"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kumimoji="1"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573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4"/>
          <p:cNvSpPr txBox="1">
            <a:spLocks/>
          </p:cNvSpPr>
          <p:nvPr/>
        </p:nvSpPr>
        <p:spPr>
          <a:xfrm>
            <a:off x="683568" y="1340768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4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"/>
              </a:rPr>
              <a:t>       </a:t>
            </a:r>
            <a:r>
              <a:rPr kumimoji="0" lang="zh-CN" altLang="en-US" sz="5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"/>
              </a:rPr>
              <a:t>第</a:t>
            </a:r>
            <a:r>
              <a:rPr kumimoji="0" lang="en-US" altLang="zh-CN" sz="7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"/>
              </a:rPr>
              <a:t>1</a:t>
            </a:r>
            <a:r>
              <a:rPr kumimoji="0" lang="zh-CN" altLang="en-US" sz="5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"/>
              </a:rPr>
              <a:t>部分</a:t>
            </a:r>
            <a:endParaRPr kumimoji="0" lang="zh-CN" altLang="en-US" sz="5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"/>
            </a:endParaRPr>
          </a:p>
        </p:txBody>
      </p:sp>
      <p:sp>
        <p:nvSpPr>
          <p:cNvPr id="13" name="标题 3"/>
          <p:cNvSpPr txBox="1">
            <a:spLocks/>
          </p:cNvSpPr>
          <p:nvPr/>
        </p:nvSpPr>
        <p:spPr>
          <a:xfrm>
            <a:off x="755576" y="3212976"/>
            <a:ext cx="7700392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5400" dirty="0" smtClean="0">
                <a:latin typeface="Microsoft YaHei" charset="-122"/>
                <a:ea typeface="Microsoft YaHei" charset="-122"/>
                <a:cs typeface="Microsoft YaHei" charset="-122"/>
              </a:rPr>
              <a:t>研究背景</a:t>
            </a:r>
            <a:endParaRPr lang="zh-CN" altLang="en-US" sz="5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700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电子商务</a:t>
            </a:r>
            <a:endParaRPr kumimoji="1"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5389" y="1544066"/>
            <a:ext cx="7184383" cy="4773607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发展迅速</a:t>
            </a:r>
            <a:endParaRPr kumimoji="1" lang="en-US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</a:t>
            </a:r>
            <a:r>
              <a:rPr kumimoji="1"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商消费占总额</a:t>
            </a:r>
            <a:r>
              <a:rPr kumimoji="1"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15%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天猫</a:t>
            </a:r>
            <a:r>
              <a:rPr kumimoji="1"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11.11</a:t>
            </a: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成交额</a:t>
            </a:r>
            <a:r>
              <a:rPr kumimoji="1"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1207</a:t>
            </a: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亿元</a:t>
            </a:r>
            <a:endParaRPr kumimoji="1"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产生大量数据，蕴含巨大价值</a:t>
            </a:r>
            <a:endParaRPr kumimoji="1"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挑战巨大</a:t>
            </a:r>
            <a:endParaRPr kumimoji="1" lang="en-US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产品数量多、更新周期短</a:t>
            </a:r>
            <a:endParaRPr kumimoji="1"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商业环境更为动态、复杂</a:t>
            </a:r>
            <a:endParaRPr kumimoji="1"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207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数据挖掘</a:t>
            </a:r>
            <a:endParaRPr kumimoji="1"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5389" y="1544066"/>
            <a:ext cx="7184383" cy="4773607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传统技术</a:t>
            </a:r>
            <a:endParaRPr kumimoji="1" lang="en-US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特征工程</a:t>
            </a:r>
            <a:r>
              <a:rPr kumimoji="1"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耗时、耗力，需要领域知识</a:t>
            </a:r>
            <a:endParaRPr kumimoji="1"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模型更新慢，</a:t>
            </a: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可扩展性低，实用性</a:t>
            </a: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差</a:t>
            </a:r>
            <a:endParaRPr kumimoji="1"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深度学习</a:t>
            </a:r>
            <a:endParaRPr kumimoji="1" lang="en-US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自动化特征学习：</a:t>
            </a:r>
            <a:r>
              <a:rPr kumimoji="1"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DNN</a:t>
            </a: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kumimoji="1"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计算机视觉、语音识别、自然语言处理等</a:t>
            </a:r>
            <a:endParaRPr kumimoji="1"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</a:t>
            </a:r>
            <a:r>
              <a:rPr kumimoji="1" lang="zh-CN" altLang="en-US" sz="2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神经网络：时空局部性</a:t>
            </a:r>
            <a:endParaRPr kumimoji="1" lang="en-US" altLang="zh-CN" sz="22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13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4"/>
          <p:cNvSpPr txBox="1">
            <a:spLocks/>
          </p:cNvSpPr>
          <p:nvPr/>
        </p:nvSpPr>
        <p:spPr>
          <a:xfrm>
            <a:off x="683568" y="1340768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4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"/>
              </a:rPr>
              <a:t>       </a:t>
            </a:r>
            <a:r>
              <a:rPr kumimoji="0" lang="zh-CN" altLang="en-US" sz="5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"/>
              </a:rPr>
              <a:t>第</a:t>
            </a:r>
            <a:r>
              <a:rPr lang="en-US" altLang="zh-CN" sz="7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"/>
              </a:rPr>
              <a:t>2</a:t>
            </a:r>
            <a:r>
              <a:rPr kumimoji="0" lang="zh-CN" altLang="en-US" sz="5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"/>
              </a:rPr>
              <a:t>部分</a:t>
            </a:r>
            <a:endParaRPr kumimoji="0" lang="zh-CN" altLang="en-US" sz="5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"/>
            </a:endParaRPr>
          </a:p>
        </p:txBody>
      </p:sp>
      <p:sp>
        <p:nvSpPr>
          <p:cNvPr id="13" name="标题 3"/>
          <p:cNvSpPr txBox="1">
            <a:spLocks/>
          </p:cNvSpPr>
          <p:nvPr/>
        </p:nvSpPr>
        <p:spPr>
          <a:xfrm>
            <a:off x="755576" y="3212976"/>
            <a:ext cx="7700392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5400" dirty="0" smtClean="0">
                <a:latin typeface="Microsoft YaHei" charset="-122"/>
                <a:ea typeface="Microsoft YaHei" charset="-122"/>
                <a:cs typeface="Microsoft YaHei" charset="-122"/>
              </a:rPr>
              <a:t>商品自动搭配</a:t>
            </a:r>
            <a:endParaRPr lang="zh-CN" altLang="en-US" sz="5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545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背景介绍</a:t>
            </a:r>
            <a:endParaRPr kumimoji="1"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5389" y="1575600"/>
            <a:ext cx="4638131" cy="5282399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kumimoji="1" lang="zh-CN" altLang="en-US" sz="2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自动回答“</a:t>
            </a:r>
            <a:r>
              <a:rPr kumimoji="1"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这件衬衫与这条裤子搭不搭</a:t>
            </a: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？”这类问题</a:t>
            </a:r>
            <a:endParaRPr kumimoji="1"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推荐单品、套装</a:t>
            </a:r>
            <a:endParaRPr kumimoji="1"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创新点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频</a:t>
            </a: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繁项集挖掘：冷启动</a:t>
            </a:r>
            <a:endParaRPr kumimoji="1"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视觉相似：噪声多、计算量大</a:t>
            </a:r>
            <a:endParaRPr kumimoji="1"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商品标题：信息丰富、噪声少</a:t>
            </a:r>
            <a:endParaRPr kumimoji="1" lang="en-US" altLang="zh-CN" sz="2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搭配不等同于简单的相似</a:t>
            </a:r>
            <a:endParaRPr kumimoji="1" lang="en-US" altLang="zh-CN" sz="2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endParaRPr kumimoji="1" lang="zh-CN" altLang="en-US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C:\Users\zhaokui\Desktop\aaai\figures\outfi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520" y="2126758"/>
            <a:ext cx="3198451" cy="169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zhaokui\Desktop\aaai\figures\nois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519" y="4439173"/>
            <a:ext cx="3198451" cy="180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79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算法设计</a:t>
            </a:r>
            <a:endParaRPr kumimoji="1"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92" y="1588005"/>
            <a:ext cx="7606905" cy="1731545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kumimoji="1"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两个商品标题组成的”</a:t>
            </a:r>
            <a:r>
              <a:rPr kumimoji="1"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短文本对</a:t>
            </a:r>
            <a:r>
              <a:rPr kumimoji="1"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“进行建模</a:t>
            </a:r>
          </a:p>
          <a:p>
            <a:pPr>
              <a:lnSpc>
                <a:spcPct val="130000"/>
              </a:lnSpc>
            </a:pPr>
            <a:r>
              <a:rPr kumimoji="1"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Siamese Convolutional Neural </a:t>
            </a:r>
            <a:r>
              <a:rPr kumimoji="1"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Network</a:t>
            </a:r>
          </a:p>
          <a:p>
            <a:pPr>
              <a:lnSpc>
                <a:spcPct val="130000"/>
              </a:lnSpc>
            </a:pPr>
            <a:r>
              <a:rPr kumimoji="1" lang="zh-CN" altLang="en-US" sz="2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实际推荐</a:t>
            </a:r>
            <a:r>
              <a:rPr kumimoji="1"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场景：通过</a:t>
            </a:r>
            <a:r>
              <a:rPr kumimoji="1"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KNN</a:t>
            </a:r>
            <a:r>
              <a:rPr kumimoji="1"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Search</a:t>
            </a:r>
            <a:r>
              <a:rPr kumimoji="1"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加速</a:t>
            </a:r>
          </a:p>
        </p:txBody>
      </p:sp>
      <p:grpSp>
        <p:nvGrpSpPr>
          <p:cNvPr id="5" name="组 4"/>
          <p:cNvGrpSpPr/>
          <p:nvPr/>
        </p:nvGrpSpPr>
        <p:grpSpPr>
          <a:xfrm>
            <a:off x="535470" y="3568924"/>
            <a:ext cx="8140996" cy="3014755"/>
            <a:chOff x="915940" y="3452550"/>
            <a:chExt cx="7361511" cy="2726098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940" y="3458321"/>
              <a:ext cx="3290397" cy="2720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" name="组 3"/>
            <p:cNvGrpSpPr/>
            <p:nvPr/>
          </p:nvGrpSpPr>
          <p:grpSpPr>
            <a:xfrm>
              <a:off x="4876798" y="3452550"/>
              <a:ext cx="3400653" cy="2725310"/>
              <a:chOff x="4876798" y="3452550"/>
              <a:chExt cx="3400653" cy="2725310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 rotWithShape="1">
              <a:blip r:embed="rId4"/>
              <a:srcRect l="8905" t="4792"/>
              <a:stretch/>
            </p:blipFill>
            <p:spPr>
              <a:xfrm>
                <a:off x="4876798" y="3452550"/>
                <a:ext cx="3400653" cy="875202"/>
              </a:xfrm>
              <a:prstGeom prst="rect">
                <a:avLst/>
              </a:prstGeom>
            </p:spPr>
          </p:pic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6799" y="4231751"/>
                <a:ext cx="3400098" cy="1946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" name="右箭头 5"/>
            <p:cNvSpPr/>
            <p:nvPr/>
          </p:nvSpPr>
          <p:spPr>
            <a:xfrm>
              <a:off x="4335519" y="4678577"/>
              <a:ext cx="472965" cy="31306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内容占位符 2"/>
          <p:cNvSpPr txBox="1">
            <a:spLocks/>
          </p:cNvSpPr>
          <p:nvPr/>
        </p:nvSpPr>
        <p:spPr>
          <a:xfrm>
            <a:off x="4572002" y="5552658"/>
            <a:ext cx="4289366" cy="764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kumimoji="1"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3" charset="2"/>
              <a:buNone/>
            </a:pPr>
            <a:endParaRPr kumimoji="1"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3" charset="2"/>
              <a:buNone/>
            </a:pPr>
            <a:endParaRPr kumimoji="1"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658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模型训练</a:t>
            </a:r>
            <a:endParaRPr kumimoji="1"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92" y="1588005"/>
            <a:ext cx="7606905" cy="4729417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优化目标</a:t>
            </a:r>
            <a:endParaRPr kumimoji="1"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Wingdings" charset="2"/>
              <a:buChar char="l"/>
            </a:pP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最大似然，即最小二元交叉熵</a:t>
            </a:r>
            <a:endParaRPr kumimoji="1"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训练过程</a:t>
            </a:r>
            <a:endParaRPr kumimoji="1" lang="en-US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Wingdings" charset="2"/>
              <a:buChar char="l"/>
            </a:pPr>
            <a:r>
              <a:rPr kumimoji="1"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Dropout</a:t>
            </a: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正则化</a:t>
            </a:r>
            <a:endParaRPr kumimoji="1"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Wingdings" charset="2"/>
              <a:buChar char="l"/>
            </a:pP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非监督模型初始化词嵌入矩阵</a:t>
            </a:r>
            <a:endParaRPr kumimoji="1"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Wingdings" charset="2"/>
              <a:buChar char="l"/>
            </a:pP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kumimoji="1"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Adamax</a:t>
            </a: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SGD</a:t>
            </a:r>
          </a:p>
          <a:p>
            <a:pPr lvl="1">
              <a:lnSpc>
                <a:spcPct val="130000"/>
              </a:lnSpc>
              <a:buFont typeface="Wingdings" charset="2"/>
              <a:buChar char="l"/>
            </a:pPr>
            <a:r>
              <a:rPr kumimoji="1"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加速：基于</a:t>
            </a:r>
            <a:r>
              <a:rPr kumimoji="1"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Theano</a:t>
            </a: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Keras</a:t>
            </a:r>
            <a:endParaRPr kumimoji="1"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Wingdings" charset="2"/>
              <a:buChar char="l"/>
            </a:pPr>
            <a:endParaRPr kumimoji="1"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572002" y="5552658"/>
            <a:ext cx="4289366" cy="764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kumimoji="1"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3" charset="2"/>
              <a:buNone/>
            </a:pPr>
            <a:endParaRPr kumimoji="1"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3" charset="2"/>
              <a:buNone/>
            </a:pPr>
            <a:endParaRPr kumimoji="1"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75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离子</Template>
  <TotalTime>5575</TotalTime>
  <Words>2346</Words>
  <Application>Microsoft Macintosh PowerPoint</Application>
  <PresentationFormat>全屏显示(4:3)</PresentationFormat>
  <Paragraphs>295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Calibri</vt:lpstr>
      <vt:lpstr>Century Gothic</vt:lpstr>
      <vt:lpstr>Microsoft YaHei</vt:lpstr>
      <vt:lpstr>Wingdings</vt:lpstr>
      <vt:lpstr>Wingdings 3</vt:lpstr>
      <vt:lpstr>宋体</vt:lpstr>
      <vt:lpstr>微软雅黑</vt:lpstr>
      <vt:lpstr>Arial</vt:lpstr>
      <vt:lpstr>离子</vt:lpstr>
      <vt:lpstr>基于卷积神经网络的 电商数据深度挖掘</vt:lpstr>
      <vt:lpstr>提纲</vt:lpstr>
      <vt:lpstr>PowerPoint 演示文稿</vt:lpstr>
      <vt:lpstr>电子商务</vt:lpstr>
      <vt:lpstr>数据挖掘</vt:lpstr>
      <vt:lpstr>PowerPoint 演示文稿</vt:lpstr>
      <vt:lpstr>背景介绍</vt:lpstr>
      <vt:lpstr>算法设计</vt:lpstr>
      <vt:lpstr>模型训练</vt:lpstr>
      <vt:lpstr>对比实验</vt:lpstr>
      <vt:lpstr>案例展示</vt:lpstr>
      <vt:lpstr>讨论</vt:lpstr>
      <vt:lpstr>PowerPoint 演示文稿</vt:lpstr>
      <vt:lpstr>背景介绍</vt:lpstr>
      <vt:lpstr>算法设计</vt:lpstr>
      <vt:lpstr>算法设计</vt:lpstr>
      <vt:lpstr>模型训练</vt:lpstr>
      <vt:lpstr>对比实验</vt:lpstr>
      <vt:lpstr>对比实验</vt:lpstr>
      <vt:lpstr>讨论</vt:lpstr>
      <vt:lpstr>PowerPoint 演示文稿</vt:lpstr>
      <vt:lpstr>总结</vt:lpstr>
      <vt:lpstr>展望</vt:lpstr>
      <vt:lpstr>Thanks Q&amp;A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钊魁</cp:lastModifiedBy>
  <cp:revision>479</cp:revision>
  <dcterms:created xsi:type="dcterms:W3CDTF">2015-06-07T04:55:31Z</dcterms:created>
  <dcterms:modified xsi:type="dcterms:W3CDTF">2017-03-07T15:22:15Z</dcterms:modified>
</cp:coreProperties>
</file>