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1" r:id="rId3"/>
  </p:sldMasterIdLst>
  <p:notesMasterIdLst>
    <p:notesMasterId r:id="rId21"/>
  </p:notesMasterIdLst>
  <p:handoutMasterIdLst>
    <p:handoutMasterId r:id="rId22"/>
  </p:handoutMasterIdLst>
  <p:sldIdLst>
    <p:sldId id="269" r:id="rId4"/>
    <p:sldId id="293" r:id="rId5"/>
    <p:sldId id="294" r:id="rId6"/>
    <p:sldId id="295" r:id="rId7"/>
    <p:sldId id="297" r:id="rId8"/>
    <p:sldId id="299" r:id="rId9"/>
    <p:sldId id="300" r:id="rId10"/>
    <p:sldId id="301" r:id="rId11"/>
    <p:sldId id="302" r:id="rId12"/>
    <p:sldId id="303" r:id="rId13"/>
    <p:sldId id="304" r:id="rId14"/>
    <p:sldId id="305" r:id="rId15"/>
    <p:sldId id="306" r:id="rId16"/>
    <p:sldId id="307" r:id="rId17"/>
    <p:sldId id="311" r:id="rId18"/>
    <p:sldId id="309" r:id="rId19"/>
    <p:sldId id="31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F2F2F2"/>
    <a:srgbClr val="00359E"/>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99" autoAdjust="0"/>
    <p:restoredTop sz="94660"/>
  </p:normalViewPr>
  <p:slideViewPr>
    <p:cSldViewPr snapToGrid="0" showGuides="1">
      <p:cViewPr varScale="1">
        <p:scale>
          <a:sx n="127" d="100"/>
          <a:sy n="127" d="100"/>
        </p:scale>
        <p:origin x="496" y="176"/>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8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___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合计划</c:v>
                </c:pt>
              </c:strCache>
            </c:strRef>
          </c:tx>
          <c:invertIfNegative val="0"/>
          <c:dLbls>
            <c:spPr>
              <a:noFill/>
              <a:ln>
                <a:noFill/>
              </a:ln>
              <a:effectLst/>
            </c:spPr>
            <c:txPr>
              <a:bodyPr rot="0" spcFirstLastPara="0" vertOverflow="ellipsis" vert="horz" wrap="square" lIns="38100" tIns="19050" rIns="38100" bIns="19050" anchor="ctr" anchorCtr="1"/>
              <a:lstStyle/>
              <a:p>
                <a:pPr>
                  <a:defRPr lang="zh-CN" sz="14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2015年</c:v>
                </c:pt>
                <c:pt idx="1">
                  <c:v>2016年</c:v>
                </c:pt>
                <c:pt idx="2">
                  <c:v>2017年</c:v>
                </c:pt>
              </c:strCache>
            </c:strRef>
          </c:cat>
          <c:val>
            <c:numRef>
              <c:f>Sheet1!$B$2:$B$4</c:f>
              <c:numCache>
                <c:formatCode>General</c:formatCode>
                <c:ptCount val="3"/>
                <c:pt idx="0">
                  <c:v>100</c:v>
                </c:pt>
                <c:pt idx="1">
                  <c:v>180</c:v>
                </c:pt>
                <c:pt idx="2">
                  <c:v>300</c:v>
                </c:pt>
              </c:numCache>
            </c:numRef>
          </c:val>
          <c:extLst>
            <c:ext xmlns:c16="http://schemas.microsoft.com/office/drawing/2014/chart" uri="{C3380CC4-5D6E-409C-BE32-E72D297353CC}">
              <c16:uniqueId val="{00000000-4601-0049-8638-C25032282638}"/>
            </c:ext>
          </c:extLst>
        </c:ser>
        <c:dLbls>
          <c:showLegendKey val="0"/>
          <c:showVal val="0"/>
          <c:showCatName val="0"/>
          <c:showSerName val="0"/>
          <c:showPercent val="0"/>
          <c:showBubbleSize val="0"/>
        </c:dLbls>
        <c:gapWidth val="150"/>
        <c:axId val="-1300580768"/>
        <c:axId val="-1300570976"/>
      </c:barChart>
      <c:catAx>
        <c:axId val="-1300580768"/>
        <c:scaling>
          <c:orientation val="minMax"/>
        </c:scaling>
        <c:delete val="0"/>
        <c:axPos val="b"/>
        <c:numFmt formatCode="General" sourceLinked="0"/>
        <c:majorTickMark val="none"/>
        <c:minorTickMark val="none"/>
        <c:tickLblPos val="nextTo"/>
        <c:txPr>
          <a:bodyPr rot="-60000000" spcFirstLastPara="0" vertOverflow="ellipsis" vert="horz" wrap="square" anchor="ctr" anchorCtr="1"/>
          <a:lstStyle/>
          <a:p>
            <a:pPr>
              <a:defRPr lang="zh-CN" sz="1400" b="0" i="0" u="none" strike="noStrike" kern="1200" baseline="0">
                <a:solidFill>
                  <a:schemeClr val="tx1"/>
                </a:solidFill>
                <a:latin typeface="+mn-lt"/>
                <a:ea typeface="+mn-ea"/>
                <a:cs typeface="+mn-cs"/>
              </a:defRPr>
            </a:pPr>
            <a:endParaRPr lang="zh-CN"/>
          </a:p>
        </c:txPr>
        <c:crossAx val="-1300570976"/>
        <c:crosses val="autoZero"/>
        <c:auto val="1"/>
        <c:lblAlgn val="ctr"/>
        <c:lblOffset val="100"/>
        <c:noMultiLvlLbl val="0"/>
      </c:catAx>
      <c:valAx>
        <c:axId val="-1300570976"/>
        <c:scaling>
          <c:orientation val="minMax"/>
        </c:scaling>
        <c:delete val="1"/>
        <c:axPos val="l"/>
        <c:numFmt formatCode="General" sourceLinked="1"/>
        <c:majorTickMark val="out"/>
        <c:minorTickMark val="none"/>
        <c:tickLblPos val="nextTo"/>
        <c:crossAx val="-1300580768"/>
        <c:crosses val="autoZero"/>
        <c:crossBetween val="between"/>
      </c:valAx>
    </c:plotArea>
    <c:plotVisOnly val="1"/>
    <c:dispBlanksAs val="gap"/>
    <c:showDLblsOverMax val="0"/>
  </c:chart>
  <c:txPr>
    <a:bodyPr/>
    <a:lstStyle/>
    <a:p>
      <a:pPr>
        <a:defRPr lang="zh-CN"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0399959377803398E-2"/>
          <c:y val="6.4071382045950406E-2"/>
          <c:w val="0.93161633385718401"/>
          <c:h val="0.79225364941924403"/>
        </c:manualLayout>
      </c:layout>
      <c:lineChart>
        <c:grouping val="standard"/>
        <c:varyColors val="0"/>
        <c:ser>
          <c:idx val="0"/>
          <c:order val="0"/>
          <c:tx>
            <c:strRef>
              <c:f>Sheet1!$B$1</c:f>
              <c:strCache>
                <c:ptCount val="1"/>
                <c:pt idx="0">
                  <c:v>在线交易额</c:v>
                </c:pt>
              </c:strCache>
            </c:strRef>
          </c:tx>
          <c:spPr>
            <a:ln w="28575" cap="rnd" cmpd="sng" algn="ctr">
              <a:solidFill>
                <a:schemeClr val="accent1"/>
              </a:solidFill>
              <a:prstDash val="solid"/>
              <a:round/>
            </a:ln>
          </c:spPr>
          <c:marker>
            <c:symbol val="none"/>
          </c:marker>
          <c:dLbls>
            <c:spPr>
              <a:noFill/>
              <a:ln>
                <a:noFill/>
              </a:ln>
              <a:effectLst/>
            </c:spPr>
            <c:txPr>
              <a:bodyPr rot="0" spcFirstLastPara="0" vertOverflow="ellipsis" vert="horz" wrap="square" lIns="38100" tIns="19050" rIns="38100" bIns="19050" anchor="ctr" anchorCtr="1"/>
              <a:lstStyle/>
              <a:p>
                <a:pPr>
                  <a:defRPr lang="zh-CN" sz="1400" b="0" i="0" u="none" strike="noStrike" kern="1200" baseline="0">
                    <a:solidFill>
                      <a:schemeClr val="tx1"/>
                    </a:solidFill>
                    <a:latin typeface="+mn-lt"/>
                    <a:ea typeface="+mn-ea"/>
                    <a:cs typeface="+mn-cs"/>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2015年</c:v>
                </c:pt>
                <c:pt idx="1">
                  <c:v>2016年</c:v>
                </c:pt>
                <c:pt idx="2">
                  <c:v>2017年</c:v>
                </c:pt>
              </c:strCache>
            </c:strRef>
          </c:cat>
          <c:val>
            <c:numRef>
              <c:f>Sheet1!$B$2:$B$4</c:f>
              <c:numCache>
                <c:formatCode>General</c:formatCode>
                <c:ptCount val="3"/>
                <c:pt idx="0">
                  <c:v>50</c:v>
                </c:pt>
                <c:pt idx="1">
                  <c:v>100</c:v>
                </c:pt>
                <c:pt idx="2">
                  <c:v>200</c:v>
                </c:pt>
              </c:numCache>
            </c:numRef>
          </c:val>
          <c:smooth val="0"/>
          <c:extLst>
            <c:ext xmlns:c16="http://schemas.microsoft.com/office/drawing/2014/chart" uri="{C3380CC4-5D6E-409C-BE32-E72D297353CC}">
              <c16:uniqueId val="{00000000-FC0B-EA4E-BB4C-8A70AA768C0F}"/>
            </c:ext>
          </c:extLst>
        </c:ser>
        <c:dLbls>
          <c:showLegendKey val="0"/>
          <c:showVal val="0"/>
          <c:showCatName val="0"/>
          <c:showSerName val="0"/>
          <c:showPercent val="0"/>
          <c:showBubbleSize val="0"/>
        </c:dLbls>
        <c:smooth val="0"/>
        <c:axId val="-1300576416"/>
        <c:axId val="-1300563904"/>
      </c:lineChart>
      <c:catAx>
        <c:axId val="-1300576416"/>
        <c:scaling>
          <c:orientation val="minMax"/>
        </c:scaling>
        <c:delete val="0"/>
        <c:axPos val="b"/>
        <c:numFmt formatCode="General" sourceLinked="0"/>
        <c:majorTickMark val="none"/>
        <c:minorTickMark val="none"/>
        <c:tickLblPos val="nextTo"/>
        <c:txPr>
          <a:bodyPr rot="-60000000" spcFirstLastPara="0" vertOverflow="ellipsis" vert="horz" wrap="square" anchor="ctr" anchorCtr="1"/>
          <a:lstStyle/>
          <a:p>
            <a:pPr>
              <a:defRPr lang="zh-CN" sz="1400" b="0" i="0" u="none" strike="noStrike" kern="1200" baseline="0">
                <a:solidFill>
                  <a:schemeClr val="tx1"/>
                </a:solidFill>
                <a:latin typeface="+mn-lt"/>
                <a:ea typeface="+mn-ea"/>
                <a:cs typeface="+mn-cs"/>
              </a:defRPr>
            </a:pPr>
            <a:endParaRPr lang="zh-CN"/>
          </a:p>
        </c:txPr>
        <c:crossAx val="-1300563904"/>
        <c:crosses val="autoZero"/>
        <c:auto val="1"/>
        <c:lblAlgn val="ctr"/>
        <c:lblOffset val="100"/>
        <c:noMultiLvlLbl val="0"/>
      </c:catAx>
      <c:valAx>
        <c:axId val="-1300563904"/>
        <c:scaling>
          <c:orientation val="minMax"/>
        </c:scaling>
        <c:delete val="1"/>
        <c:axPos val="l"/>
        <c:numFmt formatCode="General" sourceLinked="1"/>
        <c:majorTickMark val="out"/>
        <c:minorTickMark val="none"/>
        <c:tickLblPos val="nextTo"/>
        <c:crossAx val="-1300576416"/>
        <c:crosses val="autoZero"/>
        <c:crossBetween val="between"/>
      </c:valAx>
    </c:plotArea>
    <c:plotVisOnly val="1"/>
    <c:dispBlanksAs val="gap"/>
    <c:showDLblsOverMax val="0"/>
  </c:chart>
  <c:txPr>
    <a:bodyPr/>
    <a:lstStyle/>
    <a:p>
      <a:pPr>
        <a:defRPr lang="zh-CN" sz="1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cked"/>
        <c:varyColors val="0"/>
        <c:ser>
          <c:idx val="0"/>
          <c:order val="0"/>
          <c:tx>
            <c:strRef>
              <c:f>Sheet1!$B$1</c:f>
              <c:strCache>
                <c:ptCount val="1"/>
                <c:pt idx="0">
                  <c:v>系列 1</c:v>
                </c:pt>
              </c:strCache>
            </c:strRef>
          </c:tx>
          <c:dLbls>
            <c:dLbl>
              <c:idx val="0"/>
              <c:layout>
                <c:manualLayout>
                  <c:x val="0"/>
                  <c:y val="-9.308971006304840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E96-AA47-82CB-D28CD049AEFA}"/>
                </c:ext>
              </c:extLst>
            </c:dLbl>
            <c:dLbl>
              <c:idx val="1"/>
              <c:layout>
                <c:manualLayout>
                  <c:x val="-4.5406717262382497E-3"/>
                  <c:y val="-0.16111680587835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E96-AA47-82CB-D28CD049AEFA}"/>
                </c:ext>
              </c:extLst>
            </c:dLbl>
            <c:dLbl>
              <c:idx val="2"/>
              <c:layout>
                <c:manualLayout>
                  <c:x val="-2.27033586311913E-2"/>
                  <c:y val="-0.3222336117567060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E96-AA47-82CB-D28CD049AEFA}"/>
                </c:ext>
              </c:extLst>
            </c:dLbl>
            <c:spPr>
              <a:noFill/>
              <a:ln>
                <a:noFill/>
              </a:ln>
              <a:effectLst/>
            </c:spPr>
            <c:txPr>
              <a:bodyPr rot="0" spcFirstLastPara="0" vertOverflow="ellipsis" vert="horz" wrap="square" lIns="38100" tIns="19050" rIns="38100" bIns="19050" anchor="ctr" anchorCtr="1"/>
              <a:lstStyle/>
              <a:p>
                <a:pPr>
                  <a:defRPr lang="zh-CN" sz="1400"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2015年</c:v>
                </c:pt>
                <c:pt idx="1">
                  <c:v>2016年</c:v>
                </c:pt>
                <c:pt idx="2">
                  <c:v>2017年</c:v>
                </c:pt>
              </c:strCache>
            </c:strRef>
          </c:cat>
          <c:val>
            <c:numRef>
              <c:f>Sheet1!$B$2:$B$4</c:f>
              <c:numCache>
                <c:formatCode>General</c:formatCode>
                <c:ptCount val="3"/>
                <c:pt idx="0">
                  <c:v>0.5</c:v>
                </c:pt>
                <c:pt idx="1">
                  <c:v>1</c:v>
                </c:pt>
                <c:pt idx="2">
                  <c:v>2</c:v>
                </c:pt>
              </c:numCache>
            </c:numRef>
          </c:val>
          <c:extLst>
            <c:ext xmlns:c16="http://schemas.microsoft.com/office/drawing/2014/chart" uri="{C3380CC4-5D6E-409C-BE32-E72D297353CC}">
              <c16:uniqueId val="{00000003-BE96-AA47-82CB-D28CD049AEFA}"/>
            </c:ext>
          </c:extLst>
        </c:ser>
        <c:dLbls>
          <c:showLegendKey val="0"/>
          <c:showVal val="0"/>
          <c:showCatName val="0"/>
          <c:showSerName val="0"/>
          <c:showPercent val="0"/>
          <c:showBubbleSize val="0"/>
        </c:dLbls>
        <c:axId val="-1300562272"/>
        <c:axId val="-1300580224"/>
      </c:areaChart>
      <c:catAx>
        <c:axId val="-1300562272"/>
        <c:scaling>
          <c:orientation val="minMax"/>
        </c:scaling>
        <c:delete val="0"/>
        <c:axPos val="b"/>
        <c:numFmt formatCode="General" sourceLinked="1"/>
        <c:majorTickMark val="none"/>
        <c:minorTickMark val="none"/>
        <c:tickLblPos val="nextTo"/>
        <c:spPr>
          <a:ln w="6350" cap="flat" cmpd="sng" algn="ctr">
            <a:solidFill>
              <a:schemeClr val="accent1"/>
            </a:solidFill>
            <a:prstDash val="solid"/>
            <a:round/>
          </a:ln>
        </c:spPr>
        <c:txPr>
          <a:bodyPr rot="-60000000" spcFirstLastPara="0" vertOverflow="ellipsis" vert="horz" wrap="square" anchor="ctr" anchorCtr="1"/>
          <a:lstStyle/>
          <a:p>
            <a:pPr>
              <a:defRPr lang="zh-CN" sz="1400" b="0" i="0" u="none" strike="noStrike" kern="1200" baseline="0">
                <a:solidFill>
                  <a:schemeClr val="tx1"/>
                </a:solidFill>
                <a:latin typeface="+mn-lt"/>
                <a:ea typeface="+mn-ea"/>
                <a:cs typeface="+mn-cs"/>
              </a:defRPr>
            </a:pPr>
            <a:endParaRPr lang="zh-CN"/>
          </a:p>
        </c:txPr>
        <c:crossAx val="-1300580224"/>
        <c:crosses val="autoZero"/>
        <c:auto val="1"/>
        <c:lblAlgn val="ctr"/>
        <c:lblOffset val="100"/>
        <c:noMultiLvlLbl val="0"/>
      </c:catAx>
      <c:valAx>
        <c:axId val="-1300580224"/>
        <c:scaling>
          <c:orientation val="minMax"/>
        </c:scaling>
        <c:delete val="1"/>
        <c:axPos val="l"/>
        <c:numFmt formatCode="General" sourceLinked="1"/>
        <c:majorTickMark val="out"/>
        <c:minorTickMark val="none"/>
        <c:tickLblPos val="nextTo"/>
        <c:crossAx val="-1300562272"/>
        <c:crosses val="autoZero"/>
        <c:crossBetween val="midCat"/>
      </c:valAx>
    </c:plotArea>
    <c:plotVisOnly val="1"/>
    <c:dispBlanksAs val="zero"/>
    <c:showDLblsOverMax val="0"/>
  </c:chart>
  <c:txPr>
    <a:bodyPr/>
    <a:lstStyle/>
    <a:p>
      <a:pPr>
        <a:defRPr lang="zh-CN" sz="1800"/>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合计划</c:v>
                </c:pt>
              </c:strCache>
            </c:strRef>
          </c:tx>
          <c:invertIfNegative val="0"/>
          <c:dLbls>
            <c:spPr>
              <a:noFill/>
              <a:ln>
                <a:noFill/>
              </a:ln>
              <a:effectLst/>
            </c:spPr>
            <c:txPr>
              <a:bodyPr rot="0" spcFirstLastPara="0" vertOverflow="ellipsis" vert="horz" wrap="square" lIns="38100" tIns="19050" rIns="38100" bIns="19050" anchor="ctr" anchorCtr="1"/>
              <a:lstStyle/>
              <a:p>
                <a:pPr>
                  <a:defRPr lang="zh-CN" sz="1400" b="0" i="0" u="none" strike="noStrike" kern="1200" baseline="0">
                    <a:solidFill>
                      <a:schemeClr val="tx1"/>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2015年</c:v>
                </c:pt>
                <c:pt idx="1">
                  <c:v>2016年</c:v>
                </c:pt>
                <c:pt idx="2">
                  <c:v>2017年</c:v>
                </c:pt>
              </c:strCache>
            </c:strRef>
          </c:cat>
          <c:val>
            <c:numRef>
              <c:f>Sheet1!$B$2:$B$4</c:f>
              <c:numCache>
                <c:formatCode>General</c:formatCode>
                <c:ptCount val="3"/>
                <c:pt idx="0">
                  <c:v>100</c:v>
                </c:pt>
                <c:pt idx="1">
                  <c:v>180</c:v>
                </c:pt>
                <c:pt idx="2">
                  <c:v>300</c:v>
                </c:pt>
              </c:numCache>
            </c:numRef>
          </c:val>
          <c:extLst>
            <c:ext xmlns:c16="http://schemas.microsoft.com/office/drawing/2014/chart" uri="{C3380CC4-5D6E-409C-BE32-E72D297353CC}">
              <c16:uniqueId val="{00000000-EF0B-0D4B-869C-7B881F7D7DC0}"/>
            </c:ext>
          </c:extLst>
        </c:ser>
        <c:dLbls>
          <c:showLegendKey val="0"/>
          <c:showVal val="0"/>
          <c:showCatName val="0"/>
          <c:showSerName val="0"/>
          <c:showPercent val="0"/>
          <c:showBubbleSize val="0"/>
        </c:dLbls>
        <c:gapWidth val="150"/>
        <c:axId val="-1300575328"/>
        <c:axId val="-1300567168"/>
      </c:barChart>
      <c:catAx>
        <c:axId val="-1300575328"/>
        <c:scaling>
          <c:orientation val="minMax"/>
        </c:scaling>
        <c:delete val="0"/>
        <c:axPos val="b"/>
        <c:numFmt formatCode="General" sourceLinked="0"/>
        <c:majorTickMark val="none"/>
        <c:minorTickMark val="none"/>
        <c:tickLblPos val="nextTo"/>
        <c:txPr>
          <a:bodyPr rot="-60000000" spcFirstLastPara="0" vertOverflow="ellipsis" vert="horz" wrap="square" anchor="ctr" anchorCtr="1"/>
          <a:lstStyle/>
          <a:p>
            <a:pPr>
              <a:defRPr lang="zh-CN" sz="1400" b="0" i="0" u="none" strike="noStrike" kern="1200" baseline="0">
                <a:solidFill>
                  <a:schemeClr val="tx1"/>
                </a:solidFill>
                <a:latin typeface="+mn-lt"/>
                <a:ea typeface="+mn-ea"/>
                <a:cs typeface="+mn-cs"/>
              </a:defRPr>
            </a:pPr>
            <a:endParaRPr lang="zh-CN"/>
          </a:p>
        </c:txPr>
        <c:crossAx val="-1300567168"/>
        <c:crosses val="autoZero"/>
        <c:auto val="1"/>
        <c:lblAlgn val="ctr"/>
        <c:lblOffset val="100"/>
        <c:noMultiLvlLbl val="0"/>
      </c:catAx>
      <c:valAx>
        <c:axId val="-1300567168"/>
        <c:scaling>
          <c:orientation val="minMax"/>
        </c:scaling>
        <c:delete val="1"/>
        <c:axPos val="l"/>
        <c:numFmt formatCode="General" sourceLinked="1"/>
        <c:majorTickMark val="out"/>
        <c:minorTickMark val="none"/>
        <c:tickLblPos val="nextTo"/>
        <c:crossAx val="-1300575328"/>
        <c:crosses val="autoZero"/>
        <c:crossBetween val="between"/>
      </c:valAx>
    </c:plotArea>
    <c:plotVisOnly val="1"/>
    <c:dispBlanksAs val="gap"/>
    <c:showDLblsOverMax val="0"/>
  </c:chart>
  <c:txPr>
    <a:bodyPr/>
    <a:lstStyle/>
    <a:p>
      <a:pPr>
        <a:defRPr lang="zh-CN" sz="1800"/>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0399959377803398E-2"/>
          <c:y val="6.4071382045950406E-2"/>
          <c:w val="0.93161633385718401"/>
          <c:h val="0.79225364941924403"/>
        </c:manualLayout>
      </c:layout>
      <c:lineChart>
        <c:grouping val="standard"/>
        <c:varyColors val="0"/>
        <c:ser>
          <c:idx val="0"/>
          <c:order val="0"/>
          <c:tx>
            <c:strRef>
              <c:f>Sheet1!$B$1</c:f>
              <c:strCache>
                <c:ptCount val="1"/>
                <c:pt idx="0">
                  <c:v>在线交易额</c:v>
                </c:pt>
              </c:strCache>
            </c:strRef>
          </c:tx>
          <c:spPr>
            <a:ln w="28575" cap="rnd" cmpd="sng" algn="ctr">
              <a:solidFill>
                <a:schemeClr val="accent1"/>
              </a:solidFill>
              <a:prstDash val="solid"/>
              <a:round/>
            </a:ln>
          </c:spPr>
          <c:marker>
            <c:symbol val="none"/>
          </c:marker>
          <c:dLbls>
            <c:spPr>
              <a:noFill/>
              <a:ln>
                <a:noFill/>
              </a:ln>
              <a:effectLst/>
            </c:spPr>
            <c:txPr>
              <a:bodyPr rot="0" spcFirstLastPara="0" vertOverflow="ellipsis" vert="horz" wrap="square" lIns="38100" tIns="19050" rIns="38100" bIns="19050" anchor="ctr" anchorCtr="1"/>
              <a:lstStyle/>
              <a:p>
                <a:pPr>
                  <a:defRPr lang="zh-CN" sz="1400" b="0" i="0" u="none" strike="noStrike" kern="1200" baseline="0">
                    <a:solidFill>
                      <a:schemeClr val="tx1"/>
                    </a:solidFill>
                    <a:latin typeface="+mn-lt"/>
                    <a:ea typeface="+mn-ea"/>
                    <a:cs typeface="+mn-cs"/>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2015年</c:v>
                </c:pt>
                <c:pt idx="1">
                  <c:v>2016年</c:v>
                </c:pt>
                <c:pt idx="2">
                  <c:v>2017年</c:v>
                </c:pt>
              </c:strCache>
            </c:strRef>
          </c:cat>
          <c:val>
            <c:numRef>
              <c:f>Sheet1!$B$2:$B$4</c:f>
              <c:numCache>
                <c:formatCode>General</c:formatCode>
                <c:ptCount val="3"/>
                <c:pt idx="0">
                  <c:v>50</c:v>
                </c:pt>
                <c:pt idx="1">
                  <c:v>100</c:v>
                </c:pt>
                <c:pt idx="2">
                  <c:v>200</c:v>
                </c:pt>
              </c:numCache>
            </c:numRef>
          </c:val>
          <c:smooth val="0"/>
          <c:extLst>
            <c:ext xmlns:c16="http://schemas.microsoft.com/office/drawing/2014/chart" uri="{C3380CC4-5D6E-409C-BE32-E72D297353CC}">
              <c16:uniqueId val="{00000000-410A-CA4A-A976-4B2DCA63E70E}"/>
            </c:ext>
          </c:extLst>
        </c:ser>
        <c:dLbls>
          <c:showLegendKey val="0"/>
          <c:showVal val="0"/>
          <c:showCatName val="0"/>
          <c:showSerName val="0"/>
          <c:showPercent val="0"/>
          <c:showBubbleSize val="0"/>
        </c:dLbls>
        <c:smooth val="0"/>
        <c:axId val="-1300587296"/>
        <c:axId val="-1300575872"/>
      </c:lineChart>
      <c:catAx>
        <c:axId val="-1300587296"/>
        <c:scaling>
          <c:orientation val="minMax"/>
        </c:scaling>
        <c:delete val="0"/>
        <c:axPos val="b"/>
        <c:numFmt formatCode="General" sourceLinked="0"/>
        <c:majorTickMark val="none"/>
        <c:minorTickMark val="none"/>
        <c:tickLblPos val="nextTo"/>
        <c:txPr>
          <a:bodyPr rot="-60000000" spcFirstLastPara="0" vertOverflow="ellipsis" vert="horz" wrap="square" anchor="ctr" anchorCtr="1"/>
          <a:lstStyle/>
          <a:p>
            <a:pPr>
              <a:defRPr lang="zh-CN" sz="1400" b="0" i="0" u="none" strike="noStrike" kern="1200" baseline="0">
                <a:solidFill>
                  <a:schemeClr val="tx1"/>
                </a:solidFill>
                <a:latin typeface="+mn-lt"/>
                <a:ea typeface="+mn-ea"/>
                <a:cs typeface="+mn-cs"/>
              </a:defRPr>
            </a:pPr>
            <a:endParaRPr lang="zh-CN"/>
          </a:p>
        </c:txPr>
        <c:crossAx val="-1300575872"/>
        <c:crosses val="autoZero"/>
        <c:auto val="1"/>
        <c:lblAlgn val="ctr"/>
        <c:lblOffset val="100"/>
        <c:noMultiLvlLbl val="0"/>
      </c:catAx>
      <c:valAx>
        <c:axId val="-1300575872"/>
        <c:scaling>
          <c:orientation val="minMax"/>
        </c:scaling>
        <c:delete val="1"/>
        <c:axPos val="l"/>
        <c:numFmt formatCode="General" sourceLinked="1"/>
        <c:majorTickMark val="out"/>
        <c:minorTickMark val="none"/>
        <c:tickLblPos val="nextTo"/>
        <c:crossAx val="-1300587296"/>
        <c:crosses val="autoZero"/>
        <c:crossBetween val="between"/>
      </c:valAx>
    </c:plotArea>
    <c:plotVisOnly val="1"/>
    <c:dispBlanksAs val="gap"/>
    <c:showDLblsOverMax val="0"/>
  </c:chart>
  <c:txPr>
    <a:bodyPr/>
    <a:lstStyle/>
    <a:p>
      <a:pPr>
        <a:defRPr lang="zh-CN" sz="1800"/>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cked"/>
        <c:varyColors val="0"/>
        <c:ser>
          <c:idx val="0"/>
          <c:order val="0"/>
          <c:tx>
            <c:strRef>
              <c:f>Sheet1!$B$1</c:f>
              <c:strCache>
                <c:ptCount val="1"/>
                <c:pt idx="0">
                  <c:v>系列 1</c:v>
                </c:pt>
              </c:strCache>
            </c:strRef>
          </c:tx>
          <c:dLbls>
            <c:dLbl>
              <c:idx val="0"/>
              <c:layout>
                <c:manualLayout>
                  <c:x val="0"/>
                  <c:y val="-9.308971006304840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2F0-A342-8971-683DEFCB009B}"/>
                </c:ext>
              </c:extLst>
            </c:dLbl>
            <c:dLbl>
              <c:idx val="1"/>
              <c:layout>
                <c:manualLayout>
                  <c:x val="-4.5406717262382497E-3"/>
                  <c:y val="-0.16111680587835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2F0-A342-8971-683DEFCB009B}"/>
                </c:ext>
              </c:extLst>
            </c:dLbl>
            <c:dLbl>
              <c:idx val="2"/>
              <c:layout>
                <c:manualLayout>
                  <c:x val="-2.27033586311913E-2"/>
                  <c:y val="-0.3222336117567060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2F0-A342-8971-683DEFCB009B}"/>
                </c:ext>
              </c:extLst>
            </c:dLbl>
            <c:spPr>
              <a:noFill/>
              <a:ln>
                <a:noFill/>
              </a:ln>
              <a:effectLst/>
            </c:spPr>
            <c:txPr>
              <a:bodyPr rot="0" spcFirstLastPara="0" vertOverflow="ellipsis" vert="horz" wrap="square" lIns="38100" tIns="19050" rIns="38100" bIns="19050" anchor="ctr" anchorCtr="1"/>
              <a:lstStyle/>
              <a:p>
                <a:pPr>
                  <a:defRPr lang="zh-CN" sz="1400" b="0" i="0" u="none" strike="noStrike" kern="1200" baseline="0">
                    <a:solidFill>
                      <a:schemeClr val="tx1"/>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2015年</c:v>
                </c:pt>
                <c:pt idx="1">
                  <c:v>2016年</c:v>
                </c:pt>
                <c:pt idx="2">
                  <c:v>2017年</c:v>
                </c:pt>
              </c:strCache>
            </c:strRef>
          </c:cat>
          <c:val>
            <c:numRef>
              <c:f>Sheet1!$B$2:$B$4</c:f>
              <c:numCache>
                <c:formatCode>General</c:formatCode>
                <c:ptCount val="3"/>
                <c:pt idx="0">
                  <c:v>0.5</c:v>
                </c:pt>
                <c:pt idx="1">
                  <c:v>1</c:v>
                </c:pt>
                <c:pt idx="2">
                  <c:v>2</c:v>
                </c:pt>
              </c:numCache>
            </c:numRef>
          </c:val>
          <c:extLst>
            <c:ext xmlns:c16="http://schemas.microsoft.com/office/drawing/2014/chart" uri="{C3380CC4-5D6E-409C-BE32-E72D297353CC}">
              <c16:uniqueId val="{00000003-12F0-A342-8971-683DEFCB009B}"/>
            </c:ext>
          </c:extLst>
        </c:ser>
        <c:dLbls>
          <c:showLegendKey val="0"/>
          <c:showVal val="0"/>
          <c:showCatName val="0"/>
          <c:showSerName val="0"/>
          <c:showPercent val="0"/>
          <c:showBubbleSize val="0"/>
        </c:dLbls>
        <c:axId val="-1300593824"/>
        <c:axId val="-1300591648"/>
      </c:areaChart>
      <c:catAx>
        <c:axId val="-1300593824"/>
        <c:scaling>
          <c:orientation val="minMax"/>
        </c:scaling>
        <c:delete val="0"/>
        <c:axPos val="b"/>
        <c:numFmt formatCode="General" sourceLinked="1"/>
        <c:majorTickMark val="none"/>
        <c:minorTickMark val="none"/>
        <c:tickLblPos val="nextTo"/>
        <c:spPr>
          <a:ln w="6350" cap="flat" cmpd="sng" algn="ctr">
            <a:solidFill>
              <a:schemeClr val="accent1"/>
            </a:solidFill>
            <a:prstDash val="solid"/>
            <a:round/>
          </a:ln>
        </c:spPr>
        <c:txPr>
          <a:bodyPr rot="-60000000" spcFirstLastPara="0" vertOverflow="ellipsis" vert="horz" wrap="square" anchor="ctr" anchorCtr="1"/>
          <a:lstStyle/>
          <a:p>
            <a:pPr>
              <a:defRPr lang="zh-CN" sz="1400" b="0" i="0" u="none" strike="noStrike" kern="1200" baseline="0">
                <a:solidFill>
                  <a:schemeClr val="tx1"/>
                </a:solidFill>
                <a:latin typeface="+mn-lt"/>
                <a:ea typeface="+mn-ea"/>
                <a:cs typeface="+mn-cs"/>
              </a:defRPr>
            </a:pPr>
            <a:endParaRPr lang="zh-CN"/>
          </a:p>
        </c:txPr>
        <c:crossAx val="-1300591648"/>
        <c:crosses val="autoZero"/>
        <c:auto val="1"/>
        <c:lblAlgn val="ctr"/>
        <c:lblOffset val="100"/>
        <c:noMultiLvlLbl val="0"/>
      </c:catAx>
      <c:valAx>
        <c:axId val="-1300591648"/>
        <c:scaling>
          <c:orientation val="minMax"/>
        </c:scaling>
        <c:delete val="1"/>
        <c:axPos val="l"/>
        <c:numFmt formatCode="General" sourceLinked="1"/>
        <c:majorTickMark val="out"/>
        <c:minorTickMark val="none"/>
        <c:tickLblPos val="nextTo"/>
        <c:crossAx val="-1300593824"/>
        <c:crosses val="autoZero"/>
        <c:crossBetween val="midCat"/>
      </c:valAx>
    </c:plotArea>
    <c:plotVisOnly val="1"/>
    <c:dispBlanksAs val="zero"/>
    <c:showDLblsOverMax val="0"/>
  </c:chart>
  <c:txPr>
    <a:bodyPr/>
    <a:lstStyle/>
    <a:p>
      <a:pPr>
        <a:defRPr lang="zh-CN" sz="1800"/>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FDF4C0-FF74-497D-8394-5641B1E95B4B}" type="datetimeFigureOut">
              <a:rPr lang="zh-CN" altLang="en-US" smtClean="0"/>
              <a:t>2021/3/31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1488B9-737E-443C-910D-8E827D05F352}" type="slidenum">
              <a:rPr lang="zh-CN" altLang="en-US" smtClean="0"/>
              <a:t>‹#›</a:t>
            </a:fld>
            <a:endParaRPr lang="zh-CN" altLang="en-US"/>
          </a:p>
        </p:txBody>
      </p:sp>
    </p:spTree>
    <p:extLst>
      <p:ext uri="{BB962C8B-B14F-4D97-AF65-F5344CB8AC3E}">
        <p14:creationId xmlns:p14="http://schemas.microsoft.com/office/powerpoint/2010/main" val="30061081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9" name="灯片编号占位符 8"/>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ECE1E5-A876-41D2-96E2-B4EE07A555EC}" type="slidenum">
              <a:rPr lang="zh-CN" altLang="en-US" smtClean="0"/>
              <a:t>‹#›</a:t>
            </a:fld>
            <a:endParaRPr lang="zh-CN" altLang="en-US"/>
          </a:p>
        </p:txBody>
      </p:sp>
      <p:sp>
        <p:nvSpPr>
          <p:cNvPr id="11" name="备注占位符 10"/>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973774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B9496706-4D31-4254-8F8D-D2C6D9AA4BB7}" type="slidenum">
              <a:rPr lang="zh-CN" altLang="en-US" smtClean="0"/>
              <a:t>‹#›</a:t>
            </a:fld>
            <a:endParaRPr lang="zh-CN" altLang="en-US"/>
          </a:p>
        </p:txBody>
      </p:sp>
      <p:pic>
        <p:nvPicPr>
          <p:cNvPr id="7" name="图片 6"/>
          <p:cNvPicPr>
            <a:picLocks noChangeAspect="1"/>
          </p:cNvPicPr>
          <p:nvPr userDrawn="1"/>
        </p:nvPicPr>
        <p:blipFill>
          <a:blip r:embed="rId2"/>
          <a:stretch>
            <a:fillRect/>
          </a:stretch>
        </p:blipFill>
        <p:spPr>
          <a:xfrm>
            <a:off x="5700480" y="6173124"/>
            <a:ext cx="894031" cy="67315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7CA0A638-F140-42E1-8BE9-92215B0873E2}" type="slidenum">
              <a:rPr lang="zh-CN" altLang="en-US" smtClean="0"/>
              <a:t>‹#›</a:t>
            </a:fld>
            <a:endParaRPr lang="zh-CN" altLang="en-US" dirty="0"/>
          </a:p>
        </p:txBody>
      </p:sp>
      <p:sp>
        <p:nvSpPr>
          <p:cNvPr id="5" name="标题占位符 1"/>
          <p:cNvSpPr>
            <a:spLocks noGrp="1"/>
          </p:cNvSpPr>
          <p:nvPr>
            <p:ph type="title"/>
          </p:nvPr>
        </p:nvSpPr>
        <p:spPr>
          <a:xfrm>
            <a:off x="2124635" y="268941"/>
            <a:ext cx="9412500" cy="556090"/>
          </a:xfrm>
          <a:prstGeom prst="rect">
            <a:avLst/>
          </a:prstGeom>
        </p:spPr>
        <p:txBody>
          <a:bodyPr vert="horz" lIns="91440" tIns="45720" rIns="91440" bIns="45720" rtlCol="0" anchor="ctr">
            <a:normAutofit/>
          </a:bodyPr>
          <a:lstStyle/>
          <a:p>
            <a:r>
              <a:rPr lang="zh-CN" altLang="en-US" dirty="0"/>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灯片编号占位符 2"/>
          <p:cNvSpPr>
            <a:spLocks noGrp="1"/>
          </p:cNvSpPr>
          <p:nvPr>
            <p:ph type="sldNum" sz="quarter" idx="10"/>
          </p:nvPr>
        </p:nvSpPr>
        <p:spPr>
          <a:xfrm>
            <a:off x="9614646" y="6654587"/>
            <a:ext cx="2290482" cy="189966"/>
          </a:xfrm>
        </p:spPr>
        <p:txBody>
          <a:bodyPr/>
          <a:lstStyle>
            <a:lvl1pPr>
              <a:defRPr sz="1000"/>
            </a:lvl1pPr>
          </a:lstStyle>
          <a:p>
            <a:fld id="{7CA0A638-F140-42E1-8BE9-92215B0873E2}" type="slidenum">
              <a:rPr lang="zh-CN" altLang="en-US" smtClean="0"/>
              <a:t>‹#›</a:t>
            </a:fld>
            <a:endParaRPr lang="zh-CN" altLang="en-US" dirty="0"/>
          </a:p>
        </p:txBody>
      </p:sp>
      <p:sp>
        <p:nvSpPr>
          <p:cNvPr id="5" name="标题占位符 1"/>
          <p:cNvSpPr>
            <a:spLocks noGrp="1"/>
          </p:cNvSpPr>
          <p:nvPr>
            <p:ph type="title"/>
          </p:nvPr>
        </p:nvSpPr>
        <p:spPr>
          <a:xfrm>
            <a:off x="2124635" y="268941"/>
            <a:ext cx="9412500" cy="556090"/>
          </a:xfrm>
          <a:prstGeom prst="rect">
            <a:avLst/>
          </a:prstGeom>
        </p:spPr>
        <p:txBody>
          <a:bodyPr vert="horz" lIns="91440" tIns="45720" rIns="91440" bIns="45720" rtlCol="0" anchor="ctr">
            <a:normAutofit/>
          </a:bodyPr>
          <a:lstStyle/>
          <a:p>
            <a:r>
              <a:rPr lang="zh-CN" altLang="en-US" dirty="0"/>
              <a:t>单击此处编辑母版标题样式</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tiff"/></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2.tiff"/><Relationship Id="rId5" Type="http://schemas.openxmlformats.org/officeDocument/2006/relationships/image" Target="../media/image3.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667000" y="1714954"/>
            <a:ext cx="73152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13943" y="3889829"/>
            <a:ext cx="3773714" cy="928914"/>
          </a:xfrm>
          <a:prstGeom prst="rect">
            <a:avLst/>
          </a:prstGeom>
        </p:spPr>
        <p:txBody>
          <a:bodyPr vert="horz" lIns="91440" tIns="45720" rIns="91440" bIns="45720" rtlCol="0">
            <a:normAutofit/>
          </a:bodyPr>
          <a:lstStyle/>
          <a:p>
            <a:pPr lvl="0"/>
            <a:r>
              <a:rPr lang="zh-CN" altLang="en-US" dirty="0"/>
              <a:t>编辑母版文本样式</a:t>
            </a:r>
          </a:p>
        </p:txBody>
      </p:sp>
      <p:cxnSp>
        <p:nvCxnSpPr>
          <p:cNvPr id="13" name="直接连接符 12"/>
          <p:cNvCxnSpPr/>
          <p:nvPr userDrawn="1"/>
        </p:nvCxnSpPr>
        <p:spPr>
          <a:xfrm>
            <a:off x="294308" y="6593542"/>
            <a:ext cx="5250149" cy="0"/>
          </a:xfrm>
          <a:prstGeom prst="line">
            <a:avLst/>
          </a:prstGeom>
          <a:ln w="57150">
            <a:solidFill>
              <a:schemeClr val="bg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6644308" y="6600799"/>
            <a:ext cx="5250149" cy="0"/>
          </a:xfrm>
          <a:prstGeom prst="line">
            <a:avLst/>
          </a:prstGeom>
          <a:ln w="57150">
            <a:solidFill>
              <a:schemeClr val="bg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316082" y="6587355"/>
            <a:ext cx="5250149" cy="0"/>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6666082" y="6594612"/>
            <a:ext cx="5250149" cy="0"/>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10" name="Picture 1" descr="C:\Users\Fiona ZHANG\Desktop\以太LOGO-2.png"/>
          <p:cNvPicPr>
            <a:picLocks noChangeAspect="1" noChangeArrowheads="1"/>
          </p:cNvPicPr>
          <p:nvPr userDrawn="1"/>
        </p:nvPicPr>
        <p:blipFill>
          <a:blip r:embed="rId3" cstate="print"/>
          <a:srcRect/>
          <a:stretch>
            <a:fillRect/>
          </a:stretch>
        </p:blipFill>
        <p:spPr bwMode="auto">
          <a:xfrm>
            <a:off x="5388787" y="6173124"/>
            <a:ext cx="1431367" cy="916258"/>
          </a:xfrm>
          <a:prstGeom prst="rect">
            <a:avLst/>
          </a:prstGeom>
          <a:noFill/>
        </p:spPr>
      </p:pic>
      <p:pic>
        <p:nvPicPr>
          <p:cNvPr id="4" name="图片 3"/>
          <p:cNvPicPr>
            <a:picLocks noChangeAspect="1"/>
          </p:cNvPicPr>
          <p:nvPr userDrawn="1"/>
        </p:nvPicPr>
        <p:blipFill>
          <a:blip r:embed="rId4"/>
          <a:stretch>
            <a:fillRect/>
          </a:stretch>
        </p:blipFill>
        <p:spPr>
          <a:xfrm>
            <a:off x="5700480" y="6173124"/>
            <a:ext cx="894031" cy="67315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cxnSp>
        <p:nvCxnSpPr>
          <p:cNvPr id="18" name="直接连接符 17"/>
          <p:cNvCxnSpPr/>
          <p:nvPr userDrawn="1"/>
        </p:nvCxnSpPr>
        <p:spPr>
          <a:xfrm>
            <a:off x="321202" y="6660777"/>
            <a:ext cx="5356800" cy="0"/>
          </a:xfrm>
          <a:prstGeom prst="line">
            <a:avLst/>
          </a:prstGeom>
          <a:ln w="19050">
            <a:solidFill>
              <a:schemeClr val="bg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6521823" y="6660777"/>
            <a:ext cx="5349600" cy="0"/>
          </a:xfrm>
          <a:prstGeom prst="line">
            <a:avLst/>
          </a:prstGeom>
          <a:ln w="19050">
            <a:solidFill>
              <a:schemeClr val="bg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0" name="灯片编号占位符 5"/>
          <p:cNvSpPr>
            <a:spLocks noGrp="1"/>
          </p:cNvSpPr>
          <p:nvPr>
            <p:ph type="sldNum" sz="quarter" idx="4"/>
          </p:nvPr>
        </p:nvSpPr>
        <p:spPr>
          <a:xfrm>
            <a:off x="9614646" y="6654587"/>
            <a:ext cx="2290482" cy="189966"/>
          </a:xfrm>
          <a:prstGeom prst="rect">
            <a:avLst/>
          </a:prstGeom>
        </p:spPr>
        <p:txBody>
          <a:bodyPr vert="horz" lIns="91440" tIns="45720" rIns="91440" bIns="45720" rtlCol="0" anchor="ctr"/>
          <a:lstStyle>
            <a:lvl1pPr algn="r">
              <a:defRPr sz="1000">
                <a:solidFill>
                  <a:schemeClr val="tx1">
                    <a:tint val="75000"/>
                  </a:schemeClr>
                </a:solidFill>
              </a:defRPr>
            </a:lvl1pPr>
          </a:lstStyle>
          <a:p>
            <a:fld id="{7CA0A638-F140-42E1-8BE9-92215B0873E2}" type="slidenum">
              <a:rPr lang="zh-CN" altLang="en-US" smtClean="0"/>
              <a:t>‹#›</a:t>
            </a:fld>
            <a:endParaRPr lang="zh-CN" altLang="en-US" dirty="0"/>
          </a:p>
        </p:txBody>
      </p:sp>
      <p:cxnSp>
        <p:nvCxnSpPr>
          <p:cNvPr id="22" name="直接连接符 21"/>
          <p:cNvCxnSpPr/>
          <p:nvPr userDrawn="1"/>
        </p:nvCxnSpPr>
        <p:spPr>
          <a:xfrm>
            <a:off x="321202" y="6660777"/>
            <a:ext cx="5356800" cy="0"/>
          </a:xfrm>
          <a:prstGeom prst="line">
            <a:avLst/>
          </a:prstGeom>
          <a:ln w="19050">
            <a:solidFill>
              <a:schemeClr val="bg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6521823" y="6660777"/>
            <a:ext cx="5349600" cy="0"/>
          </a:xfrm>
          <a:prstGeom prst="line">
            <a:avLst/>
          </a:prstGeom>
          <a:ln w="19050">
            <a:solidFill>
              <a:schemeClr val="bg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5" name="标题占位符 1"/>
          <p:cNvSpPr>
            <a:spLocks noGrp="1"/>
          </p:cNvSpPr>
          <p:nvPr>
            <p:ph type="title"/>
          </p:nvPr>
        </p:nvSpPr>
        <p:spPr>
          <a:xfrm>
            <a:off x="2124635" y="268941"/>
            <a:ext cx="9412500" cy="55609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26" name="矩形 25"/>
          <p:cNvSpPr/>
          <p:nvPr userDrawn="1"/>
        </p:nvSpPr>
        <p:spPr>
          <a:xfrm>
            <a:off x="591671" y="1112921"/>
            <a:ext cx="1331259" cy="5191315"/>
          </a:xfrm>
          <a:prstGeom prst="rect">
            <a:avLst/>
          </a:prstGeom>
          <a:solidFill>
            <a:srgbClr val="F2F2F2">
              <a:alpha val="30196"/>
            </a:srgb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p:nvPr userDrawn="1"/>
        </p:nvCxnSpPr>
        <p:spPr>
          <a:xfrm>
            <a:off x="524435" y="860614"/>
            <a:ext cx="110938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userDrawn="1"/>
        </p:nvGrpSpPr>
        <p:grpSpPr>
          <a:xfrm>
            <a:off x="1961033" y="193572"/>
            <a:ext cx="88900" cy="6234122"/>
            <a:chOff x="2028268" y="247360"/>
            <a:chExt cx="88900" cy="6234122"/>
          </a:xfrm>
        </p:grpSpPr>
        <p:cxnSp>
          <p:nvCxnSpPr>
            <p:cNvPr id="32" name="直接连接符 31"/>
            <p:cNvCxnSpPr/>
            <p:nvPr userDrawn="1"/>
          </p:nvCxnSpPr>
          <p:spPr>
            <a:xfrm flipV="1">
              <a:off x="2073840" y="941298"/>
              <a:ext cx="0" cy="554018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矩形 32"/>
            <p:cNvSpPr/>
            <p:nvPr userDrawn="1"/>
          </p:nvSpPr>
          <p:spPr>
            <a:xfrm>
              <a:off x="2028268" y="247360"/>
              <a:ext cx="88900" cy="648000"/>
            </a:xfrm>
            <a:prstGeom prst="rect">
              <a:avLst/>
            </a:prstGeom>
            <a:solidFill>
              <a:schemeClr val="tx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userDrawn="1"/>
          </p:nvSpPr>
          <p:spPr>
            <a:xfrm>
              <a:off x="2028268" y="934194"/>
              <a:ext cx="88900" cy="180000"/>
            </a:xfrm>
            <a:prstGeom prst="rect">
              <a:avLst/>
            </a:prstGeom>
            <a:solidFill>
              <a:schemeClr val="bg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p:cNvSpPr/>
          <p:nvPr userDrawn="1"/>
        </p:nvSpPr>
        <p:spPr>
          <a:xfrm>
            <a:off x="2124635" y="1129553"/>
            <a:ext cx="9412500" cy="5257799"/>
          </a:xfrm>
          <a:prstGeom prst="rect">
            <a:avLst/>
          </a:prstGeom>
          <a:noFill/>
          <a:ln>
            <a:solidFill>
              <a:schemeClr val="bg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标题占位符 1"/>
          <p:cNvSpPr txBox="1"/>
          <p:nvPr userDrawn="1"/>
        </p:nvSpPr>
        <p:spPr>
          <a:xfrm>
            <a:off x="694015" y="243168"/>
            <a:ext cx="1334253" cy="5560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b="1"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b="0" dirty="0">
                <a:solidFill>
                  <a:schemeClr val="bg1">
                    <a:lumMod val="20000"/>
                    <a:lumOff val="80000"/>
                  </a:schemeClr>
                </a:solidFill>
              </a:rPr>
              <a:t>客户</a:t>
            </a:r>
            <a:r>
              <a:rPr lang="en-US" altLang="zh-CN" b="0" dirty="0">
                <a:solidFill>
                  <a:schemeClr val="bg1">
                    <a:lumMod val="20000"/>
                    <a:lumOff val="80000"/>
                  </a:schemeClr>
                </a:solidFill>
              </a:rPr>
              <a:t>logo</a:t>
            </a:r>
            <a:endParaRPr lang="zh-CN" altLang="en-US" b="0" dirty="0">
              <a:solidFill>
                <a:schemeClr val="bg1">
                  <a:lumMod val="20000"/>
                  <a:lumOff val="80000"/>
                </a:schemeClr>
              </a:solidFill>
            </a:endParaRPr>
          </a:p>
        </p:txBody>
      </p:sp>
      <p:pic>
        <p:nvPicPr>
          <p:cNvPr id="29" name="图片 28"/>
          <p:cNvPicPr>
            <a:picLocks noChangeAspect="1"/>
          </p:cNvPicPr>
          <p:nvPr userDrawn="1"/>
        </p:nvPicPr>
        <p:blipFill>
          <a:blip r:embed="rId2"/>
          <a:stretch>
            <a:fillRect/>
          </a:stretch>
        </p:blipFill>
        <p:spPr>
          <a:xfrm>
            <a:off x="5820007" y="6425546"/>
            <a:ext cx="567973" cy="427650"/>
          </a:xfrm>
          <a:prstGeom prst="rect">
            <a:avLst/>
          </a:prstGeom>
        </p:spPr>
      </p:pic>
    </p:spTree>
  </p:cSld>
  <p:clrMap bg1="lt1" tx1="dk1" bg2="lt2" tx2="dk2" accent1="accent1" accent2="accent2" accent3="accent3" accent4="accent4" accent5="accent5" accent6="accent6" hlink="hlink" folHlink="folHlink"/>
  <p:hf hdr="0" ftr="0" dt="0"/>
  <p:txStyles>
    <p:titleStyle>
      <a:lvl1pPr algn="l" defTabSz="914400" rtl="0" eaLnBrk="1" latinLnBrk="0" hangingPunct="1">
        <a:lnSpc>
          <a:spcPct val="90000"/>
        </a:lnSpc>
        <a:spcBef>
          <a:spcPct val="0"/>
        </a:spcBef>
        <a:buNone/>
        <a:defRPr sz="2000" b="1"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cxnSp>
        <p:nvCxnSpPr>
          <p:cNvPr id="18" name="直接连接符 17"/>
          <p:cNvCxnSpPr/>
          <p:nvPr userDrawn="1"/>
        </p:nvCxnSpPr>
        <p:spPr>
          <a:xfrm>
            <a:off x="321202" y="6660777"/>
            <a:ext cx="5356800" cy="0"/>
          </a:xfrm>
          <a:prstGeom prst="line">
            <a:avLst/>
          </a:prstGeom>
          <a:ln w="19050">
            <a:solidFill>
              <a:schemeClr val="bg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6521823" y="6660777"/>
            <a:ext cx="5349600" cy="0"/>
          </a:xfrm>
          <a:prstGeom prst="line">
            <a:avLst/>
          </a:prstGeom>
          <a:ln w="19050">
            <a:solidFill>
              <a:schemeClr val="bg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0" name="灯片编号占位符 5"/>
          <p:cNvSpPr>
            <a:spLocks noGrp="1"/>
          </p:cNvSpPr>
          <p:nvPr>
            <p:ph type="sldNum" sz="quarter" idx="4"/>
          </p:nvPr>
        </p:nvSpPr>
        <p:spPr>
          <a:xfrm>
            <a:off x="9614646" y="6654587"/>
            <a:ext cx="2290482" cy="189966"/>
          </a:xfrm>
          <a:prstGeom prst="rect">
            <a:avLst/>
          </a:prstGeom>
        </p:spPr>
        <p:txBody>
          <a:bodyPr vert="horz" lIns="91440" tIns="45720" rIns="91440" bIns="45720" rtlCol="0" anchor="ctr"/>
          <a:lstStyle>
            <a:lvl1pPr algn="r">
              <a:defRPr sz="1000">
                <a:solidFill>
                  <a:schemeClr val="tx1">
                    <a:tint val="75000"/>
                  </a:schemeClr>
                </a:solidFill>
              </a:defRPr>
            </a:lvl1pPr>
          </a:lstStyle>
          <a:p>
            <a:fld id="{7CA0A638-F140-42E1-8BE9-92215B0873E2}" type="slidenum">
              <a:rPr lang="zh-CN" altLang="en-US" smtClean="0"/>
              <a:t>‹#›</a:t>
            </a:fld>
            <a:endParaRPr lang="zh-CN" altLang="en-US" dirty="0"/>
          </a:p>
        </p:txBody>
      </p:sp>
      <p:sp>
        <p:nvSpPr>
          <p:cNvPr id="21" name="标题占位符 1"/>
          <p:cNvSpPr>
            <a:spLocks noGrp="1"/>
          </p:cNvSpPr>
          <p:nvPr>
            <p:ph type="title"/>
          </p:nvPr>
        </p:nvSpPr>
        <p:spPr>
          <a:xfrm>
            <a:off x="2124635" y="268941"/>
            <a:ext cx="9412500" cy="55609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22" name="矩形 21"/>
          <p:cNvSpPr/>
          <p:nvPr userDrawn="1"/>
        </p:nvSpPr>
        <p:spPr>
          <a:xfrm>
            <a:off x="591671" y="1112921"/>
            <a:ext cx="1331259" cy="5191315"/>
          </a:xfrm>
          <a:prstGeom prst="rect">
            <a:avLst/>
          </a:prstGeom>
          <a:solidFill>
            <a:srgbClr val="F2F2F2">
              <a:alpha val="30196"/>
            </a:srgb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p:nvPr userDrawn="1"/>
        </p:nvCxnSpPr>
        <p:spPr>
          <a:xfrm>
            <a:off x="524435" y="860614"/>
            <a:ext cx="1109382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矩形 31"/>
          <p:cNvSpPr/>
          <p:nvPr userDrawn="1"/>
        </p:nvSpPr>
        <p:spPr>
          <a:xfrm>
            <a:off x="2124635" y="1129553"/>
            <a:ext cx="9412500" cy="5257799"/>
          </a:xfrm>
          <a:prstGeom prst="rect">
            <a:avLst/>
          </a:prstGeom>
          <a:noFill/>
          <a:ln>
            <a:solidFill>
              <a:schemeClr val="bg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标题占位符 1"/>
          <p:cNvSpPr txBox="1"/>
          <p:nvPr userDrawn="1"/>
        </p:nvSpPr>
        <p:spPr>
          <a:xfrm>
            <a:off x="694015" y="243168"/>
            <a:ext cx="1334253" cy="5560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b="1"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b="0" dirty="0">
                <a:solidFill>
                  <a:schemeClr val="bg1">
                    <a:lumMod val="20000"/>
                    <a:lumOff val="80000"/>
                  </a:schemeClr>
                </a:solidFill>
              </a:rPr>
              <a:t>客户</a:t>
            </a:r>
            <a:r>
              <a:rPr lang="en-US" altLang="zh-CN" b="0" dirty="0">
                <a:solidFill>
                  <a:schemeClr val="bg1">
                    <a:lumMod val="20000"/>
                    <a:lumOff val="80000"/>
                  </a:schemeClr>
                </a:solidFill>
              </a:rPr>
              <a:t>logo</a:t>
            </a:r>
            <a:endParaRPr lang="zh-CN" altLang="en-US" b="0" dirty="0">
              <a:solidFill>
                <a:schemeClr val="bg1">
                  <a:lumMod val="20000"/>
                  <a:lumOff val="80000"/>
                </a:schemeClr>
              </a:solidFill>
            </a:endParaRPr>
          </a:p>
        </p:txBody>
      </p:sp>
      <p:grpSp>
        <p:nvGrpSpPr>
          <p:cNvPr id="38" name="组合 37"/>
          <p:cNvGrpSpPr/>
          <p:nvPr userDrawn="1"/>
        </p:nvGrpSpPr>
        <p:grpSpPr>
          <a:xfrm>
            <a:off x="1961033" y="193572"/>
            <a:ext cx="88900" cy="6234122"/>
            <a:chOff x="2028268" y="247360"/>
            <a:chExt cx="88900" cy="6234122"/>
          </a:xfrm>
        </p:grpSpPr>
        <p:cxnSp>
          <p:nvCxnSpPr>
            <p:cNvPr id="39" name="直接连接符 38"/>
            <p:cNvCxnSpPr/>
            <p:nvPr userDrawn="1"/>
          </p:nvCxnSpPr>
          <p:spPr>
            <a:xfrm flipV="1">
              <a:off x="2073840" y="941298"/>
              <a:ext cx="0" cy="554018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矩形 39"/>
            <p:cNvSpPr/>
            <p:nvPr userDrawn="1"/>
          </p:nvSpPr>
          <p:spPr>
            <a:xfrm>
              <a:off x="2028268" y="247360"/>
              <a:ext cx="88900" cy="648000"/>
            </a:xfrm>
            <a:prstGeom prst="rect">
              <a:avLst/>
            </a:prstGeom>
            <a:solidFill>
              <a:schemeClr val="tx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userDrawn="1"/>
          </p:nvSpPr>
          <p:spPr>
            <a:xfrm>
              <a:off x="2028268" y="934194"/>
              <a:ext cx="88900" cy="180000"/>
            </a:xfrm>
            <a:prstGeom prst="rect">
              <a:avLst/>
            </a:prstGeom>
            <a:solidFill>
              <a:schemeClr val="bg1">
                <a:lumMod val="60000"/>
                <a:lumOff val="4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5" name="Picture 1" descr="C:\Users\Fiona ZHANG\Desktop\以太LOGO-2.png"/>
          <p:cNvPicPr>
            <a:picLocks noChangeAspect="1" noChangeArrowheads="1"/>
          </p:cNvPicPr>
          <p:nvPr userDrawn="1"/>
        </p:nvPicPr>
        <p:blipFill>
          <a:blip r:embed="rId4" cstate="print"/>
          <a:srcRect/>
          <a:stretch>
            <a:fillRect/>
          </a:stretch>
        </p:blipFill>
        <p:spPr bwMode="auto">
          <a:xfrm>
            <a:off x="5388787" y="6173124"/>
            <a:ext cx="1431367" cy="916258"/>
          </a:xfrm>
          <a:prstGeom prst="rect">
            <a:avLst/>
          </a:prstGeom>
          <a:noFill/>
        </p:spPr>
      </p:pic>
      <p:pic>
        <p:nvPicPr>
          <p:cNvPr id="2" name="图片 1"/>
          <p:cNvPicPr>
            <a:picLocks noChangeAspect="1"/>
          </p:cNvPicPr>
          <p:nvPr userDrawn="1"/>
        </p:nvPicPr>
        <p:blipFill>
          <a:blip r:embed="rId5"/>
          <a:stretch>
            <a:fillRect/>
          </a:stretch>
        </p:blipFill>
        <p:spPr>
          <a:xfrm>
            <a:off x="5698277" y="6427694"/>
            <a:ext cx="800100" cy="416859"/>
          </a:xfrm>
          <a:prstGeom prst="rect">
            <a:avLst/>
          </a:prstGeom>
        </p:spPr>
      </p:pic>
      <p:pic>
        <p:nvPicPr>
          <p:cNvPr id="17" name="图片 16"/>
          <p:cNvPicPr>
            <a:picLocks noChangeAspect="1"/>
          </p:cNvPicPr>
          <p:nvPr userDrawn="1"/>
        </p:nvPicPr>
        <p:blipFill>
          <a:blip r:embed="rId6"/>
          <a:stretch>
            <a:fillRect/>
          </a:stretch>
        </p:blipFill>
        <p:spPr>
          <a:xfrm>
            <a:off x="5820007" y="6425546"/>
            <a:ext cx="567973" cy="427650"/>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53" r:id="rId2"/>
  </p:sldLayoutIdLst>
  <p:hf hdr="0" ftr="0" dt="0"/>
  <p:txStyles>
    <p:titleStyle>
      <a:lvl1pPr algn="l" defTabSz="914400" rtl="0" eaLnBrk="1" latinLnBrk="0" hangingPunct="1">
        <a:lnSpc>
          <a:spcPct val="90000"/>
        </a:lnSpc>
        <a:spcBef>
          <a:spcPct val="0"/>
        </a:spcBef>
        <a:buNone/>
        <a:defRPr sz="2000" b="1"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xml"/><Relationship Id="rId4" Type="http://schemas.openxmlformats.org/officeDocument/2006/relationships/chart" Target="../charts/char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normAutofit/>
          </a:bodyPr>
          <a:lstStyle/>
          <a:p>
            <a:r>
              <a:rPr lang="zh-CN" altLang="en-US" sz="5400" dirty="0">
                <a:solidFill>
                  <a:schemeClr val="accent4"/>
                </a:solidFill>
              </a:rPr>
              <a:t>以太创服 官方</a:t>
            </a:r>
            <a:r>
              <a:rPr lang="en-US" altLang="zh-CN" sz="5400" dirty="0">
                <a:solidFill>
                  <a:schemeClr val="accent4"/>
                </a:solidFill>
              </a:rPr>
              <a:t>BP</a:t>
            </a:r>
            <a:r>
              <a:rPr lang="zh-CN" altLang="en-US" sz="5400" dirty="0">
                <a:solidFill>
                  <a:schemeClr val="accent4"/>
                </a:solidFill>
              </a:rPr>
              <a:t>模板</a:t>
            </a:r>
          </a:p>
        </p:txBody>
      </p:sp>
      <p:sp>
        <p:nvSpPr>
          <p:cNvPr id="3" name="副标题 2"/>
          <p:cNvSpPr>
            <a:spLocks noGrp="1"/>
          </p:cNvSpPr>
          <p:nvPr>
            <p:ph type="subTitle" idx="1"/>
          </p:nvPr>
        </p:nvSpPr>
        <p:spPr>
          <a:xfrm>
            <a:off x="1524000" y="3725838"/>
            <a:ext cx="9144000" cy="1531961"/>
          </a:xfrm>
        </p:spPr>
        <p:txBody>
          <a:bodyPr anchor="ctr"/>
          <a:lstStyle/>
          <a:p>
            <a:pPr>
              <a:lnSpc>
                <a:spcPct val="125000"/>
              </a:lnSpc>
              <a:spcBef>
                <a:spcPts val="600"/>
              </a:spcBef>
              <a:spcAft>
                <a:spcPts val="600"/>
              </a:spcAft>
            </a:pPr>
            <a:r>
              <a:rPr lang="zh-CN" altLang="en-US" dirty="0">
                <a:solidFill>
                  <a:schemeClr val="tx1">
                    <a:lumMod val="50000"/>
                    <a:lumOff val="50000"/>
                  </a:schemeClr>
                </a:solidFill>
              </a:rPr>
              <a:t>适用于种子</a:t>
            </a:r>
            <a:r>
              <a:rPr lang="en-US" altLang="zh-CN" dirty="0">
                <a:solidFill>
                  <a:schemeClr val="tx1">
                    <a:lumMod val="50000"/>
                    <a:lumOff val="50000"/>
                  </a:schemeClr>
                </a:solidFill>
              </a:rPr>
              <a:t>—A</a:t>
            </a:r>
            <a:r>
              <a:rPr lang="zh-CN" altLang="en-US" dirty="0">
                <a:solidFill>
                  <a:schemeClr val="tx1">
                    <a:lumMod val="50000"/>
                    <a:lumOff val="50000"/>
                  </a:schemeClr>
                </a:solidFill>
              </a:rPr>
              <a:t>轮的项目</a:t>
            </a:r>
            <a:endParaRPr lang="en-US" altLang="zh-CN" dirty="0">
              <a:solidFill>
                <a:schemeClr val="tx1">
                  <a:lumMod val="50000"/>
                  <a:lumOff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CA0A638-F140-42E1-8BE9-92215B0873E2}" type="slidenum">
              <a:rPr lang="zh-CN" altLang="en-US" smtClean="0"/>
              <a:t>10</a:t>
            </a:fld>
            <a:endParaRPr lang="zh-CN" altLang="en-US" dirty="0"/>
          </a:p>
        </p:txBody>
      </p:sp>
      <p:sp>
        <p:nvSpPr>
          <p:cNvPr id="3" name="标题 2"/>
          <p:cNvSpPr>
            <a:spLocks noGrp="1"/>
          </p:cNvSpPr>
          <p:nvPr>
            <p:ph type="title"/>
          </p:nvPr>
        </p:nvSpPr>
        <p:spPr/>
        <p:txBody>
          <a:bodyPr/>
          <a:lstStyle/>
          <a:p>
            <a:endParaRPr lang="zh-CN" altLang="en-US"/>
          </a:p>
        </p:txBody>
      </p:sp>
      <p:sp>
        <p:nvSpPr>
          <p:cNvPr id="4" name="文本占位符 2"/>
          <p:cNvSpPr txBox="1"/>
          <p:nvPr/>
        </p:nvSpPr>
        <p:spPr>
          <a:xfrm>
            <a:off x="702892" y="1190021"/>
            <a:ext cx="1261043" cy="49801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spcBef>
                <a:spcPts val="600"/>
              </a:spcBef>
              <a:spcAft>
                <a:spcPts val="600"/>
              </a:spcAft>
              <a:buNone/>
            </a:pPr>
            <a:r>
              <a:rPr lang="zh-CN" altLang="en-US" sz="1800" dirty="0">
                <a:solidFill>
                  <a:schemeClr val="bg1">
                    <a:lumMod val="75000"/>
                  </a:schemeClr>
                </a:solidFill>
              </a:rPr>
              <a:t>投资亮点</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团队介绍</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项目概况</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b="1" dirty="0">
                <a:solidFill>
                  <a:schemeClr val="tx2"/>
                </a:solidFill>
              </a:rPr>
              <a:t>市场概况</a:t>
            </a:r>
            <a:endParaRPr lang="en-US" altLang="zh-CN" sz="1800" b="1" dirty="0">
              <a:solidFill>
                <a:schemeClr val="tx2"/>
              </a:solidFill>
            </a:endParaRPr>
          </a:p>
          <a:p>
            <a:pPr marL="0" indent="0">
              <a:lnSpc>
                <a:spcPct val="125000"/>
              </a:lnSpc>
              <a:spcBef>
                <a:spcPts val="600"/>
              </a:spcBef>
              <a:spcAft>
                <a:spcPts val="600"/>
              </a:spcAft>
              <a:buNone/>
            </a:pPr>
            <a:r>
              <a:rPr lang="zh-CN" altLang="en-US" sz="1800" dirty="0">
                <a:solidFill>
                  <a:schemeClr val="bg1">
                    <a:lumMod val="75000"/>
                  </a:schemeClr>
                </a:solidFill>
              </a:rPr>
              <a:t>痛点分析</a:t>
            </a:r>
            <a:endParaRPr lang="en-US" altLang="zh-CN" sz="1800" b="0" dirty="0">
              <a:solidFill>
                <a:schemeClr val="bg1">
                  <a:lumMod val="75000"/>
                </a:schemeClr>
              </a:solidFill>
            </a:endParaRPr>
          </a:p>
          <a:p>
            <a:pPr marL="0" indent="0">
              <a:lnSpc>
                <a:spcPct val="125000"/>
              </a:lnSpc>
              <a:spcBef>
                <a:spcPts val="600"/>
              </a:spcBef>
              <a:spcAft>
                <a:spcPts val="600"/>
              </a:spcAft>
              <a:buNone/>
            </a:pPr>
            <a:r>
              <a:rPr lang="zh-CN" altLang="en-US" sz="1800" b="0" dirty="0">
                <a:solidFill>
                  <a:schemeClr val="bg1">
                    <a:lumMod val="75000"/>
                  </a:schemeClr>
                </a:solidFill>
              </a:rPr>
              <a:t>商业模式</a:t>
            </a:r>
            <a:endParaRPr lang="en-US" altLang="zh-CN" sz="1800" b="0" dirty="0">
              <a:solidFill>
                <a:schemeClr val="bg1">
                  <a:lumMod val="75000"/>
                </a:schemeClr>
              </a:solidFill>
            </a:endParaRPr>
          </a:p>
          <a:p>
            <a:pPr marL="0" indent="0">
              <a:lnSpc>
                <a:spcPct val="125000"/>
              </a:lnSpc>
              <a:spcBef>
                <a:spcPts val="600"/>
              </a:spcBef>
              <a:spcAft>
                <a:spcPts val="600"/>
              </a:spcAft>
              <a:buNone/>
            </a:pPr>
            <a:r>
              <a:rPr lang="zh-CN" altLang="en-US" sz="1800" b="0" dirty="0">
                <a:solidFill>
                  <a:schemeClr val="bg1">
                    <a:lumMod val="75000"/>
                  </a:schemeClr>
                </a:solidFill>
              </a:rPr>
              <a:t>竞争格局</a:t>
            </a:r>
            <a:endParaRPr lang="en-US" altLang="zh-CN" sz="1800" b="0" dirty="0">
              <a:solidFill>
                <a:schemeClr val="bg1">
                  <a:lumMod val="75000"/>
                </a:schemeClr>
              </a:solidFill>
            </a:endParaRPr>
          </a:p>
          <a:p>
            <a:pPr marL="0" indent="0">
              <a:lnSpc>
                <a:spcPct val="125000"/>
              </a:lnSpc>
              <a:spcBef>
                <a:spcPts val="600"/>
              </a:spcBef>
              <a:spcAft>
                <a:spcPts val="600"/>
              </a:spcAft>
              <a:buNone/>
            </a:pPr>
            <a:r>
              <a:rPr lang="zh-CN" altLang="en-US" sz="1800" b="0" dirty="0">
                <a:solidFill>
                  <a:schemeClr val="bg1">
                    <a:lumMod val="75000"/>
                  </a:schemeClr>
                </a:solidFill>
              </a:rPr>
              <a:t>运营现状</a:t>
            </a:r>
            <a:endParaRPr lang="en-US" altLang="zh-CN" sz="1800" b="0" dirty="0">
              <a:solidFill>
                <a:schemeClr val="bg1">
                  <a:lumMod val="75000"/>
                </a:schemeClr>
              </a:solidFill>
            </a:endParaRPr>
          </a:p>
          <a:p>
            <a:pPr marL="0" indent="0">
              <a:lnSpc>
                <a:spcPct val="125000"/>
              </a:lnSpc>
              <a:spcBef>
                <a:spcPts val="600"/>
              </a:spcBef>
              <a:spcAft>
                <a:spcPts val="600"/>
              </a:spcAft>
              <a:buNone/>
            </a:pPr>
            <a:r>
              <a:rPr lang="zh-CN" altLang="en-US" sz="1800" b="0" dirty="0">
                <a:solidFill>
                  <a:schemeClr val="bg1">
                    <a:lumMod val="75000"/>
                  </a:schemeClr>
                </a:solidFill>
              </a:rPr>
              <a:t>未来规划</a:t>
            </a:r>
            <a:endParaRPr lang="en-US" altLang="zh-CN" sz="1800" b="0" dirty="0">
              <a:solidFill>
                <a:schemeClr val="bg1">
                  <a:lumMod val="75000"/>
                </a:schemeClr>
              </a:solidFill>
            </a:endParaRPr>
          </a:p>
          <a:p>
            <a:pPr marL="0" indent="0">
              <a:lnSpc>
                <a:spcPct val="125000"/>
              </a:lnSpc>
              <a:spcBef>
                <a:spcPts val="600"/>
              </a:spcBef>
              <a:spcAft>
                <a:spcPts val="600"/>
              </a:spcAft>
              <a:buNone/>
            </a:pPr>
            <a:r>
              <a:rPr lang="zh-CN" altLang="en-US" sz="1800" b="0" dirty="0">
                <a:solidFill>
                  <a:schemeClr val="bg1">
                    <a:lumMod val="75000"/>
                  </a:schemeClr>
                </a:solidFill>
              </a:rPr>
              <a:t>融资计划</a:t>
            </a:r>
            <a:endParaRPr lang="en-US" altLang="zh-CN" sz="1800" b="0" dirty="0">
              <a:solidFill>
                <a:schemeClr val="bg1">
                  <a:lumMod val="75000"/>
                </a:schemeClr>
              </a:solidFill>
            </a:endParaRPr>
          </a:p>
          <a:p>
            <a:pPr marL="0" indent="0">
              <a:lnSpc>
                <a:spcPct val="125000"/>
              </a:lnSpc>
              <a:spcBef>
                <a:spcPts val="600"/>
              </a:spcBef>
              <a:spcAft>
                <a:spcPts val="600"/>
              </a:spcAft>
              <a:buNone/>
            </a:pPr>
            <a:endParaRPr lang="zh-CN" altLang="en-US" sz="1800" b="0" dirty="0">
              <a:solidFill>
                <a:schemeClr val="bg1">
                  <a:lumMod val="75000"/>
                </a:schemeClr>
              </a:solidFill>
            </a:endParaRPr>
          </a:p>
        </p:txBody>
      </p:sp>
      <p:sp>
        <p:nvSpPr>
          <p:cNvPr id="5" name="矩形 4"/>
          <p:cNvSpPr/>
          <p:nvPr/>
        </p:nvSpPr>
        <p:spPr>
          <a:xfrm>
            <a:off x="2124635" y="1132764"/>
            <a:ext cx="9412500" cy="5186149"/>
          </a:xfrm>
          <a:prstGeom prst="rect">
            <a:avLst/>
          </a:prstGeom>
        </p:spPr>
        <p:txBody>
          <a:bodyPr wrap="square" anchor="t">
            <a:noAutofit/>
          </a:bodyPr>
          <a:lstStyle/>
          <a:p>
            <a:pPr marL="285750" indent="-285750">
              <a:lnSpc>
                <a:spcPct val="125000"/>
              </a:lnSpc>
              <a:spcAft>
                <a:spcPts val="600"/>
              </a:spcAft>
              <a:buFont typeface="Wingdings" panose="05000000000000000000" pitchFamily="2" charset="2"/>
              <a:buChar char="n"/>
            </a:pPr>
            <a:r>
              <a:rPr lang="zh-CN" altLang="en-US" sz="1400" b="1" dirty="0">
                <a:solidFill>
                  <a:srgbClr val="7F7F7F"/>
                </a:solidFill>
                <a:latin typeface="+mn-ea"/>
              </a:rPr>
              <a:t>目的：</a:t>
            </a:r>
            <a:r>
              <a:rPr lang="zh-CN" altLang="en-US" sz="1400" dirty="0">
                <a:solidFill>
                  <a:srgbClr val="7F7F7F"/>
                </a:solidFill>
                <a:latin typeface="+mn-ea"/>
              </a:rPr>
              <a:t>通过市场规模或行业集中度的描述，让投资人对项目所处行业有清晰的认识；</a:t>
            </a:r>
            <a:endParaRPr lang="en-US" altLang="zh-CN" sz="1400" dirty="0">
              <a:solidFill>
                <a:srgbClr val="7F7F7F"/>
              </a:solidFill>
              <a:latin typeface="+mn-ea"/>
            </a:endParaRPr>
          </a:p>
          <a:p>
            <a:pPr marL="285750" indent="-285750">
              <a:lnSpc>
                <a:spcPct val="125000"/>
              </a:lnSpc>
              <a:spcAft>
                <a:spcPts val="600"/>
              </a:spcAft>
              <a:buFont typeface="Wingdings" panose="05000000000000000000" pitchFamily="2" charset="2"/>
              <a:buChar char="n"/>
            </a:pPr>
            <a:r>
              <a:rPr lang="zh-CN" altLang="en-US" sz="1400" b="1" dirty="0">
                <a:solidFill>
                  <a:srgbClr val="7F7F7F"/>
                </a:solidFill>
                <a:latin typeface="+mn-ea"/>
              </a:rPr>
              <a:t>内容：</a:t>
            </a:r>
            <a:r>
              <a:rPr lang="zh-CN" altLang="en-US" sz="1400" dirty="0">
                <a:solidFill>
                  <a:srgbClr val="7F7F7F"/>
                </a:solidFill>
                <a:latin typeface="+mn-ea"/>
              </a:rPr>
              <a:t>利用数据，描述项目所在行业的用户规模、经济规模及行业集中度（</a:t>
            </a:r>
            <a:r>
              <a:rPr lang="en-US" altLang="zh-CN" sz="1400" dirty="0">
                <a:solidFill>
                  <a:srgbClr val="7F7F7F"/>
                </a:solidFill>
                <a:latin typeface="+mn-ea"/>
              </a:rPr>
              <a:t>CR4\CR5\CR8</a:t>
            </a:r>
            <a:r>
              <a:rPr lang="zh-CN" altLang="en-US" sz="1400" dirty="0">
                <a:solidFill>
                  <a:srgbClr val="7F7F7F"/>
                </a:solidFill>
                <a:latin typeface="+mn-ea"/>
              </a:rPr>
              <a:t>） 等情况；</a:t>
            </a:r>
            <a:endParaRPr lang="en-US" altLang="zh-CN" sz="1400" dirty="0">
              <a:solidFill>
                <a:srgbClr val="7F7F7F"/>
              </a:solidFill>
              <a:latin typeface="+mn-ea"/>
            </a:endParaRPr>
          </a:p>
          <a:p>
            <a:pPr marL="285750" indent="-285750">
              <a:lnSpc>
                <a:spcPct val="125000"/>
              </a:lnSpc>
              <a:spcAft>
                <a:spcPts val="600"/>
              </a:spcAft>
              <a:buFont typeface="Wingdings" panose="05000000000000000000" pitchFamily="2" charset="2"/>
              <a:buChar char="n"/>
            </a:pPr>
            <a:r>
              <a:rPr lang="zh-CN" altLang="en-US" sz="1400" b="1" dirty="0">
                <a:solidFill>
                  <a:srgbClr val="7F7F7F"/>
                </a:solidFill>
                <a:latin typeface="+mn-ea"/>
              </a:rPr>
              <a:t>建议</a:t>
            </a:r>
            <a:r>
              <a:rPr lang="zh-CN" altLang="en-US" sz="1400" dirty="0">
                <a:solidFill>
                  <a:srgbClr val="7F7F7F"/>
                </a:solidFill>
                <a:latin typeface="+mn-ea"/>
              </a:rPr>
              <a:t>：市场规模直接决定项目未来的成长性，是投资人关注的重点，建议给出准确数据，行业集中度如无相关数据，可考虑不描述。</a:t>
            </a:r>
            <a:endParaRPr lang="en-US" altLang="zh-CN" sz="1400" dirty="0">
              <a:solidFill>
                <a:srgbClr val="7F7F7F"/>
              </a:solidFill>
              <a:latin typeface="+mn-ea"/>
            </a:endParaRPr>
          </a:p>
          <a:p>
            <a:pPr marL="285750" indent="-285750">
              <a:lnSpc>
                <a:spcPct val="150000"/>
              </a:lnSpc>
              <a:spcBef>
                <a:spcPts val="600"/>
              </a:spcBef>
              <a:spcAft>
                <a:spcPts val="600"/>
              </a:spcAft>
              <a:buFont typeface="Wingdings" panose="05000000000000000000" pitchFamily="2" charset="2"/>
              <a:buChar char="n"/>
            </a:pPr>
            <a:endParaRPr lang="en-US" altLang="zh-CN" sz="1600" b="1" dirty="0">
              <a:solidFill>
                <a:srgbClr val="002060"/>
              </a:solidFill>
              <a:latin typeface="+mn-ea"/>
            </a:endParaRPr>
          </a:p>
          <a:p>
            <a:pPr marL="285750" indent="-285750">
              <a:lnSpc>
                <a:spcPct val="150000"/>
              </a:lnSpc>
              <a:spcBef>
                <a:spcPts val="600"/>
              </a:spcBef>
              <a:spcAft>
                <a:spcPts val="600"/>
              </a:spcAft>
              <a:buFont typeface="Wingdings" panose="05000000000000000000" pitchFamily="2" charset="2"/>
              <a:buChar char="n"/>
            </a:pPr>
            <a:endParaRPr lang="en-US" altLang="zh-CN" sz="1600" b="1" dirty="0">
              <a:solidFill>
                <a:srgbClr val="002060"/>
              </a:solidFill>
              <a:latin typeface="+mn-ea"/>
            </a:endParaRPr>
          </a:p>
        </p:txBody>
      </p:sp>
      <p:grpSp>
        <p:nvGrpSpPr>
          <p:cNvPr id="6" name="组合 5"/>
          <p:cNvGrpSpPr/>
          <p:nvPr/>
        </p:nvGrpSpPr>
        <p:grpSpPr>
          <a:xfrm>
            <a:off x="2978017" y="2934266"/>
            <a:ext cx="7626295" cy="3416004"/>
            <a:chOff x="2912218" y="1503852"/>
            <a:chExt cx="7924104" cy="3606063"/>
          </a:xfrm>
        </p:grpSpPr>
        <p:cxnSp>
          <p:nvCxnSpPr>
            <p:cNvPr id="7" name="Straight Connector 13"/>
            <p:cNvCxnSpPr/>
            <p:nvPr/>
          </p:nvCxnSpPr>
          <p:spPr>
            <a:xfrm>
              <a:off x="5317961" y="1875200"/>
              <a:ext cx="1" cy="3234715"/>
            </a:xfrm>
            <a:prstGeom prst="line">
              <a:avLst/>
            </a:prstGeom>
            <a:ln w="12700">
              <a:solidFill>
                <a:srgbClr val="FFC000"/>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8" name="图表 7"/>
            <p:cNvGraphicFramePr/>
            <p:nvPr/>
          </p:nvGraphicFramePr>
          <p:xfrm>
            <a:off x="2912218" y="2121446"/>
            <a:ext cx="2278806" cy="29833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图表 8"/>
            <p:cNvGraphicFramePr/>
            <p:nvPr/>
          </p:nvGraphicFramePr>
          <p:xfrm>
            <a:off x="5432389" y="1899174"/>
            <a:ext cx="2126916" cy="3128854"/>
          </p:xfrm>
          <a:graphic>
            <a:graphicData uri="http://schemas.openxmlformats.org/drawingml/2006/chart">
              <c:chart xmlns:c="http://schemas.openxmlformats.org/drawingml/2006/chart" xmlns:r="http://schemas.openxmlformats.org/officeDocument/2006/relationships" r:id="rId3"/>
            </a:graphicData>
          </a:graphic>
        </p:graphicFrame>
        <p:cxnSp>
          <p:nvCxnSpPr>
            <p:cNvPr id="10" name="Straight Connector 13"/>
            <p:cNvCxnSpPr/>
            <p:nvPr/>
          </p:nvCxnSpPr>
          <p:spPr>
            <a:xfrm>
              <a:off x="7715243" y="1870844"/>
              <a:ext cx="1" cy="3234715"/>
            </a:xfrm>
            <a:prstGeom prst="line">
              <a:avLst/>
            </a:prstGeom>
            <a:ln w="12700">
              <a:solidFill>
                <a:srgbClr val="FFC000"/>
              </a:solidFill>
              <a:prstDash val="sysDot"/>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rot="20167353">
              <a:off x="6866893" y="1576716"/>
              <a:ext cx="1309522" cy="481597"/>
            </a:xfrm>
            <a:prstGeom prst="rect">
              <a:avLst/>
            </a:prstGeom>
            <a:noFill/>
            <a:ln>
              <a:solidFill>
                <a:schemeClr val="tx1"/>
              </a:solidFill>
            </a:ln>
          </p:spPr>
          <p:txBody>
            <a:bodyPr wrap="square" rtlCol="0" anchor="ctr">
              <a:noAutofit/>
            </a:bodyPr>
            <a:lstStyle/>
            <a:p>
              <a:pPr algn="ctr"/>
              <a:r>
                <a:rPr lang="zh-CN" altLang="en-US" sz="1600" dirty="0">
                  <a:solidFill>
                    <a:srgbClr val="C00000"/>
                  </a:solidFill>
                </a:rPr>
                <a:t>描述示例</a:t>
              </a:r>
            </a:p>
          </p:txBody>
        </p:sp>
        <p:grpSp>
          <p:nvGrpSpPr>
            <p:cNvPr id="12" name="组合 11"/>
            <p:cNvGrpSpPr/>
            <p:nvPr/>
          </p:nvGrpSpPr>
          <p:grpSpPr>
            <a:xfrm>
              <a:off x="8039379" y="1503852"/>
              <a:ext cx="2796943" cy="3547116"/>
              <a:chOff x="8039379" y="1503852"/>
              <a:chExt cx="2796943" cy="3547116"/>
            </a:xfrm>
          </p:grpSpPr>
          <p:sp>
            <p:nvSpPr>
              <p:cNvPr id="13" name="矩形 12"/>
              <p:cNvSpPr/>
              <p:nvPr/>
            </p:nvSpPr>
            <p:spPr>
              <a:xfrm>
                <a:off x="9867331" y="4130496"/>
                <a:ext cx="5459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4" name="图表 13"/>
              <p:cNvGraphicFramePr/>
              <p:nvPr/>
            </p:nvGraphicFramePr>
            <p:xfrm>
              <a:off x="8039379" y="1503852"/>
              <a:ext cx="2796943" cy="3547116"/>
            </p:xfrm>
            <a:graphic>
              <a:graphicData uri="http://schemas.openxmlformats.org/drawingml/2006/chart">
                <c:chart xmlns:c="http://schemas.openxmlformats.org/drawingml/2006/chart" xmlns:r="http://schemas.openxmlformats.org/officeDocument/2006/relationships" r:id="rId4"/>
              </a:graphicData>
            </a:graphic>
          </p:graphicFrame>
          <p:cxnSp>
            <p:nvCxnSpPr>
              <p:cNvPr id="15" name="直接连接符 14"/>
              <p:cNvCxnSpPr/>
              <p:nvPr/>
            </p:nvCxnSpPr>
            <p:spPr>
              <a:xfrm>
                <a:off x="8270543" y="4558352"/>
                <a:ext cx="2421105"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CA0A638-F140-42E1-8BE9-92215B0873E2}" type="slidenum">
              <a:rPr lang="zh-CN" altLang="en-US" smtClean="0"/>
              <a:t>11</a:t>
            </a:fld>
            <a:endParaRPr lang="zh-CN" altLang="en-US" dirty="0"/>
          </a:p>
        </p:txBody>
      </p:sp>
      <p:sp>
        <p:nvSpPr>
          <p:cNvPr id="3" name="标题 2"/>
          <p:cNvSpPr>
            <a:spLocks noGrp="1"/>
          </p:cNvSpPr>
          <p:nvPr>
            <p:ph type="title"/>
          </p:nvPr>
        </p:nvSpPr>
        <p:spPr/>
        <p:txBody>
          <a:bodyPr/>
          <a:lstStyle/>
          <a:p>
            <a:endParaRPr lang="zh-CN" altLang="en-US"/>
          </a:p>
        </p:txBody>
      </p:sp>
      <p:sp>
        <p:nvSpPr>
          <p:cNvPr id="4" name="文本占位符 2"/>
          <p:cNvSpPr txBox="1"/>
          <p:nvPr/>
        </p:nvSpPr>
        <p:spPr>
          <a:xfrm>
            <a:off x="702892" y="1190021"/>
            <a:ext cx="1261043" cy="49801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spcBef>
                <a:spcPts val="600"/>
              </a:spcBef>
              <a:spcAft>
                <a:spcPts val="600"/>
              </a:spcAft>
              <a:buNone/>
            </a:pPr>
            <a:r>
              <a:rPr lang="zh-CN" altLang="en-US" sz="1800" dirty="0">
                <a:solidFill>
                  <a:schemeClr val="bg1">
                    <a:lumMod val="75000"/>
                  </a:schemeClr>
                </a:solidFill>
              </a:rPr>
              <a:t>投资亮点</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团队介绍</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项目概况</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市场概况</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b="1" dirty="0">
                <a:solidFill>
                  <a:schemeClr val="tx2"/>
                </a:solidFill>
              </a:rPr>
              <a:t>痛点分析</a:t>
            </a:r>
            <a:endParaRPr lang="en-US" altLang="zh-CN" sz="1800" b="1" dirty="0">
              <a:solidFill>
                <a:schemeClr val="tx2"/>
              </a:solidFill>
            </a:endParaRPr>
          </a:p>
          <a:p>
            <a:pPr marL="0" indent="0">
              <a:lnSpc>
                <a:spcPct val="125000"/>
              </a:lnSpc>
              <a:spcBef>
                <a:spcPts val="600"/>
              </a:spcBef>
              <a:spcAft>
                <a:spcPts val="600"/>
              </a:spcAft>
              <a:buNone/>
            </a:pPr>
            <a:r>
              <a:rPr lang="zh-CN" altLang="en-US" sz="1800" b="0" dirty="0">
                <a:solidFill>
                  <a:schemeClr val="bg1">
                    <a:lumMod val="75000"/>
                  </a:schemeClr>
                </a:solidFill>
              </a:rPr>
              <a:t>商业模式</a:t>
            </a:r>
            <a:endParaRPr lang="en-US" altLang="zh-CN" sz="1800" b="0" dirty="0">
              <a:solidFill>
                <a:schemeClr val="bg1">
                  <a:lumMod val="75000"/>
                </a:schemeClr>
              </a:solidFill>
            </a:endParaRPr>
          </a:p>
          <a:p>
            <a:pPr marL="0" indent="0">
              <a:lnSpc>
                <a:spcPct val="125000"/>
              </a:lnSpc>
              <a:spcBef>
                <a:spcPts val="600"/>
              </a:spcBef>
              <a:spcAft>
                <a:spcPts val="600"/>
              </a:spcAft>
              <a:buNone/>
            </a:pPr>
            <a:r>
              <a:rPr lang="zh-CN" altLang="en-US" sz="1800" b="0" dirty="0">
                <a:solidFill>
                  <a:schemeClr val="bg1">
                    <a:lumMod val="75000"/>
                  </a:schemeClr>
                </a:solidFill>
              </a:rPr>
              <a:t>竞争格局</a:t>
            </a:r>
            <a:endParaRPr lang="en-US" altLang="zh-CN" sz="1800" b="0" dirty="0">
              <a:solidFill>
                <a:schemeClr val="bg1">
                  <a:lumMod val="75000"/>
                </a:schemeClr>
              </a:solidFill>
            </a:endParaRPr>
          </a:p>
          <a:p>
            <a:pPr marL="0" indent="0">
              <a:lnSpc>
                <a:spcPct val="125000"/>
              </a:lnSpc>
              <a:spcBef>
                <a:spcPts val="600"/>
              </a:spcBef>
              <a:spcAft>
                <a:spcPts val="600"/>
              </a:spcAft>
              <a:buNone/>
            </a:pPr>
            <a:r>
              <a:rPr lang="zh-CN" altLang="en-US" sz="1800" b="0" dirty="0">
                <a:solidFill>
                  <a:schemeClr val="bg1">
                    <a:lumMod val="75000"/>
                  </a:schemeClr>
                </a:solidFill>
              </a:rPr>
              <a:t>运营现状</a:t>
            </a:r>
            <a:endParaRPr lang="en-US" altLang="zh-CN" sz="1800" b="0" dirty="0">
              <a:solidFill>
                <a:schemeClr val="bg1">
                  <a:lumMod val="75000"/>
                </a:schemeClr>
              </a:solidFill>
            </a:endParaRPr>
          </a:p>
          <a:p>
            <a:pPr marL="0" indent="0">
              <a:lnSpc>
                <a:spcPct val="125000"/>
              </a:lnSpc>
              <a:spcBef>
                <a:spcPts val="600"/>
              </a:spcBef>
              <a:spcAft>
                <a:spcPts val="600"/>
              </a:spcAft>
              <a:buNone/>
            </a:pPr>
            <a:r>
              <a:rPr lang="zh-CN" altLang="en-US" sz="1800" b="0" dirty="0">
                <a:solidFill>
                  <a:schemeClr val="bg1">
                    <a:lumMod val="75000"/>
                  </a:schemeClr>
                </a:solidFill>
              </a:rPr>
              <a:t>未来规划</a:t>
            </a:r>
            <a:endParaRPr lang="en-US" altLang="zh-CN" sz="1800" b="0" dirty="0">
              <a:solidFill>
                <a:schemeClr val="bg1">
                  <a:lumMod val="75000"/>
                </a:schemeClr>
              </a:solidFill>
            </a:endParaRPr>
          </a:p>
          <a:p>
            <a:pPr marL="0" indent="0">
              <a:lnSpc>
                <a:spcPct val="125000"/>
              </a:lnSpc>
              <a:spcBef>
                <a:spcPts val="600"/>
              </a:spcBef>
              <a:spcAft>
                <a:spcPts val="600"/>
              </a:spcAft>
              <a:buNone/>
            </a:pPr>
            <a:r>
              <a:rPr lang="zh-CN" altLang="en-US" sz="1800" b="0" dirty="0">
                <a:solidFill>
                  <a:schemeClr val="bg1">
                    <a:lumMod val="75000"/>
                  </a:schemeClr>
                </a:solidFill>
              </a:rPr>
              <a:t>融资计划</a:t>
            </a:r>
            <a:endParaRPr lang="en-US" altLang="zh-CN" sz="1800" b="0" dirty="0">
              <a:solidFill>
                <a:schemeClr val="bg1">
                  <a:lumMod val="75000"/>
                </a:schemeClr>
              </a:solidFill>
            </a:endParaRPr>
          </a:p>
          <a:p>
            <a:pPr marL="0" indent="0">
              <a:lnSpc>
                <a:spcPct val="125000"/>
              </a:lnSpc>
              <a:spcBef>
                <a:spcPts val="600"/>
              </a:spcBef>
              <a:spcAft>
                <a:spcPts val="600"/>
              </a:spcAft>
              <a:buNone/>
            </a:pPr>
            <a:endParaRPr lang="zh-CN" altLang="en-US" sz="1800" b="0" dirty="0">
              <a:solidFill>
                <a:schemeClr val="bg1">
                  <a:lumMod val="75000"/>
                </a:schemeClr>
              </a:solidFill>
            </a:endParaRPr>
          </a:p>
        </p:txBody>
      </p:sp>
      <p:sp>
        <p:nvSpPr>
          <p:cNvPr id="5" name="矩形 4"/>
          <p:cNvSpPr/>
          <p:nvPr/>
        </p:nvSpPr>
        <p:spPr>
          <a:xfrm>
            <a:off x="2124635" y="1158522"/>
            <a:ext cx="9412500" cy="5186149"/>
          </a:xfrm>
          <a:prstGeom prst="rect">
            <a:avLst/>
          </a:prstGeom>
        </p:spPr>
        <p:txBody>
          <a:bodyPr wrap="square" anchor="t">
            <a:noAutofit/>
          </a:bodyPr>
          <a:lstStyle/>
          <a:p>
            <a:pPr marL="285750" indent="-285750">
              <a:lnSpc>
                <a:spcPct val="125000"/>
              </a:lnSpc>
              <a:spcAft>
                <a:spcPts val="600"/>
              </a:spcAft>
              <a:buFont typeface="Wingdings" panose="05000000000000000000" pitchFamily="2" charset="2"/>
              <a:buChar char="n"/>
            </a:pPr>
            <a:r>
              <a:rPr lang="zh-CN" altLang="en-US" sz="1400" b="1" dirty="0">
                <a:solidFill>
                  <a:srgbClr val="7F7F7F"/>
                </a:solidFill>
                <a:latin typeface="+mn-ea"/>
              </a:rPr>
              <a:t>目的：</a:t>
            </a:r>
            <a:r>
              <a:rPr lang="zh-CN" altLang="en-US" sz="1400" dirty="0">
                <a:solidFill>
                  <a:srgbClr val="7F7F7F"/>
                </a:solidFill>
                <a:latin typeface="+mn-ea"/>
              </a:rPr>
              <a:t>让投资人了解行业存在的哪些问题</a:t>
            </a:r>
            <a:r>
              <a:rPr lang="en-US" altLang="zh-CN" sz="1400" dirty="0">
                <a:solidFill>
                  <a:srgbClr val="7F7F7F"/>
                </a:solidFill>
                <a:latin typeface="+mn-ea"/>
              </a:rPr>
              <a:t>/</a:t>
            </a:r>
            <a:r>
              <a:rPr lang="zh-CN" altLang="en-US" sz="1400" dirty="0">
                <a:solidFill>
                  <a:srgbClr val="7F7F7F"/>
                </a:solidFill>
                <a:latin typeface="+mn-ea"/>
              </a:rPr>
              <a:t>痛点，如何通过项目有效解决；</a:t>
            </a:r>
            <a:endParaRPr lang="en-US" altLang="zh-CN" sz="1400" dirty="0">
              <a:solidFill>
                <a:srgbClr val="7F7F7F"/>
              </a:solidFill>
              <a:latin typeface="+mn-ea"/>
            </a:endParaRPr>
          </a:p>
          <a:p>
            <a:pPr marL="285750" indent="-285750">
              <a:lnSpc>
                <a:spcPct val="125000"/>
              </a:lnSpc>
              <a:spcAft>
                <a:spcPts val="600"/>
              </a:spcAft>
              <a:buFont typeface="Wingdings" panose="05000000000000000000" pitchFamily="2" charset="2"/>
              <a:buChar char="n"/>
            </a:pPr>
            <a:r>
              <a:rPr lang="zh-CN" altLang="en-US" sz="1400" b="1" dirty="0">
                <a:solidFill>
                  <a:srgbClr val="7F7F7F"/>
                </a:solidFill>
                <a:latin typeface="+mn-ea"/>
              </a:rPr>
              <a:t>内容：</a:t>
            </a:r>
            <a:r>
              <a:rPr lang="zh-CN" altLang="en-US" sz="1400" dirty="0">
                <a:solidFill>
                  <a:srgbClr val="7F7F7F"/>
                </a:solidFill>
                <a:latin typeface="+mn-ea"/>
              </a:rPr>
              <a:t>主要是描述所处行业存在的痛点；如若项目满足的是用户某些方面的需求，可以将标题更改为</a:t>
            </a:r>
            <a:r>
              <a:rPr lang="en-US" altLang="zh-CN" sz="1400" b="1" dirty="0">
                <a:solidFill>
                  <a:srgbClr val="7F7F7F"/>
                </a:solidFill>
                <a:latin typeface="+mn-ea"/>
              </a:rPr>
              <a:t>【</a:t>
            </a:r>
            <a:r>
              <a:rPr lang="zh-CN" altLang="en-US" sz="1400" b="1" dirty="0">
                <a:solidFill>
                  <a:srgbClr val="7F7F7F"/>
                </a:solidFill>
                <a:latin typeface="+mn-ea"/>
              </a:rPr>
              <a:t>用户需求</a:t>
            </a:r>
            <a:r>
              <a:rPr lang="en-US" altLang="zh-CN" sz="1400" b="1" dirty="0">
                <a:solidFill>
                  <a:srgbClr val="7F7F7F"/>
                </a:solidFill>
                <a:latin typeface="+mn-ea"/>
              </a:rPr>
              <a:t>】</a:t>
            </a:r>
            <a:r>
              <a:rPr lang="zh-CN" altLang="en-US" sz="1400" dirty="0">
                <a:solidFill>
                  <a:srgbClr val="7F7F7F"/>
                </a:solidFill>
                <a:latin typeface="+mn-ea"/>
              </a:rPr>
              <a:t>，在内容上描述用户需求场景</a:t>
            </a:r>
            <a:endParaRPr lang="en-US" altLang="zh-CN" sz="1400" dirty="0">
              <a:solidFill>
                <a:srgbClr val="7F7F7F"/>
              </a:solidFill>
              <a:latin typeface="+mn-ea"/>
            </a:endParaRPr>
          </a:p>
          <a:p>
            <a:pPr marL="285750" indent="-285750">
              <a:lnSpc>
                <a:spcPct val="125000"/>
              </a:lnSpc>
              <a:spcAft>
                <a:spcPts val="600"/>
              </a:spcAft>
              <a:buFont typeface="Wingdings" panose="05000000000000000000" pitchFamily="2" charset="2"/>
              <a:buChar char="n"/>
            </a:pPr>
            <a:r>
              <a:rPr lang="zh-CN" altLang="en-US" sz="1400" b="1" dirty="0">
                <a:solidFill>
                  <a:srgbClr val="7F7F7F"/>
                </a:solidFill>
                <a:latin typeface="+mn-ea"/>
              </a:rPr>
              <a:t>建议：</a:t>
            </a:r>
            <a:r>
              <a:rPr lang="zh-CN" altLang="en-US" sz="1400" dirty="0">
                <a:solidFill>
                  <a:srgbClr val="7F7F7F"/>
                </a:solidFill>
                <a:latin typeface="+mn-ea"/>
              </a:rPr>
              <a:t>需明确，该部分是为引出下一章节商业模式而所设置的；其逻辑类似于行业存在哪些痛点或用户存在哪些需求，紧接着在</a:t>
            </a:r>
            <a:r>
              <a:rPr lang="en-US" altLang="zh-CN" sz="1400" dirty="0">
                <a:solidFill>
                  <a:srgbClr val="7F7F7F"/>
                </a:solidFill>
                <a:latin typeface="+mn-ea"/>
              </a:rPr>
              <a:t>【</a:t>
            </a:r>
            <a:r>
              <a:rPr lang="zh-CN" altLang="en-US" sz="1400" dirty="0">
                <a:solidFill>
                  <a:srgbClr val="7F7F7F"/>
                </a:solidFill>
                <a:latin typeface="+mn-ea"/>
              </a:rPr>
              <a:t>商业模式</a:t>
            </a:r>
            <a:r>
              <a:rPr lang="en-US" altLang="zh-CN" sz="1400" dirty="0">
                <a:solidFill>
                  <a:srgbClr val="7F7F7F"/>
                </a:solidFill>
                <a:latin typeface="+mn-ea"/>
              </a:rPr>
              <a:t>】</a:t>
            </a:r>
            <a:r>
              <a:rPr lang="zh-CN" altLang="en-US" sz="1400" dirty="0">
                <a:solidFill>
                  <a:srgbClr val="7F7F7F"/>
                </a:solidFill>
                <a:latin typeface="+mn-ea"/>
              </a:rPr>
              <a:t>中描绘我们项目如何解决痛点或需求；因此，需注意与下一章节的呼应</a:t>
            </a:r>
            <a:r>
              <a:rPr lang="zh-CN" altLang="en-US" sz="1600" dirty="0">
                <a:solidFill>
                  <a:srgbClr val="7F7F7F"/>
                </a:solidFill>
                <a:latin typeface="+mn-ea"/>
              </a:rPr>
              <a:t>。</a:t>
            </a:r>
            <a:endParaRPr lang="en-US" altLang="zh-CN" sz="1600" dirty="0">
              <a:solidFill>
                <a:srgbClr val="7F7F7F"/>
              </a:solidFill>
              <a:latin typeface="+mn-ea"/>
            </a:endParaRPr>
          </a:p>
          <a:p>
            <a:pPr marL="285750" indent="-285750">
              <a:lnSpc>
                <a:spcPct val="150000"/>
              </a:lnSpc>
              <a:spcBef>
                <a:spcPts val="600"/>
              </a:spcBef>
              <a:spcAft>
                <a:spcPts val="600"/>
              </a:spcAft>
              <a:buFont typeface="Wingdings" panose="05000000000000000000" pitchFamily="2" charset="2"/>
              <a:buChar char="n"/>
            </a:pPr>
            <a:endParaRPr lang="en-US" altLang="zh-CN" sz="1600" b="1" dirty="0">
              <a:solidFill>
                <a:srgbClr val="002060"/>
              </a:solidFill>
              <a:latin typeface="+mn-ea"/>
            </a:endParaRPr>
          </a:p>
        </p:txBody>
      </p:sp>
      <p:grpSp>
        <p:nvGrpSpPr>
          <p:cNvPr id="61" name="组合 60"/>
          <p:cNvGrpSpPr/>
          <p:nvPr/>
        </p:nvGrpSpPr>
        <p:grpSpPr>
          <a:xfrm>
            <a:off x="3443289" y="3429000"/>
            <a:ext cx="6515093" cy="2318264"/>
            <a:chOff x="160655" y="1183769"/>
            <a:chExt cx="8368997" cy="2891857"/>
          </a:xfrm>
        </p:grpSpPr>
        <p:pic>
          <p:nvPicPr>
            <p:cNvPr id="41" name="图片 40"/>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60655" y="1393322"/>
              <a:ext cx="1270281" cy="857245"/>
            </a:xfrm>
            <a:prstGeom prst="rect">
              <a:avLst/>
            </a:prstGeom>
          </p:spPr>
        </p:pic>
        <p:pic>
          <p:nvPicPr>
            <p:cNvPr id="42" name="图片 41"/>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57204" y="3182756"/>
              <a:ext cx="773625" cy="537669"/>
            </a:xfrm>
            <a:prstGeom prst="rect">
              <a:avLst/>
            </a:prstGeom>
          </p:spPr>
        </p:pic>
        <p:pic>
          <p:nvPicPr>
            <p:cNvPr id="43" name="图片 42"/>
            <p:cNvPicPr>
              <a:picLocks noChangeAspect="1"/>
            </p:cNvPicPr>
            <p:nvPr/>
          </p:nvPicPr>
          <p:blipFill>
            <a:blip r:embed="rId4">
              <a:duotone>
                <a:schemeClr val="accent1">
                  <a:shade val="45000"/>
                  <a:satMod val="135000"/>
                </a:schemeClr>
                <a:prstClr val="white"/>
              </a:duotone>
            </a:blip>
            <a:stretch>
              <a:fillRect/>
            </a:stretch>
          </p:blipFill>
          <p:spPr>
            <a:xfrm>
              <a:off x="4292274" y="1183769"/>
              <a:ext cx="1457324" cy="1190625"/>
            </a:xfrm>
            <a:prstGeom prst="rect">
              <a:avLst/>
            </a:prstGeom>
          </p:spPr>
        </p:pic>
        <p:pic>
          <p:nvPicPr>
            <p:cNvPr id="44" name="图片 43"/>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632261" y="3141658"/>
              <a:ext cx="848465" cy="848466"/>
            </a:xfrm>
            <a:prstGeom prst="rect">
              <a:avLst/>
            </a:prstGeom>
          </p:spPr>
        </p:pic>
        <p:sp>
          <p:nvSpPr>
            <p:cNvPr id="45" name="矩形 44"/>
            <p:cNvSpPr/>
            <p:nvPr/>
          </p:nvSpPr>
          <p:spPr>
            <a:xfrm>
              <a:off x="1794278" y="1276119"/>
              <a:ext cx="2572572" cy="1093880"/>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panose="020B0604020202020204" pitchFamily="34" charset="0"/>
                <a:buChar char="•"/>
              </a:pPr>
              <a:r>
                <a:rPr lang="en-US" altLang="zh-CN" sz="1200" kern="1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a:rPr>
                <a:t> </a:t>
              </a:r>
              <a:r>
                <a:rPr lang="zh-CN" altLang="en-US" sz="1200" kern="1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a:rPr>
                <a:t>信息不对称</a:t>
              </a:r>
              <a:endParaRPr lang="en-US" altLang="zh-CN" sz="1200" kern="1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a:endParaRPr>
            </a:p>
            <a:p>
              <a:pPr>
                <a:buFont typeface="Arial" panose="020B0604020202020204" pitchFamily="34" charset="0"/>
                <a:buChar char="•"/>
              </a:pPr>
              <a:r>
                <a:rPr lang="en-US" altLang="zh-CN" sz="1200" kern="1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a:rPr>
                <a:t> </a:t>
              </a:r>
              <a:r>
                <a:rPr lang="zh-CN" altLang="en-US" sz="1200" kern="1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a:rPr>
                <a:t>交易成本高</a:t>
              </a:r>
              <a:endParaRPr lang="zh-CN" altLang="en-US" sz="12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7" name="圆角矩形 46"/>
            <p:cNvSpPr/>
            <p:nvPr/>
          </p:nvSpPr>
          <p:spPr>
            <a:xfrm>
              <a:off x="1403648" y="1456190"/>
              <a:ext cx="444155" cy="752425"/>
            </a:xfrm>
            <a:prstGeom prst="round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痛点</a:t>
              </a:r>
            </a:p>
          </p:txBody>
        </p:sp>
        <p:sp>
          <p:nvSpPr>
            <p:cNvPr id="49" name="矩形 48"/>
            <p:cNvSpPr/>
            <p:nvPr/>
          </p:nvSpPr>
          <p:spPr>
            <a:xfrm>
              <a:off x="5957081" y="1222463"/>
              <a:ext cx="2572571" cy="1093879"/>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panose="020B0604020202020204" pitchFamily="34" charset="0"/>
                <a:buChar char="•"/>
              </a:pPr>
              <a:r>
                <a:rPr lang="zh-CN" altLang="en-US" sz="1200" kern="1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a:rPr>
                <a:t> </a:t>
              </a:r>
              <a:r>
                <a:rPr lang="en-US" altLang="zh-CN" sz="1200" kern="1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a:rPr>
                <a:t>XXX</a:t>
              </a:r>
              <a:endParaRPr lang="zh-CN" altLang="en-US" sz="1200" kern="1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a:endParaRPr>
            </a:p>
          </p:txBody>
        </p:sp>
        <p:sp>
          <p:nvSpPr>
            <p:cNvPr id="51" name="圆角矩形 50"/>
            <p:cNvSpPr/>
            <p:nvPr/>
          </p:nvSpPr>
          <p:spPr>
            <a:xfrm>
              <a:off x="5566452" y="1402533"/>
              <a:ext cx="444154" cy="752425"/>
            </a:xfrm>
            <a:prstGeom prst="round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痛点</a:t>
              </a:r>
            </a:p>
          </p:txBody>
        </p:sp>
        <p:sp>
          <p:nvSpPr>
            <p:cNvPr id="53" name="矩形 52"/>
            <p:cNvSpPr/>
            <p:nvPr/>
          </p:nvSpPr>
          <p:spPr>
            <a:xfrm>
              <a:off x="1847803" y="2953170"/>
              <a:ext cx="2572572" cy="1093880"/>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panose="020B0604020202020204" pitchFamily="34" charset="0"/>
                <a:buChar char="•"/>
              </a:pPr>
              <a:r>
                <a:rPr lang="zh-CN" altLang="en-US" sz="1200" kern="1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a:rPr>
                <a:t> 资源浪费</a:t>
              </a:r>
              <a:endParaRPr lang="en-US" altLang="zh-CN" sz="1200" kern="1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a:endParaRPr>
            </a:p>
            <a:p>
              <a:pPr>
                <a:buFont typeface="Arial" panose="020B0604020202020204" pitchFamily="34" charset="0"/>
                <a:buChar char="•"/>
              </a:pPr>
              <a:r>
                <a:rPr lang="zh-CN" altLang="en-US" sz="1200" kern="1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a:rPr>
                <a:t> </a:t>
              </a:r>
              <a:r>
                <a:rPr lang="en-US" altLang="zh-CN" sz="1200" kern="1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a:rPr>
                <a:t>XXX</a:t>
              </a:r>
            </a:p>
            <a:p>
              <a:pPr>
                <a:buFont typeface="Arial" panose="020B0604020202020204" pitchFamily="34" charset="0"/>
                <a:buChar char="•"/>
              </a:pPr>
              <a:endParaRPr lang="zh-CN" altLang="en-US" sz="1200" kern="1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a:endParaRPr>
            </a:p>
          </p:txBody>
        </p:sp>
        <p:sp>
          <p:nvSpPr>
            <p:cNvPr id="55" name="圆角矩形 54"/>
            <p:cNvSpPr/>
            <p:nvPr/>
          </p:nvSpPr>
          <p:spPr>
            <a:xfrm>
              <a:off x="1457173" y="3133241"/>
              <a:ext cx="444155" cy="752425"/>
            </a:xfrm>
            <a:prstGeom prst="round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痛点</a:t>
              </a:r>
            </a:p>
          </p:txBody>
        </p:sp>
        <p:sp>
          <p:nvSpPr>
            <p:cNvPr id="57" name="矩形 56"/>
            <p:cNvSpPr/>
            <p:nvPr/>
          </p:nvSpPr>
          <p:spPr>
            <a:xfrm>
              <a:off x="5957081" y="2981747"/>
              <a:ext cx="2572571" cy="1093879"/>
            </a:xfrm>
            <a:prstGeom prst="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panose="020B0604020202020204" pitchFamily="34" charset="0"/>
                <a:buChar char="•"/>
              </a:pPr>
              <a:r>
                <a:rPr lang="en-US" altLang="zh-CN" sz="1200" kern="1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a:rPr>
                <a:t> XXX</a:t>
              </a:r>
              <a:endParaRPr lang="zh-CN" altLang="en-US" sz="1200" kern="100" dirty="0">
                <a:solidFill>
                  <a:schemeClr val="bg1">
                    <a:lumMod val="50000"/>
                  </a:schemeClr>
                </a:solidFill>
                <a:latin typeface="微软雅黑" panose="020B0503020204020204" pitchFamily="34" charset="-122"/>
                <a:ea typeface="微软雅黑" panose="020B0503020204020204" pitchFamily="34" charset="-122"/>
                <a:cs typeface="Times New Roman" panose="02020603050405020304"/>
              </a:endParaRPr>
            </a:p>
          </p:txBody>
        </p:sp>
        <p:sp>
          <p:nvSpPr>
            <p:cNvPr id="59" name="圆角矩形 58"/>
            <p:cNvSpPr/>
            <p:nvPr/>
          </p:nvSpPr>
          <p:spPr>
            <a:xfrm>
              <a:off x="5566452" y="3161817"/>
              <a:ext cx="444154" cy="752425"/>
            </a:xfrm>
            <a:prstGeom prst="roundRect">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latin typeface="微软雅黑" panose="020B0503020204020204" pitchFamily="34" charset="-122"/>
                  <a:ea typeface="微软雅黑" panose="020B0503020204020204" pitchFamily="34" charset="-122"/>
                </a:rPr>
                <a:t>痛点</a:t>
              </a:r>
            </a:p>
          </p:txBody>
        </p:sp>
      </p:grpSp>
      <p:sp>
        <p:nvSpPr>
          <p:cNvPr id="62" name="矩形 61"/>
          <p:cNvSpPr/>
          <p:nvPr/>
        </p:nvSpPr>
        <p:spPr>
          <a:xfrm>
            <a:off x="3157538" y="3000375"/>
            <a:ext cx="7586662" cy="3200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138"/>
          <p:cNvSpPr txBox="1"/>
          <p:nvPr/>
        </p:nvSpPr>
        <p:spPr>
          <a:xfrm rot="20167353">
            <a:off x="9547073" y="2817831"/>
            <a:ext cx="1260307" cy="456214"/>
          </a:xfrm>
          <a:prstGeom prst="rect">
            <a:avLst/>
          </a:prstGeom>
          <a:noFill/>
          <a:ln>
            <a:solidFill>
              <a:schemeClr val="tx1"/>
            </a:solidFill>
          </a:ln>
        </p:spPr>
        <p:txBody>
          <a:bodyPr wrap="square" rtlCol="0" anchor="ctr">
            <a:noAutofit/>
          </a:bodyPr>
          <a:lstStyle/>
          <a:p>
            <a:pPr algn="ctr"/>
            <a:r>
              <a:rPr lang="zh-CN" altLang="en-US" sz="1600" dirty="0">
                <a:solidFill>
                  <a:srgbClr val="C00000"/>
                </a:solidFill>
              </a:rPr>
              <a:t>描述示例</a:t>
            </a:r>
          </a:p>
        </p:txBody>
      </p:sp>
      <p:sp>
        <p:nvSpPr>
          <p:cNvPr id="64" name="圆角矩形 63"/>
          <p:cNvSpPr/>
          <p:nvPr/>
        </p:nvSpPr>
        <p:spPr>
          <a:xfrm>
            <a:off x="3514725" y="3200400"/>
            <a:ext cx="6872288" cy="2757488"/>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CA0A638-F140-42E1-8BE9-92215B0873E2}" type="slidenum">
              <a:rPr lang="zh-CN" altLang="en-US" smtClean="0"/>
              <a:t>12</a:t>
            </a:fld>
            <a:endParaRPr lang="zh-CN" altLang="en-US" dirty="0"/>
          </a:p>
        </p:txBody>
      </p:sp>
      <p:sp>
        <p:nvSpPr>
          <p:cNvPr id="3" name="标题 2"/>
          <p:cNvSpPr>
            <a:spLocks noGrp="1"/>
          </p:cNvSpPr>
          <p:nvPr>
            <p:ph type="title"/>
          </p:nvPr>
        </p:nvSpPr>
        <p:spPr/>
        <p:txBody>
          <a:bodyPr/>
          <a:lstStyle/>
          <a:p>
            <a:endParaRPr lang="zh-CN" altLang="en-US"/>
          </a:p>
        </p:txBody>
      </p:sp>
      <p:sp>
        <p:nvSpPr>
          <p:cNvPr id="4" name="文本占位符 2"/>
          <p:cNvSpPr txBox="1"/>
          <p:nvPr/>
        </p:nvSpPr>
        <p:spPr>
          <a:xfrm>
            <a:off x="702892" y="1190021"/>
            <a:ext cx="1261043" cy="49801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spcBef>
                <a:spcPts val="600"/>
              </a:spcBef>
              <a:spcAft>
                <a:spcPts val="600"/>
              </a:spcAft>
              <a:buNone/>
            </a:pPr>
            <a:r>
              <a:rPr lang="zh-CN" altLang="en-US" sz="1800" dirty="0">
                <a:solidFill>
                  <a:schemeClr val="bg1">
                    <a:lumMod val="75000"/>
                  </a:schemeClr>
                </a:solidFill>
              </a:rPr>
              <a:t>投资亮点</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团队介绍</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项目概况</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市场概况</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痛点分析</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b="1" dirty="0">
                <a:solidFill>
                  <a:schemeClr val="tx2"/>
                </a:solidFill>
              </a:rPr>
              <a:t>商业模式</a:t>
            </a:r>
            <a:endParaRPr lang="en-US" altLang="zh-CN" sz="1800" b="1" dirty="0">
              <a:solidFill>
                <a:schemeClr val="tx2"/>
              </a:solidFill>
            </a:endParaRPr>
          </a:p>
          <a:p>
            <a:pPr marL="0" indent="0">
              <a:lnSpc>
                <a:spcPct val="125000"/>
              </a:lnSpc>
              <a:spcBef>
                <a:spcPts val="600"/>
              </a:spcBef>
              <a:spcAft>
                <a:spcPts val="600"/>
              </a:spcAft>
              <a:buNone/>
            </a:pPr>
            <a:r>
              <a:rPr lang="zh-CN" altLang="en-US" sz="1800" b="0" dirty="0">
                <a:solidFill>
                  <a:schemeClr val="bg1">
                    <a:lumMod val="75000"/>
                  </a:schemeClr>
                </a:solidFill>
              </a:rPr>
              <a:t>竞争格局</a:t>
            </a:r>
            <a:endParaRPr lang="en-US" altLang="zh-CN" sz="1800" b="0" dirty="0">
              <a:solidFill>
                <a:schemeClr val="bg1">
                  <a:lumMod val="75000"/>
                </a:schemeClr>
              </a:solidFill>
            </a:endParaRPr>
          </a:p>
          <a:p>
            <a:pPr marL="0" indent="0">
              <a:lnSpc>
                <a:spcPct val="125000"/>
              </a:lnSpc>
              <a:spcBef>
                <a:spcPts val="600"/>
              </a:spcBef>
              <a:spcAft>
                <a:spcPts val="600"/>
              </a:spcAft>
              <a:buNone/>
            </a:pPr>
            <a:r>
              <a:rPr lang="zh-CN" altLang="en-US" sz="1800" b="0" dirty="0">
                <a:solidFill>
                  <a:schemeClr val="bg1">
                    <a:lumMod val="75000"/>
                  </a:schemeClr>
                </a:solidFill>
              </a:rPr>
              <a:t>运营现状</a:t>
            </a:r>
            <a:endParaRPr lang="en-US" altLang="zh-CN" sz="1800" b="0" dirty="0">
              <a:solidFill>
                <a:schemeClr val="bg1">
                  <a:lumMod val="75000"/>
                </a:schemeClr>
              </a:solidFill>
            </a:endParaRPr>
          </a:p>
          <a:p>
            <a:pPr marL="0" indent="0">
              <a:lnSpc>
                <a:spcPct val="125000"/>
              </a:lnSpc>
              <a:spcBef>
                <a:spcPts val="600"/>
              </a:spcBef>
              <a:spcAft>
                <a:spcPts val="600"/>
              </a:spcAft>
              <a:buNone/>
            </a:pPr>
            <a:r>
              <a:rPr lang="zh-CN" altLang="en-US" sz="1800" b="0" dirty="0">
                <a:solidFill>
                  <a:schemeClr val="bg1">
                    <a:lumMod val="75000"/>
                  </a:schemeClr>
                </a:solidFill>
              </a:rPr>
              <a:t>未来规划</a:t>
            </a:r>
            <a:endParaRPr lang="en-US" altLang="zh-CN" sz="1800" b="0" dirty="0">
              <a:solidFill>
                <a:schemeClr val="bg1">
                  <a:lumMod val="75000"/>
                </a:schemeClr>
              </a:solidFill>
            </a:endParaRPr>
          </a:p>
          <a:p>
            <a:pPr marL="0" indent="0">
              <a:lnSpc>
                <a:spcPct val="125000"/>
              </a:lnSpc>
              <a:spcBef>
                <a:spcPts val="600"/>
              </a:spcBef>
              <a:spcAft>
                <a:spcPts val="600"/>
              </a:spcAft>
              <a:buNone/>
            </a:pPr>
            <a:r>
              <a:rPr lang="zh-CN" altLang="en-US" sz="1800" b="0" dirty="0">
                <a:solidFill>
                  <a:schemeClr val="bg1">
                    <a:lumMod val="75000"/>
                  </a:schemeClr>
                </a:solidFill>
              </a:rPr>
              <a:t>融资计划</a:t>
            </a:r>
            <a:endParaRPr lang="en-US" altLang="zh-CN" sz="1800" b="0" dirty="0">
              <a:solidFill>
                <a:schemeClr val="bg1">
                  <a:lumMod val="75000"/>
                </a:schemeClr>
              </a:solidFill>
            </a:endParaRPr>
          </a:p>
          <a:p>
            <a:pPr marL="0" indent="0">
              <a:lnSpc>
                <a:spcPct val="125000"/>
              </a:lnSpc>
              <a:spcBef>
                <a:spcPts val="600"/>
              </a:spcBef>
              <a:spcAft>
                <a:spcPts val="600"/>
              </a:spcAft>
              <a:buNone/>
            </a:pPr>
            <a:endParaRPr lang="zh-CN" altLang="en-US" sz="1800" b="0" dirty="0">
              <a:solidFill>
                <a:schemeClr val="bg1">
                  <a:lumMod val="75000"/>
                </a:schemeClr>
              </a:solidFill>
            </a:endParaRPr>
          </a:p>
        </p:txBody>
      </p:sp>
      <p:sp>
        <p:nvSpPr>
          <p:cNvPr id="5" name="矩形 4"/>
          <p:cNvSpPr/>
          <p:nvPr/>
        </p:nvSpPr>
        <p:spPr>
          <a:xfrm>
            <a:off x="2124635" y="1132764"/>
            <a:ext cx="9412500" cy="5186149"/>
          </a:xfrm>
          <a:prstGeom prst="rect">
            <a:avLst/>
          </a:prstGeom>
        </p:spPr>
        <p:txBody>
          <a:bodyPr wrap="square" anchor="t">
            <a:noAutofit/>
          </a:bodyPr>
          <a:lstStyle/>
          <a:p>
            <a:pPr marL="285750" indent="-285750">
              <a:lnSpc>
                <a:spcPct val="125000"/>
              </a:lnSpc>
              <a:spcAft>
                <a:spcPts val="600"/>
              </a:spcAft>
              <a:buFont typeface="Wingdings" panose="05000000000000000000" pitchFamily="2" charset="2"/>
              <a:buChar char="n"/>
            </a:pPr>
            <a:r>
              <a:rPr lang="zh-CN" altLang="en-US" sz="1400" b="1" dirty="0">
                <a:solidFill>
                  <a:srgbClr val="7F7F7F"/>
                </a:solidFill>
                <a:latin typeface="+mn-ea"/>
              </a:rPr>
              <a:t>目的：</a:t>
            </a:r>
            <a:r>
              <a:rPr lang="zh-CN" altLang="en-US" sz="1400" dirty="0">
                <a:solidFill>
                  <a:srgbClr val="7F7F7F"/>
                </a:solidFill>
                <a:latin typeface="+mn-ea"/>
              </a:rPr>
              <a:t>介绍项目的业务模式；</a:t>
            </a:r>
            <a:endParaRPr lang="en-US" altLang="zh-CN" sz="1400" dirty="0">
              <a:solidFill>
                <a:srgbClr val="7F7F7F"/>
              </a:solidFill>
              <a:latin typeface="+mn-ea"/>
            </a:endParaRPr>
          </a:p>
          <a:p>
            <a:pPr marL="285750" indent="-285750">
              <a:lnSpc>
                <a:spcPct val="125000"/>
              </a:lnSpc>
              <a:spcAft>
                <a:spcPts val="600"/>
              </a:spcAft>
              <a:buFont typeface="Wingdings" panose="05000000000000000000" pitchFamily="2" charset="2"/>
              <a:buChar char="n"/>
            </a:pPr>
            <a:r>
              <a:rPr lang="zh-CN" altLang="en-US" sz="1400" b="1" dirty="0">
                <a:solidFill>
                  <a:srgbClr val="7F7F7F"/>
                </a:solidFill>
                <a:latin typeface="+mn-ea"/>
              </a:rPr>
              <a:t>内容：</a:t>
            </a:r>
            <a:r>
              <a:rPr lang="zh-CN" altLang="en-US" sz="1400" dirty="0">
                <a:solidFill>
                  <a:srgbClr val="7F7F7F"/>
                </a:solidFill>
                <a:latin typeface="+mn-ea"/>
              </a:rPr>
              <a:t>描述项目通过什么产品、采用什么模式等来解决行业存在痛点或用户需求；</a:t>
            </a:r>
            <a:endParaRPr lang="en-US" altLang="zh-CN" sz="1400" dirty="0">
              <a:solidFill>
                <a:srgbClr val="7F7F7F"/>
              </a:solidFill>
              <a:latin typeface="+mn-ea"/>
            </a:endParaRPr>
          </a:p>
          <a:p>
            <a:pPr marL="285750" indent="-285750">
              <a:lnSpc>
                <a:spcPct val="125000"/>
              </a:lnSpc>
              <a:spcAft>
                <a:spcPts val="600"/>
              </a:spcAft>
              <a:buFont typeface="Wingdings" panose="05000000000000000000" pitchFamily="2" charset="2"/>
              <a:buChar char="n"/>
            </a:pPr>
            <a:r>
              <a:rPr lang="zh-CN" altLang="en-US" sz="1400" b="1" dirty="0">
                <a:solidFill>
                  <a:srgbClr val="7F7F7F"/>
                </a:solidFill>
                <a:latin typeface="+mn-ea"/>
              </a:rPr>
              <a:t>建议一：</a:t>
            </a:r>
            <a:r>
              <a:rPr lang="zh-CN" altLang="en-US" sz="1400" dirty="0">
                <a:solidFill>
                  <a:srgbClr val="7F7F7F"/>
                </a:solidFill>
                <a:latin typeface="+mn-ea"/>
              </a:rPr>
              <a:t>尽量从用户的视角出发；可以考虑描述项目业务的策略（例如渠道、营销、用户拓展、服务等方面的策略），以增强投资人认可度；</a:t>
            </a:r>
            <a:endParaRPr lang="en-US" altLang="zh-CN" sz="1400" dirty="0">
              <a:solidFill>
                <a:srgbClr val="7F7F7F"/>
              </a:solidFill>
              <a:latin typeface="+mn-ea"/>
            </a:endParaRPr>
          </a:p>
          <a:p>
            <a:pPr marL="285750" indent="-285750">
              <a:lnSpc>
                <a:spcPct val="125000"/>
              </a:lnSpc>
              <a:spcAft>
                <a:spcPts val="600"/>
              </a:spcAft>
              <a:buFont typeface="Wingdings" panose="05000000000000000000" pitchFamily="2" charset="2"/>
              <a:buChar char="n"/>
            </a:pPr>
            <a:r>
              <a:rPr lang="zh-CN" altLang="en-US" sz="1400" b="1" dirty="0">
                <a:solidFill>
                  <a:srgbClr val="7F7F7F"/>
                </a:solidFill>
                <a:latin typeface="+mn-ea"/>
              </a:rPr>
              <a:t>建议二</a:t>
            </a:r>
            <a:r>
              <a:rPr lang="zh-CN" altLang="en-US" sz="1400" dirty="0">
                <a:solidFill>
                  <a:srgbClr val="7F7F7F"/>
                </a:solidFill>
                <a:latin typeface="+mn-ea"/>
              </a:rPr>
              <a:t>：该部分可以根据实际需求，描述</a:t>
            </a:r>
            <a:r>
              <a:rPr lang="en-US" altLang="zh-CN" sz="1400" dirty="0">
                <a:solidFill>
                  <a:srgbClr val="7F7F7F"/>
                </a:solidFill>
                <a:latin typeface="+mn-ea"/>
              </a:rPr>
              <a:t>1-2</a:t>
            </a:r>
            <a:r>
              <a:rPr lang="zh-CN" altLang="en-US" sz="1400" dirty="0">
                <a:solidFill>
                  <a:srgbClr val="7F7F7F"/>
                </a:solidFill>
                <a:latin typeface="+mn-ea"/>
              </a:rPr>
              <a:t>张，原则上不超过</a:t>
            </a:r>
            <a:r>
              <a:rPr lang="en-US" altLang="zh-CN" sz="1400" dirty="0">
                <a:solidFill>
                  <a:srgbClr val="7F7F7F"/>
                </a:solidFill>
                <a:latin typeface="+mn-ea"/>
              </a:rPr>
              <a:t>2</a:t>
            </a:r>
            <a:r>
              <a:rPr lang="zh-CN" altLang="en-US" sz="1400" dirty="0">
                <a:solidFill>
                  <a:srgbClr val="7F7F7F"/>
                </a:solidFill>
                <a:latin typeface="+mn-ea"/>
              </a:rPr>
              <a:t>张。</a:t>
            </a:r>
            <a:endParaRPr lang="en-US" altLang="zh-CN" sz="1400" dirty="0">
              <a:solidFill>
                <a:srgbClr val="7F7F7F"/>
              </a:solidFill>
              <a:latin typeface="+mn-ea"/>
            </a:endParaRPr>
          </a:p>
          <a:p>
            <a:pPr marL="285750" indent="-285750">
              <a:lnSpc>
                <a:spcPct val="150000"/>
              </a:lnSpc>
              <a:spcBef>
                <a:spcPts val="600"/>
              </a:spcBef>
              <a:spcAft>
                <a:spcPts val="600"/>
              </a:spcAft>
              <a:buFont typeface="Wingdings" panose="05000000000000000000" pitchFamily="2" charset="2"/>
              <a:buChar char="n"/>
            </a:pPr>
            <a:endParaRPr lang="en-US" altLang="zh-CN" sz="1600" b="1" dirty="0">
              <a:solidFill>
                <a:srgbClr val="002060"/>
              </a:solidFill>
              <a:latin typeface="+mn-ea"/>
            </a:endParaRPr>
          </a:p>
        </p:txBody>
      </p:sp>
      <p:grpSp>
        <p:nvGrpSpPr>
          <p:cNvPr id="138" name="组合 137"/>
          <p:cNvGrpSpPr/>
          <p:nvPr/>
        </p:nvGrpSpPr>
        <p:grpSpPr>
          <a:xfrm>
            <a:off x="3234517" y="3012448"/>
            <a:ext cx="7391059" cy="3280627"/>
            <a:chOff x="2580151" y="2664575"/>
            <a:chExt cx="8233011" cy="3654339"/>
          </a:xfrm>
        </p:grpSpPr>
        <p:sp>
          <p:nvSpPr>
            <p:cNvPr id="137" name="矩形 136"/>
            <p:cNvSpPr/>
            <p:nvPr/>
          </p:nvSpPr>
          <p:spPr>
            <a:xfrm>
              <a:off x="2580151" y="2664576"/>
              <a:ext cx="7962132" cy="3654338"/>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136" name="组合 135"/>
            <p:cNvGrpSpPr/>
            <p:nvPr/>
          </p:nvGrpSpPr>
          <p:grpSpPr>
            <a:xfrm>
              <a:off x="2739428" y="2664575"/>
              <a:ext cx="8073734" cy="3627896"/>
              <a:chOff x="2807666" y="2882939"/>
              <a:chExt cx="8073734" cy="3627896"/>
            </a:xfrm>
          </p:grpSpPr>
          <p:grpSp>
            <p:nvGrpSpPr>
              <p:cNvPr id="87" name="组合 86"/>
              <p:cNvGrpSpPr/>
              <p:nvPr/>
            </p:nvGrpSpPr>
            <p:grpSpPr>
              <a:xfrm>
                <a:off x="2845899" y="3308933"/>
                <a:ext cx="1710728" cy="1622711"/>
                <a:chOff x="459184" y="2014847"/>
                <a:chExt cx="2775335" cy="2024887"/>
              </a:xfrm>
            </p:grpSpPr>
            <p:sp>
              <p:nvSpPr>
                <p:cNvPr id="129" name="圆角矩形 128"/>
                <p:cNvSpPr/>
                <p:nvPr/>
              </p:nvSpPr>
              <p:spPr>
                <a:xfrm>
                  <a:off x="459184" y="2023721"/>
                  <a:ext cx="1309491" cy="58622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微软雅黑" panose="020B0503020204020204" pitchFamily="34" charset="-122"/>
                      <a:ea typeface="微软雅黑" panose="020B0503020204020204" pitchFamily="34" charset="-122"/>
                    </a:rPr>
                    <a:t>XXXX</a:t>
                  </a:r>
                  <a:endParaRPr lang="zh-CN" altLang="en-US" sz="1100" dirty="0">
                    <a:latin typeface="微软雅黑" panose="020B0503020204020204" pitchFamily="34" charset="-122"/>
                    <a:ea typeface="微软雅黑" panose="020B0503020204020204" pitchFamily="34" charset="-122"/>
                  </a:endParaRPr>
                </a:p>
              </p:txBody>
            </p:sp>
            <p:sp>
              <p:nvSpPr>
                <p:cNvPr id="130" name="圆角矩形 129"/>
                <p:cNvSpPr/>
                <p:nvPr/>
              </p:nvSpPr>
              <p:spPr>
                <a:xfrm>
                  <a:off x="1903885" y="2014847"/>
                  <a:ext cx="1309491" cy="58622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微软雅黑" panose="020B0503020204020204" pitchFamily="34" charset="-122"/>
                      <a:ea typeface="微软雅黑" panose="020B0503020204020204" pitchFamily="34" charset="-122"/>
                    </a:rPr>
                    <a:t>XXXXX</a:t>
                  </a:r>
                  <a:endParaRPr lang="zh-CN" altLang="en-US" sz="1100" dirty="0">
                    <a:latin typeface="微软雅黑" panose="020B0503020204020204" pitchFamily="34" charset="-122"/>
                    <a:ea typeface="微软雅黑" panose="020B0503020204020204" pitchFamily="34" charset="-122"/>
                  </a:endParaRPr>
                </a:p>
              </p:txBody>
            </p:sp>
            <p:sp>
              <p:nvSpPr>
                <p:cNvPr id="131" name="圆角矩形 130"/>
                <p:cNvSpPr/>
                <p:nvPr/>
              </p:nvSpPr>
              <p:spPr>
                <a:xfrm>
                  <a:off x="459184" y="2739430"/>
                  <a:ext cx="1309491" cy="58622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微软雅黑" panose="020B0503020204020204" pitchFamily="34" charset="-122"/>
                      <a:ea typeface="微软雅黑" panose="020B0503020204020204" pitchFamily="34" charset="-122"/>
                    </a:rPr>
                    <a:t>XXXX</a:t>
                  </a:r>
                  <a:endParaRPr lang="zh-CN" altLang="en-US" sz="1100" dirty="0">
                    <a:latin typeface="微软雅黑" panose="020B0503020204020204" pitchFamily="34" charset="-122"/>
                    <a:ea typeface="微软雅黑" panose="020B0503020204020204" pitchFamily="34" charset="-122"/>
                  </a:endParaRPr>
                </a:p>
              </p:txBody>
            </p:sp>
            <p:sp>
              <p:nvSpPr>
                <p:cNvPr id="132" name="圆角矩形 131"/>
                <p:cNvSpPr/>
                <p:nvPr/>
              </p:nvSpPr>
              <p:spPr>
                <a:xfrm>
                  <a:off x="1903885" y="2739430"/>
                  <a:ext cx="1309491" cy="58622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微软雅黑" panose="020B0503020204020204" pitchFamily="34" charset="-122"/>
                      <a:ea typeface="微软雅黑" panose="020B0503020204020204" pitchFamily="34" charset="-122"/>
                    </a:rPr>
                    <a:t>XXXXX</a:t>
                  </a:r>
                  <a:endParaRPr lang="zh-CN" altLang="en-US" sz="1100" dirty="0">
                    <a:latin typeface="微软雅黑" panose="020B0503020204020204" pitchFamily="34" charset="-122"/>
                    <a:ea typeface="微软雅黑" panose="020B0503020204020204" pitchFamily="34" charset="-122"/>
                  </a:endParaRPr>
                </a:p>
              </p:txBody>
            </p:sp>
            <p:sp>
              <p:nvSpPr>
                <p:cNvPr id="133" name="圆角矩形 132"/>
                <p:cNvSpPr/>
                <p:nvPr/>
              </p:nvSpPr>
              <p:spPr>
                <a:xfrm>
                  <a:off x="471837" y="3453508"/>
                  <a:ext cx="2762682" cy="58622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微软雅黑" panose="020B0503020204020204" pitchFamily="34" charset="-122"/>
                      <a:ea typeface="微软雅黑" panose="020B0503020204020204" pitchFamily="34" charset="-122"/>
                    </a:rPr>
                    <a:t>…</a:t>
                  </a:r>
                  <a:endParaRPr lang="zh-CN" altLang="en-US" sz="1100" dirty="0">
                    <a:latin typeface="微软雅黑" panose="020B0503020204020204" pitchFamily="34" charset="-122"/>
                    <a:ea typeface="微软雅黑" panose="020B0503020204020204" pitchFamily="34" charset="-122"/>
                  </a:endParaRPr>
                </a:p>
              </p:txBody>
            </p:sp>
          </p:grpSp>
          <p:sp>
            <p:nvSpPr>
              <p:cNvPr id="88" name="圆角矩形 87"/>
              <p:cNvSpPr/>
              <p:nvPr/>
            </p:nvSpPr>
            <p:spPr>
              <a:xfrm>
                <a:off x="4685435" y="3311402"/>
                <a:ext cx="394278" cy="1607713"/>
              </a:xfrm>
              <a:prstGeom prst="round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微软雅黑" panose="020B0503020204020204" pitchFamily="34" charset="-122"/>
                    <a:ea typeface="微软雅黑" panose="020B0503020204020204" pitchFamily="34" charset="-122"/>
                  </a:rPr>
                  <a:t>商户</a:t>
                </a:r>
              </a:p>
            </p:txBody>
          </p:sp>
          <p:sp>
            <p:nvSpPr>
              <p:cNvPr id="89" name="圆角矩形 88"/>
              <p:cNvSpPr/>
              <p:nvPr/>
            </p:nvSpPr>
            <p:spPr>
              <a:xfrm>
                <a:off x="5783540" y="3439236"/>
                <a:ext cx="2428650" cy="75074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nvGrpSpPr>
              <p:cNvPr id="90" name="组合 89"/>
              <p:cNvGrpSpPr/>
              <p:nvPr/>
            </p:nvGrpSpPr>
            <p:grpSpPr>
              <a:xfrm>
                <a:off x="5668496" y="4745206"/>
                <a:ext cx="2620805" cy="1122693"/>
                <a:chOff x="4708477" y="4017856"/>
                <a:chExt cx="3126207" cy="1432737"/>
              </a:xfrm>
            </p:grpSpPr>
            <p:sp>
              <p:nvSpPr>
                <p:cNvPr id="123" name="圆角矩形 122"/>
                <p:cNvSpPr/>
                <p:nvPr/>
              </p:nvSpPr>
              <p:spPr>
                <a:xfrm>
                  <a:off x="4708478" y="4522331"/>
                  <a:ext cx="1457604" cy="42571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latin typeface="微软雅黑" panose="020B0503020204020204" pitchFamily="34" charset="-122"/>
                      <a:ea typeface="微软雅黑" panose="020B0503020204020204" pitchFamily="34" charset="-122"/>
                    </a:rPr>
                    <a:t>仓储物流服务</a:t>
                  </a:r>
                </a:p>
              </p:txBody>
            </p:sp>
            <p:sp>
              <p:nvSpPr>
                <p:cNvPr id="124" name="圆角矩形 123"/>
                <p:cNvSpPr/>
                <p:nvPr/>
              </p:nvSpPr>
              <p:spPr>
                <a:xfrm>
                  <a:off x="6354540" y="4522331"/>
                  <a:ext cx="1457604" cy="42571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latin typeface="微软雅黑" panose="020B0503020204020204" pitchFamily="34" charset="-122"/>
                      <a:ea typeface="微软雅黑" panose="020B0503020204020204" pitchFamily="34" charset="-122"/>
                    </a:rPr>
                    <a:t>金融服务</a:t>
                  </a:r>
                </a:p>
              </p:txBody>
            </p:sp>
            <p:sp>
              <p:nvSpPr>
                <p:cNvPr id="125" name="圆角矩形 124"/>
                <p:cNvSpPr/>
                <p:nvPr/>
              </p:nvSpPr>
              <p:spPr>
                <a:xfrm>
                  <a:off x="4708478" y="5022705"/>
                  <a:ext cx="1457604" cy="42571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latin typeface="微软雅黑" panose="020B0503020204020204" pitchFamily="34" charset="-122"/>
                      <a:ea typeface="微软雅黑" panose="020B0503020204020204" pitchFamily="34" charset="-122"/>
                    </a:rPr>
                    <a:t>大数据服务</a:t>
                  </a:r>
                </a:p>
              </p:txBody>
            </p:sp>
            <p:sp>
              <p:nvSpPr>
                <p:cNvPr id="126" name="圆角矩形 125"/>
                <p:cNvSpPr/>
                <p:nvPr/>
              </p:nvSpPr>
              <p:spPr>
                <a:xfrm>
                  <a:off x="6377080" y="5024876"/>
                  <a:ext cx="1457604" cy="42571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atin typeface="微软雅黑" panose="020B0503020204020204" pitchFamily="34" charset="-122"/>
                      <a:ea typeface="微软雅黑" panose="020B0503020204020204" pitchFamily="34" charset="-122"/>
                    </a:rPr>
                    <a:t>O2O</a:t>
                  </a:r>
                  <a:r>
                    <a:rPr lang="zh-CN" altLang="en-US" sz="1100" dirty="0">
                      <a:latin typeface="微软雅黑" panose="020B0503020204020204" pitchFamily="34" charset="-122"/>
                      <a:ea typeface="微软雅黑" panose="020B0503020204020204" pitchFamily="34" charset="-122"/>
                    </a:rPr>
                    <a:t>服务</a:t>
                  </a:r>
                </a:p>
              </p:txBody>
            </p:sp>
            <p:sp>
              <p:nvSpPr>
                <p:cNvPr id="127" name="圆角矩形 126"/>
                <p:cNvSpPr/>
                <p:nvPr/>
              </p:nvSpPr>
              <p:spPr>
                <a:xfrm>
                  <a:off x="4708477" y="4017856"/>
                  <a:ext cx="1457604" cy="42571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latin typeface="微软雅黑" panose="020B0503020204020204" pitchFamily="34" charset="-122"/>
                      <a:ea typeface="微软雅黑" panose="020B0503020204020204" pitchFamily="34" charset="-122"/>
                    </a:rPr>
                    <a:t>信息展示</a:t>
                  </a:r>
                </a:p>
              </p:txBody>
            </p:sp>
            <p:sp>
              <p:nvSpPr>
                <p:cNvPr id="128" name="圆角矩形 127"/>
                <p:cNvSpPr/>
                <p:nvPr/>
              </p:nvSpPr>
              <p:spPr>
                <a:xfrm>
                  <a:off x="6354539" y="4017856"/>
                  <a:ext cx="1457604" cy="42571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latin typeface="微软雅黑" panose="020B0503020204020204" pitchFamily="34" charset="-122"/>
                      <a:ea typeface="微软雅黑" panose="020B0503020204020204" pitchFamily="34" charset="-122"/>
                    </a:rPr>
                    <a:t>交易服务</a:t>
                  </a:r>
                </a:p>
              </p:txBody>
            </p:sp>
          </p:grpSp>
          <p:sp>
            <p:nvSpPr>
              <p:cNvPr id="91" name="文本框 90"/>
              <p:cNvSpPr txBox="1"/>
              <p:nvPr/>
            </p:nvSpPr>
            <p:spPr>
              <a:xfrm>
                <a:off x="6163183" y="4422830"/>
                <a:ext cx="1728757" cy="347935"/>
              </a:xfrm>
              <a:prstGeom prst="rect">
                <a:avLst/>
              </a:prstGeom>
              <a:noFill/>
            </p:spPr>
            <p:txBody>
              <a:bodyPr wrap="square" rtlCol="0">
                <a:spAutoFit/>
              </a:bodyPr>
              <a:lstStyle/>
              <a:p>
                <a:pPr algn="ctr">
                  <a:lnSpc>
                    <a:spcPct val="125000"/>
                  </a:lnSpc>
                  <a:spcBef>
                    <a:spcPts val="600"/>
                  </a:spcBef>
                  <a:spcAft>
                    <a:spcPts val="600"/>
                  </a:spcAft>
                </a:pPr>
                <a:r>
                  <a:rPr lang="zh-CN" altLang="en-US" sz="1200" b="1" dirty="0">
                    <a:latin typeface="微软雅黑" panose="020B0503020204020204" pitchFamily="34" charset="-122"/>
                    <a:ea typeface="微软雅黑" panose="020B0503020204020204" pitchFamily="34" charset="-122"/>
                  </a:rPr>
                  <a:t>一站式解决方案</a:t>
                </a:r>
              </a:p>
            </p:txBody>
          </p:sp>
          <p:sp>
            <p:nvSpPr>
              <p:cNvPr id="92" name="等腰三角形 91"/>
              <p:cNvSpPr/>
              <p:nvPr/>
            </p:nvSpPr>
            <p:spPr>
              <a:xfrm rot="10800000">
                <a:off x="6317774" y="4264348"/>
                <a:ext cx="1371732" cy="151339"/>
              </a:xfrm>
              <a:prstGeom prst="triangle">
                <a:avLst/>
              </a:prstGeom>
              <a:solidFill>
                <a:schemeClr val="bg1">
                  <a:lumMod val="20000"/>
                  <a:lumOff val="80000"/>
                </a:schemeClr>
              </a:solidFill>
              <a:ln>
                <a:solidFill>
                  <a:schemeClr val="bg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nvGrpSpPr>
              <p:cNvPr id="135" name="组合 134"/>
              <p:cNvGrpSpPr/>
              <p:nvPr/>
            </p:nvGrpSpPr>
            <p:grpSpPr>
              <a:xfrm>
                <a:off x="5493450" y="3357349"/>
                <a:ext cx="2937613" cy="2714343"/>
                <a:chOff x="5493450" y="3138801"/>
                <a:chExt cx="2937613" cy="2932891"/>
              </a:xfrm>
            </p:grpSpPr>
            <p:cxnSp>
              <p:nvCxnSpPr>
                <p:cNvPr id="93" name="直接连接符 92"/>
                <p:cNvCxnSpPr/>
                <p:nvPr/>
              </p:nvCxnSpPr>
              <p:spPr>
                <a:xfrm flipV="1">
                  <a:off x="5493450" y="3226334"/>
                  <a:ext cx="0" cy="2770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V="1">
                  <a:off x="8431063" y="3138801"/>
                  <a:ext cx="0" cy="2932891"/>
                </a:xfrm>
                <a:prstGeom prst="line">
                  <a:avLst/>
                </a:prstGeom>
              </p:spPr>
              <p:style>
                <a:lnRef idx="1">
                  <a:schemeClr val="accent1"/>
                </a:lnRef>
                <a:fillRef idx="0">
                  <a:schemeClr val="accent1"/>
                </a:fillRef>
                <a:effectRef idx="0">
                  <a:schemeClr val="accent1"/>
                </a:effectRef>
                <a:fontRef idx="minor">
                  <a:schemeClr val="tx1"/>
                </a:fontRef>
              </p:style>
            </p:cxnSp>
          </p:grpSp>
          <p:sp>
            <p:nvSpPr>
              <p:cNvPr id="95" name="文本框 94"/>
              <p:cNvSpPr txBox="1"/>
              <p:nvPr/>
            </p:nvSpPr>
            <p:spPr>
              <a:xfrm>
                <a:off x="6005891" y="3555691"/>
                <a:ext cx="2024800" cy="430778"/>
              </a:xfrm>
              <a:prstGeom prst="rect">
                <a:avLst/>
              </a:prstGeom>
              <a:noFill/>
            </p:spPr>
            <p:txBody>
              <a:bodyPr wrap="square" rtlCol="0">
                <a:spAutoFit/>
              </a:bodyPr>
              <a:lstStyle/>
              <a:p>
                <a:pPr algn="ctr">
                  <a:lnSpc>
                    <a:spcPct val="125000"/>
                  </a:lnSpc>
                  <a:spcBef>
                    <a:spcPts val="600"/>
                  </a:spcBef>
                  <a:spcAft>
                    <a:spcPts val="600"/>
                  </a:spcAft>
                </a:pPr>
                <a:r>
                  <a:rPr lang="en-US" altLang="zh-CN" sz="1600" b="1" dirty="0">
                    <a:latin typeface="微软雅黑" panose="020B0503020204020204" pitchFamily="34" charset="-122"/>
                    <a:ea typeface="微软雅黑" panose="020B0503020204020204" pitchFamily="34" charset="-122"/>
                  </a:rPr>
                  <a:t>XXXXXX</a:t>
                </a:r>
                <a:r>
                  <a:rPr lang="zh-CN" altLang="en-US" sz="1600" b="1" dirty="0">
                    <a:latin typeface="微软雅黑" panose="020B0503020204020204" pitchFamily="34" charset="-122"/>
                    <a:ea typeface="微软雅黑" panose="020B0503020204020204" pitchFamily="34" charset="-122"/>
                  </a:rPr>
                  <a:t>平台</a:t>
                </a:r>
              </a:p>
            </p:txBody>
          </p:sp>
          <p:sp>
            <p:nvSpPr>
              <p:cNvPr id="96" name="右箭头 95"/>
              <p:cNvSpPr/>
              <p:nvPr/>
            </p:nvSpPr>
            <p:spPr>
              <a:xfrm>
                <a:off x="5225088" y="3628099"/>
                <a:ext cx="239619" cy="4359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7" name="右箭头 96"/>
              <p:cNvSpPr/>
              <p:nvPr/>
            </p:nvSpPr>
            <p:spPr>
              <a:xfrm>
                <a:off x="8550759" y="3588680"/>
                <a:ext cx="198355" cy="4359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nvGrpSpPr>
              <p:cNvPr id="134" name="组合 133"/>
              <p:cNvGrpSpPr/>
              <p:nvPr/>
            </p:nvGrpSpPr>
            <p:grpSpPr>
              <a:xfrm>
                <a:off x="8940377" y="3357349"/>
                <a:ext cx="1518849" cy="1505880"/>
                <a:chOff x="8940377" y="3308933"/>
                <a:chExt cx="1518849" cy="1554296"/>
              </a:xfrm>
            </p:grpSpPr>
            <p:sp>
              <p:nvSpPr>
                <p:cNvPr id="98" name="圆角矩形 97"/>
                <p:cNvSpPr/>
                <p:nvPr/>
              </p:nvSpPr>
              <p:spPr>
                <a:xfrm>
                  <a:off x="9458612" y="3332342"/>
                  <a:ext cx="975443" cy="45936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微软雅黑" panose="020B0503020204020204" pitchFamily="34" charset="-122"/>
                      <a:ea typeface="微软雅黑" panose="020B0503020204020204" pitchFamily="34" charset="-122"/>
                    </a:rPr>
                    <a:t>xx</a:t>
                  </a:r>
                  <a:endParaRPr lang="zh-CN" altLang="en-US" sz="1100" dirty="0">
                    <a:latin typeface="微软雅黑" panose="020B0503020204020204" pitchFamily="34" charset="-122"/>
                    <a:ea typeface="微软雅黑" panose="020B0503020204020204" pitchFamily="34" charset="-122"/>
                  </a:endParaRPr>
                </a:p>
              </p:txBody>
            </p:sp>
            <p:sp>
              <p:nvSpPr>
                <p:cNvPr id="99" name="圆角矩形 98"/>
                <p:cNvSpPr/>
                <p:nvPr/>
              </p:nvSpPr>
              <p:spPr>
                <a:xfrm>
                  <a:off x="9473089" y="3855006"/>
                  <a:ext cx="975443" cy="45936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微软雅黑" panose="020B0503020204020204" pitchFamily="34" charset="-122"/>
                      <a:ea typeface="微软雅黑" panose="020B0503020204020204" pitchFamily="34" charset="-122"/>
                    </a:rPr>
                    <a:t>xxx</a:t>
                  </a:r>
                  <a:endParaRPr lang="zh-CN" altLang="en-US" sz="1100" dirty="0">
                    <a:latin typeface="微软雅黑" panose="020B0503020204020204" pitchFamily="34" charset="-122"/>
                    <a:ea typeface="微软雅黑" panose="020B0503020204020204" pitchFamily="34" charset="-122"/>
                  </a:endParaRPr>
                </a:p>
              </p:txBody>
            </p:sp>
            <p:sp>
              <p:nvSpPr>
                <p:cNvPr id="100" name="圆角矩形 99"/>
                <p:cNvSpPr/>
                <p:nvPr/>
              </p:nvSpPr>
              <p:spPr>
                <a:xfrm>
                  <a:off x="9483783" y="4395580"/>
                  <a:ext cx="975443" cy="45936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100" dirty="0">
                      <a:latin typeface="微软雅黑" panose="020B0503020204020204" pitchFamily="34" charset="-122"/>
                      <a:ea typeface="微软雅黑" panose="020B0503020204020204" pitchFamily="34" charset="-122"/>
                    </a:rPr>
                    <a:t>xxx</a:t>
                  </a:r>
                  <a:endParaRPr lang="zh-CN" altLang="en-US" sz="1100" dirty="0">
                    <a:latin typeface="微软雅黑" panose="020B0503020204020204" pitchFamily="34" charset="-122"/>
                    <a:ea typeface="微软雅黑" panose="020B0503020204020204" pitchFamily="34" charset="-122"/>
                  </a:endParaRPr>
                </a:p>
              </p:txBody>
            </p:sp>
            <p:sp>
              <p:nvSpPr>
                <p:cNvPr id="101" name="圆角矩形 100"/>
                <p:cNvSpPr/>
                <p:nvPr/>
              </p:nvSpPr>
              <p:spPr>
                <a:xfrm>
                  <a:off x="8940377" y="3308933"/>
                  <a:ext cx="458882" cy="737858"/>
                </a:xfrm>
                <a:prstGeom prst="round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微软雅黑" panose="020B0503020204020204" pitchFamily="34" charset="-122"/>
                      <a:ea typeface="微软雅黑" panose="020B0503020204020204" pitchFamily="34" charset="-122"/>
                    </a:rPr>
                    <a:t>国内</a:t>
                  </a:r>
                </a:p>
              </p:txBody>
            </p:sp>
            <p:sp>
              <p:nvSpPr>
                <p:cNvPr id="102" name="圆角矩形 101"/>
                <p:cNvSpPr/>
                <p:nvPr/>
              </p:nvSpPr>
              <p:spPr>
                <a:xfrm>
                  <a:off x="8940377" y="4125371"/>
                  <a:ext cx="458882" cy="737858"/>
                </a:xfrm>
                <a:prstGeom prst="roundRect">
                  <a:avLst/>
                </a:prstGeom>
                <a:solidFill>
                  <a:schemeClr val="bg2">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1100" dirty="0">
                      <a:latin typeface="微软雅黑" panose="020B0503020204020204" pitchFamily="34" charset="-122"/>
                      <a:ea typeface="微软雅黑" panose="020B0503020204020204" pitchFamily="34" charset="-122"/>
                    </a:rPr>
                    <a:t>国外</a:t>
                  </a:r>
                </a:p>
              </p:txBody>
            </p:sp>
          </p:grpSp>
          <p:grpSp>
            <p:nvGrpSpPr>
              <p:cNvPr id="103" name="组合 102"/>
              <p:cNvGrpSpPr/>
              <p:nvPr/>
            </p:nvGrpSpPr>
            <p:grpSpPr>
              <a:xfrm>
                <a:off x="3407993" y="5053553"/>
                <a:ext cx="2140809" cy="447848"/>
                <a:chOff x="2382410" y="4031504"/>
                <a:chExt cx="2145489" cy="717333"/>
              </a:xfrm>
            </p:grpSpPr>
            <p:cxnSp>
              <p:nvCxnSpPr>
                <p:cNvPr id="121" name="直接连接符 120"/>
                <p:cNvCxnSpPr/>
                <p:nvPr/>
              </p:nvCxnSpPr>
              <p:spPr>
                <a:xfrm flipH="1">
                  <a:off x="2382410" y="4748837"/>
                  <a:ext cx="214548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flipV="1">
                  <a:off x="2382410" y="4031504"/>
                  <a:ext cx="0" cy="717333"/>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4" name="组合 103"/>
              <p:cNvGrpSpPr/>
              <p:nvPr/>
            </p:nvGrpSpPr>
            <p:grpSpPr>
              <a:xfrm flipH="1">
                <a:off x="8373578" y="4985117"/>
                <a:ext cx="1753880" cy="446179"/>
                <a:chOff x="2382410" y="4031504"/>
                <a:chExt cx="2145489" cy="717333"/>
              </a:xfrm>
            </p:grpSpPr>
            <p:cxnSp>
              <p:nvCxnSpPr>
                <p:cNvPr id="119" name="直接连接符 118"/>
                <p:cNvCxnSpPr/>
                <p:nvPr/>
              </p:nvCxnSpPr>
              <p:spPr>
                <a:xfrm flipH="1">
                  <a:off x="2382410" y="4748837"/>
                  <a:ext cx="2145489"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箭头连接符 119"/>
                <p:cNvCxnSpPr/>
                <p:nvPr/>
              </p:nvCxnSpPr>
              <p:spPr>
                <a:xfrm flipV="1">
                  <a:off x="2382410" y="4031504"/>
                  <a:ext cx="0" cy="717333"/>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05" name="文本框 104"/>
              <p:cNvSpPr txBox="1"/>
              <p:nvPr/>
            </p:nvSpPr>
            <p:spPr>
              <a:xfrm>
                <a:off x="3565467" y="5078151"/>
                <a:ext cx="2151464" cy="894804"/>
              </a:xfrm>
              <a:prstGeom prst="rect">
                <a:avLst/>
              </a:prstGeom>
              <a:noFill/>
            </p:spPr>
            <p:txBody>
              <a:bodyPr wrap="square" rtlCol="0">
                <a:spAutoFit/>
              </a:bodyPr>
              <a:lstStyle/>
              <a:p>
                <a:pPr marL="285750" indent="-285750">
                  <a:lnSpc>
                    <a:spcPct val="110000"/>
                  </a:lnSpc>
                  <a:buFont typeface="Arial" panose="020B0604020202020204" pitchFamily="34" charset="0"/>
                  <a:buChar char="•"/>
                </a:pPr>
                <a:r>
                  <a:rPr lang="zh-CN" altLang="en-US" sz="1050" dirty="0">
                    <a:latin typeface="微软雅黑" panose="020B0503020204020204" pitchFamily="34" charset="-122"/>
                    <a:ea typeface="微软雅黑" panose="020B0503020204020204" pitchFamily="34" charset="-122"/>
                  </a:rPr>
                  <a:t>更多买家</a:t>
                </a:r>
                <a:endParaRPr lang="en-US" altLang="zh-CN" sz="1050" dirty="0">
                  <a:latin typeface="微软雅黑" panose="020B0503020204020204" pitchFamily="34" charset="-122"/>
                  <a:ea typeface="微软雅黑" panose="020B0503020204020204" pitchFamily="34" charset="-122"/>
                </a:endParaRPr>
              </a:p>
              <a:p>
                <a:pPr marL="285750" indent="-285750">
                  <a:lnSpc>
                    <a:spcPct val="110000"/>
                  </a:lnSpc>
                  <a:buFont typeface="Arial" panose="020B0604020202020204" pitchFamily="34" charset="0"/>
                  <a:buChar char="•"/>
                </a:pPr>
                <a:r>
                  <a:rPr lang="en-US" altLang="zh-CN" sz="1050" dirty="0">
                    <a:latin typeface="微软雅黑" panose="020B0503020204020204" pitchFamily="34" charset="-122"/>
                    <a:ea typeface="微软雅黑" panose="020B0503020204020204" pitchFamily="34" charset="-122"/>
                  </a:rPr>
                  <a:t>XXXX</a:t>
                </a:r>
              </a:p>
              <a:p>
                <a:pPr marL="285750" indent="-285750">
                  <a:lnSpc>
                    <a:spcPct val="110000"/>
                  </a:lnSpc>
                  <a:buFont typeface="Arial" panose="020B0604020202020204" pitchFamily="34" charset="0"/>
                  <a:buChar char="•"/>
                </a:pPr>
                <a:r>
                  <a:rPr lang="en-US" altLang="zh-CN" sz="1050" dirty="0">
                    <a:latin typeface="微软雅黑" panose="020B0503020204020204" pitchFamily="34" charset="-122"/>
                    <a:ea typeface="微软雅黑" panose="020B0503020204020204" pitchFamily="34" charset="-122"/>
                  </a:rPr>
                  <a:t>XXXX</a:t>
                </a:r>
              </a:p>
              <a:p>
                <a:pPr marL="285750" indent="-285750">
                  <a:lnSpc>
                    <a:spcPct val="110000"/>
                  </a:lnSpc>
                  <a:buFont typeface="Arial" panose="020B0604020202020204" pitchFamily="34" charset="0"/>
                  <a:buChar char="•"/>
                </a:pPr>
                <a:r>
                  <a:rPr lang="en-US" altLang="zh-CN" sz="1050" dirty="0">
                    <a:latin typeface="微软雅黑" panose="020B0503020204020204" pitchFamily="34" charset="-122"/>
                    <a:ea typeface="微软雅黑" panose="020B0503020204020204" pitchFamily="34" charset="-122"/>
                  </a:rPr>
                  <a:t>…</a:t>
                </a:r>
                <a:endParaRPr lang="zh-CN" altLang="en-US" sz="1050" dirty="0">
                  <a:latin typeface="微软雅黑" panose="020B0503020204020204" pitchFamily="34" charset="-122"/>
                  <a:ea typeface="微软雅黑" panose="020B0503020204020204" pitchFamily="34" charset="-122"/>
                </a:endParaRPr>
              </a:p>
            </p:txBody>
          </p:sp>
          <p:sp>
            <p:nvSpPr>
              <p:cNvPr id="106" name="文本框 105"/>
              <p:cNvSpPr txBox="1"/>
              <p:nvPr/>
            </p:nvSpPr>
            <p:spPr>
              <a:xfrm>
                <a:off x="8570333" y="5006045"/>
                <a:ext cx="2151464" cy="1092793"/>
              </a:xfrm>
              <a:prstGeom prst="rect">
                <a:avLst/>
              </a:prstGeom>
              <a:noFill/>
            </p:spPr>
            <p:txBody>
              <a:bodyPr wrap="square" rtlCol="0">
                <a:spAutoFit/>
              </a:bodyPr>
              <a:lstStyle/>
              <a:p>
                <a:pPr marL="95250" indent="-95250">
                  <a:lnSpc>
                    <a:spcPct val="110000"/>
                  </a:lnSpc>
                  <a:buFont typeface="Arial" panose="020B0604020202020204" pitchFamily="34" charset="0"/>
                  <a:buChar char="•"/>
                </a:pPr>
                <a:r>
                  <a:rPr lang="zh-CN" altLang="en-US" sz="1050" dirty="0">
                    <a:latin typeface="微软雅黑" panose="020B0503020204020204" pitchFamily="34" charset="-122"/>
                    <a:ea typeface="微软雅黑" panose="020B0503020204020204" pitchFamily="34" charset="-122"/>
                  </a:rPr>
                  <a:t>更多货源来源</a:t>
                </a:r>
                <a:endParaRPr lang="en-US" altLang="zh-CN" sz="1050" dirty="0">
                  <a:latin typeface="微软雅黑" panose="020B0503020204020204" pitchFamily="34" charset="-122"/>
                  <a:ea typeface="微软雅黑" panose="020B0503020204020204" pitchFamily="34" charset="-122"/>
                </a:endParaRPr>
              </a:p>
              <a:p>
                <a:pPr marL="95250" indent="-95250">
                  <a:lnSpc>
                    <a:spcPct val="110000"/>
                  </a:lnSpc>
                  <a:buFont typeface="Arial" panose="020B0604020202020204" pitchFamily="34" charset="0"/>
                  <a:buChar char="•"/>
                </a:pPr>
                <a:r>
                  <a:rPr lang="zh-CN" altLang="en-US" sz="1050" dirty="0">
                    <a:latin typeface="微软雅黑" panose="020B0503020204020204" pitchFamily="34" charset="-122"/>
                    <a:ea typeface="微软雅黑" panose="020B0503020204020204" pitchFamily="34" charset="-122"/>
                  </a:rPr>
                  <a:t>更</a:t>
                </a:r>
                <a:r>
                  <a:rPr lang="en-US" altLang="zh-CN" sz="1050" dirty="0">
                    <a:latin typeface="微软雅黑" panose="020B0503020204020204" pitchFamily="34" charset="-122"/>
                    <a:ea typeface="微软雅黑" panose="020B0503020204020204" pitchFamily="34" charset="-122"/>
                  </a:rPr>
                  <a:t>XXX</a:t>
                </a:r>
              </a:p>
              <a:p>
                <a:pPr marL="95250" indent="-95250">
                  <a:lnSpc>
                    <a:spcPct val="110000"/>
                  </a:lnSpc>
                  <a:buFont typeface="Arial" panose="020B0604020202020204" pitchFamily="34" charset="0"/>
                  <a:buChar char="•"/>
                </a:pPr>
                <a:r>
                  <a:rPr lang="en-US" altLang="zh-CN" sz="1050" dirty="0">
                    <a:latin typeface="微软雅黑" panose="020B0503020204020204" pitchFamily="34" charset="-122"/>
                    <a:ea typeface="微软雅黑" panose="020B0503020204020204" pitchFamily="34" charset="-122"/>
                  </a:rPr>
                  <a:t>XXXX</a:t>
                </a:r>
              </a:p>
              <a:p>
                <a:pPr marL="95250" indent="-95250">
                  <a:lnSpc>
                    <a:spcPct val="110000"/>
                  </a:lnSpc>
                  <a:buFont typeface="Arial" panose="020B0604020202020204" pitchFamily="34" charset="0"/>
                  <a:buChar char="•"/>
                </a:pPr>
                <a:r>
                  <a:rPr lang="en-US" altLang="zh-CN" sz="1050" dirty="0">
                    <a:latin typeface="微软雅黑" panose="020B0503020204020204" pitchFamily="34" charset="-122"/>
                    <a:ea typeface="微软雅黑" panose="020B0503020204020204" pitchFamily="34" charset="-122"/>
                  </a:rPr>
                  <a:t>…</a:t>
                </a:r>
              </a:p>
              <a:p>
                <a:pPr>
                  <a:lnSpc>
                    <a:spcPct val="110000"/>
                  </a:lnSpc>
                </a:pPr>
                <a:endParaRPr lang="zh-CN" altLang="en-US" sz="1050" dirty="0">
                  <a:latin typeface="微软雅黑" panose="020B0503020204020204" pitchFamily="34" charset="-122"/>
                  <a:ea typeface="微软雅黑" panose="020B0503020204020204" pitchFamily="34" charset="-122"/>
                </a:endParaRPr>
              </a:p>
            </p:txBody>
          </p:sp>
          <p:sp>
            <p:nvSpPr>
              <p:cNvPr id="107" name="文本框 106"/>
              <p:cNvSpPr txBox="1"/>
              <p:nvPr/>
            </p:nvSpPr>
            <p:spPr>
              <a:xfrm>
                <a:off x="2807666" y="2882939"/>
                <a:ext cx="1574046" cy="400110"/>
              </a:xfrm>
              <a:prstGeom prst="rect">
                <a:avLst/>
              </a:prstGeom>
              <a:noFill/>
            </p:spPr>
            <p:txBody>
              <a:bodyPr wrap="square" rtlCol="0">
                <a:spAutoFit/>
              </a:bodyPr>
              <a:lstStyle/>
              <a:p>
                <a:pPr algn="ctr">
                  <a:lnSpc>
                    <a:spcPct val="125000"/>
                  </a:lnSpc>
                  <a:spcBef>
                    <a:spcPts val="600"/>
                  </a:spcBef>
                  <a:spcAft>
                    <a:spcPts val="600"/>
                  </a:spcAft>
                </a:pPr>
                <a:r>
                  <a:rPr lang="en-US" altLang="zh-CN" sz="1400" b="1" dirty="0">
                    <a:solidFill>
                      <a:srgbClr val="002060"/>
                    </a:solidFill>
                    <a:latin typeface="微软雅黑" panose="020B0503020204020204" pitchFamily="34" charset="-122"/>
                    <a:ea typeface="微软雅黑" panose="020B0503020204020204" pitchFamily="34" charset="-122"/>
                  </a:rPr>
                  <a:t>B</a:t>
                </a:r>
                <a:endParaRPr lang="zh-CN" altLang="en-US" sz="1400" b="1" dirty="0">
                  <a:solidFill>
                    <a:srgbClr val="002060"/>
                  </a:solidFill>
                  <a:latin typeface="微软雅黑" panose="020B0503020204020204" pitchFamily="34" charset="-122"/>
                  <a:ea typeface="微软雅黑" panose="020B0503020204020204" pitchFamily="34" charset="-122"/>
                </a:endParaRPr>
              </a:p>
            </p:txBody>
          </p:sp>
          <p:sp>
            <p:nvSpPr>
              <p:cNvPr id="108" name="文本框 107"/>
              <p:cNvSpPr txBox="1"/>
              <p:nvPr/>
            </p:nvSpPr>
            <p:spPr>
              <a:xfrm>
                <a:off x="5988540" y="2882939"/>
                <a:ext cx="1574046" cy="400110"/>
              </a:xfrm>
              <a:prstGeom prst="rect">
                <a:avLst/>
              </a:prstGeom>
              <a:noFill/>
            </p:spPr>
            <p:txBody>
              <a:bodyPr wrap="square" rtlCol="0">
                <a:spAutoFit/>
              </a:bodyPr>
              <a:lstStyle/>
              <a:p>
                <a:pPr algn="ctr">
                  <a:lnSpc>
                    <a:spcPct val="125000"/>
                  </a:lnSpc>
                  <a:spcBef>
                    <a:spcPts val="600"/>
                  </a:spcBef>
                  <a:spcAft>
                    <a:spcPts val="600"/>
                  </a:spcAft>
                </a:pPr>
                <a:r>
                  <a:rPr lang="en-US" altLang="zh-CN" sz="1400" b="1" dirty="0">
                    <a:solidFill>
                      <a:srgbClr val="002060"/>
                    </a:solidFill>
                    <a:latin typeface="微软雅黑" panose="020B0503020204020204" pitchFamily="34" charset="-122"/>
                    <a:ea typeface="微软雅黑" panose="020B0503020204020204" pitchFamily="34" charset="-122"/>
                  </a:rPr>
                  <a:t>B</a:t>
                </a:r>
                <a:endParaRPr lang="zh-CN" altLang="en-US" sz="1400" b="1" dirty="0">
                  <a:solidFill>
                    <a:srgbClr val="002060"/>
                  </a:solidFill>
                  <a:latin typeface="微软雅黑" panose="020B0503020204020204" pitchFamily="34" charset="-122"/>
                  <a:ea typeface="微软雅黑" panose="020B0503020204020204" pitchFamily="34" charset="-122"/>
                </a:endParaRPr>
              </a:p>
            </p:txBody>
          </p:sp>
          <p:cxnSp>
            <p:nvCxnSpPr>
              <p:cNvPr id="109" name="直接连接符 108"/>
              <p:cNvCxnSpPr/>
              <p:nvPr/>
            </p:nvCxnSpPr>
            <p:spPr>
              <a:xfrm>
                <a:off x="3863504" y="3068712"/>
                <a:ext cx="272706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0" name="Group 11"/>
              <p:cNvGrpSpPr/>
              <p:nvPr/>
            </p:nvGrpSpPr>
            <p:grpSpPr bwMode="auto">
              <a:xfrm>
                <a:off x="5020205" y="2963503"/>
                <a:ext cx="348367" cy="231564"/>
                <a:chOff x="466" y="1602"/>
                <a:chExt cx="332" cy="207"/>
              </a:xfrm>
            </p:grpSpPr>
            <p:sp>
              <p:nvSpPr>
                <p:cNvPr id="117" name="Rectangle 12"/>
                <p:cNvSpPr>
                  <a:spLocks noChangeArrowheads="1"/>
                </p:cNvSpPr>
                <p:nvPr/>
              </p:nvSpPr>
              <p:spPr bwMode="auto">
                <a:xfrm>
                  <a:off x="466" y="1624"/>
                  <a:ext cx="332" cy="163"/>
                </a:xfrm>
                <a:prstGeom prst="rect">
                  <a:avLst/>
                </a:prstGeom>
                <a:solidFill>
                  <a:schemeClr val="hlink"/>
                </a:solidFill>
                <a:ln>
                  <a:noFill/>
                </a:ln>
              </p:spPr>
              <p:txBody>
                <a:bodyPr lIns="0" tIns="0" rIns="0" bIns="0" anchor="ctr">
                  <a:spAutoFit/>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endParaRPr lang="zh-CN" altLang="en-US" sz="1100"/>
                </a:p>
              </p:txBody>
            </p:sp>
            <p:sp>
              <p:nvSpPr>
                <p:cNvPr id="118" name="AutoShape 13"/>
                <p:cNvSpPr>
                  <a:spLocks noChangeArrowheads="1"/>
                </p:cNvSpPr>
                <p:nvPr/>
              </p:nvSpPr>
              <p:spPr bwMode="auto">
                <a:xfrm>
                  <a:off x="522" y="1602"/>
                  <a:ext cx="220" cy="207"/>
                </a:xfrm>
                <a:prstGeom prst="plus">
                  <a:avLst>
                    <a:gd name="adj" fmla="val 37625"/>
                  </a:avLst>
                </a:prstGeom>
                <a:solidFill>
                  <a:schemeClr val="bg1"/>
                </a:solidFill>
                <a:ln>
                  <a:noFill/>
                </a:ln>
              </p:spPr>
              <p:txBody>
                <a:bodyPr lIns="0" tIns="0" rIns="0" bIns="0" anchor="ctr">
                  <a:spAutoFit/>
                </a:bodyPr>
                <a:lstStyle>
                  <a:lvl1pPr eaLnBrk="0" hangingPunct="0">
                    <a:defRPr sz="1400">
                      <a:solidFill>
                        <a:schemeClr val="tx1"/>
                      </a:solidFill>
                      <a:latin typeface="Arial" panose="020B0604020202020204" pitchFamily="34" charset="0"/>
                      <a:ea typeface="黑体" panose="02010609060101010101" pitchFamily="49" charset="-122"/>
                    </a:defRPr>
                  </a:lvl1pPr>
                  <a:lvl2pPr marL="742950" indent="-285750" eaLnBrk="0" hangingPunct="0">
                    <a:defRPr sz="1400">
                      <a:solidFill>
                        <a:schemeClr val="tx1"/>
                      </a:solidFill>
                      <a:latin typeface="Arial" panose="020B0604020202020204" pitchFamily="34" charset="0"/>
                      <a:ea typeface="黑体" panose="02010609060101010101" pitchFamily="49" charset="-122"/>
                    </a:defRPr>
                  </a:lvl2pPr>
                  <a:lvl3pPr marL="1143000" indent="-228600" eaLnBrk="0" hangingPunct="0">
                    <a:defRPr sz="1400">
                      <a:solidFill>
                        <a:schemeClr val="tx1"/>
                      </a:solidFill>
                      <a:latin typeface="Arial" panose="020B0604020202020204" pitchFamily="34" charset="0"/>
                      <a:ea typeface="黑体" panose="02010609060101010101" pitchFamily="49" charset="-122"/>
                    </a:defRPr>
                  </a:lvl3pPr>
                  <a:lvl4pPr marL="1600200" indent="-228600" eaLnBrk="0" hangingPunct="0">
                    <a:defRPr sz="1400">
                      <a:solidFill>
                        <a:schemeClr val="tx1"/>
                      </a:solidFill>
                      <a:latin typeface="Arial" panose="020B0604020202020204" pitchFamily="34" charset="0"/>
                      <a:ea typeface="黑体" panose="02010609060101010101" pitchFamily="49" charset="-122"/>
                    </a:defRPr>
                  </a:lvl4pPr>
                  <a:lvl5pPr marL="2057400" indent="-228600" eaLnBrk="0" hangingPunct="0">
                    <a:defRPr sz="14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1400">
                      <a:solidFill>
                        <a:schemeClr val="tx1"/>
                      </a:solidFill>
                      <a:latin typeface="Arial" panose="020B0604020202020204" pitchFamily="34" charset="0"/>
                      <a:ea typeface="黑体" panose="02010609060101010101" pitchFamily="49" charset="-122"/>
                    </a:defRPr>
                  </a:lvl9pPr>
                </a:lstStyle>
                <a:p>
                  <a:pPr eaLnBrk="1" hangingPunct="1"/>
                  <a:endParaRPr lang="zh-CN" altLang="en-US" sz="1100"/>
                </a:p>
              </p:txBody>
            </p:sp>
          </p:grpSp>
          <p:cxnSp>
            <p:nvCxnSpPr>
              <p:cNvPr id="111" name="直接连接符 110"/>
              <p:cNvCxnSpPr/>
              <p:nvPr/>
            </p:nvCxnSpPr>
            <p:spPr>
              <a:xfrm>
                <a:off x="6985100" y="3070494"/>
                <a:ext cx="1027824" cy="0"/>
              </a:xfrm>
              <a:prstGeom prst="line">
                <a:avLst/>
              </a:prstGeom>
            </p:spPr>
            <p:style>
              <a:lnRef idx="1">
                <a:schemeClr val="accent1"/>
              </a:lnRef>
              <a:fillRef idx="0">
                <a:schemeClr val="accent1"/>
              </a:fillRef>
              <a:effectRef idx="0">
                <a:schemeClr val="accent1"/>
              </a:effectRef>
              <a:fontRef idx="minor">
                <a:schemeClr val="tx1"/>
              </a:fontRef>
            </p:style>
          </p:cxnSp>
          <p:sp>
            <p:nvSpPr>
              <p:cNvPr id="112" name="右箭头 111"/>
              <p:cNvSpPr/>
              <p:nvPr/>
            </p:nvSpPr>
            <p:spPr>
              <a:xfrm>
                <a:off x="8146481" y="2987755"/>
                <a:ext cx="640193" cy="186573"/>
              </a:xfrm>
              <a:prstGeom prst="rightArrow">
                <a:avLst/>
              </a:prstGeom>
              <a:solidFill>
                <a:schemeClr val="bg1">
                  <a:lumMod val="7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113" name="直接连接符 112"/>
              <p:cNvCxnSpPr/>
              <p:nvPr/>
            </p:nvCxnSpPr>
            <p:spPr>
              <a:xfrm>
                <a:off x="8869143" y="3084298"/>
                <a:ext cx="940487" cy="0"/>
              </a:xfrm>
              <a:prstGeom prst="line">
                <a:avLst/>
              </a:prstGeom>
            </p:spPr>
            <p:style>
              <a:lnRef idx="1">
                <a:schemeClr val="accent1"/>
              </a:lnRef>
              <a:fillRef idx="0">
                <a:schemeClr val="accent1"/>
              </a:fillRef>
              <a:effectRef idx="0">
                <a:schemeClr val="accent1"/>
              </a:effectRef>
              <a:fontRef idx="minor">
                <a:schemeClr val="tx1"/>
              </a:fontRef>
            </p:style>
          </p:cxnSp>
          <p:sp>
            <p:nvSpPr>
              <p:cNvPr id="114" name="文本框 113"/>
              <p:cNvSpPr txBox="1"/>
              <p:nvPr/>
            </p:nvSpPr>
            <p:spPr>
              <a:xfrm>
                <a:off x="9307354" y="2882939"/>
                <a:ext cx="1574046" cy="400110"/>
              </a:xfrm>
              <a:prstGeom prst="rect">
                <a:avLst/>
              </a:prstGeom>
              <a:noFill/>
            </p:spPr>
            <p:txBody>
              <a:bodyPr wrap="square" rtlCol="0">
                <a:spAutoFit/>
              </a:bodyPr>
              <a:lstStyle/>
              <a:p>
                <a:pPr algn="ctr">
                  <a:lnSpc>
                    <a:spcPct val="125000"/>
                  </a:lnSpc>
                  <a:spcBef>
                    <a:spcPts val="600"/>
                  </a:spcBef>
                  <a:spcAft>
                    <a:spcPts val="600"/>
                  </a:spcAft>
                </a:pPr>
                <a:r>
                  <a:rPr lang="en-US" altLang="zh-CN" sz="1400" b="1" dirty="0">
                    <a:solidFill>
                      <a:srgbClr val="002060"/>
                    </a:solidFill>
                    <a:latin typeface="微软雅黑" panose="020B0503020204020204" pitchFamily="34" charset="-122"/>
                    <a:ea typeface="微软雅黑" panose="020B0503020204020204" pitchFamily="34" charset="-122"/>
                  </a:rPr>
                  <a:t>R</a:t>
                </a:r>
                <a:endParaRPr lang="zh-CN" altLang="en-US" sz="1400" b="1" dirty="0">
                  <a:solidFill>
                    <a:srgbClr val="002060"/>
                  </a:solidFill>
                  <a:latin typeface="微软雅黑" panose="020B0503020204020204" pitchFamily="34" charset="-122"/>
                  <a:ea typeface="微软雅黑" panose="020B0503020204020204" pitchFamily="34" charset="-122"/>
                </a:endParaRPr>
              </a:p>
            </p:txBody>
          </p:sp>
          <p:cxnSp>
            <p:nvCxnSpPr>
              <p:cNvPr id="115" name="直接连接符 114"/>
              <p:cNvCxnSpPr/>
              <p:nvPr/>
            </p:nvCxnSpPr>
            <p:spPr>
              <a:xfrm flipV="1">
                <a:off x="3361086" y="6123251"/>
                <a:ext cx="6610584" cy="25434"/>
              </a:xfrm>
              <a:prstGeom prst="line">
                <a:avLst/>
              </a:prstGeom>
            </p:spPr>
            <p:style>
              <a:lnRef idx="1">
                <a:schemeClr val="accent1"/>
              </a:lnRef>
              <a:fillRef idx="0">
                <a:schemeClr val="accent1"/>
              </a:fillRef>
              <a:effectRef idx="0">
                <a:schemeClr val="accent1"/>
              </a:effectRef>
              <a:fontRef idx="minor">
                <a:schemeClr val="tx1"/>
              </a:fontRef>
            </p:style>
          </p:cxnSp>
          <p:sp>
            <p:nvSpPr>
              <p:cNvPr id="116" name="文本框 115"/>
              <p:cNvSpPr txBox="1"/>
              <p:nvPr/>
            </p:nvSpPr>
            <p:spPr>
              <a:xfrm>
                <a:off x="3177367" y="6174083"/>
                <a:ext cx="6988713" cy="336752"/>
              </a:xfrm>
              <a:prstGeom prst="rect">
                <a:avLst/>
              </a:prstGeom>
              <a:noFill/>
            </p:spPr>
            <p:txBody>
              <a:bodyPr wrap="square" rtlCol="0">
                <a:spAutoFit/>
              </a:bodyPr>
              <a:lstStyle/>
              <a:p>
                <a:pPr>
                  <a:lnSpc>
                    <a:spcPct val="110000"/>
                  </a:lnSpc>
                </a:pPr>
                <a:r>
                  <a:rPr lang="en-US" altLang="zh-CN" sz="1400" b="1" dirty="0">
                    <a:solidFill>
                      <a:schemeClr val="tx2"/>
                    </a:solidFill>
                    <a:latin typeface="微软雅黑" panose="020B0503020204020204" pitchFamily="34" charset="-122"/>
                    <a:ea typeface="微软雅黑" panose="020B0503020204020204" pitchFamily="34" charset="-122"/>
                  </a:rPr>
                  <a:t>XXXXX</a:t>
                </a:r>
                <a:r>
                  <a:rPr lang="zh-CN" altLang="en-US" sz="1400" b="1" dirty="0">
                    <a:solidFill>
                      <a:schemeClr val="tx2"/>
                    </a:solidFill>
                    <a:latin typeface="微软雅黑" panose="020B0503020204020204" pitchFamily="34" charset="-122"/>
                    <a:ea typeface="微软雅黑" panose="020B0503020204020204" pitchFamily="34" charset="-122"/>
                  </a:rPr>
                  <a:t>实现了</a:t>
                </a:r>
                <a:r>
                  <a:rPr lang="zh-CN" altLang="en-US" sz="1100" b="1" dirty="0">
                    <a:latin typeface="微软雅黑" panose="020B0503020204020204" pitchFamily="34" charset="-122"/>
                    <a:ea typeface="微软雅黑" panose="020B0503020204020204" pitchFamily="34" charset="-122"/>
                  </a:rPr>
                  <a:t>：加快行业信息流转、解决行业价格通明、降低行业成本、提高行业效率</a:t>
                </a:r>
                <a:endParaRPr lang="en-US" altLang="zh-CN" sz="1100" b="1" dirty="0">
                  <a:latin typeface="微软雅黑" panose="020B0503020204020204" pitchFamily="34" charset="-122"/>
                  <a:ea typeface="微软雅黑" panose="020B0503020204020204" pitchFamily="34" charset="-122"/>
                </a:endParaRPr>
              </a:p>
            </p:txBody>
          </p:sp>
        </p:grpSp>
      </p:grpSp>
      <p:sp>
        <p:nvSpPr>
          <p:cNvPr id="139" name="文本框 138"/>
          <p:cNvSpPr txBox="1"/>
          <p:nvPr/>
        </p:nvSpPr>
        <p:spPr>
          <a:xfrm rot="20167353">
            <a:off x="9132736" y="2732106"/>
            <a:ext cx="1260307" cy="456214"/>
          </a:xfrm>
          <a:prstGeom prst="rect">
            <a:avLst/>
          </a:prstGeom>
          <a:noFill/>
          <a:ln>
            <a:solidFill>
              <a:schemeClr val="tx1"/>
            </a:solidFill>
          </a:ln>
        </p:spPr>
        <p:txBody>
          <a:bodyPr wrap="square" rtlCol="0" anchor="ctr">
            <a:noAutofit/>
          </a:bodyPr>
          <a:lstStyle/>
          <a:p>
            <a:pPr algn="ctr"/>
            <a:r>
              <a:rPr lang="zh-CN" altLang="en-US" sz="1600" dirty="0">
                <a:solidFill>
                  <a:srgbClr val="C00000"/>
                </a:solidFill>
              </a:rPr>
              <a:t>描述示例</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CA0A638-F140-42E1-8BE9-92215B0873E2}" type="slidenum">
              <a:rPr lang="zh-CN" altLang="en-US" smtClean="0"/>
              <a:t>13</a:t>
            </a:fld>
            <a:endParaRPr lang="zh-CN" altLang="en-US" dirty="0"/>
          </a:p>
        </p:txBody>
      </p:sp>
      <p:sp>
        <p:nvSpPr>
          <p:cNvPr id="3" name="标题 2"/>
          <p:cNvSpPr>
            <a:spLocks noGrp="1"/>
          </p:cNvSpPr>
          <p:nvPr>
            <p:ph type="title"/>
          </p:nvPr>
        </p:nvSpPr>
        <p:spPr/>
        <p:txBody>
          <a:bodyPr/>
          <a:lstStyle/>
          <a:p>
            <a:endParaRPr lang="zh-CN" altLang="en-US"/>
          </a:p>
        </p:txBody>
      </p:sp>
      <p:sp>
        <p:nvSpPr>
          <p:cNvPr id="4" name="文本占位符 2"/>
          <p:cNvSpPr txBox="1"/>
          <p:nvPr/>
        </p:nvSpPr>
        <p:spPr>
          <a:xfrm>
            <a:off x="702892" y="1190021"/>
            <a:ext cx="1261043" cy="49801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spcBef>
                <a:spcPts val="600"/>
              </a:spcBef>
              <a:spcAft>
                <a:spcPts val="600"/>
              </a:spcAft>
              <a:buNone/>
            </a:pPr>
            <a:r>
              <a:rPr lang="zh-CN" altLang="en-US" sz="1800" dirty="0">
                <a:solidFill>
                  <a:schemeClr val="bg1">
                    <a:lumMod val="75000"/>
                  </a:schemeClr>
                </a:solidFill>
              </a:rPr>
              <a:t>投资亮点</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团队介绍</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项目概况</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市场概况</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痛点分析</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商业模式</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b="1" dirty="0">
                <a:solidFill>
                  <a:schemeClr val="tx2"/>
                </a:solidFill>
              </a:rPr>
              <a:t>竞争格局</a:t>
            </a:r>
            <a:endParaRPr lang="en-US" altLang="zh-CN" sz="1800" b="1" dirty="0">
              <a:solidFill>
                <a:schemeClr val="tx2"/>
              </a:solidFill>
            </a:endParaRPr>
          </a:p>
          <a:p>
            <a:pPr marL="0" indent="0">
              <a:lnSpc>
                <a:spcPct val="125000"/>
              </a:lnSpc>
              <a:spcBef>
                <a:spcPts val="600"/>
              </a:spcBef>
              <a:spcAft>
                <a:spcPts val="600"/>
              </a:spcAft>
              <a:buNone/>
            </a:pPr>
            <a:r>
              <a:rPr lang="zh-CN" altLang="en-US" sz="1800" b="0" dirty="0">
                <a:solidFill>
                  <a:schemeClr val="bg1">
                    <a:lumMod val="75000"/>
                  </a:schemeClr>
                </a:solidFill>
              </a:rPr>
              <a:t>运营现状</a:t>
            </a:r>
            <a:endParaRPr lang="en-US" altLang="zh-CN" sz="1800" b="0" dirty="0">
              <a:solidFill>
                <a:schemeClr val="bg1">
                  <a:lumMod val="75000"/>
                </a:schemeClr>
              </a:solidFill>
            </a:endParaRPr>
          </a:p>
          <a:p>
            <a:pPr marL="0" indent="0">
              <a:lnSpc>
                <a:spcPct val="125000"/>
              </a:lnSpc>
              <a:spcBef>
                <a:spcPts val="600"/>
              </a:spcBef>
              <a:spcAft>
                <a:spcPts val="600"/>
              </a:spcAft>
              <a:buNone/>
            </a:pPr>
            <a:r>
              <a:rPr lang="zh-CN" altLang="en-US" sz="1800" b="0" dirty="0">
                <a:solidFill>
                  <a:schemeClr val="bg1">
                    <a:lumMod val="75000"/>
                  </a:schemeClr>
                </a:solidFill>
              </a:rPr>
              <a:t>未来规划</a:t>
            </a:r>
            <a:endParaRPr lang="en-US" altLang="zh-CN" sz="1800" b="0" dirty="0">
              <a:solidFill>
                <a:schemeClr val="bg1">
                  <a:lumMod val="75000"/>
                </a:schemeClr>
              </a:solidFill>
            </a:endParaRPr>
          </a:p>
          <a:p>
            <a:pPr marL="0" indent="0">
              <a:lnSpc>
                <a:spcPct val="125000"/>
              </a:lnSpc>
              <a:spcBef>
                <a:spcPts val="600"/>
              </a:spcBef>
              <a:spcAft>
                <a:spcPts val="600"/>
              </a:spcAft>
              <a:buNone/>
            </a:pPr>
            <a:r>
              <a:rPr lang="zh-CN" altLang="en-US" sz="1800" b="0" dirty="0">
                <a:solidFill>
                  <a:schemeClr val="bg1">
                    <a:lumMod val="75000"/>
                  </a:schemeClr>
                </a:solidFill>
              </a:rPr>
              <a:t>融资计划</a:t>
            </a:r>
            <a:endParaRPr lang="en-US" altLang="zh-CN" sz="1800" b="0" dirty="0">
              <a:solidFill>
                <a:schemeClr val="bg1">
                  <a:lumMod val="75000"/>
                </a:schemeClr>
              </a:solidFill>
            </a:endParaRPr>
          </a:p>
          <a:p>
            <a:pPr marL="0" indent="0">
              <a:lnSpc>
                <a:spcPct val="125000"/>
              </a:lnSpc>
              <a:spcBef>
                <a:spcPts val="600"/>
              </a:spcBef>
              <a:spcAft>
                <a:spcPts val="600"/>
              </a:spcAft>
              <a:buNone/>
            </a:pPr>
            <a:endParaRPr lang="zh-CN" altLang="en-US" sz="1800" b="0" dirty="0">
              <a:solidFill>
                <a:schemeClr val="bg1">
                  <a:lumMod val="75000"/>
                </a:schemeClr>
              </a:solidFill>
            </a:endParaRPr>
          </a:p>
        </p:txBody>
      </p:sp>
      <p:sp>
        <p:nvSpPr>
          <p:cNvPr id="5" name="矩形 4"/>
          <p:cNvSpPr/>
          <p:nvPr/>
        </p:nvSpPr>
        <p:spPr>
          <a:xfrm>
            <a:off x="2124635" y="1132764"/>
            <a:ext cx="9412500" cy="5186149"/>
          </a:xfrm>
          <a:prstGeom prst="rect">
            <a:avLst/>
          </a:prstGeom>
        </p:spPr>
        <p:txBody>
          <a:bodyPr wrap="square" anchor="t">
            <a:noAutofit/>
          </a:bodyPr>
          <a:lstStyle/>
          <a:p>
            <a:pPr marL="285750" indent="-285750">
              <a:lnSpc>
                <a:spcPct val="125000"/>
              </a:lnSpc>
              <a:spcAft>
                <a:spcPts val="600"/>
              </a:spcAft>
              <a:buFont typeface="Wingdings" panose="05000000000000000000" pitchFamily="2" charset="2"/>
              <a:buChar char="n"/>
            </a:pPr>
            <a:r>
              <a:rPr lang="zh-CN" altLang="en-US" sz="1400" b="1" dirty="0">
                <a:solidFill>
                  <a:srgbClr val="7F7F7F"/>
                </a:solidFill>
                <a:latin typeface="+mn-ea"/>
              </a:rPr>
              <a:t>目的：</a:t>
            </a:r>
            <a:r>
              <a:rPr lang="zh-CN" altLang="en-US" sz="1400" dirty="0">
                <a:solidFill>
                  <a:srgbClr val="7F7F7F"/>
                </a:solidFill>
                <a:latin typeface="+mn-ea"/>
              </a:rPr>
              <a:t>通过竞争格局的分析，回答投资人关心的贵项目如何参与市场竞争的问题；</a:t>
            </a:r>
            <a:endParaRPr lang="en-US" altLang="zh-CN" sz="1400" dirty="0">
              <a:solidFill>
                <a:srgbClr val="7F7F7F"/>
              </a:solidFill>
              <a:latin typeface="+mn-ea"/>
            </a:endParaRPr>
          </a:p>
          <a:p>
            <a:pPr marL="285750" indent="-285750">
              <a:lnSpc>
                <a:spcPct val="125000"/>
              </a:lnSpc>
              <a:spcAft>
                <a:spcPts val="600"/>
              </a:spcAft>
              <a:buFont typeface="Wingdings" panose="05000000000000000000" pitchFamily="2" charset="2"/>
              <a:buChar char="n"/>
            </a:pPr>
            <a:r>
              <a:rPr lang="zh-CN" altLang="en-US" sz="1400" b="1" dirty="0">
                <a:solidFill>
                  <a:srgbClr val="7F7F7F"/>
                </a:solidFill>
                <a:latin typeface="+mn-ea"/>
              </a:rPr>
              <a:t>内容：</a:t>
            </a:r>
            <a:r>
              <a:rPr lang="zh-CN" altLang="en-US" sz="1400" dirty="0">
                <a:solidFill>
                  <a:srgbClr val="7F7F7F"/>
                </a:solidFill>
                <a:latin typeface="+mn-ea"/>
              </a:rPr>
              <a:t>描述所处行业的整体竞争状况，可以包括但不限于竞争对手是谁、市场地位、它们的打法与贵公司的差异性、贵公司如何获取市场优势等；</a:t>
            </a:r>
            <a:endParaRPr lang="en-US" altLang="zh-CN" sz="1400" dirty="0">
              <a:solidFill>
                <a:srgbClr val="7F7F7F"/>
              </a:solidFill>
              <a:latin typeface="+mn-ea"/>
            </a:endParaRPr>
          </a:p>
          <a:p>
            <a:pPr marL="285750" indent="-285750">
              <a:lnSpc>
                <a:spcPct val="125000"/>
              </a:lnSpc>
              <a:spcAft>
                <a:spcPts val="600"/>
              </a:spcAft>
              <a:buFont typeface="Wingdings" panose="05000000000000000000" pitchFamily="2" charset="2"/>
              <a:buChar char="n"/>
            </a:pPr>
            <a:r>
              <a:rPr lang="zh-CN" altLang="en-US" sz="1400" b="1" dirty="0">
                <a:solidFill>
                  <a:srgbClr val="7F7F7F"/>
                </a:solidFill>
                <a:latin typeface="+mn-ea"/>
              </a:rPr>
              <a:t>建议一：</a:t>
            </a:r>
            <a:r>
              <a:rPr lang="zh-CN" altLang="en-US" sz="1400" dirty="0">
                <a:solidFill>
                  <a:srgbClr val="7F7F7F"/>
                </a:solidFill>
                <a:latin typeface="+mn-ea"/>
              </a:rPr>
              <a:t>最终输出的内容要体现项目如何通过差异化方式与竞争对手抗衡，给投资人信心；</a:t>
            </a:r>
            <a:endParaRPr lang="en-US" altLang="zh-CN" sz="1400" dirty="0">
              <a:solidFill>
                <a:srgbClr val="7F7F7F"/>
              </a:solidFill>
              <a:latin typeface="+mn-ea"/>
            </a:endParaRPr>
          </a:p>
          <a:p>
            <a:pPr marL="285750" indent="-285750">
              <a:lnSpc>
                <a:spcPct val="125000"/>
              </a:lnSpc>
              <a:spcAft>
                <a:spcPts val="600"/>
              </a:spcAft>
              <a:buFont typeface="Wingdings" panose="05000000000000000000" pitchFamily="2" charset="2"/>
              <a:buChar char="n"/>
            </a:pPr>
            <a:r>
              <a:rPr lang="zh-CN" altLang="en-US" sz="1400" b="1" dirty="0">
                <a:solidFill>
                  <a:srgbClr val="7F7F7F"/>
                </a:solidFill>
                <a:latin typeface="+mn-ea"/>
              </a:rPr>
              <a:t>建议二：</a:t>
            </a:r>
            <a:r>
              <a:rPr lang="zh-CN" altLang="en-US" sz="1400" dirty="0">
                <a:solidFill>
                  <a:srgbClr val="7F7F7F"/>
                </a:solidFill>
                <a:latin typeface="+mn-ea"/>
              </a:rPr>
              <a:t>如若所处行业尚无竞争对手，可考虑</a:t>
            </a:r>
            <a:r>
              <a:rPr lang="zh-CN" altLang="en-US" sz="1400" b="1" dirty="0">
                <a:solidFill>
                  <a:srgbClr val="002060"/>
                </a:solidFill>
                <a:latin typeface="+mn-ea"/>
              </a:rPr>
              <a:t>删除本页面</a:t>
            </a:r>
            <a:r>
              <a:rPr lang="zh-CN" altLang="en-US" sz="1400" dirty="0">
                <a:latin typeface="+mn-ea"/>
              </a:rPr>
              <a:t>。</a:t>
            </a:r>
            <a:endParaRPr lang="en-US" altLang="zh-CN" sz="1400" dirty="0">
              <a:latin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CA0A638-F140-42E1-8BE9-92215B0873E2}" type="slidenum">
              <a:rPr lang="zh-CN" altLang="en-US" smtClean="0"/>
              <a:t>14</a:t>
            </a:fld>
            <a:endParaRPr lang="zh-CN" altLang="en-US" dirty="0"/>
          </a:p>
        </p:txBody>
      </p:sp>
      <p:sp>
        <p:nvSpPr>
          <p:cNvPr id="3" name="标题 2"/>
          <p:cNvSpPr>
            <a:spLocks noGrp="1"/>
          </p:cNvSpPr>
          <p:nvPr>
            <p:ph type="title"/>
          </p:nvPr>
        </p:nvSpPr>
        <p:spPr/>
        <p:txBody>
          <a:bodyPr/>
          <a:lstStyle/>
          <a:p>
            <a:endParaRPr lang="zh-CN" altLang="en-US" dirty="0"/>
          </a:p>
        </p:txBody>
      </p:sp>
      <p:sp>
        <p:nvSpPr>
          <p:cNvPr id="4" name="文本占位符 2"/>
          <p:cNvSpPr txBox="1"/>
          <p:nvPr/>
        </p:nvSpPr>
        <p:spPr>
          <a:xfrm>
            <a:off x="702892" y="1190021"/>
            <a:ext cx="1261043" cy="49801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spcBef>
                <a:spcPts val="600"/>
              </a:spcBef>
              <a:spcAft>
                <a:spcPts val="600"/>
              </a:spcAft>
              <a:buNone/>
            </a:pPr>
            <a:r>
              <a:rPr lang="zh-CN" altLang="en-US" sz="1800" dirty="0">
                <a:solidFill>
                  <a:schemeClr val="bg1">
                    <a:lumMod val="75000"/>
                  </a:schemeClr>
                </a:solidFill>
              </a:rPr>
              <a:t>投资亮点</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团队介绍</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项目概况</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市场概况</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痛点分析</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商业模式</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竞争格局</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b="1" dirty="0">
                <a:solidFill>
                  <a:schemeClr val="tx2"/>
                </a:solidFill>
              </a:rPr>
              <a:t>运营现状</a:t>
            </a:r>
            <a:endParaRPr lang="en-US" altLang="zh-CN" sz="1800" b="1" dirty="0">
              <a:solidFill>
                <a:schemeClr val="tx2"/>
              </a:solidFill>
            </a:endParaRPr>
          </a:p>
          <a:p>
            <a:pPr marL="0" indent="0">
              <a:lnSpc>
                <a:spcPct val="125000"/>
              </a:lnSpc>
              <a:spcBef>
                <a:spcPts val="600"/>
              </a:spcBef>
              <a:spcAft>
                <a:spcPts val="600"/>
              </a:spcAft>
              <a:buNone/>
            </a:pPr>
            <a:r>
              <a:rPr lang="zh-CN" altLang="en-US" sz="1800" b="0" dirty="0">
                <a:solidFill>
                  <a:schemeClr val="bg1">
                    <a:lumMod val="75000"/>
                  </a:schemeClr>
                </a:solidFill>
              </a:rPr>
              <a:t>未来规划</a:t>
            </a:r>
            <a:endParaRPr lang="en-US" altLang="zh-CN" sz="1800" b="0" dirty="0">
              <a:solidFill>
                <a:schemeClr val="bg1">
                  <a:lumMod val="75000"/>
                </a:schemeClr>
              </a:solidFill>
            </a:endParaRPr>
          </a:p>
          <a:p>
            <a:pPr marL="0" indent="0">
              <a:lnSpc>
                <a:spcPct val="125000"/>
              </a:lnSpc>
              <a:spcBef>
                <a:spcPts val="600"/>
              </a:spcBef>
              <a:spcAft>
                <a:spcPts val="600"/>
              </a:spcAft>
              <a:buNone/>
            </a:pPr>
            <a:r>
              <a:rPr lang="zh-CN" altLang="en-US" sz="1800" b="0" dirty="0">
                <a:solidFill>
                  <a:schemeClr val="bg1">
                    <a:lumMod val="75000"/>
                  </a:schemeClr>
                </a:solidFill>
              </a:rPr>
              <a:t>融资计划</a:t>
            </a:r>
            <a:endParaRPr lang="en-US" altLang="zh-CN" sz="1800" b="0" dirty="0">
              <a:solidFill>
                <a:schemeClr val="bg1">
                  <a:lumMod val="75000"/>
                </a:schemeClr>
              </a:solidFill>
            </a:endParaRPr>
          </a:p>
          <a:p>
            <a:pPr marL="0" indent="0">
              <a:lnSpc>
                <a:spcPct val="125000"/>
              </a:lnSpc>
              <a:spcBef>
                <a:spcPts val="600"/>
              </a:spcBef>
              <a:spcAft>
                <a:spcPts val="600"/>
              </a:spcAft>
              <a:buNone/>
            </a:pPr>
            <a:endParaRPr lang="zh-CN" altLang="en-US" sz="1800" b="0" dirty="0">
              <a:solidFill>
                <a:schemeClr val="bg1">
                  <a:lumMod val="75000"/>
                </a:schemeClr>
              </a:solidFill>
            </a:endParaRPr>
          </a:p>
        </p:txBody>
      </p:sp>
      <p:sp>
        <p:nvSpPr>
          <p:cNvPr id="5" name="矩形 4"/>
          <p:cNvSpPr/>
          <p:nvPr/>
        </p:nvSpPr>
        <p:spPr>
          <a:xfrm>
            <a:off x="2124635" y="1132764"/>
            <a:ext cx="9412500" cy="5186149"/>
          </a:xfrm>
          <a:prstGeom prst="rect">
            <a:avLst/>
          </a:prstGeom>
        </p:spPr>
        <p:txBody>
          <a:bodyPr wrap="square" anchor="t">
            <a:noAutofit/>
          </a:bodyPr>
          <a:lstStyle/>
          <a:p>
            <a:pPr marL="285750" indent="-285750">
              <a:lnSpc>
                <a:spcPct val="125000"/>
              </a:lnSpc>
              <a:spcAft>
                <a:spcPts val="600"/>
              </a:spcAft>
              <a:buFont typeface="Wingdings" panose="05000000000000000000" pitchFamily="2" charset="2"/>
              <a:buChar char="n"/>
            </a:pPr>
            <a:r>
              <a:rPr lang="zh-CN" altLang="en-US" sz="1400" b="1" dirty="0">
                <a:solidFill>
                  <a:srgbClr val="7F7F7F"/>
                </a:solidFill>
                <a:latin typeface="+mn-ea"/>
              </a:rPr>
              <a:t>目的：</a:t>
            </a:r>
            <a:r>
              <a:rPr lang="zh-CN" altLang="en-US" sz="1400" dirty="0">
                <a:solidFill>
                  <a:srgbClr val="7F7F7F"/>
                </a:solidFill>
                <a:latin typeface="+mn-ea"/>
              </a:rPr>
              <a:t>通过数据，直观展示项目现有的运营能力；</a:t>
            </a:r>
            <a:endParaRPr lang="en-US" altLang="zh-CN" sz="1400" dirty="0">
              <a:solidFill>
                <a:srgbClr val="7F7F7F"/>
              </a:solidFill>
              <a:latin typeface="+mn-ea"/>
            </a:endParaRPr>
          </a:p>
          <a:p>
            <a:pPr marL="285750" indent="-285750">
              <a:lnSpc>
                <a:spcPct val="125000"/>
              </a:lnSpc>
              <a:spcAft>
                <a:spcPts val="600"/>
              </a:spcAft>
              <a:buFont typeface="Wingdings" panose="05000000000000000000" pitchFamily="2" charset="2"/>
              <a:buChar char="n"/>
            </a:pPr>
            <a:r>
              <a:rPr lang="zh-CN" altLang="en-US" sz="1400" b="1" dirty="0">
                <a:solidFill>
                  <a:srgbClr val="7F7F7F"/>
                </a:solidFill>
                <a:latin typeface="+mn-ea"/>
              </a:rPr>
              <a:t>内容：</a:t>
            </a:r>
            <a:r>
              <a:rPr lang="zh-CN" altLang="en-US" sz="1400" dirty="0">
                <a:solidFill>
                  <a:srgbClr val="7F7F7F"/>
                </a:solidFill>
                <a:latin typeface="+mn-ea"/>
              </a:rPr>
              <a:t>能够体现运营现状的关键数据：包括但不限于</a:t>
            </a:r>
            <a:r>
              <a:rPr lang="en-US" altLang="zh-CN" sz="1400" dirty="0">
                <a:solidFill>
                  <a:srgbClr val="7F7F7F"/>
                </a:solidFill>
                <a:latin typeface="+mn-ea"/>
              </a:rPr>
              <a:t>PV</a:t>
            </a:r>
            <a:r>
              <a:rPr lang="zh-CN" altLang="en-US" sz="1400" dirty="0">
                <a:solidFill>
                  <a:srgbClr val="7F7F7F"/>
                </a:solidFill>
                <a:latin typeface="+mn-ea"/>
              </a:rPr>
              <a:t>、</a:t>
            </a:r>
            <a:r>
              <a:rPr lang="en-US" altLang="zh-CN" sz="1400" dirty="0">
                <a:solidFill>
                  <a:srgbClr val="7F7F7F"/>
                </a:solidFill>
                <a:latin typeface="+mn-ea"/>
              </a:rPr>
              <a:t>UV</a:t>
            </a:r>
            <a:r>
              <a:rPr lang="zh-CN" altLang="en-US" sz="1400" dirty="0">
                <a:solidFill>
                  <a:srgbClr val="7F7F7F"/>
                </a:solidFill>
                <a:latin typeface="+mn-ea"/>
              </a:rPr>
              <a:t>、</a:t>
            </a:r>
            <a:r>
              <a:rPr lang="en-US" altLang="zh-CN" sz="1400" dirty="0">
                <a:solidFill>
                  <a:srgbClr val="7F7F7F"/>
                </a:solidFill>
                <a:latin typeface="+mn-ea"/>
              </a:rPr>
              <a:t>DAU</a:t>
            </a:r>
            <a:r>
              <a:rPr lang="zh-CN" altLang="en-US" sz="1400" dirty="0">
                <a:solidFill>
                  <a:srgbClr val="7F7F7F"/>
                </a:solidFill>
                <a:latin typeface="+mn-ea"/>
              </a:rPr>
              <a:t>、用户规模、市场份额等；展现的方式可以是具体数值、历史增长比较或与竞争对手比较等三个维度；</a:t>
            </a:r>
            <a:endParaRPr lang="en-US" altLang="zh-CN" sz="1400" dirty="0">
              <a:solidFill>
                <a:srgbClr val="7F7F7F"/>
              </a:solidFill>
              <a:latin typeface="+mn-ea"/>
            </a:endParaRPr>
          </a:p>
          <a:p>
            <a:pPr marL="285750" indent="-285750">
              <a:lnSpc>
                <a:spcPct val="125000"/>
              </a:lnSpc>
              <a:spcAft>
                <a:spcPts val="600"/>
              </a:spcAft>
              <a:buFont typeface="Wingdings" panose="05000000000000000000" pitchFamily="2" charset="2"/>
              <a:buChar char="n"/>
            </a:pPr>
            <a:r>
              <a:rPr lang="zh-CN" altLang="en-US" sz="1400" b="1" dirty="0">
                <a:solidFill>
                  <a:srgbClr val="7F7F7F"/>
                </a:solidFill>
                <a:latin typeface="+mn-ea"/>
              </a:rPr>
              <a:t>建议一：</a:t>
            </a:r>
            <a:r>
              <a:rPr lang="zh-CN" altLang="en-US" sz="1400" dirty="0">
                <a:solidFill>
                  <a:srgbClr val="7F7F7F"/>
                </a:solidFill>
                <a:latin typeface="+mn-ea"/>
              </a:rPr>
              <a:t>所需呈现的数据维度，必须是所处行业关键指标，具体指标可以根据行业的不同进行变更；</a:t>
            </a:r>
            <a:endParaRPr lang="en-US" altLang="zh-CN" sz="1400" dirty="0">
              <a:solidFill>
                <a:srgbClr val="7F7F7F"/>
              </a:solidFill>
              <a:latin typeface="+mn-ea"/>
            </a:endParaRPr>
          </a:p>
          <a:p>
            <a:pPr marL="285750" indent="-285750">
              <a:lnSpc>
                <a:spcPct val="125000"/>
              </a:lnSpc>
              <a:spcAft>
                <a:spcPts val="600"/>
              </a:spcAft>
              <a:buFont typeface="Wingdings" panose="05000000000000000000" pitchFamily="2" charset="2"/>
              <a:buChar char="n"/>
            </a:pPr>
            <a:r>
              <a:rPr lang="zh-CN" altLang="en-US" sz="1400" b="1" dirty="0">
                <a:solidFill>
                  <a:srgbClr val="7F7F7F"/>
                </a:solidFill>
                <a:latin typeface="+mn-ea"/>
              </a:rPr>
              <a:t>建议二</a:t>
            </a:r>
            <a:r>
              <a:rPr lang="zh-CN" altLang="en-US" sz="1400" dirty="0">
                <a:solidFill>
                  <a:srgbClr val="7F7F7F"/>
                </a:solidFill>
                <a:latin typeface="+mn-ea"/>
              </a:rPr>
              <a:t>：如果已经运营了一段时间，建议进行历史对比、竞争对比以体现增速；</a:t>
            </a:r>
            <a:endParaRPr lang="en-US" altLang="zh-CN" sz="1400" dirty="0">
              <a:solidFill>
                <a:srgbClr val="7F7F7F"/>
              </a:solidFill>
              <a:latin typeface="+mn-ea"/>
            </a:endParaRPr>
          </a:p>
          <a:p>
            <a:pPr marL="285750" indent="-285750">
              <a:lnSpc>
                <a:spcPct val="125000"/>
              </a:lnSpc>
              <a:spcAft>
                <a:spcPts val="600"/>
              </a:spcAft>
              <a:buFont typeface="Wingdings" panose="05000000000000000000" pitchFamily="2" charset="2"/>
              <a:buChar char="n"/>
            </a:pPr>
            <a:r>
              <a:rPr lang="zh-CN" altLang="en-US" sz="1400" b="1" dirty="0">
                <a:solidFill>
                  <a:srgbClr val="7F7F7F"/>
                </a:solidFill>
                <a:latin typeface="+mn-ea"/>
              </a:rPr>
              <a:t>建议三：</a:t>
            </a:r>
            <a:r>
              <a:rPr lang="zh-CN" altLang="en-US" sz="1400" dirty="0">
                <a:solidFill>
                  <a:srgbClr val="7F7F7F"/>
                </a:solidFill>
                <a:latin typeface="+mn-ea"/>
              </a:rPr>
              <a:t>该模块为投资人判断企业经营能力的关键参考，是其</a:t>
            </a:r>
            <a:r>
              <a:rPr lang="en-US" altLang="zh-CN" sz="1400" dirty="0">
                <a:solidFill>
                  <a:srgbClr val="7F7F7F"/>
                </a:solidFill>
                <a:latin typeface="+mn-ea"/>
              </a:rPr>
              <a:t>BP</a:t>
            </a:r>
            <a:r>
              <a:rPr lang="zh-CN" altLang="en-US" sz="1400" dirty="0">
                <a:solidFill>
                  <a:srgbClr val="7F7F7F"/>
                </a:solidFill>
                <a:latin typeface="+mn-ea"/>
              </a:rPr>
              <a:t>最为关心的内容之一，请务必呈现。</a:t>
            </a:r>
            <a:endParaRPr lang="en-US" altLang="zh-CN" sz="1400" dirty="0">
              <a:solidFill>
                <a:srgbClr val="7F7F7F"/>
              </a:solidFill>
              <a:latin typeface="+mn-ea"/>
            </a:endParaRPr>
          </a:p>
        </p:txBody>
      </p:sp>
      <p:grpSp>
        <p:nvGrpSpPr>
          <p:cNvPr id="6" name="组合 5"/>
          <p:cNvGrpSpPr/>
          <p:nvPr/>
        </p:nvGrpSpPr>
        <p:grpSpPr>
          <a:xfrm>
            <a:off x="3017737" y="3070746"/>
            <a:ext cx="7626295" cy="3416004"/>
            <a:chOff x="2912218" y="1503852"/>
            <a:chExt cx="7924104" cy="3606063"/>
          </a:xfrm>
        </p:grpSpPr>
        <p:cxnSp>
          <p:nvCxnSpPr>
            <p:cNvPr id="7" name="Straight Connector 13"/>
            <p:cNvCxnSpPr/>
            <p:nvPr/>
          </p:nvCxnSpPr>
          <p:spPr>
            <a:xfrm>
              <a:off x="5317961" y="1875200"/>
              <a:ext cx="1" cy="3234715"/>
            </a:xfrm>
            <a:prstGeom prst="line">
              <a:avLst/>
            </a:prstGeom>
            <a:ln w="12700">
              <a:solidFill>
                <a:srgbClr val="FFC000"/>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8" name="图表 7"/>
            <p:cNvGraphicFramePr/>
            <p:nvPr/>
          </p:nvGraphicFramePr>
          <p:xfrm>
            <a:off x="2912218" y="2121446"/>
            <a:ext cx="2278806" cy="29833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图表 8"/>
            <p:cNvGraphicFramePr/>
            <p:nvPr/>
          </p:nvGraphicFramePr>
          <p:xfrm>
            <a:off x="5432389" y="1899174"/>
            <a:ext cx="2126916" cy="3128854"/>
          </p:xfrm>
          <a:graphic>
            <a:graphicData uri="http://schemas.openxmlformats.org/drawingml/2006/chart">
              <c:chart xmlns:c="http://schemas.openxmlformats.org/drawingml/2006/chart" xmlns:r="http://schemas.openxmlformats.org/officeDocument/2006/relationships" r:id="rId3"/>
            </a:graphicData>
          </a:graphic>
        </p:graphicFrame>
        <p:cxnSp>
          <p:nvCxnSpPr>
            <p:cNvPr id="10" name="Straight Connector 13"/>
            <p:cNvCxnSpPr/>
            <p:nvPr/>
          </p:nvCxnSpPr>
          <p:spPr>
            <a:xfrm>
              <a:off x="7715243" y="1870844"/>
              <a:ext cx="1" cy="3234715"/>
            </a:xfrm>
            <a:prstGeom prst="line">
              <a:avLst/>
            </a:prstGeom>
            <a:ln w="12700">
              <a:solidFill>
                <a:srgbClr val="FFC000"/>
              </a:solidFill>
              <a:prstDash val="sysDot"/>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rot="20167353">
              <a:off x="6921120" y="1774119"/>
              <a:ext cx="1309522" cy="481597"/>
            </a:xfrm>
            <a:prstGeom prst="rect">
              <a:avLst/>
            </a:prstGeom>
            <a:noFill/>
            <a:ln>
              <a:solidFill>
                <a:schemeClr val="tx1"/>
              </a:solidFill>
            </a:ln>
          </p:spPr>
          <p:txBody>
            <a:bodyPr wrap="square" rtlCol="0" anchor="ctr">
              <a:noAutofit/>
            </a:bodyPr>
            <a:lstStyle/>
            <a:p>
              <a:pPr algn="ctr"/>
              <a:r>
                <a:rPr lang="zh-CN" altLang="en-US" sz="1600" dirty="0">
                  <a:solidFill>
                    <a:srgbClr val="C00000"/>
                  </a:solidFill>
                </a:rPr>
                <a:t>描述示例</a:t>
              </a:r>
            </a:p>
          </p:txBody>
        </p:sp>
        <p:grpSp>
          <p:nvGrpSpPr>
            <p:cNvPr id="12" name="组合 11"/>
            <p:cNvGrpSpPr/>
            <p:nvPr/>
          </p:nvGrpSpPr>
          <p:grpSpPr>
            <a:xfrm>
              <a:off x="8039379" y="1503852"/>
              <a:ext cx="2796943" cy="3547116"/>
              <a:chOff x="8039379" y="1503852"/>
              <a:chExt cx="2796943" cy="3547116"/>
            </a:xfrm>
          </p:grpSpPr>
          <p:sp>
            <p:nvSpPr>
              <p:cNvPr id="13" name="矩形 12"/>
              <p:cNvSpPr/>
              <p:nvPr/>
            </p:nvSpPr>
            <p:spPr>
              <a:xfrm>
                <a:off x="9867331" y="4130496"/>
                <a:ext cx="5459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4" name="图表 13"/>
              <p:cNvGraphicFramePr/>
              <p:nvPr/>
            </p:nvGraphicFramePr>
            <p:xfrm>
              <a:off x="8039379" y="1503852"/>
              <a:ext cx="2796943" cy="3547116"/>
            </p:xfrm>
            <a:graphic>
              <a:graphicData uri="http://schemas.openxmlformats.org/drawingml/2006/chart">
                <c:chart xmlns:c="http://schemas.openxmlformats.org/drawingml/2006/chart" xmlns:r="http://schemas.openxmlformats.org/officeDocument/2006/relationships" r:id="rId4"/>
              </a:graphicData>
            </a:graphic>
          </p:graphicFrame>
          <p:cxnSp>
            <p:nvCxnSpPr>
              <p:cNvPr id="15" name="直接连接符 14"/>
              <p:cNvCxnSpPr/>
              <p:nvPr/>
            </p:nvCxnSpPr>
            <p:spPr>
              <a:xfrm>
                <a:off x="8270543" y="4558352"/>
                <a:ext cx="2421105"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CA0A638-F140-42E1-8BE9-92215B0873E2}" type="slidenum">
              <a:rPr lang="zh-CN" altLang="en-US" smtClean="0"/>
              <a:t>15</a:t>
            </a:fld>
            <a:endParaRPr lang="zh-CN" altLang="en-US" dirty="0"/>
          </a:p>
        </p:txBody>
      </p:sp>
      <p:sp>
        <p:nvSpPr>
          <p:cNvPr id="3" name="标题 2"/>
          <p:cNvSpPr>
            <a:spLocks noGrp="1"/>
          </p:cNvSpPr>
          <p:nvPr>
            <p:ph type="title"/>
          </p:nvPr>
        </p:nvSpPr>
        <p:spPr/>
        <p:txBody>
          <a:bodyPr/>
          <a:lstStyle/>
          <a:p>
            <a:endParaRPr lang="zh-CN" altLang="en-US"/>
          </a:p>
        </p:txBody>
      </p:sp>
      <p:sp>
        <p:nvSpPr>
          <p:cNvPr id="4" name="文本占位符 2"/>
          <p:cNvSpPr txBox="1"/>
          <p:nvPr/>
        </p:nvSpPr>
        <p:spPr>
          <a:xfrm>
            <a:off x="702892" y="1190021"/>
            <a:ext cx="1261043" cy="49801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spcBef>
                <a:spcPts val="600"/>
              </a:spcBef>
              <a:spcAft>
                <a:spcPts val="600"/>
              </a:spcAft>
              <a:buNone/>
            </a:pPr>
            <a:r>
              <a:rPr lang="zh-CN" altLang="en-US" sz="1800" dirty="0">
                <a:solidFill>
                  <a:schemeClr val="bg1">
                    <a:lumMod val="75000"/>
                  </a:schemeClr>
                </a:solidFill>
              </a:rPr>
              <a:t>投资亮点</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团队介绍</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项目概况</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市场概况</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痛点分析</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商业模式</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竞争格局</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运营现状</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b="1" dirty="0">
                <a:solidFill>
                  <a:schemeClr val="tx2"/>
                </a:solidFill>
              </a:rPr>
              <a:t>未来规划</a:t>
            </a:r>
            <a:endParaRPr lang="en-US" altLang="zh-CN" sz="1800" b="1" dirty="0">
              <a:solidFill>
                <a:schemeClr val="tx2"/>
              </a:solidFill>
            </a:endParaRPr>
          </a:p>
          <a:p>
            <a:pPr marL="0" indent="0">
              <a:lnSpc>
                <a:spcPct val="125000"/>
              </a:lnSpc>
              <a:spcBef>
                <a:spcPts val="600"/>
              </a:spcBef>
              <a:spcAft>
                <a:spcPts val="600"/>
              </a:spcAft>
              <a:buNone/>
            </a:pPr>
            <a:r>
              <a:rPr lang="zh-CN" altLang="en-US" sz="1800" b="0" dirty="0">
                <a:solidFill>
                  <a:schemeClr val="bg1">
                    <a:lumMod val="75000"/>
                  </a:schemeClr>
                </a:solidFill>
              </a:rPr>
              <a:t>融资计划</a:t>
            </a:r>
            <a:endParaRPr lang="en-US" altLang="zh-CN" sz="1800" b="0" dirty="0">
              <a:solidFill>
                <a:schemeClr val="bg1">
                  <a:lumMod val="75000"/>
                </a:schemeClr>
              </a:solidFill>
            </a:endParaRPr>
          </a:p>
          <a:p>
            <a:pPr marL="0" indent="0">
              <a:lnSpc>
                <a:spcPct val="125000"/>
              </a:lnSpc>
              <a:spcBef>
                <a:spcPts val="600"/>
              </a:spcBef>
              <a:spcAft>
                <a:spcPts val="600"/>
              </a:spcAft>
              <a:buNone/>
            </a:pPr>
            <a:endParaRPr lang="zh-CN" altLang="en-US" sz="1800" b="0" dirty="0">
              <a:solidFill>
                <a:schemeClr val="bg1">
                  <a:lumMod val="75000"/>
                </a:schemeClr>
              </a:solidFill>
            </a:endParaRPr>
          </a:p>
        </p:txBody>
      </p:sp>
      <p:sp>
        <p:nvSpPr>
          <p:cNvPr id="5" name="矩形 4"/>
          <p:cNvSpPr/>
          <p:nvPr/>
        </p:nvSpPr>
        <p:spPr>
          <a:xfrm>
            <a:off x="2124635" y="1132764"/>
            <a:ext cx="9412500" cy="5186149"/>
          </a:xfrm>
          <a:prstGeom prst="rect">
            <a:avLst/>
          </a:prstGeom>
        </p:spPr>
        <p:txBody>
          <a:bodyPr wrap="square" anchor="t">
            <a:noAutofit/>
          </a:bodyPr>
          <a:lstStyle/>
          <a:p>
            <a:pPr marL="285750" indent="-285750">
              <a:lnSpc>
                <a:spcPct val="125000"/>
              </a:lnSpc>
              <a:spcAft>
                <a:spcPts val="600"/>
              </a:spcAft>
              <a:buFont typeface="Wingdings" panose="05000000000000000000" pitchFamily="2" charset="2"/>
              <a:buChar char="n"/>
            </a:pPr>
            <a:r>
              <a:rPr lang="zh-CN" altLang="en-US" sz="1400" b="1" dirty="0">
                <a:solidFill>
                  <a:srgbClr val="7F7F7F"/>
                </a:solidFill>
                <a:latin typeface="+mn-ea"/>
              </a:rPr>
              <a:t>目的：</a:t>
            </a:r>
            <a:r>
              <a:rPr lang="zh-CN" altLang="en-US" sz="1400" dirty="0">
                <a:solidFill>
                  <a:srgbClr val="7F7F7F"/>
                </a:solidFill>
                <a:latin typeface="+mn-ea"/>
              </a:rPr>
              <a:t>描述项目未来发展计划，来体现公司的战略前瞻性；</a:t>
            </a:r>
            <a:endParaRPr lang="en-US" altLang="zh-CN" sz="1400" dirty="0">
              <a:solidFill>
                <a:srgbClr val="7F7F7F"/>
              </a:solidFill>
              <a:latin typeface="+mn-ea"/>
            </a:endParaRPr>
          </a:p>
          <a:p>
            <a:pPr marL="285750" indent="-285750">
              <a:lnSpc>
                <a:spcPct val="125000"/>
              </a:lnSpc>
              <a:spcAft>
                <a:spcPts val="600"/>
              </a:spcAft>
              <a:buFont typeface="Wingdings" panose="05000000000000000000" pitchFamily="2" charset="2"/>
              <a:buChar char="n"/>
            </a:pPr>
            <a:r>
              <a:rPr lang="zh-CN" altLang="en-US" sz="1400" b="1" dirty="0">
                <a:solidFill>
                  <a:srgbClr val="7F7F7F"/>
                </a:solidFill>
                <a:latin typeface="+mn-ea"/>
              </a:rPr>
              <a:t>内容：</a:t>
            </a:r>
            <a:r>
              <a:rPr lang="zh-CN" altLang="en-US" sz="1400" dirty="0">
                <a:solidFill>
                  <a:srgbClr val="7F7F7F"/>
                </a:solidFill>
                <a:latin typeface="+mn-ea"/>
              </a:rPr>
              <a:t>未来一段时间的发展策略如何（近期的发展目标、重点工作、实施路径、如何抢夺市场等）</a:t>
            </a:r>
            <a:r>
              <a:rPr lang="en-US" altLang="zh-CN" sz="1400" dirty="0">
                <a:solidFill>
                  <a:srgbClr val="7F7F7F"/>
                </a:solidFill>
                <a:latin typeface="+mn-ea"/>
              </a:rPr>
              <a:t>;</a:t>
            </a:r>
          </a:p>
          <a:p>
            <a:pPr marL="285750" indent="-285750">
              <a:lnSpc>
                <a:spcPct val="125000"/>
              </a:lnSpc>
              <a:spcAft>
                <a:spcPts val="600"/>
              </a:spcAft>
              <a:buFont typeface="Wingdings" panose="05000000000000000000" pitchFamily="2" charset="2"/>
              <a:buChar char="n"/>
            </a:pPr>
            <a:r>
              <a:rPr lang="zh-CN" altLang="en-US" sz="1400" b="1" dirty="0">
                <a:solidFill>
                  <a:srgbClr val="7F7F7F"/>
                </a:solidFill>
                <a:latin typeface="+mn-ea"/>
              </a:rPr>
              <a:t>建议：</a:t>
            </a:r>
            <a:r>
              <a:rPr lang="zh-CN" altLang="en-US" sz="1400" dirty="0">
                <a:solidFill>
                  <a:srgbClr val="7F7F7F"/>
                </a:solidFill>
                <a:latin typeface="+mn-ea"/>
              </a:rPr>
              <a:t>该部分体现创业者的战略思路，通过该模块可以告诉投资人，公司对未来的发展已经有了清晰的目标及规划，打消其疑虑；因此，建议创业者通过深度思考后来描述该模块。</a:t>
            </a:r>
            <a:endParaRPr lang="en-US" altLang="zh-CN" sz="1400" dirty="0">
              <a:solidFill>
                <a:srgbClr val="7F7F7F"/>
              </a:solidFill>
              <a:latin typeface="+mn-ea"/>
            </a:endParaRPr>
          </a:p>
          <a:p>
            <a:pPr marL="285750" indent="-285750">
              <a:lnSpc>
                <a:spcPct val="150000"/>
              </a:lnSpc>
              <a:spcBef>
                <a:spcPts val="600"/>
              </a:spcBef>
              <a:spcAft>
                <a:spcPts val="600"/>
              </a:spcAft>
              <a:buFont typeface="Wingdings" panose="05000000000000000000" pitchFamily="2" charset="2"/>
              <a:buChar char="n"/>
            </a:pPr>
            <a:endParaRPr lang="en-US" altLang="zh-CN" sz="1600" b="1" dirty="0">
              <a:solidFill>
                <a:srgbClr val="002060"/>
              </a:solidFill>
              <a:latin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316405" y="2470245"/>
            <a:ext cx="6987655" cy="3698541"/>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 name="灯片编号占位符 1"/>
          <p:cNvSpPr>
            <a:spLocks noGrp="1"/>
          </p:cNvSpPr>
          <p:nvPr>
            <p:ph type="sldNum" sz="quarter" idx="10"/>
          </p:nvPr>
        </p:nvSpPr>
        <p:spPr/>
        <p:txBody>
          <a:bodyPr/>
          <a:lstStyle/>
          <a:p>
            <a:fld id="{7CA0A638-F140-42E1-8BE9-92215B0873E2}" type="slidenum">
              <a:rPr lang="zh-CN" altLang="en-US" smtClean="0"/>
              <a:t>16</a:t>
            </a:fld>
            <a:endParaRPr lang="zh-CN" altLang="en-US" dirty="0"/>
          </a:p>
        </p:txBody>
      </p:sp>
      <p:sp>
        <p:nvSpPr>
          <p:cNvPr id="3" name="标题 2"/>
          <p:cNvSpPr>
            <a:spLocks noGrp="1"/>
          </p:cNvSpPr>
          <p:nvPr>
            <p:ph type="title"/>
          </p:nvPr>
        </p:nvSpPr>
        <p:spPr/>
        <p:txBody>
          <a:bodyPr/>
          <a:lstStyle/>
          <a:p>
            <a:endParaRPr lang="zh-CN" altLang="en-US" dirty="0"/>
          </a:p>
        </p:txBody>
      </p:sp>
      <p:sp>
        <p:nvSpPr>
          <p:cNvPr id="4" name="文本占位符 2"/>
          <p:cNvSpPr txBox="1"/>
          <p:nvPr/>
        </p:nvSpPr>
        <p:spPr>
          <a:xfrm>
            <a:off x="702892" y="1190021"/>
            <a:ext cx="1261043" cy="49801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spcBef>
                <a:spcPts val="600"/>
              </a:spcBef>
              <a:spcAft>
                <a:spcPts val="600"/>
              </a:spcAft>
              <a:buNone/>
            </a:pPr>
            <a:r>
              <a:rPr lang="zh-CN" altLang="en-US" sz="1800" dirty="0">
                <a:solidFill>
                  <a:schemeClr val="bg1">
                    <a:lumMod val="75000"/>
                  </a:schemeClr>
                </a:solidFill>
              </a:rPr>
              <a:t>投资亮点</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团队介绍</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项目概况</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市场概况</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痛点分析</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商业模式</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竞争格局</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运营现状</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未来规划</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b="1" dirty="0">
                <a:solidFill>
                  <a:schemeClr val="tx2"/>
                </a:solidFill>
              </a:rPr>
              <a:t>融资计划</a:t>
            </a:r>
            <a:endParaRPr lang="en-US" altLang="zh-CN" sz="1800" b="1" dirty="0">
              <a:solidFill>
                <a:schemeClr val="tx2"/>
              </a:solidFill>
            </a:endParaRPr>
          </a:p>
          <a:p>
            <a:pPr marL="0" indent="0">
              <a:lnSpc>
                <a:spcPct val="125000"/>
              </a:lnSpc>
              <a:spcBef>
                <a:spcPts val="600"/>
              </a:spcBef>
              <a:spcAft>
                <a:spcPts val="600"/>
              </a:spcAft>
              <a:buNone/>
            </a:pPr>
            <a:endParaRPr lang="zh-CN" altLang="en-US" sz="1800" b="0" dirty="0">
              <a:solidFill>
                <a:schemeClr val="bg1">
                  <a:lumMod val="75000"/>
                </a:schemeClr>
              </a:solidFill>
            </a:endParaRPr>
          </a:p>
        </p:txBody>
      </p:sp>
      <p:sp>
        <p:nvSpPr>
          <p:cNvPr id="5" name="矩形 4"/>
          <p:cNvSpPr/>
          <p:nvPr/>
        </p:nvSpPr>
        <p:spPr>
          <a:xfrm>
            <a:off x="2124635" y="1132764"/>
            <a:ext cx="9412500" cy="5186149"/>
          </a:xfrm>
          <a:prstGeom prst="rect">
            <a:avLst/>
          </a:prstGeom>
        </p:spPr>
        <p:txBody>
          <a:bodyPr wrap="square" anchor="t">
            <a:noAutofit/>
          </a:bodyPr>
          <a:lstStyle/>
          <a:p>
            <a:pPr marL="285750" indent="-285750">
              <a:lnSpc>
                <a:spcPct val="125000"/>
              </a:lnSpc>
              <a:spcAft>
                <a:spcPts val="600"/>
              </a:spcAft>
              <a:buFont typeface="Wingdings" panose="05000000000000000000" pitchFamily="2" charset="2"/>
              <a:buChar char="n"/>
            </a:pPr>
            <a:r>
              <a:rPr lang="zh-CN" altLang="en-US" sz="1400" b="1" dirty="0">
                <a:solidFill>
                  <a:srgbClr val="7F7F7F"/>
                </a:solidFill>
                <a:latin typeface="+mn-ea"/>
              </a:rPr>
              <a:t>目的：</a:t>
            </a:r>
            <a:r>
              <a:rPr lang="zh-CN" altLang="en-US" sz="1400" dirty="0">
                <a:solidFill>
                  <a:srgbClr val="7F7F7F"/>
                </a:solidFill>
                <a:latin typeface="+mn-ea"/>
              </a:rPr>
              <a:t>回答融资计划；</a:t>
            </a:r>
            <a:endParaRPr lang="en-US" altLang="zh-CN" sz="1400" dirty="0">
              <a:solidFill>
                <a:srgbClr val="7F7F7F"/>
              </a:solidFill>
              <a:latin typeface="+mn-ea"/>
            </a:endParaRPr>
          </a:p>
          <a:p>
            <a:pPr marL="285750" indent="-285750">
              <a:lnSpc>
                <a:spcPct val="125000"/>
              </a:lnSpc>
              <a:spcAft>
                <a:spcPts val="600"/>
              </a:spcAft>
              <a:buFont typeface="Wingdings" panose="05000000000000000000" pitchFamily="2" charset="2"/>
              <a:buChar char="n"/>
            </a:pPr>
            <a:r>
              <a:rPr lang="zh-CN" altLang="en-US" sz="1400" b="1" dirty="0">
                <a:solidFill>
                  <a:srgbClr val="7F7F7F"/>
                </a:solidFill>
                <a:latin typeface="+mn-ea"/>
              </a:rPr>
              <a:t>内容：</a:t>
            </a:r>
            <a:r>
              <a:rPr lang="zh-CN" altLang="en-US" sz="1400" dirty="0">
                <a:solidFill>
                  <a:srgbClr val="7F7F7F"/>
                </a:solidFill>
                <a:latin typeface="+mn-ea"/>
              </a:rPr>
              <a:t>描述一年的财务预测及需要融资的金额、融资的用途；</a:t>
            </a:r>
            <a:endParaRPr lang="en-US" altLang="zh-CN" sz="1400" dirty="0">
              <a:solidFill>
                <a:srgbClr val="7F7F7F"/>
              </a:solidFill>
              <a:latin typeface="+mn-ea"/>
            </a:endParaRPr>
          </a:p>
          <a:p>
            <a:pPr marL="285750" indent="-285750">
              <a:lnSpc>
                <a:spcPct val="125000"/>
              </a:lnSpc>
              <a:spcAft>
                <a:spcPts val="600"/>
              </a:spcAft>
              <a:buFont typeface="Wingdings" panose="05000000000000000000" pitchFamily="2" charset="2"/>
              <a:buChar char="n"/>
            </a:pPr>
            <a:r>
              <a:rPr lang="zh-CN" altLang="en-US" sz="1400" b="1" dirty="0">
                <a:solidFill>
                  <a:srgbClr val="7F7F7F"/>
                </a:solidFill>
                <a:latin typeface="+mn-ea"/>
              </a:rPr>
              <a:t>建议：</a:t>
            </a:r>
            <a:r>
              <a:rPr lang="zh-CN" altLang="en-US" sz="1400" dirty="0">
                <a:solidFill>
                  <a:srgbClr val="7F7F7F"/>
                </a:solidFill>
                <a:latin typeface="+mn-ea"/>
              </a:rPr>
              <a:t>融资的金额、稀释的股份、用途尽可能阐述清楚。</a:t>
            </a:r>
            <a:endParaRPr lang="en-US" altLang="zh-CN" sz="1400" dirty="0">
              <a:solidFill>
                <a:srgbClr val="7F7F7F"/>
              </a:solidFill>
              <a:latin typeface="+mn-ea"/>
            </a:endParaRPr>
          </a:p>
        </p:txBody>
      </p:sp>
      <p:graphicFrame>
        <p:nvGraphicFramePr>
          <p:cNvPr id="6" name="表格 5"/>
          <p:cNvGraphicFramePr>
            <a:graphicFrameLocks noGrp="1"/>
          </p:cNvGraphicFramePr>
          <p:nvPr/>
        </p:nvGraphicFramePr>
        <p:xfrm>
          <a:off x="3916907" y="2967448"/>
          <a:ext cx="5910970" cy="3026315"/>
        </p:xfrm>
        <a:graphic>
          <a:graphicData uri="http://schemas.openxmlformats.org/drawingml/2006/table">
            <a:tbl>
              <a:tblPr firstRow="1" bandRow="1">
                <a:tableStyleId>{5C22544A-7EE6-4342-B048-85BDC9FD1C3A}</a:tableStyleId>
              </a:tblPr>
              <a:tblGrid>
                <a:gridCol w="989876">
                  <a:extLst>
                    <a:ext uri="{9D8B030D-6E8A-4147-A177-3AD203B41FA5}">
                      <a16:colId xmlns:a16="http://schemas.microsoft.com/office/drawing/2014/main" val="20000"/>
                    </a:ext>
                  </a:extLst>
                </a:gridCol>
                <a:gridCol w="952165">
                  <a:extLst>
                    <a:ext uri="{9D8B030D-6E8A-4147-A177-3AD203B41FA5}">
                      <a16:colId xmlns:a16="http://schemas.microsoft.com/office/drawing/2014/main" val="20001"/>
                    </a:ext>
                  </a:extLst>
                </a:gridCol>
                <a:gridCol w="2752672">
                  <a:extLst>
                    <a:ext uri="{9D8B030D-6E8A-4147-A177-3AD203B41FA5}">
                      <a16:colId xmlns:a16="http://schemas.microsoft.com/office/drawing/2014/main" val="20002"/>
                    </a:ext>
                  </a:extLst>
                </a:gridCol>
                <a:gridCol w="1216257">
                  <a:extLst>
                    <a:ext uri="{9D8B030D-6E8A-4147-A177-3AD203B41FA5}">
                      <a16:colId xmlns:a16="http://schemas.microsoft.com/office/drawing/2014/main" val="20003"/>
                    </a:ext>
                  </a:extLst>
                </a:gridCol>
              </a:tblGrid>
              <a:tr h="521541">
                <a:tc rowSpan="2">
                  <a:txBody>
                    <a:bodyPr/>
                    <a:lstStyle/>
                    <a:p>
                      <a:pPr algn="ctr"/>
                      <a:r>
                        <a:rPr lang="zh-CN" altLang="en-US" sz="1200" b="0" dirty="0">
                          <a:solidFill>
                            <a:schemeClr val="tx1"/>
                          </a:solidFill>
                        </a:rPr>
                        <a:t>融资金额</a:t>
                      </a:r>
                    </a:p>
                  </a:txBody>
                  <a:tcPr marL="67606" marR="67606" marT="33802" marB="33802" anchor="ctr">
                    <a:lnL w="12700" cap="flat" cmpd="sng" algn="ctr">
                      <a:noFill/>
                      <a:prstDash val="solid"/>
                      <a:round/>
                      <a:headEnd type="none" w="med" len="med"/>
                      <a:tailEnd type="none" w="med" len="med"/>
                    </a:lnL>
                    <a:lnR w="12700" cap="flat" cmpd="sng" algn="ctr">
                      <a:solidFill>
                        <a:schemeClr val="bg1">
                          <a:lumMod val="20000"/>
                          <a:lumOff val="8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gridSpan="3">
                  <a:txBody>
                    <a:bodyPr/>
                    <a:lstStyle/>
                    <a:p>
                      <a:pPr algn="ctr"/>
                      <a:r>
                        <a:rPr lang="zh-CN" altLang="en-US" sz="1200" b="1" dirty="0">
                          <a:solidFill>
                            <a:schemeClr val="bg2"/>
                          </a:solidFill>
                        </a:rPr>
                        <a:t>融资用途</a:t>
                      </a:r>
                    </a:p>
                  </a:txBody>
                  <a:tcPr marL="67606" marR="67606" marT="33802" marB="33802" anchor="ctr">
                    <a:lnL w="12700" cap="flat" cmpd="sng" algn="ctr">
                      <a:solidFill>
                        <a:schemeClr val="bg1">
                          <a:lumMod val="20000"/>
                          <a:lumOff val="8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C000">
                        <a:alpha val="80000"/>
                      </a:srgbClr>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501480">
                <a:tc vMerge="1">
                  <a:txBody>
                    <a:bodyPr/>
                    <a:lstStyle/>
                    <a:p>
                      <a:endParaRPr lang="zh-CN"/>
                    </a:p>
                  </a:txBody>
                  <a:tcPr/>
                </a:tc>
                <a:tc>
                  <a:txBody>
                    <a:bodyPr/>
                    <a:lstStyle/>
                    <a:p>
                      <a:pPr algn="ctr"/>
                      <a:r>
                        <a:rPr lang="zh-CN" altLang="en-US" sz="1200" b="0" dirty="0">
                          <a:solidFill>
                            <a:schemeClr val="tx1"/>
                          </a:solidFill>
                        </a:rPr>
                        <a:t>比例</a:t>
                      </a:r>
                    </a:p>
                  </a:txBody>
                  <a:tcPr marL="67606" marR="67606" marT="33802" marB="33802" anchor="ctr">
                    <a:lnL w="12700" cap="flat" cmpd="sng" algn="ctr">
                      <a:solidFill>
                        <a:schemeClr val="bg1">
                          <a:lumMod val="20000"/>
                          <a:lumOff val="80000"/>
                        </a:schemeClr>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algn="ctr"/>
                      <a:r>
                        <a:rPr lang="zh-CN" altLang="en-US" sz="1200" b="0" dirty="0">
                          <a:solidFill>
                            <a:schemeClr val="tx1"/>
                          </a:solidFill>
                        </a:rPr>
                        <a:t>具体用途</a:t>
                      </a:r>
                    </a:p>
                  </a:txBody>
                  <a:tcPr marL="67606" marR="67606" marT="33802" marB="33802"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tc>
                  <a:txBody>
                    <a:bodyPr/>
                    <a:lstStyle/>
                    <a:p>
                      <a:pPr algn="ctr"/>
                      <a:r>
                        <a:rPr lang="zh-CN" altLang="en-US" sz="1200" b="0" dirty="0">
                          <a:solidFill>
                            <a:schemeClr val="tx1"/>
                          </a:solidFill>
                        </a:rPr>
                        <a:t>备注</a:t>
                      </a:r>
                    </a:p>
                  </a:txBody>
                  <a:tcPr marL="67606" marR="67606" marT="33802" marB="33802"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5000"/>
                      </a:schemeClr>
                    </a:solidFill>
                  </a:tcPr>
                </a:tc>
                <a:extLst>
                  <a:ext uri="{0D108BD9-81ED-4DB2-BD59-A6C34878D82A}">
                    <a16:rowId xmlns:a16="http://schemas.microsoft.com/office/drawing/2014/main" val="10001"/>
                  </a:ext>
                </a:extLst>
              </a:tr>
              <a:tr h="622388">
                <a:tc rowSpan="3">
                  <a:txBody>
                    <a:bodyPr/>
                    <a:lstStyle/>
                    <a:p>
                      <a:pPr algn="ctr"/>
                      <a:r>
                        <a:rPr lang="en-US" altLang="zh-CN" sz="1200" dirty="0"/>
                        <a:t>XXXXX</a:t>
                      </a:r>
                      <a:r>
                        <a:rPr lang="zh-CN" altLang="en-US" sz="1200" dirty="0"/>
                        <a:t>万</a:t>
                      </a:r>
                    </a:p>
                  </a:txBody>
                  <a:tcPr marL="67606" marR="67606" marT="33802" marB="33802" anchor="ctr">
                    <a:lnL w="12700" cap="flat" cmpd="sng" algn="ctr">
                      <a:noFill/>
                      <a:prstDash val="solid"/>
                      <a:round/>
                      <a:headEnd type="none" w="med" len="med"/>
                      <a:tailEnd type="none" w="med" len="med"/>
                    </a:lnL>
                    <a:lnR w="6350" cap="flat" cmpd="sng" algn="ctr">
                      <a:solidFill>
                        <a:schemeClr val="bg1">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sz="1200" dirty="0"/>
                        <a:t>A%</a:t>
                      </a:r>
                      <a:endParaRPr lang="zh-CN" altLang="en-US" sz="1200" dirty="0"/>
                    </a:p>
                  </a:txBody>
                  <a:tcPr marL="67606" marR="67606" marT="33802" marB="33802" anchor="ctr">
                    <a:lnL w="6350" cap="flat" cmpd="sng" algn="ctr">
                      <a:solidFill>
                        <a:schemeClr val="bg1">
                          <a:lumMod val="60000"/>
                          <a:lumOff val="40000"/>
                        </a:schemeClr>
                      </a:solidFill>
                      <a:prstDash val="solid"/>
                      <a:round/>
                      <a:headEnd type="none" w="med" len="med"/>
                      <a:tailEnd type="none" w="med" len="med"/>
                    </a:lnL>
                    <a:lnR w="6350" cap="flat" cmpd="sng" algn="ctr">
                      <a:solidFill>
                        <a:schemeClr val="bg1">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60000"/>
                          <a:lumOff val="40000"/>
                        </a:schemeClr>
                      </a:solidFill>
                      <a:prstDash val="solid"/>
                      <a:round/>
                      <a:headEnd type="none" w="med" len="med"/>
                      <a:tailEnd type="none" w="med" len="med"/>
                    </a:lnB>
                    <a:solidFill>
                      <a:schemeClr val="bg2"/>
                    </a:solidFill>
                  </a:tcPr>
                </a:tc>
                <a:tc>
                  <a:txBody>
                    <a:bodyPr/>
                    <a:lstStyle/>
                    <a:p>
                      <a:endParaRPr lang="zh-CN" altLang="en-US" sz="1200" dirty="0"/>
                    </a:p>
                  </a:txBody>
                  <a:tcPr marL="67606" marR="67606" marT="33802" marB="33802" anchor="ctr">
                    <a:lnL w="6350" cap="flat" cmpd="sng" algn="ctr">
                      <a:solidFill>
                        <a:schemeClr val="bg1">
                          <a:lumMod val="60000"/>
                          <a:lumOff val="40000"/>
                        </a:schemeClr>
                      </a:solidFill>
                      <a:prstDash val="solid"/>
                      <a:round/>
                      <a:headEnd type="none" w="med" len="med"/>
                      <a:tailEnd type="none" w="med" len="med"/>
                    </a:lnL>
                    <a:lnR w="6350" cap="flat" cmpd="sng" algn="ctr">
                      <a:solidFill>
                        <a:schemeClr val="bg1">
                          <a:lumMod val="60000"/>
                          <a:lumOff val="4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60000"/>
                          <a:lumOff val="40000"/>
                        </a:schemeClr>
                      </a:solidFill>
                      <a:prstDash val="solid"/>
                      <a:round/>
                      <a:headEnd type="none" w="med" len="med"/>
                      <a:tailEnd type="none" w="med" len="med"/>
                    </a:lnB>
                    <a:solidFill>
                      <a:schemeClr val="bg2"/>
                    </a:solidFill>
                  </a:tcPr>
                </a:tc>
                <a:tc>
                  <a:txBody>
                    <a:bodyPr/>
                    <a:lstStyle/>
                    <a:p>
                      <a:endParaRPr lang="zh-CN" altLang="en-US" sz="1200" dirty="0"/>
                    </a:p>
                  </a:txBody>
                  <a:tcPr marL="67606" marR="67606" marT="33802" marB="33802" anchor="ctr">
                    <a:lnL w="6350" cap="flat" cmpd="sng" algn="ctr">
                      <a:solidFill>
                        <a:schemeClr val="bg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60000"/>
                          <a:lumOff val="4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690453">
                <a:tc vMerge="1">
                  <a:txBody>
                    <a:bodyPr/>
                    <a:lstStyle/>
                    <a:p>
                      <a:endParaRPr lang="zh-CN"/>
                    </a:p>
                  </a:txBody>
                  <a:tcPr>
                    <a:solidFill>
                      <a:schemeClr val="bg2"/>
                    </a:solidFill>
                  </a:tcPr>
                </a:tc>
                <a:tc>
                  <a:txBody>
                    <a:bodyPr/>
                    <a:lstStyle/>
                    <a:p>
                      <a:pPr algn="ctr"/>
                      <a:r>
                        <a:rPr lang="en-US" altLang="zh-CN" sz="1200" dirty="0"/>
                        <a:t>B%</a:t>
                      </a:r>
                      <a:endParaRPr lang="zh-CN" altLang="en-US" sz="1200" dirty="0"/>
                    </a:p>
                  </a:txBody>
                  <a:tcPr marL="67606" marR="67606" marT="33802" marB="33802" anchor="ctr">
                    <a:lnL w="6350" cap="flat" cmpd="sng" algn="ctr">
                      <a:solidFill>
                        <a:schemeClr val="bg1">
                          <a:lumMod val="60000"/>
                          <a:lumOff val="40000"/>
                        </a:schemeClr>
                      </a:solidFill>
                      <a:prstDash val="solid"/>
                      <a:round/>
                      <a:headEnd type="none" w="med" len="med"/>
                      <a:tailEnd type="none" w="med" len="med"/>
                    </a:lnL>
                    <a:lnR w="6350" cap="flat" cmpd="sng" algn="ctr">
                      <a:solidFill>
                        <a:schemeClr val="bg1">
                          <a:lumMod val="60000"/>
                          <a:lumOff val="40000"/>
                        </a:schemeClr>
                      </a:solidFill>
                      <a:prstDash val="solid"/>
                      <a:round/>
                      <a:headEnd type="none" w="med" len="med"/>
                      <a:tailEnd type="none" w="med" len="med"/>
                    </a:lnR>
                    <a:lnT w="6350" cap="flat" cmpd="sng" algn="ctr">
                      <a:solidFill>
                        <a:schemeClr val="bg1">
                          <a:lumMod val="60000"/>
                          <a:lumOff val="40000"/>
                        </a:schemeClr>
                      </a:solidFill>
                      <a:prstDash val="solid"/>
                      <a:round/>
                      <a:headEnd type="none" w="med" len="med"/>
                      <a:tailEnd type="none" w="med" len="med"/>
                    </a:lnT>
                    <a:lnB w="6350" cap="flat" cmpd="sng" algn="ctr">
                      <a:solidFill>
                        <a:schemeClr val="bg1">
                          <a:lumMod val="60000"/>
                          <a:lumOff val="40000"/>
                        </a:schemeClr>
                      </a:solidFill>
                      <a:prstDash val="solid"/>
                      <a:round/>
                      <a:headEnd type="none" w="med" len="med"/>
                      <a:tailEnd type="none" w="med" len="med"/>
                    </a:lnB>
                    <a:solidFill>
                      <a:schemeClr val="bg2"/>
                    </a:solidFill>
                  </a:tcPr>
                </a:tc>
                <a:tc>
                  <a:txBody>
                    <a:bodyPr/>
                    <a:lstStyle/>
                    <a:p>
                      <a:endParaRPr lang="zh-CN" altLang="en-US" sz="1200" dirty="0"/>
                    </a:p>
                  </a:txBody>
                  <a:tcPr marL="67606" marR="67606" marT="33802" marB="33802" anchor="ctr">
                    <a:lnL w="6350" cap="flat" cmpd="sng" algn="ctr">
                      <a:solidFill>
                        <a:schemeClr val="bg1">
                          <a:lumMod val="60000"/>
                          <a:lumOff val="40000"/>
                        </a:schemeClr>
                      </a:solidFill>
                      <a:prstDash val="solid"/>
                      <a:round/>
                      <a:headEnd type="none" w="med" len="med"/>
                      <a:tailEnd type="none" w="med" len="med"/>
                    </a:lnL>
                    <a:lnR w="6350" cap="flat" cmpd="sng" algn="ctr">
                      <a:solidFill>
                        <a:schemeClr val="bg1">
                          <a:lumMod val="60000"/>
                          <a:lumOff val="40000"/>
                        </a:schemeClr>
                      </a:solidFill>
                      <a:prstDash val="solid"/>
                      <a:round/>
                      <a:headEnd type="none" w="med" len="med"/>
                      <a:tailEnd type="none" w="med" len="med"/>
                    </a:lnR>
                    <a:lnT w="6350" cap="flat" cmpd="sng" algn="ctr">
                      <a:solidFill>
                        <a:schemeClr val="bg1">
                          <a:lumMod val="60000"/>
                          <a:lumOff val="40000"/>
                        </a:schemeClr>
                      </a:solidFill>
                      <a:prstDash val="solid"/>
                      <a:round/>
                      <a:headEnd type="none" w="med" len="med"/>
                      <a:tailEnd type="none" w="med" len="med"/>
                    </a:lnT>
                    <a:lnB w="6350" cap="flat" cmpd="sng" algn="ctr">
                      <a:solidFill>
                        <a:schemeClr val="bg1">
                          <a:lumMod val="60000"/>
                          <a:lumOff val="40000"/>
                        </a:schemeClr>
                      </a:solidFill>
                      <a:prstDash val="solid"/>
                      <a:round/>
                      <a:headEnd type="none" w="med" len="med"/>
                      <a:tailEnd type="none" w="med" len="med"/>
                    </a:lnB>
                    <a:solidFill>
                      <a:schemeClr val="bg2"/>
                    </a:solidFill>
                  </a:tcPr>
                </a:tc>
                <a:tc>
                  <a:txBody>
                    <a:bodyPr/>
                    <a:lstStyle/>
                    <a:p>
                      <a:endParaRPr lang="zh-CN" altLang="en-US" sz="1200" dirty="0"/>
                    </a:p>
                  </a:txBody>
                  <a:tcPr marL="67606" marR="67606" marT="33802" marB="33802" anchor="ctr">
                    <a:lnL w="6350" cap="flat" cmpd="sng" algn="ctr">
                      <a:solidFill>
                        <a:schemeClr val="bg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0000"/>
                          <a:lumOff val="40000"/>
                        </a:schemeClr>
                      </a:solidFill>
                      <a:prstDash val="solid"/>
                      <a:round/>
                      <a:headEnd type="none" w="med" len="med"/>
                      <a:tailEnd type="none" w="med" len="med"/>
                    </a:lnT>
                    <a:lnB w="6350" cap="flat" cmpd="sng" algn="ctr">
                      <a:solidFill>
                        <a:schemeClr val="bg1">
                          <a:lumMod val="60000"/>
                          <a:lumOff val="4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r h="690453">
                <a:tc vMerge="1">
                  <a:txBody>
                    <a:bodyPr/>
                    <a:lstStyle/>
                    <a:p>
                      <a:endParaRPr lang="zh-CN"/>
                    </a:p>
                  </a:txBody>
                  <a:tcPr>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altLang="zh-CN" sz="1200" dirty="0"/>
                        <a:t>C%</a:t>
                      </a:r>
                      <a:endParaRPr lang="zh-CN" altLang="en-US" sz="1200" dirty="0"/>
                    </a:p>
                  </a:txBody>
                  <a:tcPr marL="67606" marR="67606" marT="33802" marB="33802" anchor="ctr">
                    <a:lnL w="6350" cap="flat" cmpd="sng" algn="ctr">
                      <a:solidFill>
                        <a:schemeClr val="bg1">
                          <a:lumMod val="60000"/>
                          <a:lumOff val="40000"/>
                        </a:schemeClr>
                      </a:solidFill>
                      <a:prstDash val="solid"/>
                      <a:round/>
                      <a:headEnd type="none" w="med" len="med"/>
                      <a:tailEnd type="none" w="med" len="med"/>
                    </a:lnL>
                    <a:lnR w="6350" cap="flat" cmpd="sng" algn="ctr">
                      <a:solidFill>
                        <a:schemeClr val="bg1">
                          <a:lumMod val="60000"/>
                          <a:lumOff val="40000"/>
                        </a:schemeClr>
                      </a:solidFill>
                      <a:prstDash val="solid"/>
                      <a:round/>
                      <a:headEnd type="none" w="med" len="med"/>
                      <a:tailEnd type="none" w="med" len="med"/>
                    </a:lnR>
                    <a:lnT w="6350" cap="flat" cmpd="sng" algn="ctr">
                      <a:solidFill>
                        <a:schemeClr val="bg1">
                          <a:lumMod val="60000"/>
                          <a:lumOff val="4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zh-CN" altLang="en-US" sz="1200" dirty="0"/>
                    </a:p>
                  </a:txBody>
                  <a:tcPr marL="67606" marR="67606" marT="33802" marB="33802" anchor="ctr">
                    <a:lnL w="6350" cap="flat" cmpd="sng" algn="ctr">
                      <a:solidFill>
                        <a:schemeClr val="bg1">
                          <a:lumMod val="60000"/>
                          <a:lumOff val="40000"/>
                        </a:schemeClr>
                      </a:solidFill>
                      <a:prstDash val="solid"/>
                      <a:round/>
                      <a:headEnd type="none" w="med" len="med"/>
                      <a:tailEnd type="none" w="med" len="med"/>
                    </a:lnL>
                    <a:lnR w="6350" cap="flat" cmpd="sng" algn="ctr">
                      <a:solidFill>
                        <a:schemeClr val="bg1">
                          <a:lumMod val="60000"/>
                          <a:lumOff val="40000"/>
                        </a:schemeClr>
                      </a:solidFill>
                      <a:prstDash val="solid"/>
                      <a:round/>
                      <a:headEnd type="none" w="med" len="med"/>
                      <a:tailEnd type="none" w="med" len="med"/>
                    </a:lnR>
                    <a:lnT w="6350" cap="flat" cmpd="sng" algn="ctr">
                      <a:solidFill>
                        <a:schemeClr val="bg1">
                          <a:lumMod val="60000"/>
                          <a:lumOff val="4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zh-CN" altLang="en-US" sz="1200" dirty="0"/>
                    </a:p>
                  </a:txBody>
                  <a:tcPr marL="67606" marR="67606" marT="33802" marB="33802" anchor="ctr">
                    <a:lnL w="6350" cap="flat" cmpd="sng" algn="ctr">
                      <a:solidFill>
                        <a:schemeClr val="bg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60000"/>
                          <a:lumOff val="4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4"/>
                  </a:ext>
                </a:extLst>
              </a:tr>
            </a:tbl>
          </a:graphicData>
        </a:graphic>
      </p:graphicFrame>
      <p:sp>
        <p:nvSpPr>
          <p:cNvPr id="7" name="TextBox 2"/>
          <p:cNvSpPr txBox="1"/>
          <p:nvPr/>
        </p:nvSpPr>
        <p:spPr>
          <a:xfrm>
            <a:off x="3450844" y="2608427"/>
            <a:ext cx="6622692" cy="338554"/>
          </a:xfrm>
          <a:prstGeom prst="rect">
            <a:avLst/>
          </a:prstGeom>
          <a:noFill/>
        </p:spPr>
        <p:txBody>
          <a:bodyPr wrap="square" rtlCol="0">
            <a:spAutoFit/>
          </a:bodyPr>
          <a:lstStyle/>
          <a:p>
            <a:pPr algn="ctr"/>
            <a:r>
              <a:rPr lang="zh-CN" altLang="en-US" sz="1600" b="1" dirty="0">
                <a:latin typeface="+mn-ea"/>
              </a:rPr>
              <a:t>          本轮融资计划表</a:t>
            </a:r>
          </a:p>
        </p:txBody>
      </p:sp>
      <p:sp>
        <p:nvSpPr>
          <p:cNvPr id="9" name="文本框 8"/>
          <p:cNvSpPr txBox="1"/>
          <p:nvPr/>
        </p:nvSpPr>
        <p:spPr>
          <a:xfrm rot="20167353">
            <a:off x="8452060" y="2285839"/>
            <a:ext cx="1260307" cy="456214"/>
          </a:xfrm>
          <a:prstGeom prst="rect">
            <a:avLst/>
          </a:prstGeom>
          <a:noFill/>
          <a:ln>
            <a:solidFill>
              <a:schemeClr val="tx1"/>
            </a:solidFill>
          </a:ln>
        </p:spPr>
        <p:txBody>
          <a:bodyPr wrap="square" rtlCol="0" anchor="ctr">
            <a:noAutofit/>
          </a:bodyPr>
          <a:lstStyle/>
          <a:p>
            <a:pPr algn="ctr"/>
            <a:r>
              <a:rPr lang="zh-CN" altLang="en-US" sz="1600" dirty="0">
                <a:solidFill>
                  <a:srgbClr val="C00000"/>
                </a:solidFill>
              </a:rPr>
              <a:t>描述示例</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CA0A638-F140-42E1-8BE9-92215B0873E2}" type="slidenum">
              <a:rPr lang="zh-CN" altLang="en-US" smtClean="0"/>
              <a:t>17</a:t>
            </a:fld>
            <a:endParaRPr lang="zh-CN" altLang="en-US" dirty="0"/>
          </a:p>
        </p:txBody>
      </p:sp>
      <p:sp>
        <p:nvSpPr>
          <p:cNvPr id="3" name="标题 2"/>
          <p:cNvSpPr>
            <a:spLocks noGrp="1"/>
          </p:cNvSpPr>
          <p:nvPr>
            <p:ph type="title"/>
          </p:nvPr>
        </p:nvSpPr>
        <p:spPr/>
        <p:txBody>
          <a:bodyPr/>
          <a:lstStyle/>
          <a:p>
            <a:r>
              <a:rPr lang="en-US" altLang="zh-CN" dirty="0"/>
              <a:t>BP</a:t>
            </a:r>
            <a:r>
              <a:rPr lang="zh-CN" altLang="en-US" dirty="0"/>
              <a:t>的制作需要引起创业者的重视</a:t>
            </a:r>
          </a:p>
        </p:txBody>
      </p:sp>
      <p:sp>
        <p:nvSpPr>
          <p:cNvPr id="4" name="标题 2"/>
          <p:cNvSpPr txBox="1"/>
          <p:nvPr/>
        </p:nvSpPr>
        <p:spPr>
          <a:xfrm>
            <a:off x="649137" y="2030772"/>
            <a:ext cx="1234253" cy="30052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25000"/>
              </a:lnSpc>
              <a:spcBef>
                <a:spcPts val="600"/>
              </a:spcBef>
              <a:spcAft>
                <a:spcPts val="600"/>
              </a:spcAft>
            </a:pPr>
            <a:r>
              <a:rPr lang="zh-CN" altLang="en-US" dirty="0"/>
              <a:t>最</a:t>
            </a:r>
            <a:endParaRPr lang="en-US" altLang="zh-CN" dirty="0"/>
          </a:p>
          <a:p>
            <a:pPr algn="ctr">
              <a:lnSpc>
                <a:spcPct val="125000"/>
              </a:lnSpc>
              <a:spcBef>
                <a:spcPts val="600"/>
              </a:spcBef>
              <a:spcAft>
                <a:spcPts val="600"/>
              </a:spcAft>
            </a:pPr>
            <a:r>
              <a:rPr lang="zh-CN" altLang="en-US" dirty="0"/>
              <a:t>后</a:t>
            </a:r>
          </a:p>
        </p:txBody>
      </p:sp>
      <p:sp>
        <p:nvSpPr>
          <p:cNvPr id="5" name="文本框 4"/>
          <p:cNvSpPr txBox="1"/>
          <p:nvPr/>
        </p:nvSpPr>
        <p:spPr>
          <a:xfrm>
            <a:off x="2124635" y="1112686"/>
            <a:ext cx="9408084" cy="5254245"/>
          </a:xfrm>
          <a:prstGeom prst="rect">
            <a:avLst/>
          </a:prstGeom>
          <a:noFill/>
        </p:spPr>
        <p:txBody>
          <a:bodyPr wrap="square" rtlCol="0">
            <a:noAutofit/>
          </a:bodyPr>
          <a:lstStyle/>
          <a:p>
            <a:pPr algn="ctr">
              <a:lnSpc>
                <a:spcPct val="125000"/>
              </a:lnSpc>
              <a:spcBef>
                <a:spcPts val="600"/>
              </a:spcBef>
              <a:spcAft>
                <a:spcPts val="1200"/>
              </a:spcAft>
              <a:buClr>
                <a:srgbClr val="002060"/>
              </a:buClr>
            </a:pPr>
            <a:endParaRPr lang="en-US" altLang="zh-CN" b="1" dirty="0">
              <a:solidFill>
                <a:srgbClr val="002060"/>
              </a:solidFill>
            </a:endParaRPr>
          </a:p>
          <a:p>
            <a:pPr algn="ctr">
              <a:lnSpc>
                <a:spcPct val="125000"/>
              </a:lnSpc>
              <a:spcBef>
                <a:spcPts val="600"/>
              </a:spcBef>
              <a:spcAft>
                <a:spcPts val="1200"/>
              </a:spcAft>
              <a:buClr>
                <a:srgbClr val="002060"/>
              </a:buClr>
            </a:pPr>
            <a:endParaRPr lang="en-US" altLang="zh-CN" b="1" dirty="0">
              <a:solidFill>
                <a:srgbClr val="002060"/>
              </a:solidFill>
            </a:endParaRPr>
          </a:p>
          <a:p>
            <a:pPr algn="ctr">
              <a:lnSpc>
                <a:spcPct val="125000"/>
              </a:lnSpc>
              <a:spcBef>
                <a:spcPts val="600"/>
              </a:spcBef>
              <a:spcAft>
                <a:spcPts val="1200"/>
              </a:spcAft>
              <a:buClr>
                <a:srgbClr val="002060"/>
              </a:buClr>
            </a:pPr>
            <a:endParaRPr lang="en-US" altLang="zh-CN" b="1" dirty="0">
              <a:solidFill>
                <a:srgbClr val="002060"/>
              </a:solidFill>
            </a:endParaRPr>
          </a:p>
          <a:p>
            <a:pPr algn="ctr">
              <a:lnSpc>
                <a:spcPct val="125000"/>
              </a:lnSpc>
              <a:spcBef>
                <a:spcPts val="600"/>
              </a:spcBef>
              <a:spcAft>
                <a:spcPts val="1200"/>
              </a:spcAft>
              <a:buClr>
                <a:srgbClr val="002060"/>
              </a:buClr>
            </a:pPr>
            <a:r>
              <a:rPr lang="zh-CN" altLang="en-US" dirty="0">
                <a:solidFill>
                  <a:srgbClr val="7F7F7F"/>
                </a:solidFill>
              </a:rPr>
              <a:t>项目可以考虑采用以太的模板，</a:t>
            </a:r>
            <a:r>
              <a:rPr lang="zh-CN" altLang="en-US" b="1" u="sng" dirty="0">
                <a:solidFill>
                  <a:schemeClr val="tx2"/>
                </a:solidFill>
              </a:rPr>
              <a:t>亦可以使用你公司的模板，</a:t>
            </a:r>
            <a:endParaRPr lang="en-US" altLang="zh-CN" b="1" u="sng" dirty="0">
              <a:solidFill>
                <a:schemeClr val="tx2"/>
              </a:solidFill>
            </a:endParaRPr>
          </a:p>
          <a:p>
            <a:pPr algn="ctr">
              <a:lnSpc>
                <a:spcPct val="125000"/>
              </a:lnSpc>
              <a:spcBef>
                <a:spcPts val="600"/>
              </a:spcBef>
              <a:spcAft>
                <a:spcPts val="1200"/>
              </a:spcAft>
              <a:buClr>
                <a:srgbClr val="002060"/>
              </a:buClr>
            </a:pPr>
            <a:r>
              <a:rPr lang="zh-CN" altLang="en-US" dirty="0">
                <a:solidFill>
                  <a:srgbClr val="7F7F7F"/>
                </a:solidFill>
              </a:rPr>
              <a:t>但请务必保证内容模块、格式（尤其是总体</a:t>
            </a:r>
            <a:r>
              <a:rPr lang="en-US" altLang="zh-CN" dirty="0">
                <a:solidFill>
                  <a:srgbClr val="7F7F7F"/>
                </a:solidFill>
              </a:rPr>
              <a:t>PAGE</a:t>
            </a:r>
            <a:r>
              <a:rPr lang="zh-CN" altLang="en-US" dirty="0">
                <a:solidFill>
                  <a:srgbClr val="7F7F7F"/>
                </a:solidFill>
              </a:rPr>
              <a:t>不超过</a:t>
            </a:r>
            <a:r>
              <a:rPr lang="en-US" altLang="zh-CN" dirty="0">
                <a:solidFill>
                  <a:srgbClr val="7F7F7F"/>
                </a:solidFill>
              </a:rPr>
              <a:t>12-15</a:t>
            </a:r>
            <a:r>
              <a:rPr lang="zh-CN" altLang="en-US" dirty="0">
                <a:solidFill>
                  <a:srgbClr val="7F7F7F"/>
                </a:solidFill>
              </a:rPr>
              <a:t>页）方面</a:t>
            </a:r>
            <a:endParaRPr lang="en-US" altLang="zh-CN" dirty="0">
              <a:solidFill>
                <a:srgbClr val="7F7F7F"/>
              </a:solidFill>
            </a:endParaRPr>
          </a:p>
          <a:p>
            <a:pPr algn="ctr">
              <a:lnSpc>
                <a:spcPct val="125000"/>
              </a:lnSpc>
              <a:spcBef>
                <a:spcPts val="600"/>
              </a:spcBef>
              <a:spcAft>
                <a:spcPts val="1200"/>
              </a:spcAft>
              <a:buClr>
                <a:srgbClr val="002060"/>
              </a:buClr>
            </a:pPr>
            <a:r>
              <a:rPr lang="zh-CN" altLang="en-US" dirty="0">
                <a:solidFill>
                  <a:srgbClr val="7F7F7F"/>
                </a:solidFill>
              </a:rPr>
              <a:t>遵守以太过往从众多项目中总结出来的经验，以赢得更多投资人的关注！</a:t>
            </a:r>
            <a:endParaRPr lang="en-US" altLang="zh-CN" dirty="0">
              <a:solidFill>
                <a:srgbClr val="7F7F7F"/>
              </a:solidFill>
            </a:endParaRPr>
          </a:p>
          <a:p>
            <a:pPr algn="ctr">
              <a:lnSpc>
                <a:spcPct val="125000"/>
              </a:lnSpc>
              <a:spcBef>
                <a:spcPts val="600"/>
              </a:spcBef>
              <a:spcAft>
                <a:spcPts val="1200"/>
              </a:spcAft>
              <a:buClr>
                <a:srgbClr val="002060"/>
              </a:buClr>
            </a:pPr>
            <a:endParaRPr lang="en-US" altLang="zh-CN" dirty="0"/>
          </a:p>
          <a:p>
            <a:pPr algn="ctr">
              <a:lnSpc>
                <a:spcPct val="125000"/>
              </a:lnSpc>
              <a:spcBef>
                <a:spcPts val="600"/>
              </a:spcBef>
              <a:spcAft>
                <a:spcPts val="1200"/>
              </a:spcAft>
              <a:buClr>
                <a:srgbClr val="002060"/>
              </a:buClr>
            </a:pPr>
            <a:r>
              <a:rPr lang="zh-CN" altLang="en-US" sz="2000" b="1" dirty="0">
                <a:solidFill>
                  <a:srgbClr val="002060"/>
                </a:solidFill>
              </a:rPr>
              <a:t>祝融资顺利！！！</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CA0A638-F140-42E1-8BE9-92215B0873E2}" type="slidenum">
              <a:rPr lang="zh-CN" altLang="en-US" smtClean="0"/>
              <a:t>2</a:t>
            </a:fld>
            <a:endParaRPr lang="zh-CN" altLang="en-US" dirty="0"/>
          </a:p>
        </p:txBody>
      </p:sp>
      <p:sp>
        <p:nvSpPr>
          <p:cNvPr id="3" name="标题 2"/>
          <p:cNvSpPr>
            <a:spLocks noGrp="1"/>
          </p:cNvSpPr>
          <p:nvPr>
            <p:ph type="title"/>
          </p:nvPr>
        </p:nvSpPr>
        <p:spPr/>
        <p:txBody>
          <a:bodyPr/>
          <a:lstStyle/>
          <a:p>
            <a:r>
              <a:rPr lang="en-US" altLang="zh-CN" dirty="0"/>
              <a:t>BP</a:t>
            </a:r>
            <a:r>
              <a:rPr lang="zh-CN" altLang="en-US" dirty="0"/>
              <a:t>的制作需要引起创业者的重视</a:t>
            </a:r>
          </a:p>
        </p:txBody>
      </p:sp>
      <p:sp>
        <p:nvSpPr>
          <p:cNvPr id="4" name="标题 2"/>
          <p:cNvSpPr txBox="1"/>
          <p:nvPr/>
        </p:nvSpPr>
        <p:spPr>
          <a:xfrm>
            <a:off x="649137" y="2030772"/>
            <a:ext cx="1234253" cy="30052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25000"/>
              </a:lnSpc>
              <a:spcBef>
                <a:spcPts val="600"/>
              </a:spcBef>
              <a:spcAft>
                <a:spcPts val="600"/>
              </a:spcAft>
            </a:pPr>
            <a:r>
              <a:rPr lang="zh-CN" altLang="en-US" dirty="0"/>
              <a:t>前</a:t>
            </a:r>
            <a:endParaRPr lang="en-US" altLang="zh-CN" dirty="0"/>
          </a:p>
          <a:p>
            <a:pPr algn="ctr">
              <a:lnSpc>
                <a:spcPct val="125000"/>
              </a:lnSpc>
              <a:spcBef>
                <a:spcPts val="600"/>
              </a:spcBef>
              <a:spcAft>
                <a:spcPts val="600"/>
              </a:spcAft>
            </a:pPr>
            <a:r>
              <a:rPr lang="zh-CN" altLang="en-US" dirty="0"/>
              <a:t>言</a:t>
            </a:r>
          </a:p>
        </p:txBody>
      </p:sp>
      <p:sp>
        <p:nvSpPr>
          <p:cNvPr id="5" name="文本框 4"/>
          <p:cNvSpPr txBox="1"/>
          <p:nvPr/>
        </p:nvSpPr>
        <p:spPr>
          <a:xfrm>
            <a:off x="2129051" y="1146554"/>
            <a:ext cx="9408084" cy="5254245"/>
          </a:xfrm>
          <a:prstGeom prst="rect">
            <a:avLst/>
          </a:prstGeom>
          <a:noFill/>
        </p:spPr>
        <p:txBody>
          <a:bodyPr wrap="square" rtlCol="0">
            <a:noAutofit/>
          </a:bodyPr>
          <a:lstStyle/>
          <a:p>
            <a:pPr algn="ctr">
              <a:lnSpc>
                <a:spcPct val="125000"/>
              </a:lnSpc>
              <a:spcBef>
                <a:spcPts val="600"/>
              </a:spcBef>
              <a:spcAft>
                <a:spcPts val="1200"/>
              </a:spcAft>
              <a:buClr>
                <a:srgbClr val="002060"/>
              </a:buClr>
            </a:pPr>
            <a:r>
              <a:rPr lang="zh-CN" altLang="en-US" sz="2000" b="1" dirty="0">
                <a:solidFill>
                  <a:schemeClr val="tx2"/>
                </a:solidFill>
              </a:rPr>
              <a:t>致创业者的信</a:t>
            </a:r>
            <a:endParaRPr lang="en-US" altLang="zh-CN" sz="2000" b="1" dirty="0">
              <a:solidFill>
                <a:schemeClr val="tx2"/>
              </a:solidFill>
            </a:endParaRPr>
          </a:p>
          <a:p>
            <a:pPr>
              <a:lnSpc>
                <a:spcPct val="150000"/>
              </a:lnSpc>
              <a:buClr>
                <a:srgbClr val="002060"/>
              </a:buClr>
            </a:pPr>
            <a:endParaRPr lang="en-US" altLang="zh-CN" dirty="0"/>
          </a:p>
          <a:p>
            <a:pPr>
              <a:lnSpc>
                <a:spcPct val="150000"/>
              </a:lnSpc>
              <a:spcBef>
                <a:spcPts val="600"/>
              </a:spcBef>
              <a:spcAft>
                <a:spcPts val="600"/>
              </a:spcAft>
              <a:buClr>
                <a:srgbClr val="002060"/>
              </a:buClr>
            </a:pPr>
            <a:r>
              <a:rPr lang="zh-CN" altLang="en-US" dirty="0">
                <a:solidFill>
                  <a:srgbClr val="7F7F7F"/>
                </a:solidFill>
              </a:rPr>
              <a:t>创业者，你好：</a:t>
            </a:r>
            <a:endParaRPr lang="en-US" altLang="zh-CN" dirty="0">
              <a:solidFill>
                <a:srgbClr val="7F7F7F"/>
              </a:solidFill>
            </a:endParaRPr>
          </a:p>
          <a:p>
            <a:pPr indent="539750">
              <a:lnSpc>
                <a:spcPct val="150000"/>
              </a:lnSpc>
              <a:spcBef>
                <a:spcPts val="600"/>
              </a:spcBef>
              <a:spcAft>
                <a:spcPts val="600"/>
              </a:spcAft>
              <a:buClr>
                <a:srgbClr val="002060"/>
              </a:buClr>
            </a:pPr>
            <a:r>
              <a:rPr lang="zh-CN" altLang="en-US" dirty="0">
                <a:solidFill>
                  <a:srgbClr val="7F7F7F"/>
                </a:solidFill>
              </a:rPr>
              <a:t>项目进入到</a:t>
            </a:r>
            <a:r>
              <a:rPr lang="en-US" altLang="zh-CN" dirty="0">
                <a:solidFill>
                  <a:srgbClr val="7F7F7F"/>
                </a:solidFill>
              </a:rPr>
              <a:t>BP</a:t>
            </a:r>
            <a:r>
              <a:rPr lang="zh-CN" altLang="en-US" dirty="0">
                <a:solidFill>
                  <a:srgbClr val="7F7F7F"/>
                </a:solidFill>
              </a:rPr>
              <a:t>（商业计划书）制作环节！</a:t>
            </a:r>
            <a:endParaRPr lang="en-US" altLang="zh-CN" dirty="0">
              <a:solidFill>
                <a:srgbClr val="7F7F7F"/>
              </a:solidFill>
            </a:endParaRPr>
          </a:p>
          <a:p>
            <a:pPr indent="539750">
              <a:lnSpc>
                <a:spcPct val="150000"/>
              </a:lnSpc>
              <a:spcBef>
                <a:spcPts val="600"/>
              </a:spcBef>
              <a:spcAft>
                <a:spcPts val="600"/>
              </a:spcAft>
              <a:buClr>
                <a:srgbClr val="002060"/>
              </a:buClr>
            </a:pPr>
            <a:r>
              <a:rPr lang="zh-CN" altLang="en-US" dirty="0">
                <a:solidFill>
                  <a:srgbClr val="7F7F7F"/>
                </a:solidFill>
              </a:rPr>
              <a:t>到目前为止，</a:t>
            </a:r>
            <a:r>
              <a:rPr lang="en-US" altLang="zh-CN" dirty="0">
                <a:solidFill>
                  <a:srgbClr val="7F7F7F"/>
                </a:solidFill>
              </a:rPr>
              <a:t>BP</a:t>
            </a:r>
            <a:r>
              <a:rPr lang="zh-CN" altLang="en-US" dirty="0">
                <a:solidFill>
                  <a:srgbClr val="7F7F7F"/>
                </a:solidFill>
              </a:rPr>
              <a:t>就是项目展现在投资人面前的第一名片，根据我们过往的经验，内容详实，逻辑清晰的</a:t>
            </a:r>
            <a:r>
              <a:rPr lang="en-US" altLang="zh-CN" dirty="0">
                <a:solidFill>
                  <a:srgbClr val="7F7F7F"/>
                </a:solidFill>
              </a:rPr>
              <a:t>BP</a:t>
            </a:r>
            <a:r>
              <a:rPr lang="zh-CN" altLang="en-US" dirty="0">
                <a:solidFill>
                  <a:srgbClr val="7F7F7F"/>
                </a:solidFill>
              </a:rPr>
              <a:t>是路演成功的第一步。因此，请务必重视</a:t>
            </a:r>
            <a:r>
              <a:rPr lang="en-US" altLang="zh-CN" dirty="0">
                <a:solidFill>
                  <a:srgbClr val="7F7F7F"/>
                </a:solidFill>
              </a:rPr>
              <a:t>BP</a:t>
            </a:r>
            <a:r>
              <a:rPr lang="zh-CN" altLang="en-US" dirty="0">
                <a:solidFill>
                  <a:srgbClr val="7F7F7F"/>
                </a:solidFill>
              </a:rPr>
              <a:t>的制作，成功的走出融资的第一步。</a:t>
            </a:r>
            <a:endParaRPr lang="en-US" altLang="zh-CN" dirty="0">
              <a:solidFill>
                <a:srgbClr val="7F7F7F"/>
              </a:solidFill>
            </a:endParaRPr>
          </a:p>
          <a:p>
            <a:pPr indent="539750">
              <a:lnSpc>
                <a:spcPct val="150000"/>
              </a:lnSpc>
              <a:spcBef>
                <a:spcPts val="600"/>
              </a:spcBef>
              <a:spcAft>
                <a:spcPts val="600"/>
              </a:spcAft>
              <a:buClr>
                <a:srgbClr val="002060"/>
              </a:buClr>
            </a:pPr>
            <a:r>
              <a:rPr lang="zh-CN" altLang="en-US" b="1" dirty="0">
                <a:solidFill>
                  <a:srgbClr val="0070C0"/>
                </a:solidFill>
              </a:rPr>
              <a:t>首先，我们需要知道，投资人在看</a:t>
            </a:r>
            <a:r>
              <a:rPr lang="en-US" altLang="zh-CN" b="1" dirty="0">
                <a:solidFill>
                  <a:srgbClr val="0070C0"/>
                </a:solidFill>
              </a:rPr>
              <a:t>BP</a:t>
            </a:r>
            <a:r>
              <a:rPr lang="zh-CN" altLang="en-US" b="1" dirty="0">
                <a:solidFill>
                  <a:srgbClr val="0070C0"/>
                </a:solidFill>
              </a:rPr>
              <a:t>时看的究竟是什么？</a:t>
            </a:r>
            <a:endParaRPr lang="en-US" altLang="zh-CN" b="1" dirty="0">
              <a:solidFill>
                <a:srgbClr val="0070C0"/>
              </a:solidFill>
            </a:endParaRPr>
          </a:p>
          <a:p>
            <a:pPr indent="539750">
              <a:lnSpc>
                <a:spcPct val="150000"/>
              </a:lnSpc>
              <a:spcBef>
                <a:spcPts val="600"/>
              </a:spcBef>
              <a:spcAft>
                <a:spcPts val="600"/>
              </a:spcAft>
              <a:buClr>
                <a:srgbClr val="002060"/>
              </a:buClr>
            </a:pPr>
            <a:r>
              <a:rPr lang="zh-CN" altLang="en-US" b="1" dirty="0">
                <a:solidFill>
                  <a:srgbClr val="0070C0"/>
                </a:solidFill>
              </a:rPr>
              <a:t>投资人关注的是基于一个</a:t>
            </a:r>
            <a:r>
              <a:rPr lang="en-US" altLang="zh-CN" b="1" dirty="0">
                <a:solidFill>
                  <a:srgbClr val="0070C0"/>
                </a:solidFill>
              </a:rPr>
              <a:t>xxx</a:t>
            </a:r>
            <a:r>
              <a:rPr lang="zh-CN" altLang="en-US" b="1" dirty="0">
                <a:solidFill>
                  <a:srgbClr val="0070C0"/>
                </a:solidFill>
              </a:rPr>
              <a:t>假设，创业者讲了一个</a:t>
            </a:r>
            <a:r>
              <a:rPr lang="en-US" altLang="zh-CN" b="1" dirty="0">
                <a:solidFill>
                  <a:srgbClr val="0070C0"/>
                </a:solidFill>
              </a:rPr>
              <a:t>xxx</a:t>
            </a:r>
            <a:r>
              <a:rPr lang="zh-CN" altLang="en-US" b="1" dirty="0">
                <a:solidFill>
                  <a:srgbClr val="0070C0"/>
                </a:solidFill>
              </a:rPr>
              <a:t>自圆其说，逻辑清晰的商业故事，从而希望判断：</a:t>
            </a:r>
            <a:r>
              <a:rPr lang="en-US" altLang="zh-CN" b="1" dirty="0">
                <a:solidFill>
                  <a:srgbClr val="0070C0"/>
                </a:solidFill>
              </a:rPr>
              <a:t>1.</a:t>
            </a:r>
            <a:r>
              <a:rPr lang="zh-CN" altLang="en-US" b="1" dirty="0">
                <a:solidFill>
                  <a:srgbClr val="0070C0"/>
                </a:solidFill>
              </a:rPr>
              <a:t> 创业者的逻辑是否清晰；</a:t>
            </a:r>
            <a:r>
              <a:rPr lang="en-US" altLang="zh-CN" b="1" dirty="0">
                <a:solidFill>
                  <a:srgbClr val="0070C0"/>
                </a:solidFill>
              </a:rPr>
              <a:t>2.</a:t>
            </a:r>
            <a:r>
              <a:rPr lang="zh-CN" altLang="en-US" b="1" dirty="0">
                <a:solidFill>
                  <a:srgbClr val="0070C0"/>
                </a:solidFill>
              </a:rPr>
              <a:t>创业者的风格</a:t>
            </a:r>
            <a:endParaRPr lang="en-US" altLang="zh-CN" b="1" dirty="0">
              <a:solidFill>
                <a:srgbClr val="0070C0"/>
              </a:solidFill>
            </a:endParaRPr>
          </a:p>
          <a:p>
            <a:pPr indent="539750">
              <a:lnSpc>
                <a:spcPct val="150000"/>
              </a:lnSpc>
              <a:spcBef>
                <a:spcPts val="600"/>
              </a:spcBef>
              <a:spcAft>
                <a:spcPts val="600"/>
              </a:spcAft>
              <a:buClr>
                <a:srgbClr val="002060"/>
              </a:buClr>
            </a:pPr>
            <a:endParaRPr lang="en-US" altLang="zh-CN" b="1" dirty="0">
              <a:solidFill>
                <a:srgbClr val="00206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CA0A638-F140-42E1-8BE9-92215B0873E2}" type="slidenum">
              <a:rPr lang="zh-CN" altLang="en-US" smtClean="0"/>
              <a:t>3</a:t>
            </a:fld>
            <a:endParaRPr lang="zh-CN" altLang="en-US" dirty="0"/>
          </a:p>
        </p:txBody>
      </p:sp>
      <p:sp>
        <p:nvSpPr>
          <p:cNvPr id="3" name="标题 2"/>
          <p:cNvSpPr>
            <a:spLocks noGrp="1"/>
          </p:cNvSpPr>
          <p:nvPr>
            <p:ph type="title"/>
          </p:nvPr>
        </p:nvSpPr>
        <p:spPr/>
        <p:txBody>
          <a:bodyPr/>
          <a:lstStyle/>
          <a:p>
            <a:r>
              <a:rPr lang="zh-CN" altLang="en-US" dirty="0"/>
              <a:t>投资人主要关心七大问题</a:t>
            </a:r>
          </a:p>
        </p:txBody>
      </p:sp>
      <p:sp>
        <p:nvSpPr>
          <p:cNvPr id="4" name="标题 2"/>
          <p:cNvSpPr txBox="1"/>
          <p:nvPr/>
        </p:nvSpPr>
        <p:spPr>
          <a:xfrm>
            <a:off x="649137" y="2030772"/>
            <a:ext cx="1234253" cy="30052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25000"/>
              </a:lnSpc>
              <a:spcBef>
                <a:spcPts val="600"/>
              </a:spcBef>
              <a:spcAft>
                <a:spcPts val="600"/>
              </a:spcAft>
            </a:pPr>
            <a:r>
              <a:rPr lang="en-US" altLang="zh-CN" dirty="0"/>
              <a:t>BP</a:t>
            </a:r>
          </a:p>
          <a:p>
            <a:pPr algn="ctr">
              <a:lnSpc>
                <a:spcPct val="125000"/>
              </a:lnSpc>
              <a:spcBef>
                <a:spcPts val="600"/>
              </a:spcBef>
              <a:spcAft>
                <a:spcPts val="600"/>
              </a:spcAft>
            </a:pPr>
            <a:r>
              <a:rPr lang="zh-CN" altLang="en-US" dirty="0"/>
              <a:t>内容</a:t>
            </a:r>
            <a:endParaRPr lang="en-US" altLang="zh-CN" dirty="0"/>
          </a:p>
          <a:p>
            <a:pPr algn="ctr">
              <a:lnSpc>
                <a:spcPct val="125000"/>
              </a:lnSpc>
              <a:spcBef>
                <a:spcPts val="600"/>
              </a:spcBef>
              <a:spcAft>
                <a:spcPts val="600"/>
              </a:spcAft>
            </a:pPr>
            <a:r>
              <a:rPr lang="zh-CN" altLang="en-US" dirty="0"/>
              <a:t>说明</a:t>
            </a:r>
          </a:p>
        </p:txBody>
      </p:sp>
      <p:cxnSp>
        <p:nvCxnSpPr>
          <p:cNvPr id="5" name="直接箭头连接符 4"/>
          <p:cNvCxnSpPr/>
          <p:nvPr/>
        </p:nvCxnSpPr>
        <p:spPr>
          <a:xfrm>
            <a:off x="2552132" y="3724151"/>
            <a:ext cx="8584441" cy="0"/>
          </a:xfrm>
          <a:prstGeom prst="straightConnector1">
            <a:avLst/>
          </a:prstGeom>
          <a:ln w="19050">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2961564" y="3614969"/>
            <a:ext cx="218364" cy="218364"/>
          </a:xfrm>
          <a:prstGeom prst="ellipse">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2"/>
                </a:solidFill>
              </a:rPr>
              <a:t>1</a:t>
            </a:r>
            <a:endParaRPr lang="zh-CN" altLang="en-US" sz="1200" b="1" dirty="0">
              <a:solidFill>
                <a:schemeClr val="bg2"/>
              </a:solidFill>
            </a:endParaRPr>
          </a:p>
        </p:txBody>
      </p:sp>
      <p:sp>
        <p:nvSpPr>
          <p:cNvPr id="7" name="椭圆 6"/>
          <p:cNvSpPr/>
          <p:nvPr/>
        </p:nvSpPr>
        <p:spPr>
          <a:xfrm>
            <a:off x="4187962" y="3614969"/>
            <a:ext cx="218364" cy="218364"/>
          </a:xfrm>
          <a:prstGeom prst="ellipse">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2"/>
                </a:solidFill>
              </a:rPr>
              <a:t>2</a:t>
            </a:r>
            <a:endParaRPr lang="zh-CN" altLang="en-US" sz="1200" b="1" dirty="0">
              <a:solidFill>
                <a:schemeClr val="bg2"/>
              </a:solidFill>
            </a:endParaRPr>
          </a:p>
        </p:txBody>
      </p:sp>
      <p:sp>
        <p:nvSpPr>
          <p:cNvPr id="8" name="椭圆 7"/>
          <p:cNvSpPr/>
          <p:nvPr/>
        </p:nvSpPr>
        <p:spPr>
          <a:xfrm>
            <a:off x="5414360" y="3614969"/>
            <a:ext cx="218364" cy="218364"/>
          </a:xfrm>
          <a:prstGeom prst="ellipse">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2"/>
                </a:solidFill>
              </a:rPr>
              <a:t>3</a:t>
            </a:r>
            <a:endParaRPr lang="zh-CN" altLang="en-US" sz="1200" b="1" dirty="0">
              <a:solidFill>
                <a:schemeClr val="bg2"/>
              </a:solidFill>
            </a:endParaRPr>
          </a:p>
        </p:txBody>
      </p:sp>
      <p:sp>
        <p:nvSpPr>
          <p:cNvPr id="9" name="椭圆 8"/>
          <p:cNvSpPr/>
          <p:nvPr/>
        </p:nvSpPr>
        <p:spPr>
          <a:xfrm>
            <a:off x="6640758" y="3614969"/>
            <a:ext cx="218364" cy="218364"/>
          </a:xfrm>
          <a:prstGeom prst="ellipse">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2"/>
                </a:solidFill>
              </a:rPr>
              <a:t>4</a:t>
            </a:r>
            <a:endParaRPr lang="zh-CN" altLang="en-US" sz="1200" b="1" dirty="0">
              <a:solidFill>
                <a:schemeClr val="bg2"/>
              </a:solidFill>
            </a:endParaRPr>
          </a:p>
        </p:txBody>
      </p:sp>
      <p:sp>
        <p:nvSpPr>
          <p:cNvPr id="10" name="椭圆 9"/>
          <p:cNvSpPr/>
          <p:nvPr/>
        </p:nvSpPr>
        <p:spPr>
          <a:xfrm>
            <a:off x="7867156" y="3614969"/>
            <a:ext cx="218364" cy="218364"/>
          </a:xfrm>
          <a:prstGeom prst="ellipse">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2"/>
                </a:solidFill>
              </a:rPr>
              <a:t>5</a:t>
            </a:r>
            <a:endParaRPr lang="zh-CN" altLang="en-US" sz="1200" b="1" dirty="0">
              <a:solidFill>
                <a:schemeClr val="bg2"/>
              </a:solidFill>
            </a:endParaRPr>
          </a:p>
        </p:txBody>
      </p:sp>
      <p:sp>
        <p:nvSpPr>
          <p:cNvPr id="11" name="椭圆 10"/>
          <p:cNvSpPr/>
          <p:nvPr/>
        </p:nvSpPr>
        <p:spPr>
          <a:xfrm>
            <a:off x="9093554" y="3614969"/>
            <a:ext cx="218364" cy="218364"/>
          </a:xfrm>
          <a:prstGeom prst="ellipse">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2"/>
                </a:solidFill>
              </a:rPr>
              <a:t>6</a:t>
            </a:r>
            <a:endParaRPr lang="zh-CN" altLang="en-US" sz="1200" b="1" dirty="0">
              <a:solidFill>
                <a:schemeClr val="bg2"/>
              </a:solidFill>
            </a:endParaRPr>
          </a:p>
        </p:txBody>
      </p:sp>
      <p:sp>
        <p:nvSpPr>
          <p:cNvPr id="12" name="椭圆 11"/>
          <p:cNvSpPr/>
          <p:nvPr/>
        </p:nvSpPr>
        <p:spPr>
          <a:xfrm>
            <a:off x="10319950" y="3614969"/>
            <a:ext cx="218364" cy="218364"/>
          </a:xfrm>
          <a:prstGeom prst="ellipse">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2"/>
                </a:solidFill>
              </a:rPr>
              <a:t>7</a:t>
            </a:r>
            <a:endParaRPr lang="zh-CN" altLang="en-US" sz="1200" b="1" dirty="0">
              <a:solidFill>
                <a:schemeClr val="bg2"/>
              </a:solidFill>
            </a:endParaRPr>
          </a:p>
        </p:txBody>
      </p:sp>
      <p:cxnSp>
        <p:nvCxnSpPr>
          <p:cNvPr id="13" name="直接箭头连接符 12"/>
          <p:cNvCxnSpPr/>
          <p:nvPr/>
        </p:nvCxnSpPr>
        <p:spPr>
          <a:xfrm>
            <a:off x="3070745" y="2838731"/>
            <a:ext cx="0" cy="748942"/>
          </a:xfrm>
          <a:prstGeom prst="straightConnector1">
            <a:avLst/>
          </a:prstGeom>
          <a:ln w="12700">
            <a:solidFill>
              <a:srgbClr val="00206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366481" y="1531215"/>
            <a:ext cx="2251881" cy="1045158"/>
          </a:xfrm>
          <a:prstGeom prst="rect">
            <a:avLst/>
          </a:prstGeom>
          <a:noFill/>
        </p:spPr>
        <p:txBody>
          <a:bodyPr wrap="square" rtlCol="0">
            <a:spAutoFit/>
          </a:bodyPr>
          <a:lstStyle/>
          <a:p>
            <a:pPr marL="285750" indent="-285750">
              <a:lnSpc>
                <a:spcPct val="125000"/>
              </a:lnSpc>
              <a:spcBef>
                <a:spcPts val="600"/>
              </a:spcBef>
              <a:spcAft>
                <a:spcPts val="600"/>
              </a:spcAft>
              <a:buFont typeface="Wingdings" panose="05000000000000000000" pitchFamily="2" charset="2"/>
              <a:buChar char="n"/>
            </a:pPr>
            <a:r>
              <a:rPr lang="en-US" altLang="zh-CN" sz="1400" dirty="0">
                <a:solidFill>
                  <a:srgbClr val="002060"/>
                </a:solidFill>
              </a:rPr>
              <a:t>Who</a:t>
            </a:r>
            <a:r>
              <a:rPr lang="zh-CN" altLang="en-US" sz="1400" dirty="0">
                <a:solidFill>
                  <a:srgbClr val="002060"/>
                </a:solidFill>
              </a:rPr>
              <a:t>：你们是谁？</a:t>
            </a:r>
            <a:endParaRPr lang="en-US" altLang="zh-CN" sz="1400" dirty="0">
              <a:solidFill>
                <a:srgbClr val="002060"/>
              </a:solidFill>
            </a:endParaRPr>
          </a:p>
          <a:p>
            <a:pPr marL="450850" indent="-177800">
              <a:lnSpc>
                <a:spcPct val="125000"/>
              </a:lnSpc>
              <a:spcAft>
                <a:spcPts val="600"/>
              </a:spcAft>
              <a:buFont typeface="Arial" panose="020B0604020202020204" pitchFamily="34" charset="0"/>
              <a:buChar char="•"/>
            </a:pPr>
            <a:r>
              <a:rPr lang="zh-CN" altLang="en-US" sz="1400" dirty="0">
                <a:solidFill>
                  <a:srgbClr val="7F7F7F"/>
                </a:solidFill>
              </a:rPr>
              <a:t>项目概况</a:t>
            </a:r>
            <a:endParaRPr lang="en-US" altLang="zh-CN" sz="1400" dirty="0">
              <a:solidFill>
                <a:srgbClr val="7F7F7F"/>
              </a:solidFill>
            </a:endParaRPr>
          </a:p>
          <a:p>
            <a:pPr marL="450850" indent="-177800">
              <a:lnSpc>
                <a:spcPct val="125000"/>
              </a:lnSpc>
              <a:spcAft>
                <a:spcPts val="600"/>
              </a:spcAft>
              <a:buFont typeface="Arial" panose="020B0604020202020204" pitchFamily="34" charset="0"/>
              <a:buChar char="•"/>
            </a:pPr>
            <a:r>
              <a:rPr lang="zh-CN" altLang="en-US" sz="1400" dirty="0">
                <a:solidFill>
                  <a:srgbClr val="7F7F7F"/>
                </a:solidFill>
              </a:rPr>
              <a:t>团队概况</a:t>
            </a:r>
          </a:p>
        </p:txBody>
      </p:sp>
      <p:sp>
        <p:nvSpPr>
          <p:cNvPr id="15" name="文本框 14"/>
          <p:cNvSpPr txBox="1"/>
          <p:nvPr/>
        </p:nvSpPr>
        <p:spPr>
          <a:xfrm>
            <a:off x="2916819" y="4759295"/>
            <a:ext cx="2497541" cy="1045158"/>
          </a:xfrm>
          <a:prstGeom prst="rect">
            <a:avLst/>
          </a:prstGeom>
          <a:noFill/>
        </p:spPr>
        <p:txBody>
          <a:bodyPr wrap="square" rtlCol="0">
            <a:spAutoFit/>
          </a:bodyPr>
          <a:lstStyle/>
          <a:p>
            <a:pPr marL="285750" indent="-285750">
              <a:lnSpc>
                <a:spcPct val="125000"/>
              </a:lnSpc>
              <a:spcBef>
                <a:spcPts val="600"/>
              </a:spcBef>
              <a:spcAft>
                <a:spcPts val="600"/>
              </a:spcAft>
              <a:buFont typeface="Wingdings" panose="05000000000000000000" pitchFamily="2" charset="2"/>
              <a:buChar char="n"/>
            </a:pPr>
            <a:r>
              <a:rPr lang="en-US" altLang="zh-CN" sz="1400" dirty="0">
                <a:solidFill>
                  <a:srgbClr val="002060"/>
                </a:solidFill>
              </a:rPr>
              <a:t>Where</a:t>
            </a:r>
            <a:r>
              <a:rPr lang="zh-CN" altLang="en-US" sz="1400" dirty="0">
                <a:solidFill>
                  <a:srgbClr val="002060"/>
                </a:solidFill>
              </a:rPr>
              <a:t>：目标市场有多大？</a:t>
            </a:r>
            <a:endParaRPr lang="en-US" altLang="zh-CN" sz="1400" dirty="0">
              <a:solidFill>
                <a:srgbClr val="002060"/>
              </a:solidFill>
            </a:endParaRPr>
          </a:p>
          <a:p>
            <a:pPr marL="450850" indent="-177800">
              <a:lnSpc>
                <a:spcPct val="125000"/>
              </a:lnSpc>
              <a:spcAft>
                <a:spcPts val="600"/>
              </a:spcAft>
              <a:buFont typeface="Arial" panose="020B0604020202020204" pitchFamily="34" charset="0"/>
              <a:buChar char="•"/>
            </a:pPr>
            <a:r>
              <a:rPr lang="zh-CN" altLang="en-US" sz="1400" dirty="0">
                <a:solidFill>
                  <a:srgbClr val="7F7F7F"/>
                </a:solidFill>
              </a:rPr>
              <a:t>市场规模</a:t>
            </a:r>
            <a:r>
              <a:rPr lang="en-US" altLang="zh-CN" sz="1400" dirty="0">
                <a:solidFill>
                  <a:srgbClr val="7F7F7F"/>
                </a:solidFill>
              </a:rPr>
              <a:t>/</a:t>
            </a:r>
            <a:r>
              <a:rPr lang="zh-CN" altLang="en-US" sz="1400" dirty="0">
                <a:solidFill>
                  <a:srgbClr val="7F7F7F"/>
                </a:solidFill>
              </a:rPr>
              <a:t>细分市场规模</a:t>
            </a:r>
            <a:endParaRPr lang="en-US" altLang="zh-CN" sz="1400" dirty="0">
              <a:solidFill>
                <a:srgbClr val="7F7F7F"/>
              </a:solidFill>
            </a:endParaRPr>
          </a:p>
          <a:p>
            <a:pPr marL="450850" indent="-177800">
              <a:lnSpc>
                <a:spcPct val="125000"/>
              </a:lnSpc>
              <a:spcAft>
                <a:spcPts val="600"/>
              </a:spcAft>
              <a:buFont typeface="Arial" panose="020B0604020202020204" pitchFamily="34" charset="0"/>
              <a:buChar char="•"/>
            </a:pPr>
            <a:r>
              <a:rPr lang="zh-CN" altLang="en-US" sz="1400" dirty="0">
                <a:solidFill>
                  <a:srgbClr val="7F7F7F"/>
                </a:solidFill>
              </a:rPr>
              <a:t>行业竞争度</a:t>
            </a:r>
          </a:p>
        </p:txBody>
      </p:sp>
      <p:cxnSp>
        <p:nvCxnSpPr>
          <p:cNvPr id="16" name="直接箭头连接符 15"/>
          <p:cNvCxnSpPr/>
          <p:nvPr/>
        </p:nvCxnSpPr>
        <p:spPr>
          <a:xfrm>
            <a:off x="4301318" y="3850940"/>
            <a:ext cx="0" cy="748942"/>
          </a:xfrm>
          <a:prstGeom prst="straightConnector1">
            <a:avLst/>
          </a:prstGeom>
          <a:ln w="12700">
            <a:solidFill>
              <a:srgbClr val="00206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5515969" y="2854654"/>
            <a:ext cx="0" cy="748942"/>
          </a:xfrm>
          <a:prstGeom prst="straightConnector1">
            <a:avLst/>
          </a:prstGeom>
          <a:ln w="12700">
            <a:solidFill>
              <a:srgbClr val="00206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6746542" y="3866863"/>
            <a:ext cx="0" cy="748942"/>
          </a:xfrm>
          <a:prstGeom prst="straightConnector1">
            <a:avLst/>
          </a:prstGeom>
          <a:ln w="12700">
            <a:solidFill>
              <a:srgbClr val="00206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451557" y="1531215"/>
            <a:ext cx="2370595" cy="1246495"/>
          </a:xfrm>
          <a:prstGeom prst="rect">
            <a:avLst/>
          </a:prstGeom>
          <a:noFill/>
        </p:spPr>
        <p:txBody>
          <a:bodyPr wrap="square" rtlCol="0">
            <a:spAutoFit/>
          </a:bodyPr>
          <a:lstStyle/>
          <a:p>
            <a:pPr marL="285750" indent="-285750">
              <a:lnSpc>
                <a:spcPct val="125000"/>
              </a:lnSpc>
              <a:spcBef>
                <a:spcPts val="600"/>
              </a:spcBef>
              <a:spcAft>
                <a:spcPts val="600"/>
              </a:spcAft>
              <a:buFont typeface="Wingdings" panose="05000000000000000000" pitchFamily="2" charset="2"/>
              <a:buChar char="n"/>
            </a:pPr>
            <a:r>
              <a:rPr lang="en-US" altLang="zh-CN" sz="1400" dirty="0">
                <a:solidFill>
                  <a:srgbClr val="002060"/>
                </a:solidFill>
              </a:rPr>
              <a:t>Why</a:t>
            </a:r>
            <a:r>
              <a:rPr lang="zh-CN" altLang="en-US" sz="1400" dirty="0">
                <a:solidFill>
                  <a:srgbClr val="002060"/>
                </a:solidFill>
              </a:rPr>
              <a:t>：所处行业痛点或用户需求？</a:t>
            </a:r>
            <a:endParaRPr lang="en-US" altLang="zh-CN" sz="1400" dirty="0">
              <a:solidFill>
                <a:srgbClr val="002060"/>
              </a:solidFill>
            </a:endParaRPr>
          </a:p>
          <a:p>
            <a:pPr marL="450850" indent="-177800">
              <a:lnSpc>
                <a:spcPct val="125000"/>
              </a:lnSpc>
              <a:spcAft>
                <a:spcPts val="600"/>
              </a:spcAft>
              <a:buFont typeface="Arial" panose="020B0604020202020204" pitchFamily="34" charset="0"/>
              <a:buChar char="•"/>
            </a:pPr>
            <a:r>
              <a:rPr lang="zh-CN" altLang="en-US" sz="1400" dirty="0">
                <a:solidFill>
                  <a:srgbClr val="7F7F7F"/>
                </a:solidFill>
              </a:rPr>
              <a:t>行业痛点分析或用户需求场景</a:t>
            </a:r>
          </a:p>
        </p:txBody>
      </p:sp>
      <p:sp>
        <p:nvSpPr>
          <p:cNvPr id="20" name="文本框 19"/>
          <p:cNvSpPr txBox="1"/>
          <p:nvPr/>
        </p:nvSpPr>
        <p:spPr>
          <a:xfrm>
            <a:off x="5752528" y="4759295"/>
            <a:ext cx="2251881" cy="1323439"/>
          </a:xfrm>
          <a:prstGeom prst="rect">
            <a:avLst/>
          </a:prstGeom>
          <a:noFill/>
        </p:spPr>
        <p:txBody>
          <a:bodyPr wrap="square" rtlCol="0">
            <a:spAutoFit/>
          </a:bodyPr>
          <a:lstStyle/>
          <a:p>
            <a:pPr marL="285750" indent="-285750">
              <a:lnSpc>
                <a:spcPct val="125000"/>
              </a:lnSpc>
              <a:spcBef>
                <a:spcPts val="600"/>
              </a:spcBef>
              <a:spcAft>
                <a:spcPts val="600"/>
              </a:spcAft>
              <a:buFont typeface="Wingdings" panose="05000000000000000000" pitchFamily="2" charset="2"/>
              <a:buChar char="n"/>
            </a:pPr>
            <a:r>
              <a:rPr lang="en-US" altLang="zh-CN" sz="1400" dirty="0">
                <a:solidFill>
                  <a:srgbClr val="002060"/>
                </a:solidFill>
              </a:rPr>
              <a:t>How</a:t>
            </a:r>
            <a:r>
              <a:rPr lang="zh-CN" altLang="en-US" sz="1400" dirty="0">
                <a:solidFill>
                  <a:srgbClr val="002060"/>
                </a:solidFill>
              </a:rPr>
              <a:t>：如何解决行业痛点或用户需求？</a:t>
            </a:r>
            <a:endParaRPr lang="en-US" altLang="zh-CN" sz="1400" dirty="0">
              <a:solidFill>
                <a:srgbClr val="002060"/>
              </a:solidFill>
            </a:endParaRPr>
          </a:p>
          <a:p>
            <a:pPr marL="450850" indent="-177800">
              <a:lnSpc>
                <a:spcPct val="125000"/>
              </a:lnSpc>
              <a:spcAft>
                <a:spcPts val="600"/>
              </a:spcAft>
              <a:buFont typeface="Arial" panose="020B0604020202020204" pitchFamily="34" charset="0"/>
              <a:buChar char="•"/>
            </a:pPr>
            <a:r>
              <a:rPr lang="zh-CN" altLang="en-US" sz="1400" dirty="0">
                <a:solidFill>
                  <a:srgbClr val="7F7F7F"/>
                </a:solidFill>
              </a:rPr>
              <a:t>业务模式</a:t>
            </a:r>
            <a:endParaRPr lang="en-US" altLang="zh-CN" sz="1400" dirty="0">
              <a:solidFill>
                <a:srgbClr val="7F7F7F"/>
              </a:solidFill>
            </a:endParaRPr>
          </a:p>
          <a:p>
            <a:pPr marL="450850" indent="-177800">
              <a:lnSpc>
                <a:spcPct val="125000"/>
              </a:lnSpc>
              <a:spcAft>
                <a:spcPts val="600"/>
              </a:spcAft>
              <a:buFont typeface="Arial" panose="020B0604020202020204" pitchFamily="34" charset="0"/>
              <a:buChar char="•"/>
            </a:pPr>
            <a:r>
              <a:rPr lang="zh-CN" altLang="en-US" sz="1400" dirty="0">
                <a:solidFill>
                  <a:srgbClr val="7F7F7F"/>
                </a:solidFill>
              </a:rPr>
              <a:t>现状策略</a:t>
            </a:r>
          </a:p>
        </p:txBody>
      </p:sp>
      <p:cxnSp>
        <p:nvCxnSpPr>
          <p:cNvPr id="21" name="直接箭头连接符 20"/>
          <p:cNvCxnSpPr/>
          <p:nvPr/>
        </p:nvCxnSpPr>
        <p:spPr>
          <a:xfrm>
            <a:off x="7988488" y="2911519"/>
            <a:ext cx="0" cy="748942"/>
          </a:xfrm>
          <a:prstGeom prst="straightConnector1">
            <a:avLst/>
          </a:prstGeom>
          <a:ln w="12700">
            <a:solidFill>
              <a:srgbClr val="00206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9219061" y="3882785"/>
            <a:ext cx="0" cy="748942"/>
          </a:xfrm>
          <a:prstGeom prst="straightConnector1">
            <a:avLst/>
          </a:prstGeom>
          <a:ln w="12700">
            <a:solidFill>
              <a:srgbClr val="00206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960355" y="1531215"/>
            <a:ext cx="2402007" cy="1323439"/>
          </a:xfrm>
          <a:prstGeom prst="rect">
            <a:avLst/>
          </a:prstGeom>
          <a:noFill/>
        </p:spPr>
        <p:txBody>
          <a:bodyPr wrap="square" rtlCol="0">
            <a:spAutoFit/>
          </a:bodyPr>
          <a:lstStyle/>
          <a:p>
            <a:pPr marL="285750" indent="-285750">
              <a:lnSpc>
                <a:spcPct val="125000"/>
              </a:lnSpc>
              <a:spcBef>
                <a:spcPts val="600"/>
              </a:spcBef>
              <a:spcAft>
                <a:spcPts val="600"/>
              </a:spcAft>
              <a:buFont typeface="Wingdings" panose="05000000000000000000" pitchFamily="2" charset="2"/>
              <a:buChar char="n"/>
            </a:pPr>
            <a:r>
              <a:rPr lang="en-US" altLang="zh-CN" sz="1400" dirty="0">
                <a:solidFill>
                  <a:srgbClr val="002060"/>
                </a:solidFill>
              </a:rPr>
              <a:t>Which</a:t>
            </a:r>
            <a:r>
              <a:rPr lang="zh-CN" altLang="en-US" sz="1400" dirty="0">
                <a:solidFill>
                  <a:srgbClr val="002060"/>
                </a:solidFill>
              </a:rPr>
              <a:t>：竞争对手如何？</a:t>
            </a:r>
            <a:endParaRPr lang="en-US" altLang="zh-CN" sz="1400" dirty="0">
              <a:solidFill>
                <a:srgbClr val="002060"/>
              </a:solidFill>
            </a:endParaRPr>
          </a:p>
          <a:p>
            <a:pPr marL="450850" indent="-177800">
              <a:lnSpc>
                <a:spcPct val="125000"/>
              </a:lnSpc>
              <a:spcAft>
                <a:spcPts val="600"/>
              </a:spcAft>
              <a:buFont typeface="Arial" panose="020B0604020202020204" pitchFamily="34" charset="0"/>
              <a:buChar char="•"/>
            </a:pPr>
            <a:r>
              <a:rPr lang="zh-CN" altLang="en-US" sz="1400" dirty="0">
                <a:solidFill>
                  <a:srgbClr val="7F7F7F"/>
                </a:solidFill>
              </a:rPr>
              <a:t>对手有谁？与我们有什么不同？</a:t>
            </a:r>
            <a:endParaRPr lang="en-US" altLang="zh-CN" sz="1400" dirty="0">
              <a:solidFill>
                <a:srgbClr val="7F7F7F"/>
              </a:solidFill>
            </a:endParaRPr>
          </a:p>
          <a:p>
            <a:pPr marL="450850" indent="-177800">
              <a:lnSpc>
                <a:spcPct val="125000"/>
              </a:lnSpc>
              <a:spcAft>
                <a:spcPts val="600"/>
              </a:spcAft>
              <a:buFont typeface="Arial" panose="020B0604020202020204" pitchFamily="34" charset="0"/>
              <a:buChar char="•"/>
            </a:pPr>
            <a:r>
              <a:rPr lang="zh-CN" altLang="en-US" sz="1400" dirty="0">
                <a:solidFill>
                  <a:srgbClr val="7F7F7F"/>
                </a:solidFill>
              </a:rPr>
              <a:t>如何实现弯道超车？</a:t>
            </a:r>
          </a:p>
        </p:txBody>
      </p:sp>
      <p:sp>
        <p:nvSpPr>
          <p:cNvPr id="24" name="文本框 23"/>
          <p:cNvSpPr txBox="1"/>
          <p:nvPr/>
        </p:nvSpPr>
        <p:spPr>
          <a:xfrm>
            <a:off x="8281916" y="4759295"/>
            <a:ext cx="2402007" cy="1323439"/>
          </a:xfrm>
          <a:prstGeom prst="rect">
            <a:avLst/>
          </a:prstGeom>
          <a:noFill/>
        </p:spPr>
        <p:txBody>
          <a:bodyPr wrap="square" rtlCol="0">
            <a:spAutoFit/>
          </a:bodyPr>
          <a:lstStyle/>
          <a:p>
            <a:pPr marL="285750" indent="-285750">
              <a:lnSpc>
                <a:spcPct val="125000"/>
              </a:lnSpc>
              <a:spcBef>
                <a:spcPts val="600"/>
              </a:spcBef>
              <a:spcAft>
                <a:spcPts val="600"/>
              </a:spcAft>
              <a:buFont typeface="Wingdings" panose="05000000000000000000" pitchFamily="2" charset="2"/>
              <a:buChar char="n"/>
            </a:pPr>
            <a:r>
              <a:rPr lang="en-US" altLang="zh-CN" sz="1400" dirty="0">
                <a:solidFill>
                  <a:srgbClr val="002060"/>
                </a:solidFill>
              </a:rPr>
              <a:t>What</a:t>
            </a:r>
            <a:r>
              <a:rPr lang="zh-CN" altLang="en-US" sz="1400" dirty="0">
                <a:solidFill>
                  <a:srgbClr val="002060"/>
                </a:solidFill>
              </a:rPr>
              <a:t>：运营现状及未来策略？</a:t>
            </a:r>
            <a:endParaRPr lang="en-US" altLang="zh-CN" sz="1400" dirty="0">
              <a:solidFill>
                <a:srgbClr val="002060"/>
              </a:solidFill>
            </a:endParaRPr>
          </a:p>
          <a:p>
            <a:pPr marL="450850" indent="-177800">
              <a:lnSpc>
                <a:spcPct val="125000"/>
              </a:lnSpc>
              <a:spcAft>
                <a:spcPts val="600"/>
              </a:spcAft>
              <a:buFont typeface="Arial" panose="020B0604020202020204" pitchFamily="34" charset="0"/>
              <a:buChar char="•"/>
            </a:pPr>
            <a:r>
              <a:rPr lang="zh-CN" altLang="en-US" sz="1400" dirty="0">
                <a:solidFill>
                  <a:srgbClr val="7F7F7F"/>
                </a:solidFill>
              </a:rPr>
              <a:t>现状运营关键数据？</a:t>
            </a:r>
            <a:endParaRPr lang="en-US" altLang="zh-CN" sz="1400" dirty="0">
              <a:solidFill>
                <a:srgbClr val="7F7F7F"/>
              </a:solidFill>
            </a:endParaRPr>
          </a:p>
          <a:p>
            <a:pPr marL="450850" indent="-177800">
              <a:lnSpc>
                <a:spcPct val="125000"/>
              </a:lnSpc>
              <a:spcAft>
                <a:spcPts val="600"/>
              </a:spcAft>
              <a:buFont typeface="Arial" panose="020B0604020202020204" pitchFamily="34" charset="0"/>
              <a:buChar char="•"/>
            </a:pPr>
            <a:r>
              <a:rPr lang="zh-CN" altLang="en-US" sz="1400" dirty="0">
                <a:solidFill>
                  <a:srgbClr val="7F7F7F"/>
                </a:solidFill>
              </a:rPr>
              <a:t>未来发展策略？</a:t>
            </a:r>
          </a:p>
        </p:txBody>
      </p:sp>
      <p:sp>
        <p:nvSpPr>
          <p:cNvPr id="25" name="文本框 24"/>
          <p:cNvSpPr txBox="1"/>
          <p:nvPr/>
        </p:nvSpPr>
        <p:spPr>
          <a:xfrm>
            <a:off x="9532006" y="1531215"/>
            <a:ext cx="1909594" cy="1054135"/>
          </a:xfrm>
          <a:prstGeom prst="rect">
            <a:avLst/>
          </a:prstGeom>
          <a:noFill/>
        </p:spPr>
        <p:txBody>
          <a:bodyPr wrap="square" rtlCol="0">
            <a:spAutoFit/>
          </a:bodyPr>
          <a:lstStyle/>
          <a:p>
            <a:pPr marL="285750" indent="-285750">
              <a:lnSpc>
                <a:spcPct val="125000"/>
              </a:lnSpc>
              <a:spcBef>
                <a:spcPts val="600"/>
              </a:spcBef>
              <a:spcAft>
                <a:spcPts val="600"/>
              </a:spcAft>
              <a:buFont typeface="Wingdings" panose="05000000000000000000" pitchFamily="2" charset="2"/>
              <a:buChar char="n"/>
            </a:pPr>
            <a:r>
              <a:rPr lang="en-US" altLang="zh-CN" sz="1400" dirty="0">
                <a:solidFill>
                  <a:srgbClr val="002060"/>
                </a:solidFill>
              </a:rPr>
              <a:t>What</a:t>
            </a:r>
            <a:r>
              <a:rPr lang="zh-CN" altLang="en-US" sz="1400" dirty="0">
                <a:solidFill>
                  <a:srgbClr val="002060"/>
                </a:solidFill>
              </a:rPr>
              <a:t>：融资计划？</a:t>
            </a:r>
            <a:endParaRPr lang="en-US" altLang="zh-CN" sz="1400" dirty="0">
              <a:solidFill>
                <a:srgbClr val="002060"/>
              </a:solidFill>
            </a:endParaRPr>
          </a:p>
          <a:p>
            <a:pPr marL="450850" indent="-177800">
              <a:lnSpc>
                <a:spcPct val="125000"/>
              </a:lnSpc>
              <a:spcAft>
                <a:spcPts val="600"/>
              </a:spcAft>
              <a:buFont typeface="Arial" panose="020B0604020202020204" pitchFamily="34" charset="0"/>
              <a:buChar char="•"/>
            </a:pPr>
            <a:r>
              <a:rPr lang="zh-CN" altLang="en-US" sz="1400" dirty="0">
                <a:solidFill>
                  <a:srgbClr val="7F7F7F"/>
                </a:solidFill>
              </a:rPr>
              <a:t>融资金额？</a:t>
            </a:r>
            <a:endParaRPr lang="en-US" altLang="zh-CN" sz="1400" dirty="0">
              <a:solidFill>
                <a:srgbClr val="7F7F7F"/>
              </a:solidFill>
            </a:endParaRPr>
          </a:p>
          <a:p>
            <a:pPr marL="450850" indent="-177800">
              <a:lnSpc>
                <a:spcPct val="125000"/>
              </a:lnSpc>
              <a:spcAft>
                <a:spcPts val="600"/>
              </a:spcAft>
              <a:buFont typeface="Arial" panose="020B0604020202020204" pitchFamily="34" charset="0"/>
              <a:buChar char="•"/>
            </a:pPr>
            <a:r>
              <a:rPr lang="zh-CN" altLang="en-US" sz="1400" dirty="0">
                <a:solidFill>
                  <a:srgbClr val="7F7F7F"/>
                </a:solidFill>
              </a:rPr>
              <a:t>融资用途？</a:t>
            </a:r>
          </a:p>
        </p:txBody>
      </p:sp>
      <p:cxnSp>
        <p:nvCxnSpPr>
          <p:cNvPr id="26" name="直接箭头连接符 25"/>
          <p:cNvCxnSpPr/>
          <p:nvPr/>
        </p:nvCxnSpPr>
        <p:spPr>
          <a:xfrm>
            <a:off x="10420065" y="2900146"/>
            <a:ext cx="0" cy="748942"/>
          </a:xfrm>
          <a:prstGeom prst="straightConnector1">
            <a:avLst/>
          </a:prstGeom>
          <a:ln w="12700">
            <a:solidFill>
              <a:srgbClr val="00206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CA0A638-F140-42E1-8BE9-92215B0873E2}" type="slidenum">
              <a:rPr lang="zh-CN" altLang="en-US" smtClean="0"/>
              <a:t>4</a:t>
            </a:fld>
            <a:endParaRPr lang="zh-CN" altLang="en-US" dirty="0"/>
          </a:p>
        </p:txBody>
      </p:sp>
      <p:sp>
        <p:nvSpPr>
          <p:cNvPr id="3" name="标题 2"/>
          <p:cNvSpPr>
            <a:spLocks noGrp="1"/>
          </p:cNvSpPr>
          <p:nvPr>
            <p:ph type="title"/>
          </p:nvPr>
        </p:nvSpPr>
        <p:spPr/>
        <p:txBody>
          <a:bodyPr/>
          <a:lstStyle/>
          <a:p>
            <a:r>
              <a:rPr lang="zh-CN" altLang="en-US" dirty="0"/>
              <a:t>除了内容外，</a:t>
            </a:r>
            <a:r>
              <a:rPr lang="en-US" altLang="zh-CN" dirty="0"/>
              <a:t>PPT</a:t>
            </a:r>
            <a:r>
              <a:rPr lang="zh-CN" altLang="en-US" dirty="0"/>
              <a:t>的格式也很重要</a:t>
            </a:r>
          </a:p>
        </p:txBody>
      </p:sp>
      <p:sp>
        <p:nvSpPr>
          <p:cNvPr id="4" name="标题 2"/>
          <p:cNvSpPr txBox="1"/>
          <p:nvPr/>
        </p:nvSpPr>
        <p:spPr>
          <a:xfrm>
            <a:off x="649137" y="2030772"/>
            <a:ext cx="1234253" cy="30052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25000"/>
              </a:lnSpc>
              <a:spcBef>
                <a:spcPts val="600"/>
              </a:spcBef>
              <a:spcAft>
                <a:spcPts val="600"/>
              </a:spcAft>
            </a:pPr>
            <a:r>
              <a:rPr lang="en-US" altLang="zh-CN" dirty="0"/>
              <a:t>BP</a:t>
            </a:r>
          </a:p>
          <a:p>
            <a:pPr algn="ctr">
              <a:lnSpc>
                <a:spcPct val="125000"/>
              </a:lnSpc>
              <a:spcBef>
                <a:spcPts val="600"/>
              </a:spcBef>
              <a:spcAft>
                <a:spcPts val="600"/>
              </a:spcAft>
            </a:pPr>
            <a:r>
              <a:rPr lang="zh-CN" altLang="en-US" dirty="0"/>
              <a:t>格式</a:t>
            </a:r>
            <a:endParaRPr lang="en-US" altLang="zh-CN" dirty="0"/>
          </a:p>
          <a:p>
            <a:pPr algn="ctr">
              <a:lnSpc>
                <a:spcPct val="125000"/>
              </a:lnSpc>
              <a:spcBef>
                <a:spcPts val="600"/>
              </a:spcBef>
              <a:spcAft>
                <a:spcPts val="600"/>
              </a:spcAft>
            </a:pPr>
            <a:r>
              <a:rPr lang="zh-CN" altLang="en-US" dirty="0"/>
              <a:t>说明</a:t>
            </a:r>
          </a:p>
        </p:txBody>
      </p:sp>
      <p:sp>
        <p:nvSpPr>
          <p:cNvPr id="27" name="矩形 26"/>
          <p:cNvSpPr/>
          <p:nvPr/>
        </p:nvSpPr>
        <p:spPr>
          <a:xfrm>
            <a:off x="2124635" y="1132764"/>
            <a:ext cx="9412500" cy="5254388"/>
          </a:xfrm>
          <a:prstGeom prst="rect">
            <a:avLst/>
          </a:prstGeom>
        </p:spPr>
        <p:txBody>
          <a:bodyPr wrap="square" anchor="ctr">
            <a:noAutofit/>
          </a:bodyPr>
          <a:lstStyle/>
          <a:p>
            <a:pPr indent="457200">
              <a:lnSpc>
                <a:spcPct val="150000"/>
              </a:lnSpc>
              <a:spcBef>
                <a:spcPts val="600"/>
              </a:spcBef>
              <a:spcAft>
                <a:spcPts val="600"/>
              </a:spcAft>
            </a:pPr>
            <a:r>
              <a:rPr lang="zh-CN" altLang="en-US" dirty="0">
                <a:solidFill>
                  <a:srgbClr val="7F7F7F"/>
                </a:solidFill>
                <a:latin typeface="+mn-ea"/>
              </a:rPr>
              <a:t>经过上面的精读，相信你已经深刻了解了</a:t>
            </a:r>
            <a:r>
              <a:rPr lang="en-US" altLang="zh-CN" dirty="0">
                <a:solidFill>
                  <a:srgbClr val="7F7F7F"/>
                </a:solidFill>
                <a:latin typeface="+mn-ea"/>
              </a:rPr>
              <a:t>BP</a:t>
            </a:r>
            <a:r>
              <a:rPr lang="zh-CN" altLang="en-US" dirty="0">
                <a:solidFill>
                  <a:srgbClr val="7F7F7F"/>
                </a:solidFill>
                <a:latin typeface="+mn-ea"/>
              </a:rPr>
              <a:t>需要输出的内容重点。因此，如果回答了上述投资人关心的问题，我们相信项目</a:t>
            </a:r>
            <a:r>
              <a:rPr lang="en-US" altLang="zh-CN" dirty="0">
                <a:solidFill>
                  <a:srgbClr val="7F7F7F"/>
                </a:solidFill>
                <a:latin typeface="+mn-ea"/>
              </a:rPr>
              <a:t>BP</a:t>
            </a:r>
            <a:r>
              <a:rPr lang="zh-CN" altLang="en-US" dirty="0">
                <a:solidFill>
                  <a:srgbClr val="7F7F7F"/>
                </a:solidFill>
                <a:latin typeface="+mn-ea"/>
              </a:rPr>
              <a:t>在内容的完整程度和逻辑结构的清晰程度上已经达到了投资人的基本要求</a:t>
            </a:r>
            <a:endParaRPr lang="en-US" altLang="zh-CN" dirty="0">
              <a:solidFill>
                <a:srgbClr val="7F7F7F"/>
              </a:solidFill>
              <a:latin typeface="+mn-ea"/>
            </a:endParaRPr>
          </a:p>
          <a:p>
            <a:pPr indent="457200">
              <a:lnSpc>
                <a:spcPct val="150000"/>
              </a:lnSpc>
              <a:spcBef>
                <a:spcPts val="600"/>
              </a:spcBef>
              <a:spcAft>
                <a:spcPts val="600"/>
              </a:spcAft>
            </a:pPr>
            <a:endParaRPr lang="en-US" altLang="zh-CN" dirty="0">
              <a:solidFill>
                <a:srgbClr val="7F7F7F"/>
              </a:solidFill>
              <a:latin typeface="+mn-ea"/>
            </a:endParaRPr>
          </a:p>
          <a:p>
            <a:pPr indent="457200">
              <a:lnSpc>
                <a:spcPct val="150000"/>
              </a:lnSpc>
              <a:spcBef>
                <a:spcPts val="600"/>
              </a:spcBef>
              <a:spcAft>
                <a:spcPts val="600"/>
              </a:spcAft>
            </a:pPr>
            <a:r>
              <a:rPr lang="zh-CN" altLang="en-US" dirty="0">
                <a:solidFill>
                  <a:srgbClr val="7F7F7F"/>
                </a:solidFill>
                <a:latin typeface="+mn-ea"/>
              </a:rPr>
              <a:t>除了内容之外，一个规范的</a:t>
            </a:r>
            <a:r>
              <a:rPr lang="en-US" altLang="zh-CN" dirty="0">
                <a:solidFill>
                  <a:srgbClr val="7F7F7F"/>
                </a:solidFill>
                <a:latin typeface="+mn-ea"/>
              </a:rPr>
              <a:t>BP</a:t>
            </a:r>
            <a:r>
              <a:rPr lang="zh-CN" altLang="en-US" dirty="0">
                <a:solidFill>
                  <a:srgbClr val="7F7F7F"/>
                </a:solidFill>
                <a:latin typeface="+mn-ea"/>
              </a:rPr>
              <a:t>内容展现形式，不仅可以进一步提高内容呈现的逻辑性和条理性，而且可以有助在正式路演约见之前给投资人留下有一个“靠谱严谨</a:t>
            </a:r>
            <a:r>
              <a:rPr lang="en-US" altLang="zh-CN" dirty="0">
                <a:solidFill>
                  <a:srgbClr val="7F7F7F"/>
                </a:solidFill>
                <a:latin typeface="+mn-ea"/>
              </a:rPr>
              <a:t>”</a:t>
            </a:r>
            <a:r>
              <a:rPr lang="zh-CN" altLang="en-US" dirty="0">
                <a:solidFill>
                  <a:srgbClr val="7F7F7F"/>
                </a:solidFill>
                <a:latin typeface="+mn-ea"/>
              </a:rPr>
              <a:t>的第一印象</a:t>
            </a:r>
            <a:endParaRPr lang="en-US" altLang="zh-CN" dirty="0">
              <a:solidFill>
                <a:srgbClr val="7F7F7F"/>
              </a:solidFill>
              <a:latin typeface="+mn-ea"/>
            </a:endParaRPr>
          </a:p>
          <a:p>
            <a:pPr indent="457200">
              <a:lnSpc>
                <a:spcPct val="150000"/>
              </a:lnSpc>
              <a:spcBef>
                <a:spcPts val="600"/>
              </a:spcBef>
              <a:spcAft>
                <a:spcPts val="600"/>
              </a:spcAft>
            </a:pPr>
            <a:endParaRPr lang="en-US" altLang="zh-CN" dirty="0">
              <a:solidFill>
                <a:srgbClr val="112B21"/>
              </a:solidFill>
              <a:latin typeface="+mn-ea"/>
            </a:endParaRPr>
          </a:p>
          <a:p>
            <a:pPr indent="457200" algn="ctr">
              <a:lnSpc>
                <a:spcPct val="150000"/>
              </a:lnSpc>
              <a:spcBef>
                <a:spcPts val="600"/>
              </a:spcBef>
              <a:spcAft>
                <a:spcPts val="600"/>
              </a:spcAft>
            </a:pPr>
            <a:r>
              <a:rPr lang="zh-CN" altLang="en-US" b="1" dirty="0">
                <a:solidFill>
                  <a:srgbClr val="002060"/>
                </a:solidFill>
                <a:latin typeface="+mn-ea"/>
              </a:rPr>
              <a:t>什么样的格式能够给投资人留下好印象？</a:t>
            </a:r>
            <a:endParaRPr lang="en-US" altLang="zh-CN" b="1" dirty="0">
              <a:solidFill>
                <a:srgbClr val="002060"/>
              </a:solidFill>
              <a:latin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CA0A638-F140-42E1-8BE9-92215B0873E2}" type="slidenum">
              <a:rPr lang="zh-CN" altLang="en-US" smtClean="0"/>
              <a:t>5</a:t>
            </a:fld>
            <a:endParaRPr lang="zh-CN" altLang="en-US" dirty="0"/>
          </a:p>
        </p:txBody>
      </p:sp>
      <p:sp>
        <p:nvSpPr>
          <p:cNvPr id="3" name="标题 2"/>
          <p:cNvSpPr>
            <a:spLocks noGrp="1"/>
          </p:cNvSpPr>
          <p:nvPr>
            <p:ph type="title"/>
          </p:nvPr>
        </p:nvSpPr>
        <p:spPr/>
        <p:txBody>
          <a:bodyPr/>
          <a:lstStyle/>
          <a:p>
            <a:r>
              <a:rPr lang="zh-CN" altLang="en-US" dirty="0"/>
              <a:t>总体格式要求</a:t>
            </a:r>
          </a:p>
        </p:txBody>
      </p:sp>
      <p:sp>
        <p:nvSpPr>
          <p:cNvPr id="4" name="标题 2"/>
          <p:cNvSpPr txBox="1"/>
          <p:nvPr/>
        </p:nvSpPr>
        <p:spPr>
          <a:xfrm>
            <a:off x="649137" y="2030772"/>
            <a:ext cx="1234253" cy="30052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25000"/>
              </a:lnSpc>
              <a:spcBef>
                <a:spcPts val="600"/>
              </a:spcBef>
              <a:spcAft>
                <a:spcPts val="600"/>
              </a:spcAft>
            </a:pPr>
            <a:r>
              <a:rPr lang="en-US" altLang="zh-CN" dirty="0"/>
              <a:t>BP</a:t>
            </a:r>
          </a:p>
          <a:p>
            <a:pPr algn="ctr">
              <a:lnSpc>
                <a:spcPct val="125000"/>
              </a:lnSpc>
              <a:spcBef>
                <a:spcPts val="600"/>
              </a:spcBef>
              <a:spcAft>
                <a:spcPts val="600"/>
              </a:spcAft>
            </a:pPr>
            <a:r>
              <a:rPr lang="zh-CN" altLang="en-US" dirty="0"/>
              <a:t>格式</a:t>
            </a:r>
            <a:endParaRPr lang="en-US" altLang="zh-CN" dirty="0"/>
          </a:p>
          <a:p>
            <a:pPr algn="ctr">
              <a:lnSpc>
                <a:spcPct val="125000"/>
              </a:lnSpc>
              <a:spcBef>
                <a:spcPts val="600"/>
              </a:spcBef>
              <a:spcAft>
                <a:spcPts val="600"/>
              </a:spcAft>
            </a:pPr>
            <a:r>
              <a:rPr lang="zh-CN" altLang="en-US" dirty="0"/>
              <a:t>说明</a:t>
            </a:r>
          </a:p>
        </p:txBody>
      </p:sp>
      <p:sp>
        <p:nvSpPr>
          <p:cNvPr id="5" name="矩形 4"/>
          <p:cNvSpPr/>
          <p:nvPr/>
        </p:nvSpPr>
        <p:spPr>
          <a:xfrm>
            <a:off x="2124635" y="1132764"/>
            <a:ext cx="9412500" cy="5254388"/>
          </a:xfrm>
          <a:prstGeom prst="rect">
            <a:avLst/>
          </a:prstGeom>
        </p:spPr>
        <p:txBody>
          <a:bodyPr wrap="square" anchor="t">
            <a:noAutofit/>
          </a:bodyPr>
          <a:lstStyle/>
          <a:p>
            <a:pPr marL="285750" lvl="0" indent="-285750">
              <a:lnSpc>
                <a:spcPct val="125000"/>
              </a:lnSpc>
              <a:spcBef>
                <a:spcPts val="600"/>
              </a:spcBef>
              <a:spcAft>
                <a:spcPts val="600"/>
              </a:spcAft>
              <a:buClr>
                <a:srgbClr val="002060"/>
              </a:buClr>
              <a:buFont typeface="Wingdings" panose="05000000000000000000" pitchFamily="2" charset="2"/>
              <a:buChar char="n"/>
            </a:pPr>
            <a:r>
              <a:rPr lang="zh-CN" altLang="en-US" sz="1600" dirty="0">
                <a:solidFill>
                  <a:srgbClr val="7F7F7F"/>
                </a:solidFill>
              </a:rPr>
              <a:t>整体风格清新，布局留有空间；</a:t>
            </a:r>
          </a:p>
          <a:p>
            <a:pPr marL="285750" lvl="0" indent="-285750">
              <a:lnSpc>
                <a:spcPct val="125000"/>
              </a:lnSpc>
              <a:spcBef>
                <a:spcPts val="600"/>
              </a:spcBef>
              <a:spcAft>
                <a:spcPts val="600"/>
              </a:spcAft>
              <a:buClr>
                <a:srgbClr val="002060"/>
              </a:buClr>
              <a:buFont typeface="Wingdings" panose="05000000000000000000" pitchFamily="2" charset="2"/>
              <a:buChar char="n"/>
            </a:pPr>
            <a:r>
              <a:rPr lang="zh-CN" altLang="en-US" sz="1600" dirty="0">
                <a:solidFill>
                  <a:srgbClr val="7F7F7F"/>
                </a:solidFill>
              </a:rPr>
              <a:t>字不如表，表不如图，请不要大段堆字；</a:t>
            </a:r>
          </a:p>
          <a:p>
            <a:pPr marL="285750" lvl="0" indent="-285750">
              <a:lnSpc>
                <a:spcPct val="125000"/>
              </a:lnSpc>
              <a:spcBef>
                <a:spcPts val="600"/>
              </a:spcBef>
              <a:spcAft>
                <a:spcPts val="600"/>
              </a:spcAft>
              <a:buClr>
                <a:srgbClr val="002060"/>
              </a:buClr>
              <a:buFont typeface="Wingdings" panose="05000000000000000000" pitchFamily="2" charset="2"/>
              <a:buChar char="n"/>
            </a:pPr>
            <a:r>
              <a:rPr lang="zh-CN" altLang="en-US" sz="1600" dirty="0">
                <a:solidFill>
                  <a:srgbClr val="7F7F7F"/>
                </a:solidFill>
              </a:rPr>
              <a:t>每页着色不要超过三种，特殊情况也不要超过四种（建议使用公司</a:t>
            </a:r>
            <a:r>
              <a:rPr lang="en-US" altLang="zh-CN" sz="1600" dirty="0">
                <a:solidFill>
                  <a:srgbClr val="7F7F7F"/>
                </a:solidFill>
              </a:rPr>
              <a:t>logo</a:t>
            </a:r>
            <a:r>
              <a:rPr lang="zh-CN" altLang="en-US" sz="1600" dirty="0">
                <a:solidFill>
                  <a:srgbClr val="7F7F7F"/>
                </a:solidFill>
              </a:rPr>
              <a:t>主色</a:t>
            </a:r>
            <a:r>
              <a:rPr lang="en-US" altLang="zh-CN" sz="1600" dirty="0">
                <a:solidFill>
                  <a:srgbClr val="7F7F7F"/>
                </a:solidFill>
              </a:rPr>
              <a:t>+</a:t>
            </a:r>
            <a:r>
              <a:rPr lang="zh-CN" altLang="en-US" sz="1600" dirty="0">
                <a:solidFill>
                  <a:srgbClr val="7F7F7F"/>
                </a:solidFill>
              </a:rPr>
              <a:t>黑</a:t>
            </a:r>
            <a:r>
              <a:rPr lang="en-US" altLang="zh-CN" sz="1600" dirty="0">
                <a:solidFill>
                  <a:srgbClr val="7F7F7F"/>
                </a:solidFill>
              </a:rPr>
              <a:t>+</a:t>
            </a:r>
            <a:r>
              <a:rPr lang="zh-CN" altLang="en-US" sz="1600" dirty="0">
                <a:solidFill>
                  <a:srgbClr val="7F7F7F"/>
                </a:solidFill>
              </a:rPr>
              <a:t>灰）</a:t>
            </a:r>
          </a:p>
          <a:p>
            <a:pPr marL="285750" lvl="0" indent="-285750">
              <a:lnSpc>
                <a:spcPct val="125000"/>
              </a:lnSpc>
              <a:spcBef>
                <a:spcPts val="600"/>
              </a:spcBef>
              <a:spcAft>
                <a:spcPts val="600"/>
              </a:spcAft>
              <a:buClr>
                <a:srgbClr val="002060"/>
              </a:buClr>
              <a:buFont typeface="Wingdings" panose="05000000000000000000" pitchFamily="2" charset="2"/>
              <a:buChar char="n"/>
            </a:pPr>
            <a:r>
              <a:rPr lang="zh-CN" altLang="en-US" sz="1600" dirty="0">
                <a:solidFill>
                  <a:srgbClr val="7F7F7F"/>
                </a:solidFill>
              </a:rPr>
              <a:t>每页的内容均不要超过边框范围，（示图如第七页所示），以形成整体统一风格；</a:t>
            </a:r>
          </a:p>
          <a:p>
            <a:pPr marL="285750" lvl="0" indent="-285750">
              <a:lnSpc>
                <a:spcPct val="125000"/>
              </a:lnSpc>
              <a:spcBef>
                <a:spcPts val="600"/>
              </a:spcBef>
              <a:spcAft>
                <a:spcPts val="600"/>
              </a:spcAft>
              <a:buClr>
                <a:srgbClr val="002060"/>
              </a:buClr>
              <a:buFont typeface="Wingdings" panose="05000000000000000000" pitchFamily="2" charset="2"/>
              <a:buChar char="n"/>
            </a:pPr>
            <a:r>
              <a:rPr lang="zh-CN" altLang="en-US" sz="1600" dirty="0">
                <a:solidFill>
                  <a:srgbClr val="7F7F7F"/>
                </a:solidFill>
              </a:rPr>
              <a:t>通篇字体、方框、表格、图表等尽可能对齐；</a:t>
            </a:r>
          </a:p>
          <a:p>
            <a:pPr marL="285750" lvl="0" indent="-285750">
              <a:lnSpc>
                <a:spcPct val="125000"/>
              </a:lnSpc>
              <a:spcBef>
                <a:spcPts val="600"/>
              </a:spcBef>
              <a:spcAft>
                <a:spcPts val="600"/>
              </a:spcAft>
              <a:buClr>
                <a:srgbClr val="002060"/>
              </a:buClr>
              <a:buFont typeface="Wingdings" panose="05000000000000000000" pitchFamily="2" charset="2"/>
              <a:buChar char="n"/>
            </a:pPr>
            <a:r>
              <a:rPr lang="zh-CN" altLang="en-US" sz="1600" dirty="0">
                <a:solidFill>
                  <a:srgbClr val="7F7F7F"/>
                </a:solidFill>
              </a:rPr>
              <a:t>请不用使用过多花哨的图表，观点更重要； </a:t>
            </a:r>
            <a:endParaRPr lang="en-US" altLang="zh-CN" sz="1600" dirty="0">
              <a:solidFill>
                <a:srgbClr val="7F7F7F"/>
              </a:solidFill>
            </a:endParaRPr>
          </a:p>
          <a:p>
            <a:pPr marL="285750" lvl="0" indent="-285750">
              <a:lnSpc>
                <a:spcPct val="125000"/>
              </a:lnSpc>
              <a:spcBef>
                <a:spcPts val="600"/>
              </a:spcBef>
              <a:spcAft>
                <a:spcPts val="600"/>
              </a:spcAft>
              <a:buClr>
                <a:srgbClr val="002060"/>
              </a:buClr>
              <a:buFont typeface="Wingdings" panose="05000000000000000000" pitchFamily="2" charset="2"/>
              <a:buChar char="n"/>
            </a:pPr>
            <a:r>
              <a:rPr lang="en-US" altLang="zh-CN" sz="1600" b="1" dirty="0">
                <a:solidFill>
                  <a:srgbClr val="FFC000"/>
                </a:solidFill>
              </a:rPr>
              <a:t>PPT</a:t>
            </a:r>
            <a:r>
              <a:rPr lang="zh-CN" altLang="en-US" sz="1600" b="1" dirty="0">
                <a:solidFill>
                  <a:srgbClr val="FFC000"/>
                </a:solidFill>
              </a:rPr>
              <a:t>页数不超过</a:t>
            </a:r>
            <a:r>
              <a:rPr lang="en-US" altLang="zh-CN" sz="1600" b="1" dirty="0">
                <a:solidFill>
                  <a:srgbClr val="FFC000"/>
                </a:solidFill>
              </a:rPr>
              <a:t>12</a:t>
            </a:r>
            <a:r>
              <a:rPr lang="zh-CN" altLang="en-US" sz="1600" b="1" dirty="0">
                <a:solidFill>
                  <a:srgbClr val="FFC000"/>
                </a:solidFill>
              </a:rPr>
              <a:t>页，特殊情况也不能超过</a:t>
            </a:r>
            <a:r>
              <a:rPr lang="en-US" altLang="zh-CN" sz="1600" b="1" dirty="0">
                <a:solidFill>
                  <a:srgbClr val="FFC000"/>
                </a:solidFill>
              </a:rPr>
              <a:t>15</a:t>
            </a:r>
            <a:r>
              <a:rPr lang="zh-CN" altLang="en-US" sz="1600" b="1" dirty="0">
                <a:solidFill>
                  <a:srgbClr val="FFC000"/>
                </a:solidFill>
              </a:rPr>
              <a:t>页（投资人保持兴趣的时间比较有限哦）</a:t>
            </a:r>
            <a:endParaRPr lang="en-US" altLang="zh-CN" sz="1600" b="1" dirty="0">
              <a:solidFill>
                <a:srgbClr val="FFC000"/>
              </a:solidFill>
            </a:endParaRPr>
          </a:p>
          <a:p>
            <a:pPr marL="285750" lvl="0" indent="-285750">
              <a:lnSpc>
                <a:spcPct val="125000"/>
              </a:lnSpc>
              <a:spcBef>
                <a:spcPts val="600"/>
              </a:spcBef>
              <a:spcAft>
                <a:spcPts val="600"/>
              </a:spcAft>
              <a:buClr>
                <a:srgbClr val="002060"/>
              </a:buClr>
              <a:buFont typeface="Wingdings" panose="05000000000000000000" pitchFamily="2" charset="2"/>
              <a:buChar char="n"/>
            </a:pPr>
            <a:endParaRPr lang="en-US" altLang="zh-CN" sz="1600" dirty="0">
              <a:solidFill>
                <a:srgbClr val="112B21"/>
              </a:solidFill>
            </a:endParaRPr>
          </a:p>
          <a:p>
            <a:pPr lvl="0" algn="ctr">
              <a:lnSpc>
                <a:spcPct val="125000"/>
              </a:lnSpc>
              <a:spcBef>
                <a:spcPts val="600"/>
              </a:spcBef>
              <a:spcAft>
                <a:spcPts val="600"/>
              </a:spcAft>
              <a:buClr>
                <a:srgbClr val="002060"/>
              </a:buClr>
            </a:pPr>
            <a:r>
              <a:rPr lang="zh-CN" altLang="en-US" b="1" dirty="0">
                <a:solidFill>
                  <a:srgbClr val="002060"/>
                </a:solidFill>
              </a:rPr>
              <a:t>尤其是最后一条要求，请务必遵守！</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CA0A638-F140-42E1-8BE9-92215B0873E2}" type="slidenum">
              <a:rPr lang="zh-CN" altLang="en-US" smtClean="0"/>
              <a:t>6</a:t>
            </a:fld>
            <a:endParaRPr lang="zh-CN" altLang="en-US" dirty="0"/>
          </a:p>
        </p:txBody>
      </p:sp>
      <p:sp>
        <p:nvSpPr>
          <p:cNvPr id="3" name="标题 2"/>
          <p:cNvSpPr>
            <a:spLocks noGrp="1"/>
          </p:cNvSpPr>
          <p:nvPr>
            <p:ph type="title"/>
          </p:nvPr>
        </p:nvSpPr>
        <p:spPr/>
        <p:txBody>
          <a:bodyPr/>
          <a:lstStyle/>
          <a:p>
            <a:endParaRPr lang="zh-CN" altLang="en-US"/>
          </a:p>
        </p:txBody>
      </p:sp>
      <p:sp>
        <p:nvSpPr>
          <p:cNvPr id="4" name="标题 2"/>
          <p:cNvSpPr txBox="1"/>
          <p:nvPr/>
        </p:nvSpPr>
        <p:spPr>
          <a:xfrm>
            <a:off x="649137" y="2030772"/>
            <a:ext cx="1234253" cy="30052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25000"/>
              </a:lnSpc>
              <a:spcBef>
                <a:spcPts val="600"/>
              </a:spcBef>
              <a:spcAft>
                <a:spcPts val="600"/>
              </a:spcAft>
            </a:pPr>
            <a:r>
              <a:rPr lang="en-US" altLang="zh-CN" dirty="0"/>
              <a:t>BP</a:t>
            </a:r>
          </a:p>
          <a:p>
            <a:pPr algn="ctr">
              <a:lnSpc>
                <a:spcPct val="125000"/>
              </a:lnSpc>
              <a:spcBef>
                <a:spcPts val="600"/>
              </a:spcBef>
              <a:spcAft>
                <a:spcPts val="600"/>
              </a:spcAft>
            </a:pPr>
            <a:r>
              <a:rPr lang="zh-CN" altLang="en-US" dirty="0"/>
              <a:t>正文</a:t>
            </a:r>
            <a:endParaRPr lang="en-US" altLang="zh-CN" dirty="0"/>
          </a:p>
          <a:p>
            <a:pPr algn="ctr">
              <a:lnSpc>
                <a:spcPct val="125000"/>
              </a:lnSpc>
              <a:spcBef>
                <a:spcPts val="600"/>
              </a:spcBef>
              <a:spcAft>
                <a:spcPts val="600"/>
              </a:spcAft>
            </a:pPr>
            <a:r>
              <a:rPr lang="zh-CN" altLang="en-US" dirty="0"/>
              <a:t>说明</a:t>
            </a:r>
          </a:p>
        </p:txBody>
      </p:sp>
      <p:sp>
        <p:nvSpPr>
          <p:cNvPr id="5" name="矩形 4"/>
          <p:cNvSpPr/>
          <p:nvPr/>
        </p:nvSpPr>
        <p:spPr>
          <a:xfrm>
            <a:off x="2124635" y="1146412"/>
            <a:ext cx="9412500" cy="5268036"/>
          </a:xfrm>
          <a:prstGeom prst="rect">
            <a:avLst/>
          </a:prstGeom>
        </p:spPr>
        <p:txBody>
          <a:bodyPr wrap="square" anchor="ctr">
            <a:noAutofit/>
          </a:bodyPr>
          <a:lstStyle/>
          <a:p>
            <a:pPr indent="457200" algn="ctr">
              <a:lnSpc>
                <a:spcPct val="150000"/>
              </a:lnSpc>
              <a:spcBef>
                <a:spcPts val="600"/>
              </a:spcBef>
              <a:spcAft>
                <a:spcPts val="600"/>
              </a:spcAft>
            </a:pPr>
            <a:endParaRPr lang="en-US" altLang="zh-CN" dirty="0">
              <a:solidFill>
                <a:srgbClr val="112B21"/>
              </a:solidFill>
              <a:latin typeface="+mn-ea"/>
            </a:endParaRPr>
          </a:p>
          <a:p>
            <a:pPr indent="457200" algn="ctr">
              <a:lnSpc>
                <a:spcPct val="150000"/>
              </a:lnSpc>
              <a:spcBef>
                <a:spcPts val="600"/>
              </a:spcBef>
              <a:spcAft>
                <a:spcPts val="600"/>
              </a:spcAft>
            </a:pPr>
            <a:endParaRPr lang="en-US" altLang="zh-CN" dirty="0">
              <a:solidFill>
                <a:srgbClr val="112B21"/>
              </a:solidFill>
              <a:latin typeface="+mn-ea"/>
            </a:endParaRPr>
          </a:p>
          <a:p>
            <a:pPr indent="457200" algn="ctr">
              <a:lnSpc>
                <a:spcPct val="150000"/>
              </a:lnSpc>
              <a:spcBef>
                <a:spcPts val="600"/>
              </a:spcBef>
              <a:spcAft>
                <a:spcPts val="600"/>
              </a:spcAft>
            </a:pPr>
            <a:r>
              <a:rPr lang="zh-CN" altLang="en-US" dirty="0">
                <a:solidFill>
                  <a:srgbClr val="7F7F7F"/>
                </a:solidFill>
                <a:latin typeface="+mn-ea"/>
              </a:rPr>
              <a:t>为便于你更好的制作</a:t>
            </a:r>
            <a:r>
              <a:rPr lang="en-US" altLang="zh-CN" dirty="0">
                <a:solidFill>
                  <a:srgbClr val="7F7F7F"/>
                </a:solidFill>
                <a:latin typeface="+mn-ea"/>
              </a:rPr>
              <a:t>BP</a:t>
            </a:r>
            <a:r>
              <a:rPr lang="zh-CN" altLang="en-US" dirty="0">
                <a:solidFill>
                  <a:srgbClr val="7F7F7F"/>
                </a:solidFill>
                <a:latin typeface="+mn-ea"/>
              </a:rPr>
              <a:t>，我们将按照</a:t>
            </a:r>
            <a:r>
              <a:rPr lang="en-US" altLang="zh-CN" dirty="0">
                <a:solidFill>
                  <a:srgbClr val="7F7F7F"/>
                </a:solidFill>
                <a:latin typeface="+mn-ea"/>
              </a:rPr>
              <a:t>BP</a:t>
            </a:r>
            <a:r>
              <a:rPr lang="zh-CN" altLang="en-US" dirty="0">
                <a:solidFill>
                  <a:srgbClr val="7F7F7F"/>
                </a:solidFill>
                <a:latin typeface="+mn-ea"/>
              </a:rPr>
              <a:t>的标准目录，</a:t>
            </a:r>
            <a:endParaRPr lang="en-US" altLang="zh-CN" dirty="0">
              <a:solidFill>
                <a:srgbClr val="7F7F7F"/>
              </a:solidFill>
              <a:latin typeface="+mn-ea"/>
            </a:endParaRPr>
          </a:p>
          <a:p>
            <a:pPr indent="457200" algn="ctr">
              <a:lnSpc>
                <a:spcPct val="150000"/>
              </a:lnSpc>
              <a:spcBef>
                <a:spcPts val="600"/>
              </a:spcBef>
              <a:spcAft>
                <a:spcPts val="600"/>
              </a:spcAft>
            </a:pPr>
            <a:r>
              <a:rPr lang="zh-CN" altLang="en-US" dirty="0">
                <a:solidFill>
                  <a:srgbClr val="7F7F7F"/>
                </a:solidFill>
                <a:latin typeface="+mn-ea"/>
              </a:rPr>
              <a:t>详细介绍每张</a:t>
            </a:r>
            <a:r>
              <a:rPr lang="en-US" altLang="zh-CN" dirty="0">
                <a:solidFill>
                  <a:srgbClr val="7F7F7F"/>
                </a:solidFill>
                <a:latin typeface="+mn-ea"/>
              </a:rPr>
              <a:t>PPT</a:t>
            </a:r>
            <a:r>
              <a:rPr lang="zh-CN" altLang="en-US" dirty="0">
                <a:solidFill>
                  <a:srgbClr val="7F7F7F"/>
                </a:solidFill>
                <a:latin typeface="+mn-ea"/>
              </a:rPr>
              <a:t>所需要展开的内容！</a:t>
            </a:r>
            <a:endParaRPr lang="en-US" altLang="zh-CN" dirty="0">
              <a:solidFill>
                <a:srgbClr val="7F7F7F"/>
              </a:solidFill>
              <a:latin typeface="+mn-ea"/>
            </a:endParaRPr>
          </a:p>
          <a:p>
            <a:pPr indent="457200">
              <a:lnSpc>
                <a:spcPct val="150000"/>
              </a:lnSpc>
              <a:spcBef>
                <a:spcPts val="600"/>
              </a:spcBef>
              <a:spcAft>
                <a:spcPts val="600"/>
              </a:spcAft>
            </a:pPr>
            <a:endParaRPr lang="en-US" altLang="zh-CN" dirty="0">
              <a:solidFill>
                <a:srgbClr val="112B21"/>
              </a:solidFill>
              <a:latin typeface="+mn-ea"/>
            </a:endParaRPr>
          </a:p>
          <a:p>
            <a:pPr indent="457200">
              <a:lnSpc>
                <a:spcPct val="150000"/>
              </a:lnSpc>
              <a:spcBef>
                <a:spcPts val="600"/>
              </a:spcBef>
              <a:spcAft>
                <a:spcPts val="600"/>
              </a:spcAft>
            </a:pPr>
            <a:endParaRPr lang="en-US" altLang="zh-CN" dirty="0">
              <a:solidFill>
                <a:srgbClr val="112B21"/>
              </a:solidFill>
              <a:latin typeface="+mn-ea"/>
            </a:endParaRPr>
          </a:p>
          <a:p>
            <a:pPr indent="457200">
              <a:lnSpc>
                <a:spcPct val="150000"/>
              </a:lnSpc>
              <a:spcBef>
                <a:spcPts val="600"/>
              </a:spcBef>
              <a:spcAft>
                <a:spcPts val="600"/>
              </a:spcAft>
            </a:pPr>
            <a:endParaRPr lang="en-US" altLang="zh-CN" dirty="0">
              <a:solidFill>
                <a:srgbClr val="112B21"/>
              </a:solidFill>
              <a:latin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CA0A638-F140-42E1-8BE9-92215B0873E2}" type="slidenum">
              <a:rPr lang="zh-CN" altLang="en-US" smtClean="0"/>
              <a:t>7</a:t>
            </a:fld>
            <a:endParaRPr lang="zh-CN" altLang="en-US" dirty="0"/>
          </a:p>
        </p:txBody>
      </p:sp>
      <p:sp>
        <p:nvSpPr>
          <p:cNvPr id="3" name="标题 2"/>
          <p:cNvSpPr>
            <a:spLocks noGrp="1"/>
          </p:cNvSpPr>
          <p:nvPr>
            <p:ph type="title"/>
          </p:nvPr>
        </p:nvSpPr>
        <p:spPr/>
        <p:txBody>
          <a:bodyPr/>
          <a:lstStyle/>
          <a:p>
            <a:endParaRPr lang="zh-CN" altLang="en-US"/>
          </a:p>
        </p:txBody>
      </p:sp>
      <p:sp>
        <p:nvSpPr>
          <p:cNvPr id="4" name="文本占位符 2"/>
          <p:cNvSpPr txBox="1"/>
          <p:nvPr/>
        </p:nvSpPr>
        <p:spPr>
          <a:xfrm>
            <a:off x="702892" y="1190021"/>
            <a:ext cx="1261043" cy="49801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spcBef>
                <a:spcPts val="600"/>
              </a:spcBef>
              <a:spcAft>
                <a:spcPts val="600"/>
              </a:spcAft>
              <a:buNone/>
            </a:pPr>
            <a:r>
              <a:rPr lang="zh-CN" altLang="en-US" sz="1800" b="1" dirty="0">
                <a:solidFill>
                  <a:schemeClr val="tx2"/>
                </a:solidFill>
              </a:rPr>
              <a:t>投资亮点</a:t>
            </a:r>
            <a:endParaRPr lang="en-US" altLang="zh-CN" sz="1800" b="1" dirty="0">
              <a:solidFill>
                <a:schemeClr val="tx2"/>
              </a:solidFill>
            </a:endParaRPr>
          </a:p>
          <a:p>
            <a:pPr marL="0" indent="0">
              <a:lnSpc>
                <a:spcPct val="125000"/>
              </a:lnSpc>
              <a:spcBef>
                <a:spcPts val="600"/>
              </a:spcBef>
              <a:spcAft>
                <a:spcPts val="600"/>
              </a:spcAft>
              <a:buNone/>
            </a:pPr>
            <a:r>
              <a:rPr lang="zh-CN" altLang="en-US" sz="1800" dirty="0">
                <a:solidFill>
                  <a:schemeClr val="bg1">
                    <a:lumMod val="75000"/>
                  </a:schemeClr>
                </a:solidFill>
              </a:rPr>
              <a:t>团队介绍</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项目概况</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b="0" dirty="0">
                <a:solidFill>
                  <a:schemeClr val="bg1">
                    <a:lumMod val="75000"/>
                  </a:schemeClr>
                </a:solidFill>
              </a:rPr>
              <a:t>市场概况</a:t>
            </a:r>
            <a:endParaRPr lang="en-US" altLang="zh-CN" sz="1800" b="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痛点</a:t>
            </a:r>
            <a:r>
              <a:rPr lang="zh-CN" altLang="en-US" sz="1800" b="0" dirty="0">
                <a:solidFill>
                  <a:schemeClr val="bg1">
                    <a:lumMod val="75000"/>
                  </a:schemeClr>
                </a:solidFill>
              </a:rPr>
              <a:t>分析</a:t>
            </a:r>
            <a:endParaRPr lang="en-US" altLang="zh-CN" sz="1800" b="0" dirty="0">
              <a:solidFill>
                <a:schemeClr val="bg1">
                  <a:lumMod val="75000"/>
                </a:schemeClr>
              </a:solidFill>
            </a:endParaRPr>
          </a:p>
          <a:p>
            <a:pPr marL="0" indent="0">
              <a:lnSpc>
                <a:spcPct val="125000"/>
              </a:lnSpc>
              <a:spcBef>
                <a:spcPts val="600"/>
              </a:spcBef>
              <a:spcAft>
                <a:spcPts val="600"/>
              </a:spcAft>
              <a:buNone/>
            </a:pPr>
            <a:r>
              <a:rPr lang="zh-CN" altLang="en-US" sz="1800" b="0" dirty="0">
                <a:solidFill>
                  <a:schemeClr val="bg1">
                    <a:lumMod val="75000"/>
                  </a:schemeClr>
                </a:solidFill>
              </a:rPr>
              <a:t>商业模式</a:t>
            </a:r>
            <a:endParaRPr lang="en-US" altLang="zh-CN" sz="1800" b="0" dirty="0">
              <a:solidFill>
                <a:schemeClr val="bg1">
                  <a:lumMod val="75000"/>
                </a:schemeClr>
              </a:solidFill>
            </a:endParaRPr>
          </a:p>
          <a:p>
            <a:pPr marL="0" indent="0">
              <a:lnSpc>
                <a:spcPct val="125000"/>
              </a:lnSpc>
              <a:spcBef>
                <a:spcPts val="600"/>
              </a:spcBef>
              <a:spcAft>
                <a:spcPts val="600"/>
              </a:spcAft>
              <a:buNone/>
            </a:pPr>
            <a:r>
              <a:rPr lang="zh-CN" altLang="en-US" sz="1800" b="0" dirty="0">
                <a:solidFill>
                  <a:schemeClr val="bg1">
                    <a:lumMod val="75000"/>
                  </a:schemeClr>
                </a:solidFill>
              </a:rPr>
              <a:t>竞争格局</a:t>
            </a:r>
            <a:endParaRPr lang="en-US" altLang="zh-CN" sz="1800" b="0" dirty="0">
              <a:solidFill>
                <a:schemeClr val="bg1">
                  <a:lumMod val="75000"/>
                </a:schemeClr>
              </a:solidFill>
            </a:endParaRPr>
          </a:p>
          <a:p>
            <a:pPr marL="0" indent="0">
              <a:lnSpc>
                <a:spcPct val="125000"/>
              </a:lnSpc>
              <a:spcBef>
                <a:spcPts val="600"/>
              </a:spcBef>
              <a:spcAft>
                <a:spcPts val="600"/>
              </a:spcAft>
              <a:buNone/>
            </a:pPr>
            <a:r>
              <a:rPr lang="zh-CN" altLang="en-US" sz="1800" b="0" dirty="0">
                <a:solidFill>
                  <a:schemeClr val="bg1">
                    <a:lumMod val="75000"/>
                  </a:schemeClr>
                </a:solidFill>
              </a:rPr>
              <a:t>运营现状</a:t>
            </a:r>
            <a:endParaRPr lang="en-US" altLang="zh-CN" sz="1800" b="0" dirty="0">
              <a:solidFill>
                <a:schemeClr val="bg1">
                  <a:lumMod val="75000"/>
                </a:schemeClr>
              </a:solidFill>
            </a:endParaRPr>
          </a:p>
          <a:p>
            <a:pPr marL="0" indent="0">
              <a:lnSpc>
                <a:spcPct val="125000"/>
              </a:lnSpc>
              <a:spcBef>
                <a:spcPts val="600"/>
              </a:spcBef>
              <a:spcAft>
                <a:spcPts val="600"/>
              </a:spcAft>
              <a:buNone/>
            </a:pPr>
            <a:r>
              <a:rPr lang="zh-CN" altLang="en-US" sz="1800" b="0" dirty="0">
                <a:solidFill>
                  <a:schemeClr val="bg1">
                    <a:lumMod val="75000"/>
                  </a:schemeClr>
                </a:solidFill>
              </a:rPr>
              <a:t>未来规划</a:t>
            </a:r>
            <a:endParaRPr lang="en-US" altLang="zh-CN" sz="1800" b="0" dirty="0">
              <a:solidFill>
                <a:schemeClr val="bg1">
                  <a:lumMod val="75000"/>
                </a:schemeClr>
              </a:solidFill>
            </a:endParaRPr>
          </a:p>
          <a:p>
            <a:pPr marL="0" indent="0">
              <a:lnSpc>
                <a:spcPct val="125000"/>
              </a:lnSpc>
              <a:spcBef>
                <a:spcPts val="600"/>
              </a:spcBef>
              <a:spcAft>
                <a:spcPts val="600"/>
              </a:spcAft>
              <a:buNone/>
            </a:pPr>
            <a:r>
              <a:rPr lang="zh-CN" altLang="en-US" sz="1800" b="0" dirty="0">
                <a:solidFill>
                  <a:schemeClr val="bg1">
                    <a:lumMod val="75000"/>
                  </a:schemeClr>
                </a:solidFill>
              </a:rPr>
              <a:t>融资计划</a:t>
            </a:r>
            <a:endParaRPr lang="en-US" altLang="zh-CN" sz="1800" b="0" dirty="0">
              <a:solidFill>
                <a:schemeClr val="bg1">
                  <a:lumMod val="75000"/>
                </a:schemeClr>
              </a:solidFill>
            </a:endParaRPr>
          </a:p>
          <a:p>
            <a:pPr marL="0" indent="0">
              <a:lnSpc>
                <a:spcPct val="125000"/>
              </a:lnSpc>
              <a:spcBef>
                <a:spcPts val="600"/>
              </a:spcBef>
              <a:spcAft>
                <a:spcPts val="600"/>
              </a:spcAft>
              <a:buNone/>
            </a:pPr>
            <a:endParaRPr lang="zh-CN" altLang="en-US" sz="1800" b="0" dirty="0">
              <a:solidFill>
                <a:schemeClr val="bg1">
                  <a:lumMod val="75000"/>
                </a:schemeClr>
              </a:solidFill>
            </a:endParaRPr>
          </a:p>
        </p:txBody>
      </p:sp>
      <p:sp>
        <p:nvSpPr>
          <p:cNvPr id="5" name="矩形 4"/>
          <p:cNvSpPr/>
          <p:nvPr/>
        </p:nvSpPr>
        <p:spPr>
          <a:xfrm>
            <a:off x="2124635" y="1132764"/>
            <a:ext cx="9412500" cy="5186149"/>
          </a:xfrm>
          <a:prstGeom prst="rect">
            <a:avLst/>
          </a:prstGeom>
        </p:spPr>
        <p:txBody>
          <a:bodyPr wrap="square" anchor="t">
            <a:noAutofit/>
          </a:bodyPr>
          <a:lstStyle/>
          <a:p>
            <a:pPr marL="285750" indent="-285750">
              <a:lnSpc>
                <a:spcPct val="125000"/>
              </a:lnSpc>
              <a:spcAft>
                <a:spcPts val="600"/>
              </a:spcAft>
              <a:buFont typeface="Wingdings" panose="05000000000000000000" pitchFamily="2" charset="2"/>
              <a:buChar char="n"/>
            </a:pPr>
            <a:r>
              <a:rPr lang="zh-CN" altLang="en-US" sz="1400" b="1" dirty="0">
                <a:solidFill>
                  <a:srgbClr val="7F7F7F"/>
                </a:solidFill>
                <a:latin typeface="+mn-ea"/>
              </a:rPr>
              <a:t>目的：</a:t>
            </a:r>
            <a:r>
              <a:rPr lang="zh-CN" altLang="en-US" sz="1400" dirty="0">
                <a:solidFill>
                  <a:srgbClr val="7F7F7F"/>
                </a:solidFill>
                <a:latin typeface="+mn-ea"/>
              </a:rPr>
              <a:t>总结</a:t>
            </a:r>
            <a:r>
              <a:rPr lang="en-US" altLang="zh-CN" sz="1400" dirty="0">
                <a:solidFill>
                  <a:srgbClr val="7F7F7F"/>
                </a:solidFill>
                <a:latin typeface="+mn-ea"/>
              </a:rPr>
              <a:t>BP</a:t>
            </a:r>
            <a:r>
              <a:rPr lang="zh-CN" altLang="en-US" sz="1400" dirty="0">
                <a:solidFill>
                  <a:srgbClr val="7F7F7F"/>
                </a:solidFill>
                <a:latin typeface="+mn-ea"/>
              </a:rPr>
              <a:t>的核心内容，运用概况性的语言来体现项目的核心优势，以快速吸引投资人；</a:t>
            </a:r>
            <a:endParaRPr lang="en-US" altLang="zh-CN" sz="1400" dirty="0">
              <a:solidFill>
                <a:srgbClr val="7F7F7F"/>
              </a:solidFill>
              <a:latin typeface="+mn-ea"/>
            </a:endParaRPr>
          </a:p>
          <a:p>
            <a:pPr marL="285750" indent="-285750">
              <a:lnSpc>
                <a:spcPct val="125000"/>
              </a:lnSpc>
              <a:spcAft>
                <a:spcPts val="600"/>
              </a:spcAft>
              <a:buFont typeface="Wingdings" panose="05000000000000000000" pitchFamily="2" charset="2"/>
              <a:buChar char="n"/>
            </a:pPr>
            <a:r>
              <a:rPr lang="zh-CN" altLang="en-US" sz="1400" b="1" dirty="0">
                <a:solidFill>
                  <a:srgbClr val="7F7F7F"/>
                </a:solidFill>
                <a:latin typeface="+mn-ea"/>
              </a:rPr>
              <a:t>内容：</a:t>
            </a:r>
            <a:r>
              <a:rPr lang="zh-CN" altLang="en-US" sz="1400" dirty="0">
                <a:solidFill>
                  <a:srgbClr val="7F7F7F"/>
                </a:solidFill>
                <a:latin typeface="+mn-ea"/>
              </a:rPr>
              <a:t>项目亮点可以是：</a:t>
            </a:r>
            <a:r>
              <a:rPr lang="zh-CN" altLang="en-US" sz="1400" b="1" dirty="0">
                <a:solidFill>
                  <a:srgbClr val="002060"/>
                </a:solidFill>
                <a:latin typeface="+mn-ea"/>
              </a:rPr>
              <a:t>市场地位、团队实力、供应链优势 </a:t>
            </a:r>
            <a:r>
              <a:rPr lang="zh-CN" altLang="en-US" sz="1400" dirty="0">
                <a:solidFill>
                  <a:srgbClr val="7F7F7F"/>
                </a:solidFill>
                <a:latin typeface="+mn-ea"/>
              </a:rPr>
              <a:t>等一切体现企业优势的领域；</a:t>
            </a:r>
            <a:endParaRPr lang="en-US" altLang="zh-CN" sz="1400" dirty="0">
              <a:solidFill>
                <a:srgbClr val="7F7F7F"/>
              </a:solidFill>
              <a:latin typeface="+mn-ea"/>
            </a:endParaRPr>
          </a:p>
          <a:p>
            <a:pPr marL="285750" indent="-285750">
              <a:lnSpc>
                <a:spcPct val="125000"/>
              </a:lnSpc>
              <a:spcAft>
                <a:spcPts val="600"/>
              </a:spcAft>
              <a:buFont typeface="Wingdings" panose="05000000000000000000" pitchFamily="2" charset="2"/>
              <a:buChar char="n"/>
            </a:pPr>
            <a:r>
              <a:rPr lang="zh-CN" altLang="en-US" sz="1400" b="1" dirty="0">
                <a:solidFill>
                  <a:srgbClr val="7F7F7F"/>
                </a:solidFill>
                <a:latin typeface="+mn-ea"/>
              </a:rPr>
              <a:t>建议：</a:t>
            </a:r>
            <a:r>
              <a:rPr lang="zh-CN" altLang="en-US" sz="1400" dirty="0">
                <a:solidFill>
                  <a:srgbClr val="7F7F7F"/>
                </a:solidFill>
                <a:latin typeface="+mn-ea"/>
              </a:rPr>
              <a:t>投资亮点不用多，建议</a:t>
            </a:r>
            <a:r>
              <a:rPr lang="en-US" altLang="zh-CN" sz="1400" dirty="0">
                <a:solidFill>
                  <a:srgbClr val="7F7F7F"/>
                </a:solidFill>
                <a:latin typeface="+mn-ea"/>
              </a:rPr>
              <a:t>4-5</a:t>
            </a:r>
            <a:r>
              <a:rPr lang="zh-CN" altLang="en-US" sz="1400" dirty="0">
                <a:solidFill>
                  <a:srgbClr val="7F7F7F"/>
                </a:solidFill>
                <a:latin typeface="+mn-ea"/>
              </a:rPr>
              <a:t>点，原则上不超过</a:t>
            </a:r>
            <a:r>
              <a:rPr lang="en-US" altLang="zh-CN" sz="1400" dirty="0">
                <a:solidFill>
                  <a:srgbClr val="7F7F7F"/>
                </a:solidFill>
                <a:latin typeface="+mn-ea"/>
              </a:rPr>
              <a:t>6</a:t>
            </a:r>
            <a:r>
              <a:rPr lang="zh-CN" altLang="en-US" sz="1400" dirty="0">
                <a:solidFill>
                  <a:srgbClr val="7F7F7F"/>
                </a:solidFill>
                <a:latin typeface="+mn-ea"/>
              </a:rPr>
              <a:t>点。</a:t>
            </a:r>
            <a:endParaRPr lang="en-US" altLang="zh-CN" sz="1400" dirty="0">
              <a:solidFill>
                <a:srgbClr val="7F7F7F"/>
              </a:solidFill>
              <a:latin typeface="+mn-ea"/>
            </a:endParaRPr>
          </a:p>
          <a:p>
            <a:pPr marL="285750" indent="-285750">
              <a:lnSpc>
                <a:spcPct val="150000"/>
              </a:lnSpc>
              <a:spcBef>
                <a:spcPts val="600"/>
              </a:spcBef>
              <a:spcAft>
                <a:spcPts val="600"/>
              </a:spcAft>
              <a:buFont typeface="Wingdings" panose="05000000000000000000" pitchFamily="2" charset="2"/>
              <a:buChar char="n"/>
            </a:pPr>
            <a:endParaRPr lang="en-US" altLang="zh-CN" sz="1600" b="1" dirty="0">
              <a:solidFill>
                <a:srgbClr val="002060"/>
              </a:solidFill>
              <a:latin typeface="+mn-ea"/>
            </a:endParaRPr>
          </a:p>
        </p:txBody>
      </p:sp>
      <p:grpSp>
        <p:nvGrpSpPr>
          <p:cNvPr id="23" name="组合 22"/>
          <p:cNvGrpSpPr/>
          <p:nvPr/>
        </p:nvGrpSpPr>
        <p:grpSpPr>
          <a:xfrm>
            <a:off x="3216698" y="2717021"/>
            <a:ext cx="7503276" cy="3491180"/>
            <a:chOff x="2346982" y="2091711"/>
            <a:chExt cx="8700538" cy="4048251"/>
          </a:xfrm>
        </p:grpSpPr>
        <p:grpSp>
          <p:nvGrpSpPr>
            <p:cNvPr id="6" name="组合 5"/>
            <p:cNvGrpSpPr/>
            <p:nvPr/>
          </p:nvGrpSpPr>
          <p:grpSpPr>
            <a:xfrm>
              <a:off x="3481925" y="2271227"/>
              <a:ext cx="1029747" cy="3655459"/>
              <a:chOff x="1093022" y="1075556"/>
              <a:chExt cx="1466342" cy="3655459"/>
            </a:xfrm>
            <a:solidFill>
              <a:srgbClr val="FFC000">
                <a:alpha val="80000"/>
              </a:srgbClr>
            </a:solidFill>
          </p:grpSpPr>
          <p:sp>
            <p:nvSpPr>
              <p:cNvPr id="7" name="Freeform 3"/>
              <p:cNvSpPr/>
              <p:nvPr/>
            </p:nvSpPr>
            <p:spPr bwMode="gray">
              <a:xfrm>
                <a:off x="1176453" y="1075556"/>
                <a:ext cx="1317481" cy="1789103"/>
              </a:xfrm>
              <a:custGeom>
                <a:avLst/>
                <a:gdLst>
                  <a:gd name="T0" fmla="*/ 2147483647 w 8397"/>
                  <a:gd name="T1" fmla="*/ 0 h 10663"/>
                  <a:gd name="T2" fmla="*/ 2147483647 w 8397"/>
                  <a:gd name="T3" fmla="*/ 2147483647 h 10663"/>
                  <a:gd name="T4" fmla="*/ 0 w 8397"/>
                  <a:gd name="T5" fmla="*/ 2147483647 h 10663"/>
                  <a:gd name="T6" fmla="*/ 2147483647 w 8397"/>
                  <a:gd name="T7" fmla="*/ 0 h 10663"/>
                  <a:gd name="T8" fmla="*/ 0 60000 65536"/>
                  <a:gd name="T9" fmla="*/ 0 60000 65536"/>
                  <a:gd name="T10" fmla="*/ 0 60000 65536"/>
                  <a:gd name="T11" fmla="*/ 0 60000 65536"/>
                  <a:gd name="T12" fmla="*/ 0 w 8397"/>
                  <a:gd name="T13" fmla="*/ 0 h 10663"/>
                  <a:gd name="T14" fmla="*/ 8397 w 8397"/>
                  <a:gd name="T15" fmla="*/ 10663 h 10663"/>
                </a:gdLst>
                <a:ahLst/>
                <a:cxnLst>
                  <a:cxn ang="T8">
                    <a:pos x="T0" y="T1"/>
                  </a:cxn>
                  <a:cxn ang="T9">
                    <a:pos x="T2" y="T3"/>
                  </a:cxn>
                  <a:cxn ang="T10">
                    <a:pos x="T4" y="T5"/>
                  </a:cxn>
                  <a:cxn ang="T11">
                    <a:pos x="T6" y="T7"/>
                  </a:cxn>
                </a:cxnLst>
                <a:rect l="T12" t="T13" r="T14" b="T15"/>
                <a:pathLst>
                  <a:path w="8397" h="10663">
                    <a:moveTo>
                      <a:pt x="8397" y="0"/>
                    </a:moveTo>
                    <a:cubicBezTo>
                      <a:pt x="8388" y="965"/>
                      <a:pt x="8379" y="1929"/>
                      <a:pt x="8370" y="2894"/>
                    </a:cubicBezTo>
                    <a:lnTo>
                      <a:pt x="0" y="10663"/>
                    </a:lnTo>
                    <a:lnTo>
                      <a:pt x="8397" y="0"/>
                    </a:lnTo>
                    <a:close/>
                  </a:path>
                </a:pathLst>
              </a:custGeom>
              <a:grpFill/>
              <a:ln>
                <a:noFill/>
              </a:ln>
            </p:spPr>
            <p:txBody>
              <a:bodyPr wrap="none" lIns="91428" tIns="45715" rIns="91428" bIns="4571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000">
                  <a:latin typeface="Palatino Linotype" panose="02040502050505030304" pitchFamily="18" charset="0"/>
                </a:endParaRPr>
              </a:p>
            </p:txBody>
          </p:sp>
          <p:sp>
            <p:nvSpPr>
              <p:cNvPr id="8" name="Freeform 4"/>
              <p:cNvSpPr/>
              <p:nvPr/>
            </p:nvSpPr>
            <p:spPr bwMode="gray">
              <a:xfrm>
                <a:off x="1246015" y="1882678"/>
                <a:ext cx="1249311" cy="981981"/>
              </a:xfrm>
              <a:custGeom>
                <a:avLst/>
                <a:gdLst>
                  <a:gd name="T0" fmla="*/ 2147483647 w 9494"/>
                  <a:gd name="T1" fmla="*/ 0 h 8904"/>
                  <a:gd name="T2" fmla="*/ 2147483647 w 9494"/>
                  <a:gd name="T3" fmla="*/ 2147483647 h 8904"/>
                  <a:gd name="T4" fmla="*/ 0 w 9494"/>
                  <a:gd name="T5" fmla="*/ 2147483647 h 8904"/>
                  <a:gd name="T6" fmla="*/ 2147483647 w 9494"/>
                  <a:gd name="T7" fmla="*/ 0 h 8904"/>
                  <a:gd name="T8" fmla="*/ 0 60000 65536"/>
                  <a:gd name="T9" fmla="*/ 0 60000 65536"/>
                  <a:gd name="T10" fmla="*/ 0 60000 65536"/>
                  <a:gd name="T11" fmla="*/ 0 60000 65536"/>
                  <a:gd name="T12" fmla="*/ 0 w 9494"/>
                  <a:gd name="T13" fmla="*/ 0 h 8904"/>
                  <a:gd name="T14" fmla="*/ 9494 w 9494"/>
                  <a:gd name="T15" fmla="*/ 8904 h 8904"/>
                </a:gdLst>
                <a:ahLst/>
                <a:cxnLst>
                  <a:cxn ang="T8">
                    <a:pos x="T0" y="T1"/>
                  </a:cxn>
                  <a:cxn ang="T9">
                    <a:pos x="T2" y="T3"/>
                  </a:cxn>
                  <a:cxn ang="T10">
                    <a:pos x="T4" y="T5"/>
                  </a:cxn>
                  <a:cxn ang="T11">
                    <a:pos x="T6" y="T7"/>
                  </a:cxn>
                </a:cxnLst>
                <a:rect l="T12" t="T13" r="T14" b="T15"/>
                <a:pathLst>
                  <a:path w="9494" h="8904">
                    <a:moveTo>
                      <a:pt x="9441" y="0"/>
                    </a:moveTo>
                    <a:cubicBezTo>
                      <a:pt x="9459" y="1202"/>
                      <a:pt x="9476" y="2405"/>
                      <a:pt x="9494" y="3608"/>
                    </a:cubicBezTo>
                    <a:lnTo>
                      <a:pt x="0" y="8904"/>
                    </a:lnTo>
                    <a:lnTo>
                      <a:pt x="9441" y="0"/>
                    </a:lnTo>
                    <a:close/>
                  </a:path>
                </a:pathLst>
              </a:custGeom>
              <a:grpFill/>
              <a:ln>
                <a:noFill/>
              </a:ln>
            </p:spPr>
            <p:txBody>
              <a:bodyPr wrap="none" lIns="91428" tIns="45715" rIns="91428" bIns="4571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000">
                  <a:latin typeface="Palatino Linotype" panose="02040502050505030304" pitchFamily="18" charset="0"/>
                </a:endParaRPr>
              </a:p>
            </p:txBody>
          </p:sp>
          <p:sp>
            <p:nvSpPr>
              <p:cNvPr id="9" name="Freeform 5"/>
              <p:cNvSpPr/>
              <p:nvPr/>
            </p:nvSpPr>
            <p:spPr bwMode="gray">
              <a:xfrm rot="313683">
                <a:off x="1132061" y="2706810"/>
                <a:ext cx="1360608" cy="315698"/>
              </a:xfrm>
              <a:custGeom>
                <a:avLst/>
                <a:gdLst>
                  <a:gd name="T0" fmla="*/ 2147483647 w 8440"/>
                  <a:gd name="T1" fmla="*/ 0 h 10000"/>
                  <a:gd name="T2" fmla="*/ 2147483647 w 8440"/>
                  <a:gd name="T3" fmla="*/ 2147483647 h 10000"/>
                  <a:gd name="T4" fmla="*/ 0 w 8440"/>
                  <a:gd name="T5" fmla="*/ 2147483647 h 10000"/>
                  <a:gd name="T6" fmla="*/ 2147483647 w 8440"/>
                  <a:gd name="T7" fmla="*/ 0 h 10000"/>
                  <a:gd name="T8" fmla="*/ 0 60000 65536"/>
                  <a:gd name="T9" fmla="*/ 0 60000 65536"/>
                  <a:gd name="T10" fmla="*/ 0 60000 65536"/>
                  <a:gd name="T11" fmla="*/ 0 60000 65536"/>
                  <a:gd name="T12" fmla="*/ 0 w 8440"/>
                  <a:gd name="T13" fmla="*/ 0 h 10000"/>
                  <a:gd name="T14" fmla="*/ 8440 w 8440"/>
                  <a:gd name="T15" fmla="*/ 10000 h 10000"/>
                </a:gdLst>
                <a:ahLst/>
                <a:cxnLst>
                  <a:cxn ang="T8">
                    <a:pos x="T0" y="T1"/>
                  </a:cxn>
                  <a:cxn ang="T9">
                    <a:pos x="T2" y="T3"/>
                  </a:cxn>
                  <a:cxn ang="T10">
                    <a:pos x="T4" y="T5"/>
                  </a:cxn>
                  <a:cxn ang="T11">
                    <a:pos x="T6" y="T7"/>
                  </a:cxn>
                </a:cxnLst>
                <a:rect l="T12" t="T13" r="T14" b="T15"/>
                <a:pathLst>
                  <a:path w="8440" h="10000">
                    <a:moveTo>
                      <a:pt x="8397" y="0"/>
                    </a:moveTo>
                    <a:cubicBezTo>
                      <a:pt x="8411" y="3333"/>
                      <a:pt x="8426" y="6667"/>
                      <a:pt x="8440" y="10000"/>
                    </a:cubicBezTo>
                    <a:lnTo>
                      <a:pt x="0" y="8648"/>
                    </a:lnTo>
                    <a:lnTo>
                      <a:pt x="8397" y="0"/>
                    </a:lnTo>
                    <a:close/>
                  </a:path>
                </a:pathLst>
              </a:custGeom>
              <a:grpFill/>
              <a:ln>
                <a:noFill/>
              </a:ln>
            </p:spPr>
            <p:txBody>
              <a:bodyPr wrap="none" lIns="91428" tIns="45715" rIns="91428" bIns="4571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000">
                  <a:latin typeface="Palatino Linotype" panose="02040502050505030304" pitchFamily="18" charset="0"/>
                </a:endParaRPr>
              </a:p>
            </p:txBody>
          </p:sp>
          <p:sp>
            <p:nvSpPr>
              <p:cNvPr id="10" name="Freeform 7"/>
              <p:cNvSpPr/>
              <p:nvPr/>
            </p:nvSpPr>
            <p:spPr bwMode="gray">
              <a:xfrm rot="199611">
                <a:off x="1112457" y="3029540"/>
                <a:ext cx="1405128" cy="920266"/>
              </a:xfrm>
              <a:custGeom>
                <a:avLst/>
                <a:gdLst>
                  <a:gd name="T0" fmla="*/ 2147483647 w 8958"/>
                  <a:gd name="T1" fmla="*/ 2147483647 h 8876"/>
                  <a:gd name="T2" fmla="*/ 2147483647 w 8958"/>
                  <a:gd name="T3" fmla="*/ 2147483647 h 8876"/>
                  <a:gd name="T4" fmla="*/ 0 w 8958"/>
                  <a:gd name="T5" fmla="*/ 0 h 8876"/>
                  <a:gd name="T6" fmla="*/ 2147483647 w 8958"/>
                  <a:gd name="T7" fmla="*/ 2147483647 h 8876"/>
                  <a:gd name="T8" fmla="*/ 0 60000 65536"/>
                  <a:gd name="T9" fmla="*/ 0 60000 65536"/>
                  <a:gd name="T10" fmla="*/ 0 60000 65536"/>
                  <a:gd name="T11" fmla="*/ 0 60000 65536"/>
                  <a:gd name="T12" fmla="*/ 0 w 8958"/>
                  <a:gd name="T13" fmla="*/ 0 h 8876"/>
                  <a:gd name="T14" fmla="*/ 8958 w 8958"/>
                  <a:gd name="T15" fmla="*/ 8876 h 8876"/>
                </a:gdLst>
                <a:ahLst/>
                <a:cxnLst>
                  <a:cxn ang="T8">
                    <a:pos x="T0" y="T1"/>
                  </a:cxn>
                  <a:cxn ang="T9">
                    <a:pos x="T2" y="T3"/>
                  </a:cxn>
                  <a:cxn ang="T10">
                    <a:pos x="T4" y="T5"/>
                  </a:cxn>
                  <a:cxn ang="T11">
                    <a:pos x="T6" y="T7"/>
                  </a:cxn>
                </a:cxnLst>
                <a:rect l="T12" t="T13" r="T14" b="T15"/>
                <a:pathLst>
                  <a:path w="8958" h="8876">
                    <a:moveTo>
                      <a:pt x="8958" y="5839"/>
                    </a:moveTo>
                    <a:cubicBezTo>
                      <a:pt x="8943" y="6851"/>
                      <a:pt x="8929" y="7864"/>
                      <a:pt x="8914" y="8876"/>
                    </a:cubicBezTo>
                    <a:lnTo>
                      <a:pt x="0" y="0"/>
                    </a:lnTo>
                    <a:lnTo>
                      <a:pt x="8958" y="5839"/>
                    </a:lnTo>
                    <a:close/>
                  </a:path>
                </a:pathLst>
              </a:custGeom>
              <a:grpFill/>
              <a:ln>
                <a:noFill/>
              </a:ln>
            </p:spPr>
            <p:txBody>
              <a:bodyPr wrap="none" lIns="91428" tIns="45715" rIns="91428" bIns="4571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000">
                  <a:latin typeface="Palatino Linotype" panose="02040502050505030304" pitchFamily="18" charset="0"/>
                </a:endParaRPr>
              </a:p>
            </p:txBody>
          </p:sp>
          <p:sp>
            <p:nvSpPr>
              <p:cNvPr id="11" name="Freeform 7"/>
              <p:cNvSpPr/>
              <p:nvPr/>
            </p:nvSpPr>
            <p:spPr bwMode="gray">
              <a:xfrm>
                <a:off x="1093022" y="3043188"/>
                <a:ext cx="1466342" cy="1687827"/>
              </a:xfrm>
              <a:custGeom>
                <a:avLst/>
                <a:gdLst>
                  <a:gd name="T0" fmla="*/ 2147483647 w 10000"/>
                  <a:gd name="T1" fmla="*/ 2147483647 h 9677"/>
                  <a:gd name="T2" fmla="*/ 2147483647 w 10000"/>
                  <a:gd name="T3" fmla="*/ 2147483647 h 9677"/>
                  <a:gd name="T4" fmla="*/ 0 w 10000"/>
                  <a:gd name="T5" fmla="*/ 0 h 9677"/>
                  <a:gd name="T6" fmla="*/ 2147483647 w 10000"/>
                  <a:gd name="T7" fmla="*/ 2147483647 h 9677"/>
                  <a:gd name="T8" fmla="*/ 0 60000 65536"/>
                  <a:gd name="T9" fmla="*/ 0 60000 65536"/>
                  <a:gd name="T10" fmla="*/ 0 60000 65536"/>
                  <a:gd name="T11" fmla="*/ 0 60000 65536"/>
                  <a:gd name="T12" fmla="*/ 0 w 10000"/>
                  <a:gd name="T13" fmla="*/ 0 h 9677"/>
                  <a:gd name="T14" fmla="*/ 10000 w 10000"/>
                  <a:gd name="T15" fmla="*/ 9677 h 9677"/>
                </a:gdLst>
                <a:ahLst/>
                <a:cxnLst>
                  <a:cxn ang="T8">
                    <a:pos x="T0" y="T1"/>
                  </a:cxn>
                  <a:cxn ang="T9">
                    <a:pos x="T2" y="T3"/>
                  </a:cxn>
                  <a:cxn ang="T10">
                    <a:pos x="T4" y="T5"/>
                  </a:cxn>
                  <a:cxn ang="T11">
                    <a:pos x="T6" y="T7"/>
                  </a:cxn>
                </a:cxnLst>
                <a:rect l="T12" t="T13" r="T14" b="T15"/>
                <a:pathLst>
                  <a:path w="10000" h="9677">
                    <a:moveTo>
                      <a:pt x="10000" y="7419"/>
                    </a:moveTo>
                    <a:cubicBezTo>
                      <a:pt x="9984" y="8169"/>
                      <a:pt x="9562" y="8927"/>
                      <a:pt x="9546" y="9677"/>
                    </a:cubicBezTo>
                    <a:lnTo>
                      <a:pt x="0" y="0"/>
                    </a:lnTo>
                    <a:lnTo>
                      <a:pt x="10000" y="7419"/>
                    </a:lnTo>
                    <a:close/>
                  </a:path>
                </a:pathLst>
              </a:custGeom>
              <a:grpFill/>
              <a:ln>
                <a:noFill/>
              </a:ln>
            </p:spPr>
            <p:txBody>
              <a:bodyPr wrap="none" lIns="91428" tIns="45715" rIns="91428" bIns="45715"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000">
                  <a:latin typeface="Palatino Linotype" panose="02040502050505030304" pitchFamily="18" charset="0"/>
                </a:endParaRPr>
              </a:p>
            </p:txBody>
          </p:sp>
        </p:grpSp>
        <p:sp>
          <p:nvSpPr>
            <p:cNvPr id="12" name="Rounded Rectangle 11"/>
            <p:cNvSpPr>
              <a:spLocks noChangeArrowheads="1"/>
            </p:cNvSpPr>
            <p:nvPr/>
          </p:nvSpPr>
          <p:spPr bwMode="auto">
            <a:xfrm>
              <a:off x="4528188" y="2093710"/>
              <a:ext cx="6519332" cy="656488"/>
            </a:xfrm>
            <a:prstGeom prst="roundRect">
              <a:avLst>
                <a:gd name="adj" fmla="val 16667"/>
              </a:avLst>
            </a:prstGeom>
            <a:solidFill>
              <a:srgbClr val="F2F2F2">
                <a:alpha val="69804"/>
              </a:srgbClr>
            </a:solidFill>
            <a:ln>
              <a:noFill/>
            </a:ln>
          </p:spPr>
          <p:txBody>
            <a:bodyPr lIns="273175" tIns="0" rIns="45515"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auto" latinLnBrk="0" hangingPunct="0">
                <a:lnSpc>
                  <a:spcPct val="125000"/>
                </a:lnSpc>
                <a:spcAft>
                  <a:spcPts val="600"/>
                </a:spcAft>
                <a:buClr>
                  <a:srgbClr val="FFFFFF"/>
                </a:buClr>
                <a:buSzPct val="92000"/>
                <a:buFontTx/>
                <a:buNone/>
                <a:defRPr/>
              </a:pPr>
              <a:r>
                <a:rPr lang="zh-CN" altLang="en-US" sz="1500" dirty="0">
                  <a:latin typeface="微软雅黑" panose="020B0503020204020204" pitchFamily="34" charset="-122"/>
                  <a:ea typeface="微软雅黑" panose="020B0503020204020204" pitchFamily="34" charset="-122"/>
                </a:rPr>
                <a:t>示例：市场领先地位：</a:t>
              </a:r>
              <a:r>
                <a:rPr lang="en-US" altLang="zh-CN" sz="1500" dirty="0">
                  <a:latin typeface="微软雅黑" panose="020B0503020204020204" pitchFamily="34" charset="-122"/>
                  <a:ea typeface="微软雅黑" panose="020B0503020204020204" pitchFamily="34" charset="-122"/>
                </a:rPr>
                <a:t>XXXXXXXX</a:t>
              </a:r>
              <a:endParaRPr kumimoji="0" lang="en-US" altLang="zh-CN" sz="15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
          <p:nvSpPr>
            <p:cNvPr id="13" name="Rounded Rectangle 11"/>
            <p:cNvSpPr>
              <a:spLocks noChangeArrowheads="1"/>
            </p:cNvSpPr>
            <p:nvPr/>
          </p:nvSpPr>
          <p:spPr bwMode="auto">
            <a:xfrm>
              <a:off x="4528188" y="3788592"/>
              <a:ext cx="6519332" cy="656488"/>
            </a:xfrm>
            <a:prstGeom prst="roundRect">
              <a:avLst>
                <a:gd name="adj" fmla="val 16667"/>
              </a:avLst>
            </a:prstGeom>
            <a:solidFill>
              <a:srgbClr val="F2F2F2">
                <a:alpha val="69804"/>
              </a:srgbClr>
            </a:solidFill>
            <a:ln>
              <a:noFill/>
            </a:ln>
          </p:spPr>
          <p:txBody>
            <a:bodyPr lIns="273175" tIns="0" rIns="45515"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eaLnBrk="0" hangingPunct="0">
                <a:lnSpc>
                  <a:spcPct val="125000"/>
                </a:lnSpc>
                <a:spcAft>
                  <a:spcPts val="600"/>
                </a:spcAft>
                <a:buClr>
                  <a:srgbClr val="FFFFFF"/>
                </a:buClr>
                <a:buSzPct val="92000"/>
                <a:defRPr/>
              </a:pPr>
              <a:r>
                <a:rPr lang="zh-CN" altLang="en-US" sz="1500" dirty="0">
                  <a:latin typeface="微软雅黑" panose="020B0503020204020204" pitchFamily="34" charset="-122"/>
                  <a:ea typeface="微软雅黑" panose="020B0503020204020204" pitchFamily="34" charset="-122"/>
                </a:rPr>
                <a:t>示例：商业模式独特：</a:t>
              </a:r>
              <a:r>
                <a:rPr lang="en-US" altLang="zh-CN" sz="1500" dirty="0">
                  <a:latin typeface="微软雅黑" panose="020B0503020204020204" pitchFamily="34" charset="-122"/>
                  <a:ea typeface="微软雅黑" panose="020B0503020204020204" pitchFamily="34" charset="-122"/>
                </a:rPr>
                <a:t>XXXXXXXX</a:t>
              </a:r>
            </a:p>
          </p:txBody>
        </p:sp>
        <p:sp>
          <p:nvSpPr>
            <p:cNvPr id="14" name="Rounded Rectangle 11"/>
            <p:cNvSpPr>
              <a:spLocks noChangeArrowheads="1"/>
            </p:cNvSpPr>
            <p:nvPr/>
          </p:nvSpPr>
          <p:spPr bwMode="auto">
            <a:xfrm>
              <a:off x="4528188" y="4636034"/>
              <a:ext cx="6519332" cy="656488"/>
            </a:xfrm>
            <a:prstGeom prst="roundRect">
              <a:avLst>
                <a:gd name="adj" fmla="val 16667"/>
              </a:avLst>
            </a:prstGeom>
            <a:solidFill>
              <a:srgbClr val="F2F2F2">
                <a:alpha val="69804"/>
              </a:srgbClr>
            </a:solidFill>
            <a:ln>
              <a:noFill/>
            </a:ln>
          </p:spPr>
          <p:txBody>
            <a:bodyPr lIns="273175" tIns="0" rIns="45515"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eaLnBrk="0" hangingPunct="0">
                <a:lnSpc>
                  <a:spcPct val="125000"/>
                </a:lnSpc>
                <a:spcAft>
                  <a:spcPts val="600"/>
                </a:spcAft>
                <a:buClr>
                  <a:srgbClr val="FFFFFF"/>
                </a:buClr>
                <a:buSzPct val="92000"/>
                <a:defRPr/>
              </a:pPr>
              <a:r>
                <a:rPr lang="zh-CN" altLang="en-US" sz="1500" dirty="0">
                  <a:latin typeface="微软雅黑" panose="020B0503020204020204" pitchFamily="34" charset="-122"/>
                  <a:ea typeface="微软雅黑" panose="020B0503020204020204" pitchFamily="34" charset="-122"/>
                </a:rPr>
                <a:t>示例：供应链优势：</a:t>
              </a:r>
              <a:r>
                <a:rPr lang="en-US" altLang="zh-CN" sz="1500" dirty="0">
                  <a:latin typeface="微软雅黑" panose="020B0503020204020204" pitchFamily="34" charset="-122"/>
                  <a:ea typeface="微软雅黑" panose="020B0503020204020204" pitchFamily="34" charset="-122"/>
                </a:rPr>
                <a:t>XXXXXXXX</a:t>
              </a:r>
            </a:p>
          </p:txBody>
        </p:sp>
        <p:sp>
          <p:nvSpPr>
            <p:cNvPr id="15" name="Rounded Rectangle 11"/>
            <p:cNvSpPr>
              <a:spLocks noChangeArrowheads="1"/>
            </p:cNvSpPr>
            <p:nvPr/>
          </p:nvSpPr>
          <p:spPr bwMode="auto">
            <a:xfrm>
              <a:off x="4528188" y="5483474"/>
              <a:ext cx="6519332" cy="656488"/>
            </a:xfrm>
            <a:prstGeom prst="roundRect">
              <a:avLst>
                <a:gd name="adj" fmla="val 16667"/>
              </a:avLst>
            </a:prstGeom>
            <a:solidFill>
              <a:srgbClr val="F2F2F2">
                <a:alpha val="69804"/>
              </a:srgbClr>
            </a:solidFill>
            <a:ln>
              <a:noFill/>
            </a:ln>
          </p:spPr>
          <p:txBody>
            <a:bodyPr lIns="273175" tIns="0" rIns="45515"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eaLnBrk="0" hangingPunct="0">
                <a:lnSpc>
                  <a:spcPct val="125000"/>
                </a:lnSpc>
                <a:spcAft>
                  <a:spcPts val="600"/>
                </a:spcAft>
                <a:buClr>
                  <a:srgbClr val="FFFFFF"/>
                </a:buClr>
                <a:buSzPct val="92000"/>
                <a:defRPr/>
              </a:pPr>
              <a:r>
                <a:rPr lang="zh-CN" altLang="en-US" sz="1500" dirty="0">
                  <a:latin typeface="微软雅黑" panose="020B0503020204020204" pitchFamily="34" charset="-122"/>
                  <a:ea typeface="微软雅黑" panose="020B0503020204020204" pitchFamily="34" charset="-122"/>
                </a:rPr>
                <a:t>示例：：</a:t>
              </a:r>
              <a:r>
                <a:rPr lang="en-US" altLang="zh-CN" sz="1500" dirty="0">
                  <a:latin typeface="微软雅黑" panose="020B0503020204020204" pitchFamily="34" charset="-122"/>
                  <a:ea typeface="微软雅黑" panose="020B0503020204020204" pitchFamily="34" charset="-122"/>
                </a:rPr>
                <a:t>XXXXXXXX</a:t>
              </a:r>
            </a:p>
          </p:txBody>
        </p:sp>
        <p:sp>
          <p:nvSpPr>
            <p:cNvPr id="16" name="Rounded Rectangle 11"/>
            <p:cNvSpPr>
              <a:spLocks noChangeArrowheads="1"/>
            </p:cNvSpPr>
            <p:nvPr/>
          </p:nvSpPr>
          <p:spPr bwMode="auto">
            <a:xfrm>
              <a:off x="4528188" y="2941151"/>
              <a:ext cx="6519332" cy="656488"/>
            </a:xfrm>
            <a:prstGeom prst="roundRect">
              <a:avLst>
                <a:gd name="adj" fmla="val 16667"/>
              </a:avLst>
            </a:prstGeom>
            <a:solidFill>
              <a:srgbClr val="F2F2F2">
                <a:alpha val="69804"/>
              </a:srgbClr>
            </a:solidFill>
            <a:ln>
              <a:noFill/>
            </a:ln>
          </p:spPr>
          <p:txBody>
            <a:bodyPr lIns="273175" tIns="0" rIns="45515" bIns="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eaLnBrk="0" hangingPunct="0">
                <a:lnSpc>
                  <a:spcPct val="125000"/>
                </a:lnSpc>
                <a:spcAft>
                  <a:spcPts val="600"/>
                </a:spcAft>
                <a:buClr>
                  <a:srgbClr val="FFFFFF"/>
                </a:buClr>
                <a:buSzPct val="92000"/>
                <a:defRPr/>
              </a:pPr>
              <a:r>
                <a:rPr lang="zh-CN" altLang="en-US" sz="1500" dirty="0">
                  <a:latin typeface="微软雅黑" panose="020B0503020204020204" pitchFamily="34" charset="-122"/>
                  <a:ea typeface="微软雅黑" panose="020B0503020204020204" pitchFamily="34" charset="-122"/>
                </a:rPr>
                <a:t>示例：团队实力强：</a:t>
              </a:r>
              <a:r>
                <a:rPr lang="en-US" altLang="zh-CN" sz="1500" dirty="0">
                  <a:latin typeface="微软雅黑" panose="020B0503020204020204" pitchFamily="34" charset="-122"/>
                  <a:ea typeface="微软雅黑" panose="020B0503020204020204" pitchFamily="34" charset="-122"/>
                </a:rPr>
                <a:t>XXXXXXXX</a:t>
              </a:r>
            </a:p>
          </p:txBody>
        </p:sp>
        <p:sp>
          <p:nvSpPr>
            <p:cNvPr id="17" name="椭圆 16"/>
            <p:cNvSpPr/>
            <p:nvPr/>
          </p:nvSpPr>
          <p:spPr>
            <a:xfrm>
              <a:off x="4528188" y="2091711"/>
              <a:ext cx="196809" cy="224998"/>
            </a:xfrm>
            <a:prstGeom prst="ellipse">
              <a:avLst/>
            </a:prstGeom>
            <a:solidFill>
              <a:srgbClr val="002060"/>
            </a:solidFill>
            <a:ln w="12700" cap="flat" cmpd="sng" algn="ctr">
              <a:solidFill>
                <a:sysClr val="window" lastClr="FFFFFF"/>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ysClr val="window" lastClr="FFFFFF"/>
                  </a:solidFill>
                  <a:effectLst/>
                  <a:uLnTx/>
                  <a:uFillTx/>
                  <a:latin typeface="+mn-ea"/>
                </a:rPr>
                <a:t>1</a:t>
              </a:r>
              <a:endParaRPr kumimoji="0" lang="zh-CN" altLang="en-US" sz="1200" b="1" i="0" u="none" strike="noStrike" kern="1200" cap="none" spc="0" normalizeH="0" baseline="0" noProof="0" dirty="0">
                <a:ln>
                  <a:noFill/>
                </a:ln>
                <a:solidFill>
                  <a:sysClr val="window" lastClr="FFFFFF"/>
                </a:solidFill>
                <a:effectLst/>
                <a:uLnTx/>
                <a:uFillTx/>
                <a:latin typeface="+mn-ea"/>
              </a:endParaRPr>
            </a:p>
          </p:txBody>
        </p:sp>
        <p:sp>
          <p:nvSpPr>
            <p:cNvPr id="18" name="椭圆 17"/>
            <p:cNvSpPr/>
            <p:nvPr/>
          </p:nvSpPr>
          <p:spPr>
            <a:xfrm>
              <a:off x="4527211" y="2941150"/>
              <a:ext cx="196809" cy="224998"/>
            </a:xfrm>
            <a:prstGeom prst="ellipse">
              <a:avLst/>
            </a:prstGeom>
            <a:solidFill>
              <a:srgbClr val="002060"/>
            </a:solidFill>
            <a:ln w="12700" cap="flat" cmpd="sng" algn="ctr">
              <a:solidFill>
                <a:sysClr val="window" lastClr="FFFFFF"/>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ysClr val="window" lastClr="FFFFFF"/>
                  </a:solidFill>
                  <a:effectLst/>
                  <a:uLnTx/>
                  <a:uFillTx/>
                  <a:latin typeface="+mn-ea"/>
                </a:rPr>
                <a:t>2</a:t>
              </a:r>
              <a:endParaRPr kumimoji="0" lang="zh-CN" altLang="en-US" sz="1200" b="1" i="0" u="none" strike="noStrike" kern="1200" cap="none" spc="0" normalizeH="0" baseline="0" noProof="0" dirty="0">
                <a:ln>
                  <a:noFill/>
                </a:ln>
                <a:solidFill>
                  <a:sysClr val="window" lastClr="FFFFFF"/>
                </a:solidFill>
                <a:effectLst/>
                <a:uLnTx/>
                <a:uFillTx/>
                <a:latin typeface="+mn-ea"/>
              </a:endParaRPr>
            </a:p>
          </p:txBody>
        </p:sp>
        <p:sp>
          <p:nvSpPr>
            <p:cNvPr id="19" name="椭圆 18"/>
            <p:cNvSpPr/>
            <p:nvPr/>
          </p:nvSpPr>
          <p:spPr>
            <a:xfrm>
              <a:off x="4538718" y="3784153"/>
              <a:ext cx="196809" cy="224998"/>
            </a:xfrm>
            <a:prstGeom prst="ellipse">
              <a:avLst/>
            </a:prstGeom>
            <a:solidFill>
              <a:srgbClr val="002060"/>
            </a:solidFill>
            <a:ln w="12700" cap="flat" cmpd="sng" algn="ctr">
              <a:solidFill>
                <a:sysClr val="window" lastClr="FFFFFF"/>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ysClr val="window" lastClr="FFFFFF"/>
                  </a:solidFill>
                  <a:effectLst/>
                  <a:uLnTx/>
                  <a:uFillTx/>
                  <a:latin typeface="+mn-ea"/>
                </a:rPr>
                <a:t>3</a:t>
              </a:r>
              <a:endParaRPr kumimoji="0" lang="zh-CN" altLang="en-US" sz="1200" b="1" i="0" u="none" strike="noStrike" kern="1200" cap="none" spc="0" normalizeH="0" baseline="0" noProof="0" dirty="0">
                <a:ln>
                  <a:noFill/>
                </a:ln>
                <a:solidFill>
                  <a:sysClr val="window" lastClr="FFFFFF"/>
                </a:solidFill>
                <a:effectLst/>
                <a:uLnTx/>
                <a:uFillTx/>
                <a:latin typeface="+mn-ea"/>
              </a:endParaRPr>
            </a:p>
          </p:txBody>
        </p:sp>
        <p:sp>
          <p:nvSpPr>
            <p:cNvPr id="20" name="椭圆 19"/>
            <p:cNvSpPr/>
            <p:nvPr/>
          </p:nvSpPr>
          <p:spPr>
            <a:xfrm>
              <a:off x="4538718" y="4620538"/>
              <a:ext cx="196809" cy="224998"/>
            </a:xfrm>
            <a:prstGeom prst="ellipse">
              <a:avLst/>
            </a:prstGeom>
            <a:solidFill>
              <a:srgbClr val="002060"/>
            </a:solidFill>
            <a:ln w="12700" cap="flat" cmpd="sng" algn="ctr">
              <a:solidFill>
                <a:sysClr val="window" lastClr="FFFFFF"/>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ysClr val="window" lastClr="FFFFFF"/>
                  </a:solidFill>
                  <a:effectLst/>
                  <a:uLnTx/>
                  <a:uFillTx/>
                  <a:latin typeface="+mn-ea"/>
                </a:rPr>
                <a:t>4</a:t>
              </a:r>
              <a:endParaRPr kumimoji="0" lang="zh-CN" altLang="en-US" sz="1200" b="1" i="0" u="none" strike="noStrike" kern="1200" cap="none" spc="0" normalizeH="0" baseline="0" noProof="0" dirty="0">
                <a:ln>
                  <a:noFill/>
                </a:ln>
                <a:solidFill>
                  <a:sysClr val="window" lastClr="FFFFFF"/>
                </a:solidFill>
                <a:effectLst/>
                <a:uLnTx/>
                <a:uFillTx/>
                <a:latin typeface="+mn-ea"/>
              </a:endParaRPr>
            </a:p>
          </p:txBody>
        </p:sp>
        <p:sp>
          <p:nvSpPr>
            <p:cNvPr id="21" name="椭圆 20"/>
            <p:cNvSpPr/>
            <p:nvPr/>
          </p:nvSpPr>
          <p:spPr>
            <a:xfrm>
              <a:off x="4527210" y="5415588"/>
              <a:ext cx="196809" cy="224998"/>
            </a:xfrm>
            <a:prstGeom prst="ellipse">
              <a:avLst/>
            </a:prstGeom>
            <a:solidFill>
              <a:srgbClr val="002060"/>
            </a:solidFill>
            <a:ln w="12700" cap="flat" cmpd="sng" algn="ctr">
              <a:solidFill>
                <a:sysClr val="window" lastClr="FFFFFF"/>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1" i="0" u="none" strike="noStrike" kern="1200" cap="none" spc="0" normalizeH="0" baseline="0" noProof="0" dirty="0">
                  <a:ln>
                    <a:noFill/>
                  </a:ln>
                  <a:solidFill>
                    <a:sysClr val="window" lastClr="FFFFFF"/>
                  </a:solidFill>
                  <a:effectLst/>
                  <a:uLnTx/>
                  <a:uFillTx/>
                  <a:latin typeface="+mn-ea"/>
                </a:rPr>
                <a:t>5</a:t>
              </a:r>
              <a:endParaRPr kumimoji="0" lang="zh-CN" altLang="en-US" sz="1200" b="1" i="0" u="none" strike="noStrike" kern="1200" cap="none" spc="0" normalizeH="0" baseline="0" noProof="0" dirty="0">
                <a:ln>
                  <a:noFill/>
                </a:ln>
                <a:solidFill>
                  <a:sysClr val="window" lastClr="FFFFFF"/>
                </a:solidFill>
                <a:effectLst/>
                <a:uLnTx/>
                <a:uFillTx/>
                <a:latin typeface="+mn-ea"/>
              </a:endParaRPr>
            </a:p>
          </p:txBody>
        </p:sp>
        <p:sp>
          <p:nvSpPr>
            <p:cNvPr id="22" name="矩形 21"/>
            <p:cNvSpPr/>
            <p:nvPr/>
          </p:nvSpPr>
          <p:spPr>
            <a:xfrm>
              <a:off x="2346982" y="3882022"/>
              <a:ext cx="1399043" cy="438582"/>
            </a:xfrm>
            <a:prstGeom prst="rect">
              <a:avLst/>
            </a:prstGeom>
          </p:spPr>
          <p:txBody>
            <a:bodyPr wrap="square">
              <a:spAutoFit/>
            </a:bodyPr>
            <a:lstStyle/>
            <a:p>
              <a:pPr lvl="0" eaLnBrk="0" hangingPunct="0">
                <a:lnSpc>
                  <a:spcPct val="125000"/>
                </a:lnSpc>
                <a:spcAft>
                  <a:spcPts val="600"/>
                </a:spcAft>
                <a:buClr>
                  <a:srgbClr val="FFFFFF"/>
                </a:buClr>
                <a:buSzPct val="92000"/>
                <a:defRPr/>
              </a:pPr>
              <a:r>
                <a:rPr lang="zh-CN" altLang="en-US" dirty="0">
                  <a:latin typeface="微软雅黑" panose="020B0503020204020204" pitchFamily="34" charset="-122"/>
                  <a:ea typeface="微软雅黑" panose="020B0503020204020204" pitchFamily="34" charset="-122"/>
                </a:rPr>
                <a:t>品牌</a:t>
              </a:r>
              <a:r>
                <a:rPr lang="en-US" altLang="zh-CN" dirty="0">
                  <a:latin typeface="微软雅黑" panose="020B0503020204020204" pitchFamily="34" charset="-122"/>
                  <a:ea typeface="微软雅黑" panose="020B0503020204020204" pitchFamily="34" charset="-122"/>
                </a:rPr>
                <a:t>logo</a:t>
              </a:r>
            </a:p>
          </p:txBody>
        </p:sp>
      </p:grpSp>
      <p:sp>
        <p:nvSpPr>
          <p:cNvPr id="24" name="文本框 23"/>
          <p:cNvSpPr txBox="1"/>
          <p:nvPr/>
        </p:nvSpPr>
        <p:spPr>
          <a:xfrm rot="20167353">
            <a:off x="9490409" y="2522013"/>
            <a:ext cx="1309522" cy="481597"/>
          </a:xfrm>
          <a:prstGeom prst="rect">
            <a:avLst/>
          </a:prstGeom>
          <a:noFill/>
          <a:ln>
            <a:solidFill>
              <a:schemeClr val="tx1"/>
            </a:solidFill>
          </a:ln>
        </p:spPr>
        <p:txBody>
          <a:bodyPr wrap="square" rtlCol="0" anchor="ctr">
            <a:noAutofit/>
          </a:bodyPr>
          <a:lstStyle/>
          <a:p>
            <a:pPr algn="ctr"/>
            <a:r>
              <a:rPr lang="zh-CN" altLang="en-US" sz="1600" dirty="0">
                <a:solidFill>
                  <a:srgbClr val="C00000"/>
                </a:solidFill>
              </a:rPr>
              <a:t>描述示例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7CA0A638-F140-42E1-8BE9-92215B0873E2}" type="slidenum">
              <a:rPr lang="zh-CN" altLang="en-US" smtClean="0"/>
              <a:t>8</a:t>
            </a:fld>
            <a:endParaRPr lang="zh-CN" altLang="en-US" dirty="0"/>
          </a:p>
        </p:txBody>
      </p:sp>
      <p:sp>
        <p:nvSpPr>
          <p:cNvPr id="3" name="标题 2"/>
          <p:cNvSpPr>
            <a:spLocks noGrp="1"/>
          </p:cNvSpPr>
          <p:nvPr>
            <p:ph type="title"/>
          </p:nvPr>
        </p:nvSpPr>
        <p:spPr/>
        <p:txBody>
          <a:bodyPr/>
          <a:lstStyle/>
          <a:p>
            <a:endParaRPr lang="zh-CN" altLang="en-US"/>
          </a:p>
        </p:txBody>
      </p:sp>
      <p:sp>
        <p:nvSpPr>
          <p:cNvPr id="4" name="文本占位符 2"/>
          <p:cNvSpPr txBox="1"/>
          <p:nvPr/>
        </p:nvSpPr>
        <p:spPr>
          <a:xfrm>
            <a:off x="702892" y="1190021"/>
            <a:ext cx="1261043" cy="49801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spcBef>
                <a:spcPts val="600"/>
              </a:spcBef>
              <a:spcAft>
                <a:spcPts val="600"/>
              </a:spcAft>
              <a:buNone/>
            </a:pPr>
            <a:r>
              <a:rPr lang="zh-CN" altLang="en-US" sz="1800" dirty="0">
                <a:solidFill>
                  <a:schemeClr val="bg1">
                    <a:lumMod val="75000"/>
                  </a:schemeClr>
                </a:solidFill>
              </a:rPr>
              <a:t>投资亮点</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b="1" dirty="0">
                <a:solidFill>
                  <a:schemeClr val="tx2"/>
                </a:solidFill>
              </a:rPr>
              <a:t>团队介绍</a:t>
            </a:r>
            <a:endParaRPr lang="en-US" altLang="zh-CN" sz="1800" b="1" dirty="0">
              <a:solidFill>
                <a:schemeClr val="tx2"/>
              </a:solidFill>
            </a:endParaRPr>
          </a:p>
          <a:p>
            <a:pPr marL="0" indent="0">
              <a:lnSpc>
                <a:spcPct val="125000"/>
              </a:lnSpc>
              <a:spcBef>
                <a:spcPts val="600"/>
              </a:spcBef>
              <a:spcAft>
                <a:spcPts val="600"/>
              </a:spcAft>
              <a:buNone/>
            </a:pPr>
            <a:r>
              <a:rPr lang="zh-CN" altLang="en-US" sz="1800" dirty="0">
                <a:solidFill>
                  <a:schemeClr val="bg1">
                    <a:lumMod val="75000"/>
                  </a:schemeClr>
                </a:solidFill>
              </a:rPr>
              <a:t>项目概况</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b="0" dirty="0">
                <a:solidFill>
                  <a:schemeClr val="bg1">
                    <a:lumMod val="75000"/>
                  </a:schemeClr>
                </a:solidFill>
              </a:rPr>
              <a:t>市场概况</a:t>
            </a:r>
            <a:endParaRPr lang="en-US" altLang="zh-CN" sz="1800" b="0" dirty="0">
              <a:solidFill>
                <a:schemeClr val="bg1">
                  <a:lumMod val="75000"/>
                </a:schemeClr>
              </a:solidFill>
            </a:endParaRPr>
          </a:p>
          <a:p>
            <a:pPr marL="0" indent="0">
              <a:lnSpc>
                <a:spcPct val="125000"/>
              </a:lnSpc>
              <a:spcBef>
                <a:spcPts val="600"/>
              </a:spcBef>
              <a:spcAft>
                <a:spcPts val="600"/>
              </a:spcAft>
              <a:buNone/>
            </a:pPr>
            <a:r>
              <a:rPr lang="zh-CN" altLang="en-US" sz="1800" b="0" dirty="0">
                <a:solidFill>
                  <a:schemeClr val="bg1">
                    <a:lumMod val="75000"/>
                  </a:schemeClr>
                </a:solidFill>
              </a:rPr>
              <a:t>痛点分析</a:t>
            </a:r>
            <a:endParaRPr lang="en-US" altLang="zh-CN" sz="1800" b="0" dirty="0">
              <a:solidFill>
                <a:schemeClr val="bg1">
                  <a:lumMod val="75000"/>
                </a:schemeClr>
              </a:solidFill>
            </a:endParaRPr>
          </a:p>
          <a:p>
            <a:pPr marL="0" indent="0">
              <a:lnSpc>
                <a:spcPct val="125000"/>
              </a:lnSpc>
              <a:spcBef>
                <a:spcPts val="600"/>
              </a:spcBef>
              <a:spcAft>
                <a:spcPts val="600"/>
              </a:spcAft>
              <a:buNone/>
            </a:pPr>
            <a:r>
              <a:rPr lang="zh-CN" altLang="en-US" sz="1800" b="0" dirty="0">
                <a:solidFill>
                  <a:schemeClr val="bg1">
                    <a:lumMod val="75000"/>
                  </a:schemeClr>
                </a:solidFill>
              </a:rPr>
              <a:t>商业模式</a:t>
            </a:r>
            <a:endParaRPr lang="en-US" altLang="zh-CN" sz="1800" b="0" dirty="0">
              <a:solidFill>
                <a:schemeClr val="bg1">
                  <a:lumMod val="75000"/>
                </a:schemeClr>
              </a:solidFill>
            </a:endParaRPr>
          </a:p>
          <a:p>
            <a:pPr marL="0" indent="0">
              <a:lnSpc>
                <a:spcPct val="125000"/>
              </a:lnSpc>
              <a:spcBef>
                <a:spcPts val="600"/>
              </a:spcBef>
              <a:spcAft>
                <a:spcPts val="600"/>
              </a:spcAft>
              <a:buNone/>
            </a:pPr>
            <a:r>
              <a:rPr lang="zh-CN" altLang="en-US" sz="1800" b="0" dirty="0">
                <a:solidFill>
                  <a:schemeClr val="bg1">
                    <a:lumMod val="75000"/>
                  </a:schemeClr>
                </a:solidFill>
              </a:rPr>
              <a:t>竞争格局</a:t>
            </a:r>
            <a:endParaRPr lang="en-US" altLang="zh-CN" sz="1800" b="0" dirty="0">
              <a:solidFill>
                <a:schemeClr val="bg1">
                  <a:lumMod val="75000"/>
                </a:schemeClr>
              </a:solidFill>
            </a:endParaRPr>
          </a:p>
          <a:p>
            <a:pPr marL="0" indent="0">
              <a:lnSpc>
                <a:spcPct val="125000"/>
              </a:lnSpc>
              <a:spcBef>
                <a:spcPts val="600"/>
              </a:spcBef>
              <a:spcAft>
                <a:spcPts val="600"/>
              </a:spcAft>
              <a:buNone/>
            </a:pPr>
            <a:r>
              <a:rPr lang="zh-CN" altLang="en-US" sz="1800" b="0" dirty="0">
                <a:solidFill>
                  <a:schemeClr val="bg1">
                    <a:lumMod val="75000"/>
                  </a:schemeClr>
                </a:solidFill>
              </a:rPr>
              <a:t>运营现状</a:t>
            </a:r>
            <a:endParaRPr lang="en-US" altLang="zh-CN" sz="1800" b="0" dirty="0">
              <a:solidFill>
                <a:schemeClr val="bg1">
                  <a:lumMod val="75000"/>
                </a:schemeClr>
              </a:solidFill>
            </a:endParaRPr>
          </a:p>
          <a:p>
            <a:pPr marL="0" indent="0">
              <a:lnSpc>
                <a:spcPct val="125000"/>
              </a:lnSpc>
              <a:spcBef>
                <a:spcPts val="600"/>
              </a:spcBef>
              <a:spcAft>
                <a:spcPts val="600"/>
              </a:spcAft>
              <a:buNone/>
            </a:pPr>
            <a:r>
              <a:rPr lang="zh-CN" altLang="en-US" sz="1800" b="0" dirty="0">
                <a:solidFill>
                  <a:schemeClr val="bg1">
                    <a:lumMod val="75000"/>
                  </a:schemeClr>
                </a:solidFill>
              </a:rPr>
              <a:t>未来规划</a:t>
            </a:r>
            <a:endParaRPr lang="en-US" altLang="zh-CN" sz="1800" b="0" dirty="0">
              <a:solidFill>
                <a:schemeClr val="bg1">
                  <a:lumMod val="75000"/>
                </a:schemeClr>
              </a:solidFill>
            </a:endParaRPr>
          </a:p>
          <a:p>
            <a:pPr marL="0" indent="0">
              <a:lnSpc>
                <a:spcPct val="125000"/>
              </a:lnSpc>
              <a:spcBef>
                <a:spcPts val="600"/>
              </a:spcBef>
              <a:spcAft>
                <a:spcPts val="600"/>
              </a:spcAft>
              <a:buNone/>
            </a:pPr>
            <a:r>
              <a:rPr lang="zh-CN" altLang="en-US" sz="1800" b="0" dirty="0">
                <a:solidFill>
                  <a:schemeClr val="bg1">
                    <a:lumMod val="75000"/>
                  </a:schemeClr>
                </a:solidFill>
              </a:rPr>
              <a:t>融资计划</a:t>
            </a:r>
            <a:endParaRPr lang="en-US" altLang="zh-CN" sz="1800" b="0" dirty="0">
              <a:solidFill>
                <a:schemeClr val="bg1">
                  <a:lumMod val="75000"/>
                </a:schemeClr>
              </a:solidFill>
            </a:endParaRPr>
          </a:p>
          <a:p>
            <a:pPr marL="0" indent="0">
              <a:lnSpc>
                <a:spcPct val="125000"/>
              </a:lnSpc>
              <a:spcBef>
                <a:spcPts val="600"/>
              </a:spcBef>
              <a:spcAft>
                <a:spcPts val="600"/>
              </a:spcAft>
              <a:buNone/>
            </a:pPr>
            <a:endParaRPr lang="zh-CN" altLang="en-US" sz="1800" b="0" dirty="0">
              <a:solidFill>
                <a:schemeClr val="bg1">
                  <a:lumMod val="75000"/>
                </a:schemeClr>
              </a:solidFill>
            </a:endParaRPr>
          </a:p>
        </p:txBody>
      </p:sp>
      <p:sp>
        <p:nvSpPr>
          <p:cNvPr id="5" name="矩形 4"/>
          <p:cNvSpPr/>
          <p:nvPr/>
        </p:nvSpPr>
        <p:spPr>
          <a:xfrm>
            <a:off x="2124635" y="1132764"/>
            <a:ext cx="9412500" cy="5186149"/>
          </a:xfrm>
          <a:prstGeom prst="rect">
            <a:avLst/>
          </a:prstGeom>
        </p:spPr>
        <p:txBody>
          <a:bodyPr wrap="square" anchor="t">
            <a:noAutofit/>
          </a:bodyPr>
          <a:lstStyle/>
          <a:p>
            <a:pPr marL="285750" indent="-285750">
              <a:lnSpc>
                <a:spcPct val="125000"/>
              </a:lnSpc>
              <a:spcAft>
                <a:spcPts val="600"/>
              </a:spcAft>
              <a:buFont typeface="Wingdings" panose="05000000000000000000" pitchFamily="2" charset="2"/>
              <a:buChar char="n"/>
            </a:pPr>
            <a:r>
              <a:rPr lang="zh-CN" altLang="en-US" sz="1400" b="1" dirty="0">
                <a:solidFill>
                  <a:srgbClr val="7F7F7F"/>
                </a:solidFill>
                <a:latin typeface="+mn-ea"/>
              </a:rPr>
              <a:t>目的：</a:t>
            </a:r>
            <a:r>
              <a:rPr lang="zh-CN" altLang="en-US" sz="1400" dirty="0">
                <a:solidFill>
                  <a:srgbClr val="7F7F7F"/>
                </a:solidFill>
                <a:latin typeface="+mn-ea"/>
              </a:rPr>
              <a:t>运用概况性、精炼语言来描绘团队的实力，因为团队是投资人选择早期项目的关键考核因素；</a:t>
            </a:r>
            <a:endParaRPr lang="en-US" altLang="zh-CN" sz="1400" dirty="0">
              <a:solidFill>
                <a:srgbClr val="7F7F7F"/>
              </a:solidFill>
              <a:latin typeface="+mn-ea"/>
            </a:endParaRPr>
          </a:p>
          <a:p>
            <a:pPr marL="285750" indent="-285750">
              <a:lnSpc>
                <a:spcPct val="125000"/>
              </a:lnSpc>
              <a:spcAft>
                <a:spcPts val="600"/>
              </a:spcAft>
              <a:buFont typeface="Wingdings" panose="05000000000000000000" pitchFamily="2" charset="2"/>
              <a:buChar char="n"/>
            </a:pPr>
            <a:r>
              <a:rPr lang="zh-CN" altLang="en-US" sz="1400" b="1" dirty="0">
                <a:solidFill>
                  <a:srgbClr val="7F7F7F"/>
                </a:solidFill>
                <a:latin typeface="+mn-ea"/>
              </a:rPr>
              <a:t>内容：</a:t>
            </a:r>
            <a:r>
              <a:rPr lang="zh-CN" altLang="en-US" sz="1400" dirty="0">
                <a:solidFill>
                  <a:srgbClr val="7F7F7F"/>
                </a:solidFill>
                <a:latin typeface="+mn-ea"/>
              </a:rPr>
              <a:t>主要介绍</a:t>
            </a:r>
            <a:r>
              <a:rPr lang="en-US" altLang="zh-CN" sz="1400" dirty="0">
                <a:solidFill>
                  <a:srgbClr val="7F7F7F"/>
                </a:solidFill>
                <a:latin typeface="+mn-ea"/>
              </a:rPr>
              <a:t>CEO</a:t>
            </a:r>
            <a:r>
              <a:rPr lang="zh-CN" altLang="en-US" sz="1400" dirty="0">
                <a:solidFill>
                  <a:srgbClr val="7F7F7F"/>
                </a:solidFill>
                <a:latin typeface="+mn-ea"/>
              </a:rPr>
              <a:t>、联合创始人、关键管理人员或整体团队概况， 要体现团队经历和背景与项目的契合度；</a:t>
            </a:r>
            <a:endParaRPr lang="en-US" altLang="zh-CN" sz="1400" dirty="0">
              <a:solidFill>
                <a:srgbClr val="7F7F7F"/>
              </a:solidFill>
              <a:latin typeface="+mn-ea"/>
            </a:endParaRPr>
          </a:p>
          <a:p>
            <a:pPr marL="285750" indent="-285750">
              <a:lnSpc>
                <a:spcPct val="125000"/>
              </a:lnSpc>
              <a:spcAft>
                <a:spcPts val="600"/>
              </a:spcAft>
              <a:buFont typeface="Wingdings" panose="05000000000000000000" pitchFamily="2" charset="2"/>
              <a:buChar char="n"/>
            </a:pPr>
            <a:r>
              <a:rPr lang="zh-CN" altLang="en-US" sz="1400" b="1" dirty="0">
                <a:solidFill>
                  <a:srgbClr val="7F7F7F"/>
                </a:solidFill>
                <a:latin typeface="+mn-ea"/>
              </a:rPr>
              <a:t>建议：</a:t>
            </a:r>
            <a:r>
              <a:rPr lang="zh-CN" altLang="en-US" sz="1400" dirty="0">
                <a:solidFill>
                  <a:srgbClr val="7F7F7F"/>
                </a:solidFill>
                <a:latin typeface="+mn-ea"/>
              </a:rPr>
              <a:t>早期项目最重要的部分；作为</a:t>
            </a:r>
            <a:r>
              <a:rPr lang="en-US" altLang="zh-CN" sz="1400" dirty="0">
                <a:solidFill>
                  <a:srgbClr val="7F7F7F"/>
                </a:solidFill>
                <a:latin typeface="+mn-ea"/>
              </a:rPr>
              <a:t>TMT</a:t>
            </a:r>
            <a:r>
              <a:rPr lang="zh-CN" altLang="en-US" sz="1400" dirty="0">
                <a:solidFill>
                  <a:srgbClr val="7F7F7F"/>
                </a:solidFill>
                <a:latin typeface="+mn-ea"/>
              </a:rPr>
              <a:t>行业创业项目，具备优秀互联网基因的团队必不可少；注意，团队描述中最好能够补充与项目所在行业有相关经验的人员。</a:t>
            </a:r>
            <a:endParaRPr lang="en-US" altLang="zh-CN" sz="1400" dirty="0">
              <a:solidFill>
                <a:srgbClr val="7F7F7F"/>
              </a:solidFill>
              <a:latin typeface="+mn-ea"/>
            </a:endParaRPr>
          </a:p>
          <a:p>
            <a:pPr marL="285750" indent="-285750">
              <a:lnSpc>
                <a:spcPct val="150000"/>
              </a:lnSpc>
              <a:spcBef>
                <a:spcPts val="600"/>
              </a:spcBef>
              <a:spcAft>
                <a:spcPts val="600"/>
              </a:spcAft>
              <a:buFont typeface="Wingdings" panose="05000000000000000000" pitchFamily="2" charset="2"/>
              <a:buChar char="n"/>
            </a:pPr>
            <a:endParaRPr lang="en-US" altLang="zh-CN" sz="1600" dirty="0">
              <a:latin typeface="+mn-ea"/>
            </a:endParaRPr>
          </a:p>
          <a:p>
            <a:pPr marL="285750" indent="-285750">
              <a:lnSpc>
                <a:spcPct val="150000"/>
              </a:lnSpc>
              <a:spcBef>
                <a:spcPts val="600"/>
              </a:spcBef>
              <a:spcAft>
                <a:spcPts val="600"/>
              </a:spcAft>
              <a:buFont typeface="Wingdings" panose="05000000000000000000" pitchFamily="2" charset="2"/>
              <a:buChar char="n"/>
            </a:pPr>
            <a:endParaRPr lang="en-US" altLang="zh-CN" sz="1600" dirty="0">
              <a:solidFill>
                <a:srgbClr val="002060"/>
              </a:solidFill>
              <a:latin typeface="+mn-ea"/>
            </a:endParaRPr>
          </a:p>
          <a:p>
            <a:pPr marL="285750" indent="-285750">
              <a:lnSpc>
                <a:spcPct val="150000"/>
              </a:lnSpc>
              <a:spcBef>
                <a:spcPts val="600"/>
              </a:spcBef>
              <a:spcAft>
                <a:spcPts val="600"/>
              </a:spcAft>
              <a:buFont typeface="Wingdings" panose="05000000000000000000" pitchFamily="2" charset="2"/>
              <a:buChar char="n"/>
            </a:pPr>
            <a:endParaRPr lang="en-US" altLang="zh-CN" sz="1600" b="1" dirty="0">
              <a:solidFill>
                <a:srgbClr val="002060"/>
              </a:solidFill>
              <a:latin typeface="+mn-ea"/>
            </a:endParaRPr>
          </a:p>
        </p:txBody>
      </p:sp>
      <p:grpSp>
        <p:nvGrpSpPr>
          <p:cNvPr id="47" name="组合 46"/>
          <p:cNvGrpSpPr/>
          <p:nvPr/>
        </p:nvGrpSpPr>
        <p:grpSpPr>
          <a:xfrm>
            <a:off x="3425588" y="2838734"/>
            <a:ext cx="6823881" cy="3480179"/>
            <a:chOff x="3425588" y="2838734"/>
            <a:chExt cx="6823881" cy="3480179"/>
          </a:xfrm>
        </p:grpSpPr>
        <p:sp>
          <p:nvSpPr>
            <p:cNvPr id="46" name="矩形 45"/>
            <p:cNvSpPr/>
            <p:nvPr/>
          </p:nvSpPr>
          <p:spPr>
            <a:xfrm>
              <a:off x="3425588" y="2838734"/>
              <a:ext cx="6823881" cy="348017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535320" y="2964047"/>
              <a:ext cx="6591130" cy="3354866"/>
              <a:chOff x="248040" y="1056422"/>
              <a:chExt cx="11188045" cy="5694681"/>
            </a:xfrm>
          </p:grpSpPr>
          <p:sp>
            <p:nvSpPr>
              <p:cNvPr id="7" name="矩形 6"/>
              <p:cNvSpPr/>
              <p:nvPr/>
            </p:nvSpPr>
            <p:spPr>
              <a:xfrm>
                <a:off x="1319980" y="1056422"/>
                <a:ext cx="3570514" cy="3331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200" b="1" dirty="0">
                    <a:solidFill>
                      <a:srgbClr val="2C426A"/>
                    </a:solidFill>
                    <a:latin typeface="微软雅黑" panose="020B0503020204020204" pitchFamily="34" charset="-122"/>
                    <a:ea typeface="微软雅黑" panose="020B0503020204020204" pitchFamily="34" charset="-122"/>
                  </a:rPr>
                  <a:t>CEO——XXX</a:t>
                </a:r>
                <a:endParaRPr lang="zh-CN" altLang="en-US" sz="1200" b="1" dirty="0">
                  <a:solidFill>
                    <a:srgbClr val="2C426A"/>
                  </a:solidFill>
                  <a:latin typeface="微软雅黑" panose="020B0503020204020204" pitchFamily="34" charset="-122"/>
                  <a:ea typeface="微软雅黑" panose="020B0503020204020204" pitchFamily="34" charset="-122"/>
                </a:endParaRPr>
              </a:p>
            </p:txBody>
          </p:sp>
          <p:sp>
            <p:nvSpPr>
              <p:cNvPr id="8" name="矩形 7"/>
              <p:cNvSpPr/>
              <p:nvPr/>
            </p:nvSpPr>
            <p:spPr>
              <a:xfrm>
                <a:off x="1319980" y="1404457"/>
                <a:ext cx="3570514" cy="45013"/>
              </a:xfrm>
              <a:prstGeom prst="rect">
                <a:avLst/>
              </a:prstGeom>
              <a:gradFill flip="none" rotWithShape="1">
                <a:gsLst>
                  <a:gs pos="0">
                    <a:srgbClr val="2C426A">
                      <a:tint val="66000"/>
                      <a:satMod val="160000"/>
                    </a:srgbClr>
                  </a:gs>
                  <a:gs pos="50000">
                    <a:srgbClr val="2C426A">
                      <a:tint val="44500"/>
                      <a:satMod val="160000"/>
                    </a:srgbClr>
                  </a:gs>
                  <a:gs pos="100000">
                    <a:srgbClr val="2C426A">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200">
                  <a:solidFill>
                    <a:srgbClr val="7F7F7F"/>
                  </a:solidFill>
                </a:endParaRPr>
              </a:p>
            </p:txBody>
          </p:sp>
          <p:sp>
            <p:nvSpPr>
              <p:cNvPr id="9" name="矩形 8"/>
              <p:cNvSpPr/>
              <p:nvPr/>
            </p:nvSpPr>
            <p:spPr>
              <a:xfrm>
                <a:off x="1319980" y="1568144"/>
                <a:ext cx="4630057" cy="1857246"/>
              </a:xfrm>
              <a:prstGeom prst="rect">
                <a:avLst/>
              </a:prstGeom>
            </p:spPr>
            <p:txBody>
              <a:bodyPr wrap="square">
                <a:spAutoFit/>
              </a:bodyPr>
              <a:lstStyle/>
              <a:p>
                <a:pPr marL="174625" indent="-174625">
                  <a:lnSpc>
                    <a:spcPct val="120000"/>
                  </a:lnSpc>
                  <a:spcAft>
                    <a:spcPts val="300"/>
                  </a:spcAft>
                  <a:buFont typeface="Arial" panose="020B0604020202020204" pitchFamily="34" charset="0"/>
                  <a:buChar char="•"/>
                </a:pPr>
                <a:r>
                  <a:rPr lang="en-US" altLang="zh-CN" sz="1200" dirty="0">
                    <a:solidFill>
                      <a:srgbClr val="141414"/>
                    </a:solidFill>
                    <a:latin typeface="微软雅黑" panose="020B0503020204020204" pitchFamily="34" charset="-122"/>
                    <a:ea typeface="微软雅黑" panose="020B0503020204020204" pitchFamily="34" charset="-122"/>
                  </a:rPr>
                  <a:t>XXX</a:t>
                </a:r>
                <a:r>
                  <a:rPr lang="zh-CN" altLang="en-US" sz="1200" dirty="0">
                    <a:solidFill>
                      <a:srgbClr val="141414"/>
                    </a:solidFill>
                    <a:latin typeface="微软雅黑" panose="020B0503020204020204" pitchFamily="34" charset="-122"/>
                    <a:ea typeface="微软雅黑" panose="020B0503020204020204" pitchFamily="34" charset="-122"/>
                  </a:rPr>
                  <a:t>产品经理；</a:t>
                </a:r>
                <a:endParaRPr lang="en-US" altLang="zh-CN" sz="1200" dirty="0">
                  <a:solidFill>
                    <a:srgbClr val="141414"/>
                  </a:solidFill>
                  <a:latin typeface="微软雅黑" panose="020B0503020204020204" pitchFamily="34" charset="-122"/>
                  <a:ea typeface="微软雅黑" panose="020B0503020204020204" pitchFamily="34" charset="-122"/>
                </a:endParaRPr>
              </a:p>
              <a:p>
                <a:pPr marL="174625" indent="-174625">
                  <a:lnSpc>
                    <a:spcPct val="120000"/>
                  </a:lnSpc>
                  <a:spcAft>
                    <a:spcPts val="300"/>
                  </a:spcAft>
                  <a:buFont typeface="Arial" panose="020B0604020202020204" pitchFamily="34" charset="0"/>
                  <a:buChar char="•"/>
                </a:pPr>
                <a:r>
                  <a:rPr lang="en-US" altLang="zh-CN" sz="1200" dirty="0">
                    <a:solidFill>
                      <a:srgbClr val="141414"/>
                    </a:solidFill>
                    <a:latin typeface="微软雅黑" panose="020B0503020204020204" pitchFamily="34" charset="-122"/>
                    <a:ea typeface="微软雅黑" panose="020B0503020204020204" pitchFamily="34" charset="-122"/>
                  </a:rPr>
                  <a:t>BAT VP</a:t>
                </a:r>
                <a:r>
                  <a:rPr lang="zh-CN" altLang="en-US" sz="1200" dirty="0">
                    <a:solidFill>
                      <a:srgbClr val="141414"/>
                    </a:solidFill>
                    <a:latin typeface="微软雅黑" panose="020B0503020204020204" pitchFamily="34" charset="-122"/>
                    <a:ea typeface="微软雅黑" panose="020B0503020204020204" pitchFamily="34" charset="-122"/>
                  </a:rPr>
                  <a:t>，负责</a:t>
                </a:r>
                <a:r>
                  <a:rPr lang="en-US" altLang="zh-CN" sz="1200" dirty="0">
                    <a:solidFill>
                      <a:srgbClr val="141414"/>
                    </a:solidFill>
                    <a:latin typeface="微软雅黑" panose="020B0503020204020204" pitchFamily="34" charset="-122"/>
                    <a:ea typeface="微软雅黑" panose="020B0503020204020204" pitchFamily="34" charset="-122"/>
                  </a:rPr>
                  <a:t>XXX</a:t>
                </a:r>
                <a:r>
                  <a:rPr lang="zh-CN" altLang="en-US" sz="1200" dirty="0">
                    <a:solidFill>
                      <a:srgbClr val="141414"/>
                    </a:solidFill>
                    <a:latin typeface="微软雅黑" panose="020B0503020204020204" pitchFamily="34" charset="-122"/>
                    <a:ea typeface="微软雅黑" panose="020B0503020204020204" pitchFamily="34" charset="-122"/>
                  </a:rPr>
                  <a:t>业务等；</a:t>
                </a:r>
                <a:endParaRPr lang="en-US" altLang="zh-CN" sz="1200" dirty="0">
                  <a:solidFill>
                    <a:srgbClr val="141414"/>
                  </a:solidFill>
                  <a:latin typeface="微软雅黑" panose="020B0503020204020204" pitchFamily="34" charset="-122"/>
                  <a:ea typeface="微软雅黑" panose="020B0503020204020204" pitchFamily="34" charset="-122"/>
                </a:endParaRPr>
              </a:p>
              <a:p>
                <a:pPr marL="174625" indent="-174625">
                  <a:lnSpc>
                    <a:spcPct val="120000"/>
                  </a:lnSpc>
                  <a:spcAft>
                    <a:spcPts val="300"/>
                  </a:spcAft>
                  <a:buFont typeface="Arial" panose="020B0604020202020204" pitchFamily="34" charset="0"/>
                  <a:buChar char="•"/>
                </a:pPr>
                <a:r>
                  <a:rPr lang="en-US" altLang="zh-CN" sz="1200" dirty="0">
                    <a:solidFill>
                      <a:srgbClr val="141414"/>
                    </a:solidFill>
                    <a:latin typeface="微软雅黑" panose="020B0503020204020204" pitchFamily="34" charset="-122"/>
                    <a:ea typeface="微软雅黑" panose="020B0503020204020204" pitchFamily="34" charset="-122"/>
                  </a:rPr>
                  <a:t>XXX</a:t>
                </a:r>
                <a:r>
                  <a:rPr lang="zh-CN" altLang="en-US" sz="1200" dirty="0">
                    <a:solidFill>
                      <a:srgbClr val="141414"/>
                    </a:solidFill>
                    <a:latin typeface="微软雅黑" panose="020B0503020204020204" pitchFamily="34" charset="-122"/>
                    <a:ea typeface="微软雅黑" panose="020B0503020204020204" pitchFamily="34" charset="-122"/>
                  </a:rPr>
                  <a:t>大学博士</a:t>
                </a:r>
                <a:r>
                  <a:rPr lang="en-US" altLang="zh-CN" sz="1200" dirty="0">
                    <a:solidFill>
                      <a:srgbClr val="141414"/>
                    </a:solidFill>
                    <a:latin typeface="微软雅黑" panose="020B0503020204020204" pitchFamily="34" charset="-122"/>
                    <a:ea typeface="微软雅黑" panose="020B0503020204020204" pitchFamily="34" charset="-122"/>
                  </a:rPr>
                  <a:t>/</a:t>
                </a:r>
                <a:r>
                  <a:rPr lang="zh-CN" altLang="en-US" sz="1200" dirty="0">
                    <a:solidFill>
                      <a:srgbClr val="141414"/>
                    </a:solidFill>
                    <a:latin typeface="微软雅黑" panose="020B0503020204020204" pitchFamily="34" charset="-122"/>
                    <a:ea typeface="微软雅黑" panose="020B0503020204020204" pitchFamily="34" charset="-122"/>
                  </a:rPr>
                  <a:t>硕士</a:t>
                </a:r>
                <a:endParaRPr lang="en-US" altLang="zh-CN" sz="1200" dirty="0">
                  <a:solidFill>
                    <a:srgbClr val="141414"/>
                  </a:solidFill>
                  <a:latin typeface="微软雅黑" panose="020B0503020204020204" pitchFamily="34" charset="-122"/>
                  <a:ea typeface="微软雅黑" panose="020B0503020204020204" pitchFamily="34" charset="-122"/>
                </a:endParaRPr>
              </a:p>
              <a:p>
                <a:pPr>
                  <a:lnSpc>
                    <a:spcPct val="120000"/>
                  </a:lnSpc>
                  <a:spcAft>
                    <a:spcPts val="600"/>
                  </a:spcAft>
                </a:pPr>
                <a:endParaRPr lang="zh-CN" altLang="en-US" sz="1200" dirty="0">
                  <a:solidFill>
                    <a:srgbClr val="141414"/>
                  </a:solidFill>
                  <a:latin typeface="微软雅黑" panose="020B0503020204020204" pitchFamily="34" charset="-122"/>
                  <a:ea typeface="微软雅黑" panose="020B0503020204020204" pitchFamily="34" charset="-122"/>
                </a:endParaRPr>
              </a:p>
            </p:txBody>
          </p:sp>
          <p:sp>
            <p:nvSpPr>
              <p:cNvPr id="10" name="矩形 9"/>
              <p:cNvSpPr/>
              <p:nvPr/>
            </p:nvSpPr>
            <p:spPr>
              <a:xfrm>
                <a:off x="6683009" y="1056422"/>
                <a:ext cx="3570514" cy="3331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rgbClr val="2C426A"/>
                    </a:solidFill>
                    <a:latin typeface="微软雅黑" panose="020B0503020204020204" pitchFamily="34" charset="-122"/>
                    <a:ea typeface="微软雅黑" panose="020B0503020204020204" pitchFamily="34" charset="-122"/>
                  </a:rPr>
                  <a:t>联合创始人</a:t>
                </a:r>
                <a:r>
                  <a:rPr lang="en-US" altLang="zh-CN" sz="1200" b="1" dirty="0">
                    <a:solidFill>
                      <a:srgbClr val="2C426A"/>
                    </a:solidFill>
                    <a:latin typeface="微软雅黑" panose="020B0503020204020204" pitchFamily="34" charset="-122"/>
                    <a:ea typeface="微软雅黑" panose="020B0503020204020204" pitchFamily="34" charset="-122"/>
                  </a:rPr>
                  <a:t>——xxx</a:t>
                </a:r>
                <a:endParaRPr lang="zh-CN" altLang="en-US" sz="1200" b="1" dirty="0">
                  <a:solidFill>
                    <a:srgbClr val="2C426A"/>
                  </a:solidFill>
                  <a:latin typeface="微软雅黑" panose="020B0503020204020204" pitchFamily="34" charset="-122"/>
                  <a:ea typeface="微软雅黑" panose="020B0503020204020204" pitchFamily="34" charset="-122"/>
                </a:endParaRPr>
              </a:p>
            </p:txBody>
          </p:sp>
          <p:sp>
            <p:nvSpPr>
              <p:cNvPr id="11" name="矩形 10"/>
              <p:cNvSpPr/>
              <p:nvPr/>
            </p:nvSpPr>
            <p:spPr>
              <a:xfrm>
                <a:off x="6683009" y="1404457"/>
                <a:ext cx="3570514" cy="45013"/>
              </a:xfrm>
              <a:prstGeom prst="rect">
                <a:avLst/>
              </a:prstGeom>
              <a:gradFill flip="none" rotWithShape="1">
                <a:gsLst>
                  <a:gs pos="0">
                    <a:srgbClr val="2C426A">
                      <a:tint val="66000"/>
                      <a:satMod val="160000"/>
                    </a:srgbClr>
                  </a:gs>
                  <a:gs pos="50000">
                    <a:srgbClr val="2C426A">
                      <a:tint val="44500"/>
                      <a:satMod val="160000"/>
                    </a:srgbClr>
                  </a:gs>
                  <a:gs pos="100000">
                    <a:srgbClr val="2C426A">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200">
                  <a:solidFill>
                    <a:srgbClr val="7F7F7F"/>
                  </a:solidFill>
                </a:endParaRPr>
              </a:p>
            </p:txBody>
          </p:sp>
          <p:sp>
            <p:nvSpPr>
              <p:cNvPr id="12" name="矩形 11"/>
              <p:cNvSpPr/>
              <p:nvPr/>
            </p:nvSpPr>
            <p:spPr>
              <a:xfrm>
                <a:off x="6534823" y="1586273"/>
                <a:ext cx="4630057" cy="1857246"/>
              </a:xfrm>
              <a:prstGeom prst="rect">
                <a:avLst/>
              </a:prstGeom>
            </p:spPr>
            <p:txBody>
              <a:bodyPr wrap="square">
                <a:spAutoFit/>
              </a:bodyPr>
              <a:lstStyle/>
              <a:p>
                <a:pPr marL="174625" indent="-174625">
                  <a:lnSpc>
                    <a:spcPct val="120000"/>
                  </a:lnSpc>
                  <a:spcAft>
                    <a:spcPts val="300"/>
                  </a:spcAft>
                  <a:buFont typeface="Arial" panose="020B0604020202020204" pitchFamily="34" charset="0"/>
                  <a:buChar char="•"/>
                </a:pPr>
                <a:r>
                  <a:rPr lang="en-US" altLang="zh-CN" sz="1200" dirty="0">
                    <a:solidFill>
                      <a:srgbClr val="141414"/>
                    </a:solidFill>
                    <a:latin typeface="微软雅黑" panose="020B0503020204020204" pitchFamily="34" charset="-122"/>
                    <a:ea typeface="微软雅黑" panose="020B0503020204020204" pitchFamily="34" charset="-122"/>
                  </a:rPr>
                  <a:t>XXX</a:t>
                </a:r>
                <a:r>
                  <a:rPr lang="zh-CN" altLang="en-US" sz="1200" dirty="0">
                    <a:solidFill>
                      <a:srgbClr val="141414"/>
                    </a:solidFill>
                    <a:latin typeface="微软雅黑" panose="020B0503020204020204" pitchFamily="34" charset="-122"/>
                    <a:ea typeface="微软雅黑" panose="020B0503020204020204" pitchFamily="34" charset="-122"/>
                  </a:rPr>
                  <a:t>行业</a:t>
                </a:r>
                <a:r>
                  <a:rPr lang="en-US" altLang="zh-CN" sz="1200" dirty="0">
                    <a:solidFill>
                      <a:srgbClr val="141414"/>
                    </a:solidFill>
                    <a:latin typeface="微软雅黑" panose="020B0503020204020204" pitchFamily="34" charset="-122"/>
                    <a:ea typeface="微软雅黑" panose="020B0503020204020204" pitchFamily="34" charset="-122"/>
                  </a:rPr>
                  <a:t>10+</a:t>
                </a:r>
                <a:r>
                  <a:rPr lang="zh-CN" altLang="en-US" sz="1200" dirty="0">
                    <a:solidFill>
                      <a:srgbClr val="141414"/>
                    </a:solidFill>
                    <a:latin typeface="微软雅黑" panose="020B0503020204020204" pitchFamily="34" charset="-122"/>
                    <a:ea typeface="微软雅黑" panose="020B0503020204020204" pitchFamily="34" charset="-122"/>
                  </a:rPr>
                  <a:t>经验；</a:t>
                </a:r>
                <a:endParaRPr lang="en-US" altLang="zh-CN" sz="1200" dirty="0">
                  <a:solidFill>
                    <a:srgbClr val="141414"/>
                  </a:solidFill>
                  <a:latin typeface="微软雅黑" panose="020B0503020204020204" pitchFamily="34" charset="-122"/>
                  <a:ea typeface="微软雅黑" panose="020B0503020204020204" pitchFamily="34" charset="-122"/>
                </a:endParaRPr>
              </a:p>
              <a:p>
                <a:pPr marL="174625" indent="-174625">
                  <a:lnSpc>
                    <a:spcPct val="120000"/>
                  </a:lnSpc>
                  <a:spcAft>
                    <a:spcPts val="300"/>
                  </a:spcAft>
                  <a:buFont typeface="Arial" panose="020B0604020202020204" pitchFamily="34" charset="0"/>
                  <a:buChar char="•"/>
                </a:pPr>
                <a:r>
                  <a:rPr lang="zh-CN" altLang="en-US" sz="1200" dirty="0">
                    <a:solidFill>
                      <a:srgbClr val="141414"/>
                    </a:solidFill>
                    <a:latin typeface="微软雅黑" panose="020B0503020204020204" pitchFamily="34" charset="-122"/>
                    <a:ea typeface="微软雅黑" panose="020B0503020204020204" pitchFamily="34" charset="-122"/>
                  </a:rPr>
                  <a:t>负责</a:t>
                </a:r>
                <a:r>
                  <a:rPr lang="en-US" altLang="zh-CN" sz="1200" dirty="0">
                    <a:solidFill>
                      <a:srgbClr val="141414"/>
                    </a:solidFill>
                    <a:latin typeface="微软雅黑" panose="020B0503020204020204" pitchFamily="34" charset="-122"/>
                    <a:ea typeface="微软雅黑" panose="020B0503020204020204" pitchFamily="34" charset="-122"/>
                  </a:rPr>
                  <a:t>XXX</a:t>
                </a:r>
                <a:r>
                  <a:rPr lang="zh-CN" altLang="en-US" sz="1200" dirty="0">
                    <a:solidFill>
                      <a:srgbClr val="141414"/>
                    </a:solidFill>
                    <a:latin typeface="微软雅黑" panose="020B0503020204020204" pitchFamily="34" charset="-122"/>
                    <a:ea typeface="微软雅黑" panose="020B0503020204020204" pitchFamily="34" charset="-122"/>
                  </a:rPr>
                  <a:t>业务</a:t>
                </a:r>
                <a:r>
                  <a:rPr lang="en-US" altLang="zh-CN" sz="1200" dirty="0">
                    <a:solidFill>
                      <a:srgbClr val="141414"/>
                    </a:solidFill>
                    <a:latin typeface="微软雅黑" panose="020B0503020204020204" pitchFamily="34" charset="-122"/>
                    <a:ea typeface="微软雅黑" panose="020B0503020204020204" pitchFamily="34" charset="-122"/>
                  </a:rPr>
                  <a:t>12</a:t>
                </a:r>
                <a:r>
                  <a:rPr lang="zh-CN" altLang="en-US" sz="1200" dirty="0">
                    <a:solidFill>
                      <a:srgbClr val="141414"/>
                    </a:solidFill>
                    <a:latin typeface="微软雅黑" panose="020B0503020204020204" pitchFamily="34" charset="-122"/>
                    <a:ea typeface="微软雅黑" panose="020B0503020204020204" pitchFamily="34" charset="-122"/>
                  </a:rPr>
                  <a:t>家公司董事、资本合伙人等</a:t>
                </a:r>
              </a:p>
              <a:p>
                <a:pPr>
                  <a:lnSpc>
                    <a:spcPct val="120000"/>
                  </a:lnSpc>
                  <a:spcAft>
                    <a:spcPts val="600"/>
                  </a:spcAft>
                </a:pPr>
                <a:endParaRPr lang="zh-CN" altLang="en-US" sz="1200" dirty="0">
                  <a:solidFill>
                    <a:srgbClr val="141414"/>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992827" y="3827159"/>
                <a:ext cx="10317643" cy="2611850"/>
                <a:chOff x="943433" y="3375295"/>
                <a:chExt cx="10317643" cy="3097355"/>
              </a:xfrm>
            </p:grpSpPr>
            <p:sp>
              <p:nvSpPr>
                <p:cNvPr id="30" name="矩形 29"/>
                <p:cNvSpPr/>
                <p:nvPr/>
              </p:nvSpPr>
              <p:spPr>
                <a:xfrm>
                  <a:off x="943433" y="3533981"/>
                  <a:ext cx="1114239" cy="1843315"/>
                </a:xfrm>
                <a:prstGeom prst="rect">
                  <a:avLst/>
                </a:prstGeom>
                <a:solidFill>
                  <a:sysClr val="window" lastClr="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1200" dirty="0">
                    <a:solidFill>
                      <a:sysClr val="windowText" lastClr="000000"/>
                    </a:solidFill>
                  </a:endParaRPr>
                </a:p>
              </p:txBody>
            </p:sp>
            <p:grpSp>
              <p:nvGrpSpPr>
                <p:cNvPr id="31" name="组合 30"/>
                <p:cNvGrpSpPr/>
                <p:nvPr/>
              </p:nvGrpSpPr>
              <p:grpSpPr>
                <a:xfrm>
                  <a:off x="2768409" y="4580780"/>
                  <a:ext cx="1192765" cy="1886723"/>
                  <a:chOff x="797592" y="3507205"/>
                  <a:chExt cx="1443245" cy="1886723"/>
                </a:xfrm>
              </p:grpSpPr>
              <p:sp>
                <p:nvSpPr>
                  <p:cNvPr id="44" name="矩形 43"/>
                  <p:cNvSpPr/>
                  <p:nvPr/>
                </p:nvSpPr>
                <p:spPr>
                  <a:xfrm>
                    <a:off x="797592" y="3550613"/>
                    <a:ext cx="1348229" cy="1843315"/>
                  </a:xfrm>
                  <a:prstGeom prst="rect">
                    <a:avLst/>
                  </a:prstGeom>
                  <a:solidFill>
                    <a:sysClr val="window" lastClr="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1200" dirty="0">
                      <a:solidFill>
                        <a:sysClr val="windowText" lastClr="000000"/>
                      </a:solidFill>
                    </a:endParaRPr>
                  </a:p>
                </p:txBody>
              </p:sp>
              <p:sp>
                <p:nvSpPr>
                  <p:cNvPr id="45" name="矩形 44"/>
                  <p:cNvSpPr/>
                  <p:nvPr/>
                </p:nvSpPr>
                <p:spPr>
                  <a:xfrm>
                    <a:off x="2155845" y="3507205"/>
                    <a:ext cx="84992" cy="1843315"/>
                  </a:xfrm>
                  <a:prstGeom prst="rect">
                    <a:avLst/>
                  </a:prstGeom>
                  <a:solidFill>
                    <a:schemeClr val="accent2"/>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1200">
                      <a:solidFill>
                        <a:sysClr val="window" lastClr="FFFFFF"/>
                      </a:solidFill>
                    </a:endParaRPr>
                  </a:p>
                </p:txBody>
              </p:sp>
            </p:grpSp>
            <p:grpSp>
              <p:nvGrpSpPr>
                <p:cNvPr id="32" name="组合 31"/>
                <p:cNvGrpSpPr/>
                <p:nvPr/>
              </p:nvGrpSpPr>
              <p:grpSpPr>
                <a:xfrm>
                  <a:off x="4593385" y="3375295"/>
                  <a:ext cx="1192765" cy="2202948"/>
                  <a:chOff x="797592" y="3550613"/>
                  <a:chExt cx="1443245" cy="2202948"/>
                </a:xfrm>
              </p:grpSpPr>
              <p:sp>
                <p:nvSpPr>
                  <p:cNvPr id="42" name="矩形 41"/>
                  <p:cNvSpPr/>
                  <p:nvPr/>
                </p:nvSpPr>
                <p:spPr>
                  <a:xfrm>
                    <a:off x="797592" y="3550613"/>
                    <a:ext cx="1348229" cy="1843315"/>
                  </a:xfrm>
                  <a:prstGeom prst="rect">
                    <a:avLst/>
                  </a:prstGeom>
                  <a:solidFill>
                    <a:sysClr val="window" lastClr="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1200" dirty="0">
                      <a:solidFill>
                        <a:sysClr val="windowText" lastClr="000000"/>
                      </a:solidFill>
                    </a:endParaRPr>
                  </a:p>
                </p:txBody>
              </p:sp>
              <p:sp>
                <p:nvSpPr>
                  <p:cNvPr id="43" name="矩形 42"/>
                  <p:cNvSpPr/>
                  <p:nvPr/>
                </p:nvSpPr>
                <p:spPr>
                  <a:xfrm>
                    <a:off x="2155845" y="3910247"/>
                    <a:ext cx="84992" cy="1843314"/>
                  </a:xfrm>
                  <a:prstGeom prst="rect">
                    <a:avLst/>
                  </a:prstGeom>
                  <a:solidFill>
                    <a:schemeClr val="accent2"/>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1200">
                      <a:solidFill>
                        <a:sysClr val="window" lastClr="FFFFFF"/>
                      </a:solidFill>
                    </a:endParaRPr>
                  </a:p>
                </p:txBody>
              </p:sp>
            </p:grpSp>
            <p:grpSp>
              <p:nvGrpSpPr>
                <p:cNvPr id="33" name="组合 32"/>
                <p:cNvGrpSpPr/>
                <p:nvPr/>
              </p:nvGrpSpPr>
              <p:grpSpPr>
                <a:xfrm>
                  <a:off x="6418361" y="4596965"/>
                  <a:ext cx="1192765" cy="1870538"/>
                  <a:chOff x="797592" y="3523390"/>
                  <a:chExt cx="1443245" cy="1870538"/>
                </a:xfrm>
              </p:grpSpPr>
              <p:sp>
                <p:nvSpPr>
                  <p:cNvPr id="40" name="矩形 39"/>
                  <p:cNvSpPr/>
                  <p:nvPr/>
                </p:nvSpPr>
                <p:spPr>
                  <a:xfrm>
                    <a:off x="797592" y="3550613"/>
                    <a:ext cx="1348229" cy="1843315"/>
                  </a:xfrm>
                  <a:prstGeom prst="rect">
                    <a:avLst/>
                  </a:prstGeom>
                  <a:solidFill>
                    <a:sysClr val="window" lastClr="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1200" dirty="0">
                      <a:solidFill>
                        <a:sysClr val="windowText" lastClr="000000"/>
                      </a:solidFill>
                    </a:endParaRPr>
                  </a:p>
                </p:txBody>
              </p:sp>
              <p:sp>
                <p:nvSpPr>
                  <p:cNvPr id="41" name="矩形 40"/>
                  <p:cNvSpPr/>
                  <p:nvPr/>
                </p:nvSpPr>
                <p:spPr>
                  <a:xfrm>
                    <a:off x="2155845" y="3523390"/>
                    <a:ext cx="84992" cy="1843315"/>
                  </a:xfrm>
                  <a:prstGeom prst="rect">
                    <a:avLst/>
                  </a:prstGeom>
                  <a:solidFill>
                    <a:schemeClr val="accent2"/>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1200">
                      <a:solidFill>
                        <a:sysClr val="window" lastClr="FFFFFF"/>
                      </a:solidFill>
                    </a:endParaRPr>
                  </a:p>
                </p:txBody>
              </p:sp>
            </p:grpSp>
            <p:grpSp>
              <p:nvGrpSpPr>
                <p:cNvPr id="34" name="组合 33"/>
                <p:cNvGrpSpPr/>
                <p:nvPr/>
              </p:nvGrpSpPr>
              <p:grpSpPr>
                <a:xfrm>
                  <a:off x="8243337" y="3454638"/>
                  <a:ext cx="1192765" cy="2076633"/>
                  <a:chOff x="797592" y="3629956"/>
                  <a:chExt cx="1443245" cy="2076633"/>
                </a:xfrm>
              </p:grpSpPr>
              <p:sp>
                <p:nvSpPr>
                  <p:cNvPr id="38" name="矩形 37"/>
                  <p:cNvSpPr/>
                  <p:nvPr/>
                </p:nvSpPr>
                <p:spPr>
                  <a:xfrm>
                    <a:off x="797592" y="3629956"/>
                    <a:ext cx="1348229" cy="1843315"/>
                  </a:xfrm>
                  <a:prstGeom prst="rect">
                    <a:avLst/>
                  </a:prstGeom>
                  <a:solidFill>
                    <a:sysClr val="window" lastClr="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1200" dirty="0">
                      <a:solidFill>
                        <a:sysClr val="windowText" lastClr="000000"/>
                      </a:solidFill>
                    </a:endParaRPr>
                  </a:p>
                </p:txBody>
              </p:sp>
              <p:sp>
                <p:nvSpPr>
                  <p:cNvPr id="39" name="矩形 38"/>
                  <p:cNvSpPr/>
                  <p:nvPr/>
                </p:nvSpPr>
                <p:spPr>
                  <a:xfrm>
                    <a:off x="2155845" y="3863274"/>
                    <a:ext cx="84992" cy="1843315"/>
                  </a:xfrm>
                  <a:prstGeom prst="rect">
                    <a:avLst/>
                  </a:prstGeom>
                  <a:solidFill>
                    <a:schemeClr val="accent2"/>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1200">
                      <a:solidFill>
                        <a:sysClr val="window" lastClr="FFFFFF"/>
                      </a:solidFill>
                    </a:endParaRPr>
                  </a:p>
                </p:txBody>
              </p:sp>
            </p:grpSp>
            <p:grpSp>
              <p:nvGrpSpPr>
                <p:cNvPr id="35" name="组合 34"/>
                <p:cNvGrpSpPr/>
                <p:nvPr/>
              </p:nvGrpSpPr>
              <p:grpSpPr>
                <a:xfrm>
                  <a:off x="10068311" y="4494708"/>
                  <a:ext cx="1192765" cy="1977942"/>
                  <a:chOff x="797592" y="3421133"/>
                  <a:chExt cx="1443245" cy="1977942"/>
                </a:xfrm>
              </p:grpSpPr>
              <p:sp>
                <p:nvSpPr>
                  <p:cNvPr id="36" name="矩形 35"/>
                  <p:cNvSpPr/>
                  <p:nvPr/>
                </p:nvSpPr>
                <p:spPr>
                  <a:xfrm>
                    <a:off x="797592" y="3421133"/>
                    <a:ext cx="1348229" cy="1843316"/>
                  </a:xfrm>
                  <a:prstGeom prst="rect">
                    <a:avLst/>
                  </a:prstGeom>
                  <a:solidFill>
                    <a:sysClr val="window" lastClr="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1200" dirty="0">
                      <a:solidFill>
                        <a:sysClr val="windowText" lastClr="000000"/>
                      </a:solidFill>
                    </a:endParaRPr>
                  </a:p>
                </p:txBody>
              </p:sp>
              <p:sp>
                <p:nvSpPr>
                  <p:cNvPr id="37" name="矩形 36"/>
                  <p:cNvSpPr/>
                  <p:nvPr/>
                </p:nvSpPr>
                <p:spPr>
                  <a:xfrm>
                    <a:off x="2155846" y="3555760"/>
                    <a:ext cx="84991" cy="1843315"/>
                  </a:xfrm>
                  <a:prstGeom prst="rect">
                    <a:avLst/>
                  </a:prstGeom>
                  <a:solidFill>
                    <a:schemeClr val="accent2"/>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1200">
                      <a:solidFill>
                        <a:sysClr val="window" lastClr="FFFFFF"/>
                      </a:solidFill>
                    </a:endParaRPr>
                  </a:p>
                </p:txBody>
              </p:sp>
            </p:grpSp>
          </p:grpSp>
          <p:sp>
            <p:nvSpPr>
              <p:cNvPr id="14" name="矩形 13"/>
              <p:cNvSpPr/>
              <p:nvPr/>
            </p:nvSpPr>
            <p:spPr>
              <a:xfrm>
                <a:off x="248040" y="4130421"/>
                <a:ext cx="2092165" cy="263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rgbClr val="2C426A"/>
                    </a:solidFill>
                    <a:latin typeface="微软雅黑" panose="020B0503020204020204" pitchFamily="34" charset="-122"/>
                    <a:ea typeface="微软雅黑" panose="020B0503020204020204" pitchFamily="34" charset="-122"/>
                  </a:rPr>
                  <a:t>技术</a:t>
                </a:r>
              </a:p>
            </p:txBody>
          </p:sp>
          <p:sp>
            <p:nvSpPr>
              <p:cNvPr id="15" name="矩形 14"/>
              <p:cNvSpPr/>
              <p:nvPr/>
            </p:nvSpPr>
            <p:spPr>
              <a:xfrm>
                <a:off x="679780" y="4568071"/>
                <a:ext cx="1415536" cy="1629445"/>
              </a:xfrm>
              <a:prstGeom prst="rect">
                <a:avLst/>
              </a:prstGeom>
            </p:spPr>
            <p:txBody>
              <a:bodyPr wrap="square">
                <a:spAutoFit/>
              </a:bodyPr>
              <a:lstStyle/>
              <a:p>
                <a:pPr>
                  <a:lnSpc>
                    <a:spcPct val="120000"/>
                  </a:lnSpc>
                  <a:spcAft>
                    <a:spcPts val="600"/>
                  </a:spcAft>
                </a:pPr>
                <a:r>
                  <a:rPr lang="zh-CN" altLang="en-US" sz="1200" dirty="0">
                    <a:solidFill>
                      <a:srgbClr val="7F7F7F">
                        <a:lumMod val="75000"/>
                      </a:srgbClr>
                    </a:solidFill>
                    <a:latin typeface="微软雅黑" panose="020B0503020204020204" pitchFamily="34" charset="-122"/>
                    <a:ea typeface="微软雅黑" panose="020B0503020204020204" pitchFamily="34" charset="-122"/>
                  </a:rPr>
                  <a:t>在搜索、互联网金融算法等专家</a:t>
                </a:r>
                <a:r>
                  <a:rPr lang="en-US" altLang="zh-CN" sz="1200" dirty="0">
                    <a:solidFill>
                      <a:srgbClr val="7F7F7F">
                        <a:lumMod val="75000"/>
                      </a:srgbClr>
                    </a:solidFill>
                    <a:latin typeface="微软雅黑" panose="020B0503020204020204" pitchFamily="34" charset="-122"/>
                    <a:ea typeface="微软雅黑" panose="020B0503020204020204" pitchFamily="34" charset="-122"/>
                  </a:rPr>
                  <a:t>X</a:t>
                </a:r>
                <a:r>
                  <a:rPr lang="zh-CN" altLang="en-US" sz="1200" dirty="0">
                    <a:solidFill>
                      <a:srgbClr val="7F7F7F">
                        <a:lumMod val="75000"/>
                      </a:srgbClr>
                    </a:solidFill>
                    <a:latin typeface="微软雅黑" panose="020B0503020204020204" pitchFamily="34" charset="-122"/>
                    <a:ea typeface="微软雅黑" panose="020B0503020204020204" pitchFamily="34" charset="-122"/>
                  </a:rPr>
                  <a:t>人</a:t>
                </a:r>
              </a:p>
            </p:txBody>
          </p:sp>
          <p:sp>
            <p:nvSpPr>
              <p:cNvPr id="16" name="矩形 15"/>
              <p:cNvSpPr/>
              <p:nvPr/>
            </p:nvSpPr>
            <p:spPr>
              <a:xfrm>
                <a:off x="2077292" y="4845194"/>
                <a:ext cx="2092165" cy="263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rgbClr val="2C426A"/>
                    </a:solidFill>
                    <a:latin typeface="微软雅黑" panose="020B0503020204020204" pitchFamily="34" charset="-122"/>
                    <a:ea typeface="微软雅黑" panose="020B0503020204020204" pitchFamily="34" charset="-122"/>
                  </a:rPr>
                  <a:t>产品研发</a:t>
                </a:r>
              </a:p>
            </p:txBody>
          </p:sp>
          <p:sp>
            <p:nvSpPr>
              <p:cNvPr id="17" name="矩形 16"/>
              <p:cNvSpPr/>
              <p:nvPr/>
            </p:nvSpPr>
            <p:spPr>
              <a:xfrm>
                <a:off x="2453621" y="5221306"/>
                <a:ext cx="1830852" cy="698369"/>
              </a:xfrm>
              <a:prstGeom prst="rect">
                <a:avLst/>
              </a:prstGeom>
            </p:spPr>
            <p:txBody>
              <a:bodyPr wrap="square">
                <a:spAutoFit/>
              </a:bodyPr>
              <a:lstStyle/>
              <a:p>
                <a:pPr>
                  <a:lnSpc>
                    <a:spcPct val="120000"/>
                  </a:lnSpc>
                  <a:spcAft>
                    <a:spcPts val="600"/>
                  </a:spcAft>
                </a:pPr>
                <a:r>
                  <a:rPr lang="en-US" altLang="zh-CN" sz="1200" dirty="0">
                    <a:solidFill>
                      <a:srgbClr val="7F7F7F">
                        <a:lumMod val="75000"/>
                      </a:srgbClr>
                    </a:solidFill>
                    <a:latin typeface="微软雅黑" panose="020B0503020204020204" pitchFamily="34" charset="-122"/>
                    <a:ea typeface="微软雅黑" panose="020B0503020204020204" pitchFamily="34" charset="-122"/>
                  </a:rPr>
                  <a:t>pc</a:t>
                </a:r>
                <a:r>
                  <a:rPr lang="zh-CN" altLang="en-US" sz="1200" dirty="0">
                    <a:solidFill>
                      <a:srgbClr val="7F7F7F">
                        <a:lumMod val="75000"/>
                      </a:srgbClr>
                    </a:solidFill>
                    <a:latin typeface="微软雅黑" panose="020B0503020204020204" pitchFamily="34" charset="-122"/>
                    <a:ea typeface="微软雅黑" panose="020B0503020204020204" pitchFamily="34" charset="-122"/>
                  </a:rPr>
                  <a:t>：</a:t>
                </a:r>
                <a:r>
                  <a:rPr lang="en-US" altLang="zh-CN" sz="1200" dirty="0">
                    <a:solidFill>
                      <a:srgbClr val="7F7F7F">
                        <a:lumMod val="75000"/>
                      </a:srgbClr>
                    </a:solidFill>
                    <a:latin typeface="微软雅黑" panose="020B0503020204020204" pitchFamily="34" charset="-122"/>
                    <a:ea typeface="微软雅黑" panose="020B0503020204020204" pitchFamily="34" charset="-122"/>
                  </a:rPr>
                  <a:t>XX</a:t>
                </a:r>
                <a:r>
                  <a:rPr lang="zh-CN" altLang="en-US" sz="1200" dirty="0">
                    <a:solidFill>
                      <a:srgbClr val="7F7F7F">
                        <a:lumMod val="75000"/>
                      </a:srgbClr>
                    </a:solidFill>
                    <a:latin typeface="微软雅黑" panose="020B0503020204020204" pitchFamily="34" charset="-122"/>
                    <a:ea typeface="微软雅黑" panose="020B0503020204020204" pitchFamily="34" charset="-122"/>
                  </a:rPr>
                  <a:t>人</a:t>
                </a:r>
                <a:endParaRPr lang="en-US" altLang="zh-CN" sz="1200" dirty="0">
                  <a:solidFill>
                    <a:srgbClr val="7F7F7F">
                      <a:lumMod val="75000"/>
                    </a:srgbClr>
                  </a:solidFill>
                  <a:latin typeface="微软雅黑" panose="020B0503020204020204" pitchFamily="34" charset="-122"/>
                  <a:ea typeface="微软雅黑" panose="020B0503020204020204" pitchFamily="34" charset="-122"/>
                </a:endParaRPr>
              </a:p>
              <a:p>
                <a:pPr>
                  <a:lnSpc>
                    <a:spcPct val="120000"/>
                  </a:lnSpc>
                  <a:spcAft>
                    <a:spcPts val="600"/>
                  </a:spcAft>
                </a:pPr>
                <a:r>
                  <a:rPr lang="zh-CN" altLang="en-US" sz="1200" dirty="0">
                    <a:solidFill>
                      <a:srgbClr val="7F7F7F">
                        <a:lumMod val="75000"/>
                      </a:srgbClr>
                    </a:solidFill>
                    <a:latin typeface="微软雅黑" panose="020B0503020204020204" pitchFamily="34" charset="-122"/>
                    <a:ea typeface="微软雅黑" panose="020B0503020204020204" pitchFamily="34" charset="-122"/>
                  </a:rPr>
                  <a:t>移动端：</a:t>
                </a:r>
                <a:r>
                  <a:rPr lang="en-US" altLang="zh-CN" sz="1200" dirty="0">
                    <a:solidFill>
                      <a:srgbClr val="7F7F7F">
                        <a:lumMod val="75000"/>
                      </a:srgbClr>
                    </a:solidFill>
                    <a:latin typeface="微软雅黑" panose="020B0503020204020204" pitchFamily="34" charset="-122"/>
                    <a:ea typeface="微软雅黑" panose="020B0503020204020204" pitchFamily="34" charset="-122"/>
                  </a:rPr>
                  <a:t>XXX</a:t>
                </a:r>
                <a:r>
                  <a:rPr lang="zh-CN" altLang="en-US" sz="1200" dirty="0">
                    <a:solidFill>
                      <a:srgbClr val="7F7F7F">
                        <a:lumMod val="75000"/>
                      </a:srgbClr>
                    </a:solidFill>
                    <a:latin typeface="微软雅黑" panose="020B0503020204020204" pitchFamily="34" charset="-122"/>
                    <a:ea typeface="微软雅黑" panose="020B0503020204020204" pitchFamily="34" charset="-122"/>
                  </a:rPr>
                  <a:t>人</a:t>
                </a:r>
              </a:p>
            </p:txBody>
          </p:sp>
          <p:sp>
            <p:nvSpPr>
              <p:cNvPr id="18" name="矩形 17"/>
              <p:cNvSpPr/>
              <p:nvPr/>
            </p:nvSpPr>
            <p:spPr>
              <a:xfrm>
                <a:off x="3777190" y="4173654"/>
                <a:ext cx="2092165" cy="263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rgbClr val="2C426A"/>
                    </a:solidFill>
                    <a:latin typeface="微软雅黑" panose="020B0503020204020204" pitchFamily="34" charset="-122"/>
                    <a:ea typeface="微软雅黑" panose="020B0503020204020204" pitchFamily="34" charset="-122"/>
                  </a:rPr>
                  <a:t>产品及网运营</a:t>
                </a:r>
              </a:p>
            </p:txBody>
          </p:sp>
          <p:sp>
            <p:nvSpPr>
              <p:cNvPr id="19" name="矩形 18"/>
              <p:cNvSpPr/>
              <p:nvPr/>
            </p:nvSpPr>
            <p:spPr>
              <a:xfrm>
                <a:off x="4125894" y="4562370"/>
                <a:ext cx="1488616" cy="610634"/>
              </a:xfrm>
              <a:prstGeom prst="rect">
                <a:avLst/>
              </a:prstGeom>
            </p:spPr>
            <p:txBody>
              <a:bodyPr wrap="square">
                <a:spAutoFit/>
              </a:bodyPr>
              <a:lstStyle/>
              <a:p>
                <a:pPr>
                  <a:lnSpc>
                    <a:spcPct val="120000"/>
                  </a:lnSpc>
                  <a:spcAft>
                    <a:spcPts val="600"/>
                  </a:spcAft>
                </a:pPr>
                <a:r>
                  <a:rPr lang="zh-CN" altLang="en-US" sz="1200" dirty="0">
                    <a:solidFill>
                      <a:srgbClr val="7F7F7F">
                        <a:lumMod val="75000"/>
                      </a:srgbClr>
                    </a:solidFill>
                    <a:latin typeface="微软雅黑" panose="020B0503020204020204" pitchFamily="34" charset="-122"/>
                    <a:ea typeface="微软雅黑" panose="020B0503020204020204" pitchFamily="34" charset="-122"/>
                  </a:rPr>
                  <a:t>产品、</a:t>
                </a:r>
                <a:r>
                  <a:rPr lang="en-US" altLang="zh-CN" sz="1200" dirty="0">
                    <a:solidFill>
                      <a:srgbClr val="7F7F7F">
                        <a:lumMod val="75000"/>
                      </a:srgbClr>
                    </a:solidFill>
                    <a:latin typeface="微软雅黑" panose="020B0503020204020204" pitchFamily="34" charset="-122"/>
                    <a:ea typeface="微软雅黑" panose="020B0503020204020204" pitchFamily="34" charset="-122"/>
                  </a:rPr>
                  <a:t>APP</a:t>
                </a:r>
                <a:r>
                  <a:rPr lang="zh-CN" altLang="en-US" sz="1200" dirty="0">
                    <a:solidFill>
                      <a:srgbClr val="7F7F7F">
                        <a:lumMod val="75000"/>
                      </a:srgbClr>
                    </a:solidFill>
                    <a:latin typeface="微软雅黑" panose="020B0503020204020204" pitchFamily="34" charset="-122"/>
                    <a:ea typeface="微软雅黑" panose="020B0503020204020204" pitchFamily="34" charset="-122"/>
                  </a:rPr>
                  <a:t>运营共</a:t>
                </a:r>
                <a:r>
                  <a:rPr lang="en-US" altLang="zh-CN" sz="1200" dirty="0">
                    <a:solidFill>
                      <a:srgbClr val="7F7F7F">
                        <a:lumMod val="75000"/>
                      </a:srgbClr>
                    </a:solidFill>
                    <a:latin typeface="微软雅黑" panose="020B0503020204020204" pitchFamily="34" charset="-122"/>
                    <a:ea typeface="微软雅黑" panose="020B0503020204020204" pitchFamily="34" charset="-122"/>
                  </a:rPr>
                  <a:t>XXX</a:t>
                </a:r>
                <a:r>
                  <a:rPr lang="zh-CN" altLang="en-US" sz="1200" dirty="0">
                    <a:solidFill>
                      <a:srgbClr val="7F7F7F">
                        <a:lumMod val="75000"/>
                      </a:srgbClr>
                    </a:solidFill>
                    <a:latin typeface="微软雅黑" panose="020B0503020204020204" pitchFamily="34" charset="-122"/>
                    <a:ea typeface="微软雅黑" panose="020B0503020204020204" pitchFamily="34" charset="-122"/>
                  </a:rPr>
                  <a:t>人</a:t>
                </a:r>
              </a:p>
            </p:txBody>
          </p:sp>
          <p:sp>
            <p:nvSpPr>
              <p:cNvPr id="20" name="矩形 19"/>
              <p:cNvSpPr/>
              <p:nvPr/>
            </p:nvSpPr>
            <p:spPr>
              <a:xfrm>
                <a:off x="5636334" y="4764165"/>
                <a:ext cx="2092165" cy="263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rgbClr val="2C426A"/>
                    </a:solidFill>
                    <a:latin typeface="微软雅黑" panose="020B0503020204020204" pitchFamily="34" charset="-122"/>
                    <a:ea typeface="微软雅黑" panose="020B0503020204020204" pitchFamily="34" charset="-122"/>
                  </a:rPr>
                  <a:t>市场合作</a:t>
                </a:r>
              </a:p>
            </p:txBody>
          </p:sp>
          <p:sp>
            <p:nvSpPr>
              <p:cNvPr id="21" name="矩形 20"/>
              <p:cNvSpPr/>
              <p:nvPr/>
            </p:nvSpPr>
            <p:spPr>
              <a:xfrm>
                <a:off x="6014370" y="5089770"/>
                <a:ext cx="1528611" cy="1661333"/>
              </a:xfrm>
              <a:prstGeom prst="rect">
                <a:avLst/>
              </a:prstGeom>
            </p:spPr>
            <p:txBody>
              <a:bodyPr wrap="square">
                <a:spAutoFit/>
              </a:bodyPr>
              <a:lstStyle/>
              <a:p>
                <a:pPr>
                  <a:lnSpc>
                    <a:spcPct val="120000"/>
                  </a:lnSpc>
                  <a:spcAft>
                    <a:spcPts val="600"/>
                  </a:spcAft>
                </a:pPr>
                <a:r>
                  <a:rPr lang="zh-CN" altLang="en-US" sz="1200" dirty="0">
                    <a:solidFill>
                      <a:srgbClr val="7F7F7F">
                        <a:lumMod val="75000"/>
                      </a:srgbClr>
                    </a:solidFill>
                    <a:latin typeface="微软雅黑" panose="020B0503020204020204" pitchFamily="34" charset="-122"/>
                    <a:ea typeface="微软雅黑" panose="020B0503020204020204" pitchFamily="34" charset="-122"/>
                  </a:rPr>
                  <a:t>运营管理，展厅运营管理共</a:t>
                </a:r>
                <a:r>
                  <a:rPr lang="en-US" altLang="zh-CN" sz="1200" dirty="0">
                    <a:solidFill>
                      <a:srgbClr val="7F7F7F">
                        <a:lumMod val="75000"/>
                      </a:srgbClr>
                    </a:solidFill>
                    <a:latin typeface="微软雅黑" panose="020B0503020204020204" pitchFamily="34" charset="-122"/>
                    <a:ea typeface="微软雅黑" panose="020B0503020204020204" pitchFamily="34" charset="-122"/>
                  </a:rPr>
                  <a:t>XXX</a:t>
                </a:r>
                <a:r>
                  <a:rPr lang="zh-CN" altLang="en-US" sz="1200" dirty="0">
                    <a:solidFill>
                      <a:srgbClr val="7F7F7F">
                        <a:lumMod val="75000"/>
                      </a:srgbClr>
                    </a:solidFill>
                    <a:latin typeface="微软雅黑" panose="020B0503020204020204" pitchFamily="34" charset="-122"/>
                    <a:ea typeface="微软雅黑" panose="020B0503020204020204" pitchFamily="34" charset="-122"/>
                  </a:rPr>
                  <a:t>人</a:t>
                </a:r>
              </a:p>
            </p:txBody>
          </p:sp>
          <p:sp>
            <p:nvSpPr>
              <p:cNvPr id="22" name="矩形 21"/>
              <p:cNvSpPr/>
              <p:nvPr/>
            </p:nvSpPr>
            <p:spPr>
              <a:xfrm>
                <a:off x="7418877" y="4169840"/>
                <a:ext cx="2092165" cy="263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rgbClr val="2C426A"/>
                    </a:solidFill>
                    <a:latin typeface="微软雅黑" panose="020B0503020204020204" pitchFamily="34" charset="-122"/>
                    <a:ea typeface="微软雅黑" panose="020B0503020204020204" pitchFamily="34" charset="-122"/>
                  </a:rPr>
                  <a:t>商户服务</a:t>
                </a:r>
              </a:p>
            </p:txBody>
          </p:sp>
          <p:sp>
            <p:nvSpPr>
              <p:cNvPr id="23" name="矩形 22"/>
              <p:cNvSpPr/>
              <p:nvPr/>
            </p:nvSpPr>
            <p:spPr>
              <a:xfrm>
                <a:off x="7875004" y="4506756"/>
                <a:ext cx="1495514" cy="1661333"/>
              </a:xfrm>
              <a:prstGeom prst="rect">
                <a:avLst/>
              </a:prstGeom>
            </p:spPr>
            <p:txBody>
              <a:bodyPr wrap="square">
                <a:spAutoFit/>
              </a:bodyPr>
              <a:lstStyle/>
              <a:p>
                <a:pPr>
                  <a:lnSpc>
                    <a:spcPct val="120000"/>
                  </a:lnSpc>
                  <a:spcAft>
                    <a:spcPts val="600"/>
                  </a:spcAft>
                </a:pPr>
                <a:r>
                  <a:rPr lang="zh-CN" altLang="en-US" sz="1200" dirty="0">
                    <a:solidFill>
                      <a:srgbClr val="7F7F7F">
                        <a:lumMod val="75000"/>
                      </a:srgbClr>
                    </a:solidFill>
                    <a:latin typeface="微软雅黑" panose="020B0503020204020204" pitchFamily="34" charset="-122"/>
                    <a:ea typeface="微软雅黑" panose="020B0503020204020204" pitchFamily="34" charset="-122"/>
                  </a:rPr>
                  <a:t>包括代运营、等服务工作共</a:t>
                </a:r>
                <a:r>
                  <a:rPr lang="en-US" altLang="zh-CN" sz="1200" dirty="0">
                    <a:solidFill>
                      <a:srgbClr val="7F7F7F">
                        <a:lumMod val="75000"/>
                      </a:srgbClr>
                    </a:solidFill>
                    <a:latin typeface="微软雅黑" panose="020B0503020204020204" pitchFamily="34" charset="-122"/>
                    <a:ea typeface="微软雅黑" panose="020B0503020204020204" pitchFamily="34" charset="-122"/>
                  </a:rPr>
                  <a:t>XXX</a:t>
                </a:r>
                <a:r>
                  <a:rPr lang="zh-CN" altLang="en-US" sz="1200" dirty="0">
                    <a:solidFill>
                      <a:srgbClr val="7F7F7F">
                        <a:lumMod val="75000"/>
                      </a:srgbClr>
                    </a:solidFill>
                    <a:latin typeface="微软雅黑" panose="020B0503020204020204" pitchFamily="34" charset="-122"/>
                    <a:ea typeface="微软雅黑" panose="020B0503020204020204" pitchFamily="34" charset="-122"/>
                  </a:rPr>
                  <a:t>人</a:t>
                </a:r>
              </a:p>
            </p:txBody>
          </p:sp>
          <p:sp>
            <p:nvSpPr>
              <p:cNvPr id="24" name="矩形 23"/>
              <p:cNvSpPr/>
              <p:nvPr/>
            </p:nvSpPr>
            <p:spPr>
              <a:xfrm>
                <a:off x="9343920" y="4720359"/>
                <a:ext cx="2092165" cy="263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rgbClr val="2C426A"/>
                    </a:solidFill>
                    <a:latin typeface="微软雅黑" panose="020B0503020204020204" pitchFamily="34" charset="-122"/>
                    <a:ea typeface="微软雅黑" panose="020B0503020204020204" pitchFamily="34" charset="-122"/>
                  </a:rPr>
                  <a:t>用户服务</a:t>
                </a:r>
              </a:p>
            </p:txBody>
          </p:sp>
          <p:sp>
            <p:nvSpPr>
              <p:cNvPr id="25" name="矩形 24"/>
              <p:cNvSpPr/>
              <p:nvPr/>
            </p:nvSpPr>
            <p:spPr>
              <a:xfrm>
                <a:off x="9595084" y="5059848"/>
                <a:ext cx="1768131" cy="909031"/>
              </a:xfrm>
              <a:prstGeom prst="rect">
                <a:avLst/>
              </a:prstGeom>
            </p:spPr>
            <p:txBody>
              <a:bodyPr wrap="square">
                <a:spAutoFit/>
              </a:bodyPr>
              <a:lstStyle/>
              <a:p>
                <a:pPr>
                  <a:lnSpc>
                    <a:spcPct val="120000"/>
                  </a:lnSpc>
                  <a:spcAft>
                    <a:spcPts val="600"/>
                  </a:spcAft>
                </a:pPr>
                <a:r>
                  <a:rPr lang="zh-CN" altLang="en-US" sz="1200" dirty="0">
                    <a:solidFill>
                      <a:srgbClr val="7F7F7F">
                        <a:lumMod val="75000"/>
                      </a:srgbClr>
                    </a:solidFill>
                    <a:latin typeface="微软雅黑" panose="020B0503020204020204" pitchFamily="34" charset="-122"/>
                    <a:ea typeface="微软雅黑" panose="020B0503020204020204" pitchFamily="34" charset="-122"/>
                  </a:rPr>
                  <a:t> 服务工作共</a:t>
                </a:r>
                <a:r>
                  <a:rPr lang="en-US" altLang="zh-CN" sz="1200" dirty="0">
                    <a:solidFill>
                      <a:srgbClr val="7F7F7F">
                        <a:lumMod val="75000"/>
                      </a:srgbClr>
                    </a:solidFill>
                    <a:latin typeface="微软雅黑" panose="020B0503020204020204" pitchFamily="34" charset="-122"/>
                    <a:ea typeface="微软雅黑" panose="020B0503020204020204" pitchFamily="34" charset="-122"/>
                  </a:rPr>
                  <a:t>XXX</a:t>
                </a:r>
                <a:r>
                  <a:rPr lang="zh-CN" altLang="en-US" sz="1200" dirty="0">
                    <a:solidFill>
                      <a:srgbClr val="7F7F7F">
                        <a:lumMod val="75000"/>
                      </a:srgbClr>
                    </a:solidFill>
                    <a:latin typeface="微软雅黑" panose="020B0503020204020204" pitchFamily="34" charset="-122"/>
                    <a:ea typeface="微软雅黑" panose="020B0503020204020204" pitchFamily="34" charset="-122"/>
                  </a:rPr>
                  <a:t>人</a:t>
                </a:r>
              </a:p>
            </p:txBody>
          </p:sp>
          <p:sp>
            <p:nvSpPr>
              <p:cNvPr id="26" name="矩形 25"/>
              <p:cNvSpPr/>
              <p:nvPr/>
            </p:nvSpPr>
            <p:spPr>
              <a:xfrm>
                <a:off x="2692391" y="3309922"/>
                <a:ext cx="6277560" cy="3331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200" b="1" dirty="0">
                    <a:solidFill>
                      <a:srgbClr val="FFC000"/>
                    </a:solidFill>
                    <a:latin typeface="微软雅黑" panose="020B0503020204020204" pitchFamily="34" charset="-122"/>
                    <a:ea typeface="微软雅黑" panose="020B0503020204020204" pitchFamily="34" charset="-122"/>
                  </a:rPr>
                  <a:t>超强互联网基因</a:t>
                </a:r>
                <a:r>
                  <a:rPr lang="en-US" altLang="zh-CN" sz="1200" b="1" dirty="0">
                    <a:solidFill>
                      <a:srgbClr val="FFC000"/>
                    </a:solidFill>
                    <a:latin typeface="微软雅黑" panose="020B0503020204020204" pitchFamily="34" charset="-122"/>
                    <a:ea typeface="微软雅黑" panose="020B0503020204020204" pitchFamily="34" charset="-122"/>
                  </a:rPr>
                  <a:t>+</a:t>
                </a:r>
                <a:r>
                  <a:rPr lang="zh-CN" altLang="en-US" sz="1200" b="1" dirty="0">
                    <a:solidFill>
                      <a:srgbClr val="FFC000"/>
                    </a:solidFill>
                    <a:latin typeface="微软雅黑" panose="020B0503020204020204" pitchFamily="34" charset="-122"/>
                    <a:ea typeface="微软雅黑" panose="020B0503020204020204" pitchFamily="34" charset="-122"/>
                  </a:rPr>
                  <a:t>线下实体运营能力的团队，</a:t>
                </a:r>
                <a:r>
                  <a:rPr lang="en-US" altLang="zh-CN" sz="1200" b="1" dirty="0">
                    <a:solidFill>
                      <a:srgbClr val="FFC000"/>
                    </a:solidFill>
                    <a:latin typeface="微软雅黑" panose="020B0503020204020204" pitchFamily="34" charset="-122"/>
                    <a:ea typeface="微软雅黑" panose="020B0503020204020204" pitchFamily="34" charset="-122"/>
                  </a:rPr>
                  <a:t>XXX</a:t>
                </a:r>
                <a:r>
                  <a:rPr lang="zh-CN" altLang="en-US" sz="1200" b="1" dirty="0">
                    <a:solidFill>
                      <a:srgbClr val="FFC000"/>
                    </a:solidFill>
                    <a:latin typeface="微软雅黑" panose="020B0503020204020204" pitchFamily="34" charset="-122"/>
                    <a:ea typeface="微软雅黑" panose="020B0503020204020204" pitchFamily="34" charset="-122"/>
                  </a:rPr>
                  <a:t>人</a:t>
                </a:r>
              </a:p>
            </p:txBody>
          </p:sp>
          <p:cxnSp>
            <p:nvCxnSpPr>
              <p:cNvPr id="27" name="直接连接符 26"/>
              <p:cNvCxnSpPr/>
              <p:nvPr/>
            </p:nvCxnSpPr>
            <p:spPr>
              <a:xfrm>
                <a:off x="1062240" y="3130209"/>
                <a:ext cx="39033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5583265" y="3856749"/>
                <a:ext cx="4534440"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2097136" y="4142281"/>
                <a:ext cx="70241" cy="1554378"/>
              </a:xfrm>
              <a:prstGeom prst="rect">
                <a:avLst/>
              </a:prstGeom>
              <a:solidFill>
                <a:schemeClr val="accent2"/>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sz="1200">
                  <a:solidFill>
                    <a:sysClr val="window" lastClr="FFFFFF"/>
                  </a:solidFill>
                </a:endParaRPr>
              </a:p>
            </p:txBody>
          </p:sp>
        </p:grpSp>
      </p:grpSp>
      <p:sp>
        <p:nvSpPr>
          <p:cNvPr id="48" name="文本框 47"/>
          <p:cNvSpPr txBox="1"/>
          <p:nvPr/>
        </p:nvSpPr>
        <p:spPr>
          <a:xfrm rot="20167353">
            <a:off x="9671735" y="2881529"/>
            <a:ext cx="1309522" cy="481597"/>
          </a:xfrm>
          <a:prstGeom prst="rect">
            <a:avLst/>
          </a:prstGeom>
          <a:solidFill>
            <a:schemeClr val="bg2"/>
          </a:solidFill>
          <a:ln>
            <a:solidFill>
              <a:schemeClr val="tx1"/>
            </a:solidFill>
          </a:ln>
        </p:spPr>
        <p:txBody>
          <a:bodyPr wrap="square" rtlCol="0" anchor="ctr">
            <a:noAutofit/>
          </a:bodyPr>
          <a:lstStyle/>
          <a:p>
            <a:pPr algn="ctr"/>
            <a:r>
              <a:rPr lang="zh-CN" altLang="en-US" sz="1600" dirty="0">
                <a:solidFill>
                  <a:srgbClr val="C00000"/>
                </a:solidFill>
              </a:rPr>
              <a:t>描述示例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3111685" y="2838734"/>
            <a:ext cx="7335062" cy="348017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0"/>
          </p:nvPr>
        </p:nvSpPr>
        <p:spPr/>
        <p:txBody>
          <a:bodyPr/>
          <a:lstStyle/>
          <a:p>
            <a:fld id="{7CA0A638-F140-42E1-8BE9-92215B0873E2}" type="slidenum">
              <a:rPr lang="zh-CN" altLang="en-US" smtClean="0"/>
              <a:t>9</a:t>
            </a:fld>
            <a:endParaRPr lang="zh-CN" altLang="en-US" dirty="0"/>
          </a:p>
        </p:txBody>
      </p:sp>
      <p:sp>
        <p:nvSpPr>
          <p:cNvPr id="3" name="标题 2"/>
          <p:cNvSpPr>
            <a:spLocks noGrp="1"/>
          </p:cNvSpPr>
          <p:nvPr>
            <p:ph type="title"/>
          </p:nvPr>
        </p:nvSpPr>
        <p:spPr/>
        <p:txBody>
          <a:bodyPr/>
          <a:lstStyle/>
          <a:p>
            <a:endParaRPr lang="zh-CN" altLang="en-US"/>
          </a:p>
        </p:txBody>
      </p:sp>
      <p:sp>
        <p:nvSpPr>
          <p:cNvPr id="4" name="文本占位符 2"/>
          <p:cNvSpPr txBox="1"/>
          <p:nvPr/>
        </p:nvSpPr>
        <p:spPr>
          <a:xfrm>
            <a:off x="702892" y="1190021"/>
            <a:ext cx="1261043" cy="49801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spcBef>
                <a:spcPts val="600"/>
              </a:spcBef>
              <a:spcAft>
                <a:spcPts val="600"/>
              </a:spcAft>
              <a:buNone/>
            </a:pPr>
            <a:r>
              <a:rPr lang="zh-CN" altLang="en-US" sz="1800" dirty="0">
                <a:solidFill>
                  <a:schemeClr val="bg1">
                    <a:lumMod val="75000"/>
                  </a:schemeClr>
                </a:solidFill>
              </a:rPr>
              <a:t>投资亮点</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团队介绍</a:t>
            </a:r>
            <a:endParaRPr lang="en-US" altLang="zh-CN" sz="1800" dirty="0">
              <a:solidFill>
                <a:schemeClr val="bg1">
                  <a:lumMod val="75000"/>
                </a:schemeClr>
              </a:solidFill>
            </a:endParaRPr>
          </a:p>
          <a:p>
            <a:pPr marL="0" indent="0">
              <a:lnSpc>
                <a:spcPct val="125000"/>
              </a:lnSpc>
              <a:spcBef>
                <a:spcPts val="600"/>
              </a:spcBef>
              <a:spcAft>
                <a:spcPts val="600"/>
              </a:spcAft>
              <a:buNone/>
            </a:pPr>
            <a:r>
              <a:rPr lang="zh-CN" altLang="en-US" sz="1800" b="1" dirty="0">
                <a:solidFill>
                  <a:schemeClr val="tx2"/>
                </a:solidFill>
              </a:rPr>
              <a:t>项目概况</a:t>
            </a:r>
            <a:endParaRPr lang="en-US" altLang="zh-CN" sz="1800" b="1" dirty="0">
              <a:solidFill>
                <a:schemeClr val="tx2"/>
              </a:solidFill>
            </a:endParaRPr>
          </a:p>
          <a:p>
            <a:pPr marL="0" indent="0">
              <a:lnSpc>
                <a:spcPct val="125000"/>
              </a:lnSpc>
              <a:spcBef>
                <a:spcPts val="600"/>
              </a:spcBef>
              <a:spcAft>
                <a:spcPts val="600"/>
              </a:spcAft>
              <a:buNone/>
            </a:pPr>
            <a:r>
              <a:rPr lang="zh-CN" altLang="en-US" sz="1800" b="0" dirty="0">
                <a:solidFill>
                  <a:schemeClr val="bg1">
                    <a:lumMod val="75000"/>
                  </a:schemeClr>
                </a:solidFill>
              </a:rPr>
              <a:t>市场概况</a:t>
            </a:r>
            <a:endParaRPr lang="en-US" altLang="zh-CN" sz="1800" b="0" dirty="0">
              <a:solidFill>
                <a:schemeClr val="bg1">
                  <a:lumMod val="75000"/>
                </a:schemeClr>
              </a:solidFill>
            </a:endParaRPr>
          </a:p>
          <a:p>
            <a:pPr marL="0" indent="0">
              <a:lnSpc>
                <a:spcPct val="125000"/>
              </a:lnSpc>
              <a:spcBef>
                <a:spcPts val="600"/>
              </a:spcBef>
              <a:spcAft>
                <a:spcPts val="600"/>
              </a:spcAft>
              <a:buNone/>
            </a:pPr>
            <a:r>
              <a:rPr lang="zh-CN" altLang="en-US" sz="1800" dirty="0">
                <a:solidFill>
                  <a:schemeClr val="bg1">
                    <a:lumMod val="75000"/>
                  </a:schemeClr>
                </a:solidFill>
              </a:rPr>
              <a:t>痛点分析</a:t>
            </a:r>
            <a:endParaRPr lang="en-US" altLang="zh-CN" sz="1800" b="0" dirty="0">
              <a:solidFill>
                <a:schemeClr val="bg1">
                  <a:lumMod val="75000"/>
                </a:schemeClr>
              </a:solidFill>
            </a:endParaRPr>
          </a:p>
          <a:p>
            <a:pPr marL="0" indent="0">
              <a:lnSpc>
                <a:spcPct val="125000"/>
              </a:lnSpc>
              <a:spcBef>
                <a:spcPts val="600"/>
              </a:spcBef>
              <a:spcAft>
                <a:spcPts val="600"/>
              </a:spcAft>
              <a:buNone/>
            </a:pPr>
            <a:r>
              <a:rPr lang="zh-CN" altLang="en-US" sz="1800" b="0" dirty="0">
                <a:solidFill>
                  <a:schemeClr val="bg1">
                    <a:lumMod val="75000"/>
                  </a:schemeClr>
                </a:solidFill>
              </a:rPr>
              <a:t>商业模式</a:t>
            </a:r>
            <a:endParaRPr lang="en-US" altLang="zh-CN" sz="1800" b="0" dirty="0">
              <a:solidFill>
                <a:schemeClr val="bg1">
                  <a:lumMod val="75000"/>
                </a:schemeClr>
              </a:solidFill>
            </a:endParaRPr>
          </a:p>
          <a:p>
            <a:pPr marL="0" indent="0">
              <a:lnSpc>
                <a:spcPct val="125000"/>
              </a:lnSpc>
              <a:spcBef>
                <a:spcPts val="600"/>
              </a:spcBef>
              <a:spcAft>
                <a:spcPts val="600"/>
              </a:spcAft>
              <a:buNone/>
            </a:pPr>
            <a:r>
              <a:rPr lang="zh-CN" altLang="en-US" sz="1800" b="0" dirty="0">
                <a:solidFill>
                  <a:schemeClr val="bg1">
                    <a:lumMod val="75000"/>
                  </a:schemeClr>
                </a:solidFill>
              </a:rPr>
              <a:t>竞争格局</a:t>
            </a:r>
            <a:endParaRPr lang="en-US" altLang="zh-CN" sz="1800" b="0" dirty="0">
              <a:solidFill>
                <a:schemeClr val="bg1">
                  <a:lumMod val="75000"/>
                </a:schemeClr>
              </a:solidFill>
            </a:endParaRPr>
          </a:p>
          <a:p>
            <a:pPr marL="0" indent="0">
              <a:lnSpc>
                <a:spcPct val="125000"/>
              </a:lnSpc>
              <a:spcBef>
                <a:spcPts val="600"/>
              </a:spcBef>
              <a:spcAft>
                <a:spcPts val="600"/>
              </a:spcAft>
              <a:buNone/>
            </a:pPr>
            <a:r>
              <a:rPr lang="zh-CN" altLang="en-US" sz="1800" b="0" dirty="0">
                <a:solidFill>
                  <a:schemeClr val="bg1">
                    <a:lumMod val="75000"/>
                  </a:schemeClr>
                </a:solidFill>
              </a:rPr>
              <a:t>运营现状</a:t>
            </a:r>
            <a:endParaRPr lang="en-US" altLang="zh-CN" sz="1800" b="0" dirty="0">
              <a:solidFill>
                <a:schemeClr val="bg1">
                  <a:lumMod val="75000"/>
                </a:schemeClr>
              </a:solidFill>
            </a:endParaRPr>
          </a:p>
          <a:p>
            <a:pPr marL="0" indent="0">
              <a:lnSpc>
                <a:spcPct val="125000"/>
              </a:lnSpc>
              <a:spcBef>
                <a:spcPts val="600"/>
              </a:spcBef>
              <a:spcAft>
                <a:spcPts val="600"/>
              </a:spcAft>
              <a:buNone/>
            </a:pPr>
            <a:r>
              <a:rPr lang="zh-CN" altLang="en-US" sz="1800" b="0" dirty="0">
                <a:solidFill>
                  <a:schemeClr val="bg1">
                    <a:lumMod val="75000"/>
                  </a:schemeClr>
                </a:solidFill>
              </a:rPr>
              <a:t>未来规划</a:t>
            </a:r>
            <a:endParaRPr lang="en-US" altLang="zh-CN" sz="1800" b="0" dirty="0">
              <a:solidFill>
                <a:schemeClr val="bg1">
                  <a:lumMod val="75000"/>
                </a:schemeClr>
              </a:solidFill>
            </a:endParaRPr>
          </a:p>
          <a:p>
            <a:pPr marL="0" indent="0">
              <a:lnSpc>
                <a:spcPct val="125000"/>
              </a:lnSpc>
              <a:spcBef>
                <a:spcPts val="600"/>
              </a:spcBef>
              <a:spcAft>
                <a:spcPts val="600"/>
              </a:spcAft>
              <a:buNone/>
            </a:pPr>
            <a:r>
              <a:rPr lang="zh-CN" altLang="en-US" sz="1800" b="0" dirty="0">
                <a:solidFill>
                  <a:schemeClr val="bg1">
                    <a:lumMod val="75000"/>
                  </a:schemeClr>
                </a:solidFill>
              </a:rPr>
              <a:t>融资计划</a:t>
            </a:r>
            <a:endParaRPr lang="en-US" altLang="zh-CN" sz="1800" b="0" dirty="0">
              <a:solidFill>
                <a:schemeClr val="bg1">
                  <a:lumMod val="75000"/>
                </a:schemeClr>
              </a:solidFill>
            </a:endParaRPr>
          </a:p>
          <a:p>
            <a:pPr marL="0" indent="0">
              <a:lnSpc>
                <a:spcPct val="125000"/>
              </a:lnSpc>
              <a:spcBef>
                <a:spcPts val="600"/>
              </a:spcBef>
              <a:spcAft>
                <a:spcPts val="600"/>
              </a:spcAft>
              <a:buNone/>
            </a:pPr>
            <a:endParaRPr lang="zh-CN" altLang="en-US" sz="1800" b="0" dirty="0">
              <a:solidFill>
                <a:schemeClr val="bg1">
                  <a:lumMod val="75000"/>
                </a:schemeClr>
              </a:solidFill>
            </a:endParaRPr>
          </a:p>
        </p:txBody>
      </p:sp>
      <p:sp>
        <p:nvSpPr>
          <p:cNvPr id="5" name="矩形 4"/>
          <p:cNvSpPr/>
          <p:nvPr/>
        </p:nvSpPr>
        <p:spPr>
          <a:xfrm>
            <a:off x="2124635" y="1132764"/>
            <a:ext cx="9412500" cy="5186149"/>
          </a:xfrm>
          <a:prstGeom prst="rect">
            <a:avLst/>
          </a:prstGeom>
        </p:spPr>
        <p:txBody>
          <a:bodyPr wrap="square" anchor="t">
            <a:noAutofit/>
          </a:bodyPr>
          <a:lstStyle/>
          <a:p>
            <a:pPr marL="285750" indent="-285750">
              <a:lnSpc>
                <a:spcPct val="125000"/>
              </a:lnSpc>
              <a:spcAft>
                <a:spcPts val="600"/>
              </a:spcAft>
              <a:buFont typeface="Wingdings" panose="05000000000000000000" pitchFamily="2" charset="2"/>
              <a:buChar char="n"/>
            </a:pPr>
            <a:r>
              <a:rPr lang="zh-CN" altLang="en-US" sz="1400" b="1" dirty="0">
                <a:solidFill>
                  <a:srgbClr val="7F7F7F"/>
                </a:solidFill>
                <a:latin typeface="+mn-ea"/>
              </a:rPr>
              <a:t>目的：</a:t>
            </a:r>
            <a:r>
              <a:rPr lang="zh-CN" altLang="en-US" sz="1400" dirty="0">
                <a:solidFill>
                  <a:srgbClr val="7F7F7F"/>
                </a:solidFill>
                <a:latin typeface="+mn-ea"/>
              </a:rPr>
              <a:t>描绘项目整体情况，使投资人对项目有个大致的了解；</a:t>
            </a:r>
            <a:endParaRPr lang="en-US" altLang="zh-CN" sz="1400" dirty="0">
              <a:solidFill>
                <a:srgbClr val="7F7F7F"/>
              </a:solidFill>
              <a:latin typeface="+mn-ea"/>
            </a:endParaRPr>
          </a:p>
          <a:p>
            <a:pPr marL="285750" indent="-285750">
              <a:lnSpc>
                <a:spcPct val="125000"/>
              </a:lnSpc>
              <a:spcAft>
                <a:spcPts val="600"/>
              </a:spcAft>
              <a:buFont typeface="Wingdings" panose="05000000000000000000" pitchFamily="2" charset="2"/>
              <a:buChar char="n"/>
            </a:pPr>
            <a:r>
              <a:rPr lang="zh-CN" altLang="en-US" sz="1400" b="1" dirty="0">
                <a:solidFill>
                  <a:srgbClr val="7F7F7F"/>
                </a:solidFill>
                <a:latin typeface="+mn-ea"/>
              </a:rPr>
              <a:t>内容：</a:t>
            </a:r>
            <a:r>
              <a:rPr lang="zh-CN" altLang="en-US" sz="1400" dirty="0">
                <a:solidFill>
                  <a:srgbClr val="7F7F7F"/>
                </a:solidFill>
                <a:latin typeface="+mn-ea"/>
              </a:rPr>
              <a:t>可以是项目推出什么产品、采用什么模式，进军什么领域等整体业务的描绘或发展历程等；</a:t>
            </a:r>
            <a:endParaRPr lang="en-US" altLang="zh-CN" sz="1400" dirty="0">
              <a:solidFill>
                <a:srgbClr val="7F7F7F"/>
              </a:solidFill>
              <a:latin typeface="+mn-ea"/>
            </a:endParaRPr>
          </a:p>
          <a:p>
            <a:pPr marL="285750" indent="-285750">
              <a:lnSpc>
                <a:spcPct val="125000"/>
              </a:lnSpc>
              <a:spcAft>
                <a:spcPts val="600"/>
              </a:spcAft>
              <a:buFont typeface="Wingdings" panose="05000000000000000000" pitchFamily="2" charset="2"/>
              <a:buChar char="n"/>
            </a:pPr>
            <a:r>
              <a:rPr lang="zh-CN" altLang="en-US" sz="1400" b="1" dirty="0">
                <a:solidFill>
                  <a:srgbClr val="7F7F7F"/>
                </a:solidFill>
                <a:latin typeface="+mn-ea"/>
              </a:rPr>
              <a:t>建议：</a:t>
            </a:r>
            <a:r>
              <a:rPr lang="zh-CN" altLang="en-US" sz="1400" dirty="0">
                <a:solidFill>
                  <a:srgbClr val="7F7F7F"/>
                </a:solidFill>
                <a:latin typeface="+mn-ea"/>
              </a:rPr>
              <a:t>如若该章节内容与</a:t>
            </a:r>
            <a:r>
              <a:rPr lang="en-US" altLang="zh-CN" sz="1400" dirty="0">
                <a:solidFill>
                  <a:srgbClr val="7F7F7F"/>
                </a:solidFill>
                <a:latin typeface="+mn-ea"/>
              </a:rPr>
              <a:t>【</a:t>
            </a:r>
            <a:r>
              <a:rPr lang="zh-CN" altLang="en-US" sz="1400" dirty="0">
                <a:solidFill>
                  <a:srgbClr val="7F7F7F"/>
                </a:solidFill>
                <a:latin typeface="+mn-ea"/>
              </a:rPr>
              <a:t>商业模式</a:t>
            </a:r>
            <a:r>
              <a:rPr lang="en-US" altLang="zh-CN" sz="1400" dirty="0">
                <a:solidFill>
                  <a:srgbClr val="7F7F7F"/>
                </a:solidFill>
                <a:latin typeface="+mn-ea"/>
              </a:rPr>
              <a:t>】</a:t>
            </a:r>
            <a:r>
              <a:rPr lang="zh-CN" altLang="en-US" sz="1400" dirty="0">
                <a:solidFill>
                  <a:srgbClr val="7F7F7F"/>
                </a:solidFill>
                <a:latin typeface="+mn-ea"/>
              </a:rPr>
              <a:t>章节内容有所重复，可以考虑删除；务必使投资者通过该页面，能够对项目有个直观的感知。</a:t>
            </a:r>
            <a:endParaRPr lang="en-US" altLang="zh-CN" sz="1400" dirty="0">
              <a:solidFill>
                <a:srgbClr val="7F7F7F"/>
              </a:solidFill>
              <a:latin typeface="+mn-ea"/>
            </a:endParaRPr>
          </a:p>
          <a:p>
            <a:pPr marL="285750" indent="-285750">
              <a:lnSpc>
                <a:spcPct val="150000"/>
              </a:lnSpc>
              <a:spcBef>
                <a:spcPts val="600"/>
              </a:spcBef>
              <a:spcAft>
                <a:spcPts val="600"/>
              </a:spcAft>
              <a:buFont typeface="Wingdings" panose="05000000000000000000" pitchFamily="2" charset="2"/>
              <a:buChar char="n"/>
            </a:pPr>
            <a:endParaRPr lang="en-US" altLang="zh-CN" sz="1600" dirty="0">
              <a:solidFill>
                <a:srgbClr val="002060"/>
              </a:solidFill>
              <a:latin typeface="+mn-ea"/>
            </a:endParaRPr>
          </a:p>
        </p:txBody>
      </p:sp>
      <p:grpSp>
        <p:nvGrpSpPr>
          <p:cNvPr id="7" name="组合 6"/>
          <p:cNvGrpSpPr/>
          <p:nvPr/>
        </p:nvGrpSpPr>
        <p:grpSpPr>
          <a:xfrm>
            <a:off x="3268025" y="2810756"/>
            <a:ext cx="7178722" cy="3359434"/>
            <a:chOff x="650375" y="1069345"/>
            <a:chExt cx="10881983" cy="5092453"/>
          </a:xfrm>
        </p:grpSpPr>
        <p:cxnSp>
          <p:nvCxnSpPr>
            <p:cNvPr id="8" name="直接连接符 7"/>
            <p:cNvCxnSpPr/>
            <p:nvPr/>
          </p:nvCxnSpPr>
          <p:spPr>
            <a:xfrm>
              <a:off x="7127663" y="2042945"/>
              <a:ext cx="0" cy="6997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650375" y="1484144"/>
              <a:ext cx="2705821" cy="467765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Aft>
                  <a:spcPts val="600"/>
                </a:spcAft>
              </a:pPr>
              <a:r>
                <a:rPr lang="en-US" altLang="zh-CN" b="1" dirty="0">
                  <a:solidFill>
                    <a:schemeClr val="tx2"/>
                  </a:solidFill>
                  <a:latin typeface="微软雅黑" panose="020B0503020204020204" pitchFamily="34" charset="-122"/>
                  <a:ea typeface="微软雅黑" panose="020B0503020204020204" pitchFamily="34" charset="-122"/>
                </a:rPr>
                <a:t>XXXXX</a:t>
              </a:r>
              <a:r>
                <a:rPr lang="en-US" altLang="zh-CN" sz="2800" b="1" dirty="0">
                  <a:solidFill>
                    <a:schemeClr val="tx2"/>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是</a:t>
              </a:r>
              <a:r>
                <a:rPr lang="en-US" altLang="zh-CN" sz="1600" dirty="0">
                  <a:solidFill>
                    <a:schemeClr val="tx1"/>
                  </a:solidFill>
                  <a:latin typeface="微软雅黑" panose="020B0503020204020204" pitchFamily="34" charset="-122"/>
                  <a:ea typeface="微软雅黑" panose="020B0503020204020204" pitchFamily="34" charset="-122"/>
                </a:rPr>
                <a:t>XXXXXXXXXXXXXXXXXXXXXXXXXXXXXXXXXXXXXXXXXXXXXXX</a:t>
              </a:r>
              <a:endParaRPr lang="zh-CN" altLang="zh-CN" sz="1600" dirty="0">
                <a:solidFill>
                  <a:schemeClr val="tx1"/>
                </a:solidFill>
                <a:latin typeface="微软雅黑" panose="020B0503020204020204" pitchFamily="34" charset="-122"/>
                <a:ea typeface="微软雅黑" panose="020B0503020204020204" pitchFamily="34" charset="-122"/>
              </a:endParaRPr>
            </a:p>
          </p:txBody>
        </p:sp>
        <p:cxnSp>
          <p:nvCxnSpPr>
            <p:cNvPr id="10" name="直接箭头连接符 9"/>
            <p:cNvCxnSpPr/>
            <p:nvPr/>
          </p:nvCxnSpPr>
          <p:spPr>
            <a:xfrm>
              <a:off x="3570514" y="2404844"/>
              <a:ext cx="7508056" cy="0"/>
            </a:xfrm>
            <a:prstGeom prst="straightConnector1">
              <a:avLst/>
            </a:prstGeom>
            <a:ln w="571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 name="TextBox 7"/>
            <p:cNvSpPr txBox="1"/>
            <p:nvPr/>
          </p:nvSpPr>
          <p:spPr>
            <a:xfrm>
              <a:off x="3328562" y="2503942"/>
              <a:ext cx="868393" cy="295466"/>
            </a:xfrm>
            <a:prstGeom prst="rect">
              <a:avLst/>
            </a:prstGeom>
            <a:noFill/>
          </p:spPr>
          <p:txBody>
            <a:bodyPr wrap="square" rtlCol="0">
              <a:spAutoFit/>
            </a:bodyPr>
            <a:lstStyle/>
            <a:p>
              <a:pPr>
                <a:lnSpc>
                  <a:spcPct val="120000"/>
                </a:lnSpc>
              </a:pPr>
              <a:r>
                <a:rPr lang="en-US" altLang="zh-CN" sz="1100" dirty="0">
                  <a:solidFill>
                    <a:schemeClr val="accent1">
                      <a:lumMod val="75000"/>
                    </a:schemeClr>
                  </a:solidFill>
                  <a:latin typeface="微软雅黑" panose="020B0503020204020204" pitchFamily="34" charset="-122"/>
                  <a:ea typeface="微软雅黑" panose="020B0503020204020204" pitchFamily="34" charset="-122"/>
                </a:rPr>
                <a:t>1982</a:t>
              </a:r>
              <a:endParaRPr lang="zh-CN" altLang="en-US" sz="11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2" name="TextBox 10"/>
            <p:cNvSpPr txBox="1"/>
            <p:nvPr/>
          </p:nvSpPr>
          <p:spPr>
            <a:xfrm>
              <a:off x="5596573" y="2507109"/>
              <a:ext cx="924119" cy="447887"/>
            </a:xfrm>
            <a:prstGeom prst="rect">
              <a:avLst/>
            </a:prstGeom>
            <a:noFill/>
          </p:spPr>
          <p:txBody>
            <a:bodyPr wrap="square" rtlCol="0">
              <a:spAutoFit/>
            </a:bodyPr>
            <a:lstStyle/>
            <a:p>
              <a:pPr>
                <a:lnSpc>
                  <a:spcPct val="120000"/>
                </a:lnSpc>
              </a:pPr>
              <a:r>
                <a:rPr lang="en-US" altLang="zh-CN" sz="1100" dirty="0">
                  <a:solidFill>
                    <a:schemeClr val="accent1">
                      <a:lumMod val="75000"/>
                    </a:schemeClr>
                  </a:solidFill>
                  <a:latin typeface="微软雅黑" panose="020B0503020204020204" pitchFamily="34" charset="-122"/>
                  <a:ea typeface="微软雅黑" panose="020B0503020204020204" pitchFamily="34" charset="-122"/>
                </a:rPr>
                <a:t>2010</a:t>
              </a:r>
              <a:endParaRPr lang="zh-CN" altLang="en-US" sz="11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8477766" y="2507108"/>
              <a:ext cx="927490" cy="447887"/>
            </a:xfrm>
            <a:prstGeom prst="rect">
              <a:avLst/>
            </a:prstGeom>
            <a:noFill/>
          </p:spPr>
          <p:txBody>
            <a:bodyPr wrap="square" rtlCol="0">
              <a:spAutoFit/>
            </a:bodyPr>
            <a:lstStyle/>
            <a:p>
              <a:pPr>
                <a:lnSpc>
                  <a:spcPct val="120000"/>
                </a:lnSpc>
              </a:pPr>
              <a:r>
                <a:rPr lang="en-US" altLang="zh-CN" sz="1100" dirty="0">
                  <a:solidFill>
                    <a:schemeClr val="accent1">
                      <a:lumMod val="75000"/>
                    </a:schemeClr>
                  </a:solidFill>
                  <a:latin typeface="微软雅黑" panose="020B0503020204020204" pitchFamily="34" charset="-122"/>
                  <a:ea typeface="微软雅黑" panose="020B0503020204020204" pitchFamily="34" charset="-122"/>
                </a:rPr>
                <a:t>2013</a:t>
              </a:r>
              <a:endParaRPr lang="zh-CN" altLang="en-US" sz="11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4" name="TextBox 13"/>
            <p:cNvSpPr txBox="1"/>
            <p:nvPr/>
          </p:nvSpPr>
          <p:spPr>
            <a:xfrm>
              <a:off x="9963265" y="1998063"/>
              <a:ext cx="1089726" cy="447887"/>
            </a:xfrm>
            <a:prstGeom prst="rect">
              <a:avLst/>
            </a:prstGeom>
            <a:noFill/>
          </p:spPr>
          <p:txBody>
            <a:bodyPr wrap="square" rtlCol="0">
              <a:spAutoFit/>
            </a:bodyPr>
            <a:lstStyle/>
            <a:p>
              <a:pPr>
                <a:lnSpc>
                  <a:spcPct val="120000"/>
                </a:lnSpc>
              </a:pPr>
              <a:r>
                <a:rPr lang="en-US" altLang="zh-CN" sz="1100" dirty="0">
                  <a:solidFill>
                    <a:schemeClr val="accent1">
                      <a:lumMod val="75000"/>
                    </a:schemeClr>
                  </a:solidFill>
                  <a:latin typeface="微软雅黑" panose="020B0503020204020204" pitchFamily="34" charset="-122"/>
                  <a:ea typeface="微软雅黑" panose="020B0503020204020204" pitchFamily="34" charset="-122"/>
                </a:rPr>
                <a:t>2014</a:t>
              </a:r>
              <a:endParaRPr lang="zh-CN" altLang="en-US" sz="11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5" name="椭圆 14"/>
            <p:cNvSpPr/>
            <p:nvPr/>
          </p:nvSpPr>
          <p:spPr bwMode="gray">
            <a:xfrm>
              <a:off x="3521574" y="2318153"/>
              <a:ext cx="150646" cy="147436"/>
            </a:xfrm>
            <a:prstGeom prst="ellipse">
              <a:avLst/>
            </a:prstGeom>
            <a:solidFill>
              <a:schemeClr val="bg2"/>
            </a:solidFill>
            <a:ln w="28575" cap="flat" cmpd="sng">
              <a:solidFill>
                <a:schemeClr val="accent1"/>
              </a:solidFill>
              <a:prstDash val="solid"/>
              <a:round/>
            </a:ln>
            <a:effectLst/>
          </p:spPr>
          <p:txBody>
            <a:bodyPr wrap="square" rtlCol="0" anchor="ctr">
              <a:normAutofit fontScale="25000" lnSpcReduction="20000"/>
            </a:bodyPr>
            <a:lstStyle/>
            <a:p>
              <a:pPr algn="ctr">
                <a:lnSpc>
                  <a:spcPct val="140000"/>
                </a:lnSpc>
              </a:pPr>
              <a:endParaRPr lang="zh-CN" altLang="en-US" sz="200" dirty="0">
                <a:latin typeface="微软雅黑" panose="020B0503020204020204" pitchFamily="34" charset="-122"/>
                <a:ea typeface="微软雅黑" panose="020B0503020204020204" pitchFamily="34" charset="-122"/>
              </a:endParaRPr>
            </a:p>
          </p:txBody>
        </p:sp>
        <p:sp>
          <p:nvSpPr>
            <p:cNvPr id="16" name="椭圆 15"/>
            <p:cNvSpPr/>
            <p:nvPr/>
          </p:nvSpPr>
          <p:spPr bwMode="gray">
            <a:xfrm>
              <a:off x="5933556" y="2337547"/>
              <a:ext cx="150646" cy="147436"/>
            </a:xfrm>
            <a:prstGeom prst="ellipse">
              <a:avLst/>
            </a:prstGeom>
            <a:solidFill>
              <a:schemeClr val="bg2"/>
            </a:solidFill>
            <a:ln w="28575" cap="flat" cmpd="sng">
              <a:solidFill>
                <a:schemeClr val="accent1"/>
              </a:solidFill>
              <a:prstDash val="solid"/>
              <a:round/>
            </a:ln>
            <a:effectLst/>
          </p:spPr>
          <p:txBody>
            <a:bodyPr wrap="square" rtlCol="0" anchor="ctr">
              <a:normAutofit fontScale="25000" lnSpcReduction="20000"/>
            </a:bodyPr>
            <a:lstStyle/>
            <a:p>
              <a:pPr algn="ctr">
                <a:lnSpc>
                  <a:spcPct val="140000"/>
                </a:lnSpc>
              </a:pPr>
              <a:endParaRPr lang="zh-CN" altLang="en-US" sz="200" dirty="0">
                <a:latin typeface="微软雅黑" panose="020B0503020204020204" pitchFamily="34" charset="-122"/>
                <a:ea typeface="微软雅黑" panose="020B0503020204020204" pitchFamily="34" charset="-122"/>
              </a:endParaRPr>
            </a:p>
          </p:txBody>
        </p:sp>
        <p:sp>
          <p:nvSpPr>
            <p:cNvPr id="17" name="椭圆 16"/>
            <p:cNvSpPr/>
            <p:nvPr/>
          </p:nvSpPr>
          <p:spPr bwMode="gray">
            <a:xfrm>
              <a:off x="7058247" y="2352061"/>
              <a:ext cx="150646" cy="147436"/>
            </a:xfrm>
            <a:prstGeom prst="ellipse">
              <a:avLst/>
            </a:prstGeom>
            <a:solidFill>
              <a:schemeClr val="bg1"/>
            </a:solidFill>
            <a:ln w="28575" cap="flat" cmpd="sng">
              <a:solidFill>
                <a:schemeClr val="accent1"/>
              </a:solidFill>
              <a:prstDash val="solid"/>
              <a:round/>
            </a:ln>
            <a:effectLst/>
          </p:spPr>
          <p:txBody>
            <a:bodyPr wrap="square" rtlCol="0" anchor="ctr">
              <a:normAutofit fontScale="25000" lnSpcReduction="20000"/>
            </a:bodyPr>
            <a:lstStyle/>
            <a:p>
              <a:pPr algn="ctr">
                <a:lnSpc>
                  <a:spcPct val="140000"/>
                </a:lnSpc>
              </a:pPr>
              <a:endParaRPr lang="zh-CN" altLang="en-US" sz="200" dirty="0">
                <a:latin typeface="微软雅黑" panose="020B0503020204020204" pitchFamily="34" charset="-122"/>
                <a:ea typeface="微软雅黑" panose="020B0503020204020204" pitchFamily="34" charset="-122"/>
              </a:endParaRPr>
            </a:p>
          </p:txBody>
        </p:sp>
        <p:sp>
          <p:nvSpPr>
            <p:cNvPr id="18" name="椭圆 17"/>
            <p:cNvSpPr/>
            <p:nvPr/>
          </p:nvSpPr>
          <p:spPr bwMode="gray">
            <a:xfrm>
              <a:off x="8589338" y="2352061"/>
              <a:ext cx="150646" cy="147436"/>
            </a:xfrm>
            <a:prstGeom prst="ellipse">
              <a:avLst/>
            </a:prstGeom>
            <a:solidFill>
              <a:schemeClr val="bg1"/>
            </a:solidFill>
            <a:ln w="28575" cap="flat" cmpd="sng">
              <a:solidFill>
                <a:schemeClr val="accent1"/>
              </a:solidFill>
              <a:prstDash val="solid"/>
              <a:round/>
            </a:ln>
            <a:effectLst/>
          </p:spPr>
          <p:txBody>
            <a:bodyPr wrap="square" rtlCol="0" anchor="ctr">
              <a:normAutofit fontScale="25000" lnSpcReduction="20000"/>
            </a:bodyPr>
            <a:lstStyle/>
            <a:p>
              <a:pPr algn="ctr">
                <a:lnSpc>
                  <a:spcPct val="140000"/>
                </a:lnSpc>
              </a:pPr>
              <a:endParaRPr lang="zh-CN" altLang="en-US" sz="200" dirty="0">
                <a:latin typeface="微软雅黑" panose="020B0503020204020204" pitchFamily="34" charset="-122"/>
                <a:ea typeface="微软雅黑" panose="020B0503020204020204" pitchFamily="34" charset="-122"/>
              </a:endParaRPr>
            </a:p>
          </p:txBody>
        </p:sp>
        <p:sp>
          <p:nvSpPr>
            <p:cNvPr id="19" name="椭圆 18"/>
            <p:cNvSpPr/>
            <p:nvPr/>
          </p:nvSpPr>
          <p:spPr bwMode="gray">
            <a:xfrm>
              <a:off x="10381688" y="2348641"/>
              <a:ext cx="150646" cy="147436"/>
            </a:xfrm>
            <a:prstGeom prst="ellipse">
              <a:avLst/>
            </a:prstGeom>
            <a:solidFill>
              <a:schemeClr val="bg1"/>
            </a:solidFill>
            <a:ln w="28575" cap="flat" cmpd="sng">
              <a:solidFill>
                <a:schemeClr val="accent1"/>
              </a:solidFill>
              <a:prstDash val="solid"/>
              <a:round/>
            </a:ln>
            <a:effectLst/>
          </p:spPr>
          <p:txBody>
            <a:bodyPr wrap="square" rtlCol="0" anchor="ctr">
              <a:normAutofit fontScale="25000" lnSpcReduction="20000"/>
            </a:bodyPr>
            <a:lstStyle/>
            <a:p>
              <a:pPr algn="ctr">
                <a:lnSpc>
                  <a:spcPct val="140000"/>
                </a:lnSpc>
              </a:pPr>
              <a:endParaRPr lang="zh-CN" altLang="en-US" sz="200" dirty="0">
                <a:latin typeface="微软雅黑" panose="020B0503020204020204" pitchFamily="34" charset="-122"/>
                <a:ea typeface="微软雅黑" panose="020B0503020204020204" pitchFamily="34" charset="-122"/>
              </a:endParaRPr>
            </a:p>
          </p:txBody>
        </p:sp>
        <p:sp>
          <p:nvSpPr>
            <p:cNvPr id="20" name="TextBox 4"/>
            <p:cNvSpPr txBox="1"/>
            <p:nvPr/>
          </p:nvSpPr>
          <p:spPr>
            <a:xfrm>
              <a:off x="3521574" y="1069345"/>
              <a:ext cx="3232993" cy="1147708"/>
            </a:xfrm>
            <a:prstGeom prst="rect">
              <a:avLst/>
            </a:prstGeom>
            <a:noFill/>
          </p:spPr>
          <p:txBody>
            <a:bodyPr wrap="square" rtlCol="0">
              <a:spAutoFit/>
            </a:bodyPr>
            <a:lstStyle/>
            <a:p>
              <a:pPr>
                <a:lnSpc>
                  <a:spcPct val="120000"/>
                </a:lnSpc>
              </a:pP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1982</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err="1">
                  <a:solidFill>
                    <a:schemeClr val="tx1">
                      <a:lumMod val="65000"/>
                      <a:lumOff val="35000"/>
                    </a:schemeClr>
                  </a:solidFill>
                  <a:latin typeface="微软雅黑" panose="020B0503020204020204" pitchFamily="34" charset="-122"/>
                  <a:ea typeface="微软雅黑" panose="020B0503020204020204" pitchFamily="34" charset="-122"/>
                </a:rPr>
                <a:t>xxxxxx</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2005</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err="1">
                  <a:solidFill>
                    <a:schemeClr val="tx1">
                      <a:lumMod val="65000"/>
                      <a:lumOff val="35000"/>
                    </a:schemeClr>
                  </a:solidFill>
                  <a:latin typeface="微软雅黑" panose="020B0503020204020204" pitchFamily="34" charset="-122"/>
                  <a:ea typeface="微软雅黑" panose="020B0503020204020204" pitchFamily="34" charset="-122"/>
                </a:rPr>
                <a:t>xxxxxxxx</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20000"/>
                </a:lnSpc>
              </a:pP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2008</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err="1">
                  <a:solidFill>
                    <a:schemeClr val="tx1">
                      <a:lumMod val="65000"/>
                      <a:lumOff val="35000"/>
                    </a:schemeClr>
                  </a:solidFill>
                  <a:latin typeface="微软雅黑" panose="020B0503020204020204" pitchFamily="34" charset="-122"/>
                  <a:ea typeface="微软雅黑" panose="020B0503020204020204" pitchFamily="34" charset="-122"/>
                </a:rPr>
                <a:t>xxxxxxxxxx</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TextBox 27"/>
            <p:cNvSpPr txBox="1"/>
            <p:nvPr/>
          </p:nvSpPr>
          <p:spPr>
            <a:xfrm>
              <a:off x="10122411" y="1636667"/>
              <a:ext cx="1409947" cy="311628"/>
            </a:xfrm>
            <a:prstGeom prst="rect">
              <a:avLst/>
            </a:prstGeom>
            <a:noFill/>
          </p:spPr>
          <p:txBody>
            <a:bodyPr wrap="square" rtlCol="0">
              <a:spAutoFit/>
            </a:bodyPr>
            <a:lstStyle/>
            <a:p>
              <a:pPr>
                <a:lnSpc>
                  <a:spcPct val="120000"/>
                </a:lnSpc>
              </a:pPr>
              <a:r>
                <a:rPr lang="en-US" altLang="zh-CN" sz="1200" dirty="0" err="1">
                  <a:solidFill>
                    <a:srgbClr val="00359E"/>
                  </a:solidFill>
                  <a:latin typeface="微软雅黑" panose="020B0503020204020204" pitchFamily="34" charset="-122"/>
                  <a:ea typeface="微软雅黑" panose="020B0503020204020204" pitchFamily="34" charset="-122"/>
                </a:rPr>
                <a:t>xxxxxxxx</a:t>
              </a:r>
              <a:endParaRPr lang="zh-CN" altLang="en-US" sz="1200" dirty="0">
                <a:solidFill>
                  <a:srgbClr val="00359E"/>
                </a:solidFill>
                <a:latin typeface="微软雅黑" panose="020B0503020204020204" pitchFamily="34" charset="-122"/>
                <a:ea typeface="微软雅黑" panose="020B0503020204020204" pitchFamily="34" charset="-122"/>
              </a:endParaRPr>
            </a:p>
          </p:txBody>
        </p:sp>
        <p:sp>
          <p:nvSpPr>
            <p:cNvPr id="22" name="矩形 21"/>
            <p:cNvSpPr/>
            <p:nvPr/>
          </p:nvSpPr>
          <p:spPr>
            <a:xfrm>
              <a:off x="8139282" y="1858212"/>
              <a:ext cx="1880832" cy="295145"/>
            </a:xfrm>
            <a:prstGeom prst="rect">
              <a:avLst/>
            </a:prstGeom>
          </p:spPr>
          <p:txBody>
            <a:bodyPr wrap="square">
              <a:spAutoFit/>
            </a:bodyPr>
            <a:lstStyle/>
            <a:p>
              <a:pPr>
                <a:lnSpc>
                  <a:spcPct val="120000"/>
                </a:lnSpc>
              </a:pPr>
              <a:r>
                <a:rPr lang="en-US" altLang="zh-CN" sz="1200" dirty="0" err="1">
                  <a:solidFill>
                    <a:srgbClr val="00359E"/>
                  </a:solidFill>
                  <a:latin typeface="微软雅黑" panose="020B0503020204020204" pitchFamily="34" charset="-122"/>
                  <a:ea typeface="微软雅黑" panose="020B0503020204020204" pitchFamily="34" charset="-122"/>
                </a:rPr>
                <a:t>xxxxxxxxxx</a:t>
              </a:r>
              <a:endParaRPr lang="zh-CN" altLang="en-US" sz="1200" dirty="0">
                <a:solidFill>
                  <a:srgbClr val="00359E"/>
                </a:solidFill>
                <a:latin typeface="微软雅黑" panose="020B0503020204020204" pitchFamily="34" charset="-122"/>
                <a:ea typeface="微软雅黑" panose="020B0503020204020204" pitchFamily="34" charset="-122"/>
              </a:endParaRPr>
            </a:p>
          </p:txBody>
        </p:sp>
        <p:sp>
          <p:nvSpPr>
            <p:cNvPr id="23" name="TextBox 11"/>
            <p:cNvSpPr txBox="1"/>
            <p:nvPr/>
          </p:nvSpPr>
          <p:spPr>
            <a:xfrm>
              <a:off x="7156660" y="2002887"/>
              <a:ext cx="880326" cy="447887"/>
            </a:xfrm>
            <a:prstGeom prst="rect">
              <a:avLst/>
            </a:prstGeom>
            <a:noFill/>
          </p:spPr>
          <p:txBody>
            <a:bodyPr wrap="square" rtlCol="0">
              <a:spAutoFit/>
            </a:bodyPr>
            <a:lstStyle/>
            <a:p>
              <a:pPr>
                <a:lnSpc>
                  <a:spcPct val="120000"/>
                </a:lnSpc>
              </a:pPr>
              <a:r>
                <a:rPr lang="en-US" altLang="zh-CN" sz="1100" dirty="0">
                  <a:solidFill>
                    <a:schemeClr val="accent1">
                      <a:lumMod val="75000"/>
                    </a:schemeClr>
                  </a:solidFill>
                  <a:latin typeface="微软雅黑" panose="020B0503020204020204" pitchFamily="34" charset="-122"/>
                  <a:ea typeface="微软雅黑" panose="020B0503020204020204" pitchFamily="34" charset="-122"/>
                </a:rPr>
                <a:t>2012</a:t>
              </a:r>
              <a:endParaRPr lang="zh-CN" altLang="en-US" sz="11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4" name="TextBox 25"/>
            <p:cNvSpPr txBox="1"/>
            <p:nvPr/>
          </p:nvSpPr>
          <p:spPr>
            <a:xfrm>
              <a:off x="6380801" y="1683268"/>
              <a:ext cx="1656184" cy="313931"/>
            </a:xfrm>
            <a:prstGeom prst="rect">
              <a:avLst/>
            </a:prstGeom>
            <a:noFill/>
          </p:spPr>
          <p:txBody>
            <a:bodyPr wrap="square" rtlCol="0">
              <a:spAutoFit/>
            </a:bodyPr>
            <a:lstStyle/>
            <a:p>
              <a:pPr algn="ctr">
                <a:lnSpc>
                  <a:spcPct val="120000"/>
                </a:lnSpc>
              </a:pPr>
              <a:r>
                <a:rPr lang="en-US" altLang="zh-CN" sz="1200" dirty="0" err="1">
                  <a:solidFill>
                    <a:srgbClr val="00359E"/>
                  </a:solidFill>
                  <a:latin typeface="微软雅黑" panose="020B0503020204020204" pitchFamily="34" charset="-122"/>
                  <a:ea typeface="微软雅黑" panose="020B0503020204020204" pitchFamily="34" charset="-122"/>
                </a:rPr>
                <a:t>xxxxxxxxx</a:t>
              </a:r>
              <a:endParaRPr lang="zh-CN" altLang="en-US" sz="1200" dirty="0">
                <a:solidFill>
                  <a:srgbClr val="00359E"/>
                </a:solidFill>
                <a:latin typeface="微软雅黑" panose="020B0503020204020204" pitchFamily="34" charset="-122"/>
                <a:ea typeface="微软雅黑" panose="020B0503020204020204" pitchFamily="34" charset="-122"/>
              </a:endParaRPr>
            </a:p>
          </p:txBody>
        </p:sp>
        <p:sp>
          <p:nvSpPr>
            <p:cNvPr id="25" name="圆角矩形 24"/>
            <p:cNvSpPr/>
            <p:nvPr/>
          </p:nvSpPr>
          <p:spPr>
            <a:xfrm>
              <a:off x="5831443" y="4252046"/>
              <a:ext cx="2569719" cy="111491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虚尾箭头 25"/>
            <p:cNvSpPr/>
            <p:nvPr/>
          </p:nvSpPr>
          <p:spPr>
            <a:xfrm rot="5400000">
              <a:off x="6829837" y="2991717"/>
              <a:ext cx="653643" cy="528317"/>
            </a:xfrm>
            <a:prstGeom prst="striped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6044437" y="4397946"/>
              <a:ext cx="2206172" cy="441916"/>
            </a:xfrm>
            <a:prstGeom prst="rect">
              <a:avLst/>
            </a:prstGeom>
            <a:noFill/>
          </p:spPr>
          <p:txBody>
            <a:bodyPr wrap="square" rtlCol="0">
              <a:spAutoFit/>
            </a:bodyPr>
            <a:lstStyle/>
            <a:p>
              <a:pPr algn="ctr">
                <a:lnSpc>
                  <a:spcPct val="125000"/>
                </a:lnSpc>
                <a:spcBef>
                  <a:spcPts val="600"/>
                </a:spcBef>
                <a:spcAft>
                  <a:spcPts val="600"/>
                </a:spcAft>
              </a:pPr>
              <a:r>
                <a:rPr lang="en-US" altLang="zh-CN" sz="2000" b="1" dirty="0" err="1">
                  <a:latin typeface="微软雅黑" panose="020B0503020204020204" pitchFamily="34" charset="-122"/>
                  <a:ea typeface="微软雅黑" panose="020B0503020204020204" pitchFamily="34" charset="-122"/>
                </a:rPr>
                <a:t>xxxxx</a:t>
              </a:r>
              <a:r>
                <a:rPr lang="zh-CN" altLang="en-US" sz="2000" b="1" dirty="0">
                  <a:latin typeface="微软雅黑" panose="020B0503020204020204" pitchFamily="34" charset="-122"/>
                  <a:ea typeface="微软雅黑" panose="020B0503020204020204" pitchFamily="34" charset="-122"/>
                </a:rPr>
                <a:t>平台</a:t>
              </a:r>
            </a:p>
          </p:txBody>
        </p:sp>
        <p:sp>
          <p:nvSpPr>
            <p:cNvPr id="28" name="TextBox 25"/>
            <p:cNvSpPr txBox="1"/>
            <p:nvPr/>
          </p:nvSpPr>
          <p:spPr>
            <a:xfrm>
              <a:off x="5918747" y="3801808"/>
              <a:ext cx="2514598" cy="475879"/>
            </a:xfrm>
            <a:prstGeom prst="rect">
              <a:avLst/>
            </a:prstGeom>
            <a:noFill/>
          </p:spPr>
          <p:txBody>
            <a:bodyPr wrap="square" rtlCol="0">
              <a:spAutoFit/>
            </a:bodyPr>
            <a:lstStyle/>
            <a:p>
              <a:pPr algn="ctr">
                <a:lnSpc>
                  <a:spcPct val="120000"/>
                </a:lnSpc>
              </a:pPr>
              <a:r>
                <a:rPr lang="zh-CN" altLang="en-US" sz="1200" dirty="0">
                  <a:solidFill>
                    <a:srgbClr val="00359E"/>
                  </a:solidFill>
                  <a:latin typeface="微软雅黑" panose="020B0503020204020204" pitchFamily="34" charset="-122"/>
                  <a:ea typeface="微软雅黑" panose="020B0503020204020204" pitchFamily="34" charset="-122"/>
                </a:rPr>
                <a:t>依托</a:t>
              </a:r>
              <a:r>
                <a:rPr lang="en-US" altLang="zh-CN" sz="1200" dirty="0">
                  <a:solidFill>
                    <a:srgbClr val="00359E"/>
                  </a:solidFill>
                  <a:latin typeface="微软雅黑" panose="020B0503020204020204" pitchFamily="34" charset="-122"/>
                  <a:ea typeface="微软雅黑" panose="020B0503020204020204" pitchFamily="34" charset="-122"/>
                </a:rPr>
                <a:t>XXXXX</a:t>
              </a:r>
              <a:r>
                <a:rPr lang="zh-CN" altLang="en-US" sz="1200" dirty="0">
                  <a:solidFill>
                    <a:srgbClr val="00359E"/>
                  </a:solidFill>
                  <a:latin typeface="微软雅黑" panose="020B0503020204020204" pitchFamily="34" charset="-122"/>
                  <a:ea typeface="微软雅黑" panose="020B0503020204020204" pitchFamily="34" charset="-122"/>
                </a:rPr>
                <a:t>市场</a:t>
              </a:r>
            </a:p>
          </p:txBody>
        </p:sp>
        <p:cxnSp>
          <p:nvCxnSpPr>
            <p:cNvPr id="29" name="直接箭头连接符 28"/>
            <p:cNvCxnSpPr/>
            <p:nvPr/>
          </p:nvCxnSpPr>
          <p:spPr>
            <a:xfrm>
              <a:off x="8632880" y="4782456"/>
              <a:ext cx="77237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5"/>
            <p:cNvSpPr txBox="1"/>
            <p:nvPr/>
          </p:nvSpPr>
          <p:spPr>
            <a:xfrm>
              <a:off x="8521308" y="4397947"/>
              <a:ext cx="1068330" cy="783316"/>
            </a:xfrm>
            <a:prstGeom prst="rect">
              <a:avLst/>
            </a:prstGeom>
            <a:noFill/>
          </p:spPr>
          <p:txBody>
            <a:bodyPr wrap="square" rtlCol="0">
              <a:spAutoFit/>
            </a:bodyPr>
            <a:lstStyle/>
            <a:p>
              <a:pPr algn="ctr">
                <a:lnSpc>
                  <a:spcPct val="120000"/>
                </a:lnSpc>
              </a:pPr>
              <a:r>
                <a:rPr lang="zh-CN" altLang="en-US" sz="1200" dirty="0">
                  <a:solidFill>
                    <a:srgbClr val="00359E"/>
                  </a:solidFill>
                  <a:latin typeface="微软雅黑" panose="020B0503020204020204" pitchFamily="34" charset="-122"/>
                  <a:ea typeface="微软雅黑" panose="020B0503020204020204" pitchFamily="34" charset="-122"/>
                </a:rPr>
                <a:t>下游</a:t>
              </a:r>
              <a:endParaRPr lang="en-US" altLang="zh-CN" sz="1200" dirty="0">
                <a:solidFill>
                  <a:srgbClr val="00359E"/>
                </a:solidFill>
                <a:latin typeface="微软雅黑" panose="020B0503020204020204" pitchFamily="34" charset="-122"/>
                <a:ea typeface="微软雅黑" panose="020B0503020204020204" pitchFamily="34" charset="-122"/>
              </a:endParaRPr>
            </a:p>
            <a:p>
              <a:pPr algn="ctr">
                <a:lnSpc>
                  <a:spcPct val="120000"/>
                </a:lnSpc>
              </a:pPr>
              <a:r>
                <a:rPr lang="zh-CN" altLang="en-US" sz="1200" dirty="0">
                  <a:solidFill>
                    <a:srgbClr val="00359E"/>
                  </a:solidFill>
                  <a:latin typeface="微软雅黑" panose="020B0503020204020204" pitchFamily="34" charset="-122"/>
                  <a:ea typeface="微软雅黑" panose="020B0503020204020204" pitchFamily="34" charset="-122"/>
                </a:rPr>
                <a:t>拓展</a:t>
              </a:r>
            </a:p>
          </p:txBody>
        </p:sp>
        <p:cxnSp>
          <p:nvCxnSpPr>
            <p:cNvPr id="31" name="直接箭头连接符 30"/>
            <p:cNvCxnSpPr/>
            <p:nvPr/>
          </p:nvCxnSpPr>
          <p:spPr>
            <a:xfrm flipH="1">
              <a:off x="5036456" y="4804227"/>
              <a:ext cx="711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圆角矩形 31"/>
            <p:cNvSpPr/>
            <p:nvPr/>
          </p:nvSpPr>
          <p:spPr>
            <a:xfrm>
              <a:off x="3614056" y="3899224"/>
              <a:ext cx="1241905" cy="62923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400" dirty="0">
                  <a:latin typeface="微软雅黑" panose="020B0503020204020204" pitchFamily="34" charset="-122"/>
                  <a:ea typeface="微软雅黑" panose="020B0503020204020204" pitchFamily="34" charset="-122"/>
                </a:rPr>
                <a:t>XXX</a:t>
              </a:r>
              <a:endParaRPr lang="zh-CN" altLang="en-US" sz="1400" dirty="0">
                <a:latin typeface="微软雅黑" panose="020B0503020204020204" pitchFamily="34" charset="-122"/>
                <a:ea typeface="微软雅黑" panose="020B0503020204020204" pitchFamily="34" charset="-122"/>
              </a:endParaRPr>
            </a:p>
          </p:txBody>
        </p:sp>
        <p:sp>
          <p:nvSpPr>
            <p:cNvPr id="33" name="TextBox 25"/>
            <p:cNvSpPr txBox="1"/>
            <p:nvPr/>
          </p:nvSpPr>
          <p:spPr>
            <a:xfrm>
              <a:off x="4916033" y="4390287"/>
              <a:ext cx="1068330" cy="783316"/>
            </a:xfrm>
            <a:prstGeom prst="rect">
              <a:avLst/>
            </a:prstGeom>
            <a:noFill/>
          </p:spPr>
          <p:txBody>
            <a:bodyPr wrap="square" rtlCol="0">
              <a:spAutoFit/>
            </a:bodyPr>
            <a:lstStyle/>
            <a:p>
              <a:pPr algn="ctr">
                <a:lnSpc>
                  <a:spcPct val="120000"/>
                </a:lnSpc>
              </a:pPr>
              <a:r>
                <a:rPr lang="zh-CN" altLang="en-US" sz="1200" dirty="0">
                  <a:solidFill>
                    <a:srgbClr val="00359E"/>
                  </a:solidFill>
                  <a:latin typeface="微软雅黑" panose="020B0503020204020204" pitchFamily="34" charset="-122"/>
                  <a:ea typeface="微软雅黑" panose="020B0503020204020204" pitchFamily="34" charset="-122"/>
                </a:rPr>
                <a:t>上游</a:t>
              </a:r>
              <a:endParaRPr lang="en-US" altLang="zh-CN" sz="1200" dirty="0">
                <a:solidFill>
                  <a:srgbClr val="00359E"/>
                </a:solidFill>
                <a:latin typeface="微软雅黑" panose="020B0503020204020204" pitchFamily="34" charset="-122"/>
                <a:ea typeface="微软雅黑" panose="020B0503020204020204" pitchFamily="34" charset="-122"/>
              </a:endParaRPr>
            </a:p>
            <a:p>
              <a:pPr algn="ctr">
                <a:lnSpc>
                  <a:spcPct val="120000"/>
                </a:lnSpc>
              </a:pPr>
              <a:r>
                <a:rPr lang="zh-CN" altLang="en-US" sz="1200" dirty="0">
                  <a:solidFill>
                    <a:srgbClr val="00359E"/>
                  </a:solidFill>
                  <a:latin typeface="微软雅黑" panose="020B0503020204020204" pitchFamily="34" charset="-122"/>
                  <a:ea typeface="微软雅黑" panose="020B0503020204020204" pitchFamily="34" charset="-122"/>
                </a:rPr>
                <a:t>整合</a:t>
              </a:r>
            </a:p>
          </p:txBody>
        </p:sp>
        <p:sp>
          <p:nvSpPr>
            <p:cNvPr id="34" name="圆角矩形 33"/>
            <p:cNvSpPr/>
            <p:nvPr/>
          </p:nvSpPr>
          <p:spPr>
            <a:xfrm>
              <a:off x="3614056" y="4613411"/>
              <a:ext cx="1241905" cy="62923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400" dirty="0">
                  <a:latin typeface="微软雅黑" panose="020B0503020204020204" pitchFamily="34" charset="-122"/>
                  <a:ea typeface="微软雅黑" panose="020B0503020204020204" pitchFamily="34" charset="-122"/>
                </a:rPr>
                <a:t>XXX</a:t>
              </a:r>
              <a:endParaRPr lang="zh-CN" altLang="en-US" sz="1400" dirty="0">
                <a:latin typeface="微软雅黑" panose="020B0503020204020204" pitchFamily="34" charset="-122"/>
                <a:ea typeface="微软雅黑" panose="020B0503020204020204" pitchFamily="34" charset="-122"/>
              </a:endParaRPr>
            </a:p>
          </p:txBody>
        </p:sp>
        <p:sp>
          <p:nvSpPr>
            <p:cNvPr id="35" name="圆角矩形 34"/>
            <p:cNvSpPr/>
            <p:nvPr/>
          </p:nvSpPr>
          <p:spPr>
            <a:xfrm>
              <a:off x="3614056" y="5327598"/>
              <a:ext cx="1241905" cy="62923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
          <p:nvSpPr>
            <p:cNvPr id="36" name="圆角矩形 35"/>
            <p:cNvSpPr/>
            <p:nvPr/>
          </p:nvSpPr>
          <p:spPr>
            <a:xfrm>
              <a:off x="9612038" y="3849488"/>
              <a:ext cx="1241905" cy="62923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400" dirty="0">
                  <a:latin typeface="微软雅黑" panose="020B0503020204020204" pitchFamily="34" charset="-122"/>
                  <a:ea typeface="微软雅黑" panose="020B0503020204020204" pitchFamily="34" charset="-122"/>
                </a:rPr>
                <a:t>XXX</a:t>
              </a:r>
              <a:endParaRPr lang="zh-CN" altLang="en-US" sz="1400" dirty="0">
                <a:latin typeface="微软雅黑" panose="020B0503020204020204" pitchFamily="34" charset="-122"/>
                <a:ea typeface="微软雅黑" panose="020B0503020204020204" pitchFamily="34" charset="-122"/>
              </a:endParaRPr>
            </a:p>
          </p:txBody>
        </p:sp>
        <p:sp>
          <p:nvSpPr>
            <p:cNvPr id="37" name="圆角矩形 36"/>
            <p:cNvSpPr/>
            <p:nvPr/>
          </p:nvSpPr>
          <p:spPr>
            <a:xfrm>
              <a:off x="9612038" y="4563675"/>
              <a:ext cx="1241905" cy="62923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400" dirty="0">
                  <a:latin typeface="微软雅黑" panose="020B0503020204020204" pitchFamily="34" charset="-122"/>
                  <a:ea typeface="微软雅黑" panose="020B0503020204020204" pitchFamily="34" charset="-122"/>
                </a:rPr>
                <a:t>XXX</a:t>
              </a:r>
              <a:endParaRPr lang="zh-CN" altLang="en-US" sz="1400" dirty="0">
                <a:latin typeface="微软雅黑" panose="020B0503020204020204" pitchFamily="34" charset="-122"/>
                <a:ea typeface="微软雅黑" panose="020B0503020204020204" pitchFamily="34" charset="-122"/>
              </a:endParaRPr>
            </a:p>
          </p:txBody>
        </p:sp>
        <p:sp>
          <p:nvSpPr>
            <p:cNvPr id="38" name="圆角矩形 37"/>
            <p:cNvSpPr/>
            <p:nvPr/>
          </p:nvSpPr>
          <p:spPr>
            <a:xfrm>
              <a:off x="9598154" y="5308643"/>
              <a:ext cx="1241905" cy="62923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grpSp>
      <p:sp>
        <p:nvSpPr>
          <p:cNvPr id="40" name="文本框 39"/>
          <p:cNvSpPr txBox="1"/>
          <p:nvPr/>
        </p:nvSpPr>
        <p:spPr>
          <a:xfrm rot="20167353">
            <a:off x="9095030" y="2593928"/>
            <a:ext cx="1309522" cy="481597"/>
          </a:xfrm>
          <a:prstGeom prst="rect">
            <a:avLst/>
          </a:prstGeom>
          <a:solidFill>
            <a:schemeClr val="bg2"/>
          </a:solidFill>
          <a:ln>
            <a:solidFill>
              <a:schemeClr val="tx1"/>
            </a:solidFill>
          </a:ln>
        </p:spPr>
        <p:txBody>
          <a:bodyPr wrap="square" rtlCol="0" anchor="ctr">
            <a:noAutofit/>
          </a:bodyPr>
          <a:lstStyle/>
          <a:p>
            <a:pPr algn="ctr"/>
            <a:r>
              <a:rPr lang="zh-CN" altLang="en-US" sz="1600" dirty="0">
                <a:solidFill>
                  <a:srgbClr val="C00000"/>
                </a:solidFill>
              </a:rPr>
              <a:t>描述示例</a:t>
            </a:r>
          </a:p>
        </p:txBody>
      </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
      <a:dk1>
        <a:sysClr val="windowText" lastClr="000000"/>
      </a:dk1>
      <a:lt1>
        <a:srgbClr val="7F7F7F"/>
      </a:lt1>
      <a:dk2>
        <a:srgbClr val="FFC000"/>
      </a:dk2>
      <a:lt2>
        <a:srgbClr val="FFFFFF"/>
      </a:lt2>
      <a:accent1>
        <a:srgbClr val="FFC000"/>
      </a:accent1>
      <a:accent2>
        <a:srgbClr val="FAC08F"/>
      </a:accent2>
      <a:accent3>
        <a:srgbClr val="FA828C"/>
      </a:accent3>
      <a:accent4>
        <a:srgbClr val="FAC08F"/>
      </a:accent4>
      <a:accent5>
        <a:srgbClr val="92CDDC"/>
      </a:accent5>
      <a:accent6>
        <a:srgbClr val="FFFFFF"/>
      </a:accent6>
      <a:hlink>
        <a:srgbClr val="FFFFFF"/>
      </a:hlink>
      <a:folHlink>
        <a:srgbClr val="FFFFFF"/>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16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自定义 1">
      <a:dk1>
        <a:sysClr val="windowText" lastClr="000000"/>
      </a:dk1>
      <a:lt1>
        <a:srgbClr val="7F7F7F"/>
      </a:lt1>
      <a:dk2>
        <a:srgbClr val="FFC000"/>
      </a:dk2>
      <a:lt2>
        <a:srgbClr val="FFFFFF"/>
      </a:lt2>
      <a:accent1>
        <a:srgbClr val="FFC000"/>
      </a:accent1>
      <a:accent2>
        <a:srgbClr val="FAC08F"/>
      </a:accent2>
      <a:accent3>
        <a:srgbClr val="FA828C"/>
      </a:accent3>
      <a:accent4>
        <a:srgbClr val="FAC08F"/>
      </a:accent4>
      <a:accent5>
        <a:srgbClr val="92CDDC"/>
      </a:accent5>
      <a:accent6>
        <a:srgbClr val="FFFFFF"/>
      </a:accent6>
      <a:hlink>
        <a:srgbClr val="FFFFFF"/>
      </a:hlink>
      <a:folHlink>
        <a:srgbClr val="FFFFFF"/>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16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2098</Words>
  <Application>Microsoft Macintosh PowerPoint</Application>
  <PresentationFormat>宽屏</PresentationFormat>
  <Paragraphs>356</Paragraphs>
  <Slides>17</Slides>
  <Notes>0</Notes>
  <HiddenSlides>0</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17</vt:i4>
      </vt:variant>
    </vt:vector>
  </HeadingPairs>
  <TitlesOfParts>
    <vt:vector size="25" baseType="lpstr">
      <vt:lpstr>微软雅黑</vt:lpstr>
      <vt:lpstr>Arial</vt:lpstr>
      <vt:lpstr>Calibri</vt:lpstr>
      <vt:lpstr>Palatino Linotype</vt:lpstr>
      <vt:lpstr>Wingdings</vt:lpstr>
      <vt:lpstr>自定义设计方案</vt:lpstr>
      <vt:lpstr>1_Office 主题</vt:lpstr>
      <vt:lpstr>Office 主题</vt:lpstr>
      <vt:lpstr>以太创服 官方BP模板</vt:lpstr>
      <vt:lpstr>BP的制作需要引起创业者的重视</vt:lpstr>
      <vt:lpstr>投资人主要关心七大问题</vt:lpstr>
      <vt:lpstr>除了内容外，PPT的格式也很重要</vt:lpstr>
      <vt:lpstr>总体格式要求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BP的制作需要引起创业者的重视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Leila Wu</dc:creator>
  <cp:lastModifiedBy>Microsoft Office User</cp:lastModifiedBy>
  <cp:revision>169</cp:revision>
  <dcterms:created xsi:type="dcterms:W3CDTF">2015-05-27T03:30:00Z</dcterms:created>
  <dcterms:modified xsi:type="dcterms:W3CDTF">2021-03-31T06:11:03Z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