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93" r:id="rId3"/>
    <p:sldId id="314" r:id="rId4"/>
    <p:sldId id="295" r:id="rId5"/>
    <p:sldId id="303" r:id="rId6"/>
    <p:sldId id="304" r:id="rId7"/>
    <p:sldId id="305" r:id="rId8"/>
    <p:sldId id="306" r:id="rId9"/>
    <p:sldId id="307" r:id="rId10"/>
    <p:sldId id="312" r:id="rId11"/>
    <p:sldId id="315" r:id="rId12"/>
    <p:sldId id="316" r:id="rId13"/>
    <p:sldId id="318" r:id="rId14"/>
    <p:sldId id="317"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4660"/>
  </p:normalViewPr>
  <p:slideViewPr>
    <p:cSldViewPr snapToGrid="0">
      <p:cViewPr varScale="1">
        <p:scale>
          <a:sx n="151" d="100"/>
          <a:sy n="151" d="100"/>
        </p:scale>
        <p:origin x="624" y="13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1320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6048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51008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19565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23379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04768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688205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37725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35191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197865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03016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95454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87790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2019/1/25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06932" y="1561303"/>
            <a:ext cx="2514718"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ArcGIS API </a:t>
            </a:r>
            <a:r>
              <a:rPr lang="zh-CN" altLang="en-US" sz="1700" dirty="0">
                <a:solidFill>
                  <a:schemeClr val="bg1"/>
                </a:solidFill>
                <a:cs typeface="+mn-ea"/>
                <a:sym typeface="+mn-lt"/>
              </a:rPr>
              <a:t>简介</a:t>
            </a:r>
          </a:p>
        </p:txBody>
      </p:sp>
      <p:grpSp>
        <p:nvGrpSpPr>
          <p:cNvPr id="2" name="组合 1"/>
          <p:cNvGrpSpPr/>
          <p:nvPr/>
        </p:nvGrpSpPr>
        <p:grpSpPr>
          <a:xfrm>
            <a:off x="5097655" y="154148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06932" y="2278847"/>
            <a:ext cx="2514718" cy="391597"/>
          </a:xfrm>
          <a:prstGeom prst="roundRect">
            <a:avLst/>
          </a:prstGeom>
          <a:solidFill>
            <a:srgbClr val="1B4367"/>
          </a:solidFill>
        </p:spPr>
        <p:txBody>
          <a:bodyPr wrap="square" rtlCol="0">
            <a:spAutoFit/>
          </a:bodyPr>
          <a:lstStyle/>
          <a:p>
            <a:r>
              <a:rPr lang="en-US" altLang="zh-CN" sz="1700" dirty="0">
                <a:solidFill>
                  <a:schemeClr val="bg1"/>
                </a:solidFill>
                <a:cs typeface="+mn-ea"/>
                <a:sym typeface="+mn-lt"/>
              </a:rPr>
              <a:t>ArcGIS API </a:t>
            </a:r>
            <a:r>
              <a:rPr lang="zh-CN" altLang="en-US" sz="1700" dirty="0">
                <a:solidFill>
                  <a:schemeClr val="bg1"/>
                </a:solidFill>
                <a:cs typeface="+mn-ea"/>
                <a:sym typeface="+mn-lt"/>
              </a:rPr>
              <a:t>基础知识</a:t>
            </a:r>
            <a:r>
              <a:rPr lang="en-US" altLang="zh-CN" sz="1700" dirty="0">
                <a:solidFill>
                  <a:schemeClr val="bg1"/>
                </a:solidFill>
                <a:cs typeface="+mn-ea"/>
                <a:sym typeface="+mn-lt"/>
              </a:rPr>
              <a:t> </a:t>
            </a:r>
            <a:endParaRPr lang="zh-CN" altLang="en-US" sz="1700" dirty="0">
              <a:solidFill>
                <a:schemeClr val="bg1"/>
              </a:solidFill>
              <a:cs typeface="+mn-ea"/>
              <a:sym typeface="+mn-lt"/>
            </a:endParaRPr>
          </a:p>
        </p:txBody>
      </p:sp>
      <p:grpSp>
        <p:nvGrpSpPr>
          <p:cNvPr id="80" name="组合 79"/>
          <p:cNvGrpSpPr/>
          <p:nvPr/>
        </p:nvGrpSpPr>
        <p:grpSpPr>
          <a:xfrm>
            <a:off x="5097655" y="225903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06932" y="2996391"/>
            <a:ext cx="2514718"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项目</a:t>
            </a:r>
            <a:r>
              <a:rPr lang="en-US" altLang="zh-CN" sz="1700" dirty="0">
                <a:solidFill>
                  <a:schemeClr val="bg1"/>
                </a:solidFill>
                <a:cs typeface="+mn-ea"/>
                <a:sym typeface="+mn-lt"/>
              </a:rPr>
              <a:t>GIS</a:t>
            </a:r>
            <a:r>
              <a:rPr lang="zh-CN" altLang="en-US" sz="1700" dirty="0">
                <a:solidFill>
                  <a:schemeClr val="bg1"/>
                </a:solidFill>
                <a:cs typeface="+mn-ea"/>
                <a:sym typeface="+mn-lt"/>
              </a:rPr>
              <a:t>组件</a:t>
            </a:r>
          </a:p>
        </p:txBody>
      </p:sp>
      <p:grpSp>
        <p:nvGrpSpPr>
          <p:cNvPr id="84" name="组合 83"/>
          <p:cNvGrpSpPr/>
          <p:nvPr/>
        </p:nvGrpSpPr>
        <p:grpSpPr>
          <a:xfrm>
            <a:off x="5097655" y="297657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项目</a:t>
            </a:r>
            <a:r>
              <a:rPr lang="en-US" altLang="zh-CN" sz="1800" b="1" dirty="0">
                <a:solidFill>
                  <a:srgbClr val="1B4367"/>
                </a:solidFill>
                <a:cs typeface="+mn-ea"/>
                <a:sym typeface="+mn-lt"/>
              </a:rPr>
              <a:t>GIS</a:t>
            </a:r>
            <a:r>
              <a:rPr lang="zh-CN" altLang="en-US" sz="1800" b="1" dirty="0">
                <a:solidFill>
                  <a:srgbClr val="1B4367"/>
                </a:solidFill>
                <a:cs typeface="+mn-ea"/>
                <a:sym typeface="+mn-lt"/>
              </a:rPr>
              <a:t>组件</a:t>
            </a:r>
          </a:p>
        </p:txBody>
      </p:sp>
      <p:sp>
        <p:nvSpPr>
          <p:cNvPr id="63" name="TextBox 1210"/>
          <p:cNvSpPr/>
          <p:nvPr/>
        </p:nvSpPr>
        <p:spPr>
          <a:xfrm>
            <a:off x="714525" y="82016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组件功能</a:t>
            </a:r>
          </a:p>
        </p:txBody>
      </p:sp>
      <p:sp>
        <p:nvSpPr>
          <p:cNvPr id="64" name="文本框 11"/>
          <p:cNvSpPr txBox="1"/>
          <p:nvPr/>
        </p:nvSpPr>
        <p:spPr>
          <a:xfrm>
            <a:off x="718004" y="1037033"/>
            <a:ext cx="7596415" cy="1748556"/>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不同种类地图加载</a:t>
            </a:r>
            <a:endParaRPr lang="en-US" altLang="zh-CN" sz="1200" dirty="0">
              <a:cs typeface="+mn-ea"/>
              <a:sym typeface="+mn-lt"/>
            </a:endParaRP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基础工具条</a:t>
            </a: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放大、缩小、平移、默认视图、距离测量、面积测量，缩放条，即将添加的自定义图层控制</a:t>
            </a: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查询框</a:t>
            </a: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地图切换</a:t>
            </a: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模块组件自定义扩展（避免组件过于臃肿）</a:t>
            </a: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0" name="TextBox 1210">
            <a:extLst>
              <a:ext uri="{FF2B5EF4-FFF2-40B4-BE49-F238E27FC236}">
                <a16:creationId xmlns:a16="http://schemas.microsoft.com/office/drawing/2014/main" id="{C632E2BA-13D2-40F7-8150-63BCD90AAE16}"/>
              </a:ext>
            </a:extLst>
          </p:cNvPr>
          <p:cNvSpPr/>
          <p:nvPr/>
        </p:nvSpPr>
        <p:spPr>
          <a:xfrm>
            <a:off x="709386" y="2717760"/>
            <a:ext cx="4975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结构</a:t>
            </a:r>
          </a:p>
        </p:txBody>
      </p:sp>
      <p:sp>
        <p:nvSpPr>
          <p:cNvPr id="11" name="文本框 11">
            <a:extLst>
              <a:ext uri="{FF2B5EF4-FFF2-40B4-BE49-F238E27FC236}">
                <a16:creationId xmlns:a16="http://schemas.microsoft.com/office/drawing/2014/main" id="{9C13BEB4-13BA-421D-A1F7-BCD3005B8EC2}"/>
              </a:ext>
            </a:extLst>
          </p:cNvPr>
          <p:cNvSpPr txBox="1"/>
          <p:nvPr/>
        </p:nvSpPr>
        <p:spPr>
          <a:xfrm>
            <a:off x="712865" y="2934624"/>
            <a:ext cx="7596415" cy="150489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latin typeface="宋体" panose="02010600030101010101" pitchFamily="2" charset="-122"/>
                <a:cs typeface="+mn-ea"/>
                <a:sym typeface="+mn-lt"/>
              </a:rPr>
              <a:t>    API</a:t>
            </a:r>
            <a:r>
              <a:rPr lang="zh-CN" altLang="en-US" sz="1200" dirty="0">
                <a:latin typeface="宋体" panose="02010600030101010101" pitchFamily="2" charset="-122"/>
                <a:cs typeface="+mn-ea"/>
                <a:sym typeface="+mn-lt"/>
              </a:rPr>
              <a:t>配置 </a:t>
            </a:r>
            <a:r>
              <a:rPr lang="en-US" altLang="zh-CN" sz="1200" dirty="0">
                <a:latin typeface="宋体" panose="02010600030101010101" pitchFamily="2" charset="-122"/>
                <a:cs typeface="+mn-ea"/>
                <a:sym typeface="+mn-lt"/>
              </a:rPr>
              <a:t>—— assets/config/config.js</a:t>
            </a: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地图资源配置 </a:t>
            </a:r>
            <a:r>
              <a:rPr lang="en-US" altLang="zh-CN" sz="1200" dirty="0">
                <a:latin typeface="宋体" panose="02010600030101010101" pitchFamily="2" charset="-122"/>
                <a:cs typeface="+mn-ea"/>
                <a:sym typeface="+mn-lt"/>
              </a:rPr>
              <a:t>—— assets/</a:t>
            </a:r>
            <a:r>
              <a:rPr lang="en-US" altLang="zh-CN" sz="1200" dirty="0" err="1">
                <a:latin typeface="宋体" panose="02010600030101010101" pitchFamily="2" charset="-122"/>
                <a:cs typeface="+mn-ea"/>
                <a:sym typeface="+mn-lt"/>
              </a:rPr>
              <a:t>gis</a:t>
            </a:r>
            <a:r>
              <a:rPr lang="en-US" altLang="zh-CN" sz="1200" dirty="0">
                <a:latin typeface="宋体" panose="02010600030101010101" pitchFamily="2" charset="-122"/>
                <a:cs typeface="+mn-ea"/>
                <a:sym typeface="+mn-lt"/>
              </a:rPr>
              <a:t>/config/config.js</a:t>
            </a:r>
          </a:p>
          <a:p>
            <a:pPr>
              <a:lnSpc>
                <a:spcPts val="1900"/>
              </a:lnSpc>
            </a:pPr>
            <a:r>
              <a:rPr lang="en-US" altLang="zh-CN" sz="1200" dirty="0">
                <a:latin typeface="宋体" panose="02010600030101010101" pitchFamily="2" charset="-122"/>
                <a:cs typeface="+mn-ea"/>
                <a:sym typeface="+mn-lt"/>
              </a:rPr>
              <a:t>    </a:t>
            </a:r>
            <a:r>
              <a:rPr lang="zh-CN" altLang="en-US" sz="1200" dirty="0">
                <a:latin typeface="宋体" panose="02010600030101010101" pitchFamily="2" charset="-122"/>
                <a:cs typeface="+mn-ea"/>
                <a:sym typeface="+mn-lt"/>
              </a:rPr>
              <a:t>地图组件 </a:t>
            </a:r>
            <a:r>
              <a:rPr lang="en-US" altLang="zh-CN" sz="1200" dirty="0">
                <a:latin typeface="宋体" panose="02010600030101010101" pitchFamily="2" charset="-122"/>
                <a:cs typeface="+mn-ea"/>
                <a:sym typeface="+mn-lt"/>
              </a:rPr>
              <a:t>—— app/core/components/common-map(</a:t>
            </a:r>
            <a:r>
              <a:rPr lang="zh-CN" altLang="en-US" sz="1200" dirty="0">
                <a:latin typeface="宋体" panose="02010600030101010101" pitchFamily="2" charset="-122"/>
                <a:cs typeface="+mn-ea"/>
                <a:sym typeface="+mn-lt"/>
              </a:rPr>
              <a:t>单独作为模块</a:t>
            </a:r>
            <a:r>
              <a:rPr lang="en-US" altLang="zh-CN" sz="1200" dirty="0">
                <a:latin typeface="宋体" panose="02010600030101010101" pitchFamily="2" charset="-122"/>
                <a:cs typeface="+mn-ea"/>
                <a:sym typeface="+mn-lt"/>
              </a:rPr>
              <a:t>)</a:t>
            </a:r>
          </a:p>
          <a:p>
            <a:pPr>
              <a:lnSpc>
                <a:spcPts val="1900"/>
              </a:lnSpc>
            </a:pPr>
            <a:r>
              <a:rPr lang="en-US" altLang="zh-CN" sz="1200" dirty="0">
                <a:latin typeface="宋体" panose="02010600030101010101" pitchFamily="2" charset="-122"/>
                <a:cs typeface="+mn-ea"/>
                <a:sym typeface="+mn-lt"/>
              </a:rPr>
              <a:t>    API</a:t>
            </a:r>
            <a:r>
              <a:rPr lang="zh-CN" altLang="en-US" sz="1200" dirty="0">
                <a:latin typeface="宋体" panose="02010600030101010101" pitchFamily="2" charset="-122"/>
                <a:cs typeface="+mn-ea"/>
                <a:sym typeface="+mn-lt"/>
              </a:rPr>
              <a:t>加载服务 </a:t>
            </a:r>
            <a:r>
              <a:rPr lang="en-US" altLang="zh-CN" sz="1200" dirty="0">
                <a:latin typeface="宋体" panose="02010600030101010101" pitchFamily="2" charset="-122"/>
                <a:cs typeface="+mn-ea"/>
                <a:sym typeface="+mn-lt"/>
              </a:rPr>
              <a:t>—— app/core/services/</a:t>
            </a:r>
            <a:r>
              <a:rPr lang="en-US" altLang="zh-CN" sz="1200" dirty="0" err="1">
                <a:latin typeface="宋体" panose="02010600030101010101" pitchFamily="2" charset="-122"/>
                <a:cs typeface="+mn-ea"/>
                <a:sym typeface="+mn-lt"/>
              </a:rPr>
              <a:t>gis.service.ts</a:t>
            </a:r>
            <a:endParaRPr lang="en-US" altLang="zh-CN" sz="1200" dirty="0">
              <a:latin typeface="宋体" panose="02010600030101010101" pitchFamily="2" charset="-122"/>
              <a:cs typeface="+mn-ea"/>
              <a:sym typeface="+mn-lt"/>
            </a:endParaRPr>
          </a:p>
          <a:p>
            <a:pPr>
              <a:lnSpc>
                <a:spcPts val="1900"/>
              </a:lnSpc>
            </a:pPr>
            <a:endParaRPr lang="en-US" altLang="zh-CN" sz="1200" dirty="0">
              <a:latin typeface="宋体" panose="02010600030101010101" pitchFamily="2" charset="-122"/>
              <a:cs typeface="+mn-ea"/>
              <a:sym typeface="+mn-lt"/>
            </a:endParaRPr>
          </a:p>
          <a:p>
            <a:pPr>
              <a:lnSpc>
                <a:spcPts val="1900"/>
              </a:lnSpc>
            </a:pPr>
            <a:r>
              <a:rPr lang="en-US" altLang="zh-CN" sz="1200" dirty="0">
                <a:latin typeface="宋体" panose="02010600030101010101" pitchFamily="2" charset="-122"/>
                <a:cs typeface="+mn-ea"/>
                <a:sym typeface="+mn-lt"/>
              </a:rPr>
              <a:t>	</a:t>
            </a:r>
            <a:endParaRPr lang="en-US" altLang="zh-CN" sz="1200" dirty="0">
              <a:cs typeface="+mn-ea"/>
              <a:sym typeface="+mn-lt"/>
            </a:endParaRPr>
          </a:p>
        </p:txBody>
      </p:sp>
    </p:spTree>
    <p:extLst>
      <p:ext uri="{BB962C8B-B14F-4D97-AF65-F5344CB8AC3E}">
        <p14:creationId xmlns:p14="http://schemas.microsoft.com/office/powerpoint/2010/main" val="17850006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项目</a:t>
            </a:r>
            <a:r>
              <a:rPr lang="en-US" altLang="zh-CN" sz="1800" b="1" dirty="0">
                <a:solidFill>
                  <a:srgbClr val="1B4367"/>
                </a:solidFill>
                <a:cs typeface="+mn-ea"/>
                <a:sym typeface="+mn-lt"/>
              </a:rPr>
              <a:t>GIS</a:t>
            </a:r>
            <a:r>
              <a:rPr lang="zh-CN" altLang="en-US" sz="1800" b="1" dirty="0">
                <a:solidFill>
                  <a:srgbClr val="1B4367"/>
                </a:solidFill>
                <a:cs typeface="+mn-ea"/>
                <a:sym typeface="+mn-lt"/>
              </a:rPr>
              <a:t>组件</a:t>
            </a:r>
          </a:p>
        </p:txBody>
      </p:sp>
      <p:sp>
        <p:nvSpPr>
          <p:cNvPr id="63" name="TextBox 1210"/>
          <p:cNvSpPr/>
          <p:nvPr/>
        </p:nvSpPr>
        <p:spPr>
          <a:xfrm>
            <a:off x="714525" y="82016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API</a:t>
            </a:r>
            <a:r>
              <a:rPr lang="zh-CN" altLang="en-US" b="1" dirty="0">
                <a:solidFill>
                  <a:srgbClr val="1B4367"/>
                </a:solidFill>
                <a:cs typeface="+mn-ea"/>
                <a:sym typeface="+mn-lt"/>
              </a:rPr>
              <a:t>配置 </a:t>
            </a:r>
          </a:p>
        </p:txBody>
      </p:sp>
      <p:sp>
        <p:nvSpPr>
          <p:cNvPr id="64" name="文本框 11"/>
          <p:cNvSpPr txBox="1"/>
          <p:nvPr/>
        </p:nvSpPr>
        <p:spPr>
          <a:xfrm>
            <a:off x="739098" y="1104862"/>
            <a:ext cx="7596415" cy="101957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err="1">
                <a:cs typeface="+mn-ea"/>
                <a:sym typeface="+mn-lt"/>
              </a:rPr>
              <a:t>arcgisAPIPath</a:t>
            </a:r>
            <a:r>
              <a:rPr lang="zh-CN" altLang="en-US" sz="1200" dirty="0">
                <a:cs typeface="+mn-ea"/>
                <a:sym typeface="+mn-lt"/>
              </a:rPr>
              <a:t>：</a:t>
            </a:r>
            <a:r>
              <a:rPr lang="en-US" altLang="zh-CN" sz="1200" dirty="0">
                <a:cs typeface="+mn-ea"/>
                <a:sym typeface="+mn-lt"/>
              </a:rPr>
              <a:t>ArcGIS API for JavaScript</a:t>
            </a:r>
            <a:r>
              <a:rPr lang="zh-CN" altLang="en-US" sz="1200" dirty="0">
                <a:cs typeface="+mn-ea"/>
                <a:sym typeface="+mn-lt"/>
              </a:rPr>
              <a:t>的</a:t>
            </a:r>
            <a:r>
              <a:rPr lang="en-US" altLang="zh-CN" sz="1200" dirty="0">
                <a:cs typeface="+mn-ea"/>
                <a:sym typeface="+mn-lt"/>
              </a:rPr>
              <a:t>Tomcat</a:t>
            </a:r>
            <a:r>
              <a:rPr lang="zh-CN" altLang="en-US" sz="1200" dirty="0">
                <a:cs typeface="+mn-ea"/>
                <a:sym typeface="+mn-lt"/>
              </a:rPr>
              <a:t>部署地址</a:t>
            </a:r>
            <a:endParaRPr lang="en-US" altLang="zh-CN" sz="1200" dirty="0">
              <a:cs typeface="+mn-ea"/>
              <a:sym typeface="+mn-lt"/>
            </a:endParaRPr>
          </a:p>
          <a:p>
            <a:pPr>
              <a:lnSpc>
                <a:spcPts val="1900"/>
              </a:lnSpc>
            </a:pPr>
            <a:r>
              <a:rPr lang="en-US" altLang="zh-CN" sz="1200" dirty="0" err="1">
                <a:cs typeface="+mn-ea"/>
                <a:sym typeface="+mn-lt"/>
              </a:rPr>
              <a:t>gisOptions</a:t>
            </a:r>
            <a:r>
              <a:rPr lang="zh-CN" altLang="en-US" sz="1200" dirty="0">
                <a:cs typeface="+mn-ea"/>
                <a:sym typeface="+mn-lt"/>
              </a:rPr>
              <a:t>：</a:t>
            </a:r>
            <a:r>
              <a:rPr lang="en-US" altLang="zh-CN" sz="1200" dirty="0">
                <a:cs typeface="+mn-ea"/>
                <a:sym typeface="+mn-lt"/>
              </a:rPr>
              <a:t> ArcGIS API for JavaScript</a:t>
            </a:r>
            <a:r>
              <a:rPr lang="zh-CN" altLang="en-US" sz="1200" dirty="0">
                <a:cs typeface="+mn-ea"/>
                <a:sym typeface="+mn-lt"/>
              </a:rPr>
              <a:t>的加载配置选项参数</a:t>
            </a:r>
            <a:endParaRPr lang="en-US" altLang="zh-CN" sz="1200" dirty="0">
              <a:cs typeface="+mn-ea"/>
              <a:sym typeface="+mn-lt"/>
            </a:endParaRPr>
          </a:p>
          <a:p>
            <a:pPr>
              <a:lnSpc>
                <a:spcPts val="1900"/>
              </a:lnSpc>
            </a:pPr>
            <a:r>
              <a:rPr lang="en-US" altLang="zh-CN" sz="1200" dirty="0">
                <a:cs typeface="+mn-ea"/>
                <a:sym typeface="+mn-lt"/>
              </a:rPr>
              <a:t>        ·</a:t>
            </a:r>
            <a:r>
              <a:rPr lang="en-US" altLang="zh-CN" sz="1200" dirty="0" err="1">
                <a:cs typeface="+mn-ea"/>
                <a:sym typeface="+mn-lt"/>
              </a:rPr>
              <a:t>url</a:t>
            </a:r>
            <a:r>
              <a:rPr lang="zh-CN" altLang="en-US" sz="1200" dirty="0">
                <a:cs typeface="+mn-ea"/>
                <a:sym typeface="+mn-lt"/>
              </a:rPr>
              <a:t>：</a:t>
            </a:r>
            <a:r>
              <a:rPr lang="en-US" altLang="zh-CN" sz="1200" dirty="0">
                <a:cs typeface="+mn-ea"/>
                <a:sym typeface="+mn-lt"/>
              </a:rPr>
              <a:t>init.js</a:t>
            </a:r>
            <a:r>
              <a:rPr lang="zh-CN" altLang="en-US" sz="1200" dirty="0">
                <a:cs typeface="+mn-ea"/>
                <a:sym typeface="+mn-lt"/>
              </a:rPr>
              <a:t>入口地址</a:t>
            </a:r>
            <a:endParaRPr lang="en-US" altLang="zh-CN" sz="1200" dirty="0">
              <a:cs typeface="+mn-ea"/>
              <a:sym typeface="+mn-lt"/>
            </a:endParaRPr>
          </a:p>
          <a:p>
            <a:pPr>
              <a:lnSpc>
                <a:spcPts val="1900"/>
              </a:lnSpc>
            </a:pPr>
            <a:r>
              <a:rPr lang="en-US" altLang="zh-CN" sz="1200" dirty="0">
                <a:cs typeface="+mn-ea"/>
                <a:sym typeface="+mn-lt"/>
              </a:rPr>
              <a:t>        ·packages</a:t>
            </a:r>
            <a:r>
              <a:rPr lang="zh-CN" altLang="en-US" sz="1200" dirty="0">
                <a:cs typeface="+mn-ea"/>
                <a:sym typeface="+mn-lt"/>
              </a:rPr>
              <a:t>：公司</a:t>
            </a:r>
            <a:r>
              <a:rPr lang="en-US" altLang="zh-CN" sz="1200" dirty="0" err="1">
                <a:cs typeface="+mn-ea"/>
                <a:sym typeface="+mn-lt"/>
              </a:rPr>
              <a:t>gis</a:t>
            </a:r>
            <a:r>
              <a:rPr lang="zh-CN" altLang="en-US" sz="1200" dirty="0">
                <a:cs typeface="+mn-ea"/>
                <a:sym typeface="+mn-lt"/>
              </a:rPr>
              <a:t>二次封装库配置</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文本框 11">
            <a:extLst>
              <a:ext uri="{FF2B5EF4-FFF2-40B4-BE49-F238E27FC236}">
                <a16:creationId xmlns:a16="http://schemas.microsoft.com/office/drawing/2014/main" id="{F4E06EF2-4628-48DA-8868-45DA2F500521}"/>
              </a:ext>
            </a:extLst>
          </p:cNvPr>
          <p:cNvSpPr txBox="1"/>
          <p:nvPr/>
        </p:nvSpPr>
        <p:spPr>
          <a:xfrm>
            <a:off x="739098" y="2230373"/>
            <a:ext cx="7596415" cy="12632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b="1" dirty="0">
                <a:cs typeface="+mn-ea"/>
                <a:sym typeface="+mn-lt"/>
              </a:rPr>
              <a:t>注意：</a:t>
            </a:r>
            <a:endParaRPr lang="en-US" altLang="zh-CN" sz="1200" b="1" dirty="0">
              <a:cs typeface="+mn-ea"/>
              <a:sym typeface="+mn-lt"/>
            </a:endParaRPr>
          </a:p>
          <a:p>
            <a:pPr>
              <a:lnSpc>
                <a:spcPts val="1900"/>
              </a:lnSpc>
            </a:pPr>
            <a:r>
              <a:rPr lang="en-US" altLang="zh-CN" sz="1200" dirty="0">
                <a:cs typeface="+mn-ea"/>
                <a:sym typeface="+mn-lt"/>
              </a:rPr>
              <a:t>ng</a:t>
            </a:r>
            <a:r>
              <a:rPr lang="zh-CN" altLang="en-US" sz="1200" dirty="0">
                <a:cs typeface="+mn-ea"/>
                <a:sym typeface="+mn-lt"/>
              </a:rPr>
              <a:t>命令启动和</a:t>
            </a:r>
            <a:r>
              <a:rPr lang="en-US" altLang="zh-CN" sz="1200" dirty="0">
                <a:cs typeface="+mn-ea"/>
                <a:sym typeface="+mn-lt"/>
              </a:rPr>
              <a:t>tomcat  build</a:t>
            </a:r>
            <a:r>
              <a:rPr lang="zh-CN" altLang="en-US" sz="1200" dirty="0">
                <a:cs typeface="+mn-ea"/>
                <a:sym typeface="+mn-lt"/>
              </a:rPr>
              <a:t>后启动方式不同的</a:t>
            </a:r>
            <a:r>
              <a:rPr lang="en-US" altLang="zh-CN" sz="1200" dirty="0">
                <a:cs typeface="+mn-ea"/>
                <a:sym typeface="+mn-lt"/>
              </a:rPr>
              <a:t>packages</a:t>
            </a:r>
            <a:r>
              <a:rPr lang="zh-CN" altLang="en-US" sz="1200" dirty="0">
                <a:cs typeface="+mn-ea"/>
                <a:sym typeface="+mn-lt"/>
              </a:rPr>
              <a:t>配置不同。</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原因：</a:t>
            </a:r>
            <a:r>
              <a:rPr lang="en-US" altLang="zh-CN" sz="1200" dirty="0">
                <a:cs typeface="+mn-ea"/>
                <a:sym typeface="+mn-lt"/>
              </a:rPr>
              <a:t> ArcGIS API for JavaScript </a:t>
            </a:r>
            <a:r>
              <a:rPr lang="zh-CN" altLang="en-US" sz="1200" dirty="0">
                <a:cs typeface="+mn-ea"/>
                <a:sym typeface="+mn-lt"/>
              </a:rPr>
              <a:t>中</a:t>
            </a:r>
            <a:r>
              <a:rPr lang="en-US" altLang="zh-CN" sz="1200" dirty="0" err="1">
                <a:cs typeface="+mn-ea"/>
                <a:sym typeface="+mn-lt"/>
              </a:rPr>
              <a:t>gisOptions</a:t>
            </a:r>
            <a:r>
              <a:rPr lang="zh-CN" altLang="en-US" sz="1200" dirty="0">
                <a:cs typeface="+mn-ea"/>
                <a:sym typeface="+mn-lt"/>
              </a:rPr>
              <a:t>默认读取地址截止到端口号，</a:t>
            </a:r>
            <a:r>
              <a:rPr lang="en-US" altLang="zh-CN" sz="1200" dirty="0">
                <a:cs typeface="+mn-ea"/>
                <a:sym typeface="+mn-lt"/>
              </a:rPr>
              <a:t>ng</a:t>
            </a:r>
            <a:r>
              <a:rPr lang="zh-CN" altLang="en-US" sz="1200" dirty="0">
                <a:cs typeface="+mn-ea"/>
                <a:sym typeface="+mn-lt"/>
              </a:rPr>
              <a:t>命令启动为</a:t>
            </a:r>
            <a:r>
              <a:rPr lang="en-US" altLang="zh-CN" sz="1200" dirty="0">
                <a:cs typeface="+mn-ea"/>
                <a:sym typeface="+mn-lt"/>
              </a:rPr>
              <a:t>4200</a:t>
            </a:r>
            <a:r>
              <a:rPr lang="zh-CN" altLang="en-US" sz="1200" dirty="0">
                <a:cs typeface="+mn-ea"/>
                <a:sym typeface="+mn-lt"/>
              </a:rPr>
              <a:t>；</a:t>
            </a:r>
            <a:r>
              <a:rPr lang="en-US" altLang="zh-CN" sz="1200" dirty="0">
                <a:cs typeface="+mn-ea"/>
                <a:sym typeface="+mn-lt"/>
              </a:rPr>
              <a:t>tomcat</a:t>
            </a:r>
            <a:r>
              <a:rPr lang="zh-CN" altLang="en-US" sz="1200" dirty="0">
                <a:cs typeface="+mn-ea"/>
                <a:sym typeface="+mn-lt"/>
              </a:rPr>
              <a:t>启动项目为</a:t>
            </a:r>
            <a:r>
              <a:rPr lang="en-US" altLang="zh-CN" sz="1200" dirty="0">
                <a:cs typeface="+mn-ea"/>
                <a:sym typeface="+mn-lt"/>
              </a:rPr>
              <a:t>9090/</a:t>
            </a:r>
            <a:r>
              <a:rPr lang="en-US" altLang="zh-CN" sz="1200" dirty="0" err="1">
                <a:cs typeface="+mn-ea"/>
                <a:sym typeface="+mn-lt"/>
              </a:rPr>
              <a:t>zdyl</a:t>
            </a:r>
            <a:r>
              <a:rPr lang="zh-CN" altLang="en-US" sz="1200" dirty="0">
                <a:cs typeface="+mn-ea"/>
                <a:sym typeface="+mn-lt"/>
              </a:rPr>
              <a:t>（为例）</a:t>
            </a:r>
            <a:endParaRPr lang="en-US" altLang="zh-CN" sz="1200" dirty="0">
              <a:cs typeface="+mn-ea"/>
              <a:sym typeface="+mn-lt"/>
            </a:endParaRPr>
          </a:p>
          <a:p>
            <a:pPr>
              <a:lnSpc>
                <a:spcPts val="1900"/>
              </a:lnSpc>
            </a:pPr>
            <a:endParaRPr lang="en-US" altLang="zh-CN" sz="1200" dirty="0">
              <a:cs typeface="+mn-ea"/>
              <a:sym typeface="+mn-lt"/>
            </a:endParaRPr>
          </a:p>
        </p:txBody>
      </p:sp>
    </p:spTree>
    <p:extLst>
      <p:ext uri="{BB962C8B-B14F-4D97-AF65-F5344CB8AC3E}">
        <p14:creationId xmlns:p14="http://schemas.microsoft.com/office/powerpoint/2010/main" val="205474604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项目</a:t>
            </a:r>
            <a:r>
              <a:rPr lang="en-US" altLang="zh-CN" sz="1800" b="1" dirty="0">
                <a:solidFill>
                  <a:srgbClr val="1B4367"/>
                </a:solidFill>
                <a:cs typeface="+mn-ea"/>
                <a:sym typeface="+mn-lt"/>
              </a:rPr>
              <a:t>GIS</a:t>
            </a:r>
            <a:r>
              <a:rPr lang="zh-CN" altLang="en-US" sz="1800" b="1" dirty="0">
                <a:solidFill>
                  <a:srgbClr val="1B4367"/>
                </a:solidFill>
                <a:cs typeface="+mn-ea"/>
                <a:sym typeface="+mn-lt"/>
              </a:rPr>
              <a:t>组件</a:t>
            </a:r>
          </a:p>
        </p:txBody>
      </p:sp>
      <p:sp>
        <p:nvSpPr>
          <p:cNvPr id="63" name="TextBox 1210"/>
          <p:cNvSpPr/>
          <p:nvPr/>
        </p:nvSpPr>
        <p:spPr>
          <a:xfrm>
            <a:off x="714525" y="820169"/>
            <a:ext cx="342305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地图资源配置（按需求功能自定义扩充） </a:t>
            </a:r>
          </a:p>
        </p:txBody>
      </p:sp>
      <p:sp>
        <p:nvSpPr>
          <p:cNvPr id="64" name="文本框 11"/>
          <p:cNvSpPr txBox="1"/>
          <p:nvPr/>
        </p:nvSpPr>
        <p:spPr>
          <a:xfrm>
            <a:off x="739098" y="1104862"/>
            <a:ext cx="7596415" cy="223785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center</a:t>
            </a:r>
            <a:r>
              <a:rPr lang="zh-CN" altLang="en-US" sz="1200" dirty="0">
                <a:cs typeface="+mn-ea"/>
                <a:sym typeface="+mn-lt"/>
              </a:rPr>
              <a:t>：地图中心点坐标</a:t>
            </a:r>
            <a:endParaRPr lang="en-US" altLang="zh-CN" sz="1200" dirty="0">
              <a:cs typeface="+mn-ea"/>
              <a:sym typeface="+mn-lt"/>
            </a:endParaRPr>
          </a:p>
          <a:p>
            <a:pPr>
              <a:lnSpc>
                <a:spcPts val="1900"/>
              </a:lnSpc>
            </a:pPr>
            <a:r>
              <a:rPr lang="en-US" altLang="zh-CN" sz="1200" dirty="0" err="1">
                <a:cs typeface="+mn-ea"/>
                <a:sym typeface="+mn-lt"/>
              </a:rPr>
              <a:t>initExtent</a:t>
            </a:r>
            <a:r>
              <a:rPr lang="zh-CN" altLang="en-US" sz="1200" dirty="0">
                <a:cs typeface="+mn-ea"/>
                <a:sym typeface="+mn-lt"/>
              </a:rPr>
              <a:t>：地图初始化范围</a:t>
            </a:r>
            <a:endParaRPr lang="en-US" altLang="zh-CN" sz="1200" dirty="0">
              <a:cs typeface="+mn-ea"/>
              <a:sym typeface="+mn-lt"/>
            </a:endParaRPr>
          </a:p>
          <a:p>
            <a:pPr>
              <a:lnSpc>
                <a:spcPts val="1900"/>
              </a:lnSpc>
            </a:pPr>
            <a:r>
              <a:rPr lang="en-US" altLang="zh-CN" sz="1200" dirty="0">
                <a:cs typeface="+mn-ea"/>
                <a:sym typeface="+mn-lt"/>
              </a:rPr>
              <a:t>level</a:t>
            </a:r>
            <a:r>
              <a:rPr lang="zh-CN" altLang="en-US" sz="1200" dirty="0">
                <a:cs typeface="+mn-ea"/>
                <a:sym typeface="+mn-lt"/>
              </a:rPr>
              <a:t>：地图初始化等级，只适用于切片服务</a:t>
            </a:r>
            <a:endParaRPr lang="en-US" altLang="zh-CN" sz="1200" dirty="0">
              <a:cs typeface="+mn-ea"/>
              <a:sym typeface="+mn-lt"/>
            </a:endParaRPr>
          </a:p>
          <a:p>
            <a:pPr>
              <a:lnSpc>
                <a:spcPts val="1900"/>
              </a:lnSpc>
            </a:pPr>
            <a:r>
              <a:rPr lang="en-US" altLang="zh-CN" sz="1200" dirty="0" err="1">
                <a:cs typeface="+mn-ea"/>
                <a:sym typeface="+mn-lt"/>
              </a:rPr>
              <a:t>mapServers</a:t>
            </a:r>
            <a:r>
              <a:rPr lang="zh-CN" altLang="en-US" sz="1200" dirty="0">
                <a:cs typeface="+mn-ea"/>
                <a:sym typeface="+mn-lt"/>
              </a:rPr>
              <a:t>：地图初始化加载地图</a:t>
            </a:r>
            <a:endParaRPr lang="en-US" altLang="zh-CN" sz="1200" dirty="0">
              <a:cs typeface="+mn-ea"/>
              <a:sym typeface="+mn-lt"/>
            </a:endParaRPr>
          </a:p>
          <a:p>
            <a:pPr>
              <a:lnSpc>
                <a:spcPts val="1900"/>
              </a:lnSpc>
            </a:pPr>
            <a:r>
              <a:rPr lang="en-US" altLang="zh-CN" sz="1200" dirty="0">
                <a:cs typeface="+mn-ea"/>
                <a:sym typeface="+mn-lt"/>
              </a:rPr>
              <a:t>         ·tiled	</a:t>
            </a:r>
            <a:r>
              <a:rPr lang="zh-CN" altLang="en-US" sz="1200" dirty="0">
                <a:cs typeface="+mn-ea"/>
                <a:sym typeface="+mn-lt"/>
              </a:rPr>
              <a:t>切片地图</a:t>
            </a:r>
            <a:endParaRPr lang="en-US" altLang="zh-CN" sz="1200" dirty="0">
              <a:cs typeface="+mn-ea"/>
              <a:sym typeface="+mn-lt"/>
            </a:endParaRPr>
          </a:p>
          <a:p>
            <a:pPr>
              <a:lnSpc>
                <a:spcPts val="1900"/>
              </a:lnSpc>
            </a:pPr>
            <a:r>
              <a:rPr lang="en-US" altLang="zh-CN" sz="1200" dirty="0">
                <a:cs typeface="+mn-ea"/>
                <a:sym typeface="+mn-lt"/>
              </a:rPr>
              <a:t>         ·dynamic 	</a:t>
            </a:r>
            <a:r>
              <a:rPr lang="zh-CN" altLang="en-US" sz="1200" dirty="0">
                <a:cs typeface="+mn-ea"/>
                <a:sym typeface="+mn-lt"/>
              </a:rPr>
              <a:t>动态地图</a:t>
            </a:r>
            <a:endParaRPr lang="en-US" altLang="zh-CN" sz="1200" dirty="0">
              <a:cs typeface="+mn-ea"/>
              <a:sym typeface="+mn-lt"/>
            </a:endParaRPr>
          </a:p>
          <a:p>
            <a:pPr>
              <a:lnSpc>
                <a:spcPts val="1900"/>
              </a:lnSpc>
            </a:pPr>
            <a:r>
              <a:rPr lang="en-US" altLang="zh-CN" sz="1200" dirty="0">
                <a:cs typeface="+mn-ea"/>
                <a:sym typeface="+mn-lt"/>
              </a:rPr>
              <a:t>         ·</a:t>
            </a:r>
            <a:r>
              <a:rPr lang="en-US" altLang="zh-CN" sz="1200" dirty="0" err="1">
                <a:cs typeface="+mn-ea"/>
                <a:sym typeface="+mn-lt"/>
              </a:rPr>
              <a:t>offlined</a:t>
            </a:r>
            <a:r>
              <a:rPr lang="en-US" altLang="zh-CN" sz="1200" dirty="0">
                <a:cs typeface="+mn-ea"/>
                <a:sym typeface="+mn-lt"/>
              </a:rPr>
              <a:t> 	</a:t>
            </a:r>
            <a:r>
              <a:rPr lang="zh-CN" altLang="en-US" sz="1200" dirty="0">
                <a:cs typeface="+mn-ea"/>
                <a:sym typeface="+mn-lt"/>
              </a:rPr>
              <a:t>离线地图</a:t>
            </a:r>
            <a:endParaRPr lang="en-US" altLang="zh-CN" sz="1200" dirty="0">
              <a:cs typeface="+mn-ea"/>
              <a:sym typeface="+mn-lt"/>
            </a:endParaRPr>
          </a:p>
          <a:p>
            <a:pPr>
              <a:lnSpc>
                <a:spcPts val="1900"/>
              </a:lnSpc>
            </a:pPr>
            <a:r>
              <a:rPr lang="en-US" altLang="zh-CN" sz="1200" dirty="0">
                <a:cs typeface="+mn-ea"/>
                <a:sym typeface="+mn-lt"/>
              </a:rPr>
              <a:t>         ·</a:t>
            </a:r>
            <a:r>
              <a:rPr lang="en-US" altLang="zh-CN" sz="1200" dirty="0" err="1">
                <a:cs typeface="+mn-ea"/>
                <a:sym typeface="+mn-lt"/>
              </a:rPr>
              <a:t>wms</a:t>
            </a:r>
            <a:r>
              <a:rPr lang="en-US" altLang="zh-CN" sz="1200" dirty="0">
                <a:cs typeface="+mn-ea"/>
                <a:sym typeface="+mn-lt"/>
              </a:rPr>
              <a:t> 	</a:t>
            </a:r>
            <a:r>
              <a:rPr lang="zh-CN" altLang="en-US" sz="1200" dirty="0">
                <a:cs typeface="+mn-ea"/>
                <a:sym typeface="+mn-lt"/>
              </a:rPr>
              <a:t>超图动态地图</a:t>
            </a:r>
            <a:endParaRPr lang="en-US" altLang="zh-CN" sz="1200" dirty="0">
              <a:cs typeface="+mn-ea"/>
              <a:sym typeface="+mn-lt"/>
            </a:endParaRPr>
          </a:p>
          <a:p>
            <a:pPr>
              <a:lnSpc>
                <a:spcPts val="1900"/>
              </a:lnSpc>
            </a:pPr>
            <a:r>
              <a:rPr lang="en-US" altLang="zh-CN" sz="1200" dirty="0">
                <a:cs typeface="+mn-ea"/>
                <a:sym typeface="+mn-lt"/>
              </a:rPr>
              <a:t>         ·</a:t>
            </a:r>
            <a:r>
              <a:rPr lang="en-US" altLang="zh-CN" sz="1200" dirty="0" err="1">
                <a:cs typeface="+mn-ea"/>
                <a:sym typeface="+mn-lt"/>
              </a:rPr>
              <a:t>wmts</a:t>
            </a:r>
            <a:r>
              <a:rPr lang="en-US" altLang="zh-CN" sz="1200" dirty="0">
                <a:cs typeface="+mn-ea"/>
                <a:sym typeface="+mn-lt"/>
              </a:rPr>
              <a:t> 	</a:t>
            </a:r>
            <a:r>
              <a:rPr lang="zh-CN" altLang="en-US" sz="1200" dirty="0">
                <a:cs typeface="+mn-ea"/>
                <a:sym typeface="+mn-lt"/>
              </a:rPr>
              <a:t>超图切片地图</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514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项目</a:t>
            </a:r>
            <a:r>
              <a:rPr lang="en-US" altLang="zh-CN" sz="1800" b="1" dirty="0">
                <a:solidFill>
                  <a:srgbClr val="1B4367"/>
                </a:solidFill>
                <a:cs typeface="+mn-ea"/>
                <a:sym typeface="+mn-lt"/>
              </a:rPr>
              <a:t>GIS</a:t>
            </a:r>
            <a:r>
              <a:rPr lang="zh-CN" altLang="en-US" sz="1800" b="1" dirty="0">
                <a:solidFill>
                  <a:srgbClr val="1B4367"/>
                </a:solidFill>
                <a:cs typeface="+mn-ea"/>
                <a:sym typeface="+mn-lt"/>
              </a:rPr>
              <a:t>组件</a:t>
            </a:r>
          </a:p>
        </p:txBody>
      </p:sp>
      <p:sp>
        <p:nvSpPr>
          <p:cNvPr id="63" name="TextBox 1210"/>
          <p:cNvSpPr/>
          <p:nvPr/>
        </p:nvSpPr>
        <p:spPr>
          <a:xfrm>
            <a:off x="714525" y="82016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地图组件</a:t>
            </a:r>
          </a:p>
        </p:txBody>
      </p:sp>
      <p:sp>
        <p:nvSpPr>
          <p:cNvPr id="64" name="文本框 11"/>
          <p:cNvSpPr txBox="1"/>
          <p:nvPr/>
        </p:nvSpPr>
        <p:spPr>
          <a:xfrm>
            <a:off x="739098" y="1104862"/>
            <a:ext cx="7596415" cy="345613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地图组件作为项目模块中的子组件使用。我们通过使用</a:t>
            </a:r>
            <a:r>
              <a:rPr lang="en-US" altLang="zh-CN" sz="1200" dirty="0">
                <a:cs typeface="+mn-ea"/>
                <a:sym typeface="+mn-lt"/>
              </a:rPr>
              <a:t>@input</a:t>
            </a:r>
            <a:r>
              <a:rPr lang="zh-CN" altLang="en-US" sz="1200" dirty="0">
                <a:cs typeface="+mn-ea"/>
                <a:sym typeface="+mn-lt"/>
              </a:rPr>
              <a:t>、</a:t>
            </a:r>
            <a:r>
              <a:rPr lang="en-US" altLang="zh-CN" sz="1200" dirty="0">
                <a:cs typeface="+mn-ea"/>
                <a:sym typeface="+mn-lt"/>
              </a:rPr>
              <a:t>@output</a:t>
            </a:r>
            <a:r>
              <a:rPr lang="zh-CN" altLang="en-US" sz="1200" dirty="0">
                <a:cs typeface="+mn-ea"/>
                <a:sym typeface="+mn-lt"/>
              </a:rPr>
              <a:t>以及</a:t>
            </a:r>
            <a:r>
              <a:rPr lang="en-US" altLang="zh-CN" sz="1200" dirty="0">
                <a:cs typeface="+mn-ea"/>
                <a:sym typeface="+mn-lt"/>
              </a:rPr>
              <a:t>@</a:t>
            </a:r>
            <a:r>
              <a:rPr lang="en-US" altLang="zh-CN" sz="1200" dirty="0" err="1">
                <a:cs typeface="+mn-ea"/>
                <a:sym typeface="+mn-lt"/>
              </a:rPr>
              <a:t>viewChild</a:t>
            </a:r>
            <a:r>
              <a:rPr lang="zh-CN" altLang="en-US" sz="1200" dirty="0">
                <a:cs typeface="+mn-ea"/>
                <a:sym typeface="+mn-lt"/>
              </a:rPr>
              <a:t>进行组件通信。</a:t>
            </a:r>
            <a:endParaRPr lang="en-US" altLang="zh-CN" sz="1200" dirty="0">
              <a:cs typeface="+mn-ea"/>
              <a:sym typeface="+mn-lt"/>
            </a:endParaRPr>
          </a:p>
          <a:p>
            <a:pPr>
              <a:lnSpc>
                <a:spcPts val="1900"/>
              </a:lnSpc>
            </a:pPr>
            <a:endParaRPr lang="en-US" altLang="zh-CN" sz="1200" dirty="0">
              <a:cs typeface="+mn-ea"/>
              <a:sym typeface="+mn-lt"/>
            </a:endParaRPr>
          </a:p>
          <a:p>
            <a:pPr>
              <a:lnSpc>
                <a:spcPts val="1900"/>
              </a:lnSpc>
            </a:pPr>
            <a:r>
              <a:rPr lang="en-US" altLang="zh-CN" sz="1200" dirty="0">
                <a:cs typeface="+mn-ea"/>
                <a:sym typeface="+mn-lt"/>
              </a:rPr>
              <a:t>@input </a:t>
            </a:r>
          </a:p>
          <a:p>
            <a:pPr>
              <a:lnSpc>
                <a:spcPts val="1900"/>
              </a:lnSpc>
            </a:pPr>
            <a:r>
              <a:rPr lang="en-US" altLang="zh-CN" sz="1200" dirty="0">
                <a:cs typeface="+mn-ea"/>
                <a:sym typeface="+mn-lt"/>
              </a:rPr>
              <a:t>         </a:t>
            </a:r>
            <a:r>
              <a:rPr lang="zh-CN" altLang="en-US" sz="1200" dirty="0">
                <a:cs typeface="+mn-ea"/>
                <a:sym typeface="+mn-lt"/>
              </a:rPr>
              <a:t>默认关闭，控制小配件是否启用</a:t>
            </a:r>
            <a:endParaRPr lang="en-US" altLang="zh-CN" sz="1200" dirty="0">
              <a:cs typeface="+mn-ea"/>
              <a:sym typeface="+mn-lt"/>
            </a:endParaRPr>
          </a:p>
          <a:p>
            <a:pPr>
              <a:lnSpc>
                <a:spcPts val="1900"/>
              </a:lnSpc>
            </a:pPr>
            <a:endParaRPr lang="en-US" altLang="zh-CN" sz="1200" dirty="0">
              <a:cs typeface="+mn-ea"/>
              <a:sym typeface="+mn-lt"/>
            </a:endParaRPr>
          </a:p>
          <a:p>
            <a:pPr>
              <a:lnSpc>
                <a:spcPts val="1900"/>
              </a:lnSpc>
            </a:pPr>
            <a:r>
              <a:rPr lang="en-US" altLang="zh-CN" sz="1200" dirty="0">
                <a:cs typeface="+mn-ea"/>
                <a:sym typeface="+mn-lt"/>
              </a:rPr>
              <a:t>@output</a:t>
            </a:r>
            <a:r>
              <a:rPr lang="zh-CN" altLang="en-US" sz="1200" dirty="0">
                <a:cs typeface="+mn-ea"/>
                <a:sym typeface="+mn-lt"/>
              </a:rPr>
              <a:t> </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通知父组件地图加载完毕</a:t>
            </a:r>
            <a:endParaRPr lang="en-US" altLang="zh-CN" sz="1200" dirty="0">
              <a:cs typeface="+mn-ea"/>
              <a:sym typeface="+mn-lt"/>
            </a:endParaRPr>
          </a:p>
          <a:p>
            <a:pPr>
              <a:lnSpc>
                <a:spcPts val="1900"/>
              </a:lnSpc>
            </a:pPr>
            <a:r>
              <a:rPr lang="zh-CN" altLang="en-US" sz="1200" dirty="0">
                <a:cs typeface="+mn-ea"/>
                <a:sym typeface="+mn-lt"/>
              </a:rPr>
              <a:t>         原因：为了提升地图页面的流畅性，地图加载是异步的，这就导致地图边加载，程序边执行。例如：从数据库取数据以点的形式展现在地图上，数据库数据拿到了，程序执行到向地图加点的事件，地图还没实例化完，这就会报错。所以通过</a:t>
            </a:r>
            <a:r>
              <a:rPr lang="en-US" altLang="zh-CN" sz="1200" dirty="0">
                <a:cs typeface="+mn-ea"/>
                <a:sym typeface="+mn-lt"/>
              </a:rPr>
              <a:t>output</a:t>
            </a:r>
            <a:r>
              <a:rPr lang="zh-CN" altLang="en-US" sz="1200" dirty="0">
                <a:cs typeface="+mn-ea"/>
                <a:sym typeface="+mn-lt"/>
              </a:rPr>
              <a:t>实现等到地图加载完成再执行有关地图操作。</a:t>
            </a:r>
            <a:endParaRPr lang="en-US" altLang="zh-CN" sz="1200" dirty="0">
              <a:cs typeface="+mn-ea"/>
              <a:sym typeface="+mn-lt"/>
            </a:endParaRPr>
          </a:p>
          <a:p>
            <a:pPr>
              <a:lnSpc>
                <a:spcPts val="1900"/>
              </a:lnSpc>
            </a:pPr>
            <a:endParaRPr lang="en-US" altLang="zh-CN" sz="1200" dirty="0">
              <a:cs typeface="+mn-ea"/>
              <a:sym typeface="+mn-lt"/>
            </a:endParaRPr>
          </a:p>
          <a:p>
            <a:pPr>
              <a:lnSpc>
                <a:spcPts val="1900"/>
              </a:lnSpc>
            </a:pPr>
            <a:r>
              <a:rPr lang="en-US" altLang="zh-CN" sz="1200" dirty="0">
                <a:cs typeface="+mn-ea"/>
                <a:sym typeface="+mn-lt"/>
              </a:rPr>
              <a:t>@</a:t>
            </a:r>
            <a:r>
              <a:rPr lang="en-US" altLang="zh-CN" sz="1200" dirty="0" err="1">
                <a:cs typeface="+mn-ea"/>
                <a:sym typeface="+mn-lt"/>
              </a:rPr>
              <a:t>viewChild</a:t>
            </a:r>
            <a:endParaRPr lang="en-US" altLang="zh-CN" sz="1200" dirty="0">
              <a:cs typeface="+mn-ea"/>
              <a:sym typeface="+mn-lt"/>
            </a:endParaRPr>
          </a:p>
          <a:p>
            <a:pPr>
              <a:lnSpc>
                <a:spcPts val="1900"/>
              </a:lnSpc>
            </a:pPr>
            <a:r>
              <a:rPr lang="zh-CN" altLang="en-US" sz="1200" dirty="0">
                <a:cs typeface="+mn-ea"/>
                <a:sym typeface="+mn-lt"/>
              </a:rPr>
              <a:t>         在项目模块中通过</a:t>
            </a:r>
            <a:r>
              <a:rPr lang="en-US" altLang="zh-CN" sz="1200" dirty="0">
                <a:cs typeface="+mn-ea"/>
                <a:sym typeface="+mn-lt"/>
              </a:rPr>
              <a:t>@</a:t>
            </a:r>
            <a:r>
              <a:rPr lang="en-US" altLang="zh-CN" sz="1200" dirty="0" err="1">
                <a:cs typeface="+mn-ea"/>
                <a:sym typeface="+mn-lt"/>
              </a:rPr>
              <a:t>viewChild</a:t>
            </a:r>
            <a:r>
              <a:rPr lang="zh-CN" altLang="en-US" sz="1200" dirty="0">
                <a:cs typeface="+mn-ea"/>
                <a:sym typeface="+mn-lt"/>
              </a:rPr>
              <a:t>获得地图组件对象，我们可以直接使用在地图组件中使用的方法。</a:t>
            </a:r>
            <a:endParaRPr lang="en-US" altLang="zh-CN" sz="1200" dirty="0">
              <a:cs typeface="+mn-ea"/>
              <a:sym typeface="+mn-lt"/>
            </a:endParaRPr>
          </a:p>
          <a:p>
            <a:pPr>
              <a:lnSpc>
                <a:spcPts val="1900"/>
              </a:lnSpc>
            </a:pP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BBFDA48-889F-4603-BA01-1E3769843A6C}"/>
              </a:ext>
            </a:extLst>
          </p:cNvPr>
          <p:cNvPicPr>
            <a:picLocks noChangeAspect="1"/>
          </p:cNvPicPr>
          <p:nvPr/>
        </p:nvPicPr>
        <p:blipFill>
          <a:blip r:embed="rId3"/>
          <a:stretch>
            <a:fillRect/>
          </a:stretch>
        </p:blipFill>
        <p:spPr>
          <a:xfrm>
            <a:off x="1254737" y="4333260"/>
            <a:ext cx="2980713" cy="704033"/>
          </a:xfrm>
          <a:prstGeom prst="rect">
            <a:avLst/>
          </a:prstGeom>
        </p:spPr>
      </p:pic>
    </p:spTree>
    <p:extLst>
      <p:ext uri="{BB962C8B-B14F-4D97-AF65-F5344CB8AC3E}">
        <p14:creationId xmlns:p14="http://schemas.microsoft.com/office/powerpoint/2010/main" val="15363187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项目</a:t>
            </a:r>
            <a:r>
              <a:rPr lang="en-US" altLang="zh-CN" sz="1800" b="1" dirty="0">
                <a:solidFill>
                  <a:srgbClr val="1B4367"/>
                </a:solidFill>
                <a:cs typeface="+mn-ea"/>
                <a:sym typeface="+mn-lt"/>
              </a:rPr>
              <a:t>GIS</a:t>
            </a:r>
            <a:r>
              <a:rPr lang="zh-CN" altLang="en-US" sz="1800" b="1" dirty="0">
                <a:solidFill>
                  <a:srgbClr val="1B4367"/>
                </a:solidFill>
                <a:cs typeface="+mn-ea"/>
                <a:sym typeface="+mn-lt"/>
              </a:rPr>
              <a:t>组件</a:t>
            </a:r>
          </a:p>
        </p:txBody>
      </p:sp>
      <p:sp>
        <p:nvSpPr>
          <p:cNvPr id="63" name="TextBox 1210"/>
          <p:cNvSpPr/>
          <p:nvPr/>
        </p:nvSpPr>
        <p:spPr>
          <a:xfrm>
            <a:off x="714525" y="820169"/>
            <a:ext cx="117083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API</a:t>
            </a:r>
            <a:r>
              <a:rPr lang="zh-CN" altLang="en-US" b="1" dirty="0">
                <a:solidFill>
                  <a:srgbClr val="1B4367"/>
                </a:solidFill>
                <a:cs typeface="+mn-ea"/>
                <a:sym typeface="+mn-lt"/>
              </a:rPr>
              <a:t>加载服务</a:t>
            </a:r>
          </a:p>
        </p:txBody>
      </p:sp>
      <p:sp>
        <p:nvSpPr>
          <p:cNvPr id="64" name="文本框 11"/>
          <p:cNvSpPr txBox="1"/>
          <p:nvPr/>
        </p:nvSpPr>
        <p:spPr>
          <a:xfrm>
            <a:off x="739098" y="1104862"/>
            <a:ext cx="7596415" cy="223785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出现原因：</a:t>
            </a:r>
            <a:endParaRPr lang="en-US" altLang="zh-CN" sz="1200" dirty="0">
              <a:cs typeface="+mn-ea"/>
              <a:sym typeface="+mn-lt"/>
            </a:endParaRPr>
          </a:p>
          <a:p>
            <a:pPr>
              <a:lnSpc>
                <a:spcPts val="1900"/>
              </a:lnSpc>
            </a:pPr>
            <a:r>
              <a:rPr lang="en-US" altLang="zh-CN" sz="1200" dirty="0">
                <a:cs typeface="+mn-ea"/>
                <a:sym typeface="+mn-lt"/>
              </a:rPr>
              <a:t>1</a:t>
            </a:r>
            <a:r>
              <a:rPr lang="zh-CN" altLang="en-US" sz="1200" dirty="0">
                <a:cs typeface="+mn-ea"/>
                <a:sym typeface="+mn-lt"/>
              </a:rPr>
              <a:t>、</a:t>
            </a:r>
            <a:r>
              <a:rPr lang="en-US" altLang="zh-CN" sz="1200" dirty="0">
                <a:cs typeface="+mn-ea"/>
                <a:sym typeface="+mn-lt"/>
              </a:rPr>
              <a:t>ArcGIS API for JavaScript</a:t>
            </a:r>
            <a:r>
              <a:rPr lang="zh-CN" altLang="en-US" sz="1200" dirty="0">
                <a:cs typeface="+mn-ea"/>
                <a:sym typeface="+mn-lt"/>
              </a:rPr>
              <a:t>的模块化方式给地图加载节约了大量的资源，但是我们在使用地图组件的基础上，在自己的开发页面上自定义添加新功能的时候，需要将用到的模块再加载一次。</a:t>
            </a:r>
            <a:endParaRPr lang="en-US" altLang="zh-CN" sz="1200" dirty="0">
              <a:cs typeface="+mn-ea"/>
              <a:sym typeface="+mn-lt"/>
            </a:endParaRPr>
          </a:p>
          <a:p>
            <a:pPr>
              <a:lnSpc>
                <a:spcPts val="1900"/>
              </a:lnSpc>
            </a:pPr>
            <a:r>
              <a:rPr lang="en-US" altLang="zh-CN" sz="1200" dirty="0">
                <a:cs typeface="+mn-ea"/>
                <a:sym typeface="+mn-lt"/>
              </a:rPr>
              <a:t>2</a:t>
            </a:r>
            <a:r>
              <a:rPr lang="zh-CN" altLang="en-US" sz="1200" dirty="0">
                <a:cs typeface="+mn-ea"/>
                <a:sym typeface="+mn-lt"/>
              </a:rPr>
              <a:t>、加载方式导致了模块无法在整个文件使用，必须创建变量来接受导入的对象，非常繁琐</a:t>
            </a:r>
            <a:endParaRPr lang="en-US" altLang="zh-CN" sz="1200" dirty="0">
              <a:cs typeface="+mn-ea"/>
              <a:sym typeface="+mn-lt"/>
            </a:endParaRPr>
          </a:p>
          <a:p>
            <a:pPr>
              <a:lnSpc>
                <a:spcPts val="1900"/>
              </a:lnSpc>
            </a:pPr>
            <a:r>
              <a:rPr lang="en-US" altLang="zh-CN" sz="1200" dirty="0">
                <a:cs typeface="+mn-ea"/>
                <a:sym typeface="+mn-lt"/>
              </a:rPr>
              <a:t>3</a:t>
            </a:r>
            <a:r>
              <a:rPr lang="zh-CN" altLang="en-US" sz="1200" dirty="0">
                <a:cs typeface="+mn-ea"/>
                <a:sym typeface="+mn-lt"/>
              </a:rPr>
              <a:t>、每次通过</a:t>
            </a:r>
            <a:r>
              <a:rPr lang="en-US" altLang="zh-CN" sz="1200" dirty="0">
                <a:cs typeface="+mn-ea"/>
                <a:sym typeface="+mn-lt"/>
              </a:rPr>
              <a:t>require</a:t>
            </a:r>
            <a:r>
              <a:rPr lang="zh-CN" altLang="en-US" sz="1200" dirty="0">
                <a:cs typeface="+mn-ea"/>
                <a:sym typeface="+mn-lt"/>
              </a:rPr>
              <a:t>加载模块都是异步的，无法确定地图组件和业务模块中</a:t>
            </a:r>
            <a:r>
              <a:rPr lang="en-US" altLang="zh-CN" sz="1200" dirty="0">
                <a:cs typeface="+mn-ea"/>
                <a:sym typeface="+mn-lt"/>
              </a:rPr>
              <a:t>ArcGIS API for JavaScript</a:t>
            </a:r>
            <a:r>
              <a:rPr lang="zh-CN" altLang="en-US" sz="1200" dirty="0">
                <a:cs typeface="+mn-ea"/>
                <a:sym typeface="+mn-lt"/>
              </a:rPr>
              <a:t>加载先后顺序。</a:t>
            </a:r>
            <a:endParaRPr lang="en-US" altLang="zh-CN" sz="1200" dirty="0">
              <a:cs typeface="+mn-ea"/>
              <a:sym typeface="+mn-lt"/>
            </a:endParaRPr>
          </a:p>
          <a:p>
            <a:pPr>
              <a:lnSpc>
                <a:spcPts val="1900"/>
              </a:lnSpc>
            </a:pPr>
            <a:r>
              <a:rPr lang="zh-CN" altLang="en-US" sz="1200" dirty="0">
                <a:cs typeface="+mn-ea"/>
                <a:sym typeface="+mn-lt"/>
              </a:rPr>
              <a:t>解决问题：</a:t>
            </a:r>
            <a:endParaRPr lang="en-US" altLang="zh-CN" sz="1200" dirty="0">
              <a:cs typeface="+mn-ea"/>
              <a:sym typeface="+mn-lt"/>
            </a:endParaRPr>
          </a:p>
          <a:p>
            <a:pPr>
              <a:lnSpc>
                <a:spcPts val="1900"/>
              </a:lnSpc>
            </a:pPr>
            <a:r>
              <a:rPr lang="zh-CN" altLang="en-US" sz="1200" dirty="0">
                <a:cs typeface="+mn-ea"/>
                <a:sym typeface="+mn-lt"/>
              </a:rPr>
              <a:t>通过</a:t>
            </a:r>
            <a:r>
              <a:rPr lang="en-US" altLang="zh-CN" sz="1200" dirty="0">
                <a:cs typeface="+mn-ea"/>
                <a:sym typeface="+mn-lt"/>
              </a:rPr>
              <a:t>ES6</a:t>
            </a:r>
            <a:r>
              <a:rPr lang="zh-CN" altLang="en-US" sz="1200" dirty="0">
                <a:cs typeface="+mn-ea"/>
                <a:sym typeface="+mn-lt"/>
              </a:rPr>
              <a:t>的</a:t>
            </a:r>
            <a:r>
              <a:rPr lang="en-US" altLang="zh-CN" sz="1200" dirty="0">
                <a:cs typeface="+mn-ea"/>
                <a:sym typeface="+mn-lt"/>
              </a:rPr>
              <a:t>Promise</a:t>
            </a:r>
            <a:r>
              <a:rPr lang="zh-CN" altLang="en-US" sz="1200" dirty="0">
                <a:cs typeface="+mn-ea"/>
                <a:sym typeface="+mn-lt"/>
              </a:rPr>
              <a:t>方法解决了</a:t>
            </a:r>
            <a:r>
              <a:rPr lang="en-US" altLang="zh-CN" sz="1200" dirty="0">
                <a:cs typeface="+mn-ea"/>
                <a:sym typeface="+mn-lt"/>
              </a:rPr>
              <a:t>ArcGIS API for JavaScript</a:t>
            </a:r>
            <a:r>
              <a:rPr lang="zh-CN" altLang="en-US" sz="1200" dirty="0">
                <a:cs typeface="+mn-ea"/>
                <a:sym typeface="+mn-lt"/>
              </a:rPr>
              <a:t>所存在的问题，实现了先加载</a:t>
            </a:r>
            <a:r>
              <a:rPr lang="en-US" altLang="zh-CN" sz="1200" dirty="0" err="1">
                <a:cs typeface="+mn-ea"/>
                <a:sym typeface="+mn-lt"/>
              </a:rPr>
              <a:t>api</a:t>
            </a:r>
            <a:r>
              <a:rPr lang="zh-CN" altLang="en-US" sz="1200" dirty="0">
                <a:cs typeface="+mn-ea"/>
                <a:sym typeface="+mn-lt"/>
              </a:rPr>
              <a:t>，后加载地图的顺序，且提供全局的地图模块对象。不用再业务模块中再加载一次</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F8943C8E-6AD6-4874-BEC7-1848C597A132}"/>
              </a:ext>
            </a:extLst>
          </p:cNvPr>
          <p:cNvPicPr>
            <a:picLocks noChangeAspect="1"/>
          </p:cNvPicPr>
          <p:nvPr/>
        </p:nvPicPr>
        <p:blipFill>
          <a:blip r:embed="rId3"/>
          <a:stretch>
            <a:fillRect/>
          </a:stretch>
        </p:blipFill>
        <p:spPr>
          <a:xfrm>
            <a:off x="808487" y="3289562"/>
            <a:ext cx="3674152" cy="1709016"/>
          </a:xfrm>
          <a:prstGeom prst="rect">
            <a:avLst/>
          </a:prstGeom>
        </p:spPr>
      </p:pic>
    </p:spTree>
    <p:extLst>
      <p:ext uri="{BB962C8B-B14F-4D97-AF65-F5344CB8AC3E}">
        <p14:creationId xmlns:p14="http://schemas.microsoft.com/office/powerpoint/2010/main" val="420488315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简介</a:t>
            </a:r>
          </a:p>
        </p:txBody>
      </p:sp>
      <p:sp>
        <p:nvSpPr>
          <p:cNvPr id="63" name="TextBox 1210"/>
          <p:cNvSpPr/>
          <p:nvPr/>
        </p:nvSpPr>
        <p:spPr>
          <a:xfrm>
            <a:off x="714525" y="820169"/>
            <a:ext cx="294003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ArcGIS API for JavaScript</a:t>
            </a:r>
            <a:r>
              <a:rPr lang="zh-CN" altLang="en-US" b="1" dirty="0">
                <a:solidFill>
                  <a:srgbClr val="1B4367"/>
                </a:solidFill>
                <a:cs typeface="+mn-ea"/>
                <a:sym typeface="+mn-lt"/>
              </a:rPr>
              <a:t>的定义</a:t>
            </a:r>
          </a:p>
        </p:txBody>
      </p:sp>
      <p:sp>
        <p:nvSpPr>
          <p:cNvPr id="64" name="文本框 11"/>
          <p:cNvSpPr txBox="1"/>
          <p:nvPr/>
        </p:nvSpPr>
        <p:spPr>
          <a:xfrm>
            <a:off x="718004" y="1037033"/>
            <a:ext cx="7596415" cy="53027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为了使地图加载到浏览器中显示，</a:t>
            </a:r>
            <a:r>
              <a:rPr lang="en-US" altLang="zh-CN" sz="1200" dirty="0">
                <a:latin typeface="宋体" panose="02010600030101010101" pitchFamily="2" charset="-122"/>
              </a:rPr>
              <a:t>ESRI</a:t>
            </a:r>
            <a:r>
              <a:rPr lang="zh-CN" altLang="en-US" sz="1200" dirty="0">
                <a:latin typeface="宋体" panose="02010600030101010101" pitchFamily="2" charset="-122"/>
              </a:rPr>
              <a:t>公司根据基于</a:t>
            </a:r>
            <a:r>
              <a:rPr lang="en-US" altLang="zh-CN" sz="1200" dirty="0">
                <a:solidFill>
                  <a:srgbClr val="FF0000"/>
                </a:solidFill>
                <a:latin typeface="宋体" panose="02010600030101010101" pitchFamily="2" charset="-122"/>
              </a:rPr>
              <a:t>Dojo</a:t>
            </a:r>
            <a:r>
              <a:rPr lang="zh-CN" altLang="en-US" sz="1200" dirty="0">
                <a:solidFill>
                  <a:srgbClr val="FF0000"/>
                </a:solidFill>
                <a:latin typeface="宋体" panose="02010600030101010101" pitchFamily="2" charset="-122"/>
              </a:rPr>
              <a:t>框架</a:t>
            </a:r>
            <a:r>
              <a:rPr lang="zh-CN" altLang="en-US" sz="1200" dirty="0">
                <a:latin typeface="宋体" panose="02010600030101010101" pitchFamily="2" charset="-122"/>
              </a:rPr>
              <a:t>和</a:t>
            </a:r>
            <a:r>
              <a:rPr lang="en-US" altLang="zh-CN" sz="1200" dirty="0">
                <a:solidFill>
                  <a:srgbClr val="FF0000"/>
                </a:solidFill>
                <a:latin typeface="宋体" panose="02010600030101010101" pitchFamily="2" charset="-122"/>
              </a:rPr>
              <a:t>REST</a:t>
            </a:r>
            <a:r>
              <a:rPr lang="zh-CN" altLang="en-US" sz="1200" dirty="0">
                <a:solidFill>
                  <a:srgbClr val="FF0000"/>
                </a:solidFill>
                <a:latin typeface="宋体" panose="02010600030101010101" pitchFamily="2" charset="-122"/>
              </a:rPr>
              <a:t>风格</a:t>
            </a:r>
            <a:r>
              <a:rPr lang="zh-CN" altLang="en-US" sz="1200" dirty="0">
                <a:latin typeface="宋体" panose="02010600030101010101" pitchFamily="2" charset="-122"/>
              </a:rPr>
              <a:t>实现的一套</a:t>
            </a:r>
            <a:r>
              <a:rPr lang="en-US" altLang="zh-CN" sz="1200" dirty="0">
                <a:solidFill>
                  <a:srgbClr val="FF0000"/>
                </a:solidFill>
                <a:latin typeface="宋体" panose="02010600030101010101" pitchFamily="2" charset="-122"/>
              </a:rPr>
              <a:t>JavaScript</a:t>
            </a:r>
            <a:r>
              <a:rPr lang="zh-CN" altLang="en-US" sz="1200" dirty="0">
                <a:solidFill>
                  <a:srgbClr val="FF0000"/>
                </a:solidFill>
                <a:latin typeface="宋体" panose="02010600030101010101" pitchFamily="2" charset="-122"/>
              </a:rPr>
              <a:t>库</a:t>
            </a:r>
            <a:r>
              <a:rPr lang="zh-CN" altLang="en-US" sz="1200" dirty="0">
                <a:latin typeface="宋体" panose="02010600030101010101" pitchFamily="2" charset="-122"/>
              </a:rPr>
              <a:t>，能够对</a:t>
            </a:r>
            <a:r>
              <a:rPr lang="en-US" altLang="zh-CN" sz="1200" dirty="0">
                <a:solidFill>
                  <a:srgbClr val="FF0000"/>
                </a:solidFill>
                <a:latin typeface="宋体" panose="02010600030101010101" pitchFamily="2" charset="-122"/>
              </a:rPr>
              <a:t>ArcGIS Server</a:t>
            </a:r>
            <a:r>
              <a:rPr lang="zh-CN" altLang="en-US" sz="1200" dirty="0">
                <a:latin typeface="宋体" panose="02010600030101010101" pitchFamily="2" charset="-122"/>
              </a:rPr>
              <a:t>进行访问，并将地图嵌入到</a:t>
            </a:r>
            <a:r>
              <a:rPr lang="en-US" altLang="zh-CN" sz="1200" dirty="0">
                <a:latin typeface="宋体" panose="02010600030101010101" pitchFamily="2" charset="-122"/>
              </a:rPr>
              <a:t>Web</a:t>
            </a:r>
            <a:r>
              <a:rPr lang="zh-CN" altLang="en-US" sz="1200" dirty="0">
                <a:latin typeface="宋体" panose="02010600030101010101" pitchFamily="2" charset="-122"/>
              </a:rPr>
              <a:t>应用程序中。</a:t>
            </a:r>
            <a:endParaRPr lang="en-US" altLang="zh-CN" sz="1200" dirty="0">
              <a:latin typeface="宋体" panose="02010600030101010101" pitchFamily="2" charset="-122"/>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9910508-095B-4FDB-83E6-D280A288412D}"/>
              </a:ext>
            </a:extLst>
          </p:cNvPr>
          <p:cNvSpPr txBox="1"/>
          <p:nvPr/>
        </p:nvSpPr>
        <p:spPr>
          <a:xfrm>
            <a:off x="576949" y="3791335"/>
            <a:ext cx="7535257" cy="86761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latinLnBrk="1">
              <a:lnSpc>
                <a:spcPct val="150000"/>
              </a:lnSpc>
            </a:pPr>
            <a:r>
              <a:rPr lang="en-US" altLang="zh-CN" sz="1200" b="1" dirty="0"/>
              <a:t>2</a:t>
            </a:r>
            <a:r>
              <a:rPr lang="zh-CN" altLang="en-US" sz="1200" b="1" dirty="0"/>
              <a:t>、为什么要用</a:t>
            </a:r>
            <a:r>
              <a:rPr lang="en-US" altLang="zh-CN" sz="1200" b="1" dirty="0"/>
              <a:t>Dojo</a:t>
            </a:r>
            <a:r>
              <a:rPr lang="zh-CN" altLang="en-US" sz="1200" b="1" dirty="0"/>
              <a:t>框架？</a:t>
            </a:r>
            <a:endParaRPr lang="en-US" altLang="zh-CN" sz="1200" b="1" dirty="0"/>
          </a:p>
          <a:p>
            <a:pPr latinLnBrk="1">
              <a:lnSpc>
                <a:spcPct val="150000"/>
              </a:lnSpc>
            </a:pPr>
            <a:r>
              <a:rPr lang="zh-CN" altLang="en-US" sz="1200" dirty="0"/>
              <a:t> </a:t>
            </a:r>
            <a:r>
              <a:rPr lang="en-US" altLang="zh-CN" sz="1200" dirty="0"/>
              <a:t>ArcGIS API for JavaScript</a:t>
            </a:r>
            <a:r>
              <a:rPr lang="zh-CN" altLang="en-US" sz="1200" dirty="0"/>
              <a:t>的底层实现极其复杂，整个</a:t>
            </a:r>
            <a:r>
              <a:rPr lang="en-US" altLang="zh-CN" sz="1200" dirty="0"/>
              <a:t>JavaScript</a:t>
            </a:r>
            <a:r>
              <a:rPr lang="zh-CN" altLang="en-US" sz="1200" dirty="0"/>
              <a:t>库有</a:t>
            </a:r>
            <a:r>
              <a:rPr lang="en-US" altLang="zh-CN" sz="1200" dirty="0">
                <a:solidFill>
                  <a:srgbClr val="FF0000"/>
                </a:solidFill>
              </a:rPr>
              <a:t>129M</a:t>
            </a:r>
            <a:r>
              <a:rPr lang="zh-CN" altLang="en-US" sz="1200" dirty="0"/>
              <a:t>，</a:t>
            </a:r>
            <a:r>
              <a:rPr lang="en-US" altLang="zh-CN" sz="1200" dirty="0"/>
              <a:t>Dojo</a:t>
            </a:r>
            <a:r>
              <a:rPr lang="zh-CN" altLang="en-US" sz="1200" dirty="0"/>
              <a:t>按需加载的方式解决了这种问题，只加载我们使用的模块</a:t>
            </a:r>
          </a:p>
        </p:txBody>
      </p:sp>
      <p:sp>
        <p:nvSpPr>
          <p:cNvPr id="10" name="文本框 9">
            <a:extLst>
              <a:ext uri="{FF2B5EF4-FFF2-40B4-BE49-F238E27FC236}">
                <a16:creationId xmlns:a16="http://schemas.microsoft.com/office/drawing/2014/main" id="{7FA22135-3921-4943-900E-A6667A024B1F}"/>
              </a:ext>
            </a:extLst>
          </p:cNvPr>
          <p:cNvSpPr txBox="1"/>
          <p:nvPr/>
        </p:nvSpPr>
        <p:spPr>
          <a:xfrm>
            <a:off x="709386" y="1830109"/>
            <a:ext cx="7535257" cy="59061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latinLnBrk="1">
              <a:lnSpc>
                <a:spcPct val="150000"/>
              </a:lnSpc>
            </a:pPr>
            <a:r>
              <a:rPr lang="en-US" altLang="zh-CN" sz="1200" b="1" dirty="0"/>
              <a:t>1</a:t>
            </a:r>
            <a:r>
              <a:rPr lang="zh-CN" altLang="en-US" sz="1200" b="1" dirty="0"/>
              <a:t>、什么是</a:t>
            </a:r>
            <a:r>
              <a:rPr lang="en-US" altLang="zh-CN" sz="1200" b="1" dirty="0"/>
              <a:t>Dojo</a:t>
            </a:r>
            <a:r>
              <a:rPr lang="zh-CN" altLang="en-US" sz="1200" b="1" dirty="0"/>
              <a:t>框架</a:t>
            </a:r>
            <a:endParaRPr lang="en-US" altLang="zh-CN" sz="1200" b="1" dirty="0"/>
          </a:p>
          <a:p>
            <a:pPr latinLnBrk="1">
              <a:lnSpc>
                <a:spcPct val="150000"/>
              </a:lnSpc>
            </a:pPr>
            <a:r>
              <a:rPr lang="en-US" altLang="zh-CN" sz="1200" dirty="0"/>
              <a:t>        Dojo</a:t>
            </a:r>
            <a:r>
              <a:rPr lang="zh-CN" altLang="en-US" sz="1200" dirty="0"/>
              <a:t>框架采用模块划分，按需加载的方式使</a:t>
            </a:r>
            <a:r>
              <a:rPr lang="en-US" altLang="zh-CN" sz="1200" dirty="0"/>
              <a:t>html</a:t>
            </a:r>
            <a:r>
              <a:rPr lang="zh-CN" altLang="en-US" sz="1200" dirty="0"/>
              <a:t>页面加载</a:t>
            </a:r>
            <a:r>
              <a:rPr lang="en-US" altLang="zh-CN" sz="1200" dirty="0" err="1"/>
              <a:t>js</a:t>
            </a:r>
            <a:r>
              <a:rPr lang="zh-CN" altLang="en-US" sz="1200" dirty="0"/>
              <a:t>代码</a:t>
            </a:r>
            <a:endParaRPr lang="en-US" altLang="zh-CN" sz="1200" dirty="0"/>
          </a:p>
        </p:txBody>
      </p:sp>
      <p:sp>
        <p:nvSpPr>
          <p:cNvPr id="11" name="TextBox 1210">
            <a:extLst>
              <a:ext uri="{FF2B5EF4-FFF2-40B4-BE49-F238E27FC236}">
                <a16:creationId xmlns:a16="http://schemas.microsoft.com/office/drawing/2014/main" id="{CE6BA7A4-7B56-4393-A9E1-7BE32AD5728E}"/>
              </a:ext>
            </a:extLst>
          </p:cNvPr>
          <p:cNvSpPr/>
          <p:nvPr/>
        </p:nvSpPr>
        <p:spPr>
          <a:xfrm>
            <a:off x="709386" y="1580889"/>
            <a:ext cx="93166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Dojo</a:t>
            </a:r>
            <a:r>
              <a:rPr lang="zh-CN" altLang="en-US" b="1" dirty="0">
                <a:solidFill>
                  <a:srgbClr val="1B4367"/>
                </a:solidFill>
                <a:cs typeface="+mn-ea"/>
                <a:sym typeface="+mn-lt"/>
              </a:rPr>
              <a:t>框架</a:t>
            </a:r>
          </a:p>
        </p:txBody>
      </p:sp>
      <p:pic>
        <p:nvPicPr>
          <p:cNvPr id="4" name="图片 3">
            <a:extLst>
              <a:ext uri="{FF2B5EF4-FFF2-40B4-BE49-F238E27FC236}">
                <a16:creationId xmlns:a16="http://schemas.microsoft.com/office/drawing/2014/main" id="{BC8D63A8-21E2-456A-A0FC-AA7687024053}"/>
              </a:ext>
            </a:extLst>
          </p:cNvPr>
          <p:cNvPicPr>
            <a:picLocks noChangeAspect="1"/>
          </p:cNvPicPr>
          <p:nvPr/>
        </p:nvPicPr>
        <p:blipFill>
          <a:blip r:embed="rId3"/>
          <a:stretch>
            <a:fillRect/>
          </a:stretch>
        </p:blipFill>
        <p:spPr>
          <a:xfrm>
            <a:off x="717652" y="2937178"/>
            <a:ext cx="3635192" cy="536776"/>
          </a:xfrm>
          <a:prstGeom prst="rect">
            <a:avLst/>
          </a:prstGeom>
        </p:spPr>
      </p:pic>
      <p:sp>
        <p:nvSpPr>
          <p:cNvPr id="5" name="矩形 4">
            <a:extLst>
              <a:ext uri="{FF2B5EF4-FFF2-40B4-BE49-F238E27FC236}">
                <a16:creationId xmlns:a16="http://schemas.microsoft.com/office/drawing/2014/main" id="{E7619392-486D-49D3-BA54-81E600026C24}"/>
              </a:ext>
            </a:extLst>
          </p:cNvPr>
          <p:cNvSpPr/>
          <p:nvPr/>
        </p:nvSpPr>
        <p:spPr>
          <a:xfrm>
            <a:off x="709386" y="2600483"/>
            <a:ext cx="1220206" cy="336695"/>
          </a:xfrm>
          <a:prstGeom prst="rect">
            <a:avLst/>
          </a:prstGeom>
        </p:spPr>
        <p:txBody>
          <a:bodyPr wrap="none">
            <a:spAutoFit/>
          </a:bodyPr>
          <a:lstStyle/>
          <a:p>
            <a:pPr latinLnBrk="1">
              <a:lnSpc>
                <a:spcPct val="150000"/>
              </a:lnSpc>
            </a:pPr>
            <a:r>
              <a:rPr lang="zh-CN" altLang="en-US" sz="1200" dirty="0"/>
              <a:t>传统</a:t>
            </a:r>
            <a:r>
              <a:rPr lang="en-US" altLang="zh-CN" sz="1200" dirty="0" err="1"/>
              <a:t>js</a:t>
            </a:r>
            <a:r>
              <a:rPr lang="zh-CN" altLang="en-US" sz="1200" dirty="0"/>
              <a:t>加载方式</a:t>
            </a:r>
          </a:p>
        </p:txBody>
      </p:sp>
      <p:sp>
        <p:nvSpPr>
          <p:cNvPr id="16" name="矩形 15">
            <a:extLst>
              <a:ext uri="{FF2B5EF4-FFF2-40B4-BE49-F238E27FC236}">
                <a16:creationId xmlns:a16="http://schemas.microsoft.com/office/drawing/2014/main" id="{1E61FAFA-E123-460D-83F4-836C31A1D712}"/>
              </a:ext>
            </a:extLst>
          </p:cNvPr>
          <p:cNvSpPr/>
          <p:nvPr/>
        </p:nvSpPr>
        <p:spPr>
          <a:xfrm>
            <a:off x="4477014" y="2568597"/>
            <a:ext cx="1420582" cy="336695"/>
          </a:xfrm>
          <a:prstGeom prst="rect">
            <a:avLst/>
          </a:prstGeom>
        </p:spPr>
        <p:txBody>
          <a:bodyPr wrap="none">
            <a:spAutoFit/>
          </a:bodyPr>
          <a:lstStyle/>
          <a:p>
            <a:pPr latinLnBrk="1">
              <a:lnSpc>
                <a:spcPct val="150000"/>
              </a:lnSpc>
            </a:pPr>
            <a:r>
              <a:rPr lang="en-US" altLang="zh-CN" sz="1200" dirty="0"/>
              <a:t>Dojo</a:t>
            </a:r>
            <a:r>
              <a:rPr lang="zh-CN" altLang="en-US" sz="1200" dirty="0"/>
              <a:t>中</a:t>
            </a:r>
            <a:r>
              <a:rPr lang="en-US" altLang="zh-CN" sz="1200" dirty="0" err="1"/>
              <a:t>js</a:t>
            </a:r>
            <a:r>
              <a:rPr lang="zh-CN" altLang="en-US" sz="1200" dirty="0"/>
              <a:t>加载方式</a:t>
            </a:r>
          </a:p>
        </p:txBody>
      </p:sp>
      <p:pic>
        <p:nvPicPr>
          <p:cNvPr id="17" name="图片 16">
            <a:extLst>
              <a:ext uri="{FF2B5EF4-FFF2-40B4-BE49-F238E27FC236}">
                <a16:creationId xmlns:a16="http://schemas.microsoft.com/office/drawing/2014/main" id="{D4556E6D-7B17-4B9F-B65C-C9DEA0CFC813}"/>
              </a:ext>
            </a:extLst>
          </p:cNvPr>
          <p:cNvPicPr>
            <a:picLocks noChangeAspect="1"/>
          </p:cNvPicPr>
          <p:nvPr/>
        </p:nvPicPr>
        <p:blipFill>
          <a:blip r:embed="rId4"/>
          <a:stretch>
            <a:fillRect/>
          </a:stretch>
        </p:blipFill>
        <p:spPr>
          <a:xfrm>
            <a:off x="4572000" y="3005093"/>
            <a:ext cx="3321050" cy="1084006"/>
          </a:xfrm>
          <a:prstGeom prst="rect">
            <a:avLst/>
          </a:prstGeom>
        </p:spPr>
      </p:pic>
    </p:spTree>
    <p:extLst>
      <p:ext uri="{BB962C8B-B14F-4D97-AF65-F5344CB8AC3E}">
        <p14:creationId xmlns:p14="http://schemas.microsoft.com/office/powerpoint/2010/main" val="24025711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706936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简介</a:t>
            </a:r>
          </a:p>
        </p:txBody>
      </p:sp>
      <p:sp>
        <p:nvSpPr>
          <p:cNvPr id="63" name="TextBox 1210"/>
          <p:cNvSpPr/>
          <p:nvPr/>
        </p:nvSpPr>
        <p:spPr>
          <a:xfrm>
            <a:off x="714525" y="820169"/>
            <a:ext cx="13760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ArcGIS Server</a:t>
            </a:r>
            <a:endParaRPr lang="zh-CN" altLang="en-US" b="1" dirty="0">
              <a:solidFill>
                <a:srgbClr val="1B4367"/>
              </a:solidFill>
              <a:cs typeface="+mn-ea"/>
              <a:sym typeface="+mn-lt"/>
            </a:endParaRPr>
          </a:p>
        </p:txBody>
      </p:sp>
      <p:sp>
        <p:nvSpPr>
          <p:cNvPr id="64" name="文本框 11"/>
          <p:cNvSpPr txBox="1"/>
          <p:nvPr/>
        </p:nvSpPr>
        <p:spPr>
          <a:xfrm>
            <a:off x="718004" y="1037033"/>
            <a:ext cx="7596415" cy="53027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ArcGIS Server</a:t>
            </a:r>
            <a:r>
              <a:rPr lang="zh-CN" altLang="en-US" sz="1200" dirty="0">
                <a:cs typeface="+mn-ea"/>
                <a:sym typeface="+mn-lt"/>
              </a:rPr>
              <a:t>是一个地图服务器，后台程序，类比</a:t>
            </a:r>
            <a:r>
              <a:rPr lang="en-US" altLang="zh-CN" sz="1200" dirty="0">
                <a:cs typeface="+mn-ea"/>
                <a:sym typeface="+mn-lt"/>
              </a:rPr>
              <a:t>Tomcat</a:t>
            </a:r>
            <a:r>
              <a:rPr lang="zh-CN" altLang="en-US" sz="1200" dirty="0">
                <a:cs typeface="+mn-ea"/>
                <a:sym typeface="+mn-lt"/>
              </a:rPr>
              <a:t>，</a:t>
            </a:r>
            <a:r>
              <a:rPr lang="en-US" altLang="zh-CN" sz="1200" dirty="0">
                <a:cs typeface="+mn-ea"/>
                <a:sym typeface="+mn-lt"/>
              </a:rPr>
              <a:t>Tomcat</a:t>
            </a:r>
            <a:r>
              <a:rPr lang="zh-CN" altLang="en-US" sz="1200" dirty="0">
                <a:cs typeface="+mn-ea"/>
                <a:sym typeface="+mn-lt"/>
              </a:rPr>
              <a:t>返回程序数据接口，</a:t>
            </a:r>
            <a:r>
              <a:rPr lang="en-US" altLang="zh-CN" sz="1200" dirty="0">
                <a:cs typeface="+mn-ea"/>
                <a:sym typeface="+mn-lt"/>
              </a:rPr>
              <a:t> ArcGIS Server</a:t>
            </a:r>
            <a:r>
              <a:rPr lang="zh-CN" altLang="en-US" sz="1200" dirty="0">
                <a:cs typeface="+mn-ea"/>
                <a:sym typeface="+mn-lt"/>
              </a:rPr>
              <a:t>专门用来提供地图服务接口，</a:t>
            </a:r>
            <a:endParaRPr lang="en-US" altLang="zh-CN" sz="1200" dirty="0">
              <a:latin typeface="宋体" panose="02010600030101010101" pitchFamily="2" charset="-122"/>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520962C-EA08-4B06-A3FC-FC87ADEE13B2}"/>
              </a:ext>
            </a:extLst>
          </p:cNvPr>
          <p:cNvSpPr/>
          <p:nvPr/>
        </p:nvSpPr>
        <p:spPr>
          <a:xfrm>
            <a:off x="5224768" y="2780032"/>
            <a:ext cx="2936263" cy="954107"/>
          </a:xfrm>
          <a:prstGeom prst="rect">
            <a:avLst/>
          </a:prstGeom>
        </p:spPr>
        <p:txBody>
          <a:bodyPr wrap="square">
            <a:spAutoFit/>
          </a:bodyPr>
          <a:lstStyle/>
          <a:p>
            <a:r>
              <a:rPr lang="en-US" altLang="zh-CN" dirty="0"/>
              <a:t>API</a:t>
            </a:r>
            <a:r>
              <a:rPr lang="zh-CN" altLang="en-US" dirty="0"/>
              <a:t>更多做的是调用</a:t>
            </a:r>
            <a:r>
              <a:rPr lang="en-US" altLang="zh-CN" dirty="0"/>
              <a:t>ArcGIS server</a:t>
            </a:r>
            <a:r>
              <a:rPr lang="zh-CN" altLang="en-US" dirty="0"/>
              <a:t>上接口，通过在</a:t>
            </a:r>
            <a:r>
              <a:rPr lang="en-US" altLang="zh-CN" dirty="0"/>
              <a:t>ArcGIS Server </a:t>
            </a:r>
            <a:r>
              <a:rPr lang="zh-CN" altLang="en-US" dirty="0"/>
              <a:t>处理之后返回图片，在</a:t>
            </a:r>
            <a:r>
              <a:rPr lang="en-US" altLang="zh-CN" dirty="0"/>
              <a:t>Web</a:t>
            </a:r>
            <a:r>
              <a:rPr lang="zh-CN" altLang="en-US" dirty="0"/>
              <a:t>端上进行展示。</a:t>
            </a:r>
          </a:p>
        </p:txBody>
      </p:sp>
      <p:pic>
        <p:nvPicPr>
          <p:cNvPr id="7" name="图片 6">
            <a:extLst>
              <a:ext uri="{FF2B5EF4-FFF2-40B4-BE49-F238E27FC236}">
                <a16:creationId xmlns:a16="http://schemas.microsoft.com/office/drawing/2014/main" id="{60E50B6E-5367-4230-AED3-3B728AF2E10D}"/>
              </a:ext>
            </a:extLst>
          </p:cNvPr>
          <p:cNvPicPr>
            <a:picLocks noChangeAspect="1"/>
          </p:cNvPicPr>
          <p:nvPr/>
        </p:nvPicPr>
        <p:blipFill>
          <a:blip r:embed="rId3"/>
          <a:stretch>
            <a:fillRect/>
          </a:stretch>
        </p:blipFill>
        <p:spPr>
          <a:xfrm>
            <a:off x="736600" y="2202034"/>
            <a:ext cx="7670800" cy="340526"/>
          </a:xfrm>
          <a:prstGeom prst="rect">
            <a:avLst/>
          </a:prstGeom>
        </p:spPr>
      </p:pic>
      <p:pic>
        <p:nvPicPr>
          <p:cNvPr id="8" name="图片 7">
            <a:extLst>
              <a:ext uri="{FF2B5EF4-FFF2-40B4-BE49-F238E27FC236}">
                <a16:creationId xmlns:a16="http://schemas.microsoft.com/office/drawing/2014/main" id="{D48553AD-A838-4965-892E-229AD1F0B64A}"/>
              </a:ext>
            </a:extLst>
          </p:cNvPr>
          <p:cNvPicPr>
            <a:picLocks noChangeAspect="1"/>
          </p:cNvPicPr>
          <p:nvPr/>
        </p:nvPicPr>
        <p:blipFill>
          <a:blip r:embed="rId4"/>
          <a:stretch>
            <a:fillRect/>
          </a:stretch>
        </p:blipFill>
        <p:spPr>
          <a:xfrm flipV="1">
            <a:off x="709386" y="2780032"/>
            <a:ext cx="4196896" cy="1184300"/>
          </a:xfrm>
          <a:prstGeom prst="rect">
            <a:avLst/>
          </a:prstGeom>
        </p:spPr>
      </p:pic>
      <p:sp>
        <p:nvSpPr>
          <p:cNvPr id="11" name="TextBox 1210">
            <a:extLst>
              <a:ext uri="{FF2B5EF4-FFF2-40B4-BE49-F238E27FC236}">
                <a16:creationId xmlns:a16="http://schemas.microsoft.com/office/drawing/2014/main" id="{A74FB262-F707-44D6-AB5F-EE093D450F5B}"/>
              </a:ext>
            </a:extLst>
          </p:cNvPr>
          <p:cNvSpPr/>
          <p:nvPr/>
        </p:nvSpPr>
        <p:spPr>
          <a:xfrm>
            <a:off x="709386" y="1641823"/>
            <a:ext cx="94481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REST</a:t>
            </a:r>
            <a:r>
              <a:rPr lang="zh-CN" altLang="en-US" b="1" dirty="0">
                <a:solidFill>
                  <a:srgbClr val="1B4367"/>
                </a:solidFill>
                <a:cs typeface="+mn-ea"/>
                <a:sym typeface="+mn-lt"/>
              </a:rPr>
              <a:t>风格</a:t>
            </a:r>
          </a:p>
        </p:txBody>
      </p:sp>
      <p:sp>
        <p:nvSpPr>
          <p:cNvPr id="12" name="文本框 11">
            <a:extLst>
              <a:ext uri="{FF2B5EF4-FFF2-40B4-BE49-F238E27FC236}">
                <a16:creationId xmlns:a16="http://schemas.microsoft.com/office/drawing/2014/main" id="{9992DBBC-D1A9-4049-86F0-F5343E32112D}"/>
              </a:ext>
            </a:extLst>
          </p:cNvPr>
          <p:cNvSpPr txBox="1"/>
          <p:nvPr/>
        </p:nvSpPr>
        <p:spPr>
          <a:xfrm>
            <a:off x="712865" y="1858687"/>
            <a:ext cx="7596415" cy="28661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和公司程序前台访问后台一样，只是返回的结果形式不同，大多返回图片</a:t>
            </a:r>
            <a:endParaRPr lang="en-US" altLang="zh-CN" sz="1200" dirty="0">
              <a:latin typeface="宋体" panose="02010600030101010101" pitchFamily="2" charset="-122"/>
            </a:endParaRPr>
          </a:p>
        </p:txBody>
      </p:sp>
      <p:sp>
        <p:nvSpPr>
          <p:cNvPr id="13" name="文本框 12">
            <a:extLst>
              <a:ext uri="{FF2B5EF4-FFF2-40B4-BE49-F238E27FC236}">
                <a16:creationId xmlns:a16="http://schemas.microsoft.com/office/drawing/2014/main" id="{D82BEFEE-3FA1-49FD-A0A5-C32B9B84FC07}"/>
              </a:ext>
            </a:extLst>
          </p:cNvPr>
          <p:cNvSpPr txBox="1"/>
          <p:nvPr/>
        </p:nvSpPr>
        <p:spPr>
          <a:xfrm>
            <a:off x="709386" y="4225558"/>
            <a:ext cx="7596415" cy="28661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latin typeface="宋体" panose="02010600030101010101" pitchFamily="2" charset="-122"/>
                <a:cs typeface="+mn-ea"/>
                <a:sym typeface="+mn-lt"/>
              </a:rPr>
              <a:t>操作：追踪浏览器控制台</a:t>
            </a:r>
            <a:r>
              <a:rPr lang="en-US" altLang="zh-CN" sz="1200" dirty="0">
                <a:latin typeface="宋体" panose="02010600030101010101" pitchFamily="2" charset="-122"/>
                <a:cs typeface="+mn-ea"/>
                <a:sym typeface="+mn-lt"/>
              </a:rPr>
              <a:t>network</a:t>
            </a:r>
            <a:endParaRPr lang="en-US" altLang="zh-CN" sz="1200" dirty="0">
              <a:latin typeface="宋体" panose="02010600030101010101" pitchFamily="2" charset="-122"/>
            </a:endParaRPr>
          </a:p>
        </p:txBody>
      </p:sp>
    </p:spTree>
    <p:extLst>
      <p:ext uri="{BB962C8B-B14F-4D97-AF65-F5344CB8AC3E}">
        <p14:creationId xmlns:p14="http://schemas.microsoft.com/office/powerpoint/2010/main" val="411566152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使用过程</a:t>
            </a:r>
          </a:p>
        </p:txBody>
      </p:sp>
      <p:sp>
        <p:nvSpPr>
          <p:cNvPr id="63" name="TextBox 1210"/>
          <p:cNvSpPr/>
          <p:nvPr/>
        </p:nvSpPr>
        <p:spPr>
          <a:xfrm>
            <a:off x="714525" y="820169"/>
            <a:ext cx="132632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1</a:t>
            </a:r>
            <a:r>
              <a:rPr lang="zh-CN" altLang="en-US" b="1" dirty="0">
                <a:solidFill>
                  <a:srgbClr val="1B4367"/>
                </a:solidFill>
                <a:cs typeface="+mn-ea"/>
                <a:sym typeface="+mn-lt"/>
              </a:rPr>
              <a:t>、服务的获取</a:t>
            </a:r>
          </a:p>
        </p:txBody>
      </p:sp>
      <p:sp>
        <p:nvSpPr>
          <p:cNvPr id="64" name="文本框 11"/>
          <p:cNvSpPr txBox="1"/>
          <p:nvPr/>
        </p:nvSpPr>
        <p:spPr>
          <a:xfrm>
            <a:off x="685718" y="1121342"/>
            <a:ext cx="7596415" cy="5322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服务是</a:t>
            </a:r>
            <a:r>
              <a:rPr lang="en-US" altLang="zh-CN" sz="1200" dirty="0">
                <a:cs typeface="+mn-ea"/>
                <a:sym typeface="+mn-lt"/>
              </a:rPr>
              <a:t>ArcGIS API</a:t>
            </a:r>
            <a:r>
              <a:rPr lang="zh-CN" altLang="en-US" sz="1200" dirty="0">
                <a:cs typeface="+mn-ea"/>
                <a:sym typeface="+mn-lt"/>
              </a:rPr>
              <a:t>使用的支撑，</a:t>
            </a:r>
            <a:r>
              <a:rPr lang="en-US" altLang="zh-CN" sz="1200" dirty="0">
                <a:cs typeface="+mn-ea"/>
                <a:sym typeface="+mn-lt"/>
              </a:rPr>
              <a:t>ArcGIS API</a:t>
            </a:r>
            <a:r>
              <a:rPr lang="zh-CN" altLang="en-US" sz="1200" dirty="0">
                <a:cs typeface="+mn-ea"/>
                <a:sym typeface="+mn-lt"/>
              </a:rPr>
              <a:t>离不开服务，这里的服务获取是泛指，包含了</a:t>
            </a:r>
            <a:r>
              <a:rPr lang="en-US" altLang="zh-CN" sz="1200" dirty="0">
                <a:cs typeface="+mn-ea"/>
                <a:sym typeface="+mn-lt"/>
              </a:rPr>
              <a:t>ArcGIS Server</a:t>
            </a:r>
            <a:r>
              <a:rPr lang="zh-CN" altLang="en-US" sz="1200" dirty="0">
                <a:cs typeface="+mn-ea"/>
                <a:sym typeface="+mn-lt"/>
              </a:rPr>
              <a:t>地图服务，</a:t>
            </a:r>
            <a:r>
              <a:rPr lang="en-US" altLang="zh-CN" sz="1200" dirty="0">
                <a:cs typeface="+mn-ea"/>
                <a:sym typeface="+mn-lt"/>
              </a:rPr>
              <a:t>ArcGIS Server</a:t>
            </a:r>
            <a:r>
              <a:rPr lang="zh-CN" altLang="en-US" sz="1200" dirty="0">
                <a:cs typeface="+mn-ea"/>
                <a:sym typeface="+mn-lt"/>
              </a:rPr>
              <a:t>的服务器处理能力，以及非</a:t>
            </a:r>
            <a:r>
              <a:rPr lang="en-US" altLang="zh-CN" sz="1200" dirty="0">
                <a:cs typeface="+mn-ea"/>
                <a:sym typeface="+mn-lt"/>
              </a:rPr>
              <a:t>ArcGIS</a:t>
            </a:r>
            <a:r>
              <a:rPr lang="zh-CN" altLang="en-US" sz="1200" dirty="0">
                <a:cs typeface="+mn-ea"/>
                <a:sym typeface="+mn-lt"/>
              </a:rPr>
              <a:t> </a:t>
            </a:r>
            <a:r>
              <a:rPr lang="en-US" altLang="zh-CN" sz="1200" dirty="0">
                <a:cs typeface="+mn-ea"/>
                <a:sym typeface="+mn-lt"/>
              </a:rPr>
              <a:t>Server</a:t>
            </a:r>
            <a:r>
              <a:rPr lang="zh-CN" altLang="en-US" sz="1200" dirty="0">
                <a:cs typeface="+mn-ea"/>
                <a:sym typeface="+mn-lt"/>
              </a:rPr>
              <a:t>的第三方遵循</a:t>
            </a:r>
            <a:r>
              <a:rPr lang="en-US" altLang="zh-CN" sz="1200" dirty="0">
                <a:cs typeface="+mn-ea"/>
                <a:sym typeface="+mn-lt"/>
              </a:rPr>
              <a:t>WFS</a:t>
            </a:r>
            <a:r>
              <a:rPr lang="zh-CN" altLang="en-US" sz="1200" dirty="0">
                <a:cs typeface="+mn-ea"/>
                <a:sym typeface="+mn-lt"/>
              </a:rPr>
              <a:t>，</a:t>
            </a:r>
            <a:r>
              <a:rPr lang="en-US" altLang="zh-CN" sz="1200" dirty="0">
                <a:cs typeface="+mn-ea"/>
                <a:sym typeface="+mn-lt"/>
              </a:rPr>
              <a:t>WMS</a:t>
            </a:r>
            <a:r>
              <a:rPr lang="zh-CN" altLang="en-US" sz="1200" dirty="0">
                <a:cs typeface="+mn-ea"/>
                <a:sym typeface="+mn-lt"/>
              </a:rPr>
              <a:t>的地图服务。</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210">
            <a:extLst>
              <a:ext uri="{FF2B5EF4-FFF2-40B4-BE49-F238E27FC236}">
                <a16:creationId xmlns:a16="http://schemas.microsoft.com/office/drawing/2014/main" id="{5DDC1E72-0D32-459B-B116-BF4C286A7B51}"/>
              </a:ext>
            </a:extLst>
          </p:cNvPr>
          <p:cNvSpPr/>
          <p:nvPr/>
        </p:nvSpPr>
        <p:spPr>
          <a:xfrm>
            <a:off x="755762" y="2608701"/>
            <a:ext cx="150586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3</a:t>
            </a:r>
            <a:r>
              <a:rPr lang="zh-CN" altLang="en-US" b="1" dirty="0">
                <a:solidFill>
                  <a:srgbClr val="1B4367"/>
                </a:solidFill>
                <a:cs typeface="+mn-ea"/>
                <a:sym typeface="+mn-lt"/>
              </a:rPr>
              <a:t>、要素的可视化</a:t>
            </a:r>
          </a:p>
        </p:txBody>
      </p:sp>
      <p:sp>
        <p:nvSpPr>
          <p:cNvPr id="10" name="TextBox 1210">
            <a:extLst>
              <a:ext uri="{FF2B5EF4-FFF2-40B4-BE49-F238E27FC236}">
                <a16:creationId xmlns:a16="http://schemas.microsoft.com/office/drawing/2014/main" id="{300BEAC9-E882-46DA-95E3-551CD0EBFA7E}"/>
              </a:ext>
            </a:extLst>
          </p:cNvPr>
          <p:cNvSpPr/>
          <p:nvPr/>
        </p:nvSpPr>
        <p:spPr>
          <a:xfrm>
            <a:off x="774478" y="1743911"/>
            <a:ext cx="132632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2</a:t>
            </a:r>
            <a:r>
              <a:rPr lang="zh-CN" altLang="en-US" b="1" dirty="0">
                <a:solidFill>
                  <a:srgbClr val="1B4367"/>
                </a:solidFill>
                <a:cs typeface="+mn-ea"/>
                <a:sym typeface="+mn-lt"/>
              </a:rPr>
              <a:t>、要素的获取</a:t>
            </a:r>
            <a:endParaRPr lang="en-US" altLang="zh-CN" b="1" dirty="0">
              <a:solidFill>
                <a:srgbClr val="1B4367"/>
              </a:solidFill>
              <a:cs typeface="+mn-ea"/>
              <a:sym typeface="+mn-lt"/>
            </a:endParaRPr>
          </a:p>
        </p:txBody>
      </p:sp>
      <p:sp>
        <p:nvSpPr>
          <p:cNvPr id="11" name="文本框 11">
            <a:extLst>
              <a:ext uri="{FF2B5EF4-FFF2-40B4-BE49-F238E27FC236}">
                <a16:creationId xmlns:a16="http://schemas.microsoft.com/office/drawing/2014/main" id="{1CCD815F-39D5-4825-A46E-6AE8FAD91794}"/>
              </a:ext>
            </a:extLst>
          </p:cNvPr>
          <p:cNvSpPr txBox="1"/>
          <p:nvPr/>
        </p:nvSpPr>
        <p:spPr>
          <a:xfrm>
            <a:off x="709386" y="2039315"/>
            <a:ext cx="7596415" cy="5322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要素是</a:t>
            </a:r>
            <a:r>
              <a:rPr lang="en-US" altLang="zh-CN" sz="1200" dirty="0">
                <a:cs typeface="+mn-ea"/>
                <a:sym typeface="+mn-lt"/>
              </a:rPr>
              <a:t>ArcGIS API</a:t>
            </a:r>
            <a:r>
              <a:rPr lang="zh-CN" altLang="en-US" sz="1200" dirty="0">
                <a:cs typeface="+mn-ea"/>
                <a:sym typeface="+mn-lt"/>
              </a:rPr>
              <a:t>处理的最小实体，</a:t>
            </a:r>
            <a:r>
              <a:rPr lang="en-US" altLang="zh-CN" sz="1200" dirty="0">
                <a:cs typeface="+mn-ea"/>
                <a:sym typeface="+mn-lt"/>
              </a:rPr>
              <a:t>ArcGIS API</a:t>
            </a:r>
            <a:r>
              <a:rPr lang="zh-CN" altLang="en-US" sz="1200" dirty="0">
                <a:cs typeface="+mn-ea"/>
                <a:sym typeface="+mn-lt"/>
              </a:rPr>
              <a:t>的种种操作基本上是以要素获取为出发点，要素泛指数据库取到的</a:t>
            </a:r>
            <a:r>
              <a:rPr lang="en-US" altLang="zh-CN" sz="1200" dirty="0" err="1">
                <a:cs typeface="+mn-ea"/>
                <a:sym typeface="+mn-lt"/>
              </a:rPr>
              <a:t>x,y</a:t>
            </a:r>
            <a:r>
              <a:rPr lang="zh-CN" altLang="en-US" sz="1200" dirty="0">
                <a:cs typeface="+mn-ea"/>
                <a:sym typeface="+mn-lt"/>
              </a:rPr>
              <a:t>数据，地图服务中的点、线、面。</a:t>
            </a:r>
            <a:endParaRPr lang="en-US" altLang="zh-CN" sz="1200" dirty="0">
              <a:cs typeface="+mn-ea"/>
              <a:sym typeface="+mn-lt"/>
            </a:endParaRPr>
          </a:p>
        </p:txBody>
      </p:sp>
      <p:sp>
        <p:nvSpPr>
          <p:cNvPr id="12" name="文本框 11">
            <a:extLst>
              <a:ext uri="{FF2B5EF4-FFF2-40B4-BE49-F238E27FC236}">
                <a16:creationId xmlns:a16="http://schemas.microsoft.com/office/drawing/2014/main" id="{5874E10E-B522-4E01-A782-CDB0B93393BA}"/>
              </a:ext>
            </a:extLst>
          </p:cNvPr>
          <p:cNvSpPr txBox="1"/>
          <p:nvPr/>
        </p:nvSpPr>
        <p:spPr>
          <a:xfrm>
            <a:off x="773792" y="2923911"/>
            <a:ext cx="7596415" cy="28860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要素的可视化是是处理结果的最终体现，合适的可视化手段可以促进用户对系统项目的理解。</a:t>
            </a:r>
            <a:endParaRPr lang="en-US" altLang="zh-CN" sz="1200" dirty="0">
              <a:cs typeface="+mn-ea"/>
              <a:sym typeface="+mn-lt"/>
            </a:endParaRPr>
          </a:p>
        </p:txBody>
      </p:sp>
      <p:pic>
        <p:nvPicPr>
          <p:cNvPr id="2" name="图片 1">
            <a:extLst>
              <a:ext uri="{FF2B5EF4-FFF2-40B4-BE49-F238E27FC236}">
                <a16:creationId xmlns:a16="http://schemas.microsoft.com/office/drawing/2014/main" id="{CC8C0754-1E61-40B1-BAED-764A921806E3}"/>
              </a:ext>
            </a:extLst>
          </p:cNvPr>
          <p:cNvPicPr>
            <a:picLocks noChangeAspect="1"/>
          </p:cNvPicPr>
          <p:nvPr/>
        </p:nvPicPr>
        <p:blipFill>
          <a:blip r:embed="rId3"/>
          <a:stretch>
            <a:fillRect/>
          </a:stretch>
        </p:blipFill>
        <p:spPr>
          <a:xfrm>
            <a:off x="1269333" y="3408824"/>
            <a:ext cx="1662940" cy="1523916"/>
          </a:xfrm>
          <a:prstGeom prst="rect">
            <a:avLst/>
          </a:prstGeom>
        </p:spPr>
      </p:pic>
      <p:pic>
        <p:nvPicPr>
          <p:cNvPr id="4" name="图片 3">
            <a:extLst>
              <a:ext uri="{FF2B5EF4-FFF2-40B4-BE49-F238E27FC236}">
                <a16:creationId xmlns:a16="http://schemas.microsoft.com/office/drawing/2014/main" id="{0BAB432D-E4C4-4C2D-A881-B1B6A3CD4B3C}"/>
              </a:ext>
            </a:extLst>
          </p:cNvPr>
          <p:cNvPicPr>
            <a:picLocks noChangeAspect="1"/>
          </p:cNvPicPr>
          <p:nvPr/>
        </p:nvPicPr>
        <p:blipFill>
          <a:blip r:embed="rId4"/>
          <a:stretch>
            <a:fillRect/>
          </a:stretch>
        </p:blipFill>
        <p:spPr>
          <a:xfrm>
            <a:off x="5221712" y="3408824"/>
            <a:ext cx="2709438" cy="1523916"/>
          </a:xfrm>
          <a:prstGeom prst="rect">
            <a:avLst/>
          </a:prstGeom>
        </p:spPr>
      </p:pic>
    </p:spTree>
    <p:extLst>
      <p:ext uri="{BB962C8B-B14F-4D97-AF65-F5344CB8AC3E}">
        <p14:creationId xmlns:p14="http://schemas.microsoft.com/office/powerpoint/2010/main" val="3598199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地图服务</a:t>
            </a:r>
          </a:p>
        </p:txBody>
      </p:sp>
      <p:sp>
        <p:nvSpPr>
          <p:cNvPr id="63" name="TextBox 1210"/>
          <p:cNvSpPr/>
          <p:nvPr/>
        </p:nvSpPr>
        <p:spPr>
          <a:xfrm>
            <a:off x="571416" y="1457019"/>
            <a:ext cx="243727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1</a:t>
            </a:r>
            <a:r>
              <a:rPr lang="zh-CN" altLang="en-US" b="1" dirty="0">
                <a:solidFill>
                  <a:srgbClr val="1B4367"/>
                </a:solidFill>
                <a:cs typeface="+mn-ea"/>
                <a:sym typeface="+mn-lt"/>
              </a:rPr>
              <a:t>、</a:t>
            </a:r>
            <a:r>
              <a:rPr lang="en-US" altLang="zh-CN" b="1" dirty="0">
                <a:solidFill>
                  <a:srgbClr val="1B4367"/>
                </a:solidFill>
                <a:cs typeface="+mn-ea"/>
                <a:sym typeface="+mn-lt"/>
              </a:rPr>
              <a:t>ArcGIS Server </a:t>
            </a:r>
            <a:r>
              <a:rPr lang="zh-CN" altLang="en-US" b="1" dirty="0">
                <a:solidFill>
                  <a:srgbClr val="1B4367"/>
                </a:solidFill>
                <a:cs typeface="+mn-ea"/>
                <a:sym typeface="+mn-lt"/>
              </a:rPr>
              <a:t>地图服务</a:t>
            </a:r>
          </a:p>
        </p:txBody>
      </p:sp>
      <p:sp>
        <p:nvSpPr>
          <p:cNvPr id="64" name="文本框 11"/>
          <p:cNvSpPr txBox="1"/>
          <p:nvPr/>
        </p:nvSpPr>
        <p:spPr>
          <a:xfrm>
            <a:off x="571416" y="702271"/>
            <a:ext cx="7596415" cy="77591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服务是</a:t>
            </a:r>
            <a:r>
              <a:rPr lang="en-US" altLang="zh-CN" sz="1200" dirty="0">
                <a:cs typeface="+mn-ea"/>
                <a:sym typeface="+mn-lt"/>
              </a:rPr>
              <a:t>ArcGIS API</a:t>
            </a:r>
            <a:r>
              <a:rPr lang="zh-CN" altLang="en-US" sz="1200" dirty="0">
                <a:cs typeface="+mn-ea"/>
                <a:sym typeface="+mn-lt"/>
              </a:rPr>
              <a:t>使用的支撑，</a:t>
            </a:r>
            <a:r>
              <a:rPr lang="en-US" altLang="zh-CN" sz="1200" dirty="0">
                <a:cs typeface="+mn-ea"/>
                <a:sym typeface="+mn-lt"/>
              </a:rPr>
              <a:t>ArcGIS API</a:t>
            </a:r>
            <a:r>
              <a:rPr lang="zh-CN" altLang="en-US" sz="1200" dirty="0">
                <a:cs typeface="+mn-ea"/>
                <a:sym typeface="+mn-lt"/>
              </a:rPr>
              <a:t>离不开服务，这里的服务获取是泛指，包含了</a:t>
            </a:r>
            <a:r>
              <a:rPr lang="en-US" altLang="zh-CN" sz="1200" dirty="0">
                <a:cs typeface="+mn-ea"/>
                <a:sym typeface="+mn-lt"/>
              </a:rPr>
              <a:t>ArcGIS Server</a:t>
            </a:r>
            <a:r>
              <a:rPr lang="zh-CN" altLang="en-US" sz="1200" dirty="0">
                <a:cs typeface="+mn-ea"/>
                <a:sym typeface="+mn-lt"/>
              </a:rPr>
              <a:t>地图服务，</a:t>
            </a:r>
            <a:r>
              <a:rPr lang="en-US" altLang="zh-CN" sz="1200" dirty="0">
                <a:cs typeface="+mn-ea"/>
                <a:sym typeface="+mn-lt"/>
              </a:rPr>
              <a:t>ArcGIS Server</a:t>
            </a:r>
            <a:r>
              <a:rPr lang="zh-CN" altLang="en-US" sz="1200" dirty="0">
                <a:cs typeface="+mn-ea"/>
                <a:sym typeface="+mn-lt"/>
              </a:rPr>
              <a:t>的服务器处理能力，以及非</a:t>
            </a:r>
            <a:r>
              <a:rPr lang="en-US" altLang="zh-CN" sz="1200" dirty="0">
                <a:cs typeface="+mn-ea"/>
                <a:sym typeface="+mn-lt"/>
              </a:rPr>
              <a:t>ArcGIS</a:t>
            </a:r>
            <a:r>
              <a:rPr lang="zh-CN" altLang="en-US" sz="1200" dirty="0">
                <a:cs typeface="+mn-ea"/>
                <a:sym typeface="+mn-lt"/>
              </a:rPr>
              <a:t> </a:t>
            </a:r>
            <a:r>
              <a:rPr lang="en-US" altLang="zh-CN" sz="1200" dirty="0">
                <a:cs typeface="+mn-ea"/>
                <a:sym typeface="+mn-lt"/>
              </a:rPr>
              <a:t>Server</a:t>
            </a:r>
            <a:r>
              <a:rPr lang="zh-CN" altLang="en-US" sz="1200" dirty="0">
                <a:cs typeface="+mn-ea"/>
                <a:sym typeface="+mn-lt"/>
              </a:rPr>
              <a:t>的第三方遵循</a:t>
            </a:r>
            <a:r>
              <a:rPr lang="en-US" altLang="zh-CN" sz="1200" dirty="0">
                <a:cs typeface="+mn-ea"/>
                <a:sym typeface="+mn-lt"/>
              </a:rPr>
              <a:t>WFS</a:t>
            </a:r>
            <a:r>
              <a:rPr lang="zh-CN" altLang="en-US" sz="1200" dirty="0">
                <a:cs typeface="+mn-ea"/>
                <a:sym typeface="+mn-lt"/>
              </a:rPr>
              <a:t>，</a:t>
            </a:r>
            <a:r>
              <a:rPr lang="en-US" altLang="zh-CN" sz="1200" dirty="0">
                <a:cs typeface="+mn-ea"/>
                <a:sym typeface="+mn-lt"/>
              </a:rPr>
              <a:t>WMS</a:t>
            </a:r>
            <a:r>
              <a:rPr lang="zh-CN" altLang="en-US" sz="1200" dirty="0">
                <a:cs typeface="+mn-ea"/>
                <a:sym typeface="+mn-lt"/>
              </a:rPr>
              <a:t>的地图服务以及离线地图。</a:t>
            </a:r>
            <a:endParaRPr lang="en-US" altLang="zh-CN" sz="1200" dirty="0">
              <a:cs typeface="+mn-ea"/>
              <a:sym typeface="+mn-lt"/>
            </a:endParaRP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TextBox 1210">
            <a:extLst>
              <a:ext uri="{FF2B5EF4-FFF2-40B4-BE49-F238E27FC236}">
                <a16:creationId xmlns:a16="http://schemas.microsoft.com/office/drawing/2014/main" id="{5511B3C7-018A-4358-8EB8-52E5B83BEF3D}"/>
              </a:ext>
            </a:extLst>
          </p:cNvPr>
          <p:cNvSpPr/>
          <p:nvPr/>
        </p:nvSpPr>
        <p:spPr>
          <a:xfrm>
            <a:off x="856913" y="2509943"/>
            <a:ext cx="1108317"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sz="1200" b="1" dirty="0">
                <a:solidFill>
                  <a:srgbClr val="1B4367"/>
                </a:solidFill>
                <a:cs typeface="+mn-ea"/>
                <a:sym typeface="+mn-lt"/>
              </a:rPr>
              <a:t>动态地图服务</a:t>
            </a:r>
            <a:r>
              <a:rPr lang="en-US" altLang="zh-CN" sz="1200" b="1" dirty="0">
                <a:solidFill>
                  <a:srgbClr val="1B4367"/>
                </a:solidFill>
                <a:cs typeface="+mn-ea"/>
                <a:sym typeface="+mn-lt"/>
              </a:rPr>
              <a:t> </a:t>
            </a:r>
          </a:p>
        </p:txBody>
      </p:sp>
      <p:sp>
        <p:nvSpPr>
          <p:cNvPr id="15" name="TextBox 1210">
            <a:extLst>
              <a:ext uri="{FF2B5EF4-FFF2-40B4-BE49-F238E27FC236}">
                <a16:creationId xmlns:a16="http://schemas.microsoft.com/office/drawing/2014/main" id="{2F159A80-2593-466E-A59F-4470E295AF1E}"/>
              </a:ext>
            </a:extLst>
          </p:cNvPr>
          <p:cNvSpPr/>
          <p:nvPr/>
        </p:nvSpPr>
        <p:spPr>
          <a:xfrm>
            <a:off x="860700" y="2755275"/>
            <a:ext cx="1108317"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sz="1200" b="1" dirty="0">
                <a:solidFill>
                  <a:srgbClr val="1B4367"/>
                </a:solidFill>
                <a:cs typeface="+mn-ea"/>
                <a:sym typeface="+mn-lt"/>
              </a:rPr>
              <a:t>切片地图服务</a:t>
            </a:r>
            <a:r>
              <a:rPr lang="en-US" altLang="zh-CN" sz="1200" b="1" dirty="0">
                <a:solidFill>
                  <a:srgbClr val="1B4367"/>
                </a:solidFill>
                <a:cs typeface="+mn-ea"/>
                <a:sym typeface="+mn-lt"/>
              </a:rPr>
              <a:t> </a:t>
            </a:r>
          </a:p>
        </p:txBody>
      </p:sp>
      <p:sp>
        <p:nvSpPr>
          <p:cNvPr id="17" name="TextBox 1210">
            <a:extLst>
              <a:ext uri="{FF2B5EF4-FFF2-40B4-BE49-F238E27FC236}">
                <a16:creationId xmlns:a16="http://schemas.microsoft.com/office/drawing/2014/main" id="{66976CB1-271C-4921-942A-4AA6D66B2A69}"/>
              </a:ext>
            </a:extLst>
          </p:cNvPr>
          <p:cNvSpPr/>
          <p:nvPr/>
        </p:nvSpPr>
        <p:spPr>
          <a:xfrm>
            <a:off x="571415" y="3094210"/>
            <a:ext cx="150586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2</a:t>
            </a:r>
            <a:r>
              <a:rPr lang="zh-CN" altLang="en-US" b="1" dirty="0">
                <a:solidFill>
                  <a:srgbClr val="1B4367"/>
                </a:solidFill>
                <a:cs typeface="+mn-ea"/>
                <a:sym typeface="+mn-lt"/>
              </a:rPr>
              <a:t>、离线地图服务</a:t>
            </a:r>
            <a:endParaRPr lang="en-US" altLang="zh-CN" b="1" dirty="0">
              <a:solidFill>
                <a:srgbClr val="1B4367"/>
              </a:solidFill>
              <a:cs typeface="+mn-ea"/>
              <a:sym typeface="+mn-lt"/>
            </a:endParaRPr>
          </a:p>
        </p:txBody>
      </p:sp>
      <p:sp>
        <p:nvSpPr>
          <p:cNvPr id="18" name="TextBox 1210">
            <a:extLst>
              <a:ext uri="{FF2B5EF4-FFF2-40B4-BE49-F238E27FC236}">
                <a16:creationId xmlns:a16="http://schemas.microsoft.com/office/drawing/2014/main" id="{429D4F9B-3040-4118-A658-AE7AB6A1F652}"/>
              </a:ext>
            </a:extLst>
          </p:cNvPr>
          <p:cNvSpPr/>
          <p:nvPr/>
        </p:nvSpPr>
        <p:spPr>
          <a:xfrm>
            <a:off x="583720" y="3953317"/>
            <a:ext cx="168539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3</a:t>
            </a:r>
            <a:r>
              <a:rPr lang="zh-CN" altLang="en-US" b="1" dirty="0">
                <a:solidFill>
                  <a:srgbClr val="1B4367"/>
                </a:solidFill>
                <a:cs typeface="+mn-ea"/>
                <a:sym typeface="+mn-lt"/>
              </a:rPr>
              <a:t>、第三方地图服务</a:t>
            </a:r>
          </a:p>
        </p:txBody>
      </p:sp>
      <p:sp>
        <p:nvSpPr>
          <p:cNvPr id="19" name="文本框 11">
            <a:extLst>
              <a:ext uri="{FF2B5EF4-FFF2-40B4-BE49-F238E27FC236}">
                <a16:creationId xmlns:a16="http://schemas.microsoft.com/office/drawing/2014/main" id="{00199C7F-2C04-4DB0-AED0-F0CCE296CD7D}"/>
              </a:ext>
            </a:extLst>
          </p:cNvPr>
          <p:cNvSpPr txBox="1"/>
          <p:nvPr/>
        </p:nvSpPr>
        <p:spPr>
          <a:xfrm>
            <a:off x="571414" y="1720542"/>
            <a:ext cx="7596415" cy="77591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       地图服务是一种利用 </a:t>
            </a:r>
            <a:r>
              <a:rPr lang="en-US" altLang="zh-CN" sz="1200" dirty="0">
                <a:cs typeface="+mn-ea"/>
                <a:sym typeface="+mn-lt"/>
              </a:rPr>
              <a:t>ArcGIS </a:t>
            </a:r>
            <a:r>
              <a:rPr lang="zh-CN" altLang="en-US" sz="1200" dirty="0">
                <a:cs typeface="+mn-ea"/>
                <a:sym typeface="+mn-lt"/>
              </a:rPr>
              <a:t>使地图可通过 </a:t>
            </a:r>
            <a:r>
              <a:rPr lang="en-US" altLang="zh-CN" sz="1200" dirty="0">
                <a:cs typeface="+mn-ea"/>
                <a:sym typeface="+mn-lt"/>
              </a:rPr>
              <a:t>Web </a:t>
            </a:r>
            <a:r>
              <a:rPr lang="zh-CN" altLang="en-US" sz="1200" dirty="0">
                <a:cs typeface="+mn-ea"/>
                <a:sym typeface="+mn-lt"/>
              </a:rPr>
              <a:t>进行访问的方法。我们首先在 </a:t>
            </a:r>
            <a:r>
              <a:rPr lang="en-US" altLang="zh-CN" sz="1200" dirty="0">
                <a:cs typeface="+mn-ea"/>
                <a:sym typeface="+mn-lt"/>
              </a:rPr>
              <a:t>ArcMap </a:t>
            </a:r>
            <a:r>
              <a:rPr lang="zh-CN" altLang="en-US" sz="1200" dirty="0">
                <a:cs typeface="+mn-ea"/>
                <a:sym typeface="+mn-lt"/>
              </a:rPr>
              <a:t>中制作地图，然后将地图作为服务发布到 </a:t>
            </a:r>
            <a:r>
              <a:rPr lang="en-US" altLang="zh-CN" sz="1200" dirty="0">
                <a:cs typeface="+mn-ea"/>
                <a:sym typeface="+mn-lt"/>
              </a:rPr>
              <a:t>ArcGIS Server </a:t>
            </a:r>
            <a:r>
              <a:rPr lang="zh-CN" altLang="en-US" sz="1200" dirty="0">
                <a:cs typeface="+mn-ea"/>
                <a:sym typeface="+mn-lt"/>
              </a:rPr>
              <a:t>站点上。之后，</a:t>
            </a:r>
            <a:r>
              <a:rPr lang="en-US" altLang="zh-CN" sz="1200" dirty="0">
                <a:cs typeface="+mn-ea"/>
                <a:sym typeface="+mn-lt"/>
              </a:rPr>
              <a:t>Internet </a:t>
            </a:r>
            <a:r>
              <a:rPr lang="zh-CN" altLang="en-US" sz="1200" dirty="0">
                <a:cs typeface="+mn-ea"/>
                <a:sym typeface="+mn-lt"/>
              </a:rPr>
              <a:t>用户便可在 </a:t>
            </a:r>
            <a:r>
              <a:rPr lang="en-US" altLang="zh-CN" sz="1200" dirty="0">
                <a:cs typeface="+mn-ea"/>
                <a:sym typeface="+mn-lt"/>
              </a:rPr>
              <a:t>Web </a:t>
            </a:r>
            <a:r>
              <a:rPr lang="zh-CN" altLang="en-US" sz="1200" dirty="0">
                <a:cs typeface="+mn-ea"/>
                <a:sym typeface="+mn-lt"/>
              </a:rPr>
              <a:t>应用程序以及其他客户端应用程序中使用此地图服务。</a:t>
            </a:r>
          </a:p>
        </p:txBody>
      </p:sp>
      <p:sp>
        <p:nvSpPr>
          <p:cNvPr id="20" name="文本框 11">
            <a:extLst>
              <a:ext uri="{FF2B5EF4-FFF2-40B4-BE49-F238E27FC236}">
                <a16:creationId xmlns:a16="http://schemas.microsoft.com/office/drawing/2014/main" id="{F26627A2-6F81-4AC8-BEB5-7EEF00DE6B7F}"/>
              </a:ext>
            </a:extLst>
          </p:cNvPr>
          <p:cNvSpPr txBox="1"/>
          <p:nvPr/>
        </p:nvSpPr>
        <p:spPr>
          <a:xfrm>
            <a:off x="571414" y="3366525"/>
            <a:ext cx="7596415" cy="5322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       将地图信息以图片形式（类似于地图切片的形式），按照一定的排序规则发布到</a:t>
            </a:r>
            <a:r>
              <a:rPr lang="en-US" altLang="zh-CN" sz="1200" dirty="0">
                <a:cs typeface="+mn-ea"/>
                <a:sym typeface="+mn-lt"/>
              </a:rPr>
              <a:t>Apache</a:t>
            </a:r>
            <a:r>
              <a:rPr lang="zh-CN" altLang="en-US" sz="1200" dirty="0">
                <a:cs typeface="+mn-ea"/>
                <a:sym typeface="+mn-lt"/>
              </a:rPr>
              <a:t>、</a:t>
            </a:r>
            <a:r>
              <a:rPr lang="en-US" altLang="zh-CN" sz="1200" dirty="0">
                <a:cs typeface="+mn-ea"/>
                <a:sym typeface="+mn-lt"/>
              </a:rPr>
              <a:t>Tomcat</a:t>
            </a:r>
            <a:r>
              <a:rPr lang="zh-CN" altLang="en-US" sz="1200" dirty="0">
                <a:cs typeface="+mn-ea"/>
                <a:sym typeface="+mn-lt"/>
              </a:rPr>
              <a:t>、</a:t>
            </a:r>
            <a:r>
              <a:rPr lang="en-US" altLang="zh-CN" sz="1200" dirty="0">
                <a:cs typeface="+mn-ea"/>
                <a:sym typeface="+mn-lt"/>
              </a:rPr>
              <a:t>Nginx</a:t>
            </a:r>
            <a:r>
              <a:rPr lang="zh-CN" altLang="en-US" sz="1200" dirty="0">
                <a:cs typeface="+mn-ea"/>
                <a:sym typeface="+mn-lt"/>
              </a:rPr>
              <a:t>的服务器上作为静态资源提供访问。一般仅作为底图展示</a:t>
            </a:r>
          </a:p>
        </p:txBody>
      </p:sp>
      <p:sp>
        <p:nvSpPr>
          <p:cNvPr id="21" name="TextBox 1210">
            <a:extLst>
              <a:ext uri="{FF2B5EF4-FFF2-40B4-BE49-F238E27FC236}">
                <a16:creationId xmlns:a16="http://schemas.microsoft.com/office/drawing/2014/main" id="{D092E03A-A833-4A5A-9D86-E478CEE8D053}"/>
              </a:ext>
            </a:extLst>
          </p:cNvPr>
          <p:cNvSpPr/>
          <p:nvPr/>
        </p:nvSpPr>
        <p:spPr>
          <a:xfrm>
            <a:off x="856912" y="4292540"/>
            <a:ext cx="1108317"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sz="1200" b="1" dirty="0">
                <a:solidFill>
                  <a:srgbClr val="1B4367"/>
                </a:solidFill>
                <a:cs typeface="+mn-ea"/>
                <a:sym typeface="+mn-lt"/>
              </a:rPr>
              <a:t>超图地图服务</a:t>
            </a:r>
            <a:r>
              <a:rPr lang="en-US" altLang="zh-CN" sz="1200" b="1" dirty="0">
                <a:solidFill>
                  <a:srgbClr val="1B4367"/>
                </a:solidFill>
                <a:cs typeface="+mn-ea"/>
                <a:sym typeface="+mn-lt"/>
              </a:rPr>
              <a:t> </a:t>
            </a:r>
          </a:p>
        </p:txBody>
      </p:sp>
    </p:spTree>
    <p:extLst>
      <p:ext uri="{BB962C8B-B14F-4D97-AF65-F5344CB8AC3E}">
        <p14:creationId xmlns:p14="http://schemas.microsoft.com/office/powerpoint/2010/main" val="307251278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地图服务</a:t>
            </a:r>
          </a:p>
        </p:txBody>
      </p:sp>
      <p:sp>
        <p:nvSpPr>
          <p:cNvPr id="63" name="TextBox 1210"/>
          <p:cNvSpPr/>
          <p:nvPr/>
        </p:nvSpPr>
        <p:spPr>
          <a:xfrm>
            <a:off x="676243" y="750810"/>
            <a:ext cx="21471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ArcGIS Server </a:t>
            </a:r>
            <a:r>
              <a:rPr lang="zh-CN" altLang="en-US" b="1" dirty="0">
                <a:solidFill>
                  <a:srgbClr val="1B4367"/>
                </a:solidFill>
                <a:cs typeface="+mn-ea"/>
                <a:sym typeface="+mn-lt"/>
              </a:rPr>
              <a:t>地图服务</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TextBox 1210">
            <a:extLst>
              <a:ext uri="{FF2B5EF4-FFF2-40B4-BE49-F238E27FC236}">
                <a16:creationId xmlns:a16="http://schemas.microsoft.com/office/drawing/2014/main" id="{5511B3C7-018A-4358-8EB8-52E5B83BEF3D}"/>
              </a:ext>
            </a:extLst>
          </p:cNvPr>
          <p:cNvSpPr/>
          <p:nvPr/>
        </p:nvSpPr>
        <p:spPr>
          <a:xfrm>
            <a:off x="774478" y="2927518"/>
            <a:ext cx="2559272"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b="1" dirty="0">
                <a:solidFill>
                  <a:srgbClr val="1B4367"/>
                </a:solidFill>
                <a:cs typeface="+mn-ea"/>
                <a:sym typeface="+mn-lt"/>
              </a:rPr>
              <a:t>动态地图服务 </a:t>
            </a:r>
            <a:r>
              <a:rPr lang="en-US" altLang="zh-CN" sz="1200" b="1" dirty="0">
                <a:solidFill>
                  <a:srgbClr val="1B4367"/>
                </a:solidFill>
                <a:cs typeface="+mn-ea"/>
                <a:sym typeface="+mn-lt"/>
              </a:rPr>
              <a:t>— DynamicService </a:t>
            </a:r>
          </a:p>
        </p:txBody>
      </p:sp>
      <p:sp>
        <p:nvSpPr>
          <p:cNvPr id="14" name="文本框 11">
            <a:extLst>
              <a:ext uri="{FF2B5EF4-FFF2-40B4-BE49-F238E27FC236}">
                <a16:creationId xmlns:a16="http://schemas.microsoft.com/office/drawing/2014/main" id="{03F0ED90-2F95-438E-9E3E-033F34A7D79B}"/>
              </a:ext>
            </a:extLst>
          </p:cNvPr>
          <p:cNvSpPr txBox="1"/>
          <p:nvPr/>
        </p:nvSpPr>
        <p:spPr>
          <a:xfrm>
            <a:off x="924339" y="3181434"/>
            <a:ext cx="7158182" cy="150688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动态地图会在用户发出请求时进行绘制（</a:t>
            </a:r>
            <a:r>
              <a:rPr lang="zh-CN" altLang="en-US" sz="1200" dirty="0">
                <a:solidFill>
                  <a:srgbClr val="FF0000"/>
                </a:solidFill>
                <a:cs typeface="+mn-ea"/>
                <a:sym typeface="+mn-lt"/>
              </a:rPr>
              <a:t>慢</a:t>
            </a:r>
            <a:r>
              <a:rPr lang="zh-CN" altLang="en-US" sz="1200" dirty="0">
                <a:cs typeface="+mn-ea"/>
                <a:sym typeface="+mn-lt"/>
              </a:rPr>
              <a:t>）。</a:t>
            </a:r>
          </a:p>
          <a:p>
            <a:pPr>
              <a:lnSpc>
                <a:spcPts val="1900"/>
              </a:lnSpc>
            </a:pPr>
            <a:r>
              <a:rPr lang="zh-CN" altLang="en-US" sz="1200" dirty="0">
                <a:cs typeface="+mn-ea"/>
                <a:sym typeface="+mn-lt"/>
              </a:rPr>
              <a:t>地图服务具有允许客户端（例如 </a:t>
            </a:r>
            <a:r>
              <a:rPr lang="en-US" altLang="zh-CN" sz="1200" dirty="0">
                <a:cs typeface="+mn-ea"/>
                <a:sym typeface="+mn-lt"/>
              </a:rPr>
              <a:t>ArcGIS web API</a:t>
            </a:r>
            <a:r>
              <a:rPr lang="zh-CN" altLang="en-US" sz="1200" dirty="0">
                <a:cs typeface="+mn-ea"/>
                <a:sym typeface="+mn-lt"/>
              </a:rPr>
              <a:t>）动态更改每个图层的行为和外观。（图层的显隐控制）</a:t>
            </a:r>
          </a:p>
          <a:p>
            <a:pPr>
              <a:lnSpc>
                <a:spcPts val="1900"/>
              </a:lnSpc>
            </a:pPr>
            <a:r>
              <a:rPr lang="zh-CN" altLang="en-US" sz="1200" dirty="0">
                <a:cs typeface="+mn-ea"/>
                <a:sym typeface="+mn-lt"/>
              </a:rPr>
              <a:t>可以执行属性查询，空间查询等相关功能。</a:t>
            </a:r>
            <a:endParaRPr lang="en-US" altLang="zh-CN" sz="1200" dirty="0">
              <a:cs typeface="+mn-ea"/>
              <a:sym typeface="+mn-lt"/>
            </a:endParaRPr>
          </a:p>
          <a:p>
            <a:pPr>
              <a:lnSpc>
                <a:spcPts val="1900"/>
              </a:lnSpc>
            </a:pPr>
            <a:r>
              <a:rPr lang="zh-CN" altLang="en-US" sz="1200" dirty="0">
                <a:cs typeface="+mn-ea"/>
                <a:sym typeface="+mn-lt"/>
              </a:rPr>
              <a:t>操作：</a:t>
            </a:r>
            <a:endParaRPr lang="en-US" altLang="zh-CN" sz="1200" dirty="0">
              <a:cs typeface="+mn-ea"/>
              <a:sym typeface="+mn-lt"/>
            </a:endParaRPr>
          </a:p>
          <a:p>
            <a:pPr>
              <a:lnSpc>
                <a:spcPts val="1900"/>
              </a:lnSpc>
            </a:pPr>
            <a:r>
              <a:rPr lang="en-US" altLang="zh-CN" sz="1200" dirty="0">
                <a:cs typeface="+mn-ea"/>
                <a:sym typeface="+mn-lt"/>
              </a:rPr>
              <a:t>      1</a:t>
            </a:r>
            <a:r>
              <a:rPr lang="zh-CN" altLang="en-US" sz="1200" dirty="0">
                <a:cs typeface="+mn-ea"/>
                <a:sym typeface="+mn-lt"/>
              </a:rPr>
              <a:t>、动态地图服务发布（注册数据源）</a:t>
            </a:r>
            <a:endParaRPr lang="en-US" altLang="zh-CN" sz="1200" dirty="0">
              <a:cs typeface="+mn-ea"/>
              <a:sym typeface="+mn-lt"/>
            </a:endParaRPr>
          </a:p>
          <a:p>
            <a:pPr>
              <a:lnSpc>
                <a:spcPts val="1900"/>
              </a:lnSpc>
            </a:pPr>
            <a:r>
              <a:rPr lang="en-US" altLang="zh-CN" sz="1200" dirty="0">
                <a:cs typeface="+mn-ea"/>
                <a:sym typeface="+mn-lt"/>
              </a:rPr>
              <a:t>      2</a:t>
            </a:r>
            <a:r>
              <a:rPr lang="zh-CN" altLang="en-US" sz="1200" dirty="0">
                <a:cs typeface="+mn-ea"/>
                <a:sym typeface="+mn-lt"/>
              </a:rPr>
              <a:t>、动态地图服务加载</a:t>
            </a:r>
            <a:endParaRPr lang="en-US" altLang="zh-CN" sz="1200" dirty="0">
              <a:cs typeface="+mn-ea"/>
              <a:sym typeface="+mn-lt"/>
            </a:endParaRPr>
          </a:p>
        </p:txBody>
      </p:sp>
      <p:sp>
        <p:nvSpPr>
          <p:cNvPr id="20" name="TextBox 1210">
            <a:extLst>
              <a:ext uri="{FF2B5EF4-FFF2-40B4-BE49-F238E27FC236}">
                <a16:creationId xmlns:a16="http://schemas.microsoft.com/office/drawing/2014/main" id="{18AAF231-82BE-4424-9CF2-80BD845F8968}"/>
              </a:ext>
            </a:extLst>
          </p:cNvPr>
          <p:cNvSpPr/>
          <p:nvPr/>
        </p:nvSpPr>
        <p:spPr>
          <a:xfrm>
            <a:off x="774478" y="1041162"/>
            <a:ext cx="1604661"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sz="1200" b="1" dirty="0">
                <a:solidFill>
                  <a:srgbClr val="1B4367"/>
                </a:solidFill>
                <a:cs typeface="+mn-ea"/>
                <a:sym typeface="+mn-lt"/>
              </a:rPr>
              <a:t>地图服务发布准备</a:t>
            </a:r>
            <a:r>
              <a:rPr lang="en-US" altLang="zh-CN" sz="1200" b="1" dirty="0">
                <a:solidFill>
                  <a:srgbClr val="1B4367"/>
                </a:solidFill>
                <a:cs typeface="+mn-ea"/>
                <a:sym typeface="+mn-lt"/>
              </a:rPr>
              <a:t> </a:t>
            </a:r>
          </a:p>
        </p:txBody>
      </p:sp>
      <p:sp>
        <p:nvSpPr>
          <p:cNvPr id="21" name="文本框 11">
            <a:extLst>
              <a:ext uri="{FF2B5EF4-FFF2-40B4-BE49-F238E27FC236}">
                <a16:creationId xmlns:a16="http://schemas.microsoft.com/office/drawing/2014/main" id="{F42F989D-2232-4BA6-B6B1-64D7D951C776}"/>
              </a:ext>
            </a:extLst>
          </p:cNvPr>
          <p:cNvSpPr txBox="1"/>
          <p:nvPr/>
        </p:nvSpPr>
        <p:spPr>
          <a:xfrm>
            <a:off x="924339" y="1295078"/>
            <a:ext cx="7438227" cy="150688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ArcGIS Server </a:t>
            </a:r>
            <a:r>
              <a:rPr lang="zh-CN" altLang="en-US" sz="1200" dirty="0">
                <a:cs typeface="+mn-ea"/>
                <a:sym typeface="+mn-lt"/>
              </a:rPr>
              <a:t>地图服务发布需要</a:t>
            </a:r>
            <a:r>
              <a:rPr lang="en-US" altLang="zh-CN" sz="1200" dirty="0">
                <a:cs typeface="+mn-ea"/>
                <a:sym typeface="+mn-lt"/>
              </a:rPr>
              <a:t>ArcGIS</a:t>
            </a:r>
            <a:r>
              <a:rPr lang="zh-CN" altLang="en-US" sz="1200" dirty="0">
                <a:cs typeface="+mn-ea"/>
                <a:sym typeface="+mn-lt"/>
              </a:rPr>
              <a:t>产品中的两个套件：</a:t>
            </a:r>
            <a:r>
              <a:rPr lang="en-US" altLang="zh-CN" sz="1200" dirty="0">
                <a:cs typeface="+mn-ea"/>
                <a:sym typeface="+mn-lt"/>
              </a:rPr>
              <a:t>ArcGIS Desktop</a:t>
            </a:r>
            <a:r>
              <a:rPr lang="zh-CN" altLang="en-US" sz="1200" dirty="0">
                <a:cs typeface="+mn-ea"/>
                <a:sym typeface="+mn-lt"/>
              </a:rPr>
              <a:t>（</a:t>
            </a:r>
            <a:r>
              <a:rPr lang="en-US" altLang="zh-CN" sz="1200" dirty="0">
                <a:cs typeface="+mn-ea"/>
                <a:sym typeface="+mn-lt"/>
              </a:rPr>
              <a:t>ArcMap</a:t>
            </a:r>
            <a:r>
              <a:rPr lang="zh-CN" altLang="en-US" sz="1200" dirty="0">
                <a:cs typeface="+mn-ea"/>
                <a:sym typeface="+mn-lt"/>
              </a:rPr>
              <a:t>）、</a:t>
            </a:r>
            <a:r>
              <a:rPr lang="en-US" altLang="zh-CN" sz="1200" dirty="0">
                <a:cs typeface="+mn-ea"/>
                <a:sym typeface="+mn-lt"/>
              </a:rPr>
              <a:t>ArcGIS Server</a:t>
            </a:r>
          </a:p>
          <a:p>
            <a:pPr>
              <a:lnSpc>
                <a:spcPts val="1900"/>
              </a:lnSpc>
            </a:pPr>
            <a:r>
              <a:rPr lang="en-US" altLang="zh-CN" sz="1200" dirty="0">
                <a:cs typeface="+mn-ea"/>
                <a:sym typeface="+mn-lt"/>
              </a:rPr>
              <a:t>ArcGIS Server </a:t>
            </a:r>
            <a:r>
              <a:rPr lang="zh-CN" altLang="en-US" sz="1200" dirty="0">
                <a:cs typeface="+mn-ea"/>
                <a:sym typeface="+mn-lt"/>
              </a:rPr>
              <a:t>地图服务数据来源：本地地理数据库、关系型数据库</a:t>
            </a:r>
            <a:endParaRPr lang="en-US" altLang="zh-CN" sz="1200" dirty="0">
              <a:cs typeface="+mn-ea"/>
              <a:sym typeface="+mn-lt"/>
            </a:endParaRPr>
          </a:p>
          <a:p>
            <a:pPr>
              <a:lnSpc>
                <a:spcPts val="1900"/>
              </a:lnSpc>
            </a:pPr>
            <a:r>
              <a:rPr lang="zh-CN" altLang="en-US" sz="1200" dirty="0">
                <a:cs typeface="+mn-ea"/>
                <a:sym typeface="+mn-lt"/>
              </a:rPr>
              <a:t>操作：</a:t>
            </a:r>
            <a:endParaRPr lang="en-US" altLang="zh-CN" sz="1200" dirty="0">
              <a:cs typeface="+mn-ea"/>
              <a:sym typeface="+mn-lt"/>
            </a:endParaRPr>
          </a:p>
          <a:p>
            <a:pPr>
              <a:lnSpc>
                <a:spcPts val="1900"/>
              </a:lnSpc>
            </a:pPr>
            <a:r>
              <a:rPr lang="en-US" altLang="zh-CN" sz="1200" dirty="0">
                <a:cs typeface="+mn-ea"/>
                <a:sym typeface="+mn-lt"/>
              </a:rPr>
              <a:t>      1</a:t>
            </a:r>
            <a:r>
              <a:rPr lang="zh-CN" altLang="en-US" sz="1200" dirty="0">
                <a:cs typeface="+mn-ea"/>
                <a:sym typeface="+mn-lt"/>
              </a:rPr>
              <a:t>、</a:t>
            </a:r>
            <a:r>
              <a:rPr lang="en-US" altLang="zh-CN" sz="1200" dirty="0">
                <a:cs typeface="+mn-ea"/>
                <a:sym typeface="+mn-lt"/>
              </a:rPr>
              <a:t> ArcGIS Desktop</a:t>
            </a:r>
            <a:r>
              <a:rPr lang="zh-CN" altLang="en-US" sz="1200" dirty="0">
                <a:cs typeface="+mn-ea"/>
                <a:sym typeface="+mn-lt"/>
              </a:rPr>
              <a:t>与</a:t>
            </a:r>
            <a:r>
              <a:rPr lang="en-US" altLang="zh-CN" sz="1200" dirty="0">
                <a:cs typeface="+mn-ea"/>
                <a:sym typeface="+mn-lt"/>
              </a:rPr>
              <a:t>ArcGIS Server</a:t>
            </a:r>
            <a:r>
              <a:rPr lang="zh-CN" altLang="en-US" sz="1200" dirty="0">
                <a:cs typeface="+mn-ea"/>
                <a:sym typeface="+mn-lt"/>
              </a:rPr>
              <a:t>连接</a:t>
            </a:r>
            <a:endParaRPr lang="en-US" altLang="zh-CN" sz="1200" dirty="0">
              <a:cs typeface="+mn-ea"/>
              <a:sym typeface="+mn-lt"/>
            </a:endParaRPr>
          </a:p>
          <a:p>
            <a:pPr>
              <a:lnSpc>
                <a:spcPts val="1900"/>
              </a:lnSpc>
            </a:pPr>
            <a:r>
              <a:rPr lang="en-US" altLang="zh-CN" sz="1200" dirty="0">
                <a:cs typeface="+mn-ea"/>
                <a:sym typeface="+mn-lt"/>
              </a:rPr>
              <a:t>      2</a:t>
            </a:r>
            <a:r>
              <a:rPr lang="zh-CN" altLang="en-US" sz="1200" dirty="0">
                <a:cs typeface="+mn-ea"/>
                <a:sym typeface="+mn-lt"/>
              </a:rPr>
              <a:t>、本地地理数据库创建，数据导入</a:t>
            </a:r>
            <a:endParaRPr lang="en-US" altLang="zh-CN" sz="1200" dirty="0">
              <a:cs typeface="+mn-ea"/>
              <a:sym typeface="+mn-lt"/>
            </a:endParaRPr>
          </a:p>
          <a:p>
            <a:pPr>
              <a:lnSpc>
                <a:spcPts val="1900"/>
              </a:lnSpc>
            </a:pPr>
            <a:r>
              <a:rPr lang="en-US" altLang="zh-CN" sz="1200" dirty="0">
                <a:cs typeface="+mn-ea"/>
                <a:sym typeface="+mn-lt"/>
              </a:rPr>
              <a:t>      3</a:t>
            </a:r>
            <a:r>
              <a:rPr lang="zh-CN" altLang="en-US" sz="1200" dirty="0">
                <a:cs typeface="+mn-ea"/>
                <a:sym typeface="+mn-lt"/>
              </a:rPr>
              <a:t>、关系型数据库连接</a:t>
            </a:r>
            <a:endParaRPr lang="en-US" altLang="zh-CN" sz="1200" dirty="0">
              <a:cs typeface="+mn-ea"/>
              <a:sym typeface="+mn-lt"/>
            </a:endParaRPr>
          </a:p>
        </p:txBody>
      </p:sp>
    </p:spTree>
    <p:extLst>
      <p:ext uri="{BB962C8B-B14F-4D97-AF65-F5344CB8AC3E}">
        <p14:creationId xmlns:p14="http://schemas.microsoft.com/office/powerpoint/2010/main" val="7824903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地图服务</a:t>
            </a:r>
          </a:p>
        </p:txBody>
      </p:sp>
      <p:sp>
        <p:nvSpPr>
          <p:cNvPr id="63" name="TextBox 1210"/>
          <p:cNvSpPr/>
          <p:nvPr/>
        </p:nvSpPr>
        <p:spPr>
          <a:xfrm>
            <a:off x="709386" y="764848"/>
            <a:ext cx="214712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en-US" altLang="zh-CN" b="1" dirty="0">
                <a:solidFill>
                  <a:srgbClr val="1B4367"/>
                </a:solidFill>
                <a:cs typeface="+mn-ea"/>
                <a:sym typeface="+mn-lt"/>
              </a:rPr>
              <a:t>ArcGIS Server </a:t>
            </a:r>
            <a:r>
              <a:rPr lang="zh-CN" altLang="en-US" b="1" dirty="0">
                <a:solidFill>
                  <a:srgbClr val="1B4367"/>
                </a:solidFill>
                <a:cs typeface="+mn-ea"/>
                <a:sym typeface="+mn-lt"/>
              </a:rPr>
              <a:t>地图服务</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8" name="TextBox 1210">
            <a:extLst>
              <a:ext uri="{FF2B5EF4-FFF2-40B4-BE49-F238E27FC236}">
                <a16:creationId xmlns:a16="http://schemas.microsoft.com/office/drawing/2014/main" id="{9C72FFDA-86A1-485C-A9F9-C7C82D5F5556}"/>
              </a:ext>
            </a:extLst>
          </p:cNvPr>
          <p:cNvSpPr/>
          <p:nvPr/>
        </p:nvSpPr>
        <p:spPr>
          <a:xfrm>
            <a:off x="864886" y="1099982"/>
            <a:ext cx="2278364" cy="253916"/>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r>
              <a:rPr lang="zh-CN" altLang="en-US" sz="1200" b="1" dirty="0">
                <a:solidFill>
                  <a:srgbClr val="1B4367"/>
                </a:solidFill>
                <a:cs typeface="+mn-ea"/>
                <a:sym typeface="+mn-lt"/>
              </a:rPr>
              <a:t>切片地图服务 </a:t>
            </a:r>
            <a:r>
              <a:rPr lang="en-US" altLang="zh-CN" sz="1200" b="1" dirty="0">
                <a:solidFill>
                  <a:srgbClr val="1B4367"/>
                </a:solidFill>
                <a:cs typeface="+mn-ea"/>
                <a:sym typeface="+mn-lt"/>
              </a:rPr>
              <a:t>— TiledService </a:t>
            </a:r>
          </a:p>
        </p:txBody>
      </p:sp>
      <p:sp>
        <p:nvSpPr>
          <p:cNvPr id="19" name="文本框 11">
            <a:extLst>
              <a:ext uri="{FF2B5EF4-FFF2-40B4-BE49-F238E27FC236}">
                <a16:creationId xmlns:a16="http://schemas.microsoft.com/office/drawing/2014/main" id="{5FDB2A66-26B8-46F3-AEA4-867F59568DB0}"/>
              </a:ext>
            </a:extLst>
          </p:cNvPr>
          <p:cNvSpPr txBox="1"/>
          <p:nvPr/>
        </p:nvSpPr>
        <p:spPr>
          <a:xfrm>
            <a:off x="552144" y="1383418"/>
            <a:ext cx="7798106" cy="77591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t>
            </a:r>
            <a:r>
              <a:rPr lang="zh-CN" altLang="en-US" sz="1200" dirty="0">
                <a:cs typeface="+mn-ea"/>
                <a:sym typeface="+mn-lt"/>
              </a:rPr>
              <a:t>切片地图服务又叫缓存服务区，地图缓存是使地图和图像服务更快运行的一种非常有效的方法。创建地图缓存时，服务器会在若干个不同的比例级别上绘制整个地图并存储地图图像的副本。然后，服务器可在某人请求使用地图时分发这些图像。对于服务器来说，每次请求使用地图时，返回缓存的图像要比绘制地图快得多。</a:t>
            </a:r>
          </a:p>
        </p:txBody>
      </p:sp>
      <p:pic>
        <p:nvPicPr>
          <p:cNvPr id="2" name="图片 1">
            <a:extLst>
              <a:ext uri="{FF2B5EF4-FFF2-40B4-BE49-F238E27FC236}">
                <a16:creationId xmlns:a16="http://schemas.microsoft.com/office/drawing/2014/main" id="{6CEA1875-F2C5-45EA-9A1E-84DA7A0CF148}"/>
              </a:ext>
            </a:extLst>
          </p:cNvPr>
          <p:cNvPicPr>
            <a:picLocks noChangeAspect="1"/>
          </p:cNvPicPr>
          <p:nvPr/>
        </p:nvPicPr>
        <p:blipFill>
          <a:blip r:embed="rId3"/>
          <a:stretch>
            <a:fillRect/>
          </a:stretch>
        </p:blipFill>
        <p:spPr>
          <a:xfrm>
            <a:off x="617236" y="2461024"/>
            <a:ext cx="3317048" cy="2171700"/>
          </a:xfrm>
          <a:prstGeom prst="rect">
            <a:avLst/>
          </a:prstGeom>
        </p:spPr>
      </p:pic>
      <p:sp>
        <p:nvSpPr>
          <p:cNvPr id="11" name="文本框 11">
            <a:extLst>
              <a:ext uri="{FF2B5EF4-FFF2-40B4-BE49-F238E27FC236}">
                <a16:creationId xmlns:a16="http://schemas.microsoft.com/office/drawing/2014/main" id="{4C11B139-DFE9-4628-A18C-C8CB8030BBD3}"/>
              </a:ext>
            </a:extLst>
          </p:cNvPr>
          <p:cNvSpPr txBox="1"/>
          <p:nvPr/>
        </p:nvSpPr>
        <p:spPr>
          <a:xfrm>
            <a:off x="4451196" y="2318936"/>
            <a:ext cx="3899053" cy="150688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特点：</a:t>
            </a:r>
            <a:endParaRPr lang="en-US" altLang="zh-CN" sz="1200" dirty="0">
              <a:cs typeface="+mn-ea"/>
              <a:sym typeface="+mn-lt"/>
            </a:endParaRPr>
          </a:p>
          <a:p>
            <a:pPr>
              <a:lnSpc>
                <a:spcPts val="1900"/>
              </a:lnSpc>
            </a:pPr>
            <a:r>
              <a:rPr lang="en-US" altLang="zh-CN" sz="1200" dirty="0">
                <a:cs typeface="+mn-ea"/>
                <a:sym typeface="+mn-lt"/>
              </a:rPr>
              <a:t>      </a:t>
            </a:r>
            <a:r>
              <a:rPr lang="zh-CN" altLang="en-US" sz="1000" dirty="0">
                <a:cs typeface="+mn-ea"/>
                <a:sym typeface="+mn-lt"/>
              </a:rPr>
              <a:t>由于切片地图服务中的图片不需要服务器实时生成，本身存在服务器的硬盘上，所以大大提高了服务器的性能。</a:t>
            </a:r>
            <a:endParaRPr lang="en-US" altLang="zh-CN" sz="1000" dirty="0">
              <a:cs typeface="+mn-ea"/>
              <a:sym typeface="+mn-lt"/>
            </a:endParaRPr>
          </a:p>
          <a:p>
            <a:pPr>
              <a:lnSpc>
                <a:spcPts val="1900"/>
              </a:lnSpc>
            </a:pPr>
            <a:r>
              <a:rPr lang="en-US" altLang="zh-CN" sz="1000" dirty="0">
                <a:cs typeface="+mn-ea"/>
                <a:sym typeface="+mn-lt"/>
              </a:rPr>
              <a:t>       </a:t>
            </a:r>
            <a:r>
              <a:rPr lang="zh-CN" altLang="en-US" sz="1000" dirty="0">
                <a:cs typeface="+mn-ea"/>
                <a:sym typeface="+mn-lt"/>
              </a:rPr>
              <a:t>切片地图服务由于图片事先存在，所以该服务实现的功能有限，例如想隐藏服务中的某一个图层不可以实现。</a:t>
            </a:r>
          </a:p>
          <a:p>
            <a:pPr>
              <a:lnSpc>
                <a:spcPts val="1900"/>
              </a:lnSpc>
            </a:pPr>
            <a:r>
              <a:rPr lang="zh-CN" altLang="en-US" sz="1000" dirty="0">
                <a:cs typeface="+mn-ea"/>
                <a:sym typeface="+mn-lt"/>
              </a:rPr>
              <a:t>       当缓存级别较高时，占用的硬盘存储量较大</a:t>
            </a:r>
          </a:p>
        </p:txBody>
      </p:sp>
      <p:sp>
        <p:nvSpPr>
          <p:cNvPr id="12" name="文本框 11">
            <a:extLst>
              <a:ext uri="{FF2B5EF4-FFF2-40B4-BE49-F238E27FC236}">
                <a16:creationId xmlns:a16="http://schemas.microsoft.com/office/drawing/2014/main" id="{C1549CAF-9CA8-45E3-83B6-557AD3F65803}"/>
              </a:ext>
            </a:extLst>
          </p:cNvPr>
          <p:cNvSpPr txBox="1"/>
          <p:nvPr/>
        </p:nvSpPr>
        <p:spPr>
          <a:xfrm>
            <a:off x="4451196" y="3766736"/>
            <a:ext cx="3899053"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操作：</a:t>
            </a:r>
            <a:endParaRPr lang="en-US" altLang="zh-CN" sz="1200" dirty="0">
              <a:cs typeface="+mn-ea"/>
              <a:sym typeface="+mn-lt"/>
            </a:endParaRPr>
          </a:p>
          <a:p>
            <a:pPr>
              <a:lnSpc>
                <a:spcPts val="1900"/>
              </a:lnSpc>
            </a:pPr>
            <a:r>
              <a:rPr lang="en-US" altLang="zh-CN" sz="1200" dirty="0">
                <a:cs typeface="+mn-ea"/>
                <a:sym typeface="+mn-lt"/>
              </a:rPr>
              <a:t>      </a:t>
            </a:r>
            <a:r>
              <a:rPr lang="en-US" altLang="zh-CN" sz="1000" dirty="0">
                <a:cs typeface="+mn-ea"/>
                <a:sym typeface="+mn-lt"/>
              </a:rPr>
              <a:t>1</a:t>
            </a:r>
            <a:r>
              <a:rPr lang="zh-CN" altLang="en-US" sz="1000" dirty="0">
                <a:cs typeface="+mn-ea"/>
                <a:sym typeface="+mn-lt"/>
              </a:rPr>
              <a:t>、切片地图服务发布（不存在在关系型数据库中）</a:t>
            </a:r>
            <a:endParaRPr lang="en-US" altLang="zh-CN" sz="1000" dirty="0">
              <a:cs typeface="+mn-ea"/>
              <a:sym typeface="+mn-lt"/>
            </a:endParaRPr>
          </a:p>
          <a:p>
            <a:pPr>
              <a:lnSpc>
                <a:spcPts val="1900"/>
              </a:lnSpc>
            </a:pPr>
            <a:r>
              <a:rPr lang="en-US" altLang="zh-CN" sz="1000" dirty="0">
                <a:cs typeface="+mn-ea"/>
                <a:sym typeface="+mn-lt"/>
              </a:rPr>
              <a:t>       2</a:t>
            </a:r>
            <a:r>
              <a:rPr lang="zh-CN" altLang="en-US" sz="1000" dirty="0">
                <a:cs typeface="+mn-ea"/>
                <a:sym typeface="+mn-lt"/>
              </a:rPr>
              <a:t>、切片地图服务加载</a:t>
            </a:r>
            <a:endParaRPr lang="en-US" altLang="zh-CN" sz="1000" dirty="0">
              <a:cs typeface="+mn-ea"/>
              <a:sym typeface="+mn-lt"/>
            </a:endParaRPr>
          </a:p>
          <a:p>
            <a:pPr>
              <a:lnSpc>
                <a:spcPts val="1900"/>
              </a:lnSpc>
            </a:pPr>
            <a:r>
              <a:rPr lang="en-US" altLang="zh-CN" sz="1000" dirty="0">
                <a:cs typeface="+mn-ea"/>
                <a:sym typeface="+mn-lt"/>
              </a:rPr>
              <a:t>       </a:t>
            </a:r>
            <a:endParaRPr lang="zh-CN" altLang="en-US" sz="1000" dirty="0">
              <a:cs typeface="+mn-ea"/>
              <a:sym typeface="+mn-lt"/>
            </a:endParaRPr>
          </a:p>
        </p:txBody>
      </p:sp>
    </p:spTree>
    <p:extLst>
      <p:ext uri="{BB962C8B-B14F-4D97-AF65-F5344CB8AC3E}">
        <p14:creationId xmlns:p14="http://schemas.microsoft.com/office/powerpoint/2010/main" val="2041368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地图服务</a:t>
            </a:r>
          </a:p>
        </p:txBody>
      </p:sp>
      <p:sp>
        <p:nvSpPr>
          <p:cNvPr id="63" name="TextBox 1210"/>
          <p:cNvSpPr/>
          <p:nvPr/>
        </p:nvSpPr>
        <p:spPr>
          <a:xfrm>
            <a:off x="677414" y="767603"/>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离线地图服务</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1" name="文本框 11">
            <a:extLst>
              <a:ext uri="{FF2B5EF4-FFF2-40B4-BE49-F238E27FC236}">
                <a16:creationId xmlns:a16="http://schemas.microsoft.com/office/drawing/2014/main" id="{F42F989D-2232-4BA6-B6B1-64D7D951C776}"/>
              </a:ext>
            </a:extLst>
          </p:cNvPr>
          <p:cNvSpPr txBox="1"/>
          <p:nvPr/>
        </p:nvSpPr>
        <p:spPr>
          <a:xfrm>
            <a:off x="615951" y="1104578"/>
            <a:ext cx="7772016" cy="248151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en-US" altLang="zh-CN" sz="1200" dirty="0">
                <a:cs typeface="+mn-ea"/>
                <a:sym typeface="+mn-lt"/>
              </a:rPr>
              <a:t>       ArcGIS Desktop</a:t>
            </a:r>
            <a:r>
              <a:rPr lang="zh-CN" altLang="en-US" sz="1200" dirty="0">
                <a:cs typeface="+mn-ea"/>
                <a:sym typeface="+mn-lt"/>
              </a:rPr>
              <a:t>、</a:t>
            </a:r>
            <a:r>
              <a:rPr lang="en-US" altLang="zh-CN" sz="1200" dirty="0">
                <a:cs typeface="+mn-ea"/>
                <a:sym typeface="+mn-lt"/>
              </a:rPr>
              <a:t>ArcGIS Server</a:t>
            </a:r>
            <a:r>
              <a:rPr lang="zh-CN" altLang="en-US" sz="1200" dirty="0">
                <a:cs typeface="+mn-ea"/>
                <a:sym typeface="+mn-lt"/>
              </a:rPr>
              <a:t>、</a:t>
            </a:r>
            <a:r>
              <a:rPr lang="en-US" altLang="zh-CN" sz="1200" dirty="0" err="1">
                <a:cs typeface="+mn-ea"/>
                <a:sym typeface="+mn-lt"/>
              </a:rPr>
              <a:t>superMap</a:t>
            </a:r>
            <a:r>
              <a:rPr lang="en-US" altLang="zh-CN" sz="1200" dirty="0">
                <a:cs typeface="+mn-ea"/>
                <a:sym typeface="+mn-lt"/>
              </a:rPr>
              <a:t> </a:t>
            </a:r>
            <a:r>
              <a:rPr lang="en-US" altLang="zh-CN" sz="1200" dirty="0" err="1">
                <a:cs typeface="+mn-ea"/>
                <a:sym typeface="+mn-lt"/>
              </a:rPr>
              <a:t>iServer</a:t>
            </a:r>
            <a:r>
              <a:rPr lang="zh-CN" altLang="en-US" sz="1200" dirty="0">
                <a:cs typeface="+mn-ea"/>
                <a:sym typeface="+mn-lt"/>
              </a:rPr>
              <a:t>等软件是收费的，但是</a:t>
            </a:r>
            <a:r>
              <a:rPr lang="en-US" altLang="zh-CN" sz="1200" dirty="0">
                <a:cs typeface="+mn-ea"/>
                <a:sym typeface="+mn-lt"/>
              </a:rPr>
              <a:t>ArcGIS API for JavaScript</a:t>
            </a:r>
            <a:r>
              <a:rPr lang="zh-CN" altLang="en-US" sz="1200" dirty="0">
                <a:cs typeface="+mn-ea"/>
                <a:sym typeface="+mn-lt"/>
              </a:rPr>
              <a:t>是免费的。在只用到地图，基础的兴趣点标注展示等功能，可以通过离线地图服务方式的实现。将地图信息以图片形式（类似于地图切片的形式），按照一定的排序规则发布到</a:t>
            </a:r>
            <a:r>
              <a:rPr lang="en-US" altLang="zh-CN" sz="1200" dirty="0">
                <a:cs typeface="+mn-ea"/>
                <a:sym typeface="+mn-lt"/>
              </a:rPr>
              <a:t>Apache</a:t>
            </a:r>
            <a:r>
              <a:rPr lang="zh-CN" altLang="en-US" sz="1200" dirty="0">
                <a:cs typeface="+mn-ea"/>
                <a:sym typeface="+mn-lt"/>
              </a:rPr>
              <a:t>、</a:t>
            </a:r>
            <a:r>
              <a:rPr lang="en-US" altLang="zh-CN" sz="1200" dirty="0">
                <a:cs typeface="+mn-ea"/>
                <a:sym typeface="+mn-lt"/>
              </a:rPr>
              <a:t>Tomcat</a:t>
            </a:r>
            <a:r>
              <a:rPr lang="zh-CN" altLang="en-US" sz="1200" dirty="0">
                <a:cs typeface="+mn-ea"/>
                <a:sym typeface="+mn-lt"/>
              </a:rPr>
              <a:t>、</a:t>
            </a:r>
            <a:r>
              <a:rPr lang="en-US" altLang="zh-CN" sz="1200" dirty="0">
                <a:cs typeface="+mn-ea"/>
                <a:sym typeface="+mn-lt"/>
              </a:rPr>
              <a:t>Nginx</a:t>
            </a:r>
            <a:r>
              <a:rPr lang="zh-CN" altLang="en-US" sz="1200" dirty="0">
                <a:cs typeface="+mn-ea"/>
                <a:sym typeface="+mn-lt"/>
              </a:rPr>
              <a:t>的服务器上作为静态资源提供访问。</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准备：</a:t>
            </a:r>
            <a:endParaRPr lang="en-US" altLang="zh-CN" sz="1200" dirty="0">
              <a:cs typeface="+mn-ea"/>
              <a:sym typeface="+mn-lt"/>
            </a:endParaRPr>
          </a:p>
          <a:p>
            <a:pPr>
              <a:lnSpc>
                <a:spcPts val="1900"/>
              </a:lnSpc>
            </a:pPr>
            <a:r>
              <a:rPr lang="en-US" altLang="zh-CN" sz="1200" dirty="0">
                <a:cs typeface="+mn-ea"/>
                <a:sym typeface="+mn-lt"/>
              </a:rPr>
              <a:t>	Web</a:t>
            </a:r>
            <a:r>
              <a:rPr lang="zh-CN" altLang="en-US" sz="1200" dirty="0">
                <a:cs typeface="+mn-ea"/>
                <a:sym typeface="+mn-lt"/>
              </a:rPr>
              <a:t>服务器</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一定规则的地图信息图片</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操作：</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加载离线地图</a:t>
            </a:r>
            <a:endParaRPr lang="en-US" altLang="zh-CN" sz="1200" dirty="0">
              <a:cs typeface="+mn-ea"/>
              <a:sym typeface="+mn-lt"/>
            </a:endParaRPr>
          </a:p>
          <a:p>
            <a:pPr>
              <a:lnSpc>
                <a:spcPts val="1900"/>
              </a:lnSpc>
            </a:pPr>
            <a:r>
              <a:rPr lang="en-US" altLang="zh-CN" sz="1200" dirty="0">
                <a:cs typeface="+mn-ea"/>
                <a:sym typeface="+mn-lt"/>
              </a:rPr>
              <a:t>	</a:t>
            </a:r>
            <a:r>
              <a:rPr lang="en-US" altLang="zh-CN" sz="1200" dirty="0" err="1">
                <a:cs typeface="+mn-ea"/>
                <a:sym typeface="+mn-lt"/>
              </a:rPr>
              <a:t>DojoConfig</a:t>
            </a:r>
            <a:r>
              <a:rPr lang="zh-CN" altLang="en-US" sz="1200" dirty="0">
                <a:cs typeface="+mn-ea"/>
                <a:sym typeface="+mn-lt"/>
              </a:rPr>
              <a:t>配置</a:t>
            </a:r>
            <a:endParaRPr lang="en-US" altLang="zh-CN" sz="1200" dirty="0">
              <a:cs typeface="+mn-ea"/>
              <a:sym typeface="+mn-lt"/>
            </a:endParaRPr>
          </a:p>
        </p:txBody>
      </p:sp>
    </p:spTree>
    <p:extLst>
      <p:ext uri="{BB962C8B-B14F-4D97-AF65-F5344CB8AC3E}">
        <p14:creationId xmlns:p14="http://schemas.microsoft.com/office/powerpoint/2010/main" val="333041293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5158014"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ArcGIS API </a:t>
            </a:r>
            <a:r>
              <a:rPr lang="zh-CN" altLang="en-US" sz="1800" b="1" dirty="0">
                <a:solidFill>
                  <a:srgbClr val="1B4367"/>
                </a:solidFill>
                <a:cs typeface="+mn-ea"/>
                <a:sym typeface="+mn-lt"/>
              </a:rPr>
              <a:t>基础知识 </a:t>
            </a:r>
            <a:r>
              <a:rPr lang="en-US" altLang="zh-CN" sz="1800" b="1" dirty="0">
                <a:solidFill>
                  <a:srgbClr val="1B4367"/>
                </a:solidFill>
                <a:cs typeface="+mn-ea"/>
                <a:sym typeface="+mn-lt"/>
              </a:rPr>
              <a:t>—— </a:t>
            </a:r>
            <a:r>
              <a:rPr lang="zh-CN" altLang="en-US" sz="1800" b="1" dirty="0">
                <a:solidFill>
                  <a:srgbClr val="1B4367"/>
                </a:solidFill>
                <a:cs typeface="+mn-ea"/>
                <a:sym typeface="+mn-lt"/>
              </a:rPr>
              <a:t>地图服务</a:t>
            </a:r>
          </a:p>
        </p:txBody>
      </p:sp>
      <p:sp>
        <p:nvSpPr>
          <p:cNvPr id="63" name="TextBox 1210"/>
          <p:cNvSpPr/>
          <p:nvPr/>
        </p:nvSpPr>
        <p:spPr>
          <a:xfrm>
            <a:off x="677414" y="767603"/>
            <a:ext cx="277223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第三方地图服务 </a:t>
            </a:r>
            <a:r>
              <a:rPr lang="en-US" altLang="zh-CN" b="1" dirty="0">
                <a:solidFill>
                  <a:srgbClr val="1B4367"/>
                </a:solidFill>
                <a:cs typeface="+mn-ea"/>
                <a:sym typeface="+mn-lt"/>
              </a:rPr>
              <a:t>— </a:t>
            </a:r>
            <a:r>
              <a:rPr lang="zh-CN" altLang="en-US" b="1" dirty="0">
                <a:solidFill>
                  <a:srgbClr val="1B4367"/>
                </a:solidFill>
                <a:cs typeface="+mn-ea"/>
                <a:sym typeface="+mn-lt"/>
              </a:rPr>
              <a:t>超图地图服务</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1" name="文本框 11">
            <a:extLst>
              <a:ext uri="{FF2B5EF4-FFF2-40B4-BE49-F238E27FC236}">
                <a16:creationId xmlns:a16="http://schemas.microsoft.com/office/drawing/2014/main" id="{F42F989D-2232-4BA6-B6B1-64D7D951C776}"/>
              </a:ext>
            </a:extLst>
          </p:cNvPr>
          <p:cNvSpPr txBox="1"/>
          <p:nvPr/>
        </p:nvSpPr>
        <p:spPr>
          <a:xfrm>
            <a:off x="615951" y="1104578"/>
            <a:ext cx="7772016" cy="223785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900"/>
              </a:lnSpc>
            </a:pPr>
            <a:r>
              <a:rPr lang="zh-CN" altLang="en-US" sz="1200" dirty="0">
                <a:cs typeface="+mn-ea"/>
                <a:sym typeface="+mn-lt"/>
              </a:rPr>
              <a:t>       超图地图服务是通过</a:t>
            </a:r>
            <a:r>
              <a:rPr lang="en-US" altLang="zh-CN" sz="1200" dirty="0" err="1">
                <a:cs typeface="+mn-ea"/>
                <a:sym typeface="+mn-lt"/>
              </a:rPr>
              <a:t>superMap</a:t>
            </a:r>
            <a:r>
              <a:rPr lang="en-US" altLang="zh-CN" sz="1200" dirty="0">
                <a:cs typeface="+mn-ea"/>
                <a:sym typeface="+mn-lt"/>
              </a:rPr>
              <a:t> </a:t>
            </a:r>
            <a:r>
              <a:rPr lang="en-US" altLang="zh-CN" sz="1200" dirty="0" err="1">
                <a:cs typeface="+mn-ea"/>
                <a:sym typeface="+mn-lt"/>
              </a:rPr>
              <a:t>iServer</a:t>
            </a:r>
            <a:r>
              <a:rPr lang="zh-CN" altLang="en-US" sz="1200" dirty="0">
                <a:cs typeface="+mn-ea"/>
                <a:sym typeface="+mn-lt"/>
              </a:rPr>
              <a:t>发布的地图服务，超图地图服务和</a:t>
            </a:r>
            <a:r>
              <a:rPr lang="en-US" altLang="zh-CN" sz="1200" dirty="0">
                <a:cs typeface="+mn-ea"/>
                <a:sym typeface="+mn-lt"/>
              </a:rPr>
              <a:t>ArcGIS</a:t>
            </a:r>
            <a:r>
              <a:rPr lang="zh-CN" altLang="en-US" sz="1200" dirty="0">
                <a:cs typeface="+mn-ea"/>
                <a:sym typeface="+mn-lt"/>
              </a:rPr>
              <a:t>发布的地图标准不同，导致超图地图服务无法直接用</a:t>
            </a:r>
            <a:r>
              <a:rPr lang="en-US" altLang="zh-CN" sz="1200" dirty="0">
                <a:cs typeface="+mn-ea"/>
                <a:sym typeface="+mn-lt"/>
              </a:rPr>
              <a:t>ArcGIS API </a:t>
            </a:r>
            <a:r>
              <a:rPr lang="zh-CN" altLang="en-US" sz="1200" dirty="0">
                <a:cs typeface="+mn-ea"/>
                <a:sym typeface="+mn-lt"/>
              </a:rPr>
              <a:t>加载，但是</a:t>
            </a:r>
            <a:r>
              <a:rPr lang="en-US" altLang="zh-CN" sz="1200" dirty="0" err="1">
                <a:cs typeface="+mn-ea"/>
                <a:sym typeface="+mn-lt"/>
              </a:rPr>
              <a:t>iServer</a:t>
            </a:r>
            <a:r>
              <a:rPr lang="en-US" altLang="zh-CN" sz="1200" dirty="0">
                <a:cs typeface="+mn-ea"/>
                <a:sym typeface="+mn-lt"/>
              </a:rPr>
              <a:t> </a:t>
            </a:r>
            <a:r>
              <a:rPr lang="zh-CN" altLang="en-US" sz="1200" dirty="0">
                <a:cs typeface="+mn-ea"/>
                <a:sym typeface="+mn-lt"/>
              </a:rPr>
              <a:t>和</a:t>
            </a:r>
            <a:r>
              <a:rPr lang="en-US" altLang="zh-CN" sz="1200" dirty="0">
                <a:cs typeface="+mn-ea"/>
                <a:sym typeface="+mn-lt"/>
              </a:rPr>
              <a:t>ArcGIS API </a:t>
            </a:r>
            <a:r>
              <a:rPr lang="zh-CN" altLang="en-US" sz="1200" dirty="0">
                <a:cs typeface="+mn-ea"/>
                <a:sym typeface="+mn-lt"/>
              </a:rPr>
              <a:t>都支持</a:t>
            </a:r>
            <a:r>
              <a:rPr lang="en-US" altLang="zh-CN" sz="1200" dirty="0">
                <a:cs typeface="+mn-ea"/>
                <a:sym typeface="+mn-lt"/>
              </a:rPr>
              <a:t>OGC</a:t>
            </a:r>
            <a:r>
              <a:rPr lang="zh-CN" altLang="en-US" sz="1200" dirty="0">
                <a:cs typeface="+mn-ea"/>
                <a:sym typeface="+mn-lt"/>
              </a:rPr>
              <a:t>（</a:t>
            </a:r>
            <a:r>
              <a:rPr lang="en-US" altLang="zh-CN" sz="1200" dirty="0">
                <a:cs typeface="+mn-ea"/>
                <a:sym typeface="+mn-lt"/>
              </a:rPr>
              <a:t>Open Geospatial Consortium </a:t>
            </a:r>
            <a:r>
              <a:rPr lang="zh-CN" altLang="en-US" sz="1200" dirty="0">
                <a:cs typeface="+mn-ea"/>
                <a:sym typeface="+mn-lt"/>
              </a:rPr>
              <a:t>开放地理空间联盟）标准的地图服务。通过</a:t>
            </a:r>
            <a:r>
              <a:rPr lang="en-US" altLang="zh-CN" sz="1200" dirty="0" err="1">
                <a:cs typeface="+mn-ea"/>
                <a:sym typeface="+mn-lt"/>
              </a:rPr>
              <a:t>iServer</a:t>
            </a:r>
            <a:r>
              <a:rPr lang="zh-CN" altLang="en-US" sz="1200" dirty="0">
                <a:cs typeface="+mn-ea"/>
                <a:sym typeface="+mn-lt"/>
              </a:rPr>
              <a:t>发布遵循</a:t>
            </a:r>
            <a:r>
              <a:rPr lang="en-US" altLang="zh-CN" sz="1200" dirty="0">
                <a:cs typeface="+mn-ea"/>
                <a:sym typeface="+mn-lt"/>
              </a:rPr>
              <a:t>OGC</a:t>
            </a:r>
            <a:r>
              <a:rPr lang="zh-CN" altLang="en-US" sz="1200" dirty="0">
                <a:cs typeface="+mn-ea"/>
                <a:sym typeface="+mn-lt"/>
              </a:rPr>
              <a:t>标准的</a:t>
            </a:r>
            <a:r>
              <a:rPr lang="en-US" altLang="zh-CN" sz="1200" dirty="0">
                <a:cs typeface="+mn-ea"/>
                <a:sym typeface="+mn-lt"/>
              </a:rPr>
              <a:t>WMS</a:t>
            </a:r>
            <a:r>
              <a:rPr lang="zh-CN" altLang="en-US" sz="1200" dirty="0">
                <a:cs typeface="+mn-ea"/>
                <a:sym typeface="+mn-lt"/>
              </a:rPr>
              <a:t>（动态地图），</a:t>
            </a:r>
            <a:r>
              <a:rPr lang="en-US" altLang="zh-CN" sz="1200" dirty="0">
                <a:cs typeface="+mn-ea"/>
                <a:sym typeface="+mn-lt"/>
              </a:rPr>
              <a:t>WMTS</a:t>
            </a:r>
            <a:r>
              <a:rPr lang="zh-CN" altLang="en-US" sz="1200" dirty="0">
                <a:cs typeface="+mn-ea"/>
                <a:sym typeface="+mn-lt"/>
              </a:rPr>
              <a:t>（切片地图）服务可以被</a:t>
            </a:r>
            <a:r>
              <a:rPr lang="en-US" altLang="zh-CN" sz="1200" dirty="0">
                <a:cs typeface="+mn-ea"/>
                <a:sym typeface="+mn-lt"/>
              </a:rPr>
              <a:t>ArcGIS API </a:t>
            </a:r>
            <a:r>
              <a:rPr lang="zh-CN" altLang="en-US" sz="1200" dirty="0">
                <a:cs typeface="+mn-ea"/>
                <a:sym typeface="+mn-lt"/>
              </a:rPr>
              <a:t>加载使用。超图地图服务一般作为底图使用，考虑到加载素的原因，</a:t>
            </a:r>
            <a:r>
              <a:rPr lang="en-US" altLang="zh-CN" sz="1200" dirty="0">
                <a:cs typeface="+mn-ea"/>
                <a:sym typeface="+mn-lt"/>
              </a:rPr>
              <a:t>WMTS</a:t>
            </a:r>
            <a:r>
              <a:rPr lang="zh-CN" altLang="en-US" sz="1200" dirty="0">
                <a:cs typeface="+mn-ea"/>
                <a:sym typeface="+mn-lt"/>
              </a:rPr>
              <a:t>优先级远大于</a:t>
            </a:r>
            <a:r>
              <a:rPr lang="en-US" altLang="zh-CN" sz="1200" dirty="0">
                <a:cs typeface="+mn-ea"/>
                <a:sym typeface="+mn-lt"/>
              </a:rPr>
              <a:t>WMS</a:t>
            </a:r>
            <a:r>
              <a:rPr lang="zh-CN" altLang="en-US" sz="1200" dirty="0">
                <a:cs typeface="+mn-ea"/>
                <a:sym typeface="+mn-lt"/>
              </a:rPr>
              <a:t>。</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准备：</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发布好的超图地图服务</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操作：</a:t>
            </a:r>
            <a:endParaRPr lang="en-US" altLang="zh-CN" sz="1200" dirty="0">
              <a:cs typeface="+mn-ea"/>
              <a:sym typeface="+mn-lt"/>
            </a:endParaRPr>
          </a:p>
          <a:p>
            <a:pPr>
              <a:lnSpc>
                <a:spcPts val="1900"/>
              </a:lnSpc>
            </a:pPr>
            <a:r>
              <a:rPr lang="en-US" altLang="zh-CN" sz="1200" dirty="0">
                <a:cs typeface="+mn-ea"/>
                <a:sym typeface="+mn-lt"/>
              </a:rPr>
              <a:t>	</a:t>
            </a:r>
            <a:r>
              <a:rPr lang="zh-CN" altLang="en-US" sz="1200" dirty="0">
                <a:cs typeface="+mn-ea"/>
                <a:sym typeface="+mn-lt"/>
              </a:rPr>
              <a:t>加载超图</a:t>
            </a:r>
            <a:r>
              <a:rPr lang="en-US" altLang="zh-CN" sz="1200" dirty="0">
                <a:cs typeface="+mn-ea"/>
                <a:sym typeface="+mn-lt"/>
              </a:rPr>
              <a:t>WMTS</a:t>
            </a:r>
            <a:r>
              <a:rPr lang="zh-CN" altLang="en-US" sz="1200" dirty="0">
                <a:cs typeface="+mn-ea"/>
                <a:sym typeface="+mn-lt"/>
              </a:rPr>
              <a:t>地图服务</a:t>
            </a:r>
            <a:endParaRPr lang="en-US" altLang="zh-CN" sz="1200" dirty="0">
              <a:cs typeface="+mn-ea"/>
              <a:sym typeface="+mn-lt"/>
            </a:endParaRPr>
          </a:p>
        </p:txBody>
      </p:sp>
    </p:spTree>
    <p:extLst>
      <p:ext uri="{BB962C8B-B14F-4D97-AF65-F5344CB8AC3E}">
        <p14:creationId xmlns:p14="http://schemas.microsoft.com/office/powerpoint/2010/main" val="22089539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1668</Words>
  <Application>Microsoft Office PowerPoint</Application>
  <PresentationFormat>全屏显示(16:9)</PresentationFormat>
  <Paragraphs>157</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mine</cp:lastModifiedBy>
  <cp:revision>166</cp:revision>
  <dcterms:created xsi:type="dcterms:W3CDTF">2016-05-20T12:59:00Z</dcterms:created>
  <dcterms:modified xsi:type="dcterms:W3CDTF">2019-01-25T03:24:29Z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