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Lst>
  <p:sldSz cy="5143500" cx="9144000"/>
  <p:notesSz cx="6858000" cy="9144000"/>
  <p:embeddedFontLst>
    <p:embeddedFont>
      <p:font typeface="Proxima Nova"/>
      <p:regular r:id="rId31"/>
      <p:bold r:id="rId32"/>
      <p:italic r:id="rId33"/>
      <p:boldItalic r:id="rId34"/>
    </p:embeddedFont>
    <p:embeddedFont>
      <p:font typeface="Quicksand"/>
      <p:regular r:id="rId35"/>
      <p:bold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ProximaNova-regular.fntdata"/><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font" Target="fonts/ProximaNova-italic.fntdata"/><Relationship Id="rId10" Type="http://schemas.openxmlformats.org/officeDocument/2006/relationships/slide" Target="slides/slide6.xml"/><Relationship Id="rId32" Type="http://schemas.openxmlformats.org/officeDocument/2006/relationships/font" Target="fonts/ProximaNova-bold.fntdata"/><Relationship Id="rId13" Type="http://schemas.openxmlformats.org/officeDocument/2006/relationships/slide" Target="slides/slide9.xml"/><Relationship Id="rId35" Type="http://schemas.openxmlformats.org/officeDocument/2006/relationships/font" Target="fonts/Quicksand-regular.fntdata"/><Relationship Id="rId12" Type="http://schemas.openxmlformats.org/officeDocument/2006/relationships/slide" Target="slides/slide8.xml"/><Relationship Id="rId34" Type="http://schemas.openxmlformats.org/officeDocument/2006/relationships/font" Target="fonts/ProximaNova-boldItalic.fntdata"/><Relationship Id="rId15" Type="http://schemas.openxmlformats.org/officeDocument/2006/relationships/slide" Target="slides/slide11.xml"/><Relationship Id="rId14" Type="http://schemas.openxmlformats.org/officeDocument/2006/relationships/slide" Target="slides/slide10.xml"/><Relationship Id="rId36" Type="http://schemas.openxmlformats.org/officeDocument/2006/relationships/font" Target="fonts/Quicksand-bold.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73e0ed479d_0_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73e0ed479d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740c864099_0_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740c864099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35ed75ccf_0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35ed75ccf_0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73fe32cf58_1_1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73fe32cf58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73fe32cf58_1_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73fe32cf58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Like Henry said looks like soy prices are going to remain low for a long time</a:t>
            </a:r>
            <a:endParaRPr/>
          </a:p>
          <a:p>
            <a:pPr indent="-317500" lvl="0" marL="457200" rtl="0" algn="l">
              <a:spcBef>
                <a:spcPts val="0"/>
              </a:spcBef>
              <a:spcAft>
                <a:spcPts val="0"/>
              </a:spcAft>
              <a:buSzPts val="1400"/>
              <a:buChar char="-"/>
            </a:pPr>
            <a:r>
              <a:rPr lang="en"/>
              <a:t>Make contracts for July in the winter on a tuesday or wednesday</a:t>
            </a:r>
            <a:endParaRPr/>
          </a:p>
          <a:p>
            <a:pPr indent="-317500" lvl="0" marL="457200" rtl="0" algn="l">
              <a:spcBef>
                <a:spcPts val="0"/>
              </a:spcBef>
              <a:spcAft>
                <a:spcPts val="0"/>
              </a:spcAft>
              <a:buSzPts val="1400"/>
              <a:buChar char="-"/>
            </a:pPr>
            <a:r>
              <a:rPr lang="en"/>
              <a:t>Can’t predict Trump’s policy or an outbreak of swine fever but we see that after them price drops and takes month to recover so keep up on these things in the news and either make a contract as soon as you hear about it or be prepared to wait a few months for it to recover</a:t>
            </a:r>
            <a:endParaRPr/>
          </a:p>
          <a:p>
            <a:pPr indent="-317500" lvl="0" marL="457200" rtl="0" algn="l">
              <a:spcBef>
                <a:spcPts val="0"/>
              </a:spcBef>
              <a:spcAft>
                <a:spcPts val="0"/>
              </a:spcAft>
              <a:buSzPts val="1400"/>
              <a:buChar char="-"/>
            </a:pPr>
            <a:r>
              <a:rPr lang="en"/>
              <a:t>There is a period between when tariffs are announced before they are enacted so sell then</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35ed75ccf_0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35ed75ccf_0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73e0ed479d_0_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73e0ed479d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73e0ed479d_0_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73e0ed479d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73e0ed479d_0_3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73e0ed479d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73fe32cf58_3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73fe32cf58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Leon</a:t>
            </a:r>
            <a:endParaRPr/>
          </a:p>
          <a:p>
            <a:pPr indent="0" lvl="0" marL="0" rtl="0" algn="l">
              <a:spcBef>
                <a:spcPts val="0"/>
              </a:spcBef>
              <a:spcAft>
                <a:spcPts val="0"/>
              </a:spcAft>
              <a:buNone/>
            </a:pPr>
            <a:r>
              <a:rPr lang="en"/>
              <a:t>Report prediction errors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35f391192_0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35f391192_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Henry/All</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740c864099_0_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740c864099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73e3e21d62_0_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73e3e21d62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73f2f11b6f_1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73f2f11b6f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Henry</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73f2f11b6f_1_4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73f2f11b6f_1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Henry</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73e0ed479d_0_4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73e0ed479d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73fe32cf58_1_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73fe32cf58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Victoria</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35f391192_0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35f391192_0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Victoria</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7412fdc103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7412fdc10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65afc738f0_0_6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65afc738f0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Henry</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3606f1c2d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3606f1c2d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Green box highlights outside data from september - Nov 1</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All follow same pattern. Cut off July to show relationship better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July - May 7.6 cents per bushel</a:t>
            </a:r>
            <a:endParaRPr/>
          </a:p>
          <a:p>
            <a:pPr indent="0" lvl="0" marL="0" rtl="0" algn="l">
              <a:spcBef>
                <a:spcPts val="0"/>
              </a:spcBef>
              <a:spcAft>
                <a:spcPts val="0"/>
              </a:spcAft>
              <a:buNone/>
            </a:pPr>
            <a:r>
              <a:rPr lang="en"/>
              <a:t>July - March 14.7 cents per bushel</a:t>
            </a:r>
            <a:endParaRPr/>
          </a:p>
          <a:p>
            <a:pPr indent="0" lvl="0" marL="0" rtl="0" algn="l">
              <a:spcBef>
                <a:spcPts val="0"/>
              </a:spcBef>
              <a:spcAft>
                <a:spcPts val="0"/>
              </a:spcAft>
              <a:buNone/>
            </a:pPr>
            <a:r>
              <a:rPr lang="en"/>
              <a:t>May - March 7.1 cents per bushel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50 bushels an acre (average in MN) over a quarter section (160 acres) that’s $560 difference. Between March and July it’s $1,176.</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65afc738f0_0_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65afc738f0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Eleanor</a:t>
            </a:r>
            <a:endParaRPr/>
          </a:p>
          <a:p>
            <a:pPr indent="0" lvl="0" marL="0" rtl="0" algn="l">
              <a:spcBef>
                <a:spcPts val="0"/>
              </a:spcBef>
              <a:spcAft>
                <a:spcPts val="0"/>
              </a:spcAft>
              <a:buNone/>
            </a:pPr>
            <a:r>
              <a:rPr lang="en" sz="900">
                <a:highlight>
                  <a:srgbClr val="FFFFFF"/>
                </a:highlight>
                <a:latin typeface="Courier New"/>
                <a:ea typeface="Courier New"/>
                <a:cs typeface="Courier New"/>
                <a:sym typeface="Courier New"/>
              </a:rPr>
              <a:t>winter - 985</a:t>
            </a:r>
            <a:endParaRPr sz="900">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900">
                <a:highlight>
                  <a:srgbClr val="FFFFFF"/>
                </a:highlight>
                <a:latin typeface="Courier New"/>
                <a:ea typeface="Courier New"/>
                <a:cs typeface="Courier New"/>
                <a:sym typeface="Courier New"/>
              </a:rPr>
              <a:t>spring</a:t>
            </a:r>
            <a:r>
              <a:rPr lang="en" sz="900">
                <a:highlight>
                  <a:srgbClr val="FFFFFF"/>
                </a:highlight>
                <a:latin typeface="Courier New"/>
                <a:ea typeface="Courier New"/>
                <a:cs typeface="Courier New"/>
                <a:sym typeface="Courier New"/>
              </a:rPr>
              <a:t> - </a:t>
            </a:r>
            <a:r>
              <a:rPr lang="en" sz="900">
                <a:highlight>
                  <a:srgbClr val="FFFFFF"/>
                </a:highlight>
                <a:latin typeface="Courier New"/>
                <a:ea typeface="Courier New"/>
                <a:cs typeface="Courier New"/>
                <a:sym typeface="Courier New"/>
              </a:rPr>
              <a:t>954</a:t>
            </a:r>
            <a:endParaRPr sz="900">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900">
                <a:highlight>
                  <a:srgbClr val="FFFFFF"/>
                </a:highlight>
                <a:latin typeface="Courier New"/>
                <a:ea typeface="Courier New"/>
                <a:cs typeface="Courier New"/>
                <a:sym typeface="Courier New"/>
              </a:rPr>
              <a:t>summer</a:t>
            </a:r>
            <a:r>
              <a:rPr lang="en" sz="900">
                <a:highlight>
                  <a:srgbClr val="FFFFFF"/>
                </a:highlight>
                <a:latin typeface="Courier New"/>
                <a:ea typeface="Courier New"/>
                <a:cs typeface="Courier New"/>
                <a:sym typeface="Courier New"/>
              </a:rPr>
              <a:t> - </a:t>
            </a:r>
            <a:r>
              <a:rPr lang="en" sz="900">
                <a:highlight>
                  <a:srgbClr val="FFFFFF"/>
                </a:highlight>
                <a:latin typeface="Courier New"/>
                <a:ea typeface="Courier New"/>
                <a:cs typeface="Courier New"/>
                <a:sym typeface="Courier New"/>
              </a:rPr>
              <a:t>935</a:t>
            </a:r>
            <a:endParaRPr sz="900">
              <a:highlight>
                <a:srgbClr val="FFFFFF"/>
              </a:highlight>
              <a:latin typeface="Courier New"/>
              <a:ea typeface="Courier New"/>
              <a:cs typeface="Courier New"/>
              <a:sym typeface="Courier New"/>
            </a:endParaRPr>
          </a:p>
          <a:p>
            <a:pPr indent="0" lvl="0" marL="0" rtl="0" algn="l">
              <a:lnSpc>
                <a:spcPct val="145000"/>
              </a:lnSpc>
              <a:spcBef>
                <a:spcPts val="0"/>
              </a:spcBef>
              <a:spcAft>
                <a:spcPts val="0"/>
              </a:spcAft>
              <a:buNone/>
            </a:pPr>
            <a:r>
              <a:rPr lang="en" sz="900">
                <a:highlight>
                  <a:srgbClr val="FFFFFF"/>
                </a:highlight>
                <a:latin typeface="Courier New"/>
                <a:ea typeface="Courier New"/>
                <a:cs typeface="Courier New"/>
                <a:sym typeface="Courier New"/>
              </a:rPr>
              <a:t>fall</a:t>
            </a:r>
            <a:r>
              <a:rPr lang="en" sz="900">
                <a:highlight>
                  <a:srgbClr val="FFFFFF"/>
                </a:highlight>
                <a:latin typeface="Courier New"/>
                <a:ea typeface="Courier New"/>
                <a:cs typeface="Courier New"/>
                <a:sym typeface="Courier New"/>
              </a:rPr>
              <a:t> - </a:t>
            </a:r>
            <a:r>
              <a:rPr lang="en" sz="900">
                <a:highlight>
                  <a:srgbClr val="FFFFFF"/>
                </a:highlight>
                <a:latin typeface="Courier New"/>
                <a:ea typeface="Courier New"/>
                <a:cs typeface="Courier New"/>
                <a:sym typeface="Courier New"/>
              </a:rPr>
              <a:t>975</a:t>
            </a:r>
            <a:endParaRPr sz="900">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a:t>For 50 bushels an acre (average in MN) over a quarter section (160 acres) so 8000 bushels: 78800 in Winter vs 74800 Summer —&gt; $4,000 difference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As you can see, there is a difference based on seasonality, which led us to use a time series analysis with seasonality, which Victoria will explain in further detail later</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65afc738f0_0_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65afc738f0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Eleanor</a:t>
            </a:r>
            <a:endParaRPr/>
          </a:p>
          <a:p>
            <a:pPr indent="0" lvl="0" marL="0" rtl="0" algn="l">
              <a:spcBef>
                <a:spcPts val="0"/>
              </a:spcBef>
              <a:spcAft>
                <a:spcPts val="0"/>
              </a:spcAft>
              <a:buNone/>
            </a:pPr>
            <a:r>
              <a:rPr lang="en"/>
              <a:t>We also were curious to see if there was a difference in price based on the day of the week the contract was made. Here you can see a modest, yet visible difference in prices based on the day of the week, with Tues/Wed </a:t>
            </a:r>
            <a:r>
              <a:rPr lang="en"/>
              <a:t>consistently</a:t>
            </a:r>
            <a:r>
              <a:rPr lang="en"/>
              <a:t> being the highest price and the end of the week Thurs/Fri. While the difference between days is only a few cents, it can be a difference of over $150 for the average </a:t>
            </a:r>
            <a:r>
              <a:rPr lang="en"/>
              <a:t>50 bushels an acre (average in MN) over a quarter section (160 acres).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July: </a:t>
            </a:r>
            <a:r>
              <a:rPr lang="en" sz="900">
                <a:highlight>
                  <a:srgbClr val="FFFFFF"/>
                </a:highlight>
                <a:latin typeface="Courier New"/>
                <a:ea typeface="Courier New"/>
                <a:cs typeface="Courier New"/>
                <a:sym typeface="Courier New"/>
              </a:rPr>
              <a:t>969.3199 </a:t>
            </a:r>
            <a:r>
              <a:rPr b="1" lang="en" sz="900">
                <a:highlight>
                  <a:srgbClr val="FFFFFF"/>
                </a:highlight>
                <a:latin typeface="Courier New"/>
                <a:ea typeface="Courier New"/>
                <a:cs typeface="Courier New"/>
                <a:sym typeface="Courier New"/>
              </a:rPr>
              <a:t>969.1221</a:t>
            </a:r>
            <a:r>
              <a:rPr lang="en" sz="900">
                <a:highlight>
                  <a:srgbClr val="FFFFFF"/>
                </a:highlight>
                <a:latin typeface="Courier New"/>
                <a:ea typeface="Courier New"/>
                <a:cs typeface="Courier New"/>
                <a:sym typeface="Courier New"/>
              </a:rPr>
              <a:t> 968.7887 969.1591 </a:t>
            </a:r>
            <a:r>
              <a:rPr b="1" lang="en" sz="900">
                <a:highlight>
                  <a:srgbClr val="FFFFFF"/>
                </a:highlight>
                <a:latin typeface="Courier New"/>
                <a:ea typeface="Courier New"/>
                <a:cs typeface="Courier New"/>
                <a:sym typeface="Courier New"/>
              </a:rPr>
              <a:t>969.9517</a:t>
            </a:r>
            <a:r>
              <a:rPr lang="en" sz="900">
                <a:highlight>
                  <a:srgbClr val="FFFFFF"/>
                </a:highlight>
                <a:latin typeface="Courier New"/>
                <a:ea typeface="Courier New"/>
                <a:cs typeface="Courier New"/>
                <a:sym typeface="Courier New"/>
              </a:rPr>
              <a:t> —&gt; 66.368</a:t>
            </a:r>
            <a:r>
              <a:rPr b="1" lang="en" sz="900">
                <a:highlight>
                  <a:srgbClr val="FFFFFF"/>
                </a:highlight>
                <a:latin typeface="Courier New"/>
                <a:ea typeface="Courier New"/>
                <a:cs typeface="Courier New"/>
                <a:sym typeface="Courier New"/>
              </a:rPr>
              <a:t> </a:t>
            </a:r>
            <a:endParaRPr b="1" sz="900">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a:t>May: </a:t>
            </a:r>
            <a:r>
              <a:rPr lang="en" sz="900">
                <a:highlight>
                  <a:srgbClr val="FFFFFF"/>
                </a:highlight>
                <a:latin typeface="Courier New"/>
                <a:ea typeface="Courier New"/>
                <a:cs typeface="Courier New"/>
                <a:sym typeface="Courier New"/>
              </a:rPr>
              <a:t>953.1576 </a:t>
            </a:r>
            <a:r>
              <a:rPr b="1" lang="en" sz="900">
                <a:highlight>
                  <a:srgbClr val="FFFFFF"/>
                </a:highlight>
                <a:latin typeface="Courier New"/>
                <a:ea typeface="Courier New"/>
                <a:cs typeface="Courier New"/>
                <a:sym typeface="Courier New"/>
              </a:rPr>
              <a:t>952.0536</a:t>
            </a:r>
            <a:r>
              <a:rPr lang="en" sz="900">
                <a:highlight>
                  <a:srgbClr val="FFFFFF"/>
                </a:highlight>
                <a:latin typeface="Courier New"/>
                <a:ea typeface="Courier New"/>
                <a:cs typeface="Courier New"/>
                <a:sym typeface="Courier New"/>
              </a:rPr>
              <a:t> 952.7473 </a:t>
            </a:r>
            <a:r>
              <a:rPr b="1" lang="en" sz="900">
                <a:highlight>
                  <a:srgbClr val="FFFFFF"/>
                </a:highlight>
                <a:latin typeface="Courier New"/>
                <a:ea typeface="Courier New"/>
                <a:cs typeface="Courier New"/>
                <a:sym typeface="Courier New"/>
              </a:rPr>
              <a:t>954.1413</a:t>
            </a:r>
            <a:r>
              <a:rPr lang="en" sz="900">
                <a:highlight>
                  <a:srgbClr val="FFFFFF"/>
                </a:highlight>
                <a:latin typeface="Courier New"/>
                <a:ea typeface="Courier New"/>
                <a:cs typeface="Courier New"/>
                <a:sym typeface="Courier New"/>
              </a:rPr>
              <a:t> 954.1075 —&gt; 167.016</a:t>
            </a:r>
            <a:endParaRPr/>
          </a:p>
          <a:p>
            <a:pPr indent="0" lvl="0" marL="0" rtl="0" algn="l">
              <a:spcBef>
                <a:spcPts val="0"/>
              </a:spcBef>
              <a:spcAft>
                <a:spcPts val="0"/>
              </a:spcAft>
              <a:buNone/>
            </a:pPr>
            <a:r>
              <a:rPr lang="en"/>
              <a:t>March: </a:t>
            </a:r>
            <a:r>
              <a:rPr b="1" lang="en" sz="900">
                <a:highlight>
                  <a:srgbClr val="FFFFFF"/>
                </a:highlight>
                <a:latin typeface="Courier New"/>
                <a:ea typeface="Courier New"/>
                <a:cs typeface="Courier New"/>
                <a:sym typeface="Courier New"/>
              </a:rPr>
              <a:t>959.9837</a:t>
            </a:r>
            <a:r>
              <a:rPr lang="en" sz="900">
                <a:highlight>
                  <a:srgbClr val="FFFFFF"/>
                </a:highlight>
                <a:latin typeface="Courier New"/>
                <a:ea typeface="Courier New"/>
                <a:cs typeface="Courier New"/>
                <a:sym typeface="Courier New"/>
              </a:rPr>
              <a:t> 958.8452 959.5632 960.8179 </a:t>
            </a:r>
            <a:r>
              <a:rPr b="1" lang="en" sz="900">
                <a:highlight>
                  <a:srgbClr val="FFFFFF"/>
                </a:highlight>
                <a:latin typeface="Courier New"/>
                <a:ea typeface="Courier New"/>
                <a:cs typeface="Courier New"/>
                <a:sym typeface="Courier New"/>
              </a:rPr>
              <a:t>960.8925 </a:t>
            </a:r>
            <a:r>
              <a:rPr lang="en" sz="900">
                <a:highlight>
                  <a:srgbClr val="FFFFFF"/>
                </a:highlight>
                <a:latin typeface="Courier New"/>
                <a:ea typeface="Courier New"/>
                <a:cs typeface="Courier New"/>
                <a:sym typeface="Courier New"/>
              </a:rPr>
              <a:t>—&gt; 72.704</a:t>
            </a:r>
            <a:endParaRPr sz="900">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Victoria</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65afc738f0_0_3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65afc738f0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Victoria</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1319175" y="2233519"/>
            <a:ext cx="6680400" cy="1159800"/>
          </a:xfrm>
          <a:prstGeom prst="rect">
            <a:avLst/>
          </a:prstGeom>
        </p:spPr>
        <p:txBody>
          <a:bodyPr anchorCtr="0" anchor="t" bIns="91425" lIns="91425" spcFirstLastPara="1" rIns="91425" wrap="square" tIns="91425">
            <a:noAutofit/>
          </a:bodyPr>
          <a:lstStyle>
            <a:lvl1pPr lvl="0">
              <a:spcBef>
                <a:spcPts val="0"/>
              </a:spcBef>
              <a:spcAft>
                <a:spcPts val="0"/>
              </a:spcAft>
              <a:buSzPts val="5000"/>
              <a:buNone/>
              <a:defRPr sz="5000"/>
            </a:lvl1pPr>
            <a:lvl2pPr lvl="1">
              <a:spcBef>
                <a:spcPts val="0"/>
              </a:spcBef>
              <a:spcAft>
                <a:spcPts val="0"/>
              </a:spcAft>
              <a:buSzPts val="5000"/>
              <a:buNone/>
              <a:defRPr sz="5000"/>
            </a:lvl2pPr>
            <a:lvl3pPr lvl="2">
              <a:spcBef>
                <a:spcPts val="0"/>
              </a:spcBef>
              <a:spcAft>
                <a:spcPts val="0"/>
              </a:spcAft>
              <a:buSzPts val="5000"/>
              <a:buNone/>
              <a:defRPr sz="5000"/>
            </a:lvl3pPr>
            <a:lvl4pPr lvl="3">
              <a:spcBef>
                <a:spcPts val="0"/>
              </a:spcBef>
              <a:spcAft>
                <a:spcPts val="0"/>
              </a:spcAft>
              <a:buSzPts val="5000"/>
              <a:buNone/>
              <a:defRPr sz="5000"/>
            </a:lvl4pPr>
            <a:lvl5pPr lvl="4">
              <a:spcBef>
                <a:spcPts val="0"/>
              </a:spcBef>
              <a:spcAft>
                <a:spcPts val="0"/>
              </a:spcAft>
              <a:buSzPts val="5000"/>
              <a:buNone/>
              <a:defRPr sz="5000"/>
            </a:lvl5pPr>
            <a:lvl6pPr lvl="5">
              <a:spcBef>
                <a:spcPts val="0"/>
              </a:spcBef>
              <a:spcAft>
                <a:spcPts val="0"/>
              </a:spcAft>
              <a:buSzPts val="5000"/>
              <a:buNone/>
              <a:defRPr sz="5000"/>
            </a:lvl6pPr>
            <a:lvl7pPr lvl="6">
              <a:spcBef>
                <a:spcPts val="0"/>
              </a:spcBef>
              <a:spcAft>
                <a:spcPts val="0"/>
              </a:spcAft>
              <a:buSzPts val="5000"/>
              <a:buNone/>
              <a:defRPr sz="5000"/>
            </a:lvl7pPr>
            <a:lvl8pPr lvl="7">
              <a:spcBef>
                <a:spcPts val="0"/>
              </a:spcBef>
              <a:spcAft>
                <a:spcPts val="0"/>
              </a:spcAft>
              <a:buSzPts val="5000"/>
              <a:buNone/>
              <a:defRPr sz="5000"/>
            </a:lvl8pPr>
            <a:lvl9pPr lvl="8">
              <a:spcBef>
                <a:spcPts val="0"/>
              </a:spcBef>
              <a:spcAft>
                <a:spcPts val="0"/>
              </a:spcAft>
              <a:buSzPts val="5000"/>
              <a:buNone/>
              <a:defRPr sz="5000"/>
            </a:lvl9pPr>
          </a:lstStyle>
          <a:p/>
        </p:txBody>
      </p:sp>
      <p:cxnSp>
        <p:nvCxnSpPr>
          <p:cNvPr id="11" name="Google Shape;11;p2"/>
          <p:cNvCxnSpPr>
            <a:stCxn id="12" idx="4"/>
          </p:cNvCxnSpPr>
          <p:nvPr/>
        </p:nvCxnSpPr>
        <p:spPr>
          <a:xfrm>
            <a:off x="939750" y="2832475"/>
            <a:ext cx="0" cy="2310900"/>
          </a:xfrm>
          <a:prstGeom prst="straightConnector1">
            <a:avLst/>
          </a:prstGeom>
          <a:noFill/>
          <a:ln cap="flat" cmpd="sng" w="9525">
            <a:solidFill>
              <a:srgbClr val="999FA9"/>
            </a:solidFill>
            <a:prstDash val="solid"/>
            <a:round/>
            <a:headEnd len="med" w="med" type="none"/>
            <a:tailEnd len="med" w="med" type="none"/>
          </a:ln>
        </p:spPr>
      </p:cxnSp>
      <p:sp>
        <p:nvSpPr>
          <p:cNvPr id="12" name="Google Shape;12;p2"/>
          <p:cNvSpPr/>
          <p:nvPr/>
        </p:nvSpPr>
        <p:spPr>
          <a:xfrm>
            <a:off x="845250" y="2643475"/>
            <a:ext cx="189000" cy="189000"/>
          </a:xfrm>
          <a:prstGeom prst="ellipse">
            <a:avLst/>
          </a:prstGeom>
          <a:solidFill>
            <a:srgbClr val="39C0BA"/>
          </a:solidFill>
          <a:ln cap="flat" cmpd="sng" w="28575">
            <a:solidFill>
              <a:srgbClr val="2E303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key color">
  <p:cSld name="BLANK_1">
    <p:spTree>
      <p:nvGrpSpPr>
        <p:cNvPr id="63" name="Shape 63"/>
        <p:cNvGrpSpPr/>
        <p:nvPr/>
      </p:nvGrpSpPr>
      <p:grpSpPr>
        <a:xfrm>
          <a:off x="0" y="0"/>
          <a:ext cx="0" cy="0"/>
          <a:chOff x="0" y="0"/>
          <a:chExt cx="0" cy="0"/>
        </a:xfrm>
      </p:grpSpPr>
      <p:sp>
        <p:nvSpPr>
          <p:cNvPr id="64" name="Google Shape;64;p11"/>
          <p:cNvSpPr txBox="1"/>
          <p:nvPr>
            <p:ph idx="12" type="sldNum"/>
          </p:nvPr>
        </p:nvSpPr>
        <p:spPr>
          <a:xfrm>
            <a:off x="8523157" y="4828331"/>
            <a:ext cx="548700" cy="315300"/>
          </a:xfrm>
          <a:prstGeom prst="rect">
            <a:avLst/>
          </a:prstGeom>
        </p:spPr>
        <p:txBody>
          <a:bodyPr anchorCtr="0" anchor="t" bIns="91425" lIns="91425" spcFirstLastPara="1" rIns="91425" wrap="square" tIns="91425">
            <a:noAutofit/>
          </a:bodyPr>
          <a:lstStyle>
            <a:lvl1pPr lvl="0">
              <a:buNone/>
              <a:defRPr>
                <a:solidFill>
                  <a:srgbClr val="2E3037"/>
                </a:solidFill>
              </a:defRPr>
            </a:lvl1pPr>
            <a:lvl2pPr lvl="1">
              <a:buNone/>
              <a:defRPr>
                <a:solidFill>
                  <a:srgbClr val="2E3037"/>
                </a:solidFill>
              </a:defRPr>
            </a:lvl2pPr>
            <a:lvl3pPr lvl="2">
              <a:buNone/>
              <a:defRPr>
                <a:solidFill>
                  <a:srgbClr val="2E3037"/>
                </a:solidFill>
              </a:defRPr>
            </a:lvl3pPr>
            <a:lvl4pPr lvl="3">
              <a:buNone/>
              <a:defRPr>
                <a:solidFill>
                  <a:srgbClr val="2E3037"/>
                </a:solidFill>
              </a:defRPr>
            </a:lvl4pPr>
            <a:lvl5pPr lvl="4">
              <a:buNone/>
              <a:defRPr>
                <a:solidFill>
                  <a:srgbClr val="2E3037"/>
                </a:solidFill>
              </a:defRPr>
            </a:lvl5pPr>
            <a:lvl6pPr lvl="5">
              <a:buNone/>
              <a:defRPr>
                <a:solidFill>
                  <a:srgbClr val="2E3037"/>
                </a:solidFill>
              </a:defRPr>
            </a:lvl6pPr>
            <a:lvl7pPr lvl="6">
              <a:buNone/>
              <a:defRPr>
                <a:solidFill>
                  <a:srgbClr val="2E3037"/>
                </a:solidFill>
              </a:defRPr>
            </a:lvl7pPr>
            <a:lvl8pPr lvl="7">
              <a:buNone/>
              <a:defRPr>
                <a:solidFill>
                  <a:srgbClr val="2E3037"/>
                </a:solidFill>
              </a:defRPr>
            </a:lvl8pPr>
            <a:lvl9pPr lvl="8">
              <a:buNone/>
              <a:defRPr>
                <a:solidFill>
                  <a:srgbClr val="2E3037"/>
                </a:solidFill>
              </a:defRPr>
            </a:lvl9pPr>
          </a:lstStyle>
          <a:p>
            <a:pPr indent="0" lvl="0" marL="0" rtl="0" algn="r">
              <a:spcBef>
                <a:spcPts val="0"/>
              </a:spcBef>
              <a:spcAft>
                <a:spcPts val="0"/>
              </a:spcAft>
              <a:buNone/>
            </a:pPr>
            <a:fld id="{00000000-1234-1234-1234-123412341234}" type="slidenum">
              <a:rPr lang="en"/>
              <a:t>‹#›</a:t>
            </a:fld>
            <a:endParaRPr/>
          </a:p>
        </p:txBody>
      </p:sp>
      <p:cxnSp>
        <p:nvCxnSpPr>
          <p:cNvPr id="65" name="Google Shape;65;p11"/>
          <p:cNvCxnSpPr/>
          <p:nvPr/>
        </p:nvCxnSpPr>
        <p:spPr>
          <a:xfrm>
            <a:off x="945638" y="0"/>
            <a:ext cx="0" cy="5143500"/>
          </a:xfrm>
          <a:prstGeom prst="straightConnector1">
            <a:avLst/>
          </a:prstGeom>
          <a:noFill/>
          <a:ln cap="flat" cmpd="sng" w="9525">
            <a:solidFill>
              <a:schemeClr val="dk1"/>
            </a:solidFill>
            <a:prstDash val="solid"/>
            <a:round/>
            <a:headEnd len="med" w="med" type="none"/>
            <a:tailEnd len="med" w="med" type="none"/>
          </a:ln>
        </p:spPr>
      </p:cxnSp>
      <p:sp>
        <p:nvSpPr>
          <p:cNvPr id="66" name="Google Shape;66;p11"/>
          <p:cNvSpPr/>
          <p:nvPr/>
        </p:nvSpPr>
        <p:spPr>
          <a:xfrm>
            <a:off x="844675" y="2470800"/>
            <a:ext cx="201900" cy="2019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13" name="Shape 13"/>
        <p:cNvGrpSpPr/>
        <p:nvPr/>
      </p:nvGrpSpPr>
      <p:grpSpPr>
        <a:xfrm>
          <a:off x="0" y="0"/>
          <a:ext cx="0" cy="0"/>
          <a:chOff x="0" y="0"/>
          <a:chExt cx="0" cy="0"/>
        </a:xfrm>
      </p:grpSpPr>
      <p:sp>
        <p:nvSpPr>
          <p:cNvPr id="14" name="Google Shape;14;p3"/>
          <p:cNvSpPr txBox="1"/>
          <p:nvPr>
            <p:ph type="ctrTitle"/>
          </p:nvPr>
        </p:nvSpPr>
        <p:spPr>
          <a:xfrm>
            <a:off x="1530175" y="2307788"/>
            <a:ext cx="6767100" cy="5322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5" name="Google Shape;15;p3"/>
          <p:cNvSpPr txBox="1"/>
          <p:nvPr>
            <p:ph idx="1" type="subTitle"/>
          </p:nvPr>
        </p:nvSpPr>
        <p:spPr>
          <a:xfrm>
            <a:off x="1567326" y="2782913"/>
            <a:ext cx="6927900" cy="3531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16" name="Google Shape;16;p3"/>
          <p:cNvSpPr txBox="1"/>
          <p:nvPr>
            <p:ph idx="12" type="sldNum"/>
          </p:nvPr>
        </p:nvSpPr>
        <p:spPr>
          <a:xfrm>
            <a:off x="8523157" y="4828331"/>
            <a:ext cx="548700" cy="3153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17" name="Google Shape;17;p3"/>
          <p:cNvCxnSpPr/>
          <p:nvPr/>
        </p:nvCxnSpPr>
        <p:spPr>
          <a:xfrm>
            <a:off x="939645" y="0"/>
            <a:ext cx="0" cy="5143500"/>
          </a:xfrm>
          <a:prstGeom prst="straightConnector1">
            <a:avLst/>
          </a:prstGeom>
          <a:noFill/>
          <a:ln cap="flat" cmpd="sng" w="9525">
            <a:solidFill>
              <a:srgbClr val="999FA9"/>
            </a:solidFill>
            <a:prstDash val="solid"/>
            <a:round/>
            <a:headEnd len="med" w="med" type="none"/>
            <a:tailEnd len="med" w="med" type="none"/>
          </a:ln>
        </p:spPr>
      </p:cxnSp>
      <p:sp>
        <p:nvSpPr>
          <p:cNvPr id="18" name="Google Shape;18;p3"/>
          <p:cNvSpPr/>
          <p:nvPr/>
        </p:nvSpPr>
        <p:spPr>
          <a:xfrm flipH="1">
            <a:off x="632556" y="2267403"/>
            <a:ext cx="614400" cy="614400"/>
          </a:xfrm>
          <a:prstGeom prst="ellipse">
            <a:avLst/>
          </a:prstGeom>
          <a:solidFill>
            <a:srgbClr val="39C0BA"/>
          </a:solidFill>
          <a:ln cap="flat" cmpd="sng" w="28575">
            <a:solidFill>
              <a:srgbClr val="2E303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19" name="Shape 19"/>
        <p:cNvGrpSpPr/>
        <p:nvPr/>
      </p:nvGrpSpPr>
      <p:grpSpPr>
        <a:xfrm>
          <a:off x="0" y="0"/>
          <a:ext cx="0" cy="0"/>
          <a:chOff x="0" y="0"/>
          <a:chExt cx="0" cy="0"/>
        </a:xfrm>
      </p:grpSpPr>
      <p:cxnSp>
        <p:nvCxnSpPr>
          <p:cNvPr id="20" name="Google Shape;20;p4"/>
          <p:cNvCxnSpPr/>
          <p:nvPr/>
        </p:nvCxnSpPr>
        <p:spPr>
          <a:xfrm>
            <a:off x="945630" y="0"/>
            <a:ext cx="0" cy="5143500"/>
          </a:xfrm>
          <a:prstGeom prst="straightConnector1">
            <a:avLst/>
          </a:prstGeom>
          <a:noFill/>
          <a:ln cap="flat" cmpd="sng" w="9525">
            <a:solidFill>
              <a:srgbClr val="999FA9"/>
            </a:solidFill>
            <a:prstDash val="solid"/>
            <a:round/>
            <a:headEnd len="med" w="med" type="none"/>
            <a:tailEnd len="med" w="med" type="none"/>
          </a:ln>
        </p:spPr>
      </p:cxnSp>
      <p:sp>
        <p:nvSpPr>
          <p:cNvPr id="21" name="Google Shape;21;p4"/>
          <p:cNvSpPr/>
          <p:nvPr/>
        </p:nvSpPr>
        <p:spPr>
          <a:xfrm>
            <a:off x="638325" y="2267417"/>
            <a:ext cx="614400" cy="614400"/>
          </a:xfrm>
          <a:prstGeom prst="ellipse">
            <a:avLst/>
          </a:prstGeom>
          <a:solidFill>
            <a:srgbClr val="2E3037"/>
          </a:solidFill>
          <a:ln cap="flat" cmpd="sng" w="9525">
            <a:solidFill>
              <a:srgbClr val="999FA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idx="1" type="body"/>
          </p:nvPr>
        </p:nvSpPr>
        <p:spPr>
          <a:xfrm>
            <a:off x="1633225" y="2161800"/>
            <a:ext cx="6700500" cy="819900"/>
          </a:xfrm>
          <a:prstGeom prst="rect">
            <a:avLst/>
          </a:prstGeom>
        </p:spPr>
        <p:txBody>
          <a:bodyPr anchorCtr="0" anchor="ctr" bIns="91425" lIns="91425" spcFirstLastPara="1" rIns="91425" wrap="square" tIns="91425">
            <a:noAutofit/>
          </a:bodyPr>
          <a:lstStyle>
            <a:lvl1pPr indent="-406400" lvl="0" marL="457200" rtl="0">
              <a:spcBef>
                <a:spcPts val="600"/>
              </a:spcBef>
              <a:spcAft>
                <a:spcPts val="0"/>
              </a:spcAft>
              <a:buClr>
                <a:srgbClr val="39C0BA"/>
              </a:buClr>
              <a:buSzPts val="2800"/>
              <a:buChar char="◦"/>
              <a:defRPr i="1" sz="2800">
                <a:solidFill>
                  <a:srgbClr val="39C0BA"/>
                </a:solidFill>
              </a:defRPr>
            </a:lvl1pPr>
            <a:lvl2pPr indent="-406400" lvl="1" marL="914400" rtl="0">
              <a:spcBef>
                <a:spcPts val="0"/>
              </a:spcBef>
              <a:spcAft>
                <a:spcPts val="0"/>
              </a:spcAft>
              <a:buClr>
                <a:srgbClr val="39C0BA"/>
              </a:buClr>
              <a:buSzPts val="2800"/>
              <a:buChar char="▫"/>
              <a:defRPr i="1" sz="2800">
                <a:solidFill>
                  <a:srgbClr val="39C0BA"/>
                </a:solidFill>
              </a:defRPr>
            </a:lvl2pPr>
            <a:lvl3pPr indent="-406400" lvl="2" marL="1371600" rtl="0">
              <a:spcBef>
                <a:spcPts val="0"/>
              </a:spcBef>
              <a:spcAft>
                <a:spcPts val="0"/>
              </a:spcAft>
              <a:buClr>
                <a:srgbClr val="39C0BA"/>
              </a:buClr>
              <a:buSzPts val="2800"/>
              <a:buChar char="■"/>
              <a:defRPr i="1" sz="2800">
                <a:solidFill>
                  <a:srgbClr val="39C0BA"/>
                </a:solidFill>
              </a:defRPr>
            </a:lvl3pPr>
            <a:lvl4pPr indent="-406400" lvl="3" marL="1828800" rtl="0">
              <a:spcBef>
                <a:spcPts val="0"/>
              </a:spcBef>
              <a:spcAft>
                <a:spcPts val="0"/>
              </a:spcAft>
              <a:buClr>
                <a:srgbClr val="39C0BA"/>
              </a:buClr>
              <a:buSzPts val="2800"/>
              <a:buChar char="●"/>
              <a:defRPr i="1" sz="2800">
                <a:solidFill>
                  <a:srgbClr val="39C0BA"/>
                </a:solidFill>
              </a:defRPr>
            </a:lvl4pPr>
            <a:lvl5pPr indent="-406400" lvl="4" marL="2286000" rtl="0">
              <a:spcBef>
                <a:spcPts val="0"/>
              </a:spcBef>
              <a:spcAft>
                <a:spcPts val="0"/>
              </a:spcAft>
              <a:buClr>
                <a:srgbClr val="39C0BA"/>
              </a:buClr>
              <a:buSzPts val="2800"/>
              <a:buChar char="○"/>
              <a:defRPr i="1" sz="2800">
                <a:solidFill>
                  <a:srgbClr val="39C0BA"/>
                </a:solidFill>
              </a:defRPr>
            </a:lvl5pPr>
            <a:lvl6pPr indent="-406400" lvl="5" marL="2743200" rtl="0">
              <a:spcBef>
                <a:spcPts val="0"/>
              </a:spcBef>
              <a:spcAft>
                <a:spcPts val="0"/>
              </a:spcAft>
              <a:buClr>
                <a:srgbClr val="39C0BA"/>
              </a:buClr>
              <a:buSzPts val="2800"/>
              <a:buChar char="■"/>
              <a:defRPr i="1" sz="2800">
                <a:solidFill>
                  <a:srgbClr val="39C0BA"/>
                </a:solidFill>
              </a:defRPr>
            </a:lvl6pPr>
            <a:lvl7pPr indent="-406400" lvl="6" marL="3200400" rtl="0">
              <a:spcBef>
                <a:spcPts val="0"/>
              </a:spcBef>
              <a:spcAft>
                <a:spcPts val="0"/>
              </a:spcAft>
              <a:buClr>
                <a:srgbClr val="39C0BA"/>
              </a:buClr>
              <a:buSzPts val="2800"/>
              <a:buChar char="●"/>
              <a:defRPr i="1" sz="2800">
                <a:solidFill>
                  <a:srgbClr val="39C0BA"/>
                </a:solidFill>
              </a:defRPr>
            </a:lvl7pPr>
            <a:lvl8pPr indent="-406400" lvl="7" marL="3657600" rtl="0">
              <a:spcBef>
                <a:spcPts val="0"/>
              </a:spcBef>
              <a:spcAft>
                <a:spcPts val="0"/>
              </a:spcAft>
              <a:buClr>
                <a:srgbClr val="39C0BA"/>
              </a:buClr>
              <a:buSzPts val="2800"/>
              <a:buChar char="○"/>
              <a:defRPr i="1" sz="2800">
                <a:solidFill>
                  <a:srgbClr val="39C0BA"/>
                </a:solidFill>
              </a:defRPr>
            </a:lvl8pPr>
            <a:lvl9pPr indent="-406400" lvl="8" marL="4114800">
              <a:spcBef>
                <a:spcPts val="0"/>
              </a:spcBef>
              <a:spcAft>
                <a:spcPts val="0"/>
              </a:spcAft>
              <a:buClr>
                <a:srgbClr val="39C0BA"/>
              </a:buClr>
              <a:buSzPts val="2800"/>
              <a:buChar char="■"/>
              <a:defRPr i="1" sz="2800">
                <a:solidFill>
                  <a:srgbClr val="39C0BA"/>
                </a:solidFill>
              </a:defRPr>
            </a:lvl9pPr>
          </a:lstStyle>
          <a:p/>
        </p:txBody>
      </p:sp>
      <p:sp>
        <p:nvSpPr>
          <p:cNvPr id="23" name="Google Shape;23;p4"/>
          <p:cNvSpPr txBox="1"/>
          <p:nvPr/>
        </p:nvSpPr>
        <p:spPr>
          <a:xfrm>
            <a:off x="286541" y="2244031"/>
            <a:ext cx="1306200" cy="65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4800">
                <a:solidFill>
                  <a:srgbClr val="39C0BA"/>
                </a:solidFill>
                <a:latin typeface="Quicksand"/>
                <a:ea typeface="Quicksand"/>
                <a:cs typeface="Quicksand"/>
                <a:sym typeface="Quicksand"/>
              </a:rPr>
              <a:t>“</a:t>
            </a:r>
            <a:endParaRPr b="1" sz="4800">
              <a:solidFill>
                <a:srgbClr val="39C0BA"/>
              </a:solidFill>
              <a:latin typeface="Quicksand"/>
              <a:ea typeface="Quicksand"/>
              <a:cs typeface="Quicksand"/>
              <a:sym typeface="Quicksand"/>
            </a:endParaRPr>
          </a:p>
        </p:txBody>
      </p:sp>
      <p:sp>
        <p:nvSpPr>
          <p:cNvPr id="24" name="Google Shape;24;p4"/>
          <p:cNvSpPr txBox="1"/>
          <p:nvPr>
            <p:ph idx="12" type="sldNum"/>
          </p:nvPr>
        </p:nvSpPr>
        <p:spPr>
          <a:xfrm>
            <a:off x="8523157" y="4828331"/>
            <a:ext cx="548700" cy="315300"/>
          </a:xfrm>
          <a:prstGeom prst="rect">
            <a:avLst/>
          </a:prstGeom>
        </p:spPr>
        <p:txBody>
          <a:bodyPr anchorCtr="0" anchor="t" bIns="91425" lIns="91425" spcFirstLastPara="1" rIns="91425" wrap="square" tIns="91425">
            <a:noAutofit/>
          </a:bodyPr>
          <a:lstStyle>
            <a:lvl1pPr lvl="0">
              <a:buNone/>
              <a:defRPr>
                <a:solidFill>
                  <a:srgbClr val="39C0BA"/>
                </a:solidFill>
              </a:defRPr>
            </a:lvl1pPr>
            <a:lvl2pPr lvl="1">
              <a:buNone/>
              <a:defRPr>
                <a:solidFill>
                  <a:srgbClr val="39C0BA"/>
                </a:solidFill>
              </a:defRPr>
            </a:lvl2pPr>
            <a:lvl3pPr lvl="2">
              <a:buNone/>
              <a:defRPr>
                <a:solidFill>
                  <a:srgbClr val="39C0BA"/>
                </a:solidFill>
              </a:defRPr>
            </a:lvl3pPr>
            <a:lvl4pPr lvl="3">
              <a:buNone/>
              <a:defRPr>
                <a:solidFill>
                  <a:srgbClr val="39C0BA"/>
                </a:solidFill>
              </a:defRPr>
            </a:lvl4pPr>
            <a:lvl5pPr lvl="4">
              <a:buNone/>
              <a:defRPr>
                <a:solidFill>
                  <a:srgbClr val="39C0BA"/>
                </a:solidFill>
              </a:defRPr>
            </a:lvl5pPr>
            <a:lvl6pPr lvl="5">
              <a:buNone/>
              <a:defRPr>
                <a:solidFill>
                  <a:srgbClr val="39C0BA"/>
                </a:solidFill>
              </a:defRPr>
            </a:lvl6pPr>
            <a:lvl7pPr lvl="6">
              <a:buNone/>
              <a:defRPr>
                <a:solidFill>
                  <a:srgbClr val="39C0BA"/>
                </a:solidFill>
              </a:defRPr>
            </a:lvl7pPr>
            <a:lvl8pPr lvl="7">
              <a:buNone/>
              <a:defRPr>
                <a:solidFill>
                  <a:srgbClr val="39C0BA"/>
                </a:solidFill>
              </a:defRPr>
            </a:lvl8pPr>
            <a:lvl9pPr lvl="8">
              <a:buNone/>
              <a:defRPr>
                <a:solidFill>
                  <a:srgbClr val="39C0BA"/>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25" name="Shape 25"/>
        <p:cNvGrpSpPr/>
        <p:nvPr/>
      </p:nvGrpSpPr>
      <p:grpSpPr>
        <a:xfrm>
          <a:off x="0" y="0"/>
          <a:ext cx="0" cy="0"/>
          <a:chOff x="0" y="0"/>
          <a:chExt cx="0" cy="0"/>
        </a:xfrm>
      </p:grpSpPr>
      <p:sp>
        <p:nvSpPr>
          <p:cNvPr id="26" name="Google Shape;26;p5"/>
          <p:cNvSpPr txBox="1"/>
          <p:nvPr>
            <p:ph type="title"/>
          </p:nvPr>
        </p:nvSpPr>
        <p:spPr>
          <a:xfrm>
            <a:off x="1165475" y="549649"/>
            <a:ext cx="6858000" cy="3450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1pPr>
            <a:lvl2pPr lvl="1" rtl="0">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2pPr>
            <a:lvl3pPr lvl="2" rtl="0">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3pPr>
            <a:lvl4pPr lvl="3" rtl="0">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4pPr>
            <a:lvl5pPr lvl="4" rtl="0">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5pPr>
            <a:lvl6pPr lvl="5" rtl="0">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6pPr>
            <a:lvl7pPr lvl="6" rtl="0">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7pPr>
            <a:lvl8pPr lvl="7" rtl="0">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8pPr>
            <a:lvl9pPr lvl="8" rtl="0">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9pPr>
          </a:lstStyle>
          <a:p/>
        </p:txBody>
      </p:sp>
      <p:sp>
        <p:nvSpPr>
          <p:cNvPr id="27" name="Google Shape;27;p5"/>
          <p:cNvSpPr txBox="1"/>
          <p:nvPr>
            <p:ph idx="1" type="body"/>
          </p:nvPr>
        </p:nvSpPr>
        <p:spPr>
          <a:xfrm>
            <a:off x="1165498" y="1086799"/>
            <a:ext cx="6858000" cy="3725700"/>
          </a:xfrm>
          <a:prstGeom prst="rect">
            <a:avLst/>
          </a:prstGeom>
        </p:spPr>
        <p:txBody>
          <a:bodyPr anchorCtr="0" anchor="t" bIns="91425" lIns="91425" spcFirstLastPara="1" rIns="91425" wrap="square" tIns="91425">
            <a:noAutofit/>
          </a:bodyPr>
          <a:lstStyle>
            <a:lvl1pPr indent="-419100" lvl="0" marL="457200" rtl="0">
              <a:spcBef>
                <a:spcPts val="600"/>
              </a:spcBef>
              <a:spcAft>
                <a:spcPts val="0"/>
              </a:spcAft>
              <a:buClr>
                <a:srgbClr val="F3F3F3"/>
              </a:buClr>
              <a:buSzPts val="3000"/>
              <a:buFont typeface="Quicksand"/>
              <a:buChar char="◦"/>
              <a:defRPr sz="3000">
                <a:solidFill>
                  <a:srgbClr val="F3F3F3"/>
                </a:solidFill>
                <a:latin typeface="Quicksand"/>
                <a:ea typeface="Quicksand"/>
                <a:cs typeface="Quicksand"/>
                <a:sym typeface="Quicksand"/>
              </a:defRPr>
            </a:lvl1pPr>
            <a:lvl2pPr indent="-381000" lvl="1" marL="914400" rtl="0">
              <a:spcBef>
                <a:spcPts val="0"/>
              </a:spcBef>
              <a:spcAft>
                <a:spcPts val="0"/>
              </a:spcAft>
              <a:buClr>
                <a:srgbClr val="F3F3F3"/>
              </a:buClr>
              <a:buSzPts val="2400"/>
              <a:buFont typeface="Quicksand"/>
              <a:buChar char="▫"/>
              <a:defRPr sz="2400">
                <a:solidFill>
                  <a:srgbClr val="F3F3F3"/>
                </a:solidFill>
                <a:latin typeface="Quicksand"/>
                <a:ea typeface="Quicksand"/>
                <a:cs typeface="Quicksand"/>
                <a:sym typeface="Quicksand"/>
              </a:defRPr>
            </a:lvl2pPr>
            <a:lvl3pPr indent="-381000" lvl="2" marL="1371600" rtl="0">
              <a:spcBef>
                <a:spcPts val="0"/>
              </a:spcBef>
              <a:spcAft>
                <a:spcPts val="0"/>
              </a:spcAft>
              <a:buClr>
                <a:srgbClr val="F3F3F3"/>
              </a:buClr>
              <a:buSzPts val="2400"/>
              <a:buFont typeface="Quicksand"/>
              <a:buChar char="■"/>
              <a:defRPr sz="2400">
                <a:solidFill>
                  <a:srgbClr val="F3F3F3"/>
                </a:solidFill>
                <a:latin typeface="Quicksand"/>
                <a:ea typeface="Quicksand"/>
                <a:cs typeface="Quicksand"/>
                <a:sym typeface="Quicksand"/>
              </a:defRPr>
            </a:lvl3pPr>
            <a:lvl4pPr indent="-342900" lvl="3" marL="18288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4pPr>
            <a:lvl5pPr indent="-342900" lvl="4" marL="22860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5pPr>
            <a:lvl6pPr indent="-342900" lvl="5" marL="27432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6pPr>
            <a:lvl7pPr indent="-342900" lvl="6" marL="32004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7pPr>
            <a:lvl8pPr indent="-342900" lvl="7" marL="36576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8pPr>
            <a:lvl9pPr indent="-342900" lvl="8" marL="41148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9pPr>
          </a:lstStyle>
          <a:p/>
        </p:txBody>
      </p:sp>
      <p:sp>
        <p:nvSpPr>
          <p:cNvPr id="28" name="Google Shape;28;p5"/>
          <p:cNvSpPr txBox="1"/>
          <p:nvPr>
            <p:ph idx="12" type="sldNum"/>
          </p:nvPr>
        </p:nvSpPr>
        <p:spPr>
          <a:xfrm>
            <a:off x="8523157" y="4828331"/>
            <a:ext cx="548700" cy="3153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29" name="Google Shape;29;p5"/>
          <p:cNvCxnSpPr/>
          <p:nvPr/>
        </p:nvCxnSpPr>
        <p:spPr>
          <a:xfrm>
            <a:off x="945638" y="0"/>
            <a:ext cx="0" cy="5143500"/>
          </a:xfrm>
          <a:prstGeom prst="straightConnector1">
            <a:avLst/>
          </a:prstGeom>
          <a:noFill/>
          <a:ln cap="flat" cmpd="sng" w="9525">
            <a:solidFill>
              <a:srgbClr val="999FA9"/>
            </a:solidFill>
            <a:prstDash val="solid"/>
            <a:round/>
            <a:headEnd len="med" w="med" type="none"/>
            <a:tailEnd len="med" w="med" type="none"/>
          </a:ln>
        </p:spPr>
      </p:cxnSp>
      <p:sp>
        <p:nvSpPr>
          <p:cNvPr id="30" name="Google Shape;30;p5"/>
          <p:cNvSpPr/>
          <p:nvPr/>
        </p:nvSpPr>
        <p:spPr>
          <a:xfrm>
            <a:off x="874396" y="605794"/>
            <a:ext cx="142500" cy="142500"/>
          </a:xfrm>
          <a:prstGeom prst="ellipse">
            <a:avLst/>
          </a:prstGeom>
          <a:solidFill>
            <a:srgbClr val="39C0BA"/>
          </a:solidFill>
          <a:ln cap="flat" cmpd="sng" w="28575">
            <a:solidFill>
              <a:srgbClr val="2E303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5"/>
          <p:cNvSpPr/>
          <p:nvPr/>
        </p:nvSpPr>
        <p:spPr>
          <a:xfrm>
            <a:off x="844675" y="1400721"/>
            <a:ext cx="201900" cy="201900"/>
          </a:xfrm>
          <a:prstGeom prst="ellipse">
            <a:avLst/>
          </a:prstGeom>
          <a:solidFill>
            <a:srgbClr val="2E3037"/>
          </a:solidFill>
          <a:ln cap="flat" cmpd="sng" w="9525">
            <a:solidFill>
              <a:srgbClr val="999FA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32" name="Shape 32"/>
        <p:cNvGrpSpPr/>
        <p:nvPr/>
      </p:nvGrpSpPr>
      <p:grpSpPr>
        <a:xfrm>
          <a:off x="0" y="0"/>
          <a:ext cx="0" cy="0"/>
          <a:chOff x="0" y="0"/>
          <a:chExt cx="0" cy="0"/>
        </a:xfrm>
      </p:grpSpPr>
      <p:sp>
        <p:nvSpPr>
          <p:cNvPr id="33" name="Google Shape;33;p6"/>
          <p:cNvSpPr txBox="1"/>
          <p:nvPr>
            <p:ph type="title"/>
          </p:nvPr>
        </p:nvSpPr>
        <p:spPr>
          <a:xfrm>
            <a:off x="1165475" y="549649"/>
            <a:ext cx="6858000" cy="345000"/>
          </a:xfrm>
          <a:prstGeom prst="rect">
            <a:avLst/>
          </a:prstGeom>
        </p:spPr>
        <p:txBody>
          <a:bodyPr anchorCtr="0" anchor="b" bIns="91425" lIns="91425" spcFirstLastPara="1" rIns="91425" wrap="square" tIns="91425">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p:txBody>
      </p:sp>
      <p:sp>
        <p:nvSpPr>
          <p:cNvPr id="34" name="Google Shape;34;p6"/>
          <p:cNvSpPr txBox="1"/>
          <p:nvPr>
            <p:ph idx="1" type="body"/>
          </p:nvPr>
        </p:nvSpPr>
        <p:spPr>
          <a:xfrm>
            <a:off x="1165475" y="1174117"/>
            <a:ext cx="3306900" cy="37257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35" name="Google Shape;35;p6"/>
          <p:cNvSpPr txBox="1"/>
          <p:nvPr>
            <p:ph idx="2" type="body"/>
          </p:nvPr>
        </p:nvSpPr>
        <p:spPr>
          <a:xfrm>
            <a:off x="4671570" y="1174117"/>
            <a:ext cx="3306900" cy="37257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36" name="Google Shape;36;p6"/>
          <p:cNvSpPr txBox="1"/>
          <p:nvPr>
            <p:ph idx="12" type="sldNum"/>
          </p:nvPr>
        </p:nvSpPr>
        <p:spPr>
          <a:xfrm>
            <a:off x="8523157" y="4828331"/>
            <a:ext cx="548700" cy="3153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37" name="Google Shape;37;p6"/>
          <p:cNvCxnSpPr/>
          <p:nvPr/>
        </p:nvCxnSpPr>
        <p:spPr>
          <a:xfrm>
            <a:off x="945638" y="0"/>
            <a:ext cx="0" cy="5143500"/>
          </a:xfrm>
          <a:prstGeom prst="straightConnector1">
            <a:avLst/>
          </a:prstGeom>
          <a:noFill/>
          <a:ln cap="flat" cmpd="sng" w="9525">
            <a:solidFill>
              <a:srgbClr val="999FA9"/>
            </a:solidFill>
            <a:prstDash val="solid"/>
            <a:round/>
            <a:headEnd len="med" w="med" type="none"/>
            <a:tailEnd len="med" w="med" type="none"/>
          </a:ln>
        </p:spPr>
      </p:cxnSp>
      <p:sp>
        <p:nvSpPr>
          <p:cNvPr id="38" name="Google Shape;38;p6"/>
          <p:cNvSpPr/>
          <p:nvPr/>
        </p:nvSpPr>
        <p:spPr>
          <a:xfrm>
            <a:off x="874396" y="605794"/>
            <a:ext cx="142500" cy="142500"/>
          </a:xfrm>
          <a:prstGeom prst="ellipse">
            <a:avLst/>
          </a:prstGeom>
          <a:solidFill>
            <a:srgbClr val="39C0BA"/>
          </a:solidFill>
          <a:ln cap="flat" cmpd="sng" w="28575">
            <a:solidFill>
              <a:srgbClr val="2E303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6"/>
          <p:cNvSpPr/>
          <p:nvPr/>
        </p:nvSpPr>
        <p:spPr>
          <a:xfrm>
            <a:off x="844675" y="1400721"/>
            <a:ext cx="201900" cy="201900"/>
          </a:xfrm>
          <a:prstGeom prst="ellipse">
            <a:avLst/>
          </a:prstGeom>
          <a:solidFill>
            <a:srgbClr val="2E3037"/>
          </a:solidFill>
          <a:ln cap="flat" cmpd="sng" w="9525">
            <a:solidFill>
              <a:srgbClr val="999FA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40" name="Shape 40"/>
        <p:cNvGrpSpPr/>
        <p:nvPr/>
      </p:nvGrpSpPr>
      <p:grpSpPr>
        <a:xfrm>
          <a:off x="0" y="0"/>
          <a:ext cx="0" cy="0"/>
          <a:chOff x="0" y="0"/>
          <a:chExt cx="0" cy="0"/>
        </a:xfrm>
      </p:grpSpPr>
      <p:sp>
        <p:nvSpPr>
          <p:cNvPr id="41" name="Google Shape;41;p7"/>
          <p:cNvSpPr txBox="1"/>
          <p:nvPr>
            <p:ph type="title"/>
          </p:nvPr>
        </p:nvSpPr>
        <p:spPr>
          <a:xfrm>
            <a:off x="1165475" y="549649"/>
            <a:ext cx="6858000" cy="3450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None/>
              <a:defRPr/>
            </a:lvl1pPr>
            <a:lvl2pPr lvl="1" rtl="0">
              <a:spcBef>
                <a:spcPts val="0"/>
              </a:spcBef>
              <a:spcAft>
                <a:spcPts val="0"/>
              </a:spcAft>
              <a:buSzPts val="1800"/>
              <a:buNone/>
              <a:defRPr/>
            </a:lvl2pPr>
            <a:lvl3pPr lvl="2" rtl="0">
              <a:spcBef>
                <a:spcPts val="0"/>
              </a:spcBef>
              <a:spcAft>
                <a:spcPts val="0"/>
              </a:spcAft>
              <a:buSzPts val="1800"/>
              <a:buNone/>
              <a:defRPr/>
            </a:lvl3pPr>
            <a:lvl4pPr lvl="3" rtl="0">
              <a:spcBef>
                <a:spcPts val="0"/>
              </a:spcBef>
              <a:spcAft>
                <a:spcPts val="0"/>
              </a:spcAft>
              <a:buSzPts val="1800"/>
              <a:buNone/>
              <a:defRPr/>
            </a:lvl4pPr>
            <a:lvl5pPr lvl="4" rtl="0">
              <a:spcBef>
                <a:spcPts val="0"/>
              </a:spcBef>
              <a:spcAft>
                <a:spcPts val="0"/>
              </a:spcAft>
              <a:buSzPts val="1800"/>
              <a:buNone/>
              <a:defRPr/>
            </a:lvl5pPr>
            <a:lvl6pPr lvl="5" rtl="0">
              <a:spcBef>
                <a:spcPts val="0"/>
              </a:spcBef>
              <a:spcAft>
                <a:spcPts val="0"/>
              </a:spcAft>
              <a:buSzPts val="1800"/>
              <a:buNone/>
              <a:defRPr/>
            </a:lvl6pPr>
            <a:lvl7pPr lvl="6" rtl="0">
              <a:spcBef>
                <a:spcPts val="0"/>
              </a:spcBef>
              <a:spcAft>
                <a:spcPts val="0"/>
              </a:spcAft>
              <a:buSzPts val="1800"/>
              <a:buNone/>
              <a:defRPr/>
            </a:lvl7pPr>
            <a:lvl8pPr lvl="7" rtl="0">
              <a:spcBef>
                <a:spcPts val="0"/>
              </a:spcBef>
              <a:spcAft>
                <a:spcPts val="0"/>
              </a:spcAft>
              <a:buSzPts val="1800"/>
              <a:buNone/>
              <a:defRPr/>
            </a:lvl8pPr>
            <a:lvl9pPr lvl="8" rtl="0">
              <a:spcBef>
                <a:spcPts val="0"/>
              </a:spcBef>
              <a:spcAft>
                <a:spcPts val="0"/>
              </a:spcAft>
              <a:buSzPts val="1800"/>
              <a:buNone/>
              <a:defRPr/>
            </a:lvl9pPr>
          </a:lstStyle>
          <a:p/>
        </p:txBody>
      </p:sp>
      <p:sp>
        <p:nvSpPr>
          <p:cNvPr id="42" name="Google Shape;42;p7"/>
          <p:cNvSpPr txBox="1"/>
          <p:nvPr>
            <p:ph idx="1" type="body"/>
          </p:nvPr>
        </p:nvSpPr>
        <p:spPr>
          <a:xfrm>
            <a:off x="1165475" y="1192298"/>
            <a:ext cx="2403600" cy="36705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43" name="Google Shape;43;p7"/>
          <p:cNvSpPr txBox="1"/>
          <p:nvPr>
            <p:ph idx="2" type="body"/>
          </p:nvPr>
        </p:nvSpPr>
        <p:spPr>
          <a:xfrm>
            <a:off x="3692249" y="1192298"/>
            <a:ext cx="2403600" cy="36705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44" name="Google Shape;44;p7"/>
          <p:cNvSpPr txBox="1"/>
          <p:nvPr>
            <p:ph idx="3" type="body"/>
          </p:nvPr>
        </p:nvSpPr>
        <p:spPr>
          <a:xfrm>
            <a:off x="6219023" y="1192298"/>
            <a:ext cx="2403600" cy="36705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45" name="Google Shape;45;p7"/>
          <p:cNvSpPr txBox="1"/>
          <p:nvPr>
            <p:ph idx="12" type="sldNum"/>
          </p:nvPr>
        </p:nvSpPr>
        <p:spPr>
          <a:xfrm>
            <a:off x="8523157" y="4828331"/>
            <a:ext cx="548700" cy="3153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46" name="Google Shape;46;p7"/>
          <p:cNvCxnSpPr/>
          <p:nvPr/>
        </p:nvCxnSpPr>
        <p:spPr>
          <a:xfrm>
            <a:off x="945638" y="0"/>
            <a:ext cx="0" cy="5143500"/>
          </a:xfrm>
          <a:prstGeom prst="straightConnector1">
            <a:avLst/>
          </a:prstGeom>
          <a:noFill/>
          <a:ln cap="flat" cmpd="sng" w="9525">
            <a:solidFill>
              <a:srgbClr val="999FA9"/>
            </a:solidFill>
            <a:prstDash val="solid"/>
            <a:round/>
            <a:headEnd len="med" w="med" type="none"/>
            <a:tailEnd len="med" w="med" type="none"/>
          </a:ln>
        </p:spPr>
      </p:cxnSp>
      <p:sp>
        <p:nvSpPr>
          <p:cNvPr id="47" name="Google Shape;47;p7"/>
          <p:cNvSpPr/>
          <p:nvPr/>
        </p:nvSpPr>
        <p:spPr>
          <a:xfrm>
            <a:off x="874396" y="605794"/>
            <a:ext cx="142500" cy="142500"/>
          </a:xfrm>
          <a:prstGeom prst="ellipse">
            <a:avLst/>
          </a:prstGeom>
          <a:solidFill>
            <a:srgbClr val="39C0BA"/>
          </a:solidFill>
          <a:ln cap="flat" cmpd="sng" w="28575">
            <a:solidFill>
              <a:srgbClr val="2E303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7"/>
          <p:cNvSpPr/>
          <p:nvPr/>
        </p:nvSpPr>
        <p:spPr>
          <a:xfrm>
            <a:off x="844675" y="1400721"/>
            <a:ext cx="201900" cy="201900"/>
          </a:xfrm>
          <a:prstGeom prst="ellipse">
            <a:avLst/>
          </a:prstGeom>
          <a:solidFill>
            <a:srgbClr val="2E3037"/>
          </a:solidFill>
          <a:ln cap="flat" cmpd="sng" w="9525">
            <a:solidFill>
              <a:srgbClr val="999FA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1165475" y="549649"/>
            <a:ext cx="6858000" cy="345000"/>
          </a:xfrm>
          <a:prstGeom prst="rect">
            <a:avLst/>
          </a:prstGeom>
        </p:spPr>
        <p:txBody>
          <a:bodyPr anchorCtr="0" anchor="b" bIns="91425" lIns="91425" spcFirstLastPara="1" rIns="91425" wrap="square" tIns="91425">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p:txBody>
      </p:sp>
      <p:sp>
        <p:nvSpPr>
          <p:cNvPr id="51" name="Google Shape;51;p8"/>
          <p:cNvSpPr txBox="1"/>
          <p:nvPr>
            <p:ph idx="12" type="sldNum"/>
          </p:nvPr>
        </p:nvSpPr>
        <p:spPr>
          <a:xfrm>
            <a:off x="8523157" y="4828331"/>
            <a:ext cx="548700" cy="3153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52" name="Google Shape;52;p8"/>
          <p:cNvCxnSpPr/>
          <p:nvPr/>
        </p:nvCxnSpPr>
        <p:spPr>
          <a:xfrm>
            <a:off x="945638" y="0"/>
            <a:ext cx="0" cy="5143500"/>
          </a:xfrm>
          <a:prstGeom prst="straightConnector1">
            <a:avLst/>
          </a:prstGeom>
          <a:noFill/>
          <a:ln cap="flat" cmpd="sng" w="9525">
            <a:solidFill>
              <a:srgbClr val="999FA9"/>
            </a:solidFill>
            <a:prstDash val="solid"/>
            <a:round/>
            <a:headEnd len="med" w="med" type="none"/>
            <a:tailEnd len="med" w="med" type="none"/>
          </a:ln>
        </p:spPr>
      </p:cxnSp>
      <p:sp>
        <p:nvSpPr>
          <p:cNvPr id="53" name="Google Shape;53;p8"/>
          <p:cNvSpPr/>
          <p:nvPr/>
        </p:nvSpPr>
        <p:spPr>
          <a:xfrm>
            <a:off x="874396" y="605794"/>
            <a:ext cx="142500" cy="142500"/>
          </a:xfrm>
          <a:prstGeom prst="ellipse">
            <a:avLst/>
          </a:prstGeom>
          <a:solidFill>
            <a:srgbClr val="39C0BA"/>
          </a:solidFill>
          <a:ln cap="flat" cmpd="sng" w="28575">
            <a:solidFill>
              <a:srgbClr val="2E303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4" name="Shape 54"/>
        <p:cNvGrpSpPr/>
        <p:nvPr/>
      </p:nvGrpSpPr>
      <p:grpSpPr>
        <a:xfrm>
          <a:off x="0" y="0"/>
          <a:ext cx="0" cy="0"/>
          <a:chOff x="0" y="0"/>
          <a:chExt cx="0" cy="0"/>
        </a:xfrm>
      </p:grpSpPr>
      <p:sp>
        <p:nvSpPr>
          <p:cNvPr id="55" name="Google Shape;55;p9"/>
          <p:cNvSpPr txBox="1"/>
          <p:nvPr>
            <p:ph idx="1" type="body"/>
          </p:nvPr>
        </p:nvSpPr>
        <p:spPr>
          <a:xfrm>
            <a:off x="1165475" y="4331317"/>
            <a:ext cx="7521300" cy="434100"/>
          </a:xfrm>
          <a:prstGeom prst="rect">
            <a:avLst/>
          </a:prstGeom>
        </p:spPr>
        <p:txBody>
          <a:bodyPr anchorCtr="0" anchor="t" bIns="91425" lIns="91425" spcFirstLastPara="1" rIns="91425" wrap="square" tIns="91425">
            <a:noAutofit/>
          </a:bodyPr>
          <a:lstStyle>
            <a:lvl1pPr indent="-228600" lvl="0" marL="457200">
              <a:spcBef>
                <a:spcPts val="360"/>
              </a:spcBef>
              <a:spcAft>
                <a:spcPts val="0"/>
              </a:spcAft>
              <a:buSzPts val="1800"/>
              <a:buNone/>
              <a:defRPr sz="1800"/>
            </a:lvl1pPr>
          </a:lstStyle>
          <a:p/>
        </p:txBody>
      </p:sp>
      <p:sp>
        <p:nvSpPr>
          <p:cNvPr id="56" name="Google Shape;56;p9"/>
          <p:cNvSpPr txBox="1"/>
          <p:nvPr>
            <p:ph idx="12" type="sldNum"/>
          </p:nvPr>
        </p:nvSpPr>
        <p:spPr>
          <a:xfrm>
            <a:off x="8523157" y="4828331"/>
            <a:ext cx="548700" cy="3153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57" name="Google Shape;57;p9"/>
          <p:cNvCxnSpPr/>
          <p:nvPr/>
        </p:nvCxnSpPr>
        <p:spPr>
          <a:xfrm>
            <a:off x="945638" y="0"/>
            <a:ext cx="0" cy="5143500"/>
          </a:xfrm>
          <a:prstGeom prst="straightConnector1">
            <a:avLst/>
          </a:prstGeom>
          <a:noFill/>
          <a:ln cap="flat" cmpd="sng" w="9525">
            <a:solidFill>
              <a:srgbClr val="999FA9"/>
            </a:solidFill>
            <a:prstDash val="solid"/>
            <a:round/>
            <a:headEnd len="med" w="med" type="none"/>
            <a:tailEnd len="med" w="med" type="none"/>
          </a:ln>
        </p:spPr>
      </p:cxnSp>
      <p:sp>
        <p:nvSpPr>
          <p:cNvPr id="58" name="Google Shape;58;p9"/>
          <p:cNvSpPr/>
          <p:nvPr/>
        </p:nvSpPr>
        <p:spPr>
          <a:xfrm>
            <a:off x="844675" y="4505121"/>
            <a:ext cx="201900" cy="201900"/>
          </a:xfrm>
          <a:prstGeom prst="ellipse">
            <a:avLst/>
          </a:prstGeom>
          <a:solidFill>
            <a:srgbClr val="2E3037"/>
          </a:solidFill>
          <a:ln cap="flat" cmpd="sng" w="9525">
            <a:solidFill>
              <a:srgbClr val="999FA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9" name="Shape 59"/>
        <p:cNvGrpSpPr/>
        <p:nvPr/>
      </p:nvGrpSpPr>
      <p:grpSpPr>
        <a:xfrm>
          <a:off x="0" y="0"/>
          <a:ext cx="0" cy="0"/>
          <a:chOff x="0" y="0"/>
          <a:chExt cx="0" cy="0"/>
        </a:xfrm>
      </p:grpSpPr>
      <p:sp>
        <p:nvSpPr>
          <p:cNvPr id="60" name="Google Shape;60;p10"/>
          <p:cNvSpPr txBox="1"/>
          <p:nvPr>
            <p:ph idx="12" type="sldNum"/>
          </p:nvPr>
        </p:nvSpPr>
        <p:spPr>
          <a:xfrm>
            <a:off x="8523157" y="4828331"/>
            <a:ext cx="548700" cy="3153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61" name="Google Shape;61;p10"/>
          <p:cNvCxnSpPr/>
          <p:nvPr/>
        </p:nvCxnSpPr>
        <p:spPr>
          <a:xfrm>
            <a:off x="945638" y="0"/>
            <a:ext cx="0" cy="5143500"/>
          </a:xfrm>
          <a:prstGeom prst="straightConnector1">
            <a:avLst/>
          </a:prstGeom>
          <a:noFill/>
          <a:ln cap="flat" cmpd="sng" w="9525">
            <a:solidFill>
              <a:srgbClr val="999FA9"/>
            </a:solidFill>
            <a:prstDash val="solid"/>
            <a:round/>
            <a:headEnd len="med" w="med" type="none"/>
            <a:tailEnd len="med" w="med" type="none"/>
          </a:ln>
        </p:spPr>
      </p:cxnSp>
      <p:sp>
        <p:nvSpPr>
          <p:cNvPr id="62" name="Google Shape;62;p10"/>
          <p:cNvSpPr/>
          <p:nvPr/>
        </p:nvSpPr>
        <p:spPr>
          <a:xfrm>
            <a:off x="844675" y="2470800"/>
            <a:ext cx="201900" cy="201900"/>
          </a:xfrm>
          <a:prstGeom prst="ellipse">
            <a:avLst/>
          </a:prstGeom>
          <a:solidFill>
            <a:srgbClr val="2E3037"/>
          </a:solidFill>
          <a:ln cap="flat" cmpd="sng" w="9525">
            <a:solidFill>
              <a:srgbClr val="999FA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2.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rgbClr val="0C343D"/>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165475" y="549649"/>
            <a:ext cx="6858000" cy="3450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1pPr>
            <a:lvl2pPr lvl="1">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2pPr>
            <a:lvl3pPr lvl="2">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3pPr>
            <a:lvl4pPr lvl="3">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4pPr>
            <a:lvl5pPr lvl="4">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5pPr>
            <a:lvl6pPr lvl="5">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6pPr>
            <a:lvl7pPr lvl="6">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7pPr>
            <a:lvl8pPr lvl="7">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8pPr>
            <a:lvl9pPr lvl="8">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9pPr>
          </a:lstStyle>
          <a:p/>
        </p:txBody>
      </p:sp>
      <p:sp>
        <p:nvSpPr>
          <p:cNvPr id="7" name="Google Shape;7;p1"/>
          <p:cNvSpPr txBox="1"/>
          <p:nvPr>
            <p:ph idx="1" type="body"/>
          </p:nvPr>
        </p:nvSpPr>
        <p:spPr>
          <a:xfrm>
            <a:off x="1165498" y="1086799"/>
            <a:ext cx="6858000" cy="3725700"/>
          </a:xfrm>
          <a:prstGeom prst="rect">
            <a:avLst/>
          </a:prstGeom>
          <a:noFill/>
          <a:ln>
            <a:noFill/>
          </a:ln>
        </p:spPr>
        <p:txBody>
          <a:bodyPr anchorCtr="0" anchor="t" bIns="91425" lIns="91425" spcFirstLastPara="1" rIns="91425" wrap="square" tIns="91425">
            <a:noAutofit/>
          </a:bodyPr>
          <a:lstStyle>
            <a:lvl1pPr indent="-381000" lvl="0" marL="457200">
              <a:spcBef>
                <a:spcPts val="600"/>
              </a:spcBef>
              <a:spcAft>
                <a:spcPts val="0"/>
              </a:spcAft>
              <a:buClr>
                <a:schemeClr val="accent1"/>
              </a:buClr>
              <a:buSzPts val="2400"/>
              <a:buFont typeface="Quicksand"/>
              <a:buChar char="◦"/>
              <a:defRPr sz="2400">
                <a:solidFill>
                  <a:schemeClr val="lt1"/>
                </a:solidFill>
                <a:latin typeface="Quicksand"/>
                <a:ea typeface="Quicksand"/>
                <a:cs typeface="Quicksand"/>
                <a:sym typeface="Quicksand"/>
              </a:defRPr>
            </a:lvl1pPr>
            <a:lvl2pPr indent="-381000" lvl="1" marL="914400">
              <a:spcBef>
                <a:spcPts val="0"/>
              </a:spcBef>
              <a:spcAft>
                <a:spcPts val="0"/>
              </a:spcAft>
              <a:buClr>
                <a:schemeClr val="accent1"/>
              </a:buClr>
              <a:buSzPts val="2400"/>
              <a:buFont typeface="Quicksand"/>
              <a:buChar char="▫"/>
              <a:defRPr sz="2400">
                <a:solidFill>
                  <a:schemeClr val="lt1"/>
                </a:solidFill>
                <a:latin typeface="Quicksand"/>
                <a:ea typeface="Quicksand"/>
                <a:cs typeface="Quicksand"/>
                <a:sym typeface="Quicksand"/>
              </a:defRPr>
            </a:lvl2pPr>
            <a:lvl3pPr indent="-381000" lvl="2" marL="1371600">
              <a:spcBef>
                <a:spcPts val="0"/>
              </a:spcBef>
              <a:spcAft>
                <a:spcPts val="0"/>
              </a:spcAft>
              <a:buClr>
                <a:schemeClr val="accent1"/>
              </a:buClr>
              <a:buSzPts val="2400"/>
              <a:buFont typeface="Quicksand"/>
              <a:buChar char="■"/>
              <a:defRPr sz="2400">
                <a:solidFill>
                  <a:schemeClr val="lt1"/>
                </a:solidFill>
                <a:latin typeface="Quicksand"/>
                <a:ea typeface="Quicksand"/>
                <a:cs typeface="Quicksand"/>
                <a:sym typeface="Quicksand"/>
              </a:defRPr>
            </a:lvl3pPr>
            <a:lvl4pPr indent="-381000" lvl="3" marL="18288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4pPr>
            <a:lvl5pPr indent="-381000" lvl="4" marL="2286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5pPr>
            <a:lvl6pPr indent="-381000" lvl="5" marL="27432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6pPr>
            <a:lvl7pPr indent="-381000" lvl="6" marL="32004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7pPr>
            <a:lvl8pPr indent="-381000" lvl="7" marL="36576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8pPr>
            <a:lvl9pPr indent="-381000" lvl="8" marL="41148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9pPr>
          </a:lstStyle>
          <a:p/>
        </p:txBody>
      </p:sp>
      <p:sp>
        <p:nvSpPr>
          <p:cNvPr id="8" name="Google Shape;8;p1"/>
          <p:cNvSpPr txBox="1"/>
          <p:nvPr>
            <p:ph idx="12" type="sldNum"/>
          </p:nvPr>
        </p:nvSpPr>
        <p:spPr>
          <a:xfrm>
            <a:off x="8523157" y="4828331"/>
            <a:ext cx="548700" cy="315300"/>
          </a:xfrm>
          <a:prstGeom prst="rect">
            <a:avLst/>
          </a:prstGeom>
          <a:noFill/>
          <a:ln>
            <a:noFill/>
          </a:ln>
        </p:spPr>
        <p:txBody>
          <a:bodyPr anchorCtr="0" anchor="t" bIns="91425" lIns="91425" spcFirstLastPara="1" rIns="91425" wrap="square" tIns="91425">
            <a:noAutofit/>
          </a:bodyPr>
          <a:lstStyle>
            <a:lvl1pPr lvl="0" algn="r">
              <a:buNone/>
              <a:defRPr sz="1200">
                <a:solidFill>
                  <a:srgbClr val="39C0BA"/>
                </a:solidFill>
                <a:latin typeface="Quicksand"/>
                <a:ea typeface="Quicksand"/>
                <a:cs typeface="Quicksand"/>
                <a:sym typeface="Quicksand"/>
              </a:defRPr>
            </a:lvl1pPr>
            <a:lvl2pPr lvl="1" algn="r">
              <a:buNone/>
              <a:defRPr sz="1200">
                <a:solidFill>
                  <a:srgbClr val="39C0BA"/>
                </a:solidFill>
                <a:latin typeface="Quicksand"/>
                <a:ea typeface="Quicksand"/>
                <a:cs typeface="Quicksand"/>
                <a:sym typeface="Quicksand"/>
              </a:defRPr>
            </a:lvl2pPr>
            <a:lvl3pPr lvl="2" algn="r">
              <a:buNone/>
              <a:defRPr sz="1200">
                <a:solidFill>
                  <a:srgbClr val="39C0BA"/>
                </a:solidFill>
                <a:latin typeface="Quicksand"/>
                <a:ea typeface="Quicksand"/>
                <a:cs typeface="Quicksand"/>
                <a:sym typeface="Quicksand"/>
              </a:defRPr>
            </a:lvl3pPr>
            <a:lvl4pPr lvl="3" algn="r">
              <a:buNone/>
              <a:defRPr sz="1200">
                <a:solidFill>
                  <a:srgbClr val="39C0BA"/>
                </a:solidFill>
                <a:latin typeface="Quicksand"/>
                <a:ea typeface="Quicksand"/>
                <a:cs typeface="Quicksand"/>
                <a:sym typeface="Quicksand"/>
              </a:defRPr>
            </a:lvl4pPr>
            <a:lvl5pPr lvl="4" algn="r">
              <a:buNone/>
              <a:defRPr sz="1200">
                <a:solidFill>
                  <a:srgbClr val="39C0BA"/>
                </a:solidFill>
                <a:latin typeface="Quicksand"/>
                <a:ea typeface="Quicksand"/>
                <a:cs typeface="Quicksand"/>
                <a:sym typeface="Quicksand"/>
              </a:defRPr>
            </a:lvl5pPr>
            <a:lvl6pPr lvl="5" algn="r">
              <a:buNone/>
              <a:defRPr sz="1200">
                <a:solidFill>
                  <a:srgbClr val="39C0BA"/>
                </a:solidFill>
                <a:latin typeface="Quicksand"/>
                <a:ea typeface="Quicksand"/>
                <a:cs typeface="Quicksand"/>
                <a:sym typeface="Quicksand"/>
              </a:defRPr>
            </a:lvl6pPr>
            <a:lvl7pPr lvl="6" algn="r">
              <a:buNone/>
              <a:defRPr sz="1200">
                <a:solidFill>
                  <a:srgbClr val="39C0BA"/>
                </a:solidFill>
                <a:latin typeface="Quicksand"/>
                <a:ea typeface="Quicksand"/>
                <a:cs typeface="Quicksand"/>
                <a:sym typeface="Quicksand"/>
              </a:defRPr>
            </a:lvl7pPr>
            <a:lvl8pPr lvl="7" algn="r">
              <a:buNone/>
              <a:defRPr sz="1200">
                <a:solidFill>
                  <a:srgbClr val="39C0BA"/>
                </a:solidFill>
                <a:latin typeface="Quicksand"/>
                <a:ea typeface="Quicksand"/>
                <a:cs typeface="Quicksand"/>
                <a:sym typeface="Quicksand"/>
              </a:defRPr>
            </a:lvl8pPr>
            <a:lvl9pPr lvl="8" algn="r">
              <a:buNone/>
              <a:defRPr sz="1200">
                <a:solidFill>
                  <a:srgbClr val="39C0BA"/>
                </a:solidFill>
                <a:latin typeface="Quicksand"/>
                <a:ea typeface="Quicksand"/>
                <a:cs typeface="Quicksand"/>
                <a:sym typeface="Quicksand"/>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0.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 Id="rId3" Type="http://schemas.openxmlformats.org/officeDocument/2006/relationships/image" Target="../media/image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xml"/><Relationship Id="rId3" Type="http://schemas.openxmlformats.org/officeDocument/2006/relationships/image" Target="../media/image4.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9.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2.png"/><Relationship Id="rId6"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20.png"/><Relationship Id="rId4" Type="http://schemas.openxmlformats.org/officeDocument/2006/relationships/image" Target="../media/image2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18.png"/><Relationship Id="rId4" Type="http://schemas.openxmlformats.org/officeDocument/2006/relationships/image" Target="../media/image23.png"/><Relationship Id="rId5" Type="http://schemas.openxmlformats.org/officeDocument/2006/relationships/image" Target="../media/image22.png"/><Relationship Id="rId6" Type="http://schemas.openxmlformats.org/officeDocument/2006/relationships/image" Target="../media/image1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2"/>
          <p:cNvSpPr txBox="1"/>
          <p:nvPr>
            <p:ph type="ctrTitle"/>
          </p:nvPr>
        </p:nvSpPr>
        <p:spPr>
          <a:xfrm>
            <a:off x="1319175" y="2233519"/>
            <a:ext cx="6680400" cy="115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why’d ya spill yer beans?</a:t>
            </a:r>
            <a:endParaRPr/>
          </a:p>
        </p:txBody>
      </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1"/>
          <p:cNvSpPr txBox="1"/>
          <p:nvPr>
            <p:ph type="title"/>
          </p:nvPr>
        </p:nvSpPr>
        <p:spPr>
          <a:xfrm>
            <a:off x="1165475" y="549650"/>
            <a:ext cx="7590600" cy="345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ARMA Regression Model with External Regressors:</a:t>
            </a:r>
            <a:endParaRPr sz="2400"/>
          </a:p>
        </p:txBody>
      </p:sp>
      <p:sp>
        <p:nvSpPr>
          <p:cNvPr id="142" name="Google Shape;142;p21"/>
          <p:cNvSpPr txBox="1"/>
          <p:nvPr>
            <p:ph idx="2" type="body"/>
          </p:nvPr>
        </p:nvSpPr>
        <p:spPr>
          <a:xfrm>
            <a:off x="1294031" y="1174125"/>
            <a:ext cx="6684300" cy="3725700"/>
          </a:xfrm>
          <a:prstGeom prst="rect">
            <a:avLst/>
          </a:prstGeom>
        </p:spPr>
        <p:txBody>
          <a:bodyPr anchorCtr="0" anchor="t" bIns="91425" lIns="91425" spcFirstLastPara="1" rIns="91425" wrap="square" tIns="91425">
            <a:noAutofit/>
          </a:bodyPr>
          <a:lstStyle/>
          <a:p>
            <a:pPr indent="0" lvl="0" marL="0" rtl="0" algn="ctr">
              <a:lnSpc>
                <a:spcPct val="150000"/>
              </a:lnSpc>
              <a:spcBef>
                <a:spcPts val="600"/>
              </a:spcBef>
              <a:spcAft>
                <a:spcPts val="0"/>
              </a:spcAft>
              <a:buNone/>
            </a:pPr>
            <a:r>
              <a:rPr lang="en" sz="1800">
                <a:solidFill>
                  <a:schemeClr val="lt2"/>
                </a:solidFill>
              </a:rPr>
              <a:t>Y</a:t>
            </a:r>
            <a:r>
              <a:rPr baseline="-25000" lang="en" sz="1800">
                <a:solidFill>
                  <a:schemeClr val="lt2"/>
                </a:solidFill>
              </a:rPr>
              <a:t>t </a:t>
            </a:r>
            <a:r>
              <a:rPr lang="en" sz="1800">
                <a:solidFill>
                  <a:schemeClr val="lt2"/>
                </a:solidFill>
              </a:rPr>
              <a:t>= 1579.5 + ɑY</a:t>
            </a:r>
            <a:r>
              <a:rPr baseline="-25000" lang="en" sz="1800">
                <a:solidFill>
                  <a:schemeClr val="lt2"/>
                </a:solidFill>
              </a:rPr>
              <a:t>t-5</a:t>
            </a:r>
            <a:r>
              <a:rPr lang="en" sz="1800">
                <a:solidFill>
                  <a:schemeClr val="lt2"/>
                </a:solidFill>
              </a:rPr>
              <a:t> + βY</a:t>
            </a:r>
            <a:r>
              <a:rPr baseline="-25000" lang="en" sz="1800">
                <a:solidFill>
                  <a:schemeClr val="lt2"/>
                </a:solidFill>
              </a:rPr>
              <a:t>t-243 </a:t>
            </a:r>
            <a:r>
              <a:rPr lang="en" sz="1800">
                <a:solidFill>
                  <a:schemeClr val="lt2"/>
                </a:solidFill>
              </a:rPr>
              <a:t>+ θ( Y</a:t>
            </a:r>
            <a:r>
              <a:rPr baseline="-25000" lang="en" sz="1800">
                <a:solidFill>
                  <a:schemeClr val="lt2"/>
                </a:solidFill>
              </a:rPr>
              <a:t>t</a:t>
            </a:r>
            <a:r>
              <a:rPr lang="en" sz="1800">
                <a:solidFill>
                  <a:schemeClr val="lt2"/>
                </a:solidFill>
              </a:rPr>
              <a:t>+ Y</a:t>
            </a:r>
            <a:r>
              <a:rPr baseline="-25000" lang="en" sz="1800">
                <a:solidFill>
                  <a:schemeClr val="lt2"/>
                </a:solidFill>
              </a:rPr>
              <a:t>t-5</a:t>
            </a:r>
            <a:r>
              <a:rPr lang="en" sz="1800">
                <a:solidFill>
                  <a:schemeClr val="lt2"/>
                </a:solidFill>
              </a:rPr>
              <a:t> +Y</a:t>
            </a:r>
            <a:r>
              <a:rPr baseline="-25000" lang="en" sz="1800">
                <a:solidFill>
                  <a:schemeClr val="lt2"/>
                </a:solidFill>
              </a:rPr>
              <a:t>t-243</a:t>
            </a:r>
            <a:r>
              <a:rPr lang="en" sz="1800">
                <a:solidFill>
                  <a:schemeClr val="lt2"/>
                </a:solidFill>
              </a:rPr>
              <a:t>) -76.18*Delay</a:t>
            </a:r>
            <a:r>
              <a:rPr baseline="-25000" lang="en" sz="1800">
                <a:solidFill>
                  <a:schemeClr val="lt2"/>
                </a:solidFill>
              </a:rPr>
              <a:t>t</a:t>
            </a:r>
            <a:r>
              <a:rPr lang="en" sz="1800">
                <a:solidFill>
                  <a:schemeClr val="lt2"/>
                </a:solidFill>
              </a:rPr>
              <a:t> -45.37*Supply</a:t>
            </a:r>
            <a:r>
              <a:rPr baseline="-25000" lang="en" sz="1800">
                <a:solidFill>
                  <a:schemeClr val="lt2"/>
                </a:solidFill>
              </a:rPr>
              <a:t>t</a:t>
            </a:r>
            <a:r>
              <a:rPr lang="en" sz="1800">
                <a:solidFill>
                  <a:schemeClr val="lt2"/>
                </a:solidFill>
              </a:rPr>
              <a:t> -34.98*Corn</a:t>
            </a:r>
            <a:r>
              <a:rPr baseline="-25000" lang="en" sz="1800">
                <a:solidFill>
                  <a:schemeClr val="lt2"/>
                </a:solidFill>
              </a:rPr>
              <a:t>t</a:t>
            </a:r>
            <a:r>
              <a:rPr lang="en" sz="1800">
                <a:solidFill>
                  <a:schemeClr val="lt2"/>
                </a:solidFill>
              </a:rPr>
              <a:t> + ϵ</a:t>
            </a:r>
            <a:r>
              <a:rPr baseline="-25000" lang="en" sz="1800">
                <a:solidFill>
                  <a:schemeClr val="lt2"/>
                </a:solidFill>
              </a:rPr>
              <a:t>t</a:t>
            </a:r>
            <a:endParaRPr sz="1800">
              <a:solidFill>
                <a:schemeClr val="lt2"/>
              </a:solidFill>
            </a:endParaRPr>
          </a:p>
          <a:p>
            <a:pPr indent="0" lvl="0" marL="0" rtl="0" algn="ctr">
              <a:lnSpc>
                <a:spcPct val="150000"/>
              </a:lnSpc>
              <a:spcBef>
                <a:spcPts val="600"/>
              </a:spcBef>
              <a:spcAft>
                <a:spcPts val="0"/>
              </a:spcAft>
              <a:buNone/>
            </a:pPr>
            <a:r>
              <a:t/>
            </a:r>
            <a:endParaRPr sz="1800">
              <a:solidFill>
                <a:schemeClr val="lt2"/>
              </a:solidFill>
            </a:endParaRPr>
          </a:p>
          <a:p>
            <a:pPr indent="0" lvl="0" marL="0" rtl="0" algn="ctr">
              <a:lnSpc>
                <a:spcPct val="150000"/>
              </a:lnSpc>
              <a:spcBef>
                <a:spcPts val="600"/>
              </a:spcBef>
              <a:spcAft>
                <a:spcPts val="0"/>
              </a:spcAft>
              <a:buNone/>
            </a:pPr>
            <a:r>
              <a:rPr lang="en" sz="1600">
                <a:solidFill>
                  <a:schemeClr val="lt2"/>
                </a:solidFill>
              </a:rPr>
              <a:t>Where ϵ</a:t>
            </a:r>
            <a:r>
              <a:rPr baseline="-25000" lang="en" sz="1600">
                <a:solidFill>
                  <a:schemeClr val="lt2"/>
                </a:solidFill>
              </a:rPr>
              <a:t>t </a:t>
            </a:r>
            <a:r>
              <a:rPr lang="en" sz="1600">
                <a:solidFill>
                  <a:schemeClr val="lt2"/>
                </a:solidFill>
              </a:rPr>
              <a:t> is defined in accordance to ARMA errors incorporating the two seasonal components (5, 243)</a:t>
            </a:r>
            <a:endParaRPr sz="1600">
              <a:solidFill>
                <a:schemeClr val="lt2"/>
              </a:solidFill>
            </a:endParaRPr>
          </a:p>
        </p:txBody>
      </p:sp>
      <p:sp>
        <p:nvSpPr>
          <p:cNvPr id="143" name="Google Shape;143;p21"/>
          <p:cNvSpPr txBox="1"/>
          <p:nvPr>
            <p:ph idx="12" type="sldNum"/>
          </p:nvPr>
        </p:nvSpPr>
        <p:spPr>
          <a:xfrm>
            <a:off x="8523157" y="4828331"/>
            <a:ext cx="548700" cy="315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2"/>
          <p:cNvSpPr txBox="1"/>
          <p:nvPr>
            <p:ph type="title"/>
          </p:nvPr>
        </p:nvSpPr>
        <p:spPr>
          <a:xfrm>
            <a:off x="1165475" y="1016025"/>
            <a:ext cx="3245700" cy="31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KNN - K-Nearest Neighbor</a:t>
            </a:r>
            <a:endParaRPr/>
          </a:p>
        </p:txBody>
      </p:sp>
      <p:sp>
        <p:nvSpPr>
          <p:cNvPr id="149" name="Google Shape;149;p22"/>
          <p:cNvSpPr txBox="1"/>
          <p:nvPr>
            <p:ph idx="12" type="sldNum"/>
          </p:nvPr>
        </p:nvSpPr>
        <p:spPr>
          <a:xfrm>
            <a:off x="8523157" y="4828331"/>
            <a:ext cx="548700" cy="315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50" name="Google Shape;150;p22"/>
          <p:cNvPicPr preferRelativeResize="0"/>
          <p:nvPr/>
        </p:nvPicPr>
        <p:blipFill>
          <a:blip r:embed="rId3">
            <a:alphaModFix/>
          </a:blip>
          <a:stretch>
            <a:fillRect/>
          </a:stretch>
        </p:blipFill>
        <p:spPr>
          <a:xfrm>
            <a:off x="1165475" y="1351688"/>
            <a:ext cx="3883872" cy="2867475"/>
          </a:xfrm>
          <a:prstGeom prst="rect">
            <a:avLst/>
          </a:prstGeom>
          <a:noFill/>
          <a:ln>
            <a:noFill/>
          </a:ln>
        </p:spPr>
      </p:pic>
      <p:sp>
        <p:nvSpPr>
          <p:cNvPr id="151" name="Google Shape;151;p22"/>
          <p:cNvSpPr txBox="1"/>
          <p:nvPr/>
        </p:nvSpPr>
        <p:spPr>
          <a:xfrm>
            <a:off x="1600525" y="1331325"/>
            <a:ext cx="1227000" cy="31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July Close</a:t>
            </a:r>
            <a:endParaRPr>
              <a:latin typeface="Proxima Nova"/>
              <a:ea typeface="Proxima Nova"/>
              <a:cs typeface="Proxima Nova"/>
              <a:sym typeface="Proxima Nova"/>
            </a:endParaRPr>
          </a:p>
        </p:txBody>
      </p:sp>
      <p:pic>
        <p:nvPicPr>
          <p:cNvPr id="152" name="Google Shape;152;p22"/>
          <p:cNvPicPr preferRelativeResize="0"/>
          <p:nvPr/>
        </p:nvPicPr>
        <p:blipFill>
          <a:blip r:embed="rId4">
            <a:alphaModFix/>
          </a:blip>
          <a:stretch>
            <a:fillRect/>
          </a:stretch>
        </p:blipFill>
        <p:spPr>
          <a:xfrm>
            <a:off x="5300150" y="1331325"/>
            <a:ext cx="3608775" cy="2908200"/>
          </a:xfrm>
          <a:prstGeom prst="rect">
            <a:avLst/>
          </a:prstGeom>
          <a:noFill/>
          <a:ln>
            <a:noFill/>
          </a:ln>
        </p:spPr>
      </p:pic>
      <p:sp>
        <p:nvSpPr>
          <p:cNvPr id="153" name="Google Shape;153;p22"/>
          <p:cNvSpPr txBox="1"/>
          <p:nvPr/>
        </p:nvSpPr>
        <p:spPr>
          <a:xfrm>
            <a:off x="5173025" y="864825"/>
            <a:ext cx="3799200" cy="46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accent1"/>
                </a:solidFill>
                <a:latin typeface="Quicksand"/>
                <a:ea typeface="Quicksand"/>
                <a:cs typeface="Quicksand"/>
                <a:sym typeface="Quicksand"/>
              </a:rPr>
              <a:t>GAM - Generalized Additive Model</a:t>
            </a:r>
            <a:endParaRPr sz="1800">
              <a:solidFill>
                <a:schemeClr val="accent1"/>
              </a:solidFill>
              <a:latin typeface="Quicksand"/>
              <a:ea typeface="Quicksand"/>
              <a:cs typeface="Quicksand"/>
              <a:sym typeface="Quicksand"/>
            </a:endParaRPr>
          </a:p>
        </p:txBody>
      </p:sp>
      <p:sp>
        <p:nvSpPr>
          <p:cNvPr id="154" name="Google Shape;154;p22"/>
          <p:cNvSpPr txBox="1"/>
          <p:nvPr>
            <p:ph type="title"/>
          </p:nvPr>
        </p:nvSpPr>
        <p:spPr>
          <a:xfrm>
            <a:off x="1165475" y="549649"/>
            <a:ext cx="6858000" cy="345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Other Models </a:t>
            </a:r>
            <a:endParaRPr sz="2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3"/>
          <p:cNvSpPr txBox="1"/>
          <p:nvPr>
            <p:ph idx="4294967295" type="ctrTitle"/>
          </p:nvPr>
        </p:nvSpPr>
        <p:spPr>
          <a:xfrm>
            <a:off x="2318850" y="1991888"/>
            <a:ext cx="6494700" cy="1159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6000"/>
              <a:t>Conclusions</a:t>
            </a:r>
            <a:endParaRPr sz="6000"/>
          </a:p>
        </p:txBody>
      </p:sp>
      <p:grpSp>
        <p:nvGrpSpPr>
          <p:cNvPr id="160" name="Google Shape;160;p23"/>
          <p:cNvGrpSpPr/>
          <p:nvPr/>
        </p:nvGrpSpPr>
        <p:grpSpPr>
          <a:xfrm>
            <a:off x="454014" y="2078188"/>
            <a:ext cx="982958" cy="987178"/>
            <a:chOff x="2594050" y="1631825"/>
            <a:chExt cx="439625" cy="439625"/>
          </a:xfrm>
        </p:grpSpPr>
        <p:sp>
          <p:nvSpPr>
            <p:cNvPr id="161" name="Google Shape;161;p23"/>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3"/>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3"/>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3"/>
            <p:cNvSpPr/>
            <p:nvPr/>
          </p:nvSpPr>
          <p:spPr>
            <a:xfrm>
              <a:off x="2801675" y="1740825"/>
              <a:ext cx="49950" cy="49950"/>
            </a:xfrm>
            <a:custGeom>
              <a:rect b="b" l="l" r="r" t="t"/>
              <a:pathLst>
                <a:path extrusionOk="0" fill="none" h="1998" w="1998">
                  <a:moveTo>
                    <a:pt x="1" y="1997"/>
                  </a:moveTo>
                  <a:lnTo>
                    <a:pt x="1998" y="0"/>
                  </a:lnTo>
                </a:path>
              </a:pathLst>
            </a:custGeom>
            <a:noFill/>
            <a:ln cap="rnd"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5" name="Google Shape;165;p23"/>
          <p:cNvSpPr txBox="1"/>
          <p:nvPr>
            <p:ph idx="12" type="sldNum"/>
          </p:nvPr>
        </p:nvSpPr>
        <p:spPr>
          <a:xfrm>
            <a:off x="8523157" y="4828331"/>
            <a:ext cx="548700" cy="315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66" name="Google Shape;166;p23"/>
          <p:cNvPicPr preferRelativeResize="0"/>
          <p:nvPr/>
        </p:nvPicPr>
        <p:blipFill rotWithShape="1">
          <a:blip r:embed="rId3">
            <a:alphaModFix/>
          </a:blip>
          <a:srcRect b="0" l="16559" r="16559" t="0"/>
          <a:stretch/>
        </p:blipFill>
        <p:spPr>
          <a:xfrm>
            <a:off x="-157697" y="1493925"/>
            <a:ext cx="2155500" cy="2155500"/>
          </a:xfrm>
          <a:prstGeom prst="ellipse">
            <a:avLst/>
          </a:prstGeom>
          <a:noFill/>
          <a:ln cap="flat" cmpd="sng" w="28575">
            <a:solidFill>
              <a:srgbClr val="2E3037"/>
            </a:solidFill>
            <a:prstDash val="solid"/>
            <a:round/>
            <a:headEnd len="sm" w="sm" type="none"/>
            <a:tailEnd len="sm" w="sm" type="none"/>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4"/>
          <p:cNvSpPr txBox="1"/>
          <p:nvPr>
            <p:ph type="title"/>
          </p:nvPr>
        </p:nvSpPr>
        <p:spPr>
          <a:xfrm>
            <a:off x="1165475" y="549649"/>
            <a:ext cx="6858000" cy="345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Limitations</a:t>
            </a:r>
            <a:endParaRPr sz="2400"/>
          </a:p>
        </p:txBody>
      </p:sp>
      <p:sp>
        <p:nvSpPr>
          <p:cNvPr id="172" name="Google Shape;172;p24"/>
          <p:cNvSpPr txBox="1"/>
          <p:nvPr>
            <p:ph idx="1" type="body"/>
          </p:nvPr>
        </p:nvSpPr>
        <p:spPr>
          <a:xfrm>
            <a:off x="1165500" y="1113175"/>
            <a:ext cx="7050900" cy="3715200"/>
          </a:xfrm>
          <a:prstGeom prst="rect">
            <a:avLst/>
          </a:prstGeom>
        </p:spPr>
        <p:txBody>
          <a:bodyPr anchorCtr="0" anchor="t" bIns="91425" lIns="91425" spcFirstLastPara="1" rIns="91425" wrap="square" tIns="91425">
            <a:noAutofit/>
          </a:bodyPr>
          <a:lstStyle/>
          <a:p>
            <a:pPr indent="-381000" lvl="0" marL="457200" rtl="0" algn="l">
              <a:lnSpc>
                <a:spcPct val="115000"/>
              </a:lnSpc>
              <a:spcBef>
                <a:spcPts val="600"/>
              </a:spcBef>
              <a:spcAft>
                <a:spcPts val="0"/>
              </a:spcAft>
              <a:buSzPts val="2400"/>
              <a:buChar char="◦"/>
            </a:pPr>
            <a:r>
              <a:rPr lang="en" sz="2400"/>
              <a:t>Lack of specific US - Chinese trade data </a:t>
            </a:r>
            <a:endParaRPr sz="2400"/>
          </a:p>
          <a:p>
            <a:pPr indent="0" lvl="0" marL="0" rtl="0" algn="l">
              <a:lnSpc>
                <a:spcPct val="115000"/>
              </a:lnSpc>
              <a:spcBef>
                <a:spcPts val="600"/>
              </a:spcBef>
              <a:spcAft>
                <a:spcPts val="0"/>
              </a:spcAft>
              <a:buNone/>
            </a:pPr>
            <a:r>
              <a:t/>
            </a:r>
            <a:endParaRPr sz="2400"/>
          </a:p>
          <a:p>
            <a:pPr indent="-381000" lvl="0" marL="457200" rtl="0" algn="l">
              <a:lnSpc>
                <a:spcPct val="115000"/>
              </a:lnSpc>
              <a:spcBef>
                <a:spcPts val="600"/>
              </a:spcBef>
              <a:spcAft>
                <a:spcPts val="0"/>
              </a:spcAft>
              <a:buSzPts val="2400"/>
              <a:buChar char="◦"/>
            </a:pPr>
            <a:r>
              <a:rPr lang="en" sz="2400"/>
              <a:t>Ideal data quantity for SARIMA model </a:t>
            </a:r>
            <a:endParaRPr sz="2400"/>
          </a:p>
        </p:txBody>
      </p:sp>
      <p:sp>
        <p:nvSpPr>
          <p:cNvPr id="173" name="Google Shape;173;p24"/>
          <p:cNvSpPr txBox="1"/>
          <p:nvPr>
            <p:ph idx="12" type="sldNum"/>
          </p:nvPr>
        </p:nvSpPr>
        <p:spPr>
          <a:xfrm>
            <a:off x="8523157" y="4828331"/>
            <a:ext cx="548700" cy="315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5"/>
          <p:cNvSpPr txBox="1"/>
          <p:nvPr>
            <p:ph idx="12" type="sldNum"/>
          </p:nvPr>
        </p:nvSpPr>
        <p:spPr>
          <a:xfrm>
            <a:off x="8523157" y="4828331"/>
            <a:ext cx="548700" cy="315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79" name="Google Shape;179;p25"/>
          <p:cNvSpPr txBox="1"/>
          <p:nvPr>
            <p:ph type="title"/>
          </p:nvPr>
        </p:nvSpPr>
        <p:spPr>
          <a:xfrm>
            <a:off x="1165475" y="549649"/>
            <a:ext cx="6858000" cy="345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Advice to farmers</a:t>
            </a:r>
            <a:endParaRPr sz="2400"/>
          </a:p>
        </p:txBody>
      </p:sp>
      <p:sp>
        <p:nvSpPr>
          <p:cNvPr id="180" name="Google Shape;180;p25"/>
          <p:cNvSpPr txBox="1"/>
          <p:nvPr>
            <p:ph idx="1" type="body"/>
          </p:nvPr>
        </p:nvSpPr>
        <p:spPr>
          <a:xfrm>
            <a:off x="1033600" y="1102625"/>
            <a:ext cx="2981100" cy="37257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Char char="◦"/>
            </a:pPr>
            <a:r>
              <a:rPr lang="en" sz="2000"/>
              <a:t>Doesn’t appear that prices will recover soon</a:t>
            </a:r>
            <a:endParaRPr sz="2000"/>
          </a:p>
          <a:p>
            <a:pPr indent="-355600" lvl="0" marL="457200" rtl="0" algn="l">
              <a:spcBef>
                <a:spcPts val="0"/>
              </a:spcBef>
              <a:spcAft>
                <a:spcPts val="0"/>
              </a:spcAft>
              <a:buSzPts val="2000"/>
              <a:buChar char="◦"/>
            </a:pPr>
            <a:r>
              <a:rPr lang="en" sz="2000"/>
              <a:t>Best time to make a contract</a:t>
            </a:r>
            <a:endParaRPr sz="2000"/>
          </a:p>
          <a:p>
            <a:pPr indent="-355600" lvl="0" marL="457200" rtl="0" algn="l">
              <a:spcBef>
                <a:spcPts val="0"/>
              </a:spcBef>
              <a:spcAft>
                <a:spcPts val="0"/>
              </a:spcAft>
              <a:buSzPts val="2000"/>
              <a:buChar char="◦"/>
            </a:pPr>
            <a:r>
              <a:rPr lang="en" sz="2000"/>
              <a:t>Some variables aren’t very predictable, so what can farmers do?</a:t>
            </a:r>
            <a:endParaRPr sz="2000"/>
          </a:p>
        </p:txBody>
      </p:sp>
      <p:pic>
        <p:nvPicPr>
          <p:cNvPr id="181" name="Google Shape;181;p25"/>
          <p:cNvPicPr preferRelativeResize="0"/>
          <p:nvPr/>
        </p:nvPicPr>
        <p:blipFill>
          <a:blip r:embed="rId3">
            <a:alphaModFix/>
          </a:blip>
          <a:stretch>
            <a:fillRect/>
          </a:stretch>
        </p:blipFill>
        <p:spPr>
          <a:xfrm>
            <a:off x="4014600" y="1276613"/>
            <a:ext cx="4991974" cy="2590278"/>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6"/>
          <p:cNvSpPr txBox="1"/>
          <p:nvPr>
            <p:ph idx="4294967295" type="ctrTitle"/>
          </p:nvPr>
        </p:nvSpPr>
        <p:spPr>
          <a:xfrm>
            <a:off x="1336100" y="1183688"/>
            <a:ext cx="73377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2200">
                <a:solidFill>
                  <a:srgbClr val="2E3037"/>
                </a:solidFill>
              </a:rPr>
              <a:t>Thanks!</a:t>
            </a:r>
            <a:endParaRPr b="1" sz="2200">
              <a:solidFill>
                <a:srgbClr val="2E3037"/>
              </a:solidFill>
            </a:endParaRPr>
          </a:p>
        </p:txBody>
      </p:sp>
      <p:sp>
        <p:nvSpPr>
          <p:cNvPr id="187" name="Google Shape;187;p26"/>
          <p:cNvSpPr txBox="1"/>
          <p:nvPr>
            <p:ph idx="4294967295" type="subTitle"/>
          </p:nvPr>
        </p:nvSpPr>
        <p:spPr>
          <a:xfrm>
            <a:off x="1336100" y="2190788"/>
            <a:ext cx="7337700" cy="6096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b="1" lang="en" sz="3600">
                <a:solidFill>
                  <a:srgbClr val="F3F3F3"/>
                </a:solidFill>
              </a:rPr>
              <a:t>Thank you for your attention!</a:t>
            </a:r>
            <a:endParaRPr b="1" sz="3600">
              <a:solidFill>
                <a:srgbClr val="F3F3F3"/>
              </a:solidFill>
            </a:endParaRPr>
          </a:p>
          <a:p>
            <a:pPr indent="0" lvl="0" marL="0" rtl="0" algn="l">
              <a:spcBef>
                <a:spcPts val="600"/>
              </a:spcBef>
              <a:spcAft>
                <a:spcPts val="0"/>
              </a:spcAft>
              <a:buNone/>
            </a:pPr>
            <a:r>
              <a:rPr b="1" lang="en" sz="3600">
                <a:solidFill>
                  <a:srgbClr val="F3F3F3"/>
                </a:solidFill>
              </a:rPr>
              <a:t>ANY QUESTIONS?</a:t>
            </a:r>
            <a:endParaRPr b="1" sz="3600">
              <a:solidFill>
                <a:srgbClr val="F3F3F3"/>
              </a:solidFill>
            </a:endParaRPr>
          </a:p>
        </p:txBody>
      </p:sp>
      <p:sp>
        <p:nvSpPr>
          <p:cNvPr id="188" name="Google Shape;188;p26"/>
          <p:cNvSpPr txBox="1"/>
          <p:nvPr>
            <p:ph idx="12" type="sldNum"/>
          </p:nvPr>
        </p:nvSpPr>
        <p:spPr>
          <a:xfrm>
            <a:off x="8523157" y="4828331"/>
            <a:ext cx="548700" cy="315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7"/>
          <p:cNvSpPr txBox="1"/>
          <p:nvPr>
            <p:ph type="title"/>
          </p:nvPr>
        </p:nvSpPr>
        <p:spPr>
          <a:xfrm>
            <a:off x="1132350" y="180550"/>
            <a:ext cx="7939500" cy="60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200">
                <a:solidFill>
                  <a:schemeClr val="accent1"/>
                </a:solidFill>
              </a:rPr>
              <a:t>Predictors - Delayed Planting, Supply Total, Exchange Rates</a:t>
            </a:r>
            <a:endParaRPr sz="2200"/>
          </a:p>
        </p:txBody>
      </p:sp>
      <p:sp>
        <p:nvSpPr>
          <p:cNvPr id="194" name="Google Shape;194;p27"/>
          <p:cNvSpPr txBox="1"/>
          <p:nvPr>
            <p:ph idx="1" type="body"/>
          </p:nvPr>
        </p:nvSpPr>
        <p:spPr>
          <a:xfrm>
            <a:off x="1216050" y="1551275"/>
            <a:ext cx="3128700" cy="30351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600"/>
              </a:spcBef>
              <a:spcAft>
                <a:spcPts val="0"/>
              </a:spcAft>
              <a:buSzPts val="1400"/>
              <a:buChar char="◦"/>
            </a:pPr>
            <a:r>
              <a:rPr lang="en" sz="1400"/>
              <a:t>A one unit increase in percent delay of planted, blooming, and setting pods compared to the 5 year average is associated with a 76 cent decrease in July contract price.</a:t>
            </a:r>
            <a:endParaRPr sz="1400"/>
          </a:p>
        </p:txBody>
      </p:sp>
      <p:sp>
        <p:nvSpPr>
          <p:cNvPr id="195" name="Google Shape;195;p27"/>
          <p:cNvSpPr txBox="1"/>
          <p:nvPr>
            <p:ph idx="12" type="sldNum"/>
          </p:nvPr>
        </p:nvSpPr>
        <p:spPr>
          <a:xfrm>
            <a:off x="8523157" y="4828331"/>
            <a:ext cx="548700" cy="315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96" name="Google Shape;196;p27"/>
          <p:cNvPicPr preferRelativeResize="0"/>
          <p:nvPr/>
        </p:nvPicPr>
        <p:blipFill>
          <a:blip r:embed="rId3">
            <a:alphaModFix/>
          </a:blip>
          <a:stretch>
            <a:fillRect/>
          </a:stretch>
        </p:blipFill>
        <p:spPr>
          <a:xfrm>
            <a:off x="4485125" y="982975"/>
            <a:ext cx="4355575" cy="348129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8"/>
          <p:cNvSpPr txBox="1"/>
          <p:nvPr>
            <p:ph type="title"/>
          </p:nvPr>
        </p:nvSpPr>
        <p:spPr>
          <a:xfrm>
            <a:off x="1165475" y="549650"/>
            <a:ext cx="7357800" cy="345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200">
                <a:solidFill>
                  <a:schemeClr val="accent1"/>
                </a:solidFill>
              </a:rPr>
              <a:t>Predictors - Delayed Planting, Supply Total, Exchange Rates</a:t>
            </a:r>
            <a:endParaRPr/>
          </a:p>
        </p:txBody>
      </p:sp>
      <p:sp>
        <p:nvSpPr>
          <p:cNvPr id="202" name="Google Shape;202;p28"/>
          <p:cNvSpPr txBox="1"/>
          <p:nvPr>
            <p:ph idx="1" type="body"/>
          </p:nvPr>
        </p:nvSpPr>
        <p:spPr>
          <a:xfrm>
            <a:off x="1165498" y="969874"/>
            <a:ext cx="6858000" cy="37257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600"/>
              </a:spcBef>
              <a:spcAft>
                <a:spcPts val="0"/>
              </a:spcAft>
              <a:buClr>
                <a:schemeClr val="lt2"/>
              </a:buClr>
              <a:buSzPts val="1400"/>
              <a:buChar char="◦"/>
            </a:pPr>
            <a:r>
              <a:rPr lang="en" sz="1400">
                <a:solidFill>
                  <a:schemeClr val="lt2"/>
                </a:solidFill>
              </a:rPr>
              <a:t>A one unit increase in the total supply of Soybean Oil is associated with a 45 cent decrease in July contract price.</a:t>
            </a:r>
            <a:endParaRPr/>
          </a:p>
        </p:txBody>
      </p:sp>
      <p:sp>
        <p:nvSpPr>
          <p:cNvPr id="203" name="Google Shape;203;p28"/>
          <p:cNvSpPr txBox="1"/>
          <p:nvPr>
            <p:ph idx="12" type="sldNum"/>
          </p:nvPr>
        </p:nvSpPr>
        <p:spPr>
          <a:xfrm>
            <a:off x="8523157" y="4828331"/>
            <a:ext cx="548700" cy="315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04" name="Google Shape;204;p28"/>
          <p:cNvPicPr preferRelativeResize="0"/>
          <p:nvPr/>
        </p:nvPicPr>
        <p:blipFill>
          <a:blip r:embed="rId3">
            <a:alphaModFix/>
          </a:blip>
          <a:stretch>
            <a:fillRect/>
          </a:stretch>
        </p:blipFill>
        <p:spPr>
          <a:xfrm>
            <a:off x="1971725" y="2246771"/>
            <a:ext cx="5245551" cy="26923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9"/>
          <p:cNvSpPr txBox="1"/>
          <p:nvPr>
            <p:ph type="title"/>
          </p:nvPr>
        </p:nvSpPr>
        <p:spPr>
          <a:xfrm>
            <a:off x="1165475" y="549649"/>
            <a:ext cx="6858000" cy="345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200">
                <a:solidFill>
                  <a:schemeClr val="accent1"/>
                </a:solidFill>
              </a:rPr>
              <a:t>Predictors - Delayed Planting, Supply Total, Exchange Rates</a:t>
            </a:r>
            <a:endParaRPr/>
          </a:p>
        </p:txBody>
      </p:sp>
      <p:sp>
        <p:nvSpPr>
          <p:cNvPr id="210" name="Google Shape;210;p29"/>
          <p:cNvSpPr txBox="1"/>
          <p:nvPr>
            <p:ph idx="1" type="body"/>
          </p:nvPr>
        </p:nvSpPr>
        <p:spPr>
          <a:xfrm>
            <a:off x="1165500" y="1691600"/>
            <a:ext cx="3028500" cy="31209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600"/>
              </a:spcBef>
              <a:spcAft>
                <a:spcPts val="0"/>
              </a:spcAft>
              <a:buClr>
                <a:schemeClr val="lt2"/>
              </a:buClr>
              <a:buSzPts val="1400"/>
              <a:buChar char="◦"/>
            </a:pPr>
            <a:r>
              <a:rPr lang="en" sz="1400">
                <a:solidFill>
                  <a:schemeClr val="lt2"/>
                </a:solidFill>
              </a:rPr>
              <a:t>A one unit increase in the competitor exchange rate of corn is associated with a 35 cent decrease in July contract price.</a:t>
            </a:r>
            <a:endParaRPr/>
          </a:p>
        </p:txBody>
      </p:sp>
      <p:sp>
        <p:nvSpPr>
          <p:cNvPr id="211" name="Google Shape;211;p29"/>
          <p:cNvSpPr txBox="1"/>
          <p:nvPr>
            <p:ph idx="12" type="sldNum"/>
          </p:nvPr>
        </p:nvSpPr>
        <p:spPr>
          <a:xfrm>
            <a:off x="8523157" y="4828331"/>
            <a:ext cx="548700" cy="315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12" name="Google Shape;212;p29"/>
          <p:cNvPicPr preferRelativeResize="0"/>
          <p:nvPr/>
        </p:nvPicPr>
        <p:blipFill>
          <a:blip r:embed="rId3">
            <a:alphaModFix/>
          </a:blip>
          <a:stretch>
            <a:fillRect/>
          </a:stretch>
        </p:blipFill>
        <p:spPr>
          <a:xfrm>
            <a:off x="4244675" y="1183862"/>
            <a:ext cx="4400402" cy="35315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0"/>
          <p:cNvSpPr txBox="1"/>
          <p:nvPr>
            <p:ph type="title"/>
          </p:nvPr>
        </p:nvSpPr>
        <p:spPr>
          <a:xfrm>
            <a:off x="1165475" y="549649"/>
            <a:ext cx="6858000" cy="345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Other Models </a:t>
            </a:r>
            <a:endParaRPr sz="2400"/>
          </a:p>
        </p:txBody>
      </p:sp>
      <p:sp>
        <p:nvSpPr>
          <p:cNvPr id="218" name="Google Shape;218;p30"/>
          <p:cNvSpPr txBox="1"/>
          <p:nvPr>
            <p:ph idx="1" type="body"/>
          </p:nvPr>
        </p:nvSpPr>
        <p:spPr>
          <a:xfrm>
            <a:off x="1033348" y="894649"/>
            <a:ext cx="6858000" cy="37257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AutoNum type="arabicPeriod"/>
            </a:pPr>
            <a:r>
              <a:rPr lang="en" sz="2400"/>
              <a:t>KNN (K-</a:t>
            </a:r>
            <a:r>
              <a:rPr lang="en" sz="2400"/>
              <a:t>Nearest Neighbors</a:t>
            </a:r>
            <a:r>
              <a:rPr lang="en" sz="2400"/>
              <a:t> ) </a:t>
            </a:r>
            <a:endParaRPr sz="2400"/>
          </a:p>
          <a:p>
            <a:pPr indent="-381000" lvl="0" marL="457200" rtl="0" algn="l">
              <a:spcBef>
                <a:spcPts val="0"/>
              </a:spcBef>
              <a:spcAft>
                <a:spcPts val="0"/>
              </a:spcAft>
              <a:buSzPts val="2400"/>
              <a:buAutoNum type="arabicPeriod"/>
            </a:pPr>
            <a:r>
              <a:rPr lang="en" sz="2400"/>
              <a:t>GAM (Generalized Additive Models )</a:t>
            </a:r>
            <a:endParaRPr sz="2400"/>
          </a:p>
          <a:p>
            <a:pPr indent="0" lvl="0" marL="457200" rtl="0" algn="l">
              <a:spcBef>
                <a:spcPts val="600"/>
              </a:spcBef>
              <a:spcAft>
                <a:spcPts val="0"/>
              </a:spcAft>
              <a:buNone/>
            </a:pPr>
            <a:r>
              <a:t/>
            </a:r>
            <a:endParaRPr/>
          </a:p>
        </p:txBody>
      </p:sp>
      <p:sp>
        <p:nvSpPr>
          <p:cNvPr id="219" name="Google Shape;219;p30"/>
          <p:cNvSpPr txBox="1"/>
          <p:nvPr>
            <p:ph idx="12" type="sldNum"/>
          </p:nvPr>
        </p:nvSpPr>
        <p:spPr>
          <a:xfrm>
            <a:off x="8523157" y="4828331"/>
            <a:ext cx="548700" cy="315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3"/>
          <p:cNvSpPr txBox="1"/>
          <p:nvPr>
            <p:ph idx="4294967295" type="ctrTitle"/>
          </p:nvPr>
        </p:nvSpPr>
        <p:spPr>
          <a:xfrm>
            <a:off x="2549575" y="1267688"/>
            <a:ext cx="66714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2200">
                <a:solidFill>
                  <a:srgbClr val="39C0BA"/>
                </a:solidFill>
              </a:rPr>
              <a:t>Hello!</a:t>
            </a:r>
            <a:endParaRPr b="1" sz="2200">
              <a:solidFill>
                <a:srgbClr val="39C0BA"/>
              </a:solidFill>
            </a:endParaRPr>
          </a:p>
        </p:txBody>
      </p:sp>
      <p:sp>
        <p:nvSpPr>
          <p:cNvPr id="77" name="Google Shape;77;p13"/>
          <p:cNvSpPr txBox="1"/>
          <p:nvPr>
            <p:ph idx="4294967295" type="subTitle"/>
          </p:nvPr>
        </p:nvSpPr>
        <p:spPr>
          <a:xfrm>
            <a:off x="2518375" y="2266938"/>
            <a:ext cx="6671400" cy="6096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b="1" lang="en" sz="3600">
                <a:solidFill>
                  <a:srgbClr val="F3F3F3"/>
                </a:solidFill>
              </a:rPr>
              <a:t>Model Behavior</a:t>
            </a:r>
            <a:endParaRPr b="1" sz="3600">
              <a:solidFill>
                <a:srgbClr val="F3F3F3"/>
              </a:solidFill>
            </a:endParaRPr>
          </a:p>
        </p:txBody>
      </p:sp>
      <p:sp>
        <p:nvSpPr>
          <p:cNvPr id="78" name="Google Shape;78;p13"/>
          <p:cNvSpPr txBox="1"/>
          <p:nvPr>
            <p:ph idx="4294967295" type="body"/>
          </p:nvPr>
        </p:nvSpPr>
        <p:spPr>
          <a:xfrm>
            <a:off x="2518375" y="2876544"/>
            <a:ext cx="6671400" cy="851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200">
                <a:solidFill>
                  <a:srgbClr val="F3F3F3"/>
                </a:solidFill>
              </a:rPr>
              <a:t>Leon, Nicole, Victoria, Henry, Eleanor</a:t>
            </a:r>
            <a:endParaRPr sz="2200">
              <a:solidFill>
                <a:srgbClr val="F3F3F3"/>
              </a:solidFill>
            </a:endParaRPr>
          </a:p>
        </p:txBody>
      </p:sp>
      <p:sp>
        <p:nvSpPr>
          <p:cNvPr id="79" name="Google Shape;79;p13"/>
          <p:cNvSpPr txBox="1"/>
          <p:nvPr>
            <p:ph idx="12" type="sldNum"/>
          </p:nvPr>
        </p:nvSpPr>
        <p:spPr>
          <a:xfrm>
            <a:off x="8523157" y="4828331"/>
            <a:ext cx="548700" cy="315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80" name="Google Shape;80;p13"/>
          <p:cNvPicPr preferRelativeResize="0"/>
          <p:nvPr/>
        </p:nvPicPr>
        <p:blipFill rotWithShape="1">
          <a:blip r:embed="rId3">
            <a:alphaModFix/>
          </a:blip>
          <a:srcRect b="16809" l="0" r="0" t="16802"/>
          <a:stretch/>
        </p:blipFill>
        <p:spPr>
          <a:xfrm>
            <a:off x="289428" y="1572150"/>
            <a:ext cx="2155500" cy="2155500"/>
          </a:xfrm>
          <a:prstGeom prst="ellipse">
            <a:avLst/>
          </a:prstGeom>
          <a:noFill/>
          <a:ln cap="flat" cmpd="sng" w="28575">
            <a:solidFill>
              <a:srgbClr val="2E3037"/>
            </a:solidFill>
            <a:prstDash val="solid"/>
            <a:round/>
            <a:headEnd len="sm" w="sm" type="none"/>
            <a:tailEnd len="sm" w="sm" type="none"/>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1"/>
          <p:cNvSpPr txBox="1"/>
          <p:nvPr>
            <p:ph type="title"/>
          </p:nvPr>
        </p:nvSpPr>
        <p:spPr>
          <a:xfrm>
            <a:off x="1165475" y="549649"/>
            <a:ext cx="6858000" cy="345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Model comparison</a:t>
            </a:r>
            <a:endParaRPr sz="2400"/>
          </a:p>
        </p:txBody>
      </p:sp>
      <p:sp>
        <p:nvSpPr>
          <p:cNvPr id="225" name="Google Shape;225;p31"/>
          <p:cNvSpPr txBox="1"/>
          <p:nvPr>
            <p:ph idx="1" type="body"/>
          </p:nvPr>
        </p:nvSpPr>
        <p:spPr>
          <a:xfrm>
            <a:off x="1165500" y="968650"/>
            <a:ext cx="3396300" cy="1019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400"/>
              <a:t>SARIMA: </a:t>
            </a:r>
            <a:endParaRPr sz="1400"/>
          </a:p>
          <a:p>
            <a:pPr indent="-317500" lvl="0" marL="457200" rtl="0" algn="l">
              <a:spcBef>
                <a:spcPts val="600"/>
              </a:spcBef>
              <a:spcAft>
                <a:spcPts val="0"/>
              </a:spcAft>
              <a:buSzPts val="1400"/>
              <a:buChar char="◦"/>
            </a:pPr>
            <a:r>
              <a:rPr lang="en" sz="1400"/>
              <a:t>Widely used </a:t>
            </a:r>
            <a:endParaRPr sz="1400"/>
          </a:p>
          <a:p>
            <a:pPr indent="-317500" lvl="0" marL="457200" rtl="0" algn="l">
              <a:spcBef>
                <a:spcPts val="0"/>
              </a:spcBef>
              <a:spcAft>
                <a:spcPts val="0"/>
              </a:spcAft>
              <a:buSzPts val="1400"/>
              <a:buChar char="◦"/>
            </a:pPr>
            <a:r>
              <a:rPr lang="en" sz="1400"/>
              <a:t>Work well for sequential data</a:t>
            </a:r>
            <a:endParaRPr sz="1400"/>
          </a:p>
          <a:p>
            <a:pPr indent="-317500" lvl="0" marL="457200" rtl="0" algn="l">
              <a:spcBef>
                <a:spcPts val="0"/>
              </a:spcBef>
              <a:spcAft>
                <a:spcPts val="0"/>
              </a:spcAft>
              <a:buSzPts val="1400"/>
              <a:buChar char="◦"/>
            </a:pPr>
            <a:r>
              <a:rPr lang="en" sz="1400"/>
              <a:t>Accounts for non-stationary data</a:t>
            </a:r>
            <a:endParaRPr sz="1400"/>
          </a:p>
        </p:txBody>
      </p:sp>
      <p:sp>
        <p:nvSpPr>
          <p:cNvPr id="226" name="Google Shape;226;p31"/>
          <p:cNvSpPr txBox="1"/>
          <p:nvPr>
            <p:ph idx="12" type="sldNum"/>
          </p:nvPr>
        </p:nvSpPr>
        <p:spPr>
          <a:xfrm>
            <a:off x="8523157" y="4828331"/>
            <a:ext cx="548700" cy="315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27" name="Google Shape;227;p31"/>
          <p:cNvSpPr txBox="1"/>
          <p:nvPr>
            <p:ph idx="1" type="body"/>
          </p:nvPr>
        </p:nvSpPr>
        <p:spPr>
          <a:xfrm>
            <a:off x="1165500" y="2062050"/>
            <a:ext cx="3396300" cy="1019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400"/>
              <a:t>KNN</a:t>
            </a:r>
            <a:r>
              <a:rPr lang="en" sz="1400"/>
              <a:t>: </a:t>
            </a:r>
            <a:endParaRPr sz="1400"/>
          </a:p>
          <a:p>
            <a:pPr indent="-317500" lvl="0" marL="457200" rtl="0" algn="l">
              <a:spcBef>
                <a:spcPts val="600"/>
              </a:spcBef>
              <a:spcAft>
                <a:spcPts val="0"/>
              </a:spcAft>
              <a:buSzPts val="1400"/>
              <a:buChar char="◦"/>
            </a:pPr>
            <a:r>
              <a:rPr lang="en" sz="1400"/>
              <a:t>Simple implementation (no training)</a:t>
            </a:r>
            <a:endParaRPr sz="1400"/>
          </a:p>
          <a:p>
            <a:pPr indent="-317500" lvl="0" marL="457200" rtl="0" algn="l">
              <a:spcBef>
                <a:spcPts val="0"/>
              </a:spcBef>
              <a:spcAft>
                <a:spcPts val="0"/>
              </a:spcAft>
              <a:buSzPts val="1400"/>
              <a:buChar char="◦"/>
            </a:pPr>
            <a:r>
              <a:rPr lang="en" sz="1400"/>
              <a:t>Not capable of dealing missing values</a:t>
            </a:r>
            <a:endParaRPr sz="1400"/>
          </a:p>
        </p:txBody>
      </p:sp>
      <p:sp>
        <p:nvSpPr>
          <p:cNvPr id="228" name="Google Shape;228;p31"/>
          <p:cNvSpPr txBox="1"/>
          <p:nvPr>
            <p:ph idx="1" type="body"/>
          </p:nvPr>
        </p:nvSpPr>
        <p:spPr>
          <a:xfrm>
            <a:off x="1165500" y="3602625"/>
            <a:ext cx="3396300" cy="1019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100"/>
              <a:t>GAM</a:t>
            </a:r>
            <a:endParaRPr sz="1100"/>
          </a:p>
          <a:p>
            <a:pPr indent="-298450" lvl="0" marL="457200" rtl="0" algn="l">
              <a:spcBef>
                <a:spcPts val="600"/>
              </a:spcBef>
              <a:spcAft>
                <a:spcPts val="0"/>
              </a:spcAft>
              <a:buSzPts val="1100"/>
              <a:buChar char="◦"/>
            </a:pPr>
            <a:r>
              <a:rPr lang="en" sz="1100"/>
              <a:t>Counts for curvature </a:t>
            </a:r>
            <a:endParaRPr sz="1100"/>
          </a:p>
          <a:p>
            <a:pPr indent="-298450" lvl="0" marL="457200" rtl="0" algn="l">
              <a:spcBef>
                <a:spcPts val="0"/>
              </a:spcBef>
              <a:spcAft>
                <a:spcPts val="0"/>
              </a:spcAft>
              <a:buSzPts val="1100"/>
              <a:buChar char="◦"/>
            </a:pPr>
            <a:r>
              <a:rPr lang="en" sz="1100"/>
              <a:t>Overfitting </a:t>
            </a:r>
            <a:endParaRPr sz="11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2"/>
          <p:cNvSpPr txBox="1"/>
          <p:nvPr>
            <p:ph type="title"/>
          </p:nvPr>
        </p:nvSpPr>
        <p:spPr>
          <a:xfrm>
            <a:off x="1165475" y="549649"/>
            <a:ext cx="6858000" cy="345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Seasonality’s role in predicting prices</a:t>
            </a:r>
            <a:endParaRPr sz="2400"/>
          </a:p>
        </p:txBody>
      </p:sp>
      <p:sp>
        <p:nvSpPr>
          <p:cNvPr id="234" name="Google Shape;234;p32"/>
          <p:cNvSpPr txBox="1"/>
          <p:nvPr>
            <p:ph idx="12" type="sldNum"/>
          </p:nvPr>
        </p:nvSpPr>
        <p:spPr>
          <a:xfrm>
            <a:off x="8523157" y="4828331"/>
            <a:ext cx="548700" cy="315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35" name="Google Shape;235;p32"/>
          <p:cNvPicPr preferRelativeResize="0"/>
          <p:nvPr/>
        </p:nvPicPr>
        <p:blipFill>
          <a:blip r:embed="rId3">
            <a:alphaModFix/>
          </a:blip>
          <a:stretch>
            <a:fillRect/>
          </a:stretch>
        </p:blipFill>
        <p:spPr>
          <a:xfrm>
            <a:off x="1165473" y="1253923"/>
            <a:ext cx="7128500" cy="26356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3"/>
          <p:cNvSpPr txBox="1"/>
          <p:nvPr>
            <p:ph idx="12" type="sldNum"/>
          </p:nvPr>
        </p:nvSpPr>
        <p:spPr>
          <a:xfrm>
            <a:off x="8523157" y="4828331"/>
            <a:ext cx="548700" cy="315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2</a:t>
            </a:r>
            <a:endParaRPr/>
          </a:p>
        </p:txBody>
      </p:sp>
      <p:pic>
        <p:nvPicPr>
          <p:cNvPr id="241" name="Google Shape;241;p33"/>
          <p:cNvPicPr preferRelativeResize="0"/>
          <p:nvPr/>
        </p:nvPicPr>
        <p:blipFill>
          <a:blip r:embed="rId3">
            <a:alphaModFix/>
          </a:blip>
          <a:stretch>
            <a:fillRect/>
          </a:stretch>
        </p:blipFill>
        <p:spPr>
          <a:xfrm>
            <a:off x="1430286" y="327675"/>
            <a:ext cx="6283426" cy="4488150"/>
          </a:xfrm>
          <a:prstGeom prst="rect">
            <a:avLst/>
          </a:prstGeom>
          <a:noFill/>
          <a:ln>
            <a:noFill/>
          </a:ln>
        </p:spPr>
      </p:pic>
      <p:pic>
        <p:nvPicPr>
          <p:cNvPr id="242" name="Google Shape;242;p33"/>
          <p:cNvPicPr preferRelativeResize="0"/>
          <p:nvPr/>
        </p:nvPicPr>
        <p:blipFill>
          <a:blip r:embed="rId4">
            <a:alphaModFix/>
          </a:blip>
          <a:stretch>
            <a:fillRect/>
          </a:stretch>
        </p:blipFill>
        <p:spPr>
          <a:xfrm>
            <a:off x="1430275" y="327651"/>
            <a:ext cx="6283426" cy="4488174"/>
          </a:xfrm>
          <a:prstGeom prst="rect">
            <a:avLst/>
          </a:prstGeom>
          <a:noFill/>
          <a:ln>
            <a:noFill/>
          </a:ln>
        </p:spPr>
      </p:pic>
      <p:pic>
        <p:nvPicPr>
          <p:cNvPr id="243" name="Google Shape;243;p33"/>
          <p:cNvPicPr preferRelativeResize="0"/>
          <p:nvPr/>
        </p:nvPicPr>
        <p:blipFill>
          <a:blip r:embed="rId5">
            <a:alphaModFix/>
          </a:blip>
          <a:stretch>
            <a:fillRect/>
          </a:stretch>
        </p:blipFill>
        <p:spPr>
          <a:xfrm>
            <a:off x="1430275" y="350543"/>
            <a:ext cx="6283426" cy="4488158"/>
          </a:xfrm>
          <a:prstGeom prst="rect">
            <a:avLst/>
          </a:prstGeom>
          <a:noFill/>
          <a:ln>
            <a:noFill/>
          </a:ln>
        </p:spPr>
      </p:pic>
      <p:pic>
        <p:nvPicPr>
          <p:cNvPr id="244" name="Google Shape;244;p33"/>
          <p:cNvPicPr preferRelativeResize="0"/>
          <p:nvPr/>
        </p:nvPicPr>
        <p:blipFill>
          <a:blip r:embed="rId6">
            <a:alphaModFix/>
          </a:blip>
          <a:stretch>
            <a:fillRect/>
          </a:stretch>
        </p:blipFill>
        <p:spPr>
          <a:xfrm>
            <a:off x="1430275" y="350571"/>
            <a:ext cx="6283426" cy="448812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2"/>
                                        </p:tgtEl>
                                        <p:attrNameLst>
                                          <p:attrName>style.visibility</p:attrName>
                                        </p:attrNameLst>
                                      </p:cBhvr>
                                      <p:to>
                                        <p:strVal val="visible"/>
                                      </p:to>
                                    </p:set>
                                    <p:animEffect filter="fade" transition="in">
                                      <p:cBhvr>
                                        <p:cTn dur="1000"/>
                                        <p:tgtEl>
                                          <p:spTgt spid="24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42"/>
                                        </p:tgtEl>
                                      </p:cBhvr>
                                    </p:animEffect>
                                    <p:set>
                                      <p:cBhvr>
                                        <p:cTn dur="1" fill="hold">
                                          <p:stCondLst>
                                            <p:cond delay="1000"/>
                                          </p:stCondLst>
                                        </p:cTn>
                                        <p:tgtEl>
                                          <p:spTgt spid="242"/>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43"/>
                                        </p:tgtEl>
                                        <p:attrNameLst>
                                          <p:attrName>style.visibility</p:attrName>
                                        </p:attrNameLst>
                                      </p:cBhvr>
                                      <p:to>
                                        <p:strVal val="visible"/>
                                      </p:to>
                                    </p:set>
                                    <p:animEffect filter="fade" transition="in">
                                      <p:cBhvr>
                                        <p:cTn dur="1000"/>
                                        <p:tgtEl>
                                          <p:spTgt spid="24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43"/>
                                        </p:tgtEl>
                                      </p:cBhvr>
                                    </p:animEffect>
                                    <p:set>
                                      <p:cBhvr>
                                        <p:cTn dur="1" fill="hold">
                                          <p:stCondLst>
                                            <p:cond delay="1000"/>
                                          </p:stCondLst>
                                        </p:cTn>
                                        <p:tgtEl>
                                          <p:spTgt spid="243"/>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44"/>
                                        </p:tgtEl>
                                        <p:attrNameLst>
                                          <p:attrName>style.visibility</p:attrName>
                                        </p:attrNameLst>
                                      </p:cBhvr>
                                      <p:to>
                                        <p:strVal val="visible"/>
                                      </p:to>
                                    </p:set>
                                    <p:animEffect filter="fade" transition="in">
                                      <p:cBhvr>
                                        <p:cTn dur="1000"/>
                                        <p:tgtEl>
                                          <p:spTgt spid="24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4"/>
          <p:cNvSpPr txBox="1"/>
          <p:nvPr>
            <p:ph type="title"/>
          </p:nvPr>
        </p:nvSpPr>
        <p:spPr>
          <a:xfrm>
            <a:off x="1165475" y="549649"/>
            <a:ext cx="6858000" cy="345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Other Month’s Predictions</a:t>
            </a:r>
            <a:endParaRPr/>
          </a:p>
        </p:txBody>
      </p:sp>
      <p:sp>
        <p:nvSpPr>
          <p:cNvPr id="250" name="Google Shape;250;p34"/>
          <p:cNvSpPr txBox="1"/>
          <p:nvPr>
            <p:ph idx="12" type="sldNum"/>
          </p:nvPr>
        </p:nvSpPr>
        <p:spPr>
          <a:xfrm>
            <a:off x="8523157" y="4828331"/>
            <a:ext cx="548700" cy="315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51" name="Google Shape;251;p34"/>
          <p:cNvPicPr preferRelativeResize="0"/>
          <p:nvPr/>
        </p:nvPicPr>
        <p:blipFill>
          <a:blip r:embed="rId3">
            <a:alphaModFix/>
          </a:blip>
          <a:stretch>
            <a:fillRect/>
          </a:stretch>
        </p:blipFill>
        <p:spPr>
          <a:xfrm>
            <a:off x="77300" y="1760925"/>
            <a:ext cx="4398077" cy="2705102"/>
          </a:xfrm>
          <a:prstGeom prst="rect">
            <a:avLst/>
          </a:prstGeom>
          <a:noFill/>
          <a:ln>
            <a:noFill/>
          </a:ln>
        </p:spPr>
      </p:pic>
      <p:pic>
        <p:nvPicPr>
          <p:cNvPr id="252" name="Google Shape;252;p34"/>
          <p:cNvPicPr preferRelativeResize="0"/>
          <p:nvPr/>
        </p:nvPicPr>
        <p:blipFill>
          <a:blip r:embed="rId4">
            <a:alphaModFix/>
          </a:blip>
          <a:stretch>
            <a:fillRect/>
          </a:stretch>
        </p:blipFill>
        <p:spPr>
          <a:xfrm>
            <a:off x="4673775" y="1760100"/>
            <a:ext cx="4398075" cy="270674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5"/>
          <p:cNvSpPr txBox="1"/>
          <p:nvPr>
            <p:ph type="title"/>
          </p:nvPr>
        </p:nvSpPr>
        <p:spPr>
          <a:xfrm>
            <a:off x="1143000" y="219199"/>
            <a:ext cx="6858000" cy="345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ARIMA Model Selection</a:t>
            </a:r>
            <a:endParaRPr/>
          </a:p>
        </p:txBody>
      </p:sp>
      <p:sp>
        <p:nvSpPr>
          <p:cNvPr id="258" name="Google Shape;258;p35"/>
          <p:cNvSpPr txBox="1"/>
          <p:nvPr>
            <p:ph idx="12" type="sldNum"/>
          </p:nvPr>
        </p:nvSpPr>
        <p:spPr>
          <a:xfrm>
            <a:off x="8523157" y="4828331"/>
            <a:ext cx="548700" cy="315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59" name="Google Shape;259;p35"/>
          <p:cNvPicPr preferRelativeResize="0"/>
          <p:nvPr/>
        </p:nvPicPr>
        <p:blipFill>
          <a:blip r:embed="rId3">
            <a:alphaModFix/>
          </a:blip>
          <a:stretch>
            <a:fillRect/>
          </a:stretch>
        </p:blipFill>
        <p:spPr>
          <a:xfrm>
            <a:off x="1764025" y="3835550"/>
            <a:ext cx="2598875" cy="1122650"/>
          </a:xfrm>
          <a:prstGeom prst="rect">
            <a:avLst/>
          </a:prstGeom>
          <a:noFill/>
          <a:ln>
            <a:noFill/>
          </a:ln>
        </p:spPr>
      </p:pic>
      <p:pic>
        <p:nvPicPr>
          <p:cNvPr id="260" name="Google Shape;260;p35"/>
          <p:cNvPicPr preferRelativeResize="0"/>
          <p:nvPr/>
        </p:nvPicPr>
        <p:blipFill>
          <a:blip r:embed="rId4">
            <a:alphaModFix/>
          </a:blip>
          <a:stretch>
            <a:fillRect/>
          </a:stretch>
        </p:blipFill>
        <p:spPr>
          <a:xfrm>
            <a:off x="5191025" y="667700"/>
            <a:ext cx="3833077" cy="3064352"/>
          </a:xfrm>
          <a:prstGeom prst="rect">
            <a:avLst/>
          </a:prstGeom>
          <a:noFill/>
          <a:ln>
            <a:noFill/>
          </a:ln>
        </p:spPr>
      </p:pic>
      <p:pic>
        <p:nvPicPr>
          <p:cNvPr id="261" name="Google Shape;261;p35"/>
          <p:cNvPicPr preferRelativeResize="0"/>
          <p:nvPr/>
        </p:nvPicPr>
        <p:blipFill>
          <a:blip r:embed="rId5">
            <a:alphaModFix/>
          </a:blip>
          <a:stretch>
            <a:fillRect/>
          </a:stretch>
        </p:blipFill>
        <p:spPr>
          <a:xfrm>
            <a:off x="1143000" y="667700"/>
            <a:ext cx="3840930" cy="3064349"/>
          </a:xfrm>
          <a:prstGeom prst="rect">
            <a:avLst/>
          </a:prstGeom>
          <a:noFill/>
          <a:ln>
            <a:noFill/>
          </a:ln>
        </p:spPr>
      </p:pic>
      <p:pic>
        <p:nvPicPr>
          <p:cNvPr id="262" name="Google Shape;262;p35"/>
          <p:cNvPicPr preferRelativeResize="0"/>
          <p:nvPr/>
        </p:nvPicPr>
        <p:blipFill>
          <a:blip r:embed="rId6">
            <a:alphaModFix/>
          </a:blip>
          <a:stretch>
            <a:fillRect/>
          </a:stretch>
        </p:blipFill>
        <p:spPr>
          <a:xfrm>
            <a:off x="5447790" y="3835550"/>
            <a:ext cx="3319559" cy="11226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6"/>
          <p:cNvSpPr txBox="1"/>
          <p:nvPr>
            <p:ph type="ctrTitle"/>
          </p:nvPr>
        </p:nvSpPr>
        <p:spPr>
          <a:xfrm>
            <a:off x="1530175" y="2307788"/>
            <a:ext cx="6767100" cy="532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Our Model</a:t>
            </a:r>
            <a:endParaRPr/>
          </a:p>
        </p:txBody>
      </p:sp>
      <p:sp>
        <p:nvSpPr>
          <p:cNvPr id="268" name="Google Shape;268;p36"/>
          <p:cNvSpPr txBox="1"/>
          <p:nvPr>
            <p:ph idx="1" type="subTitle"/>
          </p:nvPr>
        </p:nvSpPr>
        <p:spPr>
          <a:xfrm>
            <a:off x="1567326" y="2782913"/>
            <a:ext cx="6927900" cy="35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Predictors we were actually able to put in our final model</a:t>
            </a:r>
            <a:endParaRPr/>
          </a:p>
        </p:txBody>
      </p:sp>
      <p:sp>
        <p:nvSpPr>
          <p:cNvPr id="269" name="Google Shape;269;p36"/>
          <p:cNvSpPr txBox="1"/>
          <p:nvPr/>
        </p:nvSpPr>
        <p:spPr>
          <a:xfrm>
            <a:off x="526358" y="2279925"/>
            <a:ext cx="802500" cy="589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3000">
              <a:solidFill>
                <a:srgbClr val="2E3037"/>
              </a:solidFill>
              <a:latin typeface="Quicksand"/>
              <a:ea typeface="Quicksand"/>
              <a:cs typeface="Quicksand"/>
              <a:sym typeface="Quicksand"/>
            </a:endParaRPr>
          </a:p>
        </p:txBody>
      </p:sp>
      <p:sp>
        <p:nvSpPr>
          <p:cNvPr id="270" name="Google Shape;270;p36"/>
          <p:cNvSpPr txBox="1"/>
          <p:nvPr>
            <p:ph idx="12" type="sldNum"/>
          </p:nvPr>
        </p:nvSpPr>
        <p:spPr>
          <a:xfrm>
            <a:off x="8523157" y="4828331"/>
            <a:ext cx="548700" cy="315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7"/>
          <p:cNvSpPr txBox="1"/>
          <p:nvPr>
            <p:ph type="ctrTitle"/>
          </p:nvPr>
        </p:nvSpPr>
        <p:spPr>
          <a:xfrm>
            <a:off x="1530175" y="2307788"/>
            <a:ext cx="6767100" cy="532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Background</a:t>
            </a:r>
            <a:endParaRPr/>
          </a:p>
        </p:txBody>
      </p:sp>
      <p:sp>
        <p:nvSpPr>
          <p:cNvPr id="276" name="Google Shape;276;p37"/>
          <p:cNvSpPr txBox="1"/>
          <p:nvPr>
            <p:ph idx="1" type="subTitle"/>
          </p:nvPr>
        </p:nvSpPr>
        <p:spPr>
          <a:xfrm>
            <a:off x="1567326" y="2782913"/>
            <a:ext cx="6927900" cy="35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our data?</a:t>
            </a:r>
            <a:endParaRPr/>
          </a:p>
        </p:txBody>
      </p:sp>
      <p:sp>
        <p:nvSpPr>
          <p:cNvPr id="277" name="Google Shape;277;p37"/>
          <p:cNvSpPr txBox="1"/>
          <p:nvPr/>
        </p:nvSpPr>
        <p:spPr>
          <a:xfrm>
            <a:off x="526358" y="2279925"/>
            <a:ext cx="802500" cy="589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3000">
              <a:solidFill>
                <a:srgbClr val="2E3037"/>
              </a:solidFill>
              <a:latin typeface="Quicksand"/>
              <a:ea typeface="Quicksand"/>
              <a:cs typeface="Quicksand"/>
              <a:sym typeface="Quicksand"/>
            </a:endParaRPr>
          </a:p>
        </p:txBody>
      </p:sp>
      <p:sp>
        <p:nvSpPr>
          <p:cNvPr id="278" name="Google Shape;278;p37"/>
          <p:cNvSpPr txBox="1"/>
          <p:nvPr>
            <p:ph idx="12" type="sldNum"/>
          </p:nvPr>
        </p:nvSpPr>
        <p:spPr>
          <a:xfrm>
            <a:off x="8523157" y="4828331"/>
            <a:ext cx="548700" cy="315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4"/>
          <p:cNvSpPr txBox="1"/>
          <p:nvPr>
            <p:ph type="title"/>
          </p:nvPr>
        </p:nvSpPr>
        <p:spPr>
          <a:xfrm>
            <a:off x="1165475" y="549649"/>
            <a:ext cx="6858000" cy="345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Understanding the Data</a:t>
            </a:r>
            <a:endParaRPr/>
          </a:p>
        </p:txBody>
      </p:sp>
      <p:sp>
        <p:nvSpPr>
          <p:cNvPr id="86" name="Google Shape;86;p14"/>
          <p:cNvSpPr txBox="1"/>
          <p:nvPr>
            <p:ph idx="1" type="body"/>
          </p:nvPr>
        </p:nvSpPr>
        <p:spPr>
          <a:xfrm>
            <a:off x="1165475" y="1174125"/>
            <a:ext cx="7407300" cy="3725700"/>
          </a:xfrm>
          <a:prstGeom prst="rect">
            <a:avLst/>
          </a:prstGeom>
        </p:spPr>
        <p:txBody>
          <a:bodyPr anchorCtr="0" anchor="t" bIns="91425" lIns="91425" spcFirstLastPara="1" rIns="91425" wrap="square" tIns="91425">
            <a:noAutofit/>
          </a:bodyPr>
          <a:lstStyle/>
          <a:p>
            <a:pPr indent="-342900" lvl="0" marL="457200" rtl="0" algn="l">
              <a:spcBef>
                <a:spcPts val="600"/>
              </a:spcBef>
              <a:spcAft>
                <a:spcPts val="0"/>
              </a:spcAft>
              <a:buSzPts val="1800"/>
              <a:buChar char="◦"/>
            </a:pPr>
            <a:r>
              <a:rPr lang="en" sz="1800"/>
              <a:t>Soybean Contract Pricing</a:t>
            </a:r>
            <a:endParaRPr sz="1800"/>
          </a:p>
          <a:p>
            <a:pPr indent="-342900" lvl="1" marL="914400" rtl="0" algn="l">
              <a:lnSpc>
                <a:spcPct val="150000"/>
              </a:lnSpc>
              <a:spcBef>
                <a:spcPts val="0"/>
              </a:spcBef>
              <a:spcAft>
                <a:spcPts val="0"/>
              </a:spcAft>
              <a:buSzPts val="1800"/>
              <a:buChar char="▫"/>
            </a:pPr>
            <a:r>
              <a:rPr lang="en" sz="1800"/>
              <a:t>3 Sets of Data</a:t>
            </a:r>
            <a:endParaRPr sz="1800"/>
          </a:p>
          <a:p>
            <a:pPr indent="-342900" lvl="1" marL="914400" rtl="0" algn="l">
              <a:lnSpc>
                <a:spcPct val="150000"/>
              </a:lnSpc>
              <a:spcBef>
                <a:spcPts val="0"/>
              </a:spcBef>
              <a:spcAft>
                <a:spcPts val="0"/>
              </a:spcAft>
              <a:buSzPts val="1800"/>
              <a:buChar char="▫"/>
            </a:pPr>
            <a:r>
              <a:rPr lang="en" sz="1800"/>
              <a:t>Daily Information</a:t>
            </a:r>
            <a:endParaRPr sz="1800"/>
          </a:p>
          <a:p>
            <a:pPr indent="-342900" lvl="0" marL="457200" rtl="0" algn="l">
              <a:spcBef>
                <a:spcPts val="0"/>
              </a:spcBef>
              <a:spcAft>
                <a:spcPts val="0"/>
              </a:spcAft>
              <a:buSzPts val="1800"/>
              <a:buChar char="◦"/>
            </a:pPr>
            <a:r>
              <a:t/>
            </a:r>
            <a:endParaRPr sz="1800"/>
          </a:p>
        </p:txBody>
      </p:sp>
      <p:sp>
        <p:nvSpPr>
          <p:cNvPr id="87" name="Google Shape;87;p14"/>
          <p:cNvSpPr txBox="1"/>
          <p:nvPr>
            <p:ph idx="12" type="sldNum"/>
          </p:nvPr>
        </p:nvSpPr>
        <p:spPr>
          <a:xfrm>
            <a:off x="8523157" y="4828331"/>
            <a:ext cx="548700" cy="315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88" name="Google Shape;88;p14"/>
          <p:cNvPicPr preferRelativeResize="0"/>
          <p:nvPr/>
        </p:nvPicPr>
        <p:blipFill rotWithShape="1">
          <a:blip r:embed="rId3">
            <a:alphaModFix/>
          </a:blip>
          <a:srcRect b="0" l="0" r="0" t="14133"/>
          <a:stretch/>
        </p:blipFill>
        <p:spPr>
          <a:xfrm>
            <a:off x="2063925" y="2754175"/>
            <a:ext cx="5061104" cy="19212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5"/>
          <p:cNvSpPr txBox="1"/>
          <p:nvPr>
            <p:ph type="title"/>
          </p:nvPr>
        </p:nvSpPr>
        <p:spPr>
          <a:xfrm>
            <a:off x="1165475" y="549649"/>
            <a:ext cx="6858000" cy="345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Global Trade Economy and Soybeans</a:t>
            </a:r>
            <a:endParaRPr sz="2400"/>
          </a:p>
        </p:txBody>
      </p:sp>
      <p:sp>
        <p:nvSpPr>
          <p:cNvPr id="94" name="Google Shape;94;p15"/>
          <p:cNvSpPr txBox="1"/>
          <p:nvPr>
            <p:ph idx="2" type="body"/>
          </p:nvPr>
        </p:nvSpPr>
        <p:spPr>
          <a:xfrm>
            <a:off x="6105600" y="1850784"/>
            <a:ext cx="3306900" cy="2214300"/>
          </a:xfrm>
          <a:prstGeom prst="rect">
            <a:avLst/>
          </a:prstGeom>
        </p:spPr>
        <p:txBody>
          <a:bodyPr anchorCtr="0" anchor="t" bIns="91425" lIns="91425" spcFirstLastPara="1" rIns="91425" wrap="square" tIns="91425">
            <a:noAutofit/>
          </a:bodyPr>
          <a:lstStyle/>
          <a:p>
            <a:pPr indent="-355600" lvl="0" marL="457200" rtl="0" algn="l">
              <a:lnSpc>
                <a:spcPct val="150000"/>
              </a:lnSpc>
              <a:spcBef>
                <a:spcPts val="600"/>
              </a:spcBef>
              <a:spcAft>
                <a:spcPts val="0"/>
              </a:spcAft>
              <a:buSzPts val="2000"/>
              <a:buChar char="◦"/>
            </a:pPr>
            <a:r>
              <a:rPr lang="en"/>
              <a:t>U.S.-China Trade Disputes</a:t>
            </a:r>
            <a:endParaRPr/>
          </a:p>
          <a:p>
            <a:pPr indent="-355600" lvl="0" marL="457200" rtl="0" algn="l">
              <a:lnSpc>
                <a:spcPct val="150000"/>
              </a:lnSpc>
              <a:spcBef>
                <a:spcPts val="0"/>
              </a:spcBef>
              <a:spcAft>
                <a:spcPts val="0"/>
              </a:spcAft>
              <a:buSzPts val="2000"/>
              <a:buChar char="◦"/>
            </a:pPr>
            <a:r>
              <a:rPr lang="en"/>
              <a:t>Chinese Swine Fever Epidemic</a:t>
            </a:r>
            <a:endParaRPr/>
          </a:p>
        </p:txBody>
      </p:sp>
      <p:sp>
        <p:nvSpPr>
          <p:cNvPr id="95" name="Google Shape;95;p15"/>
          <p:cNvSpPr txBox="1"/>
          <p:nvPr>
            <p:ph idx="12" type="sldNum"/>
          </p:nvPr>
        </p:nvSpPr>
        <p:spPr>
          <a:xfrm>
            <a:off x="8523157" y="4828331"/>
            <a:ext cx="548700" cy="315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1</a:t>
            </a:r>
            <a:endParaRPr/>
          </a:p>
        </p:txBody>
      </p:sp>
      <p:pic>
        <p:nvPicPr>
          <p:cNvPr id="96" name="Google Shape;96;p15"/>
          <p:cNvPicPr preferRelativeResize="0"/>
          <p:nvPr/>
        </p:nvPicPr>
        <p:blipFill>
          <a:blip r:embed="rId3">
            <a:alphaModFix/>
          </a:blip>
          <a:stretch>
            <a:fillRect/>
          </a:stretch>
        </p:blipFill>
        <p:spPr>
          <a:xfrm>
            <a:off x="1110930" y="1174125"/>
            <a:ext cx="4994670" cy="35676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6"/>
          <p:cNvSpPr txBox="1"/>
          <p:nvPr>
            <p:ph type="title"/>
          </p:nvPr>
        </p:nvSpPr>
        <p:spPr>
          <a:xfrm>
            <a:off x="1165475" y="429920"/>
            <a:ext cx="6858000" cy="519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Price difference by contract date</a:t>
            </a:r>
            <a:endParaRPr sz="2400"/>
          </a:p>
        </p:txBody>
      </p:sp>
      <p:sp>
        <p:nvSpPr>
          <p:cNvPr id="102" name="Google Shape;102;p16"/>
          <p:cNvSpPr txBox="1"/>
          <p:nvPr>
            <p:ph idx="12" type="sldNum"/>
          </p:nvPr>
        </p:nvSpPr>
        <p:spPr>
          <a:xfrm>
            <a:off x="8523157" y="4828331"/>
            <a:ext cx="548700" cy="315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03" name="Google Shape;103;p16"/>
          <p:cNvSpPr txBox="1"/>
          <p:nvPr/>
        </p:nvSpPr>
        <p:spPr>
          <a:xfrm>
            <a:off x="7589900" y="4205275"/>
            <a:ext cx="1439700" cy="43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rgbClr val="2E8B57"/>
                </a:solidFill>
                <a:latin typeface="Quicksand"/>
                <a:ea typeface="Quicksand"/>
                <a:cs typeface="Quicksand"/>
                <a:sym typeface="Quicksand"/>
              </a:rPr>
              <a:t>External data from barchart.com</a:t>
            </a:r>
            <a:endParaRPr b="1" sz="1000">
              <a:solidFill>
                <a:srgbClr val="2E8B57"/>
              </a:solidFill>
              <a:latin typeface="Quicksand"/>
              <a:ea typeface="Quicksand"/>
              <a:cs typeface="Quicksand"/>
              <a:sym typeface="Quicksand"/>
            </a:endParaRPr>
          </a:p>
        </p:txBody>
      </p:sp>
      <p:sp>
        <p:nvSpPr>
          <p:cNvPr id="104" name="Google Shape;104;p16"/>
          <p:cNvSpPr txBox="1"/>
          <p:nvPr/>
        </p:nvSpPr>
        <p:spPr>
          <a:xfrm>
            <a:off x="3099588" y="4561725"/>
            <a:ext cx="2944800" cy="51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chemeClr val="accent1"/>
                </a:solidFill>
                <a:latin typeface="Quicksand"/>
                <a:ea typeface="Quicksand"/>
                <a:cs typeface="Quicksand"/>
                <a:sym typeface="Quicksand"/>
              </a:rPr>
              <a:t> $1,176 difference</a:t>
            </a:r>
            <a:endParaRPr sz="2400">
              <a:solidFill>
                <a:schemeClr val="accent1"/>
              </a:solidFill>
              <a:latin typeface="Quicksand"/>
              <a:ea typeface="Quicksand"/>
              <a:cs typeface="Quicksand"/>
              <a:sym typeface="Quicksand"/>
            </a:endParaRPr>
          </a:p>
        </p:txBody>
      </p:sp>
      <p:pic>
        <p:nvPicPr>
          <p:cNvPr id="105" name="Google Shape;105;p16"/>
          <p:cNvPicPr preferRelativeResize="0"/>
          <p:nvPr/>
        </p:nvPicPr>
        <p:blipFill>
          <a:blip r:embed="rId3">
            <a:alphaModFix/>
          </a:blip>
          <a:stretch>
            <a:fillRect/>
          </a:stretch>
        </p:blipFill>
        <p:spPr>
          <a:xfrm>
            <a:off x="1165475" y="949525"/>
            <a:ext cx="6424433" cy="36892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1165475" y="549649"/>
            <a:ext cx="6858000" cy="345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Seasonality: Seasons</a:t>
            </a:r>
            <a:endParaRPr sz="2400"/>
          </a:p>
        </p:txBody>
      </p:sp>
      <p:sp>
        <p:nvSpPr>
          <p:cNvPr id="111" name="Google Shape;111;p17"/>
          <p:cNvSpPr txBox="1"/>
          <p:nvPr>
            <p:ph idx="12" type="sldNum"/>
          </p:nvPr>
        </p:nvSpPr>
        <p:spPr>
          <a:xfrm>
            <a:off x="8523157" y="4828331"/>
            <a:ext cx="548700" cy="315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12" name="Google Shape;112;p17"/>
          <p:cNvPicPr preferRelativeResize="0"/>
          <p:nvPr/>
        </p:nvPicPr>
        <p:blipFill>
          <a:blip r:embed="rId3">
            <a:alphaModFix/>
          </a:blip>
          <a:stretch>
            <a:fillRect/>
          </a:stretch>
        </p:blipFill>
        <p:spPr>
          <a:xfrm>
            <a:off x="1369814" y="894650"/>
            <a:ext cx="6404374" cy="3645074"/>
          </a:xfrm>
          <a:prstGeom prst="rect">
            <a:avLst/>
          </a:prstGeom>
          <a:noFill/>
          <a:ln>
            <a:noFill/>
          </a:ln>
        </p:spPr>
      </p:pic>
      <p:sp>
        <p:nvSpPr>
          <p:cNvPr id="113" name="Google Shape;113;p17"/>
          <p:cNvSpPr txBox="1"/>
          <p:nvPr/>
        </p:nvSpPr>
        <p:spPr>
          <a:xfrm>
            <a:off x="3099613" y="4539725"/>
            <a:ext cx="2944800" cy="51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accent1"/>
                </a:solidFill>
                <a:latin typeface="Quicksand"/>
                <a:ea typeface="Quicksand"/>
                <a:cs typeface="Quicksand"/>
                <a:sym typeface="Quicksand"/>
              </a:rPr>
              <a:t> $4,000 difference</a:t>
            </a:r>
            <a:endParaRPr sz="2400">
              <a:solidFill>
                <a:schemeClr val="accent1"/>
              </a:solidFill>
              <a:latin typeface="Quicksand"/>
              <a:ea typeface="Quicksand"/>
              <a:cs typeface="Quicksand"/>
              <a:sym typeface="Quicksan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8"/>
          <p:cNvSpPr txBox="1"/>
          <p:nvPr>
            <p:ph type="title"/>
          </p:nvPr>
        </p:nvSpPr>
        <p:spPr>
          <a:xfrm>
            <a:off x="1165475" y="549649"/>
            <a:ext cx="6858000" cy="345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Seasonality: Days of the Week</a:t>
            </a:r>
            <a:endParaRPr sz="2400"/>
          </a:p>
        </p:txBody>
      </p:sp>
      <p:sp>
        <p:nvSpPr>
          <p:cNvPr id="119" name="Google Shape;119;p18"/>
          <p:cNvSpPr txBox="1"/>
          <p:nvPr>
            <p:ph idx="12" type="sldNum"/>
          </p:nvPr>
        </p:nvSpPr>
        <p:spPr>
          <a:xfrm>
            <a:off x="8523157" y="4828331"/>
            <a:ext cx="548700" cy="315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20" name="Google Shape;120;p18"/>
          <p:cNvPicPr preferRelativeResize="0"/>
          <p:nvPr/>
        </p:nvPicPr>
        <p:blipFill>
          <a:blip r:embed="rId3">
            <a:alphaModFix/>
          </a:blip>
          <a:stretch>
            <a:fillRect/>
          </a:stretch>
        </p:blipFill>
        <p:spPr>
          <a:xfrm>
            <a:off x="1077900" y="894650"/>
            <a:ext cx="6104274" cy="4099725"/>
          </a:xfrm>
          <a:prstGeom prst="rect">
            <a:avLst/>
          </a:prstGeom>
          <a:noFill/>
          <a:ln>
            <a:noFill/>
          </a:ln>
        </p:spPr>
      </p:pic>
      <p:sp>
        <p:nvSpPr>
          <p:cNvPr id="121" name="Google Shape;121;p18"/>
          <p:cNvSpPr txBox="1"/>
          <p:nvPr/>
        </p:nvSpPr>
        <p:spPr>
          <a:xfrm>
            <a:off x="7278750" y="2119800"/>
            <a:ext cx="1732200" cy="90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accent1"/>
                </a:solidFill>
                <a:latin typeface="Quicksand"/>
                <a:ea typeface="Quicksand"/>
                <a:cs typeface="Quicksand"/>
                <a:sym typeface="Quicksand"/>
              </a:rPr>
              <a:t> $60-150 difference</a:t>
            </a:r>
            <a:endParaRPr sz="2400">
              <a:solidFill>
                <a:schemeClr val="accent1"/>
              </a:solidFill>
              <a:latin typeface="Quicksand"/>
              <a:ea typeface="Quicksand"/>
              <a:cs typeface="Quicksand"/>
              <a:sym typeface="Quicksan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9"/>
          <p:cNvSpPr txBox="1"/>
          <p:nvPr>
            <p:ph type="title"/>
          </p:nvPr>
        </p:nvSpPr>
        <p:spPr>
          <a:xfrm>
            <a:off x="1165475" y="549649"/>
            <a:ext cx="6858000" cy="345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Time Series Model</a:t>
            </a:r>
            <a:endParaRPr sz="2400">
              <a:solidFill>
                <a:srgbClr val="39C0BA"/>
              </a:solidFill>
            </a:endParaRPr>
          </a:p>
        </p:txBody>
      </p:sp>
      <p:sp>
        <p:nvSpPr>
          <p:cNvPr id="127" name="Google Shape;127;p19"/>
          <p:cNvSpPr txBox="1"/>
          <p:nvPr>
            <p:ph idx="1" type="body"/>
          </p:nvPr>
        </p:nvSpPr>
        <p:spPr>
          <a:xfrm>
            <a:off x="1165498" y="1158072"/>
            <a:ext cx="6858000" cy="372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400"/>
              <a:t>Predictors included</a:t>
            </a:r>
            <a:endParaRPr sz="2400"/>
          </a:p>
          <a:p>
            <a:pPr indent="-381000" lvl="0" marL="457200" rtl="0" algn="l">
              <a:spcBef>
                <a:spcPts val="600"/>
              </a:spcBef>
              <a:spcAft>
                <a:spcPts val="0"/>
              </a:spcAft>
              <a:buClr>
                <a:schemeClr val="accent1"/>
              </a:buClr>
              <a:buSzPts val="2400"/>
              <a:buChar char="◦"/>
            </a:pPr>
            <a:r>
              <a:rPr lang="en" sz="2400"/>
              <a:t>Seasonality</a:t>
            </a:r>
            <a:endParaRPr sz="2400"/>
          </a:p>
          <a:p>
            <a:pPr indent="-381000" lvl="1" marL="914400" rtl="0" algn="l">
              <a:spcBef>
                <a:spcPts val="0"/>
              </a:spcBef>
              <a:spcAft>
                <a:spcPts val="0"/>
              </a:spcAft>
              <a:buSzPts val="2400"/>
              <a:buChar char="▫"/>
            </a:pPr>
            <a:r>
              <a:rPr lang="en"/>
              <a:t>Yearly</a:t>
            </a:r>
            <a:endParaRPr sz="2400"/>
          </a:p>
          <a:p>
            <a:pPr indent="-381000" lvl="1" marL="914400" rtl="0" algn="l">
              <a:spcBef>
                <a:spcPts val="0"/>
              </a:spcBef>
              <a:spcAft>
                <a:spcPts val="0"/>
              </a:spcAft>
              <a:buSzPts val="2400"/>
              <a:buChar char="▫"/>
            </a:pPr>
            <a:r>
              <a:rPr lang="en" sz="2400"/>
              <a:t>Week</a:t>
            </a:r>
            <a:endParaRPr sz="2400"/>
          </a:p>
          <a:p>
            <a:pPr indent="-381000" lvl="0" marL="457200" rtl="0" algn="l">
              <a:spcBef>
                <a:spcPts val="0"/>
              </a:spcBef>
              <a:spcAft>
                <a:spcPts val="0"/>
              </a:spcAft>
              <a:buClr>
                <a:schemeClr val="accent1"/>
              </a:buClr>
              <a:buSzPts val="2400"/>
              <a:buChar char="◦"/>
            </a:pPr>
            <a:r>
              <a:rPr lang="en" sz="2400"/>
              <a:t>Exports, Planting Delays, Supply</a:t>
            </a:r>
            <a:endParaRPr sz="2400"/>
          </a:p>
        </p:txBody>
      </p:sp>
      <p:sp>
        <p:nvSpPr>
          <p:cNvPr id="128" name="Google Shape;128;p19"/>
          <p:cNvSpPr txBox="1"/>
          <p:nvPr>
            <p:ph idx="12" type="sldNum"/>
          </p:nvPr>
        </p:nvSpPr>
        <p:spPr>
          <a:xfrm>
            <a:off x="8523157" y="4828331"/>
            <a:ext cx="548700" cy="315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0"/>
          <p:cNvSpPr txBox="1"/>
          <p:nvPr>
            <p:ph type="title"/>
          </p:nvPr>
        </p:nvSpPr>
        <p:spPr>
          <a:xfrm>
            <a:off x="1165475" y="549649"/>
            <a:ext cx="6858000" cy="345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Predictors - Seasonality</a:t>
            </a:r>
            <a:endParaRPr sz="2400"/>
          </a:p>
        </p:txBody>
      </p:sp>
      <p:sp>
        <p:nvSpPr>
          <p:cNvPr id="134" name="Google Shape;134;p20"/>
          <p:cNvSpPr txBox="1"/>
          <p:nvPr>
            <p:ph idx="12" type="sldNum"/>
          </p:nvPr>
        </p:nvSpPr>
        <p:spPr>
          <a:xfrm>
            <a:off x="8523157" y="4828331"/>
            <a:ext cx="548700" cy="315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35" name="Google Shape;135;p20"/>
          <p:cNvSpPr txBox="1"/>
          <p:nvPr/>
        </p:nvSpPr>
        <p:spPr>
          <a:xfrm>
            <a:off x="5725875" y="1095975"/>
            <a:ext cx="2984100" cy="35310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lang="en" sz="2400">
                <a:solidFill>
                  <a:schemeClr val="lt2"/>
                </a:solidFill>
                <a:latin typeface="Quicksand"/>
                <a:ea typeface="Quicksand"/>
                <a:cs typeface="Quicksand"/>
                <a:sym typeface="Quicksand"/>
              </a:rPr>
              <a:t>SARIMA Model</a:t>
            </a:r>
            <a:endParaRPr sz="2400">
              <a:solidFill>
                <a:schemeClr val="lt2"/>
              </a:solidFill>
              <a:latin typeface="Quicksand"/>
              <a:ea typeface="Quicksand"/>
              <a:cs typeface="Quicksand"/>
              <a:sym typeface="Quicksand"/>
            </a:endParaRPr>
          </a:p>
          <a:p>
            <a:pPr indent="0" lvl="0" marL="0" rtl="0" algn="l">
              <a:spcBef>
                <a:spcPts val="600"/>
              </a:spcBef>
              <a:spcAft>
                <a:spcPts val="0"/>
              </a:spcAft>
              <a:buNone/>
            </a:pPr>
            <a:r>
              <a:rPr lang="en" sz="1200">
                <a:solidFill>
                  <a:schemeClr val="lt2"/>
                </a:solidFill>
                <a:latin typeface="Quicksand"/>
                <a:ea typeface="Quicksand"/>
                <a:cs typeface="Quicksand"/>
                <a:sym typeface="Quicksand"/>
              </a:rPr>
              <a:t>Seasonal Autoregressive Integrated Moving Averages Model</a:t>
            </a:r>
            <a:endParaRPr sz="1200">
              <a:solidFill>
                <a:schemeClr val="lt2"/>
              </a:solidFill>
              <a:latin typeface="Quicksand"/>
              <a:ea typeface="Quicksand"/>
              <a:cs typeface="Quicksand"/>
              <a:sym typeface="Quicksand"/>
            </a:endParaRPr>
          </a:p>
          <a:p>
            <a:pPr indent="0" lvl="0" marL="0" rtl="0" algn="l">
              <a:spcBef>
                <a:spcPts val="600"/>
              </a:spcBef>
              <a:spcAft>
                <a:spcPts val="0"/>
              </a:spcAft>
              <a:buNone/>
            </a:pPr>
            <a:r>
              <a:t/>
            </a:r>
            <a:endParaRPr sz="2400">
              <a:solidFill>
                <a:schemeClr val="lt2"/>
              </a:solidFill>
              <a:latin typeface="Quicksand"/>
              <a:ea typeface="Quicksand"/>
              <a:cs typeface="Quicksand"/>
              <a:sym typeface="Quicksand"/>
            </a:endParaRPr>
          </a:p>
          <a:p>
            <a:pPr indent="0" lvl="0" marL="0" rtl="0" algn="l">
              <a:spcBef>
                <a:spcPts val="600"/>
              </a:spcBef>
              <a:spcAft>
                <a:spcPts val="0"/>
              </a:spcAft>
              <a:buNone/>
            </a:pPr>
            <a:r>
              <a:rPr lang="en">
                <a:solidFill>
                  <a:schemeClr val="lt2"/>
                </a:solidFill>
                <a:latin typeface="Quicksand"/>
                <a:ea typeface="Quicksand"/>
                <a:cs typeface="Quicksand"/>
                <a:sym typeface="Quicksand"/>
              </a:rPr>
              <a:t>Y</a:t>
            </a:r>
            <a:r>
              <a:rPr baseline="-25000" lang="en">
                <a:solidFill>
                  <a:schemeClr val="lt2"/>
                </a:solidFill>
                <a:latin typeface="Quicksand"/>
                <a:ea typeface="Quicksand"/>
                <a:cs typeface="Quicksand"/>
                <a:sym typeface="Quicksand"/>
              </a:rPr>
              <a:t>t</a:t>
            </a:r>
            <a:r>
              <a:rPr lang="en">
                <a:solidFill>
                  <a:schemeClr val="lt2"/>
                </a:solidFill>
                <a:latin typeface="Quicksand"/>
                <a:ea typeface="Quicksand"/>
                <a:cs typeface="Quicksand"/>
                <a:sym typeface="Quicksand"/>
              </a:rPr>
              <a:t>=</a:t>
            </a:r>
            <a:r>
              <a:rPr lang="en">
                <a:solidFill>
                  <a:schemeClr val="lt2"/>
                </a:solidFill>
                <a:latin typeface="Quicksand"/>
                <a:ea typeface="Quicksand"/>
                <a:cs typeface="Quicksand"/>
                <a:sym typeface="Quicksand"/>
              </a:rPr>
              <a:t>Y</a:t>
            </a:r>
            <a:r>
              <a:rPr baseline="-25000" lang="en">
                <a:solidFill>
                  <a:schemeClr val="lt2"/>
                </a:solidFill>
                <a:latin typeface="Quicksand"/>
                <a:ea typeface="Quicksand"/>
                <a:cs typeface="Quicksand"/>
                <a:sym typeface="Quicksand"/>
              </a:rPr>
              <a:t>t-5</a:t>
            </a:r>
            <a:r>
              <a:rPr lang="en">
                <a:solidFill>
                  <a:schemeClr val="lt2"/>
                </a:solidFill>
                <a:latin typeface="Quicksand"/>
                <a:ea typeface="Quicksand"/>
                <a:cs typeface="Quicksand"/>
                <a:sym typeface="Quicksand"/>
              </a:rPr>
              <a:t> +</a:t>
            </a:r>
            <a:r>
              <a:rPr lang="en">
                <a:solidFill>
                  <a:schemeClr val="lt2"/>
                </a:solidFill>
                <a:latin typeface="Quicksand"/>
                <a:ea typeface="Quicksand"/>
                <a:cs typeface="Quicksand"/>
                <a:sym typeface="Quicksand"/>
              </a:rPr>
              <a:t>Y</a:t>
            </a:r>
            <a:r>
              <a:rPr baseline="-25000" lang="en">
                <a:solidFill>
                  <a:schemeClr val="lt2"/>
                </a:solidFill>
                <a:latin typeface="Quicksand"/>
                <a:ea typeface="Quicksand"/>
                <a:cs typeface="Quicksand"/>
                <a:sym typeface="Quicksand"/>
              </a:rPr>
              <a:t>t-243</a:t>
            </a:r>
            <a:r>
              <a:rPr lang="en">
                <a:solidFill>
                  <a:schemeClr val="lt2"/>
                </a:solidFill>
                <a:latin typeface="Quicksand"/>
                <a:ea typeface="Quicksand"/>
                <a:cs typeface="Quicksand"/>
                <a:sym typeface="Quicksand"/>
              </a:rPr>
              <a:t>+θ(Y</a:t>
            </a:r>
            <a:r>
              <a:rPr baseline="-25000" lang="en">
                <a:solidFill>
                  <a:schemeClr val="lt2"/>
                </a:solidFill>
                <a:latin typeface="Quicksand"/>
                <a:ea typeface="Quicksand"/>
                <a:cs typeface="Quicksand"/>
                <a:sym typeface="Quicksand"/>
              </a:rPr>
              <a:t>t</a:t>
            </a:r>
            <a:r>
              <a:rPr lang="en">
                <a:solidFill>
                  <a:schemeClr val="lt2"/>
                </a:solidFill>
                <a:latin typeface="Quicksand"/>
                <a:ea typeface="Quicksand"/>
                <a:cs typeface="Quicksand"/>
                <a:sym typeface="Quicksand"/>
              </a:rPr>
              <a:t>+</a:t>
            </a:r>
            <a:r>
              <a:rPr lang="en">
                <a:solidFill>
                  <a:schemeClr val="lt2"/>
                </a:solidFill>
                <a:latin typeface="Quicksand"/>
                <a:ea typeface="Quicksand"/>
                <a:cs typeface="Quicksand"/>
                <a:sym typeface="Quicksand"/>
              </a:rPr>
              <a:t>Y</a:t>
            </a:r>
            <a:r>
              <a:rPr baseline="-25000" lang="en">
                <a:solidFill>
                  <a:schemeClr val="lt2"/>
                </a:solidFill>
                <a:latin typeface="Quicksand"/>
                <a:ea typeface="Quicksand"/>
                <a:cs typeface="Quicksand"/>
                <a:sym typeface="Quicksand"/>
              </a:rPr>
              <a:t>t-5</a:t>
            </a:r>
            <a:r>
              <a:rPr lang="en">
                <a:solidFill>
                  <a:schemeClr val="lt2"/>
                </a:solidFill>
                <a:latin typeface="Quicksand"/>
                <a:ea typeface="Quicksand"/>
                <a:cs typeface="Quicksand"/>
                <a:sym typeface="Quicksand"/>
              </a:rPr>
              <a:t> +Y</a:t>
            </a:r>
            <a:r>
              <a:rPr baseline="-25000" lang="en">
                <a:solidFill>
                  <a:schemeClr val="lt2"/>
                </a:solidFill>
                <a:latin typeface="Quicksand"/>
                <a:ea typeface="Quicksand"/>
                <a:cs typeface="Quicksand"/>
                <a:sym typeface="Quicksand"/>
              </a:rPr>
              <a:t>t-243</a:t>
            </a:r>
            <a:r>
              <a:rPr lang="en">
                <a:solidFill>
                  <a:schemeClr val="lt2"/>
                </a:solidFill>
                <a:latin typeface="Quicksand"/>
                <a:ea typeface="Quicksand"/>
                <a:cs typeface="Quicksand"/>
                <a:sym typeface="Quicksand"/>
              </a:rPr>
              <a:t>)+ϵ</a:t>
            </a:r>
            <a:r>
              <a:rPr baseline="-25000" lang="en">
                <a:solidFill>
                  <a:schemeClr val="lt2"/>
                </a:solidFill>
                <a:latin typeface="Quicksand"/>
                <a:ea typeface="Quicksand"/>
                <a:cs typeface="Quicksand"/>
                <a:sym typeface="Quicksand"/>
              </a:rPr>
              <a:t>t</a:t>
            </a:r>
            <a:endParaRPr baseline="-25000">
              <a:solidFill>
                <a:schemeClr val="lt2"/>
              </a:solidFill>
              <a:latin typeface="Quicksand"/>
              <a:ea typeface="Quicksand"/>
              <a:cs typeface="Quicksand"/>
              <a:sym typeface="Quicksand"/>
            </a:endParaRPr>
          </a:p>
          <a:p>
            <a:pPr indent="0" lvl="0" marL="0" rtl="0" algn="l">
              <a:spcBef>
                <a:spcPts val="600"/>
              </a:spcBef>
              <a:spcAft>
                <a:spcPts val="0"/>
              </a:spcAft>
              <a:buNone/>
            </a:pPr>
            <a:r>
              <a:t/>
            </a:r>
            <a:endParaRPr sz="2400">
              <a:solidFill>
                <a:schemeClr val="lt2"/>
              </a:solidFill>
              <a:latin typeface="Quicksand"/>
              <a:ea typeface="Quicksand"/>
              <a:cs typeface="Quicksand"/>
              <a:sym typeface="Quicksand"/>
            </a:endParaRPr>
          </a:p>
          <a:p>
            <a:pPr indent="-317500" lvl="0" marL="457200" rtl="0" algn="l">
              <a:spcBef>
                <a:spcPts val="600"/>
              </a:spcBef>
              <a:spcAft>
                <a:spcPts val="0"/>
              </a:spcAft>
              <a:buClr>
                <a:schemeClr val="lt2"/>
              </a:buClr>
              <a:buSzPts val="1400"/>
              <a:buFont typeface="Quicksand"/>
              <a:buChar char="●"/>
            </a:pPr>
            <a:r>
              <a:rPr lang="en">
                <a:solidFill>
                  <a:schemeClr val="lt2"/>
                </a:solidFill>
                <a:latin typeface="Quicksand"/>
                <a:ea typeface="Quicksand"/>
                <a:cs typeface="Quicksand"/>
                <a:sym typeface="Quicksand"/>
              </a:rPr>
              <a:t>Looked for autocorrelation in data after accounting for seasonality → added differencing</a:t>
            </a:r>
            <a:endParaRPr>
              <a:solidFill>
                <a:schemeClr val="lt2"/>
              </a:solidFill>
              <a:latin typeface="Quicksand"/>
              <a:ea typeface="Quicksand"/>
              <a:cs typeface="Quicksand"/>
              <a:sym typeface="Quicksand"/>
            </a:endParaRPr>
          </a:p>
          <a:p>
            <a:pPr indent="-317500" lvl="0" marL="457200" rtl="0" algn="l">
              <a:spcBef>
                <a:spcPts val="0"/>
              </a:spcBef>
              <a:spcAft>
                <a:spcPts val="0"/>
              </a:spcAft>
              <a:buClr>
                <a:schemeClr val="lt2"/>
              </a:buClr>
              <a:buSzPts val="1400"/>
              <a:buFont typeface="Quicksand"/>
              <a:buChar char="●"/>
            </a:pPr>
            <a:r>
              <a:rPr lang="en">
                <a:solidFill>
                  <a:schemeClr val="lt2"/>
                </a:solidFill>
                <a:latin typeface="Quicksand"/>
                <a:ea typeface="Quicksand"/>
                <a:cs typeface="Quicksand"/>
                <a:sym typeface="Quicksand"/>
              </a:rPr>
              <a:t>All contracts follow similar pattern, here July is shown</a:t>
            </a:r>
            <a:endParaRPr sz="2400">
              <a:solidFill>
                <a:schemeClr val="lt2"/>
              </a:solidFill>
              <a:latin typeface="Quicksand"/>
              <a:ea typeface="Quicksand"/>
              <a:cs typeface="Quicksand"/>
              <a:sym typeface="Quicksand"/>
            </a:endParaRPr>
          </a:p>
        </p:txBody>
      </p:sp>
      <p:pic>
        <p:nvPicPr>
          <p:cNvPr id="136" name="Google Shape;136;p20"/>
          <p:cNvPicPr preferRelativeResize="0"/>
          <p:nvPr/>
        </p:nvPicPr>
        <p:blipFill>
          <a:blip r:embed="rId3">
            <a:alphaModFix/>
          </a:blip>
          <a:stretch>
            <a:fillRect/>
          </a:stretch>
        </p:blipFill>
        <p:spPr>
          <a:xfrm>
            <a:off x="1165475" y="1474200"/>
            <a:ext cx="4293974" cy="262557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Eleanor template">
  <a:themeElements>
    <a:clrScheme name="Custom 347">
      <a:dk1>
        <a:srgbClr val="2E3037"/>
      </a:dk1>
      <a:lt1>
        <a:srgbClr val="FFFFFF"/>
      </a:lt1>
      <a:dk2>
        <a:srgbClr val="666666"/>
      </a:dk2>
      <a:lt2>
        <a:srgbClr val="F3F3F3"/>
      </a:lt2>
      <a:accent1>
        <a:srgbClr val="39C0BA"/>
      </a:accent1>
      <a:accent2>
        <a:srgbClr val="90E6E2"/>
      </a:accent2>
      <a:accent3>
        <a:srgbClr val="F35B69"/>
      </a:accent3>
      <a:accent4>
        <a:srgbClr val="FAB2B9"/>
      </a:accent4>
      <a:accent5>
        <a:srgbClr val="999FA9"/>
      </a:accent5>
      <a:accent6>
        <a:srgbClr val="E2E7EE"/>
      </a:accent6>
      <a:hlink>
        <a:srgbClr val="39C0B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