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  <p:sldMasterId id="2147483772" r:id="rId2"/>
  </p:sldMasterIdLst>
  <p:notesMasterIdLst>
    <p:notesMasterId r:id="rId29"/>
  </p:notesMasterIdLst>
  <p:sldIdLst>
    <p:sldId id="2393" r:id="rId3"/>
    <p:sldId id="2390" r:id="rId4"/>
    <p:sldId id="2377" r:id="rId5"/>
    <p:sldId id="2395" r:id="rId6"/>
    <p:sldId id="2397" r:id="rId7"/>
    <p:sldId id="2398" r:id="rId8"/>
    <p:sldId id="2367" r:id="rId9"/>
    <p:sldId id="2382" r:id="rId10"/>
    <p:sldId id="2384" r:id="rId11"/>
    <p:sldId id="2404" r:id="rId12"/>
    <p:sldId id="2405" r:id="rId13"/>
    <p:sldId id="2399" r:id="rId14"/>
    <p:sldId id="2370" r:id="rId15"/>
    <p:sldId id="2378" r:id="rId16"/>
    <p:sldId id="2379" r:id="rId17"/>
    <p:sldId id="2380" r:id="rId18"/>
    <p:sldId id="2381" r:id="rId19"/>
    <p:sldId id="2371" r:id="rId20"/>
    <p:sldId id="2388" r:id="rId21"/>
    <p:sldId id="2387" r:id="rId22"/>
    <p:sldId id="2373" r:id="rId23"/>
    <p:sldId id="2386" r:id="rId24"/>
    <p:sldId id="2374" r:id="rId25"/>
    <p:sldId id="2392" r:id="rId26"/>
    <p:sldId id="2372" r:id="rId27"/>
    <p:sldId id="2375" r:id="rId28"/>
  </p:sldIdLst>
  <p:sldSz cx="12192000" cy="6858000"/>
  <p:notesSz cx="6950075" cy="9236075"/>
  <p:defaultTextStyle>
    <a:defPPr>
      <a:defRPr lang="en-U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F006A1-8D1F-4CD6-ABBD-126C68AD56AF}">
          <p14:sldIdLst>
            <p14:sldId id="2393"/>
            <p14:sldId id="2390"/>
            <p14:sldId id="2377"/>
            <p14:sldId id="2395"/>
            <p14:sldId id="2397"/>
            <p14:sldId id="2398"/>
            <p14:sldId id="2367"/>
            <p14:sldId id="2382"/>
            <p14:sldId id="2384"/>
            <p14:sldId id="2404"/>
            <p14:sldId id="2405"/>
            <p14:sldId id="2399"/>
            <p14:sldId id="2370"/>
            <p14:sldId id="2378"/>
            <p14:sldId id="2379"/>
            <p14:sldId id="2380"/>
            <p14:sldId id="2381"/>
            <p14:sldId id="2371"/>
            <p14:sldId id="2388"/>
            <p14:sldId id="2387"/>
            <p14:sldId id="2373"/>
            <p14:sldId id="2386"/>
            <p14:sldId id="2374"/>
            <p14:sldId id="2392"/>
            <p14:sldId id="2372"/>
            <p14:sldId id="2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urt" initials="C" lastIdx="3" clrIdx="6">
    <p:extLst>
      <p:ext uri="{19B8F6BF-5375-455C-9EA6-DF929625EA0E}">
        <p15:presenceInfo xmlns:p15="http://schemas.microsoft.com/office/powerpoint/2012/main" userId="S::court.melin@yourbind.com::9ec9e243-6222-4f2b-b063-bb4417afd286" providerId="AD"/>
      </p:ext>
    </p:extLst>
  </p:cmAuthor>
  <p:cmAuthor id="1" name="Tamra Lair" initials="TL" lastIdx="17" clrIdx="0">
    <p:extLst>
      <p:ext uri="{19B8F6BF-5375-455C-9EA6-DF929625EA0E}">
        <p15:presenceInfo xmlns:p15="http://schemas.microsoft.com/office/powerpoint/2012/main" userId="S::tamra.lair@yourbind.com::ab7b8b4e-7966-4e12-941e-44ac3e1ae202" providerId="AD"/>
      </p:ext>
    </p:extLst>
  </p:cmAuthor>
  <p:cmAuthor id="8" name="Jaclyn Marshall" initials="JM [3]" lastIdx="5" clrIdx="7">
    <p:extLst>
      <p:ext uri="{19B8F6BF-5375-455C-9EA6-DF929625EA0E}">
        <p15:presenceInfo xmlns:p15="http://schemas.microsoft.com/office/powerpoint/2012/main" userId="Jaclyn Marshall" providerId="None"/>
      </p:ext>
    </p:extLst>
  </p:cmAuthor>
  <p:cmAuthor id="2" name="Tamra Lair" initials="TL [2]" lastIdx="1" clrIdx="1">
    <p:extLst>
      <p:ext uri="{19B8F6BF-5375-455C-9EA6-DF929625EA0E}">
        <p15:presenceInfo xmlns:p15="http://schemas.microsoft.com/office/powerpoint/2012/main" userId="0HedZUGdDa3PJ8zyOxoNpQKsjLP8d4iGVBUaAcYFS6g=" providerId="None"/>
      </p:ext>
    </p:extLst>
  </p:cmAuthor>
  <p:cmAuthor id="9" name="Leo Zhou" initials="LZ" lastIdx="50" clrIdx="8">
    <p:extLst>
      <p:ext uri="{19B8F6BF-5375-455C-9EA6-DF929625EA0E}">
        <p15:presenceInfo xmlns:p15="http://schemas.microsoft.com/office/powerpoint/2012/main" userId="Leo Zhou" providerId="None"/>
      </p:ext>
    </p:extLst>
  </p:cmAuthor>
  <p:cmAuthor id="3" name="Molly Witt" initials="MW" lastIdx="1" clrIdx="2">
    <p:extLst>
      <p:ext uri="{19B8F6BF-5375-455C-9EA6-DF929625EA0E}">
        <p15:presenceInfo xmlns:p15="http://schemas.microsoft.com/office/powerpoint/2012/main" userId="D8ZAqLIQ269syAH7vVoarIXHEisQj70H27B6nl26roA=" providerId="None"/>
      </p:ext>
    </p:extLst>
  </p:cmAuthor>
  <p:cmAuthor id="4" name="Jaclyn Marshall" initials="JM" lastIdx="2" clrIdx="3">
    <p:extLst>
      <p:ext uri="{19B8F6BF-5375-455C-9EA6-DF929625EA0E}">
        <p15:presenceInfo xmlns:p15="http://schemas.microsoft.com/office/powerpoint/2012/main" userId="QmgoQNyYvAQQbDkZ22rdHvLHeuWN35kDrmjCYT3obsY=" providerId="None"/>
      </p:ext>
    </p:extLst>
  </p:cmAuthor>
  <p:cmAuthor id="5" name="Shaun Young" initials="SY" lastIdx="1" clrIdx="4">
    <p:extLst>
      <p:ext uri="{19B8F6BF-5375-455C-9EA6-DF929625EA0E}">
        <p15:presenceInfo xmlns:p15="http://schemas.microsoft.com/office/powerpoint/2012/main" userId="0UHVTyKoerHq8i50Jq8Ef/0acnm/SEmsNeY4kSpiSnE=" providerId="None"/>
      </p:ext>
    </p:extLst>
  </p:cmAuthor>
  <p:cmAuthor id="6" name="Jaclyn Marshall" initials="JM [2]" lastIdx="31" clrIdx="5">
    <p:extLst>
      <p:ext uri="{19B8F6BF-5375-455C-9EA6-DF929625EA0E}">
        <p15:presenceInfo xmlns:p15="http://schemas.microsoft.com/office/powerpoint/2012/main" userId="S::jaclyn.marshall@yourbind.com::1a21ae67-8b99-4fb3-8f88-29fc6cb82f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672CF"/>
    <a:srgbClr val="E9E9E9"/>
    <a:srgbClr val="92D050"/>
    <a:srgbClr val="E7E7E8"/>
    <a:srgbClr val="F2F2F2"/>
    <a:srgbClr val="D8D8D9"/>
    <a:srgbClr val="7030A0"/>
    <a:srgbClr val="CBB4DC"/>
    <a:srgbClr val="8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5" autoAdjust="0"/>
    <p:restoredTop sz="95231" autoAdjust="0"/>
  </p:normalViewPr>
  <p:slideViewPr>
    <p:cSldViewPr snapToGrid="0" snapToObjects="1">
      <p:cViewPr varScale="1">
        <p:scale>
          <a:sx n="56" d="100"/>
          <a:sy n="56" d="100"/>
        </p:scale>
        <p:origin x="7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74"/>
    </p:cViewPr>
  </p:sorterViewPr>
  <p:notesViewPr>
    <p:cSldViewPr snapToGrid="0" snapToObjects="1">
      <p:cViewPr varScale="1">
        <p:scale>
          <a:sx n="81" d="100"/>
          <a:sy n="81" d="100"/>
        </p:scale>
        <p:origin x="3432" y="19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59:18.919" idx="23">
    <p:pos x="7128" y="497"/>
    <p:text>lay national (US) distribution over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8A97-D520-4F48-801F-C2EC45E2EB3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B3CB-8FE7-B247-A64B-22461A4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Ebm</a:t>
            </a:r>
            <a:r>
              <a:rPr lang="en-US" dirty="0"/>
              <a:t>: represent various delivery systems and care settings </a:t>
            </a:r>
          </a:p>
          <a:p>
            <a:r>
              <a:rPr lang="en-US" dirty="0"/>
              <a:t>Overuse ex: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takeaway: no signs of obvious inequality currently testing for statistical significance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race NA: members were not active when the race prediction algorithms run 4/6/2021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take too long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interpretation for gender, age, NDI less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imporatnt</a:t>
            </a:r>
            <a:r>
              <a:rPr lang="en-US" sz="1800" dirty="0">
                <a:effectLst/>
                <a:latin typeface="Segoe UI" panose="020B0502040204020203" pitchFamily="34" charset="0"/>
              </a:rPr>
              <a:t>. Control for these to understand effect of race better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emf"/><Relationship Id="rId4" Type="http://schemas.openxmlformats.org/officeDocument/2006/relationships/image" Target="../media/image18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emf"/><Relationship Id="rId4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emf"/><Relationship Id="rId4" Type="http://schemas.openxmlformats.org/officeDocument/2006/relationships/image" Target="../media/image2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">
    <p:bg>
      <p:bgPr>
        <a:gradFill>
          <a:gsLst>
            <a:gs pos="25000">
              <a:schemeClr val="tx2"/>
            </a:gs>
            <a:gs pos="100000">
              <a:schemeClr val="accent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86" y="1897504"/>
            <a:ext cx="6613200" cy="18390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49486" y="3865401"/>
            <a:ext cx="6613198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0" i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4BAE3FF-AA96-D847-91BC-C86EAB61A6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A44C6-06BC-0241-8EFC-4DC687D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96569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C1160F-B132-9547-B84F-5B318CB5185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253962-568A-D842-B86A-7EA62C4EF59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412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0446607-FF14-5349-A876-FE0DB7E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32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490" y="668740"/>
            <a:ext cx="2233914" cy="5445457"/>
          </a:xfrm>
          <a:noFill/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accent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0F92EA-811F-0949-A110-80014695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AABF2A6-B32D-6D42-B5AE-A86146AFB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5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6C87D7-AE25-7245-A185-673922C75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C9457C1-5336-124B-B237-578BD044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1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3365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16AC07F-86D3-4D1E-8FDE-494316153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579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6A3295-3890-384A-887D-F057AF058F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744" y="6437839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36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nd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E12C69-4535-4249-8970-E78679A05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7524" y="6181177"/>
            <a:ext cx="688532" cy="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2">
    <p:bg>
      <p:bgPr>
        <a:solidFill>
          <a:schemeClr val="bg2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woman, outdoor, sitting&#10;&#10;Description automatically generated">
            <a:extLst>
              <a:ext uri="{FF2B5EF4-FFF2-40B4-BE49-F238E27FC236}">
                <a16:creationId xmlns:a16="http://schemas.microsoft.com/office/drawing/2014/main" id="{8F5199F5-0B9C-BB4F-AAFF-50A9B0CCA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29EA77-9900-2B48-BBE9-6E8B31A19631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8ADCA6B4-8EF7-A746-90C9-A38D6A0E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94DCF1F5-C923-EE42-8EFC-7973FE90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EBA0157-4E23-F44D-BAC4-9C19CB1D2D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127501-F7A9-4B09-B61C-F9B17BE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2272449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115"/>
          <a:stretch/>
        </p:blipFill>
        <p:spPr>
          <a:xfrm>
            <a:off x="11007524" y="6181177"/>
            <a:ext cx="688532" cy="2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500604"/>
            <a:ext cx="10730540" cy="1190541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4041" y="1855788"/>
            <a:ext cx="10738795" cy="3822700"/>
          </a:xfrm>
        </p:spPr>
        <p:txBody>
          <a:bodyPr/>
          <a:lstStyle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D1F2-081B-9540-A2E3-1AFC73A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D7A6E-32D1-F545-96A9-B5E3899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7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 rot="10800000" flipH="1">
            <a:off x="724040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13"/>
          </p:nvPr>
        </p:nvSpPr>
        <p:spPr>
          <a:xfrm>
            <a:off x="724041" y="1854200"/>
            <a:ext cx="9139058" cy="3922713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F6354-26B0-2749-9981-FC13C541E9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82D1-3F9D-4945-9335-B24FAB97BF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9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874233"/>
            <a:ext cx="9641432" cy="1325563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28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3229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1 Head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404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1 body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1557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2 Head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10732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2 body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507111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3 Head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498856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3 body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367D-D2FF-5346-BBC9-AAB12A5901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D755-E695-BC41-B4AE-1B2B05220B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rot="10800000" flipH="1">
            <a:off x="724041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F6C81-6BE2-304F-84B8-AE2321F57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736AF-045A-3542-BDE6-E59F23924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F081C-A2BF-8D44-98E0-650544DB8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59623-CF39-4947-917B-FCD1E11B8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0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55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dea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rot="10800000" flipH="1">
            <a:off x="228601" y="222809"/>
            <a:ext cx="3337560" cy="64123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2193" y="1253331"/>
            <a:ext cx="7531608" cy="4351338"/>
          </a:xfrm>
        </p:spPr>
        <p:txBody>
          <a:bodyPr anchor="ctr" anchorCtr="0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 marL="346075" indent="-334963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8892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4113" indent="-23177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31775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41" y="1253331"/>
            <a:ext cx="2757958" cy="4351337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420" y="6208629"/>
            <a:ext cx="688532" cy="2818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FAD03-C15B-8746-AB62-987BF23E9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90002" y="6253845"/>
            <a:ext cx="5460552" cy="264914"/>
          </a:xfrm>
        </p:spPr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89F3-AE6C-3941-BFA2-329602B93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22193" y="6253845"/>
            <a:ext cx="456235" cy="264914"/>
          </a:xfrm>
        </p:spPr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6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 b="0" i="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591E83-4FD2-FB4B-A54A-08E55AC0BD45}"/>
              </a:ext>
            </a:extLst>
          </p:cNvPr>
          <p:cNvSpPr/>
          <p:nvPr/>
        </p:nvSpPr>
        <p:spPr>
          <a:xfrm>
            <a:off x="0" y="647714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Property of Bind Benefits, Inc. Do not distribute without written permission. ©2019. Patent Pending.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59CB3-9EA2-5D47-AA2A-CDC850CA88DD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1B024-4155-BD4F-9DF7-9E03EAE8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900" y="2803525"/>
            <a:ext cx="5467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2BA80B-6E5C-454B-B8FB-87173F66F1DA}"/>
              </a:ext>
            </a:extLst>
          </p:cNvPr>
          <p:cNvSpPr/>
          <p:nvPr/>
        </p:nvSpPr>
        <p:spPr>
          <a:xfrm>
            <a:off x="0" y="650879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Property of Bind Benefits, Inc. Do not distribute without written permission. © 2020.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7469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6613197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90D2-7D0C-40B7-8194-1457267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435" y="6489412"/>
            <a:ext cx="8800562" cy="274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Proprietary information of Bind Benefits, Inc. ©2020. Patent pending.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A142392-38BF-484F-8789-B50FC39EF466}"/>
              </a:ext>
            </a:extLst>
          </p:cNvPr>
          <p:cNvSpPr txBox="1">
            <a:spLocks/>
          </p:cNvSpPr>
          <p:nvPr userDrawn="1"/>
        </p:nvSpPr>
        <p:spPr>
          <a:xfrm>
            <a:off x="1161717" y="5328050"/>
            <a:ext cx="10515600" cy="66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accent3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+mn-cs"/>
              </a:defRPr>
            </a:lvl1pPr>
            <a:lvl2pPr marL="11113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285750" indent="-2746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573088" indent="-2873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8588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All cost and utilization shown is on a paid basis.</a:t>
            </a:r>
            <a:endParaRPr lang="en-US" sz="28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486" y="4445000"/>
            <a:ext cx="6557963" cy="533400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47734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outdoor, cellphone, phone&#10;&#10;Description automatically generated">
            <a:extLst>
              <a:ext uri="{FF2B5EF4-FFF2-40B4-BE49-F238E27FC236}">
                <a16:creationId xmlns:a16="http://schemas.microsoft.com/office/drawing/2014/main" id="{49F3553E-D627-FE48-9777-0C7BBCC4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" y="0"/>
            <a:ext cx="12184294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94CC0-43AC-B24F-8305-8040B6DBA0EE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6A79963D-C1DD-8345-BB4A-6C6C9C4A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6CC6F431-656F-E041-99BC-C0096F88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26C2A5A-D2FD-8F4D-9C5D-DD753B49D4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57FF698-9955-4805-86E7-430EFF6F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C6D62-F7EA-4C84-8860-63070870A7B4}"/>
              </a:ext>
            </a:extLst>
          </p:cNvPr>
          <p:cNvGrpSpPr/>
          <p:nvPr userDrawn="1"/>
        </p:nvGrpSpPr>
        <p:grpSpPr>
          <a:xfrm>
            <a:off x="1043555" y="1695059"/>
            <a:ext cx="7670868" cy="1461807"/>
            <a:chOff x="805430" y="1409309"/>
            <a:chExt cx="7670868" cy="1461807"/>
          </a:xfrm>
        </p:grpSpPr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39F12DBB-A68A-4A76-97C7-CF3809223C10}"/>
                </a:ext>
              </a:extLst>
            </p:cNvPr>
            <p:cNvSpPr/>
            <p:nvPr/>
          </p:nvSpPr>
          <p:spPr>
            <a:xfrm>
              <a:off x="968421" y="1750811"/>
              <a:ext cx="7507877" cy="7788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2934D3-9EAE-44D6-9CDC-0D2403465CBF}"/>
                </a:ext>
              </a:extLst>
            </p:cNvPr>
            <p:cNvSpPr/>
            <p:nvPr/>
          </p:nvSpPr>
          <p:spPr>
            <a:xfrm>
              <a:off x="805430" y="1409309"/>
              <a:ext cx="1461807" cy="14618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01FF7C9-AE1E-49DE-9A81-16F93F23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864" y="1630744"/>
              <a:ext cx="1018937" cy="1018937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5C659BD-4D14-4A9A-AE34-03A166FF6738}"/>
                </a:ext>
              </a:extLst>
            </p:cNvPr>
            <p:cNvSpPr txBox="1">
              <a:spLocks/>
            </p:cNvSpPr>
            <p:nvPr/>
          </p:nvSpPr>
          <p:spPr>
            <a:xfrm>
              <a:off x="2536530" y="1835962"/>
              <a:ext cx="551209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420CB-F74F-427F-8594-17B8D579E37C}"/>
              </a:ext>
            </a:extLst>
          </p:cNvPr>
          <p:cNvGrpSpPr/>
          <p:nvPr userDrawn="1"/>
        </p:nvGrpSpPr>
        <p:grpSpPr>
          <a:xfrm>
            <a:off x="2153693" y="3079318"/>
            <a:ext cx="7670868" cy="1461807"/>
            <a:chOff x="1861054" y="2797354"/>
            <a:chExt cx="7670868" cy="1461807"/>
          </a:xfrm>
        </p:grpSpPr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78EBF3AF-24C1-4A8E-9FC7-2B63BB3E821D}"/>
                </a:ext>
              </a:extLst>
            </p:cNvPr>
            <p:cNvSpPr/>
            <p:nvPr/>
          </p:nvSpPr>
          <p:spPr>
            <a:xfrm>
              <a:off x="2024045" y="3138856"/>
              <a:ext cx="7507877" cy="77880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88E13-D2F2-4AC7-BC7D-C86EE581F080}"/>
                </a:ext>
              </a:extLst>
            </p:cNvPr>
            <p:cNvSpPr/>
            <p:nvPr/>
          </p:nvSpPr>
          <p:spPr>
            <a:xfrm>
              <a:off x="1861054" y="2797354"/>
              <a:ext cx="1461807" cy="14618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C748447-16C2-4F2A-8694-A33C668CEBE4}"/>
                </a:ext>
              </a:extLst>
            </p:cNvPr>
            <p:cNvSpPr txBox="1">
              <a:spLocks/>
            </p:cNvSpPr>
            <p:nvPr/>
          </p:nvSpPr>
          <p:spPr>
            <a:xfrm>
              <a:off x="3592153" y="3224007"/>
              <a:ext cx="5683169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Drive health &amp; care improvement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6A3652E-3040-4755-824E-DBA3EF86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00429" y="3083278"/>
              <a:ext cx="971430" cy="97143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CD93AB-F781-4039-B572-C7677AE40AA3}"/>
              </a:ext>
            </a:extLst>
          </p:cNvPr>
          <p:cNvGrpSpPr/>
          <p:nvPr userDrawn="1"/>
        </p:nvGrpSpPr>
        <p:grpSpPr>
          <a:xfrm>
            <a:off x="3263832" y="4463576"/>
            <a:ext cx="7670868" cy="1461807"/>
            <a:chOff x="3025707" y="4177826"/>
            <a:chExt cx="7670868" cy="1461807"/>
          </a:xfrm>
        </p:grpSpPr>
        <p:sp>
          <p:nvSpPr>
            <p:cNvPr id="22" name="Rounded Rectangle 41">
              <a:extLst>
                <a:ext uri="{FF2B5EF4-FFF2-40B4-BE49-F238E27FC236}">
                  <a16:creationId xmlns:a16="http://schemas.microsoft.com/office/drawing/2014/main" id="{E617B458-AA0D-494E-B57A-BC935E5F5744}"/>
                </a:ext>
              </a:extLst>
            </p:cNvPr>
            <p:cNvSpPr/>
            <p:nvPr/>
          </p:nvSpPr>
          <p:spPr>
            <a:xfrm>
              <a:off x="3188698" y="4519328"/>
              <a:ext cx="7507877" cy="77880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AB3FB-C4CE-4FB6-AFE3-7B564936B023}"/>
                </a:ext>
              </a:extLst>
            </p:cNvPr>
            <p:cNvSpPr/>
            <p:nvPr/>
          </p:nvSpPr>
          <p:spPr>
            <a:xfrm>
              <a:off x="3025707" y="4177826"/>
              <a:ext cx="1461807" cy="14618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A260EA9-F006-4725-88E6-7A8B5C55042A}"/>
                </a:ext>
              </a:extLst>
            </p:cNvPr>
            <p:cNvSpPr txBox="1">
              <a:spLocks/>
            </p:cNvSpPr>
            <p:nvPr/>
          </p:nvSpPr>
          <p:spPr>
            <a:xfrm>
              <a:off x="4756807" y="4604479"/>
              <a:ext cx="573974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4E4FB88-C42E-4EC6-AF3E-04C5B3CF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4463" y="4382279"/>
              <a:ext cx="1024294" cy="1024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07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01E055-5B73-41D0-B266-35A1490F0D0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1012" y="2864842"/>
            <a:ext cx="1551766" cy="11697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9F433-B3F6-4BD4-90D4-1D025344AEB3}"/>
              </a:ext>
            </a:extLst>
          </p:cNvPr>
          <p:cNvGrpSpPr/>
          <p:nvPr userDrawn="1"/>
        </p:nvGrpSpPr>
        <p:grpSpPr>
          <a:xfrm>
            <a:off x="3207028" y="2864842"/>
            <a:ext cx="4070466" cy="1314824"/>
            <a:chOff x="4196842" y="2073714"/>
            <a:chExt cx="4070466" cy="1314824"/>
          </a:xfrm>
        </p:grpSpPr>
        <p:sp>
          <p:nvSpPr>
            <p:cNvPr id="17" name="Rounded Rectangle 33">
              <a:extLst>
                <a:ext uri="{FF2B5EF4-FFF2-40B4-BE49-F238E27FC236}">
                  <a16:creationId xmlns:a16="http://schemas.microsoft.com/office/drawing/2014/main" id="{2B0DE57C-41CB-4926-93BF-241A10FF323B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A73F0A-F0A2-483F-864A-2230EF5BA6E2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47C15AE-7A39-4E55-8EB7-83D007B511A7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in Month</a:t>
              </a:r>
              <a:endParaRPr lang="en-US" dirty="0">
                <a:solidFill>
                  <a:srgbClr val="6950C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70698B-381D-462A-A5B5-272BAABC06B1}"/>
              </a:ext>
            </a:extLst>
          </p:cNvPr>
          <p:cNvGrpSpPr/>
          <p:nvPr userDrawn="1"/>
        </p:nvGrpSpPr>
        <p:grpSpPr>
          <a:xfrm>
            <a:off x="7714864" y="2864842"/>
            <a:ext cx="4070466" cy="1314824"/>
            <a:chOff x="4196842" y="2073714"/>
            <a:chExt cx="4070466" cy="1314824"/>
          </a:xfrm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A3706436-5E46-486D-98D2-79A9BC83E9E4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05D5-F190-479B-8E5F-74CCFCD728A8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25E01CCA-70DB-4616-8EEA-F33467BC82FF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YTD</a:t>
              </a:r>
              <a:endParaRPr lang="en-US">
                <a:solidFill>
                  <a:srgbClr val="6950C3"/>
                </a:solidFill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A968F9-1AAC-4570-A6C3-71C14FC88BC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4389" y="320284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AFECE475-755D-4EEA-B8D0-E2DC1C7F0C0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830189" y="3202849"/>
            <a:ext cx="1062545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3387496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6050B-B3FB-4B71-9AFF-7F82EF3FBBDF}"/>
              </a:ext>
            </a:extLst>
          </p:cNvPr>
          <p:cNvGrpSpPr/>
          <p:nvPr userDrawn="1"/>
        </p:nvGrpSpPr>
        <p:grpSpPr>
          <a:xfrm>
            <a:off x="4356996" y="1942306"/>
            <a:ext cx="2869810" cy="1314824"/>
            <a:chOff x="365760" y="1646816"/>
            <a:chExt cx="2869810" cy="1314824"/>
          </a:xfrm>
        </p:grpSpPr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BE4E7725-4C47-4CB9-9139-0DAFBEE62FF5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6C6EE-BB57-4A32-9F5D-40BCB4F04FEE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673C247E-1A35-4CBF-80CD-5E35B3C599CD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 Month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58CD8-6EE7-494E-92AD-BC079028B006}"/>
              </a:ext>
            </a:extLst>
          </p:cNvPr>
          <p:cNvGrpSpPr/>
          <p:nvPr userDrawn="1"/>
        </p:nvGrpSpPr>
        <p:grpSpPr>
          <a:xfrm>
            <a:off x="7902049" y="1892323"/>
            <a:ext cx="2869810" cy="1314824"/>
            <a:chOff x="365760" y="1646816"/>
            <a:chExt cx="2869810" cy="1314824"/>
          </a:xfrm>
        </p:grpSpPr>
        <p:sp>
          <p:nvSpPr>
            <p:cNvPr id="32" name="Rounded Rectangle 45">
              <a:extLst>
                <a:ext uri="{FF2B5EF4-FFF2-40B4-BE49-F238E27FC236}">
                  <a16:creationId xmlns:a16="http://schemas.microsoft.com/office/drawing/2014/main" id="{53B15461-7B8E-4813-9516-F520ABF3F4DF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37A587-3FAB-420F-856F-5338398F1AC9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343E0D0-9996-4D0B-8922-59FF7754BF52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YTD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40B6F-916F-4272-80D3-E770B4916485}"/>
              </a:ext>
            </a:extLst>
          </p:cNvPr>
          <p:cNvGrpSpPr/>
          <p:nvPr userDrawn="1"/>
        </p:nvGrpSpPr>
        <p:grpSpPr>
          <a:xfrm>
            <a:off x="4356996" y="3934696"/>
            <a:ext cx="2959013" cy="1314824"/>
            <a:chOff x="365760" y="1646816"/>
            <a:chExt cx="2959013" cy="1314824"/>
          </a:xfrm>
        </p:grpSpPr>
        <p:sp>
          <p:nvSpPr>
            <p:cNvPr id="37" name="Rounded Rectangle 50">
              <a:extLst>
                <a:ext uri="{FF2B5EF4-FFF2-40B4-BE49-F238E27FC236}">
                  <a16:creationId xmlns:a16="http://schemas.microsoft.com/office/drawing/2014/main" id="{5C23990F-A9E9-48D7-896B-B2BC16B2F03C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17C866-3BDF-42C8-B265-A8351214A14F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67634A2-481A-4443-AA6B-A474B6EB2FBF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883345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interaction </a:t>
              </a:r>
            </a:p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in Month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ECA366-C5FE-450D-923F-1980D93951E1}"/>
              </a:ext>
            </a:extLst>
          </p:cNvPr>
          <p:cNvGrpSpPr/>
          <p:nvPr userDrawn="1"/>
        </p:nvGrpSpPr>
        <p:grpSpPr>
          <a:xfrm>
            <a:off x="7902049" y="3920628"/>
            <a:ext cx="2869810" cy="1314824"/>
            <a:chOff x="365760" y="1646816"/>
            <a:chExt cx="2869810" cy="1314824"/>
          </a:xfrm>
        </p:grpSpPr>
        <p:sp>
          <p:nvSpPr>
            <p:cNvPr id="42" name="Rounded Rectangle 55">
              <a:extLst>
                <a:ext uri="{FF2B5EF4-FFF2-40B4-BE49-F238E27FC236}">
                  <a16:creationId xmlns:a16="http://schemas.microsoft.com/office/drawing/2014/main" id="{E9CB6BD3-FCDF-4FFB-B20A-39C19629FAB1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C7D6A1-E898-4D02-95AF-85C73B54EA95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991ADCF-2B30-4613-A9C0-125B92087E87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408451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interaction  YTD</a:t>
              </a:r>
            </a:p>
          </p:txBody>
        </p:sp>
      </p:grpSp>
      <p:pic>
        <p:nvPicPr>
          <p:cNvPr id="46" name="Picture 4" descr="Icon&#10;&#10;Description automatically generated">
            <a:extLst>
              <a:ext uri="{FF2B5EF4-FFF2-40B4-BE49-F238E27FC236}">
                <a16:creationId xmlns:a16="http://schemas.microsoft.com/office/drawing/2014/main" id="{3E1A299C-99CF-4503-93BD-7E556ED6EC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89613" y="2718661"/>
            <a:ext cx="895350" cy="1524000"/>
          </a:xfrm>
          <a:prstGeom prst="rect">
            <a:avLst/>
          </a:prstGeom>
        </p:spPr>
      </p:pic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2A07F76D-E32F-4EF9-B1E7-8C22F8CF412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69616" y="228188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F01C2045-9F5E-4179-AD9A-366E458E523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14669" y="223243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7F8CA4ED-D3D7-4B83-869B-6A29A0DA79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41365" y="427688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DED27BC8-B065-4D00-BB07-60BC74060C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97865" y="4288102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035790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D9D95C-16AD-433A-A3BF-5EA592940CA2}"/>
              </a:ext>
            </a:extLst>
          </p:cNvPr>
          <p:cNvGrpSpPr/>
          <p:nvPr userDrawn="1"/>
        </p:nvGrpSpPr>
        <p:grpSpPr>
          <a:xfrm>
            <a:off x="3336818" y="1998415"/>
            <a:ext cx="5658323" cy="1314824"/>
            <a:chOff x="661188" y="1646816"/>
            <a:chExt cx="5658323" cy="1314824"/>
          </a:xfrm>
        </p:grpSpPr>
        <p:sp>
          <p:nvSpPr>
            <p:cNvPr id="48" name="Rounded Rectangle 35">
              <a:extLst>
                <a:ext uri="{FF2B5EF4-FFF2-40B4-BE49-F238E27FC236}">
                  <a16:creationId xmlns:a16="http://schemas.microsoft.com/office/drawing/2014/main" id="{4190658E-3D1D-451E-A8A4-5F2ED52057B1}"/>
                </a:ext>
              </a:extLst>
            </p:cNvPr>
            <p:cNvSpPr/>
            <p:nvPr/>
          </p:nvSpPr>
          <p:spPr>
            <a:xfrm>
              <a:off x="1336431" y="1887824"/>
              <a:ext cx="4983080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CD36B2-E06F-43DB-9FFF-83764DB29006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CBDFE78D-CB5A-4F99-A8F9-F901038804AA}"/>
                </a:ext>
              </a:extLst>
            </p:cNvPr>
            <p:cNvSpPr txBox="1">
              <a:spLocks/>
            </p:cNvSpPr>
            <p:nvPr/>
          </p:nvSpPr>
          <p:spPr>
            <a:xfrm>
              <a:off x="1863469" y="1999978"/>
              <a:ext cx="420771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average number of </a:t>
              </a:r>
              <a:r>
                <a:rPr lang="en-US" sz="16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 sessions ​per household with 1+ logins YTD​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55C9B6-0179-4DFC-B3B7-52C64311A6A3}"/>
              </a:ext>
            </a:extLst>
          </p:cNvPr>
          <p:cNvGrpSpPr/>
          <p:nvPr userDrawn="1"/>
        </p:nvGrpSpPr>
        <p:grpSpPr>
          <a:xfrm>
            <a:off x="365760" y="4384394"/>
            <a:ext cx="5658324" cy="1314824"/>
            <a:chOff x="661188" y="1646816"/>
            <a:chExt cx="5658324" cy="1314824"/>
          </a:xfrm>
        </p:grpSpPr>
        <p:sp>
          <p:nvSpPr>
            <p:cNvPr id="53" name="Rounded Rectangle 40">
              <a:extLst>
                <a:ext uri="{FF2B5EF4-FFF2-40B4-BE49-F238E27FC236}">
                  <a16:creationId xmlns:a16="http://schemas.microsoft.com/office/drawing/2014/main" id="{C442677E-7D49-464C-A1E1-9FEDD89C3303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05BD92-B6F4-4962-98A7-B6F1A1DF4B1B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8ACBB9DE-CFB0-4A7C-8230-C82B0DEE3392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in Month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4AC7C7-49DE-40AB-9924-218355575416}"/>
              </a:ext>
            </a:extLst>
          </p:cNvPr>
          <p:cNvGrpSpPr/>
          <p:nvPr userDrawn="1"/>
        </p:nvGrpSpPr>
        <p:grpSpPr>
          <a:xfrm>
            <a:off x="6167915" y="4384394"/>
            <a:ext cx="5658324" cy="1314824"/>
            <a:chOff x="661188" y="1646816"/>
            <a:chExt cx="5658324" cy="1314824"/>
          </a:xfrm>
        </p:grpSpPr>
        <p:sp>
          <p:nvSpPr>
            <p:cNvPr id="58" name="Rounded Rectangle 65">
              <a:extLst>
                <a:ext uri="{FF2B5EF4-FFF2-40B4-BE49-F238E27FC236}">
                  <a16:creationId xmlns:a16="http://schemas.microsoft.com/office/drawing/2014/main" id="{B31C5552-660D-43A5-97EA-E4D60B29043F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B75190-CD1D-415F-B2F6-C6AE08FFD819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FCAAE948-0664-47E0-83FB-91EBE4381563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YTD</a:t>
              </a:r>
            </a:p>
          </p:txBody>
        </p:sp>
      </p:grpSp>
      <p:sp>
        <p:nvSpPr>
          <p:cNvPr id="62" name="Content Placeholder 28">
            <a:extLst>
              <a:ext uri="{FF2B5EF4-FFF2-40B4-BE49-F238E27FC236}">
                <a16:creationId xmlns:a16="http://schemas.microsoft.com/office/drawing/2014/main" id="{163B41E2-B7DA-4320-9B60-AA9583858B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96915" y="2349450"/>
            <a:ext cx="159463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3" name="Content Placeholder 28">
            <a:extLst>
              <a:ext uri="{FF2B5EF4-FFF2-40B4-BE49-F238E27FC236}">
                <a16:creationId xmlns:a16="http://schemas.microsoft.com/office/drawing/2014/main" id="{D655F5D1-3F5D-481A-BA81-8DFD8F7547A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76" y="4737556"/>
            <a:ext cx="1680391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4" name="Content Placeholder 28">
            <a:extLst>
              <a:ext uri="{FF2B5EF4-FFF2-40B4-BE49-F238E27FC236}">
                <a16:creationId xmlns:a16="http://schemas.microsoft.com/office/drawing/2014/main" id="{6834BE3D-350F-48B3-951D-838D7CADBF8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77307" y="4738045"/>
            <a:ext cx="169604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521904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EB63F-EC1D-4DE2-AFD4-30AB3447B745}"/>
              </a:ext>
            </a:extLst>
          </p:cNvPr>
          <p:cNvGrpSpPr/>
          <p:nvPr userDrawn="1"/>
        </p:nvGrpSpPr>
        <p:grpSpPr>
          <a:xfrm>
            <a:off x="2495914" y="1997547"/>
            <a:ext cx="4206349" cy="1314824"/>
            <a:chOff x="877041" y="1881666"/>
            <a:chExt cx="4206349" cy="1314824"/>
          </a:xfrm>
        </p:grpSpPr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1834BFFF-7D64-4528-8F53-98991BF5FD16}"/>
                </a:ext>
              </a:extLst>
            </p:cNvPr>
            <p:cNvSpPr/>
            <p:nvPr/>
          </p:nvSpPr>
          <p:spPr>
            <a:xfrm>
              <a:off x="1552285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E71221-A286-4DBD-84C8-8FDA3FFF9C2B}"/>
                </a:ext>
              </a:extLst>
            </p:cNvPr>
            <p:cNvSpPr/>
            <p:nvPr/>
          </p:nvSpPr>
          <p:spPr>
            <a:xfrm>
              <a:off x="877041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6B257F1-60FC-42DE-A301-BBC4856D8044}"/>
                </a:ext>
              </a:extLst>
            </p:cNvPr>
            <p:cNvSpPr txBox="1">
              <a:spLocks/>
            </p:cNvSpPr>
            <p:nvPr/>
          </p:nvSpPr>
          <p:spPr>
            <a:xfrm>
              <a:off x="2065250" y="2234828"/>
              <a:ext cx="2886760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in Month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21802-BBF9-4AEA-8F21-61E44643B537}"/>
              </a:ext>
            </a:extLst>
          </p:cNvPr>
          <p:cNvGrpSpPr/>
          <p:nvPr userDrawn="1"/>
        </p:nvGrpSpPr>
        <p:grpSpPr>
          <a:xfrm>
            <a:off x="7371286" y="1937744"/>
            <a:ext cx="4206349" cy="1314824"/>
            <a:chOff x="6552695" y="1881666"/>
            <a:chExt cx="4206349" cy="1314824"/>
          </a:xfrm>
        </p:grpSpPr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A267C461-1FC6-4F2D-9156-AD5B81BFD04D}"/>
                </a:ext>
              </a:extLst>
            </p:cNvPr>
            <p:cNvSpPr/>
            <p:nvPr/>
          </p:nvSpPr>
          <p:spPr>
            <a:xfrm>
              <a:off x="7227939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B063940-9B18-4392-82DD-9EB552DFA385}"/>
                </a:ext>
              </a:extLst>
            </p:cNvPr>
            <p:cNvSpPr/>
            <p:nvPr/>
          </p:nvSpPr>
          <p:spPr>
            <a:xfrm>
              <a:off x="6552695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C333856-1698-4346-B40A-6501A3B970ED}"/>
                </a:ext>
              </a:extLst>
            </p:cNvPr>
            <p:cNvSpPr txBox="1">
              <a:spLocks/>
            </p:cNvSpPr>
            <p:nvPr/>
          </p:nvSpPr>
          <p:spPr>
            <a:xfrm>
              <a:off x="7740904" y="2234828"/>
              <a:ext cx="289881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YTD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6832C8F-6E9D-47B8-9A08-443DD2A7EB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22" y="2314360"/>
            <a:ext cx="689131" cy="678911"/>
          </a:xfrm>
          <a:prstGeom prst="rect">
            <a:avLst/>
          </a:prstGeom>
        </p:spPr>
      </p:pic>
      <p:sp>
        <p:nvSpPr>
          <p:cNvPr id="38" name="Content Placeholder 28">
            <a:extLst>
              <a:ext uri="{FF2B5EF4-FFF2-40B4-BE49-F238E27FC236}">
                <a16:creationId xmlns:a16="http://schemas.microsoft.com/office/drawing/2014/main" id="{48541FCC-B79E-4323-9E49-05E2752F58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8607" y="234980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9" name="Content Placeholder 28">
            <a:extLst>
              <a:ext uri="{FF2B5EF4-FFF2-40B4-BE49-F238E27FC236}">
                <a16:creationId xmlns:a16="http://schemas.microsoft.com/office/drawing/2014/main" id="{235E50A2-A729-4C42-9127-1944D5A1C0C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14019" y="2314360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750998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305857-CEB1-49B0-B417-22070BFF15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4237" y="3335053"/>
            <a:ext cx="731408" cy="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1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3C31B53B-86A3-4EAB-AD42-BF1DAA73572C}"/>
              </a:ext>
            </a:extLst>
          </p:cNvPr>
          <p:cNvSpPr/>
          <p:nvPr userDrawn="1"/>
        </p:nvSpPr>
        <p:spPr>
          <a:xfrm>
            <a:off x="7914858" y="1981586"/>
            <a:ext cx="3880902" cy="5987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>
            <a:defPPr>
              <a:defRPr lang="en-US"/>
            </a:defPPr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561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6950C3"/>
                </a:solidFill>
                <a:latin typeface="+mn-lt"/>
                <a:ea typeface="+mn-ea"/>
                <a:cs typeface="+mn-cs"/>
              </a:rPr>
              <a:t>Top conditions associated with high cost claimants (ranked)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7F5C5DC-F8C3-429C-A1CA-494A4BB8C879}"/>
              </a:ext>
            </a:extLst>
          </p:cNvPr>
          <p:cNvSpPr/>
          <p:nvPr userDrawn="1"/>
        </p:nvSpPr>
        <p:spPr>
          <a:xfrm>
            <a:off x="1635101" y="2551233"/>
            <a:ext cx="5501970" cy="297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950C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820B-384D-4AD4-B477-6688EA5F5CBC}"/>
              </a:ext>
            </a:extLst>
          </p:cNvPr>
          <p:cNvSpPr txBox="1"/>
          <p:nvPr userDrawn="1"/>
        </p:nvSpPr>
        <p:spPr>
          <a:xfrm>
            <a:off x="2557859" y="1996593"/>
            <a:ext cx="224860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6950C3"/>
                </a:solidFill>
                <a:latin typeface="+mn-lt"/>
                <a:ea typeface="ＭＳ Ｐゴシック"/>
              </a:rPr>
              <a:t>High cost claimants</a:t>
            </a:r>
            <a:endParaRPr lang="en-US" sz="2000" b="1" dirty="0">
              <a:solidFill>
                <a:srgbClr val="6950C3"/>
              </a:solidFill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343246-9F25-447F-95FE-2A7CCBA48D2C}"/>
              </a:ext>
            </a:extLst>
          </p:cNvPr>
          <p:cNvCxnSpPr>
            <a:cxnSpLocks/>
          </p:cNvCxnSpPr>
          <p:nvPr userDrawn="1"/>
        </p:nvCxnSpPr>
        <p:spPr>
          <a:xfrm>
            <a:off x="1635101" y="4039873"/>
            <a:ext cx="5501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E7E1B8-2FA2-4993-BF99-E09D086C9217}"/>
              </a:ext>
            </a:extLst>
          </p:cNvPr>
          <p:cNvCxnSpPr>
            <a:cxnSpLocks/>
          </p:cNvCxnSpPr>
          <p:nvPr userDrawn="1"/>
        </p:nvCxnSpPr>
        <p:spPr>
          <a:xfrm>
            <a:off x="3432709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E77BF-2C76-420B-8E64-97B54C7E49E9}"/>
              </a:ext>
            </a:extLst>
          </p:cNvPr>
          <p:cNvCxnSpPr>
            <a:cxnSpLocks/>
          </p:cNvCxnSpPr>
          <p:nvPr userDrawn="1"/>
        </p:nvCxnSpPr>
        <p:spPr>
          <a:xfrm>
            <a:off x="5309010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9353E3-D0C1-4D68-B87F-24F6E22CF9EF}"/>
              </a:ext>
            </a:extLst>
          </p:cNvPr>
          <p:cNvSpPr txBox="1"/>
          <p:nvPr userDrawn="1"/>
        </p:nvSpPr>
        <p:spPr>
          <a:xfrm>
            <a:off x="2250419" y="5062060"/>
            <a:ext cx="419430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Change from </a:t>
            </a:r>
            <a:r>
              <a:rPr lang="en-US" sz="1600">
                <a:solidFill>
                  <a:srgbClr val="6950C3"/>
                </a:solidFill>
                <a:latin typeface="+mn-lt"/>
                <a:ea typeface="ＭＳ Ｐゴシック"/>
              </a:rPr>
              <a:t>prior month</a:t>
            </a:r>
            <a:endParaRPr lang="en-US" sz="1600" dirty="0">
              <a:solidFill>
                <a:srgbClr val="6950C3"/>
              </a:solidFill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7AA979-208F-4A9E-A6E9-9647BD079F5C}"/>
              </a:ext>
            </a:extLst>
          </p:cNvPr>
          <p:cNvSpPr/>
          <p:nvPr userDrawn="1"/>
        </p:nvSpPr>
        <p:spPr>
          <a:xfrm>
            <a:off x="1635103" y="3464369"/>
            <a:ext cx="179019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members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1B78A-D1A0-4AD6-9153-FA713FCB8B88}"/>
              </a:ext>
            </a:extLst>
          </p:cNvPr>
          <p:cNvSpPr/>
          <p:nvPr userDrawn="1"/>
        </p:nvSpPr>
        <p:spPr>
          <a:xfrm>
            <a:off x="3451643" y="3464369"/>
            <a:ext cx="185736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total members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DB9B7-0516-4430-B473-C7E44A88AF4C}"/>
              </a:ext>
            </a:extLst>
          </p:cNvPr>
          <p:cNvSpPr/>
          <p:nvPr userDrawn="1"/>
        </p:nvSpPr>
        <p:spPr>
          <a:xfrm>
            <a:off x="5326236" y="3464369"/>
            <a:ext cx="181083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allowed $</a:t>
            </a:r>
          </a:p>
        </p:txBody>
      </p:sp>
      <p:sp>
        <p:nvSpPr>
          <p:cNvPr id="45" name="Content Placeholder 28">
            <a:extLst>
              <a:ext uri="{FF2B5EF4-FFF2-40B4-BE49-F238E27FC236}">
                <a16:creationId xmlns:a16="http://schemas.microsoft.com/office/drawing/2014/main" id="{136BAD02-FA3D-49DB-81A0-0EFC58610E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5102" y="2973132"/>
            <a:ext cx="1797608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6" name="Content Placeholder 28">
            <a:extLst>
              <a:ext uri="{FF2B5EF4-FFF2-40B4-BE49-F238E27FC236}">
                <a16:creationId xmlns:a16="http://schemas.microsoft.com/office/drawing/2014/main" id="{BA3811FE-79E3-45CC-88B8-DFFA5329D4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51642" y="2973132"/>
            <a:ext cx="187630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601DE3A3-781E-4E41-9078-B5673006AC5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54287" y="2973132"/>
            <a:ext cx="1790196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61A91DD3-46FA-485A-A278-EEE0BBD8D1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27943" y="4342271"/>
            <a:ext cx="180912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5036F64A-95B7-45B8-AAAA-BF4C15212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51641" y="4342271"/>
            <a:ext cx="1876301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C1727F98-7900-49A3-941C-0B55CFB7E39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35102" y="4342271"/>
            <a:ext cx="179760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58117E-FA8F-4B1F-BA93-C623AA7181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8788" y="2256478"/>
            <a:ext cx="3586162" cy="3590925"/>
          </a:xfrm>
        </p:spPr>
        <p:txBody>
          <a:bodyPr>
            <a:normAutofit/>
          </a:bodyPr>
          <a:lstStyle>
            <a:lvl2pPr>
              <a:defRPr sz="1400"/>
            </a:lvl2pPr>
            <a:lvl3pPr>
              <a:spcBef>
                <a:spcPts val="0"/>
              </a:spcBef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CB5C86-5CE3-48E9-83B7-41BACCB411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493" y="1986715"/>
            <a:ext cx="1954907" cy="521765"/>
          </a:xfrm>
        </p:spPr>
        <p:txBody>
          <a:bodyPr/>
          <a:lstStyle>
            <a:lvl1pPr>
              <a:defRPr lang="en-US" sz="2000" b="1" kern="1200" dirty="0">
                <a:solidFill>
                  <a:srgbClr val="6950C3"/>
                </a:solidFill>
                <a:latin typeface="+mn-lt"/>
                <a:ea typeface="ＭＳ Ｐゴシック"/>
                <a:cs typeface="+mn-cs"/>
              </a:defRPr>
            </a:lvl1pPr>
          </a:lstStyle>
          <a:p>
            <a:pPr lvl="0"/>
            <a:r>
              <a:rPr lang="en-US" dirty="0"/>
              <a:t>(YTD, $100K)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1C80A-572E-4B3B-BB6C-BFFFF9D69B4D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64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51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D4B0825-92DF-442E-BF30-077B8FC06FE6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4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D9932D-BE23-4563-960E-173F8284D0CB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1A31E9A5-115F-764F-B466-05465427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1"/>
            <a:ext cx="13890171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1AFF23-0170-144C-8D87-EE9C03A97AD2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41E5DC6C-323E-244B-BE24-B11DAAA0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34" name="Subtitle 15">
            <a:extLst>
              <a:ext uri="{FF2B5EF4-FFF2-40B4-BE49-F238E27FC236}">
                <a16:creationId xmlns:a16="http://schemas.microsoft.com/office/drawing/2014/main" id="{59FB173D-037F-C84F-B378-0658D9CF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29DC6B9-5D51-1048-A14F-9FEA7A11A9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1DE206A-F1FF-4B86-8849-B0B60644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5AFC8B-BDAF-4411-8ABC-C30D20338113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043E8F8A-660C-4CCD-A865-9579C94B4F70}"/>
              </a:ext>
            </a:extLst>
          </p:cNvPr>
          <p:cNvSpPr/>
          <p:nvPr userDrawn="1"/>
        </p:nvSpPr>
        <p:spPr>
          <a:xfrm>
            <a:off x="2747579" y="5496262"/>
            <a:ext cx="6696841" cy="57188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950C3"/>
                </a:solidFill>
              </a:rPr>
              <a:t>% Total OOP Spending Out-of-Network: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964A65-3E9E-4748-93AC-B27EE33E9C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5396" y="5580231"/>
            <a:ext cx="1337204" cy="403950"/>
          </a:xfrm>
        </p:spPr>
        <p:txBody>
          <a:bodyPr/>
          <a:lstStyle>
            <a:lvl1pPr>
              <a:defRPr lang="en-US" b="1" kern="1200" dirty="0" smtClean="0">
                <a:solidFill>
                  <a:srgbClr val="6950C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31333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9D3BC-9BEE-4061-BCB3-0F997B878FA2}"/>
              </a:ext>
            </a:extLst>
          </p:cNvPr>
          <p:cNvSpPr txBox="1"/>
          <p:nvPr userDrawn="1"/>
        </p:nvSpPr>
        <p:spPr>
          <a:xfrm>
            <a:off x="904361" y="3085108"/>
            <a:ext cx="749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9073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DF48D2-D374-0246-849A-0D0D252906E8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F1CCC-5FB6-A642-9A1A-2E132E31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5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F0C950DB-03E1-477F-85E3-BFBE75818E0A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7553045"/>
              </p:ext>
            </p:extLst>
          </p:nvPr>
        </p:nvGraphicFramePr>
        <p:xfrm>
          <a:off x="3345957" y="955757"/>
          <a:ext cx="8495523" cy="412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6931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498592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57590">
                <a:tc>
                  <a:txBody>
                    <a:bodyPr/>
                    <a:lstStyle/>
                    <a:p>
                      <a:pPr marL="180975" indent="0" algn="l" rtl="0" fontAlgn="ctr"/>
                      <a:r>
                        <a:rPr lang="en-US" sz="1200" u="none" strike="noStrike" dirty="0">
                          <a:effectLst/>
                        </a:rPr>
                        <a:t>Activated coverages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Use of procedures that require members to activate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376780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Bind Help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live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0846483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interaction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Use of web or mobile technology to interact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09337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Gross 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medical and prescription drug claims before stop loss payments, if 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8143361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High-cost claimants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Claimants with more than defined threshold in claims year to date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44854695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Login activity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Activity indicative of session activity on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480392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 conversations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types of conversations that members have with Bind Help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91323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the cost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8149422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Manage benefits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Needs assistance with their benefit such as entering COB or activating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131551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networks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whether their provider is in-network or help finding a provider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8937009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tools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members' use of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6470613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claims payment, EOB,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47741077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MyBind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digital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49416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Paid per script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filled script (total paid/# scripts)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02177461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number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6422405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paid amount (sum of both the plan and member paid amounts)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2677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3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E25A90-2F57-46D7-BD82-392F9D7E3EF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55151382"/>
              </p:ext>
            </p:extLst>
          </p:nvPr>
        </p:nvGraphicFramePr>
        <p:xfrm>
          <a:off x="3413394" y="870378"/>
          <a:ext cx="8190723" cy="427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7845652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026060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defTabSz="914400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diagnosis</a:t>
                      </a: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high-cost claimant, the diagnosis/diagnoses related to the highest amount(s) of spend for the member</a:t>
                      </a: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93862446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tier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Measure of provider efficiency in delivering a set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0168467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Purchase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date that a member activated coverage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9134002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Registration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account-eligible member (age 13+) who has created an online account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2411214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37820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total Rx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8089921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9389879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55055044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609089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37984314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Specialty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Amount of total Rx spend attributed to specialty medication paid through the PBM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456919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premium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Fixed premiums attributed to a group's purchase of a stop loss insurance policy,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353736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reimbursement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 reimbursements arising from a group's purchase of stop loss insurance,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6458911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Subscriber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Individual employee of the employer group enrolled in the Bind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256968228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plan paid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paid amounts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531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5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94C6150-45A4-4250-8ECF-47778A5596E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040616588"/>
              </p:ext>
            </p:extLst>
          </p:nvPr>
        </p:nvGraphicFramePr>
        <p:xfrm>
          <a:off x="3454923" y="1920112"/>
          <a:ext cx="8190723" cy="2305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budgeted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plan paid premiums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13725779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drug 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drug prescriptions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07385505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 of activating coverage, including copay and paycheck deductions (collected and anticipated)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61159454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and member-paid amounts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4018878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per day supply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days supply of filled scripts (total paid/# days supply)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7903605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employer group's actual cost attributed to the delivery of medical and prescription drug benefits for the plan sponsor and its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80488345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prescription drug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prescription drug plan paid spend, not including any discounts or rebates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172429973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Utilizing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Members with any claim activity in the period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88225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27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49F5-ACE5-C64F-A3EA-4F3C7D0EFA96}"/>
              </a:ext>
            </a:extLst>
          </p:cNvPr>
          <p:cNvSpPr txBox="1"/>
          <p:nvPr userDrawn="1"/>
        </p:nvSpPr>
        <p:spPr>
          <a:xfrm>
            <a:off x="893837" y="6515100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2019. Patent Pending.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578F9-4349-4A44-A3F7-246D6F0380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7068" y="6442434"/>
            <a:ext cx="675102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97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11137360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176" y="4445000"/>
            <a:ext cx="6557963" cy="533400"/>
          </a:xfrm>
        </p:spPr>
        <p:txBody>
          <a:bodyPr>
            <a:normAutofit/>
          </a:bodyPr>
          <a:lstStyle>
            <a:lvl1pPr algn="l"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91BDA-DEFB-4F56-8CA2-BF76B191886B}"/>
              </a:ext>
            </a:extLst>
          </p:cNvPr>
          <p:cNvSpPr txBox="1"/>
          <p:nvPr userDrawn="1"/>
        </p:nvSpPr>
        <p:spPr>
          <a:xfrm>
            <a:off x="820176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1529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iece of cake on a table&#10;&#10;Description automatically generated">
            <a:extLst>
              <a:ext uri="{FF2B5EF4-FFF2-40B4-BE49-F238E27FC236}">
                <a16:creationId xmlns:a16="http://schemas.microsoft.com/office/drawing/2014/main" id="{8086A2EE-89C9-D644-A014-A34552E7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12192002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B75D49-242D-F249-9CF0-5813C805EA38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D0C33EC9-EA7A-D246-AAFF-26A3E39F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Subtitle 15">
            <a:extLst>
              <a:ext uri="{FF2B5EF4-FFF2-40B4-BE49-F238E27FC236}">
                <a16:creationId xmlns:a16="http://schemas.microsoft.com/office/drawing/2014/main" id="{EA245901-2642-9C4A-B0E9-D05ED45B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FE68577-8492-F240-BAD2-91383843DD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F9346F7-13D1-4103-A615-AEE304895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609F6-5A72-2349-A3EE-8BBA9D9E50EB}"/>
              </a:ext>
            </a:extLst>
          </p:cNvPr>
          <p:cNvSpPr/>
          <p:nvPr/>
        </p:nvSpPr>
        <p:spPr>
          <a:xfrm>
            <a:off x="0" y="0"/>
            <a:ext cx="3497943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5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FB7A045-B0C9-5A48-92A9-0942D0E155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4" name="Text Placeholder 638">
            <a:extLst>
              <a:ext uri="{FF2B5EF4-FFF2-40B4-BE49-F238E27FC236}">
                <a16:creationId xmlns:a16="http://schemas.microsoft.com/office/drawing/2014/main" id="{B099CD4E-897A-4F40-8A53-C207704F7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9ECAA7E-F9FD-4244-B6E7-95D5B9BCA5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39A8484-422C-D240-9817-1BE2EC2B14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7" name="Text Placeholder 638">
            <a:extLst>
              <a:ext uri="{FF2B5EF4-FFF2-40B4-BE49-F238E27FC236}">
                <a16:creationId xmlns:a16="http://schemas.microsoft.com/office/drawing/2014/main" id="{F0C37659-313B-604D-BD74-1428DDE77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close up of a car&#10;&#10;Description automatically generated">
            <a:extLst>
              <a:ext uri="{FF2B5EF4-FFF2-40B4-BE49-F238E27FC236}">
                <a16:creationId xmlns:a16="http://schemas.microsoft.com/office/drawing/2014/main" id="{E1B8D668-7F0D-564A-A68B-12A737DD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1255A43-3A83-5145-B47C-D6B47EC641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A29A2D-97B1-E740-A32C-59C523C4A3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3" name="Text Placeholder 638">
            <a:extLst>
              <a:ext uri="{FF2B5EF4-FFF2-40B4-BE49-F238E27FC236}">
                <a16:creationId xmlns:a16="http://schemas.microsoft.com/office/drawing/2014/main" id="{9A1EBAD0-4E6B-7C41-96F3-004DAFB25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man, outdoor, riding, young&#10;&#10;Description automatically generated">
            <a:extLst>
              <a:ext uri="{FF2B5EF4-FFF2-40B4-BE49-F238E27FC236}">
                <a16:creationId xmlns:a16="http://schemas.microsoft.com/office/drawing/2014/main" id="{7D168E0D-A8C6-2847-8DE4-62FDD5BFB7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D664583-58DA-E44D-9078-24D84FB6B2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7707A-D424-814D-9C03-83AF85BD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12113"/>
            <a:ext cx="1143000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2060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400537"/>
            <a:ext cx="11430000" cy="477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levelA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158FFB5-9F74-FC41-A123-4342F2E1E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44EC2B72-BAFB-CF4F-BDA1-9ACD2F1D3852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39744" y="6452587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46" r:id="rId18"/>
    <p:sldLayoutId id="2147484247" r:id="rId19"/>
    <p:sldLayoutId id="2147484248" r:id="rId20"/>
    <p:sldLayoutId id="2147484249" r:id="rId21"/>
    <p:sldLayoutId id="2147484250" r:id="rId22"/>
    <p:sldLayoutId id="2147484251" r:id="rId23"/>
    <p:sldLayoutId id="2147484252" r:id="rId24"/>
    <p:sldLayoutId id="2147484253" r:id="rId25"/>
    <p:sldLayoutId id="2147484254" r:id="rId26"/>
    <p:sldLayoutId id="214748425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604355"/>
            <a:ext cx="11430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6446" y="6430296"/>
            <a:ext cx="688532" cy="2818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7B76F3-7024-CF4A-9D68-D0ECB9C3217C}"/>
              </a:ext>
            </a:extLst>
          </p:cNvPr>
          <p:cNvCxnSpPr/>
          <p:nvPr/>
        </p:nvCxnSpPr>
        <p:spPr>
          <a:xfrm>
            <a:off x="471945" y="1287134"/>
            <a:ext cx="14895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D1616-9D41-F945-8320-460569E27E86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5216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778" r:id="rId3"/>
    <p:sldLayoutId id="2147483780" r:id="rId4"/>
    <p:sldLayoutId id="2147483791" r:id="rId5"/>
    <p:sldLayoutId id="2147483792" r:id="rId6"/>
    <p:sldLayoutId id="2147483793" r:id="rId7"/>
    <p:sldLayoutId id="2147483781" r:id="rId8"/>
    <p:sldLayoutId id="2147483794" r:id="rId9"/>
    <p:sldLayoutId id="2147483795" r:id="rId10"/>
    <p:sldLayoutId id="2147483797" r:id="rId11"/>
    <p:sldLayoutId id="2147483796" r:id="rId12"/>
    <p:sldLayoutId id="2147483801" r:id="rId13"/>
    <p:sldLayoutId id="2147483798" r:id="rId14"/>
    <p:sldLayoutId id="2147483779" r:id="rId15"/>
    <p:sldLayoutId id="2147483786" r:id="rId16"/>
    <p:sldLayoutId id="2147483799" r:id="rId17"/>
    <p:sldLayoutId id="2147483800" r:id="rId18"/>
    <p:sldLayoutId id="2147483790" r:id="rId19"/>
    <p:sldLayoutId id="214748380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anhu.files.wordpress.com/2016/01/faraway-extending-the-linear-model-with-r-e28093-2006.pdf" TargetMode="External"/><Relationship Id="rId2" Type="http://schemas.openxmlformats.org/officeDocument/2006/relationships/hyperlink" Target="https://www.neighborhoodatlas.medicine.wisc.edu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an.r-project.org/web/packages/ggeffects/vignettes/practical_logisticmixedmodel.html" TargetMode="External"/><Relationship Id="rId4" Type="http://schemas.openxmlformats.org/officeDocument/2006/relationships/hyperlink" Target="https://yury-zablotski.netlify.app/post/mixed-effects-models-4/#effects-soup-fixed-random-nested-cross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FC88-1F46-D941-A98D-F07F7179F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9119" y="3225789"/>
            <a:ext cx="2583022" cy="12049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Equity OKR 2021:</a:t>
            </a:r>
          </a:p>
          <a:p>
            <a:r>
              <a:rPr lang="en-US" dirty="0">
                <a:solidFill>
                  <a:schemeClr val="bg1"/>
                </a:solidFill>
              </a:rPr>
              <a:t>Establishing a baseline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3BFC7-A22C-354E-A4EC-DBE16EBFCA3C}"/>
              </a:ext>
            </a:extLst>
          </p:cNvPr>
          <p:cNvSpPr/>
          <p:nvPr/>
        </p:nvSpPr>
        <p:spPr>
          <a:xfrm>
            <a:off x="4906850" y="2674083"/>
            <a:ext cx="48553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Goal: to determine the baseline in compliance with evidence-based guidelines for Bind members by race and ethnicity. </a:t>
            </a:r>
          </a:p>
          <a:p>
            <a:endParaRPr lang="en-US" dirty="0"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This will inform our 2022 OKR and identify targeted opportunities to improve care and access for our members. </a:t>
            </a:r>
            <a:endParaRPr lang="en-US" dirty="0">
              <a:latin typeface="Calibri (Body)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82407-DFFF-724B-B9CD-85A36FA77690}"/>
              </a:ext>
            </a:extLst>
          </p:cNvPr>
          <p:cNvSpPr/>
          <p:nvPr/>
        </p:nvSpPr>
        <p:spPr>
          <a:xfrm>
            <a:off x="511338" y="5913106"/>
            <a:ext cx="247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Source Sans Pro"/>
                <a:cs typeface="Calibri"/>
              </a:rPr>
              <a:t>Leo Zhou / Alex Lampert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484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CBE3-63A4-E844-998D-6ED656EB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latin typeface="+mn-lt"/>
              </a:rPr>
              <a:t>Summary of multivariate equity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95703-9C0C-DB46-BB59-B64CC92B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7E82-C103-484A-8C28-A602EBE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C8F46D-BD77-C646-985D-12CC015B0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38861"/>
              </p:ext>
            </p:extLst>
          </p:nvPr>
        </p:nvGraphicFramePr>
        <p:xfrm>
          <a:off x="821994" y="2237431"/>
          <a:ext cx="961917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55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2494989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  <a:gridCol w="3129633">
                  <a:extLst>
                    <a:ext uri="{9D8B030D-6E8A-4147-A177-3AD203B41FA5}">
                      <a16:colId xmlns:a16="http://schemas.microsoft.com/office/drawing/2014/main" val="3986647880"/>
                    </a:ext>
                  </a:extLst>
                </a:gridCol>
              </a:tblGrid>
              <a:tr h="293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Significant predictors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Underuse 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Overuse 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348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348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3487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Gender: 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0.9985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3487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3487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National Deprivation Index (NDI)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  <a:tr h="34877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18968"/>
                  </a:ext>
                </a:extLst>
              </a:tr>
              <a:tr h="1394414">
                <a:tc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Key takeaways, controlling for other factors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Our members who are predicted as Black or Hispanic are less likely to receive necessary (underuse) services comparing to White members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Our members who are predicted as Hispanic are less likely to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</a:rPr>
                        <a:t>use services that were unnecessary or tend to be overused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comparing to White members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6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5900-EA0F-FF47-A849-71AF630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latin typeface="+mn-lt"/>
              </a:rPr>
              <a:t>Now what?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EC82-BA23-5A40-B14D-C87FBA7A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Results support a focus on evidence-based medicine gap closure, particularly for underuse measures, for Blacks and Hispanics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 intention of the OKR is to track progress over time </a:t>
            </a:r>
            <a:r>
              <a:rPr lang="en-US" b="0" i="1" dirty="0">
                <a:solidFill>
                  <a:schemeClr val="tx1"/>
                </a:solidFill>
              </a:rPr>
              <a:t>within</a:t>
            </a:r>
            <a:r>
              <a:rPr lang="en-US" b="0" dirty="0">
                <a:solidFill>
                  <a:schemeClr val="tx1"/>
                </a:solidFill>
              </a:rPr>
              <a:t> race and ethnicity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For 2022, Bind will set targets for each population and then will develop strategies that target the specific measures driving the index for all of our members</a:t>
            </a:r>
          </a:p>
          <a:p>
            <a:pPr marL="628650" lvl="2" indent="-342900"/>
            <a:r>
              <a:rPr lang="en-US" b="0" dirty="0">
                <a:solidFill>
                  <a:schemeClr val="tx1"/>
                </a:solidFill>
              </a:rPr>
              <a:t>Example: Since this analysis that race/ethnicity is a significant predictor of underuse and also that there are significant opportunities to increase the use of beta agonists in our membership, particularly among Blacks and Hispanics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73B3F-381D-B744-83D8-6B3586E5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3D440-A2DA-9645-BCBE-91C8D9ED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6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FC88-1F46-D941-A98D-F07F7179F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9119" y="3225789"/>
            <a:ext cx="2583022" cy="12049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Equity OKR 2021:</a:t>
            </a:r>
          </a:p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B639D1-3527-434B-B274-E68B65EFAE8E}"/>
              </a:ext>
            </a:extLst>
          </p:cNvPr>
          <p:cNvSpPr txBox="1">
            <a:spLocks/>
          </p:cNvSpPr>
          <p:nvPr/>
        </p:nvSpPr>
        <p:spPr>
          <a:xfrm>
            <a:off x="3987208" y="1243721"/>
            <a:ext cx="7436411" cy="49102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746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08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Tables for EBM by race</a:t>
            </a:r>
          </a:p>
          <a:p>
            <a:pPr fontAlgn="auto">
              <a:spcBef>
                <a:spcPts val="600"/>
              </a:spcBef>
            </a:pPr>
            <a:r>
              <a:rPr lang="en-US" sz="1800" b="0" dirty="0"/>
              <a:t>	- Aggregated measures</a:t>
            </a:r>
          </a:p>
          <a:p>
            <a:pPr fontAlgn="auto">
              <a:spcBef>
                <a:spcPts val="600"/>
              </a:spcBef>
            </a:pPr>
            <a:r>
              <a:rPr lang="en-US" sz="1800" b="0" dirty="0"/>
              <a:t>	- Overuse measures</a:t>
            </a:r>
          </a:p>
          <a:p>
            <a:pPr fontAlgn="auto">
              <a:spcBef>
                <a:spcPts val="600"/>
              </a:spcBef>
            </a:pPr>
            <a:r>
              <a:rPr lang="en-US" sz="1800" b="0" dirty="0"/>
              <a:t>	- Underuse measures</a:t>
            </a: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EBM analysis </a:t>
            </a:r>
          </a:p>
          <a:p>
            <a:pPr fontAlgn="auto">
              <a:spcBef>
                <a:spcPts val="600"/>
              </a:spcBef>
            </a:pPr>
            <a:r>
              <a:rPr lang="en-US" sz="1800" b="0" dirty="0"/>
              <a:t>	- Exploratory data analysis (EDA) </a:t>
            </a:r>
          </a:p>
          <a:p>
            <a:pPr fontAlgn="auto">
              <a:spcBef>
                <a:spcPts val="600"/>
              </a:spcBef>
            </a:pPr>
            <a:r>
              <a:rPr lang="en-US" sz="1800" b="0" dirty="0"/>
              <a:t>	- Methods </a:t>
            </a:r>
          </a:p>
          <a:p>
            <a:pPr fontAlgn="auto">
              <a:spcBef>
                <a:spcPts val="600"/>
              </a:spcBef>
            </a:pPr>
            <a:r>
              <a:rPr lang="en-US" sz="1800" b="0" dirty="0"/>
              <a:t>	- Results</a:t>
            </a: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Analytic challenges 	</a:t>
            </a: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Analytic next steps</a:t>
            </a: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Bibliography </a:t>
            </a:r>
          </a:p>
        </p:txBody>
      </p:sp>
    </p:spTree>
    <p:extLst>
      <p:ext uri="{BB962C8B-B14F-4D97-AF65-F5344CB8AC3E}">
        <p14:creationId xmlns:p14="http://schemas.microsoft.com/office/powerpoint/2010/main" val="9968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8BA2-0A09-481F-A60E-3DABE6E8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57" y="470011"/>
            <a:ext cx="11430000" cy="554270"/>
          </a:xfrm>
        </p:spPr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Index measures details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C4C624-71A4-4DBF-A148-C0ABDA217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999371"/>
              </p:ext>
            </p:extLst>
          </p:nvPr>
        </p:nvGraphicFramePr>
        <p:xfrm>
          <a:off x="272757" y="1138945"/>
          <a:ext cx="8164287" cy="3310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7671">
                  <a:extLst>
                    <a:ext uri="{9D8B030D-6E8A-4147-A177-3AD203B41FA5}">
                      <a16:colId xmlns:a16="http://schemas.microsoft.com/office/drawing/2014/main" val="1969574230"/>
                    </a:ext>
                  </a:extLst>
                </a:gridCol>
                <a:gridCol w="1519154">
                  <a:extLst>
                    <a:ext uri="{9D8B030D-6E8A-4147-A177-3AD203B41FA5}">
                      <a16:colId xmlns:a16="http://schemas.microsoft.com/office/drawing/2014/main" val="2855995419"/>
                    </a:ext>
                  </a:extLst>
                </a:gridCol>
                <a:gridCol w="1519154">
                  <a:extLst>
                    <a:ext uri="{9D8B030D-6E8A-4147-A177-3AD203B41FA5}">
                      <a16:colId xmlns:a16="http://schemas.microsoft.com/office/drawing/2014/main" val="61382606"/>
                    </a:ext>
                  </a:extLst>
                </a:gridCol>
                <a:gridCol w="1519154">
                  <a:extLst>
                    <a:ext uri="{9D8B030D-6E8A-4147-A177-3AD203B41FA5}">
                      <a16:colId xmlns:a16="http://schemas.microsoft.com/office/drawing/2014/main" val="2374072712"/>
                    </a:ext>
                  </a:extLst>
                </a:gridCol>
                <a:gridCol w="1519154">
                  <a:extLst>
                    <a:ext uri="{9D8B030D-6E8A-4147-A177-3AD203B41FA5}">
                      <a16:colId xmlns:a16="http://schemas.microsoft.com/office/drawing/2014/main" val="805575222"/>
                    </a:ext>
                  </a:extLst>
                </a:gridCol>
              </a:tblGrid>
              <a:tr h="557766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Asian / Pacific Islander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0775"/>
                  </a:ext>
                </a:extLst>
              </a:tr>
              <a:tr h="1395362">
                <a:tc>
                  <a:txBody>
                    <a:bodyPr/>
                    <a:lstStyle/>
                    <a:p>
                      <a:pPr marL="115888" indent="0">
                        <a:tabLst/>
                      </a:pPr>
                      <a:r>
                        <a:rPr lang="en-US" sz="1600" b="0" dirty="0">
                          <a:latin typeface="+mn-lt"/>
                        </a:rPr>
                        <a:t>% of service-member pairs that used services that were likely unnecessary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(7478)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(979)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(862)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(304)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62569"/>
                  </a:ext>
                </a:extLst>
              </a:tr>
              <a:tr h="1357641">
                <a:tc>
                  <a:txBody>
                    <a:bodyPr/>
                    <a:lstStyle/>
                    <a:p>
                      <a:pPr marL="115888" indent="0">
                        <a:tabLst/>
                      </a:pPr>
                      <a:r>
                        <a:rPr lang="en-US" sz="1600" b="0" dirty="0">
                          <a:latin typeface="+mn-lt"/>
                        </a:rPr>
                        <a:t>% of service-member pairs that should have gotten services and didn’t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(9957)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(1028)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(921)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(542)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523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1A572-7D4D-4A17-B396-723F3AF5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5CF7-60C1-44CC-B5CC-D4463571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F8D82C-5AD7-40A8-9BDE-312CD519FB8D}"/>
              </a:ext>
            </a:extLst>
          </p:cNvPr>
          <p:cNvSpPr txBox="1">
            <a:spLocks/>
          </p:cNvSpPr>
          <p:nvPr/>
        </p:nvSpPr>
        <p:spPr>
          <a:xfrm>
            <a:off x="8437042" y="1138944"/>
            <a:ext cx="3145358" cy="3425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Note: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For overuse measures, lower % = better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For underuse measures, lower % = better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% = sum numerator / sum denominator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(sum denominator)</a:t>
            </a: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8FBC-6907-4F68-9E4F-49C4639E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97727"/>
            <a:ext cx="11430000" cy="570328"/>
          </a:xfrm>
        </p:spPr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Predicted race – service/member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2923-3E8C-4098-91F3-3BF4282E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AF1F-208A-4457-BFB6-45C1D2DF0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8FEE2-779E-46F4-978B-33BD198D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2" y="97455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B30D0-475A-4F7A-91EA-86C68F3A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6EE-FA02-4B3C-BB22-30E5E6CD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3E99C7-C1DB-4155-9DF4-D815149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8" y="197593"/>
            <a:ext cx="11430000" cy="440750"/>
          </a:xfrm>
        </p:spPr>
        <p:txBody>
          <a:bodyPr/>
          <a:lstStyle/>
          <a:p>
            <a:r>
              <a:rPr lang="en-US" sz="3200" b="0" dirty="0"/>
              <a:t>Age – service/member pairs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B8AEE-F3E8-4A12-96EE-B381AD75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4" y="1030832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E561-02B5-4D59-8130-7E0BE647C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39B4-1428-4A47-9610-A665B3900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5A9F8-D8B5-4F60-9371-FD2DB08F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4" y="334739"/>
            <a:ext cx="11430000" cy="440750"/>
          </a:xfrm>
        </p:spPr>
        <p:txBody>
          <a:bodyPr/>
          <a:lstStyle/>
          <a:p>
            <a:r>
              <a:rPr lang="en-US" sz="3200" b="0" dirty="0"/>
              <a:t>Gender – service/member pairs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89D82-3076-4503-A9F2-5A10D833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60" y="90194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930F-DD18-49F3-908B-F63D4366E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7BF-79ED-4260-B6CC-EB4BB1272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9C9E5F-D627-4925-B49C-82EAA11A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56" y="375616"/>
            <a:ext cx="11430000" cy="440750"/>
          </a:xfrm>
        </p:spPr>
        <p:txBody>
          <a:bodyPr/>
          <a:lstStyle/>
          <a:p>
            <a:r>
              <a:rPr lang="en-US" sz="2800" b="0" dirty="0"/>
              <a:t>National Deprivation Index – service/member pairs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D4C66-BE79-4FBF-9FB5-44E396EED25C}"/>
              </a:ext>
            </a:extLst>
          </p:cNvPr>
          <p:cNvSpPr txBox="1"/>
          <p:nvPr/>
        </p:nvSpPr>
        <p:spPr>
          <a:xfrm>
            <a:off x="1112496" y="616884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disadvantaged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110E3-75D7-4F3F-911F-D066F770DB03}"/>
              </a:ext>
            </a:extLst>
          </p:cNvPr>
          <p:cNvSpPr txBox="1"/>
          <p:nvPr/>
        </p:nvSpPr>
        <p:spPr>
          <a:xfrm>
            <a:off x="9059250" y="616884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disadvantaged 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AD279E2-7CA1-40C9-BB3F-10553F4E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19" y="729542"/>
            <a:ext cx="8940359" cy="55174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17E69-A319-4F6F-86E4-1F4D85647CA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490070" y="6353506"/>
            <a:ext cx="5569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3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6612-3300-460D-9BDB-6A259A14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99684"/>
            <a:ext cx="11430000" cy="449109"/>
          </a:xfrm>
        </p:spPr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EBM analysis – Methods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0F020-690C-40BA-8E69-F9F936E3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0D90-2707-4F74-BBA9-06895BAC1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1639F8-CACF-4C17-80E0-898DD0E3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58977"/>
              </p:ext>
            </p:extLst>
          </p:nvPr>
        </p:nvGraphicFramePr>
        <p:xfrm>
          <a:off x="1537356" y="1388455"/>
          <a:ext cx="9117287" cy="22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242">
                  <a:extLst>
                    <a:ext uri="{9D8B030D-6E8A-4147-A177-3AD203B41FA5}">
                      <a16:colId xmlns:a16="http://schemas.microsoft.com/office/drawing/2014/main" val="1589862255"/>
                    </a:ext>
                  </a:extLst>
                </a:gridCol>
                <a:gridCol w="4642552">
                  <a:extLst>
                    <a:ext uri="{9D8B030D-6E8A-4147-A177-3AD203B41FA5}">
                      <a16:colId xmlns:a16="http://schemas.microsoft.com/office/drawing/2014/main" val="3255843617"/>
                    </a:ext>
                  </a:extLst>
                </a:gridCol>
                <a:gridCol w="1692493">
                  <a:extLst>
                    <a:ext uri="{9D8B030D-6E8A-4147-A177-3AD203B41FA5}">
                      <a16:colId xmlns:a16="http://schemas.microsoft.com/office/drawing/2014/main" val="3532084166"/>
                    </a:ext>
                  </a:extLst>
                </a:gridCol>
              </a:tblGrid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number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EBM label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Numerator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20170"/>
                  </a:ext>
                </a:extLst>
              </a:tr>
              <a:tr h="591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70406"/>
                  </a:ext>
                </a:extLst>
              </a:tr>
              <a:tr h="512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48095"/>
                  </a:ext>
                </a:extLst>
              </a:tr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639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9B6727-C8EE-45B9-9607-70F0E393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93" y="4657263"/>
            <a:ext cx="10596766" cy="982318"/>
          </a:xfrm>
        </p:spPr>
        <p:txBody>
          <a:bodyPr/>
          <a:lstStyle/>
          <a:p>
            <a:r>
              <a:rPr lang="en-US" sz="2800" dirty="0"/>
              <a:t>Model Choice: Generalized Linear Mixed-Effects Model (</a:t>
            </a:r>
            <a:r>
              <a:rPr lang="en-US" sz="2800" dirty="0" err="1"/>
              <a:t>glmer</a:t>
            </a:r>
            <a:r>
              <a:rPr lang="en-US" sz="2800" dirty="0"/>
              <a:t>) with binomial response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D69F2-4571-430F-9A48-24DC0C5B02F6}"/>
              </a:ext>
            </a:extLst>
          </p:cNvPr>
          <p:cNvSpPr txBox="1"/>
          <p:nvPr/>
        </p:nvSpPr>
        <p:spPr>
          <a:xfrm>
            <a:off x="1537356" y="933958"/>
            <a:ext cx="60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table: for illustration purpose only</a:t>
            </a:r>
          </a:p>
        </p:txBody>
      </p:sp>
    </p:spTree>
    <p:extLst>
      <p:ext uri="{BB962C8B-B14F-4D97-AF65-F5344CB8AC3E}">
        <p14:creationId xmlns:p14="http://schemas.microsoft.com/office/powerpoint/2010/main" val="40981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A3A5C-B619-47C8-A8AF-999E905F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9139-415F-4325-B561-C858D687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46F4D8-2294-43C2-A093-290FF36E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3304C-D1CC-49D3-8363-C3C52AF9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4B1DCF-BEC5-4C3A-8455-E1846FFA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1" y="1003751"/>
            <a:ext cx="9765516" cy="169154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6458B3-B276-466A-B310-FE7C6ADE9A23}"/>
              </a:ext>
            </a:extLst>
          </p:cNvPr>
          <p:cNvGraphicFramePr>
            <a:graphicFrameLocks noGrp="1"/>
          </p:cNvGraphicFramePr>
          <p:nvPr/>
        </p:nvGraphicFramePr>
        <p:xfrm>
          <a:off x="1393372" y="2690595"/>
          <a:ext cx="94705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963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497335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991272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0.000294***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0.002218**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6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B443-A5D9-458E-A16E-7D564163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241E-1982-4671-873E-5DFD6A52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F62CB6-7E02-4D41-8C41-9716C85F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7" y="1409605"/>
            <a:ext cx="9874048" cy="47084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08A23C4-0A79-4BDA-B031-0F6087FD4B81}"/>
              </a:ext>
            </a:extLst>
          </p:cNvPr>
          <p:cNvSpPr/>
          <p:nvPr/>
        </p:nvSpPr>
        <p:spPr>
          <a:xfrm>
            <a:off x="6489267" y="3246397"/>
            <a:ext cx="1959428" cy="171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C315D3-E33E-924B-B522-4DBEEDC6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</p:spPr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Bind OKRs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1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537A-A2DD-4F9F-BF28-727B19086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9207-2226-46ED-A0B0-D2C1EADC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DE77E2-1946-4F66-9996-C9A8969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EB73C-2C4C-4DDA-B236-28C3FE6B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B9992E-28AB-4F1D-BB43-86FF1EB4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56586"/>
              </p:ext>
            </p:extLst>
          </p:nvPr>
        </p:nvGraphicFramePr>
        <p:xfrm>
          <a:off x="2476287" y="1194187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7B1D6E-3CC0-405C-8A92-56CD8F863B08}"/>
              </a:ext>
            </a:extLst>
          </p:cNvPr>
          <p:cNvSpPr txBox="1"/>
          <p:nvPr/>
        </p:nvSpPr>
        <p:spPr>
          <a:xfrm>
            <a:off x="365758" y="5685455"/>
            <a:ext cx="116738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Key takeaway: our members who are predicted as Black and Hispanic are less likely to receive necessary (underuse) services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84C52-EEB3-43B9-A87C-94CA03CA227F}"/>
              </a:ext>
            </a:extLst>
          </p:cNvPr>
          <p:cNvSpPr/>
          <p:nvPr/>
        </p:nvSpPr>
        <p:spPr>
          <a:xfrm>
            <a:off x="7638037" y="3204148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49F1C-7AF6-451D-A76B-A64878C86A4B}"/>
              </a:ext>
            </a:extLst>
          </p:cNvPr>
          <p:cNvSpPr/>
          <p:nvPr/>
        </p:nvSpPr>
        <p:spPr>
          <a:xfrm>
            <a:off x="7638036" y="3694742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50E-691C-4DBE-A9D9-907FAA8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EBM analysis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2B7F-7160-49B7-AB49-0AB0F223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8105-2250-46C0-9AFE-A97CBA9BC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F0C9-8047-4E2A-A4CF-B6BE9002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05BC61-FA22-4F01-82F1-6325CD7E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09" y="1232424"/>
            <a:ext cx="8952901" cy="131123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E3F6F5A-A0E3-4F17-B589-930AD058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6808"/>
              </p:ext>
            </p:extLst>
          </p:nvPr>
        </p:nvGraphicFramePr>
        <p:xfrm>
          <a:off x="1604309" y="2679070"/>
          <a:ext cx="8952901" cy="389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306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360828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827767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0.02957*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556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0.01871*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4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70271-FE17-496C-9255-83FB1F90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BB38-D371-4A38-AA8D-64BA7940A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868637-AA79-403E-B001-43612B86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FAD02E-6781-40CD-BA06-0F06A93B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2F1AF7-13D1-4442-AC47-F4C95C6C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43301"/>
              </p:ext>
            </p:extLst>
          </p:nvPr>
        </p:nvGraphicFramePr>
        <p:xfrm>
          <a:off x="2491527" y="1232425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799766-E8EC-4276-B6CD-2246F5A5BA0B}"/>
              </a:ext>
            </a:extLst>
          </p:cNvPr>
          <p:cNvSpPr txBox="1"/>
          <p:nvPr/>
        </p:nvSpPr>
        <p:spPr>
          <a:xfrm>
            <a:off x="365759" y="5646385"/>
            <a:ext cx="11695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Key takeaway: our members who are predicted as Hispanic are less likely to receive overuse services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7EE60D-3BD7-44F8-AF3C-23FECA6E8FAC}"/>
              </a:ext>
            </a:extLst>
          </p:cNvPr>
          <p:cNvSpPr/>
          <p:nvPr/>
        </p:nvSpPr>
        <p:spPr>
          <a:xfrm>
            <a:off x="7714237" y="3705151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4DA-C42C-4D49-9293-EF5B0449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B80-0C3E-4132-A462-DCB35607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EBM limited to those with sufficient sample size by race/ethnicity subgroups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Missing values: 16% of total rows do not have predicted race/ethnicity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 Limited peer reviewed literatur</a:t>
            </a:r>
            <a:r>
              <a:rPr lang="en-US" b="0" dirty="0"/>
              <a:t>e on validation/goodness-of-fit for </a:t>
            </a:r>
            <a:r>
              <a:rPr lang="en-US" b="0" dirty="0" err="1"/>
              <a:t>glmer</a:t>
            </a:r>
            <a:r>
              <a:rPr lang="en-US" b="0" dirty="0"/>
              <a:t> logistic model</a:t>
            </a:r>
            <a:endParaRPr lang="en-US" b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F64E-598F-4CD7-9AA5-54125F1BF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2E07-4DE1-46BA-83D0-69696089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34C3-8815-4DB6-B5B2-58DEF6B7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D42C-3035-4B65-AB27-A5DD86A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 obvious inequality of race/ethnicity at aggregate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Potential inequality under specific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Members with predicted race/ethnicity Black and Hispanic are less likely to receive services when comparing to 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Socioeconomic status (NDI) appear to be a significant factor for receiving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5D12-6EDC-432E-878B-814BEE14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2774-C031-454B-BB42-D6D5038DF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EB7-1FF2-4C67-9D85-2672518F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E43-9C04-44F7-97CC-8DD6914D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Chi-square tests for each of the measures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potential interaction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Goodness-of-fit 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</a:rPr>
              <a:t>U</a:t>
            </a:r>
            <a:r>
              <a:rPr lang="en-US" sz="1800" dirty="0">
                <a:effectLst/>
                <a:latin typeface="Segoe UI" panose="020B0502040204020203" pitchFamily="34" charset="0"/>
              </a:rPr>
              <a:t>pdated EBM methodology from Milliman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C7C2-38CD-4855-97E1-74A69F26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F922-8F73-4669-8D21-8F6786E1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55B3-EC51-468B-996F-8F33D1B3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3B4-B89B-4119-9211-AB6811ED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https://www.neighborhoodatlas.medicine.wisc.edu/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https://englianhu.files.wordpress.com/2016/01/faraway-extending-the-linear-model-with-r-e28093-2006.pdf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https://yury-zablotski.netlify.app/post/mixed-effects-models-4/#effects-soup-fixed-random-nested-crossed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https://cran.r-project.org/web/packages/ggeffects/vignettes/practical_logisticmixedmodel.html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https://stats.idre.ucla.edu/r/dae/logit-regression/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8F1F-DA41-48F9-89F4-E4FDBBD67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F77F-995C-4E73-9008-B60DFDB4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9B2-2BE0-4076-8745-EF5D57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Background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EA65-F3A6-4E7C-BD2B-D0867595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One area of quality measurement focuses on </a:t>
            </a:r>
            <a:r>
              <a:rPr lang="en-US" sz="1800" dirty="0">
                <a:solidFill>
                  <a:schemeClr val="tx1"/>
                </a:solidFill>
              </a:rPr>
              <a:t>evidence-based measures (EBM) </a:t>
            </a:r>
            <a:r>
              <a:rPr lang="en-US" sz="1800" b="0" dirty="0">
                <a:solidFill>
                  <a:schemeClr val="tx1"/>
                </a:solidFill>
              </a:rPr>
              <a:t>standards. Milliman provides us with over 350 standards applied to claims data and as defined by NQF, HEDIS and other sources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A subset of these standards focus on the following – both types have cascading effects downstream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b="1" dirty="0"/>
              <a:t>Overuse</a:t>
            </a:r>
            <a:r>
              <a:rPr lang="en-US" sz="1600" dirty="0"/>
              <a:t>: services that represent aspects of waste or often unnecessary care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b="1" dirty="0"/>
              <a:t>Underuse</a:t>
            </a:r>
            <a:r>
              <a:rPr lang="en-US" sz="1600" b="0" dirty="0"/>
              <a:t>: services that are often vulnerable to lower levels of use even though best practice standards have been established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For every measure, we can calculate a “rate” which considers: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dirty="0"/>
              <a:t>A</a:t>
            </a:r>
            <a:r>
              <a:rPr lang="en-US" sz="1600" b="0" dirty="0"/>
              <a:t>ll members who met the criteria for a measure (for example, women over a specific age who have not had a bilateral mastectomy) 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dirty="0"/>
              <a:t>All members who had the targeted literature and clinically-based service (for example, screening mammograms)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We also include the University of Wisconsin </a:t>
            </a:r>
            <a:r>
              <a:rPr lang="en-US" sz="1800" dirty="0">
                <a:solidFill>
                  <a:schemeClr val="tx1"/>
                </a:solidFill>
              </a:rPr>
              <a:t>Neighborhood Deprivation Index (NDI</a:t>
            </a:r>
            <a:r>
              <a:rPr lang="en-US" sz="1800" b="0" dirty="0">
                <a:solidFill>
                  <a:schemeClr val="tx1"/>
                </a:solidFill>
              </a:rPr>
              <a:t>) in our models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dirty="0"/>
              <a:t>Rankings of neighborhoods (census block groups) by socioeconomic disadvantage in a region of interest. Range 1 – 100 (least disadvantaged  - most disadvantaged 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Finally, we use “</a:t>
            </a:r>
            <a:r>
              <a:rPr lang="en-US" sz="1800" dirty="0">
                <a:solidFill>
                  <a:schemeClr val="tx1"/>
                </a:solidFill>
              </a:rPr>
              <a:t>predicted race</a:t>
            </a:r>
            <a:r>
              <a:rPr lang="en-US" sz="1800" b="0" dirty="0">
                <a:solidFill>
                  <a:schemeClr val="tx1"/>
                </a:solidFill>
              </a:rPr>
              <a:t>” based on a number of data sources and models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Time frame: Jan 2019 – April 2021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Unit of observation: service-member combination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68E5-9CF1-4616-BD48-78A745881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2BEA-A17F-4152-BCB8-96182B1A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0387D-79DA-A549-8069-FB30ADABBB46}"/>
              </a:ext>
            </a:extLst>
          </p:cNvPr>
          <p:cNvCxnSpPr>
            <a:cxnSpLocks/>
          </p:cNvCxnSpPr>
          <p:nvPr/>
        </p:nvCxnSpPr>
        <p:spPr>
          <a:xfrm flipH="1">
            <a:off x="7864138" y="3272902"/>
            <a:ext cx="3" cy="109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6CEF1B-E510-F746-9600-A88632BF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Underuse summary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E95CF-4D49-8C42-AE59-72A716AD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1E2A-7318-0D42-8485-1C5257206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FB9C9-08A3-164B-BDDF-A3F6C8482C8D}"/>
              </a:ext>
            </a:extLst>
          </p:cNvPr>
          <p:cNvSpPr txBox="1"/>
          <p:nvPr/>
        </p:nvSpPr>
        <p:spPr>
          <a:xfrm>
            <a:off x="270237" y="2471928"/>
            <a:ext cx="1673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% of service-member pairs that should have gotten services and did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38DB5-DE2E-0945-9160-34CF37D9A2F9}"/>
              </a:ext>
            </a:extLst>
          </p:cNvPr>
          <p:cNvSpPr txBox="1"/>
          <p:nvPr/>
        </p:nvSpPr>
        <p:spPr>
          <a:xfrm>
            <a:off x="7339153" y="1835057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Black</a:t>
            </a:r>
          </a:p>
          <a:p>
            <a:pPr algn="ctr"/>
            <a:r>
              <a:rPr lang="en-US" sz="1600" dirty="0">
                <a:latin typeface="+mn-lt"/>
              </a:rPr>
              <a:t>58%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225BD-C614-C542-A7CA-39A67F175019}"/>
              </a:ext>
            </a:extLst>
          </p:cNvPr>
          <p:cNvSpPr txBox="1"/>
          <p:nvPr/>
        </p:nvSpPr>
        <p:spPr>
          <a:xfrm>
            <a:off x="7582618" y="2298550"/>
            <a:ext cx="69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White</a:t>
            </a:r>
          </a:p>
          <a:p>
            <a:pPr algn="ctr"/>
            <a:r>
              <a:rPr lang="en-US" sz="1600" dirty="0">
                <a:latin typeface="+mn-lt"/>
              </a:rPr>
              <a:t>61%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E150D-7AF8-2C45-9B86-D4F132047DBE}"/>
              </a:ext>
            </a:extLst>
          </p:cNvPr>
          <p:cNvSpPr txBox="1"/>
          <p:nvPr/>
        </p:nvSpPr>
        <p:spPr>
          <a:xfrm>
            <a:off x="7382276" y="4268786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Asian / PI</a:t>
            </a:r>
          </a:p>
          <a:p>
            <a:pPr algn="ctr"/>
            <a:r>
              <a:rPr lang="en-US" sz="1600" dirty="0">
                <a:latin typeface="+mn-lt"/>
              </a:rPr>
              <a:t>60%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B83118-5390-0C4D-A981-AE698D0F23D1}"/>
              </a:ext>
            </a:extLst>
          </p:cNvPr>
          <p:cNvCxnSpPr>
            <a:cxnSpLocks/>
          </p:cNvCxnSpPr>
          <p:nvPr/>
        </p:nvCxnSpPr>
        <p:spPr>
          <a:xfrm flipH="1">
            <a:off x="7626274" y="2378355"/>
            <a:ext cx="1" cy="59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877002-3E22-AC41-B3F9-7DE2C5E6E5B9}"/>
              </a:ext>
            </a:extLst>
          </p:cNvPr>
          <p:cNvSpPr txBox="1"/>
          <p:nvPr/>
        </p:nvSpPr>
        <p:spPr>
          <a:xfrm>
            <a:off x="7185411" y="3641479"/>
            <a:ext cx="885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highlight>
                  <a:srgbClr val="FFFFFF"/>
                </a:highlight>
                <a:latin typeface="+mn-lt"/>
              </a:rPr>
              <a:t>Hispanic</a:t>
            </a:r>
          </a:p>
          <a:p>
            <a:pPr algn="ctr"/>
            <a:r>
              <a:rPr lang="en-US" sz="1600" dirty="0">
                <a:highlight>
                  <a:srgbClr val="FFFFFF"/>
                </a:highlight>
                <a:latin typeface="+mn-lt"/>
              </a:rPr>
              <a:t>57%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6B6719-07D6-3844-8FF5-530E0894222A}"/>
              </a:ext>
            </a:extLst>
          </p:cNvPr>
          <p:cNvCxnSpPr/>
          <p:nvPr/>
        </p:nvCxnSpPr>
        <p:spPr>
          <a:xfrm flipH="1">
            <a:off x="7583824" y="3410794"/>
            <a:ext cx="1" cy="28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AE9E92-A617-B448-BF3A-949BDAF95E3E}"/>
              </a:ext>
            </a:extLst>
          </p:cNvPr>
          <p:cNvCxnSpPr/>
          <p:nvPr/>
        </p:nvCxnSpPr>
        <p:spPr>
          <a:xfrm flipH="1">
            <a:off x="7885219" y="2833898"/>
            <a:ext cx="1" cy="28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8996B4-20ED-FD4C-85D2-FE7563DBC480}"/>
              </a:ext>
            </a:extLst>
          </p:cNvPr>
          <p:cNvSpPr/>
          <p:nvPr/>
        </p:nvSpPr>
        <p:spPr>
          <a:xfrm>
            <a:off x="1943422" y="2985998"/>
            <a:ext cx="9852338" cy="443002"/>
          </a:xfrm>
          <a:prstGeom prst="roundRect">
            <a:avLst/>
          </a:prstGeom>
          <a:gradFill flip="none" rotWithShape="1">
            <a:gsLst>
              <a:gs pos="50500">
                <a:srgbClr val="FFC000"/>
              </a:gs>
              <a:gs pos="100000">
                <a:srgbClr val="FF0000"/>
              </a:gs>
              <a:gs pos="1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1FEDE9-146D-7846-B83E-A8FDD63292A4}"/>
              </a:ext>
            </a:extLst>
          </p:cNvPr>
          <p:cNvSpPr txBox="1"/>
          <p:nvPr/>
        </p:nvSpPr>
        <p:spPr>
          <a:xfrm>
            <a:off x="10515600" y="50564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n-lt"/>
              </a:rPr>
              <a:t>Less underuse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2080D-D23D-324C-9D96-3A8BE4BF3ADE}"/>
              </a:ext>
            </a:extLst>
          </p:cNvPr>
          <p:cNvSpPr txBox="1"/>
          <p:nvPr/>
        </p:nvSpPr>
        <p:spPr>
          <a:xfrm>
            <a:off x="1943422" y="5056438"/>
            <a:ext cx="1330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n-lt"/>
              </a:rPr>
              <a:t>More underuse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5CD8A6-D59C-5B41-9CFA-884F9709D30F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>
            <a:off x="3273851" y="5210327"/>
            <a:ext cx="72417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2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06A-7EB5-4253-B19E-12AD1A60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7848"/>
            <a:ext cx="11430000" cy="470198"/>
          </a:xfrm>
        </p:spPr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Underuse: Index components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7D2F46-BD24-464F-B13F-AD33232B5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70387"/>
              </p:ext>
            </p:extLst>
          </p:nvPr>
        </p:nvGraphicFramePr>
        <p:xfrm>
          <a:off x="1142676" y="1325140"/>
          <a:ext cx="9906648" cy="450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959">
                  <a:extLst>
                    <a:ext uri="{9D8B030D-6E8A-4147-A177-3AD203B41FA5}">
                      <a16:colId xmlns:a16="http://schemas.microsoft.com/office/drawing/2014/main" val="2624059097"/>
                    </a:ext>
                  </a:extLst>
                </a:gridCol>
                <a:gridCol w="1208937">
                  <a:extLst>
                    <a:ext uri="{9D8B030D-6E8A-4147-A177-3AD203B41FA5}">
                      <a16:colId xmlns:a16="http://schemas.microsoft.com/office/drawing/2014/main" val="716400454"/>
                    </a:ext>
                  </a:extLst>
                </a:gridCol>
                <a:gridCol w="1221459">
                  <a:extLst>
                    <a:ext uri="{9D8B030D-6E8A-4147-A177-3AD203B41FA5}">
                      <a16:colId xmlns:a16="http://schemas.microsoft.com/office/drawing/2014/main" val="1677255516"/>
                    </a:ext>
                  </a:extLst>
                </a:gridCol>
                <a:gridCol w="1338293">
                  <a:extLst>
                    <a:ext uri="{9D8B030D-6E8A-4147-A177-3AD203B41FA5}">
                      <a16:colId xmlns:a16="http://schemas.microsoft.com/office/drawing/2014/main" val="3502461792"/>
                    </a:ext>
                  </a:extLst>
                </a:gridCol>
              </a:tblGrid>
              <a:tr h="344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% of service-member pairs that should have gotten services and didn’t (N)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64585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Comprehensive diabetes care: hemoglobin a1c (hba1c) testing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(1157)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(187)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30394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Chlamydia screening in women (total)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(1437)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(136)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(116)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28022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screening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(674)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58876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prenatal care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23067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postpartum care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23020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beta-blockers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(939)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(112)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2030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renin angiotensin system antagonists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(2467)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(306)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(230)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78968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Well-child visits in the third, fourth, fifth and sixth years of life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(2239)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(192)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(231)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260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CFF8-2692-42D0-8F05-641207A1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FF86-0A4E-41C9-89FD-8E2DD3F52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52BA52-D485-8A41-946E-ED001CA48157}"/>
              </a:ext>
            </a:extLst>
          </p:cNvPr>
          <p:cNvSpPr txBox="1">
            <a:spLocks/>
          </p:cNvSpPr>
          <p:nvPr/>
        </p:nvSpPr>
        <p:spPr>
          <a:xfrm>
            <a:off x="1038408" y="5833151"/>
            <a:ext cx="2945258" cy="513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400" dirty="0">
                <a:latin typeface="Segoe UI" panose="020B0502040204020203" pitchFamily="34" charset="0"/>
              </a:rPr>
              <a:t>Note: for underuse measures, higher % = better</a:t>
            </a:r>
            <a:endParaRPr lang="en-US" sz="1400" dirty="0">
              <a:latin typeface="Arial" panose="020B0604020202020204" pitchFamily="34" charset="0"/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EF1B-E510-F746-9600-A88632BF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Overuse summary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E95CF-4D49-8C42-AE59-72A716AD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1E2A-7318-0D42-8485-1C5257206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38DB5-DE2E-0945-9160-34CF37D9A2F9}"/>
              </a:ext>
            </a:extLst>
          </p:cNvPr>
          <p:cNvSpPr txBox="1"/>
          <p:nvPr/>
        </p:nvSpPr>
        <p:spPr>
          <a:xfrm>
            <a:off x="4435392" y="1829393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Black</a:t>
            </a:r>
          </a:p>
          <a:p>
            <a:pPr algn="ctr"/>
            <a:r>
              <a:rPr lang="en-US" sz="1600" dirty="0">
                <a:latin typeface="+mn-lt"/>
              </a:rPr>
              <a:t>28%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225BD-C614-C542-A7CA-39A67F175019}"/>
              </a:ext>
            </a:extLst>
          </p:cNvPr>
          <p:cNvSpPr txBox="1"/>
          <p:nvPr/>
        </p:nvSpPr>
        <p:spPr>
          <a:xfrm>
            <a:off x="4674894" y="2334497"/>
            <a:ext cx="69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White</a:t>
            </a:r>
          </a:p>
          <a:p>
            <a:pPr algn="ctr"/>
            <a:r>
              <a:rPr lang="en-US" sz="1600" dirty="0">
                <a:latin typeface="+mn-lt"/>
              </a:rPr>
              <a:t>33%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E150D-7AF8-2C45-9B86-D4F132047DBE}"/>
              </a:ext>
            </a:extLst>
          </p:cNvPr>
          <p:cNvSpPr txBox="1"/>
          <p:nvPr/>
        </p:nvSpPr>
        <p:spPr>
          <a:xfrm>
            <a:off x="5806461" y="3967326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Asian / PI</a:t>
            </a:r>
          </a:p>
          <a:p>
            <a:pPr algn="ctr"/>
            <a:r>
              <a:rPr lang="en-US" sz="1600" dirty="0">
                <a:latin typeface="+mn-lt"/>
              </a:rPr>
              <a:t>44%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B83118-5390-0C4D-A981-AE698D0F23D1}"/>
              </a:ext>
            </a:extLst>
          </p:cNvPr>
          <p:cNvCxnSpPr>
            <a:cxnSpLocks/>
          </p:cNvCxnSpPr>
          <p:nvPr/>
        </p:nvCxnSpPr>
        <p:spPr>
          <a:xfrm>
            <a:off x="4674894" y="2334497"/>
            <a:ext cx="16248" cy="64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877002-3E22-AC41-B3F9-7DE2C5E6E5B9}"/>
              </a:ext>
            </a:extLst>
          </p:cNvPr>
          <p:cNvSpPr txBox="1"/>
          <p:nvPr/>
        </p:nvSpPr>
        <p:spPr>
          <a:xfrm>
            <a:off x="4480353" y="36414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Hispanic</a:t>
            </a:r>
          </a:p>
          <a:p>
            <a:pPr algn="ctr"/>
            <a:r>
              <a:rPr lang="en-US" sz="1600" dirty="0">
                <a:latin typeface="+mn-lt"/>
              </a:rPr>
              <a:t>30%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6B6719-07D6-3844-8FF5-530E0894222A}"/>
              </a:ext>
            </a:extLst>
          </p:cNvPr>
          <p:cNvCxnSpPr/>
          <p:nvPr/>
        </p:nvCxnSpPr>
        <p:spPr>
          <a:xfrm flipH="1">
            <a:off x="4921282" y="3410794"/>
            <a:ext cx="1" cy="28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AE9E92-A617-B448-BF3A-949BDAF95E3E}"/>
              </a:ext>
            </a:extLst>
          </p:cNvPr>
          <p:cNvCxnSpPr/>
          <p:nvPr/>
        </p:nvCxnSpPr>
        <p:spPr>
          <a:xfrm flipH="1">
            <a:off x="5007772" y="2852547"/>
            <a:ext cx="1" cy="28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0387D-79DA-A549-8069-FB30ADABBB46}"/>
              </a:ext>
            </a:extLst>
          </p:cNvPr>
          <p:cNvCxnSpPr>
            <a:cxnSpLocks/>
          </p:cNvCxnSpPr>
          <p:nvPr/>
        </p:nvCxnSpPr>
        <p:spPr>
          <a:xfrm flipH="1">
            <a:off x="6288324" y="3232340"/>
            <a:ext cx="1" cy="73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8996B4-20ED-FD4C-85D2-FE7563DBC480}"/>
              </a:ext>
            </a:extLst>
          </p:cNvPr>
          <p:cNvSpPr/>
          <p:nvPr/>
        </p:nvSpPr>
        <p:spPr>
          <a:xfrm rot="10800000">
            <a:off x="1943422" y="2985998"/>
            <a:ext cx="9852338" cy="443002"/>
          </a:xfrm>
          <a:prstGeom prst="roundRect">
            <a:avLst/>
          </a:prstGeom>
          <a:gradFill flip="none" rotWithShape="1">
            <a:gsLst>
              <a:gs pos="50500">
                <a:srgbClr val="FFC000"/>
              </a:gs>
              <a:gs pos="100000">
                <a:srgbClr val="FF0000"/>
              </a:gs>
              <a:gs pos="1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3DA59-246B-2A4C-9A1F-6D2F48B13093}"/>
              </a:ext>
            </a:extLst>
          </p:cNvPr>
          <p:cNvSpPr txBox="1"/>
          <p:nvPr/>
        </p:nvSpPr>
        <p:spPr>
          <a:xfrm>
            <a:off x="365760" y="2471928"/>
            <a:ext cx="1673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% of service-member pairs that used services that were likely unnecessary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BCD923-E2B4-8640-952D-8FCAC694A683}"/>
              </a:ext>
            </a:extLst>
          </p:cNvPr>
          <p:cNvSpPr txBox="1"/>
          <p:nvPr/>
        </p:nvSpPr>
        <p:spPr>
          <a:xfrm>
            <a:off x="10515600" y="5056438"/>
            <a:ext cx="122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n-lt"/>
              </a:rPr>
              <a:t>More overuse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B3A9AC-A54E-8A4B-9E50-A9A1127FB9DB}"/>
              </a:ext>
            </a:extLst>
          </p:cNvPr>
          <p:cNvSpPr txBox="1"/>
          <p:nvPr/>
        </p:nvSpPr>
        <p:spPr>
          <a:xfrm>
            <a:off x="1943422" y="5056438"/>
            <a:ext cx="116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n-lt"/>
              </a:rPr>
              <a:t>Less overuse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1D1759-3646-E94B-B078-67D76781BEB4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3108549" y="5210327"/>
            <a:ext cx="74070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6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AE79-86AC-4EF9-99A1-23C9C938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3CE3-B0F7-436A-998F-DB7F1E2DF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88E5871-52CF-4206-81DF-594B54E3A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162021"/>
              </p:ext>
            </p:extLst>
          </p:nvPr>
        </p:nvGraphicFramePr>
        <p:xfrm>
          <a:off x="821995" y="1024091"/>
          <a:ext cx="10430538" cy="487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440">
                  <a:extLst>
                    <a:ext uri="{9D8B030D-6E8A-4147-A177-3AD203B41FA5}">
                      <a16:colId xmlns:a16="http://schemas.microsoft.com/office/drawing/2014/main" val="3788496752"/>
                    </a:ext>
                  </a:extLst>
                </a:gridCol>
                <a:gridCol w="1515866">
                  <a:extLst>
                    <a:ext uri="{9D8B030D-6E8A-4147-A177-3AD203B41FA5}">
                      <a16:colId xmlns:a16="http://schemas.microsoft.com/office/drawing/2014/main" val="4039854903"/>
                    </a:ext>
                  </a:extLst>
                </a:gridCol>
                <a:gridCol w="1454874">
                  <a:extLst>
                    <a:ext uri="{9D8B030D-6E8A-4147-A177-3AD203B41FA5}">
                      <a16:colId xmlns:a16="http://schemas.microsoft.com/office/drawing/2014/main" val="1316700082"/>
                    </a:ext>
                  </a:extLst>
                </a:gridCol>
                <a:gridCol w="1490358">
                  <a:extLst>
                    <a:ext uri="{9D8B030D-6E8A-4147-A177-3AD203B41FA5}">
                      <a16:colId xmlns:a16="http://schemas.microsoft.com/office/drawing/2014/main" val="3055703421"/>
                    </a:ext>
                  </a:extLst>
                </a:gridCol>
              </a:tblGrid>
              <a:tr h="35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Overuse EBM 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37312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antibiotic treatment for acute bronchitis/bronchiolitis (total)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(206)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(16)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(26)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82148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testing for pharyngitis (total)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02150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(307)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(44)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(21)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614307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Cesarean delivery rate, uncomplicated (overall)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27696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(348)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(41)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(31)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050616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NYU ED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non-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(3370)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(545)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(490)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63328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569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pharmacies)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46819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 and multiple pharmacies)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93589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15888" indent="0" algn="l" fontAlgn="ctr">
                        <a:tabLst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treatment for upper respiratory infection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(936)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(98)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6629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C48478-4A3D-4965-B086-8212EF866021}"/>
              </a:ext>
            </a:extLst>
          </p:cNvPr>
          <p:cNvSpPr txBox="1">
            <a:spLocks/>
          </p:cNvSpPr>
          <p:nvPr/>
        </p:nvSpPr>
        <p:spPr>
          <a:xfrm>
            <a:off x="1006510" y="6058999"/>
            <a:ext cx="2945258" cy="513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400" dirty="0">
                <a:latin typeface="Segoe UI" panose="020B0502040204020203" pitchFamily="34" charset="0"/>
              </a:rPr>
              <a:t>Note: for overuse measures, lower % = better</a:t>
            </a:r>
            <a:endParaRPr lang="en-US" sz="1400" dirty="0">
              <a:latin typeface="Arial" panose="020B0604020202020204" pitchFamily="34" charset="0"/>
            </a:endParaRPr>
          </a:p>
          <a:p>
            <a:pPr fontAlgn="auto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2080C0-7FB8-7F40-BAFF-316F1894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7848"/>
            <a:ext cx="11430000" cy="470198"/>
          </a:xfrm>
        </p:spPr>
        <p:txBody>
          <a:bodyPr/>
          <a:lstStyle/>
          <a:p>
            <a:r>
              <a:rPr lang="en-US" sz="2800" b="0" dirty="0">
                <a:solidFill>
                  <a:schemeClr val="tx2"/>
                </a:solidFill>
              </a:rPr>
              <a:t>Overuse: Index components</a:t>
            </a:r>
          </a:p>
        </p:txBody>
      </p:sp>
    </p:spTree>
    <p:extLst>
      <p:ext uri="{BB962C8B-B14F-4D97-AF65-F5344CB8AC3E}">
        <p14:creationId xmlns:p14="http://schemas.microsoft.com/office/powerpoint/2010/main" val="5151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807428-F098-4AAA-8D0C-E27CCE9C1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725994"/>
              </p:ext>
            </p:extLst>
          </p:nvPr>
        </p:nvGraphicFramePr>
        <p:xfrm>
          <a:off x="365125" y="1412874"/>
          <a:ext cx="2871370" cy="107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85">
                  <a:extLst>
                    <a:ext uri="{9D8B030D-6E8A-4147-A177-3AD203B41FA5}">
                      <a16:colId xmlns:a16="http://schemas.microsoft.com/office/drawing/2014/main" val="258392716"/>
                    </a:ext>
                  </a:extLst>
                </a:gridCol>
                <a:gridCol w="1435685">
                  <a:extLst>
                    <a:ext uri="{9D8B030D-6E8A-4147-A177-3AD203B41FA5}">
                      <a16:colId xmlns:a16="http://schemas.microsoft.com/office/drawing/2014/main" val="3276394622"/>
                    </a:ext>
                  </a:extLst>
                </a:gridCol>
              </a:tblGrid>
              <a:tr h="512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Correlation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3665"/>
                  </a:ext>
                </a:extLst>
              </a:tr>
              <a:tr h="5674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451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C513-C54E-419F-A60B-E518B82D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6522-1032-43FA-B960-0B9124141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69AA0A-6634-4DD6-93F8-30D02195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80320"/>
              </p:ext>
            </p:extLst>
          </p:nvPr>
        </p:nvGraphicFramePr>
        <p:xfrm>
          <a:off x="3477126" y="1412873"/>
          <a:ext cx="7459579" cy="24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011">
                  <a:extLst>
                    <a:ext uri="{9D8B030D-6E8A-4147-A177-3AD203B41FA5}">
                      <a16:colId xmlns:a16="http://schemas.microsoft.com/office/drawing/2014/main" val="1846800121"/>
                    </a:ext>
                  </a:extLst>
                </a:gridCol>
                <a:gridCol w="3645568">
                  <a:extLst>
                    <a:ext uri="{9D8B030D-6E8A-4147-A177-3AD203B41FA5}">
                      <a16:colId xmlns:a16="http://schemas.microsoft.com/office/drawing/2014/main" val="1462336217"/>
                    </a:ext>
                  </a:extLst>
                </a:gridCol>
              </a:tblGrid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12011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569982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319137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516470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5275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A61F9A-113D-4FDF-946B-97D606EC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29011"/>
              </p:ext>
            </p:extLst>
          </p:nvPr>
        </p:nvGraphicFramePr>
        <p:xfrm>
          <a:off x="3477125" y="4334338"/>
          <a:ext cx="7459580" cy="154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790">
                  <a:extLst>
                    <a:ext uri="{9D8B030D-6E8A-4147-A177-3AD203B41FA5}">
                      <a16:colId xmlns:a16="http://schemas.microsoft.com/office/drawing/2014/main" val="3094094004"/>
                    </a:ext>
                  </a:extLst>
                </a:gridCol>
                <a:gridCol w="3729790">
                  <a:extLst>
                    <a:ext uri="{9D8B030D-6E8A-4147-A177-3AD203B41FA5}">
                      <a16:colId xmlns:a16="http://schemas.microsoft.com/office/drawing/2014/main" val="3852276489"/>
                    </a:ext>
                  </a:extLst>
                </a:gridCol>
              </a:tblGrid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2361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41123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88666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BA23AB0-C6FC-4BF3-ADDA-46298CB8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70338"/>
            <a:ext cx="11571211" cy="81693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85766-E476-42B3-9CF9-0793EA938F8B}"/>
              </a:ext>
            </a:extLst>
          </p:cNvPr>
          <p:cNvSpPr txBox="1">
            <a:spLocks/>
          </p:cNvSpPr>
          <p:nvPr/>
        </p:nvSpPr>
        <p:spPr>
          <a:xfrm>
            <a:off x="451605" y="538965"/>
            <a:ext cx="11430000" cy="44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National Deprivation Index - summary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740AE5F-2C56-431D-BCB0-AFD659497694}"/>
              </a:ext>
            </a:extLst>
          </p:cNvPr>
          <p:cNvSpPr/>
          <p:nvPr/>
        </p:nvSpPr>
        <p:spPr>
          <a:xfrm>
            <a:off x="1655201" y="2561279"/>
            <a:ext cx="250371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0EB70-CCE3-4B7B-A26E-760662895267}"/>
              </a:ext>
            </a:extLst>
          </p:cNvPr>
          <p:cNvSpPr txBox="1"/>
          <p:nvPr/>
        </p:nvSpPr>
        <p:spPr>
          <a:xfrm>
            <a:off x="564658" y="3156123"/>
            <a:ext cx="32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Weak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6847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CC1E-E13D-4CE4-B27F-0449C91E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76" y="463916"/>
            <a:ext cx="10730540" cy="673415"/>
          </a:xfrm>
        </p:spPr>
        <p:txBody>
          <a:bodyPr anchor="b">
            <a:normAutofit/>
          </a:bodyPr>
          <a:lstStyle/>
          <a:p>
            <a:r>
              <a:rPr lang="en-US" sz="3200" b="0" dirty="0">
                <a:latin typeface="+mn-lt"/>
              </a:rPr>
              <a:t>Equity analytics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6410EF3-FECB-4518-831E-783A49A80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9748" y="1615796"/>
            <a:ext cx="10738795" cy="38227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Driving research questions: </a:t>
            </a:r>
          </a:p>
          <a:p>
            <a:pPr marL="457200" indent="-4572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Are there differences in service use between races/ethnicities after controlling for age, gender, and socioeconomic status?</a:t>
            </a:r>
          </a:p>
          <a:p>
            <a:pPr marL="457200" indent="-4572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Is socioeconomic status predictive of receiving overuse or underuse services?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0079-A3EB-42E7-AF32-0F3B81A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413" y="6514123"/>
            <a:ext cx="4114800" cy="2735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information of Bind Benefits, Inc. ©2021. Patent pending.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6CE498B-CF90-43F9-B527-ED92D6EF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59" y="6516546"/>
            <a:ext cx="456235" cy="264914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17724-43B0-874C-9525-2D48D4DEB30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Bind Brand Template">
  <a:themeElements>
    <a:clrScheme name="Bind Colors Final">
      <a:dk1>
        <a:srgbClr val="272727"/>
      </a:dk1>
      <a:lt1>
        <a:srgbClr val="FFFFFF"/>
      </a:lt1>
      <a:dk2>
        <a:srgbClr val="6950C3"/>
      </a:dk2>
      <a:lt2>
        <a:srgbClr val="EFEFEF"/>
      </a:lt2>
      <a:accent1>
        <a:srgbClr val="18122F"/>
      </a:accent1>
      <a:accent2>
        <a:srgbClr val="D3C1EC"/>
      </a:accent2>
      <a:accent3>
        <a:srgbClr val="A3E7FC"/>
      </a:accent3>
      <a:accent4>
        <a:srgbClr val="FEB84C"/>
      </a:accent4>
      <a:accent5>
        <a:srgbClr val="3E2C79"/>
      </a:accent5>
      <a:accent6>
        <a:srgbClr val="3C3C3E"/>
      </a:accent6>
      <a:hlink>
        <a:srgbClr val="6950C2"/>
      </a:hlink>
      <a:folHlink>
        <a:srgbClr val="B3B3B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Brand Template" id="{5030AF6D-61D6-4D60-AF5C-029265BC3E0E}" vid="{EEF6FB9C-3DBD-4605-AAD3-1FB351270469}"/>
    </a:ext>
  </a:extLst>
</a:theme>
</file>

<file path=ppt/theme/theme2.xml><?xml version="1.0" encoding="utf-8"?>
<a:theme xmlns:a="http://schemas.openxmlformats.org/drawingml/2006/main" name="Bind_2020">
  <a:themeElements>
    <a:clrScheme name="Bind 2020 1">
      <a:dk1>
        <a:srgbClr val="272727"/>
      </a:dk1>
      <a:lt1>
        <a:srgbClr val="FFFFFF"/>
      </a:lt1>
      <a:dk2>
        <a:srgbClr val="6950C3"/>
      </a:dk2>
      <a:lt2>
        <a:srgbClr val="F7F7F7"/>
      </a:lt2>
      <a:accent1>
        <a:srgbClr val="412C79"/>
      </a:accent1>
      <a:accent2>
        <a:srgbClr val="20153B"/>
      </a:accent2>
      <a:accent3>
        <a:srgbClr val="BAD532"/>
      </a:accent3>
      <a:accent4>
        <a:srgbClr val="F3B251"/>
      </a:accent4>
      <a:accent5>
        <a:srgbClr val="A32E88"/>
      </a:accent5>
      <a:accent6>
        <a:srgbClr val="A1DBEC"/>
      </a:accent6>
      <a:hlink>
        <a:srgbClr val="6950C2"/>
      </a:hlink>
      <a:folHlink>
        <a:srgbClr val="B3B3B3"/>
      </a:folHlink>
    </a:clrScheme>
    <a:fontScheme name="Test">
      <a:majorFont>
        <a:latin typeface="Source Sans"/>
        <a:ea typeface=""/>
        <a:cs typeface=""/>
      </a:majorFont>
      <a:minorFont>
        <a:latin typeface="Sourc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2020" id="{2B20F557-CB0D-EB40-964D-273749A5639D}" vid="{FD62EE95-5D6C-0748-A635-53A24E1E99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26332</TotalTime>
  <Words>2335</Words>
  <Application>Microsoft Office PowerPoint</Application>
  <PresentationFormat>Widescreen</PresentationFormat>
  <Paragraphs>429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.AppleSystemUIFont</vt:lpstr>
      <vt:lpstr>Arial</vt:lpstr>
      <vt:lpstr>Calibri</vt:lpstr>
      <vt:lpstr>Calibri (Body)</vt:lpstr>
      <vt:lpstr>Segoe UI</vt:lpstr>
      <vt:lpstr>Slack-Lato</vt:lpstr>
      <vt:lpstr>Source Sans</vt:lpstr>
      <vt:lpstr>Source Sans Pro</vt:lpstr>
      <vt:lpstr>Source Sans Pro Black</vt:lpstr>
      <vt:lpstr>System Font Regular</vt:lpstr>
      <vt:lpstr>Bind Brand Template</vt:lpstr>
      <vt:lpstr>Bind_2020</vt:lpstr>
      <vt:lpstr>PowerPoint Presentation</vt:lpstr>
      <vt:lpstr>Bind OKRs </vt:lpstr>
      <vt:lpstr>Background </vt:lpstr>
      <vt:lpstr>Underuse summary index</vt:lpstr>
      <vt:lpstr>Underuse: Index components</vt:lpstr>
      <vt:lpstr>Overuse summary index</vt:lpstr>
      <vt:lpstr>Overuse: Index components</vt:lpstr>
      <vt:lpstr>PowerPoint Presentation</vt:lpstr>
      <vt:lpstr>Equity analytics</vt:lpstr>
      <vt:lpstr>Summary of multivariate equity analytics</vt:lpstr>
      <vt:lpstr>Now what?</vt:lpstr>
      <vt:lpstr>PowerPoint Presentation</vt:lpstr>
      <vt:lpstr>Index measures details</vt:lpstr>
      <vt:lpstr>Predicted race – service/member pairs</vt:lpstr>
      <vt:lpstr>PowerPoint Presentation</vt:lpstr>
      <vt:lpstr>PowerPoint Presentation</vt:lpstr>
      <vt:lpstr>PowerPoint Presentation</vt:lpstr>
      <vt:lpstr>EBM analysis – Methods </vt:lpstr>
      <vt:lpstr>EBM analysis – Results</vt:lpstr>
      <vt:lpstr>EBM analysis – Results</vt:lpstr>
      <vt:lpstr>EBM analysis – Results</vt:lpstr>
      <vt:lpstr>EBM analysis – Results</vt:lpstr>
      <vt:lpstr>Challenges </vt:lpstr>
      <vt:lpstr>Summary</vt:lpstr>
      <vt:lpstr>Next steps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 Performance Meeting Performance through August</dc:title>
  <dc:creator>Jaclyn Marshall</dc:creator>
  <cp:lastModifiedBy>Leo Zhou</cp:lastModifiedBy>
  <cp:revision>1131</cp:revision>
  <cp:lastPrinted>2021-03-26T12:15:13Z</cp:lastPrinted>
  <dcterms:created xsi:type="dcterms:W3CDTF">2020-09-28T02:53:42Z</dcterms:created>
  <dcterms:modified xsi:type="dcterms:W3CDTF">2021-08-09T14:02:58Z</dcterms:modified>
</cp:coreProperties>
</file>