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77" r:id="rId1"/>
    <p:sldMasterId id="2147483772" r:id="rId2"/>
  </p:sldMasterIdLst>
  <p:notesMasterIdLst>
    <p:notesMasterId r:id="rId9"/>
  </p:notesMasterIdLst>
  <p:sldIdLst>
    <p:sldId id="2239" r:id="rId3"/>
    <p:sldId id="2390" r:id="rId4"/>
    <p:sldId id="2377" r:id="rId5"/>
    <p:sldId id="2382" r:id="rId6"/>
    <p:sldId id="2392" r:id="rId7"/>
    <p:sldId id="2389" r:id="rId8"/>
  </p:sldIdLst>
  <p:sldSz cx="12192000" cy="6858000"/>
  <p:notesSz cx="6950075" cy="9236075"/>
  <p:defaultTextStyle>
    <a:defPPr>
      <a:defRPr lang="en-US"/>
    </a:defPPr>
    <a:lvl1pPr algn="l" defTabSz="4556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5613" indent="1588" algn="l" defTabSz="4556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2813" indent="1588" algn="l" defTabSz="4556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0013" indent="1588" algn="l" defTabSz="4556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7213" indent="1588" algn="l" defTabSz="4556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DF006A1-8D1F-4CD6-ABBD-126C68AD56AF}">
          <p14:sldIdLst>
            <p14:sldId id="2239"/>
            <p14:sldId id="2390"/>
            <p14:sldId id="2377"/>
            <p14:sldId id="2382"/>
            <p14:sldId id="2392"/>
            <p14:sldId id="23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18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Court" initials="C" lastIdx="3" clrIdx="6">
    <p:extLst>
      <p:ext uri="{19B8F6BF-5375-455C-9EA6-DF929625EA0E}">
        <p15:presenceInfo xmlns:p15="http://schemas.microsoft.com/office/powerpoint/2012/main" userId="S::court.melin@yourbind.com::9ec9e243-6222-4f2b-b063-bb4417afd286" providerId="AD"/>
      </p:ext>
    </p:extLst>
  </p:cmAuthor>
  <p:cmAuthor id="1" name="Tamra Lair" initials="TL" lastIdx="17" clrIdx="0">
    <p:extLst>
      <p:ext uri="{19B8F6BF-5375-455C-9EA6-DF929625EA0E}">
        <p15:presenceInfo xmlns:p15="http://schemas.microsoft.com/office/powerpoint/2012/main" userId="S::tamra.lair@yourbind.com::ab7b8b4e-7966-4e12-941e-44ac3e1ae202" providerId="AD"/>
      </p:ext>
    </p:extLst>
  </p:cmAuthor>
  <p:cmAuthor id="8" name="Jaclyn Marshall" initials="JM [3]" lastIdx="5" clrIdx="7">
    <p:extLst>
      <p:ext uri="{19B8F6BF-5375-455C-9EA6-DF929625EA0E}">
        <p15:presenceInfo xmlns:p15="http://schemas.microsoft.com/office/powerpoint/2012/main" userId="Jaclyn Marshall" providerId="None"/>
      </p:ext>
    </p:extLst>
  </p:cmAuthor>
  <p:cmAuthor id="2" name="Tamra Lair" initials="TL [2]" lastIdx="1" clrIdx="1">
    <p:extLst>
      <p:ext uri="{19B8F6BF-5375-455C-9EA6-DF929625EA0E}">
        <p15:presenceInfo xmlns:p15="http://schemas.microsoft.com/office/powerpoint/2012/main" userId="0HedZUGdDa3PJ8zyOxoNpQKsjLP8d4iGVBUaAcYFS6g=" providerId="None"/>
      </p:ext>
    </p:extLst>
  </p:cmAuthor>
  <p:cmAuthor id="9" name="Leo Zhou" initials="LZ" lastIdx="47" clrIdx="8">
    <p:extLst>
      <p:ext uri="{19B8F6BF-5375-455C-9EA6-DF929625EA0E}">
        <p15:presenceInfo xmlns:p15="http://schemas.microsoft.com/office/powerpoint/2012/main" userId="Leo Zhou" providerId="None"/>
      </p:ext>
    </p:extLst>
  </p:cmAuthor>
  <p:cmAuthor id="3" name="Molly Witt" initials="MW" lastIdx="1" clrIdx="2">
    <p:extLst>
      <p:ext uri="{19B8F6BF-5375-455C-9EA6-DF929625EA0E}">
        <p15:presenceInfo xmlns:p15="http://schemas.microsoft.com/office/powerpoint/2012/main" userId="D8ZAqLIQ269syAH7vVoarIXHEisQj70H27B6nl26roA=" providerId="None"/>
      </p:ext>
    </p:extLst>
  </p:cmAuthor>
  <p:cmAuthor id="4" name="Jaclyn Marshall" initials="JM" lastIdx="2" clrIdx="3">
    <p:extLst>
      <p:ext uri="{19B8F6BF-5375-455C-9EA6-DF929625EA0E}">
        <p15:presenceInfo xmlns:p15="http://schemas.microsoft.com/office/powerpoint/2012/main" userId="QmgoQNyYvAQQbDkZ22rdHvLHeuWN35kDrmjCYT3obsY=" providerId="None"/>
      </p:ext>
    </p:extLst>
  </p:cmAuthor>
  <p:cmAuthor id="5" name="Shaun Young" initials="SY" lastIdx="1" clrIdx="4">
    <p:extLst>
      <p:ext uri="{19B8F6BF-5375-455C-9EA6-DF929625EA0E}">
        <p15:presenceInfo xmlns:p15="http://schemas.microsoft.com/office/powerpoint/2012/main" userId="0UHVTyKoerHq8i50Jq8Ef/0acnm/SEmsNeY4kSpiSnE=" providerId="None"/>
      </p:ext>
    </p:extLst>
  </p:cmAuthor>
  <p:cmAuthor id="6" name="Jaclyn Marshall" initials="JM [2]" lastIdx="31" clrIdx="5">
    <p:extLst>
      <p:ext uri="{19B8F6BF-5375-455C-9EA6-DF929625EA0E}">
        <p15:presenceInfo xmlns:p15="http://schemas.microsoft.com/office/powerpoint/2012/main" userId="S::jaclyn.marshall@yourbind.com::1a21ae67-8b99-4fb3-8f88-29fc6cb82f7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72CF"/>
    <a:srgbClr val="E9E9E9"/>
    <a:srgbClr val="92D050"/>
    <a:srgbClr val="E7E7E8"/>
    <a:srgbClr val="F2F2F2"/>
    <a:srgbClr val="D8D8D9"/>
    <a:srgbClr val="FFFFFF"/>
    <a:srgbClr val="7030A0"/>
    <a:srgbClr val="CBB4DC"/>
    <a:srgbClr val="8EA4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6A4CB8-9409-4B77-9F99-DB448E1D61D6}" v="2" dt="2021-05-24T14:54:58.457"/>
    <p1510:client id="{79CADCAB-F965-4207-9CE1-41159449D224}" v="6" dt="2021-05-24T15:08:30.698"/>
    <p1510:client id="{8C90BAF3-8E22-4E10-88A4-86D83E2D0C10}" v="3" dt="2021-05-24T15:15:30.596"/>
    <p1510:client id="{93581BAB-F877-49E4-BCCD-5B377A632464}" v="1" dt="2021-05-27T19:40:56.662"/>
    <p1510:client id="{C1B65861-D604-4E80-ABD7-C998DF068D1E}" v="15" dt="2021-05-24T15:09:33.761"/>
    <p1510:client id="{C7C1F6AE-46C1-4E36-8964-CC27BB9EE1D0}" v="455" dt="2021-05-24T12:51:16.843"/>
    <p1510:client id="{D8225922-0860-40B0-A572-8F55D1F9E99C}" v="1" dt="2021-05-24T18:58:07.1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40" autoAdjust="0"/>
    <p:restoredTop sz="95226" autoAdjust="0"/>
  </p:normalViewPr>
  <p:slideViewPr>
    <p:cSldViewPr snapToGrid="0" snapToObjects="1">
      <p:cViewPr varScale="1">
        <p:scale>
          <a:sx n="59" d="100"/>
          <a:sy n="59" d="100"/>
        </p:scale>
        <p:origin x="84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774"/>
    </p:cViewPr>
  </p:sorterViewPr>
  <p:notesViewPr>
    <p:cSldViewPr snapToGrid="0" snapToObjects="1">
      <p:cViewPr varScale="1">
        <p:scale>
          <a:sx n="81" d="100"/>
          <a:sy n="81" d="100"/>
        </p:scale>
        <p:origin x="3432" y="192"/>
      </p:cViewPr>
      <p:guideLst>
        <p:guide orient="horz" pos="2909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7000" y="0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28A97-D520-4F48-801F-C2EC45E2EB33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3263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445000"/>
            <a:ext cx="5559425" cy="3636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525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7000" y="8772525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89B3CB-8FE7-B247-A64B-22461A43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15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89B3CB-8FE7-B247-A64B-22461A43F6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70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Ebm</a:t>
            </a:r>
            <a:r>
              <a:rPr lang="en-US" dirty="0"/>
              <a:t>: represent various delivery systems and care settings </a:t>
            </a:r>
          </a:p>
          <a:p>
            <a:r>
              <a:rPr lang="en-US" dirty="0"/>
              <a:t>Overuse ex: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89B3CB-8FE7-B247-A64B-22461A43F6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16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3.emf"/><Relationship Id="rId4" Type="http://schemas.openxmlformats.org/officeDocument/2006/relationships/image" Target="../media/image18.sv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4.png"/><Relationship Id="rId4" Type="http://schemas.openxmlformats.org/officeDocument/2006/relationships/image" Target="../media/image18.sv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8.sv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5.emf"/><Relationship Id="rId4" Type="http://schemas.openxmlformats.org/officeDocument/2006/relationships/image" Target="../media/image18.sv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6.emf"/><Relationship Id="rId4" Type="http://schemas.openxmlformats.org/officeDocument/2006/relationships/image" Target="../media/image20.sv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0.sv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0.sv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0.sv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2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2.sv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Bind Title Slide">
    <p:bg>
      <p:bgPr>
        <a:gradFill>
          <a:gsLst>
            <a:gs pos="25000">
              <a:schemeClr val="tx2"/>
            </a:gs>
            <a:gs pos="100000">
              <a:schemeClr val="accent5"/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486" y="1897504"/>
            <a:ext cx="6613200" cy="18390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49486" y="3865401"/>
            <a:ext cx="6613198" cy="1005840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2200" b="0" i="0">
                <a:solidFill>
                  <a:schemeClr val="accent2"/>
                </a:solidFill>
                <a:latin typeface="+mn-lt"/>
                <a:ea typeface="Source Sans Pro" panose="020B0503030403020204" pitchFamily="34" charset="0"/>
              </a:defRPr>
            </a:lvl1pPr>
            <a:lvl2pPr algn="ctr"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</a:lstStyle>
          <a:p>
            <a:pPr lvl="0"/>
            <a:r>
              <a:rPr lang="en-US" dirty="0"/>
              <a:t>Sub-Content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24BAE3FF-AA96-D847-91BC-C86EAB61A60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362" y="6127180"/>
            <a:ext cx="806451" cy="304423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A44C6-06BC-0241-8EFC-4DC687DA6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2796" y="6222316"/>
            <a:ext cx="3601832" cy="4321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r>
              <a:rPr lang="en-US" dirty="0"/>
              <a:t>Proprietary information of Bind Benefits, Inc. ©2021. Patent pending.</a:t>
            </a:r>
          </a:p>
        </p:txBody>
      </p:sp>
    </p:spTree>
    <p:extLst>
      <p:ext uri="{BB962C8B-B14F-4D97-AF65-F5344CB8AC3E}">
        <p14:creationId xmlns:p14="http://schemas.microsoft.com/office/powerpoint/2010/main" val="19656984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dy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C52A614-4B5B-624C-8C2D-598B97AAF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8AB4D9E8-0374-2E4A-91FE-4F629F4D70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05413" y="6514123"/>
            <a:ext cx="4114800" cy="2735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r>
              <a:rPr lang="en-US" dirty="0"/>
              <a:t>Proprietary information of Bind Benefits, Inc. ©2021. Patent pending.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AC1160F-B132-9547-B84F-5B318CB5185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5760" y="1412113"/>
            <a:ext cx="5516880" cy="48221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1500"/>
              </a:spcBef>
              <a:defRPr sz="1800"/>
            </a:lvl2pPr>
            <a:lvl3pPr marL="233363" indent="-222250">
              <a:lnSpc>
                <a:spcPct val="100000"/>
              </a:lnSpc>
              <a:spcBef>
                <a:spcPts val="1500"/>
              </a:spcBef>
              <a:buClr>
                <a:schemeClr val="tx2"/>
              </a:buClr>
              <a:buSzPct val="100000"/>
              <a:tabLst/>
              <a:defRPr sz="1800"/>
            </a:lvl3pPr>
            <a:lvl4pPr marL="514350" indent="-227013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tabLst/>
              <a:defRPr sz="1400"/>
            </a:lvl4pPr>
            <a:lvl5pPr marL="688975" indent="-174625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tabLst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A253962-568A-D842-B86A-7EA62C4EF59B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94120" y="1412113"/>
            <a:ext cx="5516880" cy="48221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1500"/>
              </a:spcBef>
              <a:defRPr sz="1800"/>
            </a:lvl2pPr>
            <a:lvl3pPr marL="233363" indent="-222250">
              <a:lnSpc>
                <a:spcPct val="100000"/>
              </a:lnSpc>
              <a:spcBef>
                <a:spcPts val="1500"/>
              </a:spcBef>
              <a:buClr>
                <a:schemeClr val="tx2"/>
              </a:buClr>
              <a:buSzPct val="100000"/>
              <a:tabLst/>
              <a:defRPr sz="1800"/>
            </a:lvl3pPr>
            <a:lvl4pPr marL="514350" indent="-227013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tabLst/>
              <a:defRPr sz="1400"/>
            </a:lvl4pPr>
            <a:lvl5pPr marL="688975" indent="-174625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tabLst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20446607-FF14-5349-A876-FE0DB7E7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69335"/>
            <a:ext cx="11430000" cy="10247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lnSpc>
                <a:spcPts val="3200"/>
              </a:lnSpc>
              <a:defRPr sz="3000" b="1" i="0">
                <a:solidFill>
                  <a:schemeClr val="accent1"/>
                </a:solidFill>
                <a:latin typeface="+mj-lt"/>
                <a:ea typeface="Baskerville SemiBold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23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dy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48C3BB79-3DDA-734A-85AB-7D409DD544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490" y="668740"/>
            <a:ext cx="2233914" cy="5445457"/>
          </a:xfrm>
          <a:noFill/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accent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A0F92EA-811F-0949-A110-80014695E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FAABF2A6-B32D-6D42-B5AE-A86146AFB8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05413" y="6514123"/>
            <a:ext cx="4114800" cy="2735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r>
              <a:rPr lang="en-US" dirty="0"/>
              <a:t>Proprietary information of Bind Benefits, Inc. ©2021 Patent pending.</a:t>
            </a:r>
          </a:p>
        </p:txBody>
      </p:sp>
    </p:spTree>
    <p:extLst>
      <p:ext uri="{BB962C8B-B14F-4D97-AF65-F5344CB8AC3E}">
        <p14:creationId xmlns:p14="http://schemas.microsoft.com/office/powerpoint/2010/main" val="4521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dy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C52A614-4B5B-624C-8C2D-598B97AAF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66C87D7-AE25-7245-A185-673922C755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05413" y="6514123"/>
            <a:ext cx="4114800" cy="2735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r>
              <a:rPr lang="en-US" dirty="0"/>
              <a:t>Proprietary information of Bind Benefits, Inc. ©2021. Patent pending.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8C9457C1-5336-124B-B237-578BD044A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69335"/>
            <a:ext cx="11430000" cy="10247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lnSpc>
                <a:spcPct val="100000"/>
              </a:lnSpc>
              <a:defRPr sz="3000" b="1" i="0">
                <a:solidFill>
                  <a:schemeClr val="accent1"/>
                </a:solidFill>
                <a:latin typeface="+mj-lt"/>
                <a:ea typeface="Baskerville SemiBold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514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Light Slide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56383B9-FDDA-624A-A8A3-869020230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AAE34B08-8234-BE42-8163-4621370A0A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05413" y="6514123"/>
            <a:ext cx="4114800" cy="2735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r>
              <a:rPr lang="en-US" dirty="0"/>
              <a:t>Proprietary information of Bind Benefits, Inc. ©2021. Patent pending.</a:t>
            </a:r>
          </a:p>
        </p:txBody>
      </p:sp>
    </p:spTree>
    <p:extLst>
      <p:ext uri="{BB962C8B-B14F-4D97-AF65-F5344CB8AC3E}">
        <p14:creationId xmlns:p14="http://schemas.microsoft.com/office/powerpoint/2010/main" val="33651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L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D16AC07F-86D3-4D1E-8FDE-494316153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05413" y="6514123"/>
            <a:ext cx="4114800" cy="2735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r>
              <a:rPr lang="en-US" dirty="0"/>
              <a:t>Proprietary information of Bind Benefits, Inc. ©2021. Patent pending.</a:t>
            </a:r>
          </a:p>
        </p:txBody>
      </p:sp>
    </p:spTree>
    <p:extLst>
      <p:ext uri="{BB962C8B-B14F-4D97-AF65-F5344CB8AC3E}">
        <p14:creationId xmlns:p14="http://schemas.microsoft.com/office/powerpoint/2010/main" val="4175790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Dark Slide with Foot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56383B9-FDDA-624A-A8A3-869020230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AAE34B08-8234-BE42-8163-4621370A0A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05413" y="6514123"/>
            <a:ext cx="4114800" cy="2735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r>
              <a:rPr lang="en-US" dirty="0"/>
              <a:t>Proprietary information of Bind Benefits, Inc. ©2021. Patent pending.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E6A3295-3890-384A-887D-F057AF058F5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9744" y="6437839"/>
            <a:ext cx="644218" cy="24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945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Dark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126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ind 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39367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ind 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rot="10800000" flipH="1">
            <a:off x="0" y="0"/>
            <a:ext cx="12191999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0901" y="2803884"/>
            <a:ext cx="5467350" cy="1135928"/>
          </a:xfrm>
          <a:prstGeom prst="rect">
            <a:avLst/>
          </a:prstGeom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36E12C69-4535-4249-8970-E78679A051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2796" y="6222316"/>
            <a:ext cx="3601832" cy="4321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r>
              <a:rPr lang="en-US"/>
              <a:t>Proprietary information of Bind Benefits, Inc. ©2020. Patent pending.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1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0800000" flipH="1">
            <a:off x="224956" y="228600"/>
            <a:ext cx="11738444" cy="64008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34879"/>
            <a:ext cx="10515600" cy="1975105"/>
          </a:xfrm>
        </p:spPr>
        <p:txBody>
          <a:bodyPr anchor="ctr" anchorCtr="0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1850" y="4626864"/>
            <a:ext cx="10515600" cy="1005840"/>
          </a:xfrm>
        </p:spPr>
        <p:txBody>
          <a:bodyPr>
            <a:normAutofit/>
          </a:bodyPr>
          <a:lstStyle>
            <a:lvl1pPr algn="ctr">
              <a:defRPr sz="240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algn="ctr"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</a:lstStyle>
          <a:p>
            <a:pPr lvl="0"/>
            <a:r>
              <a:rPr lang="en-US" dirty="0"/>
              <a:t>Sub-Content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07524" y="6181177"/>
            <a:ext cx="688532" cy="28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19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nd Title Slide 2">
    <p:bg>
      <p:bgPr>
        <a:solidFill>
          <a:schemeClr val="bg2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person, woman, outdoor, sitting&#10;&#10;Description automatically generated">
            <a:extLst>
              <a:ext uri="{FF2B5EF4-FFF2-40B4-BE49-F238E27FC236}">
                <a16:creationId xmlns:a16="http://schemas.microsoft.com/office/drawing/2014/main" id="{8F5199F5-0B9C-BB4F-AAFF-50A9B0CCAF3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3929EA77-9900-2B48-BBE9-6E8B31A19631}"/>
              </a:ext>
            </a:extLst>
          </p:cNvPr>
          <p:cNvSpPr/>
          <p:nvPr/>
        </p:nvSpPr>
        <p:spPr>
          <a:xfrm>
            <a:off x="417288" y="443175"/>
            <a:ext cx="4648198" cy="601617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Title 14">
            <a:extLst>
              <a:ext uri="{FF2B5EF4-FFF2-40B4-BE49-F238E27FC236}">
                <a16:creationId xmlns:a16="http://schemas.microsoft.com/office/drawing/2014/main" id="{8ADCA6B4-8EF7-A746-90C9-A38D6A0EF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979" y="2272326"/>
            <a:ext cx="4038599" cy="1439862"/>
          </a:xfrm>
        </p:spPr>
        <p:txBody>
          <a:bodyPr lIns="0"/>
          <a:lstStyle>
            <a:lvl1pPr>
              <a:lnSpc>
                <a:spcPct val="100000"/>
              </a:lnSpc>
              <a:defRPr/>
            </a:lvl1pPr>
          </a:lstStyle>
          <a:p>
            <a:pPr algn="l"/>
            <a:r>
              <a:rPr lang="en-US" sz="4000"/>
              <a:t>Click to edit Master title style</a:t>
            </a:r>
            <a:endParaRPr lang="en-US" sz="4000" dirty="0"/>
          </a:p>
        </p:txBody>
      </p:sp>
      <p:sp>
        <p:nvSpPr>
          <p:cNvPr id="40" name="Subtitle 15">
            <a:extLst>
              <a:ext uri="{FF2B5EF4-FFF2-40B4-BE49-F238E27FC236}">
                <a16:creationId xmlns:a16="http://schemas.microsoft.com/office/drawing/2014/main" id="{94DCF1F5-C923-EE42-8EFC-7973FE902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79" y="3804264"/>
            <a:ext cx="4038599" cy="1046162"/>
          </a:xfrm>
        </p:spPr>
        <p:txBody>
          <a:bodyPr lIns="0"/>
          <a:lstStyle>
            <a:lvl1pPr>
              <a:lnSpc>
                <a:spcPct val="100000"/>
              </a:lnSpc>
              <a:defRPr b="0"/>
            </a:lvl1pPr>
          </a:lstStyle>
          <a:p>
            <a:pPr algn="l"/>
            <a:r>
              <a:rPr lang="en-US" sz="2200"/>
              <a:t>Click to edit Master subtitle style</a:t>
            </a:r>
            <a:endParaRPr lang="en-US" sz="2200" dirty="0"/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DEBA0157-4E23-F44D-BAC4-9C19CB1D2DB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7382" y="5827293"/>
            <a:ext cx="776954" cy="293288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61127501-F7A9-4B09-B61C-F9B17BE5DB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2796" y="6222316"/>
            <a:ext cx="3601832" cy="4321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r>
              <a:rPr lang="en-US" dirty="0"/>
              <a:t>Proprietary information of Bind Benefits, Inc. ©2021. Patent pending.</a:t>
            </a:r>
          </a:p>
        </p:txBody>
      </p:sp>
    </p:spTree>
    <p:extLst>
      <p:ext uri="{BB962C8B-B14F-4D97-AF65-F5344CB8AC3E}">
        <p14:creationId xmlns:p14="http://schemas.microsoft.com/office/powerpoint/2010/main" val="2272449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rot="10800000" flipH="1">
            <a:off x="224956" y="228600"/>
            <a:ext cx="11738444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34879"/>
            <a:ext cx="10515600" cy="1975105"/>
          </a:xfrm>
        </p:spPr>
        <p:txBody>
          <a:bodyPr anchor="ctr" anchorCtr="0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1850" y="4626864"/>
            <a:ext cx="10515600" cy="1005840"/>
          </a:xfrm>
        </p:spPr>
        <p:txBody>
          <a:bodyPr>
            <a:normAutofit/>
          </a:bodyPr>
          <a:lstStyle>
            <a:lvl1pPr algn="ctr">
              <a:defRPr sz="240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algn="ctr"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</a:lstStyle>
          <a:p>
            <a:pPr lvl="0"/>
            <a:r>
              <a:rPr lang="en-US" dirty="0"/>
              <a:t>Sub-Content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5115"/>
          <a:stretch/>
        </p:blipFill>
        <p:spPr>
          <a:xfrm>
            <a:off x="11007524" y="6181177"/>
            <a:ext cx="688532" cy="26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12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nd Story Colum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296" y="500604"/>
            <a:ext cx="10730540" cy="1190541"/>
          </a:xfrm>
        </p:spPr>
        <p:txBody>
          <a:bodyPr anchor="b">
            <a:noAutofit/>
          </a:bodyPr>
          <a:lstStyle>
            <a:lvl1pPr>
              <a:lnSpc>
                <a:spcPts val="3600"/>
              </a:lnSpc>
              <a:defRPr sz="3600">
                <a:solidFill>
                  <a:schemeClr val="tx2"/>
                </a:solidFill>
                <a:latin typeface="Source Sans Pro Black" panose="020B08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24041" y="1855788"/>
            <a:ext cx="10738795" cy="3822700"/>
          </a:xfrm>
        </p:spPr>
        <p:txBody>
          <a:bodyPr/>
          <a:lstStyle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8CD1F2-081B-9540-A2E3-1AFC73A6B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Proprietary information of Bind Benefits, Inc. ©2021. Patent pending.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0D7A6E-32D1-F545-96A9-B5E389982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7724-43B0-874C-9525-2D48D4DEB3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3677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724040" y="231494"/>
            <a:ext cx="9139059" cy="1050094"/>
          </a:xfrm>
        </p:spPr>
        <p:txBody>
          <a:bodyPr anchor="b">
            <a:noAutofit/>
          </a:bodyPr>
          <a:lstStyle>
            <a:lvl1pPr>
              <a:defRPr sz="28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Rectangle 25"/>
          <p:cNvSpPr/>
          <p:nvPr userDrawn="1"/>
        </p:nvSpPr>
        <p:spPr>
          <a:xfrm rot="10800000" flipH="1">
            <a:off x="724040" y="1331088"/>
            <a:ext cx="10698480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0"/>
          </a:p>
        </p:txBody>
      </p:sp>
      <p:sp>
        <p:nvSpPr>
          <p:cNvPr id="28" name="Content Placeholder 6"/>
          <p:cNvSpPr>
            <a:spLocks noGrp="1"/>
          </p:cNvSpPr>
          <p:nvPr>
            <p:ph sz="quarter" idx="13"/>
          </p:nvPr>
        </p:nvSpPr>
        <p:spPr>
          <a:xfrm>
            <a:off x="724041" y="1854200"/>
            <a:ext cx="9139058" cy="3922713"/>
          </a:xfrm>
        </p:spPr>
        <p:txBody>
          <a:bodyPr>
            <a:no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8F6354-26B0-2749-9981-FC13C541E94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Proprietary information of Bind Benefits, Inc. ©2021. Patent pending.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4C82D1-3F9D-4945-9335-B24FAB97BF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8D17724-43B0-874C-9525-2D48D4DEB3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0598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nd Story Colum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296" y="874233"/>
            <a:ext cx="9641432" cy="1325563"/>
          </a:xfrm>
        </p:spPr>
        <p:txBody>
          <a:bodyPr anchor="b">
            <a:noAutofit/>
          </a:bodyPr>
          <a:lstStyle>
            <a:lvl1pPr>
              <a:lnSpc>
                <a:spcPts val="3600"/>
              </a:lnSpc>
              <a:defRPr sz="2800">
                <a:solidFill>
                  <a:schemeClr val="tx2"/>
                </a:solidFill>
                <a:latin typeface="Source Sans Pro Black" panose="020B08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32296" y="2555447"/>
            <a:ext cx="2866617" cy="365125"/>
          </a:xfrm>
        </p:spPr>
        <p:txBody>
          <a:bodyPr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Column 1 Head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24041" y="3006726"/>
            <a:ext cx="2866617" cy="1988909"/>
          </a:xfrm>
        </p:spPr>
        <p:txBody>
          <a:bodyPr>
            <a:noAutofit/>
          </a:bodyPr>
          <a:lstStyle>
            <a:lvl1pPr>
              <a:defRPr sz="15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Column 1 body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115576" y="2555447"/>
            <a:ext cx="2866617" cy="365125"/>
          </a:xfrm>
        </p:spPr>
        <p:txBody>
          <a:bodyPr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Column 2 Head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107321" y="3006726"/>
            <a:ext cx="2866617" cy="1988909"/>
          </a:xfrm>
        </p:spPr>
        <p:txBody>
          <a:bodyPr>
            <a:noAutofit/>
          </a:bodyPr>
          <a:lstStyle>
            <a:lvl1pPr>
              <a:defRPr sz="15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Column 2 body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7507111" y="2555447"/>
            <a:ext cx="2866617" cy="365125"/>
          </a:xfrm>
        </p:spPr>
        <p:txBody>
          <a:bodyPr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Column 3 Head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498856" y="3006726"/>
            <a:ext cx="2866617" cy="1988909"/>
          </a:xfrm>
        </p:spPr>
        <p:txBody>
          <a:bodyPr>
            <a:noAutofit/>
          </a:bodyPr>
          <a:lstStyle>
            <a:lvl1pPr>
              <a:defRPr sz="15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Column 3 body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A367D-D2FF-5346-BBC9-AAB12A59010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Proprietary information of Bind Benefits, Inc. ©2021. Patent pending.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5D755-E695-BC41-B4AE-1B2B05220B1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8D17724-43B0-874C-9525-2D48D4DEB3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8879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dy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 rot="10800000" flipH="1">
            <a:off x="724041" y="1331088"/>
            <a:ext cx="10698480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24040" y="231494"/>
            <a:ext cx="9139059" cy="1050094"/>
          </a:xfrm>
        </p:spPr>
        <p:txBody>
          <a:bodyPr anchor="b">
            <a:noAutofit/>
          </a:bodyPr>
          <a:lstStyle>
            <a:lvl1pPr>
              <a:defRPr sz="28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30F6C81-6BE2-304F-84B8-AE2321F57A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Proprietary information of Bind Benefits, Inc. ©2021. Patent pending.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B736AF-045A-3542-BDE6-E59F239244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D17724-43B0-874C-9525-2D48D4DEB3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11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6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5F081C-A2BF-8D44-98E0-650544DB82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Proprietary information of Bind Benefits, Inc. ©2021. Patent pending.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759623-CF39-4947-917B-FCD1E11B87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D17724-43B0-874C-9525-2D48D4DEB3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3508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55550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dea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 rot="10800000" flipH="1">
            <a:off x="228601" y="222809"/>
            <a:ext cx="3337560" cy="641237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2193" y="1253331"/>
            <a:ext cx="7531608" cy="4351338"/>
          </a:xfrm>
        </p:spPr>
        <p:txBody>
          <a:bodyPr anchor="ctr" anchorCtr="0">
            <a:no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 marL="346075" indent="-334963"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9300" indent="-288925"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4113" indent="-231775"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31775"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241" y="1253331"/>
            <a:ext cx="2757958" cy="4351337"/>
          </a:xfrm>
        </p:spPr>
        <p:txBody>
          <a:bodyPr anchor="ctr">
            <a:noAutofit/>
          </a:bodyPr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38420" y="6208629"/>
            <a:ext cx="688532" cy="28186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4FAD03-C15B-8746-AB62-987BF23E97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290002" y="6253845"/>
            <a:ext cx="5460552" cy="264914"/>
          </a:xfrm>
        </p:spPr>
        <p:txBody>
          <a:bodyPr/>
          <a:lstStyle/>
          <a:p>
            <a:r>
              <a:rPr lang="en-US" dirty="0"/>
              <a:t>Proprietary information of Bind Benefits, Inc. ©2021. Patent pending.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5889F3-AE6C-3941-BFA2-329602B93D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822193" y="6253845"/>
            <a:ext cx="456235" cy="264914"/>
          </a:xfrm>
        </p:spPr>
        <p:txBody>
          <a:bodyPr/>
          <a:lstStyle/>
          <a:p>
            <a:fld id="{D8D17724-43B0-874C-9525-2D48D4DEB3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066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nd 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0800000" flipH="1">
            <a:off x="0" y="0"/>
            <a:ext cx="12191999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0" b="0" i="0" dirty="0"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0901" y="2803884"/>
            <a:ext cx="5467350" cy="113592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F591E83-4FD2-FB4B-A54A-08E55AC0BD45}"/>
              </a:ext>
            </a:extLst>
          </p:cNvPr>
          <p:cNvSpPr/>
          <p:nvPr/>
        </p:nvSpPr>
        <p:spPr>
          <a:xfrm>
            <a:off x="0" y="6477140"/>
            <a:ext cx="12192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Property of Bind Benefits, Inc. Do not distribute without written permission. ©2019. Patent Pending.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59CB3-9EA2-5D47-AA2A-CDC850CA88DD}"/>
              </a:ext>
            </a:extLst>
          </p:cNvPr>
          <p:cNvSpPr/>
          <p:nvPr/>
        </p:nvSpPr>
        <p:spPr>
          <a:xfrm rot="10800000" flipH="1"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52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D1B024-4155-BD4F-9DF7-9E03EAE83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90900" y="2803525"/>
            <a:ext cx="5467350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D2BA80B-6E5C-454B-B8FB-87173F66F1DA}"/>
              </a:ext>
            </a:extLst>
          </p:cNvPr>
          <p:cNvSpPr/>
          <p:nvPr/>
        </p:nvSpPr>
        <p:spPr>
          <a:xfrm>
            <a:off x="0" y="6508790"/>
            <a:ext cx="12192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dirty="0">
                <a:solidFill>
                  <a:schemeClr val="bg1"/>
                </a:solidFill>
                <a:latin typeface="+mn-lt"/>
              </a:rPr>
              <a:t>Property of Bind Benefits, Inc. Do not distribute without written permission. © 2020. Patent Pending.</a:t>
            </a:r>
          </a:p>
        </p:txBody>
      </p:sp>
    </p:spTree>
    <p:extLst>
      <p:ext uri="{BB962C8B-B14F-4D97-AF65-F5344CB8AC3E}">
        <p14:creationId xmlns:p14="http://schemas.microsoft.com/office/powerpoint/2010/main" val="174691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gradFill>
          <a:gsLst>
            <a:gs pos="25000">
              <a:srgbClr val="6950C3"/>
            </a:gs>
            <a:gs pos="100000">
              <a:srgbClr val="3E2D79"/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DA009-8AE4-46F0-A47F-6F9790945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9486" y="1897505"/>
            <a:ext cx="6613200" cy="1839074"/>
          </a:xfrm>
        </p:spPr>
        <p:txBody>
          <a:bodyPr lIns="45720" anchor="b"/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E8F333-BBC5-4B3C-B1FF-23814DB77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486" y="3865401"/>
            <a:ext cx="6613197" cy="520332"/>
          </a:xfrm>
        </p:spPr>
        <p:txBody>
          <a:bodyPr lIns="45720"/>
          <a:lstStyle>
            <a:lvl1pPr marL="0" indent="0" algn="l">
              <a:buNone/>
              <a:defRPr lang="en-US" sz="22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43BD2CB-952A-46D6-B177-D0F7F32C172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362" y="6127180"/>
            <a:ext cx="806451" cy="304423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890D2-7D0C-40B7-8194-1457267AE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4435" y="6489412"/>
            <a:ext cx="8800562" cy="27432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Proprietary information of Bind Benefits, Inc. ©2020. Patent pending.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8A142392-38BF-484F-8789-B50FC39EF466}"/>
              </a:ext>
            </a:extLst>
          </p:cNvPr>
          <p:cNvSpPr txBox="1">
            <a:spLocks/>
          </p:cNvSpPr>
          <p:nvPr userDrawn="1"/>
        </p:nvSpPr>
        <p:spPr>
          <a:xfrm>
            <a:off x="1161717" y="5328050"/>
            <a:ext cx="10515600" cy="66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b="0" i="0" kern="1200">
                <a:solidFill>
                  <a:schemeClr val="accent3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+mn-cs"/>
              </a:defRPr>
            </a:lvl1pPr>
            <a:lvl2pPr marL="11113" indent="0" algn="ctr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2000" b="0" i="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2pPr>
            <a:lvl3pPr marL="285750" indent="-274638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573088" indent="-287338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.AppleSystemUIFont" charset="-120"/>
              <a:buChar char="–"/>
              <a:tabLst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858838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System Font Regular"/>
              <a:buChar char="&gt;"/>
              <a:tabLst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</a:rPr>
              <a:t>All cost and utilization shown is on a paid basis.</a:t>
            </a:r>
            <a:endParaRPr lang="en-US" sz="2800" dirty="0">
              <a:solidFill>
                <a:srgbClr val="FF0000"/>
              </a:solidFill>
              <a:latin typeface="Source Sans Pro" panose="020B0503030403020204" pitchFamily="34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BEA8770-97D3-44F6-B553-E0B9A5E3224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9486" y="4445000"/>
            <a:ext cx="6557963" cy="533400"/>
          </a:xfrm>
        </p:spPr>
        <p:txBody>
          <a:bodyPr/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txt</a:t>
            </a:r>
          </a:p>
        </p:txBody>
      </p:sp>
    </p:spTree>
    <p:extLst>
      <p:ext uri="{BB962C8B-B14F-4D97-AF65-F5344CB8AC3E}">
        <p14:creationId xmlns:p14="http://schemas.microsoft.com/office/powerpoint/2010/main" val="14773443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nd Title Slide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person, outdoor, cellphone, phone&#10;&#10;Description automatically generated">
            <a:extLst>
              <a:ext uri="{FF2B5EF4-FFF2-40B4-BE49-F238E27FC236}">
                <a16:creationId xmlns:a16="http://schemas.microsoft.com/office/drawing/2014/main" id="{49F3553E-D627-FE48-9777-0C7BBCC49F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07" y="0"/>
            <a:ext cx="12184294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43A94CC0-43AC-B24F-8305-8040B6DBA0EE}"/>
              </a:ext>
            </a:extLst>
          </p:cNvPr>
          <p:cNvSpPr/>
          <p:nvPr/>
        </p:nvSpPr>
        <p:spPr>
          <a:xfrm>
            <a:off x="417288" y="443175"/>
            <a:ext cx="4648198" cy="601617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Title 14">
            <a:extLst>
              <a:ext uri="{FF2B5EF4-FFF2-40B4-BE49-F238E27FC236}">
                <a16:creationId xmlns:a16="http://schemas.microsoft.com/office/drawing/2014/main" id="{6A79963D-C1DD-8345-BB4A-6C6C9C4A4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979" y="2272326"/>
            <a:ext cx="4038599" cy="1439862"/>
          </a:xfrm>
        </p:spPr>
        <p:txBody>
          <a:bodyPr lIns="0"/>
          <a:lstStyle>
            <a:lvl1pPr>
              <a:lnSpc>
                <a:spcPct val="100000"/>
              </a:lnSpc>
              <a:defRPr/>
            </a:lvl1pPr>
          </a:lstStyle>
          <a:p>
            <a:pPr algn="l"/>
            <a:r>
              <a:rPr lang="en-US" sz="4000"/>
              <a:t>Click to edit Master title style</a:t>
            </a:r>
            <a:endParaRPr lang="en-US" sz="4000" dirty="0"/>
          </a:p>
        </p:txBody>
      </p:sp>
      <p:sp>
        <p:nvSpPr>
          <p:cNvPr id="40" name="Subtitle 15">
            <a:extLst>
              <a:ext uri="{FF2B5EF4-FFF2-40B4-BE49-F238E27FC236}">
                <a16:creationId xmlns:a16="http://schemas.microsoft.com/office/drawing/2014/main" id="{6CC6F431-656F-E041-99BC-C0096F884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79" y="3804264"/>
            <a:ext cx="4038599" cy="1046162"/>
          </a:xfrm>
        </p:spPr>
        <p:txBody>
          <a:bodyPr lIns="0"/>
          <a:lstStyle>
            <a:lvl1pPr>
              <a:lnSpc>
                <a:spcPct val="100000"/>
              </a:lnSpc>
              <a:defRPr b="0"/>
            </a:lvl1pPr>
          </a:lstStyle>
          <a:p>
            <a:pPr algn="l"/>
            <a:r>
              <a:rPr lang="en-US" sz="2200"/>
              <a:t>Click to edit Master subtitle style</a:t>
            </a:r>
            <a:endParaRPr lang="en-US" sz="2200" dirty="0"/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A26C2A5A-D2FD-8F4D-9C5D-DD753B49D42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7382" y="5827293"/>
            <a:ext cx="776954" cy="293288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957FF698-9955-4805-86E7-430EFF6F0D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2796" y="6222316"/>
            <a:ext cx="3601832" cy="4321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r>
              <a:rPr lang="en-US"/>
              <a:t>Proprietary information of Bind Benefits, Inc. ©2020. Patent pending.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1870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6B5FE90-D180-964A-9343-01DDF587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69335"/>
            <a:ext cx="11430000" cy="10247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3200" b="1" i="0">
                <a:solidFill>
                  <a:schemeClr val="tx2"/>
                </a:solidFill>
                <a:latin typeface="+mj-lt"/>
                <a:ea typeface="Baskerville SemiBold" panose="02020502070401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C52A614-4B5B-624C-8C2D-598B97AAF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BC889A-9B4D-A841-84CF-585BDF9E4CEE}"/>
              </a:ext>
            </a:extLst>
          </p:cNvPr>
          <p:cNvSpPr txBox="1"/>
          <p:nvPr userDrawn="1"/>
        </p:nvSpPr>
        <p:spPr>
          <a:xfrm>
            <a:off x="926448" y="6524821"/>
            <a:ext cx="5474825" cy="279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Property of Bind Benefits, Inc. Do not distribute without written permission. © 2020. Patent Pending.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2F81635-8EF8-954B-8968-EE99E9EE723D}"/>
              </a:ext>
            </a:extLst>
          </p:cNvPr>
          <p:cNvGrpSpPr/>
          <p:nvPr userDrawn="1"/>
        </p:nvGrpSpPr>
        <p:grpSpPr>
          <a:xfrm>
            <a:off x="11001375" y="6372225"/>
            <a:ext cx="930275" cy="371475"/>
            <a:chOff x="11001375" y="6372225"/>
            <a:chExt cx="930275" cy="3714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2C9127D-CE12-424A-A81A-B14DD0B2E91A}"/>
                </a:ext>
              </a:extLst>
            </p:cNvPr>
            <p:cNvSpPr/>
            <p:nvPr userDrawn="1"/>
          </p:nvSpPr>
          <p:spPr>
            <a:xfrm>
              <a:off x="11001375" y="6372225"/>
              <a:ext cx="930275" cy="371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DCB0AF-319C-5942-A256-A863EE7D91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121193" y="6428345"/>
              <a:ext cx="704110" cy="264913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B0C6D62-F7EA-4C84-8860-63070870A7B4}"/>
              </a:ext>
            </a:extLst>
          </p:cNvPr>
          <p:cNvGrpSpPr/>
          <p:nvPr userDrawn="1"/>
        </p:nvGrpSpPr>
        <p:grpSpPr>
          <a:xfrm>
            <a:off x="1043555" y="1695059"/>
            <a:ext cx="7670868" cy="1461807"/>
            <a:chOff x="805430" y="1409309"/>
            <a:chExt cx="7670868" cy="1461807"/>
          </a:xfrm>
        </p:grpSpPr>
        <p:sp>
          <p:nvSpPr>
            <p:cNvPr id="10" name="Rounded Rectangle 1">
              <a:extLst>
                <a:ext uri="{FF2B5EF4-FFF2-40B4-BE49-F238E27FC236}">
                  <a16:creationId xmlns:a16="http://schemas.microsoft.com/office/drawing/2014/main" id="{39F12DBB-A68A-4A76-97C7-CF3809223C10}"/>
                </a:ext>
              </a:extLst>
            </p:cNvPr>
            <p:cNvSpPr/>
            <p:nvPr/>
          </p:nvSpPr>
          <p:spPr>
            <a:xfrm>
              <a:off x="968421" y="1750811"/>
              <a:ext cx="7507877" cy="77880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42934D3-9EAE-44D6-9CDC-0D2403465CBF}"/>
                </a:ext>
              </a:extLst>
            </p:cNvPr>
            <p:cNvSpPr/>
            <p:nvPr/>
          </p:nvSpPr>
          <p:spPr>
            <a:xfrm>
              <a:off x="805430" y="1409309"/>
              <a:ext cx="1461807" cy="146180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A01FF7C9-AE1E-49DE-9A81-16F93F233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26864" y="1630744"/>
              <a:ext cx="1018937" cy="1018937"/>
            </a:xfrm>
            <a:prstGeom prst="rect">
              <a:avLst/>
            </a:prstGeom>
          </p:spPr>
        </p:pic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55C659BD-4D14-4A9A-AE34-03A166FF6738}"/>
                </a:ext>
              </a:extLst>
            </p:cNvPr>
            <p:cNvSpPr txBox="1">
              <a:spLocks/>
            </p:cNvSpPr>
            <p:nvPr/>
          </p:nvSpPr>
          <p:spPr>
            <a:xfrm>
              <a:off x="2536530" y="1835962"/>
              <a:ext cx="5512096" cy="6085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</a:pPr>
              <a:r>
                <a:rPr lang="en-US" sz="2400" b="0" dirty="0">
                  <a:solidFill>
                    <a:srgbClr val="6950C3"/>
                  </a:solidFill>
                </a:rPr>
                <a:t>Activate consumers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84420CB-F74F-427F-8594-17B8D579E37C}"/>
              </a:ext>
            </a:extLst>
          </p:cNvPr>
          <p:cNvGrpSpPr/>
          <p:nvPr userDrawn="1"/>
        </p:nvGrpSpPr>
        <p:grpSpPr>
          <a:xfrm>
            <a:off x="2153693" y="3079318"/>
            <a:ext cx="7670868" cy="1461807"/>
            <a:chOff x="1861054" y="2797354"/>
            <a:chExt cx="7670868" cy="1461807"/>
          </a:xfrm>
        </p:grpSpPr>
        <p:sp>
          <p:nvSpPr>
            <p:cNvPr id="17" name="Rounded Rectangle 27">
              <a:extLst>
                <a:ext uri="{FF2B5EF4-FFF2-40B4-BE49-F238E27FC236}">
                  <a16:creationId xmlns:a16="http://schemas.microsoft.com/office/drawing/2014/main" id="{78EBF3AF-24C1-4A8E-9FC7-2B63BB3E821D}"/>
                </a:ext>
              </a:extLst>
            </p:cNvPr>
            <p:cNvSpPr/>
            <p:nvPr/>
          </p:nvSpPr>
          <p:spPr>
            <a:xfrm>
              <a:off x="2024045" y="3138856"/>
              <a:ext cx="7507877" cy="778803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EA88E13-D2F2-4AC7-BC7D-C86EE581F080}"/>
                </a:ext>
              </a:extLst>
            </p:cNvPr>
            <p:cNvSpPr/>
            <p:nvPr/>
          </p:nvSpPr>
          <p:spPr>
            <a:xfrm>
              <a:off x="1861054" y="2797354"/>
              <a:ext cx="1461807" cy="146180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0C748447-16C2-4F2A-8694-A33C668CEBE4}"/>
                </a:ext>
              </a:extLst>
            </p:cNvPr>
            <p:cNvSpPr txBox="1">
              <a:spLocks/>
            </p:cNvSpPr>
            <p:nvPr/>
          </p:nvSpPr>
          <p:spPr>
            <a:xfrm>
              <a:off x="3592153" y="3224007"/>
              <a:ext cx="5683169" cy="6085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</a:pPr>
              <a:r>
                <a:rPr lang="en-US" sz="2400" b="0" dirty="0">
                  <a:solidFill>
                    <a:srgbClr val="6950C3"/>
                  </a:solidFill>
                </a:rPr>
                <a:t>Drive health &amp; care improvement</a:t>
              </a:r>
            </a:p>
          </p:txBody>
        </p: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B6A3652E-3040-4755-824E-DBA3EF862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100429" y="3083278"/>
              <a:ext cx="971430" cy="97143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2CD93AB-F781-4039-B572-C7677AE40AA3}"/>
              </a:ext>
            </a:extLst>
          </p:cNvPr>
          <p:cNvGrpSpPr/>
          <p:nvPr userDrawn="1"/>
        </p:nvGrpSpPr>
        <p:grpSpPr>
          <a:xfrm>
            <a:off x="3263832" y="4463576"/>
            <a:ext cx="7670868" cy="1461807"/>
            <a:chOff x="3025707" y="4177826"/>
            <a:chExt cx="7670868" cy="1461807"/>
          </a:xfrm>
        </p:grpSpPr>
        <p:sp>
          <p:nvSpPr>
            <p:cNvPr id="22" name="Rounded Rectangle 41">
              <a:extLst>
                <a:ext uri="{FF2B5EF4-FFF2-40B4-BE49-F238E27FC236}">
                  <a16:creationId xmlns:a16="http://schemas.microsoft.com/office/drawing/2014/main" id="{E617B458-AA0D-494E-B57A-BC935E5F5744}"/>
                </a:ext>
              </a:extLst>
            </p:cNvPr>
            <p:cNvSpPr/>
            <p:nvPr/>
          </p:nvSpPr>
          <p:spPr>
            <a:xfrm>
              <a:off x="3188698" y="4519328"/>
              <a:ext cx="7507877" cy="77880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05AB3FB-C4CE-4FB6-AFE3-7B564936B023}"/>
                </a:ext>
              </a:extLst>
            </p:cNvPr>
            <p:cNvSpPr/>
            <p:nvPr/>
          </p:nvSpPr>
          <p:spPr>
            <a:xfrm>
              <a:off x="3025707" y="4177826"/>
              <a:ext cx="1461807" cy="146180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itle 1">
              <a:extLst>
                <a:ext uri="{FF2B5EF4-FFF2-40B4-BE49-F238E27FC236}">
                  <a16:creationId xmlns:a16="http://schemas.microsoft.com/office/drawing/2014/main" id="{FA260EA9-F006-4725-88E6-7A8B5C55042A}"/>
                </a:ext>
              </a:extLst>
            </p:cNvPr>
            <p:cNvSpPr txBox="1">
              <a:spLocks/>
            </p:cNvSpPr>
            <p:nvPr/>
          </p:nvSpPr>
          <p:spPr>
            <a:xfrm>
              <a:off x="4756807" y="4604479"/>
              <a:ext cx="5739744" cy="6085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</a:pPr>
              <a:r>
                <a:rPr lang="en-US" sz="2400" b="0" dirty="0">
                  <a:solidFill>
                    <a:srgbClr val="6950C3"/>
                  </a:solidFill>
                </a:rPr>
                <a:t>Lower member &amp; plan sponsor cost</a:t>
              </a:r>
            </a:p>
          </p:txBody>
        </p:sp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54E4FB88-C42E-4EC6-AF3E-04C5B3CF7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244463" y="4382279"/>
              <a:ext cx="1024294" cy="10242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56072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ate Custom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6B5FE90-D180-964A-9343-01DDF587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69335"/>
            <a:ext cx="7711440" cy="10247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3200" b="1" i="0">
                <a:solidFill>
                  <a:schemeClr val="tx2"/>
                </a:solidFill>
                <a:latin typeface="+mj-lt"/>
                <a:ea typeface="Baskerville SemiBold" panose="02020502070401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C52A614-4B5B-624C-8C2D-598B97AAF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BC889A-9B4D-A841-84CF-585BDF9E4CEE}"/>
              </a:ext>
            </a:extLst>
          </p:cNvPr>
          <p:cNvSpPr txBox="1"/>
          <p:nvPr userDrawn="1"/>
        </p:nvSpPr>
        <p:spPr>
          <a:xfrm>
            <a:off x="926448" y="6524821"/>
            <a:ext cx="5474825" cy="279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Property of Bind Benefits, Inc. Do not distribute without written permission. © 2020. Patent Pending.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2F81635-8EF8-954B-8968-EE99E9EE723D}"/>
              </a:ext>
            </a:extLst>
          </p:cNvPr>
          <p:cNvGrpSpPr/>
          <p:nvPr userDrawn="1"/>
        </p:nvGrpSpPr>
        <p:grpSpPr>
          <a:xfrm>
            <a:off x="11001375" y="6372225"/>
            <a:ext cx="930275" cy="371475"/>
            <a:chOff x="11001375" y="6372225"/>
            <a:chExt cx="930275" cy="3714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2C9127D-CE12-424A-A81A-B14DD0B2E91A}"/>
                </a:ext>
              </a:extLst>
            </p:cNvPr>
            <p:cNvSpPr/>
            <p:nvPr userDrawn="1"/>
          </p:nvSpPr>
          <p:spPr>
            <a:xfrm>
              <a:off x="11001375" y="6372225"/>
              <a:ext cx="930275" cy="371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DCB0AF-319C-5942-A256-A863EE7D91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121193" y="6428345"/>
              <a:ext cx="704110" cy="264913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DF9C4B2-FB99-AD4C-8911-B38AC38C9DD2}"/>
              </a:ext>
            </a:extLst>
          </p:cNvPr>
          <p:cNvGrpSpPr/>
          <p:nvPr userDrawn="1"/>
        </p:nvGrpSpPr>
        <p:grpSpPr>
          <a:xfrm>
            <a:off x="8837622" y="354792"/>
            <a:ext cx="3396400" cy="646329"/>
            <a:chOff x="8809047" y="588890"/>
            <a:chExt cx="3396400" cy="646329"/>
          </a:xfrm>
        </p:grpSpPr>
        <p:sp>
          <p:nvSpPr>
            <p:cNvPr id="10" name="Round Same Side Corner Rectangle 9">
              <a:extLst>
                <a:ext uri="{FF2B5EF4-FFF2-40B4-BE49-F238E27FC236}">
                  <a16:creationId xmlns:a16="http://schemas.microsoft.com/office/drawing/2014/main" id="{ED43E5A3-6112-D94D-B6A5-B3DA367A65FF}"/>
                </a:ext>
              </a:extLst>
            </p:cNvPr>
            <p:cNvSpPr/>
            <p:nvPr/>
          </p:nvSpPr>
          <p:spPr>
            <a:xfrm rot="16200000">
              <a:off x="10169005" y="-771068"/>
              <a:ext cx="646329" cy="336624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0AC2652-B760-AA4A-BAC6-25CB6EBAB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921393" y="675861"/>
              <a:ext cx="553068" cy="553068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F91C9D45-83F7-D249-94F7-64212A445CFA}"/>
                </a:ext>
              </a:extLst>
            </p:cNvPr>
            <p:cNvSpPr txBox="1">
              <a:spLocks/>
            </p:cNvSpPr>
            <p:nvPr/>
          </p:nvSpPr>
          <p:spPr>
            <a:xfrm>
              <a:off x="9584494" y="689307"/>
              <a:ext cx="2620953" cy="51823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</a:pPr>
              <a:r>
                <a:rPr lang="en-US" sz="1800" b="0" dirty="0">
                  <a:solidFill>
                    <a:srgbClr val="6950C3"/>
                  </a:solidFill>
                </a:rPr>
                <a:t>Activate consumers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301E055-5B73-41D0-B266-35A1490F0D0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41012" y="2864842"/>
            <a:ext cx="1551766" cy="1169793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1419F433-B3F6-4BD4-90D4-1D025344AEB3}"/>
              </a:ext>
            </a:extLst>
          </p:cNvPr>
          <p:cNvGrpSpPr/>
          <p:nvPr userDrawn="1"/>
        </p:nvGrpSpPr>
        <p:grpSpPr>
          <a:xfrm>
            <a:off x="3207028" y="2864842"/>
            <a:ext cx="4070466" cy="1314824"/>
            <a:chOff x="4196842" y="2073714"/>
            <a:chExt cx="4070466" cy="1314824"/>
          </a:xfrm>
        </p:grpSpPr>
        <p:sp>
          <p:nvSpPr>
            <p:cNvPr id="17" name="Rounded Rectangle 33">
              <a:extLst>
                <a:ext uri="{FF2B5EF4-FFF2-40B4-BE49-F238E27FC236}">
                  <a16:creationId xmlns:a16="http://schemas.microsoft.com/office/drawing/2014/main" id="{2B0DE57C-41CB-4926-93BF-241A10FF323B}"/>
                </a:ext>
              </a:extLst>
            </p:cNvPr>
            <p:cNvSpPr/>
            <p:nvPr/>
          </p:nvSpPr>
          <p:spPr>
            <a:xfrm>
              <a:off x="4872086" y="2218745"/>
              <a:ext cx="3395222" cy="102476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950C3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CA73F0A-F0A2-483F-864A-2230EF5BA6E2}"/>
                </a:ext>
              </a:extLst>
            </p:cNvPr>
            <p:cNvSpPr/>
            <p:nvPr/>
          </p:nvSpPr>
          <p:spPr>
            <a:xfrm>
              <a:off x="4196842" y="2073714"/>
              <a:ext cx="1314824" cy="13148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950C3"/>
                </a:solidFill>
              </a:endParaRPr>
            </a:p>
          </p:txBody>
        </p:sp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E47C15AE-7A39-4E55-8EB7-83D007B511A7}"/>
                </a:ext>
              </a:extLst>
            </p:cNvPr>
            <p:cNvSpPr txBox="1">
              <a:spLocks/>
            </p:cNvSpPr>
            <p:nvPr/>
          </p:nvSpPr>
          <p:spPr>
            <a:xfrm>
              <a:off x="5432005" y="2426876"/>
              <a:ext cx="2712754" cy="6085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1800" b="0" dirty="0">
                  <a:solidFill>
                    <a:srgbClr val="6950C3"/>
                  </a:solidFill>
                  <a:latin typeface="+mn-lt"/>
                </a:rPr>
                <a:t>households with any digital or live interaction with Bind in Month</a:t>
              </a:r>
              <a:endParaRPr lang="en-US" dirty="0">
                <a:solidFill>
                  <a:srgbClr val="6950C3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C70698B-381D-462A-A5B5-272BAABC06B1}"/>
              </a:ext>
            </a:extLst>
          </p:cNvPr>
          <p:cNvGrpSpPr/>
          <p:nvPr userDrawn="1"/>
        </p:nvGrpSpPr>
        <p:grpSpPr>
          <a:xfrm>
            <a:off x="7714864" y="2864842"/>
            <a:ext cx="4070466" cy="1314824"/>
            <a:chOff x="4196842" y="2073714"/>
            <a:chExt cx="4070466" cy="1314824"/>
          </a:xfrm>
        </p:grpSpPr>
        <p:sp>
          <p:nvSpPr>
            <p:cNvPr id="22" name="Rounded Rectangle 16">
              <a:extLst>
                <a:ext uri="{FF2B5EF4-FFF2-40B4-BE49-F238E27FC236}">
                  <a16:creationId xmlns:a16="http://schemas.microsoft.com/office/drawing/2014/main" id="{A3706436-5E46-486D-98D2-79A9BC83E9E4}"/>
                </a:ext>
              </a:extLst>
            </p:cNvPr>
            <p:cNvSpPr/>
            <p:nvPr/>
          </p:nvSpPr>
          <p:spPr>
            <a:xfrm>
              <a:off x="4872086" y="2218745"/>
              <a:ext cx="3395222" cy="102476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950C3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52305D5-F190-479B-8E5F-74CCFCD728A8}"/>
                </a:ext>
              </a:extLst>
            </p:cNvPr>
            <p:cNvSpPr/>
            <p:nvPr/>
          </p:nvSpPr>
          <p:spPr>
            <a:xfrm>
              <a:off x="4196842" y="2073714"/>
              <a:ext cx="1314824" cy="13148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950C3"/>
                </a:solidFill>
              </a:endParaRPr>
            </a:p>
          </p:txBody>
        </p:sp>
        <p:sp>
          <p:nvSpPr>
            <p:cNvPr id="24" name="Title 1">
              <a:extLst>
                <a:ext uri="{FF2B5EF4-FFF2-40B4-BE49-F238E27FC236}">
                  <a16:creationId xmlns:a16="http://schemas.microsoft.com/office/drawing/2014/main" id="{25E01CCA-70DB-4616-8EEA-F33467BC82FF}"/>
                </a:ext>
              </a:extLst>
            </p:cNvPr>
            <p:cNvSpPr txBox="1">
              <a:spLocks/>
            </p:cNvSpPr>
            <p:nvPr/>
          </p:nvSpPr>
          <p:spPr>
            <a:xfrm>
              <a:off x="5432005" y="2426876"/>
              <a:ext cx="2712754" cy="6085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1800" b="0" dirty="0">
                  <a:solidFill>
                    <a:srgbClr val="6950C3"/>
                  </a:solidFill>
                  <a:latin typeface="+mn-lt"/>
                </a:rPr>
                <a:t>households with any digital or live interaction with Bind YTD</a:t>
              </a:r>
              <a:endParaRPr lang="en-US">
                <a:solidFill>
                  <a:srgbClr val="6950C3"/>
                </a:solidFill>
              </a:endParaRPr>
            </a:p>
          </p:txBody>
        </p:sp>
      </p:grp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DCA968F9-1AAC-4570-A6C3-71C14FC88BC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314389" y="3202849"/>
            <a:ext cx="1005253" cy="608012"/>
          </a:xfrm>
        </p:spPr>
        <p:txBody>
          <a:bodyPr>
            <a:noAutofit/>
          </a:bodyPr>
          <a:lstStyle>
            <a:lvl1pPr algn="ctr">
              <a:defRPr lang="en-US" sz="3200" b="1" i="0" kern="1200" dirty="0">
                <a:solidFill>
                  <a:srgbClr val="6950C3"/>
                </a:solidFill>
                <a:latin typeface="+mj-lt"/>
                <a:ea typeface="Baskerville SemiBold" panose="02020502070401020303" pitchFamily="18" charset="0"/>
                <a:cs typeface="+mj-cs"/>
              </a:defRPr>
            </a:lvl1pPr>
          </a:lstStyle>
          <a:p>
            <a:pPr lvl="0"/>
            <a:r>
              <a:rPr lang="en-US" dirty="0"/>
              <a:t>Txt%</a:t>
            </a:r>
          </a:p>
        </p:txBody>
      </p:sp>
      <p:sp>
        <p:nvSpPr>
          <p:cNvPr id="30" name="Content Placeholder 28">
            <a:extLst>
              <a:ext uri="{FF2B5EF4-FFF2-40B4-BE49-F238E27FC236}">
                <a16:creationId xmlns:a16="http://schemas.microsoft.com/office/drawing/2014/main" id="{AFECE475-755D-4EEA-B8D0-E2DC1C7F0C0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830189" y="3202849"/>
            <a:ext cx="1062545" cy="608012"/>
          </a:xfrm>
        </p:spPr>
        <p:txBody>
          <a:bodyPr>
            <a:noAutofit/>
          </a:bodyPr>
          <a:lstStyle>
            <a:lvl1pPr algn="ctr">
              <a:defRPr lang="en-US" sz="3200" b="1" i="0" kern="1200" dirty="0">
                <a:solidFill>
                  <a:srgbClr val="6950C3"/>
                </a:solidFill>
                <a:latin typeface="+mj-lt"/>
                <a:ea typeface="Baskerville SemiBold" panose="02020502070401020303" pitchFamily="18" charset="0"/>
                <a:cs typeface="+mj-cs"/>
              </a:defRPr>
            </a:lvl1pPr>
          </a:lstStyle>
          <a:p>
            <a:pPr lvl="0"/>
            <a:r>
              <a:rPr lang="en-US" dirty="0"/>
              <a:t>Txt%</a:t>
            </a:r>
          </a:p>
        </p:txBody>
      </p:sp>
    </p:spTree>
    <p:extLst>
      <p:ext uri="{BB962C8B-B14F-4D97-AF65-F5344CB8AC3E}">
        <p14:creationId xmlns:p14="http://schemas.microsoft.com/office/powerpoint/2010/main" val="33874963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ctivate Custom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6B5FE90-D180-964A-9343-01DDF587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69335"/>
            <a:ext cx="7711440" cy="10247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3200" b="1" i="0">
                <a:solidFill>
                  <a:schemeClr val="tx2"/>
                </a:solidFill>
                <a:latin typeface="+mj-lt"/>
                <a:ea typeface="Baskerville SemiBold" panose="02020502070401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C52A614-4B5B-624C-8C2D-598B97AAF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BC889A-9B4D-A841-84CF-585BDF9E4CEE}"/>
              </a:ext>
            </a:extLst>
          </p:cNvPr>
          <p:cNvSpPr txBox="1"/>
          <p:nvPr userDrawn="1"/>
        </p:nvSpPr>
        <p:spPr>
          <a:xfrm>
            <a:off x="926448" y="6524821"/>
            <a:ext cx="5474825" cy="279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Property of Bind Benefits, Inc. Do not distribute without written permission. © 2020. Patent Pending.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2F81635-8EF8-954B-8968-EE99E9EE723D}"/>
              </a:ext>
            </a:extLst>
          </p:cNvPr>
          <p:cNvGrpSpPr/>
          <p:nvPr userDrawn="1"/>
        </p:nvGrpSpPr>
        <p:grpSpPr>
          <a:xfrm>
            <a:off x="11001375" y="6372225"/>
            <a:ext cx="930275" cy="371475"/>
            <a:chOff x="11001375" y="6372225"/>
            <a:chExt cx="930275" cy="3714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2C9127D-CE12-424A-A81A-B14DD0B2E91A}"/>
                </a:ext>
              </a:extLst>
            </p:cNvPr>
            <p:cNvSpPr/>
            <p:nvPr userDrawn="1"/>
          </p:nvSpPr>
          <p:spPr>
            <a:xfrm>
              <a:off x="11001375" y="6372225"/>
              <a:ext cx="930275" cy="371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DCB0AF-319C-5942-A256-A863EE7D91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121193" y="6428345"/>
              <a:ext cx="704110" cy="264913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DF9C4B2-FB99-AD4C-8911-B38AC38C9DD2}"/>
              </a:ext>
            </a:extLst>
          </p:cNvPr>
          <p:cNvGrpSpPr/>
          <p:nvPr userDrawn="1"/>
        </p:nvGrpSpPr>
        <p:grpSpPr>
          <a:xfrm>
            <a:off x="8837622" y="354792"/>
            <a:ext cx="3396400" cy="646329"/>
            <a:chOff x="8809047" y="588890"/>
            <a:chExt cx="3396400" cy="646329"/>
          </a:xfrm>
        </p:grpSpPr>
        <p:sp>
          <p:nvSpPr>
            <p:cNvPr id="10" name="Round Same Side Corner Rectangle 9">
              <a:extLst>
                <a:ext uri="{FF2B5EF4-FFF2-40B4-BE49-F238E27FC236}">
                  <a16:creationId xmlns:a16="http://schemas.microsoft.com/office/drawing/2014/main" id="{ED43E5A3-6112-D94D-B6A5-B3DA367A65FF}"/>
                </a:ext>
              </a:extLst>
            </p:cNvPr>
            <p:cNvSpPr/>
            <p:nvPr/>
          </p:nvSpPr>
          <p:spPr>
            <a:xfrm rot="16200000">
              <a:off x="10169005" y="-771068"/>
              <a:ext cx="646329" cy="336624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0AC2652-B760-AA4A-BAC6-25CB6EBAB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921393" y="675861"/>
              <a:ext cx="553068" cy="553068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F91C9D45-83F7-D249-94F7-64212A445CFA}"/>
                </a:ext>
              </a:extLst>
            </p:cNvPr>
            <p:cNvSpPr txBox="1">
              <a:spLocks/>
            </p:cNvSpPr>
            <p:nvPr/>
          </p:nvSpPr>
          <p:spPr>
            <a:xfrm>
              <a:off x="9584494" y="689307"/>
              <a:ext cx="2620953" cy="51823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</a:pPr>
              <a:r>
                <a:rPr lang="en-US" sz="1800" b="0" dirty="0">
                  <a:solidFill>
                    <a:srgbClr val="6950C3"/>
                  </a:solidFill>
                </a:rPr>
                <a:t>Activate consumers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8B6050B-B3FB-4B71-9AFF-7F82EF3FBBDF}"/>
              </a:ext>
            </a:extLst>
          </p:cNvPr>
          <p:cNvGrpSpPr/>
          <p:nvPr userDrawn="1"/>
        </p:nvGrpSpPr>
        <p:grpSpPr>
          <a:xfrm>
            <a:off x="4356996" y="1942306"/>
            <a:ext cx="2869810" cy="1314824"/>
            <a:chOff x="365760" y="1646816"/>
            <a:chExt cx="2869810" cy="1314824"/>
          </a:xfrm>
        </p:grpSpPr>
        <p:sp>
          <p:nvSpPr>
            <p:cNvPr id="27" name="Rounded Rectangle 19">
              <a:extLst>
                <a:ext uri="{FF2B5EF4-FFF2-40B4-BE49-F238E27FC236}">
                  <a16:creationId xmlns:a16="http://schemas.microsoft.com/office/drawing/2014/main" id="{BE4E7725-4C47-4CB9-9139-0DAFBEE62FF5}"/>
                </a:ext>
              </a:extLst>
            </p:cNvPr>
            <p:cNvSpPr/>
            <p:nvPr/>
          </p:nvSpPr>
          <p:spPr>
            <a:xfrm>
              <a:off x="1041004" y="1791847"/>
              <a:ext cx="2194566" cy="10247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950C3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956C6EE-BB57-4A32-9F5D-40BCB4F04FEE}"/>
                </a:ext>
              </a:extLst>
            </p:cNvPr>
            <p:cNvSpPr/>
            <p:nvPr/>
          </p:nvSpPr>
          <p:spPr>
            <a:xfrm>
              <a:off x="365760" y="1646816"/>
              <a:ext cx="1314824" cy="131482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950C3"/>
                </a:solidFill>
              </a:endParaRPr>
            </a:p>
          </p:txBody>
        </p:sp>
        <p:sp>
          <p:nvSpPr>
            <p:cNvPr id="29" name="Title 1">
              <a:extLst>
                <a:ext uri="{FF2B5EF4-FFF2-40B4-BE49-F238E27FC236}">
                  <a16:creationId xmlns:a16="http://schemas.microsoft.com/office/drawing/2014/main" id="{673C247E-1A35-4CBF-80CD-5E35B3C599CD}"/>
                </a:ext>
              </a:extLst>
            </p:cNvPr>
            <p:cNvSpPr txBox="1">
              <a:spLocks/>
            </p:cNvSpPr>
            <p:nvPr/>
          </p:nvSpPr>
          <p:spPr>
            <a:xfrm>
              <a:off x="1483633" y="1985910"/>
              <a:ext cx="1618282" cy="6085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1400" b="0" dirty="0">
                  <a:solidFill>
                    <a:srgbClr val="6950C3"/>
                  </a:solidFill>
                  <a:latin typeface="+mn-lt"/>
                </a:rPr>
                <a:t>households that registered with </a:t>
              </a:r>
              <a:r>
                <a:rPr lang="en-US" sz="1400" b="0" dirty="0" err="1">
                  <a:solidFill>
                    <a:srgbClr val="6950C3"/>
                  </a:solidFill>
                  <a:latin typeface="+mn-lt"/>
                </a:rPr>
                <a:t>MyBind</a:t>
              </a:r>
              <a:r>
                <a:rPr lang="en-US" sz="1400" b="0" dirty="0">
                  <a:solidFill>
                    <a:srgbClr val="6950C3"/>
                  </a:solidFill>
                  <a:latin typeface="+mn-lt"/>
                </a:rPr>
                <a:t> in Month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ED58CD8-6EE7-494E-92AD-BC079028B006}"/>
              </a:ext>
            </a:extLst>
          </p:cNvPr>
          <p:cNvGrpSpPr/>
          <p:nvPr userDrawn="1"/>
        </p:nvGrpSpPr>
        <p:grpSpPr>
          <a:xfrm>
            <a:off x="7902049" y="1892323"/>
            <a:ext cx="2869810" cy="1314824"/>
            <a:chOff x="365760" y="1646816"/>
            <a:chExt cx="2869810" cy="1314824"/>
          </a:xfrm>
        </p:grpSpPr>
        <p:sp>
          <p:nvSpPr>
            <p:cNvPr id="32" name="Rounded Rectangle 45">
              <a:extLst>
                <a:ext uri="{FF2B5EF4-FFF2-40B4-BE49-F238E27FC236}">
                  <a16:creationId xmlns:a16="http://schemas.microsoft.com/office/drawing/2014/main" id="{53B15461-7B8E-4813-9516-F520ABF3F4DF}"/>
                </a:ext>
              </a:extLst>
            </p:cNvPr>
            <p:cNvSpPr/>
            <p:nvPr/>
          </p:nvSpPr>
          <p:spPr>
            <a:xfrm>
              <a:off x="1041004" y="1791847"/>
              <a:ext cx="2194566" cy="10247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950C3"/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737A587-3FAB-420F-856F-5338398F1AC9}"/>
                </a:ext>
              </a:extLst>
            </p:cNvPr>
            <p:cNvSpPr/>
            <p:nvPr/>
          </p:nvSpPr>
          <p:spPr>
            <a:xfrm>
              <a:off x="365760" y="1646816"/>
              <a:ext cx="1314824" cy="131482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950C3"/>
                </a:solidFill>
              </a:endParaRPr>
            </a:p>
          </p:txBody>
        </p:sp>
        <p:sp>
          <p:nvSpPr>
            <p:cNvPr id="34" name="Title 1">
              <a:extLst>
                <a:ext uri="{FF2B5EF4-FFF2-40B4-BE49-F238E27FC236}">
                  <a16:creationId xmlns:a16="http://schemas.microsoft.com/office/drawing/2014/main" id="{6343E0D0-9996-4D0B-8922-59FF7754BF52}"/>
                </a:ext>
              </a:extLst>
            </p:cNvPr>
            <p:cNvSpPr txBox="1">
              <a:spLocks/>
            </p:cNvSpPr>
            <p:nvPr/>
          </p:nvSpPr>
          <p:spPr>
            <a:xfrm>
              <a:off x="1483633" y="1985910"/>
              <a:ext cx="1618282" cy="6085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1400" b="0" dirty="0">
                  <a:solidFill>
                    <a:srgbClr val="6950C3"/>
                  </a:solidFill>
                  <a:latin typeface="+mn-lt"/>
                </a:rPr>
                <a:t>households that registered with </a:t>
              </a:r>
              <a:r>
                <a:rPr lang="en-US" sz="1400" b="0" dirty="0" err="1">
                  <a:solidFill>
                    <a:srgbClr val="6950C3"/>
                  </a:solidFill>
                  <a:latin typeface="+mn-lt"/>
                </a:rPr>
                <a:t>MyBind</a:t>
              </a:r>
              <a:r>
                <a:rPr lang="en-US" sz="1400" b="0" dirty="0">
                  <a:solidFill>
                    <a:srgbClr val="6950C3"/>
                  </a:solidFill>
                  <a:latin typeface="+mn-lt"/>
                </a:rPr>
                <a:t> YTD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6B40B6F-916F-4272-80D3-E770B4916485}"/>
              </a:ext>
            </a:extLst>
          </p:cNvPr>
          <p:cNvGrpSpPr/>
          <p:nvPr userDrawn="1"/>
        </p:nvGrpSpPr>
        <p:grpSpPr>
          <a:xfrm>
            <a:off x="4356996" y="3934696"/>
            <a:ext cx="2959013" cy="1314824"/>
            <a:chOff x="365760" y="1646816"/>
            <a:chExt cx="2959013" cy="1314824"/>
          </a:xfrm>
        </p:grpSpPr>
        <p:sp>
          <p:nvSpPr>
            <p:cNvPr id="37" name="Rounded Rectangle 50">
              <a:extLst>
                <a:ext uri="{FF2B5EF4-FFF2-40B4-BE49-F238E27FC236}">
                  <a16:creationId xmlns:a16="http://schemas.microsoft.com/office/drawing/2014/main" id="{5C23990F-A9E9-48D7-896B-B2BC16B2F03C}"/>
                </a:ext>
              </a:extLst>
            </p:cNvPr>
            <p:cNvSpPr/>
            <p:nvPr/>
          </p:nvSpPr>
          <p:spPr>
            <a:xfrm>
              <a:off x="1041004" y="1791847"/>
              <a:ext cx="2194566" cy="1024762"/>
            </a:xfrm>
            <a:prstGeom prst="round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950C3"/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B17C866-3BDF-42C8-B265-A8351214A14F}"/>
                </a:ext>
              </a:extLst>
            </p:cNvPr>
            <p:cNvSpPr/>
            <p:nvPr/>
          </p:nvSpPr>
          <p:spPr>
            <a:xfrm>
              <a:off x="365760" y="1646816"/>
              <a:ext cx="1314824" cy="1314824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950C3"/>
                </a:solidFill>
              </a:endParaRPr>
            </a:p>
          </p:txBody>
        </p:sp>
        <p:sp>
          <p:nvSpPr>
            <p:cNvPr id="39" name="Title 1">
              <a:extLst>
                <a:ext uri="{FF2B5EF4-FFF2-40B4-BE49-F238E27FC236}">
                  <a16:creationId xmlns:a16="http://schemas.microsoft.com/office/drawing/2014/main" id="{F67634A2-481A-4443-AA6B-A474B6EB2FBF}"/>
                </a:ext>
              </a:extLst>
            </p:cNvPr>
            <p:cNvSpPr txBox="1">
              <a:spLocks/>
            </p:cNvSpPr>
            <p:nvPr/>
          </p:nvSpPr>
          <p:spPr>
            <a:xfrm>
              <a:off x="1441428" y="1985910"/>
              <a:ext cx="1883345" cy="6085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 lvl="0"/>
              <a:r>
                <a:rPr lang="en-US" sz="1400" b="0" dirty="0">
                  <a:solidFill>
                    <a:srgbClr val="6950C3"/>
                  </a:solidFill>
                  <a:latin typeface="+mn-lt"/>
                </a:rPr>
                <a:t>households with </a:t>
              </a:r>
              <a:r>
                <a:rPr lang="en-US" sz="1400" b="0" dirty="0" err="1">
                  <a:solidFill>
                    <a:srgbClr val="6950C3"/>
                  </a:solidFill>
                  <a:latin typeface="+mn-lt"/>
                </a:rPr>
                <a:t>MyBind</a:t>
              </a:r>
              <a:r>
                <a:rPr lang="en-US" sz="1400" b="0" dirty="0">
                  <a:solidFill>
                    <a:srgbClr val="6950C3"/>
                  </a:solidFill>
                  <a:latin typeface="+mn-lt"/>
                </a:rPr>
                <a:t> interaction </a:t>
              </a:r>
            </a:p>
            <a:p>
              <a:pPr lvl="0"/>
              <a:r>
                <a:rPr lang="en-US" sz="1400" b="0" dirty="0">
                  <a:solidFill>
                    <a:srgbClr val="6950C3"/>
                  </a:solidFill>
                  <a:latin typeface="+mn-lt"/>
                </a:rPr>
                <a:t>in Month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2ECA366-C5FE-450D-923F-1980D93951E1}"/>
              </a:ext>
            </a:extLst>
          </p:cNvPr>
          <p:cNvGrpSpPr/>
          <p:nvPr userDrawn="1"/>
        </p:nvGrpSpPr>
        <p:grpSpPr>
          <a:xfrm>
            <a:off x="7902049" y="3920628"/>
            <a:ext cx="2869810" cy="1314824"/>
            <a:chOff x="365760" y="1646816"/>
            <a:chExt cx="2869810" cy="1314824"/>
          </a:xfrm>
        </p:grpSpPr>
        <p:sp>
          <p:nvSpPr>
            <p:cNvPr id="42" name="Rounded Rectangle 55">
              <a:extLst>
                <a:ext uri="{FF2B5EF4-FFF2-40B4-BE49-F238E27FC236}">
                  <a16:creationId xmlns:a16="http://schemas.microsoft.com/office/drawing/2014/main" id="{E9CB6BD3-FCDF-4FFB-B20A-39C19629FAB1}"/>
                </a:ext>
              </a:extLst>
            </p:cNvPr>
            <p:cNvSpPr/>
            <p:nvPr/>
          </p:nvSpPr>
          <p:spPr>
            <a:xfrm>
              <a:off x="1041004" y="1791847"/>
              <a:ext cx="2194566" cy="1024762"/>
            </a:xfrm>
            <a:prstGeom prst="round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950C3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CC7D6A1-E898-4D02-95AF-85C73B54EA95}"/>
                </a:ext>
              </a:extLst>
            </p:cNvPr>
            <p:cNvSpPr/>
            <p:nvPr/>
          </p:nvSpPr>
          <p:spPr>
            <a:xfrm>
              <a:off x="365760" y="1646816"/>
              <a:ext cx="1314824" cy="1314824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950C3"/>
                </a:solidFill>
              </a:endParaRPr>
            </a:p>
          </p:txBody>
        </p:sp>
        <p:sp>
          <p:nvSpPr>
            <p:cNvPr id="44" name="Title 1">
              <a:extLst>
                <a:ext uri="{FF2B5EF4-FFF2-40B4-BE49-F238E27FC236}">
                  <a16:creationId xmlns:a16="http://schemas.microsoft.com/office/drawing/2014/main" id="{3991ADCF-2B30-4613-A9C0-125B92087E87}"/>
                </a:ext>
              </a:extLst>
            </p:cNvPr>
            <p:cNvSpPr txBox="1">
              <a:spLocks/>
            </p:cNvSpPr>
            <p:nvPr/>
          </p:nvSpPr>
          <p:spPr>
            <a:xfrm>
              <a:off x="1441428" y="1985910"/>
              <a:ext cx="1408451" cy="6085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 lvl="0"/>
              <a:r>
                <a:rPr lang="en-US" sz="1400" b="0" dirty="0">
                  <a:solidFill>
                    <a:srgbClr val="6950C3"/>
                  </a:solidFill>
                </a:rPr>
                <a:t>Households</a:t>
              </a:r>
              <a:br>
                <a:rPr lang="en-US" sz="1400" b="0" dirty="0">
                  <a:solidFill>
                    <a:srgbClr val="6950C3"/>
                  </a:solidFill>
                </a:rPr>
              </a:br>
              <a:r>
                <a:rPr lang="en-US" sz="1400" b="0" dirty="0">
                  <a:solidFill>
                    <a:srgbClr val="6950C3"/>
                  </a:solidFill>
                </a:rPr>
                <a:t>with </a:t>
              </a:r>
              <a:r>
                <a:rPr lang="en-US" sz="1400" b="0" dirty="0" err="1">
                  <a:solidFill>
                    <a:srgbClr val="6950C3"/>
                  </a:solidFill>
                </a:rPr>
                <a:t>MyBind</a:t>
              </a:r>
              <a:br>
                <a:rPr lang="en-US" sz="1400" b="0" dirty="0">
                  <a:solidFill>
                    <a:srgbClr val="6950C3"/>
                  </a:solidFill>
                </a:rPr>
              </a:br>
              <a:r>
                <a:rPr lang="en-US" sz="1400" b="0" dirty="0">
                  <a:solidFill>
                    <a:srgbClr val="6950C3"/>
                  </a:solidFill>
                </a:rPr>
                <a:t>interaction  YTD</a:t>
              </a:r>
            </a:p>
          </p:txBody>
        </p:sp>
      </p:grpSp>
      <p:pic>
        <p:nvPicPr>
          <p:cNvPr id="46" name="Picture 4" descr="Icon&#10;&#10;Description automatically generated">
            <a:extLst>
              <a:ext uri="{FF2B5EF4-FFF2-40B4-BE49-F238E27FC236}">
                <a16:creationId xmlns:a16="http://schemas.microsoft.com/office/drawing/2014/main" id="{3E1A299C-99CF-4503-93BD-7E556ED6EC7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489613" y="2718661"/>
            <a:ext cx="895350" cy="1524000"/>
          </a:xfrm>
          <a:prstGeom prst="rect">
            <a:avLst/>
          </a:prstGeom>
        </p:spPr>
      </p:pic>
      <p:sp>
        <p:nvSpPr>
          <p:cNvPr id="47" name="Content Placeholder 28">
            <a:extLst>
              <a:ext uri="{FF2B5EF4-FFF2-40B4-BE49-F238E27FC236}">
                <a16:creationId xmlns:a16="http://schemas.microsoft.com/office/drawing/2014/main" id="{2A07F76D-E32F-4EF9-B1E7-8C22F8CF412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469616" y="2281889"/>
            <a:ext cx="1005253" cy="608012"/>
          </a:xfrm>
        </p:spPr>
        <p:txBody>
          <a:bodyPr>
            <a:noAutofit/>
          </a:bodyPr>
          <a:lstStyle>
            <a:lvl1pPr algn="ctr">
              <a:defRPr lang="en-US" sz="3200" b="1" i="0" kern="1200" dirty="0">
                <a:solidFill>
                  <a:srgbClr val="6950C3"/>
                </a:solidFill>
                <a:latin typeface="+mj-lt"/>
                <a:ea typeface="Baskerville SemiBold" panose="02020502070401020303" pitchFamily="18" charset="0"/>
                <a:cs typeface="+mj-cs"/>
              </a:defRPr>
            </a:lvl1pPr>
          </a:lstStyle>
          <a:p>
            <a:pPr lvl="0"/>
            <a:r>
              <a:rPr lang="en-US" dirty="0"/>
              <a:t>Txt%</a:t>
            </a:r>
          </a:p>
        </p:txBody>
      </p:sp>
      <p:sp>
        <p:nvSpPr>
          <p:cNvPr id="48" name="Content Placeholder 28">
            <a:extLst>
              <a:ext uri="{FF2B5EF4-FFF2-40B4-BE49-F238E27FC236}">
                <a16:creationId xmlns:a16="http://schemas.microsoft.com/office/drawing/2014/main" id="{F01C2045-9F5E-4179-AD9A-366E458E523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014669" y="2232436"/>
            <a:ext cx="1005253" cy="608012"/>
          </a:xfrm>
        </p:spPr>
        <p:txBody>
          <a:bodyPr>
            <a:noAutofit/>
          </a:bodyPr>
          <a:lstStyle>
            <a:lvl1pPr algn="ctr">
              <a:defRPr lang="en-US" sz="3200" b="1" i="0" kern="1200" dirty="0">
                <a:solidFill>
                  <a:srgbClr val="6950C3"/>
                </a:solidFill>
                <a:latin typeface="+mj-lt"/>
                <a:ea typeface="Baskerville SemiBold" panose="02020502070401020303" pitchFamily="18" charset="0"/>
                <a:cs typeface="+mj-cs"/>
              </a:defRPr>
            </a:lvl1pPr>
          </a:lstStyle>
          <a:p>
            <a:pPr lvl="0"/>
            <a:r>
              <a:rPr lang="en-US" dirty="0"/>
              <a:t>Txt%</a:t>
            </a:r>
          </a:p>
        </p:txBody>
      </p:sp>
      <p:sp>
        <p:nvSpPr>
          <p:cNvPr id="49" name="Content Placeholder 28">
            <a:extLst>
              <a:ext uri="{FF2B5EF4-FFF2-40B4-BE49-F238E27FC236}">
                <a16:creationId xmlns:a16="http://schemas.microsoft.com/office/drawing/2014/main" id="{7F8CA4ED-D3D7-4B83-869B-6A29A0DA799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441365" y="4276886"/>
            <a:ext cx="1005253" cy="608012"/>
          </a:xfrm>
        </p:spPr>
        <p:txBody>
          <a:bodyPr>
            <a:noAutofit/>
          </a:bodyPr>
          <a:lstStyle>
            <a:lvl1pPr algn="ctr">
              <a:defRPr lang="en-US" sz="3200" b="1" i="0" kern="1200" dirty="0">
                <a:solidFill>
                  <a:srgbClr val="6950C3"/>
                </a:solidFill>
                <a:latin typeface="+mj-lt"/>
                <a:ea typeface="Baskerville SemiBold" panose="02020502070401020303" pitchFamily="18" charset="0"/>
                <a:cs typeface="+mj-cs"/>
              </a:defRPr>
            </a:lvl1pPr>
          </a:lstStyle>
          <a:p>
            <a:pPr lvl="0"/>
            <a:r>
              <a:rPr lang="en-US" dirty="0"/>
              <a:t>Txt%</a:t>
            </a:r>
          </a:p>
        </p:txBody>
      </p:sp>
      <p:sp>
        <p:nvSpPr>
          <p:cNvPr id="50" name="Content Placeholder 28">
            <a:extLst>
              <a:ext uri="{FF2B5EF4-FFF2-40B4-BE49-F238E27FC236}">
                <a16:creationId xmlns:a16="http://schemas.microsoft.com/office/drawing/2014/main" id="{DED27BC8-B065-4D00-BB07-60BC74060CE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997865" y="4288102"/>
            <a:ext cx="1005253" cy="608012"/>
          </a:xfrm>
        </p:spPr>
        <p:txBody>
          <a:bodyPr>
            <a:noAutofit/>
          </a:bodyPr>
          <a:lstStyle>
            <a:lvl1pPr algn="ctr">
              <a:defRPr lang="en-US" sz="3200" b="1" i="0" kern="1200" dirty="0">
                <a:solidFill>
                  <a:srgbClr val="6950C3"/>
                </a:solidFill>
                <a:latin typeface="+mj-lt"/>
                <a:ea typeface="Baskerville SemiBold" panose="02020502070401020303" pitchFamily="18" charset="0"/>
                <a:cs typeface="+mj-cs"/>
              </a:defRPr>
            </a:lvl1pPr>
          </a:lstStyle>
          <a:p>
            <a:pPr lvl="0"/>
            <a:r>
              <a:rPr lang="en-US" dirty="0"/>
              <a:t>Txt%</a:t>
            </a:r>
          </a:p>
        </p:txBody>
      </p:sp>
    </p:spTree>
    <p:extLst>
      <p:ext uri="{BB962C8B-B14F-4D97-AF65-F5344CB8AC3E}">
        <p14:creationId xmlns:p14="http://schemas.microsoft.com/office/powerpoint/2010/main" val="40357908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ctivate Custom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6B5FE90-D180-964A-9343-01DDF587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69335"/>
            <a:ext cx="7711440" cy="10247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3200" b="1" i="0">
                <a:solidFill>
                  <a:schemeClr val="tx2"/>
                </a:solidFill>
                <a:latin typeface="+mj-lt"/>
                <a:ea typeface="Baskerville SemiBold" panose="02020502070401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C52A614-4B5B-624C-8C2D-598B97AAF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BC889A-9B4D-A841-84CF-585BDF9E4CEE}"/>
              </a:ext>
            </a:extLst>
          </p:cNvPr>
          <p:cNvSpPr txBox="1"/>
          <p:nvPr userDrawn="1"/>
        </p:nvSpPr>
        <p:spPr>
          <a:xfrm>
            <a:off x="926448" y="6524821"/>
            <a:ext cx="5474825" cy="279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Property of Bind Benefits, Inc. Do not distribute without written permission. © 2020. Patent Pending.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2F81635-8EF8-954B-8968-EE99E9EE723D}"/>
              </a:ext>
            </a:extLst>
          </p:cNvPr>
          <p:cNvGrpSpPr/>
          <p:nvPr userDrawn="1"/>
        </p:nvGrpSpPr>
        <p:grpSpPr>
          <a:xfrm>
            <a:off x="11001375" y="6372225"/>
            <a:ext cx="930275" cy="371475"/>
            <a:chOff x="11001375" y="6372225"/>
            <a:chExt cx="930275" cy="3714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2C9127D-CE12-424A-A81A-B14DD0B2E91A}"/>
                </a:ext>
              </a:extLst>
            </p:cNvPr>
            <p:cNvSpPr/>
            <p:nvPr userDrawn="1"/>
          </p:nvSpPr>
          <p:spPr>
            <a:xfrm>
              <a:off x="11001375" y="6372225"/>
              <a:ext cx="930275" cy="371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DCB0AF-319C-5942-A256-A863EE7D91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121193" y="6428345"/>
              <a:ext cx="704110" cy="264913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DF9C4B2-FB99-AD4C-8911-B38AC38C9DD2}"/>
              </a:ext>
            </a:extLst>
          </p:cNvPr>
          <p:cNvGrpSpPr/>
          <p:nvPr userDrawn="1"/>
        </p:nvGrpSpPr>
        <p:grpSpPr>
          <a:xfrm>
            <a:off x="8837622" y="354792"/>
            <a:ext cx="3396400" cy="646329"/>
            <a:chOff x="8809047" y="588890"/>
            <a:chExt cx="3396400" cy="646329"/>
          </a:xfrm>
        </p:grpSpPr>
        <p:sp>
          <p:nvSpPr>
            <p:cNvPr id="10" name="Round Same Side Corner Rectangle 9">
              <a:extLst>
                <a:ext uri="{FF2B5EF4-FFF2-40B4-BE49-F238E27FC236}">
                  <a16:creationId xmlns:a16="http://schemas.microsoft.com/office/drawing/2014/main" id="{ED43E5A3-6112-D94D-B6A5-B3DA367A65FF}"/>
                </a:ext>
              </a:extLst>
            </p:cNvPr>
            <p:cNvSpPr/>
            <p:nvPr/>
          </p:nvSpPr>
          <p:spPr>
            <a:xfrm rot="16200000">
              <a:off x="10169005" y="-771068"/>
              <a:ext cx="646329" cy="336624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0AC2652-B760-AA4A-BAC6-25CB6EBAB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921393" y="675861"/>
              <a:ext cx="553068" cy="553068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F91C9D45-83F7-D249-94F7-64212A445CFA}"/>
                </a:ext>
              </a:extLst>
            </p:cNvPr>
            <p:cNvSpPr txBox="1">
              <a:spLocks/>
            </p:cNvSpPr>
            <p:nvPr/>
          </p:nvSpPr>
          <p:spPr>
            <a:xfrm>
              <a:off x="9584494" y="689307"/>
              <a:ext cx="2620953" cy="51823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</a:pPr>
              <a:r>
                <a:rPr lang="en-US" sz="1800" b="0" dirty="0">
                  <a:solidFill>
                    <a:srgbClr val="6950C3"/>
                  </a:solidFill>
                </a:rPr>
                <a:t>Activate consumers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FD9D95C-16AD-433A-A3BF-5EA592940CA2}"/>
              </a:ext>
            </a:extLst>
          </p:cNvPr>
          <p:cNvGrpSpPr/>
          <p:nvPr userDrawn="1"/>
        </p:nvGrpSpPr>
        <p:grpSpPr>
          <a:xfrm>
            <a:off x="3336818" y="1998415"/>
            <a:ext cx="5658323" cy="1314824"/>
            <a:chOff x="661188" y="1646816"/>
            <a:chExt cx="5658323" cy="1314824"/>
          </a:xfrm>
        </p:grpSpPr>
        <p:sp>
          <p:nvSpPr>
            <p:cNvPr id="48" name="Rounded Rectangle 35">
              <a:extLst>
                <a:ext uri="{FF2B5EF4-FFF2-40B4-BE49-F238E27FC236}">
                  <a16:creationId xmlns:a16="http://schemas.microsoft.com/office/drawing/2014/main" id="{4190658E-3D1D-451E-A8A4-5F2ED52057B1}"/>
                </a:ext>
              </a:extLst>
            </p:cNvPr>
            <p:cNvSpPr/>
            <p:nvPr/>
          </p:nvSpPr>
          <p:spPr>
            <a:xfrm>
              <a:off x="1336431" y="1887824"/>
              <a:ext cx="4983080" cy="83280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950C3"/>
                </a:solidFill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ACD36B2-E06F-43DB-9FFF-83764DB29006}"/>
                </a:ext>
              </a:extLst>
            </p:cNvPr>
            <p:cNvSpPr/>
            <p:nvPr/>
          </p:nvSpPr>
          <p:spPr>
            <a:xfrm>
              <a:off x="661188" y="1646816"/>
              <a:ext cx="1314824" cy="131482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950C3"/>
                </a:solidFill>
              </a:endParaRPr>
            </a:p>
          </p:txBody>
        </p:sp>
        <p:sp>
          <p:nvSpPr>
            <p:cNvPr id="50" name="Title 1">
              <a:extLst>
                <a:ext uri="{FF2B5EF4-FFF2-40B4-BE49-F238E27FC236}">
                  <a16:creationId xmlns:a16="http://schemas.microsoft.com/office/drawing/2014/main" id="{CBDFE78D-CB5A-4F99-A8F9-F901038804AA}"/>
                </a:ext>
              </a:extLst>
            </p:cNvPr>
            <p:cNvSpPr txBox="1">
              <a:spLocks/>
            </p:cNvSpPr>
            <p:nvPr/>
          </p:nvSpPr>
          <p:spPr>
            <a:xfrm>
              <a:off x="1863469" y="1999978"/>
              <a:ext cx="4207714" cy="6085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r>
                <a:rPr lang="en-US" sz="1600" b="0" dirty="0">
                  <a:solidFill>
                    <a:srgbClr val="6950C3"/>
                  </a:solidFill>
                  <a:latin typeface="+mn-lt"/>
                </a:rPr>
                <a:t>average number of </a:t>
              </a:r>
              <a:r>
                <a:rPr lang="en-US" sz="1600" b="0" dirty="0" err="1">
                  <a:solidFill>
                    <a:srgbClr val="6950C3"/>
                  </a:solidFill>
                  <a:latin typeface="+mn-lt"/>
                </a:rPr>
                <a:t>MyBind</a:t>
              </a:r>
              <a:r>
                <a:rPr lang="en-US" sz="1600" b="0" dirty="0">
                  <a:solidFill>
                    <a:srgbClr val="6950C3"/>
                  </a:solidFill>
                  <a:latin typeface="+mn-lt"/>
                </a:rPr>
                <a:t> sessions ​per household with 1+ logins YTD​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555C9B6-0179-4DFC-B3B7-52C64311A6A3}"/>
              </a:ext>
            </a:extLst>
          </p:cNvPr>
          <p:cNvGrpSpPr/>
          <p:nvPr userDrawn="1"/>
        </p:nvGrpSpPr>
        <p:grpSpPr>
          <a:xfrm>
            <a:off x="365760" y="4384394"/>
            <a:ext cx="5658324" cy="1314824"/>
            <a:chOff x="661188" y="1646816"/>
            <a:chExt cx="5658324" cy="1314824"/>
          </a:xfrm>
        </p:grpSpPr>
        <p:sp>
          <p:nvSpPr>
            <p:cNvPr id="53" name="Rounded Rectangle 40">
              <a:extLst>
                <a:ext uri="{FF2B5EF4-FFF2-40B4-BE49-F238E27FC236}">
                  <a16:creationId xmlns:a16="http://schemas.microsoft.com/office/drawing/2014/main" id="{C442677E-7D49-464C-A1E1-9FEDD89C3303}"/>
                </a:ext>
              </a:extLst>
            </p:cNvPr>
            <p:cNvSpPr/>
            <p:nvPr/>
          </p:nvSpPr>
          <p:spPr>
            <a:xfrm>
              <a:off x="1336431" y="1887824"/>
              <a:ext cx="4983081" cy="83280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950C3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905BD92-B6F4-4962-98A7-B6F1A1DF4B1B}"/>
                </a:ext>
              </a:extLst>
            </p:cNvPr>
            <p:cNvSpPr/>
            <p:nvPr/>
          </p:nvSpPr>
          <p:spPr>
            <a:xfrm>
              <a:off x="661188" y="1646816"/>
              <a:ext cx="1314824" cy="13148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950C3"/>
                </a:solidFill>
              </a:endParaRPr>
            </a:p>
          </p:txBody>
        </p:sp>
        <p:sp>
          <p:nvSpPr>
            <p:cNvPr id="55" name="Title 1">
              <a:extLst>
                <a:ext uri="{FF2B5EF4-FFF2-40B4-BE49-F238E27FC236}">
                  <a16:creationId xmlns:a16="http://schemas.microsoft.com/office/drawing/2014/main" id="{8ACBB9DE-CFB0-4A7C-8230-C82B0DEE3392}"/>
                </a:ext>
              </a:extLst>
            </p:cNvPr>
            <p:cNvSpPr txBox="1">
              <a:spLocks/>
            </p:cNvSpPr>
            <p:nvPr/>
          </p:nvSpPr>
          <p:spPr>
            <a:xfrm>
              <a:off x="1736856" y="1999978"/>
              <a:ext cx="4582656" cy="6085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 lvl="0"/>
              <a:r>
                <a:rPr lang="en-US" sz="1400" b="0" dirty="0">
                  <a:solidFill>
                    <a:srgbClr val="6950C3"/>
                  </a:solidFill>
                </a:rPr>
                <a:t>households with </a:t>
              </a:r>
              <a:r>
                <a:rPr lang="en-US" sz="1400" b="0" dirty="0" err="1">
                  <a:solidFill>
                    <a:srgbClr val="6950C3"/>
                  </a:solidFill>
                </a:rPr>
                <a:t>MyBind</a:t>
              </a:r>
              <a:r>
                <a:rPr lang="en-US" sz="1400" b="0" dirty="0">
                  <a:solidFill>
                    <a:srgbClr val="6950C3"/>
                  </a:solidFill>
                </a:rPr>
                <a:t> interaction 60 days prior</a:t>
              </a:r>
              <a:br>
                <a:rPr lang="en-US" sz="1400" b="0" dirty="0">
                  <a:solidFill>
                    <a:srgbClr val="6950C3"/>
                  </a:solidFill>
                </a:rPr>
              </a:br>
              <a:r>
                <a:rPr lang="en-US" sz="1400" b="0" dirty="0">
                  <a:solidFill>
                    <a:srgbClr val="6950C3"/>
                  </a:solidFill>
                </a:rPr>
                <a:t>to activating coverage in Month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B4AC7C7-49DE-40AB-9924-218355575416}"/>
              </a:ext>
            </a:extLst>
          </p:cNvPr>
          <p:cNvGrpSpPr/>
          <p:nvPr userDrawn="1"/>
        </p:nvGrpSpPr>
        <p:grpSpPr>
          <a:xfrm>
            <a:off x="6167915" y="4384394"/>
            <a:ext cx="5658324" cy="1314824"/>
            <a:chOff x="661188" y="1646816"/>
            <a:chExt cx="5658324" cy="1314824"/>
          </a:xfrm>
        </p:grpSpPr>
        <p:sp>
          <p:nvSpPr>
            <p:cNvPr id="58" name="Rounded Rectangle 65">
              <a:extLst>
                <a:ext uri="{FF2B5EF4-FFF2-40B4-BE49-F238E27FC236}">
                  <a16:creationId xmlns:a16="http://schemas.microsoft.com/office/drawing/2014/main" id="{B31C5552-660D-43A5-97EA-E4D60B29043F}"/>
                </a:ext>
              </a:extLst>
            </p:cNvPr>
            <p:cNvSpPr/>
            <p:nvPr/>
          </p:nvSpPr>
          <p:spPr>
            <a:xfrm>
              <a:off x="1336431" y="1887824"/>
              <a:ext cx="4983081" cy="83280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950C3"/>
                </a:solidFill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9B75190-CD1D-415F-B2F6-C6AE08FFD819}"/>
                </a:ext>
              </a:extLst>
            </p:cNvPr>
            <p:cNvSpPr/>
            <p:nvPr/>
          </p:nvSpPr>
          <p:spPr>
            <a:xfrm>
              <a:off x="661188" y="1646816"/>
              <a:ext cx="1314824" cy="13148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950C3"/>
                </a:solidFill>
              </a:endParaRPr>
            </a:p>
          </p:txBody>
        </p:sp>
        <p:sp>
          <p:nvSpPr>
            <p:cNvPr id="60" name="Title 1">
              <a:extLst>
                <a:ext uri="{FF2B5EF4-FFF2-40B4-BE49-F238E27FC236}">
                  <a16:creationId xmlns:a16="http://schemas.microsoft.com/office/drawing/2014/main" id="{FCAAE948-0664-47E0-83FB-91EBE4381563}"/>
                </a:ext>
              </a:extLst>
            </p:cNvPr>
            <p:cNvSpPr txBox="1">
              <a:spLocks/>
            </p:cNvSpPr>
            <p:nvPr/>
          </p:nvSpPr>
          <p:spPr>
            <a:xfrm>
              <a:off x="1736856" y="1999978"/>
              <a:ext cx="4582656" cy="6085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 lvl="0"/>
              <a:r>
                <a:rPr lang="en-US" sz="1400" b="0" dirty="0">
                  <a:solidFill>
                    <a:srgbClr val="6950C3"/>
                  </a:solidFill>
                </a:rPr>
                <a:t>households with </a:t>
              </a:r>
              <a:r>
                <a:rPr lang="en-US" sz="1400" b="0" dirty="0" err="1">
                  <a:solidFill>
                    <a:srgbClr val="6950C3"/>
                  </a:solidFill>
                </a:rPr>
                <a:t>MyBind</a:t>
              </a:r>
              <a:r>
                <a:rPr lang="en-US" sz="1400" b="0" dirty="0">
                  <a:solidFill>
                    <a:srgbClr val="6950C3"/>
                  </a:solidFill>
                </a:rPr>
                <a:t> interaction 60 days prior</a:t>
              </a:r>
              <a:br>
                <a:rPr lang="en-US" sz="1400" b="0" dirty="0">
                  <a:solidFill>
                    <a:srgbClr val="6950C3"/>
                  </a:solidFill>
                </a:rPr>
              </a:br>
              <a:r>
                <a:rPr lang="en-US" sz="1400" b="0" dirty="0">
                  <a:solidFill>
                    <a:srgbClr val="6950C3"/>
                  </a:solidFill>
                </a:rPr>
                <a:t>to activating coverage YTD</a:t>
              </a:r>
            </a:p>
          </p:txBody>
        </p:sp>
      </p:grpSp>
      <p:sp>
        <p:nvSpPr>
          <p:cNvPr id="62" name="Content Placeholder 28">
            <a:extLst>
              <a:ext uri="{FF2B5EF4-FFF2-40B4-BE49-F238E27FC236}">
                <a16:creationId xmlns:a16="http://schemas.microsoft.com/office/drawing/2014/main" id="{163B41E2-B7DA-4320-9B60-AA9583858B9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196915" y="2349450"/>
            <a:ext cx="1594630" cy="608012"/>
          </a:xfrm>
        </p:spPr>
        <p:txBody>
          <a:bodyPr>
            <a:noAutofit/>
          </a:bodyPr>
          <a:lstStyle>
            <a:lvl1pPr algn="ctr">
              <a:defRPr lang="en-US" sz="3200" b="1" i="0" kern="1200" dirty="0">
                <a:solidFill>
                  <a:srgbClr val="6950C3"/>
                </a:solidFill>
                <a:latin typeface="+mj-lt"/>
                <a:ea typeface="Baskerville SemiBold" panose="02020502070401020303" pitchFamily="18" charset="0"/>
                <a:cs typeface="+mj-cs"/>
              </a:defRPr>
            </a:lvl1pPr>
          </a:lstStyle>
          <a:p>
            <a:pPr lvl="0"/>
            <a:r>
              <a:rPr lang="en-US" dirty="0"/>
              <a:t>Txt%</a:t>
            </a:r>
          </a:p>
        </p:txBody>
      </p:sp>
      <p:sp>
        <p:nvSpPr>
          <p:cNvPr id="63" name="Content Placeholder 28">
            <a:extLst>
              <a:ext uri="{FF2B5EF4-FFF2-40B4-BE49-F238E27FC236}">
                <a16:creationId xmlns:a16="http://schemas.microsoft.com/office/drawing/2014/main" id="{D655F5D1-3F5D-481A-BA81-8DFD8F7547A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82976" y="4737556"/>
            <a:ext cx="1680391" cy="608012"/>
          </a:xfrm>
        </p:spPr>
        <p:txBody>
          <a:bodyPr>
            <a:noAutofit/>
          </a:bodyPr>
          <a:lstStyle>
            <a:lvl1pPr algn="ctr">
              <a:defRPr lang="en-US" sz="3200" b="1" i="0" kern="1200" dirty="0">
                <a:solidFill>
                  <a:srgbClr val="6950C3"/>
                </a:solidFill>
                <a:latin typeface="+mj-lt"/>
                <a:ea typeface="Baskerville SemiBold" panose="02020502070401020303" pitchFamily="18" charset="0"/>
                <a:cs typeface="+mj-cs"/>
              </a:defRPr>
            </a:lvl1pPr>
          </a:lstStyle>
          <a:p>
            <a:pPr lvl="0"/>
            <a:r>
              <a:rPr lang="en-US" dirty="0"/>
              <a:t>Txt%</a:t>
            </a:r>
          </a:p>
        </p:txBody>
      </p:sp>
      <p:sp>
        <p:nvSpPr>
          <p:cNvPr id="64" name="Content Placeholder 28">
            <a:extLst>
              <a:ext uri="{FF2B5EF4-FFF2-40B4-BE49-F238E27FC236}">
                <a16:creationId xmlns:a16="http://schemas.microsoft.com/office/drawing/2014/main" id="{6834BE3D-350F-48B3-951D-838D7CADBF8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977307" y="4738045"/>
            <a:ext cx="1696040" cy="608012"/>
          </a:xfrm>
        </p:spPr>
        <p:txBody>
          <a:bodyPr>
            <a:noAutofit/>
          </a:bodyPr>
          <a:lstStyle>
            <a:lvl1pPr algn="ctr">
              <a:defRPr lang="en-US" sz="3200" b="1" i="0" kern="1200" dirty="0">
                <a:solidFill>
                  <a:srgbClr val="6950C3"/>
                </a:solidFill>
                <a:latin typeface="+mj-lt"/>
                <a:ea typeface="Baskerville SemiBold" panose="02020502070401020303" pitchFamily="18" charset="0"/>
                <a:cs typeface="+mj-cs"/>
              </a:defRPr>
            </a:lvl1pPr>
          </a:lstStyle>
          <a:p>
            <a:pPr lvl="0"/>
            <a:r>
              <a:rPr lang="en-US" dirty="0"/>
              <a:t>Txt%</a:t>
            </a:r>
          </a:p>
        </p:txBody>
      </p:sp>
    </p:spTree>
    <p:extLst>
      <p:ext uri="{BB962C8B-B14F-4D97-AF65-F5344CB8AC3E}">
        <p14:creationId xmlns:p14="http://schemas.microsoft.com/office/powerpoint/2010/main" val="252190485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ctivate Custom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6B5FE90-D180-964A-9343-01DDF587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69335"/>
            <a:ext cx="7711440" cy="10247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3200" b="1" i="0">
                <a:solidFill>
                  <a:schemeClr val="tx2"/>
                </a:solidFill>
                <a:latin typeface="+mj-lt"/>
                <a:ea typeface="Baskerville SemiBold" panose="02020502070401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C52A614-4B5B-624C-8C2D-598B97AAF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BC889A-9B4D-A841-84CF-585BDF9E4CEE}"/>
              </a:ext>
            </a:extLst>
          </p:cNvPr>
          <p:cNvSpPr txBox="1"/>
          <p:nvPr userDrawn="1"/>
        </p:nvSpPr>
        <p:spPr>
          <a:xfrm>
            <a:off x="926448" y="6524821"/>
            <a:ext cx="5474825" cy="279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Property of Bind Benefits, Inc. Do not distribute without written permission. © 2020. Patent Pending.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2F81635-8EF8-954B-8968-EE99E9EE723D}"/>
              </a:ext>
            </a:extLst>
          </p:cNvPr>
          <p:cNvGrpSpPr/>
          <p:nvPr userDrawn="1"/>
        </p:nvGrpSpPr>
        <p:grpSpPr>
          <a:xfrm>
            <a:off x="11001375" y="6372225"/>
            <a:ext cx="930275" cy="371475"/>
            <a:chOff x="11001375" y="6372225"/>
            <a:chExt cx="930275" cy="3714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2C9127D-CE12-424A-A81A-B14DD0B2E91A}"/>
                </a:ext>
              </a:extLst>
            </p:cNvPr>
            <p:cNvSpPr/>
            <p:nvPr userDrawn="1"/>
          </p:nvSpPr>
          <p:spPr>
            <a:xfrm>
              <a:off x="11001375" y="6372225"/>
              <a:ext cx="930275" cy="371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DCB0AF-319C-5942-A256-A863EE7D91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121193" y="6428345"/>
              <a:ext cx="704110" cy="264913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DF9C4B2-FB99-AD4C-8911-B38AC38C9DD2}"/>
              </a:ext>
            </a:extLst>
          </p:cNvPr>
          <p:cNvGrpSpPr/>
          <p:nvPr userDrawn="1"/>
        </p:nvGrpSpPr>
        <p:grpSpPr>
          <a:xfrm>
            <a:off x="8837622" y="354792"/>
            <a:ext cx="3396400" cy="646329"/>
            <a:chOff x="8809047" y="588890"/>
            <a:chExt cx="3396400" cy="646329"/>
          </a:xfrm>
        </p:grpSpPr>
        <p:sp>
          <p:nvSpPr>
            <p:cNvPr id="10" name="Round Same Side Corner Rectangle 9">
              <a:extLst>
                <a:ext uri="{FF2B5EF4-FFF2-40B4-BE49-F238E27FC236}">
                  <a16:creationId xmlns:a16="http://schemas.microsoft.com/office/drawing/2014/main" id="{ED43E5A3-6112-D94D-B6A5-B3DA367A65FF}"/>
                </a:ext>
              </a:extLst>
            </p:cNvPr>
            <p:cNvSpPr/>
            <p:nvPr/>
          </p:nvSpPr>
          <p:spPr>
            <a:xfrm rot="16200000">
              <a:off x="10169005" y="-771068"/>
              <a:ext cx="646329" cy="336624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0AC2652-B760-AA4A-BAC6-25CB6EBAB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921393" y="675861"/>
              <a:ext cx="553068" cy="553068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F91C9D45-83F7-D249-94F7-64212A445CFA}"/>
                </a:ext>
              </a:extLst>
            </p:cNvPr>
            <p:cNvSpPr txBox="1">
              <a:spLocks/>
            </p:cNvSpPr>
            <p:nvPr/>
          </p:nvSpPr>
          <p:spPr>
            <a:xfrm>
              <a:off x="9584494" y="689307"/>
              <a:ext cx="2620953" cy="51823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</a:pPr>
              <a:r>
                <a:rPr lang="en-US" sz="1800" b="0" dirty="0">
                  <a:solidFill>
                    <a:srgbClr val="6950C3"/>
                  </a:solidFill>
                </a:rPr>
                <a:t>Activate consumers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D7EB63F-EC1D-4DE2-AFD4-30AB3447B745}"/>
              </a:ext>
            </a:extLst>
          </p:cNvPr>
          <p:cNvGrpSpPr/>
          <p:nvPr userDrawn="1"/>
        </p:nvGrpSpPr>
        <p:grpSpPr>
          <a:xfrm>
            <a:off x="2495914" y="1997547"/>
            <a:ext cx="4206349" cy="1314824"/>
            <a:chOff x="877041" y="1881666"/>
            <a:chExt cx="4206349" cy="1314824"/>
          </a:xfrm>
        </p:grpSpPr>
        <p:sp>
          <p:nvSpPr>
            <p:cNvPr id="28" name="Rounded Rectangle 23">
              <a:extLst>
                <a:ext uri="{FF2B5EF4-FFF2-40B4-BE49-F238E27FC236}">
                  <a16:creationId xmlns:a16="http://schemas.microsoft.com/office/drawing/2014/main" id="{1834BFFF-7D64-4528-8F53-98991BF5FD16}"/>
                </a:ext>
              </a:extLst>
            </p:cNvPr>
            <p:cNvSpPr/>
            <p:nvPr/>
          </p:nvSpPr>
          <p:spPr>
            <a:xfrm>
              <a:off x="1552285" y="2122674"/>
              <a:ext cx="3531105" cy="83280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950C3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EE71221-A286-4DBD-84C8-8FDA3FFF9C2B}"/>
                </a:ext>
              </a:extLst>
            </p:cNvPr>
            <p:cNvSpPr/>
            <p:nvPr/>
          </p:nvSpPr>
          <p:spPr>
            <a:xfrm>
              <a:off x="877041" y="1881666"/>
              <a:ext cx="1314824" cy="131482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950C3"/>
                </a:solidFill>
              </a:endParaRPr>
            </a:p>
          </p:txBody>
        </p:sp>
        <p:sp>
          <p:nvSpPr>
            <p:cNvPr id="30" name="Title 1">
              <a:extLst>
                <a:ext uri="{FF2B5EF4-FFF2-40B4-BE49-F238E27FC236}">
                  <a16:creationId xmlns:a16="http://schemas.microsoft.com/office/drawing/2014/main" id="{A6B257F1-60FC-42DE-A301-BBC4856D8044}"/>
                </a:ext>
              </a:extLst>
            </p:cNvPr>
            <p:cNvSpPr txBox="1">
              <a:spLocks/>
            </p:cNvSpPr>
            <p:nvPr/>
          </p:nvSpPr>
          <p:spPr>
            <a:xfrm>
              <a:off x="2065250" y="2234828"/>
              <a:ext cx="2886760" cy="6085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 lvl="0"/>
              <a:r>
                <a:rPr lang="en-US" sz="1800" b="0" dirty="0">
                  <a:solidFill>
                    <a:srgbClr val="6950C3"/>
                  </a:solidFill>
                  <a:latin typeface="+mn-lt"/>
                </a:rPr>
                <a:t>households with any Bind Help interaction in Month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B421802-BBF9-4AEA-8F21-61E44643B537}"/>
              </a:ext>
            </a:extLst>
          </p:cNvPr>
          <p:cNvGrpSpPr/>
          <p:nvPr userDrawn="1"/>
        </p:nvGrpSpPr>
        <p:grpSpPr>
          <a:xfrm>
            <a:off x="7371286" y="1937744"/>
            <a:ext cx="4206349" cy="1314824"/>
            <a:chOff x="6552695" y="1881666"/>
            <a:chExt cx="4206349" cy="1314824"/>
          </a:xfrm>
        </p:grpSpPr>
        <p:sp>
          <p:nvSpPr>
            <p:cNvPr id="33" name="Rounded Rectangle 28">
              <a:extLst>
                <a:ext uri="{FF2B5EF4-FFF2-40B4-BE49-F238E27FC236}">
                  <a16:creationId xmlns:a16="http://schemas.microsoft.com/office/drawing/2014/main" id="{A267C461-1FC6-4F2D-9156-AD5B81BFD04D}"/>
                </a:ext>
              </a:extLst>
            </p:cNvPr>
            <p:cNvSpPr/>
            <p:nvPr/>
          </p:nvSpPr>
          <p:spPr>
            <a:xfrm>
              <a:off x="7227939" y="2122674"/>
              <a:ext cx="3531105" cy="83280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950C3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B063940-9B18-4392-82DD-9EB552DFA385}"/>
                </a:ext>
              </a:extLst>
            </p:cNvPr>
            <p:cNvSpPr/>
            <p:nvPr/>
          </p:nvSpPr>
          <p:spPr>
            <a:xfrm>
              <a:off x="6552695" y="1881666"/>
              <a:ext cx="1314824" cy="131482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950C3"/>
                </a:solidFill>
              </a:endParaRPr>
            </a:p>
          </p:txBody>
        </p:sp>
        <p:sp>
          <p:nvSpPr>
            <p:cNvPr id="35" name="Title 1">
              <a:extLst>
                <a:ext uri="{FF2B5EF4-FFF2-40B4-BE49-F238E27FC236}">
                  <a16:creationId xmlns:a16="http://schemas.microsoft.com/office/drawing/2014/main" id="{4C333856-1698-4346-B40A-6501A3B970ED}"/>
                </a:ext>
              </a:extLst>
            </p:cNvPr>
            <p:cNvSpPr txBox="1">
              <a:spLocks/>
            </p:cNvSpPr>
            <p:nvPr/>
          </p:nvSpPr>
          <p:spPr>
            <a:xfrm>
              <a:off x="7740904" y="2234828"/>
              <a:ext cx="2898812" cy="6085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 lvl="0"/>
              <a:r>
                <a:rPr lang="en-US" sz="1800" b="0" dirty="0">
                  <a:solidFill>
                    <a:srgbClr val="6950C3"/>
                  </a:solidFill>
                  <a:latin typeface="+mn-lt"/>
                </a:rPr>
                <a:t>households with any Bind Help interaction YTD</a:t>
              </a:r>
            </a:p>
          </p:txBody>
        </p:sp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96832C8F-6E9D-47B8-9A08-443DD2A7EBF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0322" y="2314360"/>
            <a:ext cx="689131" cy="678911"/>
          </a:xfrm>
          <a:prstGeom prst="rect">
            <a:avLst/>
          </a:prstGeom>
        </p:spPr>
      </p:pic>
      <p:sp>
        <p:nvSpPr>
          <p:cNvPr id="38" name="Content Placeholder 28">
            <a:extLst>
              <a:ext uri="{FF2B5EF4-FFF2-40B4-BE49-F238E27FC236}">
                <a16:creationId xmlns:a16="http://schemas.microsoft.com/office/drawing/2014/main" id="{48541FCC-B79E-4323-9E49-05E2752F58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658607" y="2349809"/>
            <a:ext cx="1005253" cy="608012"/>
          </a:xfrm>
        </p:spPr>
        <p:txBody>
          <a:bodyPr>
            <a:noAutofit/>
          </a:bodyPr>
          <a:lstStyle>
            <a:lvl1pPr algn="ctr">
              <a:defRPr lang="en-US" sz="3200" b="1" i="0" kern="1200" dirty="0">
                <a:solidFill>
                  <a:srgbClr val="6950C3"/>
                </a:solidFill>
                <a:latin typeface="+mj-lt"/>
                <a:ea typeface="Baskerville SemiBold" panose="02020502070401020303" pitchFamily="18" charset="0"/>
                <a:cs typeface="+mj-cs"/>
              </a:defRPr>
            </a:lvl1pPr>
          </a:lstStyle>
          <a:p>
            <a:pPr lvl="0"/>
            <a:r>
              <a:rPr lang="en-US" dirty="0"/>
              <a:t>Txt%</a:t>
            </a:r>
          </a:p>
        </p:txBody>
      </p:sp>
      <p:sp>
        <p:nvSpPr>
          <p:cNvPr id="39" name="Content Placeholder 28">
            <a:extLst>
              <a:ext uri="{FF2B5EF4-FFF2-40B4-BE49-F238E27FC236}">
                <a16:creationId xmlns:a16="http://schemas.microsoft.com/office/drawing/2014/main" id="{235E50A2-A729-4C42-9127-1944D5A1C0C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514019" y="2314360"/>
            <a:ext cx="1005253" cy="608012"/>
          </a:xfrm>
        </p:spPr>
        <p:txBody>
          <a:bodyPr>
            <a:noAutofit/>
          </a:bodyPr>
          <a:lstStyle>
            <a:lvl1pPr algn="ctr">
              <a:defRPr lang="en-US" sz="3200" b="1" i="0" kern="1200" dirty="0">
                <a:solidFill>
                  <a:srgbClr val="6950C3"/>
                </a:solidFill>
                <a:latin typeface="+mj-lt"/>
                <a:ea typeface="Baskerville SemiBold" panose="02020502070401020303" pitchFamily="18" charset="0"/>
                <a:cs typeface="+mj-cs"/>
              </a:defRPr>
            </a:lvl1pPr>
          </a:lstStyle>
          <a:p>
            <a:pPr lvl="0"/>
            <a:r>
              <a:rPr lang="en-US" dirty="0"/>
              <a:t>Txt%</a:t>
            </a:r>
          </a:p>
        </p:txBody>
      </p:sp>
    </p:spTree>
    <p:extLst>
      <p:ext uri="{BB962C8B-B14F-4D97-AF65-F5344CB8AC3E}">
        <p14:creationId xmlns:p14="http://schemas.microsoft.com/office/powerpoint/2010/main" val="27509988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lth &amp; Care Improv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6B5FE90-D180-964A-9343-01DDF587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69335"/>
            <a:ext cx="7578090" cy="10247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3200" b="1" i="0">
                <a:solidFill>
                  <a:schemeClr val="tx2"/>
                </a:solidFill>
                <a:latin typeface="+mj-lt"/>
                <a:ea typeface="Baskerville SemiBold" panose="02020502070401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C52A614-4B5B-624C-8C2D-598B97AAF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BC889A-9B4D-A841-84CF-585BDF9E4CEE}"/>
              </a:ext>
            </a:extLst>
          </p:cNvPr>
          <p:cNvSpPr txBox="1"/>
          <p:nvPr userDrawn="1"/>
        </p:nvSpPr>
        <p:spPr>
          <a:xfrm>
            <a:off x="926448" y="6524821"/>
            <a:ext cx="5474825" cy="279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Property of Bind Benefits, Inc. Do not distribute without written permission. © 2020. Patent Pending.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2F81635-8EF8-954B-8968-EE99E9EE723D}"/>
              </a:ext>
            </a:extLst>
          </p:cNvPr>
          <p:cNvGrpSpPr/>
          <p:nvPr userDrawn="1"/>
        </p:nvGrpSpPr>
        <p:grpSpPr>
          <a:xfrm>
            <a:off x="11001375" y="6372225"/>
            <a:ext cx="930275" cy="371475"/>
            <a:chOff x="11001375" y="6372225"/>
            <a:chExt cx="930275" cy="3714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2C9127D-CE12-424A-A81A-B14DD0B2E91A}"/>
                </a:ext>
              </a:extLst>
            </p:cNvPr>
            <p:cNvSpPr/>
            <p:nvPr userDrawn="1"/>
          </p:nvSpPr>
          <p:spPr>
            <a:xfrm>
              <a:off x="11001375" y="6372225"/>
              <a:ext cx="930275" cy="371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DCB0AF-319C-5942-A256-A863EE7D91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121193" y="6428345"/>
              <a:ext cx="704110" cy="264913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9124460-9754-E140-A3A8-F906648CB9E6}"/>
              </a:ext>
            </a:extLst>
          </p:cNvPr>
          <p:cNvGrpSpPr/>
          <p:nvPr userDrawn="1"/>
        </p:nvGrpSpPr>
        <p:grpSpPr>
          <a:xfrm>
            <a:off x="8453356" y="348502"/>
            <a:ext cx="3880012" cy="646329"/>
            <a:chOff x="8453356" y="354792"/>
            <a:chExt cx="3880012" cy="646329"/>
          </a:xfrm>
        </p:grpSpPr>
        <p:sp>
          <p:nvSpPr>
            <p:cNvPr id="20" name="Round Same Side Corner Rectangle 19">
              <a:extLst>
                <a:ext uri="{FF2B5EF4-FFF2-40B4-BE49-F238E27FC236}">
                  <a16:creationId xmlns:a16="http://schemas.microsoft.com/office/drawing/2014/main" id="{F8E81E01-2AF4-924B-99A6-A0A037BD95CF}"/>
                </a:ext>
              </a:extLst>
            </p:cNvPr>
            <p:cNvSpPr/>
            <p:nvPr/>
          </p:nvSpPr>
          <p:spPr>
            <a:xfrm rot="16200000">
              <a:off x="9999514" y="-1191366"/>
              <a:ext cx="646329" cy="3738645"/>
            </a:xfrm>
            <a:prstGeom prst="round2Same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99CF542-46D6-2346-A2AE-FD7975FC34B9}"/>
                </a:ext>
              </a:extLst>
            </p:cNvPr>
            <p:cNvSpPr txBox="1">
              <a:spLocks/>
            </p:cNvSpPr>
            <p:nvPr/>
          </p:nvSpPr>
          <p:spPr>
            <a:xfrm>
              <a:off x="9228804" y="455209"/>
              <a:ext cx="3104564" cy="51823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</a:pPr>
              <a:r>
                <a:rPr lang="en-US" sz="1800" b="0" dirty="0">
                  <a:solidFill>
                    <a:srgbClr val="6950C3"/>
                  </a:solidFill>
                </a:rPr>
                <a:t>Health &amp; care improvement</a:t>
              </a:r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6BD2150-D52B-A74B-BDED-0773E96BB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80980" y="386653"/>
              <a:ext cx="594551" cy="594551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7305857-CEB1-49B0-B417-22070BFF150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94237" y="3335053"/>
            <a:ext cx="731408" cy="73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6199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lth &amp; Care Improv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6B5FE90-D180-964A-9343-01DDF587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69335"/>
            <a:ext cx="7578090" cy="10247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3200" b="1" i="0">
                <a:solidFill>
                  <a:schemeClr val="tx2"/>
                </a:solidFill>
                <a:latin typeface="+mj-lt"/>
                <a:ea typeface="Baskerville SemiBold" panose="02020502070401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C52A614-4B5B-624C-8C2D-598B97AAF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BC889A-9B4D-A841-84CF-585BDF9E4CEE}"/>
              </a:ext>
            </a:extLst>
          </p:cNvPr>
          <p:cNvSpPr txBox="1"/>
          <p:nvPr userDrawn="1"/>
        </p:nvSpPr>
        <p:spPr>
          <a:xfrm>
            <a:off x="926448" y="6524821"/>
            <a:ext cx="5474825" cy="279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Property of Bind Benefits, Inc. Do not distribute without written permission. © 2020. Patent Pending.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2F81635-8EF8-954B-8968-EE99E9EE723D}"/>
              </a:ext>
            </a:extLst>
          </p:cNvPr>
          <p:cNvGrpSpPr/>
          <p:nvPr userDrawn="1"/>
        </p:nvGrpSpPr>
        <p:grpSpPr>
          <a:xfrm>
            <a:off x="11001375" y="6372225"/>
            <a:ext cx="930275" cy="371475"/>
            <a:chOff x="11001375" y="6372225"/>
            <a:chExt cx="930275" cy="3714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2C9127D-CE12-424A-A81A-B14DD0B2E91A}"/>
                </a:ext>
              </a:extLst>
            </p:cNvPr>
            <p:cNvSpPr/>
            <p:nvPr userDrawn="1"/>
          </p:nvSpPr>
          <p:spPr>
            <a:xfrm>
              <a:off x="11001375" y="6372225"/>
              <a:ext cx="930275" cy="371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DCB0AF-319C-5942-A256-A863EE7D91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121193" y="6428345"/>
              <a:ext cx="704110" cy="264913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9124460-9754-E140-A3A8-F906648CB9E6}"/>
              </a:ext>
            </a:extLst>
          </p:cNvPr>
          <p:cNvGrpSpPr/>
          <p:nvPr userDrawn="1"/>
        </p:nvGrpSpPr>
        <p:grpSpPr>
          <a:xfrm>
            <a:off x="8453356" y="348502"/>
            <a:ext cx="3880012" cy="646329"/>
            <a:chOff x="8453356" y="354792"/>
            <a:chExt cx="3880012" cy="646329"/>
          </a:xfrm>
        </p:grpSpPr>
        <p:sp>
          <p:nvSpPr>
            <p:cNvPr id="20" name="Round Same Side Corner Rectangle 19">
              <a:extLst>
                <a:ext uri="{FF2B5EF4-FFF2-40B4-BE49-F238E27FC236}">
                  <a16:creationId xmlns:a16="http://schemas.microsoft.com/office/drawing/2014/main" id="{F8E81E01-2AF4-924B-99A6-A0A037BD95CF}"/>
                </a:ext>
              </a:extLst>
            </p:cNvPr>
            <p:cNvSpPr/>
            <p:nvPr/>
          </p:nvSpPr>
          <p:spPr>
            <a:xfrm rot="16200000">
              <a:off x="9999514" y="-1191366"/>
              <a:ext cx="646329" cy="3738645"/>
            </a:xfrm>
            <a:prstGeom prst="round2Same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99CF542-46D6-2346-A2AE-FD7975FC34B9}"/>
                </a:ext>
              </a:extLst>
            </p:cNvPr>
            <p:cNvSpPr txBox="1">
              <a:spLocks/>
            </p:cNvSpPr>
            <p:nvPr/>
          </p:nvSpPr>
          <p:spPr>
            <a:xfrm>
              <a:off x="9228804" y="455209"/>
              <a:ext cx="3104564" cy="51823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</a:pPr>
              <a:r>
                <a:rPr lang="en-US" sz="1800" b="0" dirty="0">
                  <a:solidFill>
                    <a:srgbClr val="6950C3"/>
                  </a:solidFill>
                </a:rPr>
                <a:t>Health &amp; care improvement</a:t>
              </a:r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6BD2150-D52B-A74B-BDED-0773E96BB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80980" y="386653"/>
              <a:ext cx="594551" cy="594551"/>
            </a:xfrm>
            <a:prstGeom prst="rect">
              <a:avLst/>
            </a:prstGeom>
          </p:spPr>
        </p:pic>
      </p:grpSp>
      <p:sp>
        <p:nvSpPr>
          <p:cNvPr id="4" name="Rounded Rectangle 9">
            <a:extLst>
              <a:ext uri="{FF2B5EF4-FFF2-40B4-BE49-F238E27FC236}">
                <a16:creationId xmlns:a16="http://schemas.microsoft.com/office/drawing/2014/main" id="{3C31B53B-86A3-4EAB-AD42-BF1DAA73572C}"/>
              </a:ext>
            </a:extLst>
          </p:cNvPr>
          <p:cNvSpPr/>
          <p:nvPr userDrawn="1"/>
        </p:nvSpPr>
        <p:spPr>
          <a:xfrm>
            <a:off x="7914858" y="1981586"/>
            <a:ext cx="3880902" cy="598785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t"/>
          <a:lstStyle>
            <a:defPPr>
              <a:defRPr lang="en-US"/>
            </a:defPPr>
            <a:lvl1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5613" indent="1588"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2813" indent="1588"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0013" indent="1588"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7213" indent="1588"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455613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kern="1200" dirty="0">
                <a:solidFill>
                  <a:srgbClr val="6950C3"/>
                </a:solidFill>
                <a:latin typeface="+mn-lt"/>
                <a:ea typeface="+mn-ea"/>
                <a:cs typeface="+mn-cs"/>
              </a:rPr>
              <a:t>Top conditions associated with high cost claimants (ranked)</a:t>
            </a:r>
          </a:p>
        </p:txBody>
      </p:sp>
      <p:sp>
        <p:nvSpPr>
          <p:cNvPr id="6" name="Rounded Rectangle 28">
            <a:extLst>
              <a:ext uri="{FF2B5EF4-FFF2-40B4-BE49-F238E27FC236}">
                <a16:creationId xmlns:a16="http://schemas.microsoft.com/office/drawing/2014/main" id="{97F5C5DC-F8C3-429C-A1CA-494A4BB8C879}"/>
              </a:ext>
            </a:extLst>
          </p:cNvPr>
          <p:cNvSpPr/>
          <p:nvPr userDrawn="1"/>
        </p:nvSpPr>
        <p:spPr>
          <a:xfrm>
            <a:off x="1635101" y="2551233"/>
            <a:ext cx="5501970" cy="2977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950C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40820B-384D-4AD4-B477-6688EA5F5CBC}"/>
              </a:ext>
            </a:extLst>
          </p:cNvPr>
          <p:cNvSpPr txBox="1"/>
          <p:nvPr userDrawn="1"/>
        </p:nvSpPr>
        <p:spPr>
          <a:xfrm>
            <a:off x="2557859" y="1996593"/>
            <a:ext cx="2248603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 dirty="0">
                <a:solidFill>
                  <a:srgbClr val="6950C3"/>
                </a:solidFill>
                <a:latin typeface="+mn-lt"/>
                <a:ea typeface="ＭＳ Ｐゴシック"/>
              </a:rPr>
              <a:t>High cost claimants</a:t>
            </a:r>
            <a:endParaRPr lang="en-US" sz="2000" b="1" dirty="0">
              <a:solidFill>
                <a:srgbClr val="6950C3"/>
              </a:solidFill>
              <a:latin typeface="+mn-lt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D343246-9F25-447F-95FE-2A7CCBA48D2C}"/>
              </a:ext>
            </a:extLst>
          </p:cNvPr>
          <p:cNvCxnSpPr>
            <a:cxnSpLocks/>
          </p:cNvCxnSpPr>
          <p:nvPr userDrawn="1"/>
        </p:nvCxnSpPr>
        <p:spPr>
          <a:xfrm>
            <a:off x="1635101" y="4039873"/>
            <a:ext cx="550197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6E7E1B8-2FA2-4993-BF99-E09D086C9217}"/>
              </a:ext>
            </a:extLst>
          </p:cNvPr>
          <p:cNvCxnSpPr>
            <a:cxnSpLocks/>
          </p:cNvCxnSpPr>
          <p:nvPr userDrawn="1"/>
        </p:nvCxnSpPr>
        <p:spPr>
          <a:xfrm>
            <a:off x="3432709" y="2906814"/>
            <a:ext cx="0" cy="182564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B2E77BF-2C76-420B-8E64-97B54C7E49E9}"/>
              </a:ext>
            </a:extLst>
          </p:cNvPr>
          <p:cNvCxnSpPr>
            <a:cxnSpLocks/>
          </p:cNvCxnSpPr>
          <p:nvPr userDrawn="1"/>
        </p:nvCxnSpPr>
        <p:spPr>
          <a:xfrm>
            <a:off x="5309010" y="2906814"/>
            <a:ext cx="0" cy="182564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B9353E3-D0C1-4D68-B87F-24F6E22CF9EF}"/>
              </a:ext>
            </a:extLst>
          </p:cNvPr>
          <p:cNvSpPr txBox="1"/>
          <p:nvPr userDrawn="1"/>
        </p:nvSpPr>
        <p:spPr>
          <a:xfrm>
            <a:off x="2250419" y="5062060"/>
            <a:ext cx="4194306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600" dirty="0">
                <a:solidFill>
                  <a:srgbClr val="6950C3"/>
                </a:solidFill>
                <a:latin typeface="+mn-lt"/>
                <a:ea typeface="ＭＳ Ｐゴシック"/>
              </a:rPr>
              <a:t>Change from </a:t>
            </a:r>
            <a:r>
              <a:rPr lang="en-US" sz="1600">
                <a:solidFill>
                  <a:srgbClr val="6950C3"/>
                </a:solidFill>
                <a:latin typeface="+mn-lt"/>
                <a:ea typeface="ＭＳ Ｐゴシック"/>
              </a:rPr>
              <a:t>prior month</a:t>
            </a:r>
            <a:endParaRPr lang="en-US" sz="1600" dirty="0">
              <a:solidFill>
                <a:srgbClr val="6950C3"/>
              </a:solidFill>
              <a:latin typeface="+mn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7AA979-208F-4A9E-A6E9-9647BD079F5C}"/>
              </a:ext>
            </a:extLst>
          </p:cNvPr>
          <p:cNvSpPr/>
          <p:nvPr userDrawn="1"/>
        </p:nvSpPr>
        <p:spPr>
          <a:xfrm>
            <a:off x="1635103" y="3464369"/>
            <a:ext cx="1790192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1600" dirty="0">
                <a:solidFill>
                  <a:srgbClr val="6950C3"/>
                </a:solidFill>
                <a:latin typeface="+mn-lt"/>
                <a:ea typeface="ＭＳ Ｐゴシック"/>
              </a:rPr>
              <a:t>members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E21B78A-D1A0-4AD6-9153-FA713FCB8B88}"/>
              </a:ext>
            </a:extLst>
          </p:cNvPr>
          <p:cNvSpPr/>
          <p:nvPr userDrawn="1"/>
        </p:nvSpPr>
        <p:spPr>
          <a:xfrm>
            <a:off x="3451643" y="3464369"/>
            <a:ext cx="1857368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1600" dirty="0">
                <a:solidFill>
                  <a:srgbClr val="6950C3"/>
                </a:solidFill>
                <a:latin typeface="+mn-lt"/>
                <a:ea typeface="ＭＳ Ｐゴシック"/>
              </a:rPr>
              <a:t>of total members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2EDB9B7-0516-4430-B473-C7E44A88AF4C}"/>
              </a:ext>
            </a:extLst>
          </p:cNvPr>
          <p:cNvSpPr/>
          <p:nvPr userDrawn="1"/>
        </p:nvSpPr>
        <p:spPr>
          <a:xfrm>
            <a:off x="5326236" y="3464369"/>
            <a:ext cx="1810835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1600" dirty="0">
                <a:solidFill>
                  <a:srgbClr val="6950C3"/>
                </a:solidFill>
                <a:latin typeface="+mn-lt"/>
                <a:ea typeface="ＭＳ Ｐゴシック"/>
              </a:rPr>
              <a:t>of allowed $</a:t>
            </a:r>
          </a:p>
        </p:txBody>
      </p:sp>
      <p:sp>
        <p:nvSpPr>
          <p:cNvPr id="45" name="Content Placeholder 28">
            <a:extLst>
              <a:ext uri="{FF2B5EF4-FFF2-40B4-BE49-F238E27FC236}">
                <a16:creationId xmlns:a16="http://schemas.microsoft.com/office/drawing/2014/main" id="{136BAD02-FA3D-49DB-81A0-0EFC58610E4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635102" y="2973132"/>
            <a:ext cx="1797608" cy="608012"/>
          </a:xfrm>
        </p:spPr>
        <p:txBody>
          <a:bodyPr>
            <a:noAutofit/>
          </a:bodyPr>
          <a:lstStyle>
            <a:lvl1pPr algn="ctr">
              <a:defRPr lang="en-US" sz="3200" b="1" i="0" kern="1200" dirty="0">
                <a:solidFill>
                  <a:srgbClr val="6950C3"/>
                </a:solidFill>
                <a:latin typeface="+mj-lt"/>
                <a:ea typeface="Baskerville SemiBold" panose="02020502070401020303" pitchFamily="18" charset="0"/>
                <a:cs typeface="+mj-cs"/>
              </a:defRPr>
            </a:lvl1pPr>
          </a:lstStyle>
          <a:p>
            <a:pPr lvl="0"/>
            <a:r>
              <a:rPr lang="en-US" dirty="0"/>
              <a:t>Txt%</a:t>
            </a:r>
          </a:p>
        </p:txBody>
      </p:sp>
      <p:sp>
        <p:nvSpPr>
          <p:cNvPr id="46" name="Content Placeholder 28">
            <a:extLst>
              <a:ext uri="{FF2B5EF4-FFF2-40B4-BE49-F238E27FC236}">
                <a16:creationId xmlns:a16="http://schemas.microsoft.com/office/drawing/2014/main" id="{BA3811FE-79E3-45CC-88B8-DFFA5329D42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51642" y="2973132"/>
            <a:ext cx="1876300" cy="608012"/>
          </a:xfrm>
        </p:spPr>
        <p:txBody>
          <a:bodyPr>
            <a:noAutofit/>
          </a:bodyPr>
          <a:lstStyle>
            <a:lvl1pPr algn="ctr">
              <a:defRPr lang="en-US" sz="3200" b="1" i="0" kern="1200" dirty="0">
                <a:solidFill>
                  <a:srgbClr val="6950C3"/>
                </a:solidFill>
                <a:latin typeface="+mj-lt"/>
                <a:ea typeface="Baskerville SemiBold" panose="02020502070401020303" pitchFamily="18" charset="0"/>
                <a:cs typeface="+mj-cs"/>
              </a:defRPr>
            </a:lvl1pPr>
          </a:lstStyle>
          <a:p>
            <a:pPr lvl="0"/>
            <a:r>
              <a:rPr lang="en-US" dirty="0"/>
              <a:t>Txt%</a:t>
            </a:r>
          </a:p>
        </p:txBody>
      </p:sp>
      <p:sp>
        <p:nvSpPr>
          <p:cNvPr id="47" name="Content Placeholder 28">
            <a:extLst>
              <a:ext uri="{FF2B5EF4-FFF2-40B4-BE49-F238E27FC236}">
                <a16:creationId xmlns:a16="http://schemas.microsoft.com/office/drawing/2014/main" id="{601DE3A3-781E-4E41-9078-B5673006AC5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54287" y="2973132"/>
            <a:ext cx="1790196" cy="608012"/>
          </a:xfrm>
        </p:spPr>
        <p:txBody>
          <a:bodyPr>
            <a:noAutofit/>
          </a:bodyPr>
          <a:lstStyle>
            <a:lvl1pPr algn="ctr">
              <a:defRPr lang="en-US" sz="3200" b="1" i="0" kern="1200" dirty="0">
                <a:solidFill>
                  <a:srgbClr val="6950C3"/>
                </a:solidFill>
                <a:latin typeface="+mj-lt"/>
                <a:ea typeface="Baskerville SemiBold" panose="02020502070401020303" pitchFamily="18" charset="0"/>
                <a:cs typeface="+mj-cs"/>
              </a:defRPr>
            </a:lvl1pPr>
          </a:lstStyle>
          <a:p>
            <a:pPr lvl="0"/>
            <a:r>
              <a:rPr lang="en-US" dirty="0"/>
              <a:t>Txt%</a:t>
            </a:r>
          </a:p>
        </p:txBody>
      </p:sp>
      <p:sp>
        <p:nvSpPr>
          <p:cNvPr id="48" name="Content Placeholder 28">
            <a:extLst>
              <a:ext uri="{FF2B5EF4-FFF2-40B4-BE49-F238E27FC236}">
                <a16:creationId xmlns:a16="http://schemas.microsoft.com/office/drawing/2014/main" id="{61A91DD3-46FA-485A-A278-EEE0BBD8D13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27943" y="4342271"/>
            <a:ext cx="1809128" cy="608012"/>
          </a:xfrm>
        </p:spPr>
        <p:txBody>
          <a:bodyPr>
            <a:noAutofit/>
          </a:bodyPr>
          <a:lstStyle>
            <a:lvl1pPr algn="ctr">
              <a:defRPr lang="en-US" sz="2800" b="1" i="0" kern="1200" dirty="0">
                <a:solidFill>
                  <a:srgbClr val="6950C3"/>
                </a:solidFill>
                <a:latin typeface="+mj-lt"/>
                <a:ea typeface="Baskerville SemiBold" panose="02020502070401020303" pitchFamily="18" charset="0"/>
                <a:cs typeface="+mj-cs"/>
              </a:defRPr>
            </a:lvl1pPr>
          </a:lstStyle>
          <a:p>
            <a:pPr lvl="0"/>
            <a:r>
              <a:rPr lang="en-US" dirty="0"/>
              <a:t>Txt%</a:t>
            </a:r>
          </a:p>
        </p:txBody>
      </p:sp>
      <p:sp>
        <p:nvSpPr>
          <p:cNvPr id="49" name="Content Placeholder 28">
            <a:extLst>
              <a:ext uri="{FF2B5EF4-FFF2-40B4-BE49-F238E27FC236}">
                <a16:creationId xmlns:a16="http://schemas.microsoft.com/office/drawing/2014/main" id="{5036F64A-95B7-45B8-AAAA-BF4C152124D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51641" y="4342271"/>
            <a:ext cx="1876301" cy="608012"/>
          </a:xfrm>
        </p:spPr>
        <p:txBody>
          <a:bodyPr>
            <a:noAutofit/>
          </a:bodyPr>
          <a:lstStyle>
            <a:lvl1pPr algn="ctr">
              <a:defRPr lang="en-US" sz="2800" b="1" i="0" kern="1200" dirty="0">
                <a:solidFill>
                  <a:srgbClr val="6950C3"/>
                </a:solidFill>
                <a:latin typeface="+mj-lt"/>
                <a:ea typeface="Baskerville SemiBold" panose="02020502070401020303" pitchFamily="18" charset="0"/>
                <a:cs typeface="+mj-cs"/>
              </a:defRPr>
            </a:lvl1pPr>
          </a:lstStyle>
          <a:p>
            <a:pPr lvl="0"/>
            <a:r>
              <a:rPr lang="en-US" dirty="0"/>
              <a:t>Txt%</a:t>
            </a:r>
          </a:p>
        </p:txBody>
      </p:sp>
      <p:sp>
        <p:nvSpPr>
          <p:cNvPr id="50" name="Content Placeholder 28">
            <a:extLst>
              <a:ext uri="{FF2B5EF4-FFF2-40B4-BE49-F238E27FC236}">
                <a16:creationId xmlns:a16="http://schemas.microsoft.com/office/drawing/2014/main" id="{C1727F98-7900-49A3-941C-0B55CFB7E39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635102" y="4342271"/>
            <a:ext cx="1797608" cy="608012"/>
          </a:xfrm>
        </p:spPr>
        <p:txBody>
          <a:bodyPr>
            <a:noAutofit/>
          </a:bodyPr>
          <a:lstStyle>
            <a:lvl1pPr algn="ctr">
              <a:defRPr lang="en-US" sz="2800" b="1" i="0" kern="1200" dirty="0">
                <a:solidFill>
                  <a:srgbClr val="6950C3"/>
                </a:solidFill>
                <a:latin typeface="+mj-lt"/>
                <a:ea typeface="Baskerville SemiBold" panose="02020502070401020303" pitchFamily="18" charset="0"/>
                <a:cs typeface="+mj-cs"/>
              </a:defRPr>
            </a:lvl1pPr>
          </a:lstStyle>
          <a:p>
            <a:pPr lvl="0"/>
            <a:r>
              <a:rPr lang="en-US" dirty="0"/>
              <a:t>Txt%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758117E-FA8F-4B1F-BA93-C623AA71819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78788" y="2256478"/>
            <a:ext cx="3586162" cy="3590925"/>
          </a:xfrm>
        </p:spPr>
        <p:txBody>
          <a:bodyPr>
            <a:normAutofit/>
          </a:bodyPr>
          <a:lstStyle>
            <a:lvl2pPr>
              <a:defRPr sz="1400"/>
            </a:lvl2pPr>
            <a:lvl3pPr>
              <a:spcBef>
                <a:spcPts val="0"/>
              </a:spcBef>
              <a:defRPr sz="1200"/>
            </a:lvl3pPr>
            <a:lvl4pPr>
              <a:defRPr sz="1400"/>
            </a:lvl4pPr>
            <a:lvl5pPr>
              <a:defRPr sz="1400"/>
            </a:lvl5pPr>
          </a:lstStyle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ACB5C86-5CE3-48E9-83B7-41BACCB4113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74493" y="1986715"/>
            <a:ext cx="1954907" cy="521765"/>
          </a:xfrm>
        </p:spPr>
        <p:txBody>
          <a:bodyPr/>
          <a:lstStyle>
            <a:lvl1pPr>
              <a:defRPr lang="en-US" sz="2000" b="1" kern="1200" dirty="0">
                <a:solidFill>
                  <a:srgbClr val="6950C3"/>
                </a:solidFill>
                <a:latin typeface="+mn-lt"/>
                <a:ea typeface="ＭＳ Ｐゴシック"/>
                <a:cs typeface="+mn-cs"/>
              </a:defRPr>
            </a:lvl1pPr>
          </a:lstStyle>
          <a:p>
            <a:pPr lvl="0"/>
            <a:r>
              <a:rPr lang="en-US" dirty="0"/>
              <a:t>(YTD, $100K)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11C80A-572E-4B3B-BB6C-BFFFF9D69B4D}"/>
              </a:ext>
            </a:extLst>
          </p:cNvPr>
          <p:cNvSpPr/>
          <p:nvPr userDrawn="1"/>
        </p:nvSpPr>
        <p:spPr>
          <a:xfrm>
            <a:off x="919596" y="6385762"/>
            <a:ext cx="4654727" cy="85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i="0" dirty="0">
                <a:solidFill>
                  <a:srgbClr val="1D1C1D"/>
                </a:solidFill>
                <a:effectLst/>
                <a:latin typeface="Slack-Lato"/>
              </a:rPr>
              <a:t>Claims incurred between Jan 2020 and Oct 2020, paid through Oct 2020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8645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lth &amp; Care Improv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6B5FE90-D180-964A-9343-01DDF587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69335"/>
            <a:ext cx="7578090" cy="10247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3200" b="1" i="0">
                <a:solidFill>
                  <a:schemeClr val="tx2"/>
                </a:solidFill>
                <a:latin typeface="+mj-lt"/>
                <a:ea typeface="Baskerville SemiBold" panose="02020502070401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C52A614-4B5B-624C-8C2D-598B97AAF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BC889A-9B4D-A841-84CF-585BDF9E4CEE}"/>
              </a:ext>
            </a:extLst>
          </p:cNvPr>
          <p:cNvSpPr txBox="1"/>
          <p:nvPr userDrawn="1"/>
        </p:nvSpPr>
        <p:spPr>
          <a:xfrm>
            <a:off x="926448" y="6524821"/>
            <a:ext cx="5474825" cy="279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Property of Bind Benefits, Inc. Do not distribute without written permission. © 2020. Patent Pending.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2F81635-8EF8-954B-8968-EE99E9EE723D}"/>
              </a:ext>
            </a:extLst>
          </p:cNvPr>
          <p:cNvGrpSpPr/>
          <p:nvPr userDrawn="1"/>
        </p:nvGrpSpPr>
        <p:grpSpPr>
          <a:xfrm>
            <a:off x="11001375" y="6372225"/>
            <a:ext cx="930275" cy="371475"/>
            <a:chOff x="11001375" y="6372225"/>
            <a:chExt cx="930275" cy="3714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2C9127D-CE12-424A-A81A-B14DD0B2E91A}"/>
                </a:ext>
              </a:extLst>
            </p:cNvPr>
            <p:cNvSpPr/>
            <p:nvPr userDrawn="1"/>
          </p:nvSpPr>
          <p:spPr>
            <a:xfrm>
              <a:off x="11001375" y="6372225"/>
              <a:ext cx="930275" cy="371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DCB0AF-319C-5942-A256-A863EE7D91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121193" y="6428345"/>
              <a:ext cx="704110" cy="264913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9124460-9754-E140-A3A8-F906648CB9E6}"/>
              </a:ext>
            </a:extLst>
          </p:cNvPr>
          <p:cNvGrpSpPr/>
          <p:nvPr userDrawn="1"/>
        </p:nvGrpSpPr>
        <p:grpSpPr>
          <a:xfrm>
            <a:off x="8453356" y="348502"/>
            <a:ext cx="3880012" cy="646329"/>
            <a:chOff x="8453356" y="354792"/>
            <a:chExt cx="3880012" cy="646329"/>
          </a:xfrm>
        </p:grpSpPr>
        <p:sp>
          <p:nvSpPr>
            <p:cNvPr id="20" name="Round Same Side Corner Rectangle 19">
              <a:extLst>
                <a:ext uri="{FF2B5EF4-FFF2-40B4-BE49-F238E27FC236}">
                  <a16:creationId xmlns:a16="http://schemas.microsoft.com/office/drawing/2014/main" id="{F8E81E01-2AF4-924B-99A6-A0A037BD95CF}"/>
                </a:ext>
              </a:extLst>
            </p:cNvPr>
            <p:cNvSpPr/>
            <p:nvPr/>
          </p:nvSpPr>
          <p:spPr>
            <a:xfrm rot="16200000">
              <a:off x="9999514" y="-1191366"/>
              <a:ext cx="646329" cy="3738645"/>
            </a:xfrm>
            <a:prstGeom prst="round2Same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99CF542-46D6-2346-A2AE-FD7975FC34B9}"/>
                </a:ext>
              </a:extLst>
            </p:cNvPr>
            <p:cNvSpPr txBox="1">
              <a:spLocks/>
            </p:cNvSpPr>
            <p:nvPr/>
          </p:nvSpPr>
          <p:spPr>
            <a:xfrm>
              <a:off x="9228804" y="455209"/>
              <a:ext cx="3104564" cy="51823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</a:pPr>
              <a:r>
                <a:rPr lang="en-US" sz="1800" b="0" dirty="0">
                  <a:solidFill>
                    <a:srgbClr val="6950C3"/>
                  </a:solidFill>
                </a:rPr>
                <a:t>Health &amp; care improvement</a:t>
              </a:r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6BD2150-D52B-A74B-BDED-0773E96BB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80980" y="386653"/>
              <a:ext cx="594551" cy="5945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735185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ealth &amp; Care Improv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6B5FE90-D180-964A-9343-01DDF587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69335"/>
            <a:ext cx="7578090" cy="10247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3200" b="1" i="0">
                <a:solidFill>
                  <a:schemeClr val="tx2"/>
                </a:solidFill>
                <a:latin typeface="+mj-lt"/>
                <a:ea typeface="Baskerville SemiBold" panose="02020502070401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C52A614-4B5B-624C-8C2D-598B97AAF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BC889A-9B4D-A841-84CF-585BDF9E4CEE}"/>
              </a:ext>
            </a:extLst>
          </p:cNvPr>
          <p:cNvSpPr txBox="1"/>
          <p:nvPr userDrawn="1"/>
        </p:nvSpPr>
        <p:spPr>
          <a:xfrm>
            <a:off x="926448" y="6524821"/>
            <a:ext cx="5474825" cy="279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Property of Bind Benefits, Inc. Do not distribute without written permission. © 2020. Patent Pending.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2F81635-8EF8-954B-8968-EE99E9EE723D}"/>
              </a:ext>
            </a:extLst>
          </p:cNvPr>
          <p:cNvGrpSpPr/>
          <p:nvPr userDrawn="1"/>
        </p:nvGrpSpPr>
        <p:grpSpPr>
          <a:xfrm>
            <a:off x="11001375" y="6372225"/>
            <a:ext cx="930275" cy="371475"/>
            <a:chOff x="11001375" y="6372225"/>
            <a:chExt cx="930275" cy="3714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2C9127D-CE12-424A-A81A-B14DD0B2E91A}"/>
                </a:ext>
              </a:extLst>
            </p:cNvPr>
            <p:cNvSpPr/>
            <p:nvPr userDrawn="1"/>
          </p:nvSpPr>
          <p:spPr>
            <a:xfrm>
              <a:off x="11001375" y="6372225"/>
              <a:ext cx="930275" cy="371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DCB0AF-319C-5942-A256-A863EE7D91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121193" y="6428345"/>
              <a:ext cx="704110" cy="264913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9124460-9754-E140-A3A8-F906648CB9E6}"/>
              </a:ext>
            </a:extLst>
          </p:cNvPr>
          <p:cNvGrpSpPr/>
          <p:nvPr userDrawn="1"/>
        </p:nvGrpSpPr>
        <p:grpSpPr>
          <a:xfrm>
            <a:off x="8453356" y="348502"/>
            <a:ext cx="3880012" cy="646329"/>
            <a:chOff x="8453356" y="354792"/>
            <a:chExt cx="3880012" cy="646329"/>
          </a:xfrm>
        </p:grpSpPr>
        <p:sp>
          <p:nvSpPr>
            <p:cNvPr id="20" name="Round Same Side Corner Rectangle 19">
              <a:extLst>
                <a:ext uri="{FF2B5EF4-FFF2-40B4-BE49-F238E27FC236}">
                  <a16:creationId xmlns:a16="http://schemas.microsoft.com/office/drawing/2014/main" id="{F8E81E01-2AF4-924B-99A6-A0A037BD95CF}"/>
                </a:ext>
              </a:extLst>
            </p:cNvPr>
            <p:cNvSpPr/>
            <p:nvPr/>
          </p:nvSpPr>
          <p:spPr>
            <a:xfrm rot="16200000">
              <a:off x="9999514" y="-1191366"/>
              <a:ext cx="646329" cy="3738645"/>
            </a:xfrm>
            <a:prstGeom prst="round2Same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99CF542-46D6-2346-A2AE-FD7975FC34B9}"/>
                </a:ext>
              </a:extLst>
            </p:cNvPr>
            <p:cNvSpPr txBox="1">
              <a:spLocks/>
            </p:cNvSpPr>
            <p:nvPr/>
          </p:nvSpPr>
          <p:spPr>
            <a:xfrm>
              <a:off x="9228804" y="455209"/>
              <a:ext cx="3104564" cy="51823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</a:pPr>
              <a:r>
                <a:rPr lang="en-US" sz="1800" b="0" dirty="0">
                  <a:solidFill>
                    <a:srgbClr val="6950C3"/>
                  </a:solidFill>
                </a:rPr>
                <a:t>Health &amp; care improvement</a:t>
              </a:r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6BD2150-D52B-A74B-BDED-0773E96BB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80980" y="386653"/>
              <a:ext cx="594551" cy="594551"/>
            </a:xfrm>
            <a:prstGeom prst="rect">
              <a:avLst/>
            </a:prstGeom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AD4B0825-92DF-442E-BF30-077B8FC06FE6}"/>
              </a:ext>
            </a:extLst>
          </p:cNvPr>
          <p:cNvSpPr/>
          <p:nvPr userDrawn="1"/>
        </p:nvSpPr>
        <p:spPr>
          <a:xfrm>
            <a:off x="919596" y="6385762"/>
            <a:ext cx="4654727" cy="85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i="0" dirty="0">
                <a:solidFill>
                  <a:srgbClr val="1D1C1D"/>
                </a:solidFill>
                <a:effectLst/>
                <a:latin typeface="Slack-Lato"/>
              </a:rPr>
              <a:t>Claims incurred between Jan 2020 and Oct 2020, paid through Oct 2020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9141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ower member &amp; plan sponsor co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6B5FE90-D180-964A-9343-01DDF587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69335"/>
            <a:ext cx="7578090" cy="10247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3200" b="1" i="0">
                <a:solidFill>
                  <a:schemeClr val="tx2"/>
                </a:solidFill>
                <a:latin typeface="+mj-lt"/>
                <a:ea typeface="Baskerville SemiBold" panose="02020502070401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C52A614-4B5B-624C-8C2D-598B97AAF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BC889A-9B4D-A841-84CF-585BDF9E4CEE}"/>
              </a:ext>
            </a:extLst>
          </p:cNvPr>
          <p:cNvSpPr txBox="1"/>
          <p:nvPr userDrawn="1"/>
        </p:nvSpPr>
        <p:spPr>
          <a:xfrm>
            <a:off x="926448" y="6524821"/>
            <a:ext cx="5474825" cy="279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Property of Bind Benefits, Inc. Do not distribute without written permission. © 2020. Patent Pending.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2F81635-8EF8-954B-8968-EE99E9EE723D}"/>
              </a:ext>
            </a:extLst>
          </p:cNvPr>
          <p:cNvGrpSpPr/>
          <p:nvPr userDrawn="1"/>
        </p:nvGrpSpPr>
        <p:grpSpPr>
          <a:xfrm>
            <a:off x="11001375" y="6372225"/>
            <a:ext cx="930275" cy="371475"/>
            <a:chOff x="11001375" y="6372225"/>
            <a:chExt cx="930275" cy="3714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2C9127D-CE12-424A-A81A-B14DD0B2E91A}"/>
                </a:ext>
              </a:extLst>
            </p:cNvPr>
            <p:cNvSpPr/>
            <p:nvPr userDrawn="1"/>
          </p:nvSpPr>
          <p:spPr>
            <a:xfrm>
              <a:off x="11001375" y="6372225"/>
              <a:ext cx="930275" cy="371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DCB0AF-319C-5942-A256-A863EE7D91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121193" y="6428345"/>
              <a:ext cx="704110" cy="264913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D58D33-4FC0-AA45-B7C3-A58EA575A3FA}"/>
              </a:ext>
            </a:extLst>
          </p:cNvPr>
          <p:cNvGrpSpPr/>
          <p:nvPr userDrawn="1"/>
        </p:nvGrpSpPr>
        <p:grpSpPr>
          <a:xfrm>
            <a:off x="8997642" y="327669"/>
            <a:ext cx="3194358" cy="667162"/>
            <a:chOff x="8453357" y="333958"/>
            <a:chExt cx="3194358" cy="667162"/>
          </a:xfrm>
        </p:grpSpPr>
        <p:sp>
          <p:nvSpPr>
            <p:cNvPr id="14" name="Round Same Side Corner Rectangle 13">
              <a:extLst>
                <a:ext uri="{FF2B5EF4-FFF2-40B4-BE49-F238E27FC236}">
                  <a16:creationId xmlns:a16="http://schemas.microsoft.com/office/drawing/2014/main" id="{1DA53019-3D63-E748-81FE-96F28EB52169}"/>
                </a:ext>
              </a:extLst>
            </p:cNvPr>
            <p:cNvSpPr/>
            <p:nvPr/>
          </p:nvSpPr>
          <p:spPr>
            <a:xfrm rot="16200000">
              <a:off x="9727371" y="-919223"/>
              <a:ext cx="646329" cy="3194358"/>
            </a:xfrm>
            <a:prstGeom prst="round2Same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65A64C5E-5353-064A-9405-6D3F2288CFBE}"/>
                </a:ext>
              </a:extLst>
            </p:cNvPr>
            <p:cNvSpPr txBox="1">
              <a:spLocks/>
            </p:cNvSpPr>
            <p:nvPr/>
          </p:nvSpPr>
          <p:spPr>
            <a:xfrm>
              <a:off x="9228804" y="455209"/>
              <a:ext cx="2324567" cy="51823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</a:pPr>
              <a:r>
                <a:rPr lang="en-US" sz="1800" b="0" dirty="0">
                  <a:solidFill>
                    <a:srgbClr val="6950C3"/>
                  </a:solidFill>
                </a:rPr>
                <a:t>Lower member &amp; plan sponsor cost</a:t>
              </a:r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4D7173B9-BC47-5E49-9B3B-776A64B74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89316" y="333958"/>
              <a:ext cx="639488" cy="639488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4D9932D-BE23-4563-960E-173F8284D0CB}"/>
              </a:ext>
            </a:extLst>
          </p:cNvPr>
          <p:cNvSpPr/>
          <p:nvPr userDrawn="1"/>
        </p:nvSpPr>
        <p:spPr>
          <a:xfrm>
            <a:off x="919596" y="6385762"/>
            <a:ext cx="4654727" cy="85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i="0" dirty="0">
                <a:solidFill>
                  <a:srgbClr val="1D1C1D"/>
                </a:solidFill>
                <a:effectLst/>
                <a:latin typeface="Slack-Lato"/>
              </a:rPr>
              <a:t>Claims incurred between Jan 2020 and Oct 2020, paid through Oct 2020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59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Bind Title Slide 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indoor, table, sitting, wooden&#10;&#10;Description automatically generated">
            <a:extLst>
              <a:ext uri="{FF2B5EF4-FFF2-40B4-BE49-F238E27FC236}">
                <a16:creationId xmlns:a16="http://schemas.microsoft.com/office/drawing/2014/main" id="{1A31E9A5-115F-764F-B466-0546542702B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2" y="1"/>
            <a:ext cx="13890171" cy="6858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CA1AFF23-0170-144C-8D87-EE9C03A97AD2}"/>
              </a:ext>
            </a:extLst>
          </p:cNvPr>
          <p:cNvSpPr/>
          <p:nvPr/>
        </p:nvSpPr>
        <p:spPr>
          <a:xfrm>
            <a:off x="417288" y="443175"/>
            <a:ext cx="4648198" cy="601617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Title 14">
            <a:extLst>
              <a:ext uri="{FF2B5EF4-FFF2-40B4-BE49-F238E27FC236}">
                <a16:creationId xmlns:a16="http://schemas.microsoft.com/office/drawing/2014/main" id="{41E5DC6C-323E-244B-BE24-B11DAAA0B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979" y="2272326"/>
            <a:ext cx="4038599" cy="1439862"/>
          </a:xfrm>
        </p:spPr>
        <p:txBody>
          <a:bodyPr lIns="0"/>
          <a:lstStyle>
            <a:lvl1pPr>
              <a:lnSpc>
                <a:spcPct val="100000"/>
              </a:lnSpc>
              <a:defRPr/>
            </a:lvl1pPr>
          </a:lstStyle>
          <a:p>
            <a:pPr algn="l"/>
            <a:r>
              <a:rPr lang="en-US" sz="4000"/>
              <a:t>Click to edit Master title style</a:t>
            </a:r>
            <a:endParaRPr lang="en-US" sz="4000" dirty="0"/>
          </a:p>
        </p:txBody>
      </p:sp>
      <p:sp>
        <p:nvSpPr>
          <p:cNvPr id="34" name="Subtitle 15">
            <a:extLst>
              <a:ext uri="{FF2B5EF4-FFF2-40B4-BE49-F238E27FC236}">
                <a16:creationId xmlns:a16="http://schemas.microsoft.com/office/drawing/2014/main" id="{59FB173D-037F-C84F-B378-0658D9CFF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79" y="3804264"/>
            <a:ext cx="4038599" cy="1046162"/>
          </a:xfrm>
        </p:spPr>
        <p:txBody>
          <a:bodyPr lIns="0"/>
          <a:lstStyle>
            <a:lvl1pPr>
              <a:lnSpc>
                <a:spcPct val="100000"/>
              </a:lnSpc>
              <a:defRPr b="0"/>
            </a:lvl1pPr>
          </a:lstStyle>
          <a:p>
            <a:pPr algn="l"/>
            <a:r>
              <a:rPr lang="en-US" sz="2200"/>
              <a:t>Click to edit Master subtitle style</a:t>
            </a:r>
            <a:endParaRPr lang="en-US" sz="2200" dirty="0"/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B29DC6B9-5D51-1048-A14F-9FEA7A11A95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7382" y="5827293"/>
            <a:ext cx="776954" cy="293288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1DE206A-F1FF-4B86-8849-B0B60644E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2796" y="6222316"/>
            <a:ext cx="3601832" cy="4321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r>
              <a:rPr lang="en-US"/>
              <a:t>Proprietary information of Bind Benefits, Inc. ©2020. Patent pending.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5689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ower member &amp; plan sponsor co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6B5FE90-D180-964A-9343-01DDF587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69335"/>
            <a:ext cx="7578090" cy="10247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3200" b="1" i="0">
                <a:solidFill>
                  <a:schemeClr val="tx2"/>
                </a:solidFill>
                <a:latin typeface="+mj-lt"/>
                <a:ea typeface="Baskerville SemiBold" panose="02020502070401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C52A614-4B5B-624C-8C2D-598B97AAF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BC889A-9B4D-A841-84CF-585BDF9E4CEE}"/>
              </a:ext>
            </a:extLst>
          </p:cNvPr>
          <p:cNvSpPr txBox="1"/>
          <p:nvPr userDrawn="1"/>
        </p:nvSpPr>
        <p:spPr>
          <a:xfrm>
            <a:off x="926448" y="6524821"/>
            <a:ext cx="5474825" cy="279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Property of Bind Benefits, Inc. Do not distribute without written permission. © 2020. Patent Pending.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2F81635-8EF8-954B-8968-EE99E9EE723D}"/>
              </a:ext>
            </a:extLst>
          </p:cNvPr>
          <p:cNvGrpSpPr/>
          <p:nvPr userDrawn="1"/>
        </p:nvGrpSpPr>
        <p:grpSpPr>
          <a:xfrm>
            <a:off x="11001375" y="6372225"/>
            <a:ext cx="930275" cy="371475"/>
            <a:chOff x="11001375" y="6372225"/>
            <a:chExt cx="930275" cy="3714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2C9127D-CE12-424A-A81A-B14DD0B2E91A}"/>
                </a:ext>
              </a:extLst>
            </p:cNvPr>
            <p:cNvSpPr/>
            <p:nvPr userDrawn="1"/>
          </p:nvSpPr>
          <p:spPr>
            <a:xfrm>
              <a:off x="11001375" y="6372225"/>
              <a:ext cx="930275" cy="371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DCB0AF-319C-5942-A256-A863EE7D91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121193" y="6428345"/>
              <a:ext cx="704110" cy="264913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D58D33-4FC0-AA45-B7C3-A58EA575A3FA}"/>
              </a:ext>
            </a:extLst>
          </p:cNvPr>
          <p:cNvGrpSpPr/>
          <p:nvPr userDrawn="1"/>
        </p:nvGrpSpPr>
        <p:grpSpPr>
          <a:xfrm>
            <a:off x="8997642" y="327669"/>
            <a:ext cx="3194358" cy="667162"/>
            <a:chOff x="8453357" y="333958"/>
            <a:chExt cx="3194358" cy="667162"/>
          </a:xfrm>
        </p:grpSpPr>
        <p:sp>
          <p:nvSpPr>
            <p:cNvPr id="14" name="Round Same Side Corner Rectangle 13">
              <a:extLst>
                <a:ext uri="{FF2B5EF4-FFF2-40B4-BE49-F238E27FC236}">
                  <a16:creationId xmlns:a16="http://schemas.microsoft.com/office/drawing/2014/main" id="{1DA53019-3D63-E748-81FE-96F28EB52169}"/>
                </a:ext>
              </a:extLst>
            </p:cNvPr>
            <p:cNvSpPr/>
            <p:nvPr/>
          </p:nvSpPr>
          <p:spPr>
            <a:xfrm rot="16200000">
              <a:off x="9727371" y="-919223"/>
              <a:ext cx="646329" cy="3194358"/>
            </a:xfrm>
            <a:prstGeom prst="round2Same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65A64C5E-5353-064A-9405-6D3F2288CFBE}"/>
                </a:ext>
              </a:extLst>
            </p:cNvPr>
            <p:cNvSpPr txBox="1">
              <a:spLocks/>
            </p:cNvSpPr>
            <p:nvPr/>
          </p:nvSpPr>
          <p:spPr>
            <a:xfrm>
              <a:off x="9228804" y="455209"/>
              <a:ext cx="2324567" cy="51823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</a:pPr>
              <a:r>
                <a:rPr lang="en-US" sz="1800" b="0" dirty="0">
                  <a:solidFill>
                    <a:srgbClr val="6950C3"/>
                  </a:solidFill>
                </a:rPr>
                <a:t>Lower member &amp; plan sponsor cost</a:t>
              </a:r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4D7173B9-BC47-5E49-9B3B-776A64B74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89316" y="333958"/>
              <a:ext cx="639488" cy="639488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55AFC8B-BDAF-4411-8ABC-C30D20338113}"/>
              </a:ext>
            </a:extLst>
          </p:cNvPr>
          <p:cNvSpPr/>
          <p:nvPr userDrawn="1"/>
        </p:nvSpPr>
        <p:spPr>
          <a:xfrm>
            <a:off x="919596" y="6385762"/>
            <a:ext cx="4654727" cy="85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i="0" dirty="0">
                <a:solidFill>
                  <a:srgbClr val="1D1C1D"/>
                </a:solidFill>
                <a:effectLst/>
                <a:latin typeface="Slack-Lato"/>
              </a:rPr>
              <a:t>Claims incurred between Jan 2020 and Oct 2020, paid through Oct 2020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" name="Rounded Rectangle 7">
            <a:extLst>
              <a:ext uri="{FF2B5EF4-FFF2-40B4-BE49-F238E27FC236}">
                <a16:creationId xmlns:a16="http://schemas.microsoft.com/office/drawing/2014/main" id="{043E8F8A-660C-4CCD-A865-9579C94B4F70}"/>
              </a:ext>
            </a:extLst>
          </p:cNvPr>
          <p:cNvSpPr/>
          <p:nvPr userDrawn="1"/>
        </p:nvSpPr>
        <p:spPr>
          <a:xfrm>
            <a:off x="2747579" y="5496262"/>
            <a:ext cx="6696841" cy="571888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6950C3"/>
                </a:solidFill>
              </a:rPr>
              <a:t>% Total OOP Spending Out-of-Network: 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9964A65-3E9E-4748-93AC-B27EE33E9C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35396" y="5580231"/>
            <a:ext cx="1337204" cy="403950"/>
          </a:xfrm>
        </p:spPr>
        <p:txBody>
          <a:bodyPr/>
          <a:lstStyle>
            <a:lvl1pPr>
              <a:defRPr lang="en-US" b="1" kern="1200" dirty="0" smtClean="0">
                <a:solidFill>
                  <a:srgbClr val="6950C3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Txt%</a:t>
            </a:r>
          </a:p>
        </p:txBody>
      </p:sp>
    </p:spTree>
    <p:extLst>
      <p:ext uri="{BB962C8B-B14F-4D97-AF65-F5344CB8AC3E}">
        <p14:creationId xmlns:p14="http://schemas.microsoft.com/office/powerpoint/2010/main" val="43133320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gradFill>
          <a:gsLst>
            <a:gs pos="25000">
              <a:srgbClr val="6950C3"/>
            </a:gs>
            <a:gs pos="100000">
              <a:srgbClr val="3E2D79"/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F43BD2CB-952A-46D6-B177-D0F7F32C172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362" y="6127180"/>
            <a:ext cx="806451" cy="3044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09D3BC-9BEE-4061-BCB3-0F997B878FA2}"/>
              </a:ext>
            </a:extLst>
          </p:cNvPr>
          <p:cNvSpPr txBox="1"/>
          <p:nvPr userDrawn="1"/>
        </p:nvSpPr>
        <p:spPr>
          <a:xfrm>
            <a:off x="904361" y="3085108"/>
            <a:ext cx="74922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+mj-lt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5190731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DF48D2-D374-0246-849A-0D0D252906E8}"/>
              </a:ext>
            </a:extLst>
          </p:cNvPr>
          <p:cNvSpPr/>
          <p:nvPr userDrawn="1"/>
        </p:nvSpPr>
        <p:spPr>
          <a:xfrm>
            <a:off x="0" y="6145306"/>
            <a:ext cx="12192000" cy="7126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6B5FE90-D180-964A-9343-01DDF587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69335"/>
            <a:ext cx="11430000" cy="10247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3200" b="1" i="0">
                <a:solidFill>
                  <a:schemeClr val="tx2"/>
                </a:solidFill>
                <a:latin typeface="+mj-lt"/>
                <a:ea typeface="Baskerville SemiBold" panose="02020502070401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C52A614-4B5B-624C-8C2D-598B97AAF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BC889A-9B4D-A841-84CF-585BDF9E4CEE}"/>
              </a:ext>
            </a:extLst>
          </p:cNvPr>
          <p:cNvSpPr txBox="1"/>
          <p:nvPr userDrawn="1"/>
        </p:nvSpPr>
        <p:spPr>
          <a:xfrm>
            <a:off x="926448" y="6524821"/>
            <a:ext cx="5474825" cy="279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Property of Bind Benefits, Inc. Do not distribute without written permission. © 2020. Patent Pending.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FF1CCC-5FB6-A642-9A1A-2E132E3143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5552" y="6358218"/>
            <a:ext cx="742616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18543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48C3BB79-3DDA-734A-85AB-7D409DD544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3033486" cy="6145306"/>
          </a:xfrm>
          <a:noFill/>
        </p:spPr>
        <p:txBody>
          <a:bodyPr lIns="274320" rIns="182880" anchor="ctr">
            <a:normAutofit/>
          </a:bodyPr>
          <a:lstStyle>
            <a:lvl1pPr>
              <a:defRPr sz="3600" b="1" baseline="0">
                <a:solidFill>
                  <a:srgbClr val="6950C3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C0174D-603E-C145-93AE-238B743C851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43315" y="2028603"/>
            <a:ext cx="0" cy="210901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B5AF686-A4B2-E649-A283-39D63D4FB742}"/>
              </a:ext>
            </a:extLst>
          </p:cNvPr>
          <p:cNvSpPr/>
          <p:nvPr userDrawn="1"/>
        </p:nvSpPr>
        <p:spPr>
          <a:xfrm>
            <a:off x="0" y="6145306"/>
            <a:ext cx="12192000" cy="7126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C9811D-0666-604B-A435-80910E4A9378}"/>
              </a:ext>
            </a:extLst>
          </p:cNvPr>
          <p:cNvSpPr txBox="1"/>
          <p:nvPr userDrawn="1"/>
        </p:nvSpPr>
        <p:spPr>
          <a:xfrm>
            <a:off x="926448" y="6524821"/>
            <a:ext cx="5474825" cy="279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Property of Bind Benefits, Inc. Do not distribute without written permission. © 2020. Patent Pending.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D80D775-61A6-5F4A-8CDF-FF39E63CC2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5552" y="6358218"/>
            <a:ext cx="742616" cy="279400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C457121-0155-CF4B-B5B4-CDF31A6A6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aphicFrame>
        <p:nvGraphicFramePr>
          <p:cNvPr id="2" name="Content Placeholder 4">
            <a:extLst>
              <a:ext uri="{FF2B5EF4-FFF2-40B4-BE49-F238E27FC236}">
                <a16:creationId xmlns:a16="http://schemas.microsoft.com/office/drawing/2014/main" id="{F0C950DB-03E1-477F-85E3-BFBE75818E0A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047553045"/>
              </p:ext>
            </p:extLst>
          </p:nvPr>
        </p:nvGraphicFramePr>
        <p:xfrm>
          <a:off x="3345957" y="955757"/>
          <a:ext cx="8495523" cy="4121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96931">
                  <a:extLst>
                    <a:ext uri="{9D8B030D-6E8A-4147-A177-3AD203B41FA5}">
                      <a16:colId xmlns:a16="http://schemas.microsoft.com/office/drawing/2014/main" val="2847665913"/>
                    </a:ext>
                  </a:extLst>
                </a:gridCol>
                <a:gridCol w="5498592">
                  <a:extLst>
                    <a:ext uri="{9D8B030D-6E8A-4147-A177-3AD203B41FA5}">
                      <a16:colId xmlns:a16="http://schemas.microsoft.com/office/drawing/2014/main" val="3573183380"/>
                    </a:ext>
                  </a:extLst>
                </a:gridCol>
              </a:tblGrid>
              <a:tr h="257590">
                <a:tc>
                  <a:txBody>
                    <a:bodyPr/>
                    <a:lstStyle/>
                    <a:p>
                      <a:pPr marL="180975" indent="0" algn="l" rtl="0" fontAlgn="ctr"/>
                      <a:r>
                        <a:rPr lang="en-US" sz="1200" u="none" strike="noStrike" dirty="0">
                          <a:effectLst/>
                        </a:rPr>
                        <a:t>Activated coverages</a:t>
                      </a:r>
                      <a:endParaRPr lang="en-US" sz="1200" b="0" i="0" u="none" strike="noStrike" dirty="0">
                        <a:solidFill>
                          <a:srgbClr val="272727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80975" indent="0" algn="l" fontAlgn="b"/>
                      <a:r>
                        <a:rPr lang="en-US" sz="1200" u="none" strike="noStrike" dirty="0">
                          <a:effectLst/>
                        </a:rPr>
                        <a:t>Use of procedures that require members to activate coverage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2437678082"/>
                  </a:ext>
                </a:extLst>
              </a:tr>
              <a:tr h="257590">
                <a:tc>
                  <a:txBody>
                    <a:bodyPr/>
                    <a:lstStyle/>
                    <a:p>
                      <a:pPr marL="180975" indent="0" algn="l" rtl="0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Bind Help</a:t>
                      </a:r>
                      <a:endParaRPr lang="en-US" sz="1200" b="0" i="0" u="none" strike="noStrike" dirty="0">
                        <a:solidFill>
                          <a:srgbClr val="272727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Source of live interactions with Bind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4084648356"/>
                  </a:ext>
                </a:extLst>
              </a:tr>
              <a:tr h="257590">
                <a:tc>
                  <a:txBody>
                    <a:bodyPr/>
                    <a:lstStyle/>
                    <a:p>
                      <a:pPr marL="180975" indent="0" algn="l" rtl="0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Digital interaction</a:t>
                      </a:r>
                      <a:endParaRPr lang="en-US" sz="1200" b="0" i="0" u="none" strike="noStrike" dirty="0">
                        <a:solidFill>
                          <a:srgbClr val="272727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Use of web or mobile technology to interact with Bind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3530933748"/>
                  </a:ext>
                </a:extLst>
              </a:tr>
              <a:tr h="257590">
                <a:tc>
                  <a:txBody>
                    <a:bodyPr/>
                    <a:lstStyle/>
                    <a:p>
                      <a:pPr marL="180975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Gross claims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80975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Total medical and prescription drug claims before stop loss payments, if any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1381433610"/>
                  </a:ext>
                </a:extLst>
              </a:tr>
              <a:tr h="257590"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High-cost claimants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Claimants with more than defined threshold in claims year to date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2744854695"/>
                  </a:ext>
                </a:extLst>
              </a:tr>
              <a:tr h="257590">
                <a:tc>
                  <a:txBody>
                    <a:bodyPr/>
                    <a:lstStyle/>
                    <a:p>
                      <a:pPr marL="180975" indent="0" algn="l" rtl="0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Login activity</a:t>
                      </a:r>
                      <a:endParaRPr lang="en-US" sz="1200" b="0" i="0" u="none" strike="noStrike" dirty="0">
                        <a:solidFill>
                          <a:srgbClr val="272727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Activity indicative of session activity on MyBind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2048039220"/>
                  </a:ext>
                </a:extLst>
              </a:tr>
              <a:tr h="257590"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Member conversations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The types of conversations that members have with Bind Help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3539132320"/>
                  </a:ext>
                </a:extLst>
              </a:tr>
              <a:tr h="257590"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Quote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Questions about the cost of services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2281494226"/>
                  </a:ext>
                </a:extLst>
              </a:tr>
              <a:tr h="257590"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Manage benefits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Needs assistance with their benefit such as entering COB or activating coverage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3113155182"/>
                  </a:ext>
                </a:extLst>
              </a:tr>
              <a:tr h="257590"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Provider networks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Questions about whether their provider is in-network or help finding a provider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3508937009"/>
                  </a:ext>
                </a:extLst>
              </a:tr>
              <a:tr h="257590"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Digital tools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Questions about members' use of MyBind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1647061348"/>
                  </a:ext>
                </a:extLst>
              </a:tr>
              <a:tr h="257590">
                <a:tc>
                  <a:txBody>
                    <a:bodyPr/>
                    <a:lstStyle/>
                    <a:p>
                      <a:pPr marL="180975" indent="0" algn="l" fontAlgn="b"/>
                      <a:r>
                        <a:rPr lang="en-US" sz="1200" u="none" strike="noStrike" dirty="0">
                          <a:effectLst/>
                        </a:rPr>
                        <a:t>Claims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Questions about claims payment, EOB, etc.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147741077"/>
                  </a:ext>
                </a:extLst>
              </a:tr>
              <a:tr h="257590">
                <a:tc>
                  <a:txBody>
                    <a:bodyPr/>
                    <a:lstStyle/>
                    <a:p>
                      <a:pPr marL="180975" indent="0" algn="l" rtl="0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MyBind</a:t>
                      </a:r>
                      <a:endParaRPr lang="en-US" sz="1200" b="0" i="0" u="none" strike="noStrike" dirty="0">
                        <a:solidFill>
                          <a:srgbClr val="272727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Source of digital interactions with Bind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134941656"/>
                  </a:ext>
                </a:extLst>
              </a:tr>
              <a:tr h="257590"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Paid per script (plan + member)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The average cost per filled script (total paid/# scripts)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2402177461"/>
                  </a:ext>
                </a:extLst>
              </a:tr>
              <a:tr h="257590"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Percent of scripts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Percent of the total number of filled scripts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3642240548"/>
                  </a:ext>
                </a:extLst>
              </a:tr>
              <a:tr h="257590"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Percent of total paid (plan + member)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Percent of the total paid amount (sum of both the plan and member paid amounts)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726776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61738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48C3BB79-3DDA-734A-85AB-7D409DD544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3033486" cy="6145306"/>
          </a:xfrm>
          <a:noFill/>
        </p:spPr>
        <p:txBody>
          <a:bodyPr lIns="274320" rIns="182880" anchor="ctr">
            <a:normAutofit/>
          </a:bodyPr>
          <a:lstStyle>
            <a:lvl1pPr>
              <a:defRPr sz="3600" b="1" baseline="0">
                <a:solidFill>
                  <a:srgbClr val="6950C3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C0174D-603E-C145-93AE-238B743C851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43315" y="2028603"/>
            <a:ext cx="0" cy="210901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B5AF686-A4B2-E649-A283-39D63D4FB742}"/>
              </a:ext>
            </a:extLst>
          </p:cNvPr>
          <p:cNvSpPr/>
          <p:nvPr userDrawn="1"/>
        </p:nvSpPr>
        <p:spPr>
          <a:xfrm>
            <a:off x="0" y="6145306"/>
            <a:ext cx="12192000" cy="7126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C9811D-0666-604B-A435-80910E4A9378}"/>
              </a:ext>
            </a:extLst>
          </p:cNvPr>
          <p:cNvSpPr txBox="1"/>
          <p:nvPr userDrawn="1"/>
        </p:nvSpPr>
        <p:spPr>
          <a:xfrm>
            <a:off x="926448" y="6524821"/>
            <a:ext cx="5474825" cy="279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Property of Bind Benefits, Inc. Do not distribute without written permission. © 2020. Patent Pending.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D80D775-61A6-5F4A-8CDF-FF39E63CC2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5552" y="6358218"/>
            <a:ext cx="742616" cy="279400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C457121-0155-CF4B-B5B4-CDF31A6A6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F8E25A90-2F57-46D7-BD82-392F9D7E3EF7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355151382"/>
              </p:ext>
            </p:extLst>
          </p:nvPr>
        </p:nvGraphicFramePr>
        <p:xfrm>
          <a:off x="3413394" y="870378"/>
          <a:ext cx="8190723" cy="4273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96476">
                  <a:extLst>
                    <a:ext uri="{9D8B030D-6E8A-4147-A177-3AD203B41FA5}">
                      <a16:colId xmlns:a16="http://schemas.microsoft.com/office/drawing/2014/main" val="2847665913"/>
                    </a:ext>
                  </a:extLst>
                </a:gridCol>
                <a:gridCol w="5994247">
                  <a:extLst>
                    <a:ext uri="{9D8B030D-6E8A-4147-A177-3AD203B41FA5}">
                      <a16:colId xmlns:a16="http://schemas.microsoft.com/office/drawing/2014/main" val="35731833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23825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Plan cost PEPM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3825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Total plan cost divided by subscribers, per month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2778456520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3825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Plan cost PMPM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3825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Total plan cost divided by enrolled members, per month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320260601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3825" indent="0" algn="l" defTabSz="914400" rtl="0" eaLnBrk="1" fontAlgn="ctr" latinLnBrk="0" hangingPunct="1">
                        <a:tabLst/>
                      </a:pPr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 diagnosis</a:t>
                      </a: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3825" indent="0" algn="l" rtl="0" eaLnBrk="1" fontAlgn="ctr" latinLnBrk="0" hangingPunct="1">
                        <a:tabLst/>
                      </a:pPr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a high-cost claimant, the diagnosis/diagnoses related to the highest amount(s) of spend for the member</a:t>
                      </a: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1938624461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Provider tier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Measure of provider efficiency in delivering a set of services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701684670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Purchase date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The date that a member activated coverage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913400255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Registration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An account-eligible member (age 13+) who has created an online account with Bind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2224112147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Rx cost PEPM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Total Rx spend divided by subscribers, per month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213378206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Rx cost per script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Total Rx spend divided by total Rx scripts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1808992155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Rx cost PMPM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Total Rx spend divided by enrolled members, per month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2093898792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Rx scripts PEPM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Total Rx count divided by subscribers, per month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3255055044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Rx scripts PMPM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Total Rx count divided by enrolled members, per month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3506090896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Script count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Count of filled scripts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3379843141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Specialty spend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Amount of total Rx spend attributed to specialty medication paid through the PBM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3945691951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Stop loss premium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Fixed premiums attributed to a group's purchase of a stop loss insurance policy, when applicable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2535373651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Stop loss reimbursement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Claim reimbursements arising from a group's purchase of stop loss insurance, when applicable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2264589117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Subscriber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Individual employee of the employer group enrolled in the Bind plan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4256968228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Sum plan paid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Sum of the plan paid amounts only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2135317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33514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48C3BB79-3DDA-734A-85AB-7D409DD544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3033486" cy="6145306"/>
          </a:xfrm>
          <a:noFill/>
        </p:spPr>
        <p:txBody>
          <a:bodyPr lIns="274320" rIns="182880" anchor="ctr">
            <a:normAutofit/>
          </a:bodyPr>
          <a:lstStyle>
            <a:lvl1pPr>
              <a:defRPr sz="3600" b="1" baseline="0">
                <a:solidFill>
                  <a:srgbClr val="6950C3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C0174D-603E-C145-93AE-238B743C851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43315" y="2028603"/>
            <a:ext cx="0" cy="210901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B5AF686-A4B2-E649-A283-39D63D4FB742}"/>
              </a:ext>
            </a:extLst>
          </p:cNvPr>
          <p:cNvSpPr/>
          <p:nvPr userDrawn="1"/>
        </p:nvSpPr>
        <p:spPr>
          <a:xfrm>
            <a:off x="0" y="6145306"/>
            <a:ext cx="12192000" cy="7126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C9811D-0666-604B-A435-80910E4A9378}"/>
              </a:ext>
            </a:extLst>
          </p:cNvPr>
          <p:cNvSpPr txBox="1"/>
          <p:nvPr userDrawn="1"/>
        </p:nvSpPr>
        <p:spPr>
          <a:xfrm>
            <a:off x="926448" y="6524821"/>
            <a:ext cx="5474825" cy="279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Property of Bind Benefits, Inc. Do not distribute without written permission. © 2020. Patent Pending.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D80D775-61A6-5F4A-8CDF-FF39E63CC2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5552" y="6358218"/>
            <a:ext cx="742616" cy="279400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C457121-0155-CF4B-B5B4-CDF31A6A6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994C6150-45A4-4250-8ECF-47778A5596E6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040616588"/>
              </p:ext>
            </p:extLst>
          </p:nvPr>
        </p:nvGraphicFramePr>
        <p:xfrm>
          <a:off x="3454923" y="1920112"/>
          <a:ext cx="8190723" cy="23050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96476">
                  <a:extLst>
                    <a:ext uri="{9D8B030D-6E8A-4147-A177-3AD203B41FA5}">
                      <a16:colId xmlns:a16="http://schemas.microsoft.com/office/drawing/2014/main" val="2847665913"/>
                    </a:ext>
                  </a:extLst>
                </a:gridCol>
                <a:gridCol w="5994247">
                  <a:extLst>
                    <a:ext uri="{9D8B030D-6E8A-4147-A177-3AD203B41FA5}">
                      <a16:colId xmlns:a16="http://schemas.microsoft.com/office/drawing/2014/main" val="3573183380"/>
                    </a:ext>
                  </a:extLst>
                </a:gridCol>
              </a:tblGrid>
              <a:tr h="239051"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Total budgeted cost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Aggregate of plan paid premiums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3913725779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Total drug script count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Count of drug prescriptions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1073855057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Total member cost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Total member cost of activating coverage, including copay and paycheck deductions (collected and anticipated)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611594546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Total paid (plan + member)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Sum of the plan and member-paid amounts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3140188786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Total paid per day supply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(plan + member)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The average cost per days supply of filled scripts (total paid/# days supply)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2579036056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Total plan cost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An employer group's actual cost attributed to the delivery of medical and prescription drug benefits for the plan sponsor and its members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2804883452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Total prescription drug spend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Aggregate of prescription drug plan paid spend, not including any discounts or rebates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4172429973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Utilizing members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Members with any claim activity in the period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882250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62755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56383B9-FDDA-624A-A8A3-869020230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B249F5-ACE5-C64F-A3EA-4F3C7D0EFA96}"/>
              </a:ext>
            </a:extLst>
          </p:cNvPr>
          <p:cNvSpPr txBox="1"/>
          <p:nvPr userDrawn="1"/>
        </p:nvSpPr>
        <p:spPr>
          <a:xfrm>
            <a:off x="893837" y="6515100"/>
            <a:ext cx="5474825" cy="279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Property of Bind Benefits, Inc. Do not distribute without written permission. © 2019. Patent Pending.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7578F9-4349-4A44-A3F7-246D6F0380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37068" y="6442434"/>
            <a:ext cx="675102" cy="25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49750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bg>
      <p:bgPr>
        <a:gradFill>
          <a:gsLst>
            <a:gs pos="25000">
              <a:srgbClr val="6950C3"/>
            </a:gs>
            <a:gs pos="100000">
              <a:srgbClr val="3E2D79"/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DA009-8AE4-46F0-A47F-6F9790945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9486" y="1897505"/>
            <a:ext cx="6613200" cy="1839074"/>
          </a:xfrm>
        </p:spPr>
        <p:txBody>
          <a:bodyPr lIns="45720" anchor="b"/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E8F333-BBC5-4B3C-B1FF-23814DB77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486" y="3865401"/>
            <a:ext cx="11137360" cy="520332"/>
          </a:xfrm>
        </p:spPr>
        <p:txBody>
          <a:bodyPr lIns="45720"/>
          <a:lstStyle>
            <a:lvl1pPr marL="0" indent="0" algn="l">
              <a:buNone/>
              <a:defRPr lang="en-US" sz="22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43BD2CB-952A-46D6-B177-D0F7F32C172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362" y="6127180"/>
            <a:ext cx="806451" cy="304423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BEA8770-97D3-44F6-B553-E0B9A5E3224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0176" y="4445000"/>
            <a:ext cx="6557963" cy="533400"/>
          </a:xfrm>
        </p:spPr>
        <p:txBody>
          <a:bodyPr>
            <a:normAutofit/>
          </a:bodyPr>
          <a:lstStyle>
            <a:lvl1pPr algn="l">
              <a:defRPr sz="2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791BDA-DEFB-4F56-8CA2-BF76B191886B}"/>
              </a:ext>
            </a:extLst>
          </p:cNvPr>
          <p:cNvSpPr txBox="1"/>
          <p:nvPr userDrawn="1"/>
        </p:nvSpPr>
        <p:spPr>
          <a:xfrm>
            <a:off x="820176" y="6524821"/>
            <a:ext cx="5474825" cy="279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Property of Bind Benefits, Inc. Do not distribute without written permission. © 2021. Patent Pending.</a:t>
            </a:r>
          </a:p>
        </p:txBody>
      </p:sp>
    </p:spTree>
    <p:extLst>
      <p:ext uri="{BB962C8B-B14F-4D97-AF65-F5344CB8AC3E}">
        <p14:creationId xmlns:p14="http://schemas.microsoft.com/office/powerpoint/2010/main" val="41715292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Bind Title Slide 5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hand holding a piece of cake on a table&#10;&#10;Description automatically generated">
            <a:extLst>
              <a:ext uri="{FF2B5EF4-FFF2-40B4-BE49-F238E27FC236}">
                <a16:creationId xmlns:a16="http://schemas.microsoft.com/office/drawing/2014/main" id="{8086A2EE-89C9-D644-A014-A34552E77F7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3" y="1"/>
            <a:ext cx="12192002" cy="685799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5B75D49-242D-F249-9CF0-5813C805EA38}"/>
              </a:ext>
            </a:extLst>
          </p:cNvPr>
          <p:cNvSpPr/>
          <p:nvPr/>
        </p:nvSpPr>
        <p:spPr>
          <a:xfrm>
            <a:off x="417288" y="443175"/>
            <a:ext cx="4648198" cy="601617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Title 14">
            <a:extLst>
              <a:ext uri="{FF2B5EF4-FFF2-40B4-BE49-F238E27FC236}">
                <a16:creationId xmlns:a16="http://schemas.microsoft.com/office/drawing/2014/main" id="{D0C33EC9-EA7A-D246-AAFF-26A3E39FA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979" y="2272326"/>
            <a:ext cx="4038599" cy="1439862"/>
          </a:xfrm>
        </p:spPr>
        <p:txBody>
          <a:bodyPr lIns="0"/>
          <a:lstStyle>
            <a:lvl1pPr>
              <a:lnSpc>
                <a:spcPct val="100000"/>
              </a:lnSpc>
              <a:defRPr/>
            </a:lvl1pPr>
          </a:lstStyle>
          <a:p>
            <a:pPr algn="l"/>
            <a:r>
              <a:rPr lang="en-US" sz="4000"/>
              <a:t>Click to edit Master title style</a:t>
            </a:r>
            <a:endParaRPr lang="en-US" sz="4000" dirty="0"/>
          </a:p>
        </p:txBody>
      </p:sp>
      <p:sp>
        <p:nvSpPr>
          <p:cNvPr id="18" name="Subtitle 15">
            <a:extLst>
              <a:ext uri="{FF2B5EF4-FFF2-40B4-BE49-F238E27FC236}">
                <a16:creationId xmlns:a16="http://schemas.microsoft.com/office/drawing/2014/main" id="{EA245901-2642-9C4A-B0E9-D05ED45B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79" y="3804264"/>
            <a:ext cx="4038599" cy="1046162"/>
          </a:xfrm>
        </p:spPr>
        <p:txBody>
          <a:bodyPr lIns="0"/>
          <a:lstStyle>
            <a:lvl1pPr>
              <a:lnSpc>
                <a:spcPct val="100000"/>
              </a:lnSpc>
              <a:defRPr b="0"/>
            </a:lvl1pPr>
          </a:lstStyle>
          <a:p>
            <a:pPr algn="l"/>
            <a:r>
              <a:rPr lang="en-US" sz="2200"/>
              <a:t>Click to edit Master subtitle style</a:t>
            </a:r>
            <a:endParaRPr lang="en-US" sz="2200" dirty="0"/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CFE68577-8492-F240-BAD2-91383843DDB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7382" y="5827293"/>
            <a:ext cx="776954" cy="293288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AF9346F7-13D1-4103-A615-AEE304895F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2796" y="6222316"/>
            <a:ext cx="3601832" cy="4321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r>
              <a:rPr lang="en-US"/>
              <a:t>Proprietary information of Bind Benefits, Inc. ©2020. Patent pending.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135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EA609F6-5A72-2349-A3EE-8BBA9D9E50EB}"/>
              </a:ext>
            </a:extLst>
          </p:cNvPr>
          <p:cNvSpPr/>
          <p:nvPr/>
        </p:nvSpPr>
        <p:spPr>
          <a:xfrm>
            <a:off x="0" y="0"/>
            <a:ext cx="3497943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5"/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7FB7A045-B0C9-5A48-92A9-0942D0E155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444" y="4638448"/>
            <a:ext cx="6098955" cy="1005840"/>
          </a:xfrm>
        </p:spPr>
        <p:txBody>
          <a:bodyPr>
            <a:noAutofit/>
          </a:bodyPr>
          <a:lstStyle>
            <a:lvl1pPr algn="l">
              <a:defRPr sz="1800" b="0" i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  <a:lvl2pPr algn="ctr"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</a:lstStyle>
          <a:p>
            <a:pPr lvl="0"/>
            <a:r>
              <a:rPr lang="en-US" dirty="0"/>
              <a:t>Sub-Content</a:t>
            </a:r>
          </a:p>
        </p:txBody>
      </p:sp>
      <p:sp>
        <p:nvSpPr>
          <p:cNvPr id="14" name="Text Placeholder 638">
            <a:extLst>
              <a:ext uri="{FF2B5EF4-FFF2-40B4-BE49-F238E27FC236}">
                <a16:creationId xmlns:a16="http://schemas.microsoft.com/office/drawing/2014/main" id="{B099CD4E-897A-4F40-8A53-C207704F74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59445" y="3295197"/>
            <a:ext cx="6055413" cy="1204913"/>
          </a:xfrm>
        </p:spPr>
        <p:txBody>
          <a:bodyPr anchor="b"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B9ECAA7E-F9FD-4244-B6E7-95D5B9BCA53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17045" y="6286330"/>
            <a:ext cx="811161" cy="30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589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Section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139A8484-422C-D240-9817-1BE2EC2B14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444" y="4638448"/>
            <a:ext cx="6098955" cy="1005840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1800" b="0" i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  <a:lvl2pPr algn="ctr"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</a:lstStyle>
          <a:p>
            <a:pPr lvl="0"/>
            <a:r>
              <a:rPr lang="en-US" dirty="0"/>
              <a:t>Sub-Content</a:t>
            </a:r>
          </a:p>
        </p:txBody>
      </p:sp>
      <p:sp>
        <p:nvSpPr>
          <p:cNvPr id="17" name="Text Placeholder 638">
            <a:extLst>
              <a:ext uri="{FF2B5EF4-FFF2-40B4-BE49-F238E27FC236}">
                <a16:creationId xmlns:a16="http://schemas.microsoft.com/office/drawing/2014/main" id="{F0C37659-313B-604D-BD74-1428DDE77C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59445" y="3295197"/>
            <a:ext cx="6055413" cy="1204913"/>
          </a:xfrm>
        </p:spPr>
        <p:txBody>
          <a:bodyPr anchor="b"/>
          <a:lstStyle>
            <a:lvl1pPr>
              <a:lnSpc>
                <a:spcPct val="1000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Picture 2" descr="A close up of a car&#10;&#10;Description automatically generated">
            <a:extLst>
              <a:ext uri="{FF2B5EF4-FFF2-40B4-BE49-F238E27FC236}">
                <a16:creationId xmlns:a16="http://schemas.microsoft.com/office/drawing/2014/main" id="{E1B8D668-7F0D-564A-A68B-12A737DDDAE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539067" cy="685800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D1255A43-3A83-5145-B47C-D6B47EC641B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17045" y="6286330"/>
            <a:ext cx="811161" cy="30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637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8A29A2D-97B1-E740-A32C-59C523C4A3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59444" y="4638448"/>
            <a:ext cx="6098955" cy="1005840"/>
          </a:xfrm>
        </p:spPr>
        <p:txBody>
          <a:bodyPr>
            <a:noAutofit/>
          </a:bodyPr>
          <a:lstStyle>
            <a:lvl1pPr algn="l">
              <a:defRPr sz="1800" b="0" i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  <a:lvl2pPr algn="ctr"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</a:lstStyle>
          <a:p>
            <a:pPr lvl="0"/>
            <a:r>
              <a:rPr lang="en-US" dirty="0"/>
              <a:t>Sub-Content</a:t>
            </a:r>
          </a:p>
        </p:txBody>
      </p:sp>
      <p:sp>
        <p:nvSpPr>
          <p:cNvPr id="13" name="Text Placeholder 638">
            <a:extLst>
              <a:ext uri="{FF2B5EF4-FFF2-40B4-BE49-F238E27FC236}">
                <a16:creationId xmlns:a16="http://schemas.microsoft.com/office/drawing/2014/main" id="{9A1EBAD0-4E6B-7C41-96F3-004DAFB253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59445" y="3295197"/>
            <a:ext cx="6055413" cy="1204913"/>
          </a:xfrm>
        </p:spPr>
        <p:txBody>
          <a:bodyPr anchor="b"/>
          <a:lstStyle>
            <a:lvl1pPr>
              <a:defRPr sz="320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3" descr="A picture containing man, outdoor, riding, young&#10;&#10;Description automatically generated">
            <a:extLst>
              <a:ext uri="{FF2B5EF4-FFF2-40B4-BE49-F238E27FC236}">
                <a16:creationId xmlns:a16="http://schemas.microsoft.com/office/drawing/2014/main" id="{7D168E0D-A8C6-2847-8DE4-62FDD5BFB7E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539067" cy="68580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4D664583-58DA-E44D-9078-24D84FB6B24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17045" y="6286330"/>
            <a:ext cx="811161" cy="30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30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6B5FE90-D180-964A-9343-01DDF587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69335"/>
            <a:ext cx="11430000" cy="10247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lnSpc>
                <a:spcPct val="100000"/>
              </a:lnSpc>
              <a:defRPr sz="3000" b="1" i="0">
                <a:solidFill>
                  <a:schemeClr val="accent1"/>
                </a:solidFill>
                <a:latin typeface="+mj-lt"/>
                <a:ea typeface="Baskerville SemiBold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1F7707A-D424-814D-9C03-83AF85BD6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412113"/>
            <a:ext cx="11430000" cy="48221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1500"/>
              </a:spcBef>
              <a:defRPr sz="1800"/>
            </a:lvl2pPr>
            <a:lvl3pPr marL="233363" indent="-222250">
              <a:lnSpc>
                <a:spcPct val="100000"/>
              </a:lnSpc>
              <a:spcBef>
                <a:spcPts val="1500"/>
              </a:spcBef>
              <a:buClr>
                <a:schemeClr val="tx2"/>
              </a:buClr>
              <a:buSzPct val="100000"/>
              <a:tabLst/>
              <a:defRPr sz="1800"/>
            </a:lvl3pPr>
            <a:lvl4pPr marL="514350" indent="-227013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tabLst/>
              <a:defRPr sz="1400"/>
            </a:lvl4pPr>
            <a:lvl5pPr marL="688975" indent="-174625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tabLst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C52A614-4B5B-624C-8C2D-598B97AAF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8AB4D9E8-0374-2E4A-91FE-4F629F4D70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05413" y="6514123"/>
            <a:ext cx="4114800" cy="2735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r>
              <a:rPr lang="en-US" dirty="0"/>
              <a:t>Proprietary information of Bind Benefits, Inc. ©2021. Patent pending.</a:t>
            </a:r>
          </a:p>
        </p:txBody>
      </p:sp>
    </p:spTree>
    <p:extLst>
      <p:ext uri="{BB962C8B-B14F-4D97-AF65-F5344CB8AC3E}">
        <p14:creationId xmlns:p14="http://schemas.microsoft.com/office/powerpoint/2010/main" val="4206043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0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slideLayout" Target="../slideLayouts/slideLayout47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46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Relationship Id="rId22" Type="http://schemas.openxmlformats.org/officeDocument/2006/relationships/image" Target="../media/image1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169335"/>
            <a:ext cx="11430000" cy="10247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59" y="1400537"/>
            <a:ext cx="11430000" cy="47758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</a:t>
            </a:r>
            <a:r>
              <a:rPr lang="en-US" dirty="0" err="1"/>
              <a:t>levelA</a:t>
            </a:r>
            <a:endParaRPr lang="en-US" dirty="0"/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E2BF0E6-2919-7A44-BA5E-D5B9D6619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59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8158FFB5-9F74-FC41-A123-4342F2E1EE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05413" y="6514123"/>
            <a:ext cx="4114800" cy="2735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r>
              <a:rPr lang="en-US" dirty="0"/>
              <a:t>Proprietary information of Bind Benefits, Inc. ©2021. Patent pending.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44EC2B72-BAFB-CF4F-BDA1-9ACD2F1D3852}"/>
              </a:ext>
            </a:extLst>
          </p:cNvPr>
          <p:cNvPicPr>
            <a:picLocks noChangeAspect="1"/>
          </p:cNvPicPr>
          <p:nvPr/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1139744" y="6452587"/>
            <a:ext cx="644218" cy="24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3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8" r:id="rId1"/>
    <p:sldLayoutId id="2147484279" r:id="rId2"/>
    <p:sldLayoutId id="2147484280" r:id="rId3"/>
    <p:sldLayoutId id="2147484281" r:id="rId4"/>
    <p:sldLayoutId id="2147484282" r:id="rId5"/>
    <p:sldLayoutId id="2147484283" r:id="rId6"/>
    <p:sldLayoutId id="2147484284" r:id="rId7"/>
    <p:sldLayoutId id="2147484285" r:id="rId8"/>
    <p:sldLayoutId id="2147484286" r:id="rId9"/>
    <p:sldLayoutId id="2147484287" r:id="rId10"/>
    <p:sldLayoutId id="2147484288" r:id="rId11"/>
    <p:sldLayoutId id="2147484289" r:id="rId12"/>
    <p:sldLayoutId id="2147484290" r:id="rId13"/>
    <p:sldLayoutId id="2147484291" r:id="rId14"/>
    <p:sldLayoutId id="2147484292" r:id="rId15"/>
    <p:sldLayoutId id="2147484293" r:id="rId16"/>
    <p:sldLayoutId id="2147484294" r:id="rId17"/>
    <p:sldLayoutId id="2147484246" r:id="rId18"/>
    <p:sldLayoutId id="2147484247" r:id="rId19"/>
    <p:sldLayoutId id="2147484248" r:id="rId20"/>
    <p:sldLayoutId id="2147484249" r:id="rId21"/>
    <p:sldLayoutId id="2147484250" r:id="rId22"/>
    <p:sldLayoutId id="2147484251" r:id="rId23"/>
    <p:sldLayoutId id="2147484252" r:id="rId24"/>
    <p:sldLayoutId id="2147484253" r:id="rId25"/>
    <p:sldLayoutId id="2147484254" r:id="rId26"/>
    <p:sldLayoutId id="2147484255" r:id="rId2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Font typeface="Arial" panose="020B0604020202020204" pitchFamily="34" charset="0"/>
        <a:buNone/>
        <a:defRPr sz="2400" b="1" i="0" kern="1200">
          <a:solidFill>
            <a:schemeClr val="tx2"/>
          </a:solidFill>
          <a:latin typeface="+mn-lt"/>
          <a:ea typeface="+mn-ea"/>
          <a:cs typeface="+mn-cs"/>
        </a:defRPr>
      </a:lvl1pPr>
      <a:lvl2pPr marL="11113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None/>
        <a:tabLst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285750" indent="-274638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•"/>
        <a:tabLst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57308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tx2"/>
        </a:buClr>
        <a:buFont typeface=".AppleSystemUIFont" charset="-120"/>
        <a:buChar char="–"/>
        <a:tabLst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858838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tx2"/>
        </a:buClr>
        <a:buFont typeface="System Font Regular"/>
        <a:buChar char="&gt;"/>
        <a:tabLst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169335"/>
            <a:ext cx="11430000" cy="10247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59" y="1604355"/>
            <a:ext cx="114300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26446" y="6430296"/>
            <a:ext cx="688532" cy="28186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7B76F3-7024-CF4A-9D68-D0ECB9C3217C}"/>
              </a:ext>
            </a:extLst>
          </p:cNvPr>
          <p:cNvCxnSpPr/>
          <p:nvPr/>
        </p:nvCxnSpPr>
        <p:spPr>
          <a:xfrm>
            <a:off x="471945" y="1287134"/>
            <a:ext cx="148958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E2BF0E6-2919-7A44-BA5E-D5B9D6619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59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1D1616-9D41-F945-8320-460569E27E86}"/>
              </a:ext>
            </a:extLst>
          </p:cNvPr>
          <p:cNvSpPr txBox="1"/>
          <p:nvPr userDrawn="1"/>
        </p:nvSpPr>
        <p:spPr>
          <a:xfrm>
            <a:off x="926448" y="6524821"/>
            <a:ext cx="5474825" cy="279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Property of Bind Benefits, Inc. Do not distribute without written permission. © 2021. Patent Pending.</a:t>
            </a:r>
          </a:p>
        </p:txBody>
      </p:sp>
    </p:spTree>
    <p:extLst>
      <p:ext uri="{BB962C8B-B14F-4D97-AF65-F5344CB8AC3E}">
        <p14:creationId xmlns:p14="http://schemas.microsoft.com/office/powerpoint/2010/main" val="1521669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3" r:id="rId2"/>
    <p:sldLayoutId id="2147483778" r:id="rId3"/>
    <p:sldLayoutId id="2147483780" r:id="rId4"/>
    <p:sldLayoutId id="2147483791" r:id="rId5"/>
    <p:sldLayoutId id="2147483792" r:id="rId6"/>
    <p:sldLayoutId id="2147483793" r:id="rId7"/>
    <p:sldLayoutId id="2147483781" r:id="rId8"/>
    <p:sldLayoutId id="2147483794" r:id="rId9"/>
    <p:sldLayoutId id="2147483795" r:id="rId10"/>
    <p:sldLayoutId id="2147483797" r:id="rId11"/>
    <p:sldLayoutId id="2147483796" r:id="rId12"/>
    <p:sldLayoutId id="2147483801" r:id="rId13"/>
    <p:sldLayoutId id="2147483798" r:id="rId14"/>
    <p:sldLayoutId id="2147483779" r:id="rId15"/>
    <p:sldLayoutId id="2147483786" r:id="rId16"/>
    <p:sldLayoutId id="2147483799" r:id="rId17"/>
    <p:sldLayoutId id="2147483800" r:id="rId18"/>
    <p:sldLayoutId id="2147483790" r:id="rId19"/>
    <p:sldLayoutId id="2147483802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400" b="1" i="0" kern="120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800"/>
        </a:spcBef>
        <a:spcAft>
          <a:spcPts val="0"/>
        </a:spcAft>
        <a:buFont typeface="Arial" panose="020B0604020202020204" pitchFamily="34" charset="0"/>
        <a:buNone/>
        <a:defRPr sz="2000" b="1" i="0" kern="1200">
          <a:solidFill>
            <a:schemeClr val="accent1"/>
          </a:solidFill>
          <a:latin typeface="Calibri" panose="020F0502020204030204" pitchFamily="34" charset="0"/>
          <a:ea typeface="+mn-ea"/>
          <a:cs typeface="+mn-cs"/>
        </a:defRPr>
      </a:lvl1pPr>
      <a:lvl2pPr marL="11113" indent="0" algn="l" defTabSz="914400" rtl="0" eaLnBrk="1" latinLnBrk="0" hangingPunct="1">
        <a:lnSpc>
          <a:spcPct val="100000"/>
        </a:lnSpc>
        <a:spcBef>
          <a:spcPts val="1800"/>
        </a:spcBef>
        <a:spcAft>
          <a:spcPts val="0"/>
        </a:spcAft>
        <a:buFont typeface="Arial" panose="020B0604020202020204" pitchFamily="34" charset="0"/>
        <a:buNone/>
        <a:tabLst/>
        <a:defRPr sz="20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285750" indent="-274638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•"/>
        <a:tabLst/>
        <a:defRPr sz="20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573088" indent="-287338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2"/>
        </a:buClr>
        <a:buFont typeface=".AppleSystemUIFont" charset="-120"/>
        <a:buChar char="–"/>
        <a:tabLst/>
        <a:defRPr sz="20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858838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2"/>
        </a:buClr>
        <a:buFont typeface="System Font Regular"/>
        <a:buChar char="&gt;"/>
        <a:tabLst/>
        <a:defRPr sz="20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DC0C6-59C3-4937-900F-7349ED8EF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Health Equity OKR 2021: Establishing Baseline Measures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C5DB7-35BE-47CD-A494-901DF9CE5E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ea typeface="Source Sans Pro"/>
                <a:cs typeface="Calibri"/>
              </a:rPr>
              <a:t>July 27, 2021</a:t>
            </a:r>
          </a:p>
          <a:p>
            <a:r>
              <a:rPr lang="en-US" dirty="0">
                <a:ea typeface="Source Sans Pro"/>
                <a:cs typeface="Calibri"/>
              </a:rPr>
              <a:t>Leo Zhou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B22387-B707-4382-93C5-69F9210B57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Proprietary information of Bind Benefits, Inc. ©2021. Patent pending.</a:t>
            </a:r>
          </a:p>
        </p:txBody>
      </p:sp>
    </p:spTree>
    <p:extLst>
      <p:ext uri="{BB962C8B-B14F-4D97-AF65-F5344CB8AC3E}">
        <p14:creationId xmlns:p14="http://schemas.microsoft.com/office/powerpoint/2010/main" val="144480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6FB443-A5D9-458E-A16E-7D564163C4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D241E-1982-4671-873E-5DFD6A525F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information of Bind Benefits, Inc. ©2021. Patent pending.</a:t>
            </a:r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D7F62CB6-7E02-4D41-8C41-9716C85F1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976" y="70338"/>
            <a:ext cx="9874048" cy="4708491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F08A23C4-0A79-4BDA-B031-0F6087FD4B81}"/>
              </a:ext>
            </a:extLst>
          </p:cNvPr>
          <p:cNvSpPr/>
          <p:nvPr/>
        </p:nvSpPr>
        <p:spPr>
          <a:xfrm>
            <a:off x="7043058" y="1894115"/>
            <a:ext cx="1959428" cy="1719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3989665-FD96-4DD6-ACC1-0AC0E5C13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5134094"/>
            <a:ext cx="11430000" cy="1024763"/>
          </a:xfrm>
        </p:spPr>
        <p:txBody>
          <a:bodyPr/>
          <a:lstStyle/>
          <a:p>
            <a:r>
              <a:rPr lang="en-US" dirty="0"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Goal: determine the baseline differences in compliance with evidence-based guidelines for Bind members by race and ethnicity. This will inform our 2022 OKR and identify targeted opportunities to reduce differences in appropriate healthcare use across our members. </a:t>
            </a:r>
            <a:endParaRPr lang="en-US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02115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FE9B2-2BE0-4076-8745-EF5D574BF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dirty="0">
                <a:solidFill>
                  <a:schemeClr val="tx2"/>
                </a:solidFill>
              </a:rPr>
              <a:t>Background</a:t>
            </a:r>
            <a:r>
              <a:rPr lang="en-US" sz="32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9EA65-F3A6-4E7C-BD2B-D08675959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/>
                </a:solidFill>
              </a:rPr>
              <a:t>One area of quality measurement focuses on </a:t>
            </a:r>
            <a:r>
              <a:rPr lang="en-US" sz="1800" dirty="0">
                <a:solidFill>
                  <a:schemeClr val="tx1"/>
                </a:solidFill>
              </a:rPr>
              <a:t>evidence-based measures (EBM) </a:t>
            </a:r>
            <a:r>
              <a:rPr lang="en-US" sz="1800" b="0" dirty="0">
                <a:solidFill>
                  <a:schemeClr val="tx1"/>
                </a:solidFill>
              </a:rPr>
              <a:t>standards. Milliman provides us with over 350 standards applied to claims data and as defined by NQF, HEDIS and other sources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/>
                </a:solidFill>
              </a:rPr>
              <a:t>A subset of these standards focus on the following – both types have cascading effects downstream</a:t>
            </a:r>
          </a:p>
          <a:p>
            <a:pPr marL="576263" lvl="2" indent="-342900">
              <a:spcBef>
                <a:spcPts val="600"/>
              </a:spcBef>
            </a:pPr>
            <a:r>
              <a:rPr lang="en-US" sz="1600" b="1" dirty="0"/>
              <a:t>Overuse</a:t>
            </a:r>
            <a:r>
              <a:rPr lang="en-US" sz="1600" dirty="0"/>
              <a:t>: services that represent aspects of waste or often unnecessary care</a:t>
            </a:r>
          </a:p>
          <a:p>
            <a:pPr marL="576263" lvl="2" indent="-342900">
              <a:spcBef>
                <a:spcPts val="600"/>
              </a:spcBef>
            </a:pPr>
            <a:r>
              <a:rPr lang="en-US" sz="1600" b="1" dirty="0"/>
              <a:t>Underuse</a:t>
            </a:r>
            <a:r>
              <a:rPr lang="en-US" sz="1600" b="0" dirty="0"/>
              <a:t>: services that are often vulnerable to lower levels of use even though best practice standards have been established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/>
                </a:solidFill>
              </a:rPr>
              <a:t>For every measure, we can calculate a “rate” which considers:</a:t>
            </a:r>
          </a:p>
          <a:p>
            <a:pPr marL="576263" lvl="2" indent="-342900">
              <a:spcBef>
                <a:spcPts val="600"/>
              </a:spcBef>
            </a:pPr>
            <a:r>
              <a:rPr lang="en-US" sz="1600" dirty="0"/>
              <a:t>Denominator: members who met the criteria for a given measure (ex. </a:t>
            </a:r>
            <a:r>
              <a:rPr lang="en-US" sz="1600"/>
              <a:t>Minimum length of enrollment)</a:t>
            </a:r>
            <a:endParaRPr lang="en-US" sz="1600" dirty="0"/>
          </a:p>
          <a:p>
            <a:pPr marL="576263" lvl="2" indent="-342900">
              <a:spcBef>
                <a:spcPts val="600"/>
              </a:spcBef>
            </a:pPr>
            <a:r>
              <a:rPr lang="en-US" sz="1600" dirty="0"/>
              <a:t>Numerator: members who then received the service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/>
                </a:solidFill>
              </a:rPr>
              <a:t>We also include the University of Wisconsin </a:t>
            </a:r>
            <a:r>
              <a:rPr lang="en-US" sz="1800" dirty="0">
                <a:solidFill>
                  <a:schemeClr val="tx1"/>
                </a:solidFill>
              </a:rPr>
              <a:t>Neighborhood Deprivation Index (NDI</a:t>
            </a:r>
            <a:r>
              <a:rPr lang="en-US" sz="1800" b="0" dirty="0">
                <a:solidFill>
                  <a:schemeClr val="tx1"/>
                </a:solidFill>
              </a:rPr>
              <a:t>) in our models</a:t>
            </a:r>
          </a:p>
          <a:p>
            <a:pPr marL="576263" lvl="2" indent="-342900">
              <a:spcBef>
                <a:spcPts val="600"/>
              </a:spcBef>
            </a:pPr>
            <a:r>
              <a:rPr lang="en-US" sz="1600" dirty="0"/>
              <a:t>Rankings of neighborhoods (census block groups) by socioeconomic disadvantage in a region of interest. Range 1 – 100 (least disadvantaged  - most disadvantaged )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/>
                </a:solidFill>
              </a:rPr>
              <a:t>Finally, we use “</a:t>
            </a:r>
            <a:r>
              <a:rPr lang="en-US" sz="1800" dirty="0">
                <a:solidFill>
                  <a:schemeClr val="tx1"/>
                </a:solidFill>
              </a:rPr>
              <a:t>predicted race</a:t>
            </a:r>
            <a:r>
              <a:rPr lang="en-US" sz="1800" b="0" dirty="0">
                <a:solidFill>
                  <a:schemeClr val="tx1"/>
                </a:solidFill>
              </a:rPr>
              <a:t>” based on a number of data sources and models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/>
                </a:solidFill>
              </a:rPr>
              <a:t>Time frame: Jan 2019 – April 2021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/>
                </a:solidFill>
              </a:rPr>
              <a:t>Unit of observation: service-member combination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168E5-9CF1-4616-BD48-78A745881B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72BEA-A17F-4152-BCB8-96182B1AA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information of Bind Benefits, Inc. ©2021. Patent pending.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64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F807428-F098-4AAA-8D0C-E27CCE9C1B2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65125" y="1412874"/>
          <a:ext cx="2871370" cy="1079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685">
                  <a:extLst>
                    <a:ext uri="{9D8B030D-6E8A-4147-A177-3AD203B41FA5}">
                      <a16:colId xmlns:a16="http://schemas.microsoft.com/office/drawing/2014/main" val="258392716"/>
                    </a:ext>
                  </a:extLst>
                </a:gridCol>
                <a:gridCol w="1435685">
                  <a:extLst>
                    <a:ext uri="{9D8B030D-6E8A-4147-A177-3AD203B41FA5}">
                      <a16:colId xmlns:a16="http://schemas.microsoft.com/office/drawing/2014/main" val="3276394622"/>
                    </a:ext>
                  </a:extLst>
                </a:gridCol>
              </a:tblGrid>
              <a:tr h="5125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Correlation 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Age 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133665"/>
                  </a:ext>
                </a:extLst>
              </a:tr>
              <a:tr h="56740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NDI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94511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DC513-C54E-419F-A60B-E518B82D0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56522-1032-43FA-B960-0B91241416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information of Bind Benefits, Inc. ©2021. Patent pending.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469AA0A-6634-4DD6-93F8-30D021951A2D}"/>
              </a:ext>
            </a:extLst>
          </p:cNvPr>
          <p:cNvGraphicFramePr>
            <a:graphicFrameLocks noGrp="1"/>
          </p:cNvGraphicFramePr>
          <p:nvPr/>
        </p:nvGraphicFramePr>
        <p:xfrm>
          <a:off x="3477126" y="1412873"/>
          <a:ext cx="7459579" cy="246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4011">
                  <a:extLst>
                    <a:ext uri="{9D8B030D-6E8A-4147-A177-3AD203B41FA5}">
                      <a16:colId xmlns:a16="http://schemas.microsoft.com/office/drawing/2014/main" val="1846800121"/>
                    </a:ext>
                  </a:extLst>
                </a:gridCol>
                <a:gridCol w="3645568">
                  <a:extLst>
                    <a:ext uri="{9D8B030D-6E8A-4147-A177-3AD203B41FA5}">
                      <a16:colId xmlns:a16="http://schemas.microsoft.com/office/drawing/2014/main" val="1462336217"/>
                    </a:ext>
                  </a:extLst>
                </a:gridCol>
              </a:tblGrid>
              <a:tr h="4924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Predicted race/ethnicity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NDI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412011"/>
                  </a:ext>
                </a:extLst>
              </a:tr>
              <a:tr h="4924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White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5569982"/>
                  </a:ext>
                </a:extLst>
              </a:tr>
              <a:tr h="4924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Hispanic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0319137"/>
                  </a:ext>
                </a:extLst>
              </a:tr>
              <a:tr h="4924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Black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9516470"/>
                  </a:ext>
                </a:extLst>
              </a:tr>
              <a:tr h="4924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AIAN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1852757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4A61F9A-113D-4FDF-946B-97D606EC567A}"/>
              </a:ext>
            </a:extLst>
          </p:cNvPr>
          <p:cNvGraphicFramePr>
            <a:graphicFrameLocks noGrp="1"/>
          </p:cNvGraphicFramePr>
          <p:nvPr/>
        </p:nvGraphicFramePr>
        <p:xfrm>
          <a:off x="3477125" y="4334338"/>
          <a:ext cx="7459580" cy="1543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9790">
                  <a:extLst>
                    <a:ext uri="{9D8B030D-6E8A-4147-A177-3AD203B41FA5}">
                      <a16:colId xmlns:a16="http://schemas.microsoft.com/office/drawing/2014/main" val="3094094004"/>
                    </a:ext>
                  </a:extLst>
                </a:gridCol>
                <a:gridCol w="3729790">
                  <a:extLst>
                    <a:ext uri="{9D8B030D-6E8A-4147-A177-3AD203B41FA5}">
                      <a16:colId xmlns:a16="http://schemas.microsoft.com/office/drawing/2014/main" val="3852276489"/>
                    </a:ext>
                  </a:extLst>
                </a:gridCol>
              </a:tblGrid>
              <a:tr h="5146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NDI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823615"/>
                  </a:ext>
                </a:extLst>
              </a:tr>
              <a:tr h="5146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411235"/>
                  </a:ext>
                </a:extLst>
              </a:tr>
              <a:tr h="5146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4886667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6BA23AB0-C6FC-4BF3-ADDA-46298CB87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94" y="70338"/>
            <a:ext cx="11571211" cy="81693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585766-E476-42B3-9CF9-0793EA938F8B}"/>
              </a:ext>
            </a:extLst>
          </p:cNvPr>
          <p:cNvSpPr txBox="1">
            <a:spLocks/>
          </p:cNvSpPr>
          <p:nvPr/>
        </p:nvSpPr>
        <p:spPr>
          <a:xfrm>
            <a:off x="451605" y="538965"/>
            <a:ext cx="11430000" cy="440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1113" indent="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63" indent="-22225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4350" indent="-2270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.AppleSystemUIFont" charset="-120"/>
              <a:buChar char="–"/>
              <a:tabLst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8975" indent="-1746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System Font Regular"/>
              <a:buChar char="&gt;"/>
              <a:tabLst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sz="2800" dirty="0"/>
              <a:t>National Deprivation Index - summary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6740AE5F-2C56-431D-BCB0-AFD659497694}"/>
              </a:ext>
            </a:extLst>
          </p:cNvPr>
          <p:cNvSpPr/>
          <p:nvPr/>
        </p:nvSpPr>
        <p:spPr>
          <a:xfrm>
            <a:off x="1655201" y="2561279"/>
            <a:ext cx="250371" cy="5334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20EB70-CCE3-4B7B-A26E-760662895267}"/>
              </a:ext>
            </a:extLst>
          </p:cNvPr>
          <p:cNvSpPr txBox="1"/>
          <p:nvPr/>
        </p:nvSpPr>
        <p:spPr>
          <a:xfrm>
            <a:off x="564658" y="3156123"/>
            <a:ext cx="3236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Weak positive correlation</a:t>
            </a:r>
          </a:p>
        </p:txBody>
      </p:sp>
    </p:spTree>
    <p:extLst>
      <p:ext uri="{BB962C8B-B14F-4D97-AF65-F5344CB8AC3E}">
        <p14:creationId xmlns:p14="http://schemas.microsoft.com/office/powerpoint/2010/main" val="268470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E574F-C255-4A6A-B6C5-FF877DD4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output </a:t>
            </a:r>
          </a:p>
        </p:txBody>
      </p:sp>
    </p:spTree>
    <p:extLst>
      <p:ext uri="{BB962C8B-B14F-4D97-AF65-F5344CB8AC3E}">
        <p14:creationId xmlns:p14="http://schemas.microsoft.com/office/powerpoint/2010/main" val="4278104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E574F-C255-4A6A-B6C5-FF877DD4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370209164"/>
      </p:ext>
    </p:extLst>
  </p:cSld>
  <p:clrMapOvr>
    <a:masterClrMapping/>
  </p:clrMapOvr>
</p:sld>
</file>

<file path=ppt/theme/theme1.xml><?xml version="1.0" encoding="utf-8"?>
<a:theme xmlns:a="http://schemas.openxmlformats.org/drawingml/2006/main" name="Bind Brand Template">
  <a:themeElements>
    <a:clrScheme name="Bind Colors Final">
      <a:dk1>
        <a:srgbClr val="272727"/>
      </a:dk1>
      <a:lt1>
        <a:srgbClr val="FFFFFF"/>
      </a:lt1>
      <a:dk2>
        <a:srgbClr val="6950C3"/>
      </a:dk2>
      <a:lt2>
        <a:srgbClr val="EFEFEF"/>
      </a:lt2>
      <a:accent1>
        <a:srgbClr val="18122F"/>
      </a:accent1>
      <a:accent2>
        <a:srgbClr val="D3C1EC"/>
      </a:accent2>
      <a:accent3>
        <a:srgbClr val="A3E7FC"/>
      </a:accent3>
      <a:accent4>
        <a:srgbClr val="FEB84C"/>
      </a:accent4>
      <a:accent5>
        <a:srgbClr val="3E2C79"/>
      </a:accent5>
      <a:accent6>
        <a:srgbClr val="3C3C3E"/>
      </a:accent6>
      <a:hlink>
        <a:srgbClr val="6950C2"/>
      </a:hlink>
      <a:folHlink>
        <a:srgbClr val="B3B3B3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nd Brand Template" id="{5030AF6D-61D6-4D60-AF5C-029265BC3E0E}" vid="{EEF6FB9C-3DBD-4605-AAD3-1FB351270469}"/>
    </a:ext>
  </a:extLst>
</a:theme>
</file>

<file path=ppt/theme/theme2.xml><?xml version="1.0" encoding="utf-8"?>
<a:theme xmlns:a="http://schemas.openxmlformats.org/drawingml/2006/main" name="Bind_2020">
  <a:themeElements>
    <a:clrScheme name="Bind 2020 1">
      <a:dk1>
        <a:srgbClr val="272727"/>
      </a:dk1>
      <a:lt1>
        <a:srgbClr val="FFFFFF"/>
      </a:lt1>
      <a:dk2>
        <a:srgbClr val="6950C3"/>
      </a:dk2>
      <a:lt2>
        <a:srgbClr val="F7F7F7"/>
      </a:lt2>
      <a:accent1>
        <a:srgbClr val="412C79"/>
      </a:accent1>
      <a:accent2>
        <a:srgbClr val="20153B"/>
      </a:accent2>
      <a:accent3>
        <a:srgbClr val="BAD532"/>
      </a:accent3>
      <a:accent4>
        <a:srgbClr val="F3B251"/>
      </a:accent4>
      <a:accent5>
        <a:srgbClr val="A32E88"/>
      </a:accent5>
      <a:accent6>
        <a:srgbClr val="A1DBEC"/>
      </a:accent6>
      <a:hlink>
        <a:srgbClr val="6950C2"/>
      </a:hlink>
      <a:folHlink>
        <a:srgbClr val="B3B3B3"/>
      </a:folHlink>
    </a:clrScheme>
    <a:fontScheme name="Test">
      <a:majorFont>
        <a:latin typeface="Source Sans"/>
        <a:ea typeface=""/>
        <a:cs typeface=""/>
      </a:majorFont>
      <a:minorFont>
        <a:latin typeface="Source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nd 2020" id="{2B20F557-CB0D-EB40-964D-273749A5639D}" vid="{FD62EE95-5D6C-0748-A635-53A24E1E999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24941</TotalTime>
  <Words>365</Words>
  <Application>Microsoft Office PowerPoint</Application>
  <PresentationFormat>Widescreen</PresentationFormat>
  <Paragraphs>52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.AppleSystemUIFont</vt:lpstr>
      <vt:lpstr>Arial</vt:lpstr>
      <vt:lpstr>Calibri</vt:lpstr>
      <vt:lpstr>Calibri (Body)</vt:lpstr>
      <vt:lpstr>Slack-Lato</vt:lpstr>
      <vt:lpstr>Source Sans</vt:lpstr>
      <vt:lpstr>Source Sans Pro</vt:lpstr>
      <vt:lpstr>Source Sans Pro Black</vt:lpstr>
      <vt:lpstr>System Font Regular</vt:lpstr>
      <vt:lpstr>Bind Brand Template</vt:lpstr>
      <vt:lpstr>Bind_2020</vt:lpstr>
      <vt:lpstr>Health Equity OKR 2021: Establishing Baseline Measures</vt:lpstr>
      <vt:lpstr>PowerPoint Presentation</vt:lpstr>
      <vt:lpstr>Background </vt:lpstr>
      <vt:lpstr>PowerPoint Presentation</vt:lpstr>
      <vt:lpstr>R output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Bind Performance Meeting Performance through August</dc:title>
  <dc:creator>Jaclyn Marshall</dc:creator>
  <cp:lastModifiedBy>Leo Zhou</cp:lastModifiedBy>
  <cp:revision>1118</cp:revision>
  <cp:lastPrinted>2021-03-26T12:15:13Z</cp:lastPrinted>
  <dcterms:created xsi:type="dcterms:W3CDTF">2020-09-28T02:53:42Z</dcterms:created>
  <dcterms:modified xsi:type="dcterms:W3CDTF">2021-08-05T13:18:28Z</dcterms:modified>
</cp:coreProperties>
</file>