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23"/>
  </p:notesMasterIdLst>
  <p:sldIdLst>
    <p:sldId id="256" r:id="rId4"/>
    <p:sldId id="335" r:id="rId5"/>
    <p:sldId id="336" r:id="rId6"/>
    <p:sldId id="347" r:id="rId7"/>
    <p:sldId id="337" r:id="rId8"/>
    <p:sldId id="323" r:id="rId9"/>
    <p:sldId id="345" r:id="rId10"/>
    <p:sldId id="322" r:id="rId11"/>
    <p:sldId id="342" r:id="rId12"/>
    <p:sldId id="344" r:id="rId13"/>
    <p:sldId id="334" r:id="rId14"/>
    <p:sldId id="340" r:id="rId15"/>
    <p:sldId id="349" r:id="rId16"/>
    <p:sldId id="348" r:id="rId17"/>
    <p:sldId id="326" r:id="rId18"/>
    <p:sldId id="330" r:id="rId19"/>
    <p:sldId id="331" r:id="rId20"/>
    <p:sldId id="339" r:id="rId21"/>
    <p:sldId id="346" r:id="rId2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zozowski,Jeffrey M" initials="BM" lastIdx="30" clrIdx="0"/>
  <p:cmAuthor id="2" name="Soltys Jr,Bruce S" initials="SJS" lastIdx="9" clrIdx="1"/>
  <p:cmAuthor id="3" name="Arens,Gilliane M" initials="AM" lastIdx="24" clrIdx="2"/>
  <p:cmAuthor id="4" name="Reyes,Janixia K" initials="RK" lastIdx="16" clrIdx="3"/>
  <p:cmAuthor id="5" name="Ricciardelli,Elizabeth H" initials="RH" lastIdx="17" clrIdx="4">
    <p:extLst>
      <p:ext uri="{19B8F6BF-5375-455C-9EA6-DF929625EA0E}">
        <p15:presenceInfo xmlns:p15="http://schemas.microsoft.com/office/powerpoint/2012/main" userId="S-1-5-21-448539723-1767777339-1801674531-18731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F1F"/>
    <a:srgbClr val="E31B23"/>
    <a:srgbClr val="0000FF"/>
    <a:srgbClr val="5B677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8673" autoAdjust="0"/>
  </p:normalViewPr>
  <p:slideViewPr>
    <p:cSldViewPr snapToGrid="0">
      <p:cViewPr varScale="1">
        <p:scale>
          <a:sx n="59" d="100"/>
          <a:sy n="59" d="100"/>
        </p:scale>
        <p:origin x="13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dirty="0"/>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dirty="0"/>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E30579F-E7D4-4B78-B412-FE5EB6AE404F}" type="slidenum">
              <a:rPr lang="en-US" altLang="en-US"/>
              <a:pPr>
                <a:defRPr/>
              </a:pPr>
              <a:t>‹#›</a:t>
            </a:fld>
            <a:endParaRPr lang="en-US" altLang="en-US" dirty="0"/>
          </a:p>
        </p:txBody>
      </p:sp>
    </p:spTree>
    <p:extLst>
      <p:ext uri="{BB962C8B-B14F-4D97-AF65-F5344CB8AC3E}">
        <p14:creationId xmlns:p14="http://schemas.microsoft.com/office/powerpoint/2010/main" val="869732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endParaRPr lang="en-US" altLang="en-US" dirty="0">
              <a:latin typeface="Arial" panose="020B0604020202020204" pitchFamily="34" charset="0"/>
            </a:endParaRPr>
          </a:p>
        </p:txBody>
      </p:sp>
      <p:sp>
        <p:nvSpPr>
          <p:cNvPr id="5124"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4877DB3-CBC5-4FF5-9E5E-1DC7E5400EC6}" type="slidenum">
              <a:rPr lang="en-US" altLang="en-US" b="0" smtClean="0"/>
              <a:pPr/>
              <a:t>1</a:t>
            </a:fld>
            <a:endParaRPr lang="en-US" altLang="en-US" b="0" dirty="0"/>
          </a:p>
        </p:txBody>
      </p:sp>
    </p:spTree>
    <p:extLst>
      <p:ext uri="{BB962C8B-B14F-4D97-AF65-F5344CB8AC3E}">
        <p14:creationId xmlns:p14="http://schemas.microsoft.com/office/powerpoint/2010/main" val="79069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Before we talk Travelers, let’s start by defining what exactly insurance is. Insurance is defined as protecting loss by sharing risk with others. Its origin dates back over 5,000 years to China and today the insurance industry employs over 2.3 million in the U.S. alone. </a:t>
            </a:r>
            <a:endParaRPr lang="en-US" dirty="0"/>
          </a:p>
        </p:txBody>
      </p:sp>
      <p:sp>
        <p:nvSpPr>
          <p:cNvPr id="4" name="Slide Number Placeholder 3"/>
          <p:cNvSpPr>
            <a:spLocks noGrp="1"/>
          </p:cNvSpPr>
          <p:nvPr>
            <p:ph type="sldNum" sz="quarter" idx="10"/>
          </p:nvPr>
        </p:nvSpPr>
        <p:spPr/>
        <p:txBody>
          <a:bodyPr/>
          <a:lstStyle/>
          <a:p>
            <a:pPr>
              <a:defRPr/>
            </a:pPr>
            <a:fld id="{9E30579F-E7D4-4B78-B412-FE5EB6AE404F}" type="slidenum">
              <a:rPr lang="en-US" altLang="en-US" smtClean="0">
                <a:solidFill>
                  <a:srgbClr val="000000"/>
                </a:solidFill>
              </a:rPr>
              <a:pPr>
                <a:defRPr/>
              </a:pPr>
              <a:t>2</a:t>
            </a:fld>
            <a:endParaRPr lang="en-US" altLang="en-US" dirty="0">
              <a:solidFill>
                <a:srgbClr val="000000"/>
              </a:solidFill>
            </a:endParaRPr>
          </a:p>
        </p:txBody>
      </p:sp>
    </p:spTree>
    <p:extLst>
      <p:ext uri="{BB962C8B-B14F-4D97-AF65-F5344CB8AC3E}">
        <p14:creationId xmlns:p14="http://schemas.microsoft.com/office/powerpoint/2010/main" val="86215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30579F-E7D4-4B78-B412-FE5EB6AE404F}" type="slidenum">
              <a:rPr lang="en-US" altLang="en-US" smtClean="0"/>
              <a:pPr>
                <a:defRPr/>
              </a:pPr>
              <a:t>3</a:t>
            </a:fld>
            <a:endParaRPr lang="en-US" altLang="en-US" dirty="0"/>
          </a:p>
        </p:txBody>
      </p:sp>
    </p:spTree>
    <p:extLst>
      <p:ext uri="{BB962C8B-B14F-4D97-AF65-F5344CB8AC3E}">
        <p14:creationId xmlns:p14="http://schemas.microsoft.com/office/powerpoint/2010/main" val="17647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bias-variance tradeoff is a central problem in supervised learning. </a:t>
            </a:r>
          </a:p>
          <a:p>
            <a:r>
              <a:rPr lang="en-US" sz="1200" kern="1200" dirty="0">
                <a:solidFill>
                  <a:schemeClr val="tx1"/>
                </a:solidFill>
                <a:effectLst/>
                <a:latin typeface="Arial" charset="0"/>
                <a:ea typeface="+mn-ea"/>
                <a:cs typeface="+mn-cs"/>
              </a:rPr>
              <a:t>Ideally, one wants to choose a model that both accurately captures the regularities in its training data, but also generalizes well to unseen data.</a:t>
            </a:r>
            <a:endParaRPr lang="en-US" dirty="0"/>
          </a:p>
        </p:txBody>
      </p:sp>
      <p:sp>
        <p:nvSpPr>
          <p:cNvPr id="4" name="Slide Number Placeholder 3"/>
          <p:cNvSpPr>
            <a:spLocks noGrp="1"/>
          </p:cNvSpPr>
          <p:nvPr>
            <p:ph type="sldNum" sz="quarter" idx="5"/>
          </p:nvPr>
        </p:nvSpPr>
        <p:spPr/>
        <p:txBody>
          <a:bodyPr/>
          <a:lstStyle/>
          <a:p>
            <a:pPr>
              <a:defRPr/>
            </a:pPr>
            <a:fld id="{9E30579F-E7D4-4B78-B412-FE5EB6AE404F}" type="slidenum">
              <a:rPr lang="en-US" altLang="en-US" smtClean="0"/>
              <a:pPr>
                <a:defRPr/>
              </a:pPr>
              <a:t>5</a:t>
            </a:fld>
            <a:endParaRPr lang="en-US" altLang="en-US" dirty="0"/>
          </a:p>
        </p:txBody>
      </p:sp>
    </p:spTree>
    <p:extLst>
      <p:ext uri="{BB962C8B-B14F-4D97-AF65-F5344CB8AC3E}">
        <p14:creationId xmlns:p14="http://schemas.microsoft.com/office/powerpoint/2010/main" val="290999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E30579F-E7D4-4B78-B412-FE5EB6AE404F}" type="slidenum">
              <a:rPr lang="en-US" altLang="en-US" smtClean="0"/>
              <a:pPr>
                <a:defRPr/>
              </a:pPr>
              <a:t>9</a:t>
            </a:fld>
            <a:endParaRPr lang="en-US" altLang="en-US" dirty="0"/>
          </a:p>
        </p:txBody>
      </p:sp>
    </p:spTree>
    <p:extLst>
      <p:ext uri="{BB962C8B-B14F-4D97-AF65-F5344CB8AC3E}">
        <p14:creationId xmlns:p14="http://schemas.microsoft.com/office/powerpoint/2010/main" val="276341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30579F-E7D4-4B78-B412-FE5EB6AE404F}" type="slidenum">
              <a:rPr lang="en-US" altLang="en-US" smtClean="0"/>
              <a:pPr>
                <a:defRPr/>
              </a:pPr>
              <a:t>15</a:t>
            </a:fld>
            <a:endParaRPr lang="en-US" altLang="en-US" dirty="0"/>
          </a:p>
        </p:txBody>
      </p:sp>
    </p:spTree>
    <p:extLst>
      <p:ext uri="{BB962C8B-B14F-4D97-AF65-F5344CB8AC3E}">
        <p14:creationId xmlns:p14="http://schemas.microsoft.com/office/powerpoint/2010/main" val="159653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altLang="en-US" dirty="0"/>
              <a:t>Our Leadership and Development Programs recruit for both summer intern and full-time roles that are intended for people who are inspired by and create momentum. Through challenging work in a fast-paced atmosphere, we provide student and graduates with a rewarding experience that will keep them moving.</a:t>
            </a:r>
          </a:p>
          <a:p>
            <a:endParaRPr lang="en-US" dirty="0"/>
          </a:p>
        </p:txBody>
      </p:sp>
      <p:sp>
        <p:nvSpPr>
          <p:cNvPr id="4" name="Slide Number Placeholder 3"/>
          <p:cNvSpPr>
            <a:spLocks noGrp="1"/>
          </p:cNvSpPr>
          <p:nvPr>
            <p:ph type="sldNum" sz="quarter" idx="10"/>
          </p:nvPr>
        </p:nvSpPr>
        <p:spPr/>
        <p:txBody>
          <a:bodyPr/>
          <a:lstStyle/>
          <a:p>
            <a:pPr>
              <a:defRPr/>
            </a:pPr>
            <a:fld id="{9E30579F-E7D4-4B78-B412-FE5EB6AE404F}" type="slidenum">
              <a:rPr lang="en-US" altLang="en-US" smtClean="0">
                <a:solidFill>
                  <a:srgbClr val="000000"/>
                </a:solidFill>
              </a:rPr>
              <a:pPr>
                <a:defRPr/>
              </a:pPr>
              <a:t>16</a:t>
            </a:fld>
            <a:endParaRPr lang="en-US" altLang="en-US" dirty="0">
              <a:solidFill>
                <a:srgbClr val="000000"/>
              </a:solidFill>
            </a:endParaRPr>
          </a:p>
        </p:txBody>
      </p:sp>
    </p:spTree>
    <p:extLst>
      <p:ext uri="{BB962C8B-B14F-4D97-AF65-F5344CB8AC3E}">
        <p14:creationId xmlns:p14="http://schemas.microsoft.com/office/powerpoint/2010/main" val="107543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b="0" i="1" dirty="0">
                <a:cs typeface="Calibri" panose="020F0502020204030204" pitchFamily="34" charset="0"/>
              </a:rPr>
              <a:t>Provides interns with challenging assignments that have impact </a:t>
            </a:r>
          </a:p>
          <a:p>
            <a:pPr lvl="0" algn="l"/>
            <a:r>
              <a:rPr lang="en-US" b="0" i="1" dirty="0">
                <a:cs typeface="Calibri" panose="020F0502020204030204" pitchFamily="34" charset="0"/>
              </a:rPr>
              <a:t>on the business and an opportunity to gain first-hand </a:t>
            </a:r>
          </a:p>
          <a:p>
            <a:pPr lvl="0" algn="l"/>
            <a:r>
              <a:rPr lang="en-US" b="0" i="1" dirty="0">
                <a:cs typeface="Calibri" panose="020F0502020204030204" pitchFamily="34" charset="0"/>
              </a:rPr>
              <a:t>experience and receive valuable training</a:t>
            </a:r>
          </a:p>
          <a:p>
            <a:endParaRPr lang="en-US" dirty="0"/>
          </a:p>
        </p:txBody>
      </p:sp>
      <p:sp>
        <p:nvSpPr>
          <p:cNvPr id="4" name="Slide Number Placeholder 3"/>
          <p:cNvSpPr>
            <a:spLocks noGrp="1"/>
          </p:cNvSpPr>
          <p:nvPr>
            <p:ph type="sldNum" sz="quarter" idx="10"/>
          </p:nvPr>
        </p:nvSpPr>
        <p:spPr/>
        <p:txBody>
          <a:bodyPr/>
          <a:lstStyle/>
          <a:p>
            <a:pPr>
              <a:defRPr/>
            </a:pPr>
            <a:fld id="{9E30579F-E7D4-4B78-B412-FE5EB6AE404F}" type="slidenum">
              <a:rPr lang="en-US" altLang="en-US" smtClean="0">
                <a:solidFill>
                  <a:srgbClr val="000000"/>
                </a:solidFill>
              </a:rPr>
              <a:pPr>
                <a:defRPr/>
              </a:pPr>
              <a:t>17</a:t>
            </a:fld>
            <a:endParaRPr lang="en-US" altLang="en-US" dirty="0">
              <a:solidFill>
                <a:srgbClr val="000000"/>
              </a:solidFill>
            </a:endParaRPr>
          </a:p>
        </p:txBody>
      </p:sp>
    </p:spTree>
    <p:extLst>
      <p:ext uri="{BB962C8B-B14F-4D97-AF65-F5344CB8AC3E}">
        <p14:creationId xmlns:p14="http://schemas.microsoft.com/office/powerpoint/2010/main" val="2246298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RedUmbrell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5313" y="1238250"/>
            <a:ext cx="2871787"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userDrawn="1"/>
        </p:nvSpPr>
        <p:spPr bwMode="auto">
          <a:xfrm>
            <a:off x="482600" y="5311775"/>
            <a:ext cx="8242300" cy="0"/>
          </a:xfrm>
          <a:prstGeom prst="line">
            <a:avLst/>
          </a:prstGeom>
          <a:noFill/>
          <a:ln w="9525">
            <a:solidFill>
              <a:srgbClr val="E31B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Line 9"/>
          <p:cNvSpPr>
            <a:spLocks noChangeShapeType="1"/>
          </p:cNvSpPr>
          <p:nvPr userDrawn="1"/>
        </p:nvSpPr>
        <p:spPr bwMode="auto">
          <a:xfrm>
            <a:off x="482600" y="5695950"/>
            <a:ext cx="8242300" cy="0"/>
          </a:xfrm>
          <a:prstGeom prst="line">
            <a:avLst/>
          </a:prstGeom>
          <a:noFill/>
          <a:ln w="9525">
            <a:solidFill>
              <a:srgbClr val="E31B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5138" y="6410325"/>
            <a:ext cx="1371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61950" y="3825875"/>
            <a:ext cx="8229600" cy="1470025"/>
          </a:xfrm>
        </p:spPr>
        <p:txBody>
          <a:bodyPr/>
          <a:lstStyle>
            <a:lvl1pPr>
              <a:defRPr>
                <a:solidFill>
                  <a:srgbClr val="F50002"/>
                </a:solidFill>
                <a:latin typeface="Calibri" panose="020F0502020204030204" pitchFamily="34" charset="0"/>
                <a:cs typeface="Calibri" panose="020F0502020204030204" pitchFamily="34" charset="0"/>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361950" y="5305425"/>
            <a:ext cx="8258175" cy="390525"/>
          </a:xfrm>
        </p:spPr>
        <p:txBody>
          <a:bodyPr anchor="ctr"/>
          <a:lstStyle>
            <a:lvl1pPr marL="0" indent="0">
              <a:buFontTx/>
              <a:buNone/>
              <a:defRPr sz="1400">
                <a:solidFill>
                  <a:srgbClr val="5B6770"/>
                </a:solidFill>
                <a:latin typeface="Calibri" panose="020F0502020204030204" pitchFamily="34" charset="0"/>
                <a:cs typeface="Calibri" panose="020F0502020204030204" pitchFamily="34" charset="0"/>
              </a:defRPr>
            </a:lvl1pPr>
          </a:lstStyle>
          <a:p>
            <a:pPr lvl="0"/>
            <a:r>
              <a:rPr lang="en-US" noProof="0" dirty="0"/>
              <a:t>CLICK TO EDIT MASTER SUBTITLE STYLE</a:t>
            </a:r>
          </a:p>
        </p:txBody>
      </p:sp>
      <p:sp>
        <p:nvSpPr>
          <p:cNvPr id="8" name="Rectangle 5"/>
          <p:cNvSpPr>
            <a:spLocks noGrp="1" noChangeArrowheads="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pPr>
              <a:defRPr/>
            </a:pPr>
            <a:endParaRPr lang="en-US" dirty="0"/>
          </a:p>
        </p:txBody>
      </p:sp>
      <p:sp>
        <p:nvSpPr>
          <p:cNvPr id="9" name="Rectangle 6"/>
          <p:cNvSpPr>
            <a:spLocks noGrp="1" noChangeArrowheads="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pPr>
              <a:defRPr/>
            </a:pPr>
            <a:fld id="{5F531E53-4ED5-48AD-84CF-5999EF3DFE91}" type="slidenum">
              <a:rPr lang="en-US" altLang="en-US" smtClean="0"/>
              <a:pPr>
                <a:defRPr/>
              </a:pPr>
              <a:t>‹#›</a:t>
            </a:fld>
            <a:endParaRPr lang="en-US" altLang="en-US" dirty="0"/>
          </a:p>
        </p:txBody>
      </p:sp>
    </p:spTree>
    <p:extLst>
      <p:ext uri="{BB962C8B-B14F-4D97-AF65-F5344CB8AC3E}">
        <p14:creationId xmlns:p14="http://schemas.microsoft.com/office/powerpoint/2010/main" val="215697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0"/>
          <p:cNvSpPr>
            <a:spLocks noGrp="1" noChangeArrowheads="1"/>
          </p:cNvSpPr>
          <p:nvPr>
            <p:ph type="sldNum" sz="quarter" idx="11"/>
          </p:nvPr>
        </p:nvSpPr>
        <p:spPr>
          <a:ln/>
        </p:spPr>
        <p:txBody>
          <a:bodyPr/>
          <a:lstStyle>
            <a:lvl1pPr>
              <a:defRPr/>
            </a:lvl1pPr>
          </a:lstStyle>
          <a:p>
            <a:pPr>
              <a:defRPr/>
            </a:pPr>
            <a:fld id="{0BAED443-C633-49B5-A489-72A64B47E92F}" type="slidenum">
              <a:rPr lang="en-US" altLang="en-US"/>
              <a:pPr>
                <a:defRPr/>
              </a:pPr>
              <a:t>‹#›</a:t>
            </a:fld>
            <a:endParaRPr lang="en-US" altLang="en-US" dirty="0"/>
          </a:p>
        </p:txBody>
      </p:sp>
    </p:spTree>
    <p:extLst>
      <p:ext uri="{BB962C8B-B14F-4D97-AF65-F5344CB8AC3E}">
        <p14:creationId xmlns:p14="http://schemas.microsoft.com/office/powerpoint/2010/main" val="214266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375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8438"/>
            <a:ext cx="6019800" cy="5375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0"/>
          <p:cNvSpPr>
            <a:spLocks noGrp="1" noChangeArrowheads="1"/>
          </p:cNvSpPr>
          <p:nvPr>
            <p:ph type="sldNum" sz="quarter" idx="11"/>
          </p:nvPr>
        </p:nvSpPr>
        <p:spPr>
          <a:ln/>
        </p:spPr>
        <p:txBody>
          <a:bodyPr/>
          <a:lstStyle>
            <a:lvl1pPr>
              <a:defRPr/>
            </a:lvl1pPr>
          </a:lstStyle>
          <a:p>
            <a:pPr>
              <a:defRPr/>
            </a:pPr>
            <a:fld id="{C2BCAB41-A6CB-490D-8328-68E98A9349CA}" type="slidenum">
              <a:rPr lang="en-US" altLang="en-US"/>
              <a:pPr>
                <a:defRPr/>
              </a:pPr>
              <a:t>‹#›</a:t>
            </a:fld>
            <a:endParaRPr lang="en-US" altLang="en-US" dirty="0"/>
          </a:p>
        </p:txBody>
      </p:sp>
    </p:spTree>
    <p:extLst>
      <p:ext uri="{BB962C8B-B14F-4D97-AF65-F5344CB8AC3E}">
        <p14:creationId xmlns:p14="http://schemas.microsoft.com/office/powerpoint/2010/main" val="264298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0"/>
          <p:cNvSpPr>
            <a:spLocks noGrp="1" noChangeArrowheads="1"/>
          </p:cNvSpPr>
          <p:nvPr>
            <p:ph type="sldNum" sz="quarter" idx="11"/>
          </p:nvPr>
        </p:nvSpPr>
        <p:spPr>
          <a:ln/>
        </p:spPr>
        <p:txBody>
          <a:bodyPr/>
          <a:lstStyle>
            <a:lvl1pPr>
              <a:defRPr/>
            </a:lvl1pPr>
          </a:lstStyle>
          <a:p>
            <a:pPr>
              <a:defRPr/>
            </a:pPr>
            <a:fld id="{284A93FE-10F1-4999-A5D8-499B7BF1178B}" type="slidenum">
              <a:rPr lang="en-US" altLang="en-US"/>
              <a:pPr>
                <a:defRPr/>
              </a:pPr>
              <a:t>‹#›</a:t>
            </a:fld>
            <a:endParaRPr lang="en-US" altLang="en-US" dirty="0"/>
          </a:p>
        </p:txBody>
      </p:sp>
    </p:spTree>
    <p:extLst>
      <p:ext uri="{BB962C8B-B14F-4D97-AF65-F5344CB8AC3E}">
        <p14:creationId xmlns:p14="http://schemas.microsoft.com/office/powerpoint/2010/main" val="423601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0"/>
          <p:cNvSpPr>
            <a:spLocks noGrp="1" noChangeArrowheads="1"/>
          </p:cNvSpPr>
          <p:nvPr>
            <p:ph type="sldNum" sz="quarter" idx="11"/>
          </p:nvPr>
        </p:nvSpPr>
        <p:spPr>
          <a:ln/>
        </p:spPr>
        <p:txBody>
          <a:bodyPr/>
          <a:lstStyle>
            <a:lvl1pPr>
              <a:defRPr/>
            </a:lvl1pPr>
          </a:lstStyle>
          <a:p>
            <a:pPr>
              <a:defRPr/>
            </a:pPr>
            <a:fld id="{24B7C135-CCA7-4528-B5B6-F7DF5EFE148C}" type="slidenum">
              <a:rPr lang="en-US" altLang="en-US"/>
              <a:pPr>
                <a:defRPr/>
              </a:pPr>
              <a:t>‹#›</a:t>
            </a:fld>
            <a:endParaRPr lang="en-US" altLang="en-US" dirty="0"/>
          </a:p>
        </p:txBody>
      </p:sp>
    </p:spTree>
    <p:extLst>
      <p:ext uri="{BB962C8B-B14F-4D97-AF65-F5344CB8AC3E}">
        <p14:creationId xmlns:p14="http://schemas.microsoft.com/office/powerpoint/2010/main" val="3155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477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477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0"/>
          <p:cNvSpPr>
            <a:spLocks noGrp="1" noChangeArrowheads="1"/>
          </p:cNvSpPr>
          <p:nvPr>
            <p:ph type="sldNum" sz="quarter" idx="11"/>
          </p:nvPr>
        </p:nvSpPr>
        <p:spPr>
          <a:ln/>
        </p:spPr>
        <p:txBody>
          <a:bodyPr/>
          <a:lstStyle>
            <a:lvl1pPr>
              <a:defRPr/>
            </a:lvl1pPr>
          </a:lstStyle>
          <a:p>
            <a:pPr>
              <a:defRPr/>
            </a:pPr>
            <a:fld id="{1D7A4BA5-D058-4E41-9FF7-80FE632D804D}" type="slidenum">
              <a:rPr lang="en-US" altLang="en-US"/>
              <a:pPr>
                <a:defRPr/>
              </a:pPr>
              <a:t>‹#›</a:t>
            </a:fld>
            <a:endParaRPr lang="en-US" altLang="en-US" dirty="0"/>
          </a:p>
        </p:txBody>
      </p:sp>
    </p:spTree>
    <p:extLst>
      <p:ext uri="{BB962C8B-B14F-4D97-AF65-F5344CB8AC3E}">
        <p14:creationId xmlns:p14="http://schemas.microsoft.com/office/powerpoint/2010/main" val="15789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10"/>
          <p:cNvSpPr>
            <a:spLocks noGrp="1" noChangeArrowheads="1"/>
          </p:cNvSpPr>
          <p:nvPr>
            <p:ph type="sldNum" sz="quarter" idx="11"/>
          </p:nvPr>
        </p:nvSpPr>
        <p:spPr>
          <a:ln/>
        </p:spPr>
        <p:txBody>
          <a:bodyPr/>
          <a:lstStyle>
            <a:lvl1pPr>
              <a:defRPr/>
            </a:lvl1pPr>
          </a:lstStyle>
          <a:p>
            <a:pPr>
              <a:defRPr/>
            </a:pPr>
            <a:fld id="{60F0E551-42DA-45BB-B271-5283D66FEBBD}" type="slidenum">
              <a:rPr lang="en-US" altLang="en-US"/>
              <a:pPr>
                <a:defRPr/>
              </a:pPr>
              <a:t>‹#›</a:t>
            </a:fld>
            <a:endParaRPr lang="en-US" altLang="en-US" dirty="0"/>
          </a:p>
        </p:txBody>
      </p:sp>
    </p:spTree>
    <p:extLst>
      <p:ext uri="{BB962C8B-B14F-4D97-AF65-F5344CB8AC3E}">
        <p14:creationId xmlns:p14="http://schemas.microsoft.com/office/powerpoint/2010/main" val="428123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10"/>
          <p:cNvSpPr>
            <a:spLocks noGrp="1" noChangeArrowheads="1"/>
          </p:cNvSpPr>
          <p:nvPr>
            <p:ph type="sldNum" sz="quarter" idx="11"/>
          </p:nvPr>
        </p:nvSpPr>
        <p:spPr>
          <a:ln/>
        </p:spPr>
        <p:txBody>
          <a:bodyPr/>
          <a:lstStyle>
            <a:lvl1pPr>
              <a:defRPr/>
            </a:lvl1pPr>
          </a:lstStyle>
          <a:p>
            <a:pPr>
              <a:defRPr/>
            </a:pPr>
            <a:fld id="{90A2DCD3-719D-4D41-9FF4-864560E0E286}" type="slidenum">
              <a:rPr lang="en-US" altLang="en-US"/>
              <a:pPr>
                <a:defRPr/>
              </a:pPr>
              <a:t>‹#›</a:t>
            </a:fld>
            <a:endParaRPr lang="en-US" altLang="en-US" dirty="0"/>
          </a:p>
        </p:txBody>
      </p:sp>
    </p:spTree>
    <p:extLst>
      <p:ext uri="{BB962C8B-B14F-4D97-AF65-F5344CB8AC3E}">
        <p14:creationId xmlns:p14="http://schemas.microsoft.com/office/powerpoint/2010/main" val="262808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10"/>
          <p:cNvSpPr>
            <a:spLocks noGrp="1" noChangeArrowheads="1"/>
          </p:cNvSpPr>
          <p:nvPr>
            <p:ph type="sldNum" sz="quarter" idx="11"/>
          </p:nvPr>
        </p:nvSpPr>
        <p:spPr>
          <a:ln/>
        </p:spPr>
        <p:txBody>
          <a:bodyPr/>
          <a:lstStyle>
            <a:lvl1pPr>
              <a:defRPr/>
            </a:lvl1pPr>
          </a:lstStyle>
          <a:p>
            <a:pPr>
              <a:defRPr/>
            </a:pPr>
            <a:fld id="{8D4DF275-150C-4D92-90D0-72E58660F95D}" type="slidenum">
              <a:rPr lang="en-US" altLang="en-US"/>
              <a:pPr>
                <a:defRPr/>
              </a:pPr>
              <a:t>‹#›</a:t>
            </a:fld>
            <a:endParaRPr lang="en-US" altLang="en-US" dirty="0"/>
          </a:p>
        </p:txBody>
      </p:sp>
    </p:spTree>
    <p:extLst>
      <p:ext uri="{BB962C8B-B14F-4D97-AF65-F5344CB8AC3E}">
        <p14:creationId xmlns:p14="http://schemas.microsoft.com/office/powerpoint/2010/main" val="1324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0"/>
          <p:cNvSpPr>
            <a:spLocks noGrp="1" noChangeArrowheads="1"/>
          </p:cNvSpPr>
          <p:nvPr>
            <p:ph type="sldNum" sz="quarter" idx="11"/>
          </p:nvPr>
        </p:nvSpPr>
        <p:spPr>
          <a:ln/>
        </p:spPr>
        <p:txBody>
          <a:bodyPr/>
          <a:lstStyle>
            <a:lvl1pPr>
              <a:defRPr/>
            </a:lvl1pPr>
          </a:lstStyle>
          <a:p>
            <a:pPr>
              <a:defRPr/>
            </a:pPr>
            <a:fld id="{978B3086-6314-40D5-AD24-69E7EA63B6A4}" type="slidenum">
              <a:rPr lang="en-US" altLang="en-US"/>
              <a:pPr>
                <a:defRPr/>
              </a:pPr>
              <a:t>‹#›</a:t>
            </a:fld>
            <a:endParaRPr lang="en-US" altLang="en-US" dirty="0"/>
          </a:p>
        </p:txBody>
      </p:sp>
    </p:spTree>
    <p:extLst>
      <p:ext uri="{BB962C8B-B14F-4D97-AF65-F5344CB8AC3E}">
        <p14:creationId xmlns:p14="http://schemas.microsoft.com/office/powerpoint/2010/main" val="378264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0"/>
          <p:cNvSpPr>
            <a:spLocks noGrp="1" noChangeArrowheads="1"/>
          </p:cNvSpPr>
          <p:nvPr>
            <p:ph type="sldNum" sz="quarter" idx="11"/>
          </p:nvPr>
        </p:nvSpPr>
        <p:spPr>
          <a:ln/>
        </p:spPr>
        <p:txBody>
          <a:bodyPr/>
          <a:lstStyle>
            <a:lvl1pPr>
              <a:defRPr/>
            </a:lvl1pPr>
          </a:lstStyle>
          <a:p>
            <a:pPr>
              <a:defRPr/>
            </a:pPr>
            <a:fld id="{05C750FB-7F29-4701-A36D-8535F14C9043}" type="slidenum">
              <a:rPr lang="en-US" altLang="en-US"/>
              <a:pPr>
                <a:defRPr/>
              </a:pPr>
              <a:t>‹#›</a:t>
            </a:fld>
            <a:endParaRPr lang="en-US" altLang="en-US" dirty="0"/>
          </a:p>
        </p:txBody>
      </p:sp>
    </p:spTree>
    <p:extLst>
      <p:ext uri="{BB962C8B-B14F-4D97-AF65-F5344CB8AC3E}">
        <p14:creationId xmlns:p14="http://schemas.microsoft.com/office/powerpoint/2010/main" val="371540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8438"/>
            <a:ext cx="82296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4775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Calibri" panose="020F0502020204030204" pitchFamily="34" charset="0"/>
                <a:cs typeface="Calibri" panose="020F0502020204030204" pitchFamily="34" charset="0"/>
              </a:defRPr>
            </a:lvl1pPr>
          </a:lstStyle>
          <a:p>
            <a:pPr>
              <a:defRPr/>
            </a:pPr>
            <a:endParaRPr lang="en-US" dirty="0"/>
          </a:p>
        </p:txBody>
      </p:sp>
      <p:pic>
        <p:nvPicPr>
          <p:cNvPr id="2" name="Picture 3"/>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65138" y="6410325"/>
            <a:ext cx="1371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Grp="1" noChangeArrowheads="1"/>
          </p:cNvSpPr>
          <p:nvPr>
            <p:ph type="sldNum" sz="quarter" idx="4"/>
          </p:nvPr>
        </p:nvSpPr>
        <p:spPr bwMode="auto">
          <a:xfrm>
            <a:off x="6591300" y="6464300"/>
            <a:ext cx="2133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defRPr sz="1000" b="0">
                <a:solidFill>
                  <a:srgbClr val="5B6770"/>
                </a:solidFill>
                <a:latin typeface="Calibri" panose="020F0502020204030204" pitchFamily="34" charset="0"/>
                <a:cs typeface="Calibri" panose="020F0502020204030204" pitchFamily="34" charset="0"/>
              </a:defRPr>
            </a:lvl1pPr>
          </a:lstStyle>
          <a:p>
            <a:pPr>
              <a:defRPr/>
            </a:pPr>
            <a:fld id="{963F0FF4-E37F-45D3-BB94-775B414EB2E3}" type="slidenum">
              <a:rPr lang="en-US" altLang="en-US" smtClean="0"/>
              <a:pPr>
                <a:defRPr/>
              </a:pPr>
              <a:t>‹#›</a:t>
            </a:fld>
            <a:endParaRPr lang="en-US" altLang="en-US" dirty="0"/>
          </a:p>
        </p:txBody>
      </p:sp>
      <p:sp>
        <p:nvSpPr>
          <p:cNvPr id="1031" name="Line 13"/>
          <p:cNvSpPr>
            <a:spLocks noChangeShapeType="1"/>
          </p:cNvSpPr>
          <p:nvPr userDrawn="1"/>
        </p:nvSpPr>
        <p:spPr bwMode="auto">
          <a:xfrm>
            <a:off x="538163" y="962025"/>
            <a:ext cx="8047037" cy="0"/>
          </a:xfrm>
          <a:prstGeom prst="line">
            <a:avLst/>
          </a:prstGeom>
          <a:noFill/>
          <a:ln w="25400">
            <a:solidFill>
              <a:srgbClr val="E31B2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899"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rtl="0" eaLnBrk="0" fontAlgn="base" hangingPunct="0">
        <a:spcBef>
          <a:spcPct val="0"/>
        </a:spcBef>
        <a:spcAft>
          <a:spcPct val="0"/>
        </a:spcAft>
        <a:defRPr sz="2400">
          <a:solidFill>
            <a:srgbClr val="5B6770"/>
          </a:solidFill>
          <a:latin typeface="Calibri" panose="020F0502020204030204" pitchFamily="34" charset="0"/>
          <a:ea typeface="+mj-ea"/>
          <a:cs typeface="Calibri" panose="020F0502020204030204" pitchFamily="34" charset="0"/>
        </a:defRPr>
      </a:lvl1pPr>
      <a:lvl2pPr algn="l" rtl="0" eaLnBrk="0" fontAlgn="base" hangingPunct="0">
        <a:spcBef>
          <a:spcPct val="0"/>
        </a:spcBef>
        <a:spcAft>
          <a:spcPct val="0"/>
        </a:spcAft>
        <a:defRPr sz="2400">
          <a:solidFill>
            <a:srgbClr val="5B6770"/>
          </a:solidFill>
          <a:latin typeface="Arial" charset="0"/>
        </a:defRPr>
      </a:lvl2pPr>
      <a:lvl3pPr algn="l" rtl="0" eaLnBrk="0" fontAlgn="base" hangingPunct="0">
        <a:spcBef>
          <a:spcPct val="0"/>
        </a:spcBef>
        <a:spcAft>
          <a:spcPct val="0"/>
        </a:spcAft>
        <a:defRPr sz="2400">
          <a:solidFill>
            <a:srgbClr val="5B6770"/>
          </a:solidFill>
          <a:latin typeface="Arial" charset="0"/>
        </a:defRPr>
      </a:lvl3pPr>
      <a:lvl4pPr algn="l" rtl="0" eaLnBrk="0" fontAlgn="base" hangingPunct="0">
        <a:spcBef>
          <a:spcPct val="0"/>
        </a:spcBef>
        <a:spcAft>
          <a:spcPct val="0"/>
        </a:spcAft>
        <a:defRPr sz="2400">
          <a:solidFill>
            <a:srgbClr val="5B6770"/>
          </a:solidFill>
          <a:latin typeface="Arial" charset="0"/>
        </a:defRPr>
      </a:lvl4pPr>
      <a:lvl5pPr algn="l" rtl="0" eaLnBrk="0" fontAlgn="base" hangingPunct="0">
        <a:spcBef>
          <a:spcPct val="0"/>
        </a:spcBef>
        <a:spcAft>
          <a:spcPct val="0"/>
        </a:spcAft>
        <a:defRPr sz="2400">
          <a:solidFill>
            <a:srgbClr val="5B6770"/>
          </a:solidFill>
          <a:latin typeface="Arial" charset="0"/>
        </a:defRPr>
      </a:lvl5pPr>
      <a:lvl6pPr marL="457200" algn="l" rtl="0" fontAlgn="base">
        <a:spcBef>
          <a:spcPct val="0"/>
        </a:spcBef>
        <a:spcAft>
          <a:spcPct val="0"/>
        </a:spcAft>
        <a:defRPr sz="2400">
          <a:solidFill>
            <a:srgbClr val="5B6770"/>
          </a:solidFill>
          <a:latin typeface="Arial" charset="0"/>
        </a:defRPr>
      </a:lvl6pPr>
      <a:lvl7pPr marL="914400" algn="l" rtl="0" fontAlgn="base">
        <a:spcBef>
          <a:spcPct val="0"/>
        </a:spcBef>
        <a:spcAft>
          <a:spcPct val="0"/>
        </a:spcAft>
        <a:defRPr sz="2400">
          <a:solidFill>
            <a:srgbClr val="5B6770"/>
          </a:solidFill>
          <a:latin typeface="Arial" charset="0"/>
        </a:defRPr>
      </a:lvl7pPr>
      <a:lvl8pPr marL="1371600" algn="l" rtl="0" fontAlgn="base">
        <a:spcBef>
          <a:spcPct val="0"/>
        </a:spcBef>
        <a:spcAft>
          <a:spcPct val="0"/>
        </a:spcAft>
        <a:defRPr sz="2400">
          <a:solidFill>
            <a:srgbClr val="5B6770"/>
          </a:solidFill>
          <a:latin typeface="Arial" charset="0"/>
        </a:defRPr>
      </a:lvl8pPr>
      <a:lvl9pPr marL="1828800" algn="l" rtl="0" fontAlgn="base">
        <a:spcBef>
          <a:spcPct val="0"/>
        </a:spcBef>
        <a:spcAft>
          <a:spcPct val="0"/>
        </a:spcAft>
        <a:defRPr sz="2400">
          <a:solidFill>
            <a:srgbClr val="5B6770"/>
          </a:solidFill>
          <a:latin typeface="Arial" charset="0"/>
        </a:defRPr>
      </a:lvl9pPr>
    </p:titleStyle>
    <p:body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LI4@travelers.com" TargetMode="External"/><Relationship Id="rId2" Type="http://schemas.openxmlformats.org/officeDocument/2006/relationships/hyperlink" Target="mailto:TCHEN3@travelers.com"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mailto:KZIFF@travelers.com" TargetMode="External"/><Relationship Id="rId4" Type="http://schemas.openxmlformats.org/officeDocument/2006/relationships/hyperlink" Target="mailto:XYI@traveler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p:txBody>
          <a:bodyPr/>
          <a:lstStyle/>
          <a:p>
            <a:pPr eaLnBrk="1" hangingPunct="1"/>
            <a:r>
              <a:rPr lang="en-US" sz="2800" dirty="0"/>
              <a:t>Travelers Statistical Modeling Competition U of M</a:t>
            </a:r>
            <a:endParaRPr lang="en-US" altLang="en-US" sz="2800" dirty="0"/>
          </a:p>
        </p:txBody>
      </p:sp>
      <p:sp>
        <p:nvSpPr>
          <p:cNvPr id="4100" name="Rectangle 5"/>
          <p:cNvSpPr>
            <a:spLocks noGrp="1" noChangeArrowheads="1"/>
          </p:cNvSpPr>
          <p:nvPr>
            <p:ph type="subTitle" idx="1"/>
          </p:nvPr>
        </p:nvSpPr>
        <p:spPr/>
        <p:txBody>
          <a:bodyPr/>
          <a:lstStyle/>
          <a:p>
            <a:pPr eaLnBrk="1" hangingPunct="1"/>
            <a:r>
              <a:rPr lang="en-US" altLang="en-US" sz="2000" dirty="0"/>
              <a:t>Monday November 2nd,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91C4-C7C8-427C-B09E-F43EA3463D0B}"/>
              </a:ext>
            </a:extLst>
          </p:cNvPr>
          <p:cNvSpPr>
            <a:spLocks noGrp="1"/>
          </p:cNvSpPr>
          <p:nvPr>
            <p:ph type="title"/>
          </p:nvPr>
        </p:nvSpPr>
        <p:spPr/>
        <p:txBody>
          <a:bodyPr/>
          <a:lstStyle/>
          <a:p>
            <a:r>
              <a:rPr lang="en-US" dirty="0"/>
              <a:t>Competition Rules</a:t>
            </a:r>
          </a:p>
        </p:txBody>
      </p:sp>
      <p:sp>
        <p:nvSpPr>
          <p:cNvPr id="3" name="Content Placeholder 2">
            <a:extLst>
              <a:ext uri="{FF2B5EF4-FFF2-40B4-BE49-F238E27FC236}">
                <a16:creationId xmlns:a16="http://schemas.microsoft.com/office/drawing/2014/main" id="{4ADF40EF-07FB-48FD-BF20-F07E1BEF90EA}"/>
              </a:ext>
            </a:extLst>
          </p:cNvPr>
          <p:cNvSpPr>
            <a:spLocks noGrp="1"/>
          </p:cNvSpPr>
          <p:nvPr>
            <p:ph idx="1"/>
          </p:nvPr>
        </p:nvSpPr>
        <p:spPr>
          <a:xfrm>
            <a:off x="457200" y="1265465"/>
            <a:ext cx="8229600" cy="4525963"/>
          </a:xfrm>
        </p:spPr>
        <p:txBody>
          <a:bodyPr/>
          <a:lstStyle/>
          <a:p>
            <a:r>
              <a:rPr lang="en-US" sz="1600" b="1" dirty="0"/>
              <a:t>Presentation Instructions</a:t>
            </a:r>
            <a:endParaRPr lang="en-US" sz="1600" dirty="0"/>
          </a:p>
          <a:p>
            <a:pPr lvl="1"/>
            <a:r>
              <a:rPr lang="en-US" sz="1600" dirty="0"/>
              <a:t>Recall that the audience of the presentation is your non-statistician business partner</a:t>
            </a:r>
          </a:p>
          <a:p>
            <a:pPr marL="285750" lvl="1" indent="0">
              <a:buNone/>
            </a:pPr>
            <a:r>
              <a:rPr lang="en-US" sz="1600" dirty="0"/>
              <a:t>a.	What methods did you consider (you don’t have to have actually tried all of these methods)?</a:t>
            </a:r>
          </a:p>
          <a:p>
            <a:pPr marL="285750" lvl="1" indent="0">
              <a:buNone/>
            </a:pPr>
            <a:r>
              <a:rPr lang="en-US" sz="1600" dirty="0"/>
              <a:t>b.	What method did you choose in the end and why?</a:t>
            </a:r>
          </a:p>
          <a:p>
            <a:pPr marL="285750" lvl="1" indent="0">
              <a:buNone/>
            </a:pPr>
            <a:r>
              <a:rPr lang="en-US" sz="1600" dirty="0"/>
              <a:t>c.	How did you do the variable selection?  </a:t>
            </a:r>
          </a:p>
          <a:p>
            <a:pPr marL="285750" lvl="1" indent="0">
              <a:buNone/>
            </a:pPr>
            <a:r>
              <a:rPr lang="en-US" sz="1600" dirty="0"/>
              <a:t>d.	What variables help explain pure premium?</a:t>
            </a:r>
          </a:p>
          <a:p>
            <a:pPr marL="285750" lvl="1" indent="0">
              <a:buNone/>
            </a:pPr>
            <a:r>
              <a:rPr lang="en-US" sz="1600" dirty="0"/>
              <a:t>e.	What other variables not in the data set do you think might be useful?</a:t>
            </a:r>
          </a:p>
          <a:p>
            <a:pPr lvl="1"/>
            <a:r>
              <a:rPr lang="en-US" sz="1600" dirty="0"/>
              <a:t>Some bonus items to think about and address if possible:</a:t>
            </a:r>
          </a:p>
          <a:p>
            <a:pPr marL="285750" lvl="1" indent="0">
              <a:buNone/>
            </a:pPr>
            <a:r>
              <a:rPr lang="en-US" sz="1600" dirty="0"/>
              <a:t>f.	How did you test the assumptions of this method?</a:t>
            </a:r>
          </a:p>
          <a:p>
            <a:pPr marL="285750" lvl="1" indent="0">
              <a:buNone/>
            </a:pPr>
            <a:r>
              <a:rPr lang="en-US" sz="1600" dirty="0"/>
              <a:t>g.	How did you evaluate your model (e.g. fit statistics, over-fitting, etc.)?</a:t>
            </a:r>
          </a:p>
          <a:p>
            <a:pPr marL="285750" lvl="1" indent="0">
              <a:buNone/>
            </a:pPr>
            <a:r>
              <a:rPr lang="en-US" sz="1600" dirty="0"/>
              <a:t>h.	Any concerns about the resulting model?</a:t>
            </a:r>
          </a:p>
          <a:p>
            <a:pPr marL="285750" lvl="1" indent="0">
              <a:buNone/>
            </a:pPr>
            <a:r>
              <a:rPr lang="en-US" sz="1600" dirty="0"/>
              <a:t>i.	What questions to you have about the data?</a:t>
            </a:r>
          </a:p>
          <a:p>
            <a:pPr lvl="1"/>
            <a:endParaRPr lang="en-US" sz="1600" dirty="0"/>
          </a:p>
          <a:p>
            <a:endParaRPr lang="en-US" sz="1600" dirty="0"/>
          </a:p>
          <a:p>
            <a:pPr lvl="0"/>
            <a:r>
              <a:rPr lang="en-US" sz="1600" b="1" dirty="0"/>
              <a:t>Winners will be chosen based on </a:t>
            </a:r>
            <a:r>
              <a:rPr lang="en-US" sz="1600" b="1" i="1" u="sng" dirty="0"/>
              <a:t>both</a:t>
            </a:r>
            <a:r>
              <a:rPr lang="en-US" sz="1600" b="1" dirty="0"/>
              <a:t> Kaggle scores as well as presentations</a:t>
            </a:r>
            <a:endParaRPr lang="en-US" sz="1600" dirty="0"/>
          </a:p>
          <a:p>
            <a:endParaRPr lang="en-US" dirty="0"/>
          </a:p>
        </p:txBody>
      </p:sp>
      <p:sp>
        <p:nvSpPr>
          <p:cNvPr id="4" name="Slide Number Placeholder 3">
            <a:extLst>
              <a:ext uri="{FF2B5EF4-FFF2-40B4-BE49-F238E27FC236}">
                <a16:creationId xmlns:a16="http://schemas.microsoft.com/office/drawing/2014/main" id="{A80F2D6B-2281-419F-85B4-065A82DB74C6}"/>
              </a:ext>
            </a:extLst>
          </p:cNvPr>
          <p:cNvSpPr>
            <a:spLocks noGrp="1"/>
          </p:cNvSpPr>
          <p:nvPr>
            <p:ph type="sldNum" sz="quarter" idx="11"/>
          </p:nvPr>
        </p:nvSpPr>
        <p:spPr/>
        <p:txBody>
          <a:bodyPr/>
          <a:lstStyle/>
          <a:p>
            <a:pPr>
              <a:defRPr/>
            </a:pPr>
            <a:fld id="{284A93FE-10F1-4999-A5D8-499B7BF1178B}" type="slidenum">
              <a:rPr lang="en-US" altLang="en-US" smtClean="0"/>
              <a:pPr>
                <a:defRPr/>
              </a:pPr>
              <a:t>10</a:t>
            </a:fld>
            <a:endParaRPr lang="en-US" altLang="en-US" dirty="0"/>
          </a:p>
        </p:txBody>
      </p:sp>
    </p:spTree>
    <p:extLst>
      <p:ext uri="{BB962C8B-B14F-4D97-AF65-F5344CB8AC3E}">
        <p14:creationId xmlns:p14="http://schemas.microsoft.com/office/powerpoint/2010/main" val="218045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Data Information</a:t>
            </a:r>
          </a:p>
        </p:txBody>
      </p:sp>
      <p:sp>
        <p:nvSpPr>
          <p:cNvPr id="3" name="Content Placeholder 2"/>
          <p:cNvSpPr>
            <a:spLocks noGrp="1"/>
          </p:cNvSpPr>
          <p:nvPr>
            <p:ph idx="1"/>
          </p:nvPr>
        </p:nvSpPr>
        <p:spPr/>
        <p:txBody>
          <a:bodyPr/>
          <a:lstStyle/>
          <a:p>
            <a:pPr>
              <a:lnSpc>
                <a:spcPct val="150000"/>
              </a:lnSpc>
            </a:pPr>
            <a:r>
              <a:rPr lang="en-US" dirty="0"/>
              <a:t>The </a:t>
            </a:r>
            <a:r>
              <a:rPr lang="en-US" dirty="0" err="1"/>
              <a:t>InsNova</a:t>
            </a:r>
            <a:r>
              <a:rPr lang="en-US" dirty="0"/>
              <a:t> data set is based on one-year vehicle insurance policies from 2004 to 2005. </a:t>
            </a:r>
          </a:p>
          <a:p>
            <a:pPr>
              <a:lnSpc>
                <a:spcPct val="150000"/>
              </a:lnSpc>
            </a:pPr>
            <a:r>
              <a:rPr lang="en-US" dirty="0"/>
              <a:t>There are </a:t>
            </a:r>
            <a:r>
              <a:rPr lang="en-US" b="1" i="1" dirty="0"/>
              <a:t>45,239</a:t>
            </a:r>
            <a:r>
              <a:rPr lang="en-US" dirty="0"/>
              <a:t> policies, of which around 6.8% had at least one claim. </a:t>
            </a:r>
          </a:p>
          <a:p>
            <a:pPr>
              <a:lnSpc>
                <a:spcPct val="150000"/>
              </a:lnSpc>
            </a:pPr>
            <a:r>
              <a:rPr lang="en-US" dirty="0"/>
              <a:t>The data is split to two parts: training data, testing data.</a:t>
            </a:r>
          </a:p>
          <a:p>
            <a:pPr>
              <a:lnSpc>
                <a:spcPct val="150000"/>
              </a:lnSpc>
            </a:pPr>
            <a:r>
              <a:rPr lang="en-US" dirty="0"/>
              <a:t> In the test set, </a:t>
            </a:r>
            <a:r>
              <a:rPr lang="en-US" dirty="0" err="1"/>
              <a:t>claim_cost</a:t>
            </a:r>
            <a:r>
              <a:rPr lang="en-US" dirty="0"/>
              <a:t>, </a:t>
            </a:r>
            <a:r>
              <a:rPr lang="en-US" dirty="0" err="1"/>
              <a:t>claim_ind</a:t>
            </a:r>
            <a:r>
              <a:rPr lang="en-US" dirty="0"/>
              <a:t> and </a:t>
            </a:r>
            <a:r>
              <a:rPr lang="en-US" dirty="0" err="1"/>
              <a:t>claim_counts</a:t>
            </a:r>
            <a:r>
              <a:rPr lang="en-US" dirty="0"/>
              <a:t> are omitted.</a:t>
            </a:r>
          </a:p>
          <a:p>
            <a:pPr>
              <a:lnSpc>
                <a:spcPct val="150000"/>
              </a:lnSpc>
            </a:pPr>
            <a:r>
              <a:rPr lang="en-US" dirty="0"/>
              <a:t> You can build your model on the training data and test the model on testing data. In the end, use your best model to score the testing data. </a:t>
            </a:r>
          </a:p>
          <a:p>
            <a:pPr>
              <a:lnSpc>
                <a:spcPct val="150000"/>
              </a:lnSpc>
            </a:pPr>
            <a:r>
              <a:rPr lang="en-US" dirty="0"/>
              <a:t>We will evaluate your model based on your testing data prediction. </a:t>
            </a:r>
          </a:p>
          <a:p>
            <a:pPr>
              <a:lnSpc>
                <a:spcPct val="150000"/>
              </a:lnSpc>
            </a:pPr>
            <a:endParaRPr lang="en-US" dirty="0"/>
          </a:p>
          <a:p>
            <a:pPr>
              <a:lnSpc>
                <a:spcPct val="150000"/>
              </a:lnSpc>
            </a:pPr>
            <a:endParaRPr lang="en-US" b="1" dirty="0"/>
          </a:p>
          <a:p>
            <a:pPr>
              <a:lnSpc>
                <a:spcPct val="150000"/>
              </a:lnSpc>
            </a:pPr>
            <a:endParaRPr lang="en-US" dirty="0"/>
          </a:p>
          <a:p>
            <a:pPr>
              <a:lnSpc>
                <a:spcPct val="150000"/>
              </a:lnSpc>
            </a:pPr>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12C3A25E-2D07-4857-83E9-52711BE6DB2A}" type="slidenum">
              <a:rPr lang="en-US" smtClean="0"/>
              <a:pPr>
                <a:defRPr/>
              </a:pPr>
              <a:t>11</a:t>
            </a:fld>
            <a:endParaRPr lang="en-US"/>
          </a:p>
        </p:txBody>
      </p:sp>
    </p:spTree>
    <p:extLst>
      <p:ext uri="{BB962C8B-B14F-4D97-AF65-F5344CB8AC3E}">
        <p14:creationId xmlns:p14="http://schemas.microsoft.com/office/powerpoint/2010/main" val="7715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FBD3-2E0B-458C-9FD1-AC43EBF9724D}"/>
              </a:ext>
            </a:extLst>
          </p:cNvPr>
          <p:cNvSpPr>
            <a:spLocks noGrp="1"/>
          </p:cNvSpPr>
          <p:nvPr>
            <p:ph type="title"/>
          </p:nvPr>
        </p:nvSpPr>
        <p:spPr/>
        <p:txBody>
          <a:bodyPr/>
          <a:lstStyle/>
          <a:p>
            <a:r>
              <a:rPr lang="en-US" dirty="0"/>
              <a:t>Variable Descriptions  </a:t>
            </a:r>
          </a:p>
        </p:txBody>
      </p:sp>
      <p:sp>
        <p:nvSpPr>
          <p:cNvPr id="3" name="Content Placeholder 2">
            <a:extLst>
              <a:ext uri="{FF2B5EF4-FFF2-40B4-BE49-F238E27FC236}">
                <a16:creationId xmlns:a16="http://schemas.microsoft.com/office/drawing/2014/main" id="{93E84F2A-681C-4D31-B70E-D43EBD476AF7}"/>
              </a:ext>
            </a:extLst>
          </p:cNvPr>
          <p:cNvSpPr>
            <a:spLocks noGrp="1"/>
          </p:cNvSpPr>
          <p:nvPr>
            <p:ph idx="1"/>
          </p:nvPr>
        </p:nvSpPr>
        <p:spPr/>
        <p:txBody>
          <a:bodyPr/>
          <a:lstStyle/>
          <a:p>
            <a:pPr marL="0" indent="0">
              <a:buNone/>
            </a:pPr>
            <a:r>
              <a:rPr lang="en-US" sz="2000" b="1" dirty="0"/>
              <a:t>InsNova_train.csv</a:t>
            </a:r>
          </a:p>
          <a:p>
            <a:pPr marL="0" indent="0">
              <a:buNone/>
            </a:pPr>
            <a:endParaRPr lang="en-US" sz="1200" dirty="0"/>
          </a:p>
          <a:p>
            <a:pPr lvl="0"/>
            <a:r>
              <a:rPr lang="en-US" dirty="0"/>
              <a:t>ID: policy key</a:t>
            </a:r>
          </a:p>
          <a:p>
            <a:pPr lvl="0"/>
            <a:r>
              <a:rPr lang="en-US" dirty="0" err="1"/>
              <a:t>Veh_value</a:t>
            </a:r>
            <a:r>
              <a:rPr lang="en-US" dirty="0"/>
              <a:t>: market value of the vehicle in $10,000’s</a:t>
            </a:r>
          </a:p>
          <a:p>
            <a:pPr lvl="0"/>
            <a:r>
              <a:rPr lang="en-US" dirty="0" err="1"/>
              <a:t>Veh_body</a:t>
            </a:r>
            <a:r>
              <a:rPr lang="en-US" dirty="0"/>
              <a:t>: Type of vehicles</a:t>
            </a:r>
          </a:p>
          <a:p>
            <a:pPr lvl="0"/>
            <a:r>
              <a:rPr lang="en-US" dirty="0" err="1"/>
              <a:t>Veh_age</a:t>
            </a:r>
            <a:r>
              <a:rPr lang="en-US" dirty="0"/>
              <a:t>: Age of vehicles (1=youngest, 4=oldest)</a:t>
            </a:r>
          </a:p>
          <a:p>
            <a:pPr lvl="0"/>
            <a:r>
              <a:rPr lang="en-US" dirty="0"/>
              <a:t>Gender: Gender of driver</a:t>
            </a:r>
          </a:p>
          <a:p>
            <a:pPr lvl="0"/>
            <a:r>
              <a:rPr lang="en-US" dirty="0"/>
              <a:t>Area: Driving area of residence</a:t>
            </a:r>
          </a:p>
          <a:p>
            <a:pPr lvl="0"/>
            <a:r>
              <a:rPr lang="en-US" dirty="0" err="1"/>
              <a:t>Dr_age</a:t>
            </a:r>
            <a:r>
              <a:rPr lang="en-US" dirty="0"/>
              <a:t>: Driver’s age category from young (1) to old (6)</a:t>
            </a:r>
          </a:p>
          <a:p>
            <a:r>
              <a:rPr lang="en-US" dirty="0"/>
              <a:t>Exposure: The covered period, in years, a numerical variable (always between 0 and 1).  The amount of time a vehicle was “exposed” to potential accidents.</a:t>
            </a:r>
          </a:p>
          <a:p>
            <a:pPr lvl="0"/>
            <a:r>
              <a:rPr lang="en-US" dirty="0" err="1"/>
              <a:t>Claim_ind</a:t>
            </a:r>
            <a:r>
              <a:rPr lang="en-US" dirty="0"/>
              <a:t>: Indicator of claim (0=no, 1=yes)</a:t>
            </a:r>
          </a:p>
          <a:p>
            <a:pPr lvl="0"/>
            <a:r>
              <a:rPr lang="en-US" dirty="0" err="1"/>
              <a:t>Claim_counts</a:t>
            </a:r>
            <a:r>
              <a:rPr lang="en-US" dirty="0"/>
              <a:t>: The number of claims</a:t>
            </a:r>
          </a:p>
          <a:p>
            <a:pPr lvl="0"/>
            <a:r>
              <a:rPr lang="en-US" dirty="0" err="1"/>
              <a:t>Claim_cost</a:t>
            </a:r>
            <a:r>
              <a:rPr lang="en-US" dirty="0"/>
              <a:t>:  Claim amount </a:t>
            </a:r>
          </a:p>
          <a:p>
            <a:pPr marL="0" indent="0">
              <a:buNone/>
            </a:pPr>
            <a:endParaRPr lang="en-US" dirty="0"/>
          </a:p>
          <a:p>
            <a:endParaRPr lang="en-US" sz="1000" dirty="0"/>
          </a:p>
        </p:txBody>
      </p:sp>
      <p:sp>
        <p:nvSpPr>
          <p:cNvPr id="4" name="Slide Number Placeholder 3">
            <a:extLst>
              <a:ext uri="{FF2B5EF4-FFF2-40B4-BE49-F238E27FC236}">
                <a16:creationId xmlns:a16="http://schemas.microsoft.com/office/drawing/2014/main" id="{CBA3A987-7587-42B9-959F-8EFB6D551199}"/>
              </a:ext>
            </a:extLst>
          </p:cNvPr>
          <p:cNvSpPr>
            <a:spLocks noGrp="1"/>
          </p:cNvSpPr>
          <p:nvPr>
            <p:ph type="sldNum" sz="quarter" idx="11"/>
          </p:nvPr>
        </p:nvSpPr>
        <p:spPr/>
        <p:txBody>
          <a:bodyPr/>
          <a:lstStyle/>
          <a:p>
            <a:pPr>
              <a:defRPr/>
            </a:pPr>
            <a:fld id="{284A93FE-10F1-4999-A5D8-499B7BF1178B}" type="slidenum">
              <a:rPr lang="en-US" altLang="en-US" smtClean="0"/>
              <a:pPr>
                <a:defRPr/>
              </a:pPr>
              <a:t>12</a:t>
            </a:fld>
            <a:endParaRPr lang="en-US" altLang="en-US" dirty="0"/>
          </a:p>
        </p:txBody>
      </p:sp>
    </p:spTree>
    <p:extLst>
      <p:ext uri="{BB962C8B-B14F-4D97-AF65-F5344CB8AC3E}">
        <p14:creationId xmlns:p14="http://schemas.microsoft.com/office/powerpoint/2010/main" val="231051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9FB7-7161-40D3-B873-438E124231FA}"/>
              </a:ext>
            </a:extLst>
          </p:cNvPr>
          <p:cNvSpPr>
            <a:spLocks noGrp="1"/>
          </p:cNvSpPr>
          <p:nvPr>
            <p:ph type="title"/>
          </p:nvPr>
        </p:nvSpPr>
        <p:spPr/>
        <p:txBody>
          <a:bodyPr/>
          <a:lstStyle/>
          <a:p>
            <a:r>
              <a:rPr lang="en-US" dirty="0"/>
              <a:t>Sample Data</a:t>
            </a:r>
          </a:p>
        </p:txBody>
      </p:sp>
      <p:sp>
        <p:nvSpPr>
          <p:cNvPr id="4" name="Slide Number Placeholder 3">
            <a:extLst>
              <a:ext uri="{FF2B5EF4-FFF2-40B4-BE49-F238E27FC236}">
                <a16:creationId xmlns:a16="http://schemas.microsoft.com/office/drawing/2014/main" id="{4810090A-EC08-4A67-9277-814137DD37D2}"/>
              </a:ext>
            </a:extLst>
          </p:cNvPr>
          <p:cNvSpPr>
            <a:spLocks noGrp="1"/>
          </p:cNvSpPr>
          <p:nvPr>
            <p:ph type="sldNum" sz="quarter" idx="11"/>
          </p:nvPr>
        </p:nvSpPr>
        <p:spPr/>
        <p:txBody>
          <a:bodyPr/>
          <a:lstStyle/>
          <a:p>
            <a:pPr>
              <a:defRPr/>
            </a:pPr>
            <a:fld id="{284A93FE-10F1-4999-A5D8-499B7BF1178B}" type="slidenum">
              <a:rPr lang="en-US" altLang="en-US" smtClean="0"/>
              <a:pPr>
                <a:defRPr/>
              </a:pPr>
              <a:t>13</a:t>
            </a:fld>
            <a:endParaRPr lang="en-US" altLang="en-US" dirty="0"/>
          </a:p>
        </p:txBody>
      </p:sp>
      <p:sp>
        <p:nvSpPr>
          <p:cNvPr id="9" name="TextBox 8">
            <a:extLst>
              <a:ext uri="{FF2B5EF4-FFF2-40B4-BE49-F238E27FC236}">
                <a16:creationId xmlns:a16="http://schemas.microsoft.com/office/drawing/2014/main" id="{B5B257EB-3B34-468F-A096-B81FEFAEAA10}"/>
              </a:ext>
            </a:extLst>
          </p:cNvPr>
          <p:cNvSpPr txBox="1"/>
          <p:nvPr/>
        </p:nvSpPr>
        <p:spPr>
          <a:xfrm>
            <a:off x="152400" y="1146392"/>
            <a:ext cx="2487603" cy="369332"/>
          </a:xfrm>
          <a:prstGeom prst="rect">
            <a:avLst/>
          </a:prstGeom>
          <a:noFill/>
        </p:spPr>
        <p:txBody>
          <a:bodyPr wrap="square" rtlCol="0">
            <a:spAutoFit/>
          </a:bodyPr>
          <a:lstStyle/>
          <a:p>
            <a:r>
              <a:rPr lang="en-US" dirty="0" err="1"/>
              <a:t>InsNova_train</a:t>
            </a:r>
            <a:r>
              <a:rPr lang="en-US" dirty="0"/>
              <a:t> Data</a:t>
            </a:r>
          </a:p>
        </p:txBody>
      </p:sp>
      <p:graphicFrame>
        <p:nvGraphicFramePr>
          <p:cNvPr id="14" name="Object 13">
            <a:extLst>
              <a:ext uri="{FF2B5EF4-FFF2-40B4-BE49-F238E27FC236}">
                <a16:creationId xmlns:a16="http://schemas.microsoft.com/office/drawing/2014/main" id="{2056D251-086F-4BB6-8078-1E0F839E6B36}"/>
              </a:ext>
            </a:extLst>
          </p:cNvPr>
          <p:cNvGraphicFramePr>
            <a:graphicFrameLocks noChangeAspect="1"/>
          </p:cNvGraphicFramePr>
          <p:nvPr>
            <p:extLst>
              <p:ext uri="{D42A27DB-BD31-4B8C-83A1-F6EECF244321}">
                <p14:modId xmlns:p14="http://schemas.microsoft.com/office/powerpoint/2010/main" val="18482214"/>
              </p:ext>
            </p:extLst>
          </p:nvPr>
        </p:nvGraphicFramePr>
        <p:xfrm>
          <a:off x="152399" y="4131015"/>
          <a:ext cx="6438900" cy="1211261"/>
        </p:xfrm>
        <a:graphic>
          <a:graphicData uri="http://schemas.openxmlformats.org/presentationml/2006/ole">
            <mc:AlternateContent xmlns:mc="http://schemas.openxmlformats.org/markup-compatibility/2006">
              <mc:Choice xmlns:v="urn:schemas-microsoft-com:vml" Requires="v">
                <p:oleObj spid="_x0000_s1054" name="Worksheet" r:id="rId3" imgW="4883113" imgH="927217" progId="Excel.Sheet.12">
                  <p:embed/>
                </p:oleObj>
              </mc:Choice>
              <mc:Fallback>
                <p:oleObj name="Worksheet" r:id="rId3" imgW="4883113" imgH="927217" progId="Excel.Sheet.12">
                  <p:embed/>
                  <p:pic>
                    <p:nvPicPr>
                      <p:cNvPr id="0" name=""/>
                      <p:cNvPicPr/>
                      <p:nvPr/>
                    </p:nvPicPr>
                    <p:blipFill>
                      <a:blip r:embed="rId4"/>
                      <a:stretch>
                        <a:fillRect/>
                      </a:stretch>
                    </p:blipFill>
                    <p:spPr>
                      <a:xfrm>
                        <a:off x="152399" y="4131015"/>
                        <a:ext cx="6438900" cy="1211261"/>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2AA34FE-DFFA-496A-89BE-3178223B28D8}"/>
              </a:ext>
            </a:extLst>
          </p:cNvPr>
          <p:cNvGraphicFramePr>
            <a:graphicFrameLocks noChangeAspect="1"/>
          </p:cNvGraphicFramePr>
          <p:nvPr>
            <p:extLst>
              <p:ext uri="{D42A27DB-BD31-4B8C-83A1-F6EECF244321}">
                <p14:modId xmlns:p14="http://schemas.microsoft.com/office/powerpoint/2010/main" val="3318697518"/>
              </p:ext>
            </p:extLst>
          </p:nvPr>
        </p:nvGraphicFramePr>
        <p:xfrm>
          <a:off x="152399" y="1720728"/>
          <a:ext cx="8719457" cy="1401647"/>
        </p:xfrm>
        <a:graphic>
          <a:graphicData uri="http://schemas.openxmlformats.org/presentationml/2006/ole">
            <mc:AlternateContent xmlns:mc="http://schemas.openxmlformats.org/markup-compatibility/2006">
              <mc:Choice xmlns:v="urn:schemas-microsoft-com:vml" Requires="v">
                <p:oleObj spid="_x0000_s1055" name="Worksheet" r:id="rId5" imgW="6711913" imgH="927217" progId="Excel.Sheet.12">
                  <p:embed/>
                </p:oleObj>
              </mc:Choice>
              <mc:Fallback>
                <p:oleObj name="Worksheet" r:id="rId5" imgW="6711913" imgH="927217" progId="Excel.Sheet.12">
                  <p:embed/>
                  <p:pic>
                    <p:nvPicPr>
                      <p:cNvPr id="0" name=""/>
                      <p:cNvPicPr/>
                      <p:nvPr/>
                    </p:nvPicPr>
                    <p:blipFill>
                      <a:blip r:embed="rId6"/>
                      <a:stretch>
                        <a:fillRect/>
                      </a:stretch>
                    </p:blipFill>
                    <p:spPr>
                      <a:xfrm>
                        <a:off x="152399" y="1720728"/>
                        <a:ext cx="8719457" cy="1401647"/>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07EAD759-FDA7-46A5-BE3E-DBA2B9CF11AF}"/>
              </a:ext>
            </a:extLst>
          </p:cNvPr>
          <p:cNvSpPr txBox="1"/>
          <p:nvPr/>
        </p:nvSpPr>
        <p:spPr>
          <a:xfrm>
            <a:off x="152399" y="3429000"/>
            <a:ext cx="2487603" cy="369332"/>
          </a:xfrm>
          <a:prstGeom prst="rect">
            <a:avLst/>
          </a:prstGeom>
          <a:noFill/>
        </p:spPr>
        <p:txBody>
          <a:bodyPr wrap="square" rtlCol="0">
            <a:spAutoFit/>
          </a:bodyPr>
          <a:lstStyle/>
          <a:p>
            <a:r>
              <a:rPr lang="en-US" dirty="0" err="1"/>
              <a:t>InsNova_test</a:t>
            </a:r>
            <a:r>
              <a:rPr lang="en-US" dirty="0"/>
              <a:t> Data</a:t>
            </a:r>
          </a:p>
        </p:txBody>
      </p:sp>
    </p:spTree>
    <p:extLst>
      <p:ext uri="{BB962C8B-B14F-4D97-AF65-F5344CB8AC3E}">
        <p14:creationId xmlns:p14="http://schemas.microsoft.com/office/powerpoint/2010/main" val="83578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242-B92D-4283-ABF0-E5DACCD93AB9}"/>
              </a:ext>
            </a:extLst>
          </p:cNvPr>
          <p:cNvSpPr>
            <a:spLocks noGrp="1"/>
          </p:cNvSpPr>
          <p:nvPr>
            <p:ph type="title"/>
          </p:nvPr>
        </p:nvSpPr>
        <p:spPr/>
        <p:txBody>
          <a:bodyPr/>
          <a:lstStyle/>
          <a:p>
            <a:r>
              <a:rPr lang="en-US" dirty="0"/>
              <a:t>Kaggle In-Class </a:t>
            </a:r>
          </a:p>
        </p:txBody>
      </p:sp>
      <p:sp>
        <p:nvSpPr>
          <p:cNvPr id="3" name="Content Placeholder 2">
            <a:extLst>
              <a:ext uri="{FF2B5EF4-FFF2-40B4-BE49-F238E27FC236}">
                <a16:creationId xmlns:a16="http://schemas.microsoft.com/office/drawing/2014/main" id="{3B666A8F-7035-477C-A999-D9EBD050C06E}"/>
              </a:ext>
            </a:extLst>
          </p:cNvPr>
          <p:cNvSpPr>
            <a:spLocks noGrp="1"/>
          </p:cNvSpPr>
          <p:nvPr>
            <p:ph idx="1"/>
          </p:nvPr>
        </p:nvSpPr>
        <p:spPr/>
        <p:txBody>
          <a:bodyPr/>
          <a:lstStyle/>
          <a:p>
            <a:pPr lvl="1"/>
            <a:endParaRPr lang="en-US" sz="1600" dirty="0"/>
          </a:p>
          <a:p>
            <a:pPr lvl="0"/>
            <a:r>
              <a:rPr lang="en-US" sz="2000" dirty="0">
                <a:solidFill>
                  <a:srgbClr val="000000"/>
                </a:solidFill>
              </a:rPr>
              <a:t>All competition information will be on Kaggle In-Class competition website.</a:t>
            </a:r>
          </a:p>
          <a:p>
            <a:r>
              <a:rPr lang="en-US" sz="2000" dirty="0">
                <a:solidFill>
                  <a:srgbClr val="000000"/>
                </a:solidFill>
              </a:rPr>
              <a:t>You are only permitted to use the data provided – third party data sources are NOT to be used.</a:t>
            </a:r>
          </a:p>
          <a:p>
            <a:pPr lvl="0"/>
            <a:r>
              <a:rPr lang="en-US" sz="2000" dirty="0">
                <a:solidFill>
                  <a:srgbClr val="000000"/>
                </a:solidFill>
              </a:rPr>
              <a:t>Please make sure to post all your question on “</a:t>
            </a:r>
            <a:r>
              <a:rPr lang="en-US" sz="2000" dirty="0">
                <a:solidFill>
                  <a:srgbClr val="FF0000"/>
                </a:solidFill>
              </a:rPr>
              <a:t>Discussion</a:t>
            </a:r>
            <a:r>
              <a:rPr lang="en-US" sz="2000" dirty="0">
                <a:solidFill>
                  <a:srgbClr val="000000"/>
                </a:solidFill>
              </a:rPr>
              <a:t>” board. Our competition committee will answer the questions as soon as possible. </a:t>
            </a:r>
          </a:p>
          <a:p>
            <a:pPr lvl="0"/>
            <a:r>
              <a:rPr lang="en-US" sz="2000" dirty="0">
                <a:solidFill>
                  <a:srgbClr val="000000"/>
                </a:solidFill>
              </a:rPr>
              <a:t>You can also share your code for EDA or modeling on “</a:t>
            </a:r>
            <a:r>
              <a:rPr lang="en-US" sz="2000" dirty="0">
                <a:solidFill>
                  <a:srgbClr val="FF0000"/>
                </a:solidFill>
              </a:rPr>
              <a:t>Kernels</a:t>
            </a:r>
            <a:r>
              <a:rPr lang="en-US" sz="2000" dirty="0">
                <a:solidFill>
                  <a:srgbClr val="000000"/>
                </a:solidFill>
              </a:rPr>
              <a:t>”.</a:t>
            </a:r>
          </a:p>
          <a:p>
            <a:pPr lvl="0"/>
            <a:r>
              <a:rPr lang="en-US" sz="2000" dirty="0">
                <a:solidFill>
                  <a:srgbClr val="000000"/>
                </a:solidFill>
              </a:rPr>
              <a:t>You can submit 3 times per day and check your model performance on “</a:t>
            </a:r>
            <a:r>
              <a:rPr lang="en-US" sz="2000" dirty="0">
                <a:solidFill>
                  <a:srgbClr val="FF0000"/>
                </a:solidFill>
              </a:rPr>
              <a:t>Public Leaderboard</a:t>
            </a:r>
            <a:r>
              <a:rPr lang="en-US" sz="2000" dirty="0">
                <a:solidFill>
                  <a:srgbClr val="000000"/>
                </a:solidFill>
              </a:rPr>
              <a:t>”.</a:t>
            </a:r>
          </a:p>
          <a:p>
            <a:pPr lvl="0"/>
            <a:r>
              <a:rPr lang="en-US" sz="2000" dirty="0">
                <a:solidFill>
                  <a:srgbClr val="000000"/>
                </a:solidFill>
              </a:rPr>
              <a:t>You can submit 2 times in all for private data. The final rank is based on “</a:t>
            </a:r>
            <a:r>
              <a:rPr lang="en-US" sz="2000" dirty="0">
                <a:solidFill>
                  <a:srgbClr val="FF0000"/>
                </a:solidFill>
              </a:rPr>
              <a:t>Private Leaderboard</a:t>
            </a:r>
            <a:r>
              <a:rPr lang="en-US" sz="2000" dirty="0">
                <a:solidFill>
                  <a:srgbClr val="000000"/>
                </a:solidFill>
              </a:rPr>
              <a:t>”. </a:t>
            </a:r>
            <a:endParaRPr lang="en-US" sz="1600" dirty="0"/>
          </a:p>
          <a:p>
            <a:endParaRPr lang="en-US" dirty="0"/>
          </a:p>
        </p:txBody>
      </p:sp>
      <p:sp>
        <p:nvSpPr>
          <p:cNvPr id="4" name="Slide Number Placeholder 3">
            <a:extLst>
              <a:ext uri="{FF2B5EF4-FFF2-40B4-BE49-F238E27FC236}">
                <a16:creationId xmlns:a16="http://schemas.microsoft.com/office/drawing/2014/main" id="{9D223355-2F2A-408F-A921-1CA4E22355BD}"/>
              </a:ext>
            </a:extLst>
          </p:cNvPr>
          <p:cNvSpPr>
            <a:spLocks noGrp="1"/>
          </p:cNvSpPr>
          <p:nvPr>
            <p:ph type="sldNum" sz="quarter" idx="11"/>
          </p:nvPr>
        </p:nvSpPr>
        <p:spPr/>
        <p:txBody>
          <a:bodyPr/>
          <a:lstStyle/>
          <a:p>
            <a:pPr>
              <a:defRPr/>
            </a:pPr>
            <a:fld id="{284A93FE-10F1-4999-A5D8-499B7BF1178B}" type="slidenum">
              <a:rPr lang="en-US" altLang="en-US" smtClean="0"/>
              <a:pPr>
                <a:defRPr/>
              </a:pPr>
              <a:t>14</a:t>
            </a:fld>
            <a:endParaRPr lang="en-US" altLang="en-US" dirty="0"/>
          </a:p>
        </p:txBody>
      </p:sp>
    </p:spTree>
    <p:extLst>
      <p:ext uri="{BB962C8B-B14F-4D97-AF65-F5344CB8AC3E}">
        <p14:creationId xmlns:p14="http://schemas.microsoft.com/office/powerpoint/2010/main" val="105999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&amp; Next Steps</a:t>
            </a:r>
          </a:p>
        </p:txBody>
      </p:sp>
      <p:sp>
        <p:nvSpPr>
          <p:cNvPr id="3" name="Content Placeholder 2"/>
          <p:cNvSpPr>
            <a:spLocks noGrp="1"/>
          </p:cNvSpPr>
          <p:nvPr>
            <p:ph idx="1"/>
          </p:nvPr>
        </p:nvSpPr>
        <p:spPr>
          <a:xfrm>
            <a:off x="495300" y="1008381"/>
            <a:ext cx="8229600" cy="4525963"/>
          </a:xfrm>
        </p:spPr>
        <p:txBody>
          <a:bodyPr/>
          <a:lstStyle/>
          <a:p>
            <a:r>
              <a:rPr lang="en-US" sz="2000" dirty="0"/>
              <a:t>November 2</a:t>
            </a:r>
            <a:r>
              <a:rPr lang="en-US" sz="2000" baseline="30000" dirty="0"/>
              <a:t>nd</a:t>
            </a:r>
            <a:r>
              <a:rPr lang="en-US" sz="2000" dirty="0"/>
              <a:t> @ 10:00 PM – Start date of competition </a:t>
            </a:r>
          </a:p>
          <a:p>
            <a:pPr lvl="1"/>
            <a:r>
              <a:rPr lang="en-US" sz="2000" dirty="0"/>
              <a:t>A Kaggle link will be sent to your UMN email box with the team assignment </a:t>
            </a:r>
          </a:p>
          <a:p>
            <a:r>
              <a:rPr lang="en-US" sz="2000" dirty="0"/>
              <a:t>December 2</a:t>
            </a:r>
            <a:r>
              <a:rPr lang="en-US" sz="2000" baseline="30000" dirty="0"/>
              <a:t>nd</a:t>
            </a:r>
            <a:r>
              <a:rPr lang="en-US" sz="2000" dirty="0"/>
              <a:t> @ 10:00 PM – Close date of competition</a:t>
            </a:r>
          </a:p>
          <a:p>
            <a:r>
              <a:rPr lang="en-US" sz="2000" dirty="0"/>
              <a:t>Group Presentations:</a:t>
            </a:r>
          </a:p>
          <a:p>
            <a:pPr lvl="1"/>
            <a:r>
              <a:rPr lang="en-US" sz="2000" dirty="0"/>
              <a:t>December 3</a:t>
            </a:r>
            <a:r>
              <a:rPr lang="en-US" sz="2000" baseline="30000" dirty="0"/>
              <a:t>th</a:t>
            </a:r>
          </a:p>
          <a:p>
            <a:pPr lvl="1"/>
            <a:r>
              <a:rPr lang="en-US" sz="2000" dirty="0"/>
              <a:t>December 4</a:t>
            </a:r>
            <a:r>
              <a:rPr lang="en-US" sz="2000" baseline="30000" dirty="0"/>
              <a:t>th</a:t>
            </a:r>
            <a:r>
              <a:rPr lang="en-US" sz="2000" dirty="0"/>
              <a:t> </a:t>
            </a:r>
          </a:p>
          <a:p>
            <a:pPr marL="285750" lvl="1" indent="0">
              <a:buNone/>
            </a:pPr>
            <a:endParaRPr lang="en-US" dirty="0"/>
          </a:p>
          <a:p>
            <a:pPr marL="285750" lvl="1"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284A93FE-10F1-4999-A5D8-499B7BF1178B}" type="slidenum">
              <a:rPr lang="en-US" altLang="en-US" smtClean="0"/>
              <a:pPr>
                <a:defRPr/>
              </a:pPr>
              <a:t>15</a:t>
            </a:fld>
            <a:endParaRPr lang="en-US" altLang="en-US" dirty="0"/>
          </a:p>
        </p:txBody>
      </p:sp>
    </p:spTree>
    <p:extLst>
      <p:ext uri="{BB962C8B-B14F-4D97-AF65-F5344CB8AC3E}">
        <p14:creationId xmlns:p14="http://schemas.microsoft.com/office/powerpoint/2010/main" val="283312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Leadership and Development Programs</a:t>
            </a:r>
          </a:p>
        </p:txBody>
      </p:sp>
      <p:sp>
        <p:nvSpPr>
          <p:cNvPr id="17412" name="Slide Number Placeholder 3"/>
          <p:cNvSpPr>
            <a:spLocks noGrp="1"/>
          </p:cNvSpPr>
          <p:nvPr>
            <p:ph type="sldNum" sz="quarter" idx="11"/>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1CA30A0-5619-4A5C-BCB6-A179DFF79B9F}" type="slidenum">
              <a:rPr lang="en-US" altLang="en-US" b="0" smtClean="0">
                <a:solidFill>
                  <a:srgbClr val="5B6770"/>
                </a:solidFill>
              </a:rPr>
              <a:pPr/>
              <a:t>16</a:t>
            </a:fld>
            <a:endParaRPr lang="en-US" altLang="en-US" b="0" dirty="0">
              <a:solidFill>
                <a:srgbClr val="5B6770"/>
              </a:solidFill>
            </a:endParaRPr>
          </a:p>
        </p:txBody>
      </p:sp>
      <p:sp>
        <p:nvSpPr>
          <p:cNvPr id="6" name="TextBox 5"/>
          <p:cNvSpPr txBox="1"/>
          <p:nvPr/>
        </p:nvSpPr>
        <p:spPr>
          <a:xfrm>
            <a:off x="-513000" y="1921813"/>
            <a:ext cx="4013200" cy="3139321"/>
          </a:xfrm>
          <a:prstGeom prst="rect">
            <a:avLst/>
          </a:prstGeom>
          <a:noFill/>
        </p:spPr>
        <p:txBody>
          <a:bodyPr wrap="square" rtlCol="0">
            <a:spAutoFit/>
          </a:bodyPr>
          <a:lstStyle/>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algn="ctr" fontAlgn="auto">
              <a:spcBef>
                <a:spcPts val="0"/>
              </a:spcBef>
              <a:spcAft>
                <a:spcPts val="0"/>
              </a:spcAft>
            </a:pPr>
            <a:r>
              <a:rPr lang="en-US" b="1" i="1" u="sng" dirty="0">
                <a:solidFill>
                  <a:srgbClr val="C00000"/>
                </a:solidFill>
                <a:latin typeface="Calibri" panose="020F0502020204030204"/>
              </a:rPr>
              <a:t>Leadership Programs*</a:t>
            </a:r>
          </a:p>
          <a:p>
            <a:pPr algn="ctr" fontAlgn="auto">
              <a:spcBef>
                <a:spcPts val="0"/>
              </a:spcBef>
              <a:spcAft>
                <a:spcPts val="0"/>
              </a:spcAft>
            </a:pPr>
            <a:endParaRPr lang="en-US" b="1" i="1" u="sng" dirty="0">
              <a:solidFill>
                <a:srgbClr val="C00000"/>
              </a:solidFill>
              <a:latin typeface="Calibri" panose="020F0502020204030204"/>
            </a:endParaRPr>
          </a:p>
          <a:p>
            <a:pPr algn="ctr" fontAlgn="auto">
              <a:spcBef>
                <a:spcPts val="0"/>
              </a:spcBef>
              <a:spcAft>
                <a:spcPts val="0"/>
              </a:spcAft>
            </a:pPr>
            <a:r>
              <a:rPr lang="en-US" b="1" dirty="0">
                <a:solidFill>
                  <a:srgbClr val="FF0000"/>
                </a:solidFill>
                <a:latin typeface="Calibri" panose="020F0502020204030204"/>
              </a:rPr>
              <a:t>Actuarial</a:t>
            </a:r>
          </a:p>
          <a:p>
            <a:pPr algn="ctr" fontAlgn="auto">
              <a:spcBef>
                <a:spcPts val="0"/>
              </a:spcBef>
              <a:spcAft>
                <a:spcPts val="0"/>
              </a:spcAft>
            </a:pPr>
            <a:r>
              <a:rPr lang="en-US" b="1" dirty="0">
                <a:solidFill>
                  <a:srgbClr val="FF0000"/>
                </a:solidFill>
                <a:latin typeface="Calibri" panose="020F0502020204030204"/>
              </a:rPr>
              <a:t>Advanced Analytics</a:t>
            </a:r>
          </a:p>
          <a:p>
            <a:pPr algn="ctr" fontAlgn="auto">
              <a:spcBef>
                <a:spcPts val="0"/>
              </a:spcBef>
              <a:spcAft>
                <a:spcPts val="0"/>
              </a:spcAft>
            </a:pPr>
            <a:r>
              <a:rPr lang="en-US" dirty="0">
                <a:solidFill>
                  <a:srgbClr val="000000"/>
                </a:solidFill>
                <a:latin typeface="Calibri" panose="020F0502020204030204"/>
              </a:rPr>
              <a:t>Financial Management</a:t>
            </a:r>
          </a:p>
          <a:p>
            <a:pPr algn="ctr" fontAlgn="auto">
              <a:spcBef>
                <a:spcPts val="0"/>
              </a:spcBef>
              <a:spcAft>
                <a:spcPts val="0"/>
              </a:spcAft>
            </a:pPr>
            <a:r>
              <a:rPr lang="en-US" dirty="0">
                <a:solidFill>
                  <a:srgbClr val="000000"/>
                </a:solidFill>
                <a:latin typeface="Calibri" panose="020F0502020204030204"/>
              </a:rPr>
              <a:t>Human Resources</a:t>
            </a:r>
          </a:p>
          <a:p>
            <a:pPr algn="ctr" fontAlgn="auto">
              <a:spcBef>
                <a:spcPts val="0"/>
              </a:spcBef>
              <a:spcAft>
                <a:spcPts val="0"/>
              </a:spcAft>
            </a:pPr>
            <a:r>
              <a:rPr lang="en-US" dirty="0">
                <a:solidFill>
                  <a:srgbClr val="000000"/>
                </a:solidFill>
                <a:latin typeface="Calibri" panose="020F0502020204030204"/>
              </a:rPr>
              <a:t>Information Technology</a:t>
            </a:r>
          </a:p>
          <a:p>
            <a:pPr algn="ctr" fontAlgn="auto">
              <a:spcBef>
                <a:spcPts val="0"/>
              </a:spcBef>
              <a:spcAft>
                <a:spcPts val="0"/>
              </a:spcAft>
            </a:pPr>
            <a:r>
              <a:rPr lang="en-US" dirty="0">
                <a:solidFill>
                  <a:srgbClr val="000000"/>
                </a:solidFill>
                <a:latin typeface="Calibri" panose="020F0502020204030204"/>
              </a:rPr>
              <a:t>Insurance Operations</a:t>
            </a:r>
          </a:p>
        </p:txBody>
      </p:sp>
      <p:pic>
        <p:nvPicPr>
          <p:cNvPr id="7" name="Picture 6"/>
          <p:cNvPicPr>
            <a:picLocks noChangeAspect="1"/>
          </p:cNvPicPr>
          <p:nvPr/>
        </p:nvPicPr>
        <p:blipFill>
          <a:blip r:embed="rId3"/>
          <a:stretch>
            <a:fillRect/>
          </a:stretch>
        </p:blipFill>
        <p:spPr>
          <a:xfrm>
            <a:off x="538639" y="1726119"/>
            <a:ext cx="1909922" cy="1075820"/>
          </a:xfrm>
          <a:prstGeom prst="rect">
            <a:avLst/>
          </a:prstGeom>
        </p:spPr>
      </p:pic>
      <p:sp>
        <p:nvSpPr>
          <p:cNvPr id="8" name="TextBox 7"/>
          <p:cNvSpPr txBox="1"/>
          <p:nvPr/>
        </p:nvSpPr>
        <p:spPr>
          <a:xfrm>
            <a:off x="2676684" y="1921813"/>
            <a:ext cx="4013200" cy="3416320"/>
          </a:xfrm>
          <a:prstGeom prst="rect">
            <a:avLst/>
          </a:prstGeom>
          <a:noFill/>
        </p:spPr>
        <p:txBody>
          <a:bodyPr wrap="square" rtlCol="0">
            <a:spAutoFit/>
          </a:bodyPr>
          <a:lstStyle/>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algn="ctr" fontAlgn="auto">
              <a:spcBef>
                <a:spcPts val="0"/>
              </a:spcBef>
              <a:spcAft>
                <a:spcPts val="0"/>
              </a:spcAft>
            </a:pPr>
            <a:r>
              <a:rPr lang="en-US" b="1" i="1" u="sng" dirty="0">
                <a:solidFill>
                  <a:srgbClr val="C00000"/>
                </a:solidFill>
                <a:latin typeface="Calibri" panose="020F0502020204030204"/>
              </a:rPr>
              <a:t>Development Programs</a:t>
            </a:r>
          </a:p>
          <a:p>
            <a:pPr algn="ctr" fontAlgn="auto">
              <a:spcBef>
                <a:spcPts val="0"/>
              </a:spcBef>
              <a:spcAft>
                <a:spcPts val="0"/>
              </a:spcAft>
            </a:pPr>
            <a:endParaRPr lang="en-US" b="1" i="1" u="sng" dirty="0">
              <a:solidFill>
                <a:srgbClr val="C00000"/>
              </a:solidFill>
              <a:latin typeface="Calibri" panose="020F0502020204030204"/>
            </a:endParaRPr>
          </a:p>
          <a:p>
            <a:pPr algn="ctr" fontAlgn="auto">
              <a:spcBef>
                <a:spcPts val="0"/>
              </a:spcBef>
              <a:spcAft>
                <a:spcPts val="0"/>
              </a:spcAft>
            </a:pPr>
            <a:r>
              <a:rPr lang="en-US" dirty="0">
                <a:solidFill>
                  <a:srgbClr val="000000"/>
                </a:solidFill>
                <a:latin typeface="Calibri" panose="020F0502020204030204"/>
              </a:rPr>
              <a:t>Bond &amp; Specialty Insurance Underwriting </a:t>
            </a:r>
          </a:p>
          <a:p>
            <a:pPr algn="ctr" fontAlgn="auto">
              <a:spcBef>
                <a:spcPts val="0"/>
              </a:spcBef>
              <a:spcAft>
                <a:spcPts val="0"/>
              </a:spcAft>
            </a:pPr>
            <a:r>
              <a:rPr lang="en-US" dirty="0">
                <a:solidFill>
                  <a:srgbClr val="000000"/>
                </a:solidFill>
                <a:latin typeface="Calibri" panose="020F0502020204030204"/>
              </a:rPr>
              <a:t>Business Insurance Underwriting</a:t>
            </a:r>
          </a:p>
          <a:p>
            <a:pPr algn="ctr" fontAlgn="auto">
              <a:spcBef>
                <a:spcPts val="0"/>
              </a:spcBef>
              <a:spcAft>
                <a:spcPts val="0"/>
              </a:spcAft>
            </a:pPr>
            <a:r>
              <a:rPr lang="en-US" dirty="0">
                <a:solidFill>
                  <a:srgbClr val="000000"/>
                </a:solidFill>
                <a:latin typeface="Calibri" panose="020F0502020204030204"/>
              </a:rPr>
              <a:t>Business Intelligence and Geospatial*</a:t>
            </a:r>
          </a:p>
          <a:p>
            <a:pPr algn="ctr" fontAlgn="auto">
              <a:spcBef>
                <a:spcPts val="0"/>
              </a:spcBef>
              <a:spcAft>
                <a:spcPts val="0"/>
              </a:spcAft>
            </a:pPr>
            <a:r>
              <a:rPr lang="en-US" dirty="0">
                <a:solidFill>
                  <a:srgbClr val="000000"/>
                </a:solidFill>
                <a:latin typeface="Calibri" panose="020F0502020204030204"/>
              </a:rPr>
              <a:t>Claim Professional Trainee</a:t>
            </a:r>
          </a:p>
          <a:p>
            <a:pPr algn="ctr" fontAlgn="auto">
              <a:spcBef>
                <a:spcPts val="0"/>
              </a:spcBef>
              <a:spcAft>
                <a:spcPts val="0"/>
              </a:spcAft>
            </a:pPr>
            <a:r>
              <a:rPr lang="en-US" dirty="0">
                <a:solidFill>
                  <a:srgbClr val="000000"/>
                </a:solidFill>
                <a:latin typeface="Calibri" panose="020F0502020204030204"/>
              </a:rPr>
              <a:t>Investment Analyst*</a:t>
            </a:r>
          </a:p>
          <a:p>
            <a:pPr algn="ctr" fontAlgn="auto">
              <a:spcBef>
                <a:spcPts val="0"/>
              </a:spcBef>
              <a:spcAft>
                <a:spcPts val="0"/>
              </a:spcAft>
            </a:pPr>
            <a:r>
              <a:rPr lang="en-US" dirty="0">
                <a:solidFill>
                  <a:srgbClr val="000000"/>
                </a:solidFill>
                <a:latin typeface="Calibri" panose="020F0502020204030204"/>
              </a:rPr>
              <a:t>Product Management*</a:t>
            </a:r>
          </a:p>
          <a:p>
            <a:pPr algn="ctr" fontAlgn="auto">
              <a:spcBef>
                <a:spcPts val="0"/>
              </a:spcBef>
              <a:spcAft>
                <a:spcPts val="0"/>
              </a:spcAft>
            </a:pPr>
            <a:r>
              <a:rPr lang="en-US" dirty="0">
                <a:solidFill>
                  <a:srgbClr val="000000"/>
                </a:solidFill>
                <a:latin typeface="Calibri" panose="020F0502020204030204"/>
              </a:rPr>
              <a:t>Technology Foundations*</a:t>
            </a:r>
          </a:p>
        </p:txBody>
      </p:sp>
      <p:pic>
        <p:nvPicPr>
          <p:cNvPr id="9" name="Picture 8"/>
          <p:cNvPicPr>
            <a:picLocks noChangeAspect="1"/>
          </p:cNvPicPr>
          <p:nvPr/>
        </p:nvPicPr>
        <p:blipFill>
          <a:blip r:embed="rId4"/>
          <a:stretch>
            <a:fillRect/>
          </a:stretch>
        </p:blipFill>
        <p:spPr>
          <a:xfrm>
            <a:off x="4150223" y="1536384"/>
            <a:ext cx="1061272" cy="1265555"/>
          </a:xfrm>
          <a:prstGeom prst="rect">
            <a:avLst/>
          </a:prstGeom>
        </p:spPr>
      </p:pic>
      <p:sp>
        <p:nvSpPr>
          <p:cNvPr id="10" name="TextBox 9"/>
          <p:cNvSpPr txBox="1"/>
          <p:nvPr/>
        </p:nvSpPr>
        <p:spPr>
          <a:xfrm>
            <a:off x="5866367" y="1921813"/>
            <a:ext cx="4013200" cy="2031325"/>
          </a:xfrm>
          <a:prstGeom prst="rect">
            <a:avLst/>
          </a:prstGeom>
          <a:noFill/>
        </p:spPr>
        <p:txBody>
          <a:bodyPr wrap="square" rtlCol="0">
            <a:spAutoFit/>
          </a:bodyPr>
          <a:lstStyle/>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fontAlgn="auto">
              <a:spcBef>
                <a:spcPts val="0"/>
              </a:spcBef>
              <a:spcAft>
                <a:spcPts val="0"/>
              </a:spcAft>
            </a:pPr>
            <a:endParaRPr lang="en-US" dirty="0">
              <a:solidFill>
                <a:srgbClr val="606060"/>
              </a:solidFill>
              <a:latin typeface="Calibri" panose="020F0502020204030204"/>
            </a:endParaRPr>
          </a:p>
          <a:p>
            <a:pPr algn="ctr" fontAlgn="auto">
              <a:spcBef>
                <a:spcPts val="0"/>
              </a:spcBef>
              <a:spcAft>
                <a:spcPts val="0"/>
              </a:spcAft>
            </a:pPr>
            <a:r>
              <a:rPr lang="en-US" b="1" i="1" u="sng" dirty="0">
                <a:solidFill>
                  <a:srgbClr val="C00000"/>
                </a:solidFill>
                <a:latin typeface="Calibri" panose="020F0502020204030204"/>
              </a:rPr>
              <a:t>Additional Roles</a:t>
            </a:r>
          </a:p>
          <a:p>
            <a:pPr algn="ctr" fontAlgn="auto">
              <a:spcBef>
                <a:spcPts val="0"/>
              </a:spcBef>
              <a:spcAft>
                <a:spcPts val="0"/>
              </a:spcAft>
            </a:pPr>
            <a:endParaRPr lang="en-US" b="1" i="1" u="sng" dirty="0">
              <a:solidFill>
                <a:srgbClr val="C00000"/>
              </a:solidFill>
              <a:latin typeface="Calibri" panose="020F0502020204030204"/>
            </a:endParaRPr>
          </a:p>
          <a:p>
            <a:pPr algn="ctr" fontAlgn="auto">
              <a:spcBef>
                <a:spcPts val="0"/>
              </a:spcBef>
              <a:spcAft>
                <a:spcPts val="0"/>
              </a:spcAft>
            </a:pPr>
            <a:r>
              <a:rPr lang="en-US" dirty="0">
                <a:solidFill>
                  <a:srgbClr val="000000"/>
                </a:solidFill>
                <a:latin typeface="Calibri" panose="020F0502020204030204"/>
              </a:rPr>
              <a:t>Fire Investigative </a:t>
            </a:r>
          </a:p>
          <a:p>
            <a:pPr algn="ctr" fontAlgn="auto">
              <a:spcBef>
                <a:spcPts val="0"/>
              </a:spcBef>
              <a:spcAft>
                <a:spcPts val="0"/>
              </a:spcAft>
            </a:pPr>
            <a:r>
              <a:rPr lang="en-US" dirty="0">
                <a:solidFill>
                  <a:srgbClr val="000000"/>
                </a:solidFill>
                <a:latin typeface="Calibri" panose="020F0502020204030204"/>
              </a:rPr>
              <a:t>Risk Control</a:t>
            </a:r>
          </a:p>
        </p:txBody>
      </p:sp>
      <p:sp>
        <p:nvSpPr>
          <p:cNvPr id="4" name="TextBox 3"/>
          <p:cNvSpPr txBox="1"/>
          <p:nvPr/>
        </p:nvSpPr>
        <p:spPr>
          <a:xfrm>
            <a:off x="6775723" y="5303737"/>
            <a:ext cx="2143760" cy="954107"/>
          </a:xfrm>
          <a:prstGeom prst="rect">
            <a:avLst/>
          </a:prstGeom>
          <a:noFill/>
          <a:ln>
            <a:solidFill>
              <a:srgbClr val="E31F1F"/>
            </a:solidFill>
          </a:ln>
        </p:spPr>
        <p:txBody>
          <a:bodyPr wrap="square" rtlCol="0">
            <a:spAutoFit/>
          </a:bodyPr>
          <a:lstStyle/>
          <a:p>
            <a:pPr algn="ctr" eaLnBrk="0" hangingPunct="0"/>
            <a:r>
              <a:rPr lang="en-US" sz="1400" dirty="0">
                <a:solidFill>
                  <a:srgbClr val="000000"/>
                </a:solidFill>
                <a:latin typeface="Calibri" panose="020F0502020204030204" pitchFamily="34" charset="0"/>
                <a:cs typeface="Calibri" panose="020F0502020204030204" pitchFamily="34" charset="0"/>
              </a:rPr>
              <a:t>* Positions offered primarily in Hartford, Conn. and/or St. Paul, Minn.</a:t>
            </a:r>
          </a:p>
        </p:txBody>
      </p:sp>
      <p:pic>
        <p:nvPicPr>
          <p:cNvPr id="2" name="Picture 1"/>
          <p:cNvPicPr>
            <a:picLocks noChangeAspect="1"/>
          </p:cNvPicPr>
          <p:nvPr/>
        </p:nvPicPr>
        <p:blipFill>
          <a:blip r:embed="rId5"/>
          <a:stretch>
            <a:fillRect/>
          </a:stretch>
        </p:blipFill>
        <p:spPr>
          <a:xfrm>
            <a:off x="6793660" y="1382451"/>
            <a:ext cx="2262391" cy="1441167"/>
          </a:xfrm>
          <a:prstGeom prst="rect">
            <a:avLst/>
          </a:prstGeom>
        </p:spPr>
      </p:pic>
    </p:spTree>
    <p:extLst>
      <p:ext uri="{BB962C8B-B14F-4D97-AF65-F5344CB8AC3E}">
        <p14:creationId xmlns:p14="http://schemas.microsoft.com/office/powerpoint/2010/main" val="1456480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AALDP Summer Internship </a:t>
            </a:r>
          </a:p>
        </p:txBody>
      </p:sp>
      <p:sp>
        <p:nvSpPr>
          <p:cNvPr id="4" name="Slide Number Placeholder 3"/>
          <p:cNvSpPr>
            <a:spLocks noGrp="1"/>
          </p:cNvSpPr>
          <p:nvPr>
            <p:ph type="sldNum" sz="quarter" idx="11"/>
          </p:nvPr>
        </p:nvSpPr>
        <p:spPr/>
        <p:txBody>
          <a:bodyPr/>
          <a:lstStyle/>
          <a:p>
            <a:pPr>
              <a:defRPr/>
            </a:pPr>
            <a:fld id="{284A93FE-10F1-4999-A5D8-499B7BF1178B}" type="slidenum">
              <a:rPr lang="en-US" altLang="en-US" smtClean="0"/>
              <a:pPr>
                <a:defRPr/>
              </a:pPr>
              <a:t>17</a:t>
            </a:fld>
            <a:endParaRPr lang="en-US" altLang="en-US" dirty="0"/>
          </a:p>
        </p:txBody>
      </p:sp>
      <p:sp>
        <p:nvSpPr>
          <p:cNvPr id="7" name="Rectangle 3"/>
          <p:cNvSpPr txBox="1">
            <a:spLocks noChangeArrowheads="1"/>
          </p:cNvSpPr>
          <p:nvPr/>
        </p:nvSpPr>
        <p:spPr bwMode="auto">
          <a:xfrm>
            <a:off x="199406" y="1679485"/>
            <a:ext cx="2697522"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lvl="2" indent="0" algn="ctr" eaLnBrk="1" hangingPunct="1">
              <a:buFontTx/>
              <a:buNone/>
            </a:pPr>
            <a:r>
              <a:rPr lang="en-US" b="1" kern="0" dirty="0">
                <a:solidFill>
                  <a:srgbClr val="000000"/>
                </a:solidFill>
              </a:rPr>
              <a:t>Independently working on real projects under managers’ instructions</a:t>
            </a:r>
          </a:p>
        </p:txBody>
      </p:sp>
      <p:sp>
        <p:nvSpPr>
          <p:cNvPr id="8" name="Rectangle 3"/>
          <p:cNvSpPr txBox="1">
            <a:spLocks noChangeArrowheads="1"/>
          </p:cNvSpPr>
          <p:nvPr/>
        </p:nvSpPr>
        <p:spPr bwMode="auto">
          <a:xfrm>
            <a:off x="3185192" y="1679485"/>
            <a:ext cx="2697522"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algn="ctr" eaLnBrk="1" hangingPunct="1">
              <a:buFontTx/>
              <a:buNone/>
              <a:defRPr/>
            </a:pPr>
            <a:r>
              <a:rPr lang="en-US" b="1" kern="0" dirty="0">
                <a:solidFill>
                  <a:srgbClr val="000000"/>
                </a:solidFill>
              </a:rPr>
              <a:t>Approximately 10 – 12 weeks long (early June to August)</a:t>
            </a:r>
          </a:p>
        </p:txBody>
      </p:sp>
      <p:sp>
        <p:nvSpPr>
          <p:cNvPr id="9" name="Rectangle 3"/>
          <p:cNvSpPr txBox="1">
            <a:spLocks noChangeArrowheads="1"/>
          </p:cNvSpPr>
          <p:nvPr/>
        </p:nvSpPr>
        <p:spPr bwMode="auto">
          <a:xfrm>
            <a:off x="6151265" y="1679484"/>
            <a:ext cx="2697522"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algn="ctr" eaLnBrk="1" hangingPunct="1">
              <a:buFontTx/>
              <a:buNone/>
              <a:defRPr/>
            </a:pPr>
            <a:r>
              <a:rPr lang="en-US" b="1" kern="0" dirty="0">
                <a:solidFill>
                  <a:srgbClr val="000000"/>
                </a:solidFill>
              </a:rPr>
              <a:t>Tailored Training Curriculum</a:t>
            </a:r>
          </a:p>
        </p:txBody>
      </p:sp>
      <p:sp>
        <p:nvSpPr>
          <p:cNvPr id="10" name="Rectangle 3"/>
          <p:cNvSpPr txBox="1">
            <a:spLocks noChangeArrowheads="1"/>
          </p:cNvSpPr>
          <p:nvPr/>
        </p:nvSpPr>
        <p:spPr bwMode="auto">
          <a:xfrm>
            <a:off x="209566" y="3624534"/>
            <a:ext cx="2687935"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algn="ctr" eaLnBrk="1" hangingPunct="1">
              <a:buFontTx/>
              <a:buNone/>
              <a:defRPr/>
            </a:pPr>
            <a:r>
              <a:rPr lang="en-US" b="1" kern="0" dirty="0">
                <a:solidFill>
                  <a:srgbClr val="000000"/>
                </a:solidFill>
              </a:rPr>
              <a:t>Mentoring Program</a:t>
            </a:r>
            <a:endParaRPr lang="en-US" sz="1400" b="1" kern="0" dirty="0">
              <a:solidFill>
                <a:srgbClr val="000000"/>
              </a:solidFill>
            </a:endParaRPr>
          </a:p>
        </p:txBody>
      </p:sp>
      <p:sp>
        <p:nvSpPr>
          <p:cNvPr id="11" name="Rectangle 3"/>
          <p:cNvSpPr txBox="1">
            <a:spLocks noChangeArrowheads="1"/>
          </p:cNvSpPr>
          <p:nvPr/>
        </p:nvSpPr>
        <p:spPr bwMode="auto">
          <a:xfrm>
            <a:off x="3195352" y="3624534"/>
            <a:ext cx="2687935"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algn="ctr" eaLnBrk="1" hangingPunct="1">
              <a:buFontTx/>
              <a:buNone/>
              <a:defRPr/>
            </a:pPr>
            <a:r>
              <a:rPr lang="en-US" b="1" kern="0" dirty="0">
                <a:solidFill>
                  <a:srgbClr val="000000"/>
                </a:solidFill>
              </a:rPr>
              <a:t>Opportunity to interview at the end of the summer for a return internship or full time AALDP position </a:t>
            </a:r>
          </a:p>
        </p:txBody>
      </p:sp>
      <p:sp>
        <p:nvSpPr>
          <p:cNvPr id="12" name="Rectangle 3"/>
          <p:cNvSpPr txBox="1">
            <a:spLocks noChangeArrowheads="1"/>
          </p:cNvSpPr>
          <p:nvPr/>
        </p:nvSpPr>
        <p:spPr bwMode="auto">
          <a:xfrm>
            <a:off x="6161425" y="3624533"/>
            <a:ext cx="2687935" cy="1605280"/>
          </a:xfrm>
          <a:prstGeom prst="rect">
            <a:avLst/>
          </a:prstGeom>
          <a:noFill/>
          <a:ln>
            <a:solidFill>
              <a:srgbClr val="E31F1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lvl="0" indent="0" algn="ctr" eaLnBrk="1" hangingPunct="1">
              <a:buNone/>
              <a:defRPr/>
            </a:pPr>
            <a:r>
              <a:rPr lang="en-US" b="1" kern="0" dirty="0">
                <a:solidFill>
                  <a:srgbClr val="000000"/>
                </a:solidFill>
              </a:rPr>
              <a:t>Interaction with various levels of leadership and management </a:t>
            </a:r>
          </a:p>
        </p:txBody>
      </p:sp>
    </p:spTree>
    <p:extLst>
      <p:ext uri="{BB962C8B-B14F-4D97-AF65-F5344CB8AC3E}">
        <p14:creationId xmlns:p14="http://schemas.microsoft.com/office/powerpoint/2010/main" val="152556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Questions?</a:t>
            </a:r>
          </a:p>
        </p:txBody>
      </p:sp>
      <p:sp>
        <p:nvSpPr>
          <p:cNvPr id="17412" name="Slide Number Placeholder 3"/>
          <p:cNvSpPr>
            <a:spLocks noGrp="1"/>
          </p:cNvSpPr>
          <p:nvPr>
            <p:ph type="sldNum" sz="quarter" idx="11"/>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1CA30A0-5619-4A5C-BCB6-A179DFF79B9F}" type="slidenum">
              <a:rPr lang="en-US" altLang="en-US" b="0" smtClean="0">
                <a:solidFill>
                  <a:srgbClr val="5B6770"/>
                </a:solidFill>
              </a:rPr>
              <a:pPr/>
              <a:t>18</a:t>
            </a:fld>
            <a:endParaRPr lang="en-US" altLang="en-US" b="0" dirty="0">
              <a:solidFill>
                <a:srgbClr val="5B6770"/>
              </a:solidFill>
            </a:endParaRPr>
          </a:p>
        </p:txBody>
      </p:sp>
      <p:pic>
        <p:nvPicPr>
          <p:cNvPr id="3" name="Picture 2"/>
          <p:cNvPicPr>
            <a:picLocks noChangeAspect="1"/>
          </p:cNvPicPr>
          <p:nvPr/>
        </p:nvPicPr>
        <p:blipFill>
          <a:blip r:embed="rId2"/>
          <a:stretch>
            <a:fillRect/>
          </a:stretch>
        </p:blipFill>
        <p:spPr>
          <a:xfrm>
            <a:off x="1621254" y="1522601"/>
            <a:ext cx="5699976" cy="2428360"/>
          </a:xfrm>
          <a:prstGeom prst="rect">
            <a:avLst/>
          </a:prstGeom>
        </p:spPr>
      </p:pic>
    </p:spTree>
    <p:extLst>
      <p:ext uri="{BB962C8B-B14F-4D97-AF65-F5344CB8AC3E}">
        <p14:creationId xmlns:p14="http://schemas.microsoft.com/office/powerpoint/2010/main" val="73070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C6F5-3DA5-4FA0-B9BF-907F68068FD1}"/>
              </a:ext>
            </a:extLst>
          </p:cNvPr>
          <p:cNvSpPr>
            <a:spLocks noGrp="1"/>
          </p:cNvSpPr>
          <p:nvPr>
            <p:ph type="title"/>
          </p:nvPr>
        </p:nvSpPr>
        <p:spPr/>
        <p:txBody>
          <a:bodyPr/>
          <a:lstStyle/>
          <a:p>
            <a:r>
              <a:rPr lang="en-US" dirty="0"/>
              <a:t>Contact Us!</a:t>
            </a:r>
          </a:p>
        </p:txBody>
      </p:sp>
      <p:sp>
        <p:nvSpPr>
          <p:cNvPr id="4" name="Slide Number Placeholder 3">
            <a:extLst>
              <a:ext uri="{FF2B5EF4-FFF2-40B4-BE49-F238E27FC236}">
                <a16:creationId xmlns:a16="http://schemas.microsoft.com/office/drawing/2014/main" id="{2C86DA2F-7610-446F-BCF0-DE3C5DF884C5}"/>
              </a:ext>
            </a:extLst>
          </p:cNvPr>
          <p:cNvSpPr>
            <a:spLocks noGrp="1"/>
          </p:cNvSpPr>
          <p:nvPr>
            <p:ph type="sldNum" sz="quarter" idx="11"/>
          </p:nvPr>
        </p:nvSpPr>
        <p:spPr/>
        <p:txBody>
          <a:bodyPr/>
          <a:lstStyle/>
          <a:p>
            <a:pPr>
              <a:defRPr/>
            </a:pPr>
            <a:fld id="{284A93FE-10F1-4999-A5D8-499B7BF1178B}" type="slidenum">
              <a:rPr lang="en-US" altLang="en-US" smtClean="0"/>
              <a:pPr>
                <a:defRPr/>
              </a:pPr>
              <a:t>19</a:t>
            </a:fld>
            <a:endParaRPr lang="en-US" altLang="en-US" dirty="0"/>
          </a:p>
        </p:txBody>
      </p:sp>
      <p:sp>
        <p:nvSpPr>
          <p:cNvPr id="5" name="Rectangle 4">
            <a:extLst>
              <a:ext uri="{FF2B5EF4-FFF2-40B4-BE49-F238E27FC236}">
                <a16:creationId xmlns:a16="http://schemas.microsoft.com/office/drawing/2014/main" id="{1F261FA1-42F8-4A85-8966-330A4FA132C8}"/>
              </a:ext>
            </a:extLst>
          </p:cNvPr>
          <p:cNvSpPr/>
          <p:nvPr/>
        </p:nvSpPr>
        <p:spPr>
          <a:xfrm>
            <a:off x="381399" y="1098346"/>
            <a:ext cx="8673149" cy="1569660"/>
          </a:xfrm>
          <a:prstGeom prst="rect">
            <a:avLst/>
          </a:prstGeom>
        </p:spPr>
        <p:txBody>
          <a:bodyPr wrap="square">
            <a:spAutoFit/>
          </a:bodyPr>
          <a:lstStyle/>
          <a:p>
            <a:r>
              <a:rPr lang="en-US" sz="2400" i="1" dirty="0">
                <a:latin typeface="Calibri" panose="020F0502020204030204" pitchFamily="34" charset="0"/>
                <a:cs typeface="Calibri" panose="020F0502020204030204" pitchFamily="34" charset="0"/>
              </a:rPr>
              <a:t>Travelers Contacts: </a:t>
            </a:r>
          </a:p>
          <a:p>
            <a:pPr lvl="1"/>
            <a:r>
              <a:rPr lang="en-US" dirty="0">
                <a:latin typeface="Calibri" panose="020F0502020204030204" pitchFamily="34" charset="0"/>
                <a:cs typeface="Calibri" panose="020F0502020204030204" pitchFamily="34" charset="0"/>
              </a:rPr>
              <a:t>Liz Jin </a:t>
            </a:r>
            <a:r>
              <a:rPr lang="en-US" b="0" dirty="0">
                <a:latin typeface="Calibri" panose="020F0502020204030204" pitchFamily="34" charset="0"/>
                <a:cs typeface="Calibri" panose="020F0502020204030204" pitchFamily="34" charset="0"/>
              </a:rPr>
              <a:t>| </a:t>
            </a:r>
            <a:r>
              <a:rPr lang="en-US" b="0" u="sng" dirty="0">
                <a:solidFill>
                  <a:schemeClr val="accent1">
                    <a:lumMod val="50000"/>
                  </a:schemeClr>
                </a:solidFill>
                <a:latin typeface="Calibri" panose="020F0502020204030204" pitchFamily="34" charset="0"/>
                <a:cs typeface="Calibri" panose="020F0502020204030204" pitchFamily="34" charset="0"/>
              </a:rPr>
              <a:t>LJIN</a:t>
            </a:r>
            <a:r>
              <a:rPr lang="en-US" b="0" u="sng" dirty="0">
                <a:solidFill>
                  <a:schemeClr val="accent1">
                    <a:lumMod val="50000"/>
                  </a:schemeClr>
                </a:solidFill>
                <a:latin typeface="Calibri" panose="020F0502020204030204" pitchFamily="34" charset="0"/>
                <a:cs typeface="Calibri" panose="020F0502020204030204" pitchFamily="34" charset="0"/>
                <a:hlinkClick r:id="rId2"/>
              </a:rPr>
              <a:t>@travelers.com</a:t>
            </a:r>
            <a:r>
              <a:rPr lang="en-US" b="0" dirty="0">
                <a:solidFill>
                  <a:schemeClr val="accent1">
                    <a:lumMod val="50000"/>
                  </a:schemeClr>
                </a:solidFill>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 Competition Questions </a:t>
            </a:r>
          </a:p>
          <a:p>
            <a:pPr lvl="1"/>
            <a:r>
              <a:rPr lang="en-US" dirty="0">
                <a:latin typeface="Calibri" panose="020F0502020204030204" pitchFamily="34" charset="0"/>
                <a:cs typeface="Calibri" panose="020F0502020204030204" pitchFamily="34" charset="0"/>
              </a:rPr>
              <a:t>Kelly Li </a:t>
            </a:r>
            <a:r>
              <a:rPr lang="en-US" b="0"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hlinkClick r:id="rId3"/>
              </a:rPr>
              <a:t>KLI4@travelers.com</a:t>
            </a:r>
            <a:r>
              <a:rPr lang="en-US" b="0" dirty="0">
                <a:latin typeface="Calibri" panose="020F0502020204030204" pitchFamily="34" charset="0"/>
                <a:cs typeface="Calibri" panose="020F0502020204030204" pitchFamily="34" charset="0"/>
              </a:rPr>
              <a:t> | Business problem</a:t>
            </a:r>
          </a:p>
          <a:p>
            <a:pPr lvl="1"/>
            <a:r>
              <a:rPr lang="en-US" dirty="0">
                <a:latin typeface="Calibri" panose="020F0502020204030204" pitchFamily="34" charset="0"/>
                <a:cs typeface="Calibri" panose="020F0502020204030204" pitchFamily="34" charset="0"/>
              </a:rPr>
              <a:t>Xiaohan Yi  </a:t>
            </a:r>
            <a:r>
              <a:rPr lang="en-US" b="0"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hlinkClick r:id="rId4"/>
              </a:rPr>
              <a:t>XYI@travelers.com</a:t>
            </a:r>
            <a:r>
              <a:rPr lang="en-US" b="0" dirty="0">
                <a:latin typeface="Calibri" panose="020F0502020204030204" pitchFamily="34" charset="0"/>
                <a:cs typeface="Calibri" panose="020F0502020204030204" pitchFamily="34" charset="0"/>
              </a:rPr>
              <a:t> | Kaggle tech</a:t>
            </a:r>
          </a:p>
          <a:p>
            <a:pPr lvl="1"/>
            <a:r>
              <a:rPr lang="en-US" dirty="0">
                <a:latin typeface="Calibri" panose="020F0502020204030204" pitchFamily="34" charset="0"/>
                <a:cs typeface="Calibri" panose="020F0502020204030204" pitchFamily="34" charset="0"/>
              </a:rPr>
              <a:t>Kathy Ziff </a:t>
            </a:r>
            <a:r>
              <a:rPr lang="en-US" b="0"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hlinkClick r:id="rId5"/>
              </a:rPr>
              <a:t>KZIFF@travelers.com</a:t>
            </a:r>
            <a:r>
              <a:rPr lang="en-US" b="0" dirty="0">
                <a:latin typeface="Calibri" panose="020F0502020204030204" pitchFamily="34" charset="0"/>
                <a:cs typeface="Calibri" panose="020F0502020204030204" pitchFamily="34" charset="0"/>
              </a:rPr>
              <a:t> | Recruiting Inquiries </a:t>
            </a:r>
          </a:p>
        </p:txBody>
      </p:sp>
      <p:sp>
        <p:nvSpPr>
          <p:cNvPr id="7" name="Rectangle 6">
            <a:extLst>
              <a:ext uri="{FF2B5EF4-FFF2-40B4-BE49-F238E27FC236}">
                <a16:creationId xmlns:a16="http://schemas.microsoft.com/office/drawing/2014/main" id="{F7BFE318-CC35-459B-973C-1AA3AD7512F5}"/>
              </a:ext>
            </a:extLst>
          </p:cNvPr>
          <p:cNvSpPr/>
          <p:nvPr/>
        </p:nvSpPr>
        <p:spPr>
          <a:xfrm>
            <a:off x="457200" y="3101445"/>
            <a:ext cx="7663069" cy="1908215"/>
          </a:xfrm>
          <a:prstGeom prst="rect">
            <a:avLst/>
          </a:prstGeom>
        </p:spPr>
        <p:txBody>
          <a:bodyPr wrap="square">
            <a:spAutoFit/>
          </a:bodyPr>
          <a:lstStyle/>
          <a:p>
            <a:pPr marL="0" indent="0">
              <a:buNone/>
              <a:defRPr/>
            </a:pPr>
            <a:r>
              <a:rPr lang="en-US" sz="2400" i="1" dirty="0">
                <a:latin typeface="Calibri" panose="020F0502020204030204" pitchFamily="34" charset="0"/>
                <a:cs typeface="Calibri" panose="020F0502020204030204" pitchFamily="34" charset="0"/>
              </a:rPr>
              <a:t>Learn More</a:t>
            </a:r>
            <a:endParaRPr lang="en-US" sz="2000" dirty="0">
              <a:latin typeface="Calibri" panose="020F0502020204030204" pitchFamily="34" charset="0"/>
              <a:cs typeface="Calibri" panose="020F0502020204030204" pitchFamily="34" charset="0"/>
            </a:endParaRPr>
          </a:p>
          <a:p>
            <a:pPr eaLnBrk="1" hangingPunct="1">
              <a:buFont typeface="Wingdings" panose="05000000000000000000" pitchFamily="2" charset="2"/>
              <a:buChar char="Ø"/>
              <a:defRPr/>
            </a:pPr>
            <a:r>
              <a:rPr lang="en-US" dirty="0">
                <a:latin typeface="Calibri" panose="020F0502020204030204" pitchFamily="34" charset="0"/>
                <a:cs typeface="Calibri" panose="020F0502020204030204" pitchFamily="34" charset="0"/>
              </a:rPr>
              <a:t>Visit our Students and Graduates Page at </a:t>
            </a:r>
            <a:r>
              <a:rPr lang="en-US" u="sng" dirty="0">
                <a:solidFill>
                  <a:srgbClr val="0070C0"/>
                </a:solidFill>
                <a:latin typeface="Calibri" panose="020F0502020204030204" pitchFamily="34" charset="0"/>
                <a:cs typeface="Calibri" panose="020F0502020204030204" pitchFamily="34" charset="0"/>
              </a:rPr>
              <a:t>travelers.com/</a:t>
            </a:r>
            <a:r>
              <a:rPr lang="en-US" u="sng" dirty="0" err="1">
                <a:solidFill>
                  <a:srgbClr val="0070C0"/>
                </a:solidFill>
                <a:latin typeface="Calibri" panose="020F0502020204030204" pitchFamily="34" charset="0"/>
                <a:cs typeface="Calibri" panose="020F0502020204030204" pitchFamily="34" charset="0"/>
              </a:rPr>
              <a:t>studentsgrads</a:t>
            </a:r>
            <a:r>
              <a:rPr lang="en-US" dirty="0">
                <a:latin typeface="Calibri" panose="020F0502020204030204" pitchFamily="34" charset="0"/>
                <a:cs typeface="Calibri" panose="020F0502020204030204" pitchFamily="34" charset="0"/>
              </a:rPr>
              <a:t> for additional information and to join our Campus Talent Connection</a:t>
            </a:r>
            <a:endParaRPr lang="en-US" sz="1600" dirty="0">
              <a:latin typeface="Calibri" panose="020F0502020204030204" pitchFamily="34" charset="0"/>
              <a:cs typeface="Calibri" panose="020F0502020204030204" pitchFamily="34" charset="0"/>
            </a:endParaRPr>
          </a:p>
          <a:p>
            <a:pPr marL="628650" lvl="2" indent="0">
              <a:buNone/>
              <a:defRPr/>
            </a:pPr>
            <a:endParaRPr lang="en-US" sz="1600" dirty="0">
              <a:latin typeface="Calibri" panose="020F0502020204030204" pitchFamily="34" charset="0"/>
              <a:cs typeface="Calibri" panose="020F0502020204030204" pitchFamily="34" charset="0"/>
            </a:endParaRPr>
          </a:p>
          <a:p>
            <a:pPr marL="0" lvl="2" indent="0">
              <a:buNone/>
              <a:defRPr/>
            </a:pPr>
            <a:r>
              <a:rPr lang="en-US" sz="2400" i="1" dirty="0">
                <a:latin typeface="Calibri" panose="020F0502020204030204" pitchFamily="34" charset="0"/>
                <a:cs typeface="Calibri" panose="020F0502020204030204" pitchFamily="34" charset="0"/>
              </a:rPr>
              <a:t>Apply Online!</a:t>
            </a:r>
            <a:endParaRPr lang="en-US" sz="2400" dirty="0">
              <a:latin typeface="Calibri" panose="020F0502020204030204" pitchFamily="34" charset="0"/>
              <a:cs typeface="Calibri" panose="020F0502020204030204" pitchFamily="34" charset="0"/>
            </a:endParaRPr>
          </a:p>
          <a:p>
            <a:pPr marL="171450" lvl="2">
              <a:buFont typeface="Wingdings" panose="05000000000000000000" pitchFamily="2" charset="2"/>
              <a:buChar char="Ø"/>
              <a:defRPr/>
            </a:pPr>
            <a:r>
              <a:rPr lang="en-US" dirty="0">
                <a:latin typeface="Calibri" panose="020F0502020204030204" pitchFamily="34" charset="0"/>
                <a:cs typeface="Calibri" panose="020F0502020204030204" pitchFamily="34" charset="0"/>
              </a:rPr>
              <a:t>Search for and apply to jobs at </a:t>
            </a:r>
            <a:r>
              <a:rPr lang="en-US" u="sng" dirty="0">
                <a:solidFill>
                  <a:srgbClr val="0070C0"/>
                </a:solidFill>
                <a:latin typeface="Calibri" panose="020F0502020204030204" pitchFamily="34" charset="0"/>
                <a:cs typeface="Calibri" panose="020F0502020204030204" pitchFamily="34" charset="0"/>
              </a:rPr>
              <a:t>careers.travelers.com</a:t>
            </a:r>
            <a:r>
              <a:rPr lang="en-US" dirty="0">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C9794E79-A174-412C-8EFC-7CD72A0D2855}"/>
              </a:ext>
            </a:extLst>
          </p:cNvPr>
          <p:cNvPicPr>
            <a:picLocks noChangeAspect="1"/>
          </p:cNvPicPr>
          <p:nvPr/>
        </p:nvPicPr>
        <p:blipFill>
          <a:blip r:embed="rId6"/>
          <a:stretch>
            <a:fillRect/>
          </a:stretch>
        </p:blipFill>
        <p:spPr>
          <a:xfrm>
            <a:off x="1898635" y="5242430"/>
            <a:ext cx="2729865" cy="756160"/>
          </a:xfrm>
          <a:prstGeom prst="rect">
            <a:avLst/>
          </a:prstGeom>
        </p:spPr>
      </p:pic>
      <p:sp>
        <p:nvSpPr>
          <p:cNvPr id="9" name="TextBox 8">
            <a:extLst>
              <a:ext uri="{FF2B5EF4-FFF2-40B4-BE49-F238E27FC236}">
                <a16:creationId xmlns:a16="http://schemas.microsoft.com/office/drawing/2014/main" id="{476A13C0-E18B-4B3A-A389-E53D5F2638B8}"/>
              </a:ext>
            </a:extLst>
          </p:cNvPr>
          <p:cNvSpPr txBox="1"/>
          <p:nvPr/>
        </p:nvSpPr>
        <p:spPr>
          <a:xfrm>
            <a:off x="5325126" y="5358900"/>
            <a:ext cx="2332974" cy="523220"/>
          </a:xfrm>
          <a:prstGeom prst="rect">
            <a:avLst/>
          </a:prstGeom>
          <a:noFill/>
          <a:ln>
            <a:solidFill>
              <a:srgbClr val="E31F1F"/>
            </a:solidFill>
          </a:ln>
        </p:spPr>
        <p:txBody>
          <a:bodyPr wrap="square" rtlCol="0">
            <a:spAutoFit/>
          </a:bodyPr>
          <a:lstStyle/>
          <a:p>
            <a:pPr algn="ctr" eaLnBrk="0" hangingPunct="0"/>
            <a:r>
              <a:rPr lang="en-US" sz="1400" b="1" dirty="0">
                <a:solidFill>
                  <a:srgbClr val="000000"/>
                </a:solidFill>
                <a:latin typeface="Calibri" panose="020F0502020204030204" pitchFamily="34" charset="0"/>
                <a:cs typeface="Calibri" panose="020F0502020204030204" pitchFamily="34" charset="0"/>
              </a:rPr>
              <a:t>Analytics Intern</a:t>
            </a:r>
          </a:p>
          <a:p>
            <a:pPr algn="ctr"/>
            <a:r>
              <a:rPr lang="en-US" sz="1400" b="1" dirty="0">
                <a:solidFill>
                  <a:srgbClr val="000000"/>
                </a:solidFill>
                <a:latin typeface="Calibri" panose="020F0502020204030204" pitchFamily="34" charset="0"/>
                <a:cs typeface="Calibri" panose="020F0502020204030204" pitchFamily="34" charset="0"/>
              </a:rPr>
              <a:t>Posting Number </a:t>
            </a:r>
            <a:r>
              <a:rPr lang="en-US" sz="1400" dirty="0">
                <a:solidFill>
                  <a:srgbClr val="000000"/>
                </a:solidFill>
                <a:latin typeface="Calibri" panose="020F0502020204030204" pitchFamily="34" charset="0"/>
                <a:cs typeface="Calibri" panose="020F0502020204030204" pitchFamily="34" charset="0"/>
              </a:rPr>
              <a:t>22430BR</a:t>
            </a:r>
            <a:endParaRPr lang="en-US" sz="14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86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031D073-B4FF-4FEB-A851-9C93CC4FE8C9}" type="slidenum">
              <a:rPr lang="en-US" altLang="en-US" b="0" smtClean="0">
                <a:solidFill>
                  <a:srgbClr val="5B6770"/>
                </a:solidFill>
              </a:rPr>
              <a:pPr/>
              <a:t>2</a:t>
            </a:fld>
            <a:endParaRPr lang="en-US" altLang="en-US" b="0" dirty="0">
              <a:solidFill>
                <a:srgbClr val="5B6770"/>
              </a:solidFill>
            </a:endParaRPr>
          </a:p>
        </p:txBody>
      </p:sp>
      <p:sp>
        <p:nvSpPr>
          <p:cNvPr id="8195" name="Rectangle 6"/>
          <p:cNvSpPr>
            <a:spLocks noGrp="1" noChangeArrowheads="1"/>
          </p:cNvSpPr>
          <p:nvPr>
            <p:ph type="title"/>
          </p:nvPr>
        </p:nvSpPr>
        <p:spPr/>
        <p:txBody>
          <a:bodyPr/>
          <a:lstStyle/>
          <a:p>
            <a:pPr eaLnBrk="1" hangingPunct="1"/>
            <a:r>
              <a:rPr lang="en-US" altLang="en-US" dirty="0"/>
              <a:t>Travelers Company Overview</a:t>
            </a:r>
          </a:p>
        </p:txBody>
      </p:sp>
      <p:sp>
        <p:nvSpPr>
          <p:cNvPr id="8196" name="Rectangle 7"/>
          <p:cNvSpPr>
            <a:spLocks noGrp="1" noChangeArrowheads="1"/>
          </p:cNvSpPr>
          <p:nvPr>
            <p:ph type="body" idx="1"/>
          </p:nvPr>
        </p:nvSpPr>
        <p:spPr/>
        <p:txBody>
          <a:bodyPr/>
          <a:lstStyle/>
          <a:p>
            <a:pPr eaLnBrk="1" hangingPunct="1"/>
            <a:r>
              <a:rPr lang="en-US" altLang="en-US" dirty="0"/>
              <a:t>The Travelers Companies, Inc. is a leading provider of property casualty insurance for auto, home and business</a:t>
            </a:r>
          </a:p>
          <a:p>
            <a:pPr eaLnBrk="1" hangingPunct="1"/>
            <a:r>
              <a:rPr lang="en-US" altLang="en-US" dirty="0"/>
              <a:t>Operates in United States, Canada, U.K., Ireland, Brazil and Colombia</a:t>
            </a:r>
          </a:p>
          <a:p>
            <a:pPr eaLnBrk="1" hangingPunct="1"/>
            <a:r>
              <a:rPr lang="en-US" altLang="en-US" dirty="0"/>
              <a:t>Approximately 30,000 employees </a:t>
            </a:r>
          </a:p>
          <a:p>
            <a:pPr eaLnBrk="1" hangingPunct="1"/>
            <a:r>
              <a:rPr lang="en-US" altLang="en-US" dirty="0"/>
              <a:t>Generated net income of $2.5 billion and revenues of $28 billion in 2018</a:t>
            </a:r>
          </a:p>
          <a:p>
            <a:pPr eaLnBrk="1" hangingPunct="1"/>
            <a:r>
              <a:rPr lang="en-US" altLang="en-US" dirty="0"/>
              <a:t>The </a:t>
            </a:r>
            <a:r>
              <a:rPr lang="en-US" altLang="en-US" b="1" dirty="0"/>
              <a:t>ONLY </a:t>
            </a:r>
            <a:r>
              <a:rPr lang="en-US" altLang="en-US" dirty="0"/>
              <a:t>insurance company on the Dow Jones Industrial Average</a:t>
            </a:r>
          </a:p>
        </p:txBody>
      </p:sp>
      <p:sp>
        <p:nvSpPr>
          <p:cNvPr id="8197" name="Text Placeholder 10"/>
          <p:cNvSpPr txBox="1">
            <a:spLocks/>
          </p:cNvSpPr>
          <p:nvPr/>
        </p:nvSpPr>
        <p:spPr bwMode="auto">
          <a:xfrm>
            <a:off x="3516313" y="6473825"/>
            <a:ext cx="21510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20000"/>
              </a:spcBef>
              <a:buClr>
                <a:srgbClr val="FF0000"/>
              </a:buClr>
              <a:buFont typeface="Arial" panose="020B0604020202020204" pitchFamily="34" charset="0"/>
              <a:buNone/>
            </a:pPr>
            <a:endParaRPr lang="en-US" altLang="en-US" sz="1100" dirty="0">
              <a:solidFill>
                <a:srgbClr val="5B6770"/>
              </a:solidFill>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280" y="3426391"/>
            <a:ext cx="5939314" cy="2822644"/>
          </a:xfrm>
          <a:prstGeom prst="rect">
            <a:avLst/>
          </a:prstGeom>
        </p:spPr>
      </p:pic>
    </p:spTree>
    <p:extLst>
      <p:ext uri="{BB962C8B-B14F-4D97-AF65-F5344CB8AC3E}">
        <p14:creationId xmlns:p14="http://schemas.microsoft.com/office/powerpoint/2010/main" val="18774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har char="•"/>
              <a:defRPr>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fld id="{A65CFBB2-EDB7-4128-BA26-FAAE81C26097}" type="slidenum">
              <a:rPr lang="en-US" altLang="en-US" smtClean="0">
                <a:solidFill>
                  <a:srgbClr val="5B6770"/>
                </a:solidFill>
              </a:rPr>
              <a:pPr>
                <a:buFontTx/>
                <a:buNone/>
              </a:pPr>
              <a:t>3</a:t>
            </a:fld>
            <a:endParaRPr lang="en-US" altLang="en-US" dirty="0">
              <a:solidFill>
                <a:srgbClr val="5B6770"/>
              </a:solidFill>
            </a:endParaRPr>
          </a:p>
        </p:txBody>
      </p:sp>
      <p:sp>
        <p:nvSpPr>
          <p:cNvPr id="9219" name="Rectangle 2"/>
          <p:cNvSpPr>
            <a:spLocks noGrp="1" noChangeArrowheads="1"/>
          </p:cNvSpPr>
          <p:nvPr>
            <p:ph type="title"/>
          </p:nvPr>
        </p:nvSpPr>
        <p:spPr/>
        <p:txBody>
          <a:bodyPr/>
          <a:lstStyle/>
          <a:p>
            <a:pPr eaLnBrk="1" hangingPunct="1"/>
            <a:r>
              <a:rPr lang="en-US" altLang="en-US" dirty="0"/>
              <a:t>What We Do</a:t>
            </a:r>
          </a:p>
        </p:txBody>
      </p:sp>
      <p:pic>
        <p:nvPicPr>
          <p:cNvPr id="9" name="Picture 8"/>
          <p:cNvPicPr>
            <a:picLocks noChangeAspect="1"/>
          </p:cNvPicPr>
          <p:nvPr/>
        </p:nvPicPr>
        <p:blipFill>
          <a:blip r:embed="rId3"/>
          <a:stretch>
            <a:fillRect/>
          </a:stretch>
        </p:blipFill>
        <p:spPr>
          <a:xfrm>
            <a:off x="525500" y="2612974"/>
            <a:ext cx="596999" cy="596999"/>
          </a:xfrm>
          <a:prstGeom prst="rect">
            <a:avLst/>
          </a:prstGeom>
        </p:spPr>
      </p:pic>
      <p:pic>
        <p:nvPicPr>
          <p:cNvPr id="10" name="Picture 9"/>
          <p:cNvPicPr>
            <a:picLocks noChangeAspect="1"/>
          </p:cNvPicPr>
          <p:nvPr/>
        </p:nvPicPr>
        <p:blipFill>
          <a:blip r:embed="rId4"/>
          <a:stretch>
            <a:fillRect/>
          </a:stretch>
        </p:blipFill>
        <p:spPr>
          <a:xfrm>
            <a:off x="558460" y="3322222"/>
            <a:ext cx="565645" cy="565645"/>
          </a:xfrm>
          <a:prstGeom prst="rect">
            <a:avLst/>
          </a:prstGeom>
        </p:spPr>
      </p:pic>
      <p:pic>
        <p:nvPicPr>
          <p:cNvPr id="16" name="Picture 15"/>
          <p:cNvPicPr>
            <a:picLocks noChangeAspect="1"/>
          </p:cNvPicPr>
          <p:nvPr/>
        </p:nvPicPr>
        <p:blipFill>
          <a:blip r:embed="rId5"/>
          <a:stretch>
            <a:fillRect/>
          </a:stretch>
        </p:blipFill>
        <p:spPr>
          <a:xfrm>
            <a:off x="525500" y="4000116"/>
            <a:ext cx="695406" cy="695406"/>
          </a:xfrm>
          <a:prstGeom prst="rect">
            <a:avLst/>
          </a:prstGeom>
        </p:spPr>
      </p:pic>
      <p:sp>
        <p:nvSpPr>
          <p:cNvPr id="22" name="Rectangle 3"/>
          <p:cNvSpPr txBox="1">
            <a:spLocks noChangeArrowheads="1"/>
          </p:cNvSpPr>
          <p:nvPr/>
        </p:nvSpPr>
        <p:spPr bwMode="auto">
          <a:xfrm>
            <a:off x="1332398" y="4282381"/>
            <a:ext cx="1362164" cy="41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sz="1600" b="0" kern="0" dirty="0"/>
              <a:t>Boat &amp; Yacht</a:t>
            </a:r>
            <a:endParaRPr lang="en-US" b="0" kern="0" dirty="0"/>
          </a:p>
          <a:p>
            <a:pPr marL="0" indent="0" eaLnBrk="1" hangingPunct="1">
              <a:buFontTx/>
              <a:buNone/>
              <a:defRPr/>
            </a:pPr>
            <a:r>
              <a:rPr lang="en-US" b="0" kern="0" dirty="0"/>
              <a:t>	</a:t>
            </a:r>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1" i="1" kern="0" dirty="0"/>
          </a:p>
        </p:txBody>
      </p:sp>
      <p:pic>
        <p:nvPicPr>
          <p:cNvPr id="23" name="Picture 22"/>
          <p:cNvPicPr>
            <a:picLocks noChangeAspect="1"/>
          </p:cNvPicPr>
          <p:nvPr/>
        </p:nvPicPr>
        <p:blipFill>
          <a:blip r:embed="rId6"/>
          <a:stretch>
            <a:fillRect/>
          </a:stretch>
        </p:blipFill>
        <p:spPr>
          <a:xfrm>
            <a:off x="502864" y="4988405"/>
            <a:ext cx="676835" cy="676835"/>
          </a:xfrm>
          <a:prstGeom prst="rect">
            <a:avLst/>
          </a:prstGeom>
        </p:spPr>
      </p:pic>
      <p:sp>
        <p:nvSpPr>
          <p:cNvPr id="27" name="Rectangle 3"/>
          <p:cNvSpPr txBox="1">
            <a:spLocks noChangeArrowheads="1"/>
          </p:cNvSpPr>
          <p:nvPr/>
        </p:nvSpPr>
        <p:spPr bwMode="auto">
          <a:xfrm>
            <a:off x="1465341" y="5153718"/>
            <a:ext cx="1096277" cy="41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sz="1600" b="0" kern="0" dirty="0"/>
              <a:t>Wedding</a:t>
            </a:r>
          </a:p>
          <a:p>
            <a:pPr marL="0" indent="0" eaLnBrk="1" hangingPunct="1">
              <a:buFontTx/>
              <a:buNone/>
              <a:defRPr/>
            </a:pPr>
            <a:endParaRPr lang="en-US" b="0" kern="0" dirty="0"/>
          </a:p>
          <a:p>
            <a:pPr marL="0" indent="0" eaLnBrk="1" hangingPunct="1">
              <a:buFontTx/>
              <a:buNone/>
              <a:defRPr/>
            </a:pPr>
            <a:r>
              <a:rPr lang="en-US" b="0" kern="0" dirty="0"/>
              <a:t>	</a:t>
            </a:r>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1" i="1" kern="0" dirty="0"/>
          </a:p>
        </p:txBody>
      </p:sp>
      <p:sp>
        <p:nvSpPr>
          <p:cNvPr id="28" name="Rectangle 3"/>
          <p:cNvSpPr txBox="1">
            <a:spLocks noChangeArrowheads="1"/>
          </p:cNvSpPr>
          <p:nvPr/>
        </p:nvSpPr>
        <p:spPr bwMode="auto">
          <a:xfrm>
            <a:off x="1465341" y="2733212"/>
            <a:ext cx="1229221" cy="35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sz="1600" b="0" kern="0" dirty="0"/>
              <a:t>Property </a:t>
            </a:r>
            <a:endParaRPr lang="en-US" b="0" kern="0" dirty="0"/>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1" i="1" kern="0" dirty="0"/>
          </a:p>
        </p:txBody>
      </p:sp>
      <p:sp>
        <p:nvSpPr>
          <p:cNvPr id="30" name="Rectangle 3"/>
          <p:cNvSpPr txBox="1">
            <a:spLocks noChangeArrowheads="1"/>
          </p:cNvSpPr>
          <p:nvPr/>
        </p:nvSpPr>
        <p:spPr bwMode="auto">
          <a:xfrm>
            <a:off x="1598284" y="3534452"/>
            <a:ext cx="1229221" cy="35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71450" indent="-171450" algn="l" rtl="0" eaLnBrk="0" fontAlgn="base" hangingPunct="0">
              <a:spcBef>
                <a:spcPct val="20000"/>
              </a:spcBef>
              <a:spcAft>
                <a:spcPct val="0"/>
              </a:spcAft>
              <a:buChar char="•"/>
              <a:defRPr>
                <a:solidFill>
                  <a:schemeClr val="tx1"/>
                </a:solidFill>
                <a:latin typeface="Calibri" panose="020F0502020204030204" pitchFamily="34" charset="0"/>
                <a:ea typeface="+mn-ea"/>
                <a:cs typeface="Calibri" panose="020F0502020204030204" pitchFamily="34" charset="0"/>
              </a:defRPr>
            </a:lvl1pPr>
            <a:lvl2pPr marL="51435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2pPr>
            <a:lvl3pPr marL="800100" indent="-17145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3pPr>
            <a:lvl4pPr marL="11430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4pPr>
            <a:lvl5pPr marL="1485900" indent="-228600" algn="l" rtl="0" eaLnBrk="0" fontAlgn="base" hangingPunct="0">
              <a:spcBef>
                <a:spcPct val="20000"/>
              </a:spcBef>
              <a:spcAft>
                <a:spcPct val="0"/>
              </a:spcAft>
              <a:buChar char="»"/>
              <a:defRPr>
                <a:solidFill>
                  <a:schemeClr val="tx1"/>
                </a:solidFill>
                <a:latin typeface="Calibri" panose="020F0502020204030204" pitchFamily="34" charset="0"/>
                <a:cs typeface="Calibri" panose="020F0502020204030204" pitchFamily="34" charset="0"/>
              </a:defRPr>
            </a:lvl5pPr>
            <a:lvl6pPr marL="1943100" indent="-228600" algn="l" rtl="0" fontAlgn="base">
              <a:spcBef>
                <a:spcPct val="20000"/>
              </a:spcBef>
              <a:spcAft>
                <a:spcPct val="0"/>
              </a:spcAft>
              <a:buChar char="»"/>
              <a:defRPr>
                <a:solidFill>
                  <a:schemeClr val="tx1"/>
                </a:solidFill>
                <a:latin typeface="+mn-lt"/>
              </a:defRPr>
            </a:lvl6pPr>
            <a:lvl7pPr marL="2400300" indent="-228600" algn="l" rtl="0" fontAlgn="base">
              <a:spcBef>
                <a:spcPct val="20000"/>
              </a:spcBef>
              <a:spcAft>
                <a:spcPct val="0"/>
              </a:spcAft>
              <a:buChar char="»"/>
              <a:defRPr>
                <a:solidFill>
                  <a:schemeClr val="tx1"/>
                </a:solidFill>
                <a:latin typeface="+mn-lt"/>
              </a:defRPr>
            </a:lvl7pPr>
            <a:lvl8pPr marL="2857500" indent="-228600" algn="l" rtl="0" fontAlgn="base">
              <a:spcBef>
                <a:spcPct val="20000"/>
              </a:spcBef>
              <a:spcAft>
                <a:spcPct val="0"/>
              </a:spcAft>
              <a:buChar char="»"/>
              <a:defRPr>
                <a:solidFill>
                  <a:schemeClr val="tx1"/>
                </a:solidFill>
                <a:latin typeface="+mn-lt"/>
              </a:defRPr>
            </a:lvl8pPr>
            <a:lvl9pPr marL="33147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sz="1600" b="0" kern="0" dirty="0"/>
              <a:t>Auto </a:t>
            </a:r>
            <a:endParaRPr lang="en-US" b="0" kern="0" dirty="0"/>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0" kern="0" dirty="0"/>
          </a:p>
          <a:p>
            <a:pPr marL="0" indent="0" eaLnBrk="1" hangingPunct="1">
              <a:buFontTx/>
              <a:buNone/>
              <a:defRPr/>
            </a:pPr>
            <a:endParaRPr lang="en-US" b="1" i="1" kern="0" dirty="0"/>
          </a:p>
        </p:txBody>
      </p:sp>
      <p:sp>
        <p:nvSpPr>
          <p:cNvPr id="31" name="Rounded Rectangle 30"/>
          <p:cNvSpPr/>
          <p:nvPr/>
        </p:nvSpPr>
        <p:spPr bwMode="auto">
          <a:xfrm>
            <a:off x="3035796" y="2576257"/>
            <a:ext cx="2839709" cy="3691063"/>
          </a:xfrm>
          <a:prstGeom prst="roundRect">
            <a:avLst/>
          </a:prstGeom>
          <a:ln>
            <a:solidFill>
              <a:srgbClr val="E31F1F"/>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u="sng" dirty="0">
                <a:solidFill>
                  <a:schemeClr val="tx1"/>
                </a:solidFill>
                <a:latin typeface="Calibri" panose="020F0502020204030204" pitchFamily="34" charset="0"/>
                <a:cs typeface="Calibri" panose="020F0502020204030204" pitchFamily="34" charset="0"/>
              </a:rPr>
              <a:t>Offerings</a:t>
            </a:r>
            <a:endParaRPr lang="en-US" sz="1600" u="sng" dirty="0">
              <a:solidFill>
                <a:schemeClr val="tx1"/>
              </a:solidFill>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Boiler</a:t>
            </a: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 &amp; Machinery</a:t>
            </a:r>
          </a:p>
          <a:p>
            <a:pPr marL="0" marR="0" indent="0" algn="ctr" defTabSz="914400" rtl="0" eaLnBrk="1" fontAlgn="base" latinLnBrk="0" hangingPunct="1">
              <a:lnSpc>
                <a:spcPct val="100000"/>
              </a:lnSpc>
              <a:spcBef>
                <a:spcPct val="0"/>
              </a:spcBef>
              <a:spcAft>
                <a:spcPct val="0"/>
              </a:spcAft>
              <a:buClrTx/>
              <a:buSzTx/>
              <a:buFontTx/>
              <a:buNone/>
              <a:tabLst/>
            </a:pPr>
            <a:r>
              <a:rPr lang="en-US" sz="1400" baseline="0" dirty="0">
                <a:solidFill>
                  <a:schemeClr val="tx1"/>
                </a:solidFill>
                <a:latin typeface="Calibri" panose="020F0502020204030204" pitchFamily="34" charset="0"/>
                <a:cs typeface="Calibri" panose="020F0502020204030204" pitchFamily="34" charset="0"/>
              </a:rPr>
              <a:t>Commercial</a:t>
            </a:r>
            <a:r>
              <a:rPr lang="en-US" sz="1400" dirty="0">
                <a:solidFill>
                  <a:schemeClr val="tx1"/>
                </a:solidFill>
                <a:latin typeface="Calibri" panose="020F0502020204030204" pitchFamily="34" charset="0"/>
                <a:cs typeface="Calibri" panose="020F0502020204030204" pitchFamily="34" charset="0"/>
              </a:rPr>
              <a:t> Auto &amp; Trucking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Cyber</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anose="020F0502020204030204" pitchFamily="34" charset="0"/>
                <a:cs typeface="Calibri" panose="020F0502020204030204" pitchFamily="34" charset="0"/>
              </a:rPr>
              <a:t>Environmental Liability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Excess</a:t>
            </a: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 Casualty &amp; Umbrella</a:t>
            </a:r>
          </a:p>
          <a:p>
            <a:pPr marL="0" marR="0" indent="0" algn="ctr" defTabSz="914400" rtl="0" eaLnBrk="1" fontAlgn="base" latinLnBrk="0" hangingPunct="1">
              <a:lnSpc>
                <a:spcPct val="100000"/>
              </a:lnSpc>
              <a:spcBef>
                <a:spcPct val="0"/>
              </a:spcBef>
              <a:spcAft>
                <a:spcPct val="0"/>
              </a:spcAft>
              <a:buClrTx/>
              <a:buSzTx/>
              <a:buFontTx/>
              <a:buNone/>
              <a:tabLst/>
            </a:pPr>
            <a:r>
              <a:rPr lang="en-US" sz="1400" baseline="0" dirty="0">
                <a:solidFill>
                  <a:schemeClr val="tx1"/>
                </a:solidFill>
                <a:latin typeface="Calibri" panose="020F0502020204030204" pitchFamily="34" charset="0"/>
                <a:cs typeface="Calibri" panose="020F0502020204030204" pitchFamily="34" charset="0"/>
              </a:rPr>
              <a:t>General</a:t>
            </a:r>
            <a:r>
              <a:rPr lang="en-US" sz="1400" dirty="0">
                <a:solidFill>
                  <a:schemeClr val="tx1"/>
                </a:solidFill>
                <a:latin typeface="Calibri" panose="020F0502020204030204" pitchFamily="34" charset="0"/>
                <a:cs typeface="Calibri" panose="020F0502020204030204" pitchFamily="34" charset="0"/>
              </a:rPr>
              <a:t> Liability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Global</a:t>
            </a: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 Insurance</a:t>
            </a:r>
          </a:p>
          <a:p>
            <a:pPr marL="0" marR="0" indent="0" algn="ctr" defTabSz="914400" rtl="0" eaLnBrk="1" fontAlgn="base" latinLnBrk="0" hangingPunct="1">
              <a:lnSpc>
                <a:spcPct val="100000"/>
              </a:lnSpc>
              <a:spcBef>
                <a:spcPct val="0"/>
              </a:spcBef>
              <a:spcAft>
                <a:spcPct val="0"/>
              </a:spcAft>
              <a:buClrTx/>
              <a:buSzTx/>
              <a:buFontTx/>
              <a:buNone/>
              <a:tabLst/>
            </a:pPr>
            <a:r>
              <a:rPr lang="en-US" sz="1400" baseline="0" dirty="0">
                <a:solidFill>
                  <a:schemeClr val="tx1"/>
                </a:solidFill>
                <a:latin typeface="Calibri" panose="020F0502020204030204" pitchFamily="34" charset="0"/>
                <a:cs typeface="Calibri" panose="020F0502020204030204" pitchFamily="34" charset="0"/>
              </a:rPr>
              <a:t>Inland</a:t>
            </a:r>
            <a:r>
              <a:rPr lang="en-US" sz="1400" dirty="0">
                <a:solidFill>
                  <a:schemeClr val="tx1"/>
                </a:solidFill>
                <a:latin typeface="Calibri" panose="020F0502020204030204" pitchFamily="34" charset="0"/>
                <a:cs typeface="Calibri" panose="020F0502020204030204" pitchFamily="34" charset="0"/>
              </a:rPr>
              <a:t> Marine</a:t>
            </a:r>
            <a:endPar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anose="020F0502020204030204" pitchFamily="34" charset="0"/>
                <a:cs typeface="Calibri" panose="020F0502020204030204" pitchFamily="34" charset="0"/>
              </a:rPr>
              <a:t>National Programs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Ocean Marine</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anose="020F0502020204030204" pitchFamily="34" charset="0"/>
                <a:cs typeface="Calibri" panose="020F0502020204030204" pitchFamily="34" charset="0"/>
              </a:rPr>
              <a:t>Property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Small Business Owner’s Policy</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anose="020F0502020204030204" pitchFamily="34" charset="0"/>
                <a:cs typeface="Calibri" panose="020F0502020204030204" pitchFamily="34" charset="0"/>
              </a:rPr>
              <a:t>Surety Bonds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dirty="0">
                <a:ln>
                  <a:noFill/>
                </a:ln>
                <a:solidFill>
                  <a:schemeClr val="tx1"/>
                </a:solidFill>
                <a:effectLst/>
                <a:latin typeface="Calibri" panose="020F0502020204030204" pitchFamily="34" charset="0"/>
                <a:cs typeface="Calibri" panose="020F0502020204030204" pitchFamily="34" charset="0"/>
              </a:rPr>
              <a:t>Workers Compensation</a:t>
            </a:r>
          </a:p>
          <a:p>
            <a:pPr marL="0" marR="0" indent="0" algn="ctr" defTabSz="914400" rtl="0" eaLnBrk="1" fontAlgn="base" latinLnBrk="0" hangingPunct="1">
              <a:lnSpc>
                <a:spcPct val="100000"/>
              </a:lnSpc>
              <a:spcBef>
                <a:spcPct val="0"/>
              </a:spcBef>
              <a:spcAft>
                <a:spcPct val="0"/>
              </a:spcAft>
              <a:buClrTx/>
              <a:buSzTx/>
              <a:buFontTx/>
              <a:buNone/>
              <a:tabLst/>
            </a:pPr>
            <a:endParaRPr lang="en-US" sz="1250" dirty="0">
              <a:solidFill>
                <a:schemeClr val="tx1"/>
              </a:solidFill>
              <a:latin typeface="Calibri" panose="020F0502020204030204" pitchFamily="34" charset="0"/>
              <a:cs typeface="Calibri" panose="020F0502020204030204" pitchFamily="34" charset="0"/>
            </a:endParaRPr>
          </a:p>
        </p:txBody>
      </p:sp>
      <p:pic>
        <p:nvPicPr>
          <p:cNvPr id="32" name="Picture 31"/>
          <p:cNvPicPr>
            <a:picLocks noChangeAspect="1"/>
          </p:cNvPicPr>
          <p:nvPr/>
        </p:nvPicPr>
        <p:blipFill>
          <a:blip r:embed="rId7"/>
          <a:stretch>
            <a:fillRect/>
          </a:stretch>
        </p:blipFill>
        <p:spPr>
          <a:xfrm>
            <a:off x="6567123" y="2546930"/>
            <a:ext cx="1857030" cy="1091071"/>
          </a:xfrm>
          <a:prstGeom prst="rect">
            <a:avLst/>
          </a:prstGeom>
        </p:spPr>
      </p:pic>
      <p:pic>
        <p:nvPicPr>
          <p:cNvPr id="33" name="Picture 32"/>
          <p:cNvPicPr>
            <a:picLocks noChangeAspect="1"/>
          </p:cNvPicPr>
          <p:nvPr/>
        </p:nvPicPr>
        <p:blipFill>
          <a:blip r:embed="rId8"/>
          <a:stretch>
            <a:fillRect/>
          </a:stretch>
        </p:blipFill>
        <p:spPr>
          <a:xfrm>
            <a:off x="6567123" y="3638001"/>
            <a:ext cx="1925124" cy="1446727"/>
          </a:xfrm>
          <a:prstGeom prst="rect">
            <a:avLst/>
          </a:prstGeom>
        </p:spPr>
      </p:pic>
      <p:pic>
        <p:nvPicPr>
          <p:cNvPr id="34" name="Picture 33"/>
          <p:cNvPicPr>
            <a:picLocks/>
          </p:cNvPicPr>
          <p:nvPr/>
        </p:nvPicPr>
        <p:blipFill>
          <a:blip r:embed="rId9"/>
          <a:stretch>
            <a:fillRect/>
          </a:stretch>
        </p:blipFill>
        <p:spPr>
          <a:xfrm>
            <a:off x="6588825" y="5084728"/>
            <a:ext cx="1835328" cy="1182592"/>
          </a:xfrm>
          <a:prstGeom prst="rect">
            <a:avLst/>
          </a:prstGeom>
        </p:spPr>
      </p:pic>
      <p:sp>
        <p:nvSpPr>
          <p:cNvPr id="3" name="TextBox 2"/>
          <p:cNvSpPr txBox="1"/>
          <p:nvPr/>
        </p:nvSpPr>
        <p:spPr>
          <a:xfrm>
            <a:off x="766421" y="1383374"/>
            <a:ext cx="1507787" cy="707886"/>
          </a:xfrm>
          <a:prstGeom prst="rect">
            <a:avLst/>
          </a:prstGeom>
          <a:noFill/>
        </p:spPr>
        <p:txBody>
          <a:bodyPr wrap="square" rtlCol="0">
            <a:spAutoFit/>
          </a:bodyPr>
          <a:lstStyle/>
          <a:p>
            <a:pPr algn="ctr"/>
            <a:r>
              <a:rPr lang="en-US" sz="2000" dirty="0"/>
              <a:t>Personal</a:t>
            </a:r>
          </a:p>
          <a:p>
            <a:pPr algn="ctr"/>
            <a:r>
              <a:rPr lang="en-US" sz="2000" dirty="0"/>
              <a:t>Insurance</a:t>
            </a:r>
          </a:p>
        </p:txBody>
      </p:sp>
      <p:sp>
        <p:nvSpPr>
          <p:cNvPr id="36" name="TextBox 35"/>
          <p:cNvSpPr txBox="1"/>
          <p:nvPr/>
        </p:nvSpPr>
        <p:spPr>
          <a:xfrm>
            <a:off x="3526658" y="1375693"/>
            <a:ext cx="1648457" cy="707886"/>
          </a:xfrm>
          <a:prstGeom prst="rect">
            <a:avLst/>
          </a:prstGeom>
          <a:noFill/>
        </p:spPr>
        <p:txBody>
          <a:bodyPr wrap="square" rtlCol="0">
            <a:spAutoFit/>
          </a:bodyPr>
          <a:lstStyle/>
          <a:p>
            <a:pPr algn="ctr"/>
            <a:r>
              <a:rPr lang="en-US" sz="2000" dirty="0"/>
              <a:t>Commercial</a:t>
            </a:r>
          </a:p>
          <a:p>
            <a:pPr algn="ctr"/>
            <a:r>
              <a:rPr lang="en-US" sz="2000" dirty="0"/>
              <a:t>Insurance</a:t>
            </a:r>
          </a:p>
        </p:txBody>
      </p:sp>
      <p:sp>
        <p:nvSpPr>
          <p:cNvPr id="37" name="TextBox 36"/>
          <p:cNvSpPr txBox="1"/>
          <p:nvPr/>
        </p:nvSpPr>
        <p:spPr>
          <a:xfrm>
            <a:off x="6588825" y="1375693"/>
            <a:ext cx="1648457" cy="707886"/>
          </a:xfrm>
          <a:prstGeom prst="rect">
            <a:avLst/>
          </a:prstGeom>
          <a:noFill/>
        </p:spPr>
        <p:txBody>
          <a:bodyPr wrap="square" rtlCol="0">
            <a:spAutoFit/>
          </a:bodyPr>
          <a:lstStyle/>
          <a:p>
            <a:pPr algn="ctr"/>
            <a:r>
              <a:rPr lang="en-US" sz="2000" dirty="0"/>
              <a:t>Claim</a:t>
            </a:r>
          </a:p>
          <a:p>
            <a:pPr algn="ctr"/>
            <a:r>
              <a:rPr lang="en-US" sz="2000" dirty="0"/>
              <a:t>Service</a:t>
            </a:r>
          </a:p>
        </p:txBody>
      </p:sp>
    </p:spTree>
    <p:extLst>
      <p:ext uri="{BB962C8B-B14F-4D97-AF65-F5344CB8AC3E}">
        <p14:creationId xmlns:p14="http://schemas.microsoft.com/office/powerpoint/2010/main" val="390228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85E1-3741-44B8-9967-D6AE797FD977}"/>
              </a:ext>
            </a:extLst>
          </p:cNvPr>
          <p:cNvSpPr>
            <a:spLocks noGrp="1"/>
          </p:cNvSpPr>
          <p:nvPr>
            <p:ph type="title"/>
          </p:nvPr>
        </p:nvSpPr>
        <p:spPr/>
        <p:txBody>
          <a:bodyPr/>
          <a:lstStyle/>
          <a:p>
            <a:r>
              <a:rPr lang="en-US" dirty="0"/>
              <a:t>Dynamics within Insurance Industry</a:t>
            </a:r>
          </a:p>
        </p:txBody>
      </p:sp>
      <p:sp>
        <p:nvSpPr>
          <p:cNvPr id="3" name="Content Placeholder 2">
            <a:extLst>
              <a:ext uri="{FF2B5EF4-FFF2-40B4-BE49-F238E27FC236}">
                <a16:creationId xmlns:a16="http://schemas.microsoft.com/office/drawing/2014/main" id="{60E6E402-46E1-4AD4-893E-B5520BE73547}"/>
              </a:ext>
            </a:extLst>
          </p:cNvPr>
          <p:cNvSpPr>
            <a:spLocks noGrp="1"/>
          </p:cNvSpPr>
          <p:nvPr>
            <p:ph idx="1"/>
          </p:nvPr>
        </p:nvSpPr>
        <p:spPr/>
        <p:txBody>
          <a:bodyPr/>
          <a:lstStyle/>
          <a:p>
            <a:r>
              <a:rPr lang="en-US" dirty="0"/>
              <a:t>Customers are extremely price sensitive.</a:t>
            </a:r>
          </a:p>
          <a:p>
            <a:r>
              <a:rPr lang="en-US" dirty="0"/>
              <a:t>High number of competitors in the market place.</a:t>
            </a:r>
          </a:p>
          <a:p>
            <a:r>
              <a:rPr lang="en-US" dirty="0"/>
              <a:t>Insurance is highly regulated by state governments. </a:t>
            </a:r>
          </a:p>
          <a:p>
            <a:pPr lvl="1"/>
            <a:r>
              <a:rPr lang="en-US" dirty="0"/>
              <a:t>Price cannot be excessive.</a:t>
            </a:r>
          </a:p>
          <a:p>
            <a:pPr lvl="1"/>
            <a:r>
              <a:rPr lang="en-US" dirty="0"/>
              <a:t>Price cannot be inadequate. </a:t>
            </a:r>
          </a:p>
          <a:p>
            <a:pPr lvl="1"/>
            <a:r>
              <a:rPr lang="en-US" dirty="0"/>
              <a:t>Price cannot be discriminatory.</a:t>
            </a:r>
          </a:p>
          <a:p>
            <a:r>
              <a:rPr lang="en-US" dirty="0"/>
              <a:t>Cost is not known in advance.</a:t>
            </a:r>
          </a:p>
          <a:p>
            <a:pPr lvl="1"/>
            <a:r>
              <a:rPr lang="en-US" dirty="0"/>
              <a:t>Even when a claim comes in, can develop over a long time.</a:t>
            </a:r>
          </a:p>
          <a:p>
            <a:r>
              <a:rPr lang="en-US" dirty="0"/>
              <a:t>Costs are impacted by a wide variety of drivers.</a:t>
            </a:r>
          </a:p>
          <a:p>
            <a:pPr lvl="1"/>
            <a:r>
              <a:rPr lang="en-US" dirty="0"/>
              <a:t>Medical costs</a:t>
            </a:r>
          </a:p>
          <a:p>
            <a:pPr lvl="1"/>
            <a:r>
              <a:rPr lang="en-US" dirty="0"/>
              <a:t>Construction costs</a:t>
            </a:r>
          </a:p>
          <a:p>
            <a:pPr lvl="1"/>
            <a:r>
              <a:rPr lang="en-US" dirty="0"/>
              <a:t>Litigation</a:t>
            </a:r>
          </a:p>
          <a:p>
            <a:pPr lvl="1"/>
            <a:endParaRPr lang="en-US" dirty="0"/>
          </a:p>
        </p:txBody>
      </p:sp>
      <p:sp>
        <p:nvSpPr>
          <p:cNvPr id="4" name="Slide Number Placeholder 3">
            <a:extLst>
              <a:ext uri="{FF2B5EF4-FFF2-40B4-BE49-F238E27FC236}">
                <a16:creationId xmlns:a16="http://schemas.microsoft.com/office/drawing/2014/main" id="{40746175-8F04-43E2-ADB1-868A3F7F9C77}"/>
              </a:ext>
            </a:extLst>
          </p:cNvPr>
          <p:cNvSpPr>
            <a:spLocks noGrp="1"/>
          </p:cNvSpPr>
          <p:nvPr>
            <p:ph type="sldNum" sz="quarter" idx="11"/>
          </p:nvPr>
        </p:nvSpPr>
        <p:spPr/>
        <p:txBody>
          <a:bodyPr/>
          <a:lstStyle/>
          <a:p>
            <a:pPr>
              <a:defRPr/>
            </a:pPr>
            <a:fld id="{284A93FE-10F1-4999-A5D8-499B7BF1178B}" type="slidenum">
              <a:rPr lang="en-US" altLang="en-US" smtClean="0"/>
              <a:pPr>
                <a:defRPr/>
              </a:pPr>
              <a:t>4</a:t>
            </a:fld>
            <a:endParaRPr lang="en-US" altLang="en-US" dirty="0"/>
          </a:p>
        </p:txBody>
      </p:sp>
    </p:spTree>
    <p:extLst>
      <p:ext uri="{BB962C8B-B14F-4D97-AF65-F5344CB8AC3E}">
        <p14:creationId xmlns:p14="http://schemas.microsoft.com/office/powerpoint/2010/main" val="223023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400" dirty="0"/>
              <a:t>Model Building in Travelers: pricing example</a:t>
            </a:r>
            <a:endParaRPr lang="en-US" sz="1600" b="0" dirty="0"/>
          </a:p>
        </p:txBody>
      </p:sp>
      <p:sp>
        <p:nvSpPr>
          <p:cNvPr id="19459" name="Rectangle 3"/>
          <p:cNvSpPr>
            <a:spLocks noGrp="1" noChangeArrowheads="1"/>
          </p:cNvSpPr>
          <p:nvPr>
            <p:ph type="body" idx="1"/>
          </p:nvPr>
        </p:nvSpPr>
        <p:spPr>
          <a:xfrm>
            <a:off x="457200" y="1047750"/>
            <a:ext cx="8550998" cy="4525963"/>
          </a:xfrm>
        </p:spPr>
        <p:txBody>
          <a:bodyPr/>
          <a:lstStyle/>
          <a:p>
            <a:pPr>
              <a:buFont typeface="Arial" pitchFamily="34" charset="0"/>
              <a:buChar char="•"/>
            </a:pPr>
            <a:r>
              <a:rPr lang="en-US" dirty="0"/>
              <a:t>Generalized Linear Models (GLMs)</a:t>
            </a:r>
          </a:p>
          <a:p>
            <a:pPr lvl="1">
              <a:buFont typeface="Arial" pitchFamily="34" charset="0"/>
              <a:buChar char="•"/>
            </a:pPr>
            <a:r>
              <a:rPr lang="en-US" dirty="0"/>
              <a:t>Potential response variables:</a:t>
            </a:r>
          </a:p>
          <a:p>
            <a:pPr lvl="2">
              <a:buFont typeface="Arial" pitchFamily="34" charset="0"/>
              <a:buChar char="•"/>
            </a:pPr>
            <a:r>
              <a:rPr lang="en-US" b="1" dirty="0"/>
              <a:t>Claims</a:t>
            </a:r>
            <a:r>
              <a:rPr lang="en-US" dirty="0"/>
              <a:t> – </a:t>
            </a:r>
            <a:r>
              <a:rPr lang="en-US" b="1" dirty="0"/>
              <a:t>Frequency</a:t>
            </a:r>
            <a:r>
              <a:rPr lang="en-US" dirty="0"/>
              <a:t> (# claims / </a:t>
            </a:r>
            <a:r>
              <a:rPr lang="en-US" b="1" dirty="0"/>
              <a:t>exposure</a:t>
            </a:r>
            <a:r>
              <a:rPr lang="en-US" dirty="0"/>
              <a:t>) (e.g. Poisson, Negative Binomial)</a:t>
            </a:r>
          </a:p>
          <a:p>
            <a:pPr lvl="2">
              <a:buFont typeface="Arial" pitchFamily="34" charset="0"/>
              <a:buChar char="•"/>
            </a:pPr>
            <a:r>
              <a:rPr lang="en-US" b="1" dirty="0"/>
              <a:t>Loss</a:t>
            </a:r>
            <a:r>
              <a:rPr lang="en-US" dirty="0"/>
              <a:t> – </a:t>
            </a:r>
            <a:r>
              <a:rPr lang="en-US" b="1" dirty="0"/>
              <a:t>Severity</a:t>
            </a:r>
            <a:r>
              <a:rPr lang="en-US" dirty="0"/>
              <a:t> (loss $ / claim) (e.g. Gamma, Inverse Gaussian)</a:t>
            </a:r>
          </a:p>
          <a:p>
            <a:pPr lvl="2">
              <a:buFont typeface="Arial" pitchFamily="34" charset="0"/>
              <a:buChar char="•"/>
            </a:pPr>
            <a:r>
              <a:rPr lang="en-US" b="1" dirty="0"/>
              <a:t>Pure Premium </a:t>
            </a:r>
            <a:r>
              <a:rPr lang="en-US" dirty="0"/>
              <a:t>= Frequency * Severity = loss $ / exposure</a:t>
            </a:r>
          </a:p>
          <a:p>
            <a:pPr marL="457200" indent="-342900">
              <a:buFont typeface="Arial" pitchFamily="34" charset="0"/>
              <a:buChar char="•"/>
            </a:pPr>
            <a:r>
              <a:rPr lang="en-US" dirty="0"/>
              <a:t>A common </a:t>
            </a:r>
            <a:r>
              <a:rPr lang="en-US" b="1" dirty="0"/>
              <a:t>link function</a:t>
            </a:r>
            <a:r>
              <a:rPr lang="en-US" dirty="0"/>
              <a:t> is g(x) = </a:t>
            </a:r>
            <a:r>
              <a:rPr lang="en-US" dirty="0" err="1"/>
              <a:t>ln</a:t>
            </a:r>
            <a:r>
              <a:rPr lang="en-US" dirty="0"/>
              <a:t>(x).</a:t>
            </a:r>
          </a:p>
          <a:p>
            <a:pPr marL="457200" indent="-342900">
              <a:buFont typeface="Arial" pitchFamily="34" charset="0"/>
              <a:buChar char="•"/>
            </a:pPr>
            <a:r>
              <a:rPr lang="en-US" dirty="0"/>
              <a:t>Probability distribution: </a:t>
            </a:r>
            <a:r>
              <a:rPr lang="en-US" b="1" dirty="0"/>
              <a:t>Tweedie</a:t>
            </a:r>
          </a:p>
          <a:p>
            <a:pPr marL="933450" lvl="1" indent="-304800">
              <a:buFont typeface="Arial" pitchFamily="34" charset="0"/>
              <a:buChar char="•"/>
            </a:pPr>
            <a:r>
              <a:rPr lang="en-US" dirty="0"/>
              <a:t>Compound distribution of a </a:t>
            </a:r>
            <a:r>
              <a:rPr lang="en-US" b="1" dirty="0"/>
              <a:t>Poisson</a:t>
            </a:r>
            <a:r>
              <a:rPr lang="en-US" dirty="0"/>
              <a:t> claim # </a:t>
            </a:r>
          </a:p>
          <a:p>
            <a:pPr marL="914400" lvl="2" indent="0">
              <a:buNone/>
            </a:pPr>
            <a:r>
              <a:rPr lang="en-US" dirty="0"/>
              <a:t>And a </a:t>
            </a:r>
            <a:r>
              <a:rPr lang="en-US" b="1" dirty="0"/>
              <a:t>Gamma</a:t>
            </a:r>
            <a:r>
              <a:rPr lang="en-US" dirty="0"/>
              <a:t> claim size distribution</a:t>
            </a:r>
          </a:p>
          <a:p>
            <a:pPr marL="933450" lvl="1" indent="-304800">
              <a:buFont typeface="Arial" pitchFamily="34" charset="0"/>
              <a:buChar char="•"/>
            </a:pPr>
            <a:r>
              <a:rPr lang="en-US" dirty="0"/>
              <a:t>Large spike at 0 for policies with no claims</a:t>
            </a:r>
          </a:p>
          <a:p>
            <a:pPr marL="933450" lvl="1" indent="-304800">
              <a:buFont typeface="Arial" pitchFamily="34" charset="0"/>
              <a:buChar char="•"/>
            </a:pPr>
            <a:r>
              <a:rPr lang="en-US" dirty="0"/>
              <a:t>Wide range of amount in the claims</a:t>
            </a:r>
          </a:p>
          <a:p>
            <a:pPr>
              <a:buFont typeface="Arial" pitchFamily="34" charset="0"/>
              <a:buChar char="•"/>
            </a:pPr>
            <a:r>
              <a:rPr lang="en-US" dirty="0"/>
              <a:t>Challenges include:</a:t>
            </a:r>
          </a:p>
          <a:p>
            <a:pPr marL="590550" lvl="2" indent="-304800">
              <a:buFont typeface="Arial" pitchFamily="34" charset="0"/>
              <a:buChar char="•"/>
            </a:pPr>
            <a:r>
              <a:rPr lang="en-US" dirty="0"/>
              <a:t>Variable selection</a:t>
            </a:r>
          </a:p>
          <a:p>
            <a:pPr marL="590550" lvl="2" indent="-304800">
              <a:buFont typeface="Arial" pitchFamily="34" charset="0"/>
              <a:buChar char="•"/>
            </a:pPr>
            <a:r>
              <a:rPr lang="en-US" dirty="0"/>
              <a:t>Bias-variance trade-off</a:t>
            </a:r>
          </a:p>
          <a:p>
            <a:pPr marL="1219200" lvl="2" indent="-304800"/>
            <a:endParaRPr lang="en-US" dirty="0"/>
          </a:p>
          <a:p>
            <a:pPr marL="800100" lvl="1" indent="-342900"/>
            <a:endParaRPr lang="en-US" sz="1600"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805" y="3203622"/>
            <a:ext cx="2825995" cy="17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Rectangle 5"/>
          <p:cNvSpPr>
            <a:spLocks noChangeArrowheads="1"/>
          </p:cNvSpPr>
          <p:nvPr/>
        </p:nvSpPr>
        <p:spPr bwMode="auto">
          <a:xfrm>
            <a:off x="2603862" y="6549905"/>
            <a:ext cx="44450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en-US" sz="1200" b="0" dirty="0"/>
              <a:t>* Source: “A Practitioner's Guide to Generalized Linear Models”</a:t>
            </a:r>
          </a:p>
        </p:txBody>
      </p:sp>
      <p:sp>
        <p:nvSpPr>
          <p:cNvPr id="7" name="Slide Number Placeholder 4"/>
          <p:cNvSpPr txBox="1">
            <a:spLocks noGrp="1"/>
          </p:cNvSpPr>
          <p:nvPr/>
        </p:nvSpPr>
        <p:spPr bwMode="auto">
          <a:xfrm>
            <a:off x="6553200" y="6477000"/>
            <a:ext cx="2133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fld id="{2F0D1C96-8458-49D1-A664-2B4448AE2B9F}" type="slidenum">
              <a:rPr lang="en-US" sz="1000" b="0">
                <a:latin typeface="+mn-lt"/>
              </a:rPr>
              <a:pPr algn="r">
                <a:defRPr/>
              </a:pPr>
              <a:t>5</a:t>
            </a:fld>
            <a:endParaRPr lang="en-US" sz="1000" b="0">
              <a:latin typeface="+mn-lt"/>
            </a:endParaRPr>
          </a:p>
        </p:txBody>
      </p:sp>
    </p:spTree>
    <p:extLst>
      <p:ext uri="{BB962C8B-B14F-4D97-AF65-F5344CB8AC3E}">
        <p14:creationId xmlns:p14="http://schemas.microsoft.com/office/powerpoint/2010/main" val="35834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46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459">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spcBef>
                <a:spcPct val="20000"/>
              </a:spcBef>
              <a:buChar char="•"/>
              <a:defRPr>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fld id="{3A790686-6F63-41F8-BBCA-5BA42A843625}" type="slidenum">
              <a:rPr lang="en-US" altLang="en-US" smtClean="0">
                <a:solidFill>
                  <a:srgbClr val="5B6770"/>
                </a:solidFill>
              </a:rPr>
              <a:pPr>
                <a:buFontTx/>
                <a:buNone/>
              </a:pPr>
              <a:t>6</a:t>
            </a:fld>
            <a:endParaRPr lang="en-US" altLang="en-US" dirty="0">
              <a:solidFill>
                <a:srgbClr val="5B6770"/>
              </a:solidFill>
            </a:endParaRPr>
          </a:p>
        </p:txBody>
      </p:sp>
      <p:pic>
        <p:nvPicPr>
          <p:cNvPr id="18435" name="Picture 16" descr="GrayUmbrel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5313" y="2165350"/>
            <a:ext cx="2871787" cy="2527300"/>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400050" y="723900"/>
            <a:ext cx="8420100" cy="590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endParaRPr lang="en-US" altLang="en-US" dirty="0"/>
          </a:p>
        </p:txBody>
      </p:sp>
      <p:sp>
        <p:nvSpPr>
          <p:cNvPr id="18437" name="Text Placeholder 1"/>
          <p:cNvSpPr>
            <a:spLocks/>
          </p:cNvSpPr>
          <p:nvPr/>
        </p:nvSpPr>
        <p:spPr bwMode="auto">
          <a:xfrm>
            <a:off x="457200" y="1042988"/>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buFontTx/>
              <a:buNone/>
            </a:pPr>
            <a:r>
              <a:rPr lang="en-US" altLang="en-US" sz="3600" dirty="0">
                <a:solidFill>
                  <a:srgbClr val="E31B23"/>
                </a:solidFill>
                <a:latin typeface="Calibri" panose="020F0502020204030204" pitchFamily="34" charset="0"/>
                <a:cs typeface="Calibri" panose="020F0502020204030204" pitchFamily="34" charset="0"/>
              </a:rPr>
              <a:t>Travelers Statistical Modeling Competition</a:t>
            </a:r>
          </a:p>
        </p:txBody>
      </p:sp>
    </p:spTree>
    <p:extLst>
      <p:ext uri="{BB962C8B-B14F-4D97-AF65-F5344CB8AC3E}">
        <p14:creationId xmlns:p14="http://schemas.microsoft.com/office/powerpoint/2010/main" val="357281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034A-FF6A-4E40-8B9D-F41C505B256A}"/>
              </a:ext>
            </a:extLst>
          </p:cNvPr>
          <p:cNvSpPr>
            <a:spLocks noGrp="1"/>
          </p:cNvSpPr>
          <p:nvPr>
            <p:ph type="title"/>
          </p:nvPr>
        </p:nvSpPr>
        <p:spPr/>
        <p:txBody>
          <a:bodyPr/>
          <a:lstStyle/>
          <a:p>
            <a:r>
              <a:rPr lang="en-US" dirty="0"/>
              <a:t>Travelers Modeling Competition</a:t>
            </a:r>
          </a:p>
        </p:txBody>
      </p:sp>
      <p:sp>
        <p:nvSpPr>
          <p:cNvPr id="4" name="Slide Number Placeholder 3">
            <a:extLst>
              <a:ext uri="{FF2B5EF4-FFF2-40B4-BE49-F238E27FC236}">
                <a16:creationId xmlns:a16="http://schemas.microsoft.com/office/drawing/2014/main" id="{4E2CB10C-4731-46EA-93A7-624ABEB05780}"/>
              </a:ext>
            </a:extLst>
          </p:cNvPr>
          <p:cNvSpPr>
            <a:spLocks noGrp="1"/>
          </p:cNvSpPr>
          <p:nvPr>
            <p:ph type="sldNum" sz="quarter" idx="11"/>
          </p:nvPr>
        </p:nvSpPr>
        <p:spPr/>
        <p:txBody>
          <a:bodyPr/>
          <a:lstStyle/>
          <a:p>
            <a:pPr>
              <a:defRPr/>
            </a:pPr>
            <a:fld id="{284A93FE-10F1-4999-A5D8-499B7BF1178B}" type="slidenum">
              <a:rPr lang="en-US" altLang="en-US" smtClean="0"/>
              <a:pPr>
                <a:defRPr/>
              </a:pPr>
              <a:t>7</a:t>
            </a:fld>
            <a:endParaRPr lang="en-US" altLang="en-US" dirty="0"/>
          </a:p>
        </p:txBody>
      </p:sp>
      <p:sp>
        <p:nvSpPr>
          <p:cNvPr id="7" name="TextBox 6">
            <a:extLst>
              <a:ext uri="{FF2B5EF4-FFF2-40B4-BE49-F238E27FC236}">
                <a16:creationId xmlns:a16="http://schemas.microsoft.com/office/drawing/2014/main" id="{0C9F5483-BD47-44CF-8FC2-63914A1638B7}"/>
              </a:ext>
            </a:extLst>
          </p:cNvPr>
          <p:cNvSpPr txBox="1"/>
          <p:nvPr/>
        </p:nvSpPr>
        <p:spPr>
          <a:xfrm>
            <a:off x="721006" y="1276893"/>
            <a:ext cx="8003894" cy="3708708"/>
          </a:xfrm>
          <a:prstGeom prst="rect">
            <a:avLst/>
          </a:prstGeom>
          <a:noFill/>
        </p:spPr>
        <p:txBody>
          <a:bodyPr wrap="square" rtlCol="0">
            <a:spAutoFit/>
          </a:bodyPr>
          <a:lstStyle/>
          <a:p>
            <a:pPr marL="285750" indent="-285750">
              <a:spcBef>
                <a:spcPts val="0"/>
              </a:spcBef>
              <a:spcAft>
                <a:spcPts val="0"/>
              </a:spcAft>
              <a:buFont typeface="Arial" panose="020B0604020202020204" pitchFamily="34" charset="0"/>
              <a:buChar char="•"/>
            </a:pPr>
            <a:r>
              <a:rPr lang="en-US" sz="1600" dirty="0"/>
              <a:t>Problem: </a:t>
            </a:r>
            <a:r>
              <a:rPr lang="en-US" sz="1600" b="0" dirty="0" err="1"/>
              <a:t>InsNova</a:t>
            </a:r>
            <a:r>
              <a:rPr lang="en-US" sz="1600" b="0" dirty="0"/>
              <a:t> Auto Insurance Company Modeling Problem</a:t>
            </a:r>
          </a:p>
          <a:p>
            <a:pPr>
              <a:spcBef>
                <a:spcPts val="0"/>
              </a:spcBef>
              <a:spcAft>
                <a:spcPts val="0"/>
              </a:spcAft>
            </a:pPr>
            <a:endParaRPr lang="en-US" sz="1600" b="0" dirty="0"/>
          </a:p>
          <a:p>
            <a:pPr marL="285750" indent="-285750">
              <a:spcBef>
                <a:spcPts val="0"/>
              </a:spcBef>
              <a:spcAft>
                <a:spcPts val="0"/>
              </a:spcAft>
              <a:buFont typeface="Arial" panose="020B0604020202020204" pitchFamily="34" charset="0"/>
              <a:buChar char="•"/>
            </a:pPr>
            <a:r>
              <a:rPr lang="en-US" sz="1600" dirty="0"/>
              <a:t>Competition Time: </a:t>
            </a:r>
            <a:r>
              <a:rPr lang="en-US" sz="1600" b="0" dirty="0"/>
              <a:t>November 2nd – December 2</a:t>
            </a:r>
            <a:r>
              <a:rPr lang="en-US" sz="1600" b="0" baseline="30000" dirty="0"/>
              <a:t>nd</a:t>
            </a:r>
          </a:p>
          <a:p>
            <a:pPr marL="285750" indent="-285750">
              <a:spcBef>
                <a:spcPts val="0"/>
              </a:spcBef>
              <a:spcAft>
                <a:spcPts val="0"/>
              </a:spcAft>
              <a:buFont typeface="Arial" panose="020B0604020202020204" pitchFamily="34" charset="0"/>
              <a:buChar char="•"/>
            </a:pPr>
            <a:endParaRPr lang="en-US" sz="1600" b="0" dirty="0"/>
          </a:p>
          <a:p>
            <a:pPr marL="285750" indent="-285750">
              <a:spcBef>
                <a:spcPts val="0"/>
              </a:spcBef>
              <a:spcAft>
                <a:spcPts val="0"/>
              </a:spcAft>
              <a:buFont typeface="Arial" panose="020B0604020202020204" pitchFamily="34" charset="0"/>
              <a:buChar char="•"/>
            </a:pPr>
            <a:r>
              <a:rPr lang="en-US" sz="1600" dirty="0"/>
              <a:t>Presentations: </a:t>
            </a:r>
            <a:r>
              <a:rPr lang="en-US" sz="1600" b="0" dirty="0"/>
              <a:t>December 3</a:t>
            </a:r>
            <a:r>
              <a:rPr lang="en-US" sz="1600" b="0" baseline="30000" dirty="0"/>
              <a:t>rd</a:t>
            </a:r>
            <a:r>
              <a:rPr lang="en-US" sz="1600" b="0" dirty="0"/>
              <a:t> and December 4</a:t>
            </a:r>
            <a:r>
              <a:rPr lang="en-US" sz="1600" b="0" baseline="30000" dirty="0"/>
              <a:t>th</a:t>
            </a:r>
            <a:r>
              <a:rPr lang="en-US" sz="1600" b="0" dirty="0"/>
              <a:t> </a:t>
            </a:r>
          </a:p>
          <a:p>
            <a:pPr>
              <a:spcBef>
                <a:spcPts val="0"/>
              </a:spcBef>
              <a:spcAft>
                <a:spcPts val="0"/>
              </a:spcAft>
            </a:pPr>
            <a:endParaRPr lang="en-US" b="0" dirty="0"/>
          </a:p>
          <a:p>
            <a:pPr marL="285750" indent="-285750">
              <a:spcBef>
                <a:spcPts val="0"/>
              </a:spcBef>
              <a:spcAft>
                <a:spcPts val="0"/>
              </a:spcAft>
              <a:buFont typeface="Arial" panose="020B0604020202020204" pitchFamily="34" charset="0"/>
              <a:buChar char="•"/>
            </a:pPr>
            <a:r>
              <a:rPr lang="en-US" sz="1600" dirty="0"/>
              <a:t>2 Winning Teams</a:t>
            </a:r>
          </a:p>
          <a:p>
            <a:pPr marL="285750" indent="-285750">
              <a:spcBef>
                <a:spcPts val="0"/>
              </a:spcBef>
              <a:spcAft>
                <a:spcPts val="0"/>
              </a:spcAft>
              <a:buFont typeface="Arial" panose="020B0604020202020204" pitchFamily="34" charset="0"/>
              <a:buChar char="•"/>
            </a:pPr>
            <a:endParaRPr lang="en-US" sz="1600" dirty="0"/>
          </a:p>
          <a:p>
            <a:pPr marL="285750" indent="-285750">
              <a:spcBef>
                <a:spcPts val="0"/>
              </a:spcBef>
              <a:spcAft>
                <a:spcPts val="0"/>
              </a:spcAft>
              <a:buFont typeface="Arial" panose="020B0604020202020204" pitchFamily="34" charset="0"/>
              <a:buChar char="•"/>
            </a:pPr>
            <a:r>
              <a:rPr lang="en-US" sz="1600" dirty="0"/>
              <a:t>Prizes: </a:t>
            </a:r>
          </a:p>
          <a:p>
            <a:pPr lvl="1">
              <a:spcBef>
                <a:spcPts val="0"/>
              </a:spcBef>
              <a:spcAft>
                <a:spcPts val="0"/>
              </a:spcAft>
            </a:pPr>
            <a:r>
              <a:rPr lang="en-US" b="0" dirty="0"/>
              <a:t>- </a:t>
            </a:r>
            <a:r>
              <a:rPr lang="en-US" sz="1600" b="0" dirty="0"/>
              <a:t>Day of Job Shadowing Travelers Modeler</a:t>
            </a:r>
          </a:p>
          <a:p>
            <a:pPr lvl="1">
              <a:spcBef>
                <a:spcPts val="0"/>
              </a:spcBef>
              <a:spcAft>
                <a:spcPts val="0"/>
              </a:spcAft>
            </a:pPr>
            <a:r>
              <a:rPr lang="en-US" sz="1600" b="0" dirty="0"/>
              <a:t>- Lunch with Travelers Analytics Executives</a:t>
            </a:r>
          </a:p>
          <a:p>
            <a:pPr lvl="1">
              <a:spcBef>
                <a:spcPts val="0"/>
              </a:spcBef>
              <a:spcAft>
                <a:spcPts val="0"/>
              </a:spcAft>
            </a:pPr>
            <a:r>
              <a:rPr lang="en-US" sz="1600" b="0" dirty="0"/>
              <a:t>- Resume Builder</a:t>
            </a:r>
          </a:p>
          <a:p>
            <a:pPr lvl="1">
              <a:spcBef>
                <a:spcPts val="0"/>
              </a:spcBef>
              <a:spcAft>
                <a:spcPts val="0"/>
              </a:spcAft>
            </a:pPr>
            <a:r>
              <a:rPr lang="en-US" sz="1600" b="0" dirty="0"/>
              <a:t>- Bragging rights. </a:t>
            </a:r>
          </a:p>
          <a:p>
            <a:pPr marL="285750" indent="-285750">
              <a:spcBef>
                <a:spcPts val="600"/>
              </a:spcBef>
              <a:spcAft>
                <a:spcPts val="1200"/>
              </a:spcAft>
              <a:buFont typeface="Arial" panose="020B0604020202020204" pitchFamily="34" charset="0"/>
              <a:buChar char="•"/>
            </a:pPr>
            <a:endParaRPr lang="en-US" dirty="0"/>
          </a:p>
        </p:txBody>
      </p:sp>
    </p:spTree>
    <p:extLst>
      <p:ext uri="{BB962C8B-B14F-4D97-AF65-F5344CB8AC3E}">
        <p14:creationId xmlns:p14="http://schemas.microsoft.com/office/powerpoint/2010/main" val="271781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2019 Travelers Case Competition Summary</a:t>
            </a:r>
            <a:endParaRPr lang="en-US" b="1" dirty="0">
              <a:solidFill>
                <a:srgbClr val="FF0000"/>
              </a:solidFill>
            </a:endParaRPr>
          </a:p>
        </p:txBody>
      </p:sp>
      <p:sp>
        <p:nvSpPr>
          <p:cNvPr id="4" name="Slide Number Placeholder 3"/>
          <p:cNvSpPr>
            <a:spLocks noGrp="1"/>
          </p:cNvSpPr>
          <p:nvPr>
            <p:ph type="sldNum" sz="quarter" idx="11"/>
          </p:nvPr>
        </p:nvSpPr>
        <p:spPr/>
        <p:txBody>
          <a:bodyPr/>
          <a:lstStyle/>
          <a:p>
            <a:pPr>
              <a:defRPr/>
            </a:pPr>
            <a:fld id="{284A93FE-10F1-4999-A5D8-499B7BF1178B}" type="slidenum">
              <a:rPr lang="en-US" altLang="en-US" smtClean="0"/>
              <a:pPr>
                <a:defRPr/>
              </a:pPr>
              <a:t>8</a:t>
            </a:fld>
            <a:endParaRPr lang="en-US" altLang="en-US" dirty="0"/>
          </a:p>
        </p:txBody>
      </p:sp>
      <p:sp>
        <p:nvSpPr>
          <p:cNvPr id="9" name="TextBox 8"/>
          <p:cNvSpPr txBox="1"/>
          <p:nvPr/>
        </p:nvSpPr>
        <p:spPr>
          <a:xfrm>
            <a:off x="545459" y="1227247"/>
            <a:ext cx="7985698" cy="4370427"/>
          </a:xfrm>
          <a:prstGeom prst="rect">
            <a:avLst/>
          </a:prstGeom>
          <a:noFill/>
        </p:spPr>
        <p:txBody>
          <a:bodyPr wrap="square" rtlCol="0">
            <a:spAutoFit/>
          </a:bodyPr>
          <a:lstStyle/>
          <a:p>
            <a:pPr algn="ctr">
              <a:spcBef>
                <a:spcPct val="20000"/>
              </a:spcBef>
            </a:pPr>
            <a:endParaRPr lang="en-US" sz="2800" b="0" dirty="0">
              <a:latin typeface="Calibri" panose="020F0502020204030204" pitchFamily="34" charset="0"/>
              <a:cs typeface="Calibri" panose="020F0502020204030204" pitchFamily="34" charset="0"/>
            </a:endParaRPr>
          </a:p>
          <a:p>
            <a:pPr marL="285750" indent="-285750">
              <a:spcBef>
                <a:spcPct val="2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Business Problem:</a:t>
            </a:r>
          </a:p>
          <a:p>
            <a:pPr marL="742950" lvl="1" indent="-285750">
              <a:spcBef>
                <a:spcPct val="20000"/>
              </a:spcBef>
              <a:buFont typeface="Calibri" panose="020F0502020204030204" pitchFamily="34" charset="0"/>
              <a:buChar char="⁻"/>
            </a:pPr>
            <a:r>
              <a:rPr lang="en-US" sz="2000" b="0" dirty="0">
                <a:latin typeface="Calibri" panose="020F0502020204030204" pitchFamily="34" charset="0"/>
                <a:cs typeface="Calibri" panose="020F0502020204030204" pitchFamily="34" charset="0"/>
              </a:rPr>
              <a:t>You work for </a:t>
            </a:r>
            <a:r>
              <a:rPr lang="en-US" sz="2000" b="0" dirty="0" err="1">
                <a:latin typeface="Calibri" panose="020F0502020204030204" pitchFamily="34" charset="0"/>
                <a:cs typeface="Calibri" panose="020F0502020204030204" pitchFamily="34" charset="0"/>
              </a:rPr>
              <a:t>InsNova</a:t>
            </a:r>
            <a:r>
              <a:rPr lang="en-US" sz="2000" b="0" dirty="0">
                <a:latin typeface="Calibri" panose="020F0502020204030204" pitchFamily="34" charset="0"/>
                <a:cs typeface="Calibri" panose="020F0502020204030204" pitchFamily="34" charset="0"/>
              </a:rPr>
              <a:t> Auto Insurance Company, an Australian company.  Your business partner, who is not familiar with statistics at all, would like you to create a rating plan based on the historical auto claim data.  Your business partner is concerned about segmentation as well as competitiveness, as there are several other competitors in the market.</a:t>
            </a:r>
          </a:p>
          <a:p>
            <a:pPr marL="742950" lvl="1" indent="-285750">
              <a:spcBef>
                <a:spcPct val="20000"/>
              </a:spcBef>
              <a:buFont typeface="Calibri" panose="020F0502020204030204" pitchFamily="34" charset="0"/>
              <a:buChar char="⁻"/>
            </a:pPr>
            <a:endParaRPr lang="en-US" sz="2000" b="0" dirty="0">
              <a:latin typeface="Calibri" panose="020F0502020204030204" pitchFamily="34" charset="0"/>
              <a:cs typeface="Calibri" panose="020F0502020204030204" pitchFamily="34" charset="0"/>
            </a:endParaRPr>
          </a:p>
          <a:p>
            <a:pPr marL="742950" lvl="1" indent="-285750">
              <a:spcBef>
                <a:spcPct val="20000"/>
              </a:spcBef>
              <a:buFont typeface="Calibri" panose="020F0502020204030204" pitchFamily="34" charset="0"/>
              <a:buChar char="⁻"/>
            </a:pPr>
            <a:r>
              <a:rPr lang="en-US" sz="2000" b="0" dirty="0">
                <a:latin typeface="Calibri" panose="020F0502020204030204" pitchFamily="34" charset="0"/>
                <a:cs typeface="Calibri" panose="020F0502020204030204" pitchFamily="34" charset="0"/>
              </a:rPr>
              <a:t>For this case competition, your group’s task is to provide a method for predicting the </a:t>
            </a:r>
            <a:r>
              <a:rPr lang="en-US" sz="2000" dirty="0">
                <a:highlight>
                  <a:srgbClr val="FFFF00"/>
                </a:highlight>
                <a:latin typeface="Calibri" panose="020F0502020204030204" pitchFamily="34" charset="0"/>
                <a:cs typeface="Calibri" panose="020F0502020204030204" pitchFamily="34" charset="0"/>
              </a:rPr>
              <a:t>claim cost </a:t>
            </a:r>
            <a:r>
              <a:rPr lang="en-US" sz="2000" b="0" dirty="0">
                <a:latin typeface="Calibri" panose="020F0502020204030204" pitchFamily="34" charset="0"/>
                <a:cs typeface="Calibri" panose="020F0502020204030204" pitchFamily="34" charset="0"/>
              </a:rPr>
              <a:t>for each policy and to convince your business partner that your predictions will work well. </a:t>
            </a:r>
            <a:endParaRPr lang="en-US" sz="2000" b="0" dirty="0"/>
          </a:p>
          <a:p>
            <a:pPr marL="285750" indent="-285750">
              <a:buFont typeface="Arial" panose="020B0604020202020204" pitchFamily="34" charset="0"/>
              <a:buChar char="•"/>
            </a:pPr>
            <a:endParaRPr lang="en-US" sz="1400" b="0" dirty="0"/>
          </a:p>
        </p:txBody>
      </p:sp>
    </p:spTree>
    <p:extLst>
      <p:ext uri="{BB962C8B-B14F-4D97-AF65-F5344CB8AC3E}">
        <p14:creationId xmlns:p14="http://schemas.microsoft.com/office/powerpoint/2010/main" val="209996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3860-519E-4997-AC92-CD5AD5268DA0}"/>
              </a:ext>
            </a:extLst>
          </p:cNvPr>
          <p:cNvSpPr>
            <a:spLocks noGrp="1"/>
          </p:cNvSpPr>
          <p:nvPr>
            <p:ph type="title"/>
          </p:nvPr>
        </p:nvSpPr>
        <p:spPr/>
        <p:txBody>
          <a:bodyPr/>
          <a:lstStyle/>
          <a:p>
            <a:r>
              <a:rPr lang="en-US" dirty="0"/>
              <a:t>Competition Rules</a:t>
            </a:r>
          </a:p>
        </p:txBody>
      </p:sp>
      <p:sp>
        <p:nvSpPr>
          <p:cNvPr id="3" name="Content Placeholder 2">
            <a:extLst>
              <a:ext uri="{FF2B5EF4-FFF2-40B4-BE49-F238E27FC236}">
                <a16:creationId xmlns:a16="http://schemas.microsoft.com/office/drawing/2014/main" id="{49C213B4-7831-4A7E-A342-322C9A32F008}"/>
              </a:ext>
            </a:extLst>
          </p:cNvPr>
          <p:cNvSpPr>
            <a:spLocks noGrp="1"/>
          </p:cNvSpPr>
          <p:nvPr>
            <p:ph idx="1"/>
          </p:nvPr>
        </p:nvSpPr>
        <p:spPr/>
        <p:txBody>
          <a:bodyPr/>
          <a:lstStyle/>
          <a:p>
            <a:pPr marL="0" indent="0">
              <a:buNone/>
            </a:pPr>
            <a:endParaRPr lang="en-US" sz="1600" b="1" dirty="0"/>
          </a:p>
          <a:p>
            <a:r>
              <a:rPr lang="en-US" b="1" dirty="0"/>
              <a:t>Competition Rules: </a:t>
            </a:r>
          </a:p>
          <a:p>
            <a:pPr lvl="1"/>
            <a:r>
              <a:rPr lang="en-US" dirty="0"/>
              <a:t>Participants will be randomly assigned into teams and work on the project as a team. </a:t>
            </a:r>
          </a:p>
          <a:p>
            <a:pPr lvl="1"/>
            <a:r>
              <a:rPr lang="en-US" dirty="0"/>
              <a:t>Evaluation metric on Kaggle: the Gini index.</a:t>
            </a:r>
          </a:p>
          <a:p>
            <a:pPr lvl="1"/>
            <a:r>
              <a:rPr lang="en-US" dirty="0"/>
              <a:t>Evaluation component: the Gini index and presentation</a:t>
            </a:r>
          </a:p>
          <a:p>
            <a:pPr lvl="1"/>
            <a:r>
              <a:rPr lang="en-US" dirty="0"/>
              <a:t>Work together within your group, but not between groups.</a:t>
            </a:r>
          </a:p>
          <a:p>
            <a:pPr lvl="1"/>
            <a:r>
              <a:rPr lang="en-US" dirty="0"/>
              <a:t>Models can be built using any software, python/R/SAS are preferred.</a:t>
            </a:r>
          </a:p>
          <a:p>
            <a:pPr lvl="1"/>
            <a:endParaRPr lang="en-US" dirty="0"/>
          </a:p>
          <a:p>
            <a:pPr lvl="0"/>
            <a:r>
              <a:rPr lang="en-US" b="1" dirty="0"/>
              <a:t>Benchmark Model</a:t>
            </a:r>
            <a:endParaRPr lang="en-US" dirty="0"/>
          </a:p>
          <a:p>
            <a:pPr marL="628650" lvl="1" indent="-285750">
              <a:buFont typeface="Calibri" panose="020F0502020204030204" pitchFamily="34" charset="0"/>
              <a:buChar char="⁻"/>
            </a:pPr>
            <a:r>
              <a:rPr lang="en-US" dirty="0"/>
              <a:t>The benchmark will be a traditional actuarial pricing model </a:t>
            </a:r>
            <a:r>
              <a:rPr lang="en-US" altLang="zh-CN" dirty="0"/>
              <a:t>using GBM</a:t>
            </a:r>
            <a:r>
              <a:rPr lang="en-US" dirty="0"/>
              <a:t>. </a:t>
            </a:r>
          </a:p>
          <a:p>
            <a:endParaRPr lang="en-US" dirty="0"/>
          </a:p>
        </p:txBody>
      </p:sp>
      <p:sp>
        <p:nvSpPr>
          <p:cNvPr id="4" name="Slide Number Placeholder 3">
            <a:extLst>
              <a:ext uri="{FF2B5EF4-FFF2-40B4-BE49-F238E27FC236}">
                <a16:creationId xmlns:a16="http://schemas.microsoft.com/office/drawing/2014/main" id="{E2F60C92-3857-4762-B8DE-E2516A01E6E1}"/>
              </a:ext>
            </a:extLst>
          </p:cNvPr>
          <p:cNvSpPr>
            <a:spLocks noGrp="1"/>
          </p:cNvSpPr>
          <p:nvPr>
            <p:ph type="sldNum" sz="quarter" idx="11"/>
          </p:nvPr>
        </p:nvSpPr>
        <p:spPr/>
        <p:txBody>
          <a:bodyPr/>
          <a:lstStyle/>
          <a:p>
            <a:pPr>
              <a:defRPr/>
            </a:pPr>
            <a:fld id="{284A93FE-10F1-4999-A5D8-499B7BF1178B}" type="slidenum">
              <a:rPr lang="en-US" altLang="en-US" smtClean="0"/>
              <a:pPr>
                <a:defRPr/>
              </a:pPr>
              <a:t>9</a:t>
            </a:fld>
            <a:endParaRPr lang="en-US" altLang="en-US" dirty="0"/>
          </a:p>
        </p:txBody>
      </p:sp>
    </p:spTree>
    <p:extLst>
      <p:ext uri="{BB962C8B-B14F-4D97-AF65-F5344CB8AC3E}">
        <p14:creationId xmlns:p14="http://schemas.microsoft.com/office/powerpoint/2010/main" val="35770392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CCC361E297BD489E40EB6F803D8FDC" ma:contentTypeVersion="2" ma:contentTypeDescription="Create a new document." ma:contentTypeScope="" ma:versionID="99b6647a61721de2f41cb748f2b0bb4e">
  <xsd:schema xmlns:xsd="http://www.w3.org/2001/XMLSchema" xmlns:xs="http://www.w3.org/2001/XMLSchema" xmlns:p="http://schemas.microsoft.com/office/2006/metadata/properties" targetNamespace="http://schemas.microsoft.com/office/2006/metadata/properties" ma:root="true" ma:fieldsID="cf75ffb9be35daa797deaae9f330c0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A54984-2546-48D0-8A4E-5209810BDD6B}">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37857E-82A0-4A9C-B004-ECD2C4681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13778</TotalTime>
  <Words>1417</Words>
  <Application>Microsoft Office PowerPoint</Application>
  <PresentationFormat>On-screen Show (4:3)</PresentationFormat>
  <Paragraphs>250</Paragraphs>
  <Slides>19</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Wingdings</vt:lpstr>
      <vt:lpstr>Default Design</vt:lpstr>
      <vt:lpstr>Worksheet</vt:lpstr>
      <vt:lpstr>Travelers Statistical Modeling Competition U of M</vt:lpstr>
      <vt:lpstr>Travelers Company Overview</vt:lpstr>
      <vt:lpstr>What We Do</vt:lpstr>
      <vt:lpstr>Dynamics within Insurance Industry</vt:lpstr>
      <vt:lpstr>Model Building in Travelers: pricing example</vt:lpstr>
      <vt:lpstr>PowerPoint Presentation</vt:lpstr>
      <vt:lpstr>Travelers Modeling Competition</vt:lpstr>
      <vt:lpstr>2019 Travelers Case Competition Summary</vt:lpstr>
      <vt:lpstr>Competition Rules</vt:lpstr>
      <vt:lpstr>Competition Rules</vt:lpstr>
      <vt:lpstr>Data Information</vt:lpstr>
      <vt:lpstr>Variable Descriptions  </vt:lpstr>
      <vt:lpstr>Sample Data</vt:lpstr>
      <vt:lpstr>Kaggle In-Class </vt:lpstr>
      <vt:lpstr>Timeline &amp; Next Steps</vt:lpstr>
      <vt:lpstr>Leadership and Development Programs</vt:lpstr>
      <vt:lpstr>AALDP Summer Internship </vt:lpstr>
      <vt:lpstr>Questions?</vt:lpstr>
      <vt:lpstr>Contact Us!</vt:lpstr>
    </vt:vector>
  </TitlesOfParts>
  <Company>Travelers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Enterprise Creative Services</dc:creator>
  <cp:lastModifiedBy>Jin, Liz</cp:lastModifiedBy>
  <cp:revision>374</cp:revision>
  <dcterms:created xsi:type="dcterms:W3CDTF">2012-04-06T19:03:49Z</dcterms:created>
  <dcterms:modified xsi:type="dcterms:W3CDTF">2020-10-30T16:17:40Z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06dcfc6-510b-4cfc-871e-138e79a708eb_Enabled">
    <vt:lpwstr>true</vt:lpwstr>
  </property>
  <property fmtid="{D5CDD505-2E9C-101B-9397-08002B2CF9AE}" pid="3" name="MSIP_Label_706dcfc6-510b-4cfc-871e-138e79a708eb_SetDate">
    <vt:lpwstr>2020-10-28T14:16:38Z</vt:lpwstr>
  </property>
  <property fmtid="{D5CDD505-2E9C-101B-9397-08002B2CF9AE}" pid="4" name="MSIP_Label_706dcfc6-510b-4cfc-871e-138e79a708eb_Method">
    <vt:lpwstr>Standard</vt:lpwstr>
  </property>
  <property fmtid="{D5CDD505-2E9C-101B-9397-08002B2CF9AE}" pid="5" name="MSIP_Label_706dcfc6-510b-4cfc-871e-138e79a708eb_Name">
    <vt:lpwstr>Internal</vt:lpwstr>
  </property>
  <property fmtid="{D5CDD505-2E9C-101B-9397-08002B2CF9AE}" pid="6" name="MSIP_Label_706dcfc6-510b-4cfc-871e-138e79a708eb_SiteId">
    <vt:lpwstr>399ead0d-c7c4-4583-88a4-d98814f80b0e</vt:lpwstr>
  </property>
  <property fmtid="{D5CDD505-2E9C-101B-9397-08002B2CF9AE}" pid="7" name="MSIP_Label_706dcfc6-510b-4cfc-871e-138e79a708eb_ActionId">
    <vt:lpwstr>6087c4ec-d2e2-4fdb-a9a6-992a5d29dc58</vt:lpwstr>
  </property>
  <property fmtid="{D5CDD505-2E9C-101B-9397-08002B2CF9AE}" pid="8" name="MSIP_Label_706dcfc6-510b-4cfc-871e-138e79a708eb_ContentBits">
    <vt:lpwstr>0</vt:lpwstr>
  </property>
</Properties>
</file>