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92" r:id="rId5"/>
    <p:sldId id="282" r:id="rId6"/>
    <p:sldId id="367" r:id="rId7"/>
    <p:sldId id="382" r:id="rId8"/>
    <p:sldId id="388" r:id="rId9"/>
    <p:sldId id="389" r:id="rId10"/>
    <p:sldId id="391" r:id="rId11"/>
    <p:sldId id="392" r:id="rId12"/>
    <p:sldId id="393" r:id="rId13"/>
    <p:sldId id="394" r:id="rId14"/>
    <p:sldId id="395" r:id="rId15"/>
    <p:sldId id="3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>
            <a:fillRect/>
          </a:stretch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3413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74713" y="2337878"/>
            <a:ext cx="4949825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x-none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Midterm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Report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2272" y="4033039"/>
            <a:ext cx="416937" cy="416934"/>
            <a:chOff x="891974" y="4415843"/>
            <a:chExt cx="450443" cy="450443"/>
          </a:xfrm>
        </p:grpSpPr>
        <p:sp>
          <p:nvSpPr>
            <p:cNvPr id="10" name="椭圆 9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33079" y="4100318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汇报人：赵力达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汪至圆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王凯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4018" y="4681774"/>
            <a:ext cx="416937" cy="416934"/>
            <a:chOff x="891974" y="4415843"/>
            <a:chExt cx="450443" cy="450443"/>
          </a:xfrm>
        </p:grpSpPr>
        <p:sp>
          <p:nvSpPr>
            <p:cNvPr id="14" name="椭圆 13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60763" y="4736352"/>
            <a:ext cx="140970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时间：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2019.</a:t>
            </a:r>
            <a:r>
              <a:rPr lang="x-none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5.9</a:t>
            </a:r>
            <a:endParaRPr lang="x-none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713" y="1852613"/>
            <a:ext cx="514159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201</a:t>
            </a:r>
            <a:r>
              <a:rPr lang="x-none" altLang="en-US" sz="2400" dirty="0">
                <a:solidFill>
                  <a:schemeClr val="accent1"/>
                </a:solidFill>
                <a:latin typeface="+mj-ea"/>
                <a:ea typeface="+mj-ea"/>
              </a:rPr>
              <a:t>9 Spring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 Innovative Experiment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161377" y="545121"/>
            <a:ext cx="295275" cy="152400"/>
            <a:chOff x="3867150" y="1504950"/>
            <a:chExt cx="295275" cy="1524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867150" y="1504950"/>
              <a:ext cx="295275" cy="0"/>
            </a:xfrm>
            <a:prstGeom prst="line">
              <a:avLst/>
            </a:prstGeom>
            <a:ln w="28575"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67150" y="1581150"/>
              <a:ext cx="295275" cy="0"/>
            </a:xfrm>
            <a:prstGeom prst="line">
              <a:avLst/>
            </a:prstGeom>
            <a:ln w="28575"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867150" y="1657350"/>
              <a:ext cx="295275" cy="0"/>
            </a:xfrm>
            <a:prstGeom prst="line">
              <a:avLst/>
            </a:prstGeom>
            <a:ln w="28575"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1386840"/>
            <a:ext cx="5162550" cy="4782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5575" y="1386840"/>
            <a:ext cx="4258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How to judge the front and back of a triangle</a:t>
            </a:r>
            <a:r>
              <a:rPr lang="x-none" sz="2400"/>
              <a:t>?</a:t>
            </a:r>
            <a:endParaRPr lang="x-none" sz="2400"/>
          </a:p>
        </p:txBody>
      </p:sp>
    </p:spTree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1386840"/>
            <a:ext cx="5162550" cy="4782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5575" y="1386840"/>
            <a:ext cx="4258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How to judge the front and back of a triangle</a:t>
            </a:r>
            <a:r>
              <a:rPr lang="x-none" sz="2400"/>
              <a:t>?</a:t>
            </a:r>
            <a:endParaRPr lang="x-none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7740"/>
          <a:stretch>
            <a:fillRect/>
          </a:stretch>
        </p:blipFill>
        <p:spPr>
          <a:xfrm>
            <a:off x="6108700" y="3128010"/>
            <a:ext cx="4743450" cy="103695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1386840"/>
            <a:ext cx="5162550" cy="4782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1605280"/>
            <a:ext cx="3638550" cy="364807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40503" y="450599"/>
            <a:ext cx="5061857" cy="697341"/>
            <a:chOff x="6096000" y="2061026"/>
            <a:chExt cx="5061857" cy="697341"/>
          </a:xfrm>
        </p:grpSpPr>
        <p:sp>
          <p:nvSpPr>
            <p:cNvPr id="28" name="文本框 27"/>
            <p:cNvSpPr txBox="1"/>
            <p:nvPr/>
          </p:nvSpPr>
          <p:spPr>
            <a:xfrm>
              <a:off x="6096000" y="2061026"/>
              <a:ext cx="1845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/>
                <a:t>Reference</a:t>
              </a:r>
              <a:endParaRPr lang="zh-CN" altLang="en-US" sz="28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66699" y="1373775"/>
            <a:ext cx="87809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[1] P. Shirley, “Ray tracing in one weekend,” 2016.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[2] J. M. Snyder and A. H. Barr, Ray tracing complex models containing</a:t>
            </a:r>
            <a:endParaRPr lang="en-US" altLang="zh-CN"/>
          </a:p>
          <a:p>
            <a:r>
              <a:rPr lang="en-US" altLang="zh-CN"/>
              <a:t>surface tessellations. ACM, 1987, vol. 21, no. 4.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5302" y="1815756"/>
            <a:ext cx="297280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Contents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2444" y="2648530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9355" y="1934210"/>
            <a:ext cx="493458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x-none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Program structure introduction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69533" y="4003812"/>
            <a:ext cx="5061857" cy="722741"/>
            <a:chOff x="6096000" y="2061026"/>
            <a:chExt cx="5061857" cy="722741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24853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sz="2400" b="1" dirty="0">
                  <a:solidFill>
                    <a:schemeClr val="accent2"/>
                  </a:solidFill>
                </a:rPr>
                <a:t>Noise reduction</a:t>
              </a:r>
              <a:endParaRPr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5081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381690" y="193427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81690" y="294820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81690" y="396213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59372" y="2979216"/>
            <a:ext cx="5061857" cy="722741"/>
            <a:chOff x="6096000" y="2061026"/>
            <a:chExt cx="5061857" cy="722741"/>
          </a:xfrm>
        </p:grpSpPr>
        <p:sp>
          <p:nvSpPr>
            <p:cNvPr id="27" name="文本框 26"/>
            <p:cNvSpPr txBox="1"/>
            <p:nvPr/>
          </p:nvSpPr>
          <p:spPr>
            <a:xfrm>
              <a:off x="6096000" y="2061026"/>
              <a:ext cx="23323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Triangle model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6000" y="25081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x-none" altLang="en-US" sz="1200" dirty="0">
                  <a:solidFill>
                    <a:schemeClr val="accent2"/>
                  </a:solidFill>
                </a:rPr>
                <a:t>Add a new model</a:t>
              </a:r>
              <a:endParaRPr lang="x-none" altLang="en-US" sz="12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730885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x-non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Program structure introduction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572516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x-none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Program structure introduction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430" y="1082040"/>
            <a:ext cx="6021070" cy="555434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3408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Triangle model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403985"/>
            <a:ext cx="7146290" cy="4764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74710" y="198056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Why we need triangle?</a:t>
            </a:r>
            <a:endParaRPr lang="x-none" altLang="zh-CN"/>
          </a:p>
        </p:txBody>
      </p:sp>
    </p:spTree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1386840"/>
            <a:ext cx="5162550" cy="4782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6050" y="1386840"/>
            <a:ext cx="4258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How to judge the intersection of </a:t>
            </a:r>
            <a:r>
              <a:rPr lang="x-none" altLang="zh-CN" sz="2400"/>
              <a:t>ray </a:t>
            </a:r>
            <a:r>
              <a:rPr lang="zh-CN" altLang="en-US" sz="2400"/>
              <a:t>and triangle</a:t>
            </a:r>
            <a:r>
              <a:rPr lang="x-none" altLang="zh-CN" sz="2400"/>
              <a:t>?</a:t>
            </a:r>
            <a:endParaRPr lang="x-none" altLang="zh-CN" sz="2400"/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2120900"/>
            <a:ext cx="4286885" cy="3971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2150" y="296545"/>
            <a:ext cx="4258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How to judge the intersection of </a:t>
            </a:r>
            <a:r>
              <a:rPr lang="x-none" altLang="zh-CN" sz="2400"/>
              <a:t>ray </a:t>
            </a:r>
            <a:r>
              <a:rPr lang="zh-CN" altLang="en-US" sz="2400"/>
              <a:t>and triangle</a:t>
            </a:r>
            <a:r>
              <a:rPr lang="x-none" altLang="zh-CN" sz="2400"/>
              <a:t>?</a:t>
            </a:r>
            <a:endParaRPr lang="x-none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40" y="2049145"/>
            <a:ext cx="7896860" cy="330962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740503" y="450599"/>
            <a:ext cx="26924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sym typeface="+mn-ea"/>
              </a:rPr>
              <a:t>Triangle model</a:t>
            </a:r>
            <a:endParaRPr lang="x-none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2150" y="296545"/>
            <a:ext cx="4258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How to judge the intersection of </a:t>
            </a:r>
            <a:r>
              <a:rPr lang="x-none" altLang="zh-CN" sz="2400"/>
              <a:t>ray </a:t>
            </a:r>
            <a:r>
              <a:rPr lang="zh-CN" altLang="en-US" sz="2400"/>
              <a:t>and triangle</a:t>
            </a:r>
            <a:r>
              <a:rPr lang="x-none" altLang="zh-CN" sz="2400"/>
              <a:t>?</a:t>
            </a:r>
            <a:endParaRPr lang="x-none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162165" y="6330315"/>
            <a:ext cx="4981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https://en.wikipedia.org/wiki/Cramer%27s_rule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2609850"/>
            <a:ext cx="3999230" cy="1359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6745" y="1739265"/>
            <a:ext cx="2540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800"/>
              <a:t>Cramer's Rule:</a:t>
            </a:r>
            <a:endParaRPr lang="x-none" altLang="zh-CN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45" y="1739265"/>
            <a:ext cx="6706870" cy="365950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858</Words>
  <Application>WPS 演示</Application>
  <PresentationFormat>宽屏</PresentationFormat>
  <Paragraphs>73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思源黑体 CN</vt:lpstr>
      <vt:lpstr>经典综艺体简</vt:lpstr>
      <vt:lpstr>思源宋体 CN</vt:lpstr>
      <vt:lpstr>时尚中黑简体</vt:lpstr>
      <vt:lpstr>Liberation Sans</vt:lpstr>
      <vt:lpstr>宋体</vt:lpstr>
      <vt:lpstr>Arial Unicode MS</vt:lpstr>
      <vt:lpstr>等线</vt:lpstr>
      <vt:lpstr>Pothana2000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snwk</cp:lastModifiedBy>
  <cp:revision>48</cp:revision>
  <dcterms:created xsi:type="dcterms:W3CDTF">2019-05-08T18:12:18Z</dcterms:created>
  <dcterms:modified xsi:type="dcterms:W3CDTF">2019-05-08T18:12:18Z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