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8733DD0-9389-4F1F-8C89-C5CBE43C481B}" type="datetimeFigureOut">
              <a:rPr lang="zh-CN" altLang="en-US" smtClean="0"/>
              <a:t>2022/11/2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1078341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733DD0-9389-4F1F-8C89-C5CBE43C481B}" type="datetimeFigureOut">
              <a:rPr lang="zh-CN" altLang="en-US" smtClean="0"/>
              <a:t>2022/11/2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2430693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733DD0-9389-4F1F-8C89-C5CBE43C481B}" type="datetimeFigureOut">
              <a:rPr lang="zh-CN" altLang="en-US" smtClean="0"/>
              <a:t>2022/11/2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2955214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733DD0-9389-4F1F-8C89-C5CBE43C481B}" type="datetimeFigureOut">
              <a:rPr lang="zh-CN" altLang="en-US" smtClean="0"/>
              <a:t>2022/11/2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405677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8733DD0-9389-4F1F-8C89-C5CBE43C481B}" type="datetimeFigureOut">
              <a:rPr lang="zh-CN" altLang="en-US" smtClean="0"/>
              <a:t>2022/11/2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1561601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8733DD0-9389-4F1F-8C89-C5CBE43C481B}" type="datetimeFigureOut">
              <a:rPr lang="zh-CN" altLang="en-US" smtClean="0"/>
              <a:t>2022/11/2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192114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8733DD0-9389-4F1F-8C89-C5CBE43C481B}" type="datetimeFigureOut">
              <a:rPr lang="zh-CN" altLang="en-US" smtClean="0"/>
              <a:t>2022/11/2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3386769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8733DD0-9389-4F1F-8C89-C5CBE43C481B}" type="datetimeFigureOut">
              <a:rPr lang="zh-CN" altLang="en-US" smtClean="0"/>
              <a:t>2022/11/2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2746981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733DD0-9389-4F1F-8C89-C5CBE43C481B}" type="datetimeFigureOut">
              <a:rPr lang="zh-CN" altLang="en-US" smtClean="0"/>
              <a:t>2022/11/2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3812314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8733DD0-9389-4F1F-8C89-C5CBE43C481B}" type="datetimeFigureOut">
              <a:rPr lang="zh-CN" altLang="en-US" smtClean="0"/>
              <a:t>2022/11/2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3047194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8733DD0-9389-4F1F-8C89-C5CBE43C481B}" type="datetimeFigureOut">
              <a:rPr lang="zh-CN" altLang="en-US" smtClean="0"/>
              <a:t>2022/11/2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621871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33DD0-9389-4F1F-8C89-C5CBE43C481B}" type="datetimeFigureOut">
              <a:rPr lang="zh-CN" altLang="en-US" smtClean="0"/>
              <a:t>2022/11/2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236618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可扩展子空间聚类</a:t>
            </a:r>
          </a:p>
        </p:txBody>
      </p:sp>
      <p:sp>
        <p:nvSpPr>
          <p:cNvPr id="3" name="副标题 2"/>
          <p:cNvSpPr>
            <a:spLocks noGrp="1"/>
          </p:cNvSpPr>
          <p:nvPr>
            <p:ph type="subTitle" idx="1"/>
          </p:nvPr>
        </p:nvSpPr>
        <p:spPr/>
        <p:txBody>
          <a:bodyPr/>
          <a:lstStyle/>
          <a:p>
            <a:r>
              <a:rPr lang="en-US" altLang="zh-CN" dirty="0"/>
              <a:t>2022.5.15</a:t>
            </a:r>
            <a:endParaRPr lang="zh-CN" altLang="en-US" dirty="0"/>
          </a:p>
        </p:txBody>
      </p:sp>
    </p:spTree>
    <p:extLst>
      <p:ext uri="{BB962C8B-B14F-4D97-AF65-F5344CB8AC3E}">
        <p14:creationId xmlns:p14="http://schemas.microsoft.com/office/powerpoint/2010/main" val="1413442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0551" y="189781"/>
            <a:ext cx="1699404" cy="369332"/>
          </a:xfrm>
          <a:prstGeom prst="rect">
            <a:avLst/>
          </a:prstGeom>
          <a:noFill/>
        </p:spPr>
        <p:txBody>
          <a:bodyPr wrap="square" rtlCol="0">
            <a:spAutoFit/>
          </a:bodyPr>
          <a:lstStyle/>
          <a:p>
            <a:r>
              <a:rPr lang="en-US" altLang="zh-CN" dirty="0"/>
              <a:t>2022.7.6</a:t>
            </a:r>
            <a:endParaRPr lang="zh-CN" altLang="en-US" dirty="0"/>
          </a:p>
        </p:txBody>
      </p:sp>
      <p:sp>
        <p:nvSpPr>
          <p:cNvPr id="5" name="文本框 4"/>
          <p:cNvSpPr txBox="1"/>
          <p:nvPr/>
        </p:nvSpPr>
        <p:spPr>
          <a:xfrm>
            <a:off x="793630" y="836762"/>
            <a:ext cx="6625087" cy="923330"/>
          </a:xfrm>
          <a:prstGeom prst="rect">
            <a:avLst/>
          </a:prstGeom>
          <a:noFill/>
        </p:spPr>
        <p:txBody>
          <a:bodyPr wrap="square" rtlCol="0">
            <a:spAutoFit/>
          </a:bodyPr>
          <a:lstStyle/>
          <a:p>
            <a:r>
              <a:rPr lang="zh-CN" altLang="en-US" dirty="0"/>
              <a:t>系数矩阵和谱聚类一般是分开进行的，可否把它们联合起来求解</a:t>
            </a:r>
            <a:endParaRPr lang="en-US" altLang="zh-CN" dirty="0"/>
          </a:p>
          <a:p>
            <a:endParaRPr lang="en-US" altLang="zh-CN" dirty="0"/>
          </a:p>
          <a:p>
            <a:r>
              <a:rPr lang="zh-CN" altLang="en-US" dirty="0"/>
              <a:t>线性感知解决什么问题，深度学习有无方法实现</a:t>
            </a:r>
          </a:p>
        </p:txBody>
      </p:sp>
    </p:spTree>
    <p:extLst>
      <p:ext uri="{BB962C8B-B14F-4D97-AF65-F5344CB8AC3E}">
        <p14:creationId xmlns:p14="http://schemas.microsoft.com/office/powerpoint/2010/main" val="296583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1925" y="448574"/>
            <a:ext cx="2277373" cy="369332"/>
          </a:xfrm>
          <a:prstGeom prst="rect">
            <a:avLst/>
          </a:prstGeom>
          <a:noFill/>
        </p:spPr>
        <p:txBody>
          <a:bodyPr wrap="square" rtlCol="0">
            <a:spAutoFit/>
          </a:bodyPr>
          <a:lstStyle/>
          <a:p>
            <a:r>
              <a:rPr lang="en-US" altLang="zh-CN" dirty="0"/>
              <a:t>2022.7.19</a:t>
            </a:r>
            <a:endParaRPr lang="zh-CN" altLang="en-US" dirty="0"/>
          </a:p>
        </p:txBody>
      </p:sp>
      <p:sp>
        <p:nvSpPr>
          <p:cNvPr id="5" name="文本框 4"/>
          <p:cNvSpPr txBox="1"/>
          <p:nvPr/>
        </p:nvSpPr>
        <p:spPr>
          <a:xfrm>
            <a:off x="638355" y="1035170"/>
            <a:ext cx="9963509" cy="2031325"/>
          </a:xfrm>
          <a:prstGeom prst="rect">
            <a:avLst/>
          </a:prstGeom>
          <a:noFill/>
        </p:spPr>
        <p:txBody>
          <a:bodyPr wrap="square" rtlCol="0">
            <a:spAutoFit/>
          </a:bodyPr>
          <a:lstStyle/>
          <a:p>
            <a:r>
              <a:rPr lang="en-US" altLang="zh-CN" dirty="0"/>
              <a:t>1.</a:t>
            </a:r>
            <a:r>
              <a:rPr lang="zh-CN" altLang="en-US" dirty="0"/>
              <a:t>自表达网络可否改为孪生网络？有待尝试</a:t>
            </a:r>
            <a:endParaRPr lang="en-US" altLang="zh-CN" dirty="0"/>
          </a:p>
          <a:p>
            <a:endParaRPr lang="en-US" altLang="zh-CN" dirty="0"/>
          </a:p>
          <a:p>
            <a:r>
              <a:rPr lang="en-US" altLang="zh-CN" dirty="0"/>
              <a:t>2.</a:t>
            </a:r>
            <a:r>
              <a:rPr lang="zh-CN" altLang="en-US" dirty="0"/>
              <a:t>自表达网络和深度谱聚类整合成一个网络？有待尝试</a:t>
            </a:r>
            <a:endParaRPr lang="en-US" altLang="zh-CN" dirty="0"/>
          </a:p>
          <a:p>
            <a:endParaRPr lang="en-US" altLang="zh-CN" dirty="0"/>
          </a:p>
          <a:p>
            <a:r>
              <a:rPr lang="en-US" altLang="zh-CN" dirty="0"/>
              <a:t>3.</a:t>
            </a:r>
            <a:r>
              <a:rPr lang="zh-CN" altLang="en-US" dirty="0"/>
              <a:t>聚类阶段是否可以采用分类的</a:t>
            </a:r>
            <a:r>
              <a:rPr lang="en-US" altLang="zh-CN" dirty="0"/>
              <a:t>head</a:t>
            </a:r>
            <a:r>
              <a:rPr lang="zh-CN" altLang="en-US" dirty="0"/>
              <a:t>，全连接</a:t>
            </a:r>
            <a:r>
              <a:rPr lang="en-US" altLang="zh-CN" dirty="0"/>
              <a:t>+</a:t>
            </a:r>
            <a:r>
              <a:rPr lang="en-US" altLang="zh-CN" dirty="0" err="1"/>
              <a:t>softmax</a:t>
            </a:r>
            <a:r>
              <a:rPr lang="zh-CN" altLang="en-US" dirty="0"/>
              <a:t>？有待尝试</a:t>
            </a:r>
            <a:endParaRPr lang="en-US" altLang="zh-CN" dirty="0"/>
          </a:p>
          <a:p>
            <a:endParaRPr lang="en-US" altLang="zh-CN" dirty="0"/>
          </a:p>
          <a:p>
            <a:r>
              <a:rPr lang="en-US" altLang="zh-CN" dirty="0"/>
              <a:t>4.</a:t>
            </a:r>
            <a:r>
              <a:rPr lang="zh-CN" altLang="en-US" dirty="0"/>
              <a:t>利用</a:t>
            </a:r>
            <a:r>
              <a:rPr lang="en-US" altLang="zh-CN" dirty="0"/>
              <a:t>kl</a:t>
            </a:r>
            <a:r>
              <a:rPr lang="zh-CN" altLang="en-US"/>
              <a:t>散度还是互信息来协助训练？都有待尝试</a:t>
            </a:r>
            <a:endParaRPr lang="zh-CN" altLang="en-US" dirty="0"/>
          </a:p>
        </p:txBody>
      </p:sp>
    </p:spTree>
    <p:extLst>
      <p:ext uri="{BB962C8B-B14F-4D97-AF65-F5344CB8AC3E}">
        <p14:creationId xmlns:p14="http://schemas.microsoft.com/office/powerpoint/2010/main" val="100099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55608" y="388189"/>
            <a:ext cx="1380226" cy="369332"/>
          </a:xfrm>
          <a:prstGeom prst="rect">
            <a:avLst/>
          </a:prstGeom>
          <a:noFill/>
        </p:spPr>
        <p:txBody>
          <a:bodyPr wrap="square" rtlCol="0">
            <a:spAutoFit/>
          </a:bodyPr>
          <a:lstStyle/>
          <a:p>
            <a:r>
              <a:rPr lang="en-US" altLang="zh-CN" dirty="0"/>
              <a:t>2022.8.9</a:t>
            </a:r>
            <a:endParaRPr lang="zh-CN" altLang="en-US" dirty="0"/>
          </a:p>
        </p:txBody>
      </p:sp>
      <p:sp>
        <p:nvSpPr>
          <p:cNvPr id="5" name="文本框 4"/>
          <p:cNvSpPr txBox="1"/>
          <p:nvPr/>
        </p:nvSpPr>
        <p:spPr>
          <a:xfrm>
            <a:off x="1086928" y="1155940"/>
            <a:ext cx="7781027" cy="1200329"/>
          </a:xfrm>
          <a:prstGeom prst="rect">
            <a:avLst/>
          </a:prstGeom>
          <a:noFill/>
        </p:spPr>
        <p:txBody>
          <a:bodyPr wrap="square" rtlCol="0">
            <a:spAutoFit/>
          </a:bodyPr>
          <a:lstStyle/>
          <a:p>
            <a:r>
              <a:rPr lang="zh-CN" altLang="en-US" dirty="0"/>
              <a:t>还是不行，做不动的方向</a:t>
            </a:r>
            <a:endParaRPr lang="en-US" altLang="zh-CN" dirty="0"/>
          </a:p>
          <a:p>
            <a:endParaRPr lang="en-US" altLang="zh-CN" dirty="0"/>
          </a:p>
          <a:p>
            <a:endParaRPr lang="en-US" altLang="zh-CN" dirty="0"/>
          </a:p>
          <a:p>
            <a:r>
              <a:rPr lang="zh-CN" altLang="en-US" dirty="0"/>
              <a:t>孪生网络</a:t>
            </a:r>
            <a:r>
              <a:rPr lang="en-US" altLang="zh-CN" dirty="0"/>
              <a:t>+</a:t>
            </a:r>
            <a:r>
              <a:rPr lang="zh-CN" altLang="en-US" dirty="0"/>
              <a:t>深度谱聚类</a:t>
            </a:r>
            <a:r>
              <a:rPr lang="en-US" altLang="zh-CN" dirty="0"/>
              <a:t>+k-means -&gt; </a:t>
            </a:r>
            <a:r>
              <a:rPr lang="zh-CN" altLang="en-US" dirty="0"/>
              <a:t>分类</a:t>
            </a:r>
            <a:r>
              <a:rPr lang="en-US" altLang="zh-CN" dirty="0"/>
              <a:t>head</a:t>
            </a:r>
            <a:r>
              <a:rPr lang="zh-CN" altLang="en-US" dirty="0"/>
              <a:t>训练</a:t>
            </a:r>
            <a:endParaRPr lang="en-US" altLang="zh-CN" dirty="0"/>
          </a:p>
        </p:txBody>
      </p:sp>
    </p:spTree>
    <p:extLst>
      <p:ext uri="{BB962C8B-B14F-4D97-AF65-F5344CB8AC3E}">
        <p14:creationId xmlns:p14="http://schemas.microsoft.com/office/powerpoint/2010/main" val="2443374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8189" y="508958"/>
            <a:ext cx="1311215" cy="369332"/>
          </a:xfrm>
          <a:prstGeom prst="rect">
            <a:avLst/>
          </a:prstGeom>
          <a:noFill/>
        </p:spPr>
        <p:txBody>
          <a:bodyPr wrap="square" rtlCol="0">
            <a:spAutoFit/>
          </a:bodyPr>
          <a:lstStyle/>
          <a:p>
            <a:r>
              <a:rPr lang="en-US" altLang="zh-CN" dirty="0"/>
              <a:t>2022.8.15</a:t>
            </a:r>
            <a:endParaRPr lang="zh-CN" altLang="en-US" dirty="0"/>
          </a:p>
        </p:txBody>
      </p:sp>
      <p:sp>
        <p:nvSpPr>
          <p:cNvPr id="5" name="文本框 4"/>
          <p:cNvSpPr txBox="1"/>
          <p:nvPr/>
        </p:nvSpPr>
        <p:spPr>
          <a:xfrm>
            <a:off x="586596" y="1181819"/>
            <a:ext cx="10765766" cy="4801314"/>
          </a:xfrm>
          <a:prstGeom prst="rect">
            <a:avLst/>
          </a:prstGeom>
          <a:noFill/>
        </p:spPr>
        <p:txBody>
          <a:bodyPr wrap="square" rtlCol="0">
            <a:spAutoFit/>
          </a:bodyPr>
          <a:lstStyle/>
          <a:p>
            <a:r>
              <a:rPr lang="zh-CN" altLang="en-US" b="1" dirty="0">
                <a:latin typeface="等线" panose="02010600030101010101" pitchFamily="2" charset="-122"/>
                <a:ea typeface="等线" panose="02010600030101010101" pitchFamily="2" charset="-122"/>
              </a:rPr>
              <a:t>关键其实在于数据点之间相似度的度量，这一点上可以尝试抛弃自表示模型</a:t>
            </a:r>
            <a:endParaRPr lang="en-US" altLang="zh-CN" b="1" dirty="0">
              <a:latin typeface="等线" panose="02010600030101010101" pitchFamily="2" charset="-122"/>
              <a:ea typeface="等线" panose="02010600030101010101" pitchFamily="2" charset="-122"/>
            </a:endParaRPr>
          </a:p>
          <a:p>
            <a:endParaRPr lang="en-US" altLang="zh-CN" b="1" dirty="0">
              <a:latin typeface="等线" panose="02010600030101010101" pitchFamily="2" charset="-122"/>
              <a:ea typeface="等线" panose="02010600030101010101" pitchFamily="2" charset="-122"/>
            </a:endParaRPr>
          </a:p>
          <a:p>
            <a:r>
              <a:rPr lang="zh-CN" altLang="en-US" b="1" dirty="0">
                <a:latin typeface="等线" panose="02010600030101010101" pitchFamily="2" charset="-122"/>
                <a:ea typeface="等线" panose="02010600030101010101" pitchFamily="2" charset="-122"/>
              </a:rPr>
              <a:t>待读文献：</a:t>
            </a:r>
            <a:endParaRPr lang="en-US" altLang="zh-CN" b="1" dirty="0">
              <a:latin typeface="等线" panose="02010600030101010101" pitchFamily="2" charset="-122"/>
              <a:ea typeface="等线" panose="02010600030101010101" pitchFamily="2" charset="-122"/>
            </a:endParaRP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rPr>
              <a:t>Adaptive low-rank kernel block diagonal representation subspace clustering</a:t>
            </a: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rPr>
              <a:t>Cascade Subspace Clustering</a:t>
            </a: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rPr>
              <a:t>Coupled low rank representation and subspace clustering</a:t>
            </a: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rPr>
              <a:t>Kernel Two-Dimensional Ridge Regression for Subspace Clustering</a:t>
            </a: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rPr>
              <a:t>Learnable low-rank latent dictionary for subspace clustering</a:t>
            </a: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rPr>
              <a:t>Low-rank representation with adaptive dictionary learning for subspace clustering</a:t>
            </a: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rPr>
              <a:t>Orderly Subspace Clustering </a:t>
            </a:r>
            <a:endParaRPr lang="zh-CN" altLang="en-US" b="1"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331204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4453" y="310551"/>
            <a:ext cx="1854679" cy="369332"/>
          </a:xfrm>
          <a:prstGeom prst="rect">
            <a:avLst/>
          </a:prstGeom>
          <a:noFill/>
        </p:spPr>
        <p:txBody>
          <a:bodyPr wrap="square" rtlCol="0">
            <a:spAutoFit/>
          </a:bodyPr>
          <a:lstStyle/>
          <a:p>
            <a:r>
              <a:rPr lang="en-US" altLang="zh-CN" dirty="0"/>
              <a:t>2022.8.18</a:t>
            </a:r>
            <a:endParaRPr lang="zh-CN" altLang="en-US" dirty="0"/>
          </a:p>
        </p:txBody>
      </p:sp>
      <p:sp>
        <p:nvSpPr>
          <p:cNvPr id="5" name="文本框 4"/>
          <p:cNvSpPr txBox="1"/>
          <p:nvPr/>
        </p:nvSpPr>
        <p:spPr>
          <a:xfrm>
            <a:off x="474453" y="1009291"/>
            <a:ext cx="9316528" cy="923330"/>
          </a:xfrm>
          <a:prstGeom prst="rect">
            <a:avLst/>
          </a:prstGeom>
          <a:noFill/>
        </p:spPr>
        <p:txBody>
          <a:bodyPr wrap="square" rtlCol="0">
            <a:spAutoFit/>
          </a:bodyPr>
          <a:lstStyle/>
          <a:p>
            <a:r>
              <a:rPr lang="zh-CN" altLang="en-US" dirty="0"/>
              <a:t>找了几篇关于谱聚类的文献，待看</a:t>
            </a:r>
            <a:endParaRPr lang="en-US" altLang="zh-CN" dirty="0"/>
          </a:p>
          <a:p>
            <a:endParaRPr lang="en-US" altLang="zh-CN" dirty="0"/>
          </a:p>
          <a:p>
            <a:r>
              <a:rPr lang="zh-CN" altLang="en-US" dirty="0"/>
              <a:t>对比聚类在于定义正负样本多视图中可以为将各个视图之间的样本相似度等作为正样本</a:t>
            </a:r>
          </a:p>
        </p:txBody>
      </p:sp>
    </p:spTree>
    <p:extLst>
      <p:ext uri="{BB962C8B-B14F-4D97-AF65-F5344CB8AC3E}">
        <p14:creationId xmlns:p14="http://schemas.microsoft.com/office/powerpoint/2010/main" val="103649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xmlns="" id="{8FFD559D-3009-B949-7E1B-1DAC48D0F4A9}"/>
              </a:ext>
            </a:extLst>
          </p:cNvPr>
          <p:cNvSpPr txBox="1"/>
          <p:nvPr/>
        </p:nvSpPr>
        <p:spPr>
          <a:xfrm>
            <a:off x="719091" y="408373"/>
            <a:ext cx="1722268" cy="369332"/>
          </a:xfrm>
          <a:prstGeom prst="rect">
            <a:avLst/>
          </a:prstGeom>
          <a:noFill/>
        </p:spPr>
        <p:txBody>
          <a:bodyPr wrap="square" rtlCol="0">
            <a:spAutoFit/>
          </a:bodyPr>
          <a:lstStyle/>
          <a:p>
            <a:r>
              <a:rPr lang="en-US" altLang="zh-CN" dirty="0"/>
              <a:t>2022.10.6</a:t>
            </a:r>
            <a:endParaRPr lang="zh-CN" altLang="en-US" dirty="0"/>
          </a:p>
        </p:txBody>
      </p:sp>
      <p:sp>
        <p:nvSpPr>
          <p:cNvPr id="7" name="文本框 6">
            <a:extLst>
              <a:ext uri="{FF2B5EF4-FFF2-40B4-BE49-F238E27FC236}">
                <a16:creationId xmlns:a16="http://schemas.microsoft.com/office/drawing/2014/main" xmlns="" id="{341BF853-7BAE-313A-6DBA-A3D56078758D}"/>
              </a:ext>
            </a:extLst>
          </p:cNvPr>
          <p:cNvSpPr txBox="1"/>
          <p:nvPr/>
        </p:nvSpPr>
        <p:spPr>
          <a:xfrm>
            <a:off x="1349406" y="1136342"/>
            <a:ext cx="8318377" cy="646331"/>
          </a:xfrm>
          <a:prstGeom prst="rect">
            <a:avLst/>
          </a:prstGeom>
          <a:noFill/>
        </p:spPr>
        <p:txBody>
          <a:bodyPr wrap="square" rtlCol="0">
            <a:spAutoFit/>
          </a:bodyPr>
          <a:lstStyle/>
          <a:p>
            <a:r>
              <a:rPr lang="en-US" altLang="zh-CN" dirty="0"/>
              <a:t>Self-Supervised Deep Subspace Clustering with Entropy-norm</a:t>
            </a:r>
          </a:p>
          <a:p>
            <a:r>
              <a:rPr lang="zh-CN" altLang="en-US" dirty="0"/>
              <a:t>来自：</a:t>
            </a:r>
            <a:r>
              <a:rPr lang="en-US" altLang="zh-CN" dirty="0" err="1"/>
              <a:t>arXiv</a:t>
            </a:r>
            <a:endParaRPr lang="zh-CN" altLang="en-US" dirty="0"/>
          </a:p>
        </p:txBody>
      </p:sp>
      <p:pic>
        <p:nvPicPr>
          <p:cNvPr id="9" name="图片 8">
            <a:extLst>
              <a:ext uri="{FF2B5EF4-FFF2-40B4-BE49-F238E27FC236}">
                <a16:creationId xmlns:a16="http://schemas.microsoft.com/office/drawing/2014/main" xmlns="" id="{7AAD8C4A-B6EE-A01F-BE90-B5AA993BDFD9}"/>
              </a:ext>
            </a:extLst>
          </p:cNvPr>
          <p:cNvPicPr>
            <a:picLocks noChangeAspect="1"/>
          </p:cNvPicPr>
          <p:nvPr/>
        </p:nvPicPr>
        <p:blipFill>
          <a:blip r:embed="rId2"/>
          <a:stretch>
            <a:fillRect/>
          </a:stretch>
        </p:blipFill>
        <p:spPr>
          <a:xfrm>
            <a:off x="4279037" y="1871561"/>
            <a:ext cx="7699483" cy="4381324"/>
          </a:xfrm>
          <a:prstGeom prst="rect">
            <a:avLst/>
          </a:prstGeom>
        </p:spPr>
      </p:pic>
      <p:sp>
        <p:nvSpPr>
          <p:cNvPr id="10" name="文本框 9">
            <a:extLst>
              <a:ext uri="{FF2B5EF4-FFF2-40B4-BE49-F238E27FC236}">
                <a16:creationId xmlns:a16="http://schemas.microsoft.com/office/drawing/2014/main" xmlns="" id="{BDD8BC63-437B-6F11-C411-69447A9EA702}"/>
              </a:ext>
            </a:extLst>
          </p:cNvPr>
          <p:cNvSpPr txBox="1"/>
          <p:nvPr/>
        </p:nvSpPr>
        <p:spPr>
          <a:xfrm>
            <a:off x="914400" y="2299317"/>
            <a:ext cx="2592280" cy="2031325"/>
          </a:xfrm>
          <a:prstGeom prst="rect">
            <a:avLst/>
          </a:prstGeom>
          <a:noFill/>
        </p:spPr>
        <p:txBody>
          <a:bodyPr wrap="square" rtlCol="0">
            <a:spAutoFit/>
          </a:bodyPr>
          <a:lstStyle/>
          <a:p>
            <a:r>
              <a:rPr lang="zh-CN" altLang="en-US" dirty="0"/>
              <a:t>首先，利用对比学习来预训练一个编码器</a:t>
            </a:r>
            <a:endParaRPr lang="en-US" altLang="zh-CN" dirty="0"/>
          </a:p>
          <a:p>
            <a:endParaRPr lang="en-US" altLang="zh-CN" dirty="0"/>
          </a:p>
          <a:p>
            <a:r>
              <a:rPr lang="zh-CN" altLang="en-US" dirty="0"/>
              <a:t>将图像输入编码器中获得特征进行子空间聚类</a:t>
            </a:r>
            <a:endParaRPr lang="en-US" altLang="zh-CN" dirty="0"/>
          </a:p>
          <a:p>
            <a:endParaRPr lang="en-US" altLang="zh-CN" dirty="0"/>
          </a:p>
          <a:p>
            <a:r>
              <a:rPr lang="zh-CN" altLang="en-US" dirty="0"/>
              <a:t>采用信息熵作为正则项</a:t>
            </a:r>
          </a:p>
        </p:txBody>
      </p:sp>
      <p:sp>
        <p:nvSpPr>
          <p:cNvPr id="11" name="文本框 10">
            <a:extLst>
              <a:ext uri="{FF2B5EF4-FFF2-40B4-BE49-F238E27FC236}">
                <a16:creationId xmlns:a16="http://schemas.microsoft.com/office/drawing/2014/main" xmlns="" id="{D29321CE-BEC9-83D5-43A4-04D76F23F422}"/>
              </a:ext>
            </a:extLst>
          </p:cNvPr>
          <p:cNvSpPr txBox="1"/>
          <p:nvPr/>
        </p:nvSpPr>
        <p:spPr>
          <a:xfrm>
            <a:off x="124286" y="5149048"/>
            <a:ext cx="3701989" cy="923330"/>
          </a:xfrm>
          <a:prstGeom prst="rect">
            <a:avLst/>
          </a:prstGeom>
          <a:noFill/>
        </p:spPr>
        <p:txBody>
          <a:bodyPr wrap="square" rtlCol="0">
            <a:spAutoFit/>
          </a:bodyPr>
          <a:lstStyle/>
          <a:p>
            <a:r>
              <a:rPr lang="zh-CN" altLang="en-US" dirty="0"/>
              <a:t>同样要优化</a:t>
            </a:r>
            <a:r>
              <a:rPr lang="en-US" altLang="zh-CN" dirty="0"/>
              <a:t>n2</a:t>
            </a:r>
            <a:r>
              <a:rPr lang="zh-CN" altLang="en-US" dirty="0"/>
              <a:t>个参数，以及谱聚类</a:t>
            </a:r>
            <a:endParaRPr lang="en-US" altLang="zh-CN" dirty="0"/>
          </a:p>
          <a:p>
            <a:endParaRPr lang="en-US" altLang="zh-CN" dirty="0"/>
          </a:p>
          <a:p>
            <a:r>
              <a:rPr lang="zh-CN" altLang="en-US" dirty="0"/>
              <a:t>相当于对比学习</a:t>
            </a:r>
            <a:r>
              <a:rPr lang="en-US" altLang="zh-CN" dirty="0"/>
              <a:t>+DSC+E</a:t>
            </a:r>
            <a:endParaRPr lang="zh-CN" altLang="en-US" dirty="0"/>
          </a:p>
        </p:txBody>
      </p:sp>
    </p:spTree>
    <p:extLst>
      <p:ext uri="{BB962C8B-B14F-4D97-AF65-F5344CB8AC3E}">
        <p14:creationId xmlns:p14="http://schemas.microsoft.com/office/powerpoint/2010/main" val="698604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B4AA68E4-C1A3-64BA-74E8-4CD6A2B86AAB}"/>
              </a:ext>
            </a:extLst>
          </p:cNvPr>
          <p:cNvSpPr txBox="1"/>
          <p:nvPr/>
        </p:nvSpPr>
        <p:spPr>
          <a:xfrm>
            <a:off x="603682" y="417250"/>
            <a:ext cx="1819922" cy="369332"/>
          </a:xfrm>
          <a:prstGeom prst="rect">
            <a:avLst/>
          </a:prstGeom>
          <a:noFill/>
        </p:spPr>
        <p:txBody>
          <a:bodyPr wrap="square" rtlCol="0">
            <a:spAutoFit/>
          </a:bodyPr>
          <a:lstStyle/>
          <a:p>
            <a:r>
              <a:rPr lang="en-US" altLang="zh-CN" dirty="0"/>
              <a:t>2022.10.6</a:t>
            </a:r>
            <a:endParaRPr lang="zh-CN" altLang="en-US" dirty="0"/>
          </a:p>
        </p:txBody>
      </p:sp>
      <p:sp>
        <p:nvSpPr>
          <p:cNvPr id="5" name="文本框 4">
            <a:extLst>
              <a:ext uri="{FF2B5EF4-FFF2-40B4-BE49-F238E27FC236}">
                <a16:creationId xmlns:a16="http://schemas.microsoft.com/office/drawing/2014/main" xmlns="" id="{B3026905-DE03-740F-08E7-D5423DAE87D7}"/>
              </a:ext>
            </a:extLst>
          </p:cNvPr>
          <p:cNvSpPr txBox="1"/>
          <p:nvPr/>
        </p:nvSpPr>
        <p:spPr>
          <a:xfrm>
            <a:off x="896645" y="1118586"/>
            <a:ext cx="7741328" cy="1200329"/>
          </a:xfrm>
          <a:prstGeom prst="rect">
            <a:avLst/>
          </a:prstGeom>
          <a:noFill/>
        </p:spPr>
        <p:txBody>
          <a:bodyPr wrap="square" rtlCol="0">
            <a:spAutoFit/>
          </a:bodyPr>
          <a:lstStyle/>
          <a:p>
            <a:r>
              <a:rPr lang="en-US" altLang="zh-CN" dirty="0" err="1"/>
              <a:t>SENet</a:t>
            </a:r>
            <a:r>
              <a:rPr lang="en-US" altLang="zh-CN" dirty="0"/>
              <a:t>+</a:t>
            </a:r>
            <a:r>
              <a:rPr lang="zh-CN" altLang="en-US" dirty="0"/>
              <a:t>残差</a:t>
            </a:r>
            <a:r>
              <a:rPr lang="en-US" altLang="zh-CN" dirty="0"/>
              <a:t>+</a:t>
            </a:r>
            <a:r>
              <a:rPr lang="en-US" altLang="zh-CN" dirty="0" err="1"/>
              <a:t>SpectralNet+deepcluster</a:t>
            </a:r>
            <a:r>
              <a:rPr lang="en-US" altLang="zh-CN" dirty="0"/>
              <a:t>+</a:t>
            </a:r>
            <a:r>
              <a:rPr lang="zh-CN" altLang="en-US" dirty="0"/>
              <a:t>？？？</a:t>
            </a:r>
            <a:endParaRPr lang="en-US" altLang="zh-CN" dirty="0"/>
          </a:p>
          <a:p>
            <a:endParaRPr lang="en-US" altLang="zh-CN" dirty="0"/>
          </a:p>
          <a:p>
            <a:r>
              <a:rPr lang="zh-CN" altLang="en-US" dirty="0"/>
              <a:t>最后一个，可以考虑正负样本，相似度高的选为正样本，低的为负样本，然后使用对比学习或孪生损失。</a:t>
            </a:r>
            <a:endParaRPr lang="en-US" altLang="zh-CN" dirty="0"/>
          </a:p>
        </p:txBody>
      </p:sp>
    </p:spTree>
    <p:extLst>
      <p:ext uri="{BB962C8B-B14F-4D97-AF65-F5344CB8AC3E}">
        <p14:creationId xmlns:p14="http://schemas.microsoft.com/office/powerpoint/2010/main" val="3743872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CED0148B-353F-59E6-3DC1-0A5E3C1E2CCC}"/>
              </a:ext>
            </a:extLst>
          </p:cNvPr>
          <p:cNvSpPr txBox="1"/>
          <p:nvPr/>
        </p:nvSpPr>
        <p:spPr>
          <a:xfrm>
            <a:off x="621437" y="301841"/>
            <a:ext cx="1988598" cy="369332"/>
          </a:xfrm>
          <a:prstGeom prst="rect">
            <a:avLst/>
          </a:prstGeom>
          <a:noFill/>
        </p:spPr>
        <p:txBody>
          <a:bodyPr wrap="square" rtlCol="0">
            <a:spAutoFit/>
          </a:bodyPr>
          <a:lstStyle/>
          <a:p>
            <a:r>
              <a:rPr lang="en-US" altLang="zh-CN" dirty="0"/>
              <a:t>2022.10.31</a:t>
            </a:r>
            <a:endParaRPr lang="zh-CN" altLang="en-US" dirty="0"/>
          </a:p>
        </p:txBody>
      </p:sp>
      <p:sp>
        <p:nvSpPr>
          <p:cNvPr id="5" name="文本框 4">
            <a:extLst>
              <a:ext uri="{FF2B5EF4-FFF2-40B4-BE49-F238E27FC236}">
                <a16:creationId xmlns:a16="http://schemas.microsoft.com/office/drawing/2014/main" xmlns="" id="{0CCD0EFC-BF7D-1113-3FE3-37CED789CB1A}"/>
              </a:ext>
            </a:extLst>
          </p:cNvPr>
          <p:cNvSpPr txBox="1"/>
          <p:nvPr/>
        </p:nvSpPr>
        <p:spPr>
          <a:xfrm>
            <a:off x="941033" y="1269507"/>
            <a:ext cx="9019713" cy="1200329"/>
          </a:xfrm>
          <a:prstGeom prst="rect">
            <a:avLst/>
          </a:prstGeom>
          <a:noFill/>
        </p:spPr>
        <p:txBody>
          <a:bodyPr wrap="square" rtlCol="0">
            <a:spAutoFit/>
          </a:bodyPr>
          <a:lstStyle/>
          <a:p>
            <a:r>
              <a:rPr lang="zh-CN" altLang="en-US" dirty="0"/>
              <a:t>已跑通前向传播部分的代码</a:t>
            </a:r>
            <a:endParaRPr lang="en-US" altLang="zh-CN" dirty="0"/>
          </a:p>
          <a:p>
            <a:r>
              <a:rPr lang="zh-CN" altLang="en-US" dirty="0"/>
              <a:t>架构为</a:t>
            </a:r>
            <a:r>
              <a:rPr lang="en-US" altLang="zh-CN" dirty="0" err="1"/>
              <a:t>SENet</a:t>
            </a:r>
            <a:r>
              <a:rPr lang="en-US" altLang="zh-CN" dirty="0"/>
              <a:t>+</a:t>
            </a:r>
            <a:r>
              <a:rPr lang="zh-CN" altLang="en-US" dirty="0"/>
              <a:t>残差，</a:t>
            </a:r>
            <a:r>
              <a:rPr lang="en-US" altLang="zh-CN" dirty="0" err="1"/>
              <a:t>SpectralNet+softmax</a:t>
            </a:r>
            <a:r>
              <a:rPr lang="zh-CN" altLang="en-US" dirty="0"/>
              <a:t>层</a:t>
            </a:r>
            <a:endParaRPr lang="en-US" altLang="zh-CN" dirty="0"/>
          </a:p>
          <a:p>
            <a:endParaRPr lang="en-US" altLang="zh-CN" dirty="0"/>
          </a:p>
          <a:p>
            <a:r>
              <a:rPr lang="en-US" altLang="zh-CN" dirty="0"/>
              <a:t>Next</a:t>
            </a:r>
            <a:r>
              <a:rPr lang="zh-CN" altLang="en-US"/>
              <a:t>：损失计算部分</a:t>
            </a:r>
            <a:endParaRPr lang="en-US" altLang="zh-CN"/>
          </a:p>
        </p:txBody>
      </p:sp>
    </p:spTree>
    <p:extLst>
      <p:ext uri="{BB962C8B-B14F-4D97-AF65-F5344CB8AC3E}">
        <p14:creationId xmlns:p14="http://schemas.microsoft.com/office/powerpoint/2010/main" val="526083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0130" y="255373"/>
            <a:ext cx="1219200" cy="369332"/>
          </a:xfrm>
          <a:prstGeom prst="rect">
            <a:avLst/>
          </a:prstGeom>
          <a:noFill/>
        </p:spPr>
        <p:txBody>
          <a:bodyPr wrap="square" rtlCol="0">
            <a:spAutoFit/>
          </a:bodyPr>
          <a:lstStyle/>
          <a:p>
            <a:r>
              <a:rPr lang="en-US" altLang="zh-CN" dirty="0" smtClean="0"/>
              <a:t>2022.11.2</a:t>
            </a:r>
            <a:endParaRPr lang="zh-CN" altLang="en-US" dirty="0"/>
          </a:p>
        </p:txBody>
      </p:sp>
      <p:sp>
        <p:nvSpPr>
          <p:cNvPr id="5" name="文本框 4"/>
          <p:cNvSpPr txBox="1"/>
          <p:nvPr/>
        </p:nvSpPr>
        <p:spPr>
          <a:xfrm>
            <a:off x="1260387" y="906162"/>
            <a:ext cx="9152240" cy="4524315"/>
          </a:xfrm>
          <a:prstGeom prst="rect">
            <a:avLst/>
          </a:prstGeom>
          <a:noFill/>
        </p:spPr>
        <p:txBody>
          <a:bodyPr wrap="square" rtlCol="0">
            <a:spAutoFit/>
          </a:bodyPr>
          <a:lstStyle/>
          <a:p>
            <a:r>
              <a:rPr lang="zh-CN" altLang="en-US" dirty="0"/>
              <a:t>梳理</a:t>
            </a:r>
            <a:r>
              <a:rPr lang="zh-CN" altLang="en-US" dirty="0" smtClean="0"/>
              <a:t>一下</a:t>
            </a:r>
            <a:r>
              <a:rPr lang="en-US" altLang="zh-CN" dirty="0" smtClean="0"/>
              <a:t>kmeans</a:t>
            </a:r>
            <a:r>
              <a:rPr lang="zh-CN" altLang="en-US" dirty="0" smtClean="0"/>
              <a:t>产生为标签的逻辑：</a:t>
            </a:r>
            <a:endParaRPr lang="en-US" altLang="zh-CN" dirty="0" smtClean="0"/>
          </a:p>
          <a:p>
            <a:r>
              <a:rPr lang="en-US" altLang="zh-CN" dirty="0" smtClean="0"/>
              <a:t>1. </a:t>
            </a:r>
            <a:r>
              <a:rPr lang="zh-CN" altLang="en-US" dirty="0" smtClean="0"/>
              <a:t>先对所有数据集聚类生成伪标签</a:t>
            </a:r>
            <a:endParaRPr lang="en-US" altLang="zh-CN" dirty="0" smtClean="0"/>
          </a:p>
          <a:p>
            <a:r>
              <a:rPr lang="en-US" altLang="zh-CN" dirty="0" smtClean="0"/>
              <a:t>2. </a:t>
            </a:r>
            <a:r>
              <a:rPr lang="zh-CN" altLang="en-US" dirty="0" smtClean="0"/>
              <a:t>再构建</a:t>
            </a:r>
            <a:r>
              <a:rPr lang="en-US" altLang="zh-CN" dirty="0" err="1" smtClean="0"/>
              <a:t>DataLoader</a:t>
            </a:r>
            <a:endParaRPr lang="en-US" altLang="zh-CN" dirty="0" smtClean="0"/>
          </a:p>
          <a:p>
            <a:r>
              <a:rPr lang="en-US" altLang="zh-CN" dirty="0" smtClean="0"/>
              <a:t>3. </a:t>
            </a:r>
            <a:r>
              <a:rPr lang="zh-CN" altLang="en-US" dirty="0" smtClean="0"/>
              <a:t>最后按照分类的模式训练</a:t>
            </a:r>
            <a:endParaRPr lang="en-US" altLang="zh-CN" dirty="0" smtClean="0"/>
          </a:p>
          <a:p>
            <a:endParaRPr lang="en-US" altLang="zh-CN" dirty="0" smtClean="0"/>
          </a:p>
          <a:p>
            <a:r>
              <a:rPr lang="zh-CN" altLang="en-US" dirty="0" smtClean="0"/>
              <a:t>待看：</a:t>
            </a:r>
            <a:endParaRPr lang="en-US" altLang="zh-CN" dirty="0" smtClean="0"/>
          </a:p>
          <a:p>
            <a:r>
              <a:rPr lang="zh-CN" altLang="en-US" dirty="0" smtClean="0"/>
              <a:t>生成伪标签部分：</a:t>
            </a:r>
            <a:endParaRPr lang="en-US" altLang="zh-CN" dirty="0" smtClean="0"/>
          </a:p>
          <a:p>
            <a:r>
              <a:rPr lang="zh-CN" altLang="en-US" dirty="0" smtClean="0"/>
              <a:t>输入</a:t>
            </a:r>
            <a:r>
              <a:rPr lang="en-US" altLang="zh-CN" dirty="0" err="1" smtClean="0"/>
              <a:t>numpy</a:t>
            </a:r>
            <a:r>
              <a:rPr lang="zh-CN" altLang="en-US" dirty="0" smtClean="0"/>
              <a:t>数据</a:t>
            </a:r>
            <a:r>
              <a:rPr lang="zh-CN" altLang="en-US" dirty="0"/>
              <a:t>，</a:t>
            </a:r>
            <a:r>
              <a:rPr lang="zh-CN" altLang="en-US" dirty="0" smtClean="0"/>
              <a:t>核心是</a:t>
            </a:r>
            <a:r>
              <a:rPr lang="en-US" altLang="zh-CN" dirty="0" err="1" smtClean="0"/>
              <a:t>run_kmeans</a:t>
            </a:r>
            <a:r>
              <a:rPr lang="zh-CN" altLang="en-US" dirty="0" smtClean="0"/>
              <a:t>函数，返回标签列表。</a:t>
            </a:r>
            <a:endParaRPr lang="en-US" altLang="zh-CN" dirty="0" smtClean="0"/>
          </a:p>
          <a:p>
            <a:r>
              <a:rPr lang="zh-CN" altLang="en-US" dirty="0" smtClean="0"/>
              <a:t>之后生成</a:t>
            </a:r>
            <a:r>
              <a:rPr lang="en-US" altLang="zh-CN" dirty="0" smtClean="0"/>
              <a:t>k</a:t>
            </a:r>
            <a:r>
              <a:rPr lang="zh-CN" altLang="en-US" dirty="0" smtClean="0"/>
              <a:t>个列表，每个列表存放属于一类的数据索引</a:t>
            </a:r>
            <a:endParaRPr lang="en-US" altLang="zh-CN" dirty="0" smtClean="0"/>
          </a:p>
          <a:p>
            <a:r>
              <a:rPr lang="en-US" altLang="zh-CN" dirty="0"/>
              <a:t> </a:t>
            </a:r>
            <a:r>
              <a:rPr lang="en-US" altLang="zh-CN" dirty="0" smtClean="0"/>
              <a:t>   </a:t>
            </a:r>
            <a:r>
              <a:rPr lang="en-US" altLang="zh-CN" dirty="0" err="1" smtClean="0"/>
              <a:t>pseudolabels</a:t>
            </a:r>
            <a:r>
              <a:rPr lang="en-US" altLang="zh-CN" dirty="0" smtClean="0"/>
              <a:t> </a:t>
            </a:r>
            <a:r>
              <a:rPr lang="en-US" altLang="zh-CN" dirty="0"/>
              <a:t>= []</a:t>
            </a:r>
          </a:p>
          <a:p>
            <a:r>
              <a:rPr lang="en-US" altLang="zh-CN" dirty="0"/>
              <a:t>    </a:t>
            </a:r>
            <a:r>
              <a:rPr lang="en-US" altLang="zh-CN" dirty="0" err="1"/>
              <a:t>image_indexes</a:t>
            </a:r>
            <a:r>
              <a:rPr lang="en-US" altLang="zh-CN" dirty="0"/>
              <a:t> = []</a:t>
            </a:r>
          </a:p>
          <a:p>
            <a:r>
              <a:rPr lang="en-US" altLang="zh-CN" dirty="0"/>
              <a:t>    for cluster, images in enumerate(</a:t>
            </a:r>
            <a:r>
              <a:rPr lang="en-US" altLang="zh-CN" dirty="0" err="1"/>
              <a:t>images_lists</a:t>
            </a:r>
            <a:r>
              <a:rPr lang="en-US" altLang="zh-CN" dirty="0"/>
              <a:t>):</a:t>
            </a:r>
          </a:p>
          <a:p>
            <a:r>
              <a:rPr lang="en-US" altLang="zh-CN" dirty="0"/>
              <a:t>        </a:t>
            </a:r>
            <a:r>
              <a:rPr lang="en-US" altLang="zh-CN" dirty="0" err="1"/>
              <a:t>image_indexes.extend</a:t>
            </a:r>
            <a:r>
              <a:rPr lang="en-US" altLang="zh-CN" dirty="0"/>
              <a:t>(images)</a:t>
            </a:r>
          </a:p>
          <a:p>
            <a:r>
              <a:rPr lang="en-US" altLang="zh-CN" dirty="0"/>
              <a:t>        </a:t>
            </a:r>
            <a:r>
              <a:rPr lang="en-US" altLang="zh-CN" dirty="0" err="1"/>
              <a:t>pseudolabels.extend</a:t>
            </a:r>
            <a:r>
              <a:rPr lang="en-US" altLang="zh-CN" dirty="0"/>
              <a:t>([cluster] * </a:t>
            </a:r>
            <a:r>
              <a:rPr lang="en-US" altLang="zh-CN" dirty="0" err="1"/>
              <a:t>len</a:t>
            </a:r>
            <a:r>
              <a:rPr lang="en-US" altLang="zh-CN" dirty="0"/>
              <a:t>(images))</a:t>
            </a:r>
          </a:p>
          <a:p>
            <a:r>
              <a:rPr lang="zh-CN" altLang="en-US" dirty="0" smtClean="0"/>
              <a:t>图像索引和标签一一对应</a:t>
            </a:r>
            <a:endParaRPr lang="en-US" altLang="zh-CN" dirty="0" smtClean="0"/>
          </a:p>
          <a:p>
            <a:r>
              <a:rPr lang="zh-CN" altLang="en-US" dirty="0" smtClean="0"/>
              <a:t>最后封装一层</a:t>
            </a:r>
            <a:r>
              <a:rPr lang="en-US" altLang="zh-CN" dirty="0" smtClean="0"/>
              <a:t>Dataset</a:t>
            </a:r>
            <a:endParaRPr lang="en-US" altLang="zh-CN" dirty="0"/>
          </a:p>
        </p:txBody>
      </p:sp>
    </p:spTree>
    <p:extLst>
      <p:ext uri="{BB962C8B-B14F-4D97-AF65-F5344CB8AC3E}">
        <p14:creationId xmlns:p14="http://schemas.microsoft.com/office/powerpoint/2010/main" val="3191416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6076" y="222422"/>
            <a:ext cx="2067697" cy="369332"/>
          </a:xfrm>
          <a:prstGeom prst="rect">
            <a:avLst/>
          </a:prstGeom>
          <a:noFill/>
        </p:spPr>
        <p:txBody>
          <a:bodyPr wrap="square" rtlCol="0">
            <a:spAutoFit/>
          </a:bodyPr>
          <a:lstStyle/>
          <a:p>
            <a:r>
              <a:rPr lang="en-US" altLang="zh-CN" dirty="0"/>
              <a:t>2022.5.15</a:t>
            </a:r>
            <a:endParaRPr lang="zh-CN" altLang="en-US" dirty="0"/>
          </a:p>
        </p:txBody>
      </p:sp>
      <p:sp>
        <p:nvSpPr>
          <p:cNvPr id="5" name="文本框 4"/>
          <p:cNvSpPr txBox="1"/>
          <p:nvPr/>
        </p:nvSpPr>
        <p:spPr>
          <a:xfrm>
            <a:off x="1120346" y="1054443"/>
            <a:ext cx="9522940" cy="2031325"/>
          </a:xfrm>
          <a:prstGeom prst="rect">
            <a:avLst/>
          </a:prstGeom>
          <a:noFill/>
        </p:spPr>
        <p:txBody>
          <a:bodyPr wrap="square" rtlCol="0">
            <a:spAutoFit/>
          </a:bodyPr>
          <a:lstStyle/>
          <a:p>
            <a:r>
              <a:rPr lang="en-US" altLang="zh-CN" dirty="0" err="1"/>
              <a:t>SpectralNet</a:t>
            </a:r>
            <a:r>
              <a:rPr lang="zh-CN" altLang="en-US" dirty="0"/>
              <a:t>：学习样本间的相似度，映射到特征空间中，归为距离最近的聚类质心的一类</a:t>
            </a:r>
            <a:endParaRPr lang="en-US" altLang="zh-CN" dirty="0"/>
          </a:p>
          <a:p>
            <a:endParaRPr lang="en-US" altLang="zh-CN" dirty="0"/>
          </a:p>
          <a:p>
            <a:r>
              <a:rPr lang="en-US" altLang="zh-CN" dirty="0"/>
              <a:t>Siamese</a:t>
            </a:r>
            <a:r>
              <a:rPr lang="zh-CN" altLang="en-US" dirty="0"/>
              <a:t>：两个网络共享权重，预测两样本的相似度等</a:t>
            </a:r>
            <a:endParaRPr lang="en-US" altLang="zh-CN" dirty="0"/>
          </a:p>
          <a:p>
            <a:endParaRPr lang="en-US" altLang="zh-CN" dirty="0"/>
          </a:p>
          <a:p>
            <a:r>
              <a:rPr lang="zh-CN" altLang="en-US" dirty="0"/>
              <a:t>对比学习：定义正负样本对</a:t>
            </a:r>
            <a:endParaRPr lang="en-US" altLang="zh-CN" dirty="0"/>
          </a:p>
          <a:p>
            <a:endParaRPr lang="en-US" altLang="zh-CN" dirty="0"/>
          </a:p>
          <a:p>
            <a:r>
              <a:rPr lang="zh-CN" altLang="en-US" dirty="0"/>
              <a:t>度量学习：学习两个样本间的度量距离</a:t>
            </a:r>
          </a:p>
        </p:txBody>
      </p:sp>
    </p:spTree>
    <p:extLst>
      <p:ext uri="{BB962C8B-B14F-4D97-AF65-F5344CB8AC3E}">
        <p14:creationId xmlns:p14="http://schemas.microsoft.com/office/powerpoint/2010/main" val="330585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0130" y="337751"/>
            <a:ext cx="1713470" cy="369332"/>
          </a:xfrm>
          <a:prstGeom prst="rect">
            <a:avLst/>
          </a:prstGeom>
          <a:noFill/>
        </p:spPr>
        <p:txBody>
          <a:bodyPr wrap="square" rtlCol="0">
            <a:spAutoFit/>
          </a:bodyPr>
          <a:lstStyle/>
          <a:p>
            <a:r>
              <a:rPr lang="en-US" altLang="zh-CN" dirty="0"/>
              <a:t>2022.5.16</a:t>
            </a:r>
            <a:endParaRPr lang="zh-CN" altLang="en-US" dirty="0"/>
          </a:p>
        </p:txBody>
      </p:sp>
      <p:sp>
        <p:nvSpPr>
          <p:cNvPr id="5" name="文本框 4"/>
          <p:cNvSpPr txBox="1"/>
          <p:nvPr/>
        </p:nvSpPr>
        <p:spPr>
          <a:xfrm>
            <a:off x="609600" y="1178011"/>
            <a:ext cx="7512908" cy="2031325"/>
          </a:xfrm>
          <a:prstGeom prst="rect">
            <a:avLst/>
          </a:prstGeom>
          <a:noFill/>
        </p:spPr>
        <p:txBody>
          <a:bodyPr wrap="square" rtlCol="0">
            <a:spAutoFit/>
          </a:bodyPr>
          <a:lstStyle/>
          <a:p>
            <a:r>
              <a:rPr lang="en-US" altLang="zh-CN" dirty="0"/>
              <a:t>1.</a:t>
            </a:r>
            <a:r>
              <a:rPr lang="zh-CN" altLang="en-US" dirty="0"/>
              <a:t>随机采样，完备</a:t>
            </a:r>
            <a:r>
              <a:rPr lang="en-US" altLang="zh-CN" dirty="0"/>
              <a:t>/</a:t>
            </a:r>
            <a:r>
              <a:rPr lang="zh-CN" altLang="en-US" dirty="0"/>
              <a:t>不完备字典的方法</a:t>
            </a:r>
            <a:endParaRPr lang="en-US" altLang="zh-CN" dirty="0"/>
          </a:p>
          <a:p>
            <a:endParaRPr lang="en-US" altLang="zh-CN" dirty="0"/>
          </a:p>
          <a:p>
            <a:r>
              <a:rPr lang="en-US" altLang="zh-CN" dirty="0"/>
              <a:t>2.</a:t>
            </a:r>
            <a:r>
              <a:rPr lang="zh-CN" altLang="en-US" dirty="0"/>
              <a:t>贪婪方法，正交匹配追踪</a:t>
            </a:r>
            <a:endParaRPr lang="en-US" altLang="zh-CN" dirty="0"/>
          </a:p>
          <a:p>
            <a:endParaRPr lang="en-US" altLang="zh-CN" dirty="0"/>
          </a:p>
          <a:p>
            <a:r>
              <a:rPr lang="en-US" altLang="zh-CN" dirty="0"/>
              <a:t>3.</a:t>
            </a:r>
            <a:r>
              <a:rPr lang="zh-CN" altLang="en-US" dirty="0"/>
              <a:t>主动支持集的方法</a:t>
            </a:r>
            <a:endParaRPr lang="en-US" altLang="zh-CN" dirty="0"/>
          </a:p>
          <a:p>
            <a:endParaRPr lang="en-US" altLang="zh-CN" dirty="0"/>
          </a:p>
          <a:p>
            <a:r>
              <a:rPr lang="en-US" altLang="zh-CN" dirty="0"/>
              <a:t>4.</a:t>
            </a:r>
            <a:r>
              <a:rPr lang="zh-CN" altLang="en-US" dirty="0"/>
              <a:t>自表达网络的方法</a:t>
            </a:r>
            <a:endParaRPr lang="en-US" altLang="zh-CN" dirty="0"/>
          </a:p>
        </p:txBody>
      </p:sp>
      <p:sp>
        <p:nvSpPr>
          <p:cNvPr id="6" name="文本框 5"/>
          <p:cNvSpPr txBox="1"/>
          <p:nvPr/>
        </p:nvSpPr>
        <p:spPr>
          <a:xfrm>
            <a:off x="2718487" y="3680264"/>
            <a:ext cx="2339546" cy="369332"/>
          </a:xfrm>
          <a:prstGeom prst="rect">
            <a:avLst/>
          </a:prstGeom>
          <a:noFill/>
        </p:spPr>
        <p:txBody>
          <a:bodyPr wrap="square" rtlCol="0">
            <a:spAutoFit/>
          </a:bodyPr>
          <a:lstStyle/>
          <a:p>
            <a:r>
              <a:rPr lang="zh-CN" altLang="en-US" dirty="0"/>
              <a:t>优缺点？？？</a:t>
            </a:r>
          </a:p>
        </p:txBody>
      </p:sp>
      <p:sp>
        <p:nvSpPr>
          <p:cNvPr id="7" name="文本框 6"/>
          <p:cNvSpPr txBox="1"/>
          <p:nvPr/>
        </p:nvSpPr>
        <p:spPr>
          <a:xfrm>
            <a:off x="980303" y="4679092"/>
            <a:ext cx="8262551" cy="369332"/>
          </a:xfrm>
          <a:prstGeom prst="rect">
            <a:avLst/>
          </a:prstGeom>
          <a:noFill/>
        </p:spPr>
        <p:txBody>
          <a:bodyPr wrap="square" rtlCol="0">
            <a:spAutoFit/>
          </a:bodyPr>
          <a:lstStyle/>
          <a:p>
            <a:r>
              <a:rPr lang="en-US" altLang="zh-CN" dirty="0" err="1"/>
              <a:t>MoCo</a:t>
            </a:r>
            <a:r>
              <a:rPr lang="zh-CN" altLang="en-US" dirty="0"/>
              <a:t>用字典的方法，一个队列动态更新</a:t>
            </a:r>
            <a:r>
              <a:rPr lang="en-US" altLang="zh-CN" dirty="0"/>
              <a:t>batch</a:t>
            </a:r>
            <a:r>
              <a:rPr lang="zh-CN" altLang="en-US"/>
              <a:t>，字典不用是整个数据集。</a:t>
            </a:r>
            <a:endParaRPr lang="zh-CN" altLang="en-US" dirty="0"/>
          </a:p>
        </p:txBody>
      </p:sp>
    </p:spTree>
    <p:extLst>
      <p:ext uri="{BB962C8B-B14F-4D97-AF65-F5344CB8AC3E}">
        <p14:creationId xmlns:p14="http://schemas.microsoft.com/office/powerpoint/2010/main" val="3505427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36605" y="263611"/>
            <a:ext cx="1902941" cy="369332"/>
          </a:xfrm>
          <a:prstGeom prst="rect">
            <a:avLst/>
          </a:prstGeom>
          <a:noFill/>
        </p:spPr>
        <p:txBody>
          <a:bodyPr wrap="square" rtlCol="0">
            <a:spAutoFit/>
          </a:bodyPr>
          <a:lstStyle/>
          <a:p>
            <a:r>
              <a:rPr lang="en-US" altLang="zh-CN" dirty="0"/>
              <a:t>2022.5.17</a:t>
            </a:r>
            <a:endParaRPr lang="zh-CN" altLang="en-US" dirty="0"/>
          </a:p>
        </p:txBody>
      </p:sp>
      <p:sp>
        <p:nvSpPr>
          <p:cNvPr id="5" name="文本框 4"/>
          <p:cNvSpPr txBox="1"/>
          <p:nvPr/>
        </p:nvSpPr>
        <p:spPr>
          <a:xfrm>
            <a:off x="1112108" y="1037968"/>
            <a:ext cx="6005384" cy="1477328"/>
          </a:xfrm>
          <a:prstGeom prst="rect">
            <a:avLst/>
          </a:prstGeom>
          <a:noFill/>
        </p:spPr>
        <p:txBody>
          <a:bodyPr wrap="square" rtlCol="0">
            <a:spAutoFit/>
          </a:bodyPr>
          <a:lstStyle/>
          <a:p>
            <a:r>
              <a:rPr lang="zh-CN" altLang="en-US" dirty="0"/>
              <a:t>用神经网络的方法来做，优先考虑</a:t>
            </a:r>
            <a:r>
              <a:rPr lang="en-US" altLang="zh-CN" dirty="0" err="1"/>
              <a:t>mlp</a:t>
            </a:r>
            <a:r>
              <a:rPr lang="zh-CN" altLang="en-US" dirty="0"/>
              <a:t>，或者替换</a:t>
            </a:r>
            <a:r>
              <a:rPr lang="en-US" altLang="zh-CN" dirty="0"/>
              <a:t>MLP</a:t>
            </a:r>
          </a:p>
          <a:p>
            <a:endParaRPr lang="en-US" altLang="zh-CN" dirty="0"/>
          </a:p>
          <a:p>
            <a:r>
              <a:rPr lang="zh-CN" altLang="en-US" dirty="0"/>
              <a:t>利用注意力机制计算数据点间相似度</a:t>
            </a:r>
            <a:endParaRPr lang="en-US" altLang="zh-CN" dirty="0"/>
          </a:p>
          <a:p>
            <a:endParaRPr lang="en-US" altLang="zh-CN" dirty="0"/>
          </a:p>
          <a:p>
            <a:r>
              <a:rPr lang="zh-CN" altLang="en-US" dirty="0"/>
              <a:t>堆叠多层自表达性，并行使用多个头</a:t>
            </a:r>
          </a:p>
        </p:txBody>
      </p:sp>
    </p:spTree>
    <p:extLst>
      <p:ext uri="{BB962C8B-B14F-4D97-AF65-F5344CB8AC3E}">
        <p14:creationId xmlns:p14="http://schemas.microsoft.com/office/powerpoint/2010/main" val="3835935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67264" y="1458097"/>
            <a:ext cx="3558746" cy="2585323"/>
          </a:xfrm>
          <a:prstGeom prst="rect">
            <a:avLst/>
          </a:prstGeom>
          <a:noFill/>
        </p:spPr>
        <p:txBody>
          <a:bodyPr wrap="square" rtlCol="0">
            <a:spAutoFit/>
          </a:bodyPr>
          <a:lstStyle/>
          <a:p>
            <a:r>
              <a:rPr lang="zh-CN" altLang="en-US" dirty="0"/>
              <a:t>基于字典，</a:t>
            </a:r>
            <a:r>
              <a:rPr lang="en-US" altLang="zh-CN" dirty="0" err="1"/>
              <a:t>MoCo</a:t>
            </a:r>
            <a:endParaRPr lang="en-US" altLang="zh-CN" dirty="0"/>
          </a:p>
          <a:p>
            <a:endParaRPr lang="en-US" altLang="zh-CN" dirty="0"/>
          </a:p>
          <a:p>
            <a:r>
              <a:rPr lang="zh-CN" altLang="en-US" dirty="0"/>
              <a:t>基于</a:t>
            </a:r>
            <a:r>
              <a:rPr lang="en-US" altLang="zh-CN" dirty="0" err="1"/>
              <a:t>mlp</a:t>
            </a:r>
            <a:r>
              <a:rPr lang="zh-CN" altLang="en-US" dirty="0"/>
              <a:t>，多头自表达</a:t>
            </a:r>
            <a:endParaRPr lang="en-US" altLang="zh-CN" dirty="0"/>
          </a:p>
          <a:p>
            <a:endParaRPr lang="en-US" altLang="zh-CN" dirty="0"/>
          </a:p>
          <a:p>
            <a:r>
              <a:rPr lang="zh-CN" altLang="en-US" dirty="0"/>
              <a:t>残差连接</a:t>
            </a:r>
            <a:endParaRPr lang="en-US" altLang="zh-CN" dirty="0"/>
          </a:p>
          <a:p>
            <a:endParaRPr lang="en-US" altLang="zh-CN" dirty="0"/>
          </a:p>
          <a:p>
            <a:r>
              <a:rPr lang="zh-CN" altLang="en-US" dirty="0"/>
              <a:t>特征拼接</a:t>
            </a:r>
            <a:endParaRPr lang="en-US" altLang="zh-CN" dirty="0"/>
          </a:p>
          <a:p>
            <a:endParaRPr lang="en-US" altLang="zh-CN" dirty="0"/>
          </a:p>
          <a:p>
            <a:r>
              <a:rPr lang="zh-CN" altLang="en-US" dirty="0"/>
              <a:t>换注意力计算方法</a:t>
            </a:r>
          </a:p>
        </p:txBody>
      </p:sp>
      <p:sp>
        <p:nvSpPr>
          <p:cNvPr id="5" name="文本框 4"/>
          <p:cNvSpPr txBox="1"/>
          <p:nvPr/>
        </p:nvSpPr>
        <p:spPr>
          <a:xfrm>
            <a:off x="494270" y="189470"/>
            <a:ext cx="1334530" cy="369332"/>
          </a:xfrm>
          <a:prstGeom prst="rect">
            <a:avLst/>
          </a:prstGeom>
          <a:noFill/>
        </p:spPr>
        <p:txBody>
          <a:bodyPr wrap="square" rtlCol="0">
            <a:spAutoFit/>
          </a:bodyPr>
          <a:lstStyle/>
          <a:p>
            <a:r>
              <a:rPr lang="en-US" altLang="zh-CN" dirty="0"/>
              <a:t>2022.5.19</a:t>
            </a:r>
            <a:endParaRPr lang="zh-CN" altLang="en-US" dirty="0"/>
          </a:p>
        </p:txBody>
      </p:sp>
    </p:spTree>
    <p:extLst>
      <p:ext uri="{BB962C8B-B14F-4D97-AF65-F5344CB8AC3E}">
        <p14:creationId xmlns:p14="http://schemas.microsoft.com/office/powerpoint/2010/main" val="3598983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81487" y="301925"/>
            <a:ext cx="2009955" cy="369332"/>
          </a:xfrm>
          <a:prstGeom prst="rect">
            <a:avLst/>
          </a:prstGeom>
          <a:noFill/>
        </p:spPr>
        <p:txBody>
          <a:bodyPr wrap="square" rtlCol="0">
            <a:spAutoFit/>
          </a:bodyPr>
          <a:lstStyle/>
          <a:p>
            <a:r>
              <a:rPr lang="en-US" altLang="zh-CN" dirty="0"/>
              <a:t>2022.5.29</a:t>
            </a:r>
            <a:endParaRPr lang="zh-CN" altLang="en-US" dirty="0"/>
          </a:p>
        </p:txBody>
      </p:sp>
      <p:sp>
        <p:nvSpPr>
          <p:cNvPr id="5" name="文本框 4"/>
          <p:cNvSpPr txBox="1"/>
          <p:nvPr/>
        </p:nvSpPr>
        <p:spPr>
          <a:xfrm>
            <a:off x="457200" y="1328468"/>
            <a:ext cx="4934309" cy="2862322"/>
          </a:xfrm>
          <a:prstGeom prst="rect">
            <a:avLst/>
          </a:prstGeom>
          <a:noFill/>
        </p:spPr>
        <p:txBody>
          <a:bodyPr wrap="square" rtlCol="0">
            <a:spAutoFit/>
          </a:bodyPr>
          <a:lstStyle/>
          <a:p>
            <a:r>
              <a:rPr lang="en-US" altLang="zh-CN" dirty="0"/>
              <a:t>Scalable sparse subspace clustering    CVPR2013</a:t>
            </a:r>
          </a:p>
          <a:p>
            <a:endParaRPr lang="en-US" altLang="zh-CN" dirty="0"/>
          </a:p>
          <a:p>
            <a:r>
              <a:rPr lang="zh-CN" altLang="en-US" dirty="0"/>
              <a:t>先用一部分样本进行稀疏自表达聚类，剩下的样本通过与采样的样本进行稀疏表示来确定类别个数。</a:t>
            </a:r>
            <a:endParaRPr lang="en-US" altLang="zh-CN" dirty="0"/>
          </a:p>
          <a:p>
            <a:endParaRPr lang="en-US" altLang="zh-CN" dirty="0"/>
          </a:p>
          <a:p>
            <a:r>
              <a:rPr lang="zh-CN" altLang="en-US"/>
              <a:t>聂飞平说聚类</a:t>
            </a:r>
            <a:r>
              <a:rPr lang="zh-CN" altLang="en-US" dirty="0"/>
              <a:t>个数可以确定其实是转为另一个参数，参数一变，输出数目可能会变</a:t>
            </a:r>
            <a:endParaRPr lang="en-US" altLang="zh-CN" dirty="0"/>
          </a:p>
          <a:p>
            <a:endParaRPr lang="en-US" altLang="zh-CN" dirty="0"/>
          </a:p>
          <a:p>
            <a:r>
              <a:rPr lang="zh-CN" altLang="en-US" dirty="0"/>
              <a:t>得到一个非凸的模型</a:t>
            </a:r>
          </a:p>
        </p:txBody>
      </p:sp>
      <p:pic>
        <p:nvPicPr>
          <p:cNvPr id="6" name="图片 5"/>
          <p:cNvPicPr>
            <a:picLocks noChangeAspect="1"/>
          </p:cNvPicPr>
          <p:nvPr/>
        </p:nvPicPr>
        <p:blipFill>
          <a:blip r:embed="rId2"/>
          <a:stretch>
            <a:fillRect/>
          </a:stretch>
        </p:blipFill>
        <p:spPr>
          <a:xfrm>
            <a:off x="6287398" y="1401944"/>
            <a:ext cx="5086350" cy="3486150"/>
          </a:xfrm>
          <a:prstGeom prst="rect">
            <a:avLst/>
          </a:prstGeom>
        </p:spPr>
      </p:pic>
    </p:spTree>
    <p:extLst>
      <p:ext uri="{BB962C8B-B14F-4D97-AF65-F5344CB8AC3E}">
        <p14:creationId xmlns:p14="http://schemas.microsoft.com/office/powerpoint/2010/main" val="1772721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7970" y="457200"/>
            <a:ext cx="1863305" cy="369332"/>
          </a:xfrm>
          <a:prstGeom prst="rect">
            <a:avLst/>
          </a:prstGeom>
          <a:noFill/>
        </p:spPr>
        <p:txBody>
          <a:bodyPr wrap="square" rtlCol="0">
            <a:spAutoFit/>
          </a:bodyPr>
          <a:lstStyle/>
          <a:p>
            <a:r>
              <a:rPr lang="en-US" altLang="zh-CN" dirty="0"/>
              <a:t>2022.5.30</a:t>
            </a:r>
            <a:endParaRPr lang="zh-CN" altLang="en-US" dirty="0"/>
          </a:p>
        </p:txBody>
      </p:sp>
      <p:sp>
        <p:nvSpPr>
          <p:cNvPr id="5" name="文本框 4"/>
          <p:cNvSpPr txBox="1"/>
          <p:nvPr/>
        </p:nvSpPr>
        <p:spPr>
          <a:xfrm>
            <a:off x="284672" y="1130061"/>
            <a:ext cx="4494362" cy="4524315"/>
          </a:xfrm>
          <a:prstGeom prst="rect">
            <a:avLst/>
          </a:prstGeom>
          <a:noFill/>
        </p:spPr>
        <p:txBody>
          <a:bodyPr wrap="square" rtlCol="0">
            <a:spAutoFit/>
          </a:bodyPr>
          <a:lstStyle/>
          <a:p>
            <a:r>
              <a:rPr lang="en-US" altLang="zh-CN" dirty="0"/>
              <a:t>Neural Collaborative Subspace Clustering   ICML2019</a:t>
            </a:r>
          </a:p>
          <a:p>
            <a:endParaRPr lang="en-US" altLang="zh-CN" dirty="0"/>
          </a:p>
          <a:p>
            <a:r>
              <a:rPr lang="zh-CN" altLang="en-US" dirty="0"/>
              <a:t>提出一种不需要谱聚类的深度子空间聚类算法。</a:t>
            </a:r>
            <a:endParaRPr lang="en-US" altLang="zh-CN" dirty="0"/>
          </a:p>
          <a:p>
            <a:endParaRPr lang="en-US" altLang="zh-CN" dirty="0"/>
          </a:p>
          <a:p>
            <a:r>
              <a:rPr lang="zh-CN" altLang="en-US" dirty="0"/>
              <a:t>特征</a:t>
            </a:r>
            <a:r>
              <a:rPr lang="en-US" altLang="zh-CN" dirty="0"/>
              <a:t>-</a:t>
            </a:r>
            <a:r>
              <a:rPr lang="zh-CN" altLang="en-US" dirty="0"/>
              <a:t>全连接</a:t>
            </a:r>
            <a:r>
              <a:rPr lang="en-US" altLang="zh-CN" dirty="0"/>
              <a:t>-softmax-l2</a:t>
            </a:r>
            <a:r>
              <a:rPr lang="zh-CN" altLang="en-US" dirty="0"/>
              <a:t>标准化</a:t>
            </a:r>
            <a:r>
              <a:rPr lang="en-US" altLang="zh-CN" dirty="0"/>
              <a:t>-</a:t>
            </a:r>
            <a:r>
              <a:rPr lang="zh-CN" altLang="en-US" dirty="0"/>
              <a:t>余弦相似度</a:t>
            </a:r>
            <a:r>
              <a:rPr lang="en-US" altLang="zh-CN" dirty="0"/>
              <a:t>-</a:t>
            </a:r>
            <a:r>
              <a:rPr lang="zh-CN" altLang="en-US" dirty="0"/>
              <a:t>做内积</a:t>
            </a:r>
            <a:r>
              <a:rPr lang="en-US" altLang="zh-CN" dirty="0"/>
              <a:t>-</a:t>
            </a:r>
            <a:r>
              <a:rPr lang="zh-CN" altLang="en-US" dirty="0"/>
              <a:t>负样本对矩阵</a:t>
            </a:r>
            <a:endParaRPr lang="en-US" altLang="zh-CN" dirty="0"/>
          </a:p>
          <a:p>
            <a:endParaRPr lang="en-US" altLang="zh-CN" dirty="0"/>
          </a:p>
          <a:p>
            <a:r>
              <a:rPr lang="zh-CN" altLang="en-US" dirty="0"/>
              <a:t>自表达</a:t>
            </a:r>
            <a:r>
              <a:rPr lang="en-US" altLang="zh-CN" dirty="0"/>
              <a:t>-</a:t>
            </a:r>
            <a:r>
              <a:rPr lang="zh-CN" altLang="en-US" dirty="0"/>
              <a:t>正样本对矩阵</a:t>
            </a:r>
            <a:endParaRPr lang="en-US" altLang="zh-CN" dirty="0"/>
          </a:p>
          <a:p>
            <a:endParaRPr lang="en-US" altLang="zh-CN" dirty="0"/>
          </a:p>
          <a:p>
            <a:r>
              <a:rPr lang="zh-CN" altLang="en-US" dirty="0"/>
              <a:t>选正样本对矩阵置信度高的，负样本对置信度低的协作训练。</a:t>
            </a:r>
            <a:endParaRPr lang="en-US" altLang="zh-CN" dirty="0"/>
          </a:p>
          <a:p>
            <a:endParaRPr lang="en-US" altLang="zh-CN" dirty="0"/>
          </a:p>
          <a:p>
            <a:r>
              <a:rPr lang="zh-CN" altLang="en-US" dirty="0"/>
              <a:t>训练完之后把解码器去掉，得到</a:t>
            </a:r>
            <a:r>
              <a:rPr lang="en-US" altLang="zh-CN" dirty="0" err="1"/>
              <a:t>softmax</a:t>
            </a:r>
            <a:r>
              <a:rPr lang="zh-CN" altLang="en-US" dirty="0"/>
              <a:t>最大的为预测类别</a:t>
            </a:r>
            <a:endParaRPr lang="en-US" altLang="zh-CN" dirty="0"/>
          </a:p>
        </p:txBody>
      </p:sp>
      <p:pic>
        <p:nvPicPr>
          <p:cNvPr id="6" name="图片 5"/>
          <p:cNvPicPr>
            <a:picLocks noChangeAspect="1"/>
          </p:cNvPicPr>
          <p:nvPr/>
        </p:nvPicPr>
        <p:blipFill>
          <a:blip r:embed="rId2"/>
          <a:stretch>
            <a:fillRect/>
          </a:stretch>
        </p:blipFill>
        <p:spPr>
          <a:xfrm>
            <a:off x="5115466" y="826532"/>
            <a:ext cx="6487064" cy="3648659"/>
          </a:xfrm>
          <a:prstGeom prst="rect">
            <a:avLst/>
          </a:prstGeom>
        </p:spPr>
      </p:pic>
    </p:spTree>
    <p:extLst>
      <p:ext uri="{BB962C8B-B14F-4D97-AF65-F5344CB8AC3E}">
        <p14:creationId xmlns:p14="http://schemas.microsoft.com/office/powerpoint/2010/main" val="302089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5004" y="353683"/>
            <a:ext cx="1423358" cy="369332"/>
          </a:xfrm>
          <a:prstGeom prst="rect">
            <a:avLst/>
          </a:prstGeom>
          <a:noFill/>
        </p:spPr>
        <p:txBody>
          <a:bodyPr wrap="square" rtlCol="0">
            <a:spAutoFit/>
          </a:bodyPr>
          <a:lstStyle/>
          <a:p>
            <a:r>
              <a:rPr lang="en-US" altLang="zh-CN" dirty="0"/>
              <a:t>2022.5.31</a:t>
            </a:r>
            <a:endParaRPr lang="zh-CN" altLang="en-US" dirty="0"/>
          </a:p>
        </p:txBody>
      </p:sp>
      <p:sp>
        <p:nvSpPr>
          <p:cNvPr id="5" name="文本框 4"/>
          <p:cNvSpPr txBox="1"/>
          <p:nvPr/>
        </p:nvSpPr>
        <p:spPr>
          <a:xfrm>
            <a:off x="785004" y="1061049"/>
            <a:ext cx="10110158" cy="4247317"/>
          </a:xfrm>
          <a:prstGeom prst="rect">
            <a:avLst/>
          </a:prstGeom>
          <a:noFill/>
        </p:spPr>
        <p:txBody>
          <a:bodyPr wrap="square" rtlCol="0">
            <a:spAutoFit/>
          </a:bodyPr>
          <a:lstStyle/>
          <a:p>
            <a:r>
              <a:rPr lang="en-US" altLang="zh-CN" dirty="0"/>
              <a:t>SPECTRALNET: SPECTRAL CLUSTERING USING DEEP NEURAL NETWORKS    ICLR2018</a:t>
            </a:r>
          </a:p>
          <a:p>
            <a:endParaRPr lang="en-US" altLang="zh-CN" dirty="0"/>
          </a:p>
          <a:p>
            <a:r>
              <a:rPr lang="zh-CN" altLang="en-US" dirty="0"/>
              <a:t>解决问题：谱聚类的可扩展性差</a:t>
            </a:r>
            <a:r>
              <a:rPr lang="en-US" altLang="zh-CN" dirty="0"/>
              <a:t>(</a:t>
            </a:r>
            <a:r>
              <a:rPr lang="zh-CN" altLang="en-US" dirty="0"/>
              <a:t>求特征向量</a:t>
            </a:r>
            <a:r>
              <a:rPr lang="en-US" altLang="zh-CN" dirty="0"/>
              <a:t>)</a:t>
            </a:r>
            <a:r>
              <a:rPr lang="zh-CN" altLang="en-US" dirty="0"/>
              <a:t>以及没有泛化性</a:t>
            </a:r>
            <a:endParaRPr lang="en-US" altLang="zh-CN" dirty="0"/>
          </a:p>
          <a:p>
            <a:endParaRPr lang="en-US" altLang="zh-CN" dirty="0"/>
          </a:p>
          <a:p>
            <a:r>
              <a:rPr lang="zh-CN" altLang="en-US" dirty="0"/>
              <a:t>方法：神经网络学习两个映射，利用孪生网络学习</a:t>
            </a:r>
            <a:r>
              <a:rPr lang="en-US" altLang="zh-CN" dirty="0"/>
              <a:t>affinity</a:t>
            </a:r>
            <a:r>
              <a:rPr lang="zh-CN" altLang="en-US" dirty="0"/>
              <a:t>矩阵，得到数据间的相似度。学习一个从原始数据到拉普拉斯矩阵特征向量空间的一个映射。其中一个关键点是使得输出正交，采用的是</a:t>
            </a:r>
            <a:r>
              <a:rPr lang="en-US" altLang="zh-CN" dirty="0"/>
              <a:t>QR decomposition</a:t>
            </a:r>
            <a:r>
              <a:rPr lang="zh-CN" altLang="en-US" dirty="0"/>
              <a:t>。损失函数利用谱聚类的损失函数</a:t>
            </a:r>
            <a:endParaRPr lang="en-US" altLang="zh-CN" dirty="0"/>
          </a:p>
          <a:p>
            <a:endParaRPr lang="en-US" altLang="zh-CN" dirty="0"/>
          </a:p>
          <a:p>
            <a:r>
              <a:rPr lang="zh-CN" altLang="en-US" dirty="0"/>
              <a:t>测试阶段，待聚数据经前向传播得到嵌入向量后直接分配到训练阶段训练集用</a:t>
            </a:r>
            <a:r>
              <a:rPr lang="en-US" altLang="zh-CN" dirty="0"/>
              <a:t>k-means</a:t>
            </a:r>
            <a:r>
              <a:rPr lang="zh-CN" altLang="en-US" dirty="0"/>
              <a:t>算法得到的最近的聚类质心所属的类别。</a:t>
            </a:r>
            <a:endParaRPr lang="en-US" altLang="zh-CN" dirty="0"/>
          </a:p>
          <a:p>
            <a:endParaRPr lang="en-US" altLang="zh-CN" dirty="0"/>
          </a:p>
          <a:p>
            <a:r>
              <a:rPr lang="zh-CN" altLang="en-US" dirty="0"/>
              <a:t>理论分析，采用</a:t>
            </a:r>
            <a:r>
              <a:rPr lang="en-US" altLang="zh-CN" dirty="0"/>
              <a:t>VC</a:t>
            </a:r>
            <a:r>
              <a:rPr lang="zh-CN" altLang="en-US" dirty="0"/>
              <a:t>维理论来分析</a:t>
            </a:r>
            <a:endParaRPr lang="en-US" altLang="zh-CN" dirty="0"/>
          </a:p>
          <a:p>
            <a:endParaRPr lang="en-US" altLang="zh-CN" dirty="0"/>
          </a:p>
          <a:p>
            <a:r>
              <a:rPr lang="zh-CN" altLang="en-US" dirty="0"/>
              <a:t>问题：</a:t>
            </a:r>
            <a:r>
              <a:rPr lang="en-US" altLang="zh-CN" dirty="0" err="1"/>
              <a:t>minibatchsize</a:t>
            </a:r>
            <a:r>
              <a:rPr lang="zh-CN" altLang="en-US" dirty="0"/>
              <a:t>需要大，这是因为小的</a:t>
            </a:r>
            <a:r>
              <a:rPr lang="en-US" altLang="zh-CN" dirty="0" err="1"/>
              <a:t>minibatchsize</a:t>
            </a:r>
            <a:r>
              <a:rPr lang="zh-CN" altLang="en-US" dirty="0"/>
              <a:t>不能铺捉到数据嵌入向量的全局信息，不能保证与其他</a:t>
            </a:r>
            <a:r>
              <a:rPr lang="en-US" altLang="zh-CN" dirty="0" err="1"/>
              <a:t>minibatch</a:t>
            </a:r>
            <a:r>
              <a:rPr lang="zh-CN" altLang="en-US" dirty="0"/>
              <a:t>的数据嵌入向量正交。</a:t>
            </a:r>
            <a:endParaRPr lang="en-US" altLang="zh-CN" dirty="0"/>
          </a:p>
        </p:txBody>
      </p:sp>
    </p:spTree>
    <p:extLst>
      <p:ext uri="{BB962C8B-B14F-4D97-AF65-F5344CB8AC3E}">
        <p14:creationId xmlns:p14="http://schemas.microsoft.com/office/powerpoint/2010/main" val="794582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7200" y="319177"/>
            <a:ext cx="2562045" cy="369332"/>
          </a:xfrm>
          <a:prstGeom prst="rect">
            <a:avLst/>
          </a:prstGeom>
          <a:noFill/>
        </p:spPr>
        <p:txBody>
          <a:bodyPr wrap="square" rtlCol="0">
            <a:spAutoFit/>
          </a:bodyPr>
          <a:lstStyle/>
          <a:p>
            <a:r>
              <a:rPr lang="en-US" altLang="zh-CN" dirty="0"/>
              <a:t>2022.6.21</a:t>
            </a:r>
            <a:endParaRPr lang="zh-CN" altLang="en-US" dirty="0"/>
          </a:p>
        </p:txBody>
      </p:sp>
      <p:pic>
        <p:nvPicPr>
          <p:cNvPr id="5" name="图片 4"/>
          <p:cNvPicPr>
            <a:picLocks noChangeAspect="1"/>
          </p:cNvPicPr>
          <p:nvPr/>
        </p:nvPicPr>
        <p:blipFill>
          <a:blip r:embed="rId2"/>
          <a:stretch>
            <a:fillRect/>
          </a:stretch>
        </p:blipFill>
        <p:spPr>
          <a:xfrm>
            <a:off x="4714875" y="1104181"/>
            <a:ext cx="6419850" cy="4114800"/>
          </a:xfrm>
          <a:prstGeom prst="rect">
            <a:avLst/>
          </a:prstGeom>
        </p:spPr>
      </p:pic>
      <p:sp>
        <p:nvSpPr>
          <p:cNvPr id="6" name="文本框 5"/>
          <p:cNvSpPr txBox="1"/>
          <p:nvPr/>
        </p:nvSpPr>
        <p:spPr>
          <a:xfrm>
            <a:off x="379562" y="1121434"/>
            <a:ext cx="3856008" cy="4247317"/>
          </a:xfrm>
          <a:prstGeom prst="rect">
            <a:avLst/>
          </a:prstGeom>
          <a:noFill/>
        </p:spPr>
        <p:txBody>
          <a:bodyPr wrap="square" rtlCol="0">
            <a:spAutoFit/>
          </a:bodyPr>
          <a:lstStyle/>
          <a:p>
            <a:r>
              <a:rPr lang="zh-CN" altLang="en-US" dirty="0"/>
              <a:t>每个子空间学习一组基，就是</a:t>
            </a:r>
            <a:r>
              <a:rPr lang="en-US" altLang="zh-CN" dirty="0"/>
              <a:t>D</a:t>
            </a:r>
            <a:r>
              <a:rPr lang="zh-CN" altLang="en-US" dirty="0"/>
              <a:t>，每组基相互做内积要非常小</a:t>
            </a:r>
            <a:endParaRPr lang="en-US" altLang="zh-CN" dirty="0"/>
          </a:p>
          <a:p>
            <a:endParaRPr lang="en-US" altLang="zh-CN" dirty="0"/>
          </a:p>
          <a:p>
            <a:r>
              <a:rPr lang="zh-CN" altLang="en-US" dirty="0"/>
              <a:t>利用自编码器学习一个映射，使得每个数据和对应的子空间的基做内积的和远大于和其他子空间的基做内积的和</a:t>
            </a:r>
            <a:endParaRPr lang="en-US" altLang="zh-CN" dirty="0"/>
          </a:p>
          <a:p>
            <a:endParaRPr lang="en-US" altLang="zh-CN" dirty="0"/>
          </a:p>
          <a:p>
            <a:r>
              <a:rPr lang="zh-CN" altLang="en-US" dirty="0"/>
              <a:t>归一化，</a:t>
            </a:r>
            <a:r>
              <a:rPr lang="en-US" altLang="zh-CN" dirty="0"/>
              <a:t>kl</a:t>
            </a:r>
            <a:r>
              <a:rPr lang="zh-CN" altLang="en-US" dirty="0"/>
              <a:t>散度协同训练</a:t>
            </a:r>
            <a:endParaRPr lang="en-US" altLang="zh-CN" dirty="0"/>
          </a:p>
          <a:p>
            <a:endParaRPr lang="en-US" altLang="zh-CN" dirty="0"/>
          </a:p>
          <a:p>
            <a:r>
              <a:rPr lang="zh-CN" altLang="en-US" dirty="0"/>
              <a:t>新数据和基做内积，最大的即为所属类别</a:t>
            </a:r>
            <a:endParaRPr lang="en-US" altLang="zh-CN" dirty="0"/>
          </a:p>
          <a:p>
            <a:endParaRPr lang="en-US" altLang="zh-CN" dirty="0"/>
          </a:p>
          <a:p>
            <a:r>
              <a:rPr lang="zh-CN" altLang="en-US" dirty="0"/>
              <a:t>参数有潜在空间的维度，每个基基的个数</a:t>
            </a:r>
            <a:r>
              <a:rPr lang="en-US" altLang="zh-CN" dirty="0"/>
              <a:t>d</a:t>
            </a:r>
            <a:r>
              <a:rPr lang="zh-CN" altLang="en-US" dirty="0"/>
              <a:t>，损失函数中的一个超参数</a:t>
            </a:r>
          </a:p>
        </p:txBody>
      </p:sp>
      <p:sp>
        <p:nvSpPr>
          <p:cNvPr id="7" name="文本框 6"/>
          <p:cNvSpPr txBox="1"/>
          <p:nvPr/>
        </p:nvSpPr>
        <p:spPr>
          <a:xfrm>
            <a:off x="3252159" y="319177"/>
            <a:ext cx="7254815" cy="646331"/>
          </a:xfrm>
          <a:prstGeom prst="rect">
            <a:avLst/>
          </a:prstGeom>
          <a:noFill/>
        </p:spPr>
        <p:txBody>
          <a:bodyPr wrap="square" rtlCol="0">
            <a:spAutoFit/>
          </a:bodyPr>
          <a:lstStyle/>
          <a:p>
            <a:r>
              <a:rPr lang="en-US" altLang="zh-CN" dirty="0"/>
              <a:t>Efficient Deep Embedded Subspace Clustering</a:t>
            </a:r>
          </a:p>
          <a:p>
            <a:r>
              <a:rPr lang="en-US" altLang="zh-CN" dirty="0"/>
              <a:t>CVPR2022</a:t>
            </a:r>
            <a:endParaRPr lang="zh-CN" altLang="en-US" dirty="0"/>
          </a:p>
        </p:txBody>
      </p:sp>
    </p:spTree>
    <p:extLst>
      <p:ext uri="{BB962C8B-B14F-4D97-AF65-F5344CB8AC3E}">
        <p14:creationId xmlns:p14="http://schemas.microsoft.com/office/powerpoint/2010/main" val="13042586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5451</TotalTime>
  <Words>970</Words>
  <Application>Microsoft Office PowerPoint</Application>
  <PresentationFormat>宽屏</PresentationFormat>
  <Paragraphs>156</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等线</vt:lpstr>
      <vt:lpstr>宋体</vt:lpstr>
      <vt:lpstr>Arial</vt:lpstr>
      <vt:lpstr>Calibri</vt:lpstr>
      <vt:lpstr>Calibri Light</vt:lpstr>
      <vt:lpstr>Office 主题</vt:lpstr>
      <vt:lpstr>可扩展子空间聚类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可扩展子空间聚类</dc:title>
  <dc:creator>User</dc:creator>
  <cp:lastModifiedBy>User</cp:lastModifiedBy>
  <cp:revision>48</cp:revision>
  <dcterms:created xsi:type="dcterms:W3CDTF">2022-05-15T06:38:59Z</dcterms:created>
  <dcterms:modified xsi:type="dcterms:W3CDTF">2022-11-02T10:31:59Z</dcterms:modified>
</cp:coreProperties>
</file>