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424" r:id="rId7"/>
    <p:sldId id="260" r:id="rId8"/>
    <p:sldId id="289" r:id="rId9"/>
    <p:sldId id="416" r:id="rId10"/>
    <p:sldId id="261" r:id="rId11"/>
    <p:sldId id="353" r:id="rId12"/>
    <p:sldId id="444" r:id="rId13"/>
    <p:sldId id="262" r:id="rId14"/>
    <p:sldId id="414" r:id="rId15"/>
    <p:sldId id="417" r:id="rId16"/>
    <p:sldId id="418" r:id="rId17"/>
    <p:sldId id="287" r:id="rId18"/>
    <p:sldId id="415" r:id="rId19"/>
    <p:sldId id="419" r:id="rId20"/>
    <p:sldId id="263" r:id="rId21"/>
    <p:sldId id="420" r:id="rId22"/>
    <p:sldId id="288" r:id="rId23"/>
    <p:sldId id="421" r:id="rId24"/>
    <p:sldId id="445" r:id="rId25"/>
    <p:sldId id="284" r:id="rId26"/>
    <p:sldId id="286" r:id="rId27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710" autoAdjust="0"/>
  </p:normalViewPr>
  <p:slideViewPr>
    <p:cSldViewPr snapToGrid="0">
      <p:cViewPr varScale="1">
        <p:scale>
          <a:sx n="70" d="100"/>
          <a:sy n="70" d="100"/>
        </p:scale>
        <p:origin x="13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gs" Target="tags/tag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D770A-E9E8-4ABA-93BF-09700F7C3D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0BCE0-894A-4E9E-BB2B-B63B7868D1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0BCE0-894A-4E9E-BB2B-B63B7868D1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0BCE0-894A-4E9E-BB2B-B63B7868D1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0BCE0-894A-4E9E-BB2B-B63B7868D1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50" dirty="0"/>
              <a:t>           </a:t>
            </a:r>
            <a:endParaRPr lang="zh-CN" altLang="en-US" sz="1350" dirty="0"/>
          </a:p>
        </p:txBody>
      </p:sp>
      <p:pic>
        <p:nvPicPr>
          <p:cNvPr id="5" name="图片 12" descr="6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3268" y="357188"/>
            <a:ext cx="2548467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715501" y="6407150"/>
            <a:ext cx="2142067" cy="2308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www.raisecom.com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图片 15" descr="未标题-2c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71563"/>
            <a:ext cx="12192000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任意多边形 7"/>
          <p:cNvSpPr/>
          <p:nvPr/>
        </p:nvSpPr>
        <p:spPr>
          <a:xfrm>
            <a:off x="82551" y="1073153"/>
            <a:ext cx="1905000" cy="2676525"/>
          </a:xfrm>
          <a:custGeom>
            <a:avLst/>
            <a:gdLst>
              <a:gd name="connsiteX0" fmla="*/ 0 w 1428728"/>
              <a:gd name="connsiteY0" fmla="*/ 0 h 2676542"/>
              <a:gd name="connsiteX1" fmla="*/ 1428728 w 1428728"/>
              <a:gd name="connsiteY1" fmla="*/ 0 h 2676542"/>
              <a:gd name="connsiteX2" fmla="*/ 1428728 w 1428728"/>
              <a:gd name="connsiteY2" fmla="*/ 2676542 h 2676542"/>
              <a:gd name="connsiteX3" fmla="*/ 0 w 1428728"/>
              <a:gd name="connsiteY3" fmla="*/ 2676542 h 2676542"/>
              <a:gd name="connsiteX4" fmla="*/ 0 w 1428728"/>
              <a:gd name="connsiteY4" fmla="*/ 0 h 2676542"/>
              <a:gd name="connsiteX0-1" fmla="*/ 0 w 1428728"/>
              <a:gd name="connsiteY0-2" fmla="*/ 0 h 2676542"/>
              <a:gd name="connsiteX1-3" fmla="*/ 1428728 w 1428728"/>
              <a:gd name="connsiteY1-4" fmla="*/ 0 h 2676542"/>
              <a:gd name="connsiteX2-5" fmla="*/ 571440 w 1428728"/>
              <a:gd name="connsiteY2-6" fmla="*/ 2676542 h 2676542"/>
              <a:gd name="connsiteX3-7" fmla="*/ 0 w 1428728"/>
              <a:gd name="connsiteY3-8" fmla="*/ 2676542 h 2676542"/>
              <a:gd name="connsiteX4-9" fmla="*/ 0 w 1428728"/>
              <a:gd name="connsiteY4-10" fmla="*/ 0 h 2676542"/>
              <a:gd name="connsiteX0-11" fmla="*/ 0 w 1428728"/>
              <a:gd name="connsiteY0-12" fmla="*/ 0 h 2676542"/>
              <a:gd name="connsiteX1-13" fmla="*/ 1428728 w 1428728"/>
              <a:gd name="connsiteY1-14" fmla="*/ 0 h 2676542"/>
              <a:gd name="connsiteX2-15" fmla="*/ 661956 w 1428728"/>
              <a:gd name="connsiteY2-16" fmla="*/ 2676540 h 2676542"/>
              <a:gd name="connsiteX3-17" fmla="*/ 0 w 1428728"/>
              <a:gd name="connsiteY3-18" fmla="*/ 2676542 h 2676542"/>
              <a:gd name="connsiteX4-19" fmla="*/ 0 w 1428728"/>
              <a:gd name="connsiteY4-20" fmla="*/ 0 h 26765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28728" h="2676542">
                <a:moveTo>
                  <a:pt x="0" y="0"/>
                </a:moveTo>
                <a:lnTo>
                  <a:pt x="1428728" y="0"/>
                </a:lnTo>
                <a:lnTo>
                  <a:pt x="661956" y="2676540"/>
                </a:lnTo>
                <a:lnTo>
                  <a:pt x="0" y="267654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/>
          </a:p>
        </p:txBody>
      </p:sp>
      <p:sp>
        <p:nvSpPr>
          <p:cNvPr id="9" name="任意多边形 8"/>
          <p:cNvSpPr/>
          <p:nvPr/>
        </p:nvSpPr>
        <p:spPr>
          <a:xfrm>
            <a:off x="0" y="1071566"/>
            <a:ext cx="1905000" cy="2676525"/>
          </a:xfrm>
          <a:custGeom>
            <a:avLst/>
            <a:gdLst>
              <a:gd name="connsiteX0" fmla="*/ 0 w 1428728"/>
              <a:gd name="connsiteY0" fmla="*/ 0 h 2676542"/>
              <a:gd name="connsiteX1" fmla="*/ 1428728 w 1428728"/>
              <a:gd name="connsiteY1" fmla="*/ 0 h 2676542"/>
              <a:gd name="connsiteX2" fmla="*/ 1428728 w 1428728"/>
              <a:gd name="connsiteY2" fmla="*/ 2676542 h 2676542"/>
              <a:gd name="connsiteX3" fmla="*/ 0 w 1428728"/>
              <a:gd name="connsiteY3" fmla="*/ 2676542 h 2676542"/>
              <a:gd name="connsiteX4" fmla="*/ 0 w 1428728"/>
              <a:gd name="connsiteY4" fmla="*/ 0 h 2676542"/>
              <a:gd name="connsiteX0-1" fmla="*/ 0 w 1428728"/>
              <a:gd name="connsiteY0-2" fmla="*/ 0 h 2676542"/>
              <a:gd name="connsiteX1-3" fmla="*/ 1428728 w 1428728"/>
              <a:gd name="connsiteY1-4" fmla="*/ 0 h 2676542"/>
              <a:gd name="connsiteX2-5" fmla="*/ 571440 w 1428728"/>
              <a:gd name="connsiteY2-6" fmla="*/ 2676542 h 2676542"/>
              <a:gd name="connsiteX3-7" fmla="*/ 0 w 1428728"/>
              <a:gd name="connsiteY3-8" fmla="*/ 2676542 h 2676542"/>
              <a:gd name="connsiteX4-9" fmla="*/ 0 w 1428728"/>
              <a:gd name="connsiteY4-10" fmla="*/ 0 h 2676542"/>
              <a:gd name="connsiteX0-11" fmla="*/ 0 w 1428728"/>
              <a:gd name="connsiteY0-12" fmla="*/ 0 h 2676542"/>
              <a:gd name="connsiteX1-13" fmla="*/ 1428728 w 1428728"/>
              <a:gd name="connsiteY1-14" fmla="*/ 0 h 2676542"/>
              <a:gd name="connsiteX2-15" fmla="*/ 661956 w 1428728"/>
              <a:gd name="connsiteY2-16" fmla="*/ 2676540 h 2676542"/>
              <a:gd name="connsiteX3-17" fmla="*/ 0 w 1428728"/>
              <a:gd name="connsiteY3-18" fmla="*/ 2676542 h 2676542"/>
              <a:gd name="connsiteX4-19" fmla="*/ 0 w 1428728"/>
              <a:gd name="connsiteY4-20" fmla="*/ 0 h 26765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28728" h="2676542">
                <a:moveTo>
                  <a:pt x="0" y="0"/>
                </a:moveTo>
                <a:lnTo>
                  <a:pt x="1428728" y="0"/>
                </a:lnTo>
                <a:lnTo>
                  <a:pt x="661956" y="2676540"/>
                </a:lnTo>
                <a:lnTo>
                  <a:pt x="0" y="267654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2965" y="3929067"/>
            <a:ext cx="10363200" cy="642942"/>
          </a:xfrm>
        </p:spPr>
        <p:txBody>
          <a:bodyPr anchor="t"/>
          <a:lstStyle>
            <a:lvl1pPr algn="ctr">
              <a:defRPr sz="315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09721" y="4857760"/>
            <a:ext cx="8667811" cy="571504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tx1">
                    <a:tint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D4F014D9-5AD4-4090-A44E-6AA81FCD94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14FE47-5F71-4C39-838D-4F72F1D112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D4F014D9-5AD4-4090-A44E-6AA81FCD94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14FE47-5F71-4C39-838D-4F72F1D112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D4F014D9-5AD4-4090-A44E-6AA81FCD94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14FE47-5F71-4C39-838D-4F72F1D112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30520" y="2714621"/>
            <a:ext cx="7692896" cy="784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500" b="1" kern="10" cap="all" dirty="0">
                <a:ln w="0"/>
                <a:gradFill flip="none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49000">
                      <a:srgbClr val="FFC000"/>
                    </a:gs>
                    <a:gs pos="50000">
                      <a:srgbClr val="FF6600"/>
                    </a:gs>
                    <a:gs pos="92000">
                      <a:srgbClr val="CC0000"/>
                    </a:gs>
                    <a:gs pos="100000">
                      <a:schemeClr val="accent6">
                        <a:lumMod val="5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/>
                <a:cs typeface="Arial" panose="020B0604020202020204"/>
              </a:rPr>
              <a:t>Thank</a:t>
            </a:r>
            <a:r>
              <a:rPr lang="en-US" altLang="zh-CN" sz="4500" b="1" kern="10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4500" b="1" kern="10" cap="all" dirty="0">
                <a:ln w="0"/>
                <a:gradFill flip="none">
                  <a:gsLst>
                    <a:gs pos="0">
                      <a:schemeClr val="accent6">
                        <a:lumMod val="60000"/>
                        <a:lumOff val="40000"/>
                      </a:schemeClr>
                    </a:gs>
                    <a:gs pos="49000">
                      <a:srgbClr val="FFC000"/>
                    </a:gs>
                    <a:gs pos="50000">
                      <a:srgbClr val="FF6600"/>
                    </a:gs>
                    <a:gs pos="92000">
                      <a:srgbClr val="CC0000"/>
                    </a:gs>
                    <a:gs pos="100000">
                      <a:srgbClr val="C00000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/>
                <a:cs typeface="Arial" panose="020B0604020202020204"/>
              </a:rPr>
              <a:t>You !</a:t>
            </a:r>
            <a:endParaRPr lang="zh-CN" altLang="en-US" sz="4500" b="1" cap="all" dirty="0">
              <a:ln w="0"/>
              <a:gradFill flip="none">
                <a:gsLst>
                  <a:gs pos="0">
                    <a:schemeClr val="accent6">
                      <a:lumMod val="60000"/>
                      <a:lumOff val="40000"/>
                    </a:schemeClr>
                  </a:gs>
                  <a:gs pos="49000">
                    <a:srgbClr val="FFC000"/>
                  </a:gs>
                  <a:gs pos="50000">
                    <a:srgbClr val="FF6600"/>
                  </a:gs>
                  <a:gs pos="92000">
                    <a:srgbClr val="CC0000"/>
                  </a:gs>
                  <a:gs pos="100000">
                    <a:srgbClr val="C00000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44002" y="6357941"/>
            <a:ext cx="2190751" cy="357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9715501" y="6407150"/>
            <a:ext cx="2142067" cy="2308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www.raisecom.com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0" y="3429000"/>
            <a:ext cx="12192000" cy="2371725"/>
            <a:chOff x="0" y="3429000"/>
            <a:chExt cx="12192000" cy="2371725"/>
          </a:xfrm>
        </p:grpSpPr>
        <p:sp>
          <p:nvSpPr>
            <p:cNvPr id="6" name="矩形 5"/>
            <p:cNvSpPr/>
            <p:nvPr userDrawn="1"/>
          </p:nvSpPr>
          <p:spPr>
            <a:xfrm>
              <a:off x="0" y="3429000"/>
              <a:ext cx="12192000" cy="237172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0" y="3575591"/>
              <a:ext cx="12192000" cy="2083084"/>
            </a:xfrm>
            <a:prstGeom prst="rect">
              <a:avLst/>
            </a:prstGeom>
            <a:solidFill>
              <a:srgbClr val="E657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 userDrawn="1"/>
        </p:nvSpPr>
        <p:spPr>
          <a:xfrm>
            <a:off x="1855678" y="3807843"/>
            <a:ext cx="8461449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4" tIns="45718" rIns="91434" bIns="45718" rtlCol="0">
            <a:spAutoFit/>
          </a:bodyPr>
          <a:lstStyle/>
          <a:p>
            <a:pPr algn="ctr">
              <a:spcBef>
                <a:spcPts val="900"/>
              </a:spcBef>
              <a:buClr>
                <a:srgbClr val="FF6600"/>
              </a:buClr>
              <a:buSzPct val="100000"/>
              <a:buFont typeface="Garamond" pitchFamily="18" charset="0"/>
              <a:buNone/>
            </a:pPr>
            <a:r>
              <a:rPr lang="en-US" altLang="zh-CN" sz="9600" b="1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THANK YOU</a:t>
            </a:r>
            <a:endParaRPr lang="zh-CN" altLang="en-US" sz="9600" b="1" i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22" y="230781"/>
            <a:ext cx="1799217" cy="4961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E14FE47-5F71-4C39-838D-4F72F1D112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2" y="1143000"/>
            <a:ext cx="952500" cy="3000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667000" y="142877"/>
            <a:ext cx="2571749" cy="629018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英文标题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:33-</a:t>
            </a:r>
            <a:r>
              <a:rPr lang="en-US" altLang="zh-CN" sz="900" dirty="0" err="1">
                <a:solidFill>
                  <a:schemeClr val="bg1"/>
                </a:solidFill>
                <a:latin typeface="Calibri" panose="020F0502020204030204" pitchFamily="34" charset="0"/>
              </a:rPr>
              <a:t>42pt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  </a:t>
            </a:r>
            <a:endParaRPr lang="zh-CN" altLang="en-US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颜色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 R204 G51 B0</a:t>
            </a: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字体 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 Arial</a:t>
            </a: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英文副标题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:25-32pt  </a:t>
            </a:r>
            <a:endParaRPr lang="zh-CN" altLang="en-US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颜色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 R204 G51 B0</a:t>
            </a: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字体 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 Arial</a:t>
            </a: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中文标题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:33-42pt  </a:t>
            </a:r>
            <a:endParaRPr lang="zh-CN" altLang="en-US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颜色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 R204 G51 B0</a:t>
            </a: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字体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黑体</a:t>
            </a: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中文标题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:33-40pt  </a:t>
            </a:r>
            <a:endParaRPr lang="zh-CN" altLang="en-US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颜色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 R204 G51 B0</a:t>
            </a: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字体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黑体</a:t>
            </a:r>
            <a:endParaRPr lang="zh-CN" altLang="en-US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zh-CN" altLang="en-US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英文正文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:20-30pt</a:t>
            </a: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颜色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黑色</a:t>
            </a:r>
            <a:endParaRPr lang="zh-CN" altLang="en-US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字体 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宋体 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/ Times NEW Roman</a:t>
            </a: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中文正文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:20-30pt</a:t>
            </a: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颜色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黑色</a:t>
            </a:r>
            <a:endParaRPr lang="zh-CN" altLang="en-US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字体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zh-CN" altLang="en-US" sz="900" dirty="0">
                <a:solidFill>
                  <a:schemeClr val="bg1"/>
                </a:solidFill>
              </a:rPr>
              <a:t>黑体</a:t>
            </a:r>
            <a:endParaRPr lang="zh-CN" altLang="en-US" sz="900" dirty="0">
              <a:solidFill>
                <a:schemeClr val="bg1"/>
              </a:solidFill>
            </a:endParaRPr>
          </a:p>
          <a:p>
            <a:pPr marL="246380" indent="-246380" algn="r" defTabSz="657860">
              <a:defRPr/>
            </a:pPr>
            <a:endParaRPr lang="zh-CN" altLang="en-US" sz="900" dirty="0">
              <a:solidFill>
                <a:schemeClr val="bg1"/>
              </a:solidFill>
            </a:endParaRPr>
          </a:p>
          <a:p>
            <a:pPr marL="246380" indent="-246380" algn="r" defTabSz="657860">
              <a:defRPr/>
            </a:pPr>
            <a:r>
              <a:rPr lang="zh-CN" altLang="en-US" sz="900" dirty="0">
                <a:solidFill>
                  <a:schemeClr val="bg1"/>
                </a:solidFill>
              </a:rPr>
              <a:t>特殊情况中文正文</a:t>
            </a:r>
            <a:r>
              <a:rPr lang="en-US" altLang="zh-CN" sz="900" dirty="0">
                <a:solidFill>
                  <a:schemeClr val="bg1"/>
                </a:solidFill>
              </a:rPr>
              <a:t>:12-20pt</a:t>
            </a:r>
            <a:endParaRPr lang="en-US" altLang="zh-CN" sz="900" dirty="0">
              <a:solidFill>
                <a:schemeClr val="bg1"/>
              </a:solidFill>
            </a:endParaRPr>
          </a:p>
          <a:p>
            <a:pPr marL="246380" indent="-246380" algn="r" defTabSz="657860">
              <a:defRPr/>
            </a:pPr>
            <a:r>
              <a:rPr lang="zh-CN" altLang="en-US" sz="900" dirty="0">
                <a:solidFill>
                  <a:schemeClr val="bg1"/>
                </a:solidFill>
              </a:rPr>
              <a:t>颜色</a:t>
            </a:r>
            <a:r>
              <a:rPr lang="en-US" altLang="zh-CN" sz="900" dirty="0">
                <a:solidFill>
                  <a:schemeClr val="bg1"/>
                </a:solidFill>
              </a:rPr>
              <a:t>:</a:t>
            </a:r>
            <a:r>
              <a:rPr lang="zh-CN" altLang="en-US" sz="900" dirty="0">
                <a:solidFill>
                  <a:schemeClr val="bg1"/>
                </a:solidFill>
              </a:rPr>
              <a:t>黑色</a:t>
            </a:r>
            <a:endParaRPr lang="zh-CN" altLang="en-US" sz="900" dirty="0">
              <a:solidFill>
                <a:schemeClr val="bg1"/>
              </a:solidFill>
            </a:endParaRPr>
          </a:p>
          <a:p>
            <a:pPr marL="246380" indent="-246380" algn="r" defTabSz="657860">
              <a:defRPr/>
            </a:pPr>
            <a:r>
              <a:rPr lang="zh-CN" altLang="en-US" sz="900" dirty="0">
                <a:solidFill>
                  <a:schemeClr val="bg1"/>
                </a:solidFill>
              </a:rPr>
              <a:t>字体</a:t>
            </a:r>
            <a:r>
              <a:rPr lang="en-US" altLang="zh-CN" sz="900" dirty="0">
                <a:solidFill>
                  <a:schemeClr val="bg1"/>
                </a:solidFill>
              </a:rPr>
              <a:t>:</a:t>
            </a:r>
            <a:r>
              <a:rPr lang="zh-CN" altLang="en-US" sz="900" dirty="0">
                <a:solidFill>
                  <a:schemeClr val="bg1"/>
                </a:solidFill>
              </a:rPr>
              <a:t>黑体</a:t>
            </a:r>
            <a:endParaRPr lang="zh-CN" altLang="en-US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zh-CN" altLang="en-US" sz="900" dirty="0">
              <a:latin typeface="Calibri" panose="020F0502020204030204" pitchFamily="34" charset="0"/>
            </a:endParaRPr>
          </a:p>
          <a:p>
            <a:pPr marL="246380" indent="-246380" defTabSz="657860">
              <a:defRPr/>
            </a:pPr>
            <a:endParaRPr lang="zh-CN" altLang="en-US" sz="900" dirty="0"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zh-CN" altLang="en-US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zh-CN" altLang="en-US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zh-CN" altLang="en-US" sz="900" dirty="0">
              <a:latin typeface="Calibri" panose="020F0502020204030204" pitchFamily="34" charset="0"/>
            </a:endParaRPr>
          </a:p>
          <a:p>
            <a:pPr marL="246380" indent="-246380" defTabSz="657860">
              <a:defRPr/>
            </a:pPr>
            <a:endParaRPr lang="zh-CN" altLang="en-US" sz="900" dirty="0">
              <a:latin typeface="Calibri" panose="020F050202020403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D4F014D9-5AD4-4090-A44E-6AA81FCD94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14FE47-5F71-4C39-838D-4F72F1D112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667000" y="142877"/>
            <a:ext cx="2571749" cy="629018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英文标题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:33-42pt  </a:t>
            </a:r>
            <a:endParaRPr lang="zh-CN" altLang="en-US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颜色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 R204 G51 B0</a:t>
            </a: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字体 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 Arial</a:t>
            </a: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英文副标题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:25-32pt  </a:t>
            </a:r>
            <a:endParaRPr lang="zh-CN" altLang="en-US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颜色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 R204 G51 B0</a:t>
            </a: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字体 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 Arial</a:t>
            </a: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中文标题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:33-42pt  </a:t>
            </a:r>
            <a:endParaRPr lang="zh-CN" altLang="en-US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颜色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 R204 G51 B0</a:t>
            </a: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字体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黑体</a:t>
            </a: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中文标题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:33-40pt  </a:t>
            </a:r>
            <a:endParaRPr lang="zh-CN" altLang="en-US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颜色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 R204 G51 B0</a:t>
            </a: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字体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黑体</a:t>
            </a:r>
            <a:endParaRPr lang="zh-CN" altLang="en-US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zh-CN" altLang="en-US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英文正文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:20-30pt</a:t>
            </a: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颜色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黑色</a:t>
            </a:r>
            <a:endParaRPr lang="zh-CN" altLang="en-US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字体 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宋体 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/ Times NEW Roman</a:t>
            </a: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中文正文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:20-30pt</a:t>
            </a: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颜色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黑色</a:t>
            </a:r>
            <a:endParaRPr lang="zh-CN" altLang="en-US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字体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zh-CN" altLang="en-US" sz="900" dirty="0">
                <a:solidFill>
                  <a:schemeClr val="bg1"/>
                </a:solidFill>
              </a:rPr>
              <a:t>黑体</a:t>
            </a:r>
            <a:endParaRPr lang="zh-CN" altLang="en-US" sz="900" dirty="0">
              <a:solidFill>
                <a:schemeClr val="bg1"/>
              </a:solidFill>
            </a:endParaRPr>
          </a:p>
          <a:p>
            <a:pPr marL="246380" indent="-246380" algn="r" defTabSz="657860">
              <a:defRPr/>
            </a:pPr>
            <a:endParaRPr lang="zh-CN" altLang="en-US" sz="900" dirty="0">
              <a:solidFill>
                <a:schemeClr val="bg1"/>
              </a:solidFill>
            </a:endParaRPr>
          </a:p>
          <a:p>
            <a:pPr marL="246380" indent="-246380" algn="r" defTabSz="657860">
              <a:defRPr/>
            </a:pPr>
            <a:r>
              <a:rPr lang="zh-CN" altLang="en-US" sz="900" dirty="0">
                <a:solidFill>
                  <a:schemeClr val="bg1"/>
                </a:solidFill>
              </a:rPr>
              <a:t>特殊情况中文正文</a:t>
            </a:r>
            <a:r>
              <a:rPr lang="en-US" altLang="zh-CN" sz="900" dirty="0">
                <a:solidFill>
                  <a:schemeClr val="bg1"/>
                </a:solidFill>
              </a:rPr>
              <a:t>:12-20pt</a:t>
            </a:r>
            <a:endParaRPr lang="en-US" altLang="zh-CN" sz="900" dirty="0">
              <a:solidFill>
                <a:schemeClr val="bg1"/>
              </a:solidFill>
            </a:endParaRPr>
          </a:p>
          <a:p>
            <a:pPr marL="246380" indent="-246380" algn="r" defTabSz="657860">
              <a:defRPr/>
            </a:pPr>
            <a:r>
              <a:rPr lang="zh-CN" altLang="en-US" sz="900" dirty="0">
                <a:solidFill>
                  <a:schemeClr val="bg1"/>
                </a:solidFill>
              </a:rPr>
              <a:t>颜色</a:t>
            </a:r>
            <a:r>
              <a:rPr lang="en-US" altLang="zh-CN" sz="900" dirty="0">
                <a:solidFill>
                  <a:schemeClr val="bg1"/>
                </a:solidFill>
              </a:rPr>
              <a:t>:</a:t>
            </a:r>
            <a:r>
              <a:rPr lang="zh-CN" altLang="en-US" sz="900" dirty="0">
                <a:solidFill>
                  <a:schemeClr val="bg1"/>
                </a:solidFill>
              </a:rPr>
              <a:t>黑色</a:t>
            </a:r>
            <a:endParaRPr lang="zh-CN" altLang="en-US" sz="900" dirty="0">
              <a:solidFill>
                <a:schemeClr val="bg1"/>
              </a:solidFill>
            </a:endParaRPr>
          </a:p>
          <a:p>
            <a:pPr marL="246380" indent="-246380" algn="r" defTabSz="657860">
              <a:defRPr/>
            </a:pPr>
            <a:r>
              <a:rPr lang="zh-CN" altLang="en-US" sz="900" dirty="0">
                <a:solidFill>
                  <a:schemeClr val="bg1"/>
                </a:solidFill>
              </a:rPr>
              <a:t>字体</a:t>
            </a:r>
            <a:r>
              <a:rPr lang="en-US" altLang="zh-CN" sz="900" dirty="0">
                <a:solidFill>
                  <a:schemeClr val="bg1"/>
                </a:solidFill>
              </a:rPr>
              <a:t>:</a:t>
            </a:r>
            <a:r>
              <a:rPr lang="zh-CN" altLang="en-US" sz="900" dirty="0">
                <a:solidFill>
                  <a:schemeClr val="bg1"/>
                </a:solidFill>
              </a:rPr>
              <a:t>黑体</a:t>
            </a:r>
            <a:endParaRPr lang="zh-CN" altLang="en-US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zh-CN" altLang="en-US" sz="900" dirty="0">
              <a:latin typeface="Calibri" panose="020F0502020204030204" pitchFamily="34" charset="0"/>
            </a:endParaRPr>
          </a:p>
          <a:p>
            <a:pPr marL="246380" indent="-246380" defTabSz="657860">
              <a:defRPr/>
            </a:pPr>
            <a:endParaRPr lang="zh-CN" altLang="en-US" sz="900" dirty="0"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zh-CN" altLang="en-US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zh-CN" altLang="en-US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zh-CN" altLang="en-US" sz="900" dirty="0">
              <a:latin typeface="Calibri" panose="020F0502020204030204" pitchFamily="34" charset="0"/>
            </a:endParaRPr>
          </a:p>
          <a:p>
            <a:pPr marL="246380" indent="-246380" defTabSz="657860">
              <a:defRPr/>
            </a:pPr>
            <a:endParaRPr lang="zh-CN" altLang="en-US" sz="900" dirty="0">
              <a:latin typeface="Calibri" panose="020F050202020403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D4F014D9-5AD4-4090-A44E-6AA81FCD94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14FE47-5F71-4C39-838D-4F72F1D112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667000" y="142877"/>
            <a:ext cx="2571749" cy="629018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英文标题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:33-42pt  </a:t>
            </a:r>
            <a:endParaRPr lang="zh-CN" altLang="en-US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颜色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 R204 G51 B0</a:t>
            </a: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字体 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 Arial</a:t>
            </a: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英文副标题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:25-32pt  </a:t>
            </a:r>
            <a:endParaRPr lang="zh-CN" altLang="en-US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颜色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 R204 G51 B0</a:t>
            </a: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字体 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 Arial</a:t>
            </a: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中文标题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:33-42pt  </a:t>
            </a:r>
            <a:endParaRPr lang="zh-CN" altLang="en-US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颜色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 R204 G51 B0</a:t>
            </a: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字体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黑体</a:t>
            </a: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中文标题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:33-40pt  </a:t>
            </a:r>
            <a:endParaRPr lang="zh-CN" altLang="en-US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颜色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 R204 G51 B0</a:t>
            </a: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字体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黑体</a:t>
            </a:r>
            <a:endParaRPr lang="zh-CN" altLang="en-US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zh-CN" altLang="en-US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英文正文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:20-30pt</a:t>
            </a: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颜色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黑色</a:t>
            </a:r>
            <a:endParaRPr lang="zh-CN" altLang="en-US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字体 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宋体 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/ Times NEW Roman</a:t>
            </a: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中文正文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:20-30pt</a:t>
            </a: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颜色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黑色</a:t>
            </a:r>
            <a:endParaRPr lang="zh-CN" altLang="en-US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字体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zh-CN" altLang="en-US" sz="900" dirty="0">
                <a:solidFill>
                  <a:schemeClr val="bg1"/>
                </a:solidFill>
              </a:rPr>
              <a:t>黑体</a:t>
            </a:r>
            <a:endParaRPr lang="zh-CN" altLang="en-US" sz="900" dirty="0">
              <a:solidFill>
                <a:schemeClr val="bg1"/>
              </a:solidFill>
            </a:endParaRPr>
          </a:p>
          <a:p>
            <a:pPr marL="246380" indent="-246380" algn="r" defTabSz="657860">
              <a:defRPr/>
            </a:pPr>
            <a:endParaRPr lang="zh-CN" altLang="en-US" sz="900" dirty="0">
              <a:solidFill>
                <a:schemeClr val="bg1"/>
              </a:solidFill>
            </a:endParaRPr>
          </a:p>
          <a:p>
            <a:pPr marL="246380" indent="-246380" algn="r" defTabSz="657860">
              <a:defRPr/>
            </a:pPr>
            <a:r>
              <a:rPr lang="zh-CN" altLang="en-US" sz="900" dirty="0">
                <a:solidFill>
                  <a:schemeClr val="bg1"/>
                </a:solidFill>
              </a:rPr>
              <a:t>特殊情况中文正文</a:t>
            </a:r>
            <a:r>
              <a:rPr lang="en-US" altLang="zh-CN" sz="900" dirty="0">
                <a:solidFill>
                  <a:schemeClr val="bg1"/>
                </a:solidFill>
              </a:rPr>
              <a:t>:12-20pt</a:t>
            </a:r>
            <a:endParaRPr lang="en-US" altLang="zh-CN" sz="900" dirty="0">
              <a:solidFill>
                <a:schemeClr val="bg1"/>
              </a:solidFill>
            </a:endParaRPr>
          </a:p>
          <a:p>
            <a:pPr marL="246380" indent="-246380" algn="r" defTabSz="657860">
              <a:defRPr/>
            </a:pPr>
            <a:r>
              <a:rPr lang="zh-CN" altLang="en-US" sz="900" dirty="0">
                <a:solidFill>
                  <a:schemeClr val="bg1"/>
                </a:solidFill>
              </a:rPr>
              <a:t>颜色</a:t>
            </a:r>
            <a:r>
              <a:rPr lang="en-US" altLang="zh-CN" sz="900" dirty="0">
                <a:solidFill>
                  <a:schemeClr val="bg1"/>
                </a:solidFill>
              </a:rPr>
              <a:t>:</a:t>
            </a:r>
            <a:r>
              <a:rPr lang="zh-CN" altLang="en-US" sz="900" dirty="0">
                <a:solidFill>
                  <a:schemeClr val="bg1"/>
                </a:solidFill>
              </a:rPr>
              <a:t>黑色</a:t>
            </a:r>
            <a:endParaRPr lang="zh-CN" altLang="en-US" sz="900" dirty="0">
              <a:solidFill>
                <a:schemeClr val="bg1"/>
              </a:solidFill>
            </a:endParaRPr>
          </a:p>
          <a:p>
            <a:pPr marL="246380" indent="-246380" algn="r" defTabSz="657860">
              <a:defRPr/>
            </a:pPr>
            <a:r>
              <a:rPr lang="zh-CN" altLang="en-US" sz="900" dirty="0">
                <a:solidFill>
                  <a:schemeClr val="bg1"/>
                </a:solidFill>
              </a:rPr>
              <a:t>字体</a:t>
            </a:r>
            <a:r>
              <a:rPr lang="en-US" altLang="zh-CN" sz="900" dirty="0">
                <a:solidFill>
                  <a:schemeClr val="bg1"/>
                </a:solidFill>
              </a:rPr>
              <a:t>:</a:t>
            </a:r>
            <a:r>
              <a:rPr lang="zh-CN" altLang="en-US" sz="900" dirty="0">
                <a:solidFill>
                  <a:schemeClr val="bg1"/>
                </a:solidFill>
              </a:rPr>
              <a:t>黑体</a:t>
            </a:r>
            <a:endParaRPr lang="zh-CN" altLang="en-US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zh-CN" altLang="en-US" sz="900" dirty="0">
              <a:latin typeface="Calibri" panose="020F0502020204030204" pitchFamily="34" charset="0"/>
            </a:endParaRPr>
          </a:p>
          <a:p>
            <a:pPr marL="246380" indent="-246380" defTabSz="657860">
              <a:defRPr/>
            </a:pPr>
            <a:endParaRPr lang="zh-CN" altLang="en-US" sz="900" dirty="0"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zh-CN" altLang="en-US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zh-CN" altLang="en-US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zh-CN" altLang="en-US" sz="900" dirty="0">
              <a:latin typeface="Calibri" panose="020F0502020204030204" pitchFamily="34" charset="0"/>
            </a:endParaRPr>
          </a:p>
          <a:p>
            <a:pPr marL="246380" indent="-246380" defTabSz="657860">
              <a:defRPr/>
            </a:pPr>
            <a:endParaRPr lang="zh-CN" altLang="en-US" sz="900" dirty="0">
              <a:latin typeface="Calibri" panose="020F050202020403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D4F014D9-5AD4-4090-A44E-6AA81FCD94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14FE47-5F71-4C39-838D-4F72F1D112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67000" y="142877"/>
            <a:ext cx="2571749" cy="629018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>
                <a:solidFill>
                  <a:schemeClr val="bg1"/>
                </a:solidFill>
                <a:latin typeface="Calibri" panose="020F0502020204030204" pitchFamily="34" charset="0"/>
              </a:rPr>
              <a:t>英文标题</a:t>
            </a:r>
            <a:r>
              <a:rPr lang="en-US" altLang="zh-CN" sz="900">
                <a:solidFill>
                  <a:schemeClr val="bg1"/>
                </a:solidFill>
                <a:latin typeface="Calibri" panose="020F0502020204030204" pitchFamily="34" charset="0"/>
              </a:rPr>
              <a:t>:33-42pt  </a:t>
            </a:r>
            <a:endParaRPr lang="zh-CN" altLang="en-US" sz="9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>
                <a:solidFill>
                  <a:schemeClr val="bg1"/>
                </a:solidFill>
                <a:latin typeface="Calibri" panose="020F0502020204030204" pitchFamily="34" charset="0"/>
              </a:rPr>
              <a:t>颜色</a:t>
            </a:r>
            <a:r>
              <a:rPr lang="en-US" altLang="zh-CN" sz="900">
                <a:solidFill>
                  <a:schemeClr val="bg1"/>
                </a:solidFill>
                <a:latin typeface="Calibri" panose="020F0502020204030204" pitchFamily="34" charset="0"/>
              </a:rPr>
              <a:t>: R204 G51 B0</a:t>
            </a:r>
            <a:endParaRPr lang="en-US" altLang="zh-CN" sz="9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>
                <a:solidFill>
                  <a:schemeClr val="bg1"/>
                </a:solidFill>
                <a:latin typeface="Calibri" panose="020F0502020204030204" pitchFamily="34" charset="0"/>
              </a:rPr>
              <a:t>字体 </a:t>
            </a:r>
            <a:r>
              <a:rPr lang="en-US" altLang="zh-CN" sz="900">
                <a:solidFill>
                  <a:schemeClr val="bg1"/>
                </a:solidFill>
                <a:latin typeface="Calibri" panose="020F0502020204030204" pitchFamily="34" charset="0"/>
              </a:rPr>
              <a:t>: Arial</a:t>
            </a:r>
            <a:endParaRPr lang="en-US" altLang="zh-CN" sz="9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en-US" altLang="zh-CN" sz="9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>
                <a:solidFill>
                  <a:schemeClr val="bg1"/>
                </a:solidFill>
                <a:latin typeface="Calibri" panose="020F0502020204030204" pitchFamily="34" charset="0"/>
              </a:rPr>
              <a:t>英文副标题</a:t>
            </a:r>
            <a:r>
              <a:rPr lang="en-US" altLang="zh-CN" sz="900">
                <a:solidFill>
                  <a:schemeClr val="bg1"/>
                </a:solidFill>
                <a:latin typeface="Calibri" panose="020F0502020204030204" pitchFamily="34" charset="0"/>
              </a:rPr>
              <a:t>:25-32pt  </a:t>
            </a:r>
            <a:endParaRPr lang="zh-CN" altLang="en-US" sz="9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>
                <a:solidFill>
                  <a:schemeClr val="bg1"/>
                </a:solidFill>
                <a:latin typeface="Calibri" panose="020F0502020204030204" pitchFamily="34" charset="0"/>
              </a:rPr>
              <a:t>颜色</a:t>
            </a:r>
            <a:r>
              <a:rPr lang="en-US" altLang="zh-CN" sz="900">
                <a:solidFill>
                  <a:schemeClr val="bg1"/>
                </a:solidFill>
                <a:latin typeface="Calibri" panose="020F0502020204030204" pitchFamily="34" charset="0"/>
              </a:rPr>
              <a:t>: R204 G51 B0</a:t>
            </a:r>
            <a:endParaRPr lang="en-US" altLang="zh-CN" sz="9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>
                <a:solidFill>
                  <a:schemeClr val="bg1"/>
                </a:solidFill>
                <a:latin typeface="Calibri" panose="020F0502020204030204" pitchFamily="34" charset="0"/>
              </a:rPr>
              <a:t>字体 </a:t>
            </a:r>
            <a:r>
              <a:rPr lang="en-US" altLang="zh-CN" sz="900">
                <a:solidFill>
                  <a:schemeClr val="bg1"/>
                </a:solidFill>
                <a:latin typeface="Calibri" panose="020F0502020204030204" pitchFamily="34" charset="0"/>
              </a:rPr>
              <a:t>: Arial</a:t>
            </a:r>
            <a:endParaRPr lang="en-US" altLang="zh-CN" sz="9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en-US" altLang="zh-CN" sz="9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>
                <a:solidFill>
                  <a:schemeClr val="bg1"/>
                </a:solidFill>
                <a:latin typeface="Calibri" panose="020F0502020204030204" pitchFamily="34" charset="0"/>
              </a:rPr>
              <a:t>中文标题</a:t>
            </a:r>
            <a:r>
              <a:rPr lang="en-US" altLang="zh-CN" sz="900">
                <a:solidFill>
                  <a:schemeClr val="bg1"/>
                </a:solidFill>
                <a:latin typeface="Calibri" panose="020F0502020204030204" pitchFamily="34" charset="0"/>
              </a:rPr>
              <a:t>:33-42pt  </a:t>
            </a:r>
            <a:endParaRPr lang="zh-CN" altLang="en-US" sz="9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>
                <a:solidFill>
                  <a:schemeClr val="bg1"/>
                </a:solidFill>
                <a:latin typeface="Calibri" panose="020F0502020204030204" pitchFamily="34" charset="0"/>
              </a:rPr>
              <a:t>颜色</a:t>
            </a:r>
            <a:r>
              <a:rPr lang="en-US" altLang="zh-CN" sz="900">
                <a:solidFill>
                  <a:schemeClr val="bg1"/>
                </a:solidFill>
                <a:latin typeface="Calibri" panose="020F0502020204030204" pitchFamily="34" charset="0"/>
              </a:rPr>
              <a:t>: R204 G51 B0</a:t>
            </a:r>
            <a:endParaRPr lang="en-US" altLang="zh-CN" sz="9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>
                <a:solidFill>
                  <a:schemeClr val="bg1"/>
                </a:solidFill>
                <a:latin typeface="Calibri" panose="020F0502020204030204" pitchFamily="34" charset="0"/>
              </a:rPr>
              <a:t>字体</a:t>
            </a:r>
            <a:r>
              <a:rPr lang="en-US" altLang="zh-CN" sz="90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zh-CN" altLang="en-US" sz="900">
                <a:solidFill>
                  <a:schemeClr val="bg1"/>
                </a:solidFill>
                <a:latin typeface="Calibri" panose="020F0502020204030204" pitchFamily="34" charset="0"/>
              </a:rPr>
              <a:t>黑体</a:t>
            </a:r>
            <a:endParaRPr lang="en-US" altLang="zh-CN" sz="9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en-US" altLang="zh-CN" sz="9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>
                <a:solidFill>
                  <a:schemeClr val="bg1"/>
                </a:solidFill>
                <a:latin typeface="Calibri" panose="020F0502020204030204" pitchFamily="34" charset="0"/>
              </a:rPr>
              <a:t>中文标题</a:t>
            </a:r>
            <a:r>
              <a:rPr lang="en-US" altLang="zh-CN" sz="900">
                <a:solidFill>
                  <a:schemeClr val="bg1"/>
                </a:solidFill>
                <a:latin typeface="Calibri" panose="020F0502020204030204" pitchFamily="34" charset="0"/>
              </a:rPr>
              <a:t>:33-40pt  </a:t>
            </a:r>
            <a:endParaRPr lang="zh-CN" altLang="en-US" sz="9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>
                <a:solidFill>
                  <a:schemeClr val="bg1"/>
                </a:solidFill>
                <a:latin typeface="Calibri" panose="020F0502020204030204" pitchFamily="34" charset="0"/>
              </a:rPr>
              <a:t>颜色</a:t>
            </a:r>
            <a:r>
              <a:rPr lang="en-US" altLang="zh-CN" sz="900">
                <a:solidFill>
                  <a:schemeClr val="bg1"/>
                </a:solidFill>
                <a:latin typeface="Calibri" panose="020F0502020204030204" pitchFamily="34" charset="0"/>
              </a:rPr>
              <a:t>: R204 G51 B0</a:t>
            </a:r>
            <a:endParaRPr lang="en-US" altLang="zh-CN" sz="9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>
                <a:solidFill>
                  <a:schemeClr val="bg1"/>
                </a:solidFill>
                <a:latin typeface="Calibri" panose="020F0502020204030204" pitchFamily="34" charset="0"/>
              </a:rPr>
              <a:t>字体</a:t>
            </a:r>
            <a:r>
              <a:rPr lang="en-US" altLang="zh-CN" sz="90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zh-CN" altLang="en-US" sz="900">
                <a:solidFill>
                  <a:schemeClr val="bg1"/>
                </a:solidFill>
                <a:latin typeface="Calibri" panose="020F0502020204030204" pitchFamily="34" charset="0"/>
              </a:rPr>
              <a:t>黑体</a:t>
            </a:r>
            <a:endParaRPr lang="zh-CN" altLang="en-US" sz="9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zh-CN" altLang="en-US" sz="9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>
                <a:solidFill>
                  <a:schemeClr val="bg1"/>
                </a:solidFill>
                <a:latin typeface="Calibri" panose="020F0502020204030204" pitchFamily="34" charset="0"/>
              </a:rPr>
              <a:t>英文正文</a:t>
            </a:r>
            <a:r>
              <a:rPr lang="en-US" altLang="zh-CN" sz="900">
                <a:solidFill>
                  <a:schemeClr val="bg1"/>
                </a:solidFill>
                <a:latin typeface="Calibri" panose="020F0502020204030204" pitchFamily="34" charset="0"/>
              </a:rPr>
              <a:t>:20-30pt</a:t>
            </a:r>
            <a:endParaRPr lang="en-US" altLang="zh-CN" sz="9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en-US" altLang="zh-CN" sz="90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zh-CN" altLang="en-US" sz="900">
                <a:solidFill>
                  <a:schemeClr val="bg1"/>
                </a:solidFill>
                <a:latin typeface="Calibri" panose="020F0502020204030204" pitchFamily="34" charset="0"/>
              </a:rPr>
              <a:t>颜色</a:t>
            </a:r>
            <a:r>
              <a:rPr lang="en-US" altLang="zh-CN" sz="90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zh-CN" altLang="en-US" sz="900">
                <a:solidFill>
                  <a:schemeClr val="bg1"/>
                </a:solidFill>
                <a:latin typeface="Calibri" panose="020F0502020204030204" pitchFamily="34" charset="0"/>
              </a:rPr>
              <a:t>黑色</a:t>
            </a:r>
            <a:endParaRPr lang="zh-CN" altLang="en-US" sz="9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>
                <a:solidFill>
                  <a:schemeClr val="bg1"/>
                </a:solidFill>
                <a:latin typeface="Calibri" panose="020F0502020204030204" pitchFamily="34" charset="0"/>
              </a:rPr>
              <a:t>字体 </a:t>
            </a:r>
            <a:r>
              <a:rPr lang="en-US" altLang="zh-CN" sz="90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zh-CN" altLang="en-US" sz="900">
                <a:solidFill>
                  <a:schemeClr val="bg1"/>
                </a:solidFill>
                <a:latin typeface="Calibri" panose="020F0502020204030204" pitchFamily="34" charset="0"/>
              </a:rPr>
              <a:t>宋体 </a:t>
            </a:r>
            <a:r>
              <a:rPr lang="en-US" altLang="zh-CN" sz="900">
                <a:solidFill>
                  <a:schemeClr val="bg1"/>
                </a:solidFill>
                <a:latin typeface="Calibri" panose="020F0502020204030204" pitchFamily="34" charset="0"/>
              </a:rPr>
              <a:t>/ Times NEW Roman</a:t>
            </a:r>
            <a:endParaRPr lang="en-US" altLang="zh-CN" sz="9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en-US" altLang="zh-CN" sz="9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>
                <a:solidFill>
                  <a:schemeClr val="bg1"/>
                </a:solidFill>
                <a:latin typeface="Calibri" panose="020F0502020204030204" pitchFamily="34" charset="0"/>
              </a:rPr>
              <a:t>中文正文</a:t>
            </a:r>
            <a:r>
              <a:rPr lang="en-US" altLang="zh-CN" sz="900">
                <a:solidFill>
                  <a:schemeClr val="bg1"/>
                </a:solidFill>
                <a:latin typeface="Calibri" panose="020F0502020204030204" pitchFamily="34" charset="0"/>
              </a:rPr>
              <a:t>:20-30pt</a:t>
            </a:r>
            <a:endParaRPr lang="en-US" altLang="zh-CN" sz="9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>
                <a:solidFill>
                  <a:schemeClr val="bg1"/>
                </a:solidFill>
                <a:latin typeface="Calibri" panose="020F0502020204030204" pitchFamily="34" charset="0"/>
              </a:rPr>
              <a:t>颜色</a:t>
            </a:r>
            <a:r>
              <a:rPr lang="en-US" altLang="zh-CN" sz="90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zh-CN" altLang="en-US" sz="900">
                <a:solidFill>
                  <a:schemeClr val="bg1"/>
                </a:solidFill>
                <a:latin typeface="Calibri" panose="020F0502020204030204" pitchFamily="34" charset="0"/>
              </a:rPr>
              <a:t>黑色</a:t>
            </a:r>
            <a:endParaRPr lang="zh-CN" altLang="en-US" sz="9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>
                <a:solidFill>
                  <a:schemeClr val="bg1"/>
                </a:solidFill>
                <a:latin typeface="Calibri" panose="020F0502020204030204" pitchFamily="34" charset="0"/>
              </a:rPr>
              <a:t>字体</a:t>
            </a:r>
            <a:r>
              <a:rPr lang="en-US" altLang="zh-CN" sz="90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zh-CN" altLang="en-US" sz="900">
                <a:solidFill>
                  <a:schemeClr val="bg1"/>
                </a:solidFill>
              </a:rPr>
              <a:t>黑体</a:t>
            </a:r>
            <a:endParaRPr lang="zh-CN" altLang="en-US" sz="900">
              <a:solidFill>
                <a:schemeClr val="bg1"/>
              </a:solidFill>
            </a:endParaRPr>
          </a:p>
          <a:p>
            <a:pPr marL="246380" indent="-246380" algn="r" defTabSz="657860">
              <a:defRPr/>
            </a:pPr>
            <a:endParaRPr lang="zh-CN" altLang="en-US" sz="900">
              <a:solidFill>
                <a:schemeClr val="bg1"/>
              </a:solidFill>
            </a:endParaRPr>
          </a:p>
          <a:p>
            <a:pPr marL="246380" indent="-246380" algn="r" defTabSz="657860">
              <a:defRPr/>
            </a:pPr>
            <a:r>
              <a:rPr lang="zh-CN" altLang="en-US" sz="900">
                <a:solidFill>
                  <a:schemeClr val="bg1"/>
                </a:solidFill>
              </a:rPr>
              <a:t>特殊情况中文正文</a:t>
            </a:r>
            <a:r>
              <a:rPr lang="en-US" altLang="zh-CN" sz="900">
                <a:solidFill>
                  <a:schemeClr val="bg1"/>
                </a:solidFill>
              </a:rPr>
              <a:t>:12-20pt</a:t>
            </a:r>
            <a:endParaRPr lang="en-US" altLang="zh-CN" sz="900">
              <a:solidFill>
                <a:schemeClr val="bg1"/>
              </a:solidFill>
            </a:endParaRPr>
          </a:p>
          <a:p>
            <a:pPr marL="246380" indent="-246380" algn="r" defTabSz="657860">
              <a:defRPr/>
            </a:pPr>
            <a:r>
              <a:rPr lang="zh-CN" altLang="en-US" sz="900">
                <a:solidFill>
                  <a:schemeClr val="bg1"/>
                </a:solidFill>
              </a:rPr>
              <a:t>颜色</a:t>
            </a:r>
            <a:r>
              <a:rPr lang="en-US" altLang="zh-CN" sz="900">
                <a:solidFill>
                  <a:schemeClr val="bg1"/>
                </a:solidFill>
              </a:rPr>
              <a:t>:</a:t>
            </a:r>
            <a:r>
              <a:rPr lang="zh-CN" altLang="en-US" sz="900">
                <a:solidFill>
                  <a:schemeClr val="bg1"/>
                </a:solidFill>
              </a:rPr>
              <a:t>黑色</a:t>
            </a:r>
            <a:endParaRPr lang="zh-CN" altLang="en-US" sz="900">
              <a:solidFill>
                <a:schemeClr val="bg1"/>
              </a:solidFill>
            </a:endParaRPr>
          </a:p>
          <a:p>
            <a:pPr marL="246380" indent="-246380" algn="r" defTabSz="657860">
              <a:defRPr/>
            </a:pPr>
            <a:r>
              <a:rPr lang="zh-CN" altLang="en-US" sz="900">
                <a:solidFill>
                  <a:schemeClr val="bg1"/>
                </a:solidFill>
              </a:rPr>
              <a:t>字体</a:t>
            </a:r>
            <a:r>
              <a:rPr lang="en-US" altLang="zh-CN" sz="900">
                <a:solidFill>
                  <a:schemeClr val="bg1"/>
                </a:solidFill>
              </a:rPr>
              <a:t>:</a:t>
            </a:r>
            <a:r>
              <a:rPr lang="zh-CN" altLang="en-US" sz="900">
                <a:solidFill>
                  <a:schemeClr val="bg1"/>
                </a:solidFill>
              </a:rPr>
              <a:t>黑体</a:t>
            </a:r>
            <a:endParaRPr lang="zh-CN" altLang="en-US" sz="9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en-US" altLang="zh-CN" sz="9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en-US" altLang="zh-CN" sz="9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zh-CN" altLang="en-US" sz="900">
              <a:latin typeface="Calibri" panose="020F0502020204030204" pitchFamily="34" charset="0"/>
            </a:endParaRPr>
          </a:p>
          <a:p>
            <a:pPr marL="246380" indent="-246380" defTabSz="657860">
              <a:defRPr/>
            </a:pPr>
            <a:endParaRPr lang="zh-CN" altLang="en-US" sz="900"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zh-CN" altLang="en-US" sz="9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zh-CN" altLang="en-US" sz="9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en-US" altLang="zh-CN" sz="9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en-US" altLang="zh-CN" sz="9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zh-CN" altLang="en-US" sz="900">
              <a:latin typeface="Calibri" panose="020F0502020204030204" pitchFamily="34" charset="0"/>
            </a:endParaRPr>
          </a:p>
          <a:p>
            <a:pPr marL="246380" indent="-246380" defTabSz="657860">
              <a:defRPr/>
            </a:pPr>
            <a:endParaRPr lang="zh-CN" altLang="en-US" sz="900">
              <a:latin typeface="Calibri" panose="020F050202020403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D4F014D9-5AD4-4090-A44E-6AA81FCD94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14FE47-5F71-4C39-838D-4F72F1D112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2667000" y="142877"/>
            <a:ext cx="2571749" cy="629018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>
                <a:solidFill>
                  <a:schemeClr val="bg1"/>
                </a:solidFill>
                <a:latin typeface="Calibri" panose="020F0502020204030204" pitchFamily="34" charset="0"/>
              </a:rPr>
              <a:t>英文标题</a:t>
            </a:r>
            <a:r>
              <a:rPr lang="en-US" altLang="zh-CN" sz="900">
                <a:solidFill>
                  <a:schemeClr val="bg1"/>
                </a:solidFill>
                <a:latin typeface="Calibri" panose="020F0502020204030204" pitchFamily="34" charset="0"/>
              </a:rPr>
              <a:t>:33-42pt  </a:t>
            </a:r>
            <a:endParaRPr lang="zh-CN" altLang="en-US" sz="9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>
                <a:solidFill>
                  <a:schemeClr val="bg1"/>
                </a:solidFill>
                <a:latin typeface="Calibri" panose="020F0502020204030204" pitchFamily="34" charset="0"/>
              </a:rPr>
              <a:t>颜色</a:t>
            </a:r>
            <a:r>
              <a:rPr lang="en-US" altLang="zh-CN" sz="900">
                <a:solidFill>
                  <a:schemeClr val="bg1"/>
                </a:solidFill>
                <a:latin typeface="Calibri" panose="020F0502020204030204" pitchFamily="34" charset="0"/>
              </a:rPr>
              <a:t>: R204 G51 B0</a:t>
            </a:r>
            <a:endParaRPr lang="en-US" altLang="zh-CN" sz="9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>
                <a:solidFill>
                  <a:schemeClr val="bg1"/>
                </a:solidFill>
                <a:latin typeface="Calibri" panose="020F0502020204030204" pitchFamily="34" charset="0"/>
              </a:rPr>
              <a:t>字体 </a:t>
            </a:r>
            <a:r>
              <a:rPr lang="en-US" altLang="zh-CN" sz="900">
                <a:solidFill>
                  <a:schemeClr val="bg1"/>
                </a:solidFill>
                <a:latin typeface="Calibri" panose="020F0502020204030204" pitchFamily="34" charset="0"/>
              </a:rPr>
              <a:t>: Arial</a:t>
            </a:r>
            <a:endParaRPr lang="en-US" altLang="zh-CN" sz="9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en-US" altLang="zh-CN" sz="9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>
                <a:solidFill>
                  <a:schemeClr val="bg1"/>
                </a:solidFill>
                <a:latin typeface="Calibri" panose="020F0502020204030204" pitchFamily="34" charset="0"/>
              </a:rPr>
              <a:t>英文副标题</a:t>
            </a:r>
            <a:r>
              <a:rPr lang="en-US" altLang="zh-CN" sz="900">
                <a:solidFill>
                  <a:schemeClr val="bg1"/>
                </a:solidFill>
                <a:latin typeface="Calibri" panose="020F0502020204030204" pitchFamily="34" charset="0"/>
              </a:rPr>
              <a:t>:25-32pt  </a:t>
            </a:r>
            <a:endParaRPr lang="zh-CN" altLang="en-US" sz="9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>
                <a:solidFill>
                  <a:schemeClr val="bg1"/>
                </a:solidFill>
                <a:latin typeface="Calibri" panose="020F0502020204030204" pitchFamily="34" charset="0"/>
              </a:rPr>
              <a:t>颜色</a:t>
            </a:r>
            <a:r>
              <a:rPr lang="en-US" altLang="zh-CN" sz="900">
                <a:solidFill>
                  <a:schemeClr val="bg1"/>
                </a:solidFill>
                <a:latin typeface="Calibri" panose="020F0502020204030204" pitchFamily="34" charset="0"/>
              </a:rPr>
              <a:t>: R204 G51 B0</a:t>
            </a:r>
            <a:endParaRPr lang="en-US" altLang="zh-CN" sz="9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>
                <a:solidFill>
                  <a:schemeClr val="bg1"/>
                </a:solidFill>
                <a:latin typeface="Calibri" panose="020F0502020204030204" pitchFamily="34" charset="0"/>
              </a:rPr>
              <a:t>字体 </a:t>
            </a:r>
            <a:r>
              <a:rPr lang="en-US" altLang="zh-CN" sz="900">
                <a:solidFill>
                  <a:schemeClr val="bg1"/>
                </a:solidFill>
                <a:latin typeface="Calibri" panose="020F0502020204030204" pitchFamily="34" charset="0"/>
              </a:rPr>
              <a:t>: Arial</a:t>
            </a:r>
            <a:endParaRPr lang="en-US" altLang="zh-CN" sz="9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en-US" altLang="zh-CN" sz="9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>
                <a:solidFill>
                  <a:schemeClr val="bg1"/>
                </a:solidFill>
                <a:latin typeface="Calibri" panose="020F0502020204030204" pitchFamily="34" charset="0"/>
              </a:rPr>
              <a:t>中文标题</a:t>
            </a:r>
            <a:r>
              <a:rPr lang="en-US" altLang="zh-CN" sz="900">
                <a:solidFill>
                  <a:schemeClr val="bg1"/>
                </a:solidFill>
                <a:latin typeface="Calibri" panose="020F0502020204030204" pitchFamily="34" charset="0"/>
              </a:rPr>
              <a:t>:33-42pt  </a:t>
            </a:r>
            <a:endParaRPr lang="zh-CN" altLang="en-US" sz="9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>
                <a:solidFill>
                  <a:schemeClr val="bg1"/>
                </a:solidFill>
                <a:latin typeface="Calibri" panose="020F0502020204030204" pitchFamily="34" charset="0"/>
              </a:rPr>
              <a:t>颜色</a:t>
            </a:r>
            <a:r>
              <a:rPr lang="en-US" altLang="zh-CN" sz="900">
                <a:solidFill>
                  <a:schemeClr val="bg1"/>
                </a:solidFill>
                <a:latin typeface="Calibri" panose="020F0502020204030204" pitchFamily="34" charset="0"/>
              </a:rPr>
              <a:t>: R204 G51 B0</a:t>
            </a:r>
            <a:endParaRPr lang="en-US" altLang="zh-CN" sz="9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>
                <a:solidFill>
                  <a:schemeClr val="bg1"/>
                </a:solidFill>
                <a:latin typeface="Calibri" panose="020F0502020204030204" pitchFamily="34" charset="0"/>
              </a:rPr>
              <a:t>字体</a:t>
            </a:r>
            <a:r>
              <a:rPr lang="en-US" altLang="zh-CN" sz="90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zh-CN" altLang="en-US" sz="900">
                <a:solidFill>
                  <a:schemeClr val="bg1"/>
                </a:solidFill>
                <a:latin typeface="Calibri" panose="020F0502020204030204" pitchFamily="34" charset="0"/>
              </a:rPr>
              <a:t>黑体</a:t>
            </a:r>
            <a:endParaRPr lang="en-US" altLang="zh-CN" sz="9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en-US" altLang="zh-CN" sz="9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>
                <a:solidFill>
                  <a:schemeClr val="bg1"/>
                </a:solidFill>
                <a:latin typeface="Calibri" panose="020F0502020204030204" pitchFamily="34" charset="0"/>
              </a:rPr>
              <a:t>中文标题</a:t>
            </a:r>
            <a:r>
              <a:rPr lang="en-US" altLang="zh-CN" sz="900">
                <a:solidFill>
                  <a:schemeClr val="bg1"/>
                </a:solidFill>
                <a:latin typeface="Calibri" panose="020F0502020204030204" pitchFamily="34" charset="0"/>
              </a:rPr>
              <a:t>:33-40pt  </a:t>
            </a:r>
            <a:endParaRPr lang="zh-CN" altLang="en-US" sz="9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>
                <a:solidFill>
                  <a:schemeClr val="bg1"/>
                </a:solidFill>
                <a:latin typeface="Calibri" panose="020F0502020204030204" pitchFamily="34" charset="0"/>
              </a:rPr>
              <a:t>颜色</a:t>
            </a:r>
            <a:r>
              <a:rPr lang="en-US" altLang="zh-CN" sz="900">
                <a:solidFill>
                  <a:schemeClr val="bg1"/>
                </a:solidFill>
                <a:latin typeface="Calibri" panose="020F0502020204030204" pitchFamily="34" charset="0"/>
              </a:rPr>
              <a:t>: R204 G51 B0</a:t>
            </a:r>
            <a:endParaRPr lang="en-US" altLang="zh-CN" sz="9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>
                <a:solidFill>
                  <a:schemeClr val="bg1"/>
                </a:solidFill>
                <a:latin typeface="Calibri" panose="020F0502020204030204" pitchFamily="34" charset="0"/>
              </a:rPr>
              <a:t>字体</a:t>
            </a:r>
            <a:r>
              <a:rPr lang="en-US" altLang="zh-CN" sz="90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zh-CN" altLang="en-US" sz="900">
                <a:solidFill>
                  <a:schemeClr val="bg1"/>
                </a:solidFill>
                <a:latin typeface="Calibri" panose="020F0502020204030204" pitchFamily="34" charset="0"/>
              </a:rPr>
              <a:t>黑体</a:t>
            </a:r>
            <a:endParaRPr lang="zh-CN" altLang="en-US" sz="9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zh-CN" altLang="en-US" sz="9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>
                <a:solidFill>
                  <a:schemeClr val="bg1"/>
                </a:solidFill>
                <a:latin typeface="Calibri" panose="020F0502020204030204" pitchFamily="34" charset="0"/>
              </a:rPr>
              <a:t>英文正文</a:t>
            </a:r>
            <a:r>
              <a:rPr lang="en-US" altLang="zh-CN" sz="900">
                <a:solidFill>
                  <a:schemeClr val="bg1"/>
                </a:solidFill>
                <a:latin typeface="Calibri" panose="020F0502020204030204" pitchFamily="34" charset="0"/>
              </a:rPr>
              <a:t>:20-30pt</a:t>
            </a:r>
            <a:endParaRPr lang="en-US" altLang="zh-CN" sz="9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en-US" altLang="zh-CN" sz="90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zh-CN" altLang="en-US" sz="900">
                <a:solidFill>
                  <a:schemeClr val="bg1"/>
                </a:solidFill>
                <a:latin typeface="Calibri" panose="020F0502020204030204" pitchFamily="34" charset="0"/>
              </a:rPr>
              <a:t>颜色</a:t>
            </a:r>
            <a:r>
              <a:rPr lang="en-US" altLang="zh-CN" sz="90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zh-CN" altLang="en-US" sz="900">
                <a:solidFill>
                  <a:schemeClr val="bg1"/>
                </a:solidFill>
                <a:latin typeface="Calibri" panose="020F0502020204030204" pitchFamily="34" charset="0"/>
              </a:rPr>
              <a:t>黑色</a:t>
            </a:r>
            <a:endParaRPr lang="zh-CN" altLang="en-US" sz="9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>
                <a:solidFill>
                  <a:schemeClr val="bg1"/>
                </a:solidFill>
                <a:latin typeface="Calibri" panose="020F0502020204030204" pitchFamily="34" charset="0"/>
              </a:rPr>
              <a:t>字体 </a:t>
            </a:r>
            <a:r>
              <a:rPr lang="en-US" altLang="zh-CN" sz="90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zh-CN" altLang="en-US" sz="900">
                <a:solidFill>
                  <a:schemeClr val="bg1"/>
                </a:solidFill>
                <a:latin typeface="Calibri" panose="020F0502020204030204" pitchFamily="34" charset="0"/>
              </a:rPr>
              <a:t>宋体 </a:t>
            </a:r>
            <a:r>
              <a:rPr lang="en-US" altLang="zh-CN" sz="900">
                <a:solidFill>
                  <a:schemeClr val="bg1"/>
                </a:solidFill>
                <a:latin typeface="Calibri" panose="020F0502020204030204" pitchFamily="34" charset="0"/>
              </a:rPr>
              <a:t>/ Times NEW Roman</a:t>
            </a:r>
            <a:endParaRPr lang="en-US" altLang="zh-CN" sz="9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en-US" altLang="zh-CN" sz="9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>
                <a:solidFill>
                  <a:schemeClr val="bg1"/>
                </a:solidFill>
                <a:latin typeface="Calibri" panose="020F0502020204030204" pitchFamily="34" charset="0"/>
              </a:rPr>
              <a:t>中文正文</a:t>
            </a:r>
            <a:r>
              <a:rPr lang="en-US" altLang="zh-CN" sz="900">
                <a:solidFill>
                  <a:schemeClr val="bg1"/>
                </a:solidFill>
                <a:latin typeface="Calibri" panose="020F0502020204030204" pitchFamily="34" charset="0"/>
              </a:rPr>
              <a:t>:20-30pt</a:t>
            </a:r>
            <a:endParaRPr lang="en-US" altLang="zh-CN" sz="9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>
                <a:solidFill>
                  <a:schemeClr val="bg1"/>
                </a:solidFill>
                <a:latin typeface="Calibri" panose="020F0502020204030204" pitchFamily="34" charset="0"/>
              </a:rPr>
              <a:t>颜色</a:t>
            </a:r>
            <a:r>
              <a:rPr lang="en-US" altLang="zh-CN" sz="90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zh-CN" altLang="en-US" sz="900">
                <a:solidFill>
                  <a:schemeClr val="bg1"/>
                </a:solidFill>
                <a:latin typeface="Calibri" panose="020F0502020204030204" pitchFamily="34" charset="0"/>
              </a:rPr>
              <a:t>黑色</a:t>
            </a:r>
            <a:endParaRPr lang="zh-CN" altLang="en-US" sz="9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>
                <a:solidFill>
                  <a:schemeClr val="bg1"/>
                </a:solidFill>
                <a:latin typeface="Calibri" panose="020F0502020204030204" pitchFamily="34" charset="0"/>
              </a:rPr>
              <a:t>字体</a:t>
            </a:r>
            <a:r>
              <a:rPr lang="en-US" altLang="zh-CN" sz="90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zh-CN" altLang="en-US" sz="900">
                <a:solidFill>
                  <a:schemeClr val="bg1"/>
                </a:solidFill>
              </a:rPr>
              <a:t>黑体</a:t>
            </a:r>
            <a:endParaRPr lang="zh-CN" altLang="en-US" sz="900">
              <a:solidFill>
                <a:schemeClr val="bg1"/>
              </a:solidFill>
            </a:endParaRPr>
          </a:p>
          <a:p>
            <a:pPr marL="246380" indent="-246380" algn="r" defTabSz="657860">
              <a:defRPr/>
            </a:pPr>
            <a:endParaRPr lang="zh-CN" altLang="en-US" sz="900">
              <a:solidFill>
                <a:schemeClr val="bg1"/>
              </a:solidFill>
            </a:endParaRPr>
          </a:p>
          <a:p>
            <a:pPr marL="246380" indent="-246380" algn="r" defTabSz="657860">
              <a:defRPr/>
            </a:pPr>
            <a:r>
              <a:rPr lang="zh-CN" altLang="en-US" sz="900">
                <a:solidFill>
                  <a:schemeClr val="bg1"/>
                </a:solidFill>
              </a:rPr>
              <a:t>特殊情况中文正文</a:t>
            </a:r>
            <a:r>
              <a:rPr lang="en-US" altLang="zh-CN" sz="900">
                <a:solidFill>
                  <a:schemeClr val="bg1"/>
                </a:solidFill>
              </a:rPr>
              <a:t>:12-20pt</a:t>
            </a:r>
            <a:endParaRPr lang="en-US" altLang="zh-CN" sz="900">
              <a:solidFill>
                <a:schemeClr val="bg1"/>
              </a:solidFill>
            </a:endParaRPr>
          </a:p>
          <a:p>
            <a:pPr marL="246380" indent="-246380" algn="r" defTabSz="657860">
              <a:defRPr/>
            </a:pPr>
            <a:r>
              <a:rPr lang="zh-CN" altLang="en-US" sz="900">
                <a:solidFill>
                  <a:schemeClr val="bg1"/>
                </a:solidFill>
              </a:rPr>
              <a:t>颜色</a:t>
            </a:r>
            <a:r>
              <a:rPr lang="en-US" altLang="zh-CN" sz="900">
                <a:solidFill>
                  <a:schemeClr val="bg1"/>
                </a:solidFill>
              </a:rPr>
              <a:t>:</a:t>
            </a:r>
            <a:r>
              <a:rPr lang="zh-CN" altLang="en-US" sz="900">
                <a:solidFill>
                  <a:schemeClr val="bg1"/>
                </a:solidFill>
              </a:rPr>
              <a:t>黑色</a:t>
            </a:r>
            <a:endParaRPr lang="zh-CN" altLang="en-US" sz="900">
              <a:solidFill>
                <a:schemeClr val="bg1"/>
              </a:solidFill>
            </a:endParaRPr>
          </a:p>
          <a:p>
            <a:pPr marL="246380" indent="-246380" algn="r" defTabSz="657860">
              <a:defRPr/>
            </a:pPr>
            <a:r>
              <a:rPr lang="zh-CN" altLang="en-US" sz="900">
                <a:solidFill>
                  <a:schemeClr val="bg1"/>
                </a:solidFill>
              </a:rPr>
              <a:t>字体</a:t>
            </a:r>
            <a:r>
              <a:rPr lang="en-US" altLang="zh-CN" sz="900">
                <a:solidFill>
                  <a:schemeClr val="bg1"/>
                </a:solidFill>
              </a:rPr>
              <a:t>:</a:t>
            </a:r>
            <a:r>
              <a:rPr lang="zh-CN" altLang="en-US" sz="900">
                <a:solidFill>
                  <a:schemeClr val="bg1"/>
                </a:solidFill>
              </a:rPr>
              <a:t>黑体</a:t>
            </a:r>
            <a:endParaRPr lang="zh-CN" altLang="en-US" sz="9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en-US" altLang="zh-CN" sz="9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en-US" altLang="zh-CN" sz="9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zh-CN" altLang="en-US" sz="900">
              <a:latin typeface="Calibri" panose="020F0502020204030204" pitchFamily="34" charset="0"/>
            </a:endParaRPr>
          </a:p>
          <a:p>
            <a:pPr marL="246380" indent="-246380" defTabSz="657860">
              <a:defRPr/>
            </a:pPr>
            <a:endParaRPr lang="zh-CN" altLang="en-US" sz="900"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zh-CN" altLang="en-US" sz="9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zh-CN" altLang="en-US" sz="9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en-US" altLang="zh-CN" sz="9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en-US" altLang="zh-CN" sz="9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zh-CN" altLang="en-US" sz="900">
              <a:latin typeface="Calibri" panose="020F0502020204030204" pitchFamily="34" charset="0"/>
            </a:endParaRPr>
          </a:p>
          <a:p>
            <a:pPr marL="246380" indent="-246380" defTabSz="657860">
              <a:defRPr/>
            </a:pPr>
            <a:endParaRPr lang="zh-CN" altLang="en-US" sz="900">
              <a:latin typeface="Calibri" panose="020F050202020403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D4F014D9-5AD4-4090-A44E-6AA81FCD94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14FE47-5F71-4C39-838D-4F72F1D112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D4F014D9-5AD4-4090-A44E-6AA81FCD94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14FE47-5F71-4C39-838D-4F72F1D112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667000" y="142877"/>
            <a:ext cx="2571749" cy="629018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英文标题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:33-</a:t>
            </a:r>
            <a:r>
              <a:rPr lang="en-US" altLang="zh-CN" sz="900" dirty="0" err="1">
                <a:solidFill>
                  <a:schemeClr val="bg1"/>
                </a:solidFill>
                <a:latin typeface="Calibri" panose="020F0502020204030204" pitchFamily="34" charset="0"/>
              </a:rPr>
              <a:t>42pt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  </a:t>
            </a:r>
            <a:endParaRPr lang="zh-CN" altLang="en-US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颜色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 R204 G51 B0</a:t>
            </a: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字体 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 Arial</a:t>
            </a: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英文副标题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:25-</a:t>
            </a:r>
            <a:r>
              <a:rPr lang="en-US" altLang="zh-CN" sz="900" dirty="0" err="1">
                <a:solidFill>
                  <a:schemeClr val="bg1"/>
                </a:solidFill>
                <a:latin typeface="Calibri" panose="020F0502020204030204" pitchFamily="34" charset="0"/>
              </a:rPr>
              <a:t>32pt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  </a:t>
            </a:r>
            <a:endParaRPr lang="zh-CN" altLang="en-US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颜色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 R204 G51 B0</a:t>
            </a: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字体 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 Arial</a:t>
            </a: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中文标题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:33-</a:t>
            </a:r>
            <a:r>
              <a:rPr lang="en-US" altLang="zh-CN" sz="900" dirty="0" err="1">
                <a:solidFill>
                  <a:schemeClr val="bg1"/>
                </a:solidFill>
                <a:latin typeface="Calibri" panose="020F0502020204030204" pitchFamily="34" charset="0"/>
              </a:rPr>
              <a:t>42pt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  </a:t>
            </a:r>
            <a:endParaRPr lang="zh-CN" altLang="en-US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颜色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 R204 G51 B0</a:t>
            </a: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字体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黑体</a:t>
            </a: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中文标题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:33-</a:t>
            </a:r>
            <a:r>
              <a:rPr lang="en-US" altLang="zh-CN" sz="900" dirty="0" err="1">
                <a:solidFill>
                  <a:schemeClr val="bg1"/>
                </a:solidFill>
                <a:latin typeface="Calibri" panose="020F0502020204030204" pitchFamily="34" charset="0"/>
              </a:rPr>
              <a:t>40pt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  </a:t>
            </a:r>
            <a:endParaRPr lang="zh-CN" altLang="en-US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颜色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 R204 G51 B0</a:t>
            </a: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字体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黑体</a:t>
            </a:r>
            <a:endParaRPr lang="zh-CN" altLang="en-US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zh-CN" altLang="en-US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英文正文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:20-</a:t>
            </a:r>
            <a:r>
              <a:rPr lang="en-US" altLang="zh-CN" sz="900" dirty="0" err="1">
                <a:solidFill>
                  <a:schemeClr val="bg1"/>
                </a:solidFill>
                <a:latin typeface="Calibri" panose="020F0502020204030204" pitchFamily="34" charset="0"/>
              </a:rPr>
              <a:t>30pt</a:t>
            </a: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颜色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黑色</a:t>
            </a:r>
            <a:endParaRPr lang="zh-CN" altLang="en-US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字体 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宋体 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/ Times NEW Roman</a:t>
            </a: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中文正文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:20-</a:t>
            </a:r>
            <a:r>
              <a:rPr lang="en-US" altLang="zh-CN" sz="900" dirty="0" err="1">
                <a:solidFill>
                  <a:schemeClr val="bg1"/>
                </a:solidFill>
                <a:latin typeface="Calibri" panose="020F0502020204030204" pitchFamily="34" charset="0"/>
              </a:rPr>
              <a:t>30pt</a:t>
            </a: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颜色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黑色</a:t>
            </a:r>
            <a:endParaRPr lang="zh-CN" altLang="en-US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字体</a:t>
            </a:r>
            <a:r>
              <a:rPr lang="en-US" altLang="zh-CN" sz="900" dirty="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zh-CN" altLang="en-US" sz="900" dirty="0">
                <a:solidFill>
                  <a:schemeClr val="bg1"/>
                </a:solidFill>
              </a:rPr>
              <a:t>黑体</a:t>
            </a:r>
            <a:endParaRPr lang="zh-CN" altLang="en-US" sz="900" dirty="0">
              <a:solidFill>
                <a:schemeClr val="bg1"/>
              </a:solidFill>
            </a:endParaRPr>
          </a:p>
          <a:p>
            <a:pPr marL="246380" indent="-246380" algn="r" defTabSz="657860">
              <a:defRPr/>
            </a:pPr>
            <a:endParaRPr lang="zh-CN" altLang="en-US" sz="900" dirty="0">
              <a:solidFill>
                <a:schemeClr val="bg1"/>
              </a:solidFill>
            </a:endParaRPr>
          </a:p>
          <a:p>
            <a:pPr marL="246380" indent="-246380" algn="r" defTabSz="657860">
              <a:defRPr/>
            </a:pPr>
            <a:r>
              <a:rPr lang="zh-CN" altLang="en-US" sz="900" dirty="0">
                <a:solidFill>
                  <a:schemeClr val="bg1"/>
                </a:solidFill>
              </a:rPr>
              <a:t>特殊情况中文正文</a:t>
            </a:r>
            <a:r>
              <a:rPr lang="en-US" altLang="zh-CN" sz="900" dirty="0">
                <a:solidFill>
                  <a:schemeClr val="bg1"/>
                </a:solidFill>
              </a:rPr>
              <a:t>:12-</a:t>
            </a:r>
            <a:r>
              <a:rPr lang="en-US" altLang="zh-CN" sz="900" dirty="0" err="1">
                <a:solidFill>
                  <a:schemeClr val="bg1"/>
                </a:solidFill>
              </a:rPr>
              <a:t>20pt</a:t>
            </a:r>
            <a:endParaRPr lang="en-US" altLang="zh-CN" sz="900" dirty="0">
              <a:solidFill>
                <a:schemeClr val="bg1"/>
              </a:solidFill>
            </a:endParaRPr>
          </a:p>
          <a:p>
            <a:pPr marL="246380" indent="-246380" algn="r" defTabSz="657860">
              <a:defRPr/>
            </a:pPr>
            <a:r>
              <a:rPr lang="zh-CN" altLang="en-US" sz="900" dirty="0">
                <a:solidFill>
                  <a:schemeClr val="bg1"/>
                </a:solidFill>
              </a:rPr>
              <a:t>颜色</a:t>
            </a:r>
            <a:r>
              <a:rPr lang="en-US" altLang="zh-CN" sz="900" dirty="0">
                <a:solidFill>
                  <a:schemeClr val="bg1"/>
                </a:solidFill>
              </a:rPr>
              <a:t>:</a:t>
            </a:r>
            <a:r>
              <a:rPr lang="zh-CN" altLang="en-US" sz="900" dirty="0">
                <a:solidFill>
                  <a:schemeClr val="bg1"/>
                </a:solidFill>
              </a:rPr>
              <a:t>黑色</a:t>
            </a:r>
            <a:endParaRPr lang="zh-CN" altLang="en-US" sz="900" dirty="0">
              <a:solidFill>
                <a:schemeClr val="bg1"/>
              </a:solidFill>
            </a:endParaRPr>
          </a:p>
          <a:p>
            <a:pPr marL="246380" indent="-246380" algn="r" defTabSz="657860">
              <a:defRPr/>
            </a:pPr>
            <a:r>
              <a:rPr lang="zh-CN" altLang="en-US" sz="900" dirty="0">
                <a:solidFill>
                  <a:schemeClr val="bg1"/>
                </a:solidFill>
              </a:rPr>
              <a:t>字体</a:t>
            </a:r>
            <a:r>
              <a:rPr lang="en-US" altLang="zh-CN" sz="900" dirty="0">
                <a:solidFill>
                  <a:schemeClr val="bg1"/>
                </a:solidFill>
              </a:rPr>
              <a:t>:</a:t>
            </a:r>
            <a:r>
              <a:rPr lang="zh-CN" altLang="en-US" sz="900" dirty="0">
                <a:solidFill>
                  <a:schemeClr val="bg1"/>
                </a:solidFill>
              </a:rPr>
              <a:t>黑体</a:t>
            </a:r>
            <a:endParaRPr lang="zh-CN" altLang="en-US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zh-CN" altLang="en-US" sz="900" dirty="0">
              <a:latin typeface="Calibri" panose="020F0502020204030204" pitchFamily="34" charset="0"/>
            </a:endParaRPr>
          </a:p>
          <a:p>
            <a:pPr marL="246380" indent="-246380" defTabSz="657860">
              <a:defRPr/>
            </a:pPr>
            <a:endParaRPr lang="zh-CN" altLang="en-US" sz="900" dirty="0"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zh-CN" altLang="en-US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zh-CN" altLang="en-US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en-US" altLang="zh-CN" sz="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46380" indent="-246380" algn="r" defTabSz="657860">
              <a:lnSpc>
                <a:spcPct val="125000"/>
              </a:lnSpc>
              <a:defRPr/>
            </a:pPr>
            <a:endParaRPr lang="zh-CN" altLang="en-US" sz="900" dirty="0">
              <a:latin typeface="Calibri" panose="020F0502020204030204" pitchFamily="34" charset="0"/>
            </a:endParaRPr>
          </a:p>
          <a:p>
            <a:pPr marL="246380" indent="-246380" defTabSz="657860">
              <a:defRPr/>
            </a:pPr>
            <a:endParaRPr lang="zh-CN" altLang="en-US" sz="900" dirty="0">
              <a:latin typeface="Calibri" panose="020F050202020403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D4F014D9-5AD4-4090-A44E-6AA81FCD94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14FE47-5F71-4C39-838D-4F72F1D112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5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346078"/>
            <a:ext cx="10972800" cy="511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66751" y="1143003"/>
            <a:ext cx="11049000" cy="49831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72753" y="6356353"/>
            <a:ext cx="1009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fld id="{7E14FE47-5F71-4C39-838D-4F72F1D11227}" type="slidenum">
              <a:rPr lang="zh-CN" altLang="en-US" smtClean="0"/>
            </a:fld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0" y="954088"/>
            <a:ext cx="381000" cy="5903912"/>
          </a:xfrm>
          <a:custGeom>
            <a:avLst/>
            <a:gdLst>
              <a:gd name="connsiteX0" fmla="*/ 0 w 285720"/>
              <a:gd name="connsiteY0" fmla="*/ 0 h 5929330"/>
              <a:gd name="connsiteX1" fmla="*/ 285720 w 285720"/>
              <a:gd name="connsiteY1" fmla="*/ 0 h 5929330"/>
              <a:gd name="connsiteX2" fmla="*/ 285720 w 285720"/>
              <a:gd name="connsiteY2" fmla="*/ 5929330 h 5929330"/>
              <a:gd name="connsiteX3" fmla="*/ 0 w 285720"/>
              <a:gd name="connsiteY3" fmla="*/ 5929330 h 5929330"/>
              <a:gd name="connsiteX4" fmla="*/ 0 w 285720"/>
              <a:gd name="connsiteY4" fmla="*/ 0 h 5929330"/>
              <a:gd name="connsiteX0-1" fmla="*/ 0 w 285720"/>
              <a:gd name="connsiteY0-2" fmla="*/ 285728 h 5929330"/>
              <a:gd name="connsiteX1-3" fmla="*/ 285720 w 285720"/>
              <a:gd name="connsiteY1-4" fmla="*/ 0 h 5929330"/>
              <a:gd name="connsiteX2-5" fmla="*/ 285720 w 285720"/>
              <a:gd name="connsiteY2-6" fmla="*/ 5929330 h 5929330"/>
              <a:gd name="connsiteX3-7" fmla="*/ 0 w 285720"/>
              <a:gd name="connsiteY3-8" fmla="*/ 5929330 h 5929330"/>
              <a:gd name="connsiteX4-9" fmla="*/ 0 w 285720"/>
              <a:gd name="connsiteY4-10" fmla="*/ 285728 h 59293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85720" h="5929330">
                <a:moveTo>
                  <a:pt x="0" y="285728"/>
                </a:moveTo>
                <a:lnTo>
                  <a:pt x="285720" y="0"/>
                </a:lnTo>
                <a:lnTo>
                  <a:pt x="285720" y="5929330"/>
                </a:lnTo>
                <a:lnTo>
                  <a:pt x="0" y="5929330"/>
                </a:lnTo>
                <a:lnTo>
                  <a:pt x="0" y="28572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8" name="任意多边形 7"/>
          <p:cNvSpPr/>
          <p:nvPr/>
        </p:nvSpPr>
        <p:spPr>
          <a:xfrm flipV="1">
            <a:off x="0" y="0"/>
            <a:ext cx="381000" cy="1214438"/>
          </a:xfrm>
          <a:custGeom>
            <a:avLst/>
            <a:gdLst>
              <a:gd name="connsiteX0" fmla="*/ 0 w 285720"/>
              <a:gd name="connsiteY0" fmla="*/ 0 h 928670"/>
              <a:gd name="connsiteX1" fmla="*/ 285720 w 285720"/>
              <a:gd name="connsiteY1" fmla="*/ 0 h 928670"/>
              <a:gd name="connsiteX2" fmla="*/ 285720 w 285720"/>
              <a:gd name="connsiteY2" fmla="*/ 928670 h 928670"/>
              <a:gd name="connsiteX3" fmla="*/ 0 w 285720"/>
              <a:gd name="connsiteY3" fmla="*/ 928670 h 928670"/>
              <a:gd name="connsiteX4" fmla="*/ 0 w 285720"/>
              <a:gd name="connsiteY4" fmla="*/ 0 h 928670"/>
              <a:gd name="connsiteX0-1" fmla="*/ 0 w 285720"/>
              <a:gd name="connsiteY0-2" fmla="*/ 0 h 1214422"/>
              <a:gd name="connsiteX1-3" fmla="*/ 285720 w 285720"/>
              <a:gd name="connsiteY1-4" fmla="*/ 285752 h 1214422"/>
              <a:gd name="connsiteX2-5" fmla="*/ 285720 w 285720"/>
              <a:gd name="connsiteY2-6" fmla="*/ 1214422 h 1214422"/>
              <a:gd name="connsiteX3-7" fmla="*/ 0 w 285720"/>
              <a:gd name="connsiteY3-8" fmla="*/ 1214422 h 1214422"/>
              <a:gd name="connsiteX4-9" fmla="*/ 0 w 285720"/>
              <a:gd name="connsiteY4-10" fmla="*/ 0 h 12144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85720" h="1214422">
                <a:moveTo>
                  <a:pt x="0" y="0"/>
                </a:moveTo>
                <a:lnTo>
                  <a:pt x="285720" y="285752"/>
                </a:lnTo>
                <a:lnTo>
                  <a:pt x="285720" y="1214422"/>
                </a:lnTo>
                <a:lnTo>
                  <a:pt x="0" y="1214422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cxnSp>
        <p:nvCxnSpPr>
          <p:cNvPr id="10" name="直接连接符 9"/>
          <p:cNvCxnSpPr/>
          <p:nvPr/>
        </p:nvCxnSpPr>
        <p:spPr>
          <a:xfrm>
            <a:off x="666751" y="928688"/>
            <a:ext cx="11049000" cy="1587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239251" y="6407150"/>
            <a:ext cx="2476500" cy="2308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www.raisecom.com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/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33" name="图片 13" descr="1.gif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9525002" y="571503"/>
            <a:ext cx="2190751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550" kern="1200">
          <a:solidFill>
            <a:srgbClr val="CC3300"/>
          </a:solidFill>
          <a:latin typeface="黑体" panose="02010609060101010101" pitchFamily="2" charset="-122"/>
          <a:ea typeface="黑体" panose="0201060906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50">
          <a:solidFill>
            <a:srgbClr val="CC33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50">
          <a:solidFill>
            <a:srgbClr val="CC33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50">
          <a:solidFill>
            <a:srgbClr val="CC33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50">
          <a:solidFill>
            <a:srgbClr val="CC33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550">
          <a:solidFill>
            <a:srgbClr val="CC3300"/>
          </a:solidFill>
          <a:latin typeface="黑体" panose="02010609060101010101" pitchFamily="2" charset="-122"/>
          <a:ea typeface="黑体" panose="02010609060101010101" pitchFamily="2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550">
          <a:solidFill>
            <a:srgbClr val="CC3300"/>
          </a:solidFill>
          <a:latin typeface="黑体" panose="02010609060101010101" pitchFamily="2" charset="-122"/>
          <a:ea typeface="黑体" panose="02010609060101010101" pitchFamily="2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550">
          <a:solidFill>
            <a:srgbClr val="CC3300"/>
          </a:solidFill>
          <a:latin typeface="黑体" panose="02010609060101010101" pitchFamily="2" charset="-122"/>
          <a:ea typeface="黑体" panose="02010609060101010101" pitchFamily="2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550">
          <a:solidFill>
            <a:srgbClr val="CC3300"/>
          </a:solidFill>
          <a:latin typeface="黑体" panose="02010609060101010101" pitchFamily="2" charset="-122"/>
          <a:ea typeface="黑体" panose="02010609060101010101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协议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41475" y="4857760"/>
            <a:ext cx="3636057" cy="57150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尹恒</a:t>
            </a:r>
            <a:endParaRPr lang="en-US" altLang="zh-CN" dirty="0"/>
          </a:p>
          <a:p>
            <a:r>
              <a:rPr lang="en-US" altLang="zh-CN" dirty="0" smtClean="0"/>
              <a:t>2019/4/1</a:t>
            </a:r>
            <a:endParaRPr lang="en-US" altLang="zh-CN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四、HTTP之URL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6750" y="1066800"/>
            <a:ext cx="11049000" cy="5207635"/>
          </a:xfrm>
        </p:spPr>
        <p:txBody>
          <a:bodyPr/>
          <a:lstStyle/>
          <a:p>
            <a:pPr marL="0" indent="0" latinLnBrk="1">
              <a:buNone/>
            </a:pPr>
            <a:r>
              <a:rPr lang="en-US" altLang="zh-CN" sz="1800" dirty="0">
                <a:sym typeface="+mn-ea"/>
              </a:rPr>
              <a:t>URI和URL的区别</a:t>
            </a:r>
            <a:r>
              <a:rPr lang="zh-CN" altLang="en-US" sz="1800" dirty="0">
                <a:sym typeface="+mn-ea"/>
              </a:rPr>
              <a:t>：</a:t>
            </a:r>
            <a:r>
              <a:rPr lang="en-US" altLang="zh-CN" sz="1800" dirty="0">
                <a:sym typeface="+mn-ea"/>
              </a:rPr>
              <a:t> </a:t>
            </a:r>
            <a:endParaRPr lang="en-US" altLang="zh-CN" sz="1800" dirty="0">
              <a:sym typeface="+mn-ea"/>
            </a:endParaRPr>
          </a:p>
          <a:p>
            <a:pPr marL="0" indent="0" latinLnBrk="1">
              <a:buNone/>
            </a:pPr>
            <a:r>
              <a:rPr sz="1800" dirty="0">
                <a:sym typeface="+mn-ea"/>
              </a:rPr>
              <a:t>        URI 属于 URL 更高层次的抽象，一种字符串文本标准。URI 属于父类，而 URL 属于 URI 的子类。URL 是 URI 的一个子集。</a:t>
            </a:r>
            <a:r>
              <a:rPr lang="en-US" altLang="zh-CN" sz="1800" dirty="0">
                <a:sym typeface="+mn-ea"/>
              </a:rPr>
              <a:t>二者的区别在于，URI 表示请求服务器的路径，定义一个资源。而 URL 同时说明要如何访问这个资源（http://）。    </a:t>
            </a:r>
            <a:endParaRPr lang="en-US" altLang="zh-CN" sz="1800" dirty="0">
              <a:sym typeface="+mn-ea"/>
            </a:endParaRPr>
          </a:p>
          <a:p>
            <a:pPr marL="0" indent="0" latinLnBrk="1">
              <a:buNone/>
            </a:pPr>
            <a:r>
              <a:rPr lang="zh-CN" sz="1800" dirty="0">
                <a:sym typeface="+mn-ea"/>
              </a:rPr>
              <a:t>          （</a:t>
            </a:r>
            <a:r>
              <a:rPr lang="en-US" altLang="zh-CN" sz="1800" dirty="0">
                <a:sym typeface="+mn-ea"/>
              </a:rPr>
              <a:t>1</a:t>
            </a:r>
            <a:r>
              <a:rPr lang="zh-CN" sz="1800" dirty="0">
                <a:sym typeface="+mn-ea"/>
              </a:rPr>
              <a:t>）</a:t>
            </a:r>
            <a:r>
              <a:rPr sz="1800" dirty="0">
                <a:sym typeface="+mn-ea"/>
              </a:rPr>
              <a:t>URI，是uniform resource identifier，统一资源标识符，用来唯一的标识一个资源。Web上可用的每种资源如HTML文档、图像、视频片段、程序等都是一个URI来定位的</a:t>
            </a:r>
            <a:r>
              <a:rPr lang="zh-CN" sz="1800" dirty="0">
                <a:sym typeface="+mn-ea"/>
              </a:rPr>
              <a:t>。</a:t>
            </a:r>
            <a:r>
              <a:rPr sz="1800" dirty="0">
                <a:sym typeface="+mn-ea"/>
              </a:rPr>
              <a:t>URI一般由三部组成：</a:t>
            </a:r>
            <a:endParaRPr sz="1800" dirty="0">
              <a:sym typeface="+mn-ea"/>
            </a:endParaRPr>
          </a:p>
          <a:p>
            <a:pPr marL="0" indent="0" latinLnBrk="1">
              <a:buNone/>
            </a:pPr>
            <a:r>
              <a:rPr lang="en-US" sz="1800" dirty="0">
                <a:sym typeface="+mn-ea"/>
              </a:rPr>
              <a:t>	</a:t>
            </a:r>
            <a:r>
              <a:rPr sz="1800" dirty="0">
                <a:sym typeface="+mn-ea"/>
              </a:rPr>
              <a:t>①访问资源的命名机制</a:t>
            </a:r>
            <a:endParaRPr sz="1800" dirty="0">
              <a:sym typeface="+mn-ea"/>
            </a:endParaRPr>
          </a:p>
          <a:p>
            <a:pPr marL="0" indent="0" latinLnBrk="1">
              <a:buNone/>
            </a:pPr>
            <a:r>
              <a:rPr lang="en-US" sz="1800" dirty="0">
                <a:sym typeface="+mn-ea"/>
              </a:rPr>
              <a:t>	</a:t>
            </a:r>
            <a:r>
              <a:rPr sz="1800" dirty="0">
                <a:sym typeface="+mn-ea"/>
              </a:rPr>
              <a:t>②存放资源的主机名</a:t>
            </a:r>
            <a:endParaRPr sz="1800" dirty="0">
              <a:sym typeface="+mn-ea"/>
            </a:endParaRPr>
          </a:p>
          <a:p>
            <a:pPr marL="0" indent="0" latinLnBrk="1">
              <a:buNone/>
            </a:pPr>
            <a:r>
              <a:rPr lang="en-US" sz="1800" dirty="0">
                <a:sym typeface="+mn-ea"/>
              </a:rPr>
              <a:t>	</a:t>
            </a:r>
            <a:r>
              <a:rPr sz="1800" dirty="0">
                <a:sym typeface="+mn-ea"/>
              </a:rPr>
              <a:t>③资源自身的名称，由路径表示，着重强调于资源。</a:t>
            </a:r>
            <a:endParaRPr sz="1800" dirty="0">
              <a:sym typeface="+mn-ea"/>
            </a:endParaRPr>
          </a:p>
          <a:p>
            <a:pPr marL="0" indent="0" latinLnBrk="1">
              <a:buNone/>
            </a:pPr>
            <a:r>
              <a:rPr lang="zh-CN" sz="1800" dirty="0">
                <a:sym typeface="+mn-ea"/>
              </a:rPr>
              <a:t>        （</a:t>
            </a:r>
            <a:r>
              <a:rPr lang="en-US" altLang="zh-CN" sz="1800" dirty="0">
                <a:sym typeface="+mn-ea"/>
              </a:rPr>
              <a:t>2</a:t>
            </a:r>
            <a:r>
              <a:rPr lang="zh-CN" sz="1800" dirty="0">
                <a:sym typeface="+mn-ea"/>
              </a:rPr>
              <a:t>）</a:t>
            </a:r>
            <a:r>
              <a:rPr sz="1800" dirty="0">
                <a:sym typeface="+mn-ea"/>
              </a:rPr>
              <a:t>URL是uniform resource locator，统一资源定位器，它是一种具体的URI</a:t>
            </a:r>
            <a:r>
              <a:rPr lang="zh-CN" sz="1800" dirty="0">
                <a:sym typeface="+mn-ea"/>
              </a:rPr>
              <a:t>。</a:t>
            </a:r>
            <a:r>
              <a:rPr sz="1800" dirty="0">
                <a:sym typeface="+mn-ea"/>
              </a:rPr>
              <a:t>URL是Internet上用来描述信息资源的字符串</a:t>
            </a:r>
            <a:r>
              <a:rPr lang="zh-CN" sz="1800" dirty="0">
                <a:sym typeface="+mn-ea"/>
              </a:rPr>
              <a:t>，</a:t>
            </a:r>
            <a:r>
              <a:rPr sz="1800" dirty="0">
                <a:sym typeface="+mn-ea"/>
              </a:rPr>
              <a:t>采用URL可以用一种统一的格式来描述各种信息资源，包括文件、服务器的地址和目录等。URL一般由三部组成：</a:t>
            </a:r>
            <a:endParaRPr sz="1800" dirty="0">
              <a:sym typeface="+mn-ea"/>
            </a:endParaRPr>
          </a:p>
          <a:p>
            <a:pPr marL="0" indent="0" latinLnBrk="1">
              <a:buNone/>
            </a:pPr>
            <a:r>
              <a:rPr lang="en-US" sz="1800" dirty="0">
                <a:sym typeface="+mn-ea"/>
              </a:rPr>
              <a:t>	</a:t>
            </a:r>
            <a:r>
              <a:rPr sz="1800" dirty="0">
                <a:sym typeface="+mn-ea"/>
              </a:rPr>
              <a:t>①协议(或称为服务方式)</a:t>
            </a:r>
            <a:endParaRPr sz="1800" dirty="0">
              <a:sym typeface="+mn-ea"/>
            </a:endParaRPr>
          </a:p>
          <a:p>
            <a:pPr marL="0" indent="0" latinLnBrk="1">
              <a:buNone/>
            </a:pPr>
            <a:r>
              <a:rPr lang="en-US" sz="1800" dirty="0">
                <a:sym typeface="+mn-ea"/>
              </a:rPr>
              <a:t>	</a:t>
            </a:r>
            <a:r>
              <a:rPr sz="1800" dirty="0">
                <a:sym typeface="+mn-ea"/>
              </a:rPr>
              <a:t>②存有该资源的主机IP地址(有时也包括端口号)</a:t>
            </a:r>
            <a:endParaRPr sz="1800" dirty="0">
              <a:sym typeface="+mn-ea"/>
            </a:endParaRPr>
          </a:p>
          <a:p>
            <a:pPr marL="0" indent="0" latinLnBrk="1">
              <a:buNone/>
            </a:pPr>
            <a:r>
              <a:rPr lang="en-US" sz="1800" dirty="0">
                <a:sym typeface="+mn-ea"/>
              </a:rPr>
              <a:t>	</a:t>
            </a:r>
            <a:r>
              <a:rPr sz="1800" dirty="0">
                <a:sym typeface="+mn-ea"/>
              </a:rPr>
              <a:t>③主机资源的具体地址。如目录和文件名等</a:t>
            </a:r>
            <a:r>
              <a:rPr lang="zh-CN" sz="1800" dirty="0">
                <a:sym typeface="+mn-ea"/>
              </a:rPr>
              <a:t>。</a:t>
            </a:r>
            <a:endParaRPr sz="1800" dirty="0">
              <a:sym typeface="+mn-ea"/>
            </a:endParaRPr>
          </a:p>
          <a:p>
            <a:pPr marL="0" indent="0"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 smtClean="0">
                <a:sym typeface="+mn-ea"/>
              </a:rPr>
              <a:t>五、</a:t>
            </a:r>
            <a:r>
              <a:rPr dirty="0" smtClean="0">
                <a:sym typeface="+mn-ea"/>
              </a:rPr>
              <a:t>HTTP之请求消息Request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865" y="1054100"/>
            <a:ext cx="11303635" cy="4983480"/>
          </a:xfrm>
        </p:spPr>
        <p:txBody>
          <a:bodyPr/>
          <a:lstStyle/>
          <a:p>
            <a:pPr marL="342900" lvl="1" indent="0">
              <a:buNone/>
            </a:pPr>
            <a:r>
              <a:rPr sz="1800" dirty="0"/>
              <a:t>客户端发送一个HTTP请求到服务器的请求消息包括以下格式：</a:t>
            </a:r>
            <a:endParaRPr sz="1800" dirty="0"/>
          </a:p>
          <a:p>
            <a:pPr marL="342900" lvl="1" indent="0">
              <a:buNone/>
            </a:pPr>
            <a:endParaRPr sz="1800" dirty="0"/>
          </a:p>
          <a:p>
            <a:pPr marL="342900" lvl="1" indent="0">
              <a:buNone/>
            </a:pPr>
            <a:r>
              <a:rPr sz="1800" dirty="0"/>
              <a:t>请求行（request line）、请求头部（header）、空行和请求数据四个部分组成。</a:t>
            </a:r>
            <a:endParaRPr sz="2000" dirty="0"/>
          </a:p>
          <a:p>
            <a:pPr marL="342900" lvl="1" indent="0">
              <a:buNone/>
            </a:pPr>
            <a:endParaRPr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115" y="2319020"/>
            <a:ext cx="8268970" cy="28213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3375" y="5412105"/>
            <a:ext cx="2539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Http请求消息结构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 smtClean="0">
                <a:sym typeface="+mn-ea"/>
              </a:rPr>
              <a:t>五、</a:t>
            </a:r>
            <a:r>
              <a:rPr dirty="0" smtClean="0">
                <a:sym typeface="+mn-ea"/>
              </a:rPr>
              <a:t>HTTP之请求消息Request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865" y="1054100"/>
            <a:ext cx="11303635" cy="4983480"/>
          </a:xfrm>
        </p:spPr>
        <p:txBody>
          <a:bodyPr/>
          <a:lstStyle/>
          <a:p>
            <a:pPr marL="342900" lvl="1" indent="0">
              <a:buNone/>
            </a:pPr>
            <a:r>
              <a:rPr sz="2000" dirty="0"/>
              <a:t>Get 请求例子，使用</a:t>
            </a:r>
            <a:r>
              <a:rPr lang="en-US" sz="2000" dirty="0"/>
              <a:t>wireshark</a:t>
            </a:r>
            <a:r>
              <a:rPr sz="2000" dirty="0"/>
              <a:t>抓取的request：</a:t>
            </a:r>
            <a:endParaRPr sz="2000" dirty="0"/>
          </a:p>
          <a:p>
            <a:pPr marL="342900" lvl="1" indent="0">
              <a:buNone/>
            </a:pPr>
            <a:endParaRPr sz="2000" dirty="0"/>
          </a:p>
          <a:p>
            <a:pPr marL="342900" lvl="1" indent="0">
              <a:buNone/>
            </a:pPr>
            <a:endParaRPr sz="2000" dirty="0"/>
          </a:p>
          <a:p>
            <a:pPr marL="342900" lvl="1" indent="0">
              <a:buNone/>
            </a:pPr>
            <a:endParaRPr sz="2000" dirty="0"/>
          </a:p>
          <a:p>
            <a:pPr marL="342900" lvl="1" indent="0">
              <a:buNone/>
            </a:pPr>
            <a:endParaRPr sz="2000" dirty="0"/>
          </a:p>
          <a:p>
            <a:pPr marL="342900" lvl="1" indent="0">
              <a:buNone/>
            </a:pPr>
            <a:endParaRPr sz="2000" dirty="0"/>
          </a:p>
          <a:p>
            <a:pPr marL="342900" lvl="1" indent="0">
              <a:buNone/>
            </a:pPr>
            <a:endParaRPr sz="2000" dirty="0"/>
          </a:p>
          <a:p>
            <a:pPr marL="342900" lvl="1" indent="0">
              <a:buNone/>
            </a:pPr>
            <a:r>
              <a:rPr lang="en-US" sz="1600" dirty="0"/>
              <a:t>1. </a:t>
            </a:r>
            <a:r>
              <a:rPr sz="1600" dirty="0"/>
              <a:t>第一部分：请求行，用来说明请求类型,要访问的资源以及所使用的HTTP版本.</a:t>
            </a:r>
            <a:endParaRPr sz="1600" dirty="0"/>
          </a:p>
          <a:p>
            <a:pPr marL="342900" lvl="1" indent="0">
              <a:buNone/>
            </a:pPr>
            <a:r>
              <a:rPr sz="1600" dirty="0"/>
              <a:t>GET说明请求类型为GET,[/</a:t>
            </a:r>
            <a:r>
              <a:rPr lang="en-US" sz="1600" dirty="0"/>
              <a:t>api/gw/v1/findSmallGwbyPage</a:t>
            </a:r>
            <a:r>
              <a:rPr sz="1600" dirty="0"/>
              <a:t>]为要访问的资源，</a:t>
            </a:r>
            <a:r>
              <a:rPr lang="en-US" sz="1600" dirty="0"/>
              <a:t>?</a:t>
            </a:r>
            <a:r>
              <a:rPr lang="zh-CN" altLang="en-US" sz="1600" dirty="0"/>
              <a:t>后为请求参数，</a:t>
            </a:r>
            <a:r>
              <a:rPr sz="1600" dirty="0"/>
              <a:t>该行的最后一部分说明使用的是HTTP1.1版本。</a:t>
            </a:r>
            <a:endParaRPr sz="1600" dirty="0"/>
          </a:p>
          <a:p>
            <a:pPr marL="342900" lvl="1" indent="0">
              <a:buNone/>
            </a:pPr>
            <a:r>
              <a:rPr lang="en-US" sz="1600" dirty="0"/>
              <a:t>2. </a:t>
            </a:r>
            <a:r>
              <a:rPr sz="1600" dirty="0"/>
              <a:t>第二部分：请求头部，紧接着请求行（即第一行）之后的部分，用来说明服务器要使用的附加信息</a:t>
            </a:r>
            <a:r>
              <a:rPr lang="zh-CN" sz="1600" dirty="0"/>
              <a:t>，</a:t>
            </a:r>
            <a:r>
              <a:rPr sz="1600" dirty="0"/>
              <a:t> </a:t>
            </a:r>
            <a:r>
              <a:rPr lang="en-US" sz="1600" dirty="0"/>
              <a:t>2-12</a:t>
            </a:r>
            <a:r>
              <a:rPr lang="zh-CN" altLang="en-US" sz="1600" dirty="0"/>
              <a:t>行</a:t>
            </a:r>
            <a:r>
              <a:rPr sz="1600" dirty="0"/>
              <a:t>为请求头部，HOST将指出请求的目的地.User-Agent,服务器端和客户端脚本都能访问它,它是浏览器类型检测逻辑的重要基础.该信息由你的浏览器来定义,并且在每个请求中自动发送等等</a:t>
            </a:r>
            <a:endParaRPr sz="1600" dirty="0"/>
          </a:p>
          <a:p>
            <a:pPr marL="342900" lvl="1" indent="0">
              <a:buNone/>
            </a:pPr>
            <a:r>
              <a:rPr lang="en-US" sz="1600" dirty="0"/>
              <a:t>3. </a:t>
            </a:r>
            <a:r>
              <a:rPr sz="1600" dirty="0"/>
              <a:t>第三部分：空行，请求头部后面的空行是必须的</a:t>
            </a:r>
            <a:endParaRPr sz="1600" dirty="0"/>
          </a:p>
          <a:p>
            <a:pPr marL="342900" lvl="1" indent="0">
              <a:buNone/>
            </a:pPr>
            <a:r>
              <a:rPr sz="1600" dirty="0"/>
              <a:t>即使第四部分的请求数据为空，也必须有空行。</a:t>
            </a:r>
            <a:endParaRPr sz="1600" dirty="0"/>
          </a:p>
          <a:p>
            <a:pPr marL="342900" lvl="1" indent="0">
              <a:buNone/>
            </a:pPr>
            <a:r>
              <a:rPr lang="en-US" sz="1600" dirty="0"/>
              <a:t>4. </a:t>
            </a:r>
            <a:r>
              <a:rPr sz="1600" dirty="0"/>
              <a:t>第四部分：请求数据也叫主体，可以添加任意的其他数据。</a:t>
            </a:r>
            <a:endParaRPr sz="1600" dirty="0"/>
          </a:p>
          <a:p>
            <a:pPr marL="342900" lvl="1" indent="0">
              <a:buNone/>
            </a:pPr>
            <a:r>
              <a:rPr sz="1600" dirty="0"/>
              <a:t>这个例子的请求数据为空。</a:t>
            </a:r>
            <a:endParaRPr sz="1600" dirty="0"/>
          </a:p>
        </p:txBody>
      </p:sp>
      <p:pic>
        <p:nvPicPr>
          <p:cNvPr id="6" name="图片 5" descr="GEX$F6E%JJ9EMD[)VWN]6)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675" y="1427480"/>
            <a:ext cx="10058400" cy="1977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 smtClean="0">
                <a:sym typeface="+mn-ea"/>
              </a:rPr>
              <a:t>五、</a:t>
            </a:r>
            <a:r>
              <a:rPr dirty="0" smtClean="0">
                <a:sym typeface="+mn-ea"/>
              </a:rPr>
              <a:t>HTTP之请求消息Request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865" y="1054100"/>
            <a:ext cx="11303635" cy="4983480"/>
          </a:xfrm>
        </p:spPr>
        <p:txBody>
          <a:bodyPr/>
          <a:lstStyle/>
          <a:p>
            <a:pPr marL="342900" lvl="1" indent="0">
              <a:buNone/>
            </a:pPr>
            <a:r>
              <a:rPr lang="en-US" sz="2000" dirty="0"/>
              <a:t>Post </a:t>
            </a:r>
            <a:r>
              <a:rPr sz="2000" dirty="0"/>
              <a:t>请求例子，使用</a:t>
            </a:r>
            <a:r>
              <a:rPr lang="en-US" sz="2000" dirty="0"/>
              <a:t>wireshark</a:t>
            </a:r>
            <a:r>
              <a:rPr sz="2000" dirty="0"/>
              <a:t>抓取的request：</a:t>
            </a:r>
            <a:endParaRPr sz="2000" dirty="0"/>
          </a:p>
          <a:p>
            <a:pPr marL="342900" lvl="1" indent="0">
              <a:buNone/>
            </a:pPr>
            <a:endParaRPr sz="2000" dirty="0"/>
          </a:p>
          <a:p>
            <a:pPr marL="342900" lvl="1" indent="0">
              <a:buNone/>
            </a:pPr>
            <a:endParaRPr sz="2000" dirty="0"/>
          </a:p>
          <a:p>
            <a:pPr marL="342900" lvl="1" indent="0">
              <a:buNone/>
            </a:pPr>
            <a:endParaRPr sz="2000" dirty="0"/>
          </a:p>
          <a:p>
            <a:pPr marL="342900" lvl="1" indent="0">
              <a:buNone/>
            </a:pPr>
            <a:endParaRPr sz="2000" dirty="0"/>
          </a:p>
          <a:p>
            <a:pPr marL="342900" lvl="1" indent="0">
              <a:buNone/>
            </a:pPr>
            <a:endParaRPr sz="2000" dirty="0"/>
          </a:p>
          <a:p>
            <a:pPr marL="342900" lvl="1" indent="0">
              <a:buNone/>
            </a:pPr>
            <a:endParaRPr sz="2000" dirty="0"/>
          </a:p>
          <a:p>
            <a:pPr marL="342900" lvl="1" indent="0">
              <a:buNone/>
            </a:pPr>
            <a:endParaRPr sz="1800" dirty="0"/>
          </a:p>
          <a:p>
            <a:pPr marL="342900" lvl="1" indent="0">
              <a:buNone/>
            </a:pPr>
            <a:r>
              <a:rPr sz="1800" dirty="0"/>
              <a:t>第一部分：请求行，第一行</a:t>
            </a:r>
            <a:r>
              <a:rPr lang="zh-CN" sz="1800" dirty="0"/>
              <a:t>表</a:t>
            </a:r>
            <a:r>
              <a:rPr sz="1800" dirty="0"/>
              <a:t>明了是post请求，以及http1.1版本。</a:t>
            </a:r>
            <a:endParaRPr sz="1800" dirty="0"/>
          </a:p>
          <a:p>
            <a:pPr marL="342900" lvl="1" indent="0">
              <a:buNone/>
            </a:pPr>
            <a:r>
              <a:rPr sz="1800" dirty="0"/>
              <a:t>第二部分：请求头部，第</a:t>
            </a:r>
            <a:r>
              <a:rPr lang="en-US" sz="1800" dirty="0"/>
              <a:t>2</a:t>
            </a:r>
            <a:r>
              <a:rPr sz="1800" dirty="0"/>
              <a:t>行至第</a:t>
            </a:r>
            <a:r>
              <a:rPr lang="en-US" sz="1800" dirty="0"/>
              <a:t>16</a:t>
            </a:r>
            <a:r>
              <a:rPr sz="1800" dirty="0"/>
              <a:t>行。</a:t>
            </a:r>
            <a:endParaRPr sz="1800" dirty="0"/>
          </a:p>
          <a:p>
            <a:pPr marL="342900" lvl="1" indent="0">
              <a:buNone/>
            </a:pPr>
            <a:r>
              <a:rPr sz="1800" dirty="0"/>
              <a:t>第三部分：空行，第</a:t>
            </a:r>
            <a:r>
              <a:rPr lang="en-US" sz="1800" dirty="0"/>
              <a:t>17</a:t>
            </a:r>
            <a:r>
              <a:rPr sz="1800" dirty="0"/>
              <a:t>行的空行。</a:t>
            </a:r>
            <a:endParaRPr sz="1800" dirty="0"/>
          </a:p>
          <a:p>
            <a:pPr marL="342900" lvl="1" indent="0">
              <a:buNone/>
            </a:pPr>
            <a:r>
              <a:rPr sz="1800" dirty="0"/>
              <a:t>第四部分：请求数据，第</a:t>
            </a:r>
            <a:r>
              <a:rPr lang="en-US" sz="1800" dirty="0"/>
              <a:t>18</a:t>
            </a:r>
            <a:r>
              <a:rPr sz="1800" dirty="0"/>
              <a:t>行。</a:t>
            </a:r>
            <a:endParaRPr sz="1800" dirty="0"/>
          </a:p>
        </p:txBody>
      </p:sp>
      <p:pic>
        <p:nvPicPr>
          <p:cNvPr id="4" name="图片 3" descr="%8C%RTGTRN_MLRJQD9]Q65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935" y="1412875"/>
            <a:ext cx="6734175" cy="2381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 smtClean="0">
                <a:sym typeface="+mn-ea"/>
              </a:rPr>
              <a:t>五、</a:t>
            </a:r>
            <a:r>
              <a:rPr dirty="0" smtClean="0">
                <a:sym typeface="+mn-ea"/>
              </a:rPr>
              <a:t>HTTP之请求消息Request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865" y="1054100"/>
            <a:ext cx="11303635" cy="4983480"/>
          </a:xfrm>
        </p:spPr>
        <p:txBody>
          <a:bodyPr/>
          <a:lstStyle/>
          <a:p>
            <a:pPr marL="342900" lvl="1" indent="0">
              <a:buNone/>
            </a:pPr>
            <a:r>
              <a:rPr lang="en-US" sz="2000" dirty="0"/>
              <a:t> </a:t>
            </a:r>
            <a:r>
              <a:rPr sz="2000" dirty="0"/>
              <a:t>常用的HTTP请求头：</a:t>
            </a:r>
            <a:endParaRPr sz="2000" dirty="0"/>
          </a:p>
          <a:p>
            <a:pPr marL="342900" lvl="1" indent="0">
              <a:buNone/>
            </a:pPr>
            <a:endParaRPr sz="2000" dirty="0"/>
          </a:p>
          <a:p>
            <a:pPr marL="342900" lvl="1" indent="0">
              <a:buNone/>
            </a:pPr>
            <a:endParaRPr sz="2000" dirty="0"/>
          </a:p>
          <a:p>
            <a:pPr marL="342900" lvl="1" indent="0">
              <a:buNone/>
            </a:pPr>
            <a:endParaRPr sz="2000" dirty="0"/>
          </a:p>
          <a:p>
            <a:pPr marL="342900" lvl="1" indent="0">
              <a:buNone/>
            </a:pPr>
            <a:endParaRPr sz="2000" dirty="0"/>
          </a:p>
          <a:p>
            <a:pPr marL="342900" lvl="1" indent="0">
              <a:buNone/>
            </a:pPr>
            <a:endParaRPr sz="2000" dirty="0"/>
          </a:p>
          <a:p>
            <a:pPr marL="342900" lvl="1" indent="0">
              <a:buNone/>
            </a:pPr>
            <a:endParaRPr sz="2000" dirty="0"/>
          </a:p>
          <a:p>
            <a:pPr marL="342900" lvl="1" indent="0">
              <a:buNone/>
            </a:pPr>
            <a:endParaRPr sz="1800" dirty="0"/>
          </a:p>
          <a:p>
            <a:pPr marL="342900" lvl="1" indent="0">
              <a:buNone/>
            </a:pPr>
            <a:endParaRPr sz="1800" dirty="0"/>
          </a:p>
        </p:txBody>
      </p:sp>
      <p:graphicFrame>
        <p:nvGraphicFramePr>
          <p:cNvPr id="5" name="表格 4"/>
          <p:cNvGraphicFramePr/>
          <p:nvPr/>
        </p:nvGraphicFramePr>
        <p:xfrm>
          <a:off x="975995" y="1515745"/>
          <a:ext cx="10649585" cy="4945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120"/>
                <a:gridCol w="79114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协议头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4540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host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表示服务器的域名以及服务器所监听的端口号。如果所请求的端口是对应的服务的标准端口（80），则端口号可以省略。</a:t>
                      </a:r>
                      <a:endParaRPr lang="zh-CN" altLang="en-US"/>
                    </a:p>
                  </a:txBody>
                  <a:tcPr/>
                </a:tc>
              </a:tr>
              <a:tr h="2717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connection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客户端（浏览器）想要优先使用的连接类型</a:t>
                      </a:r>
                      <a:endParaRPr lang="zh-CN" altLang="en-US"/>
                    </a:p>
                  </a:txBody>
                  <a:tcPr/>
                </a:tc>
              </a:tr>
              <a:tr h="2114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pragma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是http/1.1之前版本的历史遗留字段，仅作为与http的向后兼容而定义。规范定义的唯一形式： Pragme:no-cache</a:t>
                      </a:r>
                      <a:endParaRPr lang="zh-CN" altLang="en-US"/>
                    </a:p>
                  </a:txBody>
                  <a:tcPr/>
                </a:tc>
              </a:tr>
              <a:tr h="1866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Cache-Control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用来指定当前的请求/回复中的，是否使用缓存机制。</a:t>
                      </a:r>
                      <a:endParaRPr lang="zh-CN" altLang="en-US"/>
                    </a:p>
                  </a:txBody>
                  <a:tcPr/>
                </a:tc>
              </a:tr>
              <a:tr h="2355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accept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可接受的响应内容类型（Content-Types）。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origin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发起一个针对跨域资源共享的请求（该请求要求服务器在响应中加入一个Access-Control-Allow-Origin的消息头，表示访问控制所允许的来源）。</a:t>
                      </a:r>
                      <a:endParaRPr lang="zh-CN" altLang="en-US"/>
                    </a:p>
                  </a:txBody>
                  <a:tcPr/>
                </a:tc>
              </a:tr>
              <a:tr h="2597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User-Agent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浏览器的身份标识字符串</a:t>
                      </a:r>
                      <a:endParaRPr lang="zh-CN" altLang="en-US"/>
                    </a:p>
                  </a:txBody>
                  <a:tcPr/>
                </a:tc>
              </a:tr>
              <a:tr h="2597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Content-Type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请求体的MIME类型 （用于POST和PUT请求中）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Referer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表示浏览器所访问的前一个页面，可以认为是之前访问页面的链接将浏览器带到了当前页面。Referer其实是Referrer这个单词，但RFC制作标准时给拼错了，后来也就将错就错使用Referer了。</a:t>
                      </a:r>
                      <a:endParaRPr lang="zh-CN" altLang="en-US"/>
                    </a:p>
                  </a:txBody>
                  <a:tcPr/>
                </a:tc>
              </a:tr>
              <a:tr h="2355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Accept-Language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可接受的响应内容语言列表。</a:t>
                      </a:r>
                      <a:endParaRPr lang="zh-CN" altLang="en-US"/>
                    </a:p>
                  </a:txBody>
                  <a:tcPr/>
                </a:tc>
              </a:tr>
              <a:tr h="2349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Cookie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由之前服务器通过Set-Cookie（见下文）设置的一个HTTP协议Cookie</a:t>
                      </a:r>
                      <a:endParaRPr lang="zh-CN" altLang="en-US"/>
                    </a:p>
                  </a:txBody>
                  <a:tcPr/>
                </a:tc>
              </a:tr>
              <a:tr h="2838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Accept-Encoding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可接受的响应内容的编码方式。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Content-Length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以8进制表示的请求体的长度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六、</a:t>
            </a:r>
            <a:r>
              <a:rPr lang="en-US" altLang="zh-CN" dirty="0" smtClean="0">
                <a:sym typeface="+mn-ea"/>
              </a:rPr>
              <a:t>HTTP之响应消息Response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865" y="1054100"/>
            <a:ext cx="11303635" cy="4983480"/>
          </a:xfrm>
        </p:spPr>
        <p:txBody>
          <a:bodyPr/>
          <a:lstStyle/>
          <a:p>
            <a:pPr marL="342900" lvl="1" indent="0">
              <a:buNone/>
            </a:pPr>
            <a:r>
              <a:rPr lang="en-US" sz="1800" dirty="0"/>
              <a:t>        </a:t>
            </a:r>
            <a:r>
              <a:rPr sz="1800" dirty="0"/>
              <a:t>一般情况下，服务器接收并处理客户端发过来的请求后会返回一个HTTP的响应消息。</a:t>
            </a:r>
            <a:endParaRPr sz="1800" dirty="0"/>
          </a:p>
          <a:p>
            <a:pPr marL="342900" lvl="1" indent="0">
              <a:buNone/>
            </a:pPr>
            <a:endParaRPr sz="1800" dirty="0"/>
          </a:p>
          <a:p>
            <a:pPr marL="342900" lvl="1" indent="0">
              <a:buNone/>
            </a:pPr>
            <a:r>
              <a:rPr sz="1800" dirty="0"/>
              <a:t>        HTTP响应也由四个部分组成，分别是：状态行、消息报头、空行和响应正文。</a:t>
            </a:r>
            <a:endParaRPr sz="2000" dirty="0"/>
          </a:p>
          <a:p>
            <a:pPr marL="342900" lvl="1" indent="0">
              <a:buNone/>
            </a:pPr>
            <a:endParaRPr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3685" y="2262505"/>
            <a:ext cx="7918450" cy="35363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20870" y="6037580"/>
            <a:ext cx="1966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http响应消息格式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六、</a:t>
            </a:r>
            <a:r>
              <a:rPr lang="en-US" altLang="zh-CN" dirty="0" smtClean="0">
                <a:sym typeface="+mn-ea"/>
              </a:rPr>
              <a:t>HTTP之响应消息Response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865" y="1054100"/>
            <a:ext cx="11303635" cy="4983480"/>
          </a:xfrm>
        </p:spPr>
        <p:txBody>
          <a:bodyPr/>
          <a:lstStyle/>
          <a:p>
            <a:pPr marL="342900" lvl="1" indent="0">
              <a:buNone/>
            </a:pPr>
            <a:r>
              <a:rPr sz="1800" dirty="0"/>
              <a:t>例子</a:t>
            </a:r>
            <a:endParaRPr sz="1800" dirty="0"/>
          </a:p>
          <a:p>
            <a:pPr marL="342900" lvl="1" indent="0">
              <a:buNone/>
            </a:pPr>
            <a:endParaRPr sz="1800" dirty="0"/>
          </a:p>
          <a:p>
            <a:pPr marL="342900" lvl="1" indent="0">
              <a:buNone/>
            </a:pPr>
            <a:endParaRPr sz="1800" dirty="0"/>
          </a:p>
          <a:p>
            <a:pPr marL="342900" lvl="1" indent="0">
              <a:buNone/>
            </a:pPr>
            <a:endParaRPr sz="1800" dirty="0"/>
          </a:p>
          <a:p>
            <a:pPr marL="342900" lvl="1" indent="0">
              <a:buNone/>
            </a:pPr>
            <a:endParaRPr sz="1800" dirty="0"/>
          </a:p>
          <a:p>
            <a:pPr marL="342900" lvl="1" indent="0">
              <a:buNone/>
            </a:pPr>
            <a:endParaRPr sz="1800" dirty="0"/>
          </a:p>
          <a:p>
            <a:pPr marL="342900" lvl="1" indent="0">
              <a:buNone/>
            </a:pPr>
            <a:endParaRPr sz="1800" dirty="0"/>
          </a:p>
          <a:p>
            <a:pPr marL="342900" lvl="1" indent="0">
              <a:buNone/>
            </a:pPr>
            <a:r>
              <a:rPr sz="1800" dirty="0"/>
              <a:t>第一部分：状态行，由HTTP协议版本号， 状态码， 状态消息 三部分组成。</a:t>
            </a:r>
            <a:endParaRPr sz="1800" dirty="0"/>
          </a:p>
          <a:p>
            <a:pPr marL="342900" lvl="1" indent="0">
              <a:buNone/>
            </a:pPr>
            <a:r>
              <a:rPr sz="1800" dirty="0"/>
              <a:t>第一行为状态行，（HTTP/1.1）表明HTTP版本为1.1版本，状态码为200，状态消息为（ok）</a:t>
            </a:r>
            <a:endParaRPr sz="1800" dirty="0"/>
          </a:p>
          <a:p>
            <a:pPr marL="342900" lvl="1" indent="0">
              <a:buNone/>
            </a:pPr>
            <a:r>
              <a:rPr sz="1800" dirty="0"/>
              <a:t>第二部分：消息报头，用来说明客户端要使用的一些附加信息</a:t>
            </a:r>
            <a:endParaRPr sz="1800" dirty="0"/>
          </a:p>
          <a:p>
            <a:pPr marL="342900" lvl="1" indent="0">
              <a:buNone/>
            </a:pPr>
            <a:r>
              <a:rPr sz="1800" dirty="0"/>
              <a:t>第</a:t>
            </a:r>
            <a:r>
              <a:rPr lang="en-US" sz="1800" dirty="0"/>
              <a:t>2</a:t>
            </a:r>
            <a:r>
              <a:rPr sz="1800" dirty="0"/>
              <a:t>行和第</a:t>
            </a:r>
            <a:r>
              <a:rPr lang="en-US" sz="1800" dirty="0"/>
              <a:t>8</a:t>
            </a:r>
            <a:r>
              <a:rPr sz="1800" dirty="0"/>
              <a:t>行为消息报头，</a:t>
            </a:r>
            <a:endParaRPr sz="1800" dirty="0"/>
          </a:p>
          <a:p>
            <a:pPr marL="342900" lvl="1" indent="0">
              <a:buNone/>
            </a:pPr>
            <a:r>
              <a:rPr sz="1800" dirty="0"/>
              <a:t>Date:生成响应的日期和时间；Content-Type:指定了MIME类型的HTML(text/html),编码类型是UTF-8</a:t>
            </a:r>
            <a:endParaRPr sz="1800" dirty="0"/>
          </a:p>
          <a:p>
            <a:pPr marL="342900" lvl="1" indent="0">
              <a:buNone/>
            </a:pPr>
            <a:r>
              <a:rPr sz="1800" dirty="0"/>
              <a:t>第三部分：空行，消息报头后面的空行是必须的</a:t>
            </a:r>
            <a:endParaRPr sz="1800" dirty="0"/>
          </a:p>
          <a:p>
            <a:pPr marL="342900" lvl="1" indent="0">
              <a:buNone/>
            </a:pPr>
            <a:r>
              <a:rPr sz="1800" dirty="0"/>
              <a:t>第四部分：响应正文，服务器返回给客户端的文本信息。</a:t>
            </a:r>
            <a:endParaRPr sz="1800" dirty="0"/>
          </a:p>
          <a:p>
            <a:pPr marL="342900" lvl="1" indent="0">
              <a:buNone/>
            </a:pPr>
            <a:r>
              <a:rPr sz="1800" dirty="0"/>
              <a:t>空行后面的</a:t>
            </a:r>
            <a:r>
              <a:rPr lang="en-US" sz="1800" dirty="0"/>
              <a:t>json</a:t>
            </a:r>
            <a:r>
              <a:rPr lang="zh-CN" altLang="en-US" sz="1800" dirty="0"/>
              <a:t>字符串</a:t>
            </a:r>
            <a:r>
              <a:rPr sz="1800" dirty="0"/>
              <a:t>部分为响应正文。</a:t>
            </a:r>
            <a:endParaRPr sz="2000" dirty="0"/>
          </a:p>
          <a:p>
            <a:pPr marL="342900" lvl="1" indent="0">
              <a:buNone/>
            </a:pPr>
            <a:endParaRPr sz="2000" dirty="0"/>
          </a:p>
        </p:txBody>
      </p:sp>
      <p:pic>
        <p:nvPicPr>
          <p:cNvPr id="6" name="图片 5" descr="{6KZNRKKY@OKJB5]WCV%XW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810" y="1494790"/>
            <a:ext cx="8834755" cy="1816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六、</a:t>
            </a:r>
            <a:r>
              <a:rPr lang="en-US" altLang="zh-CN" dirty="0" smtClean="0">
                <a:sym typeface="+mn-ea"/>
              </a:rPr>
              <a:t>HTTP之响应消息Response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865" y="1054100"/>
            <a:ext cx="11303635" cy="4983480"/>
          </a:xfrm>
        </p:spPr>
        <p:txBody>
          <a:bodyPr/>
          <a:lstStyle/>
          <a:p>
            <a:pPr marL="342900" lvl="1" indent="0">
              <a:buNone/>
            </a:pPr>
            <a:r>
              <a:rPr lang="en-US" sz="1800" dirty="0"/>
              <a:t>  </a:t>
            </a:r>
            <a:r>
              <a:rPr sz="1800" dirty="0"/>
              <a:t>常用的HTTP响应头</a:t>
            </a:r>
            <a:endParaRPr sz="1800" dirty="0"/>
          </a:p>
          <a:p>
            <a:pPr marL="342900" lvl="1" indent="0">
              <a:buNone/>
            </a:pPr>
            <a:endParaRPr sz="1800" dirty="0"/>
          </a:p>
          <a:p>
            <a:pPr marL="342900" lvl="1" indent="0">
              <a:buNone/>
            </a:pPr>
            <a:endParaRPr sz="1800" dirty="0"/>
          </a:p>
          <a:p>
            <a:pPr marL="342900" lvl="1" indent="0">
              <a:buNone/>
            </a:pPr>
            <a:endParaRPr sz="1800" dirty="0"/>
          </a:p>
          <a:p>
            <a:pPr marL="342900" lvl="1" indent="0">
              <a:buNone/>
            </a:pPr>
            <a:endParaRPr sz="1800" dirty="0"/>
          </a:p>
          <a:p>
            <a:pPr marL="342900" lvl="1" indent="0">
              <a:buNone/>
            </a:pPr>
            <a:endParaRPr sz="2000" dirty="0"/>
          </a:p>
        </p:txBody>
      </p:sp>
      <p:graphicFrame>
        <p:nvGraphicFramePr>
          <p:cNvPr id="4" name="表格 3"/>
          <p:cNvGraphicFramePr/>
          <p:nvPr/>
        </p:nvGraphicFramePr>
        <p:xfrm>
          <a:off x="990600" y="1549400"/>
          <a:ext cx="9587865" cy="428815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51125"/>
                <a:gridCol w="6936740"/>
              </a:tblGrid>
              <a:tr h="4464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响应头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4464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Server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服务器的名称</a:t>
                      </a:r>
                      <a:endParaRPr lang="zh-CN" altLang="en-US"/>
                    </a:p>
                  </a:txBody>
                  <a:tcPr/>
                </a:tc>
              </a:tr>
              <a:tr h="4457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Date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此条消息被发送时的日期和时间(以RFC 7231中定义的"HTTP日期"格式来表示)</a:t>
                      </a:r>
                      <a:endParaRPr lang="zh-CN" altLang="en-US"/>
                    </a:p>
                  </a:txBody>
                  <a:tcPr/>
                </a:tc>
              </a:tr>
              <a:tr h="4464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Content-Type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当前内容的MIME类型</a:t>
                      </a:r>
                      <a:endParaRPr lang="zh-CN" altLang="en-US"/>
                    </a:p>
                  </a:txBody>
                  <a:tcPr/>
                </a:tc>
              </a:tr>
              <a:tr h="4324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Content-Length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响应消息体的长度，用8进制字节表示</a:t>
                      </a:r>
                      <a:endParaRPr lang="zh-CN" altLang="en-US"/>
                    </a:p>
                  </a:txBody>
                  <a:tcPr/>
                </a:tc>
              </a:tr>
              <a:tr h="4464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Connection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针对该连接所预期的选项</a:t>
                      </a:r>
                      <a:endParaRPr lang="zh-CN" altLang="en-US"/>
                    </a:p>
                  </a:txBody>
                  <a:tcPr/>
                </a:tc>
              </a:tr>
              <a:tr h="4464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Access-Control-Allow-Origin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指定哪些网站可以跨域源资源共享</a:t>
                      </a:r>
                      <a:endParaRPr lang="zh-CN" altLang="en-US"/>
                    </a:p>
                  </a:txBody>
                  <a:tcPr/>
                </a:tc>
              </a:tr>
              <a:tr h="5886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Expires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指定一个日期/时间，超过该时间则认为此回应已经过期，用来控制缓存的失效日期。</a:t>
                      </a:r>
                      <a:endParaRPr lang="zh-CN" altLang="en-US"/>
                    </a:p>
                  </a:txBody>
                  <a:tcPr/>
                </a:tc>
              </a:tr>
              <a:tr h="589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Set-Cookie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设置HTTP cookie，cookies由服务端生成，用于标记客户端的唯一标识，无特定含义，在每次网络请求中，都会被传送。使http将上下文请求进行关联。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七、</a:t>
            </a:r>
            <a:r>
              <a:rPr dirty="0"/>
              <a:t>HTTP之状态码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altLang="zh-CN" sz="1800" dirty="0">
                <a:latin typeface="Arial" panose="020B0604020202020204" pitchFamily="34" charset="0"/>
              </a:rPr>
              <a:t>状态代码</a:t>
            </a:r>
            <a:r>
              <a:rPr lang="zh-CN" sz="1800" dirty="0">
                <a:latin typeface="Arial" panose="020B0604020202020204" pitchFamily="34" charset="0"/>
              </a:rPr>
              <a:t>由</a:t>
            </a:r>
            <a:r>
              <a:rPr altLang="zh-CN" sz="1800" dirty="0">
                <a:latin typeface="Arial" panose="020B0604020202020204" pitchFamily="34" charset="0"/>
              </a:rPr>
              <a:t>三个十进制数字组成，第一个数字定义了响应的类别，共分五种类别:</a:t>
            </a:r>
            <a:endParaRPr altLang="zh-CN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altLang="zh-CN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altLang="zh-CN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altLang="zh-CN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altLang="zh-CN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altLang="zh-CN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altLang="zh-CN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altLang="zh-CN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 smtClean="0"/>
          </a:p>
          <a:p>
            <a:pPr lvl="1"/>
            <a:endParaRPr lang="zh-CN" altLang="en-US" sz="2000" dirty="0"/>
          </a:p>
        </p:txBody>
      </p:sp>
      <p:graphicFrame>
        <p:nvGraphicFramePr>
          <p:cNvPr id="4" name="表格 3"/>
          <p:cNvGraphicFramePr/>
          <p:nvPr/>
        </p:nvGraphicFramePr>
        <p:xfrm>
          <a:off x="755650" y="1739900"/>
          <a:ext cx="9855835" cy="38976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06295"/>
                <a:gridCol w="7749540"/>
              </a:tblGrid>
              <a:tr h="6165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分类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分类描述</a:t>
                      </a:r>
                      <a:endParaRPr lang="zh-CN" altLang="en-US"/>
                    </a:p>
                  </a:txBody>
                  <a:tcPr/>
                </a:tc>
              </a:tr>
              <a:tr h="617220"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sz="1350" dirty="0"/>
                        <a:t>1**</a:t>
                      </a:r>
                      <a:endParaRPr lang="zh-CN" altLang="zh-CN" sz="1350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sz="1350" dirty="0"/>
                        <a:t>信息，服务器收到请求，需要请求者继续执行操作</a:t>
                      </a:r>
                      <a:endParaRPr lang="zh-CN" altLang="zh-CN" sz="1350" dirty="0"/>
                    </a:p>
                  </a:txBody>
                  <a:tcPr/>
                </a:tc>
              </a:tr>
              <a:tr h="616585"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sz="1350" dirty="0"/>
                        <a:t>2**</a:t>
                      </a:r>
                      <a:endParaRPr lang="zh-CN" altLang="zh-CN" sz="1350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成功，操作被成功接收并处理</a:t>
                      </a:r>
                      <a:endParaRPr lang="zh-CN" altLang="en-US"/>
                    </a:p>
                  </a:txBody>
                  <a:tcPr/>
                </a:tc>
              </a:tr>
              <a:tr h="813435"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sz="1350" dirty="0"/>
                        <a:t>3**</a:t>
                      </a:r>
                      <a:endParaRPr lang="zh-CN" altLang="zh-CN" sz="1350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sz="1350" dirty="0"/>
                        <a:t>重定向，需要进一步的操作以完成请求</a:t>
                      </a:r>
                      <a:endParaRPr altLang="zh-CN" sz="1350" dirty="0"/>
                    </a:p>
                    <a:p>
                      <a:pPr>
                        <a:buNone/>
                      </a:pPr>
                      <a:endParaRPr lang="zh-CN" altLang="zh-CN" sz="1350" dirty="0"/>
                    </a:p>
                  </a:txBody>
                  <a:tcPr/>
                </a:tc>
              </a:tr>
              <a:tr h="617220"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sz="1350" dirty="0"/>
                        <a:t>4**</a:t>
                      </a:r>
                      <a:endParaRPr lang="zh-CN" altLang="zh-CN" sz="1350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sz="1350" dirty="0"/>
                        <a:t>客户端错误，请求包含语法错误或无法完成请求</a:t>
                      </a:r>
                      <a:endParaRPr lang="zh-CN" altLang="zh-CN" sz="1350" dirty="0"/>
                    </a:p>
                  </a:txBody>
                  <a:tcPr/>
                </a:tc>
              </a:tr>
              <a:tr h="616585"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sz="1350" dirty="0"/>
                        <a:t>5**</a:t>
                      </a:r>
                      <a:endParaRPr lang="zh-CN" altLang="zh-CN" sz="1350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sz="1350" dirty="0"/>
                        <a:t>服务器错误，服务器在处理请求的过程中发生了错误</a:t>
                      </a:r>
                      <a:endParaRPr lang="zh-CN" altLang="zh-CN" sz="135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七、</a:t>
            </a:r>
            <a:r>
              <a:rPr dirty="0"/>
              <a:t>HTTP之状态码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altLang="zh-CN" sz="2000" dirty="0">
                <a:latin typeface="Arial" panose="020B0604020202020204" pitchFamily="34" charset="0"/>
              </a:rPr>
              <a:t>常见状态码：</a:t>
            </a:r>
            <a:endParaRPr altLang="zh-CN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altLang="zh-CN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altLang="zh-CN" sz="1800" dirty="0">
                <a:latin typeface="Arial" panose="020B0604020202020204" pitchFamily="34" charset="0"/>
              </a:rPr>
              <a:t>200 OK                                  //客户端请求成功</a:t>
            </a:r>
            <a:endParaRPr altLang="zh-CN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altLang="zh-CN" sz="1800" dirty="0">
                <a:latin typeface="Arial" panose="020B0604020202020204" pitchFamily="34" charset="0"/>
              </a:rPr>
              <a:t>204 No Content                     </a:t>
            </a:r>
            <a:r>
              <a:rPr lang="en-US" sz="1800" dirty="0">
                <a:latin typeface="Arial" panose="020B0604020202020204" pitchFamily="34" charset="0"/>
              </a:rPr>
              <a:t>// 表示服务器接收到的请求已经处理完毕，但是服务器不需要返回响应体</a:t>
            </a:r>
            <a:endParaRPr lang="en-US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altLang="zh-CN" sz="1800" dirty="0">
                <a:latin typeface="Arial" panose="020B0604020202020204" pitchFamily="34" charset="0"/>
              </a:rPr>
              <a:t>400 Bad Request                  //客户端请求有语法错误，不能被服务器所理解</a:t>
            </a:r>
            <a:endParaRPr altLang="zh-CN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altLang="zh-CN" sz="1800" dirty="0">
                <a:latin typeface="Arial" panose="020B0604020202020204" pitchFamily="34" charset="0"/>
              </a:rPr>
              <a:t>401 Unauthorized                 //请求未经授权，这个状态代码必须和WWW-Authenticate报头域一起使用 </a:t>
            </a:r>
            <a:endParaRPr altLang="zh-CN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altLang="zh-CN" sz="1800" dirty="0">
                <a:latin typeface="Arial" panose="020B0604020202020204" pitchFamily="34" charset="0"/>
              </a:rPr>
              <a:t>403 Forbidden                      //服务器收到请求，但是拒绝提供服务</a:t>
            </a:r>
            <a:endParaRPr altLang="zh-CN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altLang="zh-CN" sz="1800" dirty="0">
                <a:latin typeface="Arial" panose="020B0604020202020204" pitchFamily="34" charset="0"/>
              </a:rPr>
              <a:t>404 Not Found                     //请求资源不存在，eg：输入了错误的URL</a:t>
            </a:r>
            <a:endParaRPr altLang="zh-CN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altLang="zh-CN" sz="1800" dirty="0">
                <a:latin typeface="Arial" panose="020B0604020202020204" pitchFamily="34" charset="0"/>
              </a:rPr>
              <a:t>405 Method Not Allowed      </a:t>
            </a:r>
            <a:r>
              <a:rPr lang="en-US" sz="1800" dirty="0">
                <a:latin typeface="Arial" panose="020B0604020202020204" pitchFamily="34" charset="0"/>
              </a:rPr>
              <a:t>// 客户端请求中的方法被禁止</a:t>
            </a:r>
            <a:endParaRPr lang="en-US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altLang="zh-CN" sz="1800" dirty="0">
                <a:latin typeface="Arial" panose="020B0604020202020204" pitchFamily="34" charset="0"/>
              </a:rPr>
              <a:t>500 Internal Server Error     //服务器发生不可预期的错误</a:t>
            </a:r>
            <a:endParaRPr altLang="zh-CN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altLang="zh-CN" sz="1800" dirty="0">
                <a:latin typeface="Arial" panose="020B0604020202020204" pitchFamily="34" charset="0"/>
              </a:rPr>
              <a:t>503 Server Unavailable       //表明服务器暂时处于超负载或正在进行停机维护，</a:t>
            </a:r>
            <a:r>
              <a:rPr lang="zh-CN" sz="1800" dirty="0">
                <a:latin typeface="Arial" panose="020B0604020202020204" pitchFamily="34" charset="0"/>
              </a:rPr>
              <a:t>当前</a:t>
            </a:r>
            <a:r>
              <a:rPr altLang="zh-CN" sz="1800" dirty="0">
                <a:latin typeface="Arial" panose="020B0604020202020204" pitchFamily="34" charset="0"/>
              </a:rPr>
              <a:t>无法处理请求。</a:t>
            </a:r>
            <a:endParaRPr altLang="zh-CN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</a:rPr>
              <a:t>504 Gateway Time-out        // 充当网关或代理的服务器，未及时从远端服务器获取请求</a:t>
            </a:r>
            <a:endParaRPr lang="en-US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zh-CN" altLang="zh-CN" sz="2000" dirty="0">
              <a:latin typeface="Arial" panose="020B0604020202020204" pitchFamily="34" charset="0"/>
            </a:endParaRPr>
          </a:p>
          <a:p>
            <a:pPr lvl="1"/>
            <a:endParaRPr lang="en-US" altLang="zh-CN" sz="2000" dirty="0" smtClean="0"/>
          </a:p>
          <a:p>
            <a:pPr lvl="1"/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一、</a:t>
            </a:r>
            <a:r>
              <a:rPr lang="en-US" sz="2000" dirty="0" smtClean="0"/>
              <a:t>HTTP</a:t>
            </a:r>
            <a:r>
              <a:rPr lang="zh-CN" altLang="en-US" sz="2000" dirty="0" smtClean="0"/>
              <a:t>简介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二、主要特点</a:t>
            </a:r>
            <a:endParaRPr lang="zh-CN" altLang="en-US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ym typeface="+mn-ea"/>
              </a:rPr>
              <a:t>三、</a:t>
            </a:r>
            <a:r>
              <a:rPr lang="en-US" altLang="zh-CN" sz="2000" dirty="0" smtClean="0">
                <a:sym typeface="+mn-ea"/>
              </a:rPr>
              <a:t>HTTP工作原理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四、</a:t>
            </a:r>
            <a:r>
              <a:rPr sz="2000" dirty="0" smtClean="0"/>
              <a:t>HTTP之URL</a:t>
            </a:r>
            <a:endParaRPr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五、</a:t>
            </a:r>
            <a:r>
              <a:rPr sz="2000" dirty="0" smtClean="0"/>
              <a:t>HTTP之请求消息Request</a:t>
            </a:r>
            <a:endParaRPr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六、</a:t>
            </a:r>
            <a:r>
              <a:rPr lang="en-US" altLang="zh-CN" sz="2000" dirty="0" smtClean="0"/>
              <a:t>HTTP之响应消息Response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七、</a:t>
            </a:r>
            <a:r>
              <a:rPr lang="en-US" altLang="zh-CN" sz="2000" dirty="0" smtClean="0"/>
              <a:t>HTTP之状态码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八、</a:t>
            </a:r>
            <a:r>
              <a:rPr lang="en-US" altLang="zh-CN" sz="2000" dirty="0" smtClean="0"/>
              <a:t>HTTP请求方法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九、</a:t>
            </a:r>
            <a:r>
              <a:rPr lang="en-US" altLang="zh-CN" sz="2000" dirty="0" smtClean="0"/>
              <a:t>GET和POST请求的区别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FAQ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八、HTTP请求方法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8976" y="937263"/>
            <a:ext cx="11049000" cy="4983163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en-US" sz="2000" dirty="0">
                <a:latin typeface="Arial" panose="020B0604020202020204" pitchFamily="34" charset="0"/>
              </a:rPr>
              <a:t>       </a:t>
            </a:r>
            <a:r>
              <a:rPr altLang="zh-CN" sz="1800" dirty="0">
                <a:latin typeface="Arial" panose="020B0604020202020204" pitchFamily="34" charset="0"/>
              </a:rPr>
              <a:t>根据HTTP标准，HTTP请求可以使用多种请求方法。</a:t>
            </a:r>
            <a:endParaRPr altLang="zh-CN" sz="1800" dirty="0"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altLang="zh-CN" sz="1800" dirty="0">
                <a:latin typeface="Arial" panose="020B0604020202020204" pitchFamily="34" charset="0"/>
              </a:rPr>
              <a:t>        HTTP1.0定义了三种请求方法： GET, POST 和 HEAD方法。</a:t>
            </a:r>
            <a:endParaRPr altLang="zh-CN" sz="1800" dirty="0"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altLang="zh-CN" sz="1800" dirty="0">
                <a:latin typeface="Arial" panose="020B0604020202020204" pitchFamily="34" charset="0"/>
              </a:rPr>
              <a:t>        HTTP1.1新增了五种请求方法：OPTIONS, PUT, DELETE, TRACE 和 CONNECT 方法。</a:t>
            </a:r>
            <a:endParaRPr lang="zh-CN" altLang="en-US" sz="1800" dirty="0"/>
          </a:p>
        </p:txBody>
      </p:sp>
      <p:graphicFrame>
        <p:nvGraphicFramePr>
          <p:cNvPr id="4" name="表格 3"/>
          <p:cNvGraphicFramePr/>
          <p:nvPr/>
        </p:nvGraphicFramePr>
        <p:xfrm>
          <a:off x="1274445" y="2625090"/>
          <a:ext cx="8533130" cy="355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36165"/>
                <a:gridCol w="6196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请求方法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sz="1350" dirty="0"/>
                        <a:t>GET</a:t>
                      </a:r>
                      <a:endParaRPr lang="zh-CN" altLang="zh-CN" sz="1350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sz="1350" dirty="0"/>
                        <a:t>请求指定的页面信息，并返回实体主体。</a:t>
                      </a:r>
                      <a:endParaRPr lang="zh-CN" altLang="zh-CN" sz="135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sz="1350" dirty="0"/>
                        <a:t>HEAD </a:t>
                      </a:r>
                      <a:endParaRPr lang="zh-CN" altLang="zh-CN" sz="1350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sz="1350" dirty="0"/>
                        <a:t>类似于get请求，只不过返回的响应中没有具体的内容，用于获取报头</a:t>
                      </a:r>
                      <a:r>
                        <a:rPr lang="zh-CN" altLang="zh-CN" sz="1350" dirty="0"/>
                        <a:t>。</a:t>
                      </a:r>
                      <a:r>
                        <a:rPr lang="en-US" sz="1350" dirty="0"/>
                        <a:t>一般用于验证URI是否有效。</a:t>
                      </a:r>
                      <a:endParaRPr lang="en-US" sz="135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sz="1350" dirty="0"/>
                        <a:t>POST</a:t>
                      </a:r>
                      <a:endParaRPr lang="zh-CN" altLang="zh-CN" sz="1350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sz="1350" dirty="0"/>
                        <a:t>向指定资源提交数据进行处理请求（例如提交表单或者上传文件）。数据被包含在请求体中。POST请求可能会导致新的资源的建立和/或已有资源的修改。</a:t>
                      </a:r>
                      <a:endParaRPr lang="zh-CN" altLang="zh-CN" sz="135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sz="1350" dirty="0"/>
                        <a:t>PUT </a:t>
                      </a:r>
                      <a:endParaRPr lang="zh-CN" altLang="zh-CN" sz="1350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sz="1350" dirty="0"/>
                        <a:t>从客户端向服务器传送的数据取代指定的文档的内容。</a:t>
                      </a:r>
                      <a:endParaRPr lang="zh-CN" altLang="zh-CN" sz="135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sz="1350" dirty="0"/>
                        <a:t>DELETE</a:t>
                      </a:r>
                      <a:endParaRPr lang="zh-CN" altLang="zh-CN" sz="1350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sz="1350" dirty="0"/>
                        <a:t>请求服务器删除指定的页面。</a:t>
                      </a:r>
                      <a:endParaRPr altLang="zh-CN" sz="135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sz="1350" dirty="0"/>
                        <a:t>CONNECT</a:t>
                      </a:r>
                      <a:endParaRPr lang="zh-CN" altLang="zh-CN" sz="1350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sz="1350" dirty="0"/>
                        <a:t>HTTP/1.1协议中预留给能够将连接改为管道方式的代理服务器。</a:t>
                      </a:r>
                      <a:endParaRPr lang="zh-CN" altLang="zh-CN" sz="135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sz="1350" dirty="0"/>
                        <a:t>OPTIONS</a:t>
                      </a:r>
                      <a:endParaRPr lang="zh-CN" altLang="zh-CN" sz="1350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sz="1350" dirty="0"/>
                        <a:t>允许客户端查看服务器的性能。</a:t>
                      </a:r>
                      <a:endParaRPr lang="zh-CN" altLang="zh-CN" sz="135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sz="1350" dirty="0"/>
                        <a:t>TRACE</a:t>
                      </a:r>
                      <a:endParaRPr lang="zh-CN" altLang="zh-CN" sz="1350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sz="1350" dirty="0"/>
                        <a:t>回显服务器收到的请求，主要用于测试或诊断。</a:t>
                      </a:r>
                      <a:endParaRPr lang="zh-CN" altLang="zh-CN" sz="135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九、</a:t>
            </a:r>
            <a:r>
              <a:rPr dirty="0"/>
              <a:t>GET和POST请求的区别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937263"/>
            <a:ext cx="11049000" cy="4983163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en-US" sz="1800" dirty="0">
                <a:latin typeface="Arial" panose="020B0604020202020204" pitchFamily="34" charset="0"/>
              </a:rPr>
              <a:t>        </a:t>
            </a:r>
            <a:r>
              <a:rPr sz="1800" dirty="0">
                <a:latin typeface="Arial" panose="020B0604020202020204" pitchFamily="34" charset="0"/>
              </a:rPr>
              <a:t>1、GET提交，请求的数据会附在URL之后（就是把数据放置在HTTP协议头中），以?分割URL和传输数据，多个参数用&amp;连接；如果数据是英文字母/数字，原样发送，如果是空格，转换为+，如果是中文/其他字符，则直接把字符串用BASE64加密，得出如： %E4%BD%A0%E5%A5%BD，其中％XX中的XX为该符号以16进制表示的ASCII。</a:t>
            </a:r>
            <a:endParaRPr sz="1800" dirty="0"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sz="1800" dirty="0">
                <a:latin typeface="Arial" panose="020B0604020202020204" pitchFamily="34" charset="0"/>
              </a:rPr>
              <a:t>        POST提交：把提交的数据放置在是HTTP包的包体中。上文示例中红色字体标明的就是实际的传输数据</a:t>
            </a:r>
            <a:r>
              <a:rPr lang="zh-CN" sz="1800" dirty="0">
                <a:latin typeface="Arial" panose="020B0604020202020204" pitchFamily="34" charset="0"/>
              </a:rPr>
              <a:t>。</a:t>
            </a:r>
            <a:r>
              <a:rPr sz="1800" dirty="0">
                <a:latin typeface="Arial" panose="020B0604020202020204" pitchFamily="34" charset="0"/>
              </a:rPr>
              <a:t>因此，GET提交的数据会在地址栏中显示出来，而POST提交，地址栏不会改变</a:t>
            </a:r>
            <a:r>
              <a:rPr lang="zh-CN" sz="1800" dirty="0">
                <a:latin typeface="Arial" panose="020B0604020202020204" pitchFamily="34" charset="0"/>
              </a:rPr>
              <a:t>。</a:t>
            </a:r>
            <a:endParaRPr sz="1800" dirty="0"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sz="1800" dirty="0">
                <a:latin typeface="Arial" panose="020B0604020202020204" pitchFamily="34" charset="0"/>
              </a:rPr>
              <a:t>        2、传输数据的大小：首先声明：HTTP协议没有对传输的数据大小进行限制，HTTP协议规范也没有对URL长度进行限制。</a:t>
            </a:r>
            <a:endParaRPr sz="1800" dirty="0"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sz="1800" dirty="0">
                <a:latin typeface="Arial" panose="020B0604020202020204" pitchFamily="34" charset="0"/>
              </a:rPr>
              <a:t>        而在实际开发中存在的限制主要有：</a:t>
            </a:r>
            <a:endParaRPr sz="1800" dirty="0"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sz="1800" dirty="0">
                <a:latin typeface="Arial" panose="020B0604020202020204" pitchFamily="34" charset="0"/>
              </a:rPr>
              <a:t>        GET</a:t>
            </a:r>
            <a:r>
              <a:rPr lang="zh-CN" sz="1800" dirty="0">
                <a:latin typeface="Arial" panose="020B0604020202020204" pitchFamily="34" charset="0"/>
              </a:rPr>
              <a:t>：</a:t>
            </a:r>
            <a:r>
              <a:rPr sz="1800" dirty="0">
                <a:latin typeface="Arial" panose="020B0604020202020204" pitchFamily="34" charset="0"/>
              </a:rPr>
              <a:t>特定浏览器和服务器对URL长度有限制，例如 IE对URL长度的限制是2083字节(2K+35)。对于其他浏览器，如Netscape、FireFox等，理论上没有长度限制，其限制取决于操作系统的支持。</a:t>
            </a:r>
            <a:endParaRPr sz="1800" dirty="0"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sz="1800" dirty="0">
                <a:latin typeface="Arial" panose="020B0604020202020204" pitchFamily="34" charset="0"/>
              </a:rPr>
              <a:t>因此对于GET提交时，传输数据就会受到URL长度的限制。</a:t>
            </a:r>
            <a:endParaRPr sz="1800" dirty="0"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sz="1800" dirty="0">
                <a:latin typeface="Arial" panose="020B0604020202020204" pitchFamily="34" charset="0"/>
              </a:rPr>
              <a:t>       </a:t>
            </a:r>
            <a:endParaRPr sz="1800" dirty="0">
              <a:latin typeface="Arial" panose="020B0604020202020204" pitchFamily="34" charset="0"/>
            </a:endParaRPr>
          </a:p>
          <a:p>
            <a:pPr marL="0" indent="0">
              <a:buFont typeface="+mj-lt"/>
              <a:buNone/>
            </a:pPr>
            <a:endParaRPr sz="1800" dirty="0">
              <a:latin typeface="Arial" panose="020B0604020202020204" pitchFamily="34" charset="0"/>
            </a:endParaRPr>
          </a:p>
          <a:p>
            <a:pPr marL="0" indent="0">
              <a:buFont typeface="+mj-lt"/>
              <a:buNone/>
            </a:pPr>
            <a:endParaRPr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九、</a:t>
            </a:r>
            <a:r>
              <a:rPr dirty="0"/>
              <a:t>GET和POST请求的区别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1" y="1082678"/>
            <a:ext cx="11049000" cy="4983163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en-US" sz="1800" dirty="0">
                <a:latin typeface="Arial" panose="020B0604020202020204" pitchFamily="34" charset="0"/>
              </a:rPr>
              <a:t>       </a:t>
            </a:r>
            <a:r>
              <a:rPr sz="1800" dirty="0">
                <a:latin typeface="Arial" panose="020B0604020202020204" pitchFamily="34" charset="0"/>
              </a:rPr>
              <a:t> POST</a:t>
            </a:r>
            <a:r>
              <a:rPr lang="zh-CN" sz="1800" dirty="0">
                <a:latin typeface="Arial" panose="020B0604020202020204" pitchFamily="34" charset="0"/>
              </a:rPr>
              <a:t>：</a:t>
            </a:r>
            <a:r>
              <a:rPr sz="1800" dirty="0">
                <a:latin typeface="Arial" panose="020B0604020202020204" pitchFamily="34" charset="0"/>
              </a:rPr>
              <a:t>由于不是通过URL传值，理论上数据不受限。但实际各个WEB服务器会规定对post提交数据大小进行限制，Apache、IIS6都有各自的配置。</a:t>
            </a:r>
            <a:endParaRPr sz="1800" dirty="0"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sz="1800" dirty="0">
                <a:latin typeface="Arial" panose="020B0604020202020204" pitchFamily="34" charset="0"/>
                <a:sym typeface="+mn-ea"/>
              </a:rPr>
              <a:t>        3、安全性</a:t>
            </a:r>
            <a:endParaRPr sz="1800" dirty="0"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sz="1800" dirty="0">
                <a:latin typeface="Arial" panose="020B0604020202020204" pitchFamily="34" charset="0"/>
                <a:sym typeface="+mn-ea"/>
              </a:rPr>
              <a:t>        GET方式提交数据，会带来安全问题，比如一个登录页面，通过GET方式提交数据时，用户名和密码将出现在URL上，如果页面可以被缓存或者其他人可以访问这台机器，就可以从历史记录获得该用户的账号和密码</a:t>
            </a:r>
            <a:r>
              <a:rPr lang="zh-CN" sz="1800" dirty="0">
                <a:latin typeface="Arial" panose="020B0604020202020204" pitchFamily="34" charset="0"/>
                <a:sym typeface="+mn-ea"/>
              </a:rPr>
              <a:t>。</a:t>
            </a:r>
            <a:endParaRPr sz="1800" dirty="0">
              <a:latin typeface="Arial" panose="020B0604020202020204" pitchFamily="34" charset="0"/>
            </a:endParaRPr>
          </a:p>
          <a:p>
            <a:pPr marL="0" indent="0">
              <a:buFont typeface="+mj-lt"/>
              <a:buNone/>
            </a:pPr>
            <a:endParaRPr sz="1800" dirty="0">
              <a:latin typeface="Arial" panose="020B0604020202020204" pitchFamily="34" charset="0"/>
            </a:endParaRPr>
          </a:p>
          <a:p>
            <a:pPr marL="0" indent="0">
              <a:buFont typeface="+mj-lt"/>
              <a:buNone/>
            </a:pPr>
            <a:endParaRPr sz="1800" dirty="0">
              <a:latin typeface="Arial" panose="020B0604020202020204" pitchFamily="34" charset="0"/>
            </a:endParaRPr>
          </a:p>
          <a:p>
            <a:pPr marL="0" indent="0">
              <a:buFont typeface="+mj-lt"/>
              <a:buNone/>
            </a:pPr>
            <a:endParaRPr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一、</a:t>
            </a:r>
            <a:r>
              <a:rPr lang="en-US" altLang="zh-CN">
                <a:sym typeface="+mn-ea"/>
              </a:rPr>
              <a:t> HTTP</a:t>
            </a:r>
            <a:r>
              <a:rPr lang="zh-CN" altLang="en-US">
                <a:sym typeface="+mn-ea"/>
              </a:rPr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8181" y="1143003"/>
            <a:ext cx="11049000" cy="49831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</a:t>
            </a:r>
            <a:r>
              <a:rPr lang="en-US" altLang="zh-CN" sz="1800" dirty="0" smtClean="0"/>
              <a:t> HTTP协议是Hyper Text Transfer Protocol（超文本传输协议）的缩写,是用于从万维网（WWW:World Wide Web ）服务器传输超文本到本地浏览器的传送协议。</a:t>
            </a:r>
            <a:endParaRPr lang="en-US" altLang="zh-CN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/>
              <a:t>        HTTP是一个基于TCP/IP通信协议来传递数据（HTML 文件, 图片文件, 查询结果等）。</a:t>
            </a:r>
            <a:endParaRPr lang="en-US" altLang="zh-CN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/>
              <a:t>        HTTP是一个属于应用层的面向对象的协议，由于其简捷、快速的方式，适用于分布式超媒体信息系统。它于1990年提出，经过几年的使用与发展，得到不断地完善和扩展。RFC 2616定义了HTTP 1.1。</a:t>
            </a:r>
            <a:endParaRPr lang="en-US" altLang="zh-CN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/>
              <a:t>        HTTP协议工作于客户端-服务端架构为上。浏览器作为HTTP客户端通过URL向HTTP服务端即WEB服务器发送所有请求。Web服务器根据接收到的请求后，向客户端发送响应信息。 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8945" y="4402455"/>
            <a:ext cx="5248275" cy="17240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69460" y="6290945"/>
            <a:ext cx="2278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http请求-响应模型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一、</a:t>
            </a:r>
            <a:r>
              <a:rPr lang="en-US" altLang="zh-CN">
                <a:sym typeface="+mn-ea"/>
              </a:rPr>
              <a:t> HTTP</a:t>
            </a:r>
            <a:r>
              <a:rPr lang="zh-CN" altLang="en-US">
                <a:sym typeface="+mn-ea"/>
              </a:rPr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836" y="937263"/>
            <a:ext cx="11049000" cy="49831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版本历史：</a:t>
            </a:r>
            <a:endParaRPr lang="zh-CN" altLang="en-US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/>
              <a:t>        超文本传输协议已经演化出了很多版本，它们中的大部分都是向下兼容的。在RFC 2145中描述了HTTP版本号的用法。客户端在请求的开始告诉服务器它采用的协议版本号，而后者则在响应中采用相同或者更早的协议版本。</a:t>
            </a:r>
            <a:endParaRPr lang="zh-CN" altLang="en-US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/>
              <a:t>        HTTP/0.9：已过时。只接受 GET 一种请求方法，没有在通讯中指定版本号，且不支持请求头。由于该版本不支持 POST 方法，所以客户端无法向服务器传递太多信息。</a:t>
            </a:r>
            <a:endParaRPr lang="zh-CN" altLang="en-US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/>
              <a:t>        HTTP/1.0：这是第一个在通讯中指定版本号的HTTP 协议版本，至今仍被广泛采用，特别是在代理服务器中。</a:t>
            </a:r>
            <a:endParaRPr lang="zh-CN" altLang="en-US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/>
              <a:t>        HTTP/1.1：当前版本。持久连接被默认采用，并能很好地配合代理服务器工作。还支持以管道方式同时发送多个请求，以便降低线路负载，提高传输速度。</a:t>
            </a:r>
            <a:endParaRPr lang="zh-CN" altLang="en-US" sz="1800" dirty="0" smtClean="0"/>
          </a:p>
          <a:p>
            <a:pPr marL="0" indent="0">
              <a:buNone/>
            </a:pPr>
            <a:r>
              <a:rPr lang="zh-CN" altLang="en-US" sz="2000" dirty="0" smtClean="0"/>
              <a:t>        </a:t>
            </a: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二、主要特点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lnSpc>
                <a:spcPct val="150000"/>
              </a:lnSpc>
              <a:buNone/>
            </a:pPr>
            <a:r>
              <a:rPr lang="en-US" altLang="zh-CN" sz="1800" dirty="0"/>
              <a:t>        </a:t>
            </a:r>
            <a:r>
              <a:rPr lang="zh-CN" altLang="en-US" sz="1800" dirty="0"/>
              <a:t>1、简单快速：客户向服务器请求服务时，只需传送请求方法和路径。请求方法常用的有GET、HEAD、POST。每种方法规定了客户与服务器联系的类型不同。由于HTTP协议简单，使得HTTP服务器的程序规模小，因而通信速度很快。</a:t>
            </a:r>
            <a:endParaRPr lang="zh-CN" altLang="en-US" sz="1800" dirty="0"/>
          </a:p>
          <a:p>
            <a:pPr marL="0" indent="0" latinLnBrk="1">
              <a:lnSpc>
                <a:spcPct val="150000"/>
              </a:lnSpc>
              <a:buNone/>
            </a:pPr>
            <a:r>
              <a:rPr lang="zh-CN" altLang="en-US" sz="1800" dirty="0"/>
              <a:t>        2、灵活：HTTP允许传输任意类型的数据对象。正在传输的类型由Content-Type加以标记。</a:t>
            </a:r>
            <a:endParaRPr lang="zh-CN" altLang="en-US" sz="1800" dirty="0"/>
          </a:p>
          <a:p>
            <a:pPr marL="0" indent="0" latinLnBrk="1">
              <a:lnSpc>
                <a:spcPct val="150000"/>
              </a:lnSpc>
              <a:buNone/>
            </a:pPr>
            <a:r>
              <a:rPr lang="zh-CN" altLang="en-US" sz="1800" dirty="0"/>
              <a:t>        3.无连接：无连接的含义是限制每次连接只处理一个请求。服务器处理完客户的请求，并收到客户的应答后，即断开连接。采用这种方式可以节省传输时间。</a:t>
            </a:r>
            <a:endParaRPr lang="zh-CN" altLang="en-US" sz="1800" dirty="0"/>
          </a:p>
          <a:p>
            <a:pPr marL="0" indent="0" latinLnBrk="1">
              <a:lnSpc>
                <a:spcPct val="150000"/>
              </a:lnSpc>
              <a:buNone/>
            </a:pPr>
            <a:r>
              <a:rPr lang="zh-CN" altLang="en-US" sz="1800" dirty="0"/>
              <a:t>        4.无状态：HTTP协议是无状态协议。无状态是指协议对于事务处理没有记忆能力。缺少状态意味着如果后续处理需要前面的信息，则它必须重传，这样可能导致每次连接传送的数据量增大。另一方面，在服务器不需要先前信息时它的应答就较快。</a:t>
            </a:r>
            <a:endParaRPr lang="zh-CN" altLang="en-US" sz="1800" dirty="0"/>
          </a:p>
          <a:p>
            <a:pPr marL="0" indent="0" latinLnBrk="1">
              <a:lnSpc>
                <a:spcPct val="150000"/>
              </a:lnSpc>
              <a:buNone/>
            </a:pPr>
            <a:r>
              <a:rPr lang="zh-CN" altLang="en-US" sz="1800" dirty="0"/>
              <a:t>        5、支持B/S及C/S模式。 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三、</a:t>
            </a:r>
            <a:r>
              <a:rPr dirty="0"/>
              <a:t>HTTP工作原理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4691" y="1095378"/>
            <a:ext cx="11049000" cy="4983163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en-US" sz="2000" dirty="0">
                <a:latin typeface="Arial" panose="020B0604020202020204" pitchFamily="34" charset="0"/>
              </a:rPr>
              <a:t>       </a:t>
            </a:r>
            <a:r>
              <a:rPr altLang="zh-CN" sz="1800" dirty="0">
                <a:latin typeface="Arial" panose="020B0604020202020204" pitchFamily="34" charset="0"/>
              </a:rPr>
              <a:t>HTTP协议定义Web客户端如何从Web服务器请求Web页面，以及服务器如何把Web页面传送给客户端。HTTP协议采用了请求/响应模型。客户端向服务器发送一个请求报文，请求报文包含请求的方法、URL、协议版本、请求头部和请求数据。服务器以一个状态行作为响应，响应的内容包括协议的版本、成功或者错误代码、服务器信息、响应头部和响应数据。</a:t>
            </a:r>
            <a:endParaRPr altLang="zh-CN" sz="1800" dirty="0"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altLang="zh-CN" sz="1800" dirty="0">
                <a:latin typeface="Arial" panose="020B0604020202020204" pitchFamily="34" charset="0"/>
              </a:rPr>
              <a:t>        以下是 HTTP 请求/响应的步骤：</a:t>
            </a:r>
            <a:endParaRPr altLang="zh-CN" sz="1800" dirty="0"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altLang="zh-CN" sz="1800" dirty="0">
                <a:latin typeface="Arial" panose="020B0604020202020204" pitchFamily="34" charset="0"/>
              </a:rPr>
              <a:t>        1、客户端连接到Web服务器</a:t>
            </a:r>
            <a:endParaRPr altLang="zh-CN" sz="1800" dirty="0"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altLang="zh-CN" sz="1800" dirty="0">
                <a:latin typeface="Arial" panose="020B0604020202020204" pitchFamily="34" charset="0"/>
              </a:rPr>
              <a:t>        一个HTTP客户端，通常是浏览器，与Web服务器的HTTP端口（默认为80）建立一个TCP套接字连接。例如，http://www.oakcms.cn。</a:t>
            </a:r>
            <a:endParaRPr altLang="zh-CN" sz="1800" dirty="0"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altLang="zh-CN" sz="1800" dirty="0">
                <a:latin typeface="Arial" panose="020B0604020202020204" pitchFamily="34" charset="0"/>
              </a:rPr>
              <a:t>        2、发送HTTP请求</a:t>
            </a:r>
            <a:endParaRPr altLang="zh-CN" sz="1800" dirty="0"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altLang="zh-CN" sz="1800" dirty="0">
                <a:latin typeface="Arial" panose="020B0604020202020204" pitchFamily="34" charset="0"/>
              </a:rPr>
              <a:t>         通过TCP套接字，客户端向Web服务器发送一个文本的请求报文，一个请求报文由请求行、请求头部、空行和请求数据4部分组成。</a:t>
            </a:r>
            <a:endParaRPr altLang="zh-CN" sz="2000" dirty="0">
              <a:latin typeface="Arial" panose="020B0604020202020204" pitchFamily="34" charset="0"/>
            </a:endParaRPr>
          </a:p>
          <a:p>
            <a:pPr marL="0" indent="0">
              <a:buFont typeface="+mj-lt"/>
              <a:buNone/>
            </a:pPr>
            <a:endParaRPr altLang="zh-CN" sz="2000" dirty="0">
              <a:latin typeface="Arial" panose="020B0604020202020204" pitchFamily="34" charset="0"/>
            </a:endParaRPr>
          </a:p>
          <a:p>
            <a:pPr lvl="1"/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三、</a:t>
            </a:r>
            <a:r>
              <a:rPr dirty="0"/>
              <a:t>HTTP工作原理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1" y="1082678"/>
            <a:ext cx="11049000" cy="4983163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en-US" sz="2000" dirty="0">
                <a:latin typeface="Arial" panose="020B0604020202020204" pitchFamily="34" charset="0"/>
              </a:rPr>
              <a:t>        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altLang="zh-CN" sz="1800" dirty="0">
                <a:latin typeface="Arial" panose="020B0604020202020204" pitchFamily="34" charset="0"/>
              </a:rPr>
              <a:t>3、服务器接受请求并返回HTTP响应</a:t>
            </a:r>
            <a:endParaRPr altLang="zh-CN" sz="1800" dirty="0"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altLang="zh-CN" sz="1800" dirty="0">
                <a:latin typeface="Arial" panose="020B0604020202020204" pitchFamily="34" charset="0"/>
              </a:rPr>
              <a:t>         Web服务器解析请求，定位请求资源。服务器将资源复本写到TCP套接字，由客户端读取。一个响应由状态行、响应头部、空行和响应数据4部分组成。</a:t>
            </a:r>
            <a:endParaRPr altLang="zh-CN" sz="1800" dirty="0"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altLang="zh-CN" sz="1800" dirty="0">
                <a:latin typeface="Arial" panose="020B0604020202020204" pitchFamily="34" charset="0"/>
              </a:rPr>
              <a:t>        4、释放连接TCP连接</a:t>
            </a:r>
            <a:endParaRPr altLang="zh-CN" sz="1800" dirty="0"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altLang="zh-CN" sz="1800" dirty="0">
                <a:latin typeface="Arial" panose="020B0604020202020204" pitchFamily="34" charset="0"/>
              </a:rPr>
              <a:t>        客户端接收服务器所返回的信息通过浏览器显示在用户的显示屏上，若connection 模式为close，则服务器主动关闭TCP连接，客户端被动关闭连接，释放TCP连接;若connection 模式为keepalive，则该连接会保持一段时间，在该时间内可以继续接收请求</a:t>
            </a:r>
            <a:r>
              <a:rPr lang="zh-CN" sz="1800" dirty="0">
                <a:latin typeface="Arial" panose="020B0604020202020204" pitchFamily="34" charset="0"/>
              </a:rPr>
              <a:t>。 </a:t>
            </a:r>
            <a:endParaRPr lang="zh-CN" sz="1800" dirty="0"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zh-CN" sz="1800" dirty="0">
                <a:latin typeface="Arial" panose="020B0604020202020204" pitchFamily="34" charset="0"/>
              </a:rPr>
              <a:t>       TCP连接在发送后将仍然保持打开状态，于是，浏览器可以继续通过相同的连接发送请求。保持连接节省了为每个请求建立新连接所需的时间，还节约了网络带宽。</a:t>
            </a:r>
            <a:endParaRPr lang="zh-CN" sz="2000" dirty="0">
              <a:latin typeface="Arial" panose="020B0604020202020204" pitchFamily="34" charset="0"/>
            </a:endParaRPr>
          </a:p>
          <a:p>
            <a:pPr lvl="1"/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四、HTTP之URL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143003"/>
            <a:ext cx="11049000" cy="4983163"/>
          </a:xfrm>
        </p:spPr>
        <p:txBody>
          <a:bodyPr/>
          <a:lstStyle/>
          <a:p>
            <a:pPr marL="0" indent="0" latinLnBrk="1">
              <a:lnSpc>
                <a:spcPct val="150000"/>
              </a:lnSpc>
              <a:buNone/>
            </a:pPr>
            <a:r>
              <a:rPr lang="en-US" altLang="zh-CN" sz="2000" dirty="0"/>
              <a:t>        </a:t>
            </a:r>
            <a:r>
              <a:rPr lang="en-US" altLang="zh-CN" sz="1800" dirty="0"/>
              <a:t> </a:t>
            </a:r>
            <a:r>
              <a:rPr lang="zh-CN" altLang="en-US" sz="1800" dirty="0"/>
              <a:t>HTTP使用统一资源标识符（Uniform Resource Identifiers, URI）来传输数据和建立连接。URL是一种特殊类型的URI，包含了用于查找某个资源的足够的信息</a:t>
            </a:r>
            <a:endParaRPr lang="zh-CN" altLang="en-US" sz="1800" dirty="0"/>
          </a:p>
          <a:p>
            <a:pPr marL="0" indent="0" latinLnBrk="1">
              <a:lnSpc>
                <a:spcPct val="150000"/>
              </a:lnSpc>
              <a:buNone/>
            </a:pPr>
            <a:r>
              <a:rPr lang="zh-CN" altLang="en-US" sz="1800" dirty="0"/>
              <a:t>         URL,全称是UniformResourceLocator, 中文叫统一资源定位符,是互联网上用来标识某一处资源的地址。以下面这个URL为例，介绍下普通URL的各部分组成：</a:t>
            </a:r>
            <a:endParaRPr lang="zh-CN" altLang="en-US" sz="1800" dirty="0"/>
          </a:p>
          <a:p>
            <a:pPr marL="0" indent="0" latinLnBrk="1">
              <a:lnSpc>
                <a:spcPct val="150000"/>
              </a:lnSpc>
              <a:buNone/>
            </a:pPr>
            <a:r>
              <a:rPr lang="zh-CN" altLang="en-US" sz="1800" dirty="0"/>
              <a:t>http://www.aspxfans.com:8080/news/index.asp?boardID=5&amp;ID=24618&amp;page=1#name</a:t>
            </a:r>
            <a:endParaRPr lang="zh-CN" altLang="en-US" sz="1800" dirty="0"/>
          </a:p>
          <a:p>
            <a:pPr marL="0" indent="0" latinLnBrk="1">
              <a:lnSpc>
                <a:spcPct val="150000"/>
              </a:lnSpc>
              <a:buNone/>
            </a:pPr>
            <a:r>
              <a:rPr lang="zh-CN" altLang="en-US" sz="1800" dirty="0"/>
              <a:t>        从上面的URL可以看出，一个完整的URL包括以下几部分：</a:t>
            </a:r>
            <a:endParaRPr lang="zh-CN" altLang="en-US" sz="1800" dirty="0"/>
          </a:p>
          <a:p>
            <a:pPr marL="0" indent="0" latinLnBrk="1">
              <a:lnSpc>
                <a:spcPct val="150000"/>
              </a:lnSpc>
              <a:buNone/>
            </a:pPr>
            <a:r>
              <a:rPr lang="zh-CN" altLang="en-US" sz="1800" dirty="0"/>
              <a:t>        1.协议部分：该URL的协议部分为“http：”，这代表网页使用的是HTTP协议。在"HTTP"后面的“//”为分隔符。</a:t>
            </a:r>
            <a:endParaRPr lang="zh-CN" altLang="en-US" sz="1800" dirty="0"/>
          </a:p>
          <a:p>
            <a:pPr marL="0" indent="0" latinLnBrk="1">
              <a:lnSpc>
                <a:spcPct val="150000"/>
              </a:lnSpc>
              <a:buNone/>
            </a:pPr>
            <a:r>
              <a:rPr lang="zh-CN" altLang="en-US" sz="1800" dirty="0"/>
              <a:t>        2.域名部分：该URL的域名部分为“www.aspxfans.com”。一个URL中，也可以使用IP地址作为域名使用。</a:t>
            </a:r>
            <a:endParaRPr lang="zh-CN" altLang="en-US" sz="1800" dirty="0"/>
          </a:p>
          <a:p>
            <a:pPr marL="0" indent="0" latinLnBrk="1">
              <a:lnSpc>
                <a:spcPct val="150000"/>
              </a:lnSpc>
              <a:buNone/>
            </a:pPr>
            <a:r>
              <a:rPr lang="zh-CN" altLang="en-US" sz="1800" dirty="0"/>
              <a:t>        3.端口部分：跟在域名后面的是端口，域名和端口之间使用“:”作为分隔符。端口不是一个URL必须的部分，如果省略端口部分，将采用默认端口。</a:t>
            </a:r>
            <a:r>
              <a:rPr lang="zh-CN" altLang="en-US" sz="2000" dirty="0"/>
              <a:t>        </a:t>
            </a:r>
            <a:endParaRPr lang="zh-CN" altLang="en-US" sz="1800" dirty="0"/>
          </a:p>
          <a:p>
            <a:pPr marL="0" indent="0" latinLnBrk="1">
              <a:buNone/>
            </a:pPr>
            <a:r>
              <a:rPr lang="zh-CN" altLang="en-US" sz="1800" dirty="0"/>
              <a:t>     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四、HTTP之URL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064263"/>
            <a:ext cx="11049000" cy="4983163"/>
          </a:xfrm>
        </p:spPr>
        <p:txBody>
          <a:bodyPr/>
          <a:lstStyle/>
          <a:p>
            <a:pPr marL="0" indent="0" latinLnBrk="1">
              <a:lnSpc>
                <a:spcPct val="150000"/>
              </a:lnSpc>
              <a:buNone/>
            </a:pPr>
            <a:r>
              <a:rPr lang="en-US" altLang="zh-CN" sz="2000" dirty="0">
                <a:sym typeface="+mn-ea"/>
              </a:rPr>
              <a:t>        </a:t>
            </a:r>
            <a:r>
              <a:rPr lang="en-US" altLang="zh-CN" sz="1800" dirty="0">
                <a:sym typeface="+mn-ea"/>
              </a:rPr>
              <a:t>4.虚拟目录部分：从域名后的第一个“/”开始到最后一个“/”为止，是虚拟目录部分。虚拟目录也不是一个URL必须的部分。本例中的虚拟目录是“/news/”</a:t>
            </a:r>
            <a:r>
              <a:rPr lang="zh-CN" altLang="en-US" sz="1800" dirty="0">
                <a:sym typeface="+mn-ea"/>
              </a:rPr>
              <a:t>。</a:t>
            </a:r>
            <a:endParaRPr lang="en-US" altLang="zh-CN" sz="1800" dirty="0">
              <a:sym typeface="+mn-ea"/>
            </a:endParaRPr>
          </a:p>
          <a:p>
            <a:pPr marL="0" indent="0" latinLnBrk="1">
              <a:lnSpc>
                <a:spcPct val="150000"/>
              </a:lnSpc>
              <a:buNone/>
            </a:pPr>
            <a:r>
              <a:rPr lang="zh-CN" altLang="en-US" sz="1800" dirty="0">
                <a:sym typeface="+mn-ea"/>
              </a:rPr>
              <a:t>        5.文件名部分：从域名后的最后一个“/”开始到“？”为止，是文件名部分，如果没有“?”,则是从域名后的最后一个“/”开始到“#”为止，是文件部分，如果没有“？”和“#”，那么从域名后的最后一个“/”开始到结束，都是文件名部分。本例中的文件名是“index.asp”。文件名部分也不是一个URL必须的部分，如果省略该部分，则使用默认的文件名。</a:t>
            </a:r>
            <a:endParaRPr lang="zh-CN" altLang="en-US" sz="1800" dirty="0"/>
          </a:p>
          <a:p>
            <a:pPr marL="0" indent="0" latinLnBrk="1">
              <a:lnSpc>
                <a:spcPct val="150000"/>
              </a:lnSpc>
              <a:buNone/>
            </a:pPr>
            <a:r>
              <a:rPr lang="zh-CN" altLang="en-US" sz="1800" dirty="0">
                <a:sym typeface="+mn-ea"/>
              </a:rPr>
              <a:t>        6.锚部分：从“#”开始到最后，都是锚部分。本例中的锚部分是“name”。锚部分也不是一个URL必须的部分。#是用来指导浏览器动作的，对服务器端完全无用。#代表网页中的一个位置。其右面的字符，就是该位置的标识符。比如，http://www.example.com/index.html#print就代表网页index.html的print位置。浏览器读取这个URL后，会自动将print位置滚动至可视区域。</a:t>
            </a:r>
            <a:endParaRPr lang="zh-CN" altLang="en-US" sz="1800" dirty="0">
              <a:sym typeface="+mn-ea"/>
            </a:endParaRPr>
          </a:p>
          <a:p>
            <a:pPr marL="0" indent="0" latinLnBrk="1">
              <a:lnSpc>
                <a:spcPct val="150000"/>
              </a:lnSpc>
              <a:buNone/>
            </a:pPr>
            <a:r>
              <a:rPr lang="zh-CN" altLang="en-US" sz="1800" dirty="0">
                <a:sym typeface="+mn-ea"/>
              </a:rPr>
              <a:t>        7.参数部分：从“？”开始到“#”为止之间的部分为参数部分，又称搜索部分、查询部分。本例中的参数部分为“boardID=5&amp;ID=24618&amp;page=1”。参数可以允许有多个参数，参数与参数之间用“&amp;”作为分隔符。</a:t>
            </a:r>
            <a:endParaRPr lang="zh-CN" altLang="en-US" sz="18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/>
          </a:p>
          <a:p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p="http://schemas.openxmlformats.org/presentationml/2006/main">
  <p:tag name="KSO_WM_DOC_GUID" val="{363a3dcf-7755-4fb4-a261-3364f2dbaf6a}"/>
</p:tagLst>
</file>

<file path=ppt/theme/theme1.xml><?xml version="1.0" encoding="utf-8"?>
<a:theme xmlns:a="http://schemas.openxmlformats.org/drawingml/2006/main" name="raise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raisecom</Template>
  <TotalTime>0</TotalTime>
  <Words>7658</Words>
  <Application>WPS 演示</Application>
  <PresentationFormat>宽屏</PresentationFormat>
  <Paragraphs>405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</vt:lpstr>
      <vt:lpstr>宋体</vt:lpstr>
      <vt:lpstr>Wingdings</vt:lpstr>
      <vt:lpstr>黑体</vt:lpstr>
      <vt:lpstr>Calibri</vt:lpstr>
      <vt:lpstr>Arial</vt:lpstr>
      <vt:lpstr>Garamond</vt:lpstr>
      <vt:lpstr>Segoe Print</vt:lpstr>
      <vt:lpstr>微软雅黑</vt:lpstr>
      <vt:lpstr>Segoe UI</vt:lpstr>
      <vt:lpstr>Arial Unicode MS</vt:lpstr>
      <vt:lpstr>raisecom</vt:lpstr>
      <vt:lpstr>HTTP协议</vt:lpstr>
      <vt:lpstr>主目录</vt:lpstr>
      <vt:lpstr>一、 HTTP简介</vt:lpstr>
      <vt:lpstr>一、 HTTP简介</vt:lpstr>
      <vt:lpstr>二、主要特点</vt:lpstr>
      <vt:lpstr>八、HTTP工作原理</vt:lpstr>
      <vt:lpstr>八、HTTP工作原理</vt:lpstr>
      <vt:lpstr>三、HTTP之URL</vt:lpstr>
      <vt:lpstr>三、HTTP之URL</vt:lpstr>
      <vt:lpstr>三、HTTP之URL</vt:lpstr>
      <vt:lpstr>四、HTTP之请求消息Request</vt:lpstr>
      <vt:lpstr>四、HTTP之请求消息Request</vt:lpstr>
      <vt:lpstr>四、HTTP之请求消息Request</vt:lpstr>
      <vt:lpstr>四、HTTP之请求消息Request</vt:lpstr>
      <vt:lpstr>五、HTTP之响应消息Response</vt:lpstr>
      <vt:lpstr>五、HTTP之响应消息Response</vt:lpstr>
      <vt:lpstr>五、HTTP之响应消息Response</vt:lpstr>
      <vt:lpstr>六、HTTP之状态码</vt:lpstr>
      <vt:lpstr>六、HTTP之状态码</vt:lpstr>
      <vt:lpstr>七、HTTP请求方法</vt:lpstr>
      <vt:lpstr>九、GET和POST请求的区别</vt:lpstr>
      <vt:lpstr>九、GET和POST请求的区别</vt:lpstr>
      <vt:lpstr>FAQ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MANO HA方案</dc:title>
  <dc:creator>薛飞</dc:creator>
  <cp:lastModifiedBy>yh</cp:lastModifiedBy>
  <cp:revision>216</cp:revision>
  <dcterms:created xsi:type="dcterms:W3CDTF">2018-01-08T01:22:00Z</dcterms:created>
  <dcterms:modified xsi:type="dcterms:W3CDTF">2019-04-02T08:01:31Z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  <property fmtid="{D5CDD505-2E9C-101B-9397-08002B2CF9AE}" pid="3" name="KSORubyTemplateID">
    <vt:lpwstr>2</vt:lpwstr>
  </property>
</Properties>
</file>