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37" r:id="rId3"/>
    <p:sldMasterId id="2147483761" r:id="rId4"/>
  </p:sldMasterIdLst>
  <p:notesMasterIdLst>
    <p:notesMasterId r:id="rId20"/>
  </p:notesMasterIdLst>
  <p:sldIdLst>
    <p:sldId id="256" r:id="rId5"/>
    <p:sldId id="263" r:id="rId6"/>
    <p:sldId id="257" r:id="rId7"/>
    <p:sldId id="258" r:id="rId8"/>
    <p:sldId id="266" r:id="rId9"/>
    <p:sldId id="260" r:id="rId10"/>
    <p:sldId id="271" r:id="rId11"/>
    <p:sldId id="270" r:id="rId12"/>
    <p:sldId id="269" r:id="rId13"/>
    <p:sldId id="272" r:id="rId14"/>
    <p:sldId id="259" r:id="rId15"/>
    <p:sldId id="274" r:id="rId16"/>
    <p:sldId id="267" r:id="rId17"/>
    <p:sldId id="268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7" autoAdjust="0"/>
    <p:restoredTop sz="94660"/>
  </p:normalViewPr>
  <p:slideViewPr>
    <p:cSldViewPr snapToGrid="0">
      <p:cViewPr>
        <p:scale>
          <a:sx n="91" d="100"/>
          <a:sy n="91" d="100"/>
        </p:scale>
        <p:origin x="1072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B012B-A1CC-4E7A-AAEF-C170106A22EC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38DB-A97C-4411-B7A5-3DCC43941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5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288D-283A-479B-A429-CA60046DBE24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5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CD0-9CFA-40F5-A611-FE6F369C9A23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8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0755-46DE-4810-B6D5-C72950381DC6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34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21A5-0C5A-4889-876C-0AFA180295BF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0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2DC-0238-498A-A745-ECE43EACF10A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79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603F-D010-4BA4-BD42-554FD3D72576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00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F6F-2F46-4A3E-8E27-D9F411C71928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0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AD6-BCCA-4ED0-A3C4-F116C91D3E81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69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409-0EA9-4637-9C3E-CF9F145FFB39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4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F41-C7D6-457A-A044-BC41BDCEBA70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466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07A9-3577-40D5-87EA-049E6D3421E1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364-3C70-4C09-A412-F783C9CE11E3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1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AB6-7553-4DC7-B794-CAE047ECFBEF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037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3026-1929-4285-A7D8-1FA07183938D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622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244C-D158-4B84-B649-7B359BD8F1C7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520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F5E-69DC-453D-8891-571B7636B704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295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EA7-C371-45A6-9D16-353D68DCA54C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629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C6FE-60FC-4C18-9FD7-543814A78096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938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5F88-D7E8-4AF0-A952-7420813D749E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181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FAC4-64B5-4369-99B7-A2F6D8B7B67D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58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C147-0EE4-45F3-914C-78032D597D8B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43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0CF9-7AF2-44B5-8123-2F3B68F35AF8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3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99-E8B5-4874-A7AB-EFB5E85A6B4C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261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6CA-84D1-4424-9437-F985531C2406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685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083-44AD-4E5E-BBC6-E7FE9269AF80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3062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99FB-7D0C-40C8-956B-D42C5DE73D58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223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5816-D6CD-4E85-B7FA-7BD3348D0E7A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824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6773-563B-4D65-BD0C-8FEEDE58DDEE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247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C1A7-D7E9-4EBE-B3DB-C4CA714D4636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1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8645-0F73-428E-A5D7-3CE5F28FF31C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487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C182-DCBC-4E0F-8318-AE5E7EE2D3B9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056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12C-8DCA-4B3B-B87B-FA31CE36BBB0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705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F962-D6E4-487F-A001-6BC4A1E685B9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D1C6-8FF8-4DA2-983C-EABEAE9CA318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252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6E5-B0A3-42B4-98E7-64832B1EF8A1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8883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684B-1976-4E38-B37C-ACF524629707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907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E2C3-6039-4527-98CA-82BA4B65F974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4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8F9C-57EA-4C51-9419-27224987FAC1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7002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4476-CE78-47E8-A082-C76F9B6D8181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79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A35A-C133-4AD5-BD8A-9D9682386561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5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4C04-97BD-4F83-A084-CBF40E96A679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798-8510-47BB-92D6-0F941ADBDDA2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25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BBB8-24C8-4D52-8C8B-31F86569C581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2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09C7-CE75-4981-8AA8-1C5769DF0A44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6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B02FCD-0705-46ED-9D1C-4DC76C9FED3D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3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4DD598-BD99-402B-B03B-79A4244B5CDE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90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ACF56B-41F2-446F-A47D-CFB51CE02A56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5999A6-2EE7-4B2B-8C8A-FBC4E172BD77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7DE7-69BF-4263-AE6B-A95654E5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30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sta rica map">
            <a:extLst>
              <a:ext uri="{FF2B5EF4-FFF2-40B4-BE49-F238E27FC236}">
                <a16:creationId xmlns:a16="http://schemas.microsoft.com/office/drawing/2014/main" id="{BDD4A9D4-0237-4A4E-A057-5C5D7841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60" y="-175745"/>
            <a:ext cx="6602460" cy="66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61A7BF2-701F-4BE8-92FB-C0174C2B96C3}"/>
              </a:ext>
            </a:extLst>
          </p:cNvPr>
          <p:cNvSpPr txBox="1"/>
          <p:nvPr/>
        </p:nvSpPr>
        <p:spPr>
          <a:xfrm>
            <a:off x="319333" y="431285"/>
            <a:ext cx="5776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1"/>
                </a:solidFill>
                <a:latin typeface="Algerian" panose="04020705040A02060702" pitchFamily="82" charset="0"/>
                <a:cs typeface="Angsana New" panose="020B0502040204020203" pitchFamily="18" charset="-34"/>
              </a:rPr>
              <a:t>Poverty level indicators for Costa Rican Households</a:t>
            </a:r>
            <a:endParaRPr lang="zh-TW" altLang="en-US" sz="5400" dirty="0">
              <a:solidFill>
                <a:schemeClr val="accent1"/>
              </a:solidFill>
              <a:latin typeface="Algerian" panose="04020705040A02060702" pitchFamily="82" charset="0"/>
              <a:cs typeface="Angsana New" panose="020B0502040204020203" pitchFamily="18" charset="-34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35ACCE2-F1AF-4371-B6D5-9B6AA42D2C04}"/>
              </a:ext>
            </a:extLst>
          </p:cNvPr>
          <p:cNvSpPr txBox="1"/>
          <p:nvPr/>
        </p:nvSpPr>
        <p:spPr>
          <a:xfrm>
            <a:off x="382428" y="4075183"/>
            <a:ext cx="2481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Instructor:               </a:t>
            </a:r>
          </a:p>
          <a:p>
            <a:r>
              <a:rPr lang="en-US" altLang="zh-TW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Dr. José </a:t>
            </a:r>
            <a:r>
              <a:rPr lang="en-US" altLang="zh-TW" sz="2400" dirty="0" err="1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Unpingco</a:t>
            </a:r>
            <a:endParaRPr lang="en-US" altLang="zh-TW" sz="2400" dirty="0">
              <a:solidFill>
                <a:schemeClr val="accent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Date: </a:t>
            </a:r>
            <a:br>
              <a:rPr lang="en-US" altLang="zh-TW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12/7/2018</a:t>
            </a:r>
            <a:endParaRPr lang="zh-TW" altLang="en-US" sz="2400" dirty="0">
              <a:solidFill>
                <a:schemeClr val="accent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FBAB74-B623-45EB-9404-9CF9A55F4B06}"/>
              </a:ext>
            </a:extLst>
          </p:cNvPr>
          <p:cNvSpPr txBox="1"/>
          <p:nvPr/>
        </p:nvSpPr>
        <p:spPr>
          <a:xfrm>
            <a:off x="3293601" y="4075183"/>
            <a:ext cx="38270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Group 7:</a:t>
            </a:r>
          </a:p>
          <a:p>
            <a:r>
              <a:rPr lang="en-US" altLang="zh-TW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Scott Zhao</a:t>
            </a:r>
            <a:r>
              <a:rPr lang="zh-TW" altLang="en-US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    </a:t>
            </a:r>
            <a:endParaRPr lang="en-US" altLang="zh-TW" sz="2400" dirty="0">
              <a:solidFill>
                <a:schemeClr val="accent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Yuchun</a:t>
            </a:r>
            <a:r>
              <a:rPr lang="zh-TW" altLang="en-US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Hsieh</a:t>
            </a:r>
            <a:r>
              <a:rPr lang="zh-TW" altLang="en-US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solidFill>
                <a:schemeClr val="accent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Qihan</a:t>
            </a:r>
            <a:r>
              <a:rPr lang="en-US" altLang="zh-TW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 Zhang </a:t>
            </a:r>
          </a:p>
          <a:p>
            <a:r>
              <a:rPr lang="en-US" altLang="zh-TW" sz="2400" dirty="0" err="1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GaUTAM</a:t>
            </a:r>
            <a:r>
              <a:rPr lang="en-US" altLang="zh-TW" sz="2400" dirty="0">
                <a:solidFill>
                  <a:schemeClr val="accent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 Nain </a:t>
            </a:r>
          </a:p>
          <a:p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B316961-28F9-421F-8FD1-10342898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D213EEC-5973-4B66-910F-949B3065FEC8}"/>
              </a:ext>
            </a:extLst>
          </p:cNvPr>
          <p:cNvSpPr txBox="1"/>
          <p:nvPr/>
        </p:nvSpPr>
        <p:spPr>
          <a:xfrm>
            <a:off x="488210" y="392766"/>
            <a:ext cx="1018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Growth for Different Regions and Provinces: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48110-F0A5-45FD-AF41-F5145614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Picture 2" descr="A close up of a map&#13;&#10;&#13;&#10;Description automatically generated">
            <a:extLst>
              <a:ext uri="{FF2B5EF4-FFF2-40B4-BE49-F238E27FC236}">
                <a16:creationId xmlns:a16="http://schemas.microsoft.com/office/drawing/2014/main" id="{C9DDCA9C-DB36-D048-9311-546B1CC54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02" y="1074870"/>
            <a:ext cx="7544972" cy="52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5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CCC1DB7-FD49-4380-8080-28FBCA6C7D95}"/>
              </a:ext>
            </a:extLst>
          </p:cNvPr>
          <p:cNvSpPr txBox="1"/>
          <p:nvPr/>
        </p:nvSpPr>
        <p:spPr>
          <a:xfrm>
            <a:off x="488211" y="392766"/>
            <a:ext cx="1135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Economy (Number of Established companies in Costa Rica)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12EAEA-ED49-4FDB-A786-D2D654AD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DB4F91F6-DDC0-6A41-9B53-4D2802E0E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26" y="1409928"/>
            <a:ext cx="5399747" cy="48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7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CCC1DB7-FD49-4380-8080-28FBCA6C7D95}"/>
              </a:ext>
            </a:extLst>
          </p:cNvPr>
          <p:cNvSpPr txBox="1"/>
          <p:nvPr/>
        </p:nvSpPr>
        <p:spPr>
          <a:xfrm>
            <a:off x="488211" y="392766"/>
            <a:ext cx="1135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Change in Number of companies on income: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12EAEA-ED49-4FDB-A786-D2D654AD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2C17289-58D7-8A4B-89A3-C793C3DA0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13" y="1187518"/>
            <a:ext cx="7400778" cy="50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3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D213EEC-5973-4B66-910F-949B3065FEC8}"/>
              </a:ext>
            </a:extLst>
          </p:cNvPr>
          <p:cNvSpPr txBox="1"/>
          <p:nvPr/>
        </p:nvSpPr>
        <p:spPr>
          <a:xfrm>
            <a:off x="6231013" y="4418827"/>
            <a:ext cx="5946579" cy="151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140 Character reveals a lot</a:t>
            </a:r>
          </a:p>
        </p:txBody>
      </p:sp>
      <p:sp>
        <p:nvSpPr>
          <p:cNvPr id="16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71B2BA-71B0-714C-A0C3-047A436D9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11" y="109310"/>
            <a:ext cx="2537491" cy="253749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48110-F0A5-45FD-AF41-F5145614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557DE7-69BF-4263-AE6B-A95654E50E8C}" type="slidenum">
              <a:rPr lang="en-US" altLang="zh-TW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altLang="zh-TW">
              <a:solidFill>
                <a:srgbClr val="89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CFA27-4B57-7F4F-A644-B79927DEE7FA}"/>
              </a:ext>
            </a:extLst>
          </p:cNvPr>
          <p:cNvSpPr txBox="1"/>
          <p:nvPr/>
        </p:nvSpPr>
        <p:spPr>
          <a:xfrm>
            <a:off x="9523379" y="447472"/>
            <a:ext cx="2405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Laura Chinchilla</a:t>
            </a:r>
          </a:p>
          <a:p>
            <a:r>
              <a:rPr lang="en-US" dirty="0">
                <a:solidFill>
                  <a:schemeClr val="accent1"/>
                </a:solidFill>
              </a:rPr>
              <a:t>President of Costa Rica</a:t>
            </a:r>
          </a:p>
          <a:p>
            <a:r>
              <a:rPr lang="en-US" dirty="0">
                <a:solidFill>
                  <a:schemeClr val="accent1"/>
                </a:solidFill>
              </a:rPr>
              <a:t>(2010-2014)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3ACD03-FF17-EF41-A153-7C65B8FD25BF}"/>
              </a:ext>
            </a:extLst>
          </p:cNvPr>
          <p:cNvSpPr txBox="1"/>
          <p:nvPr/>
        </p:nvSpPr>
        <p:spPr>
          <a:xfrm>
            <a:off x="4480442" y="5762037"/>
            <a:ext cx="2325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Luis Guillermo Solis</a:t>
            </a:r>
          </a:p>
          <a:p>
            <a:r>
              <a:rPr lang="en-US" dirty="0">
                <a:solidFill>
                  <a:schemeClr val="accent1"/>
                </a:solidFill>
              </a:rPr>
              <a:t>President of Costa Rica</a:t>
            </a:r>
          </a:p>
          <a:p>
            <a:r>
              <a:rPr lang="en-US" dirty="0">
                <a:solidFill>
                  <a:schemeClr val="accent1"/>
                </a:solidFill>
              </a:rPr>
              <a:t>(2014-2018)</a:t>
            </a:r>
          </a:p>
        </p:txBody>
      </p:sp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A6B6DE7-7A8F-014D-84FB-230AAEC8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" y="2760233"/>
            <a:ext cx="3574471" cy="35744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DD7394-C864-E540-B9F0-F5F82C760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12" y="3869336"/>
            <a:ext cx="1825490" cy="1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4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D213EEC-5973-4B66-910F-949B3065FEC8}"/>
              </a:ext>
            </a:extLst>
          </p:cNvPr>
          <p:cNvSpPr txBox="1"/>
          <p:nvPr/>
        </p:nvSpPr>
        <p:spPr>
          <a:xfrm>
            <a:off x="488210" y="392766"/>
            <a:ext cx="828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Poverty Levels during different Tenures’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48110-F0A5-45FD-AF41-F5145614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Picture 2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748EFCA5-AFDD-D74E-9203-4304C2308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27" y="1192671"/>
            <a:ext cx="5133910" cy="5272564"/>
          </a:xfrm>
          <a:prstGeom prst="rect">
            <a:avLst/>
          </a:prstGeom>
        </p:spPr>
      </p:pic>
      <p:pic>
        <p:nvPicPr>
          <p:cNvPr id="8" name="Picture 7" descr="A close up of a map&#13;&#10;&#13;&#10;Description automatically generated">
            <a:extLst>
              <a:ext uri="{FF2B5EF4-FFF2-40B4-BE49-F238E27FC236}">
                <a16:creationId xmlns:a16="http://schemas.microsoft.com/office/drawing/2014/main" id="{B96E357F-07AD-D042-86CA-3C63FC72D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0" y="1192670"/>
            <a:ext cx="5011380" cy="53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0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62D88C-58EE-4DB5-842A-F0093567B95D}"/>
              </a:ext>
            </a:extLst>
          </p:cNvPr>
          <p:cNvSpPr txBox="1"/>
          <p:nvPr/>
        </p:nvSpPr>
        <p:spPr>
          <a:xfrm>
            <a:off x="488210" y="392766"/>
            <a:ext cx="256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3958CB-72F7-4968-962D-9B3A56F3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75227-01FA-654D-A550-3EEA5C78A085}"/>
              </a:ext>
            </a:extLst>
          </p:cNvPr>
          <p:cNvSpPr txBox="1"/>
          <p:nvPr/>
        </p:nvSpPr>
        <p:spPr>
          <a:xfrm>
            <a:off x="702637" y="2090172"/>
            <a:ext cx="101294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We can conclude that the government has a big role to play to overcome poverty in Costa 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New Industries needs to be setup to increase per capita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Income Inequality continues to grow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Education has a huge role to play and the government needs to focus in this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Housing is another one of the important poverty indicators and steps needs to be taken to improve that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18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1ABC290-2D36-485F-8576-B9B61EEAC137}"/>
              </a:ext>
            </a:extLst>
          </p:cNvPr>
          <p:cNvSpPr txBox="1"/>
          <p:nvPr/>
        </p:nvSpPr>
        <p:spPr>
          <a:xfrm>
            <a:off x="488210" y="392766"/>
            <a:ext cx="629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0E9404-7CD6-4348-B3DA-3406915F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B64886-6D24-413B-9700-D9F056B4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51" y="918862"/>
            <a:ext cx="7168626" cy="502027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7025722-ADBC-47CB-8958-A14B3B5D7ACF}"/>
              </a:ext>
            </a:extLst>
          </p:cNvPr>
          <p:cNvSpPr txBox="1"/>
          <p:nvPr/>
        </p:nvSpPr>
        <p:spPr>
          <a:xfrm>
            <a:off x="488211" y="1382909"/>
            <a:ext cx="56077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Population: 4,857,274 people</a:t>
            </a:r>
          </a:p>
          <a:p>
            <a:pPr marL="457200" indent="-457200">
              <a:buAutoNum type="arabicPeriod"/>
            </a:pPr>
            <a:endParaRPr lang="en-US" altLang="zh-TW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Density: 84/km</a:t>
            </a:r>
            <a:r>
              <a:rPr lang="en-US" altLang="zh-TW" sz="24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buAutoNum type="arabicPeriod"/>
            </a:pPr>
            <a:endParaRPr lang="en-US" altLang="zh-TW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Poverty index: 21.1% in 2018</a:t>
            </a:r>
            <a:b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(1,142,069 people in poverty, while 360,783 people live in extreme poverty.)</a:t>
            </a:r>
          </a:p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7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C5A7A97-C94D-4CE8-95E7-4189AFD0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910064"/>
            <a:ext cx="3609389" cy="438679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8CF10C7-3B12-4A47-B1E3-A981EFEF82CB}"/>
              </a:ext>
            </a:extLst>
          </p:cNvPr>
          <p:cNvSpPr txBox="1"/>
          <p:nvPr/>
        </p:nvSpPr>
        <p:spPr>
          <a:xfrm>
            <a:off x="488211" y="392766"/>
            <a:ext cx="226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90FA4D-BE0D-4B42-B292-439BD547023D}"/>
              </a:ext>
            </a:extLst>
          </p:cNvPr>
          <p:cNvSpPr txBox="1"/>
          <p:nvPr/>
        </p:nvSpPr>
        <p:spPr>
          <a:xfrm>
            <a:off x="1407111" y="1561140"/>
            <a:ext cx="926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D4A136-F432-4C86-BFAB-AE79F46D9C27}"/>
              </a:ext>
            </a:extLst>
          </p:cNvPr>
          <p:cNvSpPr txBox="1"/>
          <p:nvPr/>
        </p:nvSpPr>
        <p:spPr>
          <a:xfrm>
            <a:off x="488210" y="1382909"/>
            <a:ext cx="6382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 poverty gap in Costa Rica is a serious problem as 1.1 million people live in poverty.</a:t>
            </a:r>
          </a:p>
          <a:p>
            <a:pPr marL="457200" indent="-457200">
              <a:buAutoNum type="arabicPeriod"/>
            </a:pPr>
            <a:endParaRPr lang="en-US" altLang="zh-TW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different relations between socio-economic parameters is a worthy task.</a:t>
            </a:r>
          </a:p>
          <a:p>
            <a:pPr marL="457200" indent="-457200">
              <a:buAutoNum type="arabicPeriod"/>
            </a:pPr>
            <a:endParaRPr lang="en-US" altLang="zh-TW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indicators and the factors affecting poverty will help us in tackling this problem in a better way.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13D546-164D-4369-8BBD-AE76A09B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8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29B4C8-2485-4D36-BCC2-D3D152C34951}"/>
              </a:ext>
            </a:extLst>
          </p:cNvPr>
          <p:cNvSpPr txBox="1"/>
          <p:nvPr/>
        </p:nvSpPr>
        <p:spPr>
          <a:xfrm>
            <a:off x="488211" y="1398408"/>
            <a:ext cx="6193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IDB Costa Rican Household Dataset: 143 features as poverty level indicators with target labels classified</a:t>
            </a:r>
            <a:b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INEC Costa Rica Dataset: Costa Rican official census data </a:t>
            </a:r>
            <a:b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and twitter search data</a:t>
            </a:r>
          </a:p>
          <a:p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213EEC-5973-4B66-910F-949B3065FEC8}"/>
              </a:ext>
            </a:extLst>
          </p:cNvPr>
          <p:cNvSpPr txBox="1"/>
          <p:nvPr/>
        </p:nvSpPr>
        <p:spPr>
          <a:xfrm>
            <a:off x="488211" y="392766"/>
            <a:ext cx="226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48110-F0A5-45FD-AF41-F5145614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1C7D0F12-4ABE-F047-BF62-518062D30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8" y="133283"/>
            <a:ext cx="5993612" cy="599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7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D213EEC-5973-4B66-910F-949B3065FEC8}"/>
              </a:ext>
            </a:extLst>
          </p:cNvPr>
          <p:cNvSpPr txBox="1"/>
          <p:nvPr/>
        </p:nvSpPr>
        <p:spPr>
          <a:xfrm>
            <a:off x="6310446" y="553003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Google it up!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48110-F0A5-45FD-AF41-F5145614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557DE7-69BF-4263-AE6B-A95654E50E8C}" type="slidenum">
              <a:rPr lang="en-US" altLang="zh-TW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altLang="zh-TW">
              <a:solidFill>
                <a:srgbClr val="898989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7DDADCA-5A76-1B48-96D0-BE7672BB5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916"/>
            <a:ext cx="5062438" cy="2531219"/>
          </a:xfrm>
          <a:prstGeom prst="rect">
            <a:avLst/>
          </a:prstGeom>
        </p:spPr>
      </p:pic>
      <p:pic>
        <p:nvPicPr>
          <p:cNvPr id="25" name="Picture 2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216F022-9E11-8A4E-87AE-15C879A8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90" y="1518273"/>
            <a:ext cx="6693794" cy="42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3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6A2007A-6B8B-42CE-B4A0-EE212B5E4C32}"/>
              </a:ext>
            </a:extLst>
          </p:cNvPr>
          <p:cNvSpPr txBox="1"/>
          <p:nvPr/>
        </p:nvSpPr>
        <p:spPr>
          <a:xfrm>
            <a:off x="488211" y="392766"/>
            <a:ext cx="226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92971B-E2E7-4ABF-A0AE-6A0C8EE1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Picture 7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9C3AD91-269C-D944-8EBC-0260FCAC9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84" y="1123605"/>
            <a:ext cx="6271995" cy="5734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723FF9-B654-494F-8633-AF494EBA2CCB}"/>
              </a:ext>
            </a:extLst>
          </p:cNvPr>
          <p:cNvSpPr txBox="1"/>
          <p:nvPr/>
        </p:nvSpPr>
        <p:spPr>
          <a:xfrm>
            <a:off x="488211" y="2799471"/>
            <a:ext cx="3035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 Level:</a:t>
            </a:r>
          </a:p>
          <a:p>
            <a:r>
              <a:rPr lang="en-US" dirty="0"/>
              <a:t>1</a:t>
            </a:r>
            <a:r>
              <a:rPr lang="en-US" dirty="0">
                <a:sym typeface="Wingdings" pitchFamily="2" charset="2"/>
              </a:rPr>
              <a:t> extreme poverty</a:t>
            </a:r>
          </a:p>
          <a:p>
            <a:r>
              <a:rPr lang="en-US" dirty="0">
                <a:sym typeface="Wingdings" pitchFamily="2" charset="2"/>
              </a:rPr>
              <a:t>2 moderate poverty</a:t>
            </a:r>
          </a:p>
          <a:p>
            <a:r>
              <a:rPr lang="en-US" dirty="0">
                <a:sym typeface="Wingdings" pitchFamily="2" charset="2"/>
              </a:rPr>
              <a:t>3 vulnerable poverty</a:t>
            </a:r>
          </a:p>
          <a:p>
            <a:r>
              <a:rPr lang="en-US" dirty="0">
                <a:sym typeface="Wingdings" pitchFamily="2" charset="2"/>
              </a:rPr>
              <a:t>4 non-vulnerable poverty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D213EEC-5973-4B66-910F-949B3065FEC8}"/>
              </a:ext>
            </a:extLst>
          </p:cNvPr>
          <p:cNvSpPr txBox="1"/>
          <p:nvPr/>
        </p:nvSpPr>
        <p:spPr>
          <a:xfrm>
            <a:off x="488210" y="392766"/>
            <a:ext cx="310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Overcrowding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48110-F0A5-45FD-AF41-F5145614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CDB39-BC04-3644-80A0-B3E2CB48B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97" y="1011246"/>
            <a:ext cx="7896665" cy="5527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DDD16-8BBD-ED47-B871-9785E434F4EF}"/>
              </a:ext>
            </a:extLst>
          </p:cNvPr>
          <p:cNvSpPr txBox="1"/>
          <p:nvPr/>
        </p:nvSpPr>
        <p:spPr>
          <a:xfrm>
            <a:off x="958037" y="2686930"/>
            <a:ext cx="2161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Poverty Level:</a:t>
            </a:r>
          </a:p>
          <a:p>
            <a:r>
              <a:rPr lang="en-US" dirty="0"/>
              <a:t>1</a:t>
            </a:r>
            <a:r>
              <a:rPr lang="en-US" dirty="0">
                <a:sym typeface="Wingdings" pitchFamily="2" charset="2"/>
              </a:rPr>
              <a:t> extreme</a:t>
            </a:r>
          </a:p>
          <a:p>
            <a:r>
              <a:rPr lang="en-US" dirty="0">
                <a:sym typeface="Wingdings" pitchFamily="2" charset="2"/>
              </a:rPr>
              <a:t>2 moderate</a:t>
            </a:r>
          </a:p>
          <a:p>
            <a:r>
              <a:rPr lang="en-US" dirty="0">
                <a:sym typeface="Wingdings" pitchFamily="2" charset="2"/>
              </a:rPr>
              <a:t>3 vulnerable</a:t>
            </a:r>
          </a:p>
          <a:p>
            <a:r>
              <a:rPr lang="en-US" dirty="0">
                <a:sym typeface="Wingdings" pitchFamily="2" charset="2"/>
              </a:rPr>
              <a:t>4 non-vulnerable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9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D213EEC-5973-4B66-910F-949B3065FEC8}"/>
              </a:ext>
            </a:extLst>
          </p:cNvPr>
          <p:cNvSpPr txBox="1"/>
          <p:nvPr/>
        </p:nvSpPr>
        <p:spPr>
          <a:xfrm>
            <a:off x="488210" y="392766"/>
            <a:ext cx="828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inequality continues to Grow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48110-F0A5-45FD-AF41-F5145614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87948-6B77-5F41-A3E5-670FCE9BEED8}"/>
              </a:ext>
            </a:extLst>
          </p:cNvPr>
          <p:cNvSpPr txBox="1"/>
          <p:nvPr/>
        </p:nvSpPr>
        <p:spPr>
          <a:xfrm>
            <a:off x="8617527" y="961330"/>
            <a:ext cx="31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Inflation Rate ~ 5% Year on Year</a:t>
            </a:r>
          </a:p>
        </p:txBody>
      </p:sp>
      <p:pic>
        <p:nvPicPr>
          <p:cNvPr id="4" name="Picture 3" descr="A close up of a map&#13;&#10;&#13;&#10;Description automatically generated">
            <a:extLst>
              <a:ext uri="{FF2B5EF4-FFF2-40B4-BE49-F238E27FC236}">
                <a16:creationId xmlns:a16="http://schemas.microsoft.com/office/drawing/2014/main" id="{BC7EC501-AA56-AB47-AA97-CA01AAEDA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83" y="1252895"/>
            <a:ext cx="7812258" cy="54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0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D213EEC-5973-4B66-910F-949B3065FEC8}"/>
              </a:ext>
            </a:extLst>
          </p:cNvPr>
          <p:cNvSpPr txBox="1"/>
          <p:nvPr/>
        </p:nvSpPr>
        <p:spPr>
          <a:xfrm>
            <a:off x="488210" y="392766"/>
            <a:ext cx="1018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Regions and Provinces of Costa Rica: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48110-F0A5-45FD-AF41-F5145614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DE7-69BF-4263-AE6B-A95654E50E8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6C732318-CAF5-5243-BCA1-5D2CB2CE0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58075"/>
            <a:ext cx="5507715" cy="3857120"/>
          </a:xfrm>
          <a:prstGeom prst="rect">
            <a:avLst/>
          </a:prstGeom>
        </p:spPr>
      </p:pic>
      <p:pic>
        <p:nvPicPr>
          <p:cNvPr id="8" name="Picture 2" descr="Image result for costa rica map">
            <a:extLst>
              <a:ext uri="{FF2B5EF4-FFF2-40B4-BE49-F238E27FC236}">
                <a16:creationId xmlns:a16="http://schemas.microsoft.com/office/drawing/2014/main" id="{5A24E270-7DE2-0E46-955F-9C1A2240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11" y="1442663"/>
            <a:ext cx="4515005" cy="451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323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318</Words>
  <Application>Microsoft Macintosh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新細明體</vt:lpstr>
      <vt:lpstr>Algerian</vt:lpstr>
      <vt:lpstr>Angsana New</vt:lpstr>
      <vt:lpstr>Arial</vt:lpstr>
      <vt:lpstr>Calibri</vt:lpstr>
      <vt:lpstr>Calibri Light</vt:lpstr>
      <vt:lpstr>Castellar</vt:lpstr>
      <vt:lpstr>Times New Roman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S Nain</dc:creator>
  <cp:lastModifiedBy>Gautam S Nain</cp:lastModifiedBy>
  <cp:revision>9</cp:revision>
  <dcterms:created xsi:type="dcterms:W3CDTF">2018-12-07T23:56:40Z</dcterms:created>
  <dcterms:modified xsi:type="dcterms:W3CDTF">2018-12-08T02:01:45Z</dcterms:modified>
</cp:coreProperties>
</file>