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  <p:sldMasterId id="2147483737" r:id="rId3"/>
    <p:sldMasterId id="2147483761" r:id="rId4"/>
  </p:sldMasterIdLst>
  <p:notesMasterIdLst>
    <p:notesMasterId r:id="rId14"/>
  </p:notesMasterIdLst>
  <p:sldIdLst>
    <p:sldId id="256" r:id="rId5"/>
    <p:sldId id="263" r:id="rId6"/>
    <p:sldId id="257" r:id="rId7"/>
    <p:sldId id="258" r:id="rId8"/>
    <p:sldId id="261" r:id="rId9"/>
    <p:sldId id="259" r:id="rId10"/>
    <p:sldId id="260" r:id="rId11"/>
    <p:sldId id="264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B012B-A1CC-4E7A-AAEF-C170106A22EC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838DB-A97C-4411-B7A5-3DCC43941E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859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288D-283A-479B-A429-CA60046DBE24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25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6CD0-9CFA-40F5-A611-FE6F369C9A23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86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0755-46DE-4810-B6D5-C72950381DC6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347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21A5-0C5A-4889-876C-0AFA180295BF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0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2DC-0238-498A-A745-ECE43EACF10A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796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603F-D010-4BA4-BD42-554FD3D72576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009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2F6F-2F46-4A3E-8E27-D9F411C71928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04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AAD6-BCCA-4ED0-A3C4-F116C91D3E81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69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1409-0EA9-4637-9C3E-CF9F145FFB39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94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AF41-C7D6-457A-A044-BC41BDCEBA70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466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07A9-3577-40D5-87EA-049E6D3421E1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93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B364-3C70-4C09-A412-F783C9CE11E3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15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AB6-7553-4DC7-B794-CAE047ECFBEF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037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3026-1929-4285-A7D8-1FA07183938D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6228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244C-D158-4B84-B649-7B359BD8F1C7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520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F5E-69DC-453D-8891-571B7636B704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2954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4EA7-C371-45A6-9D16-353D68DCA54C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629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C6FE-60FC-4C18-9FD7-543814A78096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9389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5F88-D7E8-4AF0-A952-7420813D749E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181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FAC4-64B5-4369-99B7-A2F6D8B7B67D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589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C147-0EE4-45F3-914C-78032D597D8B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430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0CF9-7AF2-44B5-8123-2F3B68F35AF8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35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D099-E8B5-4874-A7AB-EFB5E85A6B4C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2613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C6CA-84D1-4424-9437-F985531C2406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6853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083-44AD-4E5E-BBC6-E7FE9269AF80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3062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99FB-7D0C-40C8-956B-D42C5DE73D58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2235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5816-D6CD-4E85-B7FA-7BD3348D0E7A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8243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6773-563B-4D65-BD0C-8FEEDE58DDEE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2472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C1A7-D7E9-4EBE-B3DB-C4CA714D4636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410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8645-0F73-428E-A5D7-3CE5F28FF31C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4873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C182-DCBC-4E0F-8318-AE5E7EE2D3B9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0567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612C-8DCA-4B3B-B87B-FA31CE36BBB0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705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F962-D6E4-487F-A001-6BC4A1E685B9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4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D1C6-8FF8-4DA2-983C-EABEAE9CA318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252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B6E5-B0A3-42B4-98E7-64832B1EF8A1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8883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684B-1976-4E38-B37C-ACF524629707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9078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E2C3-6039-4527-98CA-82BA4B65F974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54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8F9C-57EA-4C51-9419-27224987FAC1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7002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4476-CE78-47E8-A082-C76F9B6D8181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79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A35A-C133-4AD5-BD8A-9D9682386561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5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4C04-97BD-4F83-A084-CBF40E96A679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798-8510-47BB-92D6-0F941ADBDDA2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25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BBB8-24C8-4D52-8C8B-31F86569C581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42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09C7-CE75-4981-8AA8-1C5769DF0A44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16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AB02FCD-0705-46ED-9D1C-4DC76C9FED3D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3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4DD598-BD99-402B-B03B-79A4244B5CDE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90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DACF56B-41F2-446F-A47D-CFB51CE02A56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8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25999A6-2EE7-4B2B-8C8A-FBC4E172BD77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30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osta rica map">
            <a:extLst>
              <a:ext uri="{FF2B5EF4-FFF2-40B4-BE49-F238E27FC236}">
                <a16:creationId xmlns:a16="http://schemas.microsoft.com/office/drawing/2014/main" id="{BDD4A9D4-0237-4A4E-A057-5C5D7841B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112" y="-175745"/>
            <a:ext cx="6602460" cy="660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61A7BF2-701F-4BE8-92FB-C0174C2B96C3}"/>
              </a:ext>
            </a:extLst>
          </p:cNvPr>
          <p:cNvSpPr txBox="1"/>
          <p:nvPr/>
        </p:nvSpPr>
        <p:spPr>
          <a:xfrm>
            <a:off x="319333" y="431285"/>
            <a:ext cx="57766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latin typeface="Algerian" panose="04020705040A02060702" pitchFamily="82" charset="0"/>
                <a:cs typeface="Angsana New" panose="020B0502040204020203" pitchFamily="18" charset="-34"/>
              </a:rPr>
              <a:t>Costa Rican Household Poverty Level Prediction</a:t>
            </a:r>
            <a:endParaRPr lang="zh-TW" altLang="en-US" sz="5400" dirty="0">
              <a:latin typeface="Algerian" panose="04020705040A02060702" pitchFamily="82" charset="0"/>
              <a:cs typeface="Angsana New" panose="020B0502040204020203" pitchFamily="18" charset="-34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35ACCE2-F1AF-4371-B6D5-9B6AA42D2C04}"/>
              </a:ext>
            </a:extLst>
          </p:cNvPr>
          <p:cNvSpPr txBox="1"/>
          <p:nvPr/>
        </p:nvSpPr>
        <p:spPr>
          <a:xfrm>
            <a:off x="382428" y="4075183"/>
            <a:ext cx="24818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astellar" panose="020A0402060406010301" pitchFamily="18" charset="0"/>
                <a:cs typeface="Times New Roman" panose="02020603050405020304" pitchFamily="18" charset="0"/>
              </a:rPr>
              <a:t>Instructor:               </a:t>
            </a:r>
          </a:p>
          <a:p>
            <a:r>
              <a:rPr lang="en-US" altLang="zh-TW" sz="2400" dirty="0">
                <a:latin typeface="Castellar" panose="020A0402060406010301" pitchFamily="18" charset="0"/>
                <a:cs typeface="Times New Roman" panose="02020603050405020304" pitchFamily="18" charset="0"/>
              </a:rPr>
              <a:t>Dr. José </a:t>
            </a:r>
            <a:r>
              <a:rPr lang="en-US" altLang="zh-TW" sz="2400" dirty="0" err="1">
                <a:latin typeface="Castellar" panose="020A0402060406010301" pitchFamily="18" charset="0"/>
                <a:cs typeface="Times New Roman" panose="02020603050405020304" pitchFamily="18" charset="0"/>
              </a:rPr>
              <a:t>Unpingco</a:t>
            </a:r>
            <a:endParaRPr lang="en-US" altLang="zh-TW" sz="2400" dirty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Castellar" panose="020A0402060406010301" pitchFamily="18" charset="0"/>
                <a:cs typeface="Times New Roman" panose="02020603050405020304" pitchFamily="18" charset="0"/>
              </a:rPr>
              <a:t>Date: </a:t>
            </a:r>
            <a:br>
              <a:rPr lang="en-US" altLang="zh-TW" sz="2400" dirty="0">
                <a:latin typeface="Castellar" panose="020A0402060406010301" pitchFamily="18" charset="0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Castellar" panose="020A0402060406010301" pitchFamily="18" charset="0"/>
                <a:cs typeface="Times New Roman" panose="02020603050405020304" pitchFamily="18" charset="0"/>
              </a:rPr>
              <a:t>12/7/2018</a:t>
            </a:r>
            <a:endParaRPr lang="zh-TW" altLang="en-US" sz="2400" dirty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6FBAB74-B623-45EB-9404-9CF9A55F4B06}"/>
              </a:ext>
            </a:extLst>
          </p:cNvPr>
          <p:cNvSpPr txBox="1"/>
          <p:nvPr/>
        </p:nvSpPr>
        <p:spPr>
          <a:xfrm>
            <a:off x="3293601" y="4075183"/>
            <a:ext cx="382702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astellar" panose="020A0402060406010301" pitchFamily="18" charset="0"/>
                <a:cs typeface="Times New Roman" panose="02020603050405020304" pitchFamily="18" charset="0"/>
              </a:rPr>
              <a:t>Group 7:</a:t>
            </a:r>
          </a:p>
          <a:p>
            <a:r>
              <a:rPr lang="en-US" altLang="zh-TW" sz="2400" dirty="0">
                <a:latin typeface="Castellar" panose="020A0402060406010301" pitchFamily="18" charset="0"/>
                <a:cs typeface="Times New Roman" panose="02020603050405020304" pitchFamily="18" charset="0"/>
              </a:rPr>
              <a:t>Scott Zhao</a:t>
            </a:r>
            <a:r>
              <a:rPr lang="zh-TW" altLang="en-US" sz="2400" dirty="0">
                <a:latin typeface="Castellar" panose="020A0402060406010301" pitchFamily="18" charset="0"/>
                <a:cs typeface="Times New Roman" panose="02020603050405020304" pitchFamily="18" charset="0"/>
              </a:rPr>
              <a:t>    </a:t>
            </a:r>
            <a:endParaRPr lang="en-US" altLang="zh-TW" sz="2400" dirty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err="1">
                <a:latin typeface="Castellar" panose="020A0402060406010301" pitchFamily="18" charset="0"/>
                <a:cs typeface="Times New Roman" panose="02020603050405020304" pitchFamily="18" charset="0"/>
              </a:rPr>
              <a:t>Yuchun</a:t>
            </a:r>
            <a:r>
              <a:rPr lang="zh-TW" altLang="en-US" sz="2400" dirty="0">
                <a:latin typeface="Castellar" panose="020A0402060406010301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Castellar" panose="020A0402060406010301" pitchFamily="18" charset="0"/>
                <a:cs typeface="Times New Roman" panose="02020603050405020304" pitchFamily="18" charset="0"/>
              </a:rPr>
              <a:t>Hsieh</a:t>
            </a:r>
            <a:r>
              <a:rPr lang="zh-TW" altLang="en-US" sz="2400" dirty="0">
                <a:latin typeface="Castellar" panose="020A0402060406010301" pitchFamily="18" charset="0"/>
                <a:cs typeface="Times New Roman" panose="02020603050405020304" pitchFamily="18" charset="0"/>
              </a:rPr>
              <a:t> </a:t>
            </a:r>
            <a:endParaRPr lang="en-US" altLang="zh-TW" sz="2400" dirty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err="1">
                <a:latin typeface="Castellar" panose="020A0402060406010301" pitchFamily="18" charset="0"/>
                <a:cs typeface="Times New Roman" panose="02020603050405020304" pitchFamily="18" charset="0"/>
              </a:rPr>
              <a:t>Qihan</a:t>
            </a:r>
            <a:r>
              <a:rPr lang="en-US" altLang="zh-TW" sz="2400" dirty="0">
                <a:latin typeface="Castellar" panose="020A0402060406010301" pitchFamily="18" charset="0"/>
                <a:cs typeface="Times New Roman" panose="02020603050405020304" pitchFamily="18" charset="0"/>
              </a:rPr>
              <a:t> Zhang </a:t>
            </a:r>
          </a:p>
          <a:p>
            <a:r>
              <a:rPr lang="en-US" altLang="zh-TW" sz="2400" dirty="0" err="1">
                <a:latin typeface="Castellar" panose="020A0402060406010301" pitchFamily="18" charset="0"/>
                <a:cs typeface="Times New Roman" panose="02020603050405020304" pitchFamily="18" charset="0"/>
              </a:rPr>
              <a:t>Gantum</a:t>
            </a:r>
            <a:r>
              <a:rPr lang="en-US" altLang="zh-TW" sz="2400" dirty="0">
                <a:latin typeface="Castellar" panose="020A0402060406010301" pitchFamily="18" charset="0"/>
                <a:cs typeface="Times New Roman" panose="02020603050405020304" pitchFamily="18" charset="0"/>
              </a:rPr>
              <a:t> Nain </a:t>
            </a:r>
          </a:p>
          <a:p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3B316961-28F9-421F-8FD1-10342898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9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1ABC290-2D36-485F-8576-B9B61EEAC137}"/>
              </a:ext>
            </a:extLst>
          </p:cNvPr>
          <p:cNvSpPr txBox="1"/>
          <p:nvPr/>
        </p:nvSpPr>
        <p:spPr>
          <a:xfrm>
            <a:off x="488210" y="392766"/>
            <a:ext cx="629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for Costa Rica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0E9404-7CD6-4348-B3DA-3406915F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B64886-6D24-413B-9700-D9F056B43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051" y="918862"/>
            <a:ext cx="7168626" cy="502027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F7025722-ADBC-47CB-8958-A14B3B5D7ACF}"/>
              </a:ext>
            </a:extLst>
          </p:cNvPr>
          <p:cNvSpPr txBox="1"/>
          <p:nvPr/>
        </p:nvSpPr>
        <p:spPr>
          <a:xfrm>
            <a:off x="488211" y="1382909"/>
            <a:ext cx="56077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Population: 4,857,274 people</a:t>
            </a:r>
          </a:p>
          <a:p>
            <a:pPr marL="457200" indent="-457200">
              <a:buAutoNum type="arabicPeriod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Density: 84/km</a:t>
            </a:r>
            <a:r>
              <a:rPr lang="en-US" altLang="zh-TW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457200" indent="-457200">
              <a:buAutoNum type="arabicPeriod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Poverty index: 21.1% in 2018</a:t>
            </a: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(1,142,069 people in poverty, while 360,783 people live in extreme poverty.)</a:t>
            </a:r>
          </a:p>
          <a:p>
            <a:pPr marL="457200" indent="-457200">
              <a:buAutoNum type="arabicPeriod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17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C5A7A97-C94D-4CE8-95E7-4189AFD04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0" y="910064"/>
            <a:ext cx="3609389" cy="438679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8CF10C7-3B12-4A47-B1E3-A981EFEF82CB}"/>
              </a:ext>
            </a:extLst>
          </p:cNvPr>
          <p:cNvSpPr txBox="1"/>
          <p:nvPr/>
        </p:nvSpPr>
        <p:spPr>
          <a:xfrm>
            <a:off x="488211" y="392766"/>
            <a:ext cx="2261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290FA4D-BE0D-4B42-B292-439BD547023D}"/>
              </a:ext>
            </a:extLst>
          </p:cNvPr>
          <p:cNvSpPr txBox="1"/>
          <p:nvPr/>
        </p:nvSpPr>
        <p:spPr>
          <a:xfrm>
            <a:off x="1407111" y="1561140"/>
            <a:ext cx="9263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FD4A136-F432-4C86-BFAB-AE79F46D9C27}"/>
              </a:ext>
            </a:extLst>
          </p:cNvPr>
          <p:cNvSpPr txBox="1"/>
          <p:nvPr/>
        </p:nvSpPr>
        <p:spPr>
          <a:xfrm>
            <a:off x="488210" y="1382909"/>
            <a:ext cx="63824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big poverty gap in Costa Rica is always a serious problem.</a:t>
            </a:r>
          </a:p>
          <a:p>
            <a:pPr marL="457200" indent="-457200">
              <a:buAutoNum type="arabicPeriod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Investigating different relations between socio-economic parameters is worthy.</a:t>
            </a:r>
          </a:p>
          <a:p>
            <a:pPr marL="457200" indent="-457200">
              <a:buAutoNum type="arabicPeriod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the dataset make us more understand the society in Costa Rica.  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F13D546-164D-4369-8BBD-AE76A09B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86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C29B4C8-2485-4D36-BCC2-D3D152C34951}"/>
              </a:ext>
            </a:extLst>
          </p:cNvPr>
          <p:cNvSpPr txBox="1"/>
          <p:nvPr/>
        </p:nvSpPr>
        <p:spPr>
          <a:xfrm>
            <a:off x="488210" y="1398408"/>
            <a:ext cx="96631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IDB Costa Rican Household Dataset:</a:t>
            </a: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 different socio-economic indicators of 9558 Households to train the model to classify their Poverty level. In the test dataset it contains socio-economic data for 23K Households.</a:t>
            </a:r>
          </a:p>
          <a:p>
            <a:pPr marL="457200" indent="-457200">
              <a:buAutoNum type="arabicPeriod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INEC Costa Rica Dataset:</a:t>
            </a: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information about education in different regions in years.</a:t>
            </a:r>
          </a:p>
          <a:p>
            <a:pPr marL="457200" indent="-457200">
              <a:buAutoNum type="arabicPeriod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and twitter</a:t>
            </a:r>
          </a:p>
          <a:p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D213EEC-5973-4B66-910F-949B3065FEC8}"/>
              </a:ext>
            </a:extLst>
          </p:cNvPr>
          <p:cNvSpPr txBox="1"/>
          <p:nvPr/>
        </p:nvSpPr>
        <p:spPr>
          <a:xfrm>
            <a:off x="488211" y="392766"/>
            <a:ext cx="2261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748110-F0A5-45FD-AF41-F5145614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97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F434EEE-E8CC-4C08-9C8C-17694888BD96}"/>
              </a:ext>
            </a:extLst>
          </p:cNvPr>
          <p:cNvSpPr txBox="1"/>
          <p:nvPr/>
        </p:nvSpPr>
        <p:spPr>
          <a:xfrm>
            <a:off x="488211" y="392766"/>
            <a:ext cx="2261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15FACB-B895-4BF6-B26A-C4EB12AE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CEEBF7-D741-439B-9906-4BAAEF21F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4" y="1160235"/>
            <a:ext cx="8300189" cy="392792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EC32B69-2E83-4F34-8391-371A5863E364}"/>
              </a:ext>
            </a:extLst>
          </p:cNvPr>
          <p:cNvSpPr txBox="1"/>
          <p:nvPr/>
        </p:nvSpPr>
        <p:spPr>
          <a:xfrm>
            <a:off x="905934" y="5156021"/>
            <a:ext cx="3979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= extreme poverty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= moderate poverty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= vulnerable households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= non vulnerable households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762CB98-FBFD-43B1-A732-D12D03A48A29}"/>
              </a:ext>
            </a:extLst>
          </p:cNvPr>
          <p:cNvSpPr txBox="1"/>
          <p:nvPr/>
        </p:nvSpPr>
        <p:spPr>
          <a:xfrm>
            <a:off x="6805661" y="4832855"/>
            <a:ext cx="4047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household with higher income level tends to have less children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68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CCC1DB7-FD49-4380-8080-28FBCA6C7D95}"/>
              </a:ext>
            </a:extLst>
          </p:cNvPr>
          <p:cNvSpPr txBox="1"/>
          <p:nvPr/>
        </p:nvSpPr>
        <p:spPr>
          <a:xfrm>
            <a:off x="488211" y="392766"/>
            <a:ext cx="2261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Economy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12EAEA-ED49-4FDB-A786-D2D654AD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07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6A2007A-6B8B-42CE-B4A0-EE212B5E4C32}"/>
              </a:ext>
            </a:extLst>
          </p:cNvPr>
          <p:cNvSpPr txBox="1"/>
          <p:nvPr/>
        </p:nvSpPr>
        <p:spPr>
          <a:xfrm>
            <a:off x="488211" y="392766"/>
            <a:ext cx="2261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92971B-E2E7-4ABF-A0AE-6A0C8EE1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C20904-F72E-4D5C-93FD-E7DE1371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11" y="1206485"/>
            <a:ext cx="9747205" cy="354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3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3729FD-68E0-43C2-85B7-8A969AE4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1D2DA87-6B82-415D-83BB-A801CF2A2440}"/>
              </a:ext>
            </a:extLst>
          </p:cNvPr>
          <p:cNvSpPr txBox="1"/>
          <p:nvPr/>
        </p:nvSpPr>
        <p:spPr>
          <a:xfrm>
            <a:off x="488211" y="392766"/>
            <a:ext cx="2261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EA7118-F57D-4D91-8AB2-56D6FFFD3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62" y="1341437"/>
            <a:ext cx="41052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0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262D88C-58EE-4DB5-842A-F0093567B95D}"/>
              </a:ext>
            </a:extLst>
          </p:cNvPr>
          <p:cNvSpPr txBox="1"/>
          <p:nvPr/>
        </p:nvSpPr>
        <p:spPr>
          <a:xfrm>
            <a:off x="488210" y="392766"/>
            <a:ext cx="2564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3958CB-72F7-4968-962D-9B3A56F3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18895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TM02900743[[fn=有機]]</Template>
  <TotalTime>288</TotalTime>
  <Words>130</Words>
  <Application>Microsoft Office PowerPoint</Application>
  <PresentationFormat>寬螢幕</PresentationFormat>
  <Paragraphs>47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9</vt:i4>
      </vt:variant>
    </vt:vector>
  </HeadingPairs>
  <TitlesOfParts>
    <vt:vector size="20" baseType="lpstr">
      <vt:lpstr>Algerian</vt:lpstr>
      <vt:lpstr>Arial</vt:lpstr>
      <vt:lpstr>Calibri</vt:lpstr>
      <vt:lpstr>Calibri Light</vt:lpstr>
      <vt:lpstr>Castellar</vt:lpstr>
      <vt:lpstr>Times New Roman</vt:lpstr>
      <vt:lpstr>Wingdings 2</vt:lpstr>
      <vt:lpstr>HDOfficeLightV0</vt:lpstr>
      <vt:lpstr>1_HDOfficeLightV0</vt:lpstr>
      <vt:lpstr>2_HDOfficeLightV0</vt:lpstr>
      <vt:lpstr>3_HDOfficeLightV0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asus-user</dc:creator>
  <cp:lastModifiedBy>asus-user</cp:lastModifiedBy>
  <cp:revision>54</cp:revision>
  <dcterms:created xsi:type="dcterms:W3CDTF">2018-12-06T03:31:11Z</dcterms:created>
  <dcterms:modified xsi:type="dcterms:W3CDTF">2018-12-07T06:02:53Z</dcterms:modified>
</cp:coreProperties>
</file>