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9" r:id="rId7"/>
    <p:sldId id="283" r:id="rId8"/>
    <p:sldId id="284" r:id="rId9"/>
    <p:sldId id="285" r:id="rId10"/>
    <p:sldId id="286" r:id="rId11"/>
    <p:sldId id="287" r:id="rId12"/>
    <p:sldId id="25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242" autoAdjust="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Identifying Optimal Location for Chinese Restaurant in Madrid, Spain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521316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August 19,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6B91A1-0AB4-4C94-897D-D863C48158E5}"/>
              </a:ext>
            </a:extLst>
          </p:cNvPr>
          <p:cNvSpPr txBox="1">
            <a:spLocks/>
          </p:cNvSpPr>
          <p:nvPr/>
        </p:nvSpPr>
        <p:spPr>
          <a:xfrm>
            <a:off x="838200" y="2825565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- Coursera IBM Capstone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and Discussion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8205860" y="1641400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36EDAA10-20A4-4C14-9057-AE6A5EED8A86}"/>
              </a:ext>
            </a:extLst>
          </p:cNvPr>
          <p:cNvSpPr txBox="1">
            <a:spLocks/>
          </p:cNvSpPr>
          <p:nvPr/>
        </p:nvSpPr>
        <p:spPr>
          <a:xfrm>
            <a:off x="521207" y="1990260"/>
            <a:ext cx="499779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2, 3, and 5 showed most venues from Pizza places and Spanish restaurants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It means very limited opportunity for Chinese-related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5B8F1-4D81-46D2-B807-FAD8B14F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14" y="2107100"/>
            <a:ext cx="5887272" cy="1562318"/>
          </a:xfrm>
          <a:prstGeom prst="rect">
            <a:avLst/>
          </a:prstGeom>
        </p:spPr>
      </p:pic>
      <p:grpSp>
        <p:nvGrpSpPr>
          <p:cNvPr id="10" name="Group 9" descr="Small circle with number 1 inside indicating step 1">
            <a:extLst>
              <a:ext uri="{FF2B5EF4-FFF2-40B4-BE49-F238E27FC236}">
                <a16:creationId xmlns:a16="http://schemas.microsoft.com/office/drawing/2014/main" id="{470B688D-C8E7-4560-9E5E-B1E7443838FF}"/>
              </a:ext>
            </a:extLst>
          </p:cNvPr>
          <p:cNvGrpSpPr/>
          <p:nvPr/>
        </p:nvGrpSpPr>
        <p:grpSpPr bwMode="blackWhite">
          <a:xfrm>
            <a:off x="8208388" y="3953451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11D76AC5-3905-4513-9658-C556B9CDA33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A4F334B8-8CE8-48C0-AA51-F886445645C9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9F2F27-D4E7-4BA4-B54B-0E859578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9" y="4439328"/>
            <a:ext cx="571579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3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and Discussion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8392084" y="303997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36EDAA10-20A4-4C14-9057-AE6A5EED8A86}"/>
              </a:ext>
            </a:extLst>
          </p:cNvPr>
          <p:cNvSpPr txBox="1">
            <a:spLocks/>
          </p:cNvSpPr>
          <p:nvPr/>
        </p:nvSpPr>
        <p:spPr>
          <a:xfrm>
            <a:off x="521207" y="1990260"/>
            <a:ext cx="4997797" cy="441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4 covers the immigration population of Bulgaria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Most common venue was identified to be Chinese restaurant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Second, fifth, and ninth most common venues are also related to Chinese. 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 residents show high interest in Chinese food and drinks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High potential for a new business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Usera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district shows significant growth of Chinse immigrants. 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Ideal location for new Chinese restaurants or other related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63B20-91D2-4900-AB87-891C4CD4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907" y="3536923"/>
            <a:ext cx="562053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36EDAA10-20A4-4C14-9057-AE6A5EED8A86}"/>
              </a:ext>
            </a:extLst>
          </p:cNvPr>
          <p:cNvSpPr txBox="1">
            <a:spLocks/>
          </p:cNvSpPr>
          <p:nvPr/>
        </p:nvSpPr>
        <p:spPr>
          <a:xfrm>
            <a:off x="521207" y="1990260"/>
            <a:ext cx="10926606" cy="441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1 shows large number of venues related to Chinese immigrants. 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Large number of already-established business entities may lower the possibility of new business opportunities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2, 3, and 5 showed very limited potential for Chinese-related business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4, mainly the </a:t>
            </a:r>
            <a:r>
              <a:rPr lang="en-US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Usera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district showed a significant growth in Chinese immigrant population with most common venue as Chinese restaurants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 new business targeting this neighborhood will have a high potential for success. </a:t>
            </a:r>
          </a:p>
        </p:txBody>
      </p:sp>
    </p:spTree>
    <p:extLst>
      <p:ext uri="{BB962C8B-B14F-4D97-AF65-F5344CB8AC3E}">
        <p14:creationId xmlns:p14="http://schemas.microsoft.com/office/powerpoint/2010/main" val="3505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990260"/>
            <a:ext cx="587879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There are now more than 250,000 Chinese immigrants in Spain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Most Chinese immigrants resides in big cities like Madrid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Due to economic growth of Chinese immigrants, they have established themselves in Spanish market with big purchasing power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 new business targeting Chinese immigrants pose a good opportunity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This project attempted to find the optimal location with highest potential of success for a new Chinese restaurant in Madrid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 result for madrid spain">
            <a:extLst>
              <a:ext uri="{FF2B5EF4-FFF2-40B4-BE49-F238E27FC236}">
                <a16:creationId xmlns:a16="http://schemas.microsoft.com/office/drawing/2014/main" id="{321E077D-266E-4203-9063-86034E57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07" y="1990260"/>
            <a:ext cx="5229984" cy="29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Acquisition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original data was obtained from the Madrid City Hall website (www.madrid.es)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 to clean out unnecessary information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Foursquare API was used to acquire venue distribution information in the neighborhood of Madrid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5C4C0DD-7EE3-4577-9CE6-813E9A8EC2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41" y="1577718"/>
            <a:ext cx="4808516" cy="19540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ABCC2E2-D5AA-46D9-A3BF-7FF86F74334D}"/>
              </a:ext>
            </a:extLst>
          </p:cNvPr>
          <p:cNvSpPr/>
          <p:nvPr/>
        </p:nvSpPr>
        <p:spPr>
          <a:xfrm>
            <a:off x="8509165" y="3589626"/>
            <a:ext cx="783772" cy="644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4F4C431-FFB9-405F-BD7B-E24FC57108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5541" y="4318763"/>
            <a:ext cx="4951021" cy="20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Acquisition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original data was obtained from the Madrid City Hall website (www.madrid.es)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 to clean out unnecessary information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Foursquare API was used to acquire venue distribution information in the neighborhood of Madrid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B35CE2-43C2-495A-AC70-8D490A99A3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5582" y="1454323"/>
            <a:ext cx="2525487" cy="49556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256F60F-3830-46D6-A05B-EA871B1667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74524" y="1236172"/>
            <a:ext cx="4181475" cy="41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Acquisition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original data was obtained from the Madrid City Hall website (www.madrid.es)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 to clean out unnecessary information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Foursquare API was used to acquire venue distribution information in the neighborhood of Madrid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56F60F-3830-46D6-A05B-EA871B166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1237" y="1593775"/>
            <a:ext cx="4585731" cy="4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2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Presentation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original data was obtained from the Madrid City Hall website (www.madrid.es)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 to clean out unnecessary information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Foursquare API was used to acquire venue distribution information in the neighborhood of Madrid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5CBA04-D2D3-4E60-8C62-6B1A147588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6848" y="1532661"/>
            <a:ext cx="5943600" cy="21456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358AD6-5097-47C3-ABA9-7BE457B940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6848" y="3895709"/>
            <a:ext cx="5943600" cy="1924685"/>
          </a:xfrm>
          <a:prstGeom prst="rect">
            <a:avLst/>
          </a:prstGeom>
        </p:spPr>
      </p:pic>
      <p:grpSp>
        <p:nvGrpSpPr>
          <p:cNvPr id="28" name="Group 27" descr="Small circle with number 4 inside  indicating step 4">
            <a:extLst>
              <a:ext uri="{FF2B5EF4-FFF2-40B4-BE49-F238E27FC236}">
                <a16:creationId xmlns:a16="http://schemas.microsoft.com/office/drawing/2014/main" id="{08ED0CC7-4306-48A9-9D95-D697F1583343}"/>
              </a:ext>
            </a:extLst>
          </p:cNvPr>
          <p:cNvGrpSpPr/>
          <p:nvPr/>
        </p:nvGrpSpPr>
        <p:grpSpPr bwMode="blackWhite">
          <a:xfrm>
            <a:off x="531552" y="5405734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F19092BD-A9F7-4380-8A67-A5B18CFCA23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 descr="Number 4">
              <a:extLst>
                <a:ext uri="{FF2B5EF4-FFF2-40B4-BE49-F238E27FC236}">
                  <a16:creationId xmlns:a16="http://schemas.microsoft.com/office/drawing/2014/main" id="{2A5838B6-7FAB-46C9-977B-1F458D48BB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BB9ECD7D-7483-428F-93C9-B9273C8758D9}"/>
              </a:ext>
            </a:extLst>
          </p:cNvPr>
          <p:cNvSpPr txBox="1">
            <a:spLocks/>
          </p:cNvSpPr>
          <p:nvPr/>
        </p:nvSpPr>
        <p:spPr>
          <a:xfrm>
            <a:off x="1056513" y="5445927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Venues are categorized based on neighborhood location</a:t>
            </a:r>
          </a:p>
        </p:txBody>
      </p:sp>
    </p:spTree>
    <p:extLst>
      <p:ext uri="{BB962C8B-B14F-4D97-AF65-F5344CB8AC3E}">
        <p14:creationId xmlns:p14="http://schemas.microsoft.com/office/powerpoint/2010/main" val="400740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K-Nearest Neighbor Clustering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K-Nearest Neighbor requires the selection of the ideal K value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 method was used to identify the ideal K value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Foursquare API was used to acquire venue distribution information in the neighborhood of Madrid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grpSp>
        <p:nvGrpSpPr>
          <p:cNvPr id="28" name="Group 27" descr="Small circle with number 4 inside  indicating step 4">
            <a:extLst>
              <a:ext uri="{FF2B5EF4-FFF2-40B4-BE49-F238E27FC236}">
                <a16:creationId xmlns:a16="http://schemas.microsoft.com/office/drawing/2014/main" id="{08ED0CC7-4306-48A9-9D95-D697F1583343}"/>
              </a:ext>
            </a:extLst>
          </p:cNvPr>
          <p:cNvGrpSpPr/>
          <p:nvPr/>
        </p:nvGrpSpPr>
        <p:grpSpPr bwMode="blackWhite">
          <a:xfrm>
            <a:off x="531552" y="5405734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F19092BD-A9F7-4380-8A67-A5B18CFCA23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 descr="Number 4">
              <a:extLst>
                <a:ext uri="{FF2B5EF4-FFF2-40B4-BE49-F238E27FC236}">
                  <a16:creationId xmlns:a16="http://schemas.microsoft.com/office/drawing/2014/main" id="{2A5838B6-7FAB-46C9-977B-1F458D48BB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BB9ECD7D-7483-428F-93C9-B9273C8758D9}"/>
              </a:ext>
            </a:extLst>
          </p:cNvPr>
          <p:cNvSpPr txBox="1">
            <a:spLocks/>
          </p:cNvSpPr>
          <p:nvPr/>
        </p:nvSpPr>
        <p:spPr>
          <a:xfrm>
            <a:off x="1056513" y="5445927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Venues are categorized based on neighborhood location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20B2DB-CF88-48AA-BCF9-4B4F2CA617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6210" y="2118953"/>
            <a:ext cx="4952762" cy="34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6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K-Nearest Neighbor Clustering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K-Nearest Neighbor requires the selection of the ideal K value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50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Elbow method was used to identify the ideal K value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66203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690197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 on the selected K value of 5, the neighborhoods were divided into 5 clusters. 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591116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63130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locational information (latitude and longitude) was also obtained from Geocoder</a:t>
            </a:r>
          </a:p>
        </p:txBody>
      </p:sp>
      <p:grpSp>
        <p:nvGrpSpPr>
          <p:cNvPr id="28" name="Group 27" descr="Small circle with number 4 inside  indicating step 4">
            <a:extLst>
              <a:ext uri="{FF2B5EF4-FFF2-40B4-BE49-F238E27FC236}">
                <a16:creationId xmlns:a16="http://schemas.microsoft.com/office/drawing/2014/main" id="{08ED0CC7-4306-48A9-9D95-D697F1583343}"/>
              </a:ext>
            </a:extLst>
          </p:cNvPr>
          <p:cNvGrpSpPr/>
          <p:nvPr/>
        </p:nvGrpSpPr>
        <p:grpSpPr bwMode="blackWhite">
          <a:xfrm>
            <a:off x="531552" y="5405734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F19092BD-A9F7-4380-8A67-A5B18CFCA23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 descr="Number 4">
              <a:extLst>
                <a:ext uri="{FF2B5EF4-FFF2-40B4-BE49-F238E27FC236}">
                  <a16:creationId xmlns:a16="http://schemas.microsoft.com/office/drawing/2014/main" id="{2A5838B6-7FAB-46C9-977B-1F458D48BBF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BB9ECD7D-7483-428F-93C9-B9273C8758D9}"/>
              </a:ext>
            </a:extLst>
          </p:cNvPr>
          <p:cNvSpPr txBox="1">
            <a:spLocks/>
          </p:cNvSpPr>
          <p:nvPr/>
        </p:nvSpPr>
        <p:spPr>
          <a:xfrm>
            <a:off x="1056513" y="5445927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Venues are categorized based on neighborhood location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CD2D56-35D3-4B11-A07C-5D45D96BB4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41425" y="1538469"/>
            <a:ext cx="4294062" cy="44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and Discussion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FA028-AE7E-4D74-B0E3-5F3E8A0F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04" y="1431010"/>
            <a:ext cx="5947060" cy="4978934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8213444" y="102117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36EDAA10-20A4-4C14-9057-AE6A5EED8A86}"/>
              </a:ext>
            </a:extLst>
          </p:cNvPr>
          <p:cNvSpPr txBox="1">
            <a:spLocks/>
          </p:cNvSpPr>
          <p:nvPr/>
        </p:nvSpPr>
        <p:spPr>
          <a:xfrm>
            <a:off x="521207" y="1990260"/>
            <a:ext cx="499779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Cluster 1 included majority of the neighborhoods including Chinese immigrants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Most common venues include hotel, Spanish restaurants, and coffee shops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Chinese restaurants was only ranked 7</a:t>
            </a:r>
            <a:r>
              <a:rPr lang="en-US" sz="15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 most common venue. </a:t>
            </a:r>
          </a:p>
          <a:p>
            <a:pPr>
              <a:spcAft>
                <a:spcPts val="600"/>
              </a:spcAft>
              <a:defRPr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High competition for new business is anticipated.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680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WelcomeDoc</vt:lpstr>
      <vt:lpstr>Identifying Optimal Location for Chinese Restaurant in Madrid, Spain</vt:lpstr>
      <vt:lpstr>Problem Statement</vt:lpstr>
      <vt:lpstr>Data Acquisition</vt:lpstr>
      <vt:lpstr>Data Acquisition</vt:lpstr>
      <vt:lpstr>Data Acquisition</vt:lpstr>
      <vt:lpstr>Data Presentation</vt:lpstr>
      <vt:lpstr>K-Nearest Neighbor Clustering</vt:lpstr>
      <vt:lpstr>K-Nearest Neighbor Clustering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2019-08-22T03:58:53Z</dcterms:created>
  <dcterms:modified xsi:type="dcterms:W3CDTF">2019-08-22T04:32:31Z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