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4" r:id="rId2"/>
    <p:sldMasterId id="2147483655" r:id="rId3"/>
  </p:sldMasterIdLst>
  <p:notesMasterIdLst>
    <p:notesMasterId r:id="rId29"/>
  </p:notesMasterIdLst>
  <p:handoutMasterIdLst>
    <p:handoutMasterId r:id="rId30"/>
  </p:handoutMasterIdLst>
  <p:sldIdLst>
    <p:sldId id="294" r:id="rId4"/>
    <p:sldId id="298" r:id="rId5"/>
    <p:sldId id="297" r:id="rId6"/>
    <p:sldId id="299" r:id="rId7"/>
    <p:sldId id="313" r:id="rId8"/>
    <p:sldId id="300" r:id="rId9"/>
    <p:sldId id="301" r:id="rId10"/>
    <p:sldId id="326" r:id="rId11"/>
    <p:sldId id="302" r:id="rId12"/>
    <p:sldId id="303" r:id="rId13"/>
    <p:sldId id="304" r:id="rId14"/>
    <p:sldId id="305" r:id="rId15"/>
    <p:sldId id="306" r:id="rId16"/>
    <p:sldId id="307" r:id="rId17"/>
    <p:sldId id="308" r:id="rId18"/>
    <p:sldId id="309" r:id="rId19"/>
    <p:sldId id="311" r:id="rId20"/>
    <p:sldId id="312" r:id="rId21"/>
    <p:sldId id="314" r:id="rId22"/>
    <p:sldId id="321" r:id="rId23"/>
    <p:sldId id="325" r:id="rId24"/>
    <p:sldId id="323" r:id="rId25"/>
    <p:sldId id="324" r:id="rId26"/>
    <p:sldId id="322" r:id="rId27"/>
    <p:sldId id="327" r:id="rId28"/>
  </p:sldIdLst>
  <p:sldSz cx="9144000" cy="6858000" type="screen4x3"/>
  <p:notesSz cx="6858000" cy="9144000"/>
  <p:defaultTextStyle>
    <a:defPPr>
      <a:defRPr lang="zh-CN"/>
    </a:defPPr>
    <a:lvl1pPr algn="ctr" rtl="0" fontAlgn="base">
      <a:spcBef>
        <a:spcPct val="0"/>
      </a:spcBef>
      <a:spcAft>
        <a:spcPct val="0"/>
      </a:spcAft>
      <a:defRPr b="1" kern="1200">
        <a:solidFill>
          <a:schemeClr val="tx1"/>
        </a:solidFill>
        <a:latin typeface="Arial" charset="0"/>
        <a:ea typeface="宋体" pitchFamily="2" charset="-122"/>
        <a:cs typeface="+mn-cs"/>
      </a:defRPr>
    </a:lvl1pPr>
    <a:lvl2pPr marL="457200" algn="ctr" rtl="0" fontAlgn="base">
      <a:spcBef>
        <a:spcPct val="0"/>
      </a:spcBef>
      <a:spcAft>
        <a:spcPct val="0"/>
      </a:spcAft>
      <a:defRPr b="1" kern="1200">
        <a:solidFill>
          <a:schemeClr val="tx1"/>
        </a:solidFill>
        <a:latin typeface="Arial" charset="0"/>
        <a:ea typeface="宋体" pitchFamily="2" charset="-122"/>
        <a:cs typeface="+mn-cs"/>
      </a:defRPr>
    </a:lvl2pPr>
    <a:lvl3pPr marL="914400" algn="ctr" rtl="0" fontAlgn="base">
      <a:spcBef>
        <a:spcPct val="0"/>
      </a:spcBef>
      <a:spcAft>
        <a:spcPct val="0"/>
      </a:spcAft>
      <a:defRPr b="1" kern="1200">
        <a:solidFill>
          <a:schemeClr val="tx1"/>
        </a:solidFill>
        <a:latin typeface="Arial" charset="0"/>
        <a:ea typeface="宋体" pitchFamily="2" charset="-122"/>
        <a:cs typeface="+mn-cs"/>
      </a:defRPr>
    </a:lvl3pPr>
    <a:lvl4pPr marL="1371600" algn="ctr" rtl="0" fontAlgn="base">
      <a:spcBef>
        <a:spcPct val="0"/>
      </a:spcBef>
      <a:spcAft>
        <a:spcPct val="0"/>
      </a:spcAft>
      <a:defRPr b="1" kern="1200">
        <a:solidFill>
          <a:schemeClr val="tx1"/>
        </a:solidFill>
        <a:latin typeface="Arial" charset="0"/>
        <a:ea typeface="宋体" pitchFamily="2" charset="-122"/>
        <a:cs typeface="+mn-cs"/>
      </a:defRPr>
    </a:lvl4pPr>
    <a:lvl5pPr marL="1828800" algn="ctr"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916"/>
    <a:srgbClr val="FFFFD5"/>
    <a:srgbClr val="D3EBED"/>
    <a:srgbClr val="D6ECEE"/>
    <a:srgbClr val="DBFBC9"/>
    <a:srgbClr val="5F5F5F"/>
    <a:srgbClr val="E4E69E"/>
    <a:srgbClr val="F342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7" autoAdjust="0"/>
    <p:restoredTop sz="73638" autoAdjust="0"/>
  </p:normalViewPr>
  <p:slideViewPr>
    <p:cSldViewPr>
      <p:cViewPr varScale="1">
        <p:scale>
          <a:sx n="74" d="100"/>
          <a:sy n="74" d="100"/>
        </p:scale>
        <p:origin x="1757" y="43"/>
      </p:cViewPr>
      <p:guideLst>
        <p:guide orient="horz" pos="2160"/>
        <p:guide pos="2880"/>
      </p:guideLst>
    </p:cSldViewPr>
  </p:slideViewPr>
  <p:outlineViewPr>
    <p:cViewPr>
      <p:scale>
        <a:sx n="33" d="100"/>
        <a:sy n="33" d="100"/>
      </p:scale>
      <p:origin x="0" y="1106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2083"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ltLang="zh-CN" dirty="0"/>
          </a:p>
        </p:txBody>
      </p:sp>
      <p:sp>
        <p:nvSpPr>
          <p:cNvPr id="2355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ltLang="zh-CN" dirty="0"/>
          </a:p>
        </p:txBody>
      </p:sp>
      <p:sp>
        <p:nvSpPr>
          <p:cNvPr id="2355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ltLang="zh-CN" dirty="0"/>
          </a:p>
        </p:txBody>
      </p:sp>
      <p:sp>
        <p:nvSpPr>
          <p:cNvPr id="2355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7521E5CC-2225-4BFE-9A5A-51718BFE6727}" type="slidenum">
              <a:rPr lang="en-US" altLang="zh-CN"/>
              <a:pPr/>
              <a:t>‹#›</a:t>
            </a:fld>
            <a:endParaRPr lang="en-US" altLang="zh-CN" dirty="0"/>
          </a:p>
        </p:txBody>
      </p:sp>
    </p:spTree>
    <p:extLst>
      <p:ext uri="{BB962C8B-B14F-4D97-AF65-F5344CB8AC3E}">
        <p14:creationId xmlns:p14="http://schemas.microsoft.com/office/powerpoint/2010/main" val="2342487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ltLang="zh-CN" dirty="0"/>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ltLang="zh-CN" dirty="0"/>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ltLang="zh-CN" dirty="0"/>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7F1E0CCD-619D-4773-BEEC-70823C0244AD}" type="slidenum">
              <a:rPr lang="en-US" altLang="zh-CN"/>
              <a:pPr/>
              <a:t>‹#›</a:t>
            </a:fld>
            <a:endParaRPr lang="en-US" altLang="zh-CN" dirty="0"/>
          </a:p>
        </p:txBody>
      </p:sp>
    </p:spTree>
    <p:extLst>
      <p:ext uri="{BB962C8B-B14F-4D97-AF65-F5344CB8AC3E}">
        <p14:creationId xmlns:p14="http://schemas.microsoft.com/office/powerpoint/2010/main" val="6115411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1</a:t>
            </a:fld>
            <a:endParaRPr lang="en-US" altLang="zh-CN" dirty="0"/>
          </a:p>
        </p:txBody>
      </p:sp>
    </p:spTree>
    <p:extLst>
      <p:ext uri="{BB962C8B-B14F-4D97-AF65-F5344CB8AC3E}">
        <p14:creationId xmlns:p14="http://schemas.microsoft.com/office/powerpoint/2010/main" val="3694551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lvl="1" eaLnBrk="1" hangingPunct="1"/>
            <a:r>
              <a:rPr lang="en-US" altLang="zh-CN" dirty="0" smtClean="0"/>
              <a:t>The Library Cache consists of two structures:</a:t>
            </a:r>
            <a:endParaRPr lang="en-US" altLang="zh-CN" b="1" dirty="0" smtClean="0"/>
          </a:p>
          <a:p>
            <a:pPr lvl="2" eaLnBrk="1" hangingPunct="1"/>
            <a:r>
              <a:rPr lang="en-US" altLang="zh-CN" b="1" dirty="0" smtClean="0"/>
              <a:t>Shared SQL:</a:t>
            </a:r>
            <a:r>
              <a:rPr lang="en-US" altLang="zh-CN" dirty="0" smtClean="0"/>
              <a:t> The Shared SQL stores and shares the execution plan and parse tree for SQL statements run against the database</a:t>
            </a:r>
          </a:p>
          <a:p>
            <a:pPr lvl="2" eaLnBrk="1" hangingPunct="1"/>
            <a:r>
              <a:rPr lang="en-US" altLang="zh-CN" b="1" dirty="0" smtClean="0"/>
              <a:t>Shared PL/SQL:</a:t>
            </a:r>
            <a:r>
              <a:rPr lang="en-US" altLang="zh-CN" dirty="0" smtClean="0"/>
              <a:t> The Shared PL/SQL area stores and shares the most recently executed PL/SQL statements.</a:t>
            </a:r>
          </a:p>
          <a:p>
            <a:endParaRPr lang="en-US" altLang="zh-CN" dirty="0" smtClean="0"/>
          </a:p>
          <a:p>
            <a:r>
              <a:rPr lang="zh-CN" altLang="en-US" dirty="0" smtClean="0"/>
              <a:t>－用</a:t>
            </a:r>
            <a:r>
              <a:rPr lang="en-US" altLang="zh-CN" dirty="0" smtClean="0"/>
              <a:t>hash</a:t>
            </a:r>
            <a:r>
              <a:rPr lang="zh-CN" altLang="en-US" dirty="0" smtClean="0"/>
              <a:t>算法将</a:t>
            </a:r>
            <a:r>
              <a:rPr lang="en-US" altLang="zh-CN" dirty="0" smtClean="0"/>
              <a:t>library</a:t>
            </a:r>
            <a:r>
              <a:rPr lang="en-US" altLang="zh-CN" baseline="0" dirty="0" smtClean="0"/>
              <a:t> object handle</a:t>
            </a:r>
            <a:r>
              <a:rPr lang="zh-CN" altLang="en-US" dirty="0" smtClean="0"/>
              <a:t>分配到</a:t>
            </a:r>
            <a:r>
              <a:rPr lang="en-US" altLang="zh-CN" dirty="0" smtClean="0"/>
              <a:t>hash</a:t>
            </a:r>
            <a:r>
              <a:rPr lang="en-US" altLang="zh-CN" baseline="0" dirty="0" smtClean="0"/>
              <a:t> bucket</a:t>
            </a:r>
            <a:r>
              <a:rPr lang="zh-CN" altLang="en-US" baseline="0" dirty="0" smtClean="0"/>
              <a:t>。</a:t>
            </a:r>
            <a:endParaRPr lang="en-US" altLang="zh-CN" baseline="0" dirty="0" smtClean="0"/>
          </a:p>
          <a:p>
            <a:r>
              <a:rPr lang="zh-CN" altLang="en-US" baseline="0" dirty="0" smtClean="0"/>
              <a:t>－也用</a:t>
            </a:r>
            <a:r>
              <a:rPr lang="en-US" altLang="zh-CN" baseline="0" dirty="0" smtClean="0"/>
              <a:t>hash</a:t>
            </a:r>
            <a:r>
              <a:rPr lang="zh-CN" altLang="en-US" baseline="0" dirty="0" smtClean="0"/>
              <a:t>算法来做相应的检索。</a:t>
            </a:r>
            <a:endParaRPr lang="en-US" altLang="zh-CN" baseline="0" dirty="0" smtClean="0"/>
          </a:p>
          <a:p>
            <a:r>
              <a:rPr lang="zh-CN" altLang="en-US" baseline="0" dirty="0" smtClean="0"/>
              <a:t>－常见的</a:t>
            </a:r>
            <a:r>
              <a:rPr lang="en-US" altLang="zh-CN" baseline="0" dirty="0" smtClean="0"/>
              <a:t>latch</a:t>
            </a:r>
            <a:r>
              <a:rPr lang="zh-CN" altLang="en-US" baseline="0" dirty="0" smtClean="0"/>
              <a:t>：</a:t>
            </a:r>
            <a:endParaRPr lang="en-US" altLang="zh-CN" baseline="0" dirty="0" smtClean="0"/>
          </a:p>
          <a:p>
            <a:r>
              <a:rPr lang="en-US" altLang="zh-CN" baseline="0" dirty="0" smtClean="0"/>
              <a:t>	library cache lock:</a:t>
            </a:r>
            <a:r>
              <a:rPr lang="zh-CN" altLang="en-US" baseline="0" dirty="0" smtClean="0"/>
              <a:t>用于在检索</a:t>
            </a:r>
            <a:r>
              <a:rPr lang="en-US" altLang="zh-CN" baseline="0" dirty="0" smtClean="0"/>
              <a:t>handle</a:t>
            </a:r>
            <a:r>
              <a:rPr lang="zh-CN" altLang="en-US" baseline="0" dirty="0" smtClean="0"/>
              <a:t>时，锁定</a:t>
            </a:r>
            <a:r>
              <a:rPr lang="en-US" altLang="zh-CN" baseline="0" dirty="0" smtClean="0"/>
              <a:t>handle list</a:t>
            </a:r>
          </a:p>
          <a:p>
            <a:r>
              <a:rPr lang="en-US" altLang="zh-CN" baseline="0" dirty="0" smtClean="0"/>
              <a:t>	library cache pin </a:t>
            </a:r>
            <a:r>
              <a:rPr lang="zh-CN" altLang="en-US" baseline="0" dirty="0" smtClean="0"/>
              <a:t>：检索到</a:t>
            </a:r>
            <a:r>
              <a:rPr lang="en-US" altLang="zh-CN" baseline="0" dirty="0" smtClean="0"/>
              <a:t>handle</a:t>
            </a:r>
            <a:r>
              <a:rPr lang="zh-CN" altLang="en-US" baseline="0" dirty="0" smtClean="0"/>
              <a:t>后，根据</a:t>
            </a:r>
            <a:r>
              <a:rPr lang="en-US" altLang="zh-CN" baseline="0" dirty="0" smtClean="0"/>
              <a:t>handle</a:t>
            </a:r>
            <a:r>
              <a:rPr lang="zh-CN" altLang="en-US" baseline="0" dirty="0" smtClean="0"/>
              <a:t>信息，进一步检索并使用</a:t>
            </a:r>
            <a:r>
              <a:rPr lang="en-US" altLang="zh-CN" baseline="0" dirty="0" smtClean="0"/>
              <a:t>library object heap0</a:t>
            </a:r>
            <a:r>
              <a:rPr lang="zh-CN" altLang="en-US" baseline="0" dirty="0" smtClean="0"/>
              <a:t>时避免该相关</a:t>
            </a:r>
            <a:r>
              <a:rPr lang="en-US" altLang="zh-CN" baseline="0" dirty="0" smtClean="0"/>
              <a:t>heap</a:t>
            </a:r>
            <a:r>
              <a:rPr lang="zh-CN" altLang="en-US" baseline="0" dirty="0" smtClean="0"/>
              <a:t>被</a:t>
            </a:r>
            <a:r>
              <a:rPr lang="en-US" altLang="zh-CN" baseline="0" dirty="0" smtClean="0"/>
              <a:t>aging out</a:t>
            </a:r>
            <a:r>
              <a:rPr lang="zh-CN" altLang="en-US" baseline="0" dirty="0" smtClean="0"/>
              <a:t>出</a:t>
            </a:r>
            <a:r>
              <a:rPr lang="en-US" altLang="zh-CN" baseline="0" dirty="0" smtClean="0"/>
              <a:t>library cache</a:t>
            </a:r>
          </a:p>
          <a:p>
            <a:endParaRPr lang="en-US" altLang="zh-CN" baseline="0" dirty="0" smtClean="0"/>
          </a:p>
          <a:p>
            <a:r>
              <a:rPr lang="zh-CN" altLang="en-US" baseline="0" dirty="0" smtClean="0"/>
              <a:t>－－</a:t>
            </a:r>
            <a:r>
              <a:rPr lang="en-US" altLang="zh-CN" baseline="0" dirty="0" smtClean="0"/>
              <a:t>from itpub.com:</a:t>
            </a:r>
          </a:p>
          <a:p>
            <a:r>
              <a:rPr lang="en-US" altLang="zh-CN" dirty="0" smtClean="0"/>
              <a:t>Oracle</a:t>
            </a:r>
            <a:r>
              <a:rPr lang="zh-CN" altLang="en-US" dirty="0" smtClean="0"/>
              <a:t>的硬解析和软解析 </a:t>
            </a:r>
            <a:br>
              <a:rPr lang="zh-CN" altLang="en-US" dirty="0" smtClean="0"/>
            </a:br>
            <a:r>
              <a:rPr lang="zh-CN" altLang="en-US" dirty="0" smtClean="0"/>
              <a:t>　　提到软解析</a:t>
            </a:r>
            <a:r>
              <a:rPr lang="en-US" altLang="zh-CN" dirty="0" smtClean="0"/>
              <a:t>(soft </a:t>
            </a:r>
            <a:r>
              <a:rPr lang="en-US" altLang="zh-CN" dirty="0" err="1" smtClean="0"/>
              <a:t>prase</a:t>
            </a:r>
            <a:r>
              <a:rPr lang="en-US" altLang="zh-CN" dirty="0" smtClean="0"/>
              <a:t>)</a:t>
            </a:r>
            <a:r>
              <a:rPr lang="zh-CN" altLang="en-US" dirty="0" smtClean="0"/>
              <a:t>和硬解析</a:t>
            </a:r>
            <a:r>
              <a:rPr lang="en-US" altLang="zh-CN" dirty="0" smtClean="0"/>
              <a:t>(hard </a:t>
            </a:r>
            <a:r>
              <a:rPr lang="en-US" altLang="zh-CN" dirty="0" err="1" smtClean="0"/>
              <a:t>prase</a:t>
            </a:r>
            <a:r>
              <a:rPr lang="en-US" altLang="zh-CN" dirty="0" smtClean="0"/>
              <a:t>)</a:t>
            </a:r>
            <a:r>
              <a:rPr lang="zh-CN" altLang="en-US" dirty="0" smtClean="0"/>
              <a:t>，就不能不说一下</a:t>
            </a:r>
            <a:r>
              <a:rPr lang="en-US" altLang="zh-CN" dirty="0" smtClean="0"/>
              <a:t>Oracle</a:t>
            </a:r>
            <a:r>
              <a:rPr lang="zh-CN" altLang="en-US" dirty="0" smtClean="0"/>
              <a:t>对</a:t>
            </a:r>
            <a:r>
              <a:rPr lang="en-US" altLang="zh-CN" dirty="0" err="1" smtClean="0"/>
              <a:t>sql</a:t>
            </a:r>
            <a:r>
              <a:rPr lang="zh-CN" altLang="en-US" dirty="0" smtClean="0"/>
              <a:t>的处理过程。当你发出一条</a:t>
            </a:r>
            <a:r>
              <a:rPr lang="en-US" altLang="zh-CN" dirty="0" err="1" smtClean="0"/>
              <a:t>sql</a:t>
            </a:r>
            <a:r>
              <a:rPr lang="zh-CN" altLang="en-US" dirty="0" smtClean="0"/>
              <a:t>语句交付</a:t>
            </a:r>
            <a:r>
              <a:rPr lang="en-US" altLang="zh-CN" dirty="0" smtClean="0"/>
              <a:t>Oracle</a:t>
            </a:r>
            <a:r>
              <a:rPr lang="zh-CN" altLang="en-US" dirty="0" smtClean="0"/>
              <a:t>，在执行和获取结果前，</a:t>
            </a:r>
            <a:r>
              <a:rPr lang="en-US" altLang="zh-CN" dirty="0" smtClean="0"/>
              <a:t>Oracle</a:t>
            </a:r>
            <a:r>
              <a:rPr lang="zh-CN" altLang="en-US" dirty="0" smtClean="0"/>
              <a:t>对此</a:t>
            </a:r>
            <a:r>
              <a:rPr lang="en-US" altLang="zh-CN" dirty="0" err="1" smtClean="0"/>
              <a:t>sql</a:t>
            </a:r>
            <a:r>
              <a:rPr lang="zh-CN" altLang="en-US" dirty="0" smtClean="0"/>
              <a:t>将进行几个步骤的处理过程：</a:t>
            </a:r>
            <a:br>
              <a:rPr lang="zh-CN" altLang="en-US" dirty="0" smtClean="0"/>
            </a:br>
            <a:r>
              <a:rPr lang="zh-CN" altLang="en-US" dirty="0" smtClean="0"/>
              <a:t>　　</a:t>
            </a:r>
            <a:r>
              <a:rPr lang="en-US" altLang="zh-CN" dirty="0" smtClean="0"/>
              <a:t>1</a:t>
            </a:r>
            <a:r>
              <a:rPr lang="zh-CN" altLang="en-US" dirty="0" smtClean="0"/>
              <a:t>、语法检查</a:t>
            </a:r>
            <a:r>
              <a:rPr lang="en-US" altLang="zh-CN" dirty="0" smtClean="0"/>
              <a:t>(syntax check)</a:t>
            </a:r>
            <a:br>
              <a:rPr lang="en-US" altLang="zh-CN" dirty="0" smtClean="0"/>
            </a:br>
            <a:r>
              <a:rPr lang="zh-CN" altLang="en-US" dirty="0" smtClean="0"/>
              <a:t>　　检查此</a:t>
            </a:r>
            <a:r>
              <a:rPr lang="en-US" altLang="zh-CN" dirty="0" err="1" smtClean="0"/>
              <a:t>sql</a:t>
            </a:r>
            <a:r>
              <a:rPr lang="zh-CN" altLang="en-US" dirty="0" smtClean="0"/>
              <a:t>的拼写是否语法。</a:t>
            </a:r>
            <a:br>
              <a:rPr lang="zh-CN" altLang="en-US" dirty="0" smtClean="0"/>
            </a:br>
            <a:r>
              <a:rPr lang="zh-CN" altLang="en-US" dirty="0" smtClean="0"/>
              <a:t>　　</a:t>
            </a:r>
            <a:r>
              <a:rPr lang="en-US" altLang="zh-CN" dirty="0" smtClean="0"/>
              <a:t>2</a:t>
            </a:r>
            <a:r>
              <a:rPr lang="zh-CN" altLang="en-US" dirty="0" smtClean="0"/>
              <a:t>、语义检查</a:t>
            </a:r>
            <a:r>
              <a:rPr lang="en-US" altLang="zh-CN" dirty="0" smtClean="0"/>
              <a:t>(semantic check)</a:t>
            </a:r>
            <a:br>
              <a:rPr lang="en-US" altLang="zh-CN" dirty="0" smtClean="0"/>
            </a:br>
            <a:r>
              <a:rPr lang="zh-CN" altLang="en-US" dirty="0" smtClean="0"/>
              <a:t>　　诸如检查</a:t>
            </a:r>
            <a:r>
              <a:rPr lang="en-US" altLang="zh-CN" dirty="0" err="1" smtClean="0"/>
              <a:t>sql</a:t>
            </a:r>
            <a:r>
              <a:rPr lang="zh-CN" altLang="en-US" dirty="0" smtClean="0"/>
              <a:t>语句中的访问对象是否存在及该用户是否具备相应的权限。</a:t>
            </a:r>
            <a:br>
              <a:rPr lang="zh-CN" altLang="en-US" dirty="0" smtClean="0"/>
            </a:br>
            <a:r>
              <a:rPr lang="zh-CN" altLang="en-US" dirty="0" smtClean="0"/>
              <a:t>　　</a:t>
            </a:r>
            <a:r>
              <a:rPr lang="en-US" altLang="zh-CN" dirty="0" smtClean="0"/>
              <a:t>3</a:t>
            </a:r>
            <a:r>
              <a:rPr lang="zh-CN" altLang="en-US" dirty="0" smtClean="0"/>
              <a:t>、对</a:t>
            </a:r>
            <a:r>
              <a:rPr lang="en-US" altLang="zh-CN" dirty="0" err="1" smtClean="0"/>
              <a:t>sql</a:t>
            </a:r>
            <a:r>
              <a:rPr lang="zh-CN" altLang="en-US" dirty="0" smtClean="0"/>
              <a:t>语句进行解析</a:t>
            </a:r>
            <a:r>
              <a:rPr lang="en-US" altLang="zh-CN" dirty="0" smtClean="0"/>
              <a:t>(</a:t>
            </a:r>
            <a:r>
              <a:rPr lang="en-US" altLang="zh-CN" dirty="0" err="1" smtClean="0"/>
              <a:t>prase</a:t>
            </a:r>
            <a:r>
              <a:rPr lang="en-US" altLang="zh-CN" dirty="0" smtClean="0"/>
              <a:t>)</a:t>
            </a:r>
            <a:br>
              <a:rPr lang="en-US" altLang="zh-CN" dirty="0" smtClean="0"/>
            </a:br>
            <a:r>
              <a:rPr lang="zh-CN" altLang="en-US" dirty="0" smtClean="0"/>
              <a:t>　　利用内部算法对</a:t>
            </a:r>
            <a:r>
              <a:rPr lang="en-US" altLang="zh-CN" dirty="0" err="1" smtClean="0"/>
              <a:t>sql</a:t>
            </a:r>
            <a:r>
              <a:rPr lang="zh-CN" altLang="en-US" dirty="0" smtClean="0"/>
              <a:t>进行解析，生成解析树</a:t>
            </a:r>
            <a:r>
              <a:rPr lang="en-US" altLang="zh-CN" dirty="0" smtClean="0"/>
              <a:t>(parse tree)</a:t>
            </a:r>
            <a:r>
              <a:rPr lang="zh-CN" altLang="en-US" dirty="0" smtClean="0"/>
              <a:t>及执行计划</a:t>
            </a:r>
            <a:r>
              <a:rPr lang="en-US" altLang="zh-CN" dirty="0" smtClean="0"/>
              <a:t>(execution plan)</a:t>
            </a:r>
            <a:r>
              <a:rPr lang="zh-CN" altLang="en-US" dirty="0" smtClean="0"/>
              <a:t>。</a:t>
            </a:r>
            <a:br>
              <a:rPr lang="zh-CN" altLang="en-US" dirty="0" smtClean="0"/>
            </a:br>
            <a:r>
              <a:rPr lang="zh-CN" altLang="en-US" dirty="0" smtClean="0"/>
              <a:t>　　</a:t>
            </a:r>
            <a:r>
              <a:rPr lang="en-US" altLang="zh-CN" dirty="0" smtClean="0"/>
              <a:t>4</a:t>
            </a:r>
            <a:r>
              <a:rPr lang="zh-CN" altLang="en-US" dirty="0" smtClean="0"/>
              <a:t>、执行</a:t>
            </a:r>
            <a:r>
              <a:rPr lang="en-US" altLang="zh-CN" dirty="0" err="1" smtClean="0"/>
              <a:t>sql</a:t>
            </a:r>
            <a:r>
              <a:rPr lang="zh-CN" altLang="en-US" dirty="0" smtClean="0"/>
              <a:t>，返回结果</a:t>
            </a:r>
            <a:r>
              <a:rPr lang="en-US" altLang="zh-CN" dirty="0" smtClean="0"/>
              <a:t>(execute and return)</a:t>
            </a:r>
            <a:br>
              <a:rPr lang="en-US" altLang="zh-CN" dirty="0" smtClean="0"/>
            </a:br>
            <a:r>
              <a:rPr lang="zh-CN" altLang="en-US" dirty="0" smtClean="0"/>
              <a:t>　　其中，软、硬解析就发生在第三个过程里。</a:t>
            </a:r>
            <a:br>
              <a:rPr lang="zh-CN" altLang="en-US" dirty="0" smtClean="0"/>
            </a:br>
            <a:r>
              <a:rPr lang="zh-CN" altLang="en-US" dirty="0" smtClean="0"/>
              <a:t>　　</a:t>
            </a:r>
            <a:r>
              <a:rPr lang="en-US" altLang="zh-CN" dirty="0" smtClean="0"/>
              <a:t>Oracle</a:t>
            </a:r>
            <a:r>
              <a:rPr lang="zh-CN" altLang="en-US" dirty="0" smtClean="0"/>
              <a:t>利用内部的</a:t>
            </a:r>
            <a:r>
              <a:rPr lang="en-US" altLang="zh-CN" dirty="0" smtClean="0"/>
              <a:t>hash</a:t>
            </a:r>
            <a:r>
              <a:rPr lang="zh-CN" altLang="en-US" dirty="0" smtClean="0"/>
              <a:t>算法来取得该</a:t>
            </a:r>
            <a:r>
              <a:rPr lang="en-US" altLang="zh-CN" dirty="0" err="1" smtClean="0"/>
              <a:t>sql</a:t>
            </a:r>
            <a:r>
              <a:rPr lang="zh-CN" altLang="en-US" dirty="0" smtClean="0"/>
              <a:t>的</a:t>
            </a:r>
            <a:r>
              <a:rPr lang="en-US" altLang="zh-CN" dirty="0" smtClean="0"/>
              <a:t>hash</a:t>
            </a:r>
            <a:r>
              <a:rPr lang="zh-CN" altLang="en-US" dirty="0" smtClean="0"/>
              <a:t>值，然后在</a:t>
            </a:r>
            <a:r>
              <a:rPr lang="en-US" altLang="zh-CN" dirty="0" smtClean="0"/>
              <a:t>library cache</a:t>
            </a:r>
            <a:r>
              <a:rPr lang="zh-CN" altLang="en-US" dirty="0" smtClean="0"/>
              <a:t>里查找是否存在该</a:t>
            </a:r>
            <a:r>
              <a:rPr lang="en-US" altLang="zh-CN" dirty="0" smtClean="0"/>
              <a:t>hash</a:t>
            </a:r>
            <a:r>
              <a:rPr lang="zh-CN" altLang="en-US" dirty="0" smtClean="0"/>
              <a:t>值；</a:t>
            </a:r>
            <a:br>
              <a:rPr lang="zh-CN" altLang="en-US" dirty="0" smtClean="0"/>
            </a:br>
            <a:r>
              <a:rPr lang="zh-CN" altLang="en-US" dirty="0" smtClean="0"/>
              <a:t>　　假设存在，则将此</a:t>
            </a:r>
            <a:r>
              <a:rPr lang="en-US" altLang="zh-CN" dirty="0" err="1" smtClean="0"/>
              <a:t>sql</a:t>
            </a:r>
            <a:r>
              <a:rPr lang="zh-CN" altLang="en-US" dirty="0" smtClean="0"/>
              <a:t>与</a:t>
            </a:r>
            <a:r>
              <a:rPr lang="en-US" altLang="zh-CN" dirty="0" smtClean="0"/>
              <a:t>cache</a:t>
            </a:r>
            <a:r>
              <a:rPr lang="zh-CN" altLang="en-US" dirty="0" smtClean="0"/>
              <a:t>中的进行比较；</a:t>
            </a:r>
            <a:br>
              <a:rPr lang="zh-CN" altLang="en-US" dirty="0" smtClean="0"/>
            </a:br>
            <a:r>
              <a:rPr lang="zh-CN" altLang="en-US" dirty="0" smtClean="0"/>
              <a:t>　　假设“相同”，就将利用已有的解析树与执行计划，而省略了优化器的相关工作。这也就是软解析的过程。</a:t>
            </a:r>
            <a:br>
              <a:rPr lang="zh-CN" altLang="en-US" dirty="0" smtClean="0"/>
            </a:br>
            <a:r>
              <a:rPr lang="zh-CN" altLang="en-US" dirty="0" smtClean="0"/>
              <a:t>　　诚然，如果上面的</a:t>
            </a:r>
            <a:r>
              <a:rPr lang="en-US" altLang="zh-CN" dirty="0" smtClean="0"/>
              <a:t>2</a:t>
            </a:r>
            <a:r>
              <a:rPr lang="zh-CN" altLang="en-US" dirty="0" smtClean="0"/>
              <a:t>个假设中任有一个不成立，那么优化器都将进行创建解析树、生成执行计划的动作。这个过程就叫硬解析。</a:t>
            </a:r>
            <a:br>
              <a:rPr lang="zh-CN" altLang="en-US" dirty="0" smtClean="0"/>
            </a:br>
            <a:r>
              <a:rPr lang="zh-CN" altLang="en-US" dirty="0" smtClean="0"/>
              <a:t>　　创建解析树、生成执行计划对于</a:t>
            </a:r>
            <a:r>
              <a:rPr lang="en-US" altLang="zh-CN" dirty="0" err="1" smtClean="0"/>
              <a:t>sql</a:t>
            </a:r>
            <a:r>
              <a:rPr lang="zh-CN" altLang="en-US" dirty="0" smtClean="0"/>
              <a:t>的执行来说是开销昂贵的动作，所以，应当极力避免硬解析，尽量使用软解析。</a:t>
            </a:r>
            <a:endParaRPr lang="en-US" altLang="zh-CN" dirty="0" smtClean="0"/>
          </a:p>
          <a:p>
            <a:endParaRPr lang="en-US" altLang="zh-CN" baseline="0" dirty="0" smtClean="0"/>
          </a:p>
          <a:p>
            <a:r>
              <a:rPr lang="en-US" altLang="zh-CN" baseline="0" dirty="0" smtClean="0"/>
              <a:t>--library </a:t>
            </a:r>
            <a:r>
              <a:rPr lang="en-US" altLang="zh-CN" baseline="0" smtClean="0"/>
              <a:t>cache lock-Null mode:</a:t>
            </a:r>
            <a:endParaRPr lang="en-US" altLang="zh-CN" baseline="0" dirty="0" smtClean="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10</a:t>
            </a:fld>
            <a:endParaRPr lang="en-US" altLang="zh-CN" dirty="0"/>
          </a:p>
        </p:txBody>
      </p:sp>
    </p:spTree>
    <p:extLst>
      <p:ext uri="{BB962C8B-B14F-4D97-AF65-F5344CB8AC3E}">
        <p14:creationId xmlns:p14="http://schemas.microsoft.com/office/powerpoint/2010/main" val="2530825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a:t>
            </a:r>
            <a:r>
              <a:rPr lang="en-US" altLang="zh-CN" dirty="0" smtClean="0"/>
              <a:t>row</a:t>
            </a:r>
            <a:r>
              <a:rPr lang="en-US" altLang="zh-CN" baseline="0" dirty="0" smtClean="0"/>
              <a:t> cache </a:t>
            </a:r>
            <a:r>
              <a:rPr lang="zh-CN" altLang="en-US" baseline="0" dirty="0" smtClean="0"/>
              <a:t>由</a:t>
            </a:r>
            <a:r>
              <a:rPr lang="zh-CN" altLang="en-US" dirty="0" smtClean="0"/>
              <a:t>数据库内部自动管理。</a:t>
            </a:r>
            <a:endParaRPr lang="en-US" altLang="zh-CN" dirty="0" smtClean="0"/>
          </a:p>
          <a:p>
            <a:r>
              <a:rPr lang="zh-CN" altLang="en-US" dirty="0" smtClean="0"/>
              <a:t>－</a:t>
            </a:r>
            <a:r>
              <a:rPr lang="en-US" altLang="zh-CN" dirty="0" smtClean="0"/>
              <a:t>row</a:t>
            </a:r>
            <a:r>
              <a:rPr lang="en-US" altLang="zh-CN" baseline="0" dirty="0" smtClean="0"/>
              <a:t> cache</a:t>
            </a:r>
            <a:r>
              <a:rPr lang="zh-CN" altLang="en-US" baseline="0" dirty="0" smtClean="0"/>
              <a:t>太小，容不下需要的</a:t>
            </a:r>
            <a:r>
              <a:rPr lang="en-US" altLang="zh-CN" baseline="0" dirty="0" smtClean="0"/>
              <a:t>dictionary </a:t>
            </a:r>
            <a:r>
              <a:rPr lang="zh-CN" altLang="en-US" baseline="0" dirty="0" smtClean="0"/>
              <a:t>信息时，</a:t>
            </a:r>
            <a:r>
              <a:rPr lang="en-US" altLang="zh-CN" baseline="0" dirty="0" smtClean="0"/>
              <a:t>server</a:t>
            </a:r>
            <a:r>
              <a:rPr lang="zh-CN" altLang="en-US" baseline="0" dirty="0" smtClean="0"/>
              <a:t>将不得不到</a:t>
            </a:r>
            <a:r>
              <a:rPr lang="en-US" altLang="zh-CN" baseline="0" dirty="0" smtClean="0"/>
              <a:t>system</a:t>
            </a:r>
            <a:r>
              <a:rPr lang="zh-CN" altLang="en-US" baseline="0" dirty="0" smtClean="0"/>
              <a:t>表空间去读取。这导致</a:t>
            </a:r>
            <a:r>
              <a:rPr lang="en-US" altLang="zh-CN" baseline="0" dirty="0" smtClean="0"/>
              <a:t>recursive calls</a:t>
            </a:r>
            <a:r>
              <a:rPr lang="zh-CN" altLang="en-US" baseline="0" dirty="0" smtClean="0"/>
              <a:t>。降低系统性能。</a:t>
            </a:r>
            <a:endParaRPr lang="en-US" altLang="zh-CN" baseline="0" dirty="0" smtClean="0"/>
          </a:p>
          <a:p>
            <a:r>
              <a:rPr lang="zh-CN" altLang="en-US" baseline="0" dirty="0" smtClean="0"/>
              <a:t>－</a:t>
            </a:r>
            <a:r>
              <a:rPr lang="en-US" altLang="zh-CN" baseline="0" dirty="0" smtClean="0"/>
              <a:t>row cache </a:t>
            </a:r>
            <a:r>
              <a:rPr lang="en-US" altLang="zh-CN" baseline="0" dirty="0" err="1" smtClean="0"/>
              <a:t>objects:server</a:t>
            </a:r>
            <a:r>
              <a:rPr lang="zh-CN" altLang="en-US" baseline="0" dirty="0" smtClean="0"/>
              <a:t>进程在</a:t>
            </a:r>
            <a:r>
              <a:rPr lang="en-US" altLang="zh-CN" baseline="0" dirty="0" smtClean="0"/>
              <a:t>row cache</a:t>
            </a:r>
            <a:r>
              <a:rPr lang="zh-CN" altLang="en-US" baseline="0" dirty="0" smtClean="0"/>
              <a:t>中加载、引用、清除数据字典信息之前都需要先获取该</a:t>
            </a:r>
            <a:r>
              <a:rPr lang="en-US" altLang="zh-CN" baseline="0" dirty="0" smtClean="0"/>
              <a:t>latch</a:t>
            </a:r>
            <a:r>
              <a:rPr lang="zh-CN" altLang="en-US" baseline="0" dirty="0" smtClean="0"/>
              <a:t>。一般是由于过度解析时对</a:t>
            </a:r>
            <a:r>
              <a:rPr lang="en-US" altLang="zh-CN" baseline="0" dirty="0" smtClean="0"/>
              <a:t>row cache</a:t>
            </a:r>
            <a:r>
              <a:rPr lang="zh-CN" altLang="en-US" baseline="0" dirty="0" smtClean="0"/>
              <a:t>频繁访问导致。</a:t>
            </a:r>
            <a:endParaRPr lang="en-US" altLang="zh-CN" baseline="0" dirty="0" smtClean="0"/>
          </a:p>
          <a:p>
            <a:r>
              <a:rPr lang="en-US" altLang="zh-CN" baseline="0" dirty="0" smtClean="0"/>
              <a:t>--row cache lock:</a:t>
            </a:r>
            <a:r>
              <a:rPr lang="zh-CN" altLang="en-US" baseline="0" dirty="0" smtClean="0"/>
              <a:t>用于保护数据字典对象定义。高负载下做</a:t>
            </a:r>
            <a:r>
              <a:rPr lang="en-US" altLang="zh-CN" baseline="0" dirty="0" err="1" smtClean="0"/>
              <a:t>ddl</a:t>
            </a:r>
            <a:r>
              <a:rPr lang="zh-CN" altLang="en-US" baseline="0" dirty="0" smtClean="0"/>
              <a:t>等动作时可能出现</a:t>
            </a:r>
            <a:r>
              <a:rPr lang="en-US" altLang="zh-CN" baseline="0" dirty="0" smtClean="0"/>
              <a:t>,</a:t>
            </a:r>
            <a:r>
              <a:rPr lang="zh-CN" altLang="en-US" baseline="0" dirty="0" smtClean="0"/>
              <a:t>另外一般</a:t>
            </a:r>
            <a:r>
              <a:rPr lang="en-US" altLang="zh-CN" baseline="0" dirty="0" smtClean="0"/>
              <a:t>sequence</a:t>
            </a:r>
            <a:r>
              <a:rPr lang="zh-CN" altLang="en-US" baseline="0" dirty="0" smtClean="0"/>
              <a:t>设置不当也容易导致该</a:t>
            </a:r>
            <a:r>
              <a:rPr lang="en-US" altLang="zh-CN" baseline="0" dirty="0" smtClean="0"/>
              <a:t>event</a:t>
            </a:r>
            <a:r>
              <a:rPr lang="zh-CN" altLang="en-US" baseline="0" dirty="0" smtClean="0"/>
              <a:t>出现。</a:t>
            </a:r>
            <a:endParaRPr lang="en-US" altLang="zh-CN" baseline="0" dirty="0" smtClean="0"/>
          </a:p>
          <a:p>
            <a:endParaRPr lang="en-US" altLang="zh-CN" dirty="0" smtClean="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11</a:t>
            </a:fld>
            <a:endParaRPr lang="en-US" altLang="zh-CN" dirty="0"/>
          </a:p>
        </p:txBody>
      </p:sp>
    </p:spTree>
    <p:extLst>
      <p:ext uri="{BB962C8B-B14F-4D97-AF65-F5344CB8AC3E}">
        <p14:creationId xmlns:p14="http://schemas.microsoft.com/office/powerpoint/2010/main" val="1778346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en-US" altLang="zh-CN" dirty="0" smtClean="0"/>
              <a:t>alter table test.test2 storage(</a:t>
            </a:r>
            <a:r>
              <a:rPr lang="en-US" altLang="zh-CN" dirty="0" err="1" smtClean="0"/>
              <a:t>buffer_pool</a:t>
            </a:r>
            <a:r>
              <a:rPr lang="en-US" altLang="zh-CN" dirty="0" smtClean="0"/>
              <a:t> default/keep/recycle) cache;</a:t>
            </a:r>
          </a:p>
          <a:p>
            <a:r>
              <a:rPr lang="en-US" altLang="zh-CN" dirty="0" smtClean="0"/>
              <a:t>-keep:</a:t>
            </a:r>
            <a:r>
              <a:rPr lang="zh-CN" altLang="en-US" dirty="0" smtClean="0"/>
              <a:t>适用于频繁更新的小表</a:t>
            </a:r>
            <a:endParaRPr lang="en-US" altLang="zh-CN" dirty="0" smtClean="0"/>
          </a:p>
          <a:p>
            <a:r>
              <a:rPr lang="en-US" altLang="zh-CN" dirty="0" smtClean="0"/>
              <a:t>-recycle:</a:t>
            </a:r>
            <a:r>
              <a:rPr lang="zh-CN" altLang="en-US" dirty="0" smtClean="0"/>
              <a:t>适用于随机访问的大表</a:t>
            </a:r>
            <a:endParaRPr lang="en-US" altLang="zh-CN" dirty="0" smtClean="0"/>
          </a:p>
          <a:p>
            <a:r>
              <a:rPr lang="en-US" altLang="zh-CN" dirty="0" smtClean="0"/>
              <a:t>-default</a:t>
            </a:r>
            <a:r>
              <a:rPr lang="en-US" altLang="zh-CN" smtClean="0"/>
              <a:t>:</a:t>
            </a:r>
            <a:r>
              <a:rPr lang="zh-CN" altLang="en-US" smtClean="0"/>
              <a:t>缺省 </a:t>
            </a:r>
            <a:endParaRPr lang="en-US" altLang="zh-CN" dirty="0" smtClean="0"/>
          </a:p>
          <a:p>
            <a:endParaRPr lang="en-US" altLang="zh-CN" dirty="0" smtClean="0"/>
          </a:p>
          <a:p>
            <a:r>
              <a:rPr lang="en-US" altLang="zh-CN" dirty="0" smtClean="0"/>
              <a:t>-</a:t>
            </a:r>
            <a:r>
              <a:rPr lang="en-US" altLang="zh-CN" dirty="0" err="1" smtClean="0"/>
              <a:t>lru</a:t>
            </a:r>
            <a:r>
              <a:rPr lang="en-US" altLang="zh-CN" dirty="0" smtClean="0"/>
              <a:t>:</a:t>
            </a:r>
          </a:p>
          <a:p>
            <a:r>
              <a:rPr lang="en-US" altLang="zh-CN" dirty="0" err="1" smtClean="0"/>
              <a:t>lru</a:t>
            </a:r>
            <a:r>
              <a:rPr lang="en-US" altLang="zh-CN" dirty="0" smtClean="0"/>
              <a:t>-&gt;</a:t>
            </a:r>
            <a:r>
              <a:rPr lang="en-US" altLang="zh-CN" dirty="0" err="1" smtClean="0"/>
              <a:t>cpu_count</a:t>
            </a:r>
            <a:r>
              <a:rPr lang="en-US" altLang="zh-CN" dirty="0" smtClean="0"/>
              <a:t>-&gt;_</a:t>
            </a:r>
            <a:r>
              <a:rPr lang="en-US" altLang="zh-CN" dirty="0" err="1" smtClean="0"/>
              <a:t>db_block_lru_latches</a:t>
            </a:r>
            <a:r>
              <a:rPr lang="en-US" altLang="zh-CN" dirty="0" smtClean="0"/>
              <a:t>-&gt;</a:t>
            </a:r>
            <a:r>
              <a:rPr lang="en-US" altLang="zh-CN" dirty="0" err="1" smtClean="0"/>
              <a:t>workingset</a:t>
            </a:r>
            <a:r>
              <a:rPr lang="en-US" altLang="zh-CN" dirty="0" smtClean="0"/>
              <a:t>-&gt;</a:t>
            </a:r>
            <a:r>
              <a:rPr lang="en-US" altLang="zh-CN" dirty="0" err="1" smtClean="0"/>
              <a:t>lru,lruw</a:t>
            </a:r>
            <a:r>
              <a:rPr lang="en-US" altLang="zh-CN" dirty="0" smtClean="0"/>
              <a:t>-&gt;server(</a:t>
            </a:r>
            <a:r>
              <a:rPr lang="en-US" altLang="zh-CN" dirty="0" err="1" smtClean="0"/>
              <a:t>lru,lru</a:t>
            </a:r>
            <a:r>
              <a:rPr lang="en-US" altLang="zh-CN" baseline="0" dirty="0" smtClean="0"/>
              <a:t> aux),</a:t>
            </a:r>
            <a:r>
              <a:rPr lang="en-US" altLang="zh-CN" baseline="0" dirty="0" err="1" smtClean="0"/>
              <a:t>dbwr</a:t>
            </a:r>
            <a:r>
              <a:rPr lang="en-US" altLang="zh-CN" baseline="0" dirty="0" smtClean="0"/>
              <a:t>(</a:t>
            </a:r>
            <a:r>
              <a:rPr lang="en-US" altLang="zh-CN" baseline="0" dirty="0" err="1" smtClean="0"/>
              <a:t>lruw,lruw</a:t>
            </a:r>
            <a:r>
              <a:rPr lang="en-US" altLang="zh-CN" baseline="0" dirty="0" smtClean="0"/>
              <a:t> aux)-&gt;server(</a:t>
            </a:r>
            <a:r>
              <a:rPr lang="en-US" altLang="zh-CN" baseline="0" dirty="0" err="1" smtClean="0"/>
              <a:t>hash_latch,hash_bucket,_db_block_max_scan_pct</a:t>
            </a:r>
            <a:r>
              <a:rPr lang="en-US" altLang="zh-CN" baseline="0" dirty="0" smtClean="0"/>
              <a:t>),</a:t>
            </a:r>
            <a:r>
              <a:rPr lang="en-US" altLang="zh-CN" baseline="0" dirty="0" err="1" smtClean="0"/>
              <a:t>dbwr</a:t>
            </a:r>
            <a:r>
              <a:rPr lang="en-US" altLang="zh-CN" baseline="0" dirty="0" smtClean="0"/>
              <a:t>(_</a:t>
            </a:r>
            <a:r>
              <a:rPr lang="en-US" altLang="zh-CN" baseline="0" dirty="0" err="1" smtClean="0"/>
              <a:t>db_writer_scan_depth_pct</a:t>
            </a:r>
            <a:r>
              <a:rPr lang="en-US" altLang="zh-CN" baseline="0" dirty="0" smtClean="0"/>
              <a:t>)</a:t>
            </a:r>
            <a:endParaRPr lang="en-US" altLang="zh-CN" dirty="0" smtClean="0"/>
          </a:p>
          <a:p>
            <a:r>
              <a:rPr lang="en-US" altLang="zh-CN" dirty="0" smtClean="0"/>
              <a:t>server process:</a:t>
            </a:r>
          </a:p>
          <a:p>
            <a:r>
              <a:rPr lang="en-US" altLang="zh-CN" dirty="0" err="1" smtClean="0"/>
              <a:t>cpu_count</a:t>
            </a:r>
            <a:r>
              <a:rPr lang="en-US" altLang="zh-CN" dirty="0" smtClean="0"/>
              <a:t>                           2          initial number of </a:t>
            </a:r>
            <a:r>
              <a:rPr lang="en-US" altLang="zh-CN" dirty="0" err="1" smtClean="0"/>
              <a:t>cpu's</a:t>
            </a:r>
            <a:r>
              <a:rPr lang="en-US" altLang="zh-CN" dirty="0" smtClean="0"/>
              <a:t> for this instance</a:t>
            </a:r>
          </a:p>
          <a:p>
            <a:r>
              <a:rPr lang="en-US" altLang="zh-CN" dirty="0" smtClean="0"/>
              <a:t>_</a:t>
            </a:r>
            <a:r>
              <a:rPr lang="en-US" altLang="zh-CN" dirty="0" err="1" smtClean="0"/>
              <a:t>db_block_lru_latches</a:t>
            </a:r>
            <a:r>
              <a:rPr lang="en-US" altLang="zh-CN" dirty="0" smtClean="0"/>
              <a:t>               8          number of </a:t>
            </a:r>
            <a:r>
              <a:rPr lang="en-US" altLang="zh-CN" dirty="0" err="1" smtClean="0"/>
              <a:t>lru</a:t>
            </a:r>
            <a:r>
              <a:rPr lang="en-US" altLang="zh-CN" dirty="0" smtClean="0"/>
              <a:t> latches 			--</a:t>
            </a:r>
            <a:r>
              <a:rPr lang="en-US" altLang="zh-CN" dirty="0" err="1" smtClean="0"/>
              <a:t>cpu_count</a:t>
            </a:r>
            <a:r>
              <a:rPr lang="en-US" altLang="zh-CN" dirty="0" smtClean="0"/>
              <a:t>*2</a:t>
            </a:r>
          </a:p>
          <a:p>
            <a:endParaRPr lang="en-US" altLang="zh-CN" dirty="0" smtClean="0"/>
          </a:p>
          <a:p>
            <a:r>
              <a:rPr lang="en-US" altLang="zh-CN" dirty="0" smtClean="0"/>
              <a:t>_</a:t>
            </a:r>
            <a:r>
              <a:rPr lang="en-US" altLang="zh-CN" dirty="0" err="1" smtClean="0"/>
              <a:t>db_block_hash_latches</a:t>
            </a:r>
            <a:r>
              <a:rPr lang="en-US" altLang="zh-CN" dirty="0" smtClean="0"/>
              <a:t>              1024       Number of database block hash latches </a:t>
            </a:r>
          </a:p>
          <a:p>
            <a:r>
              <a:rPr lang="en-US" altLang="zh-CN" dirty="0" smtClean="0"/>
              <a:t>_</a:t>
            </a:r>
            <a:r>
              <a:rPr lang="en-US" altLang="zh-CN" dirty="0" err="1" smtClean="0"/>
              <a:t>db_block_hash_buckets</a:t>
            </a:r>
            <a:r>
              <a:rPr lang="en-US" altLang="zh-CN" dirty="0" smtClean="0"/>
              <a:t>              8009       Number of database block hash buckets 	--buffer</a:t>
            </a:r>
            <a:r>
              <a:rPr lang="en-US" altLang="zh-CN" baseline="0" dirty="0" smtClean="0"/>
              <a:t> block*2</a:t>
            </a:r>
            <a:endParaRPr lang="en-US" altLang="zh-CN" dirty="0" smtClean="0"/>
          </a:p>
          <a:p>
            <a:r>
              <a:rPr lang="en-US" altLang="zh-CN" dirty="0" smtClean="0"/>
              <a:t>_</a:t>
            </a:r>
            <a:r>
              <a:rPr lang="en-US" altLang="zh-CN" dirty="0" err="1" smtClean="0"/>
              <a:t>db_block_max_scan_pct</a:t>
            </a:r>
            <a:r>
              <a:rPr lang="en-US" altLang="zh-CN" dirty="0" smtClean="0"/>
              <a:t>              40         Percentage of buffers to inspect when looking for free</a:t>
            </a:r>
          </a:p>
          <a:p>
            <a:endParaRPr lang="en-US" altLang="zh-CN" dirty="0" smtClean="0"/>
          </a:p>
          <a:p>
            <a:r>
              <a:rPr lang="en-US" altLang="zh-CN" dirty="0" err="1" smtClean="0"/>
              <a:t>dbwr</a:t>
            </a:r>
            <a:r>
              <a:rPr lang="en-US" altLang="zh-CN" dirty="0" smtClean="0"/>
              <a:t> process:</a:t>
            </a:r>
          </a:p>
          <a:p>
            <a:r>
              <a:rPr lang="en-US" altLang="zh-CN" dirty="0" err="1" smtClean="0"/>
              <a:t>db_writer_processes</a:t>
            </a:r>
            <a:r>
              <a:rPr lang="en-US" altLang="zh-CN" dirty="0" smtClean="0"/>
              <a:t>                 1          number of background database writer  processes to start</a:t>
            </a:r>
          </a:p>
          <a:p>
            <a:r>
              <a:rPr lang="en-US" altLang="zh-CN" dirty="0" smtClean="0"/>
              <a:t>_</a:t>
            </a:r>
            <a:r>
              <a:rPr lang="en-US" altLang="zh-CN" dirty="0" err="1" smtClean="0"/>
              <a:t>db_writer_scan_depth_pct</a:t>
            </a:r>
            <a:r>
              <a:rPr lang="en-US" altLang="zh-CN" dirty="0" smtClean="0"/>
              <a:t>           25         Percentage of LRU buffers for </a:t>
            </a:r>
            <a:r>
              <a:rPr lang="en-US" altLang="zh-CN" dirty="0" err="1" smtClean="0"/>
              <a:t>dbwr</a:t>
            </a:r>
            <a:r>
              <a:rPr lang="en-US" altLang="zh-CN" dirty="0" smtClean="0"/>
              <a:t> to scan when looking for dirt</a:t>
            </a:r>
          </a:p>
          <a:p>
            <a:r>
              <a:rPr lang="en-US" altLang="zh-CN" dirty="0" smtClean="0"/>
              <a:t>_</a:t>
            </a:r>
            <a:r>
              <a:rPr lang="en-US" altLang="zh-CN" dirty="0" err="1" smtClean="0"/>
              <a:t>db_large_dirty_queue</a:t>
            </a:r>
            <a:r>
              <a:rPr lang="en-US" altLang="zh-CN" smtClean="0"/>
              <a:t>               25         Number of buffers which force dirty queue to be written</a:t>
            </a:r>
            <a:endParaRPr lang="en-US" altLang="zh-CN" dirty="0" smtClean="0"/>
          </a:p>
          <a:p>
            <a:endParaRPr lang="en-US" altLang="zh-CN" dirty="0" smtClean="0"/>
          </a:p>
          <a:p>
            <a:r>
              <a:rPr lang="en-US" b="1" dirty="0" smtClean="0"/>
              <a:t>The LRU Algorithm and Full Table Scans</a:t>
            </a:r>
          </a:p>
          <a:p>
            <a:r>
              <a:rPr lang="en-US" dirty="0" smtClean="0"/>
              <a:t>When the user process is performing a full table scan, it reads the blocks of the table into buffers and puts them on the LRU end (instead of the MRU end) of the LRU list. This is because a fully scanned table usually is needed only briefly, so the blocks should be moved out quickly to leave more frequently used blocks in the cache.</a:t>
            </a:r>
          </a:p>
          <a:p>
            <a:r>
              <a:rPr lang="en-US" dirty="0" smtClean="0"/>
              <a:t>You can control this default behavior of blocks involved in table scans on a table-by-table basis. To specify that blocks of the table are to be placed at the MRU end of the list during a full table scan, use the CACHE clause when creating or altering a table or cluster. You can specify this behavior for small lookup tables or large static historical tables to avoid I/O on subsequent accesses of the table.</a:t>
            </a:r>
          </a:p>
          <a:p>
            <a:endParaRPr lang="en-US" altLang="zh-CN" dirty="0" smtClean="0"/>
          </a:p>
          <a:p>
            <a:r>
              <a:rPr lang="en-US" altLang="zh-CN" dirty="0" smtClean="0"/>
              <a:t>-cache buffer chains:</a:t>
            </a:r>
          </a:p>
          <a:p>
            <a:r>
              <a:rPr lang="en-US" altLang="zh-CN" dirty="0" smtClean="0"/>
              <a:t>	1</a:t>
            </a:r>
            <a:r>
              <a:rPr lang="en-US" altLang="zh-CN" baseline="0" dirty="0" smtClean="0"/>
              <a:t> </a:t>
            </a:r>
            <a:r>
              <a:rPr lang="zh-CN" altLang="en-US" baseline="0" dirty="0" smtClean="0"/>
              <a:t>热块</a:t>
            </a:r>
            <a:endParaRPr lang="en-US" altLang="zh-CN" baseline="0" dirty="0" smtClean="0"/>
          </a:p>
          <a:p>
            <a:r>
              <a:rPr lang="en-US" altLang="zh-CN" baseline="0" dirty="0" smtClean="0"/>
              <a:t>	2 </a:t>
            </a:r>
            <a:r>
              <a:rPr lang="zh-CN" altLang="en-US" baseline="0" dirty="0" smtClean="0"/>
              <a:t>调</a:t>
            </a:r>
            <a:r>
              <a:rPr lang="en-US" altLang="zh-CN" baseline="0" dirty="0" err="1" smtClean="0"/>
              <a:t>sql</a:t>
            </a:r>
            <a:endParaRPr lang="en-US" altLang="zh-CN" baseline="0" dirty="0" smtClean="0"/>
          </a:p>
          <a:p>
            <a:r>
              <a:rPr lang="en-US" altLang="zh-CN" baseline="0" dirty="0" smtClean="0"/>
              <a:t>	3 </a:t>
            </a:r>
            <a:r>
              <a:rPr lang="zh-CN" altLang="en-US" baseline="0" dirty="0" smtClean="0"/>
              <a:t>调</a:t>
            </a:r>
            <a:r>
              <a:rPr lang="en-US" altLang="zh-CN" baseline="0" dirty="0" smtClean="0"/>
              <a:t>_</a:t>
            </a:r>
            <a:r>
              <a:rPr lang="en-US" altLang="zh-CN" baseline="0" dirty="0" err="1" smtClean="0"/>
              <a:t>db_block_hash_buckets</a:t>
            </a:r>
            <a:r>
              <a:rPr lang="en-US" altLang="zh-CN" baseline="0" dirty="0" smtClean="0"/>
              <a:t> &amp; _</a:t>
            </a:r>
            <a:r>
              <a:rPr lang="en-US" altLang="zh-CN" baseline="0" dirty="0" err="1" smtClean="0"/>
              <a:t>db_block_hash_latches</a:t>
            </a:r>
            <a:endParaRPr lang="en-US" altLang="zh-CN" dirty="0" smtClean="0"/>
          </a:p>
          <a:p>
            <a:endParaRPr lang="zh-CN" altLang="en-US" dirty="0" smtClean="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12</a:t>
            </a:fld>
            <a:endParaRPr lang="en-US" altLang="zh-CN" dirty="0"/>
          </a:p>
        </p:txBody>
      </p:sp>
    </p:spTree>
    <p:extLst>
      <p:ext uri="{BB962C8B-B14F-4D97-AF65-F5344CB8AC3E}">
        <p14:creationId xmlns:p14="http://schemas.microsoft.com/office/powerpoint/2010/main" val="2146496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en-US" altLang="zh-CN" sz="1200" kern="1200" dirty="0" smtClean="0">
                <a:solidFill>
                  <a:schemeClr val="tx1"/>
                </a:solidFill>
                <a:latin typeface="Arial" charset="0"/>
                <a:ea typeface="宋体" pitchFamily="2" charset="-122"/>
                <a:cs typeface="+mn-cs"/>
              </a:rPr>
              <a:t>commit</a:t>
            </a:r>
            <a:r>
              <a:rPr lang="zh-CN" altLang="en-US" sz="1200" kern="1200" dirty="0" smtClean="0">
                <a:solidFill>
                  <a:schemeClr val="tx1"/>
                </a:solidFill>
                <a:latin typeface="Arial" charset="0"/>
                <a:ea typeface="宋体" pitchFamily="2" charset="-122"/>
                <a:cs typeface="+mn-cs"/>
              </a:rPr>
              <a:t>过多导致</a:t>
            </a:r>
            <a:endParaRPr lang="en-US" altLang="zh-CN" sz="1200" kern="1200" dirty="0" smtClean="0">
              <a:solidFill>
                <a:schemeClr val="tx1"/>
              </a:solidFill>
              <a:latin typeface="Arial" charset="0"/>
              <a:ea typeface="宋体" pitchFamily="2" charset="-122"/>
              <a:cs typeface="+mn-cs"/>
            </a:endParaRPr>
          </a:p>
          <a:p>
            <a:r>
              <a:rPr lang="en-US" altLang="zh-CN" sz="1200" kern="1200" dirty="0" smtClean="0">
                <a:solidFill>
                  <a:schemeClr val="tx1"/>
                </a:solidFill>
                <a:latin typeface="Arial" charset="0"/>
                <a:ea typeface="宋体" pitchFamily="2" charset="-122"/>
                <a:cs typeface="+mn-cs"/>
              </a:rPr>
              <a:t>	1</a:t>
            </a:r>
            <a:r>
              <a:rPr lang="en-US" altLang="zh-CN" sz="1200" kern="1200" baseline="0" dirty="0" smtClean="0">
                <a:solidFill>
                  <a:schemeClr val="tx1"/>
                </a:solidFill>
                <a:latin typeface="Arial" charset="0"/>
                <a:ea typeface="宋体" pitchFamily="2" charset="-122"/>
                <a:cs typeface="+mn-cs"/>
              </a:rPr>
              <a:t> </a:t>
            </a:r>
            <a:r>
              <a:rPr lang="en-US" altLang="zh-CN" sz="1200" kern="1200" dirty="0" smtClean="0">
                <a:solidFill>
                  <a:schemeClr val="tx1"/>
                </a:solidFill>
                <a:latin typeface="Arial" charset="0"/>
                <a:ea typeface="宋体" pitchFamily="2" charset="-122"/>
                <a:cs typeface="+mn-cs"/>
              </a:rPr>
              <a:t>redo wastage</a:t>
            </a:r>
          </a:p>
          <a:p>
            <a:r>
              <a:rPr lang="en-US" altLang="zh-CN" sz="1200" kern="1200" dirty="0" smtClean="0">
                <a:solidFill>
                  <a:schemeClr val="tx1"/>
                </a:solidFill>
                <a:latin typeface="Arial" charset="0"/>
                <a:ea typeface="宋体" pitchFamily="2" charset="-122"/>
                <a:cs typeface="+mn-cs"/>
              </a:rPr>
              <a:t>	2 </a:t>
            </a:r>
            <a:r>
              <a:rPr lang="en-US" altLang="zh-CN" sz="1200" kern="1200" dirty="0" err="1" smtClean="0">
                <a:solidFill>
                  <a:schemeClr val="tx1"/>
                </a:solidFill>
                <a:latin typeface="Arial" charset="0"/>
                <a:ea typeface="宋体" pitchFamily="2" charset="-122"/>
                <a:cs typeface="+mn-cs"/>
              </a:rPr>
              <a:t>lgwr</a:t>
            </a:r>
            <a:r>
              <a:rPr lang="zh-CN" altLang="en-US" sz="1200" kern="1200" dirty="0" smtClean="0">
                <a:solidFill>
                  <a:schemeClr val="tx1"/>
                </a:solidFill>
                <a:latin typeface="Arial" charset="0"/>
                <a:ea typeface="宋体" pitchFamily="2" charset="-122"/>
                <a:cs typeface="+mn-cs"/>
              </a:rPr>
              <a:t>频繁启动</a:t>
            </a:r>
            <a:r>
              <a:rPr lang="en-US" altLang="zh-CN" sz="1200" kern="1200" dirty="0" smtClean="0">
                <a:solidFill>
                  <a:schemeClr val="tx1"/>
                </a:solidFill>
                <a:latin typeface="Arial" charset="0"/>
                <a:ea typeface="宋体" pitchFamily="2" charset="-122"/>
                <a:cs typeface="+mn-cs"/>
              </a:rPr>
              <a:t>-&gt;</a:t>
            </a:r>
            <a:r>
              <a:rPr lang="zh-CN" altLang="en-US" sz="1200" kern="1200" dirty="0" smtClean="0">
                <a:solidFill>
                  <a:schemeClr val="tx1"/>
                </a:solidFill>
                <a:latin typeface="Arial" charset="0"/>
                <a:ea typeface="宋体" pitchFamily="2" charset="-122"/>
                <a:cs typeface="+mn-cs"/>
              </a:rPr>
              <a:t>相关</a:t>
            </a:r>
            <a:r>
              <a:rPr lang="en-US" altLang="zh-CN" sz="1200" kern="1200" dirty="0" smtClean="0">
                <a:solidFill>
                  <a:schemeClr val="tx1"/>
                </a:solidFill>
                <a:latin typeface="Arial" charset="0"/>
                <a:ea typeface="宋体" pitchFamily="2" charset="-122"/>
                <a:cs typeface="+mn-cs"/>
              </a:rPr>
              <a:t>latch</a:t>
            </a:r>
            <a:r>
              <a:rPr lang="zh-CN" altLang="en-US" sz="1200" kern="1200" dirty="0" smtClean="0">
                <a:solidFill>
                  <a:schemeClr val="tx1"/>
                </a:solidFill>
                <a:latin typeface="Arial" charset="0"/>
                <a:ea typeface="宋体" pitchFamily="2" charset="-122"/>
                <a:cs typeface="+mn-cs"/>
              </a:rPr>
              <a:t>争用</a:t>
            </a:r>
            <a:endParaRPr lang="en-US" altLang="zh-CN" sz="1200" kern="1200" dirty="0" smtClean="0">
              <a:solidFill>
                <a:schemeClr val="tx1"/>
              </a:solidFill>
              <a:latin typeface="Arial" charset="0"/>
              <a:ea typeface="宋体" pitchFamily="2" charset="-122"/>
              <a:cs typeface="+mn-cs"/>
            </a:endParaRPr>
          </a:p>
          <a:p>
            <a:r>
              <a:rPr lang="en-US" altLang="zh-CN" dirty="0" smtClean="0"/>
              <a:t>redo allocation latch :</a:t>
            </a:r>
            <a:r>
              <a:rPr lang="en-US" dirty="0" smtClean="0"/>
              <a:t>LOG_PARALLELISM</a:t>
            </a:r>
          </a:p>
          <a:p>
            <a:pPr lvl="1"/>
            <a:r>
              <a:rPr lang="en-US" dirty="0" smtClean="0"/>
              <a:t>In Oracle9.2, multiple redo allocation latches become possible with init.ora LOG_PARALLELISM. The log buffer is split in multiple LOG_PARALLELISM areas that each have a size of init.ora LOG_BUFFER. The allocation job of each area is protected by a specific redo allocation latch. </a:t>
            </a:r>
          </a:p>
          <a:p>
            <a:r>
              <a:rPr lang="en-US" altLang="zh-CN" sz="1200" kern="1200" dirty="0" smtClean="0">
                <a:solidFill>
                  <a:schemeClr val="tx1"/>
                </a:solidFill>
                <a:latin typeface="Arial" charset="0"/>
                <a:ea typeface="宋体" pitchFamily="2" charset="-122"/>
                <a:cs typeface="+mn-cs"/>
              </a:rPr>
              <a:t>redo</a:t>
            </a:r>
            <a:r>
              <a:rPr lang="zh-CN" altLang="en-US" sz="1200" kern="1200" dirty="0" smtClean="0">
                <a:solidFill>
                  <a:schemeClr val="tx1"/>
                </a:solidFill>
                <a:latin typeface="Arial" charset="0"/>
                <a:ea typeface="宋体" pitchFamily="2" charset="-122"/>
                <a:cs typeface="+mn-cs"/>
              </a:rPr>
              <a:t>相关信息查看：</a:t>
            </a:r>
            <a:endParaRPr lang="en-US" altLang="zh-CN" sz="1200" kern="1200" dirty="0" smtClean="0">
              <a:solidFill>
                <a:schemeClr val="tx1"/>
              </a:solidFill>
              <a:latin typeface="Arial" charset="0"/>
              <a:ea typeface="宋体"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kern="1200" dirty="0" smtClean="0">
                <a:solidFill>
                  <a:schemeClr val="tx1"/>
                </a:solidFill>
                <a:latin typeface="Arial" charset="0"/>
                <a:ea typeface="宋体" pitchFamily="2" charset="-122"/>
                <a:cs typeface="+mn-cs"/>
              </a:rPr>
              <a:t>	</a:t>
            </a:r>
            <a:r>
              <a:rPr lang="zh-CN" altLang="en-US" sz="1200" kern="1200" dirty="0" smtClean="0">
                <a:solidFill>
                  <a:schemeClr val="tx1"/>
                </a:solidFill>
                <a:latin typeface="Arial" charset="0"/>
                <a:ea typeface="宋体" pitchFamily="2" charset="-122"/>
                <a:cs typeface="+mn-cs"/>
              </a:rPr>
              <a:t> </a:t>
            </a:r>
            <a:r>
              <a:rPr lang="en-US" altLang="zh-CN" sz="1200" kern="1200" dirty="0" smtClean="0">
                <a:solidFill>
                  <a:schemeClr val="tx1"/>
                </a:solidFill>
                <a:latin typeface="Arial" charset="0"/>
                <a:ea typeface="宋体" pitchFamily="2" charset="-122"/>
                <a:cs typeface="+mn-cs"/>
              </a:rPr>
              <a:t>select </a:t>
            </a:r>
            <a:r>
              <a:rPr lang="en-US" altLang="zh-CN" sz="1200" kern="1200" dirty="0" err="1" smtClean="0">
                <a:solidFill>
                  <a:schemeClr val="tx1"/>
                </a:solidFill>
                <a:latin typeface="Arial" charset="0"/>
                <a:ea typeface="宋体" pitchFamily="2" charset="-122"/>
                <a:cs typeface="+mn-cs"/>
              </a:rPr>
              <a:t>name,value</a:t>
            </a:r>
            <a:r>
              <a:rPr lang="en-US" altLang="zh-CN" sz="1200" kern="1200" dirty="0" smtClean="0">
                <a:solidFill>
                  <a:schemeClr val="tx1"/>
                </a:solidFill>
                <a:latin typeface="Arial" charset="0"/>
                <a:ea typeface="宋体" pitchFamily="2" charset="-122"/>
                <a:cs typeface="+mn-cs"/>
              </a:rPr>
              <a:t> from </a:t>
            </a:r>
            <a:r>
              <a:rPr lang="en-US" altLang="zh-CN" sz="1200" kern="1200" dirty="0" err="1" smtClean="0">
                <a:solidFill>
                  <a:schemeClr val="tx1"/>
                </a:solidFill>
                <a:latin typeface="Arial" charset="0"/>
                <a:ea typeface="宋体" pitchFamily="2" charset="-122"/>
                <a:cs typeface="+mn-cs"/>
              </a:rPr>
              <a:t>v$sysstat</a:t>
            </a:r>
            <a:r>
              <a:rPr lang="en-US" altLang="zh-CN" sz="1200" kern="1200" dirty="0" smtClean="0">
                <a:solidFill>
                  <a:schemeClr val="tx1"/>
                </a:solidFill>
                <a:latin typeface="Arial" charset="0"/>
                <a:ea typeface="宋体" pitchFamily="2" charset="-122"/>
                <a:cs typeface="+mn-cs"/>
              </a:rPr>
              <a:t> where name like ‘%redo%’ order by name;</a:t>
            </a:r>
            <a:br>
              <a:rPr lang="en-US" altLang="zh-CN" sz="1200" kern="1200" dirty="0" smtClean="0">
                <a:solidFill>
                  <a:schemeClr val="tx1"/>
                </a:solidFill>
                <a:latin typeface="Arial" charset="0"/>
                <a:ea typeface="宋体" pitchFamily="2" charset="-122"/>
                <a:cs typeface="+mn-cs"/>
              </a:rPr>
            </a:br>
            <a:r>
              <a:rPr lang="en-US" altLang="zh-CN" sz="1200" kern="1200" dirty="0" err="1" smtClean="0">
                <a:solidFill>
                  <a:schemeClr val="tx1"/>
                </a:solidFill>
                <a:latin typeface="Arial" charset="0"/>
                <a:ea typeface="宋体" pitchFamily="2" charset="-122"/>
                <a:cs typeface="+mn-cs"/>
              </a:rPr>
              <a:t>lgwr</a:t>
            </a:r>
            <a:r>
              <a:rPr lang="zh-CN" altLang="en-US" sz="1200" kern="1200" dirty="0" smtClean="0">
                <a:solidFill>
                  <a:schemeClr val="tx1"/>
                </a:solidFill>
                <a:latin typeface="Arial" charset="0"/>
                <a:ea typeface="宋体" pitchFamily="2" charset="-122"/>
                <a:cs typeface="+mn-cs"/>
              </a:rPr>
              <a:t>写</a:t>
            </a:r>
            <a:r>
              <a:rPr lang="en-US" altLang="zh-CN" sz="1200" kern="1200" dirty="0" smtClean="0">
                <a:solidFill>
                  <a:schemeClr val="tx1"/>
                </a:solidFill>
                <a:latin typeface="Arial" charset="0"/>
                <a:ea typeface="宋体" pitchFamily="2" charset="-122"/>
                <a:cs typeface="+mn-cs"/>
              </a:rPr>
              <a:t>log</a:t>
            </a:r>
            <a:r>
              <a:rPr lang="zh-CN" altLang="en-US" sz="1200" kern="1200" dirty="0" smtClean="0">
                <a:solidFill>
                  <a:schemeClr val="tx1"/>
                </a:solidFill>
                <a:latin typeface="Arial" charset="0"/>
                <a:ea typeface="宋体" pitchFamily="2" charset="-122"/>
                <a:cs typeface="+mn-cs"/>
              </a:rPr>
              <a:t>速度：</a:t>
            </a:r>
            <a:endParaRPr lang="en-US" altLang="zh-CN" sz="1200" kern="1200" dirty="0" smtClean="0">
              <a:solidFill>
                <a:schemeClr val="tx1"/>
              </a:solidFill>
              <a:latin typeface="Arial" charset="0"/>
              <a:ea typeface="宋体" pitchFamily="2" charset="-122"/>
              <a:cs typeface="+mn-cs"/>
            </a:endParaRPr>
          </a:p>
          <a:p>
            <a:r>
              <a:rPr lang="en-US" altLang="zh-CN" sz="1200" kern="1200" dirty="0" smtClean="0">
                <a:solidFill>
                  <a:schemeClr val="tx1"/>
                </a:solidFill>
                <a:latin typeface="Arial" charset="0"/>
                <a:ea typeface="宋体" pitchFamily="2" charset="-122"/>
                <a:cs typeface="+mn-cs"/>
              </a:rPr>
              <a:t>	select </a:t>
            </a:r>
            <a:r>
              <a:rPr lang="en-US" altLang="zh-CN" sz="1200" kern="1200" dirty="0" err="1" smtClean="0">
                <a:solidFill>
                  <a:schemeClr val="tx1"/>
                </a:solidFill>
                <a:latin typeface="Arial" charset="0"/>
                <a:ea typeface="宋体" pitchFamily="2" charset="-122"/>
                <a:cs typeface="+mn-cs"/>
              </a:rPr>
              <a:t>total_waits,time_waited,average_wait,time_waited</a:t>
            </a:r>
            <a:r>
              <a:rPr lang="en-US" altLang="zh-CN" sz="1200" kern="1200" dirty="0" smtClean="0">
                <a:solidFill>
                  <a:schemeClr val="tx1"/>
                </a:solidFill>
                <a:latin typeface="Arial" charset="0"/>
                <a:ea typeface="宋体" pitchFamily="2" charset="-122"/>
                <a:cs typeface="+mn-cs"/>
              </a:rPr>
              <a:t>/</a:t>
            </a:r>
            <a:r>
              <a:rPr lang="en-US" altLang="zh-CN" sz="1200" kern="1200" dirty="0" err="1" smtClean="0">
                <a:solidFill>
                  <a:schemeClr val="tx1"/>
                </a:solidFill>
                <a:latin typeface="Arial" charset="0"/>
                <a:ea typeface="宋体" pitchFamily="2" charset="-122"/>
                <a:cs typeface="+mn-cs"/>
              </a:rPr>
              <a:t>total_waits</a:t>
            </a:r>
            <a:r>
              <a:rPr lang="en-US" altLang="zh-CN" sz="1200" kern="1200" dirty="0" smtClean="0">
                <a:solidFill>
                  <a:schemeClr val="tx1"/>
                </a:solidFill>
                <a:latin typeface="Arial" charset="0"/>
                <a:ea typeface="宋体" pitchFamily="2" charset="-122"/>
                <a:cs typeface="+mn-cs"/>
              </a:rPr>
              <a:t> as </a:t>
            </a:r>
            <a:r>
              <a:rPr lang="en-US" altLang="zh-CN" sz="1200" kern="1200" dirty="0" err="1" smtClean="0">
                <a:solidFill>
                  <a:schemeClr val="tx1"/>
                </a:solidFill>
                <a:latin typeface="Arial" charset="0"/>
                <a:ea typeface="宋体" pitchFamily="2" charset="-122"/>
                <a:cs typeface="+mn-cs"/>
              </a:rPr>
              <a:t>avg</a:t>
            </a:r>
            <a:r>
              <a:rPr lang="en-US" altLang="zh-CN" sz="1200" kern="1200" dirty="0" smtClean="0">
                <a:solidFill>
                  <a:schemeClr val="tx1"/>
                </a:solidFill>
                <a:latin typeface="Arial" charset="0"/>
                <a:ea typeface="宋体" pitchFamily="2" charset="-122"/>
                <a:cs typeface="+mn-cs"/>
              </a:rPr>
              <a:t> </a:t>
            </a:r>
          </a:p>
          <a:p>
            <a:r>
              <a:rPr lang="en-US" altLang="zh-CN" sz="1200" kern="1200" dirty="0" smtClean="0">
                <a:solidFill>
                  <a:schemeClr val="tx1"/>
                </a:solidFill>
                <a:latin typeface="Arial" charset="0"/>
                <a:ea typeface="宋体" pitchFamily="2" charset="-122"/>
                <a:cs typeface="+mn-cs"/>
              </a:rPr>
              <a:t>	from </a:t>
            </a:r>
            <a:r>
              <a:rPr lang="en-US" altLang="zh-CN" sz="1200" kern="1200" dirty="0" err="1" smtClean="0">
                <a:solidFill>
                  <a:schemeClr val="tx1"/>
                </a:solidFill>
                <a:latin typeface="Arial" charset="0"/>
                <a:ea typeface="宋体" pitchFamily="2" charset="-122"/>
                <a:cs typeface="+mn-cs"/>
              </a:rPr>
              <a:t>v$system_event</a:t>
            </a:r>
            <a:r>
              <a:rPr lang="en-US" altLang="zh-CN" sz="1200" kern="1200" dirty="0" smtClean="0">
                <a:solidFill>
                  <a:schemeClr val="tx1"/>
                </a:solidFill>
                <a:latin typeface="Arial" charset="0"/>
                <a:ea typeface="宋体" pitchFamily="2" charset="-122"/>
                <a:cs typeface="+mn-cs"/>
              </a:rPr>
              <a:t> where event = 'log file parallel write';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sz="1200" kern="1200" dirty="0" smtClean="0">
              <a:solidFill>
                <a:schemeClr val="tx1"/>
              </a:solidFill>
              <a:latin typeface="Arial" charset="0"/>
              <a:ea typeface="宋体" pitchFamily="2" charset="-122"/>
              <a:cs typeface="+mn-cs"/>
            </a:endParaRPr>
          </a:p>
          <a:p>
            <a:endParaRPr lang="en-US" altLang="zh-CN" sz="1200" kern="1200" dirty="0" smtClean="0">
              <a:solidFill>
                <a:schemeClr val="tx1"/>
              </a:solidFill>
              <a:latin typeface="Arial" charset="0"/>
              <a:ea typeface="宋体" pitchFamily="2" charset="-122"/>
              <a:cs typeface="+mn-cs"/>
            </a:endParaRPr>
          </a:p>
          <a:p>
            <a:r>
              <a:rPr lang="en-US" altLang="zh-CN" sz="1200" kern="1200" dirty="0" smtClean="0">
                <a:solidFill>
                  <a:schemeClr val="tx1"/>
                </a:solidFill>
                <a:latin typeface="Arial" charset="0"/>
                <a:ea typeface="宋体" pitchFamily="2" charset="-122"/>
                <a:cs typeface="+mn-cs"/>
              </a:rPr>
              <a:t>dump redo log</a:t>
            </a:r>
            <a:r>
              <a:rPr lang="zh-CN" altLang="en-US" sz="1200" kern="1200" dirty="0" smtClean="0">
                <a:solidFill>
                  <a:schemeClr val="tx1"/>
                </a:solidFill>
                <a:latin typeface="Arial" charset="0"/>
                <a:ea typeface="宋体" pitchFamily="2" charset="-122"/>
                <a:cs typeface="+mn-cs"/>
              </a:rPr>
              <a:t>：</a:t>
            </a:r>
            <a:endParaRPr lang="en-US" altLang="zh-CN" sz="1200" kern="1200" dirty="0" smtClean="0">
              <a:solidFill>
                <a:schemeClr val="tx1"/>
              </a:solidFill>
              <a:latin typeface="Arial" charset="0"/>
              <a:ea typeface="宋体" pitchFamily="2" charset="-122"/>
              <a:cs typeface="+mn-cs"/>
            </a:endParaRPr>
          </a:p>
          <a:p>
            <a:endParaRPr lang="zh-CN" altLang="en-US" sz="1200" kern="1200" dirty="0" smtClean="0">
              <a:solidFill>
                <a:schemeClr val="tx1"/>
              </a:solidFill>
              <a:latin typeface="Arial" charset="0"/>
              <a:ea typeface="宋体" pitchFamily="2" charset="-122"/>
              <a:cs typeface="+mn-cs"/>
            </a:endParaRPr>
          </a:p>
          <a:p>
            <a:r>
              <a:rPr lang="en-US" altLang="zh-CN" sz="1200" b="1" kern="1200" dirty="0" smtClean="0">
                <a:solidFill>
                  <a:schemeClr val="tx1"/>
                </a:solidFill>
                <a:latin typeface="Arial" charset="0"/>
                <a:ea typeface="宋体" pitchFamily="2" charset="-122"/>
                <a:cs typeface="+mn-cs"/>
              </a:rPr>
              <a:t>REDO RECORD</a:t>
            </a:r>
            <a:r>
              <a:rPr lang="zh-CN" altLang="en-US" sz="1200" kern="1200" dirty="0" smtClean="0">
                <a:solidFill>
                  <a:schemeClr val="tx1"/>
                </a:solidFill>
                <a:latin typeface="Arial" charset="0"/>
                <a:ea typeface="宋体" pitchFamily="2" charset="-122"/>
                <a:cs typeface="+mn-cs"/>
              </a:rPr>
              <a:t> </a:t>
            </a:r>
            <a:r>
              <a:rPr lang="en-US" altLang="zh-CN" sz="1200" kern="1200" dirty="0" smtClean="0">
                <a:solidFill>
                  <a:schemeClr val="tx1"/>
                </a:solidFill>
                <a:latin typeface="Arial" charset="0"/>
                <a:ea typeface="宋体" pitchFamily="2" charset="-122"/>
                <a:cs typeface="+mn-cs"/>
              </a:rPr>
              <a:t>- Thread:1 RBA: 0x00005a.00000009.0010 LEN: 0x01a8 VLD: 0x01</a:t>
            </a:r>
          </a:p>
          <a:p>
            <a:r>
              <a:rPr lang="en-US" altLang="zh-CN" sz="1200" kern="1200" dirty="0" smtClean="0">
                <a:solidFill>
                  <a:schemeClr val="tx1"/>
                </a:solidFill>
                <a:latin typeface="Arial" charset="0"/>
                <a:ea typeface="宋体" pitchFamily="2" charset="-122"/>
                <a:cs typeface="+mn-cs"/>
              </a:rPr>
              <a:t>SCN: 0x0020.6a786cf7 SUBSCN:  1 04/28/2008 14:42:12</a:t>
            </a:r>
          </a:p>
          <a:p>
            <a:r>
              <a:rPr lang="zh-CN" altLang="en-US" sz="1200" kern="1200" dirty="0" smtClean="0">
                <a:solidFill>
                  <a:schemeClr val="tx1"/>
                </a:solidFill>
                <a:latin typeface="Arial" charset="0"/>
                <a:ea typeface="宋体" pitchFamily="2" charset="-122"/>
                <a:cs typeface="+mn-cs"/>
              </a:rPr>
              <a:t> </a:t>
            </a:r>
            <a:r>
              <a:rPr lang="en-US" altLang="zh-CN" sz="1200" kern="1200" dirty="0" smtClean="0">
                <a:solidFill>
                  <a:schemeClr val="tx1"/>
                </a:solidFill>
                <a:latin typeface="Arial" charset="0"/>
                <a:ea typeface="宋体" pitchFamily="2" charset="-122"/>
                <a:cs typeface="+mn-cs"/>
              </a:rPr>
              <a:t>…</a:t>
            </a:r>
          </a:p>
          <a:p>
            <a:r>
              <a:rPr lang="en-US" altLang="zh-CN" sz="1200" kern="1200" dirty="0" smtClean="0">
                <a:solidFill>
                  <a:schemeClr val="tx1"/>
                </a:solidFill>
                <a:latin typeface="Arial" charset="0"/>
                <a:ea typeface="宋体" pitchFamily="2" charset="-122"/>
                <a:cs typeface="+mn-cs"/>
              </a:rPr>
              <a:t>CHANGE #2 TYP:0 CLS:36 AFN:2 DBA:0x00802f39 SCN:0x0020.6a786896 SEQ:  2 OP:5.1</a:t>
            </a:r>
          </a:p>
          <a:p>
            <a:r>
              <a:rPr lang="en-US" altLang="zh-CN" sz="1200" kern="1200" dirty="0" smtClean="0">
                <a:solidFill>
                  <a:schemeClr val="tx1"/>
                </a:solidFill>
                <a:latin typeface="Arial" charset="0"/>
                <a:ea typeface="宋体" pitchFamily="2" charset="-122"/>
                <a:cs typeface="+mn-cs"/>
              </a:rPr>
              <a:t>…</a:t>
            </a:r>
          </a:p>
          <a:p>
            <a:r>
              <a:rPr lang="en-US" altLang="zh-CN" sz="1200" kern="1200" dirty="0" err="1" smtClean="0">
                <a:solidFill>
                  <a:schemeClr val="tx1"/>
                </a:solidFill>
                <a:latin typeface="Arial" charset="0"/>
                <a:ea typeface="宋体" pitchFamily="2" charset="-122"/>
                <a:cs typeface="+mn-cs"/>
              </a:rPr>
              <a:t>ncol</a:t>
            </a:r>
            <a:r>
              <a:rPr lang="en-US" altLang="zh-CN" sz="1200" kern="1200" dirty="0" smtClean="0">
                <a:solidFill>
                  <a:schemeClr val="tx1"/>
                </a:solidFill>
                <a:latin typeface="Arial" charset="0"/>
                <a:ea typeface="宋体" pitchFamily="2" charset="-122"/>
                <a:cs typeface="+mn-cs"/>
              </a:rPr>
              <a:t>: 1 </a:t>
            </a:r>
            <a:r>
              <a:rPr lang="en-US" altLang="zh-CN" sz="1200" kern="1200" dirty="0" err="1" smtClean="0">
                <a:solidFill>
                  <a:schemeClr val="tx1"/>
                </a:solidFill>
                <a:latin typeface="Arial" charset="0"/>
                <a:ea typeface="宋体" pitchFamily="2" charset="-122"/>
                <a:cs typeface="+mn-cs"/>
              </a:rPr>
              <a:t>nnew</a:t>
            </a:r>
            <a:r>
              <a:rPr lang="en-US" altLang="zh-CN" sz="1200" kern="1200" dirty="0" smtClean="0">
                <a:solidFill>
                  <a:schemeClr val="tx1"/>
                </a:solidFill>
                <a:latin typeface="Arial" charset="0"/>
                <a:ea typeface="宋体" pitchFamily="2" charset="-122"/>
                <a:cs typeface="+mn-cs"/>
              </a:rPr>
              <a:t>: 1 size: 0</a:t>
            </a:r>
          </a:p>
          <a:p>
            <a:r>
              <a:rPr lang="en-US" altLang="zh-CN" sz="1200" kern="1200" dirty="0" err="1" smtClean="0">
                <a:solidFill>
                  <a:schemeClr val="tx1"/>
                </a:solidFill>
                <a:latin typeface="Arial" charset="0"/>
                <a:ea typeface="宋体" pitchFamily="2" charset="-122"/>
                <a:cs typeface="+mn-cs"/>
              </a:rPr>
              <a:t>col</a:t>
            </a:r>
            <a:r>
              <a:rPr lang="en-US" altLang="zh-CN" sz="1200" kern="1200" dirty="0" smtClean="0">
                <a:solidFill>
                  <a:schemeClr val="tx1"/>
                </a:solidFill>
                <a:latin typeface="Arial" charset="0"/>
                <a:ea typeface="宋体" pitchFamily="2" charset="-122"/>
                <a:cs typeface="+mn-cs"/>
              </a:rPr>
              <a:t>  0: [ 3]  </a:t>
            </a:r>
            <a:r>
              <a:rPr lang="en-US" altLang="zh-CN" sz="1200" b="1" kern="1200" dirty="0" smtClean="0">
                <a:solidFill>
                  <a:schemeClr val="tx1"/>
                </a:solidFill>
                <a:latin typeface="Arial" charset="0"/>
                <a:ea typeface="宋体" pitchFamily="2" charset="-122"/>
                <a:cs typeface="+mn-cs"/>
              </a:rPr>
              <a:t>c2 64 64</a:t>
            </a:r>
            <a:endParaRPr lang="zh-CN" altLang="en-US" sz="1200" kern="1200" dirty="0" smtClean="0">
              <a:solidFill>
                <a:schemeClr val="tx1"/>
              </a:solidFill>
              <a:latin typeface="Arial" charset="0"/>
              <a:ea typeface="宋体" pitchFamily="2" charset="-122"/>
              <a:cs typeface="+mn-cs"/>
            </a:endParaRPr>
          </a:p>
          <a:p>
            <a:r>
              <a:rPr lang="zh-CN" altLang="en-US" sz="1200" kern="1200" dirty="0" smtClean="0">
                <a:solidFill>
                  <a:schemeClr val="tx1"/>
                </a:solidFill>
                <a:latin typeface="Arial" charset="0"/>
                <a:ea typeface="宋体" pitchFamily="2" charset="-122"/>
                <a:cs typeface="+mn-cs"/>
              </a:rPr>
              <a:t> </a:t>
            </a:r>
          </a:p>
          <a:p>
            <a:r>
              <a:rPr lang="en-US" altLang="zh-CN" sz="1200" kern="1200" dirty="0" smtClean="0">
                <a:solidFill>
                  <a:schemeClr val="tx1"/>
                </a:solidFill>
                <a:latin typeface="Arial" charset="0"/>
                <a:ea typeface="宋体" pitchFamily="2" charset="-122"/>
                <a:cs typeface="+mn-cs"/>
              </a:rPr>
              <a:t>CHANGE #3 TYP:2 CLS: 1 AFN:4 DBA:</a:t>
            </a:r>
            <a:r>
              <a:rPr lang="en-US" altLang="zh-CN" sz="1200" b="1" kern="1200" dirty="0" smtClean="0">
                <a:solidFill>
                  <a:schemeClr val="tx1"/>
                </a:solidFill>
                <a:latin typeface="Arial" charset="0"/>
                <a:ea typeface="宋体" pitchFamily="2" charset="-122"/>
                <a:cs typeface="+mn-cs"/>
              </a:rPr>
              <a:t>0x0100740c</a:t>
            </a:r>
            <a:r>
              <a:rPr lang="en-US" sz="1200" b="1" kern="1200" dirty="0" smtClean="0">
                <a:solidFill>
                  <a:schemeClr val="tx1"/>
                </a:solidFill>
                <a:latin typeface="Arial" charset="0"/>
                <a:ea typeface="宋体" pitchFamily="2" charset="-122"/>
                <a:cs typeface="+mn-cs"/>
              </a:rPr>
              <a:t> </a:t>
            </a:r>
            <a:r>
              <a:rPr lang="zh-CN" altLang="en-US" sz="1200" b="1" kern="1200" dirty="0" smtClean="0">
                <a:solidFill>
                  <a:schemeClr val="tx1"/>
                </a:solidFill>
                <a:latin typeface="Arial" charset="0"/>
                <a:ea typeface="宋体" pitchFamily="2" charset="-122"/>
                <a:cs typeface="+mn-cs"/>
              </a:rPr>
              <a:t>（注：</a:t>
            </a:r>
            <a:r>
              <a:rPr lang="en-US" sz="1200" b="1" kern="1200" dirty="0" smtClean="0">
                <a:solidFill>
                  <a:schemeClr val="tx1"/>
                </a:solidFill>
                <a:latin typeface="Arial" charset="0"/>
                <a:ea typeface="宋体" pitchFamily="2" charset="-122"/>
                <a:cs typeface="+mn-cs"/>
              </a:rPr>
              <a:t>fno:4,block:29708</a:t>
            </a:r>
            <a:r>
              <a:rPr lang="zh-CN" altLang="en-US" sz="1200" b="1" kern="1200" dirty="0" smtClean="0">
                <a:solidFill>
                  <a:schemeClr val="tx1"/>
                </a:solidFill>
                <a:latin typeface="Arial" charset="0"/>
                <a:ea typeface="宋体" pitchFamily="2" charset="-122"/>
                <a:cs typeface="+mn-cs"/>
              </a:rPr>
              <a:t>）</a:t>
            </a:r>
            <a:r>
              <a:rPr lang="zh-CN" altLang="en-US" sz="1200" kern="1200" dirty="0" smtClean="0">
                <a:solidFill>
                  <a:schemeClr val="tx1"/>
                </a:solidFill>
                <a:latin typeface="Arial" charset="0"/>
                <a:ea typeface="宋体" pitchFamily="2" charset="-122"/>
                <a:cs typeface="+mn-cs"/>
              </a:rPr>
              <a:t> </a:t>
            </a:r>
            <a:r>
              <a:rPr lang="en-US" altLang="zh-CN" sz="1200" kern="1200" dirty="0" smtClean="0">
                <a:solidFill>
                  <a:schemeClr val="tx1"/>
                </a:solidFill>
                <a:latin typeface="Arial" charset="0"/>
                <a:ea typeface="宋体" pitchFamily="2" charset="-122"/>
                <a:cs typeface="+mn-cs"/>
              </a:rPr>
              <a:t>SCN:0x0020.6a786694 SEQ:  1 OP:11.5</a:t>
            </a:r>
            <a:endParaRPr lang="zh-CN" altLang="en-US" sz="1200" dirty="0" smtClean="0"/>
          </a:p>
          <a:p>
            <a:r>
              <a:rPr lang="en-US" altLang="zh-CN" sz="1200" kern="1200" dirty="0" smtClean="0">
                <a:solidFill>
                  <a:schemeClr val="tx1"/>
                </a:solidFill>
                <a:latin typeface="Arial" charset="0"/>
                <a:ea typeface="宋体" pitchFamily="2" charset="-122"/>
                <a:cs typeface="+mn-cs"/>
              </a:rPr>
              <a:t>…</a:t>
            </a:r>
          </a:p>
          <a:p>
            <a:r>
              <a:rPr lang="en-US" altLang="zh-CN" sz="1200" kern="1200" dirty="0" err="1" smtClean="0">
                <a:solidFill>
                  <a:schemeClr val="tx1"/>
                </a:solidFill>
                <a:latin typeface="Arial" charset="0"/>
                <a:ea typeface="宋体" pitchFamily="2" charset="-122"/>
                <a:cs typeface="+mn-cs"/>
              </a:rPr>
              <a:t>ncol</a:t>
            </a:r>
            <a:r>
              <a:rPr lang="en-US" altLang="zh-CN" sz="1200" kern="1200" dirty="0" smtClean="0">
                <a:solidFill>
                  <a:schemeClr val="tx1"/>
                </a:solidFill>
                <a:latin typeface="Arial" charset="0"/>
                <a:ea typeface="宋体" pitchFamily="2" charset="-122"/>
                <a:cs typeface="+mn-cs"/>
              </a:rPr>
              <a:t>: 1 </a:t>
            </a:r>
            <a:r>
              <a:rPr lang="en-US" altLang="zh-CN" sz="1200" kern="1200" dirty="0" err="1" smtClean="0">
                <a:solidFill>
                  <a:schemeClr val="tx1"/>
                </a:solidFill>
                <a:latin typeface="Arial" charset="0"/>
                <a:ea typeface="宋体" pitchFamily="2" charset="-122"/>
                <a:cs typeface="+mn-cs"/>
              </a:rPr>
              <a:t>nnew</a:t>
            </a:r>
            <a:r>
              <a:rPr lang="en-US" altLang="zh-CN" sz="1200" kern="1200" dirty="0" smtClean="0">
                <a:solidFill>
                  <a:schemeClr val="tx1"/>
                </a:solidFill>
                <a:latin typeface="Arial" charset="0"/>
                <a:ea typeface="宋体" pitchFamily="2" charset="-122"/>
                <a:cs typeface="+mn-cs"/>
              </a:rPr>
              <a:t>: 1 size: 0</a:t>
            </a:r>
          </a:p>
          <a:p>
            <a:r>
              <a:rPr lang="en-US" altLang="zh-CN" sz="1200" kern="1200" dirty="0" err="1" smtClean="0">
                <a:solidFill>
                  <a:schemeClr val="tx1"/>
                </a:solidFill>
                <a:latin typeface="Arial" charset="0"/>
                <a:ea typeface="宋体" pitchFamily="2" charset="-122"/>
                <a:cs typeface="+mn-cs"/>
              </a:rPr>
              <a:t>col</a:t>
            </a:r>
            <a:r>
              <a:rPr lang="en-US" altLang="zh-CN" sz="1200" kern="1200" dirty="0" smtClean="0">
                <a:solidFill>
                  <a:schemeClr val="tx1"/>
                </a:solidFill>
                <a:latin typeface="Arial" charset="0"/>
                <a:ea typeface="宋体" pitchFamily="2" charset="-122"/>
                <a:cs typeface="+mn-cs"/>
              </a:rPr>
              <a:t>  0: [ 3]  </a:t>
            </a:r>
            <a:r>
              <a:rPr lang="en-US" altLang="zh-CN" sz="1200" b="1" kern="1200" dirty="0" smtClean="0">
                <a:solidFill>
                  <a:schemeClr val="tx1"/>
                </a:solidFill>
                <a:latin typeface="Arial" charset="0"/>
                <a:ea typeface="宋体" pitchFamily="2" charset="-122"/>
                <a:cs typeface="+mn-cs"/>
              </a:rPr>
              <a:t>c2 08 4e</a:t>
            </a:r>
            <a:r>
              <a:rPr lang="en-US" sz="1200" b="1" kern="1200" dirty="0" smtClean="0">
                <a:solidFill>
                  <a:schemeClr val="tx1"/>
                </a:solidFill>
                <a:latin typeface="Arial" charset="0"/>
                <a:ea typeface="宋体" pitchFamily="2" charset="-122"/>
                <a:cs typeface="+mn-cs"/>
              </a:rPr>
              <a:t> (</a:t>
            </a:r>
            <a:r>
              <a:rPr lang="zh-CN" altLang="en-US" sz="1200" b="1" kern="1200" dirty="0" smtClean="0">
                <a:solidFill>
                  <a:schemeClr val="tx1"/>
                </a:solidFill>
                <a:latin typeface="Arial" charset="0"/>
                <a:ea typeface="宋体" pitchFamily="2" charset="-122"/>
                <a:cs typeface="+mn-cs"/>
              </a:rPr>
              <a:t>注：</a:t>
            </a:r>
            <a:r>
              <a:rPr lang="en-US" sz="1200" b="1" kern="1200" dirty="0" smtClean="0">
                <a:solidFill>
                  <a:schemeClr val="tx1"/>
                </a:solidFill>
                <a:latin typeface="Arial" charset="0"/>
                <a:ea typeface="宋体" pitchFamily="2" charset="-122"/>
                <a:cs typeface="+mn-cs"/>
              </a:rPr>
              <a:t>update</a:t>
            </a:r>
            <a:r>
              <a:rPr lang="zh-CN" altLang="en-US" sz="1200" b="1" kern="1200" dirty="0" smtClean="0">
                <a:solidFill>
                  <a:schemeClr val="tx1"/>
                </a:solidFill>
                <a:latin typeface="Arial" charset="0"/>
                <a:ea typeface="宋体" pitchFamily="2" charset="-122"/>
                <a:cs typeface="+mn-cs"/>
              </a:rPr>
              <a:t>：</a:t>
            </a:r>
            <a:r>
              <a:rPr lang="en-US" sz="1200" b="1" kern="1200" dirty="0" smtClean="0">
                <a:solidFill>
                  <a:schemeClr val="tx1"/>
                </a:solidFill>
                <a:latin typeface="Arial" charset="0"/>
                <a:ea typeface="宋体" pitchFamily="2" charset="-122"/>
                <a:cs typeface="+mn-cs"/>
              </a:rPr>
              <a:t>9999  -&gt; 777</a:t>
            </a:r>
            <a:r>
              <a:rPr lang="zh-CN" altLang="en-US" sz="1200" b="1" kern="1200" dirty="0" smtClean="0">
                <a:solidFill>
                  <a:schemeClr val="tx1"/>
                </a:solidFill>
                <a:latin typeface="Arial" charset="0"/>
                <a:ea typeface="宋体" pitchFamily="2" charset="-122"/>
                <a:cs typeface="+mn-cs"/>
              </a:rPr>
              <a:t>）</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13</a:t>
            </a:fld>
            <a:endParaRPr lang="en-US" altLang="zh-CN" dirty="0"/>
          </a:p>
        </p:txBody>
      </p:sp>
    </p:spTree>
    <p:extLst>
      <p:ext uri="{BB962C8B-B14F-4D97-AF65-F5344CB8AC3E}">
        <p14:creationId xmlns:p14="http://schemas.microsoft.com/office/powerpoint/2010/main" val="3460047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Arial" charset="0"/>
                <a:ea typeface="宋体" pitchFamily="2" charset="-122"/>
                <a:cs typeface="+mn-cs"/>
              </a:rPr>
              <a:t>large pool</a:t>
            </a:r>
            <a:r>
              <a:rPr lang="zh-CN" altLang="en-US" sz="1200" kern="1200" dirty="0" smtClean="0">
                <a:solidFill>
                  <a:schemeClr val="tx1"/>
                </a:solidFill>
                <a:latin typeface="Arial" charset="0"/>
                <a:ea typeface="宋体" pitchFamily="2" charset="-122"/>
                <a:cs typeface="+mn-cs"/>
              </a:rPr>
              <a:t>一般都用不上：</a:t>
            </a:r>
            <a:endParaRPr lang="en-US" altLang="zh-CN" sz="1200" kern="1200" dirty="0" smtClean="0">
              <a:solidFill>
                <a:schemeClr val="tx1"/>
              </a:solidFill>
              <a:latin typeface="Arial" charset="0"/>
              <a:ea typeface="宋体" pitchFamily="2" charset="-122"/>
              <a:cs typeface="+mn-cs"/>
            </a:endParaRPr>
          </a:p>
          <a:p>
            <a:r>
              <a:rPr lang="en-US" altLang="zh-CN" sz="1200" kern="1200" dirty="0" smtClean="0">
                <a:solidFill>
                  <a:schemeClr val="tx1"/>
                </a:solidFill>
                <a:latin typeface="Arial" charset="0"/>
                <a:ea typeface="宋体" pitchFamily="2" charset="-122"/>
                <a:cs typeface="+mn-cs"/>
              </a:rPr>
              <a:t>select * from </a:t>
            </a:r>
            <a:r>
              <a:rPr lang="en-US" altLang="zh-CN" sz="1200" kern="1200" dirty="0" err="1" smtClean="0">
                <a:solidFill>
                  <a:schemeClr val="tx1"/>
                </a:solidFill>
                <a:latin typeface="Arial" charset="0"/>
                <a:ea typeface="宋体" pitchFamily="2" charset="-122"/>
                <a:cs typeface="+mn-cs"/>
              </a:rPr>
              <a:t>v$sgastat</a:t>
            </a:r>
            <a:r>
              <a:rPr lang="en-US" altLang="zh-CN" sz="1200" kern="1200" dirty="0" smtClean="0">
                <a:solidFill>
                  <a:schemeClr val="tx1"/>
                </a:solidFill>
                <a:latin typeface="Arial" charset="0"/>
                <a:ea typeface="宋体" pitchFamily="2" charset="-122"/>
                <a:cs typeface="+mn-cs"/>
              </a:rPr>
              <a:t> where pool='large pool' and name ='free memory';</a:t>
            </a:r>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14</a:t>
            </a:fld>
            <a:endParaRPr lang="en-US" altLang="zh-CN" dirty="0"/>
          </a:p>
        </p:txBody>
      </p:sp>
    </p:spTree>
    <p:extLst>
      <p:ext uri="{BB962C8B-B14F-4D97-AF65-F5344CB8AC3E}">
        <p14:creationId xmlns:p14="http://schemas.microsoft.com/office/powerpoint/2010/main" val="413291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没有</a:t>
            </a:r>
            <a:r>
              <a:rPr lang="en-US" altLang="zh-CN" dirty="0" smtClean="0"/>
              <a:t>java</a:t>
            </a:r>
            <a:r>
              <a:rPr lang="zh-CN" altLang="en-US" dirty="0" smtClean="0"/>
              <a:t>对象的话，一般用不上：</a:t>
            </a:r>
            <a:endParaRPr lang="en-US" altLang="zh-CN" dirty="0" smtClean="0"/>
          </a:p>
          <a:p>
            <a:r>
              <a:rPr lang="en-US" altLang="zh-CN" sz="1200" kern="1200" dirty="0" smtClean="0">
                <a:solidFill>
                  <a:schemeClr val="tx1"/>
                </a:solidFill>
                <a:latin typeface="Arial" charset="0"/>
                <a:ea typeface="宋体" pitchFamily="2" charset="-122"/>
                <a:cs typeface="+mn-cs"/>
              </a:rPr>
              <a:t>select * from </a:t>
            </a:r>
            <a:r>
              <a:rPr lang="en-US" altLang="zh-CN" sz="1200" kern="1200" dirty="0" err="1" smtClean="0">
                <a:solidFill>
                  <a:schemeClr val="tx1"/>
                </a:solidFill>
                <a:latin typeface="Arial" charset="0"/>
                <a:ea typeface="宋体" pitchFamily="2" charset="-122"/>
                <a:cs typeface="+mn-cs"/>
              </a:rPr>
              <a:t>v$sgastat</a:t>
            </a:r>
            <a:r>
              <a:rPr lang="en-US" altLang="zh-CN" sz="1200" kern="1200" dirty="0" smtClean="0">
                <a:solidFill>
                  <a:schemeClr val="tx1"/>
                </a:solidFill>
                <a:latin typeface="Arial" charset="0"/>
                <a:ea typeface="宋体" pitchFamily="2" charset="-122"/>
                <a:cs typeface="+mn-cs"/>
              </a:rPr>
              <a:t> where pool='java pool' and name ='free memory';</a:t>
            </a:r>
          </a:p>
          <a:p>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15</a:t>
            </a:fld>
            <a:endParaRPr lang="en-US" altLang="zh-CN" dirty="0"/>
          </a:p>
        </p:txBody>
      </p:sp>
    </p:spTree>
    <p:extLst>
      <p:ext uri="{BB962C8B-B14F-4D97-AF65-F5344CB8AC3E}">
        <p14:creationId xmlns:p14="http://schemas.microsoft.com/office/powerpoint/2010/main" val="1463526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sz="1200" kern="1200" dirty="0" smtClean="0">
                <a:solidFill>
                  <a:schemeClr val="tx1"/>
                </a:solidFill>
                <a:latin typeface="Arial" charset="0"/>
                <a:ea typeface="宋体" pitchFamily="2" charset="-122"/>
                <a:cs typeface="+mn-cs"/>
              </a:rPr>
              <a:t>select * from </a:t>
            </a:r>
            <a:r>
              <a:rPr lang="en-US" altLang="zh-CN" sz="1200" kern="1200" dirty="0" err="1" smtClean="0">
                <a:solidFill>
                  <a:schemeClr val="tx1"/>
                </a:solidFill>
                <a:latin typeface="Arial" charset="0"/>
                <a:ea typeface="宋体" pitchFamily="2" charset="-122"/>
                <a:cs typeface="+mn-cs"/>
              </a:rPr>
              <a:t>v$pgastat</a:t>
            </a:r>
            <a:r>
              <a:rPr lang="en-US" altLang="zh-CN" sz="1200" kern="1200" dirty="0" smtClean="0">
                <a:solidFill>
                  <a:schemeClr val="tx1"/>
                </a:solidFill>
                <a:latin typeface="Arial" charset="0"/>
                <a:ea typeface="宋体" pitchFamily="2" charset="-122"/>
                <a:cs typeface="+mn-cs"/>
              </a:rPr>
              <a:t>;</a:t>
            </a:r>
          </a:p>
          <a:p>
            <a:r>
              <a:rPr lang="en-US" altLang="zh-CN" sz="1200" kern="1200" dirty="0" smtClean="0">
                <a:solidFill>
                  <a:schemeClr val="tx1"/>
                </a:solidFill>
                <a:latin typeface="Arial" charset="0"/>
                <a:ea typeface="宋体" pitchFamily="2" charset="-122"/>
                <a:cs typeface="+mn-cs"/>
              </a:rPr>
              <a:t>NAME	VALUE	UNIT</a:t>
            </a:r>
          </a:p>
          <a:p>
            <a:r>
              <a:rPr lang="en-US" altLang="zh-CN" sz="1200" kern="1200" dirty="0" smtClean="0">
                <a:solidFill>
                  <a:schemeClr val="tx1"/>
                </a:solidFill>
                <a:latin typeface="Arial" charset="0"/>
                <a:ea typeface="宋体" pitchFamily="2" charset="-122"/>
                <a:cs typeface="+mn-cs"/>
              </a:rPr>
              <a:t>aggregate PGA target parameter	25165824	bytes 	《</a:t>
            </a:r>
            <a:r>
              <a:rPr lang="zh-CN" altLang="en-US" sz="1200" kern="1200" dirty="0" smtClean="0">
                <a:solidFill>
                  <a:schemeClr val="tx1"/>
                </a:solidFill>
                <a:latin typeface="Arial" charset="0"/>
                <a:ea typeface="宋体" pitchFamily="2" charset="-122"/>
                <a:cs typeface="+mn-cs"/>
              </a:rPr>
              <a:t>－－总</a:t>
            </a:r>
            <a:r>
              <a:rPr lang="en-US" altLang="zh-CN" sz="1200" kern="1200" dirty="0" err="1" smtClean="0">
                <a:solidFill>
                  <a:schemeClr val="tx1"/>
                </a:solidFill>
                <a:latin typeface="Arial" charset="0"/>
                <a:ea typeface="宋体" pitchFamily="2" charset="-122"/>
                <a:cs typeface="+mn-cs"/>
              </a:rPr>
              <a:t>pga</a:t>
            </a:r>
            <a:r>
              <a:rPr lang="zh-CN" altLang="en-US" sz="1200" kern="1200" dirty="0" smtClean="0">
                <a:solidFill>
                  <a:schemeClr val="tx1"/>
                </a:solidFill>
                <a:latin typeface="Arial" charset="0"/>
                <a:ea typeface="宋体" pitchFamily="2" charset="-122"/>
                <a:cs typeface="+mn-cs"/>
              </a:rPr>
              <a:t>数，实际上</a:t>
            </a:r>
            <a:r>
              <a:rPr lang="en-US" altLang="zh-CN" sz="1200" kern="1200" dirty="0" smtClean="0">
                <a:solidFill>
                  <a:schemeClr val="tx1"/>
                </a:solidFill>
                <a:latin typeface="Arial" charset="0"/>
                <a:ea typeface="宋体" pitchFamily="2" charset="-122"/>
                <a:cs typeface="+mn-cs"/>
              </a:rPr>
              <a:t>oracle</a:t>
            </a:r>
            <a:r>
              <a:rPr lang="zh-CN" altLang="en-US" sz="1200" kern="1200" dirty="0" smtClean="0">
                <a:solidFill>
                  <a:schemeClr val="tx1"/>
                </a:solidFill>
                <a:latin typeface="Arial" charset="0"/>
                <a:ea typeface="宋体" pitchFamily="2" charset="-122"/>
                <a:cs typeface="+mn-cs"/>
              </a:rPr>
              <a:t>有可能突破该值</a:t>
            </a:r>
            <a:endParaRPr lang="en-US" altLang="zh-CN" sz="1200" kern="1200" dirty="0" smtClean="0">
              <a:solidFill>
                <a:schemeClr val="tx1"/>
              </a:solidFill>
              <a:latin typeface="Arial" charset="0"/>
              <a:ea typeface="宋体" pitchFamily="2" charset="-122"/>
              <a:cs typeface="+mn-cs"/>
            </a:endParaRPr>
          </a:p>
          <a:p>
            <a:r>
              <a:rPr lang="en-US" altLang="zh-CN" sz="1200" kern="1200" dirty="0" smtClean="0">
                <a:solidFill>
                  <a:schemeClr val="tx1"/>
                </a:solidFill>
                <a:latin typeface="Arial" charset="0"/>
                <a:ea typeface="宋体" pitchFamily="2" charset="-122"/>
                <a:cs typeface="+mn-cs"/>
              </a:rPr>
              <a:t>aggregate PGA auto target	16293888	bytes 	《</a:t>
            </a:r>
            <a:r>
              <a:rPr lang="zh-CN" altLang="en-US" sz="1200" kern="1200" dirty="0" smtClean="0">
                <a:solidFill>
                  <a:schemeClr val="tx1"/>
                </a:solidFill>
                <a:latin typeface="Arial" charset="0"/>
                <a:ea typeface="宋体" pitchFamily="2" charset="-122"/>
                <a:cs typeface="+mn-cs"/>
              </a:rPr>
              <a:t>－－扣除固定</a:t>
            </a:r>
            <a:r>
              <a:rPr lang="en-US" altLang="zh-CN" sz="1200" kern="1200" dirty="0" err="1" smtClean="0">
                <a:solidFill>
                  <a:schemeClr val="tx1"/>
                </a:solidFill>
                <a:latin typeface="Arial" charset="0"/>
                <a:ea typeface="宋体" pitchFamily="2" charset="-122"/>
                <a:cs typeface="+mn-cs"/>
              </a:rPr>
              <a:t>pga</a:t>
            </a:r>
            <a:r>
              <a:rPr lang="zh-CN" altLang="en-US" sz="1200" kern="1200" dirty="0" smtClean="0">
                <a:solidFill>
                  <a:schemeClr val="tx1"/>
                </a:solidFill>
                <a:latin typeface="Arial" charset="0"/>
                <a:ea typeface="宋体" pitchFamily="2" charset="-122"/>
                <a:cs typeface="+mn-cs"/>
              </a:rPr>
              <a:t>后可供动态分配的</a:t>
            </a:r>
            <a:r>
              <a:rPr lang="en-US" altLang="zh-CN" sz="1200" kern="1200" dirty="0" err="1" smtClean="0">
                <a:solidFill>
                  <a:schemeClr val="tx1"/>
                </a:solidFill>
                <a:latin typeface="Arial" charset="0"/>
                <a:ea typeface="宋体" pitchFamily="2" charset="-122"/>
                <a:cs typeface="+mn-cs"/>
              </a:rPr>
              <a:t>pga</a:t>
            </a:r>
            <a:r>
              <a:rPr lang="zh-CN" altLang="en-US" sz="1200" kern="1200" dirty="0" smtClean="0">
                <a:solidFill>
                  <a:schemeClr val="tx1"/>
                </a:solidFill>
                <a:latin typeface="Arial" charset="0"/>
                <a:ea typeface="宋体" pitchFamily="2" charset="-122"/>
                <a:cs typeface="+mn-cs"/>
              </a:rPr>
              <a:t>数</a:t>
            </a:r>
            <a:endParaRPr lang="en-US" altLang="zh-CN" sz="1200" kern="1200" dirty="0" smtClean="0">
              <a:solidFill>
                <a:schemeClr val="tx1"/>
              </a:solidFill>
              <a:latin typeface="Arial" charset="0"/>
              <a:ea typeface="宋体" pitchFamily="2" charset="-122"/>
              <a:cs typeface="+mn-cs"/>
            </a:endParaRPr>
          </a:p>
          <a:p>
            <a:r>
              <a:rPr lang="en-US" altLang="zh-CN" sz="1200" kern="1200" dirty="0" smtClean="0">
                <a:solidFill>
                  <a:schemeClr val="tx1"/>
                </a:solidFill>
                <a:latin typeface="Arial" charset="0"/>
                <a:ea typeface="宋体" pitchFamily="2" charset="-122"/>
                <a:cs typeface="+mn-cs"/>
              </a:rPr>
              <a:t>global memory bound	1257472	bytes		《</a:t>
            </a:r>
            <a:r>
              <a:rPr lang="zh-CN" altLang="en-US" sz="1200" kern="1200" dirty="0" smtClean="0">
                <a:solidFill>
                  <a:schemeClr val="tx1"/>
                </a:solidFill>
                <a:latin typeface="Arial" charset="0"/>
                <a:ea typeface="宋体" pitchFamily="2" charset="-122"/>
                <a:cs typeface="+mn-cs"/>
              </a:rPr>
              <a:t>－－</a:t>
            </a:r>
            <a:r>
              <a:rPr lang="en-US" altLang="zh-CN" sz="1200" kern="1200" dirty="0" err="1" smtClean="0">
                <a:solidFill>
                  <a:schemeClr val="tx1"/>
                </a:solidFill>
                <a:latin typeface="Arial" charset="0"/>
                <a:ea typeface="宋体" pitchFamily="2" charset="-122"/>
                <a:cs typeface="+mn-cs"/>
              </a:rPr>
              <a:t>wokarea</a:t>
            </a:r>
            <a:r>
              <a:rPr lang="zh-CN" altLang="en-US" sz="1200" kern="1200" dirty="0" smtClean="0">
                <a:solidFill>
                  <a:schemeClr val="tx1"/>
                </a:solidFill>
                <a:latin typeface="Arial" charset="0"/>
                <a:ea typeface="宋体" pitchFamily="2" charset="-122"/>
                <a:cs typeface="+mn-cs"/>
              </a:rPr>
              <a:t>的最大</a:t>
            </a:r>
            <a:r>
              <a:rPr lang="en-US" altLang="zh-CN" sz="1200" kern="1200" dirty="0" smtClean="0">
                <a:solidFill>
                  <a:schemeClr val="tx1"/>
                </a:solidFill>
                <a:latin typeface="Arial" charset="0"/>
                <a:ea typeface="宋体" pitchFamily="2" charset="-122"/>
                <a:cs typeface="+mn-cs"/>
              </a:rPr>
              <a:t>size	</a:t>
            </a:r>
          </a:p>
          <a:p>
            <a:r>
              <a:rPr lang="en-US" altLang="zh-CN" sz="1200" kern="1200" dirty="0" smtClean="0">
                <a:solidFill>
                  <a:schemeClr val="tx1"/>
                </a:solidFill>
                <a:latin typeface="Arial" charset="0"/>
                <a:ea typeface="宋体" pitchFamily="2" charset="-122"/>
                <a:cs typeface="+mn-cs"/>
              </a:rPr>
              <a:t>over allocation count	0			《</a:t>
            </a:r>
            <a:r>
              <a:rPr lang="zh-CN" altLang="en-US" sz="1200" kern="1200" dirty="0" smtClean="0">
                <a:solidFill>
                  <a:schemeClr val="tx1"/>
                </a:solidFill>
                <a:latin typeface="Arial" charset="0"/>
                <a:ea typeface="宋体" pitchFamily="2" charset="-122"/>
                <a:cs typeface="+mn-cs"/>
              </a:rPr>
              <a:t>－－</a:t>
            </a:r>
            <a:r>
              <a:rPr lang="en-US" altLang="zh-CN" sz="1200" kern="1200" dirty="0" smtClean="0">
                <a:solidFill>
                  <a:schemeClr val="tx1"/>
                </a:solidFill>
                <a:latin typeface="Arial" charset="0"/>
                <a:ea typeface="宋体" pitchFamily="2" charset="-122"/>
                <a:cs typeface="+mn-cs"/>
              </a:rPr>
              <a:t>oracle</a:t>
            </a:r>
            <a:r>
              <a:rPr lang="zh-CN" altLang="en-US" sz="1200" kern="1200" dirty="0" smtClean="0">
                <a:solidFill>
                  <a:schemeClr val="tx1"/>
                </a:solidFill>
                <a:latin typeface="Arial" charset="0"/>
                <a:ea typeface="宋体" pitchFamily="2" charset="-122"/>
                <a:cs typeface="+mn-cs"/>
              </a:rPr>
              <a:t>分配超出</a:t>
            </a:r>
            <a:r>
              <a:rPr lang="en-US" altLang="zh-CN" sz="1200" kern="1200" dirty="0" err="1" smtClean="0">
                <a:solidFill>
                  <a:schemeClr val="tx1"/>
                </a:solidFill>
                <a:latin typeface="Arial" charset="0"/>
                <a:ea typeface="宋体" pitchFamily="2" charset="-122"/>
                <a:cs typeface="+mn-cs"/>
              </a:rPr>
              <a:t>pga</a:t>
            </a:r>
            <a:r>
              <a:rPr lang="en-US" altLang="zh-CN" sz="1200" kern="1200" baseline="0" dirty="0" err="1" smtClean="0">
                <a:solidFill>
                  <a:schemeClr val="tx1"/>
                </a:solidFill>
                <a:latin typeface="Arial" charset="0"/>
                <a:ea typeface="宋体" pitchFamily="2" charset="-122"/>
                <a:cs typeface="+mn-cs"/>
              </a:rPr>
              <a:t>_aggregate_size</a:t>
            </a:r>
            <a:r>
              <a:rPr lang="zh-CN" altLang="en-US" sz="1200" kern="1200" baseline="0" dirty="0" smtClean="0">
                <a:solidFill>
                  <a:schemeClr val="tx1"/>
                </a:solidFill>
                <a:latin typeface="Arial" charset="0"/>
                <a:ea typeface="宋体" pitchFamily="2" charset="-122"/>
                <a:cs typeface="+mn-cs"/>
              </a:rPr>
              <a:t>次数</a:t>
            </a:r>
            <a:endParaRPr lang="en-US" altLang="zh-CN" sz="1200" kern="1200" dirty="0" smtClean="0">
              <a:solidFill>
                <a:schemeClr val="tx1"/>
              </a:solidFill>
              <a:latin typeface="Arial" charset="0"/>
              <a:ea typeface="宋体" pitchFamily="2" charset="-122"/>
              <a:cs typeface="+mn-cs"/>
            </a:endParaRPr>
          </a:p>
          <a:p>
            <a:r>
              <a:rPr lang="en-US" altLang="zh-CN" sz="1200" kern="1200" dirty="0" smtClean="0">
                <a:solidFill>
                  <a:schemeClr val="tx1"/>
                </a:solidFill>
                <a:latin typeface="Arial" charset="0"/>
                <a:ea typeface="宋体" pitchFamily="2" charset="-122"/>
                <a:cs typeface="+mn-cs"/>
              </a:rPr>
              <a:t>cache hit percentage	34.64	percent		《</a:t>
            </a:r>
            <a:r>
              <a:rPr lang="zh-CN" altLang="en-US" sz="1200" kern="1200" dirty="0" smtClean="0">
                <a:solidFill>
                  <a:schemeClr val="tx1"/>
                </a:solidFill>
                <a:latin typeface="Arial" charset="0"/>
                <a:ea typeface="宋体" pitchFamily="2" charset="-122"/>
                <a:cs typeface="+mn-cs"/>
              </a:rPr>
              <a:t>－－内存操作比例</a:t>
            </a:r>
            <a:endParaRPr lang="en-US" altLang="zh-CN" sz="1200" kern="1200" dirty="0" smtClean="0">
              <a:solidFill>
                <a:schemeClr val="tx1"/>
              </a:solidFill>
              <a:latin typeface="Arial" charset="0"/>
              <a:ea typeface="宋体" pitchFamily="2" charset="-122"/>
              <a:cs typeface="+mn-cs"/>
            </a:endParaRPr>
          </a:p>
          <a:p>
            <a:r>
              <a:rPr lang="en-US" altLang="zh-CN" sz="1200" kern="1200" dirty="0" smtClean="0">
                <a:solidFill>
                  <a:schemeClr val="tx1"/>
                </a:solidFill>
                <a:latin typeface="Arial" charset="0"/>
                <a:ea typeface="宋体" pitchFamily="2" charset="-122"/>
                <a:cs typeface="+mn-cs"/>
              </a:rPr>
              <a:t/>
            </a:r>
            <a:br>
              <a:rPr lang="en-US" altLang="zh-CN" sz="1200" kern="1200" dirty="0" smtClean="0">
                <a:solidFill>
                  <a:schemeClr val="tx1"/>
                </a:solidFill>
                <a:latin typeface="Arial" charset="0"/>
                <a:ea typeface="宋体" pitchFamily="2" charset="-122"/>
                <a:cs typeface="+mn-cs"/>
              </a:rPr>
            </a:br>
            <a:r>
              <a:rPr lang="en-US" altLang="zh-CN" sz="1200" kern="1200" dirty="0" smtClean="0">
                <a:solidFill>
                  <a:schemeClr val="tx1"/>
                </a:solidFill>
                <a:latin typeface="Arial" charset="0"/>
                <a:ea typeface="宋体" pitchFamily="2" charset="-122"/>
                <a:cs typeface="+mn-cs"/>
              </a:rPr>
              <a:t>select * from </a:t>
            </a:r>
            <a:r>
              <a:rPr lang="en-US" altLang="zh-CN" sz="1200" kern="1200" dirty="0" err="1" smtClean="0">
                <a:solidFill>
                  <a:schemeClr val="tx1"/>
                </a:solidFill>
                <a:latin typeface="Arial" charset="0"/>
                <a:ea typeface="宋体" pitchFamily="2" charset="-122"/>
                <a:cs typeface="+mn-cs"/>
              </a:rPr>
              <a:t>v$sysstat</a:t>
            </a:r>
            <a:r>
              <a:rPr lang="en-US" altLang="zh-CN" sz="1200" kern="1200" dirty="0" smtClean="0">
                <a:solidFill>
                  <a:schemeClr val="tx1"/>
                </a:solidFill>
                <a:latin typeface="Arial" charset="0"/>
                <a:ea typeface="宋体" pitchFamily="2" charset="-122"/>
                <a:cs typeface="+mn-cs"/>
              </a:rPr>
              <a:t> where name like '</a:t>
            </a:r>
            <a:r>
              <a:rPr lang="en-US" altLang="zh-CN" sz="1200" kern="1200" dirty="0" err="1" smtClean="0">
                <a:solidFill>
                  <a:schemeClr val="tx1"/>
                </a:solidFill>
                <a:latin typeface="Arial" charset="0"/>
                <a:ea typeface="宋体" pitchFamily="2" charset="-122"/>
                <a:cs typeface="+mn-cs"/>
              </a:rPr>
              <a:t>workarea</a:t>
            </a:r>
            <a:r>
              <a:rPr lang="en-US" altLang="zh-CN" sz="1200" kern="1200" dirty="0" smtClean="0">
                <a:solidFill>
                  <a:schemeClr val="tx1"/>
                </a:solidFill>
                <a:latin typeface="Arial" charset="0"/>
                <a:ea typeface="宋体" pitchFamily="2" charset="-122"/>
                <a:cs typeface="+mn-cs"/>
              </a:rPr>
              <a:t> executions%';</a:t>
            </a:r>
          </a:p>
          <a:p>
            <a:r>
              <a:rPr lang="en-US" altLang="zh-CN" sz="1200" kern="1200" dirty="0" smtClean="0">
                <a:solidFill>
                  <a:schemeClr val="tx1"/>
                </a:solidFill>
                <a:latin typeface="Arial" charset="0"/>
                <a:ea typeface="宋体" pitchFamily="2" charset="-122"/>
                <a:cs typeface="+mn-cs"/>
              </a:rPr>
              <a:t>230	</a:t>
            </a:r>
            <a:r>
              <a:rPr lang="en-US" altLang="zh-CN" sz="1200" kern="1200" dirty="0" err="1" smtClean="0">
                <a:solidFill>
                  <a:schemeClr val="tx1"/>
                </a:solidFill>
                <a:latin typeface="Arial" charset="0"/>
                <a:ea typeface="宋体" pitchFamily="2" charset="-122"/>
                <a:cs typeface="+mn-cs"/>
              </a:rPr>
              <a:t>workarea</a:t>
            </a:r>
            <a:r>
              <a:rPr lang="en-US" altLang="zh-CN" sz="1200" kern="1200" dirty="0" smtClean="0">
                <a:solidFill>
                  <a:schemeClr val="tx1"/>
                </a:solidFill>
                <a:latin typeface="Arial" charset="0"/>
                <a:ea typeface="宋体" pitchFamily="2" charset="-122"/>
                <a:cs typeface="+mn-cs"/>
              </a:rPr>
              <a:t> executions - optimal	64	971</a:t>
            </a:r>
          </a:p>
          <a:p>
            <a:r>
              <a:rPr lang="en-US" altLang="zh-CN" sz="1200" kern="1200" dirty="0" smtClean="0">
                <a:solidFill>
                  <a:schemeClr val="tx1"/>
                </a:solidFill>
                <a:latin typeface="Arial" charset="0"/>
                <a:ea typeface="宋体" pitchFamily="2" charset="-122"/>
                <a:cs typeface="+mn-cs"/>
              </a:rPr>
              <a:t>231	</a:t>
            </a:r>
            <a:r>
              <a:rPr lang="en-US" altLang="zh-CN" sz="1200" kern="1200" dirty="0" err="1" smtClean="0">
                <a:solidFill>
                  <a:schemeClr val="tx1"/>
                </a:solidFill>
                <a:latin typeface="Arial" charset="0"/>
                <a:ea typeface="宋体" pitchFamily="2" charset="-122"/>
                <a:cs typeface="+mn-cs"/>
              </a:rPr>
              <a:t>workarea</a:t>
            </a:r>
            <a:r>
              <a:rPr lang="en-US" altLang="zh-CN" sz="1200" kern="1200" dirty="0" smtClean="0">
                <a:solidFill>
                  <a:schemeClr val="tx1"/>
                </a:solidFill>
                <a:latin typeface="Arial" charset="0"/>
                <a:ea typeface="宋体" pitchFamily="2" charset="-122"/>
                <a:cs typeface="+mn-cs"/>
              </a:rPr>
              <a:t> executions - </a:t>
            </a:r>
            <a:r>
              <a:rPr lang="en-US" altLang="zh-CN" sz="1200" kern="1200" dirty="0" err="1" smtClean="0">
                <a:solidFill>
                  <a:schemeClr val="tx1"/>
                </a:solidFill>
                <a:latin typeface="Arial" charset="0"/>
                <a:ea typeface="宋体" pitchFamily="2" charset="-122"/>
                <a:cs typeface="+mn-cs"/>
              </a:rPr>
              <a:t>onepass</a:t>
            </a:r>
            <a:r>
              <a:rPr lang="en-US" altLang="zh-CN" sz="1200" kern="1200" dirty="0" smtClean="0">
                <a:solidFill>
                  <a:schemeClr val="tx1"/>
                </a:solidFill>
                <a:latin typeface="Arial" charset="0"/>
                <a:ea typeface="宋体" pitchFamily="2" charset="-122"/>
                <a:cs typeface="+mn-cs"/>
              </a:rPr>
              <a:t>	64	0</a:t>
            </a:r>
          </a:p>
          <a:p>
            <a:r>
              <a:rPr lang="en-US" altLang="zh-CN" sz="1200" kern="1200" dirty="0" smtClean="0">
                <a:solidFill>
                  <a:schemeClr val="tx1"/>
                </a:solidFill>
                <a:latin typeface="Arial" charset="0"/>
                <a:ea typeface="宋体" pitchFamily="2" charset="-122"/>
                <a:cs typeface="+mn-cs"/>
              </a:rPr>
              <a:t>232	</a:t>
            </a:r>
            <a:r>
              <a:rPr lang="en-US" altLang="zh-CN" sz="1200" kern="1200" dirty="0" err="1" smtClean="0">
                <a:solidFill>
                  <a:schemeClr val="tx1"/>
                </a:solidFill>
                <a:latin typeface="Arial" charset="0"/>
                <a:ea typeface="宋体" pitchFamily="2" charset="-122"/>
                <a:cs typeface="+mn-cs"/>
              </a:rPr>
              <a:t>workarea</a:t>
            </a:r>
            <a:r>
              <a:rPr lang="en-US" altLang="zh-CN" sz="1200" kern="1200" dirty="0" smtClean="0">
                <a:solidFill>
                  <a:schemeClr val="tx1"/>
                </a:solidFill>
                <a:latin typeface="Arial" charset="0"/>
                <a:ea typeface="宋体" pitchFamily="2" charset="-122"/>
                <a:cs typeface="+mn-cs"/>
              </a:rPr>
              <a:t> executions - </a:t>
            </a:r>
            <a:r>
              <a:rPr lang="en-US" altLang="zh-CN" sz="1200" kern="1200" dirty="0" err="1" smtClean="0">
                <a:solidFill>
                  <a:schemeClr val="tx1"/>
                </a:solidFill>
                <a:latin typeface="Arial" charset="0"/>
                <a:ea typeface="宋体" pitchFamily="2" charset="-122"/>
                <a:cs typeface="+mn-cs"/>
              </a:rPr>
              <a:t>multipass</a:t>
            </a:r>
            <a:r>
              <a:rPr lang="en-US" altLang="zh-CN" sz="1200" kern="1200" dirty="0" smtClean="0">
                <a:solidFill>
                  <a:schemeClr val="tx1"/>
                </a:solidFill>
                <a:latin typeface="Arial" charset="0"/>
                <a:ea typeface="宋体" pitchFamily="2" charset="-122"/>
                <a:cs typeface="+mn-cs"/>
              </a:rPr>
              <a:t>	64	0</a:t>
            </a:r>
          </a:p>
          <a:p>
            <a:r>
              <a:rPr lang="en-US" altLang="zh-CN" sz="1200" kern="1200" dirty="0" smtClean="0">
                <a:solidFill>
                  <a:schemeClr val="tx1"/>
                </a:solidFill>
                <a:latin typeface="Arial" charset="0"/>
                <a:ea typeface="宋体" pitchFamily="2" charset="-122"/>
                <a:cs typeface="+mn-cs"/>
              </a:rPr>
              <a:t/>
            </a:r>
            <a:br>
              <a:rPr lang="en-US" altLang="zh-CN" sz="1200" kern="1200" dirty="0" smtClean="0">
                <a:solidFill>
                  <a:schemeClr val="tx1"/>
                </a:solidFill>
                <a:latin typeface="Arial" charset="0"/>
                <a:ea typeface="宋体" pitchFamily="2" charset="-122"/>
                <a:cs typeface="+mn-cs"/>
              </a:rPr>
            </a:br>
            <a:r>
              <a:rPr lang="en-US" altLang="zh-CN" sz="1200" kern="1200" dirty="0" smtClean="0">
                <a:solidFill>
                  <a:schemeClr val="tx1"/>
                </a:solidFill>
                <a:latin typeface="Arial" charset="0"/>
                <a:ea typeface="宋体" pitchFamily="2" charset="-122"/>
                <a:cs typeface="+mn-cs"/>
              </a:rPr>
              <a:t>select * from </a:t>
            </a:r>
            <a:r>
              <a:rPr lang="en-US" altLang="zh-CN" sz="1200" kern="1200" dirty="0" err="1" smtClean="0">
                <a:solidFill>
                  <a:schemeClr val="tx1"/>
                </a:solidFill>
                <a:latin typeface="Arial" charset="0"/>
                <a:ea typeface="宋体" pitchFamily="2" charset="-122"/>
                <a:cs typeface="+mn-cs"/>
              </a:rPr>
              <a:t>v$sql_workarea</a:t>
            </a:r>
            <a:r>
              <a:rPr lang="en-US" altLang="zh-CN" sz="1200" kern="1200" dirty="0" smtClean="0">
                <a:solidFill>
                  <a:schemeClr val="tx1"/>
                </a:solidFill>
                <a:latin typeface="Arial" charset="0"/>
                <a:ea typeface="宋体" pitchFamily="2" charset="-122"/>
                <a:cs typeface="+mn-cs"/>
              </a:rPr>
              <a:t>;</a:t>
            </a:r>
            <a:br>
              <a:rPr lang="en-US" altLang="zh-CN" sz="1200" kern="1200" dirty="0" smtClean="0">
                <a:solidFill>
                  <a:schemeClr val="tx1"/>
                </a:solidFill>
                <a:latin typeface="Arial" charset="0"/>
                <a:ea typeface="宋体" pitchFamily="2" charset="-122"/>
                <a:cs typeface="+mn-cs"/>
              </a:rPr>
            </a:br>
            <a:r>
              <a:rPr lang="en-US" altLang="zh-CN" sz="1200" kern="1200" dirty="0" smtClean="0">
                <a:solidFill>
                  <a:schemeClr val="tx1"/>
                </a:solidFill>
                <a:latin typeface="Arial" charset="0"/>
                <a:ea typeface="宋体" pitchFamily="2" charset="-122"/>
                <a:cs typeface="+mn-cs"/>
              </a:rPr>
              <a:t>select * from </a:t>
            </a:r>
            <a:r>
              <a:rPr lang="en-US" altLang="zh-CN" sz="1200" kern="1200" dirty="0" err="1" smtClean="0">
                <a:solidFill>
                  <a:schemeClr val="tx1"/>
                </a:solidFill>
                <a:latin typeface="Arial" charset="0"/>
                <a:ea typeface="宋体" pitchFamily="2" charset="-122"/>
                <a:cs typeface="+mn-cs"/>
              </a:rPr>
              <a:t>v$sql_workarea_active</a:t>
            </a:r>
            <a:r>
              <a:rPr lang="en-US" altLang="zh-CN" sz="1200" kern="1200" dirty="0" smtClean="0">
                <a:solidFill>
                  <a:schemeClr val="tx1"/>
                </a:solidFill>
                <a:latin typeface="Arial" charset="0"/>
                <a:ea typeface="宋体" pitchFamily="2" charset="-122"/>
                <a:cs typeface="+mn-cs"/>
              </a:rPr>
              <a:t>;</a:t>
            </a:r>
            <a:br>
              <a:rPr lang="en-US" altLang="zh-CN" sz="1200" kern="1200" dirty="0" smtClean="0">
                <a:solidFill>
                  <a:schemeClr val="tx1"/>
                </a:solidFill>
                <a:latin typeface="Arial" charset="0"/>
                <a:ea typeface="宋体" pitchFamily="2" charset="-122"/>
                <a:cs typeface="+mn-cs"/>
              </a:rPr>
            </a:br>
            <a:r>
              <a:rPr lang="en-US" altLang="zh-CN" sz="1200" kern="1200" dirty="0" smtClean="0">
                <a:solidFill>
                  <a:schemeClr val="tx1"/>
                </a:solidFill>
                <a:latin typeface="Arial" charset="0"/>
                <a:ea typeface="宋体" pitchFamily="2" charset="-122"/>
                <a:cs typeface="+mn-cs"/>
              </a:rPr>
              <a:t>select * from </a:t>
            </a:r>
            <a:r>
              <a:rPr lang="en-US" altLang="zh-CN" sz="1200" kern="1200" dirty="0" err="1" smtClean="0">
                <a:solidFill>
                  <a:schemeClr val="tx1"/>
                </a:solidFill>
                <a:latin typeface="Arial" charset="0"/>
                <a:ea typeface="宋体" pitchFamily="2" charset="-122"/>
                <a:cs typeface="+mn-cs"/>
              </a:rPr>
              <a:t>v$sql_workarea_histogram</a:t>
            </a:r>
            <a:r>
              <a:rPr lang="en-US" altLang="zh-CN" sz="1200" kern="1200" dirty="0" smtClean="0">
                <a:solidFill>
                  <a:schemeClr val="tx1"/>
                </a:solidFill>
                <a:latin typeface="Arial"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16</a:t>
            </a:fld>
            <a:endParaRPr lang="en-US" altLang="zh-CN" dirty="0"/>
          </a:p>
        </p:txBody>
      </p:sp>
    </p:spTree>
    <p:extLst>
      <p:ext uri="{BB962C8B-B14F-4D97-AF65-F5344CB8AC3E}">
        <p14:creationId xmlns:p14="http://schemas.microsoft.com/office/powerpoint/2010/main" val="114878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2" eaLnBrk="1" hangingPunct="1"/>
            <a:r>
              <a:rPr lang="en-US" altLang="zh-CN" dirty="0" err="1" smtClean="0"/>
              <a:t>ARCn</a:t>
            </a:r>
            <a:r>
              <a:rPr lang="en-US" altLang="zh-CN" dirty="0" smtClean="0"/>
              <a:t>: </a:t>
            </a:r>
            <a:r>
              <a:rPr lang="en-US" altLang="zh-CN" dirty="0" err="1" smtClean="0"/>
              <a:t>Archiver</a:t>
            </a:r>
            <a:r>
              <a:rPr lang="en-US" altLang="zh-CN" dirty="0" smtClean="0"/>
              <a:t> </a:t>
            </a:r>
          </a:p>
          <a:p>
            <a:pPr lvl="2" eaLnBrk="1" hangingPunct="1"/>
            <a:r>
              <a:rPr lang="en-US" altLang="zh-CN" dirty="0" smtClean="0"/>
              <a:t>CJQ0: Coordinator Job Queue background process</a:t>
            </a:r>
          </a:p>
          <a:p>
            <a:pPr lvl="2" eaLnBrk="1" hangingPunct="1"/>
            <a:r>
              <a:rPr lang="en-US" altLang="zh-CN" dirty="0" err="1" smtClean="0"/>
              <a:t>Dnnn</a:t>
            </a:r>
            <a:r>
              <a:rPr lang="en-US" altLang="zh-CN" dirty="0" smtClean="0"/>
              <a:t>: Dispatcher </a:t>
            </a:r>
          </a:p>
          <a:p>
            <a:pPr lvl="2" eaLnBrk="1" hangingPunct="1"/>
            <a:r>
              <a:rPr lang="en-US" altLang="zh-CN" dirty="0" err="1" smtClean="0"/>
              <a:t>LCKn</a:t>
            </a:r>
            <a:r>
              <a:rPr lang="en-US" altLang="zh-CN" dirty="0" smtClean="0"/>
              <a:t>: RAC Lock Manager</a:t>
            </a:r>
            <a:r>
              <a:rPr lang="en-US" altLang="zh-CN" dirty="0" smtClean="0">
                <a:cs typeface="Times New Roman" pitchFamily="18" charset="0"/>
              </a:rPr>
              <a:t>–</a:t>
            </a:r>
            <a:r>
              <a:rPr lang="en-US" altLang="zh-CN" dirty="0" smtClean="0"/>
              <a:t>Instance Locks</a:t>
            </a:r>
          </a:p>
          <a:p>
            <a:pPr lvl="2" eaLnBrk="1" hangingPunct="1"/>
            <a:r>
              <a:rPr lang="en-US" altLang="zh-CN" dirty="0" err="1" smtClean="0"/>
              <a:t>LMDn</a:t>
            </a:r>
            <a:r>
              <a:rPr lang="en-US" altLang="zh-CN" dirty="0" smtClean="0"/>
              <a:t>: RAC DLM Monitor–Remote Locks</a:t>
            </a:r>
          </a:p>
          <a:p>
            <a:pPr lvl="2" eaLnBrk="1" hangingPunct="1"/>
            <a:r>
              <a:rPr lang="en-US" altLang="zh-CN" dirty="0" smtClean="0"/>
              <a:t>LMON: RAC DLM Monitor–Global Locks</a:t>
            </a:r>
          </a:p>
          <a:p>
            <a:pPr lvl="2" eaLnBrk="1" hangingPunct="1"/>
            <a:r>
              <a:rPr lang="en-US" altLang="zh-CN" dirty="0" smtClean="0"/>
              <a:t>LMS: RAC Global Cache Service</a:t>
            </a:r>
          </a:p>
          <a:p>
            <a:pPr lvl="2" eaLnBrk="1" hangingPunct="1"/>
            <a:r>
              <a:rPr lang="en-US" altLang="zh-CN" dirty="0" err="1" smtClean="0"/>
              <a:t>Pnnn</a:t>
            </a:r>
            <a:r>
              <a:rPr lang="en-US" altLang="zh-CN" dirty="0" smtClean="0"/>
              <a:t>: Parallel Query Slaves</a:t>
            </a:r>
          </a:p>
          <a:p>
            <a:pPr lvl="2" eaLnBrk="1" hangingPunct="1"/>
            <a:r>
              <a:rPr lang="en-US" altLang="zh-CN" dirty="0" err="1" smtClean="0"/>
              <a:t>QMNn</a:t>
            </a:r>
            <a:r>
              <a:rPr lang="en-US" altLang="zh-CN" dirty="0" smtClean="0"/>
              <a:t>: Advanced Queuing</a:t>
            </a:r>
          </a:p>
          <a:p>
            <a:pPr lvl="2" eaLnBrk="1" hangingPunct="1"/>
            <a:r>
              <a:rPr lang="en-US" altLang="zh-CN" dirty="0" smtClean="0"/>
              <a:t>RECO: </a:t>
            </a:r>
            <a:r>
              <a:rPr lang="en-US" altLang="zh-CN" dirty="0" err="1" smtClean="0"/>
              <a:t>Recoverer</a:t>
            </a:r>
            <a:endParaRPr lang="en-US" altLang="zh-CN" dirty="0" smtClean="0"/>
          </a:p>
          <a:p>
            <a:pPr lvl="2" eaLnBrk="1" hangingPunct="1"/>
            <a:r>
              <a:rPr lang="en-US" altLang="zh-CN" dirty="0" err="1" smtClean="0"/>
              <a:t>Snnn</a:t>
            </a:r>
            <a:r>
              <a:rPr lang="en-US" altLang="zh-CN" dirty="0" smtClean="0"/>
              <a:t>: Shared Server</a:t>
            </a:r>
          </a:p>
          <a:p>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18</a:t>
            </a:fld>
            <a:endParaRPr lang="en-US" altLang="zh-CN" dirty="0"/>
          </a:p>
        </p:txBody>
      </p:sp>
    </p:spTree>
    <p:extLst>
      <p:ext uri="{BB962C8B-B14F-4D97-AF65-F5344CB8AC3E}">
        <p14:creationId xmlns:p14="http://schemas.microsoft.com/office/powerpoint/2010/main" val="2257153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1 no free buffer: server process scan </a:t>
            </a:r>
            <a:r>
              <a:rPr lang="en-US" altLang="zh-CN" sz="1200" dirty="0" err="1" smtClean="0"/>
              <a:t>lru</a:t>
            </a:r>
            <a:r>
              <a:rPr lang="en-US" altLang="zh-CN" sz="1200" dirty="0" smtClean="0"/>
              <a:t>/</a:t>
            </a:r>
            <a:r>
              <a:rPr lang="en-US" altLang="zh-CN" sz="1200" dirty="0" err="1" smtClean="0"/>
              <a:t>lru</a:t>
            </a:r>
            <a:r>
              <a:rPr lang="en-US" altLang="zh-CN" sz="1200" dirty="0" smtClean="0"/>
              <a:t>-aux</a:t>
            </a:r>
            <a:r>
              <a:rPr lang="en-US" altLang="zh-CN" sz="1200" baseline="0" dirty="0" smtClean="0"/>
              <a:t> -&gt; </a:t>
            </a:r>
            <a:r>
              <a:rPr lang="en-US" altLang="zh-CN" sz="1200" dirty="0" smtClean="0"/>
              <a:t>_</a:t>
            </a:r>
            <a:r>
              <a:rPr lang="en-US" altLang="zh-CN" sz="1200" dirty="0" err="1" smtClean="0"/>
              <a:t>db_block_max_scan_pct</a:t>
            </a:r>
            <a:r>
              <a:rPr lang="en-US" altLang="zh-CN" sz="1200" dirty="0" smtClean="0"/>
              <a:t> -&gt; free</a:t>
            </a:r>
            <a:r>
              <a:rPr lang="en-US" altLang="zh-CN" sz="1200" baseline="0" dirty="0" smtClean="0"/>
              <a:t> buffer waits(</a:t>
            </a:r>
            <a:r>
              <a:rPr lang="en-US" altLang="zh-CN" sz="1200" baseline="0" dirty="0" err="1" smtClean="0"/>
              <a:t>v$session_wait</a:t>
            </a:r>
            <a:r>
              <a:rPr lang="en-US" altLang="zh-CN" sz="1200" baseline="0" dirty="0" smtClean="0"/>
              <a:t>) &amp; dirty buffers inspected(</a:t>
            </a:r>
            <a:r>
              <a:rPr lang="en-US" altLang="zh-CN" sz="1200" baseline="0" dirty="0" err="1" smtClean="0"/>
              <a:t>v$sysstat</a:t>
            </a:r>
            <a:r>
              <a:rPr lang="en-US" altLang="zh-CN" sz="1200" baseline="0"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baseline="0" dirty="0" smtClean="0"/>
              <a:t>2 </a:t>
            </a:r>
            <a:r>
              <a:rPr lang="en-US" altLang="zh-CN" sz="1200" baseline="0" dirty="0" err="1" smtClean="0"/>
              <a:t>dbwr</a:t>
            </a:r>
            <a:r>
              <a:rPr lang="en-US" altLang="zh-CN" sz="1200" baseline="0" dirty="0" smtClean="0"/>
              <a:t> scan </a:t>
            </a:r>
            <a:r>
              <a:rPr lang="en-US" altLang="zh-CN" sz="1200" baseline="0" dirty="0" err="1" smtClean="0"/>
              <a:t>lruw</a:t>
            </a:r>
            <a:r>
              <a:rPr lang="en-US" altLang="zh-CN" sz="1200" baseline="0" dirty="0" smtClean="0"/>
              <a:t> -&gt; </a:t>
            </a:r>
            <a:r>
              <a:rPr lang="en-US" altLang="zh-CN" sz="1200" dirty="0" smtClean="0"/>
              <a:t>_</a:t>
            </a:r>
            <a:r>
              <a:rPr lang="en-US" altLang="zh-CN" sz="1200" dirty="0" err="1" smtClean="0"/>
              <a:t>db_writer_scan_depth_pct</a:t>
            </a:r>
            <a:endParaRPr lang="en-US" altLang="zh-CN" sz="1200"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0" dirty="0" smtClean="0"/>
              <a:t>3 dirty </a:t>
            </a:r>
            <a:r>
              <a:rPr lang="en-US" altLang="zh-CN" b="0" dirty="0" err="1" smtClean="0"/>
              <a:t>blks</a:t>
            </a:r>
            <a:r>
              <a:rPr lang="en-US" altLang="zh-CN" b="0" dirty="0" smtClean="0"/>
              <a:t> in </a:t>
            </a:r>
            <a:r>
              <a:rPr lang="en-US" altLang="zh-CN" b="0" dirty="0" err="1" smtClean="0"/>
              <a:t>lruw+lruw</a:t>
            </a:r>
            <a:r>
              <a:rPr lang="en-US" altLang="zh-CN" b="0" baseline="0" dirty="0" smtClean="0"/>
              <a:t> aux -&gt; </a:t>
            </a:r>
            <a:r>
              <a:rPr lang="en-US" altLang="zh-CN" sz="1200" b="0" kern="1200" dirty="0" smtClean="0">
                <a:solidFill>
                  <a:schemeClr val="tx1"/>
                </a:solidFill>
                <a:latin typeface="Arial" charset="0"/>
                <a:ea typeface="宋体" pitchFamily="2" charset="-122"/>
                <a:cs typeface="+mn-cs"/>
              </a:rPr>
              <a:t>_</a:t>
            </a:r>
            <a:r>
              <a:rPr lang="en-US" altLang="zh-CN" sz="1200" b="0" kern="1200" dirty="0" err="1" smtClean="0">
                <a:solidFill>
                  <a:schemeClr val="tx1"/>
                </a:solidFill>
                <a:latin typeface="Arial" charset="0"/>
                <a:ea typeface="宋体" pitchFamily="2" charset="-122"/>
                <a:cs typeface="+mn-cs"/>
              </a:rPr>
              <a:t>db_large_dirty_queue</a:t>
            </a:r>
            <a:endParaRPr lang="en-US" altLang="zh-CN" sz="1200" b="0" kern="1200" dirty="0" smtClean="0">
              <a:solidFill>
                <a:schemeClr val="tx1"/>
              </a:solidFill>
              <a:latin typeface="Arial"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19</a:t>
            </a:fld>
            <a:endParaRPr lang="en-US" altLang="zh-CN" dirty="0"/>
          </a:p>
        </p:txBody>
      </p:sp>
    </p:spTree>
    <p:extLst>
      <p:ext uri="{BB962C8B-B14F-4D97-AF65-F5344CB8AC3E}">
        <p14:creationId xmlns:p14="http://schemas.microsoft.com/office/powerpoint/2010/main" val="2735785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20</a:t>
            </a:fld>
            <a:endParaRPr lang="en-US" altLang="zh-CN" dirty="0"/>
          </a:p>
        </p:txBody>
      </p:sp>
    </p:spTree>
    <p:extLst>
      <p:ext uri="{BB962C8B-B14F-4D97-AF65-F5344CB8AC3E}">
        <p14:creationId xmlns:p14="http://schemas.microsoft.com/office/powerpoint/2010/main" val="213523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2</a:t>
            </a:fld>
            <a:endParaRPr lang="en-US" altLang="zh-CN" dirty="0"/>
          </a:p>
        </p:txBody>
      </p:sp>
    </p:spTree>
    <p:extLst>
      <p:ext uri="{BB962C8B-B14F-4D97-AF65-F5344CB8AC3E}">
        <p14:creationId xmlns:p14="http://schemas.microsoft.com/office/powerpoint/2010/main" val="1653186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rtl="0" fontAlgn="ctr">
              <a:buFont typeface="+mj-lt"/>
              <a:buAutoNum type="arabicPeriod"/>
            </a:pPr>
            <a:r>
              <a:rPr lang="en-US" altLang="zh-CN" sz="1200" kern="1200" dirty="0" smtClean="0">
                <a:solidFill>
                  <a:schemeClr val="tx1"/>
                </a:solidFill>
                <a:latin typeface="Arial" charset="0"/>
                <a:ea typeface="宋体" pitchFamily="2" charset="-122"/>
                <a:cs typeface="+mn-cs"/>
              </a:rPr>
              <a:t> switch </a:t>
            </a:r>
            <a:r>
              <a:rPr lang="en-US" altLang="zh-CN" sz="1200" kern="1200" dirty="0" err="1" smtClean="0">
                <a:solidFill>
                  <a:schemeClr val="tx1"/>
                </a:solidFill>
                <a:latin typeface="Arial" charset="0"/>
                <a:ea typeface="宋体" pitchFamily="2" charset="-122"/>
                <a:cs typeface="+mn-cs"/>
              </a:rPr>
              <a:t>logfile</a:t>
            </a:r>
            <a:r>
              <a:rPr lang="zh-CN" altLang="en-US" sz="1200" kern="1200" dirty="0" smtClean="0">
                <a:solidFill>
                  <a:schemeClr val="tx1"/>
                </a:solidFill>
                <a:latin typeface="Arial" charset="0"/>
                <a:ea typeface="宋体" pitchFamily="2" charset="-122"/>
                <a:cs typeface="+mn-cs"/>
              </a:rPr>
              <a:t>之前会发生</a:t>
            </a:r>
            <a:r>
              <a:rPr lang="en-US" altLang="zh-CN" sz="1200" kern="1200" dirty="0" err="1" smtClean="0">
                <a:solidFill>
                  <a:schemeClr val="tx1"/>
                </a:solidFill>
                <a:latin typeface="Arial" charset="0"/>
                <a:ea typeface="宋体" pitchFamily="2" charset="-122"/>
                <a:cs typeface="+mn-cs"/>
              </a:rPr>
              <a:t>c</a:t>
            </a:r>
            <a:r>
              <a:rPr lang="en-US" sz="1200" kern="1200" dirty="0" err="1" smtClean="0">
                <a:solidFill>
                  <a:schemeClr val="tx1"/>
                </a:solidFill>
                <a:latin typeface="Arial" charset="0"/>
                <a:ea typeface="宋体" pitchFamily="2" charset="-122"/>
                <a:cs typeface="+mn-cs"/>
              </a:rPr>
              <a:t>kpt</a:t>
            </a:r>
            <a:r>
              <a:rPr lang="zh-CN" altLang="en-US" sz="1200" kern="1200" dirty="0" smtClean="0">
                <a:solidFill>
                  <a:schemeClr val="tx1"/>
                </a:solidFill>
                <a:latin typeface="Arial" charset="0"/>
                <a:ea typeface="宋体" pitchFamily="2" charset="-122"/>
                <a:cs typeface="+mn-cs"/>
              </a:rPr>
              <a:t>。</a:t>
            </a:r>
            <a:endParaRPr lang="en-US" altLang="zh-CN" sz="1200" kern="1200" dirty="0" smtClean="0">
              <a:solidFill>
                <a:schemeClr val="tx1"/>
              </a:solidFill>
              <a:latin typeface="Arial" charset="0"/>
              <a:ea typeface="宋体" pitchFamily="2" charset="-122"/>
              <a:cs typeface="+mn-cs"/>
            </a:endParaRPr>
          </a:p>
          <a:p>
            <a:pPr marL="228600" indent="-228600" rtl="0" fontAlgn="ctr">
              <a:buFont typeface="+mj-lt"/>
              <a:buAutoNum type="arabicPeriod"/>
            </a:pPr>
            <a:r>
              <a:rPr lang="en-US" sz="1200" kern="1200" dirty="0" err="1" smtClean="0">
                <a:solidFill>
                  <a:schemeClr val="tx1"/>
                </a:solidFill>
                <a:latin typeface="Arial" charset="0"/>
                <a:ea typeface="宋体" pitchFamily="2" charset="-122"/>
                <a:cs typeface="+mn-cs"/>
              </a:rPr>
              <a:t>ckptq</a:t>
            </a:r>
            <a:r>
              <a:rPr lang="zh-CN" altLang="en-US" sz="1200" kern="1200" dirty="0" smtClean="0">
                <a:solidFill>
                  <a:schemeClr val="tx1"/>
                </a:solidFill>
                <a:latin typeface="Arial" charset="0"/>
                <a:ea typeface="宋体" pitchFamily="2" charset="-122"/>
                <a:cs typeface="+mn-cs"/>
              </a:rPr>
              <a:t>中的</a:t>
            </a:r>
            <a:r>
              <a:rPr lang="en-US" sz="1200" kern="1200" dirty="0" err="1" smtClean="0">
                <a:solidFill>
                  <a:schemeClr val="tx1"/>
                </a:solidFill>
                <a:latin typeface="Arial" charset="0"/>
                <a:ea typeface="宋体" pitchFamily="2" charset="-122"/>
                <a:cs typeface="+mn-cs"/>
              </a:rPr>
              <a:t>blk</a:t>
            </a:r>
            <a:r>
              <a:rPr lang="zh-CN" altLang="en-US" sz="1200" kern="1200" dirty="0" smtClean="0">
                <a:solidFill>
                  <a:schemeClr val="tx1"/>
                </a:solidFill>
                <a:latin typeface="Arial" charset="0"/>
                <a:ea typeface="宋体" pitchFamily="2" charset="-122"/>
                <a:cs typeface="+mn-cs"/>
              </a:rPr>
              <a:t>按照</a:t>
            </a:r>
            <a:r>
              <a:rPr lang="en-US" sz="1200" kern="1200" dirty="0" smtClean="0">
                <a:solidFill>
                  <a:schemeClr val="tx1"/>
                </a:solidFill>
                <a:latin typeface="Arial" charset="0"/>
                <a:ea typeface="宋体" pitchFamily="2" charset="-122"/>
                <a:cs typeface="+mn-cs"/>
              </a:rPr>
              <a:t>low </a:t>
            </a:r>
            <a:r>
              <a:rPr lang="en-US" sz="1200" kern="1200" dirty="0" err="1" smtClean="0">
                <a:solidFill>
                  <a:schemeClr val="tx1"/>
                </a:solidFill>
                <a:latin typeface="Arial" charset="0"/>
                <a:ea typeface="宋体" pitchFamily="2" charset="-122"/>
                <a:cs typeface="+mn-cs"/>
              </a:rPr>
              <a:t>rba</a:t>
            </a:r>
            <a:r>
              <a:rPr lang="zh-CN" altLang="en-US" sz="1200" kern="1200" dirty="0" smtClean="0">
                <a:solidFill>
                  <a:schemeClr val="tx1"/>
                </a:solidFill>
                <a:latin typeface="Arial" charset="0"/>
                <a:ea typeface="宋体" pitchFamily="2" charset="-122"/>
                <a:cs typeface="+mn-cs"/>
              </a:rPr>
              <a:t>从低到高排列（</a:t>
            </a:r>
            <a:r>
              <a:rPr lang="en-US" sz="1200" kern="1200" dirty="0" smtClean="0">
                <a:solidFill>
                  <a:schemeClr val="tx1"/>
                </a:solidFill>
                <a:latin typeface="Arial" charset="0"/>
                <a:ea typeface="宋体" pitchFamily="2" charset="-122"/>
                <a:cs typeface="+mn-cs"/>
              </a:rPr>
              <a:t>low </a:t>
            </a:r>
            <a:r>
              <a:rPr lang="en-US" sz="1200" kern="1200" dirty="0" err="1" smtClean="0">
                <a:solidFill>
                  <a:schemeClr val="tx1"/>
                </a:solidFill>
                <a:latin typeface="Arial" charset="0"/>
                <a:ea typeface="宋体" pitchFamily="2" charset="-122"/>
                <a:cs typeface="+mn-cs"/>
              </a:rPr>
              <a:t>rba</a:t>
            </a:r>
            <a:r>
              <a:rPr lang="zh-CN" altLang="en-US" sz="1200" kern="1200" dirty="0" smtClean="0">
                <a:solidFill>
                  <a:schemeClr val="tx1"/>
                </a:solidFill>
                <a:latin typeface="Arial" charset="0"/>
                <a:ea typeface="宋体" pitchFamily="2" charset="-122"/>
                <a:cs typeface="+mn-cs"/>
              </a:rPr>
              <a:t>最小的排在</a:t>
            </a:r>
            <a:r>
              <a:rPr lang="en-US" sz="1200" kern="1200" dirty="0" err="1" smtClean="0">
                <a:solidFill>
                  <a:schemeClr val="tx1"/>
                </a:solidFill>
                <a:latin typeface="Arial" charset="0"/>
                <a:ea typeface="宋体" pitchFamily="2" charset="-122"/>
                <a:cs typeface="+mn-cs"/>
              </a:rPr>
              <a:t>ckptq</a:t>
            </a:r>
            <a:r>
              <a:rPr lang="zh-CN" altLang="en-US" sz="1200" kern="1200" dirty="0" smtClean="0">
                <a:solidFill>
                  <a:schemeClr val="tx1"/>
                </a:solidFill>
                <a:latin typeface="Arial" charset="0"/>
                <a:ea typeface="宋体" pitchFamily="2" charset="-122"/>
                <a:cs typeface="+mn-cs"/>
              </a:rPr>
              <a:t>的头部）。</a:t>
            </a:r>
            <a:r>
              <a:rPr lang="en-US" sz="1200" kern="1200" dirty="0" err="1" smtClean="0">
                <a:solidFill>
                  <a:schemeClr val="tx1"/>
                </a:solidFill>
                <a:latin typeface="Arial" charset="0"/>
                <a:ea typeface="宋体" pitchFamily="2" charset="-122"/>
                <a:cs typeface="+mn-cs"/>
              </a:rPr>
              <a:t>ckpt</a:t>
            </a:r>
            <a:r>
              <a:rPr lang="zh-CN" altLang="en-US" sz="1200" kern="1200" dirty="0" smtClean="0">
                <a:solidFill>
                  <a:schemeClr val="tx1"/>
                </a:solidFill>
                <a:latin typeface="Arial" charset="0"/>
                <a:ea typeface="宋体" pitchFamily="2" charset="-122"/>
                <a:cs typeface="+mn-cs"/>
              </a:rPr>
              <a:t>发生时，</a:t>
            </a:r>
            <a:r>
              <a:rPr lang="en-US" sz="1200" kern="1200" dirty="0" smtClean="0">
                <a:solidFill>
                  <a:schemeClr val="tx1"/>
                </a:solidFill>
                <a:latin typeface="Arial" charset="0"/>
                <a:ea typeface="宋体" pitchFamily="2" charset="-122"/>
                <a:cs typeface="+mn-cs"/>
              </a:rPr>
              <a:t>oracle</a:t>
            </a:r>
            <a:r>
              <a:rPr lang="zh-CN" altLang="en-US" sz="1200" kern="1200" dirty="0" smtClean="0">
                <a:solidFill>
                  <a:schemeClr val="tx1"/>
                </a:solidFill>
                <a:latin typeface="Arial" charset="0"/>
                <a:ea typeface="宋体" pitchFamily="2" charset="-122"/>
                <a:cs typeface="+mn-cs"/>
              </a:rPr>
              <a:t>做如下动作：</a:t>
            </a:r>
          </a:p>
          <a:p>
            <a:pPr marL="685800" lvl="1" indent="-228600" rtl="0" fontAlgn="ctr">
              <a:buFont typeface="+mj-lt"/>
              <a:buAutoNum type="arabicPeriod"/>
            </a:pPr>
            <a:r>
              <a:rPr lang="en-US" sz="1200" kern="1200" dirty="0" err="1" smtClean="0">
                <a:solidFill>
                  <a:schemeClr val="tx1"/>
                </a:solidFill>
                <a:latin typeface="Arial" charset="0"/>
                <a:ea typeface="宋体" pitchFamily="2" charset="-122"/>
                <a:cs typeface="+mn-cs"/>
              </a:rPr>
              <a:t>ckpt</a:t>
            </a:r>
            <a:r>
              <a:rPr lang="zh-CN" altLang="en-US" sz="1200" kern="1200" dirty="0" smtClean="0">
                <a:solidFill>
                  <a:schemeClr val="tx1"/>
                </a:solidFill>
                <a:latin typeface="Arial" charset="0"/>
                <a:ea typeface="宋体" pitchFamily="2" charset="-122"/>
                <a:cs typeface="+mn-cs"/>
              </a:rPr>
              <a:t>发生时的</a:t>
            </a:r>
            <a:r>
              <a:rPr lang="en-US" sz="1200" kern="1200" dirty="0" smtClean="0">
                <a:solidFill>
                  <a:schemeClr val="tx1"/>
                </a:solidFill>
                <a:latin typeface="Arial" charset="0"/>
                <a:ea typeface="宋体" pitchFamily="2" charset="-122"/>
                <a:cs typeface="+mn-cs"/>
              </a:rPr>
              <a:t>log buffer</a:t>
            </a:r>
            <a:r>
              <a:rPr lang="zh-CN" altLang="en-US" sz="1200" kern="1200" dirty="0" smtClean="0">
                <a:solidFill>
                  <a:schemeClr val="tx1"/>
                </a:solidFill>
                <a:latin typeface="Arial" charset="0"/>
                <a:ea typeface="宋体" pitchFamily="2" charset="-122"/>
                <a:cs typeface="+mn-cs"/>
              </a:rPr>
              <a:t>中的当前</a:t>
            </a:r>
            <a:r>
              <a:rPr lang="en-US" sz="1200" kern="1200" dirty="0" err="1" smtClean="0">
                <a:solidFill>
                  <a:schemeClr val="tx1"/>
                </a:solidFill>
                <a:latin typeface="Arial" charset="0"/>
                <a:ea typeface="宋体" pitchFamily="2" charset="-122"/>
                <a:cs typeface="+mn-cs"/>
              </a:rPr>
              <a:t>rba</a:t>
            </a:r>
            <a:r>
              <a:rPr lang="zh-CN" altLang="en-US" sz="1200" kern="1200" dirty="0" smtClean="0">
                <a:solidFill>
                  <a:schemeClr val="tx1"/>
                </a:solidFill>
                <a:latin typeface="Arial" charset="0"/>
                <a:ea typeface="宋体" pitchFamily="2" charset="-122"/>
                <a:cs typeface="+mn-cs"/>
              </a:rPr>
              <a:t>被视为</a:t>
            </a:r>
            <a:r>
              <a:rPr lang="en-US" sz="1200" kern="1200" dirty="0" err="1" smtClean="0">
                <a:solidFill>
                  <a:schemeClr val="tx1"/>
                </a:solidFill>
                <a:latin typeface="Arial" charset="0"/>
                <a:ea typeface="宋体" pitchFamily="2" charset="-122"/>
                <a:cs typeface="+mn-cs"/>
              </a:rPr>
              <a:t>ckpt</a:t>
            </a:r>
            <a:r>
              <a:rPr lang="en-US" sz="1200" kern="1200" dirty="0" smtClean="0">
                <a:solidFill>
                  <a:schemeClr val="tx1"/>
                </a:solidFill>
                <a:latin typeface="Arial" charset="0"/>
                <a:ea typeface="宋体" pitchFamily="2" charset="-122"/>
                <a:cs typeface="+mn-cs"/>
              </a:rPr>
              <a:t> </a:t>
            </a:r>
            <a:r>
              <a:rPr lang="en-US" sz="1200" kern="1200" dirty="0" err="1" smtClean="0">
                <a:solidFill>
                  <a:schemeClr val="tx1"/>
                </a:solidFill>
                <a:latin typeface="Arial" charset="0"/>
                <a:ea typeface="宋体" pitchFamily="2" charset="-122"/>
                <a:cs typeface="+mn-cs"/>
              </a:rPr>
              <a:t>rba</a:t>
            </a:r>
            <a:r>
              <a:rPr lang="zh-CN" altLang="en-US" sz="1200" kern="1200" dirty="0" smtClean="0">
                <a:solidFill>
                  <a:schemeClr val="tx1"/>
                </a:solidFill>
                <a:latin typeface="Arial" charset="0"/>
                <a:ea typeface="宋体" pitchFamily="2" charset="-122"/>
                <a:cs typeface="+mn-cs"/>
              </a:rPr>
              <a:t>（有的文档也叫</a:t>
            </a:r>
            <a:r>
              <a:rPr lang="en-US" sz="1200" kern="1200" dirty="0" err="1" smtClean="0">
                <a:solidFill>
                  <a:schemeClr val="tx1"/>
                </a:solidFill>
                <a:latin typeface="Arial" charset="0"/>
                <a:ea typeface="宋体" pitchFamily="2" charset="-122"/>
                <a:cs typeface="+mn-cs"/>
              </a:rPr>
              <a:t>ckpt</a:t>
            </a:r>
            <a:r>
              <a:rPr lang="en-US" sz="1200" kern="1200" dirty="0" smtClean="0">
                <a:solidFill>
                  <a:schemeClr val="tx1"/>
                </a:solidFill>
                <a:latin typeface="Arial" charset="0"/>
                <a:ea typeface="宋体" pitchFamily="2" charset="-122"/>
                <a:cs typeface="+mn-cs"/>
              </a:rPr>
              <a:t> point</a:t>
            </a:r>
            <a:r>
              <a:rPr lang="zh-CN" altLang="en-US" sz="1200" kern="1200" dirty="0" smtClean="0">
                <a:solidFill>
                  <a:schemeClr val="tx1"/>
                </a:solidFill>
                <a:latin typeface="Arial" charset="0"/>
                <a:ea typeface="宋体" pitchFamily="2" charset="-122"/>
                <a:cs typeface="+mn-cs"/>
              </a:rPr>
              <a:t>）。</a:t>
            </a:r>
          </a:p>
          <a:p>
            <a:pPr marL="685800" lvl="1" indent="-228600" rtl="0" fontAlgn="ctr">
              <a:buFont typeface="+mj-lt"/>
              <a:buAutoNum type="arabicPeriod"/>
            </a:pPr>
            <a:r>
              <a:rPr lang="en-US" sz="1200" kern="1200" dirty="0" err="1" smtClean="0">
                <a:solidFill>
                  <a:schemeClr val="tx1"/>
                </a:solidFill>
                <a:latin typeface="Arial" charset="0"/>
                <a:ea typeface="宋体" pitchFamily="2" charset="-122"/>
                <a:cs typeface="+mn-cs"/>
              </a:rPr>
              <a:t>dbwr</a:t>
            </a:r>
            <a:r>
              <a:rPr lang="zh-CN" altLang="en-US" sz="1200" kern="1200" dirty="0" smtClean="0">
                <a:solidFill>
                  <a:schemeClr val="tx1"/>
                </a:solidFill>
                <a:latin typeface="Arial" charset="0"/>
                <a:ea typeface="宋体" pitchFamily="2" charset="-122"/>
                <a:cs typeface="+mn-cs"/>
              </a:rPr>
              <a:t>从</a:t>
            </a:r>
            <a:r>
              <a:rPr lang="en-US" sz="1200" kern="1200" dirty="0" err="1" smtClean="0">
                <a:solidFill>
                  <a:schemeClr val="tx1"/>
                </a:solidFill>
                <a:latin typeface="Arial" charset="0"/>
                <a:ea typeface="宋体" pitchFamily="2" charset="-122"/>
                <a:cs typeface="+mn-cs"/>
              </a:rPr>
              <a:t>ckptq</a:t>
            </a:r>
            <a:r>
              <a:rPr lang="zh-CN" altLang="en-US" sz="1200" kern="1200" dirty="0" smtClean="0">
                <a:solidFill>
                  <a:schemeClr val="tx1"/>
                </a:solidFill>
                <a:latin typeface="Arial" charset="0"/>
                <a:ea typeface="宋体" pitchFamily="2" charset="-122"/>
                <a:cs typeface="+mn-cs"/>
              </a:rPr>
              <a:t>的头部开始，将</a:t>
            </a:r>
            <a:r>
              <a:rPr lang="en-US" sz="1200" kern="1200" dirty="0" smtClean="0">
                <a:solidFill>
                  <a:schemeClr val="tx1"/>
                </a:solidFill>
                <a:latin typeface="Arial" charset="0"/>
                <a:ea typeface="宋体" pitchFamily="2" charset="-122"/>
                <a:cs typeface="+mn-cs"/>
              </a:rPr>
              <a:t>queue</a:t>
            </a:r>
            <a:r>
              <a:rPr lang="zh-CN" altLang="en-US" sz="1200" kern="1200" dirty="0" smtClean="0">
                <a:solidFill>
                  <a:schemeClr val="tx1"/>
                </a:solidFill>
                <a:latin typeface="Arial" charset="0"/>
                <a:ea typeface="宋体" pitchFamily="2" charset="-122"/>
                <a:cs typeface="+mn-cs"/>
              </a:rPr>
              <a:t>上的</a:t>
            </a:r>
            <a:r>
              <a:rPr lang="en-US" sz="1200" kern="1200" dirty="0" err="1" smtClean="0">
                <a:solidFill>
                  <a:schemeClr val="tx1"/>
                </a:solidFill>
                <a:latin typeface="Arial" charset="0"/>
                <a:ea typeface="宋体" pitchFamily="2" charset="-122"/>
                <a:cs typeface="+mn-cs"/>
              </a:rPr>
              <a:t>blk</a:t>
            </a:r>
            <a:r>
              <a:rPr lang="zh-CN" altLang="en-US" sz="1200" kern="1200" dirty="0" smtClean="0">
                <a:solidFill>
                  <a:schemeClr val="tx1"/>
                </a:solidFill>
                <a:latin typeface="Arial" charset="0"/>
                <a:ea typeface="宋体" pitchFamily="2" charset="-122"/>
                <a:cs typeface="+mn-cs"/>
              </a:rPr>
              <a:t>逐个写入</a:t>
            </a:r>
            <a:r>
              <a:rPr lang="en-US" sz="1200" kern="1200" dirty="0" err="1" smtClean="0">
                <a:solidFill>
                  <a:schemeClr val="tx1"/>
                </a:solidFill>
                <a:latin typeface="Arial" charset="0"/>
                <a:ea typeface="宋体" pitchFamily="2" charset="-122"/>
                <a:cs typeface="+mn-cs"/>
              </a:rPr>
              <a:t>df</a:t>
            </a:r>
            <a:r>
              <a:rPr lang="zh-CN" altLang="en-US" sz="1200" kern="1200" dirty="0" smtClean="0">
                <a:solidFill>
                  <a:schemeClr val="tx1"/>
                </a:solidFill>
                <a:latin typeface="Arial" charset="0"/>
                <a:ea typeface="宋体" pitchFamily="2" charset="-122"/>
                <a:cs typeface="+mn-cs"/>
              </a:rPr>
              <a:t>。直到</a:t>
            </a:r>
            <a:r>
              <a:rPr lang="en-US" sz="1200" kern="1200" dirty="0" err="1" smtClean="0">
                <a:solidFill>
                  <a:schemeClr val="tx1"/>
                </a:solidFill>
                <a:latin typeface="Arial" charset="0"/>
                <a:ea typeface="宋体" pitchFamily="2" charset="-122"/>
                <a:cs typeface="+mn-cs"/>
              </a:rPr>
              <a:t>blk</a:t>
            </a:r>
            <a:r>
              <a:rPr lang="zh-CN" altLang="en-US" sz="1200" kern="1200" dirty="0" smtClean="0">
                <a:solidFill>
                  <a:schemeClr val="tx1"/>
                </a:solidFill>
                <a:latin typeface="Arial" charset="0"/>
                <a:ea typeface="宋体" pitchFamily="2" charset="-122"/>
                <a:cs typeface="+mn-cs"/>
              </a:rPr>
              <a:t>的</a:t>
            </a:r>
            <a:r>
              <a:rPr lang="en-US" sz="1200" kern="1200" dirty="0" smtClean="0">
                <a:solidFill>
                  <a:schemeClr val="tx1"/>
                </a:solidFill>
                <a:latin typeface="Arial" charset="0"/>
                <a:ea typeface="宋体" pitchFamily="2" charset="-122"/>
                <a:cs typeface="+mn-cs"/>
              </a:rPr>
              <a:t>low </a:t>
            </a:r>
            <a:r>
              <a:rPr lang="en-US" sz="1200" kern="1200" dirty="0" err="1" smtClean="0">
                <a:solidFill>
                  <a:schemeClr val="tx1"/>
                </a:solidFill>
                <a:latin typeface="Arial" charset="0"/>
                <a:ea typeface="宋体" pitchFamily="2" charset="-122"/>
                <a:cs typeface="+mn-cs"/>
              </a:rPr>
              <a:t>rba</a:t>
            </a:r>
            <a:r>
              <a:rPr lang="en-US" sz="1200" kern="1200" dirty="0" smtClean="0">
                <a:solidFill>
                  <a:schemeClr val="tx1"/>
                </a:solidFill>
                <a:latin typeface="Arial" charset="0"/>
                <a:ea typeface="宋体" pitchFamily="2" charset="-122"/>
                <a:cs typeface="+mn-cs"/>
              </a:rPr>
              <a:t>&gt;</a:t>
            </a:r>
            <a:r>
              <a:rPr lang="en-US" sz="1200" kern="1200" dirty="0" err="1" smtClean="0">
                <a:solidFill>
                  <a:schemeClr val="tx1"/>
                </a:solidFill>
                <a:latin typeface="Arial" charset="0"/>
                <a:ea typeface="宋体" pitchFamily="2" charset="-122"/>
                <a:cs typeface="+mn-cs"/>
              </a:rPr>
              <a:t>ckpt</a:t>
            </a:r>
            <a:r>
              <a:rPr lang="en-US" sz="1200" kern="1200" dirty="0" smtClean="0">
                <a:solidFill>
                  <a:schemeClr val="tx1"/>
                </a:solidFill>
                <a:latin typeface="Arial" charset="0"/>
                <a:ea typeface="宋体" pitchFamily="2" charset="-122"/>
                <a:cs typeface="+mn-cs"/>
              </a:rPr>
              <a:t> </a:t>
            </a:r>
            <a:r>
              <a:rPr lang="en-US" sz="1200" kern="1200" dirty="0" err="1" smtClean="0">
                <a:solidFill>
                  <a:schemeClr val="tx1"/>
                </a:solidFill>
                <a:latin typeface="Arial" charset="0"/>
                <a:ea typeface="宋体" pitchFamily="2" charset="-122"/>
                <a:cs typeface="+mn-cs"/>
              </a:rPr>
              <a:t>rba</a:t>
            </a:r>
            <a:r>
              <a:rPr lang="zh-CN" altLang="en-US" sz="1200" kern="1200" dirty="0" smtClean="0">
                <a:solidFill>
                  <a:schemeClr val="tx1"/>
                </a:solidFill>
                <a:latin typeface="Arial" charset="0"/>
                <a:ea typeface="宋体" pitchFamily="2" charset="-122"/>
                <a:cs typeface="+mn-cs"/>
              </a:rPr>
              <a:t>。</a:t>
            </a:r>
          </a:p>
          <a:p>
            <a:pPr marL="685800" lvl="1" indent="-228600" rtl="0" fontAlgn="ctr">
              <a:buFont typeface="+mj-lt"/>
              <a:buAutoNum type="arabicPeriod"/>
            </a:pPr>
            <a:r>
              <a:rPr lang="zh-CN" altLang="en-US" sz="1200" kern="1200" dirty="0" smtClean="0">
                <a:solidFill>
                  <a:schemeClr val="tx1"/>
                </a:solidFill>
                <a:latin typeface="Arial" charset="0"/>
                <a:ea typeface="宋体" pitchFamily="2" charset="-122"/>
                <a:cs typeface="+mn-cs"/>
              </a:rPr>
              <a:t>如果</a:t>
            </a:r>
            <a:r>
              <a:rPr lang="en-US" sz="1200" kern="1200" dirty="0" err="1" smtClean="0">
                <a:solidFill>
                  <a:schemeClr val="tx1"/>
                </a:solidFill>
                <a:latin typeface="Arial" charset="0"/>
                <a:ea typeface="宋体" pitchFamily="2" charset="-122"/>
                <a:cs typeface="+mn-cs"/>
              </a:rPr>
              <a:t>ckpt</a:t>
            </a:r>
            <a:r>
              <a:rPr lang="zh-CN" altLang="en-US" sz="1200" kern="1200" dirty="0" smtClean="0">
                <a:solidFill>
                  <a:schemeClr val="tx1"/>
                </a:solidFill>
                <a:latin typeface="Arial" charset="0"/>
                <a:ea typeface="宋体" pitchFamily="2" charset="-122"/>
                <a:cs typeface="+mn-cs"/>
              </a:rPr>
              <a:t>是增量</a:t>
            </a:r>
            <a:r>
              <a:rPr lang="en-US" sz="1200" kern="1200" dirty="0" err="1" smtClean="0">
                <a:solidFill>
                  <a:schemeClr val="tx1"/>
                </a:solidFill>
                <a:latin typeface="Arial" charset="0"/>
                <a:ea typeface="宋体" pitchFamily="2" charset="-122"/>
                <a:cs typeface="+mn-cs"/>
              </a:rPr>
              <a:t>ckpt</a:t>
            </a:r>
            <a:r>
              <a:rPr lang="zh-CN" altLang="en-US" sz="1200" kern="1200" dirty="0" smtClean="0">
                <a:solidFill>
                  <a:schemeClr val="tx1"/>
                </a:solidFill>
                <a:latin typeface="Arial" charset="0"/>
                <a:ea typeface="宋体" pitchFamily="2" charset="-122"/>
                <a:cs typeface="+mn-cs"/>
              </a:rPr>
              <a:t>（例如每</a:t>
            </a:r>
            <a:r>
              <a:rPr lang="en-US" sz="1200" kern="1200" dirty="0" smtClean="0">
                <a:solidFill>
                  <a:schemeClr val="tx1"/>
                </a:solidFill>
                <a:latin typeface="Arial" charset="0"/>
                <a:ea typeface="宋体" pitchFamily="2" charset="-122"/>
                <a:cs typeface="+mn-cs"/>
              </a:rPr>
              <a:t>3s</a:t>
            </a:r>
            <a:r>
              <a:rPr lang="zh-CN" altLang="en-US" sz="1200" kern="1200" dirty="0" smtClean="0">
                <a:solidFill>
                  <a:schemeClr val="tx1"/>
                </a:solidFill>
                <a:latin typeface="Arial" charset="0"/>
                <a:ea typeface="宋体" pitchFamily="2" charset="-122"/>
                <a:cs typeface="+mn-cs"/>
              </a:rPr>
              <a:t>触发的），</a:t>
            </a:r>
            <a:r>
              <a:rPr lang="en-US" sz="1200" kern="1200" dirty="0" err="1" smtClean="0">
                <a:solidFill>
                  <a:schemeClr val="tx1"/>
                </a:solidFill>
                <a:latin typeface="Arial" charset="0"/>
                <a:ea typeface="宋体" pitchFamily="2" charset="-122"/>
                <a:cs typeface="+mn-cs"/>
              </a:rPr>
              <a:t>ckpt</a:t>
            </a:r>
            <a:r>
              <a:rPr lang="en-US" sz="1200" kern="1200" dirty="0" smtClean="0">
                <a:solidFill>
                  <a:schemeClr val="tx1"/>
                </a:solidFill>
                <a:latin typeface="Arial" charset="0"/>
                <a:ea typeface="宋体" pitchFamily="2" charset="-122"/>
                <a:cs typeface="+mn-cs"/>
              </a:rPr>
              <a:t> process</a:t>
            </a:r>
            <a:r>
              <a:rPr lang="zh-CN" altLang="en-US" sz="1200" kern="1200" dirty="0" smtClean="0">
                <a:solidFill>
                  <a:schemeClr val="tx1"/>
                </a:solidFill>
                <a:latin typeface="Arial" charset="0"/>
                <a:ea typeface="宋体" pitchFamily="2" charset="-122"/>
                <a:cs typeface="+mn-cs"/>
              </a:rPr>
              <a:t>将把</a:t>
            </a:r>
            <a:r>
              <a:rPr lang="en-US" sz="1200" kern="1200" dirty="0" err="1" smtClean="0">
                <a:solidFill>
                  <a:schemeClr val="tx1"/>
                </a:solidFill>
                <a:latin typeface="Arial" charset="0"/>
                <a:ea typeface="宋体" pitchFamily="2" charset="-122"/>
                <a:cs typeface="+mn-cs"/>
              </a:rPr>
              <a:t>ckpt</a:t>
            </a:r>
            <a:r>
              <a:rPr lang="en-US" sz="1200" kern="1200" dirty="0" smtClean="0">
                <a:solidFill>
                  <a:schemeClr val="tx1"/>
                </a:solidFill>
                <a:latin typeface="Arial" charset="0"/>
                <a:ea typeface="宋体" pitchFamily="2" charset="-122"/>
                <a:cs typeface="+mn-cs"/>
              </a:rPr>
              <a:t> </a:t>
            </a:r>
            <a:r>
              <a:rPr lang="en-US" sz="1200" kern="1200" dirty="0" err="1" smtClean="0">
                <a:solidFill>
                  <a:schemeClr val="tx1"/>
                </a:solidFill>
                <a:latin typeface="Arial" charset="0"/>
                <a:ea typeface="宋体" pitchFamily="2" charset="-122"/>
                <a:cs typeface="+mn-cs"/>
              </a:rPr>
              <a:t>rba</a:t>
            </a:r>
            <a:r>
              <a:rPr lang="zh-CN" altLang="en-US" sz="1200" kern="1200" dirty="0" smtClean="0">
                <a:solidFill>
                  <a:schemeClr val="tx1"/>
                </a:solidFill>
                <a:latin typeface="Arial" charset="0"/>
                <a:ea typeface="宋体" pitchFamily="2" charset="-122"/>
                <a:cs typeface="+mn-cs"/>
              </a:rPr>
              <a:t>写入</a:t>
            </a:r>
            <a:r>
              <a:rPr lang="en-US" sz="1200" kern="1200" dirty="0" smtClean="0">
                <a:solidFill>
                  <a:schemeClr val="tx1"/>
                </a:solidFill>
                <a:latin typeface="Arial" charset="0"/>
                <a:ea typeface="宋体" pitchFamily="2" charset="-122"/>
                <a:cs typeface="+mn-cs"/>
              </a:rPr>
              <a:t>control file</a:t>
            </a:r>
            <a:r>
              <a:rPr lang="zh-CN" altLang="en-US" sz="1200" kern="1200" dirty="0" smtClean="0">
                <a:solidFill>
                  <a:schemeClr val="tx1"/>
                </a:solidFill>
                <a:latin typeface="Arial" charset="0"/>
                <a:ea typeface="宋体" pitchFamily="2" charset="-122"/>
                <a:cs typeface="+mn-cs"/>
              </a:rPr>
              <a:t>；如果是</a:t>
            </a:r>
            <a:r>
              <a:rPr lang="en-US" altLang="zh-CN" sz="1200" kern="1200" dirty="0" smtClean="0">
                <a:solidFill>
                  <a:schemeClr val="tx1"/>
                </a:solidFill>
                <a:latin typeface="Arial" charset="0"/>
                <a:ea typeface="宋体" pitchFamily="2" charset="-122"/>
                <a:cs typeface="+mn-cs"/>
              </a:rPr>
              <a:t>switch </a:t>
            </a:r>
            <a:r>
              <a:rPr lang="en-US" altLang="zh-CN" sz="1200" kern="1200" dirty="0" err="1" smtClean="0">
                <a:solidFill>
                  <a:schemeClr val="tx1"/>
                </a:solidFill>
                <a:latin typeface="Arial" charset="0"/>
                <a:ea typeface="宋体" pitchFamily="2" charset="-122"/>
                <a:cs typeface="+mn-cs"/>
              </a:rPr>
              <a:t>logfile</a:t>
            </a:r>
            <a:r>
              <a:rPr lang="zh-CN" altLang="en-US" sz="1200" kern="1200" dirty="0" smtClean="0">
                <a:solidFill>
                  <a:schemeClr val="tx1"/>
                </a:solidFill>
                <a:latin typeface="Arial" charset="0"/>
                <a:ea typeface="宋体" pitchFamily="2" charset="-122"/>
                <a:cs typeface="+mn-cs"/>
              </a:rPr>
              <a:t>或</a:t>
            </a:r>
            <a:r>
              <a:rPr lang="en-US" sz="1200" kern="1200" dirty="0" smtClean="0">
                <a:solidFill>
                  <a:schemeClr val="tx1"/>
                </a:solidFill>
                <a:latin typeface="Arial" charset="0"/>
                <a:ea typeface="宋体" pitchFamily="2" charset="-122"/>
                <a:cs typeface="+mn-cs"/>
              </a:rPr>
              <a:t>full </a:t>
            </a:r>
            <a:r>
              <a:rPr lang="en-US" sz="1200" kern="1200" dirty="0" err="1" smtClean="0">
                <a:solidFill>
                  <a:schemeClr val="tx1"/>
                </a:solidFill>
                <a:latin typeface="Arial" charset="0"/>
                <a:ea typeface="宋体" pitchFamily="2" charset="-122"/>
                <a:cs typeface="+mn-cs"/>
              </a:rPr>
              <a:t>ckpt</a:t>
            </a:r>
            <a:r>
              <a:rPr lang="zh-CN" altLang="en-US" sz="1200" kern="1200" dirty="0" smtClean="0">
                <a:solidFill>
                  <a:schemeClr val="tx1"/>
                </a:solidFill>
                <a:latin typeface="Arial" charset="0"/>
                <a:ea typeface="宋体" pitchFamily="2" charset="-122"/>
                <a:cs typeface="+mn-cs"/>
              </a:rPr>
              <a:t>（例如</a:t>
            </a:r>
            <a:r>
              <a:rPr lang="en-US" sz="1200" kern="1200" dirty="0" smtClean="0">
                <a:solidFill>
                  <a:schemeClr val="tx1"/>
                </a:solidFill>
                <a:latin typeface="Arial" charset="0"/>
                <a:ea typeface="宋体" pitchFamily="2" charset="-122"/>
                <a:cs typeface="+mn-cs"/>
              </a:rPr>
              <a:t>alter system </a:t>
            </a:r>
            <a:r>
              <a:rPr lang="en-US" sz="1200" kern="1200" dirty="0" err="1" smtClean="0">
                <a:solidFill>
                  <a:schemeClr val="tx1"/>
                </a:solidFill>
                <a:latin typeface="Arial" charset="0"/>
                <a:ea typeface="宋体" pitchFamily="2" charset="-122"/>
                <a:cs typeface="+mn-cs"/>
              </a:rPr>
              <a:t>ckeckpoint</a:t>
            </a:r>
            <a:r>
              <a:rPr lang="zh-CN" altLang="en-US" sz="1200" kern="1200" dirty="0" smtClean="0">
                <a:solidFill>
                  <a:schemeClr val="tx1"/>
                </a:solidFill>
                <a:latin typeface="Arial" charset="0"/>
                <a:ea typeface="宋体" pitchFamily="2" charset="-122"/>
                <a:cs typeface="+mn-cs"/>
              </a:rPr>
              <a:t>），则</a:t>
            </a:r>
            <a:r>
              <a:rPr lang="en-US" sz="1200" kern="1200" dirty="0" err="1" smtClean="0">
                <a:solidFill>
                  <a:schemeClr val="tx1"/>
                </a:solidFill>
                <a:latin typeface="Arial" charset="0"/>
                <a:ea typeface="宋体" pitchFamily="2" charset="-122"/>
                <a:cs typeface="+mn-cs"/>
              </a:rPr>
              <a:t>ckpt</a:t>
            </a:r>
            <a:r>
              <a:rPr lang="en-US" sz="1200" kern="1200" dirty="0" smtClean="0">
                <a:solidFill>
                  <a:schemeClr val="tx1"/>
                </a:solidFill>
                <a:latin typeface="Arial" charset="0"/>
                <a:ea typeface="宋体" pitchFamily="2" charset="-122"/>
                <a:cs typeface="+mn-cs"/>
              </a:rPr>
              <a:t> process</a:t>
            </a:r>
            <a:r>
              <a:rPr lang="zh-CN" altLang="en-US" sz="1200" kern="1200" dirty="0" smtClean="0">
                <a:solidFill>
                  <a:schemeClr val="tx1"/>
                </a:solidFill>
                <a:latin typeface="Arial" charset="0"/>
                <a:ea typeface="宋体" pitchFamily="2" charset="-122"/>
                <a:cs typeface="+mn-cs"/>
              </a:rPr>
              <a:t>还会将</a:t>
            </a:r>
            <a:r>
              <a:rPr lang="en-US" sz="1200" kern="1200" dirty="0" err="1" smtClean="0">
                <a:solidFill>
                  <a:schemeClr val="tx1"/>
                </a:solidFill>
                <a:latin typeface="Arial" charset="0"/>
                <a:ea typeface="宋体" pitchFamily="2" charset="-122"/>
                <a:cs typeface="+mn-cs"/>
              </a:rPr>
              <a:t>ckpt</a:t>
            </a:r>
            <a:r>
              <a:rPr lang="en-US" sz="1200" kern="1200" dirty="0" smtClean="0">
                <a:solidFill>
                  <a:schemeClr val="tx1"/>
                </a:solidFill>
                <a:latin typeface="Arial" charset="0"/>
                <a:ea typeface="宋体" pitchFamily="2" charset="-122"/>
                <a:cs typeface="+mn-cs"/>
              </a:rPr>
              <a:t> </a:t>
            </a:r>
            <a:r>
              <a:rPr lang="en-US" sz="1200" kern="1200" dirty="0" err="1" smtClean="0">
                <a:solidFill>
                  <a:schemeClr val="tx1"/>
                </a:solidFill>
                <a:latin typeface="Arial" charset="0"/>
                <a:ea typeface="宋体" pitchFamily="2" charset="-122"/>
                <a:cs typeface="+mn-cs"/>
              </a:rPr>
              <a:t>rba</a:t>
            </a:r>
            <a:r>
              <a:rPr lang="zh-CN" altLang="en-US" sz="1200" kern="1200" dirty="0" smtClean="0">
                <a:solidFill>
                  <a:schemeClr val="tx1"/>
                </a:solidFill>
                <a:latin typeface="Arial" charset="0"/>
                <a:ea typeface="宋体" pitchFamily="2" charset="-122"/>
                <a:cs typeface="+mn-cs"/>
              </a:rPr>
              <a:t>写入</a:t>
            </a:r>
            <a:r>
              <a:rPr lang="en-US" sz="1200" kern="1200" dirty="0" err="1" smtClean="0">
                <a:solidFill>
                  <a:schemeClr val="tx1"/>
                </a:solidFill>
                <a:latin typeface="Arial" charset="0"/>
                <a:ea typeface="宋体" pitchFamily="2" charset="-122"/>
                <a:cs typeface="+mn-cs"/>
              </a:rPr>
              <a:t>df</a:t>
            </a:r>
            <a:r>
              <a:rPr lang="zh-CN" altLang="en-US" sz="1200" kern="1200" dirty="0" smtClean="0">
                <a:solidFill>
                  <a:schemeClr val="tx1"/>
                </a:solidFill>
                <a:latin typeface="Arial" charset="0"/>
                <a:ea typeface="宋体" pitchFamily="2" charset="-122"/>
                <a:cs typeface="+mn-cs"/>
              </a:rPr>
              <a:t>。</a:t>
            </a:r>
          </a:p>
          <a:p>
            <a:pPr marL="685800" lvl="1" indent="-228600" rtl="0" fontAlgn="ctr">
              <a:buFont typeface="+mj-lt"/>
              <a:buAutoNum type="arabicPeriod"/>
            </a:pPr>
            <a:r>
              <a:rPr lang="zh-CN" altLang="en-US" sz="1200" kern="1200" dirty="0" smtClean="0">
                <a:solidFill>
                  <a:schemeClr val="tx1"/>
                </a:solidFill>
                <a:latin typeface="Arial" charset="0"/>
                <a:ea typeface="宋体" pitchFamily="2" charset="-122"/>
                <a:cs typeface="+mn-cs"/>
              </a:rPr>
              <a:t>至此</a:t>
            </a:r>
            <a:r>
              <a:rPr lang="en-US" sz="1200" kern="1200" dirty="0" err="1" smtClean="0">
                <a:solidFill>
                  <a:schemeClr val="tx1"/>
                </a:solidFill>
                <a:latin typeface="Arial" charset="0"/>
                <a:ea typeface="宋体" pitchFamily="2" charset="-122"/>
                <a:cs typeface="+mn-cs"/>
              </a:rPr>
              <a:t>ckpt</a:t>
            </a:r>
            <a:r>
              <a:rPr lang="zh-CN" altLang="en-US" sz="1200" kern="1200" dirty="0" smtClean="0">
                <a:solidFill>
                  <a:schemeClr val="tx1"/>
                </a:solidFill>
                <a:latin typeface="Arial" charset="0"/>
                <a:ea typeface="宋体" pitchFamily="2" charset="-122"/>
                <a:cs typeface="+mn-cs"/>
              </a:rPr>
              <a:t>算是成功完成，此后如果</a:t>
            </a:r>
            <a:r>
              <a:rPr lang="en-US" sz="1200" kern="1200" dirty="0" smtClean="0">
                <a:solidFill>
                  <a:schemeClr val="tx1"/>
                </a:solidFill>
                <a:latin typeface="Arial" charset="0"/>
                <a:ea typeface="宋体" pitchFamily="2" charset="-122"/>
                <a:cs typeface="+mn-cs"/>
              </a:rPr>
              <a:t>crash</a:t>
            </a:r>
            <a:r>
              <a:rPr lang="zh-CN" altLang="en-US" sz="1200" kern="1200" dirty="0" smtClean="0">
                <a:solidFill>
                  <a:schemeClr val="tx1"/>
                </a:solidFill>
                <a:latin typeface="Arial" charset="0"/>
                <a:ea typeface="宋体" pitchFamily="2" charset="-122"/>
                <a:cs typeface="+mn-cs"/>
              </a:rPr>
              <a:t>，将从此</a:t>
            </a:r>
            <a:r>
              <a:rPr lang="en-US" sz="1200" kern="1200" dirty="0" err="1" smtClean="0">
                <a:solidFill>
                  <a:schemeClr val="tx1"/>
                </a:solidFill>
                <a:latin typeface="Arial" charset="0"/>
                <a:ea typeface="宋体" pitchFamily="2" charset="-122"/>
                <a:cs typeface="+mn-cs"/>
              </a:rPr>
              <a:t>ckpt</a:t>
            </a:r>
            <a:r>
              <a:rPr lang="en-US" sz="1200" kern="1200" dirty="0" smtClean="0">
                <a:solidFill>
                  <a:schemeClr val="tx1"/>
                </a:solidFill>
                <a:latin typeface="Arial" charset="0"/>
                <a:ea typeface="宋体" pitchFamily="2" charset="-122"/>
                <a:cs typeface="+mn-cs"/>
              </a:rPr>
              <a:t> </a:t>
            </a:r>
            <a:r>
              <a:rPr lang="en-US" sz="1200" kern="1200" dirty="0" err="1" smtClean="0">
                <a:solidFill>
                  <a:schemeClr val="tx1"/>
                </a:solidFill>
                <a:latin typeface="Arial" charset="0"/>
                <a:ea typeface="宋体" pitchFamily="2" charset="-122"/>
                <a:cs typeface="+mn-cs"/>
              </a:rPr>
              <a:t>rba</a:t>
            </a:r>
            <a:r>
              <a:rPr lang="zh-CN" altLang="en-US" sz="1200" kern="1200" dirty="0" smtClean="0">
                <a:solidFill>
                  <a:schemeClr val="tx1"/>
                </a:solidFill>
                <a:latin typeface="Arial" charset="0"/>
                <a:ea typeface="宋体" pitchFamily="2" charset="-122"/>
                <a:cs typeface="+mn-cs"/>
              </a:rPr>
              <a:t>开始做</a:t>
            </a:r>
            <a:r>
              <a:rPr lang="en-US" sz="1200" kern="1200" dirty="0" smtClean="0">
                <a:solidFill>
                  <a:schemeClr val="tx1"/>
                </a:solidFill>
                <a:latin typeface="Arial" charset="0"/>
                <a:ea typeface="宋体" pitchFamily="2" charset="-122"/>
                <a:cs typeface="+mn-cs"/>
              </a:rPr>
              <a:t>instance recovery</a:t>
            </a:r>
            <a:r>
              <a:rPr lang="zh-CN" altLang="en-US" sz="1200" kern="1200" dirty="0" smtClean="0">
                <a:solidFill>
                  <a:schemeClr val="tx1"/>
                </a:solidFill>
                <a:latin typeface="Arial" charset="0"/>
                <a:ea typeface="宋体" pitchFamily="2" charset="-122"/>
                <a:cs typeface="+mn-cs"/>
              </a:rPr>
              <a:t>。</a:t>
            </a:r>
            <a:endParaRPr lang="en-US" altLang="zh-CN" sz="1200" kern="1200" dirty="0" smtClean="0">
              <a:solidFill>
                <a:schemeClr val="tx1"/>
              </a:solidFill>
              <a:latin typeface="Arial" charset="0"/>
              <a:ea typeface="宋体" pitchFamily="2" charset="-122"/>
              <a:cs typeface="+mn-cs"/>
            </a:endParaRPr>
          </a:p>
          <a:p>
            <a:pPr marL="228600" marR="0" lvl="0" indent="-228600" algn="l" defTabSz="914400" rtl="0" eaLnBrk="1" fontAlgn="ctr" latinLnBrk="0" hangingPunct="1">
              <a:lnSpc>
                <a:spcPct val="100000"/>
              </a:lnSpc>
              <a:spcBef>
                <a:spcPct val="30000"/>
              </a:spcBef>
              <a:spcAft>
                <a:spcPct val="0"/>
              </a:spcAft>
              <a:buClrTx/>
              <a:buSzTx/>
              <a:buFont typeface="+mj-lt"/>
              <a:buAutoNum type="arabicPeriod"/>
              <a:tabLst/>
              <a:defRPr/>
            </a:pPr>
            <a:r>
              <a:rPr lang="zh-CN" altLang="en-US" sz="1200" kern="1200" dirty="0" smtClean="0">
                <a:solidFill>
                  <a:schemeClr val="tx1"/>
                </a:solidFill>
                <a:latin typeface="Arial" charset="0"/>
                <a:ea typeface="宋体" pitchFamily="2" charset="-122"/>
                <a:cs typeface="+mn-cs"/>
              </a:rPr>
              <a:t>从</a:t>
            </a:r>
            <a:r>
              <a:rPr lang="en-US" sz="1200" kern="1200" dirty="0" smtClean="0">
                <a:solidFill>
                  <a:schemeClr val="tx1"/>
                </a:solidFill>
                <a:latin typeface="Arial" charset="0"/>
                <a:ea typeface="宋体" pitchFamily="2" charset="-122"/>
                <a:cs typeface="+mn-cs"/>
              </a:rPr>
              <a:t>oracle 8i</a:t>
            </a:r>
            <a:r>
              <a:rPr lang="zh-CN" altLang="en-US" sz="1200" kern="1200" dirty="0" smtClean="0">
                <a:solidFill>
                  <a:schemeClr val="tx1"/>
                </a:solidFill>
                <a:latin typeface="Arial" charset="0"/>
                <a:ea typeface="宋体" pitchFamily="2" charset="-122"/>
                <a:cs typeface="+mn-cs"/>
              </a:rPr>
              <a:t>，每</a:t>
            </a:r>
            <a:r>
              <a:rPr lang="en-US" sz="1200" kern="1200" dirty="0" smtClean="0">
                <a:solidFill>
                  <a:schemeClr val="tx1"/>
                </a:solidFill>
                <a:latin typeface="Arial" charset="0"/>
                <a:ea typeface="宋体" pitchFamily="2" charset="-122"/>
                <a:cs typeface="+mn-cs"/>
              </a:rPr>
              <a:t>working sets</a:t>
            </a:r>
            <a:r>
              <a:rPr lang="zh-CN" altLang="en-US" sz="1200" kern="1200" dirty="0" smtClean="0">
                <a:solidFill>
                  <a:schemeClr val="tx1"/>
                </a:solidFill>
                <a:latin typeface="Arial" charset="0"/>
                <a:ea typeface="宋体" pitchFamily="2" charset="-122"/>
                <a:cs typeface="+mn-cs"/>
              </a:rPr>
              <a:t>有</a:t>
            </a:r>
            <a:r>
              <a:rPr lang="en-US" sz="1200" kern="1200" dirty="0" smtClean="0">
                <a:solidFill>
                  <a:schemeClr val="tx1"/>
                </a:solidFill>
                <a:latin typeface="Arial" charset="0"/>
                <a:ea typeface="宋体" pitchFamily="2" charset="-122"/>
                <a:cs typeface="+mn-cs"/>
              </a:rPr>
              <a:t>2</a:t>
            </a:r>
            <a:r>
              <a:rPr lang="zh-CN" altLang="en-US" sz="1200" kern="1200" dirty="0" smtClean="0">
                <a:solidFill>
                  <a:schemeClr val="tx1"/>
                </a:solidFill>
                <a:latin typeface="Arial" charset="0"/>
                <a:ea typeface="宋体" pitchFamily="2" charset="-122"/>
                <a:cs typeface="+mn-cs"/>
              </a:rPr>
              <a:t>条</a:t>
            </a:r>
            <a:r>
              <a:rPr lang="en-US" sz="1200" kern="1200" dirty="0" err="1" smtClean="0">
                <a:solidFill>
                  <a:schemeClr val="tx1"/>
                </a:solidFill>
                <a:latin typeface="Arial" charset="0"/>
                <a:ea typeface="宋体" pitchFamily="2" charset="-122"/>
                <a:cs typeface="+mn-cs"/>
              </a:rPr>
              <a:t>ckptq</a:t>
            </a:r>
            <a:r>
              <a:rPr lang="zh-CN" altLang="en-US" sz="1200" kern="1200" dirty="0" smtClean="0">
                <a:solidFill>
                  <a:schemeClr val="tx1"/>
                </a:solidFill>
                <a:latin typeface="Arial" charset="0"/>
                <a:ea typeface="宋体" pitchFamily="2" charset="-122"/>
                <a:cs typeface="+mn-cs"/>
              </a:rPr>
              <a:t>（</a:t>
            </a:r>
            <a:r>
              <a:rPr lang="en-US" sz="1200" kern="1200" dirty="0" smtClean="0">
                <a:solidFill>
                  <a:schemeClr val="tx1"/>
                </a:solidFill>
                <a:latin typeface="Arial" charset="0"/>
                <a:ea typeface="宋体" pitchFamily="2" charset="-122"/>
                <a:cs typeface="+mn-cs"/>
              </a:rPr>
              <a:t>thread</a:t>
            </a:r>
            <a:r>
              <a:rPr lang="zh-CN" altLang="en-US" sz="1200" kern="1200" dirty="0" smtClean="0">
                <a:solidFill>
                  <a:schemeClr val="tx1"/>
                </a:solidFill>
                <a:latin typeface="Arial" charset="0"/>
                <a:ea typeface="宋体" pitchFamily="2" charset="-122"/>
                <a:cs typeface="+mn-cs"/>
              </a:rPr>
              <a:t>和</a:t>
            </a:r>
            <a:r>
              <a:rPr lang="en-US" sz="1200" kern="1200" dirty="0" smtClean="0">
                <a:solidFill>
                  <a:schemeClr val="tx1"/>
                </a:solidFill>
                <a:latin typeface="Arial" charset="0"/>
                <a:ea typeface="宋体" pitchFamily="2" charset="-122"/>
                <a:cs typeface="+mn-cs"/>
              </a:rPr>
              <a:t>recovery</a:t>
            </a:r>
            <a:r>
              <a:rPr lang="zh-CN" altLang="en-US" sz="1200" kern="1200" dirty="0" smtClean="0">
                <a:solidFill>
                  <a:schemeClr val="tx1"/>
                </a:solidFill>
                <a:latin typeface="Arial" charset="0"/>
                <a:ea typeface="宋体" pitchFamily="2" charset="-122"/>
                <a:cs typeface="+mn-cs"/>
              </a:rPr>
              <a:t>），由</a:t>
            </a:r>
            <a:r>
              <a:rPr lang="en-US" sz="1200" kern="1200" dirty="0" smtClean="0">
                <a:solidFill>
                  <a:schemeClr val="tx1"/>
                </a:solidFill>
                <a:latin typeface="Arial" charset="0"/>
                <a:ea typeface="宋体" pitchFamily="2" charset="-122"/>
                <a:cs typeface="+mn-cs"/>
              </a:rPr>
              <a:t>"</a:t>
            </a:r>
            <a:r>
              <a:rPr lang="en-US" sz="1200" kern="1200" dirty="0" err="1" smtClean="0">
                <a:solidFill>
                  <a:schemeClr val="tx1"/>
                </a:solidFill>
                <a:latin typeface="Arial" charset="0"/>
                <a:ea typeface="宋体" pitchFamily="2" charset="-122"/>
                <a:cs typeface="+mn-cs"/>
              </a:rPr>
              <a:t>ckeckpoint</a:t>
            </a:r>
            <a:r>
              <a:rPr lang="en-US" sz="1200" kern="1200" dirty="0" smtClean="0">
                <a:solidFill>
                  <a:schemeClr val="tx1"/>
                </a:solidFill>
                <a:latin typeface="Arial" charset="0"/>
                <a:ea typeface="宋体" pitchFamily="2" charset="-122"/>
                <a:cs typeface="+mn-cs"/>
              </a:rPr>
              <a:t> queue latch"</a:t>
            </a:r>
            <a:r>
              <a:rPr lang="zh-CN" altLang="en-US" sz="1200" kern="1200" dirty="0" smtClean="0">
                <a:solidFill>
                  <a:schemeClr val="tx1"/>
                </a:solidFill>
                <a:latin typeface="Arial" charset="0"/>
                <a:ea typeface="宋体" pitchFamily="2" charset="-122"/>
                <a:cs typeface="+mn-cs"/>
              </a:rPr>
              <a:t>保护。</a:t>
            </a:r>
          </a:p>
          <a:p>
            <a:pPr marL="685800" lvl="1" indent="-228600" rtl="0" fontAlgn="ctr">
              <a:buFont typeface="+mj-lt"/>
              <a:buAutoNum type="arabicPeriod"/>
            </a:pPr>
            <a:endParaRPr lang="zh-CN" altLang="en-US" sz="1200" kern="1200" dirty="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21</a:t>
            </a:fld>
            <a:endParaRPr lang="en-US" altLang="zh-CN" dirty="0"/>
          </a:p>
        </p:txBody>
      </p:sp>
    </p:spTree>
    <p:extLst>
      <p:ext uri="{BB962C8B-B14F-4D97-AF65-F5344CB8AC3E}">
        <p14:creationId xmlns:p14="http://schemas.microsoft.com/office/powerpoint/2010/main" val="3710589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22</a:t>
            </a:fld>
            <a:endParaRPr lang="en-US" altLang="zh-CN" dirty="0"/>
          </a:p>
        </p:txBody>
      </p:sp>
    </p:spTree>
    <p:extLst>
      <p:ext uri="{BB962C8B-B14F-4D97-AF65-F5344CB8AC3E}">
        <p14:creationId xmlns:p14="http://schemas.microsoft.com/office/powerpoint/2010/main" val="1798037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Font typeface="+mj-lt"/>
              <a:buAutoNum type="arabicPeriod"/>
            </a:pPr>
            <a:r>
              <a:rPr lang="en-US" altLang="zh-CN" dirty="0" err="1" smtClean="0"/>
              <a:t>pmon</a:t>
            </a:r>
            <a:r>
              <a:rPr lang="zh-CN" altLang="en-US" dirty="0" smtClean="0"/>
              <a:t>定期向所有</a:t>
            </a:r>
            <a:r>
              <a:rPr lang="en-US" altLang="zh-CN" dirty="0" smtClean="0"/>
              <a:t>server process</a:t>
            </a:r>
            <a:r>
              <a:rPr lang="zh-CN" altLang="en-US" dirty="0" smtClean="0"/>
              <a:t>发送</a:t>
            </a:r>
            <a:r>
              <a:rPr lang="en-US" altLang="zh-CN" dirty="0" smtClean="0"/>
              <a:t>kill(0)</a:t>
            </a:r>
            <a:r>
              <a:rPr lang="zh-CN" altLang="en-US" dirty="0" smtClean="0"/>
              <a:t>信号，并根据返回信息判断</a:t>
            </a:r>
            <a:r>
              <a:rPr lang="en-US" altLang="zh-CN" dirty="0" smtClean="0"/>
              <a:t>process</a:t>
            </a:r>
            <a:r>
              <a:rPr lang="zh-CN" altLang="en-US" dirty="0" smtClean="0"/>
              <a:t>是否</a:t>
            </a:r>
            <a:r>
              <a:rPr lang="en-US" altLang="zh-CN" dirty="0" smtClean="0"/>
              <a:t>dead</a:t>
            </a:r>
          </a:p>
          <a:p>
            <a:pPr marL="228600" marR="0" indent="-228600" algn="l" defTabSz="914400" rtl="0" eaLnBrk="1" fontAlgn="base" latinLnBrk="0" hangingPunct="1">
              <a:lnSpc>
                <a:spcPct val="100000"/>
              </a:lnSpc>
              <a:spcBef>
                <a:spcPct val="30000"/>
              </a:spcBef>
              <a:spcAft>
                <a:spcPct val="0"/>
              </a:spcAft>
              <a:buClrTx/>
              <a:buSzTx/>
              <a:buFont typeface="+mj-lt"/>
              <a:buAutoNum type="arabicPeriod"/>
              <a:tabLst/>
              <a:defRPr/>
            </a:pPr>
            <a:r>
              <a:rPr lang="en-US" altLang="zh-CN" dirty="0" err="1" smtClean="0"/>
              <a:t>pmon</a:t>
            </a:r>
            <a:r>
              <a:rPr lang="zh-CN" altLang="en-US" dirty="0" smtClean="0"/>
              <a:t>处理</a:t>
            </a:r>
            <a:r>
              <a:rPr lang="en-US" altLang="zh-CN" dirty="0" smtClean="0"/>
              <a:t>dead process</a:t>
            </a:r>
            <a:r>
              <a:rPr lang="zh-CN" altLang="en-US" dirty="0" smtClean="0"/>
              <a:t>的</a:t>
            </a:r>
            <a:r>
              <a:rPr lang="en-US" altLang="zh-CN" dirty="0" smtClean="0"/>
              <a:t>trans</a:t>
            </a:r>
            <a:r>
              <a:rPr lang="zh-CN" altLang="en-US" dirty="0" smtClean="0"/>
              <a:t>时，每次处理</a:t>
            </a:r>
            <a:r>
              <a:rPr lang="en-US" altLang="zh-CN" sz="1200" kern="1200" dirty="0" smtClean="0">
                <a:solidFill>
                  <a:schemeClr val="tx1"/>
                </a:solidFill>
                <a:latin typeface="Arial" charset="0"/>
                <a:ea typeface="宋体" pitchFamily="2" charset="-122"/>
                <a:cs typeface="+mn-cs"/>
              </a:rPr>
              <a:t>_</a:t>
            </a:r>
            <a:r>
              <a:rPr lang="en-US" altLang="zh-CN" sz="1200" kern="1200" dirty="0" err="1" smtClean="0">
                <a:solidFill>
                  <a:schemeClr val="tx1"/>
                </a:solidFill>
                <a:latin typeface="Arial" charset="0"/>
                <a:ea typeface="宋体" pitchFamily="2" charset="-122"/>
                <a:cs typeface="+mn-cs"/>
              </a:rPr>
              <a:t>cleanup_rollback_entries</a:t>
            </a:r>
            <a:r>
              <a:rPr lang="en-US" sz="1200" kern="1200" dirty="0" smtClean="0">
                <a:solidFill>
                  <a:schemeClr val="tx1"/>
                </a:solidFill>
                <a:latin typeface="Arial" charset="0"/>
                <a:ea typeface="宋体" pitchFamily="2" charset="-122"/>
                <a:cs typeface="+mn-cs"/>
              </a:rPr>
              <a:t>(</a:t>
            </a:r>
            <a:r>
              <a:rPr lang="zh-CN" altLang="en-US" sz="1200" kern="1200" dirty="0" smtClean="0">
                <a:solidFill>
                  <a:schemeClr val="tx1"/>
                </a:solidFill>
                <a:latin typeface="Arial" charset="0"/>
                <a:ea typeface="宋体" pitchFamily="2" charset="-122"/>
                <a:cs typeface="+mn-cs"/>
              </a:rPr>
              <a:t>默认</a:t>
            </a:r>
            <a:r>
              <a:rPr lang="en-US" sz="1200" kern="1200" dirty="0" smtClean="0">
                <a:solidFill>
                  <a:schemeClr val="tx1"/>
                </a:solidFill>
                <a:latin typeface="Arial" charset="0"/>
                <a:ea typeface="宋体" pitchFamily="2" charset="-122"/>
                <a:cs typeface="+mn-cs"/>
              </a:rPr>
              <a:t>100)</a:t>
            </a:r>
            <a:r>
              <a:rPr lang="zh-CN" altLang="en-US" sz="1200" kern="1200" dirty="0" smtClean="0">
                <a:solidFill>
                  <a:schemeClr val="tx1"/>
                </a:solidFill>
                <a:latin typeface="Arial" charset="0"/>
                <a:ea typeface="宋体" pitchFamily="2" charset="-122"/>
                <a:cs typeface="+mn-cs"/>
              </a:rPr>
              <a:t>个</a:t>
            </a:r>
            <a:r>
              <a:rPr lang="en-US" sz="1200" kern="1200" dirty="0" smtClean="0">
                <a:solidFill>
                  <a:schemeClr val="tx1"/>
                </a:solidFill>
                <a:latin typeface="Arial" charset="0"/>
                <a:ea typeface="宋体" pitchFamily="2" charset="-122"/>
                <a:cs typeface="+mn-cs"/>
              </a:rPr>
              <a:t>rollback entries</a:t>
            </a:r>
            <a:r>
              <a:rPr lang="zh-CN" altLang="en-US" sz="1200" kern="1200" dirty="0" smtClean="0">
                <a:solidFill>
                  <a:schemeClr val="tx1"/>
                </a:solidFill>
                <a:latin typeface="Arial" charset="0"/>
                <a:ea typeface="宋体" pitchFamily="2" charset="-122"/>
                <a:cs typeface="+mn-cs"/>
              </a:rPr>
              <a:t>，以免影响</a:t>
            </a:r>
            <a:r>
              <a:rPr lang="en-US" sz="1200" kern="1200" dirty="0" err="1" smtClean="0">
                <a:solidFill>
                  <a:schemeClr val="tx1"/>
                </a:solidFill>
                <a:latin typeface="Arial" charset="0"/>
                <a:ea typeface="宋体" pitchFamily="2" charset="-122"/>
                <a:cs typeface="+mn-cs"/>
              </a:rPr>
              <a:t>pmon</a:t>
            </a:r>
            <a:r>
              <a:rPr lang="zh-CN" altLang="en-US" sz="1200" kern="1200" dirty="0" smtClean="0">
                <a:solidFill>
                  <a:schemeClr val="tx1"/>
                </a:solidFill>
                <a:latin typeface="Arial" charset="0"/>
                <a:ea typeface="宋体" pitchFamily="2" charset="-122"/>
                <a:cs typeface="+mn-cs"/>
              </a:rPr>
              <a:t>的其它任务</a:t>
            </a:r>
            <a:endParaRPr lang="en-US" altLang="zh-CN" sz="1200" kern="1200" dirty="0" smtClean="0">
              <a:solidFill>
                <a:schemeClr val="tx1"/>
              </a:solidFill>
              <a:latin typeface="Arial" charset="0"/>
              <a:ea typeface="宋体" pitchFamily="2" charset="-122"/>
              <a:cs typeface="+mn-cs"/>
            </a:endParaRPr>
          </a:p>
          <a:p>
            <a:pPr marL="228600" marR="0" indent="-228600" algn="l" defTabSz="914400" rtl="0" eaLnBrk="1" fontAlgn="base" latinLnBrk="0" hangingPunct="1">
              <a:lnSpc>
                <a:spcPct val="100000"/>
              </a:lnSpc>
              <a:spcBef>
                <a:spcPct val="30000"/>
              </a:spcBef>
              <a:spcAft>
                <a:spcPct val="0"/>
              </a:spcAft>
              <a:buClrTx/>
              <a:buSzTx/>
              <a:buFont typeface="+mj-lt"/>
              <a:buAutoNum type="arabicPeriod"/>
              <a:tabLst/>
              <a:defRPr/>
            </a:pPr>
            <a:endParaRPr lang="en-US" altLang="zh-CN" sz="1200" kern="1200" dirty="0" smtClean="0">
              <a:solidFill>
                <a:schemeClr val="tx1"/>
              </a:solidFill>
              <a:latin typeface="Arial" charset="0"/>
              <a:ea typeface="宋体" pitchFamily="2" charset="-122"/>
              <a:cs typeface="+mn-cs"/>
            </a:endParaRPr>
          </a:p>
          <a:p>
            <a:pPr marL="228600" marR="0" indent="-228600" algn="l" defTabSz="914400" rtl="0" eaLnBrk="1" fontAlgn="base" latinLnBrk="0" hangingPunct="1">
              <a:lnSpc>
                <a:spcPct val="100000"/>
              </a:lnSpc>
              <a:spcBef>
                <a:spcPct val="30000"/>
              </a:spcBef>
              <a:spcAft>
                <a:spcPct val="0"/>
              </a:spcAft>
              <a:buClrTx/>
              <a:buSzTx/>
              <a:buFont typeface="+mj-lt"/>
              <a:buNone/>
              <a:tabLst/>
              <a:defRPr/>
            </a:pPr>
            <a:r>
              <a:rPr lang="en-US" altLang="zh-CN" dirty="0" smtClean="0"/>
              <a:t>session</a:t>
            </a:r>
            <a:r>
              <a:rPr lang="zh-CN" altLang="en-US" dirty="0" smtClean="0"/>
              <a:t>被</a:t>
            </a:r>
            <a:r>
              <a:rPr lang="en-US" altLang="zh-CN" dirty="0" smtClean="0"/>
              <a:t>kill</a:t>
            </a:r>
            <a:r>
              <a:rPr lang="zh-CN" altLang="en-US" dirty="0" smtClean="0"/>
              <a:t>后，如果</a:t>
            </a:r>
            <a:r>
              <a:rPr lang="en-US" altLang="zh-CN" dirty="0" smtClean="0"/>
              <a:t>session</a:t>
            </a:r>
            <a:r>
              <a:rPr lang="zh-CN" altLang="en-US" dirty="0" smtClean="0"/>
              <a:t>没有</a:t>
            </a:r>
            <a:r>
              <a:rPr lang="en-US" altLang="zh-CN" dirty="0" smtClean="0"/>
              <a:t>touch</a:t>
            </a:r>
            <a:r>
              <a:rPr lang="zh-CN" altLang="en-US" dirty="0" smtClean="0"/>
              <a:t>。该</a:t>
            </a:r>
            <a:r>
              <a:rPr lang="en-US" altLang="zh-CN" dirty="0" smtClean="0"/>
              <a:t>session</a:t>
            </a:r>
            <a:r>
              <a:rPr lang="zh-CN" altLang="en-US" dirty="0" smtClean="0"/>
              <a:t>持有的资源可能不释放。此时需要将该</a:t>
            </a:r>
            <a:r>
              <a:rPr lang="en-US" altLang="zh-CN" dirty="0" smtClean="0"/>
              <a:t>session</a:t>
            </a:r>
            <a:r>
              <a:rPr lang="zh-CN" altLang="en-US" dirty="0" smtClean="0"/>
              <a:t>对应的</a:t>
            </a:r>
            <a:r>
              <a:rPr lang="en-US" altLang="zh-CN" dirty="0" smtClean="0"/>
              <a:t>process</a:t>
            </a:r>
            <a:r>
              <a:rPr lang="zh-CN" altLang="en-US" dirty="0" smtClean="0"/>
              <a:t>从</a:t>
            </a:r>
            <a:r>
              <a:rPr lang="en-US" altLang="zh-CN" dirty="0" err="1" smtClean="0"/>
              <a:t>os</a:t>
            </a:r>
            <a:r>
              <a:rPr lang="zh-CN" altLang="en-US" dirty="0" smtClean="0"/>
              <a:t>层面</a:t>
            </a:r>
            <a:r>
              <a:rPr lang="en-US" altLang="zh-CN" dirty="0" smtClean="0"/>
              <a:t>kill</a:t>
            </a:r>
            <a:r>
              <a:rPr lang="zh-CN" altLang="en-US" dirty="0" smtClean="0"/>
              <a:t>掉：</a:t>
            </a:r>
            <a:endParaRPr lang="en-US" altLang="zh-CN" dirty="0" smtClean="0"/>
          </a:p>
          <a:p>
            <a:pPr marL="228600" marR="0" indent="-228600" algn="l" defTabSz="914400" rtl="0" eaLnBrk="1" fontAlgn="base" latinLnBrk="0" hangingPunct="1">
              <a:lnSpc>
                <a:spcPct val="100000"/>
              </a:lnSpc>
              <a:spcBef>
                <a:spcPct val="30000"/>
              </a:spcBef>
              <a:spcAft>
                <a:spcPct val="0"/>
              </a:spcAft>
              <a:buClrTx/>
              <a:buSzTx/>
              <a:buFont typeface="+mj-lt"/>
              <a:buNone/>
              <a:tabLst/>
              <a:defRPr/>
            </a:pPr>
            <a:r>
              <a:rPr lang="en-US" altLang="zh-CN" dirty="0" smtClean="0"/>
              <a:t>	</a:t>
            </a:r>
            <a:r>
              <a:rPr lang="en-US" altLang="zh-CN" sz="1200" kern="1200" dirty="0" smtClean="0">
                <a:solidFill>
                  <a:schemeClr val="tx1"/>
                </a:solidFill>
                <a:latin typeface="Arial" charset="0"/>
                <a:ea typeface="宋体" pitchFamily="2" charset="-122"/>
                <a:cs typeface="+mn-cs"/>
              </a:rPr>
              <a:t>select </a:t>
            </a:r>
            <a:r>
              <a:rPr lang="en-US" altLang="zh-CN" sz="1200" kern="1200" dirty="0" err="1" smtClean="0">
                <a:solidFill>
                  <a:schemeClr val="tx1"/>
                </a:solidFill>
                <a:latin typeface="Arial" charset="0"/>
                <a:ea typeface="宋体" pitchFamily="2" charset="-122"/>
                <a:cs typeface="+mn-cs"/>
              </a:rPr>
              <a:t>spid</a:t>
            </a:r>
            <a:r>
              <a:rPr lang="en-US" altLang="zh-CN" sz="1200" kern="1200" dirty="0" smtClean="0">
                <a:solidFill>
                  <a:schemeClr val="tx1"/>
                </a:solidFill>
                <a:latin typeface="Arial" charset="0"/>
                <a:ea typeface="宋体" pitchFamily="2" charset="-122"/>
                <a:cs typeface="+mn-cs"/>
              </a:rPr>
              <a:t>, program from </a:t>
            </a:r>
            <a:r>
              <a:rPr lang="en-US" altLang="zh-CN" sz="1200" kern="1200" dirty="0" err="1" smtClean="0">
                <a:solidFill>
                  <a:schemeClr val="tx1"/>
                </a:solidFill>
                <a:latin typeface="Arial" charset="0"/>
                <a:ea typeface="宋体" pitchFamily="2" charset="-122"/>
                <a:cs typeface="+mn-cs"/>
              </a:rPr>
              <a:t>v$process</a:t>
            </a:r>
            <a:r>
              <a:rPr lang="en-US" altLang="zh-CN" sz="1200" kern="1200" dirty="0" smtClean="0">
                <a:solidFill>
                  <a:schemeClr val="tx1"/>
                </a:solidFill>
                <a:latin typeface="Arial" charset="0"/>
                <a:ea typeface="宋体" pitchFamily="2" charset="-122"/>
                <a:cs typeface="+mn-cs"/>
              </a:rPr>
              <a:t> where program != 'PSEUDO' and </a:t>
            </a:r>
            <a:r>
              <a:rPr lang="en-US" altLang="zh-CN" sz="1200" kern="1200" dirty="0" err="1" smtClean="0">
                <a:solidFill>
                  <a:schemeClr val="tx1"/>
                </a:solidFill>
                <a:latin typeface="Arial" charset="0"/>
                <a:ea typeface="宋体" pitchFamily="2" charset="-122"/>
                <a:cs typeface="+mn-cs"/>
              </a:rPr>
              <a:t>addr</a:t>
            </a:r>
            <a:r>
              <a:rPr lang="en-US" altLang="zh-CN" sz="1200" kern="1200" dirty="0" smtClean="0">
                <a:solidFill>
                  <a:schemeClr val="tx1"/>
                </a:solidFill>
                <a:latin typeface="Arial" charset="0"/>
                <a:ea typeface="宋体" pitchFamily="2" charset="-122"/>
                <a:cs typeface="+mn-cs"/>
              </a:rPr>
              <a:t> not in  (select </a:t>
            </a:r>
            <a:r>
              <a:rPr lang="en-US" altLang="zh-CN" sz="1200" kern="1200" dirty="0" err="1" smtClean="0">
                <a:solidFill>
                  <a:schemeClr val="tx1"/>
                </a:solidFill>
                <a:latin typeface="Arial" charset="0"/>
                <a:ea typeface="宋体" pitchFamily="2" charset="-122"/>
                <a:cs typeface="+mn-cs"/>
              </a:rPr>
              <a:t>paddr</a:t>
            </a:r>
            <a:r>
              <a:rPr lang="en-US" altLang="zh-CN" sz="1200" kern="1200" dirty="0" smtClean="0">
                <a:solidFill>
                  <a:schemeClr val="tx1"/>
                </a:solidFill>
                <a:latin typeface="Arial" charset="0"/>
                <a:ea typeface="宋体" pitchFamily="2" charset="-122"/>
                <a:cs typeface="+mn-cs"/>
              </a:rPr>
              <a:t> from </a:t>
            </a:r>
            <a:r>
              <a:rPr lang="en-US" altLang="zh-CN" sz="1200" kern="1200" dirty="0" err="1" smtClean="0">
                <a:solidFill>
                  <a:schemeClr val="tx1"/>
                </a:solidFill>
                <a:latin typeface="Arial" charset="0"/>
                <a:ea typeface="宋体" pitchFamily="2" charset="-122"/>
                <a:cs typeface="+mn-cs"/>
              </a:rPr>
              <a:t>v$session</a:t>
            </a:r>
            <a:r>
              <a:rPr lang="en-US" altLang="zh-CN" sz="1200" kern="1200" dirty="0" smtClean="0">
                <a:solidFill>
                  <a:schemeClr val="tx1"/>
                </a:solidFill>
                <a:latin typeface="Arial" charset="0"/>
                <a:ea typeface="宋体" pitchFamily="2" charset="-122"/>
                <a:cs typeface="+mn-cs"/>
              </a:rPr>
              <a:t>); </a:t>
            </a:r>
          </a:p>
          <a:p>
            <a:pPr marL="228600" indent="-228600">
              <a:buFont typeface="+mj-lt"/>
              <a:buNone/>
            </a:pPr>
            <a:endParaRPr lang="en-US" altLang="zh-CN" dirty="0" smtClean="0"/>
          </a:p>
          <a:p>
            <a:pPr marL="228600" indent="-228600">
              <a:buFont typeface="+mj-lt"/>
              <a:buNone/>
            </a:pPr>
            <a:r>
              <a:rPr lang="en-US" altLang="zh-CN" dirty="0" err="1" smtClean="0"/>
              <a:t>pmon</a:t>
            </a:r>
            <a:endParaRPr lang="en-US" altLang="zh-CN" dirty="0" smtClean="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23</a:t>
            </a:fld>
            <a:endParaRPr lang="en-US" altLang="zh-CN" dirty="0"/>
          </a:p>
        </p:txBody>
      </p:sp>
    </p:spTree>
    <p:extLst>
      <p:ext uri="{BB962C8B-B14F-4D97-AF65-F5344CB8AC3E}">
        <p14:creationId xmlns:p14="http://schemas.microsoft.com/office/powerpoint/2010/main" val="56812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最大</a:t>
            </a:r>
            <a:r>
              <a:rPr lang="en-US" altLang="zh-CN" dirty="0" err="1" smtClean="0"/>
              <a:t>ARCn</a:t>
            </a:r>
            <a:r>
              <a:rPr lang="zh-CN" altLang="en-US" dirty="0" smtClean="0"/>
              <a:t>个数：</a:t>
            </a:r>
            <a:r>
              <a:rPr lang="en-US" altLang="zh-CN" dirty="0" smtClean="0"/>
              <a:t>		</a:t>
            </a:r>
            <a:r>
              <a:rPr lang="en-US" altLang="zh-CN" dirty="0" err="1" smtClean="0"/>
              <a:t>log_archive_max_processes</a:t>
            </a:r>
            <a:endParaRPr lang="en-US" altLang="zh-CN" dirty="0" smtClean="0"/>
          </a:p>
          <a:p>
            <a:r>
              <a:rPr lang="zh-CN" altLang="en-US" dirty="0" smtClean="0"/>
              <a:t>将数据库置于归档</a:t>
            </a:r>
            <a:r>
              <a:rPr lang="en-US" altLang="zh-CN" dirty="0" smtClean="0"/>
              <a:t>/</a:t>
            </a:r>
            <a:r>
              <a:rPr lang="zh-CN" altLang="en-US" dirty="0" smtClean="0"/>
              <a:t>非归档模式</a:t>
            </a:r>
            <a:r>
              <a:rPr lang="en-US" altLang="zh-CN" dirty="0" smtClean="0"/>
              <a:t>:	startup</a:t>
            </a:r>
            <a:r>
              <a:rPr lang="en-US" altLang="zh-CN" baseline="0" dirty="0" smtClean="0"/>
              <a:t> </a:t>
            </a:r>
            <a:r>
              <a:rPr lang="en-US" altLang="zh-CN" baseline="0" dirty="0" err="1" smtClean="0"/>
              <a:t>mount;alter</a:t>
            </a:r>
            <a:r>
              <a:rPr lang="en-US" altLang="zh-CN" baseline="0" dirty="0" smtClean="0"/>
              <a:t> database </a:t>
            </a:r>
            <a:r>
              <a:rPr lang="en-US" altLang="zh-CN" baseline="0" dirty="0" err="1" smtClean="0"/>
              <a:t>archivelog</a:t>
            </a:r>
            <a:r>
              <a:rPr lang="en-US" altLang="zh-CN" baseline="0" dirty="0" smtClean="0"/>
              <a:t>/</a:t>
            </a:r>
            <a:r>
              <a:rPr lang="en-US" altLang="zh-CN" baseline="0" dirty="0" err="1" smtClean="0"/>
              <a:t>noarchivelog</a:t>
            </a:r>
            <a:r>
              <a:rPr lang="en-US" altLang="zh-CN" baseline="0" dirty="0" smtClean="0"/>
              <a:t>;</a:t>
            </a:r>
            <a:endParaRPr lang="en-US" altLang="zh-CN" dirty="0" smtClean="0"/>
          </a:p>
          <a:p>
            <a:r>
              <a:rPr lang="zh-CN" altLang="en-US" dirty="0" smtClean="0"/>
              <a:t>启</a:t>
            </a:r>
            <a:r>
              <a:rPr lang="en-US" altLang="zh-CN" dirty="0" smtClean="0"/>
              <a:t>/</a:t>
            </a:r>
            <a:r>
              <a:rPr lang="zh-CN" altLang="en-US" dirty="0" smtClean="0"/>
              <a:t>停</a:t>
            </a:r>
            <a:r>
              <a:rPr lang="en-US" altLang="zh-CN" dirty="0" err="1" smtClean="0"/>
              <a:t>ARCn</a:t>
            </a:r>
            <a:r>
              <a:rPr lang="zh-CN" altLang="en-US" dirty="0" smtClean="0"/>
              <a:t>进程</a:t>
            </a:r>
            <a:r>
              <a:rPr lang="en-US" altLang="zh-CN" dirty="0" smtClean="0"/>
              <a:t>:		</a:t>
            </a:r>
            <a:r>
              <a:rPr lang="en-US" altLang="zh-CN" dirty="0" err="1" smtClean="0"/>
              <a:t>log_archive_start</a:t>
            </a:r>
            <a:r>
              <a:rPr lang="en-US" altLang="zh-CN" dirty="0" smtClean="0"/>
              <a:t>=true/false </a:t>
            </a:r>
            <a:r>
              <a:rPr lang="zh-CN" altLang="en-US" dirty="0" smtClean="0"/>
              <a:t>或</a:t>
            </a:r>
            <a:r>
              <a:rPr lang="zh-CN" altLang="en-US" baseline="0" dirty="0" smtClean="0"/>
              <a:t> </a:t>
            </a:r>
            <a:r>
              <a:rPr lang="en-US" altLang="zh-CN" baseline="0" dirty="0" err="1" smtClean="0"/>
              <a:t>sqlplus:archive</a:t>
            </a:r>
            <a:r>
              <a:rPr lang="en-US" altLang="zh-CN" baseline="0" dirty="0" smtClean="0"/>
              <a:t> log start/stop;</a:t>
            </a:r>
            <a:endParaRPr lang="en-US" altLang="zh-CN" dirty="0" smtClean="0"/>
          </a:p>
          <a:p>
            <a:endParaRPr lang="en-US" altLang="zh-CN" dirty="0" smtClean="0"/>
          </a:p>
          <a:p>
            <a:r>
              <a:rPr lang="zh-CN" altLang="en-US" dirty="0" smtClean="0"/>
              <a:t>非归档模式时，</a:t>
            </a:r>
            <a:r>
              <a:rPr lang="en-US" altLang="zh-CN" dirty="0" err="1" smtClean="0"/>
              <a:t>lgwr</a:t>
            </a:r>
            <a:r>
              <a:rPr lang="zh-CN" altLang="en-US" dirty="0" smtClean="0"/>
              <a:t>自动</a:t>
            </a:r>
            <a:r>
              <a:rPr lang="en-US" altLang="zh-CN" dirty="0" smtClean="0"/>
              <a:t>reuse online redo log</a:t>
            </a:r>
          </a:p>
          <a:p>
            <a:endParaRPr lang="en-US" altLang="zh-CN" dirty="0" smtClean="0"/>
          </a:p>
          <a:p>
            <a:r>
              <a:rPr lang="en-US" altLang="zh-CN" dirty="0" smtClean="0"/>
              <a:t>online redo log</a:t>
            </a:r>
            <a:r>
              <a:rPr lang="zh-CN" altLang="en-US" dirty="0" smtClean="0"/>
              <a:t>状态：</a:t>
            </a:r>
            <a:endParaRPr lang="en-US" altLang="zh-CN" dirty="0" smtClean="0"/>
          </a:p>
          <a:p>
            <a:r>
              <a:rPr lang="en-US" altLang="zh-CN" dirty="0" smtClean="0"/>
              <a:t>	current</a:t>
            </a:r>
            <a:r>
              <a:rPr lang="zh-CN" altLang="en-US" dirty="0" smtClean="0"/>
              <a:t>：当前</a:t>
            </a:r>
            <a:r>
              <a:rPr lang="en-US" altLang="zh-CN" dirty="0" err="1" smtClean="0"/>
              <a:t>lgwr</a:t>
            </a:r>
            <a:r>
              <a:rPr lang="zh-CN" altLang="en-US" dirty="0" smtClean="0"/>
              <a:t>正在使用的</a:t>
            </a:r>
            <a:r>
              <a:rPr lang="en-US" altLang="zh-CN" smtClean="0"/>
              <a:t>redo</a:t>
            </a:r>
            <a:r>
              <a:rPr lang="en-US" altLang="zh-CN" baseline="0" smtClean="0"/>
              <a:t> log</a:t>
            </a:r>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24</a:t>
            </a:fld>
            <a:endParaRPr lang="en-US" altLang="zh-CN" dirty="0"/>
          </a:p>
        </p:txBody>
      </p:sp>
    </p:spTree>
    <p:extLst>
      <p:ext uri="{BB962C8B-B14F-4D97-AF65-F5344CB8AC3E}">
        <p14:creationId xmlns:p14="http://schemas.microsoft.com/office/powerpoint/2010/main" val="3634103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25</a:t>
            </a:fld>
            <a:endParaRPr lang="en-US" altLang="zh-CN"/>
          </a:p>
        </p:txBody>
      </p:sp>
    </p:spTree>
    <p:extLst>
      <p:ext uri="{BB962C8B-B14F-4D97-AF65-F5344CB8AC3E}">
        <p14:creationId xmlns:p14="http://schemas.microsoft.com/office/powerpoint/2010/main" val="55188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3</a:t>
            </a:fld>
            <a:endParaRPr lang="en-US" altLang="zh-CN" dirty="0"/>
          </a:p>
        </p:txBody>
      </p:sp>
    </p:spTree>
    <p:extLst>
      <p:ext uri="{BB962C8B-B14F-4D97-AF65-F5344CB8AC3E}">
        <p14:creationId xmlns:p14="http://schemas.microsoft.com/office/powerpoint/2010/main" val="4131758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4</a:t>
            </a:fld>
            <a:endParaRPr lang="en-US" altLang="zh-CN" dirty="0"/>
          </a:p>
        </p:txBody>
      </p:sp>
    </p:spTree>
    <p:extLst>
      <p:ext uri="{BB962C8B-B14F-4D97-AF65-F5344CB8AC3E}">
        <p14:creationId xmlns:p14="http://schemas.microsoft.com/office/powerpoint/2010/main" val="1250841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dirty="0" smtClean="0"/>
              <a:t>An Oracle Instance is a set of System Global Area and background processes.</a:t>
            </a:r>
          </a:p>
          <a:p>
            <a:r>
              <a:rPr lang="en-US" altLang="zh-CN" dirty="0" smtClean="0"/>
              <a:t>It is started during startup </a:t>
            </a:r>
            <a:r>
              <a:rPr lang="en-US" altLang="zh-CN" dirty="0" err="1" smtClean="0"/>
              <a:t>nomount</a:t>
            </a:r>
            <a:r>
              <a:rPr lang="en-US" altLang="zh-CN" dirty="0" smtClean="0"/>
              <a:t>. The characteristics of an instance</a:t>
            </a:r>
          </a:p>
          <a:p>
            <a:r>
              <a:rPr lang="en-US" altLang="zh-CN" dirty="0" smtClean="0"/>
              <a:t>are:</a:t>
            </a:r>
          </a:p>
          <a:p>
            <a:r>
              <a:rPr lang="en-US" altLang="zh-CN" dirty="0" smtClean="0"/>
              <a:t> </a:t>
            </a:r>
          </a:p>
          <a:p>
            <a:r>
              <a:rPr lang="en-US" altLang="zh-CN" dirty="0" smtClean="0"/>
              <a:t> - Its name is defined by environmental variable ORACLE_SID.</a:t>
            </a:r>
          </a:p>
          <a:p>
            <a:r>
              <a:rPr lang="en-US" altLang="zh-CN" dirty="0" smtClean="0"/>
              <a:t> - It is started based on the configurations defined in init&lt;SID&gt;.</a:t>
            </a:r>
            <a:r>
              <a:rPr lang="en-US" altLang="zh-CN" dirty="0" err="1" smtClean="0"/>
              <a:t>ora</a:t>
            </a:r>
            <a:r>
              <a:rPr lang="en-US" altLang="zh-CN" dirty="0" smtClean="0"/>
              <a:t> file.</a:t>
            </a:r>
          </a:p>
          <a:p>
            <a:r>
              <a:rPr lang="en-US" altLang="zh-CN" dirty="0" smtClean="0"/>
              <a:t> - It has its own set of SGA and background processes.</a:t>
            </a:r>
          </a:p>
          <a:p>
            <a:r>
              <a:rPr lang="en-US" altLang="zh-CN" dirty="0" smtClean="0"/>
              <a:t> - It can only belong to one database at one time.</a:t>
            </a:r>
          </a:p>
          <a:p>
            <a:r>
              <a:rPr lang="en-US" altLang="zh-CN" dirty="0" smtClean="0"/>
              <a:t> - Multiple instances can access the same database in OPS configuration.</a:t>
            </a:r>
          </a:p>
          <a:p>
            <a:r>
              <a:rPr lang="en-US" altLang="zh-CN" dirty="0" smtClean="0"/>
              <a:t> </a:t>
            </a:r>
          </a:p>
          <a:p>
            <a:r>
              <a:rPr lang="en-US" altLang="zh-CN" dirty="0" smtClean="0"/>
              <a:t>There can be multiple oracle instances from the same $ORACLE_HOME. They</a:t>
            </a:r>
          </a:p>
          <a:p>
            <a:r>
              <a:rPr lang="en-US" altLang="zh-CN" dirty="0" smtClean="0"/>
              <a:t>are only limited by the OS resources, such as disk, memory, kernel parameters,</a:t>
            </a:r>
          </a:p>
          <a:p>
            <a:r>
              <a:rPr lang="en-US" altLang="zh-CN" dirty="0" smtClean="0"/>
              <a:t>etc. Each time an instance is started, the OS is being asked to give some</a:t>
            </a:r>
          </a:p>
          <a:p>
            <a:r>
              <a:rPr lang="en-US" altLang="zh-CN" dirty="0" smtClean="0"/>
              <a:t>key resources according to the parameters specified in init&lt;SID&gt;.</a:t>
            </a:r>
            <a:r>
              <a:rPr lang="en-US" altLang="zh-CN" dirty="0" err="1" smtClean="0"/>
              <a:t>ora</a:t>
            </a:r>
            <a:endParaRPr lang="en-US" altLang="zh-CN" dirty="0" smtClean="0"/>
          </a:p>
          <a:p>
            <a:r>
              <a:rPr lang="en-US" altLang="zh-CN" dirty="0" smtClean="0"/>
              <a:t>for that instance. Each Oracle instance has two main areas of memory structures,</a:t>
            </a:r>
          </a:p>
          <a:p>
            <a:r>
              <a:rPr lang="en-US" altLang="zh-CN" dirty="0" smtClean="0"/>
              <a:t>System Global Area (SGA) and Program Global Area (PGA) for background processes.</a:t>
            </a:r>
          </a:p>
          <a:p>
            <a:endParaRPr lang="en-US" altLang="zh-CN" dirty="0" smtClean="0"/>
          </a:p>
          <a:p>
            <a:endParaRPr lang="en-US" altLang="zh-CN" dirty="0" smtClean="0"/>
          </a:p>
          <a:p>
            <a:r>
              <a:rPr lang="en-US" altLang="zh-CN" dirty="0" smtClean="0"/>
              <a:t>https://metalink.oracle.com/metalink/plsql/f?p=130:14:5870551489134419120::::p14_database_id,p14_docid,p14_show_header,p14_show_help,p14_black_frame,p14_font:NOT,148466.1,1,1,1,helvetica</a:t>
            </a:r>
          </a:p>
          <a:p>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5</a:t>
            </a:fld>
            <a:endParaRPr lang="en-US" altLang="zh-CN"/>
          </a:p>
        </p:txBody>
      </p:sp>
    </p:spTree>
    <p:extLst>
      <p:ext uri="{BB962C8B-B14F-4D97-AF65-F5344CB8AC3E}">
        <p14:creationId xmlns:p14="http://schemas.microsoft.com/office/powerpoint/2010/main" val="1831331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en-US" altLang="zh-CN" dirty="0" err="1" smtClean="0">
                <a:ea typeface="宋体" pitchFamily="2" charset="-122"/>
              </a:rPr>
              <a:t>sga</a:t>
            </a:r>
            <a:r>
              <a:rPr lang="zh-CN" altLang="en-US" dirty="0" smtClean="0">
                <a:ea typeface="宋体" pitchFamily="2" charset="-122"/>
              </a:rPr>
              <a:t>：</a:t>
            </a:r>
            <a:endParaRPr lang="en-US" altLang="zh-CN" dirty="0" smtClean="0">
              <a:ea typeface="宋体" pitchFamily="2" charset="-122"/>
            </a:endParaRPr>
          </a:p>
          <a:p>
            <a:pPr lvl="1"/>
            <a:r>
              <a:rPr lang="en-US" altLang="zh-CN" dirty="0" smtClean="0">
                <a:ea typeface="宋体" pitchFamily="2" charset="-122"/>
              </a:rPr>
              <a:t>	1.</a:t>
            </a:r>
            <a:r>
              <a:rPr lang="zh-CN" altLang="en-US" dirty="0" smtClean="0">
                <a:ea typeface="宋体" pitchFamily="2" charset="-122"/>
              </a:rPr>
              <a:t>实例的最主要组成部分，</a:t>
            </a:r>
            <a:r>
              <a:rPr lang="en-US" altLang="zh-CN" dirty="0" smtClean="0">
                <a:ea typeface="宋体" pitchFamily="2" charset="-122"/>
              </a:rPr>
              <a:t>oracle</a:t>
            </a:r>
            <a:r>
              <a:rPr lang="zh-CN" altLang="en-US" dirty="0" smtClean="0">
                <a:ea typeface="宋体" pitchFamily="2" charset="-122"/>
              </a:rPr>
              <a:t>主要的内存活动所在地</a:t>
            </a:r>
            <a:endParaRPr lang="en-US" altLang="zh-CN" dirty="0" smtClean="0">
              <a:ea typeface="宋体" pitchFamily="2" charset="-122"/>
            </a:endParaRPr>
          </a:p>
          <a:p>
            <a:pPr lvl="1"/>
            <a:r>
              <a:rPr lang="en-US" altLang="zh-CN" dirty="0" smtClean="0">
                <a:ea typeface="宋体" pitchFamily="2" charset="-122"/>
              </a:rPr>
              <a:t>	2.9i</a:t>
            </a:r>
            <a:r>
              <a:rPr lang="zh-CN" altLang="en-US" dirty="0" smtClean="0">
                <a:ea typeface="宋体" pitchFamily="2" charset="-122"/>
              </a:rPr>
              <a:t>后可以动态改变，但受</a:t>
            </a:r>
            <a:r>
              <a:rPr lang="en-US" altLang="zh-CN" dirty="0" err="1" smtClean="0">
                <a:ea typeface="宋体" pitchFamily="2" charset="-122"/>
              </a:rPr>
              <a:t>sga_max_size</a:t>
            </a:r>
            <a:r>
              <a:rPr lang="zh-CN" altLang="en-US" dirty="0" smtClean="0">
                <a:ea typeface="宋体" pitchFamily="2" charset="-122"/>
              </a:rPr>
              <a:t>限制</a:t>
            </a:r>
            <a:endParaRPr lang="en-US" altLang="zh-CN" dirty="0" smtClean="0">
              <a:ea typeface="宋体" pitchFamily="2" charset="-122"/>
            </a:endParaRPr>
          </a:p>
          <a:p>
            <a:pPr lvl="1"/>
            <a:r>
              <a:rPr lang="en-US" altLang="zh-CN" dirty="0" smtClean="0">
                <a:ea typeface="宋体" pitchFamily="2" charset="-122"/>
              </a:rPr>
              <a:t>	</a:t>
            </a:r>
          </a:p>
          <a:p>
            <a:pPr lvl="1"/>
            <a:r>
              <a:rPr lang="en-US" altLang="zh-CN" dirty="0" smtClean="0">
                <a:ea typeface="宋体" pitchFamily="2" charset="-122"/>
              </a:rPr>
              <a:t>Program Global Area (PGA): Allocated when the server process is started</a:t>
            </a:r>
            <a:endParaRPr lang="en-US" altLang="zh-CN" dirty="0">
              <a:ea typeface="宋体" pitchFamily="2" charset="-122"/>
            </a:endParaRPr>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6</a:t>
            </a:fld>
            <a:endParaRPr lang="en-US" altLang="zh-CN" dirty="0"/>
          </a:p>
        </p:txBody>
      </p:sp>
    </p:spTree>
    <p:extLst>
      <p:ext uri="{BB962C8B-B14F-4D97-AF65-F5344CB8AC3E}">
        <p14:creationId xmlns:p14="http://schemas.microsoft.com/office/powerpoint/2010/main" val="3117420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2">
              <a:buFontTx/>
              <a:buNone/>
            </a:pPr>
            <a:r>
              <a:rPr lang="en-US" altLang="zh-CN" dirty="0" smtClean="0">
                <a:latin typeface="Courier New" pitchFamily="49" charset="0"/>
              </a:rPr>
              <a:t>SQL&gt; SHOW SGA:</a:t>
            </a:r>
          </a:p>
          <a:p>
            <a:pPr lvl="2">
              <a:buFontTx/>
              <a:buNone/>
            </a:pPr>
            <a:r>
              <a:rPr lang="en-US" altLang="zh-CN" dirty="0" smtClean="0">
                <a:latin typeface="Courier New" pitchFamily="49" charset="0"/>
              </a:rPr>
              <a:t>Total System Global Area		36437964 	bytes</a:t>
            </a:r>
          </a:p>
          <a:p>
            <a:pPr lvl="2">
              <a:buFontTx/>
              <a:buNone/>
            </a:pPr>
            <a:r>
              <a:rPr lang="en-US" altLang="zh-CN" dirty="0" smtClean="0">
                <a:latin typeface="Courier New" pitchFamily="49" charset="0"/>
              </a:rPr>
              <a:t>Fixed Size			 	6543794 	bytes</a:t>
            </a:r>
          </a:p>
          <a:p>
            <a:pPr lvl="2">
              <a:buFontTx/>
              <a:buNone/>
            </a:pPr>
            <a:r>
              <a:rPr lang="en-US" altLang="zh-CN" dirty="0" smtClean="0">
                <a:latin typeface="Courier New" pitchFamily="49" charset="0"/>
              </a:rPr>
              <a:t>Variable Size 			19521536 	bytes</a:t>
            </a:r>
          </a:p>
          <a:p>
            <a:pPr lvl="2">
              <a:buFontTx/>
              <a:buNone/>
            </a:pPr>
            <a:r>
              <a:rPr lang="en-US" altLang="zh-CN" dirty="0" smtClean="0">
                <a:latin typeface="Courier New" pitchFamily="49" charset="0"/>
              </a:rPr>
              <a:t>Database Buffers 			16777216	bytes</a:t>
            </a:r>
          </a:p>
          <a:p>
            <a:pPr lvl="2">
              <a:buFontTx/>
              <a:buNone/>
            </a:pPr>
            <a:r>
              <a:rPr lang="en-US" altLang="zh-CN" dirty="0" smtClean="0">
                <a:latin typeface="Courier New" pitchFamily="49" charset="0"/>
              </a:rPr>
              <a:t>Redo Buffers 		 	 73728 	bytes</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7</a:t>
            </a:fld>
            <a:endParaRPr lang="en-US" altLang="zh-CN" dirty="0"/>
          </a:p>
        </p:txBody>
      </p:sp>
    </p:spTree>
    <p:extLst>
      <p:ext uri="{BB962C8B-B14F-4D97-AF65-F5344CB8AC3E}">
        <p14:creationId xmlns:p14="http://schemas.microsoft.com/office/powerpoint/2010/main" val="1221490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ora_dbw0_SID</a:t>
            </a:r>
          </a:p>
          <a:p>
            <a:r>
              <a:rPr lang="en-US" altLang="zh-CN" dirty="0" smtClean="0"/>
              <a:t>ora_cjq0_SID</a:t>
            </a:r>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8</a:t>
            </a:fld>
            <a:endParaRPr lang="en-US" altLang="zh-CN" dirty="0"/>
          </a:p>
        </p:txBody>
      </p:sp>
    </p:spTree>
    <p:extLst>
      <p:ext uri="{BB962C8B-B14F-4D97-AF65-F5344CB8AC3E}">
        <p14:creationId xmlns:p14="http://schemas.microsoft.com/office/powerpoint/2010/main" val="2693437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aseline="0" dirty="0" smtClean="0"/>
              <a:t>－</a:t>
            </a:r>
            <a:r>
              <a:rPr lang="en-US" altLang="zh-CN" baseline="0" dirty="0" smtClean="0"/>
              <a:t>9i</a:t>
            </a:r>
            <a:r>
              <a:rPr lang="zh-CN" altLang="en-US" baseline="0" dirty="0" smtClean="0"/>
              <a:t>后为避免</a:t>
            </a:r>
            <a:r>
              <a:rPr lang="en-US" altLang="zh-CN" baseline="0" dirty="0" smtClean="0"/>
              <a:t>shared pool</a:t>
            </a:r>
            <a:r>
              <a:rPr lang="zh-CN" altLang="en-US" baseline="0" dirty="0" smtClean="0"/>
              <a:t>太大导致的维护负担，默认将</a:t>
            </a:r>
            <a:r>
              <a:rPr lang="en-US" altLang="zh-CN" baseline="0" dirty="0" smtClean="0"/>
              <a:t>shared pool</a:t>
            </a:r>
            <a:r>
              <a:rPr lang="zh-CN" altLang="en-US" baseline="0" dirty="0" smtClean="0"/>
              <a:t>分为多个子池，但</a:t>
            </a:r>
            <a:r>
              <a:rPr lang="en-US" altLang="zh-CN" baseline="0" dirty="0" smtClean="0"/>
              <a:t>9208</a:t>
            </a:r>
            <a:r>
              <a:rPr lang="zh-CN" altLang="en-US" baseline="0" dirty="0" smtClean="0"/>
              <a:t>以前可能出</a:t>
            </a:r>
            <a:r>
              <a:rPr lang="en-US" altLang="zh-CN" baseline="0" dirty="0" smtClean="0"/>
              <a:t>600</a:t>
            </a:r>
            <a:r>
              <a:rPr lang="zh-CN" altLang="en-US" baseline="0" dirty="0" smtClean="0"/>
              <a:t>错：</a:t>
            </a:r>
            <a:endParaRPr lang="en-US" altLang="zh-CN"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An ORA-600 [504] can occur on the "shared pool" latch while freeing a </a:t>
            </a:r>
            <a:r>
              <a:rPr lang="en-US" dirty="0" err="1" smtClean="0"/>
              <a:t>kglf</a:t>
            </a:r>
            <a:r>
              <a:rPr lang="en-US" dirty="0" smtClean="0"/>
              <a:t> heap. </a:t>
            </a:r>
            <a:r>
              <a:rPr lang="en-US" dirty="0" err="1" smtClean="0"/>
              <a:t>kglfall</a:t>
            </a:r>
            <a:r>
              <a:rPr lang="en-US" dirty="0" smtClean="0"/>
              <a:t>() and </a:t>
            </a:r>
            <a:r>
              <a:rPr lang="en-US" dirty="0" err="1" smtClean="0"/>
              <a:t>kghfrunp</a:t>
            </a:r>
            <a:r>
              <a:rPr lang="en-US" dirty="0" smtClean="0"/>
              <a:t>() will be in the call stack trace. Workaround: Set _</a:t>
            </a:r>
            <a:r>
              <a:rPr lang="en-US" dirty="0" err="1" smtClean="0"/>
              <a:t>kghdsidx_count</a:t>
            </a:r>
            <a:r>
              <a:rPr lang="en-US" dirty="0" smtClean="0"/>
              <a:t>=1 to disable multiple shared pool </a:t>
            </a:r>
            <a:r>
              <a:rPr lang="en-US" dirty="0" err="1" smtClean="0"/>
              <a:t>subpools</a:t>
            </a:r>
            <a:r>
              <a:rPr lang="en-US" dirty="0" smtClean="0"/>
              <a:t> </a:t>
            </a: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aseline="0" dirty="0" smtClean="0"/>
              <a:t>－可以用</a:t>
            </a:r>
            <a:r>
              <a:rPr lang="en-US" dirty="0" smtClean="0"/>
              <a:t>_</a:t>
            </a:r>
            <a:r>
              <a:rPr lang="en-US" dirty="0" err="1" smtClean="0"/>
              <a:t>kghdsidx_count</a:t>
            </a:r>
            <a:r>
              <a:rPr lang="en-US" dirty="0" smtClean="0"/>
              <a:t>=1 </a:t>
            </a:r>
            <a:r>
              <a:rPr lang="zh-CN" altLang="en-US" dirty="0" smtClean="0"/>
              <a:t>避免。这么做将禁用</a:t>
            </a:r>
            <a:r>
              <a:rPr lang="en-US" altLang="zh-CN" dirty="0" err="1" smtClean="0"/>
              <a:t>subpool</a:t>
            </a:r>
            <a:r>
              <a:rPr lang="zh-CN" altLang="en-US" dirty="0" smtClean="0"/>
              <a:t>，因此建议同时适当缩小</a:t>
            </a:r>
            <a:r>
              <a:rPr lang="en-US" altLang="zh-CN" dirty="0" smtClean="0"/>
              <a:t>shared</a:t>
            </a:r>
            <a:r>
              <a:rPr lang="en-US" altLang="zh-CN" baseline="0" dirty="0" smtClean="0"/>
              <a:t> pool size</a:t>
            </a:r>
            <a:r>
              <a:rPr lang="zh-CN" altLang="en-US" baseline="0" dirty="0" smtClean="0"/>
              <a:t>，否则可能出现</a:t>
            </a:r>
            <a:r>
              <a:rPr lang="en-US" altLang="zh-CN" baseline="0" dirty="0" smtClean="0"/>
              <a:t>shared pool latch</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aseline="0" dirty="0" smtClean="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9</a:t>
            </a:fld>
            <a:endParaRPr lang="en-US" altLang="zh-CN" dirty="0"/>
          </a:p>
        </p:txBody>
      </p:sp>
    </p:spTree>
    <p:extLst>
      <p:ext uri="{BB962C8B-B14F-4D97-AF65-F5344CB8AC3E}">
        <p14:creationId xmlns:p14="http://schemas.microsoft.com/office/powerpoint/2010/main" val="1718228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4DB41EEB-EDEE-4AE4-882E-D4D67644D2BC}" type="slidenum">
              <a:rPr lang="en-US" altLang="zh-CN"/>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79388" y="6400800"/>
            <a:ext cx="2133600" cy="268288"/>
          </a:xfrm>
          <a:prstGeom prst="rect">
            <a:avLst/>
          </a:prstGeom>
        </p:spPr>
        <p:txBody>
          <a:bodyPr/>
          <a:lstStyle>
            <a:lvl1pPr>
              <a:defRPr/>
            </a:lvl1pPr>
          </a:lstStyle>
          <a:p>
            <a:r>
              <a:rPr lang="en-US" altLang="zh-CN" dirty="0" smtClean="0"/>
              <a:t> </a:t>
            </a:r>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E4C69096-C406-4CB1-9FC6-BED31CE2E94D}" type="slidenum">
              <a:rPr lang="en-US" altLang="zh-CN"/>
              <a:pPr/>
              <a:t>‹#›</a:t>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65175"/>
            <a:ext cx="2057400" cy="5472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65175"/>
            <a:ext cx="6019800" cy="5472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79388" y="6400800"/>
            <a:ext cx="2133600" cy="268288"/>
          </a:xfrm>
          <a:prstGeom prst="rect">
            <a:avLst/>
          </a:prstGeom>
        </p:spPr>
        <p:txBody>
          <a:bodyPr/>
          <a:lstStyle>
            <a:lvl1pPr>
              <a:defRPr/>
            </a:lvl1pPr>
          </a:lstStyle>
          <a:p>
            <a:r>
              <a:rPr lang="en-US" altLang="zh-CN" dirty="0" smtClean="0"/>
              <a:t> </a:t>
            </a:r>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0A032299-6FF2-4496-8AC9-A3497F6B3672}" type="slidenum">
              <a:rPr lang="en-US" altLang="zh-CN"/>
              <a:pPr/>
              <a:t>‹#›</a:t>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62F89BA8-FAC5-4552-A416-F22196287025}" type="slidenum">
              <a:rPr lang="en-US" altLang="zh-CN"/>
              <a:pPr/>
              <a:t>‹#›</a:t>
            </a:fld>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5288" y="3573463"/>
            <a:ext cx="1543050" cy="935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2090738" y="3573463"/>
            <a:ext cx="1544637" cy="935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1D536DF8-83EC-4C7C-8CBA-34E6D0D84A08}" type="slidenum">
              <a:rPr lang="en-US" altLang="zh-CN"/>
              <a:pPr/>
              <a:t>‹#›</a:t>
            </a:fld>
            <a:endParaRPr lang="en-US" altLang="zh-CN"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050" y="1916113"/>
            <a:ext cx="2074863" cy="25923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1916113"/>
            <a:ext cx="6075362" cy="25923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28775"/>
            <a:ext cx="40386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28775"/>
            <a:ext cx="40386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lvl1pPr>
              <a:defRPr/>
            </a:lvl1pPr>
          </a:lstStyle>
          <a:p>
            <a:endParaRPr lang="en-US" altLang="zh-CN" dirty="0"/>
          </a:p>
        </p:txBody>
      </p:sp>
      <p:sp>
        <p:nvSpPr>
          <p:cNvPr id="7" name="灯片编号占位符 6"/>
          <p:cNvSpPr>
            <a:spLocks noGrp="1"/>
          </p:cNvSpPr>
          <p:nvPr>
            <p:ph type="sldNum" sz="quarter" idx="12"/>
          </p:nvPr>
        </p:nvSpPr>
        <p:spPr/>
        <p:txBody>
          <a:bodyPr/>
          <a:lstStyle>
            <a:lvl1pPr>
              <a:defRPr/>
            </a:lvl1pPr>
          </a:lstStyle>
          <a:p>
            <a:fld id="{F63E9D4B-2E0B-4516-90C3-E743A0E8968C}" type="slidenum">
              <a:rPr lang="en-US" altLang="zh-CN"/>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lvl1pPr>
              <a:defRPr/>
            </a:lvl1pPr>
          </a:lstStyle>
          <a:p>
            <a:endParaRPr lang="en-US" altLang="zh-CN" dirty="0"/>
          </a:p>
        </p:txBody>
      </p:sp>
      <p:sp>
        <p:nvSpPr>
          <p:cNvPr id="9" name="灯片编号占位符 8"/>
          <p:cNvSpPr>
            <a:spLocks noGrp="1"/>
          </p:cNvSpPr>
          <p:nvPr>
            <p:ph type="sldNum" sz="quarter" idx="12"/>
          </p:nvPr>
        </p:nvSpPr>
        <p:spPr/>
        <p:txBody>
          <a:bodyPr/>
          <a:lstStyle>
            <a:lvl1pPr>
              <a:defRPr/>
            </a:lvl1pPr>
          </a:lstStyle>
          <a:p>
            <a:fld id="{7F2A063C-BD33-4B5A-A379-217C4614BEF4}" type="slidenum">
              <a:rPr lang="en-US" altLang="zh-CN"/>
              <a:pPr/>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lvl1pPr>
              <a:defRPr/>
            </a:lvl1pPr>
          </a:lstStyle>
          <a:p>
            <a:endParaRPr lang="en-US" altLang="zh-CN" dirty="0"/>
          </a:p>
        </p:txBody>
      </p:sp>
      <p:sp>
        <p:nvSpPr>
          <p:cNvPr id="5" name="灯片编号占位符 4"/>
          <p:cNvSpPr>
            <a:spLocks noGrp="1"/>
          </p:cNvSpPr>
          <p:nvPr>
            <p:ph type="sldNum" sz="quarter" idx="12"/>
          </p:nvPr>
        </p:nvSpPr>
        <p:spPr/>
        <p:txBody>
          <a:bodyPr/>
          <a:lstStyle>
            <a:lvl1pPr>
              <a:defRPr/>
            </a:lvl1pPr>
          </a:lstStyle>
          <a:p>
            <a:fld id="{99D4CAE5-FA2E-4604-96EE-355C8238BAAC}" type="slidenum">
              <a:rPr lang="en-US" altLang="zh-CN"/>
              <a:pPr/>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endParaRPr lang="en-US" altLang="zh-CN" dirty="0"/>
          </a:p>
        </p:txBody>
      </p:sp>
      <p:sp>
        <p:nvSpPr>
          <p:cNvPr id="4" name="灯片编号占位符 3"/>
          <p:cNvSpPr>
            <a:spLocks noGrp="1"/>
          </p:cNvSpPr>
          <p:nvPr>
            <p:ph type="sldNum" sz="quarter" idx="12"/>
          </p:nvPr>
        </p:nvSpPr>
        <p:spPr/>
        <p:txBody>
          <a:bodyPr/>
          <a:lstStyle>
            <a:lvl1pPr>
              <a:defRPr/>
            </a:lvl1pPr>
          </a:lstStyle>
          <a:p>
            <a:fld id="{DF2A3DB9-45E3-447B-81EB-609E161097B7}" type="slidenum">
              <a:rPr lang="en-US" altLang="zh-CN"/>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endParaRPr lang="en-US" altLang="zh-CN" dirty="0"/>
          </a:p>
        </p:txBody>
      </p:sp>
      <p:sp>
        <p:nvSpPr>
          <p:cNvPr id="7" name="灯片编号占位符 6"/>
          <p:cNvSpPr>
            <a:spLocks noGrp="1"/>
          </p:cNvSpPr>
          <p:nvPr>
            <p:ph type="sldNum" sz="quarter" idx="12"/>
          </p:nvPr>
        </p:nvSpPr>
        <p:spPr/>
        <p:txBody>
          <a:bodyPr/>
          <a:lstStyle>
            <a:lvl1pPr>
              <a:defRPr/>
            </a:lvl1pPr>
          </a:lstStyle>
          <a:p>
            <a:fld id="{3CB23850-B873-467D-9410-386791AEEBAF}"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endParaRPr lang="en-US" altLang="zh-CN" dirty="0"/>
          </a:p>
        </p:txBody>
      </p:sp>
      <p:sp>
        <p:nvSpPr>
          <p:cNvPr id="7" name="灯片编号占位符 6"/>
          <p:cNvSpPr>
            <a:spLocks noGrp="1"/>
          </p:cNvSpPr>
          <p:nvPr>
            <p:ph type="sldNum" sz="quarter" idx="12"/>
          </p:nvPr>
        </p:nvSpPr>
        <p:spPr/>
        <p:txBody>
          <a:bodyPr/>
          <a:lstStyle>
            <a:lvl1pPr>
              <a:defRPr/>
            </a:lvl1pPr>
          </a:lstStyle>
          <a:p>
            <a:fld id="{B24968B5-D8BA-4365-9058-FB89494D9E1F}" type="slidenum">
              <a:rPr lang="en-US" altLang="zh-CN"/>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30765" name="Rectangle 13"/>
          <p:cNvSpPr>
            <a:spLocks noGrp="1" noChangeArrowheads="1"/>
          </p:cNvSpPr>
          <p:nvPr>
            <p:ph type="body" idx="1"/>
          </p:nvPr>
        </p:nvSpPr>
        <p:spPr bwMode="auto">
          <a:xfrm>
            <a:off x="457200" y="1628775"/>
            <a:ext cx="8229600" cy="4608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0767" name="Rectangle 15"/>
          <p:cNvSpPr>
            <a:spLocks noGrp="1" noChangeArrowheads="1"/>
          </p:cNvSpPr>
          <p:nvPr>
            <p:ph type="ftr" sz="quarter" idx="3"/>
          </p:nvPr>
        </p:nvSpPr>
        <p:spPr bwMode="auto">
          <a:xfrm>
            <a:off x="3124200" y="6400800"/>
            <a:ext cx="2895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en-US" altLang="zh-CN" dirty="0"/>
          </a:p>
        </p:txBody>
      </p:sp>
      <p:sp>
        <p:nvSpPr>
          <p:cNvPr id="330768" name="Rectangle 16"/>
          <p:cNvSpPr>
            <a:spLocks noGrp="1" noChangeArrowheads="1"/>
          </p:cNvSpPr>
          <p:nvPr>
            <p:ph type="sldNum" sz="quarter" idx="4"/>
          </p:nvPr>
        </p:nvSpPr>
        <p:spPr bwMode="auto">
          <a:xfrm>
            <a:off x="6831013" y="64008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solidFill>
                  <a:srgbClr val="5F5F5F"/>
                </a:solidFill>
                <a:latin typeface="Arial Black" pitchFamily="34" charset="0"/>
              </a:defRPr>
            </a:lvl1pPr>
          </a:lstStyle>
          <a:p>
            <a:fld id="{29E4B404-8D93-4E98-9BC2-9E2A8D989765}" type="slidenum">
              <a:rPr lang="en-US" altLang="zh-CN"/>
              <a:pPr/>
              <a:t>‹#›</a:t>
            </a:fld>
            <a:endParaRPr lang="en-US" altLang="zh-CN" dirty="0"/>
          </a:p>
        </p:txBody>
      </p:sp>
      <p:sp>
        <p:nvSpPr>
          <p:cNvPr id="330769" name="Rectangle 17"/>
          <p:cNvSpPr>
            <a:spLocks noGrp="1" noChangeArrowheads="1"/>
          </p:cNvSpPr>
          <p:nvPr>
            <p:ph type="title"/>
          </p:nvPr>
        </p:nvSpPr>
        <p:spPr bwMode="auto">
          <a:xfrm>
            <a:off x="457200" y="765175"/>
            <a:ext cx="8229600" cy="5032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30770" name="Line 18"/>
          <p:cNvSpPr>
            <a:spLocks noChangeShapeType="1"/>
          </p:cNvSpPr>
          <p:nvPr userDrawn="1"/>
        </p:nvSpPr>
        <p:spPr bwMode="auto">
          <a:xfrm>
            <a:off x="444500" y="1484313"/>
            <a:ext cx="8229600" cy="0"/>
          </a:xfrm>
          <a:prstGeom prst="line">
            <a:avLst/>
          </a:prstGeom>
          <a:noFill/>
          <a:ln w="12700">
            <a:solidFill>
              <a:srgbClr val="FE4D11"/>
            </a:solidFill>
            <a:miter lim="800000"/>
            <a:headEnd/>
            <a:tailEnd/>
          </a:ln>
          <a:effectLst/>
        </p:spPr>
        <p:txBody>
          <a:bodyPr wrap="none"/>
          <a:lstStyle/>
          <a:p>
            <a:endParaRPr lang="zh-CN" alt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ea typeface="黑体" pitchFamily="2" charset="-122"/>
        </a:defRPr>
      </a:lvl2pPr>
      <a:lvl3pPr algn="l" rtl="0" fontAlgn="base">
        <a:spcBef>
          <a:spcPct val="0"/>
        </a:spcBef>
        <a:spcAft>
          <a:spcPct val="0"/>
        </a:spcAft>
        <a:defRPr sz="3200">
          <a:solidFill>
            <a:schemeClr val="tx2"/>
          </a:solidFill>
          <a:latin typeface="Arial" charset="0"/>
          <a:ea typeface="黑体" pitchFamily="2" charset="-122"/>
        </a:defRPr>
      </a:lvl3pPr>
      <a:lvl4pPr algn="l" rtl="0" fontAlgn="base">
        <a:spcBef>
          <a:spcPct val="0"/>
        </a:spcBef>
        <a:spcAft>
          <a:spcPct val="0"/>
        </a:spcAft>
        <a:defRPr sz="3200">
          <a:solidFill>
            <a:schemeClr val="tx2"/>
          </a:solidFill>
          <a:latin typeface="Arial" charset="0"/>
          <a:ea typeface="黑体" pitchFamily="2" charset="-122"/>
        </a:defRPr>
      </a:lvl4pPr>
      <a:lvl5pPr algn="l" rtl="0" fontAlgn="base">
        <a:spcBef>
          <a:spcPct val="0"/>
        </a:spcBef>
        <a:spcAft>
          <a:spcPct val="0"/>
        </a:spcAft>
        <a:defRPr sz="3200">
          <a:solidFill>
            <a:schemeClr val="tx2"/>
          </a:solidFill>
          <a:latin typeface="Arial" charset="0"/>
          <a:ea typeface="黑体" pitchFamily="2" charset="-122"/>
        </a:defRPr>
      </a:lvl5pPr>
      <a:lvl6pPr marL="457200" algn="l" rtl="0" fontAlgn="base">
        <a:spcBef>
          <a:spcPct val="0"/>
        </a:spcBef>
        <a:spcAft>
          <a:spcPct val="0"/>
        </a:spcAft>
        <a:defRPr sz="3200">
          <a:solidFill>
            <a:schemeClr val="tx2"/>
          </a:solidFill>
          <a:latin typeface="Arial" charset="0"/>
          <a:ea typeface="黑体" pitchFamily="2" charset="-122"/>
        </a:defRPr>
      </a:lvl6pPr>
      <a:lvl7pPr marL="914400" algn="l" rtl="0" fontAlgn="base">
        <a:spcBef>
          <a:spcPct val="0"/>
        </a:spcBef>
        <a:spcAft>
          <a:spcPct val="0"/>
        </a:spcAft>
        <a:defRPr sz="3200">
          <a:solidFill>
            <a:schemeClr val="tx2"/>
          </a:solidFill>
          <a:latin typeface="Arial" charset="0"/>
          <a:ea typeface="黑体" pitchFamily="2" charset="-122"/>
        </a:defRPr>
      </a:lvl7pPr>
      <a:lvl8pPr marL="1371600" algn="l" rtl="0" fontAlgn="base">
        <a:spcBef>
          <a:spcPct val="0"/>
        </a:spcBef>
        <a:spcAft>
          <a:spcPct val="0"/>
        </a:spcAft>
        <a:defRPr sz="3200">
          <a:solidFill>
            <a:schemeClr val="tx2"/>
          </a:solidFill>
          <a:latin typeface="Arial" charset="0"/>
          <a:ea typeface="黑体" pitchFamily="2" charset="-122"/>
        </a:defRPr>
      </a:lvl8pPr>
      <a:lvl9pPr marL="1828800" algn="l" rtl="0" fontAlgn="base">
        <a:spcBef>
          <a:spcPct val="0"/>
        </a:spcBef>
        <a:spcAft>
          <a:spcPct val="0"/>
        </a:spcAft>
        <a:defRPr sz="3200">
          <a:solidFill>
            <a:schemeClr val="tx2"/>
          </a:solidFill>
          <a:latin typeface="Arial" charset="0"/>
          <a:ea typeface="黑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宋体" pitchFamily="2" charset="-122"/>
        </a:defRPr>
      </a:lvl4pPr>
      <a:lvl5pPr marL="2057400" indent="-228600" algn="l" rtl="0" fontAlgn="base">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宋体" pitchFamily="2" charset="-122"/>
        </a:defRPr>
      </a:lvl6pPr>
      <a:lvl7pPr marL="2971800" indent="-228600" algn="l" rtl="0" fontAlgn="base">
        <a:spcBef>
          <a:spcPct val="20000"/>
        </a:spcBef>
        <a:spcAft>
          <a:spcPct val="0"/>
        </a:spcAft>
        <a:buChar char="»"/>
        <a:defRPr sz="2000">
          <a:solidFill>
            <a:schemeClr val="tx1"/>
          </a:solidFill>
          <a:latin typeface="+mn-lt"/>
          <a:ea typeface="宋体" pitchFamily="2" charset="-122"/>
        </a:defRPr>
      </a:lvl7pPr>
      <a:lvl8pPr marL="3429000" indent="-228600" algn="l" rtl="0" fontAlgn="base">
        <a:spcBef>
          <a:spcPct val="20000"/>
        </a:spcBef>
        <a:spcAft>
          <a:spcPct val="0"/>
        </a:spcAft>
        <a:buChar char="»"/>
        <a:defRPr sz="2000">
          <a:solidFill>
            <a:schemeClr val="tx1"/>
          </a:solidFill>
          <a:latin typeface="+mn-lt"/>
          <a:ea typeface="宋体" pitchFamily="2" charset="-122"/>
        </a:defRPr>
      </a:lvl8pPr>
      <a:lvl9pPr marL="3886200"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1" name="Rectangle 3"/>
          <p:cNvSpPr>
            <a:spLocks noGrp="1" noChangeArrowheads="1"/>
          </p:cNvSpPr>
          <p:nvPr>
            <p:ph type="title"/>
          </p:nvPr>
        </p:nvSpPr>
        <p:spPr bwMode="auto">
          <a:xfrm>
            <a:off x="468313" y="19161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1652" name="Rectangle 4"/>
          <p:cNvSpPr>
            <a:spLocks noGrp="1" noChangeArrowheads="1"/>
          </p:cNvSpPr>
          <p:nvPr>
            <p:ph type="body" idx="1"/>
          </p:nvPr>
        </p:nvSpPr>
        <p:spPr bwMode="auto">
          <a:xfrm>
            <a:off x="395288" y="3573463"/>
            <a:ext cx="3240087" cy="9350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endParaRPr lang="zh-CN" altLang="en-US" dirty="0" smtClean="0"/>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charset="0"/>
          <a:ea typeface="宋体" pitchFamily="2" charset="-122"/>
        </a:defRPr>
      </a:lvl2pPr>
      <a:lvl3pPr algn="l" rtl="0" fontAlgn="base">
        <a:spcBef>
          <a:spcPct val="0"/>
        </a:spcBef>
        <a:spcAft>
          <a:spcPct val="0"/>
        </a:spcAft>
        <a:defRPr sz="3600">
          <a:solidFill>
            <a:schemeClr val="tx2"/>
          </a:solidFill>
          <a:latin typeface="Arial" charset="0"/>
          <a:ea typeface="宋体" pitchFamily="2" charset="-122"/>
        </a:defRPr>
      </a:lvl3pPr>
      <a:lvl4pPr algn="l" rtl="0" fontAlgn="base">
        <a:spcBef>
          <a:spcPct val="0"/>
        </a:spcBef>
        <a:spcAft>
          <a:spcPct val="0"/>
        </a:spcAft>
        <a:defRPr sz="3600">
          <a:solidFill>
            <a:schemeClr val="tx2"/>
          </a:solidFill>
          <a:latin typeface="Arial" charset="0"/>
          <a:ea typeface="宋体" pitchFamily="2" charset="-122"/>
        </a:defRPr>
      </a:lvl4pPr>
      <a:lvl5pPr algn="l" rtl="0" fontAlgn="base">
        <a:spcBef>
          <a:spcPct val="0"/>
        </a:spcBef>
        <a:spcAft>
          <a:spcPct val="0"/>
        </a:spcAft>
        <a:defRPr sz="3600">
          <a:solidFill>
            <a:schemeClr val="tx2"/>
          </a:solidFill>
          <a:latin typeface="Arial" charset="0"/>
          <a:ea typeface="宋体" pitchFamily="2" charset="-122"/>
        </a:defRPr>
      </a:lvl5pPr>
      <a:lvl6pPr marL="457200" algn="l" rtl="0" fontAlgn="base">
        <a:spcBef>
          <a:spcPct val="0"/>
        </a:spcBef>
        <a:spcAft>
          <a:spcPct val="0"/>
        </a:spcAft>
        <a:defRPr sz="3600">
          <a:solidFill>
            <a:schemeClr val="tx2"/>
          </a:solidFill>
          <a:latin typeface="Arial" charset="0"/>
          <a:ea typeface="宋体" pitchFamily="2" charset="-122"/>
        </a:defRPr>
      </a:lvl6pPr>
      <a:lvl7pPr marL="914400" algn="l" rtl="0" fontAlgn="base">
        <a:spcBef>
          <a:spcPct val="0"/>
        </a:spcBef>
        <a:spcAft>
          <a:spcPct val="0"/>
        </a:spcAft>
        <a:defRPr sz="3600">
          <a:solidFill>
            <a:schemeClr val="tx2"/>
          </a:solidFill>
          <a:latin typeface="Arial" charset="0"/>
          <a:ea typeface="宋体" pitchFamily="2" charset="-122"/>
        </a:defRPr>
      </a:lvl7pPr>
      <a:lvl8pPr marL="1371600" algn="l" rtl="0" fontAlgn="base">
        <a:spcBef>
          <a:spcPct val="0"/>
        </a:spcBef>
        <a:spcAft>
          <a:spcPct val="0"/>
        </a:spcAft>
        <a:defRPr sz="3600">
          <a:solidFill>
            <a:schemeClr val="tx2"/>
          </a:solidFill>
          <a:latin typeface="Arial" charset="0"/>
          <a:ea typeface="宋体" pitchFamily="2" charset="-122"/>
        </a:defRPr>
      </a:lvl8pPr>
      <a:lvl9pPr marL="1828800" algn="l" rtl="0" fontAlgn="base">
        <a:spcBef>
          <a:spcPct val="0"/>
        </a:spcBef>
        <a:spcAft>
          <a:spcPct val="0"/>
        </a:spcAft>
        <a:defRPr sz="3600">
          <a:solidFill>
            <a:schemeClr val="tx2"/>
          </a:solidFill>
          <a:latin typeface="Arial" charset="0"/>
          <a:ea typeface="宋体" pitchFamily="2" charset="-122"/>
        </a:defRPr>
      </a:lvl9pPr>
    </p:titleStyle>
    <p:bodyStyle>
      <a:lvl1pPr marL="0" indent="0" algn="l" rtl="0" fontAlgn="base">
        <a:spcBef>
          <a:spcPct val="20000"/>
        </a:spcBef>
        <a:spcAft>
          <a:spcPct val="0"/>
        </a:spcAft>
        <a:buNone/>
        <a:defRPr>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j-lt"/>
          <a:ea typeface="+mn-ea"/>
        </a:defRPr>
      </a:lvl2pPr>
      <a:lvl3pPr marL="1143000" indent="-228600" algn="l" rtl="0" fontAlgn="base">
        <a:spcBef>
          <a:spcPct val="20000"/>
        </a:spcBef>
        <a:spcAft>
          <a:spcPct val="0"/>
        </a:spcAft>
        <a:buChar char="•"/>
        <a:defRPr sz="2400">
          <a:solidFill>
            <a:schemeClr val="tx1"/>
          </a:solidFill>
          <a:latin typeface="+mj-lt"/>
          <a:ea typeface="+mn-ea"/>
        </a:defRPr>
      </a:lvl3pPr>
      <a:lvl4pPr marL="1600200" indent="-228600" algn="l" rtl="0" fontAlgn="base">
        <a:spcBef>
          <a:spcPct val="20000"/>
        </a:spcBef>
        <a:spcAft>
          <a:spcPct val="0"/>
        </a:spcAft>
        <a:buChar char="–"/>
        <a:defRPr sz="2000">
          <a:solidFill>
            <a:schemeClr val="tx1"/>
          </a:solidFill>
          <a:latin typeface="+mj-lt"/>
          <a:ea typeface="+mn-ea"/>
        </a:defRPr>
      </a:lvl4pPr>
      <a:lvl5pPr marL="2057400" indent="-228600" algn="l" rtl="0" fontAlgn="base">
        <a:spcBef>
          <a:spcPct val="20000"/>
        </a:spcBef>
        <a:spcAft>
          <a:spcPct val="0"/>
        </a:spcAft>
        <a:buChar char="»"/>
        <a:defRPr sz="2000">
          <a:solidFill>
            <a:schemeClr val="tx1"/>
          </a:solidFill>
          <a:latin typeface="+mj-lt"/>
          <a:ea typeface="+mn-ea"/>
        </a:defRPr>
      </a:lvl5pPr>
      <a:lvl6pPr marL="2514600" indent="-228600" algn="l" rtl="0" fontAlgn="base">
        <a:spcBef>
          <a:spcPct val="20000"/>
        </a:spcBef>
        <a:spcAft>
          <a:spcPct val="0"/>
        </a:spcAft>
        <a:buChar char="»"/>
        <a:defRPr sz="2000">
          <a:solidFill>
            <a:schemeClr val="tx1"/>
          </a:solidFill>
          <a:latin typeface="+mj-lt"/>
          <a:ea typeface="+mn-ea"/>
        </a:defRPr>
      </a:lvl6pPr>
      <a:lvl7pPr marL="2971800" indent="-228600" algn="l" rtl="0" fontAlgn="base">
        <a:spcBef>
          <a:spcPct val="20000"/>
        </a:spcBef>
        <a:spcAft>
          <a:spcPct val="0"/>
        </a:spcAft>
        <a:buChar char="»"/>
        <a:defRPr sz="2000">
          <a:solidFill>
            <a:schemeClr val="tx1"/>
          </a:solidFill>
          <a:latin typeface="+mj-lt"/>
          <a:ea typeface="+mn-ea"/>
        </a:defRPr>
      </a:lvl7pPr>
      <a:lvl8pPr marL="3429000" indent="-228600" algn="l" rtl="0" fontAlgn="base">
        <a:spcBef>
          <a:spcPct val="20000"/>
        </a:spcBef>
        <a:spcAft>
          <a:spcPct val="0"/>
        </a:spcAft>
        <a:buChar char="»"/>
        <a:defRPr sz="2000">
          <a:solidFill>
            <a:schemeClr val="tx1"/>
          </a:solidFill>
          <a:latin typeface="+mj-lt"/>
          <a:ea typeface="+mn-ea"/>
        </a:defRPr>
      </a:lvl8pPr>
      <a:lvl9pPr marL="3886200" indent="-228600" algn="l" rtl="0" fontAlgn="base">
        <a:spcBef>
          <a:spcPct val="20000"/>
        </a:spcBef>
        <a:spcAft>
          <a:spcPct val="0"/>
        </a:spcAft>
        <a:buChar char="»"/>
        <a:defRPr sz="20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Text Box 2"/>
          <p:cNvSpPr txBox="1">
            <a:spLocks noChangeArrowheads="1"/>
          </p:cNvSpPr>
          <p:nvPr/>
        </p:nvSpPr>
        <p:spPr bwMode="auto">
          <a:xfrm>
            <a:off x="395288" y="2060575"/>
            <a:ext cx="8569325" cy="634020"/>
          </a:xfrm>
          <a:prstGeom prst="rect">
            <a:avLst/>
          </a:prstGeom>
          <a:noFill/>
          <a:ln w="9525">
            <a:noFill/>
            <a:miter lim="800000"/>
            <a:headEnd/>
            <a:tailEnd/>
          </a:ln>
          <a:effectLst/>
        </p:spPr>
        <p:txBody>
          <a:bodyPr>
            <a:spAutoFit/>
          </a:bodyPr>
          <a:lstStyle/>
          <a:p>
            <a:pPr algn="l">
              <a:lnSpc>
                <a:spcPct val="80000"/>
              </a:lnSpc>
              <a:spcBef>
                <a:spcPct val="50000"/>
              </a:spcBef>
            </a:pPr>
            <a:r>
              <a:rPr lang="en-US" altLang="zh-CN" sz="4400" dirty="0" smtClean="0">
                <a:ea typeface="黑体" pitchFamily="2" charset="-122"/>
              </a:rPr>
              <a:t>Oracle</a:t>
            </a:r>
            <a:r>
              <a:rPr lang="zh-CN" altLang="en-US" sz="4400" dirty="0" smtClean="0">
                <a:ea typeface="黑体" pitchFamily="2" charset="-122"/>
              </a:rPr>
              <a:t>数据库培</a:t>
            </a:r>
            <a:r>
              <a:rPr lang="zh-CN" altLang="en-US" sz="4400" dirty="0" smtClean="0">
                <a:ea typeface="黑体" pitchFamily="2" charset="-122"/>
              </a:rPr>
              <a:t>训</a:t>
            </a:r>
            <a:r>
              <a:rPr lang="zh-CN" altLang="en-US" sz="4400" dirty="0" smtClean="0">
                <a:ea typeface="黑体" pitchFamily="2" charset="-122"/>
              </a:rPr>
              <a:t>－</a:t>
            </a:r>
            <a:r>
              <a:rPr lang="zh-CN" altLang="en-US" sz="4400" dirty="0">
                <a:ea typeface="黑体" pitchFamily="2" charset="-122"/>
              </a:rPr>
              <a:t>入门</a:t>
            </a:r>
            <a:endParaRPr lang="zh-CN" altLang="en-US" sz="4400" dirty="0">
              <a:ea typeface="黑体" pitchFamily="2" charset="-122"/>
            </a:endParaRPr>
          </a:p>
        </p:txBody>
      </p:sp>
      <p:sp>
        <p:nvSpPr>
          <p:cNvPr id="414724" name="Text Box 4"/>
          <p:cNvSpPr txBox="1">
            <a:spLocks noChangeArrowheads="1"/>
          </p:cNvSpPr>
          <p:nvPr/>
        </p:nvSpPr>
        <p:spPr bwMode="auto">
          <a:xfrm>
            <a:off x="611560" y="2996952"/>
            <a:ext cx="3203575" cy="784830"/>
          </a:xfrm>
          <a:prstGeom prst="rect">
            <a:avLst/>
          </a:prstGeom>
          <a:noFill/>
          <a:ln w="9525">
            <a:noFill/>
            <a:miter lim="800000"/>
            <a:headEnd/>
            <a:tailEnd/>
          </a:ln>
          <a:effectLst/>
        </p:spPr>
        <p:txBody>
          <a:bodyPr>
            <a:spAutoFit/>
          </a:bodyPr>
          <a:lstStyle/>
          <a:p>
            <a:pPr algn="l">
              <a:spcBef>
                <a:spcPct val="50000"/>
              </a:spcBef>
            </a:pPr>
            <a:r>
              <a:rPr lang="zh-CN" altLang="en-US" b="0" dirty="0" smtClean="0">
                <a:latin typeface="黑体" pitchFamily="2" charset="-122"/>
                <a:ea typeface="黑体" pitchFamily="2" charset="-122"/>
              </a:rPr>
              <a:t>卢</a:t>
            </a:r>
            <a:r>
              <a:rPr lang="zh-CN" altLang="en-US" b="0" dirty="0" smtClean="0">
                <a:latin typeface="黑体" pitchFamily="2" charset="-122"/>
                <a:ea typeface="黑体" pitchFamily="2" charset="-122"/>
              </a:rPr>
              <a:t>昭平 </a:t>
            </a:r>
            <a:endParaRPr lang="en-US" altLang="zh-CN" b="0" dirty="0" smtClean="0">
              <a:latin typeface="黑体" pitchFamily="2" charset="-122"/>
              <a:ea typeface="黑体" pitchFamily="2" charset="-122"/>
            </a:endParaRPr>
          </a:p>
          <a:p>
            <a:pPr algn="l">
              <a:spcBef>
                <a:spcPct val="50000"/>
              </a:spcBef>
            </a:pPr>
            <a:r>
              <a:rPr lang="en-US" altLang="zh-CN" b="0" dirty="0" smtClean="0">
                <a:latin typeface="黑体" pitchFamily="2" charset="-122"/>
                <a:ea typeface="黑体" pitchFamily="2" charset="-122"/>
              </a:rPr>
              <a:t>2008.05</a:t>
            </a:r>
            <a:endParaRPr lang="en-US" altLang="zh-CN"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library cache</a:t>
            </a:r>
            <a:endParaRPr lang="zh-CN" altLang="en-US" dirty="0"/>
          </a:p>
        </p:txBody>
      </p:sp>
      <p:sp>
        <p:nvSpPr>
          <p:cNvPr id="3" name="内容占位符 2"/>
          <p:cNvSpPr>
            <a:spLocks noGrp="1"/>
          </p:cNvSpPr>
          <p:nvPr>
            <p:ph idx="1"/>
          </p:nvPr>
        </p:nvSpPr>
        <p:spPr/>
        <p:txBody>
          <a:bodyPr/>
          <a:lstStyle/>
          <a:p>
            <a:r>
              <a:rPr lang="zh-CN" altLang="en-US" dirty="0" smtClean="0"/>
              <a:t>存放最近使用的</a:t>
            </a:r>
            <a:r>
              <a:rPr lang="en-US" altLang="zh-CN" dirty="0" smtClean="0"/>
              <a:t>SQL</a:t>
            </a:r>
            <a:r>
              <a:rPr lang="zh-CN" altLang="en-US" dirty="0" smtClean="0"/>
              <a:t>、</a:t>
            </a:r>
            <a:r>
              <a:rPr lang="en-US" altLang="zh-CN" dirty="0" smtClean="0"/>
              <a:t>PL/SQL</a:t>
            </a:r>
            <a:r>
              <a:rPr lang="zh-CN" altLang="en-US" dirty="0" smtClean="0"/>
              <a:t>语句</a:t>
            </a:r>
            <a:endParaRPr lang="en-US" altLang="zh-CN" dirty="0" smtClean="0"/>
          </a:p>
          <a:p>
            <a:r>
              <a:rPr lang="en-US" altLang="zh-CN" dirty="0" smtClean="0"/>
              <a:t>SQL</a:t>
            </a:r>
            <a:r>
              <a:rPr lang="zh-CN" altLang="en-US" dirty="0" smtClean="0"/>
              <a:t>共享</a:t>
            </a:r>
            <a:endParaRPr lang="en-US" altLang="zh-CN" dirty="0" smtClean="0"/>
          </a:p>
          <a:p>
            <a:r>
              <a:rPr lang="en-US" altLang="zh-CN" dirty="0" err="1" smtClean="0"/>
              <a:t>lru</a:t>
            </a:r>
            <a:r>
              <a:rPr lang="zh-CN" altLang="en-US" dirty="0" smtClean="0"/>
              <a:t>算法维护</a:t>
            </a:r>
            <a:endParaRPr lang="en-US" altLang="zh-CN" dirty="0" smtClean="0"/>
          </a:p>
          <a:p>
            <a:r>
              <a:rPr lang="zh-CN" altLang="en-US" dirty="0" smtClean="0"/>
              <a:t>常见</a:t>
            </a:r>
            <a:r>
              <a:rPr lang="en-US" altLang="zh-CN" dirty="0" smtClean="0"/>
              <a:t>latch</a:t>
            </a:r>
          </a:p>
          <a:p>
            <a:pPr lvl="1"/>
            <a:r>
              <a:rPr lang="en-US" altLang="zh-CN" dirty="0" smtClean="0"/>
              <a:t>library cache lock		:library cache handle</a:t>
            </a:r>
          </a:p>
          <a:p>
            <a:pPr lvl="1"/>
            <a:r>
              <a:rPr lang="en-US" altLang="zh-CN" dirty="0" smtClean="0"/>
              <a:t>library cache pin		:library cache heap</a:t>
            </a:r>
          </a:p>
          <a:p>
            <a:r>
              <a:rPr lang="zh-CN" altLang="en-US" dirty="0" smtClean="0"/>
              <a:t>相关视图</a:t>
            </a:r>
            <a:endParaRPr lang="en-US" altLang="zh-CN" dirty="0" smtClean="0"/>
          </a:p>
          <a:p>
            <a:pPr lvl="1"/>
            <a:r>
              <a:rPr lang="en-US" altLang="zh-CN" dirty="0" err="1" smtClean="0"/>
              <a:t>dba_lock_internal</a:t>
            </a:r>
            <a:r>
              <a:rPr lang="en-US" altLang="zh-CN" dirty="0" smtClean="0"/>
              <a:t> </a:t>
            </a:r>
            <a:endParaRPr lang="zh-CN" altLang="en-US" dirty="0"/>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10</a:t>
            </a:fld>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row cache</a:t>
            </a:r>
            <a:endParaRPr lang="zh-CN" altLang="en-US" dirty="0"/>
          </a:p>
        </p:txBody>
      </p:sp>
      <p:sp>
        <p:nvSpPr>
          <p:cNvPr id="3" name="内容占位符 2"/>
          <p:cNvSpPr>
            <a:spLocks noGrp="1"/>
          </p:cNvSpPr>
          <p:nvPr>
            <p:ph idx="1"/>
          </p:nvPr>
        </p:nvSpPr>
        <p:spPr/>
        <p:txBody>
          <a:bodyPr/>
          <a:lstStyle/>
          <a:p>
            <a:r>
              <a:rPr lang="en-US" altLang="zh-CN" dirty="0" smtClean="0"/>
              <a:t>data dictionary cache</a:t>
            </a:r>
          </a:p>
          <a:p>
            <a:r>
              <a:rPr lang="zh-CN" altLang="en-US" dirty="0" smtClean="0"/>
              <a:t>存放数据库对象定义</a:t>
            </a:r>
            <a:endParaRPr lang="en-US" altLang="zh-CN" dirty="0" smtClean="0"/>
          </a:p>
          <a:p>
            <a:pPr lvl="1"/>
            <a:r>
              <a:rPr lang="zh-CN" altLang="en-US" dirty="0" smtClean="0"/>
              <a:t>表、索引、用户、权限</a:t>
            </a:r>
            <a:endParaRPr lang="en-US" altLang="zh-CN" dirty="0" smtClean="0"/>
          </a:p>
          <a:p>
            <a:r>
              <a:rPr lang="zh-CN" altLang="en-US" dirty="0" smtClean="0"/>
              <a:t>常见</a:t>
            </a:r>
            <a:r>
              <a:rPr lang="en-US" altLang="zh-CN" dirty="0" smtClean="0"/>
              <a:t>latch</a:t>
            </a:r>
            <a:r>
              <a:rPr lang="zh-CN" altLang="en-US" dirty="0" smtClean="0"/>
              <a:t>、</a:t>
            </a:r>
            <a:r>
              <a:rPr lang="en-US" altLang="zh-CN" dirty="0" smtClean="0"/>
              <a:t>event</a:t>
            </a:r>
            <a:r>
              <a:rPr lang="zh-CN" altLang="en-US" dirty="0" smtClean="0"/>
              <a:t>：</a:t>
            </a:r>
            <a:endParaRPr lang="en-US" altLang="zh-CN" dirty="0" smtClean="0"/>
          </a:p>
          <a:p>
            <a:pPr lvl="1"/>
            <a:r>
              <a:rPr lang="en-US" altLang="zh-CN" dirty="0" smtClean="0"/>
              <a:t>row cache objects		:</a:t>
            </a:r>
            <a:r>
              <a:rPr lang="zh-CN" altLang="en-US" dirty="0" smtClean="0"/>
              <a:t>过度解析</a:t>
            </a:r>
            <a:endParaRPr lang="en-US" altLang="zh-CN" dirty="0" smtClean="0"/>
          </a:p>
          <a:p>
            <a:pPr lvl="1"/>
            <a:r>
              <a:rPr lang="en-US" altLang="zh-CN" dirty="0" smtClean="0"/>
              <a:t>row cache lock		:</a:t>
            </a:r>
            <a:r>
              <a:rPr lang="en-US" altLang="zh-CN" dirty="0" err="1" smtClean="0"/>
              <a:t>ddl,sequence</a:t>
            </a:r>
            <a:endParaRPr lang="en-US" altLang="zh-CN" dirty="0" smtClean="0"/>
          </a:p>
          <a:p>
            <a:r>
              <a:rPr lang="zh-CN" altLang="en-US" dirty="0" smtClean="0"/>
              <a:t>相关视图</a:t>
            </a:r>
            <a:endParaRPr lang="en-US" altLang="zh-CN" dirty="0" smtClean="0"/>
          </a:p>
          <a:p>
            <a:pPr lvl="1"/>
            <a:r>
              <a:rPr lang="en-US" altLang="zh-CN" dirty="0" err="1" smtClean="0"/>
              <a:t>dba_ddl_locks</a:t>
            </a:r>
            <a:endParaRPr lang="en-US" altLang="zh-CN" dirty="0" smtClean="0"/>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11</a:t>
            </a:fld>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 cache</a:t>
            </a:r>
            <a:endParaRPr lang="zh-CN" altLang="en-US" dirty="0"/>
          </a:p>
        </p:txBody>
      </p:sp>
      <p:sp>
        <p:nvSpPr>
          <p:cNvPr id="3" name="内容占位符 2"/>
          <p:cNvSpPr>
            <a:spLocks noGrp="1"/>
          </p:cNvSpPr>
          <p:nvPr>
            <p:ph idx="1"/>
          </p:nvPr>
        </p:nvSpPr>
        <p:spPr/>
        <p:txBody>
          <a:bodyPr/>
          <a:lstStyle/>
          <a:p>
            <a:r>
              <a:rPr lang="zh-CN" altLang="en-US" dirty="0" smtClean="0"/>
              <a:t>缓存数据文件内容</a:t>
            </a:r>
            <a:endParaRPr lang="en-US" altLang="zh-CN" dirty="0" smtClean="0"/>
          </a:p>
          <a:p>
            <a:r>
              <a:rPr lang="en-US" altLang="zh-CN" dirty="0" err="1" smtClean="0"/>
              <a:t>lru</a:t>
            </a:r>
            <a:r>
              <a:rPr lang="zh-CN" altLang="en-US" dirty="0" smtClean="0"/>
              <a:t>算法维护</a:t>
            </a:r>
            <a:endParaRPr lang="en-US" altLang="zh-CN" dirty="0" smtClean="0"/>
          </a:p>
          <a:p>
            <a:r>
              <a:rPr lang="zh-CN" altLang="en-US" dirty="0" smtClean="0"/>
              <a:t>组成</a:t>
            </a:r>
            <a:endParaRPr lang="en-US" altLang="zh-CN" dirty="0" smtClean="0"/>
          </a:p>
          <a:p>
            <a:endParaRPr lang="en-US" altLang="zh-CN" dirty="0" smtClean="0"/>
          </a:p>
          <a:p>
            <a:endParaRPr lang="en-US" altLang="zh-CN" dirty="0" smtClean="0"/>
          </a:p>
          <a:p>
            <a:r>
              <a:rPr lang="zh-CN" altLang="en-US" dirty="0" smtClean="0"/>
              <a:t>相关</a:t>
            </a:r>
            <a:r>
              <a:rPr lang="en-US" altLang="zh-CN" dirty="0" smtClean="0"/>
              <a:t>latch</a:t>
            </a:r>
          </a:p>
          <a:p>
            <a:pPr lvl="1"/>
            <a:r>
              <a:rPr lang="en-US" altLang="zh-CN" dirty="0" smtClean="0"/>
              <a:t>cache buffer chains</a:t>
            </a:r>
            <a:endParaRPr lang="zh-CN" altLang="en-US" dirty="0"/>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12</a:t>
            </a:fld>
            <a:endParaRPr lang="en-US" altLang="zh-CN" dirty="0"/>
          </a:p>
        </p:txBody>
      </p:sp>
      <p:sp>
        <p:nvSpPr>
          <p:cNvPr id="6" name="Rectangle 4"/>
          <p:cNvSpPr>
            <a:spLocks noChangeArrowheads="1"/>
          </p:cNvSpPr>
          <p:nvPr/>
        </p:nvSpPr>
        <p:spPr bwMode="blackWhite">
          <a:xfrm>
            <a:off x="1725634" y="3535369"/>
            <a:ext cx="5918200" cy="822325"/>
          </a:xfrm>
          <a:prstGeom prst="rect">
            <a:avLst/>
          </a:prstGeom>
          <a:solidFill>
            <a:srgbClr val="99CCFF"/>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endParaRPr lang="zh-CN" altLang="zh-CN"/>
          </a:p>
        </p:txBody>
      </p:sp>
      <p:sp>
        <p:nvSpPr>
          <p:cNvPr id="7" name="Line 5"/>
          <p:cNvSpPr>
            <a:spLocks noChangeShapeType="1"/>
          </p:cNvSpPr>
          <p:nvPr/>
        </p:nvSpPr>
        <p:spPr bwMode="auto">
          <a:xfrm>
            <a:off x="3698897" y="3538544"/>
            <a:ext cx="0" cy="819150"/>
          </a:xfrm>
          <a:prstGeom prst="line">
            <a:avLst/>
          </a:prstGeom>
          <a:noFill/>
          <a:ln w="25400">
            <a:solidFill>
              <a:schemeClr val="bg2"/>
            </a:solidFill>
            <a:round/>
            <a:headEnd type="none" w="sm" len="sm"/>
            <a:tailEnd type="none" w="sm" len="sm"/>
          </a:ln>
          <a:effectLst/>
        </p:spPr>
        <p:txBody>
          <a:bodyPr/>
          <a:lstStyle/>
          <a:p>
            <a:endParaRPr lang="zh-CN" altLang="en-US"/>
          </a:p>
        </p:txBody>
      </p:sp>
      <p:sp>
        <p:nvSpPr>
          <p:cNvPr id="8" name="Line 6"/>
          <p:cNvSpPr>
            <a:spLocks noChangeShapeType="1"/>
          </p:cNvSpPr>
          <p:nvPr/>
        </p:nvSpPr>
        <p:spPr bwMode="auto">
          <a:xfrm>
            <a:off x="5870597" y="3538544"/>
            <a:ext cx="0" cy="819150"/>
          </a:xfrm>
          <a:prstGeom prst="line">
            <a:avLst/>
          </a:prstGeom>
          <a:noFill/>
          <a:ln w="25400">
            <a:solidFill>
              <a:schemeClr val="bg2"/>
            </a:solidFill>
            <a:round/>
            <a:headEnd type="none" w="sm" len="sm"/>
            <a:tailEnd type="none" w="sm" len="sm"/>
          </a:ln>
          <a:effectLst/>
        </p:spPr>
        <p:txBody>
          <a:bodyPr/>
          <a:lstStyle/>
          <a:p>
            <a:endParaRPr lang="zh-CN" altLang="en-US"/>
          </a:p>
        </p:txBody>
      </p:sp>
      <p:sp>
        <p:nvSpPr>
          <p:cNvPr id="9" name="Rectangle 7"/>
          <p:cNvSpPr>
            <a:spLocks noChangeArrowheads="1"/>
          </p:cNvSpPr>
          <p:nvPr/>
        </p:nvSpPr>
        <p:spPr bwMode="auto">
          <a:xfrm>
            <a:off x="2244747" y="3773494"/>
            <a:ext cx="4668837" cy="36671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altLang="zh-CN" dirty="0">
                <a:ea typeface="宋体" pitchFamily="2" charset="-122"/>
              </a:rPr>
              <a:t> Default                 Recycle                  Keep</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redo log buffer</a:t>
            </a:r>
            <a:endParaRPr lang="zh-CN" altLang="en-US" dirty="0"/>
          </a:p>
        </p:txBody>
      </p:sp>
      <p:sp>
        <p:nvSpPr>
          <p:cNvPr id="3" name="内容占位符 2"/>
          <p:cNvSpPr>
            <a:spLocks noGrp="1"/>
          </p:cNvSpPr>
          <p:nvPr>
            <p:ph idx="1"/>
          </p:nvPr>
        </p:nvSpPr>
        <p:spPr/>
        <p:txBody>
          <a:bodyPr/>
          <a:lstStyle/>
          <a:p>
            <a:r>
              <a:rPr lang="zh-CN" altLang="en-US" dirty="0" smtClean="0"/>
              <a:t>记录数据的变化</a:t>
            </a:r>
            <a:endParaRPr lang="en-US" altLang="zh-CN" dirty="0" smtClean="0"/>
          </a:p>
          <a:p>
            <a:r>
              <a:rPr lang="zh-CN" altLang="en-US" dirty="0" smtClean="0"/>
              <a:t>主要用于数据库恢复</a:t>
            </a:r>
            <a:endParaRPr lang="en-US" altLang="zh-CN" dirty="0" smtClean="0"/>
          </a:p>
          <a:p>
            <a:r>
              <a:rPr lang="zh-CN" altLang="en-US" dirty="0" smtClean="0"/>
              <a:t>循环使用</a:t>
            </a:r>
            <a:endParaRPr lang="en-US" altLang="zh-CN" dirty="0" smtClean="0"/>
          </a:p>
          <a:p>
            <a:r>
              <a:rPr lang="en-US" altLang="zh-CN" dirty="0" smtClean="0"/>
              <a:t>redo record</a:t>
            </a:r>
            <a:r>
              <a:rPr lang="zh-CN" altLang="en-US" dirty="0" smtClean="0"/>
              <a:t>特点：</a:t>
            </a:r>
            <a:endParaRPr lang="en-US" altLang="zh-CN" dirty="0" smtClean="0"/>
          </a:p>
          <a:p>
            <a:pPr lvl="1"/>
            <a:r>
              <a:rPr lang="en-US" altLang="zh-CN" dirty="0" smtClean="0"/>
              <a:t>DBA+</a:t>
            </a:r>
            <a:r>
              <a:rPr lang="zh-CN" altLang="en-US" dirty="0" smtClean="0"/>
              <a:t>原值</a:t>
            </a:r>
            <a:r>
              <a:rPr lang="en-US" altLang="zh-CN" dirty="0" smtClean="0"/>
              <a:t>+</a:t>
            </a:r>
            <a:r>
              <a:rPr lang="zh-CN" altLang="en-US" dirty="0" smtClean="0"/>
              <a:t>新值</a:t>
            </a:r>
            <a:endParaRPr lang="en-US" altLang="zh-CN" dirty="0" smtClean="0"/>
          </a:p>
          <a:p>
            <a:r>
              <a:rPr lang="zh-CN" altLang="en-US" dirty="0" smtClean="0"/>
              <a:t>常见</a:t>
            </a:r>
            <a:r>
              <a:rPr lang="en-US" altLang="zh-CN" dirty="0" smtClean="0"/>
              <a:t>latch</a:t>
            </a:r>
            <a:r>
              <a:rPr lang="zh-CN" altLang="en-US" dirty="0" smtClean="0"/>
              <a:t>、</a:t>
            </a:r>
            <a:r>
              <a:rPr lang="en-US" altLang="zh-CN" dirty="0" smtClean="0"/>
              <a:t>event</a:t>
            </a:r>
            <a:r>
              <a:rPr lang="zh-CN" altLang="en-US" dirty="0" smtClean="0"/>
              <a:t>：</a:t>
            </a:r>
            <a:endParaRPr lang="en-US" altLang="zh-CN" dirty="0" smtClean="0"/>
          </a:p>
          <a:p>
            <a:pPr lvl="1"/>
            <a:r>
              <a:rPr lang="en-US" altLang="zh-CN" dirty="0" smtClean="0"/>
              <a:t>log file sync 		</a:t>
            </a:r>
            <a:r>
              <a:rPr lang="zh-CN" altLang="en-US" dirty="0" smtClean="0"/>
              <a:t>：</a:t>
            </a:r>
            <a:r>
              <a:rPr lang="en-US" altLang="zh-CN" dirty="0" err="1" smtClean="0"/>
              <a:t>io</a:t>
            </a:r>
            <a:r>
              <a:rPr lang="zh-CN" altLang="en-US" dirty="0" smtClean="0"/>
              <a:t>慢、</a:t>
            </a:r>
            <a:r>
              <a:rPr lang="en-US" altLang="zh-CN" dirty="0" smtClean="0"/>
              <a:t>commit</a:t>
            </a:r>
            <a:r>
              <a:rPr lang="zh-CN" altLang="en-US" dirty="0" smtClean="0"/>
              <a:t>过多</a:t>
            </a:r>
            <a:endParaRPr lang="en-US" altLang="zh-CN" dirty="0" smtClean="0"/>
          </a:p>
          <a:p>
            <a:pPr lvl="1"/>
            <a:r>
              <a:rPr lang="en-US" altLang="zh-CN" dirty="0" smtClean="0"/>
              <a:t>redo allocation	</a:t>
            </a:r>
            <a:r>
              <a:rPr lang="zh-CN" altLang="en-US" dirty="0" smtClean="0"/>
              <a:t>：</a:t>
            </a:r>
            <a:r>
              <a:rPr lang="en-US" altLang="zh-CN" dirty="0" smtClean="0"/>
              <a:t>log buffer</a:t>
            </a:r>
            <a:r>
              <a:rPr lang="zh-CN" altLang="en-US" dirty="0" smtClean="0"/>
              <a:t>可能太小</a:t>
            </a:r>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13</a:t>
            </a:fld>
            <a:endParaRPr lang="en-US" altLang="zh-CN" dirty="0"/>
          </a:p>
        </p:txBody>
      </p:sp>
      <p:grpSp>
        <p:nvGrpSpPr>
          <p:cNvPr id="16" name="组合 15"/>
          <p:cNvGrpSpPr/>
          <p:nvPr/>
        </p:nvGrpSpPr>
        <p:grpSpPr>
          <a:xfrm>
            <a:off x="5890452" y="1470967"/>
            <a:ext cx="2724566" cy="3184621"/>
            <a:chOff x="5890452" y="1470967"/>
            <a:chExt cx="2724566" cy="3184621"/>
          </a:xfrm>
        </p:grpSpPr>
        <p:sp>
          <p:nvSpPr>
            <p:cNvPr id="11" name="左弧形箭头 10"/>
            <p:cNvSpPr/>
            <p:nvPr/>
          </p:nvSpPr>
          <p:spPr bwMode="auto">
            <a:xfrm rot="20006620" flipH="1">
              <a:off x="7801819" y="1538265"/>
              <a:ext cx="813199" cy="1857388"/>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
          <p:nvSpPr>
            <p:cNvPr id="12" name="左弧形箭头 11"/>
            <p:cNvSpPr/>
            <p:nvPr/>
          </p:nvSpPr>
          <p:spPr bwMode="auto">
            <a:xfrm rot="12729782" flipH="1">
              <a:off x="5890452" y="1470967"/>
              <a:ext cx="855367" cy="1857388"/>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13" name="左弧形箭头 12"/>
            <p:cNvSpPr/>
            <p:nvPr/>
          </p:nvSpPr>
          <p:spPr bwMode="auto">
            <a:xfrm rot="5400000" flipH="1">
              <a:off x="6890937" y="2896012"/>
              <a:ext cx="714380" cy="1923231"/>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15" name="TextBox 14"/>
            <p:cNvSpPr txBox="1"/>
            <p:nvPr/>
          </p:nvSpPr>
          <p:spPr>
            <a:xfrm>
              <a:off x="6429388" y="4286256"/>
              <a:ext cx="1928826" cy="369332"/>
            </a:xfrm>
            <a:prstGeom prst="rect">
              <a:avLst/>
            </a:prstGeom>
            <a:noFill/>
          </p:spPr>
          <p:txBody>
            <a:bodyPr wrap="square" rtlCol="0">
              <a:spAutoFit/>
            </a:bodyPr>
            <a:lstStyle/>
            <a:p>
              <a:r>
                <a:rPr lang="en-US" altLang="zh-CN" dirty="0" smtClean="0"/>
                <a:t>redo log buffer</a:t>
              </a:r>
              <a:endParaRPr lang="zh-CN" altLang="en-US" dirty="0"/>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large pool</a:t>
            </a:r>
            <a:endParaRPr lang="zh-CN" altLang="en-US" dirty="0"/>
          </a:p>
        </p:txBody>
      </p:sp>
      <p:sp>
        <p:nvSpPr>
          <p:cNvPr id="3" name="内容占位符 2"/>
          <p:cNvSpPr>
            <a:spLocks noGrp="1"/>
          </p:cNvSpPr>
          <p:nvPr>
            <p:ph idx="1"/>
          </p:nvPr>
        </p:nvSpPr>
        <p:spPr/>
        <p:txBody>
          <a:bodyPr/>
          <a:lstStyle/>
          <a:p>
            <a:r>
              <a:rPr lang="zh-CN" altLang="en-US" dirty="0" smtClean="0"/>
              <a:t>可选</a:t>
            </a:r>
            <a:endParaRPr lang="en-US" altLang="zh-CN" dirty="0" smtClean="0"/>
          </a:p>
          <a:p>
            <a:r>
              <a:rPr lang="zh-CN" altLang="en-US" dirty="0" smtClean="0"/>
              <a:t>分担</a:t>
            </a:r>
            <a:r>
              <a:rPr lang="en-US" altLang="zh-CN" dirty="0" smtClean="0"/>
              <a:t>shared pool</a:t>
            </a:r>
          </a:p>
          <a:p>
            <a:pPr lvl="1"/>
            <a:r>
              <a:rPr lang="en-US" altLang="zh-CN" dirty="0" smtClean="0"/>
              <a:t>RMAN</a:t>
            </a:r>
            <a:r>
              <a:rPr lang="zh-CN" altLang="en-US" dirty="0" smtClean="0"/>
              <a:t>、备份、恢复</a:t>
            </a:r>
            <a:endParaRPr lang="en-US" altLang="zh-CN" dirty="0" smtClean="0"/>
          </a:p>
          <a:p>
            <a:pPr lvl="1"/>
            <a:r>
              <a:rPr lang="en-US" altLang="zh-CN" dirty="0" smtClean="0"/>
              <a:t>I/O server process</a:t>
            </a:r>
          </a:p>
          <a:p>
            <a:pPr lvl="1"/>
            <a:r>
              <a:rPr lang="en-US" altLang="zh-CN" dirty="0" smtClean="0"/>
              <a:t>UGA for Shared Server</a:t>
            </a:r>
          </a:p>
          <a:p>
            <a:pPr lvl="1"/>
            <a:r>
              <a:rPr lang="en-US" altLang="zh-CN" dirty="0" smtClean="0"/>
              <a:t>Parallel Exec Meg Buff</a:t>
            </a:r>
          </a:p>
          <a:p>
            <a:pPr lvl="2"/>
            <a:r>
              <a:rPr lang="en-US" altLang="zh-CN" dirty="0" smtClean="0">
                <a:latin typeface="Courier New" pitchFamily="49" charset="0"/>
                <a:ea typeface="宋体" pitchFamily="2" charset="-122"/>
              </a:rPr>
              <a:t>PARALLEL_AUTOMATIC_TUNING=true</a:t>
            </a:r>
          </a:p>
          <a:p>
            <a:pPr lvl="1"/>
            <a:endParaRPr lang="zh-CN" altLang="en-US" dirty="0"/>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14</a:t>
            </a:fld>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pool</a:t>
            </a:r>
            <a:endParaRPr lang="zh-CN" altLang="en-US" dirty="0"/>
          </a:p>
        </p:txBody>
      </p:sp>
      <p:sp>
        <p:nvSpPr>
          <p:cNvPr id="3" name="内容占位符 2"/>
          <p:cNvSpPr>
            <a:spLocks noGrp="1"/>
          </p:cNvSpPr>
          <p:nvPr>
            <p:ph idx="1"/>
          </p:nvPr>
        </p:nvSpPr>
        <p:spPr/>
        <p:txBody>
          <a:bodyPr/>
          <a:lstStyle/>
          <a:p>
            <a:r>
              <a:rPr lang="zh-CN" altLang="en-US" dirty="0" smtClean="0"/>
              <a:t>可选</a:t>
            </a:r>
            <a:endParaRPr lang="en-US" altLang="zh-CN" dirty="0" smtClean="0"/>
          </a:p>
          <a:p>
            <a:r>
              <a:rPr lang="zh-CN" altLang="en-US" dirty="0" smtClean="0"/>
              <a:t>用于存放解析</a:t>
            </a:r>
            <a:r>
              <a:rPr lang="en-US" altLang="zh-CN" dirty="0" smtClean="0"/>
              <a:t>java </a:t>
            </a:r>
            <a:r>
              <a:rPr lang="zh-CN" altLang="en-US" dirty="0" smtClean="0"/>
              <a:t>存储过程等</a:t>
            </a:r>
            <a:endParaRPr lang="zh-CN" altLang="en-US" dirty="0"/>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15</a:t>
            </a:fld>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pga</a:t>
            </a:r>
            <a:endParaRPr lang="zh-CN" altLang="en-US" dirty="0"/>
          </a:p>
        </p:txBody>
      </p:sp>
      <p:sp>
        <p:nvSpPr>
          <p:cNvPr id="3" name="内容占位符 2"/>
          <p:cNvSpPr>
            <a:spLocks noGrp="1"/>
          </p:cNvSpPr>
          <p:nvPr>
            <p:ph idx="1"/>
          </p:nvPr>
        </p:nvSpPr>
        <p:spPr/>
        <p:txBody>
          <a:bodyPr/>
          <a:lstStyle/>
          <a:p>
            <a:r>
              <a:rPr lang="en-US" altLang="zh-CN" dirty="0" smtClean="0"/>
              <a:t>server process</a:t>
            </a:r>
            <a:r>
              <a:rPr lang="zh-CN" altLang="en-US" dirty="0" smtClean="0"/>
              <a:t>的私有内存空间</a:t>
            </a:r>
            <a:endParaRPr lang="en-US" altLang="zh-CN" dirty="0" smtClean="0"/>
          </a:p>
          <a:p>
            <a:r>
              <a:rPr lang="zh-CN" altLang="en-US" dirty="0" smtClean="0"/>
              <a:t>连接时才分配</a:t>
            </a:r>
            <a:endParaRPr lang="en-US" altLang="zh-CN" dirty="0" smtClean="0"/>
          </a:p>
          <a:p>
            <a:r>
              <a:rPr lang="en-US" altLang="zh-CN" dirty="0" smtClean="0"/>
              <a:t>sort</a:t>
            </a:r>
            <a:r>
              <a:rPr lang="zh-CN" altLang="en-US" dirty="0" smtClean="0"/>
              <a:t>、</a:t>
            </a:r>
            <a:r>
              <a:rPr lang="en-US" altLang="zh-CN" dirty="0" smtClean="0"/>
              <a:t>hash-join</a:t>
            </a:r>
          </a:p>
          <a:p>
            <a:pPr lvl="1"/>
            <a:r>
              <a:rPr lang="en-US" altLang="zh-CN" dirty="0" err="1" smtClean="0"/>
              <a:t>v$sql_workarea</a:t>
            </a:r>
            <a:r>
              <a:rPr lang="zh-CN" altLang="en-US" dirty="0" smtClean="0"/>
              <a:t>、</a:t>
            </a:r>
            <a:r>
              <a:rPr lang="en-US" altLang="zh-CN" dirty="0" err="1" smtClean="0"/>
              <a:t>v$sql_workarea_active</a:t>
            </a:r>
            <a:endParaRPr lang="en-US" altLang="zh-CN" dirty="0" smtClean="0"/>
          </a:p>
          <a:p>
            <a:pPr lvl="1"/>
            <a:r>
              <a:rPr lang="en-US" altLang="zh-CN" dirty="0" err="1" smtClean="0"/>
              <a:t>v$pgastat</a:t>
            </a:r>
            <a:endParaRPr lang="en-US" altLang="zh-CN" dirty="0" smtClean="0"/>
          </a:p>
          <a:p>
            <a:pPr lvl="1"/>
            <a:r>
              <a:rPr lang="en-US" altLang="zh-CN" dirty="0" err="1" smtClean="0"/>
              <a:t>v$pga_target_advice</a:t>
            </a:r>
            <a:endParaRPr lang="en-US" altLang="zh-CN" dirty="0" smtClean="0"/>
          </a:p>
          <a:p>
            <a:pPr lvl="1"/>
            <a:r>
              <a:rPr lang="en-US" altLang="zh-CN" dirty="0" err="1" smtClean="0"/>
              <a:t>v$sort_usage</a:t>
            </a:r>
            <a:r>
              <a:rPr lang="zh-CN" altLang="en-US" dirty="0" smtClean="0"/>
              <a:t>、</a:t>
            </a:r>
            <a:r>
              <a:rPr lang="en-US" altLang="zh-CN" dirty="0" err="1" smtClean="0"/>
              <a:t>v$sort_segment</a:t>
            </a:r>
            <a:endParaRPr lang="en-US" altLang="zh-CN" dirty="0" smtClean="0"/>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16</a:t>
            </a:fld>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user &amp; server process</a:t>
            </a:r>
            <a:endParaRPr lang="zh-CN" altLang="en-US" dirty="0"/>
          </a:p>
        </p:txBody>
      </p:sp>
      <p:sp>
        <p:nvSpPr>
          <p:cNvPr id="3" name="内容占位符 2"/>
          <p:cNvSpPr>
            <a:spLocks noGrp="1"/>
          </p:cNvSpPr>
          <p:nvPr>
            <p:ph idx="1"/>
          </p:nvPr>
        </p:nvSpPr>
        <p:spPr/>
        <p:txBody>
          <a:bodyPr/>
          <a:lstStyle/>
          <a:p>
            <a:r>
              <a:rPr lang="en-US" altLang="zh-CN" dirty="0" smtClean="0"/>
              <a:t>user process: </a:t>
            </a:r>
            <a:r>
              <a:rPr lang="zh-CN" altLang="en-US" dirty="0" smtClean="0"/>
              <a:t>例如</a:t>
            </a:r>
            <a:r>
              <a:rPr lang="en-US" altLang="zh-CN" dirty="0" err="1" smtClean="0"/>
              <a:t>sqlplus</a:t>
            </a:r>
            <a:endParaRPr lang="en-US" altLang="zh-CN" dirty="0" smtClean="0"/>
          </a:p>
          <a:p>
            <a:r>
              <a:rPr lang="en-US" altLang="zh-CN" dirty="0" smtClean="0"/>
              <a:t>server process:</a:t>
            </a:r>
            <a:r>
              <a:rPr lang="zh-CN" altLang="en-US" dirty="0" smtClean="0"/>
              <a:t>直接与</a:t>
            </a:r>
            <a:r>
              <a:rPr lang="en-US" altLang="zh-CN" dirty="0" smtClean="0"/>
              <a:t>oracle</a:t>
            </a:r>
            <a:r>
              <a:rPr lang="zh-CN" altLang="en-US" dirty="0" smtClean="0"/>
              <a:t>交互，处理用户请求</a:t>
            </a:r>
            <a:endParaRPr lang="zh-CN" altLang="en-US" dirty="0"/>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17</a:t>
            </a:fld>
            <a:endParaRPr lang="en-US" altLang="zh-CN" dirty="0"/>
          </a:p>
        </p:txBody>
      </p:sp>
      <p:sp>
        <p:nvSpPr>
          <p:cNvPr id="6" name="Rectangle 4"/>
          <p:cNvSpPr>
            <a:spLocks noChangeArrowheads="1"/>
          </p:cNvSpPr>
          <p:nvPr/>
        </p:nvSpPr>
        <p:spPr bwMode="auto">
          <a:xfrm>
            <a:off x="2520976" y="3475036"/>
            <a:ext cx="1828800" cy="641350"/>
          </a:xfrm>
          <a:prstGeom prst="rect">
            <a:avLst/>
          </a:prstGeom>
          <a:noFill/>
          <a:ln w="9525">
            <a:noFill/>
            <a:miter lim="800000"/>
            <a:headEnd/>
            <a:tailEnd/>
          </a:ln>
        </p:spPr>
        <p:txBody>
          <a:bodyPr lIns="92075" tIns="46038" rIns="92075" bIns="46038">
            <a:spAutoFit/>
          </a:bodyPr>
          <a:lstStyle/>
          <a:p>
            <a:pPr eaLnBrk="0" hangingPunct="0">
              <a:spcBef>
                <a:spcPct val="50000"/>
              </a:spcBef>
              <a:buClrTx/>
              <a:buFontTx/>
              <a:buNone/>
            </a:pPr>
            <a:r>
              <a:rPr lang="en-US" altLang="zh-CN">
                <a:ea typeface="宋体" pitchFamily="2" charset="-122"/>
              </a:rPr>
              <a:t>Connection established</a:t>
            </a:r>
          </a:p>
        </p:txBody>
      </p:sp>
      <p:sp>
        <p:nvSpPr>
          <p:cNvPr id="7" name="Rectangle 5"/>
          <p:cNvSpPr>
            <a:spLocks noChangeArrowheads="1"/>
          </p:cNvSpPr>
          <p:nvPr/>
        </p:nvSpPr>
        <p:spPr bwMode="auto">
          <a:xfrm>
            <a:off x="5859489" y="3703636"/>
            <a:ext cx="1984375" cy="366713"/>
          </a:xfrm>
          <a:prstGeom prst="rect">
            <a:avLst/>
          </a:prstGeom>
          <a:noFill/>
          <a:ln w="9525">
            <a:noFill/>
            <a:miter lim="800000"/>
            <a:headEnd/>
            <a:tailEnd/>
          </a:ln>
        </p:spPr>
        <p:txBody>
          <a:bodyPr lIns="92075" tIns="46038" rIns="92075" bIns="46038">
            <a:spAutoFit/>
          </a:bodyPr>
          <a:lstStyle/>
          <a:p>
            <a:pPr eaLnBrk="0" hangingPunct="0">
              <a:spcBef>
                <a:spcPct val="50000"/>
              </a:spcBef>
              <a:buClrTx/>
              <a:buFontTx/>
              <a:buNone/>
            </a:pPr>
            <a:r>
              <a:rPr lang="en-US" altLang="zh-CN">
                <a:ea typeface="宋体" pitchFamily="2" charset="-122"/>
              </a:rPr>
              <a:t>Session created</a:t>
            </a:r>
          </a:p>
        </p:txBody>
      </p:sp>
      <p:sp>
        <p:nvSpPr>
          <p:cNvPr id="8" name="Rectangle 6"/>
          <p:cNvSpPr>
            <a:spLocks noChangeArrowheads="1"/>
          </p:cNvSpPr>
          <p:nvPr/>
        </p:nvSpPr>
        <p:spPr bwMode="auto">
          <a:xfrm>
            <a:off x="1893914" y="5597524"/>
            <a:ext cx="2392362" cy="366712"/>
          </a:xfrm>
          <a:prstGeom prst="rect">
            <a:avLst/>
          </a:prstGeom>
          <a:noFill/>
          <a:ln w="9525">
            <a:noFill/>
            <a:miter lim="800000"/>
            <a:headEnd/>
            <a:tailEnd/>
          </a:ln>
        </p:spPr>
        <p:txBody>
          <a:bodyPr lIns="92075" tIns="46038" rIns="92075" bIns="46038">
            <a:spAutoFit/>
          </a:bodyPr>
          <a:lstStyle/>
          <a:p>
            <a:pPr eaLnBrk="0" hangingPunct="0">
              <a:spcBef>
                <a:spcPct val="50000"/>
              </a:spcBef>
              <a:buClrTx/>
              <a:buFontTx/>
              <a:buNone/>
            </a:pPr>
            <a:r>
              <a:rPr lang="en-US" altLang="zh-CN">
                <a:ea typeface="宋体" pitchFamily="2" charset="-122"/>
              </a:rPr>
              <a:t>Database user</a:t>
            </a:r>
          </a:p>
        </p:txBody>
      </p:sp>
      <p:grpSp>
        <p:nvGrpSpPr>
          <p:cNvPr id="9" name="Group 7"/>
          <p:cNvGrpSpPr>
            <a:grpSpLocks/>
          </p:cNvGrpSpPr>
          <p:nvPr/>
        </p:nvGrpSpPr>
        <p:grpSpPr bwMode="auto">
          <a:xfrm>
            <a:off x="2433664" y="4692649"/>
            <a:ext cx="1311275" cy="923925"/>
            <a:chOff x="1027" y="2544"/>
            <a:chExt cx="1066" cy="813"/>
          </a:xfrm>
        </p:grpSpPr>
        <p:sp>
          <p:nvSpPr>
            <p:cNvPr id="10" name="Freeform 8"/>
            <p:cNvSpPr>
              <a:spLocks/>
            </p:cNvSpPr>
            <p:nvPr/>
          </p:nvSpPr>
          <p:spPr bwMode="auto">
            <a:xfrm>
              <a:off x="1917" y="3160"/>
              <a:ext cx="174" cy="71"/>
            </a:xfrm>
            <a:custGeom>
              <a:avLst/>
              <a:gdLst>
                <a:gd name="T0" fmla="*/ 165 w 174"/>
                <a:gd name="T1" fmla="*/ 13 h 71"/>
                <a:gd name="T2" fmla="*/ 56 w 174"/>
                <a:gd name="T3" fmla="*/ 0 h 71"/>
                <a:gd name="T4" fmla="*/ 1 w 174"/>
                <a:gd name="T5" fmla="*/ 36 h 71"/>
                <a:gd name="T6" fmla="*/ 0 w 174"/>
                <a:gd name="T7" fmla="*/ 36 h 71"/>
                <a:gd name="T8" fmla="*/ 0 w 174"/>
                <a:gd name="T9" fmla="*/ 37 h 71"/>
                <a:gd name="T10" fmla="*/ 0 w 174"/>
                <a:gd name="T11" fmla="*/ 38 h 71"/>
                <a:gd name="T12" fmla="*/ 0 w 174"/>
                <a:gd name="T13" fmla="*/ 40 h 71"/>
                <a:gd name="T14" fmla="*/ 0 w 174"/>
                <a:gd name="T15" fmla="*/ 41 h 71"/>
                <a:gd name="T16" fmla="*/ 1 w 174"/>
                <a:gd name="T17" fmla="*/ 42 h 71"/>
                <a:gd name="T18" fmla="*/ 1 w 174"/>
                <a:gd name="T19" fmla="*/ 43 h 71"/>
                <a:gd name="T20" fmla="*/ 2 w 174"/>
                <a:gd name="T21" fmla="*/ 44 h 71"/>
                <a:gd name="T22" fmla="*/ 8 w 174"/>
                <a:gd name="T23" fmla="*/ 45 h 71"/>
                <a:gd name="T24" fmla="*/ 23 w 174"/>
                <a:gd name="T25" fmla="*/ 50 h 71"/>
                <a:gd name="T26" fmla="*/ 43 w 174"/>
                <a:gd name="T27" fmla="*/ 55 h 71"/>
                <a:gd name="T28" fmla="*/ 66 w 174"/>
                <a:gd name="T29" fmla="*/ 60 h 71"/>
                <a:gd name="T30" fmla="*/ 92 w 174"/>
                <a:gd name="T31" fmla="*/ 64 h 71"/>
                <a:gd name="T32" fmla="*/ 115 w 174"/>
                <a:gd name="T33" fmla="*/ 68 h 71"/>
                <a:gd name="T34" fmla="*/ 133 w 174"/>
                <a:gd name="T35" fmla="*/ 70 h 71"/>
                <a:gd name="T36" fmla="*/ 146 w 174"/>
                <a:gd name="T37" fmla="*/ 68 h 71"/>
                <a:gd name="T38" fmla="*/ 149 w 174"/>
                <a:gd name="T39" fmla="*/ 66 h 71"/>
                <a:gd name="T40" fmla="*/ 152 w 174"/>
                <a:gd name="T41" fmla="*/ 64 h 71"/>
                <a:gd name="T42" fmla="*/ 156 w 174"/>
                <a:gd name="T43" fmla="*/ 62 h 71"/>
                <a:gd name="T44" fmla="*/ 160 w 174"/>
                <a:gd name="T45" fmla="*/ 59 h 71"/>
                <a:gd name="T46" fmla="*/ 162 w 174"/>
                <a:gd name="T47" fmla="*/ 57 h 71"/>
                <a:gd name="T48" fmla="*/ 166 w 174"/>
                <a:gd name="T49" fmla="*/ 54 h 71"/>
                <a:gd name="T50" fmla="*/ 169 w 174"/>
                <a:gd name="T51" fmla="*/ 52 h 71"/>
                <a:gd name="T52" fmla="*/ 170 w 174"/>
                <a:gd name="T53" fmla="*/ 50 h 71"/>
                <a:gd name="T54" fmla="*/ 171 w 174"/>
                <a:gd name="T55" fmla="*/ 42 h 71"/>
                <a:gd name="T56" fmla="*/ 173 w 174"/>
                <a:gd name="T57" fmla="*/ 36 h 71"/>
                <a:gd name="T58" fmla="*/ 171 w 174"/>
                <a:gd name="T59" fmla="*/ 31 h 71"/>
                <a:gd name="T60" fmla="*/ 170 w 174"/>
                <a:gd name="T61" fmla="*/ 25 h 71"/>
                <a:gd name="T62" fmla="*/ 169 w 174"/>
                <a:gd name="T63" fmla="*/ 19 h 71"/>
                <a:gd name="T64" fmla="*/ 166 w 174"/>
                <a:gd name="T65" fmla="*/ 16 h 71"/>
                <a:gd name="T66" fmla="*/ 165 w 174"/>
                <a:gd name="T67" fmla="*/ 13 h 71"/>
                <a:gd name="T68" fmla="*/ 165 w 174"/>
                <a:gd name="T69" fmla="*/ 13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4"/>
                <a:gd name="T106" fmla="*/ 0 h 71"/>
                <a:gd name="T107" fmla="*/ 174 w 174"/>
                <a:gd name="T108" fmla="*/ 71 h 7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4" h="71">
                  <a:moveTo>
                    <a:pt x="165" y="13"/>
                  </a:moveTo>
                  <a:lnTo>
                    <a:pt x="56" y="0"/>
                  </a:lnTo>
                  <a:lnTo>
                    <a:pt x="1" y="36"/>
                  </a:lnTo>
                  <a:lnTo>
                    <a:pt x="0" y="36"/>
                  </a:lnTo>
                  <a:lnTo>
                    <a:pt x="0" y="37"/>
                  </a:lnTo>
                  <a:lnTo>
                    <a:pt x="0" y="38"/>
                  </a:lnTo>
                  <a:lnTo>
                    <a:pt x="0" y="40"/>
                  </a:lnTo>
                  <a:lnTo>
                    <a:pt x="0" y="41"/>
                  </a:lnTo>
                  <a:lnTo>
                    <a:pt x="1" y="42"/>
                  </a:lnTo>
                  <a:lnTo>
                    <a:pt x="1" y="43"/>
                  </a:lnTo>
                  <a:lnTo>
                    <a:pt x="2" y="44"/>
                  </a:lnTo>
                  <a:lnTo>
                    <a:pt x="8" y="45"/>
                  </a:lnTo>
                  <a:lnTo>
                    <a:pt x="23" y="50"/>
                  </a:lnTo>
                  <a:lnTo>
                    <a:pt x="43" y="55"/>
                  </a:lnTo>
                  <a:lnTo>
                    <a:pt x="66" y="60"/>
                  </a:lnTo>
                  <a:lnTo>
                    <a:pt x="92" y="64"/>
                  </a:lnTo>
                  <a:lnTo>
                    <a:pt x="115" y="68"/>
                  </a:lnTo>
                  <a:lnTo>
                    <a:pt x="133" y="70"/>
                  </a:lnTo>
                  <a:lnTo>
                    <a:pt x="146" y="68"/>
                  </a:lnTo>
                  <a:lnTo>
                    <a:pt x="149" y="66"/>
                  </a:lnTo>
                  <a:lnTo>
                    <a:pt x="152" y="64"/>
                  </a:lnTo>
                  <a:lnTo>
                    <a:pt x="156" y="62"/>
                  </a:lnTo>
                  <a:lnTo>
                    <a:pt x="160" y="59"/>
                  </a:lnTo>
                  <a:lnTo>
                    <a:pt x="162" y="57"/>
                  </a:lnTo>
                  <a:lnTo>
                    <a:pt x="166" y="54"/>
                  </a:lnTo>
                  <a:lnTo>
                    <a:pt x="169" y="52"/>
                  </a:lnTo>
                  <a:lnTo>
                    <a:pt x="170" y="50"/>
                  </a:lnTo>
                  <a:lnTo>
                    <a:pt x="171" y="42"/>
                  </a:lnTo>
                  <a:lnTo>
                    <a:pt x="173" y="36"/>
                  </a:lnTo>
                  <a:lnTo>
                    <a:pt x="171" y="31"/>
                  </a:lnTo>
                  <a:lnTo>
                    <a:pt x="170" y="25"/>
                  </a:lnTo>
                  <a:lnTo>
                    <a:pt x="169" y="19"/>
                  </a:lnTo>
                  <a:lnTo>
                    <a:pt x="166" y="16"/>
                  </a:lnTo>
                  <a:lnTo>
                    <a:pt x="165" y="13"/>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11" name="Freeform 9"/>
            <p:cNvSpPr>
              <a:spLocks/>
            </p:cNvSpPr>
            <p:nvPr/>
          </p:nvSpPr>
          <p:spPr bwMode="auto">
            <a:xfrm>
              <a:off x="1928" y="3160"/>
              <a:ext cx="165" cy="65"/>
            </a:xfrm>
            <a:custGeom>
              <a:avLst/>
              <a:gdLst>
                <a:gd name="T0" fmla="*/ 157 w 165"/>
                <a:gd name="T1" fmla="*/ 11 h 65"/>
                <a:gd name="T2" fmla="*/ 53 w 165"/>
                <a:gd name="T3" fmla="*/ 0 h 65"/>
                <a:gd name="T4" fmla="*/ 0 w 165"/>
                <a:gd name="T5" fmla="*/ 33 h 65"/>
                <a:gd name="T6" fmla="*/ 0 w 165"/>
                <a:gd name="T7" fmla="*/ 33 h 65"/>
                <a:gd name="T8" fmla="*/ 0 w 165"/>
                <a:gd name="T9" fmla="*/ 34 h 65"/>
                <a:gd name="T10" fmla="*/ 0 w 165"/>
                <a:gd name="T11" fmla="*/ 35 h 65"/>
                <a:gd name="T12" fmla="*/ 0 w 165"/>
                <a:gd name="T13" fmla="*/ 36 h 65"/>
                <a:gd name="T14" fmla="*/ 0 w 165"/>
                <a:gd name="T15" fmla="*/ 37 h 65"/>
                <a:gd name="T16" fmla="*/ 0 w 165"/>
                <a:gd name="T17" fmla="*/ 38 h 65"/>
                <a:gd name="T18" fmla="*/ 1 w 165"/>
                <a:gd name="T19" fmla="*/ 39 h 65"/>
                <a:gd name="T20" fmla="*/ 2 w 165"/>
                <a:gd name="T21" fmla="*/ 39 h 65"/>
                <a:gd name="T22" fmla="*/ 7 w 165"/>
                <a:gd name="T23" fmla="*/ 41 h 65"/>
                <a:gd name="T24" fmla="*/ 21 w 165"/>
                <a:gd name="T25" fmla="*/ 45 h 65"/>
                <a:gd name="T26" fmla="*/ 41 w 165"/>
                <a:gd name="T27" fmla="*/ 49 h 65"/>
                <a:gd name="T28" fmla="*/ 63 w 165"/>
                <a:gd name="T29" fmla="*/ 54 h 65"/>
                <a:gd name="T30" fmla="*/ 87 w 165"/>
                <a:gd name="T31" fmla="*/ 58 h 65"/>
                <a:gd name="T32" fmla="*/ 109 w 165"/>
                <a:gd name="T33" fmla="*/ 61 h 65"/>
                <a:gd name="T34" fmla="*/ 127 w 165"/>
                <a:gd name="T35" fmla="*/ 64 h 65"/>
                <a:gd name="T36" fmla="*/ 138 w 165"/>
                <a:gd name="T37" fmla="*/ 61 h 65"/>
                <a:gd name="T38" fmla="*/ 142 w 165"/>
                <a:gd name="T39" fmla="*/ 60 h 65"/>
                <a:gd name="T40" fmla="*/ 146 w 165"/>
                <a:gd name="T41" fmla="*/ 58 h 65"/>
                <a:gd name="T42" fmla="*/ 148 w 165"/>
                <a:gd name="T43" fmla="*/ 56 h 65"/>
                <a:gd name="T44" fmla="*/ 152 w 165"/>
                <a:gd name="T45" fmla="*/ 54 h 65"/>
                <a:gd name="T46" fmla="*/ 155 w 165"/>
                <a:gd name="T47" fmla="*/ 51 h 65"/>
                <a:gd name="T48" fmla="*/ 158 w 165"/>
                <a:gd name="T49" fmla="*/ 49 h 65"/>
                <a:gd name="T50" fmla="*/ 160 w 165"/>
                <a:gd name="T51" fmla="*/ 47 h 65"/>
                <a:gd name="T52" fmla="*/ 161 w 165"/>
                <a:gd name="T53" fmla="*/ 45 h 65"/>
                <a:gd name="T54" fmla="*/ 164 w 165"/>
                <a:gd name="T55" fmla="*/ 38 h 65"/>
                <a:gd name="T56" fmla="*/ 164 w 165"/>
                <a:gd name="T57" fmla="*/ 33 h 65"/>
                <a:gd name="T58" fmla="*/ 164 w 165"/>
                <a:gd name="T59" fmla="*/ 27 h 65"/>
                <a:gd name="T60" fmla="*/ 162 w 165"/>
                <a:gd name="T61" fmla="*/ 23 h 65"/>
                <a:gd name="T62" fmla="*/ 160 w 165"/>
                <a:gd name="T63" fmla="*/ 17 h 65"/>
                <a:gd name="T64" fmla="*/ 158 w 165"/>
                <a:gd name="T65" fmla="*/ 14 h 65"/>
                <a:gd name="T66" fmla="*/ 157 w 165"/>
                <a:gd name="T67" fmla="*/ 12 h 65"/>
                <a:gd name="T68" fmla="*/ 157 w 165"/>
                <a:gd name="T69" fmla="*/ 11 h 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5"/>
                <a:gd name="T106" fmla="*/ 0 h 65"/>
                <a:gd name="T107" fmla="*/ 165 w 165"/>
                <a:gd name="T108" fmla="*/ 65 h 6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5" h="65">
                  <a:moveTo>
                    <a:pt x="157" y="11"/>
                  </a:moveTo>
                  <a:lnTo>
                    <a:pt x="53" y="0"/>
                  </a:lnTo>
                  <a:lnTo>
                    <a:pt x="0" y="33"/>
                  </a:lnTo>
                  <a:lnTo>
                    <a:pt x="0" y="34"/>
                  </a:lnTo>
                  <a:lnTo>
                    <a:pt x="0" y="35"/>
                  </a:lnTo>
                  <a:lnTo>
                    <a:pt x="0" y="36"/>
                  </a:lnTo>
                  <a:lnTo>
                    <a:pt x="0" y="37"/>
                  </a:lnTo>
                  <a:lnTo>
                    <a:pt x="0" y="38"/>
                  </a:lnTo>
                  <a:lnTo>
                    <a:pt x="1" y="39"/>
                  </a:lnTo>
                  <a:lnTo>
                    <a:pt x="2" y="39"/>
                  </a:lnTo>
                  <a:lnTo>
                    <a:pt x="7" y="41"/>
                  </a:lnTo>
                  <a:lnTo>
                    <a:pt x="21" y="45"/>
                  </a:lnTo>
                  <a:lnTo>
                    <a:pt x="41" y="49"/>
                  </a:lnTo>
                  <a:lnTo>
                    <a:pt x="63" y="54"/>
                  </a:lnTo>
                  <a:lnTo>
                    <a:pt x="87" y="58"/>
                  </a:lnTo>
                  <a:lnTo>
                    <a:pt x="109" y="61"/>
                  </a:lnTo>
                  <a:lnTo>
                    <a:pt x="127" y="64"/>
                  </a:lnTo>
                  <a:lnTo>
                    <a:pt x="138" y="61"/>
                  </a:lnTo>
                  <a:lnTo>
                    <a:pt x="142" y="60"/>
                  </a:lnTo>
                  <a:lnTo>
                    <a:pt x="146" y="58"/>
                  </a:lnTo>
                  <a:lnTo>
                    <a:pt x="148" y="56"/>
                  </a:lnTo>
                  <a:lnTo>
                    <a:pt x="152" y="54"/>
                  </a:lnTo>
                  <a:lnTo>
                    <a:pt x="155" y="51"/>
                  </a:lnTo>
                  <a:lnTo>
                    <a:pt x="158" y="49"/>
                  </a:lnTo>
                  <a:lnTo>
                    <a:pt x="160" y="47"/>
                  </a:lnTo>
                  <a:lnTo>
                    <a:pt x="161" y="45"/>
                  </a:lnTo>
                  <a:lnTo>
                    <a:pt x="164" y="38"/>
                  </a:lnTo>
                  <a:lnTo>
                    <a:pt x="164" y="33"/>
                  </a:lnTo>
                  <a:lnTo>
                    <a:pt x="164" y="27"/>
                  </a:lnTo>
                  <a:lnTo>
                    <a:pt x="162" y="23"/>
                  </a:lnTo>
                  <a:lnTo>
                    <a:pt x="160" y="17"/>
                  </a:lnTo>
                  <a:lnTo>
                    <a:pt x="158" y="14"/>
                  </a:lnTo>
                  <a:lnTo>
                    <a:pt x="157" y="12"/>
                  </a:lnTo>
                  <a:lnTo>
                    <a:pt x="157" y="11"/>
                  </a:lnTo>
                </a:path>
              </a:pathLst>
            </a:custGeom>
            <a:solidFill>
              <a:srgbClr val="868686"/>
            </a:solidFill>
            <a:ln w="9525" cap="rnd">
              <a:noFill/>
              <a:round/>
              <a:headEnd/>
              <a:tailEnd/>
            </a:ln>
          </p:spPr>
          <p:txBody>
            <a:bodyPr/>
            <a:lstStyle/>
            <a:p>
              <a:endParaRPr lang="zh-CN" altLang="en-US">
                <a:ea typeface="宋体" pitchFamily="2" charset="-122"/>
              </a:endParaRPr>
            </a:p>
          </p:txBody>
        </p:sp>
        <p:sp>
          <p:nvSpPr>
            <p:cNvPr id="12" name="Freeform 10"/>
            <p:cNvSpPr>
              <a:spLocks/>
            </p:cNvSpPr>
            <p:nvPr/>
          </p:nvSpPr>
          <p:spPr bwMode="auto">
            <a:xfrm>
              <a:off x="1929" y="3146"/>
              <a:ext cx="162" cy="67"/>
            </a:xfrm>
            <a:custGeom>
              <a:avLst/>
              <a:gdLst>
                <a:gd name="T0" fmla="*/ 108 w 162"/>
                <a:gd name="T1" fmla="*/ 2 h 67"/>
                <a:gd name="T2" fmla="*/ 95 w 162"/>
                <a:gd name="T3" fmla="*/ 0 h 67"/>
                <a:gd name="T4" fmla="*/ 84 w 162"/>
                <a:gd name="T5" fmla="*/ 0 h 67"/>
                <a:gd name="T6" fmla="*/ 74 w 162"/>
                <a:gd name="T7" fmla="*/ 1 h 67"/>
                <a:gd name="T8" fmla="*/ 65 w 162"/>
                <a:gd name="T9" fmla="*/ 2 h 67"/>
                <a:gd name="T10" fmla="*/ 58 w 162"/>
                <a:gd name="T11" fmla="*/ 4 h 67"/>
                <a:gd name="T12" fmla="*/ 53 w 162"/>
                <a:gd name="T13" fmla="*/ 6 h 67"/>
                <a:gd name="T14" fmla="*/ 49 w 162"/>
                <a:gd name="T15" fmla="*/ 8 h 67"/>
                <a:gd name="T16" fmla="*/ 49 w 162"/>
                <a:gd name="T17" fmla="*/ 8 h 67"/>
                <a:gd name="T18" fmla="*/ 0 w 162"/>
                <a:gd name="T19" fmla="*/ 41 h 67"/>
                <a:gd name="T20" fmla="*/ 0 w 162"/>
                <a:gd name="T21" fmla="*/ 45 h 67"/>
                <a:gd name="T22" fmla="*/ 1 w 162"/>
                <a:gd name="T23" fmla="*/ 45 h 67"/>
                <a:gd name="T24" fmla="*/ 3 w 162"/>
                <a:gd name="T25" fmla="*/ 44 h 67"/>
                <a:gd name="T26" fmla="*/ 8 w 162"/>
                <a:gd name="T27" fmla="*/ 42 h 67"/>
                <a:gd name="T28" fmla="*/ 15 w 162"/>
                <a:gd name="T29" fmla="*/ 40 h 67"/>
                <a:gd name="T30" fmla="*/ 23 w 162"/>
                <a:gd name="T31" fmla="*/ 39 h 67"/>
                <a:gd name="T32" fmla="*/ 31 w 162"/>
                <a:gd name="T33" fmla="*/ 39 h 67"/>
                <a:gd name="T34" fmla="*/ 40 w 162"/>
                <a:gd name="T35" fmla="*/ 39 h 67"/>
                <a:gd name="T36" fmla="*/ 52 w 162"/>
                <a:gd name="T37" fmla="*/ 41 h 67"/>
                <a:gd name="T38" fmla="*/ 66 w 162"/>
                <a:gd name="T39" fmla="*/ 45 h 67"/>
                <a:gd name="T40" fmla="*/ 77 w 162"/>
                <a:gd name="T41" fmla="*/ 48 h 67"/>
                <a:gd name="T42" fmla="*/ 86 w 162"/>
                <a:gd name="T43" fmla="*/ 52 h 67"/>
                <a:gd name="T44" fmla="*/ 93 w 162"/>
                <a:gd name="T45" fmla="*/ 55 h 67"/>
                <a:gd name="T46" fmla="*/ 99 w 162"/>
                <a:gd name="T47" fmla="*/ 57 h 67"/>
                <a:gd name="T48" fmla="*/ 103 w 162"/>
                <a:gd name="T49" fmla="*/ 59 h 67"/>
                <a:gd name="T50" fmla="*/ 108 w 162"/>
                <a:gd name="T51" fmla="*/ 60 h 67"/>
                <a:gd name="T52" fmla="*/ 113 w 162"/>
                <a:gd name="T53" fmla="*/ 62 h 67"/>
                <a:gd name="T54" fmla="*/ 134 w 162"/>
                <a:gd name="T55" fmla="*/ 66 h 67"/>
                <a:gd name="T56" fmla="*/ 148 w 162"/>
                <a:gd name="T57" fmla="*/ 63 h 67"/>
                <a:gd name="T58" fmla="*/ 157 w 162"/>
                <a:gd name="T59" fmla="*/ 58 h 67"/>
                <a:gd name="T60" fmla="*/ 161 w 162"/>
                <a:gd name="T61" fmla="*/ 51 h 67"/>
                <a:gd name="T62" fmla="*/ 161 w 162"/>
                <a:gd name="T63" fmla="*/ 41 h 67"/>
                <a:gd name="T64" fmla="*/ 159 w 162"/>
                <a:gd name="T65" fmla="*/ 33 h 67"/>
                <a:gd name="T66" fmla="*/ 157 w 162"/>
                <a:gd name="T67" fmla="*/ 26 h 67"/>
                <a:gd name="T68" fmla="*/ 154 w 162"/>
                <a:gd name="T69" fmla="*/ 23 h 67"/>
                <a:gd name="T70" fmla="*/ 153 w 162"/>
                <a:gd name="T71" fmla="*/ 22 h 67"/>
                <a:gd name="T72" fmla="*/ 150 w 162"/>
                <a:gd name="T73" fmla="*/ 20 h 67"/>
                <a:gd name="T74" fmla="*/ 146 w 162"/>
                <a:gd name="T75" fmla="*/ 17 h 67"/>
                <a:gd name="T76" fmla="*/ 143 w 162"/>
                <a:gd name="T77" fmla="*/ 14 h 67"/>
                <a:gd name="T78" fmla="*/ 136 w 162"/>
                <a:gd name="T79" fmla="*/ 11 h 67"/>
                <a:gd name="T80" fmla="*/ 129 w 162"/>
                <a:gd name="T81" fmla="*/ 8 h 67"/>
                <a:gd name="T82" fmla="*/ 120 w 162"/>
                <a:gd name="T83" fmla="*/ 5 h 67"/>
                <a:gd name="T84" fmla="*/ 108 w 162"/>
                <a:gd name="T85" fmla="*/ 2 h 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2"/>
                <a:gd name="T130" fmla="*/ 0 h 67"/>
                <a:gd name="T131" fmla="*/ 162 w 162"/>
                <a:gd name="T132" fmla="*/ 67 h 6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2" h="67">
                  <a:moveTo>
                    <a:pt x="108" y="2"/>
                  </a:moveTo>
                  <a:lnTo>
                    <a:pt x="95" y="0"/>
                  </a:lnTo>
                  <a:lnTo>
                    <a:pt x="84" y="0"/>
                  </a:lnTo>
                  <a:lnTo>
                    <a:pt x="74" y="1"/>
                  </a:lnTo>
                  <a:lnTo>
                    <a:pt x="65" y="2"/>
                  </a:lnTo>
                  <a:lnTo>
                    <a:pt x="58" y="4"/>
                  </a:lnTo>
                  <a:lnTo>
                    <a:pt x="53" y="6"/>
                  </a:lnTo>
                  <a:lnTo>
                    <a:pt x="49" y="8"/>
                  </a:lnTo>
                  <a:lnTo>
                    <a:pt x="0" y="41"/>
                  </a:lnTo>
                  <a:lnTo>
                    <a:pt x="0" y="45"/>
                  </a:lnTo>
                  <a:lnTo>
                    <a:pt x="1" y="45"/>
                  </a:lnTo>
                  <a:lnTo>
                    <a:pt x="3" y="44"/>
                  </a:lnTo>
                  <a:lnTo>
                    <a:pt x="8" y="42"/>
                  </a:lnTo>
                  <a:lnTo>
                    <a:pt x="15" y="40"/>
                  </a:lnTo>
                  <a:lnTo>
                    <a:pt x="23" y="39"/>
                  </a:lnTo>
                  <a:lnTo>
                    <a:pt x="31" y="39"/>
                  </a:lnTo>
                  <a:lnTo>
                    <a:pt x="40" y="39"/>
                  </a:lnTo>
                  <a:lnTo>
                    <a:pt x="52" y="41"/>
                  </a:lnTo>
                  <a:lnTo>
                    <a:pt x="66" y="45"/>
                  </a:lnTo>
                  <a:lnTo>
                    <a:pt x="77" y="48"/>
                  </a:lnTo>
                  <a:lnTo>
                    <a:pt x="86" y="52"/>
                  </a:lnTo>
                  <a:lnTo>
                    <a:pt x="93" y="55"/>
                  </a:lnTo>
                  <a:lnTo>
                    <a:pt x="99" y="57"/>
                  </a:lnTo>
                  <a:lnTo>
                    <a:pt x="103" y="59"/>
                  </a:lnTo>
                  <a:lnTo>
                    <a:pt x="108" y="60"/>
                  </a:lnTo>
                  <a:lnTo>
                    <a:pt x="113" y="62"/>
                  </a:lnTo>
                  <a:lnTo>
                    <a:pt x="134" y="66"/>
                  </a:lnTo>
                  <a:lnTo>
                    <a:pt x="148" y="63"/>
                  </a:lnTo>
                  <a:lnTo>
                    <a:pt x="157" y="58"/>
                  </a:lnTo>
                  <a:lnTo>
                    <a:pt x="161" y="51"/>
                  </a:lnTo>
                  <a:lnTo>
                    <a:pt x="161" y="41"/>
                  </a:lnTo>
                  <a:lnTo>
                    <a:pt x="159" y="33"/>
                  </a:lnTo>
                  <a:lnTo>
                    <a:pt x="157" y="26"/>
                  </a:lnTo>
                  <a:lnTo>
                    <a:pt x="154" y="23"/>
                  </a:lnTo>
                  <a:lnTo>
                    <a:pt x="153" y="22"/>
                  </a:lnTo>
                  <a:lnTo>
                    <a:pt x="150" y="20"/>
                  </a:lnTo>
                  <a:lnTo>
                    <a:pt x="146" y="17"/>
                  </a:lnTo>
                  <a:lnTo>
                    <a:pt x="143" y="14"/>
                  </a:lnTo>
                  <a:lnTo>
                    <a:pt x="136" y="11"/>
                  </a:lnTo>
                  <a:lnTo>
                    <a:pt x="129" y="8"/>
                  </a:lnTo>
                  <a:lnTo>
                    <a:pt x="120" y="5"/>
                  </a:lnTo>
                  <a:lnTo>
                    <a:pt x="108" y="2"/>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13" name="Freeform 11"/>
            <p:cNvSpPr>
              <a:spLocks/>
            </p:cNvSpPr>
            <p:nvPr/>
          </p:nvSpPr>
          <p:spPr bwMode="auto">
            <a:xfrm>
              <a:off x="1722" y="3040"/>
              <a:ext cx="262" cy="150"/>
            </a:xfrm>
            <a:custGeom>
              <a:avLst/>
              <a:gdLst>
                <a:gd name="T0" fmla="*/ 230 w 262"/>
                <a:gd name="T1" fmla="*/ 142 h 150"/>
                <a:gd name="T2" fmla="*/ 213 w 262"/>
                <a:gd name="T3" fmla="*/ 136 h 150"/>
                <a:gd name="T4" fmla="*/ 193 w 262"/>
                <a:gd name="T5" fmla="*/ 124 h 150"/>
                <a:gd name="T6" fmla="*/ 183 w 262"/>
                <a:gd name="T7" fmla="*/ 112 h 150"/>
                <a:gd name="T8" fmla="*/ 196 w 262"/>
                <a:gd name="T9" fmla="*/ 100 h 150"/>
                <a:gd name="T10" fmla="*/ 222 w 262"/>
                <a:gd name="T11" fmla="*/ 95 h 150"/>
                <a:gd name="T12" fmla="*/ 248 w 262"/>
                <a:gd name="T13" fmla="*/ 90 h 150"/>
                <a:gd name="T14" fmla="*/ 261 w 262"/>
                <a:gd name="T15" fmla="*/ 80 h 150"/>
                <a:gd name="T16" fmla="*/ 250 w 262"/>
                <a:gd name="T17" fmla="*/ 62 h 150"/>
                <a:gd name="T18" fmla="*/ 231 w 262"/>
                <a:gd name="T19" fmla="*/ 48 h 150"/>
                <a:gd name="T20" fmla="*/ 208 w 262"/>
                <a:gd name="T21" fmla="*/ 39 h 150"/>
                <a:gd name="T22" fmla="*/ 185 w 262"/>
                <a:gd name="T23" fmla="*/ 35 h 150"/>
                <a:gd name="T24" fmla="*/ 155 w 262"/>
                <a:gd name="T25" fmla="*/ 35 h 150"/>
                <a:gd name="T26" fmla="*/ 120 w 262"/>
                <a:gd name="T27" fmla="*/ 37 h 150"/>
                <a:gd name="T28" fmla="*/ 94 w 262"/>
                <a:gd name="T29" fmla="*/ 37 h 150"/>
                <a:gd name="T30" fmla="*/ 67 w 262"/>
                <a:gd name="T31" fmla="*/ 30 h 150"/>
                <a:gd name="T32" fmla="*/ 36 w 262"/>
                <a:gd name="T33" fmla="*/ 15 h 150"/>
                <a:gd name="T34" fmla="*/ 17 w 262"/>
                <a:gd name="T35" fmla="*/ 5 h 150"/>
                <a:gd name="T36" fmla="*/ 8 w 262"/>
                <a:gd name="T37" fmla="*/ 1 h 150"/>
                <a:gd name="T38" fmla="*/ 7 w 262"/>
                <a:gd name="T39" fmla="*/ 0 h 150"/>
                <a:gd name="T40" fmla="*/ 0 w 262"/>
                <a:gd name="T41" fmla="*/ 4 h 150"/>
                <a:gd name="T42" fmla="*/ 57 w 262"/>
                <a:gd name="T43" fmla="*/ 32 h 150"/>
                <a:gd name="T44" fmla="*/ 78 w 262"/>
                <a:gd name="T45" fmla="*/ 39 h 150"/>
                <a:gd name="T46" fmla="*/ 99 w 262"/>
                <a:gd name="T47" fmla="*/ 43 h 150"/>
                <a:gd name="T48" fmla="*/ 120 w 262"/>
                <a:gd name="T49" fmla="*/ 43 h 150"/>
                <a:gd name="T50" fmla="*/ 136 w 262"/>
                <a:gd name="T51" fmla="*/ 41 h 150"/>
                <a:gd name="T52" fmla="*/ 143 w 262"/>
                <a:gd name="T53" fmla="*/ 40 h 150"/>
                <a:gd name="T54" fmla="*/ 151 w 262"/>
                <a:gd name="T55" fmla="*/ 40 h 150"/>
                <a:gd name="T56" fmla="*/ 161 w 262"/>
                <a:gd name="T57" fmla="*/ 39 h 150"/>
                <a:gd name="T58" fmla="*/ 174 w 262"/>
                <a:gd name="T59" fmla="*/ 39 h 150"/>
                <a:gd name="T60" fmla="*/ 193 w 262"/>
                <a:gd name="T61" fmla="*/ 41 h 150"/>
                <a:gd name="T62" fmla="*/ 216 w 262"/>
                <a:gd name="T63" fmla="*/ 48 h 150"/>
                <a:gd name="T64" fmla="*/ 238 w 262"/>
                <a:gd name="T65" fmla="*/ 59 h 150"/>
                <a:gd name="T66" fmla="*/ 248 w 262"/>
                <a:gd name="T67" fmla="*/ 73 h 150"/>
                <a:gd name="T68" fmla="*/ 250 w 262"/>
                <a:gd name="T69" fmla="*/ 79 h 150"/>
                <a:gd name="T70" fmla="*/ 246 w 262"/>
                <a:gd name="T71" fmla="*/ 82 h 150"/>
                <a:gd name="T72" fmla="*/ 238 w 262"/>
                <a:gd name="T73" fmla="*/ 86 h 150"/>
                <a:gd name="T74" fmla="*/ 221 w 262"/>
                <a:gd name="T75" fmla="*/ 89 h 150"/>
                <a:gd name="T76" fmla="*/ 210 w 262"/>
                <a:gd name="T77" fmla="*/ 91 h 150"/>
                <a:gd name="T78" fmla="*/ 197 w 262"/>
                <a:gd name="T79" fmla="*/ 93 h 150"/>
                <a:gd name="T80" fmla="*/ 185 w 262"/>
                <a:gd name="T81" fmla="*/ 96 h 150"/>
                <a:gd name="T82" fmla="*/ 178 w 262"/>
                <a:gd name="T83" fmla="*/ 101 h 150"/>
                <a:gd name="T84" fmla="*/ 174 w 262"/>
                <a:gd name="T85" fmla="*/ 105 h 150"/>
                <a:gd name="T86" fmla="*/ 173 w 262"/>
                <a:gd name="T87" fmla="*/ 109 h 150"/>
                <a:gd name="T88" fmla="*/ 173 w 262"/>
                <a:gd name="T89" fmla="*/ 113 h 150"/>
                <a:gd name="T90" fmla="*/ 174 w 262"/>
                <a:gd name="T91" fmla="*/ 116 h 150"/>
                <a:gd name="T92" fmla="*/ 184 w 262"/>
                <a:gd name="T93" fmla="*/ 128 h 150"/>
                <a:gd name="T94" fmla="*/ 202 w 262"/>
                <a:gd name="T95" fmla="*/ 138 h 150"/>
                <a:gd name="T96" fmla="*/ 218 w 262"/>
                <a:gd name="T97" fmla="*/ 145 h 150"/>
                <a:gd name="T98" fmla="*/ 227 w 262"/>
                <a:gd name="T99" fmla="*/ 149 h 1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2"/>
                <a:gd name="T151" fmla="*/ 0 h 150"/>
                <a:gd name="T152" fmla="*/ 262 w 262"/>
                <a:gd name="T153" fmla="*/ 150 h 15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2" h="150">
                  <a:moveTo>
                    <a:pt x="232" y="143"/>
                  </a:moveTo>
                  <a:lnTo>
                    <a:pt x="230" y="142"/>
                  </a:lnTo>
                  <a:lnTo>
                    <a:pt x="222" y="140"/>
                  </a:lnTo>
                  <a:lnTo>
                    <a:pt x="213" y="136"/>
                  </a:lnTo>
                  <a:lnTo>
                    <a:pt x="202" y="131"/>
                  </a:lnTo>
                  <a:lnTo>
                    <a:pt x="193" y="124"/>
                  </a:lnTo>
                  <a:lnTo>
                    <a:pt x="185" y="118"/>
                  </a:lnTo>
                  <a:lnTo>
                    <a:pt x="183" y="112"/>
                  </a:lnTo>
                  <a:lnTo>
                    <a:pt x="187" y="105"/>
                  </a:lnTo>
                  <a:lnTo>
                    <a:pt x="196" y="100"/>
                  </a:lnTo>
                  <a:lnTo>
                    <a:pt x="208" y="97"/>
                  </a:lnTo>
                  <a:lnTo>
                    <a:pt x="222" y="95"/>
                  </a:lnTo>
                  <a:lnTo>
                    <a:pt x="236" y="93"/>
                  </a:lnTo>
                  <a:lnTo>
                    <a:pt x="248" y="90"/>
                  </a:lnTo>
                  <a:lnTo>
                    <a:pt x="257" y="86"/>
                  </a:lnTo>
                  <a:lnTo>
                    <a:pt x="261" y="80"/>
                  </a:lnTo>
                  <a:lnTo>
                    <a:pt x="258" y="72"/>
                  </a:lnTo>
                  <a:lnTo>
                    <a:pt x="250" y="62"/>
                  </a:lnTo>
                  <a:lnTo>
                    <a:pt x="241" y="55"/>
                  </a:lnTo>
                  <a:lnTo>
                    <a:pt x="231" y="48"/>
                  </a:lnTo>
                  <a:lnTo>
                    <a:pt x="220" y="43"/>
                  </a:lnTo>
                  <a:lnTo>
                    <a:pt x="208" y="39"/>
                  </a:lnTo>
                  <a:lnTo>
                    <a:pt x="197" y="36"/>
                  </a:lnTo>
                  <a:lnTo>
                    <a:pt x="185" y="35"/>
                  </a:lnTo>
                  <a:lnTo>
                    <a:pt x="176" y="34"/>
                  </a:lnTo>
                  <a:lnTo>
                    <a:pt x="155" y="35"/>
                  </a:lnTo>
                  <a:lnTo>
                    <a:pt x="137" y="36"/>
                  </a:lnTo>
                  <a:lnTo>
                    <a:pt x="120" y="37"/>
                  </a:lnTo>
                  <a:lnTo>
                    <a:pt x="106" y="37"/>
                  </a:lnTo>
                  <a:lnTo>
                    <a:pt x="94" y="37"/>
                  </a:lnTo>
                  <a:lnTo>
                    <a:pt x="81" y="34"/>
                  </a:lnTo>
                  <a:lnTo>
                    <a:pt x="67" y="30"/>
                  </a:lnTo>
                  <a:lnTo>
                    <a:pt x="52" y="23"/>
                  </a:lnTo>
                  <a:lnTo>
                    <a:pt x="36" y="15"/>
                  </a:lnTo>
                  <a:lnTo>
                    <a:pt x="25" y="9"/>
                  </a:lnTo>
                  <a:lnTo>
                    <a:pt x="17" y="5"/>
                  </a:lnTo>
                  <a:lnTo>
                    <a:pt x="12" y="3"/>
                  </a:lnTo>
                  <a:lnTo>
                    <a:pt x="8" y="1"/>
                  </a:lnTo>
                  <a:lnTo>
                    <a:pt x="7" y="1"/>
                  </a:lnTo>
                  <a:lnTo>
                    <a:pt x="7" y="0"/>
                  </a:lnTo>
                  <a:lnTo>
                    <a:pt x="0" y="4"/>
                  </a:lnTo>
                  <a:lnTo>
                    <a:pt x="44" y="27"/>
                  </a:lnTo>
                  <a:lnTo>
                    <a:pt x="57" y="32"/>
                  </a:lnTo>
                  <a:lnTo>
                    <a:pt x="68" y="37"/>
                  </a:lnTo>
                  <a:lnTo>
                    <a:pt x="78" y="39"/>
                  </a:lnTo>
                  <a:lnTo>
                    <a:pt x="90" y="41"/>
                  </a:lnTo>
                  <a:lnTo>
                    <a:pt x="99" y="43"/>
                  </a:lnTo>
                  <a:lnTo>
                    <a:pt x="109" y="43"/>
                  </a:lnTo>
                  <a:lnTo>
                    <a:pt x="120" y="43"/>
                  </a:lnTo>
                  <a:lnTo>
                    <a:pt x="131" y="41"/>
                  </a:lnTo>
                  <a:lnTo>
                    <a:pt x="136" y="41"/>
                  </a:lnTo>
                  <a:lnTo>
                    <a:pt x="140" y="41"/>
                  </a:lnTo>
                  <a:lnTo>
                    <a:pt x="143" y="40"/>
                  </a:lnTo>
                  <a:lnTo>
                    <a:pt x="147" y="40"/>
                  </a:lnTo>
                  <a:lnTo>
                    <a:pt x="151" y="40"/>
                  </a:lnTo>
                  <a:lnTo>
                    <a:pt x="156" y="40"/>
                  </a:lnTo>
                  <a:lnTo>
                    <a:pt x="161" y="39"/>
                  </a:lnTo>
                  <a:lnTo>
                    <a:pt x="168" y="39"/>
                  </a:lnTo>
                  <a:lnTo>
                    <a:pt x="174" y="39"/>
                  </a:lnTo>
                  <a:lnTo>
                    <a:pt x="183" y="40"/>
                  </a:lnTo>
                  <a:lnTo>
                    <a:pt x="193" y="41"/>
                  </a:lnTo>
                  <a:lnTo>
                    <a:pt x="204" y="45"/>
                  </a:lnTo>
                  <a:lnTo>
                    <a:pt x="216" y="48"/>
                  </a:lnTo>
                  <a:lnTo>
                    <a:pt x="227" y="53"/>
                  </a:lnTo>
                  <a:lnTo>
                    <a:pt x="238" y="59"/>
                  </a:lnTo>
                  <a:lnTo>
                    <a:pt x="245" y="69"/>
                  </a:lnTo>
                  <a:lnTo>
                    <a:pt x="248" y="73"/>
                  </a:lnTo>
                  <a:lnTo>
                    <a:pt x="250" y="76"/>
                  </a:lnTo>
                  <a:lnTo>
                    <a:pt x="250" y="79"/>
                  </a:lnTo>
                  <a:lnTo>
                    <a:pt x="249" y="81"/>
                  </a:lnTo>
                  <a:lnTo>
                    <a:pt x="246" y="82"/>
                  </a:lnTo>
                  <a:lnTo>
                    <a:pt x="243" y="84"/>
                  </a:lnTo>
                  <a:lnTo>
                    <a:pt x="238" y="86"/>
                  </a:lnTo>
                  <a:lnTo>
                    <a:pt x="230" y="87"/>
                  </a:lnTo>
                  <a:lnTo>
                    <a:pt x="221" y="89"/>
                  </a:lnTo>
                  <a:lnTo>
                    <a:pt x="215" y="90"/>
                  </a:lnTo>
                  <a:lnTo>
                    <a:pt x="210" y="91"/>
                  </a:lnTo>
                  <a:lnTo>
                    <a:pt x="203" y="92"/>
                  </a:lnTo>
                  <a:lnTo>
                    <a:pt x="197" y="93"/>
                  </a:lnTo>
                  <a:lnTo>
                    <a:pt x="192" y="95"/>
                  </a:lnTo>
                  <a:lnTo>
                    <a:pt x="185" y="96"/>
                  </a:lnTo>
                  <a:lnTo>
                    <a:pt x="182" y="99"/>
                  </a:lnTo>
                  <a:lnTo>
                    <a:pt x="178" y="101"/>
                  </a:lnTo>
                  <a:lnTo>
                    <a:pt x="175" y="103"/>
                  </a:lnTo>
                  <a:lnTo>
                    <a:pt x="174" y="105"/>
                  </a:lnTo>
                  <a:lnTo>
                    <a:pt x="173" y="107"/>
                  </a:lnTo>
                  <a:lnTo>
                    <a:pt x="173" y="109"/>
                  </a:lnTo>
                  <a:lnTo>
                    <a:pt x="171" y="111"/>
                  </a:lnTo>
                  <a:lnTo>
                    <a:pt x="173" y="113"/>
                  </a:lnTo>
                  <a:lnTo>
                    <a:pt x="173" y="115"/>
                  </a:lnTo>
                  <a:lnTo>
                    <a:pt x="174" y="116"/>
                  </a:lnTo>
                  <a:lnTo>
                    <a:pt x="178" y="122"/>
                  </a:lnTo>
                  <a:lnTo>
                    <a:pt x="184" y="128"/>
                  </a:lnTo>
                  <a:lnTo>
                    <a:pt x="193" y="133"/>
                  </a:lnTo>
                  <a:lnTo>
                    <a:pt x="202" y="138"/>
                  </a:lnTo>
                  <a:lnTo>
                    <a:pt x="211" y="142"/>
                  </a:lnTo>
                  <a:lnTo>
                    <a:pt x="218" y="145"/>
                  </a:lnTo>
                  <a:lnTo>
                    <a:pt x="225" y="147"/>
                  </a:lnTo>
                  <a:lnTo>
                    <a:pt x="227" y="149"/>
                  </a:lnTo>
                  <a:lnTo>
                    <a:pt x="232" y="143"/>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14" name="Freeform 12"/>
            <p:cNvSpPr>
              <a:spLocks/>
            </p:cNvSpPr>
            <p:nvPr/>
          </p:nvSpPr>
          <p:spPr bwMode="auto">
            <a:xfrm>
              <a:off x="1722" y="3040"/>
              <a:ext cx="263" cy="149"/>
            </a:xfrm>
            <a:custGeom>
              <a:avLst/>
              <a:gdLst>
                <a:gd name="T0" fmla="*/ 230 w 263"/>
                <a:gd name="T1" fmla="*/ 141 h 149"/>
                <a:gd name="T2" fmla="*/ 213 w 263"/>
                <a:gd name="T3" fmla="*/ 134 h 149"/>
                <a:gd name="T4" fmla="*/ 193 w 263"/>
                <a:gd name="T5" fmla="*/ 124 h 149"/>
                <a:gd name="T6" fmla="*/ 183 w 263"/>
                <a:gd name="T7" fmla="*/ 110 h 149"/>
                <a:gd name="T8" fmla="*/ 197 w 263"/>
                <a:gd name="T9" fmla="*/ 100 h 149"/>
                <a:gd name="T10" fmla="*/ 222 w 263"/>
                <a:gd name="T11" fmla="*/ 93 h 149"/>
                <a:gd name="T12" fmla="*/ 249 w 263"/>
                <a:gd name="T13" fmla="*/ 89 h 149"/>
                <a:gd name="T14" fmla="*/ 262 w 263"/>
                <a:gd name="T15" fmla="*/ 80 h 149"/>
                <a:gd name="T16" fmla="*/ 251 w 263"/>
                <a:gd name="T17" fmla="*/ 62 h 149"/>
                <a:gd name="T18" fmla="*/ 231 w 263"/>
                <a:gd name="T19" fmla="*/ 47 h 149"/>
                <a:gd name="T20" fmla="*/ 208 w 263"/>
                <a:gd name="T21" fmla="*/ 38 h 149"/>
                <a:gd name="T22" fmla="*/ 186 w 263"/>
                <a:gd name="T23" fmla="*/ 34 h 149"/>
                <a:gd name="T24" fmla="*/ 155 w 263"/>
                <a:gd name="T25" fmla="*/ 35 h 149"/>
                <a:gd name="T26" fmla="*/ 122 w 263"/>
                <a:gd name="T27" fmla="*/ 37 h 149"/>
                <a:gd name="T28" fmla="*/ 94 w 263"/>
                <a:gd name="T29" fmla="*/ 36 h 149"/>
                <a:gd name="T30" fmla="*/ 67 w 263"/>
                <a:gd name="T31" fmla="*/ 29 h 149"/>
                <a:gd name="T32" fmla="*/ 36 w 263"/>
                <a:gd name="T33" fmla="*/ 14 h 149"/>
                <a:gd name="T34" fmla="*/ 17 w 263"/>
                <a:gd name="T35" fmla="*/ 5 h 149"/>
                <a:gd name="T36" fmla="*/ 10 w 263"/>
                <a:gd name="T37" fmla="*/ 1 h 149"/>
                <a:gd name="T38" fmla="*/ 7 w 263"/>
                <a:gd name="T39" fmla="*/ 0 h 149"/>
                <a:gd name="T40" fmla="*/ 0 w 263"/>
                <a:gd name="T41" fmla="*/ 4 h 149"/>
                <a:gd name="T42" fmla="*/ 57 w 263"/>
                <a:gd name="T43" fmla="*/ 32 h 149"/>
                <a:gd name="T44" fmla="*/ 80 w 263"/>
                <a:gd name="T45" fmla="*/ 39 h 149"/>
                <a:gd name="T46" fmla="*/ 100 w 263"/>
                <a:gd name="T47" fmla="*/ 41 h 149"/>
                <a:gd name="T48" fmla="*/ 120 w 263"/>
                <a:gd name="T49" fmla="*/ 41 h 149"/>
                <a:gd name="T50" fmla="*/ 136 w 263"/>
                <a:gd name="T51" fmla="*/ 41 h 149"/>
                <a:gd name="T52" fmla="*/ 143 w 263"/>
                <a:gd name="T53" fmla="*/ 40 h 149"/>
                <a:gd name="T54" fmla="*/ 151 w 263"/>
                <a:gd name="T55" fmla="*/ 39 h 149"/>
                <a:gd name="T56" fmla="*/ 161 w 263"/>
                <a:gd name="T57" fmla="*/ 39 h 149"/>
                <a:gd name="T58" fmla="*/ 175 w 263"/>
                <a:gd name="T59" fmla="*/ 39 h 149"/>
                <a:gd name="T60" fmla="*/ 194 w 263"/>
                <a:gd name="T61" fmla="*/ 41 h 149"/>
                <a:gd name="T62" fmla="*/ 217 w 263"/>
                <a:gd name="T63" fmla="*/ 47 h 149"/>
                <a:gd name="T64" fmla="*/ 237 w 263"/>
                <a:gd name="T65" fmla="*/ 59 h 149"/>
                <a:gd name="T66" fmla="*/ 249 w 263"/>
                <a:gd name="T67" fmla="*/ 72 h 149"/>
                <a:gd name="T68" fmla="*/ 250 w 263"/>
                <a:gd name="T69" fmla="*/ 78 h 149"/>
                <a:gd name="T70" fmla="*/ 248 w 263"/>
                <a:gd name="T71" fmla="*/ 82 h 149"/>
                <a:gd name="T72" fmla="*/ 237 w 263"/>
                <a:gd name="T73" fmla="*/ 85 h 149"/>
                <a:gd name="T74" fmla="*/ 222 w 263"/>
                <a:gd name="T75" fmla="*/ 87 h 149"/>
                <a:gd name="T76" fmla="*/ 209 w 263"/>
                <a:gd name="T77" fmla="*/ 89 h 149"/>
                <a:gd name="T78" fmla="*/ 197 w 263"/>
                <a:gd name="T79" fmla="*/ 92 h 149"/>
                <a:gd name="T80" fmla="*/ 186 w 263"/>
                <a:gd name="T81" fmla="*/ 95 h 149"/>
                <a:gd name="T82" fmla="*/ 178 w 263"/>
                <a:gd name="T83" fmla="*/ 101 h 149"/>
                <a:gd name="T84" fmla="*/ 174 w 263"/>
                <a:gd name="T85" fmla="*/ 104 h 149"/>
                <a:gd name="T86" fmla="*/ 172 w 263"/>
                <a:gd name="T87" fmla="*/ 108 h 149"/>
                <a:gd name="T88" fmla="*/ 172 w 263"/>
                <a:gd name="T89" fmla="*/ 111 h 149"/>
                <a:gd name="T90" fmla="*/ 174 w 263"/>
                <a:gd name="T91" fmla="*/ 115 h 149"/>
                <a:gd name="T92" fmla="*/ 185 w 263"/>
                <a:gd name="T93" fmla="*/ 127 h 149"/>
                <a:gd name="T94" fmla="*/ 202 w 263"/>
                <a:gd name="T95" fmla="*/ 137 h 149"/>
                <a:gd name="T96" fmla="*/ 218 w 263"/>
                <a:gd name="T97" fmla="*/ 143 h 149"/>
                <a:gd name="T98" fmla="*/ 228 w 263"/>
                <a:gd name="T99" fmla="*/ 148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3"/>
                <a:gd name="T151" fmla="*/ 0 h 149"/>
                <a:gd name="T152" fmla="*/ 263 w 263"/>
                <a:gd name="T153" fmla="*/ 149 h 1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3" h="149">
                  <a:moveTo>
                    <a:pt x="234" y="142"/>
                  </a:moveTo>
                  <a:lnTo>
                    <a:pt x="230" y="141"/>
                  </a:lnTo>
                  <a:lnTo>
                    <a:pt x="223" y="138"/>
                  </a:lnTo>
                  <a:lnTo>
                    <a:pt x="213" y="134"/>
                  </a:lnTo>
                  <a:lnTo>
                    <a:pt x="203" y="129"/>
                  </a:lnTo>
                  <a:lnTo>
                    <a:pt x="193" y="124"/>
                  </a:lnTo>
                  <a:lnTo>
                    <a:pt x="186" y="117"/>
                  </a:lnTo>
                  <a:lnTo>
                    <a:pt x="183" y="110"/>
                  </a:lnTo>
                  <a:lnTo>
                    <a:pt x="186" y="104"/>
                  </a:lnTo>
                  <a:lnTo>
                    <a:pt x="197" y="100"/>
                  </a:lnTo>
                  <a:lnTo>
                    <a:pt x="208" y="96"/>
                  </a:lnTo>
                  <a:lnTo>
                    <a:pt x="222" y="93"/>
                  </a:lnTo>
                  <a:lnTo>
                    <a:pt x="236" y="91"/>
                  </a:lnTo>
                  <a:lnTo>
                    <a:pt x="249" y="89"/>
                  </a:lnTo>
                  <a:lnTo>
                    <a:pt x="258" y="85"/>
                  </a:lnTo>
                  <a:lnTo>
                    <a:pt x="262" y="80"/>
                  </a:lnTo>
                  <a:lnTo>
                    <a:pt x="259" y="71"/>
                  </a:lnTo>
                  <a:lnTo>
                    <a:pt x="251" y="62"/>
                  </a:lnTo>
                  <a:lnTo>
                    <a:pt x="241" y="54"/>
                  </a:lnTo>
                  <a:lnTo>
                    <a:pt x="231" y="47"/>
                  </a:lnTo>
                  <a:lnTo>
                    <a:pt x="220" y="42"/>
                  </a:lnTo>
                  <a:lnTo>
                    <a:pt x="208" y="38"/>
                  </a:lnTo>
                  <a:lnTo>
                    <a:pt x="197" y="36"/>
                  </a:lnTo>
                  <a:lnTo>
                    <a:pt x="186" y="34"/>
                  </a:lnTo>
                  <a:lnTo>
                    <a:pt x="176" y="34"/>
                  </a:lnTo>
                  <a:lnTo>
                    <a:pt x="155" y="35"/>
                  </a:lnTo>
                  <a:lnTo>
                    <a:pt x="137" y="36"/>
                  </a:lnTo>
                  <a:lnTo>
                    <a:pt x="122" y="37"/>
                  </a:lnTo>
                  <a:lnTo>
                    <a:pt x="108" y="37"/>
                  </a:lnTo>
                  <a:lnTo>
                    <a:pt x="94" y="36"/>
                  </a:lnTo>
                  <a:lnTo>
                    <a:pt x="81" y="34"/>
                  </a:lnTo>
                  <a:lnTo>
                    <a:pt x="67" y="29"/>
                  </a:lnTo>
                  <a:lnTo>
                    <a:pt x="52" y="22"/>
                  </a:lnTo>
                  <a:lnTo>
                    <a:pt x="36" y="14"/>
                  </a:lnTo>
                  <a:lnTo>
                    <a:pt x="26" y="9"/>
                  </a:lnTo>
                  <a:lnTo>
                    <a:pt x="17" y="5"/>
                  </a:lnTo>
                  <a:lnTo>
                    <a:pt x="12" y="3"/>
                  </a:lnTo>
                  <a:lnTo>
                    <a:pt x="10" y="1"/>
                  </a:lnTo>
                  <a:lnTo>
                    <a:pt x="8" y="0"/>
                  </a:lnTo>
                  <a:lnTo>
                    <a:pt x="7" y="0"/>
                  </a:lnTo>
                  <a:lnTo>
                    <a:pt x="0" y="4"/>
                  </a:lnTo>
                  <a:lnTo>
                    <a:pt x="44" y="27"/>
                  </a:lnTo>
                  <a:lnTo>
                    <a:pt x="57" y="32"/>
                  </a:lnTo>
                  <a:lnTo>
                    <a:pt x="68" y="36"/>
                  </a:lnTo>
                  <a:lnTo>
                    <a:pt x="80" y="39"/>
                  </a:lnTo>
                  <a:lnTo>
                    <a:pt x="90" y="41"/>
                  </a:lnTo>
                  <a:lnTo>
                    <a:pt x="100" y="41"/>
                  </a:lnTo>
                  <a:lnTo>
                    <a:pt x="110" y="42"/>
                  </a:lnTo>
                  <a:lnTo>
                    <a:pt x="120" y="41"/>
                  </a:lnTo>
                  <a:lnTo>
                    <a:pt x="131" y="41"/>
                  </a:lnTo>
                  <a:lnTo>
                    <a:pt x="136" y="41"/>
                  </a:lnTo>
                  <a:lnTo>
                    <a:pt x="139" y="40"/>
                  </a:lnTo>
                  <a:lnTo>
                    <a:pt x="143" y="40"/>
                  </a:lnTo>
                  <a:lnTo>
                    <a:pt x="147" y="40"/>
                  </a:lnTo>
                  <a:lnTo>
                    <a:pt x="151" y="39"/>
                  </a:lnTo>
                  <a:lnTo>
                    <a:pt x="156" y="39"/>
                  </a:lnTo>
                  <a:lnTo>
                    <a:pt x="161" y="39"/>
                  </a:lnTo>
                  <a:lnTo>
                    <a:pt x="167" y="39"/>
                  </a:lnTo>
                  <a:lnTo>
                    <a:pt x="175" y="39"/>
                  </a:lnTo>
                  <a:lnTo>
                    <a:pt x="184" y="40"/>
                  </a:lnTo>
                  <a:lnTo>
                    <a:pt x="194" y="41"/>
                  </a:lnTo>
                  <a:lnTo>
                    <a:pt x="206" y="43"/>
                  </a:lnTo>
                  <a:lnTo>
                    <a:pt x="217" y="47"/>
                  </a:lnTo>
                  <a:lnTo>
                    <a:pt x="227" y="53"/>
                  </a:lnTo>
                  <a:lnTo>
                    <a:pt x="237" y="59"/>
                  </a:lnTo>
                  <a:lnTo>
                    <a:pt x="245" y="67"/>
                  </a:lnTo>
                  <a:lnTo>
                    <a:pt x="249" y="72"/>
                  </a:lnTo>
                  <a:lnTo>
                    <a:pt x="250" y="76"/>
                  </a:lnTo>
                  <a:lnTo>
                    <a:pt x="250" y="78"/>
                  </a:lnTo>
                  <a:lnTo>
                    <a:pt x="249" y="80"/>
                  </a:lnTo>
                  <a:lnTo>
                    <a:pt x="248" y="82"/>
                  </a:lnTo>
                  <a:lnTo>
                    <a:pt x="244" y="83"/>
                  </a:lnTo>
                  <a:lnTo>
                    <a:pt x="237" y="85"/>
                  </a:lnTo>
                  <a:lnTo>
                    <a:pt x="231" y="86"/>
                  </a:lnTo>
                  <a:lnTo>
                    <a:pt x="222" y="87"/>
                  </a:lnTo>
                  <a:lnTo>
                    <a:pt x="216" y="88"/>
                  </a:lnTo>
                  <a:lnTo>
                    <a:pt x="209" y="89"/>
                  </a:lnTo>
                  <a:lnTo>
                    <a:pt x="203" y="90"/>
                  </a:lnTo>
                  <a:lnTo>
                    <a:pt x="197" y="92"/>
                  </a:lnTo>
                  <a:lnTo>
                    <a:pt x="192" y="93"/>
                  </a:lnTo>
                  <a:lnTo>
                    <a:pt x="186" y="95"/>
                  </a:lnTo>
                  <a:lnTo>
                    <a:pt x="181" y="97"/>
                  </a:lnTo>
                  <a:lnTo>
                    <a:pt x="178" y="101"/>
                  </a:lnTo>
                  <a:lnTo>
                    <a:pt x="176" y="103"/>
                  </a:lnTo>
                  <a:lnTo>
                    <a:pt x="174" y="104"/>
                  </a:lnTo>
                  <a:lnTo>
                    <a:pt x="174" y="106"/>
                  </a:lnTo>
                  <a:lnTo>
                    <a:pt x="172" y="108"/>
                  </a:lnTo>
                  <a:lnTo>
                    <a:pt x="172" y="109"/>
                  </a:lnTo>
                  <a:lnTo>
                    <a:pt x="172" y="111"/>
                  </a:lnTo>
                  <a:lnTo>
                    <a:pt x="172" y="113"/>
                  </a:lnTo>
                  <a:lnTo>
                    <a:pt x="174" y="115"/>
                  </a:lnTo>
                  <a:lnTo>
                    <a:pt x="178" y="121"/>
                  </a:lnTo>
                  <a:lnTo>
                    <a:pt x="185" y="127"/>
                  </a:lnTo>
                  <a:lnTo>
                    <a:pt x="193" y="132"/>
                  </a:lnTo>
                  <a:lnTo>
                    <a:pt x="202" y="137"/>
                  </a:lnTo>
                  <a:lnTo>
                    <a:pt x="211" y="140"/>
                  </a:lnTo>
                  <a:lnTo>
                    <a:pt x="218" y="143"/>
                  </a:lnTo>
                  <a:lnTo>
                    <a:pt x="225" y="146"/>
                  </a:lnTo>
                  <a:lnTo>
                    <a:pt x="228" y="148"/>
                  </a:lnTo>
                  <a:lnTo>
                    <a:pt x="234" y="142"/>
                  </a:lnTo>
                </a:path>
              </a:pathLst>
            </a:custGeom>
            <a:solidFill>
              <a:srgbClr val="B2B2B2"/>
            </a:solidFill>
            <a:ln w="9525" cap="rnd">
              <a:noFill/>
              <a:round/>
              <a:headEnd/>
              <a:tailEnd/>
            </a:ln>
          </p:spPr>
          <p:txBody>
            <a:bodyPr/>
            <a:lstStyle/>
            <a:p>
              <a:endParaRPr lang="zh-CN" altLang="en-US">
                <a:ea typeface="宋体" pitchFamily="2" charset="-122"/>
              </a:endParaRPr>
            </a:p>
          </p:txBody>
        </p:sp>
        <p:sp>
          <p:nvSpPr>
            <p:cNvPr id="15" name="Freeform 13"/>
            <p:cNvSpPr>
              <a:spLocks/>
            </p:cNvSpPr>
            <p:nvPr/>
          </p:nvSpPr>
          <p:spPr bwMode="auto">
            <a:xfrm>
              <a:off x="1928" y="3146"/>
              <a:ext cx="164" cy="65"/>
            </a:xfrm>
            <a:custGeom>
              <a:avLst/>
              <a:gdLst>
                <a:gd name="T0" fmla="*/ 109 w 164"/>
                <a:gd name="T1" fmla="*/ 2 h 65"/>
                <a:gd name="T2" fmla="*/ 96 w 164"/>
                <a:gd name="T3" fmla="*/ 0 h 65"/>
                <a:gd name="T4" fmla="*/ 85 w 164"/>
                <a:gd name="T5" fmla="*/ 0 h 65"/>
                <a:gd name="T6" fmla="*/ 75 w 164"/>
                <a:gd name="T7" fmla="*/ 1 h 65"/>
                <a:gd name="T8" fmla="*/ 66 w 164"/>
                <a:gd name="T9" fmla="*/ 2 h 65"/>
                <a:gd name="T10" fmla="*/ 59 w 164"/>
                <a:gd name="T11" fmla="*/ 4 h 65"/>
                <a:gd name="T12" fmla="*/ 54 w 164"/>
                <a:gd name="T13" fmla="*/ 6 h 65"/>
                <a:gd name="T14" fmla="*/ 50 w 164"/>
                <a:gd name="T15" fmla="*/ 8 h 65"/>
                <a:gd name="T16" fmla="*/ 49 w 164"/>
                <a:gd name="T17" fmla="*/ 8 h 65"/>
                <a:gd name="T18" fmla="*/ 0 w 164"/>
                <a:gd name="T19" fmla="*/ 41 h 65"/>
                <a:gd name="T20" fmla="*/ 0 w 164"/>
                <a:gd name="T21" fmla="*/ 45 h 65"/>
                <a:gd name="T22" fmla="*/ 1 w 164"/>
                <a:gd name="T23" fmla="*/ 44 h 65"/>
                <a:gd name="T24" fmla="*/ 5 w 164"/>
                <a:gd name="T25" fmla="*/ 43 h 65"/>
                <a:gd name="T26" fmla="*/ 8 w 164"/>
                <a:gd name="T27" fmla="*/ 42 h 65"/>
                <a:gd name="T28" fmla="*/ 15 w 164"/>
                <a:gd name="T29" fmla="*/ 40 h 65"/>
                <a:gd name="T30" fmla="*/ 22 w 164"/>
                <a:gd name="T31" fmla="*/ 39 h 65"/>
                <a:gd name="T32" fmla="*/ 31 w 164"/>
                <a:gd name="T33" fmla="*/ 38 h 65"/>
                <a:gd name="T34" fmla="*/ 42 w 164"/>
                <a:gd name="T35" fmla="*/ 38 h 65"/>
                <a:gd name="T36" fmla="*/ 52 w 164"/>
                <a:gd name="T37" fmla="*/ 40 h 65"/>
                <a:gd name="T38" fmla="*/ 67 w 164"/>
                <a:gd name="T39" fmla="*/ 44 h 65"/>
                <a:gd name="T40" fmla="*/ 78 w 164"/>
                <a:gd name="T41" fmla="*/ 48 h 65"/>
                <a:gd name="T42" fmla="*/ 87 w 164"/>
                <a:gd name="T43" fmla="*/ 51 h 65"/>
                <a:gd name="T44" fmla="*/ 94 w 164"/>
                <a:gd name="T45" fmla="*/ 53 h 65"/>
                <a:gd name="T46" fmla="*/ 100 w 164"/>
                <a:gd name="T47" fmla="*/ 55 h 65"/>
                <a:gd name="T48" fmla="*/ 104 w 164"/>
                <a:gd name="T49" fmla="*/ 57 h 65"/>
                <a:gd name="T50" fmla="*/ 109 w 164"/>
                <a:gd name="T51" fmla="*/ 59 h 65"/>
                <a:gd name="T52" fmla="*/ 114 w 164"/>
                <a:gd name="T53" fmla="*/ 60 h 65"/>
                <a:gd name="T54" fmla="*/ 136 w 164"/>
                <a:gd name="T55" fmla="*/ 64 h 65"/>
                <a:gd name="T56" fmla="*/ 150 w 164"/>
                <a:gd name="T57" fmla="*/ 62 h 65"/>
                <a:gd name="T58" fmla="*/ 159 w 164"/>
                <a:gd name="T59" fmla="*/ 56 h 65"/>
                <a:gd name="T60" fmla="*/ 163 w 164"/>
                <a:gd name="T61" fmla="*/ 49 h 65"/>
                <a:gd name="T62" fmla="*/ 163 w 164"/>
                <a:gd name="T63" fmla="*/ 41 h 65"/>
                <a:gd name="T64" fmla="*/ 161 w 164"/>
                <a:gd name="T65" fmla="*/ 33 h 65"/>
                <a:gd name="T66" fmla="*/ 159 w 164"/>
                <a:gd name="T67" fmla="*/ 25 h 65"/>
                <a:gd name="T68" fmla="*/ 156 w 164"/>
                <a:gd name="T69" fmla="*/ 22 h 65"/>
                <a:gd name="T70" fmla="*/ 154 w 164"/>
                <a:gd name="T71" fmla="*/ 21 h 65"/>
                <a:gd name="T72" fmla="*/ 152 w 164"/>
                <a:gd name="T73" fmla="*/ 19 h 65"/>
                <a:gd name="T74" fmla="*/ 148 w 164"/>
                <a:gd name="T75" fmla="*/ 17 h 65"/>
                <a:gd name="T76" fmla="*/ 143 w 164"/>
                <a:gd name="T77" fmla="*/ 14 h 65"/>
                <a:gd name="T78" fmla="*/ 137 w 164"/>
                <a:gd name="T79" fmla="*/ 11 h 65"/>
                <a:gd name="T80" fmla="*/ 129 w 164"/>
                <a:gd name="T81" fmla="*/ 8 h 65"/>
                <a:gd name="T82" fmla="*/ 120 w 164"/>
                <a:gd name="T83" fmla="*/ 5 h 65"/>
                <a:gd name="T84" fmla="*/ 109 w 164"/>
                <a:gd name="T85" fmla="*/ 2 h 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4"/>
                <a:gd name="T130" fmla="*/ 0 h 65"/>
                <a:gd name="T131" fmla="*/ 164 w 164"/>
                <a:gd name="T132" fmla="*/ 65 h 6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4" h="65">
                  <a:moveTo>
                    <a:pt x="109" y="2"/>
                  </a:moveTo>
                  <a:lnTo>
                    <a:pt x="96" y="0"/>
                  </a:lnTo>
                  <a:lnTo>
                    <a:pt x="85" y="0"/>
                  </a:lnTo>
                  <a:lnTo>
                    <a:pt x="75" y="1"/>
                  </a:lnTo>
                  <a:lnTo>
                    <a:pt x="66" y="2"/>
                  </a:lnTo>
                  <a:lnTo>
                    <a:pt x="59" y="4"/>
                  </a:lnTo>
                  <a:lnTo>
                    <a:pt x="54" y="6"/>
                  </a:lnTo>
                  <a:lnTo>
                    <a:pt x="50" y="8"/>
                  </a:lnTo>
                  <a:lnTo>
                    <a:pt x="49" y="8"/>
                  </a:lnTo>
                  <a:lnTo>
                    <a:pt x="0" y="41"/>
                  </a:lnTo>
                  <a:lnTo>
                    <a:pt x="0" y="45"/>
                  </a:lnTo>
                  <a:lnTo>
                    <a:pt x="1" y="44"/>
                  </a:lnTo>
                  <a:lnTo>
                    <a:pt x="5" y="43"/>
                  </a:lnTo>
                  <a:lnTo>
                    <a:pt x="8" y="42"/>
                  </a:lnTo>
                  <a:lnTo>
                    <a:pt x="15" y="40"/>
                  </a:lnTo>
                  <a:lnTo>
                    <a:pt x="22" y="39"/>
                  </a:lnTo>
                  <a:lnTo>
                    <a:pt x="31" y="38"/>
                  </a:lnTo>
                  <a:lnTo>
                    <a:pt x="42" y="38"/>
                  </a:lnTo>
                  <a:lnTo>
                    <a:pt x="52" y="40"/>
                  </a:lnTo>
                  <a:lnTo>
                    <a:pt x="67" y="44"/>
                  </a:lnTo>
                  <a:lnTo>
                    <a:pt x="78" y="48"/>
                  </a:lnTo>
                  <a:lnTo>
                    <a:pt x="87" y="51"/>
                  </a:lnTo>
                  <a:lnTo>
                    <a:pt x="94" y="53"/>
                  </a:lnTo>
                  <a:lnTo>
                    <a:pt x="100" y="55"/>
                  </a:lnTo>
                  <a:lnTo>
                    <a:pt x="104" y="57"/>
                  </a:lnTo>
                  <a:lnTo>
                    <a:pt x="109" y="59"/>
                  </a:lnTo>
                  <a:lnTo>
                    <a:pt x="114" y="60"/>
                  </a:lnTo>
                  <a:lnTo>
                    <a:pt x="136" y="64"/>
                  </a:lnTo>
                  <a:lnTo>
                    <a:pt x="150" y="62"/>
                  </a:lnTo>
                  <a:lnTo>
                    <a:pt x="159" y="56"/>
                  </a:lnTo>
                  <a:lnTo>
                    <a:pt x="163" y="49"/>
                  </a:lnTo>
                  <a:lnTo>
                    <a:pt x="163" y="41"/>
                  </a:lnTo>
                  <a:lnTo>
                    <a:pt x="161" y="33"/>
                  </a:lnTo>
                  <a:lnTo>
                    <a:pt x="159" y="25"/>
                  </a:lnTo>
                  <a:lnTo>
                    <a:pt x="156" y="22"/>
                  </a:lnTo>
                  <a:lnTo>
                    <a:pt x="154" y="21"/>
                  </a:lnTo>
                  <a:lnTo>
                    <a:pt x="152" y="19"/>
                  </a:lnTo>
                  <a:lnTo>
                    <a:pt x="148" y="17"/>
                  </a:lnTo>
                  <a:lnTo>
                    <a:pt x="143" y="14"/>
                  </a:lnTo>
                  <a:lnTo>
                    <a:pt x="137" y="11"/>
                  </a:lnTo>
                  <a:lnTo>
                    <a:pt x="129" y="8"/>
                  </a:lnTo>
                  <a:lnTo>
                    <a:pt x="120" y="5"/>
                  </a:lnTo>
                  <a:lnTo>
                    <a:pt x="109" y="2"/>
                  </a:lnTo>
                </a:path>
              </a:pathLst>
            </a:custGeom>
            <a:solidFill>
              <a:srgbClr val="DDDDDD"/>
            </a:solidFill>
            <a:ln w="9525" cap="rnd">
              <a:noFill/>
              <a:round/>
              <a:headEnd/>
              <a:tailEnd/>
            </a:ln>
          </p:spPr>
          <p:txBody>
            <a:bodyPr/>
            <a:lstStyle/>
            <a:p>
              <a:endParaRPr lang="zh-CN" altLang="en-US">
                <a:ea typeface="宋体" pitchFamily="2" charset="-122"/>
              </a:endParaRPr>
            </a:p>
          </p:txBody>
        </p:sp>
        <p:sp>
          <p:nvSpPr>
            <p:cNvPr id="16" name="Freeform 14"/>
            <p:cNvSpPr>
              <a:spLocks/>
            </p:cNvSpPr>
            <p:nvPr/>
          </p:nvSpPr>
          <p:spPr bwMode="auto">
            <a:xfrm>
              <a:off x="1955" y="3146"/>
              <a:ext cx="51" cy="39"/>
            </a:xfrm>
            <a:custGeom>
              <a:avLst/>
              <a:gdLst>
                <a:gd name="T0" fmla="*/ 0 w 51"/>
                <a:gd name="T1" fmla="*/ 38 h 39"/>
                <a:gd name="T2" fmla="*/ 0 w 51"/>
                <a:gd name="T3" fmla="*/ 38 h 39"/>
                <a:gd name="T4" fmla="*/ 0 w 51"/>
                <a:gd name="T5" fmla="*/ 38 h 39"/>
                <a:gd name="T6" fmla="*/ 0 w 51"/>
                <a:gd name="T7" fmla="*/ 38 h 39"/>
                <a:gd name="T8" fmla="*/ 0 w 51"/>
                <a:gd name="T9" fmla="*/ 36 h 39"/>
                <a:gd name="T10" fmla="*/ 0 w 51"/>
                <a:gd name="T11" fmla="*/ 35 h 39"/>
                <a:gd name="T12" fmla="*/ 0 w 51"/>
                <a:gd name="T13" fmla="*/ 35 h 39"/>
                <a:gd name="T14" fmla="*/ 0 w 51"/>
                <a:gd name="T15" fmla="*/ 34 h 39"/>
                <a:gd name="T16" fmla="*/ 0 w 51"/>
                <a:gd name="T17" fmla="*/ 33 h 39"/>
                <a:gd name="T18" fmla="*/ 2 w 51"/>
                <a:gd name="T19" fmla="*/ 32 h 39"/>
                <a:gd name="T20" fmla="*/ 8 w 51"/>
                <a:gd name="T21" fmla="*/ 28 h 39"/>
                <a:gd name="T22" fmla="*/ 15 w 51"/>
                <a:gd name="T23" fmla="*/ 23 h 39"/>
                <a:gd name="T24" fmla="*/ 23 w 51"/>
                <a:gd name="T25" fmla="*/ 16 h 39"/>
                <a:gd name="T26" fmla="*/ 32 w 51"/>
                <a:gd name="T27" fmla="*/ 10 h 39"/>
                <a:gd name="T28" fmla="*/ 40 w 51"/>
                <a:gd name="T29" fmla="*/ 5 h 39"/>
                <a:gd name="T30" fmla="*/ 45 w 51"/>
                <a:gd name="T31" fmla="*/ 1 h 39"/>
                <a:gd name="T32" fmla="*/ 48 w 51"/>
                <a:gd name="T33" fmla="*/ 0 h 39"/>
                <a:gd name="T34" fmla="*/ 48 w 51"/>
                <a:gd name="T35" fmla="*/ 0 h 39"/>
                <a:gd name="T36" fmla="*/ 48 w 51"/>
                <a:gd name="T37" fmla="*/ 0 h 39"/>
                <a:gd name="T38" fmla="*/ 48 w 51"/>
                <a:gd name="T39" fmla="*/ 0 h 39"/>
                <a:gd name="T40" fmla="*/ 50 w 51"/>
                <a:gd name="T41" fmla="*/ 0 h 39"/>
                <a:gd name="T42" fmla="*/ 48 w 51"/>
                <a:gd name="T43" fmla="*/ 0 h 39"/>
                <a:gd name="T44" fmla="*/ 48 w 51"/>
                <a:gd name="T45" fmla="*/ 0 h 39"/>
                <a:gd name="T46" fmla="*/ 48 w 51"/>
                <a:gd name="T47" fmla="*/ 0 h 39"/>
                <a:gd name="T48" fmla="*/ 47 w 51"/>
                <a:gd name="T49" fmla="*/ 1 h 39"/>
                <a:gd name="T50" fmla="*/ 41 w 51"/>
                <a:gd name="T51" fmla="*/ 5 h 39"/>
                <a:gd name="T52" fmla="*/ 33 w 51"/>
                <a:gd name="T53" fmla="*/ 10 h 39"/>
                <a:gd name="T54" fmla="*/ 26 w 51"/>
                <a:gd name="T55" fmla="*/ 16 h 39"/>
                <a:gd name="T56" fmla="*/ 17 w 51"/>
                <a:gd name="T57" fmla="*/ 23 h 39"/>
                <a:gd name="T58" fmla="*/ 10 w 51"/>
                <a:gd name="T59" fmla="*/ 28 h 39"/>
                <a:gd name="T60" fmla="*/ 3 w 51"/>
                <a:gd name="T61" fmla="*/ 32 h 39"/>
                <a:gd name="T62" fmla="*/ 1 w 51"/>
                <a:gd name="T63" fmla="*/ 33 h 39"/>
                <a:gd name="T64" fmla="*/ 1 w 51"/>
                <a:gd name="T65" fmla="*/ 34 h 39"/>
                <a:gd name="T66" fmla="*/ 1 w 51"/>
                <a:gd name="T67" fmla="*/ 35 h 39"/>
                <a:gd name="T68" fmla="*/ 1 w 51"/>
                <a:gd name="T69" fmla="*/ 35 h 39"/>
                <a:gd name="T70" fmla="*/ 1 w 51"/>
                <a:gd name="T71" fmla="*/ 36 h 39"/>
                <a:gd name="T72" fmla="*/ 1 w 51"/>
                <a:gd name="T73" fmla="*/ 36 h 39"/>
                <a:gd name="T74" fmla="*/ 1 w 51"/>
                <a:gd name="T75" fmla="*/ 38 h 39"/>
                <a:gd name="T76" fmla="*/ 1 w 51"/>
                <a:gd name="T77" fmla="*/ 38 h 39"/>
                <a:gd name="T78" fmla="*/ 1 w 51"/>
                <a:gd name="T79" fmla="*/ 38 h 39"/>
                <a:gd name="T80" fmla="*/ 0 w 51"/>
                <a:gd name="T81" fmla="*/ 38 h 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
                <a:gd name="T124" fmla="*/ 0 h 39"/>
                <a:gd name="T125" fmla="*/ 51 w 51"/>
                <a:gd name="T126" fmla="*/ 39 h 3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 h="39">
                  <a:moveTo>
                    <a:pt x="0" y="38"/>
                  </a:moveTo>
                  <a:lnTo>
                    <a:pt x="0" y="38"/>
                  </a:lnTo>
                  <a:lnTo>
                    <a:pt x="0" y="36"/>
                  </a:lnTo>
                  <a:lnTo>
                    <a:pt x="0" y="35"/>
                  </a:lnTo>
                  <a:lnTo>
                    <a:pt x="0" y="34"/>
                  </a:lnTo>
                  <a:lnTo>
                    <a:pt x="0" y="33"/>
                  </a:lnTo>
                  <a:lnTo>
                    <a:pt x="2" y="32"/>
                  </a:lnTo>
                  <a:lnTo>
                    <a:pt x="8" y="28"/>
                  </a:lnTo>
                  <a:lnTo>
                    <a:pt x="15" y="23"/>
                  </a:lnTo>
                  <a:lnTo>
                    <a:pt x="23" y="16"/>
                  </a:lnTo>
                  <a:lnTo>
                    <a:pt x="32" y="10"/>
                  </a:lnTo>
                  <a:lnTo>
                    <a:pt x="40" y="5"/>
                  </a:lnTo>
                  <a:lnTo>
                    <a:pt x="45" y="1"/>
                  </a:lnTo>
                  <a:lnTo>
                    <a:pt x="48" y="0"/>
                  </a:lnTo>
                  <a:lnTo>
                    <a:pt x="50" y="0"/>
                  </a:lnTo>
                  <a:lnTo>
                    <a:pt x="48" y="0"/>
                  </a:lnTo>
                  <a:lnTo>
                    <a:pt x="47" y="1"/>
                  </a:lnTo>
                  <a:lnTo>
                    <a:pt x="41" y="5"/>
                  </a:lnTo>
                  <a:lnTo>
                    <a:pt x="33" y="10"/>
                  </a:lnTo>
                  <a:lnTo>
                    <a:pt x="26" y="16"/>
                  </a:lnTo>
                  <a:lnTo>
                    <a:pt x="17" y="23"/>
                  </a:lnTo>
                  <a:lnTo>
                    <a:pt x="10" y="28"/>
                  </a:lnTo>
                  <a:lnTo>
                    <a:pt x="3" y="32"/>
                  </a:lnTo>
                  <a:lnTo>
                    <a:pt x="1" y="33"/>
                  </a:lnTo>
                  <a:lnTo>
                    <a:pt x="1" y="34"/>
                  </a:lnTo>
                  <a:lnTo>
                    <a:pt x="1" y="35"/>
                  </a:lnTo>
                  <a:lnTo>
                    <a:pt x="1" y="36"/>
                  </a:lnTo>
                  <a:lnTo>
                    <a:pt x="1" y="38"/>
                  </a:lnTo>
                  <a:lnTo>
                    <a:pt x="0" y="38"/>
                  </a:lnTo>
                </a:path>
              </a:pathLst>
            </a:custGeom>
            <a:solidFill>
              <a:srgbClr val="7F7F7F"/>
            </a:solidFill>
            <a:ln w="9525" cap="rnd">
              <a:noFill/>
              <a:round/>
              <a:headEnd/>
              <a:tailEnd/>
            </a:ln>
          </p:spPr>
          <p:txBody>
            <a:bodyPr/>
            <a:lstStyle/>
            <a:p>
              <a:endParaRPr lang="zh-CN" altLang="en-US">
                <a:ea typeface="宋体" pitchFamily="2" charset="-122"/>
              </a:endParaRPr>
            </a:p>
          </p:txBody>
        </p:sp>
        <p:sp>
          <p:nvSpPr>
            <p:cNvPr id="17" name="Freeform 15"/>
            <p:cNvSpPr>
              <a:spLocks/>
            </p:cNvSpPr>
            <p:nvPr/>
          </p:nvSpPr>
          <p:spPr bwMode="auto">
            <a:xfrm>
              <a:off x="1960" y="3162"/>
              <a:ext cx="21" cy="18"/>
            </a:xfrm>
            <a:custGeom>
              <a:avLst/>
              <a:gdLst>
                <a:gd name="T0" fmla="*/ 1 w 21"/>
                <a:gd name="T1" fmla="*/ 12 h 18"/>
                <a:gd name="T2" fmla="*/ 1 w 21"/>
                <a:gd name="T3" fmla="*/ 12 h 18"/>
                <a:gd name="T4" fmla="*/ 2 w 21"/>
                <a:gd name="T5" fmla="*/ 12 h 18"/>
                <a:gd name="T6" fmla="*/ 5 w 21"/>
                <a:gd name="T7" fmla="*/ 8 h 18"/>
                <a:gd name="T8" fmla="*/ 7 w 21"/>
                <a:gd name="T9" fmla="*/ 8 h 18"/>
                <a:gd name="T10" fmla="*/ 10 w 21"/>
                <a:gd name="T11" fmla="*/ 4 h 18"/>
                <a:gd name="T12" fmla="*/ 12 w 21"/>
                <a:gd name="T13" fmla="*/ 0 h 18"/>
                <a:gd name="T14" fmla="*/ 15 w 21"/>
                <a:gd name="T15" fmla="*/ 0 h 18"/>
                <a:gd name="T16" fmla="*/ 16 w 21"/>
                <a:gd name="T17" fmla="*/ 0 h 18"/>
                <a:gd name="T18" fmla="*/ 17 w 21"/>
                <a:gd name="T19" fmla="*/ 0 h 18"/>
                <a:gd name="T20" fmla="*/ 18 w 21"/>
                <a:gd name="T21" fmla="*/ 0 h 18"/>
                <a:gd name="T22" fmla="*/ 20 w 21"/>
                <a:gd name="T23" fmla="*/ 0 h 18"/>
                <a:gd name="T24" fmla="*/ 20 w 21"/>
                <a:gd name="T25" fmla="*/ 0 h 18"/>
                <a:gd name="T26" fmla="*/ 20 w 21"/>
                <a:gd name="T27" fmla="*/ 0 h 18"/>
                <a:gd name="T28" fmla="*/ 20 w 21"/>
                <a:gd name="T29" fmla="*/ 0 h 18"/>
                <a:gd name="T30" fmla="*/ 20 w 21"/>
                <a:gd name="T31" fmla="*/ 0 h 18"/>
                <a:gd name="T32" fmla="*/ 20 w 21"/>
                <a:gd name="T33" fmla="*/ 0 h 18"/>
                <a:gd name="T34" fmla="*/ 18 w 21"/>
                <a:gd name="T35" fmla="*/ 4 h 18"/>
                <a:gd name="T36" fmla="*/ 18 w 21"/>
                <a:gd name="T37" fmla="*/ 4 h 18"/>
                <a:gd name="T38" fmla="*/ 18 w 21"/>
                <a:gd name="T39" fmla="*/ 4 h 18"/>
                <a:gd name="T40" fmla="*/ 18 w 21"/>
                <a:gd name="T41" fmla="*/ 4 h 18"/>
                <a:gd name="T42" fmla="*/ 17 w 21"/>
                <a:gd name="T43" fmla="*/ 4 h 18"/>
                <a:gd name="T44" fmla="*/ 16 w 21"/>
                <a:gd name="T45" fmla="*/ 4 h 18"/>
                <a:gd name="T46" fmla="*/ 15 w 21"/>
                <a:gd name="T47" fmla="*/ 4 h 18"/>
                <a:gd name="T48" fmla="*/ 13 w 21"/>
                <a:gd name="T49" fmla="*/ 4 h 18"/>
                <a:gd name="T50" fmla="*/ 12 w 21"/>
                <a:gd name="T51" fmla="*/ 4 h 18"/>
                <a:gd name="T52" fmla="*/ 10 w 21"/>
                <a:gd name="T53" fmla="*/ 8 h 18"/>
                <a:gd name="T54" fmla="*/ 7 w 21"/>
                <a:gd name="T55" fmla="*/ 8 h 18"/>
                <a:gd name="T56" fmla="*/ 5 w 21"/>
                <a:gd name="T57" fmla="*/ 12 h 18"/>
                <a:gd name="T58" fmla="*/ 3 w 21"/>
                <a:gd name="T59" fmla="*/ 12 h 18"/>
                <a:gd name="T60" fmla="*/ 1 w 21"/>
                <a:gd name="T61" fmla="*/ 17 h 18"/>
                <a:gd name="T62" fmla="*/ 0 w 21"/>
                <a:gd name="T63" fmla="*/ 17 h 18"/>
                <a:gd name="T64" fmla="*/ 0 w 21"/>
                <a:gd name="T65" fmla="*/ 17 h 18"/>
                <a:gd name="T66" fmla="*/ 1 w 21"/>
                <a:gd name="T67" fmla="*/ 12 h 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
                <a:gd name="T103" fmla="*/ 0 h 18"/>
                <a:gd name="T104" fmla="*/ 21 w 21"/>
                <a:gd name="T105" fmla="*/ 18 h 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 h="18">
                  <a:moveTo>
                    <a:pt x="1" y="12"/>
                  </a:moveTo>
                  <a:lnTo>
                    <a:pt x="1" y="12"/>
                  </a:lnTo>
                  <a:lnTo>
                    <a:pt x="2" y="12"/>
                  </a:lnTo>
                  <a:lnTo>
                    <a:pt x="5" y="8"/>
                  </a:lnTo>
                  <a:lnTo>
                    <a:pt x="7" y="8"/>
                  </a:lnTo>
                  <a:lnTo>
                    <a:pt x="10" y="4"/>
                  </a:lnTo>
                  <a:lnTo>
                    <a:pt x="12" y="0"/>
                  </a:lnTo>
                  <a:lnTo>
                    <a:pt x="15" y="0"/>
                  </a:lnTo>
                  <a:lnTo>
                    <a:pt x="16" y="0"/>
                  </a:lnTo>
                  <a:lnTo>
                    <a:pt x="17" y="0"/>
                  </a:lnTo>
                  <a:lnTo>
                    <a:pt x="18" y="0"/>
                  </a:lnTo>
                  <a:lnTo>
                    <a:pt x="20" y="0"/>
                  </a:lnTo>
                  <a:lnTo>
                    <a:pt x="18" y="4"/>
                  </a:lnTo>
                  <a:lnTo>
                    <a:pt x="17" y="4"/>
                  </a:lnTo>
                  <a:lnTo>
                    <a:pt x="16" y="4"/>
                  </a:lnTo>
                  <a:lnTo>
                    <a:pt x="15" y="4"/>
                  </a:lnTo>
                  <a:lnTo>
                    <a:pt x="13" y="4"/>
                  </a:lnTo>
                  <a:lnTo>
                    <a:pt x="12" y="4"/>
                  </a:lnTo>
                  <a:lnTo>
                    <a:pt x="10" y="8"/>
                  </a:lnTo>
                  <a:lnTo>
                    <a:pt x="7" y="8"/>
                  </a:lnTo>
                  <a:lnTo>
                    <a:pt x="5" y="12"/>
                  </a:lnTo>
                  <a:lnTo>
                    <a:pt x="3" y="12"/>
                  </a:lnTo>
                  <a:lnTo>
                    <a:pt x="1" y="17"/>
                  </a:lnTo>
                  <a:lnTo>
                    <a:pt x="0" y="17"/>
                  </a:lnTo>
                  <a:lnTo>
                    <a:pt x="1" y="12"/>
                  </a:lnTo>
                </a:path>
              </a:pathLst>
            </a:custGeom>
            <a:solidFill>
              <a:srgbClr val="7F7F7F"/>
            </a:solidFill>
            <a:ln w="9525" cap="rnd">
              <a:noFill/>
              <a:round/>
              <a:headEnd/>
              <a:tailEnd/>
            </a:ln>
          </p:spPr>
          <p:txBody>
            <a:bodyPr/>
            <a:lstStyle/>
            <a:p>
              <a:endParaRPr lang="zh-CN" altLang="en-US">
                <a:ea typeface="宋体" pitchFamily="2" charset="-122"/>
              </a:endParaRPr>
            </a:p>
          </p:txBody>
        </p:sp>
        <p:sp>
          <p:nvSpPr>
            <p:cNvPr id="18" name="Freeform 16"/>
            <p:cNvSpPr>
              <a:spLocks/>
            </p:cNvSpPr>
            <p:nvPr/>
          </p:nvSpPr>
          <p:spPr bwMode="auto">
            <a:xfrm>
              <a:off x="1039" y="2943"/>
              <a:ext cx="718" cy="329"/>
            </a:xfrm>
            <a:custGeom>
              <a:avLst/>
              <a:gdLst>
                <a:gd name="T0" fmla="*/ 232 w 718"/>
                <a:gd name="T1" fmla="*/ 328 h 329"/>
                <a:gd name="T2" fmla="*/ 717 w 718"/>
                <a:gd name="T3" fmla="*/ 215 h 329"/>
                <a:gd name="T4" fmla="*/ 717 w 718"/>
                <a:gd name="T5" fmla="*/ 162 h 329"/>
                <a:gd name="T6" fmla="*/ 385 w 718"/>
                <a:gd name="T7" fmla="*/ 0 h 329"/>
                <a:gd name="T8" fmla="*/ 0 w 718"/>
                <a:gd name="T9" fmla="*/ 192 h 329"/>
                <a:gd name="T10" fmla="*/ 0 w 718"/>
                <a:gd name="T11" fmla="*/ 217 h 329"/>
                <a:gd name="T12" fmla="*/ 232 w 718"/>
                <a:gd name="T13" fmla="*/ 328 h 329"/>
                <a:gd name="T14" fmla="*/ 0 60000 65536"/>
                <a:gd name="T15" fmla="*/ 0 60000 65536"/>
                <a:gd name="T16" fmla="*/ 0 60000 65536"/>
                <a:gd name="T17" fmla="*/ 0 60000 65536"/>
                <a:gd name="T18" fmla="*/ 0 60000 65536"/>
                <a:gd name="T19" fmla="*/ 0 60000 65536"/>
                <a:gd name="T20" fmla="*/ 0 60000 65536"/>
                <a:gd name="T21" fmla="*/ 0 w 718"/>
                <a:gd name="T22" fmla="*/ 0 h 329"/>
                <a:gd name="T23" fmla="*/ 718 w 718"/>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8" h="329">
                  <a:moveTo>
                    <a:pt x="232" y="328"/>
                  </a:moveTo>
                  <a:lnTo>
                    <a:pt x="717" y="215"/>
                  </a:lnTo>
                  <a:lnTo>
                    <a:pt x="717" y="162"/>
                  </a:lnTo>
                  <a:lnTo>
                    <a:pt x="385" y="0"/>
                  </a:lnTo>
                  <a:lnTo>
                    <a:pt x="0" y="192"/>
                  </a:lnTo>
                  <a:lnTo>
                    <a:pt x="0" y="217"/>
                  </a:lnTo>
                  <a:lnTo>
                    <a:pt x="232" y="328"/>
                  </a:lnTo>
                </a:path>
              </a:pathLst>
            </a:custGeom>
            <a:solidFill>
              <a:srgbClr val="868686"/>
            </a:solidFill>
            <a:ln w="9525" cap="rnd">
              <a:noFill/>
              <a:round/>
              <a:headEnd/>
              <a:tailEnd/>
            </a:ln>
          </p:spPr>
          <p:txBody>
            <a:bodyPr/>
            <a:lstStyle/>
            <a:p>
              <a:endParaRPr lang="zh-CN" altLang="en-US">
                <a:ea typeface="宋体" pitchFamily="2" charset="-122"/>
              </a:endParaRPr>
            </a:p>
          </p:txBody>
        </p:sp>
        <p:sp>
          <p:nvSpPr>
            <p:cNvPr id="19" name="Freeform 17"/>
            <p:cNvSpPr>
              <a:spLocks/>
            </p:cNvSpPr>
            <p:nvPr/>
          </p:nvSpPr>
          <p:spPr bwMode="auto">
            <a:xfrm>
              <a:off x="1027" y="2885"/>
              <a:ext cx="737" cy="350"/>
            </a:xfrm>
            <a:custGeom>
              <a:avLst/>
              <a:gdLst>
                <a:gd name="T0" fmla="*/ 241 w 737"/>
                <a:gd name="T1" fmla="*/ 349 h 350"/>
                <a:gd name="T2" fmla="*/ 736 w 737"/>
                <a:gd name="T3" fmla="*/ 236 h 350"/>
                <a:gd name="T4" fmla="*/ 736 w 737"/>
                <a:gd name="T5" fmla="*/ 97 h 350"/>
                <a:gd name="T6" fmla="*/ 524 w 737"/>
                <a:gd name="T7" fmla="*/ 0 h 350"/>
                <a:gd name="T8" fmla="*/ 0 w 737"/>
                <a:gd name="T9" fmla="*/ 115 h 350"/>
                <a:gd name="T10" fmla="*/ 0 w 737"/>
                <a:gd name="T11" fmla="*/ 234 h 350"/>
                <a:gd name="T12" fmla="*/ 241 w 737"/>
                <a:gd name="T13" fmla="*/ 349 h 350"/>
                <a:gd name="T14" fmla="*/ 0 60000 65536"/>
                <a:gd name="T15" fmla="*/ 0 60000 65536"/>
                <a:gd name="T16" fmla="*/ 0 60000 65536"/>
                <a:gd name="T17" fmla="*/ 0 60000 65536"/>
                <a:gd name="T18" fmla="*/ 0 60000 65536"/>
                <a:gd name="T19" fmla="*/ 0 60000 65536"/>
                <a:gd name="T20" fmla="*/ 0 60000 65536"/>
                <a:gd name="T21" fmla="*/ 0 w 737"/>
                <a:gd name="T22" fmla="*/ 0 h 350"/>
                <a:gd name="T23" fmla="*/ 737 w 737"/>
                <a:gd name="T24" fmla="*/ 350 h 3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7" h="350">
                  <a:moveTo>
                    <a:pt x="241" y="349"/>
                  </a:moveTo>
                  <a:lnTo>
                    <a:pt x="736" y="236"/>
                  </a:lnTo>
                  <a:lnTo>
                    <a:pt x="736" y="97"/>
                  </a:lnTo>
                  <a:lnTo>
                    <a:pt x="524" y="0"/>
                  </a:lnTo>
                  <a:lnTo>
                    <a:pt x="0" y="115"/>
                  </a:lnTo>
                  <a:lnTo>
                    <a:pt x="0" y="234"/>
                  </a:lnTo>
                  <a:lnTo>
                    <a:pt x="241" y="349"/>
                  </a:lnTo>
                </a:path>
              </a:pathLst>
            </a:custGeom>
            <a:solidFill>
              <a:srgbClr val="DDDDDD"/>
            </a:solidFill>
            <a:ln w="9525" cap="rnd">
              <a:noFill/>
              <a:round/>
              <a:headEnd/>
              <a:tailEnd/>
            </a:ln>
          </p:spPr>
          <p:txBody>
            <a:bodyPr/>
            <a:lstStyle/>
            <a:p>
              <a:endParaRPr lang="zh-CN" altLang="en-US">
                <a:ea typeface="宋体" pitchFamily="2" charset="-122"/>
              </a:endParaRPr>
            </a:p>
          </p:txBody>
        </p:sp>
        <p:sp>
          <p:nvSpPr>
            <p:cNvPr id="20" name="Freeform 18"/>
            <p:cNvSpPr>
              <a:spLocks/>
            </p:cNvSpPr>
            <p:nvPr/>
          </p:nvSpPr>
          <p:spPr bwMode="auto">
            <a:xfrm>
              <a:off x="1035" y="3013"/>
              <a:ext cx="235" cy="212"/>
            </a:xfrm>
            <a:custGeom>
              <a:avLst/>
              <a:gdLst>
                <a:gd name="T0" fmla="*/ 0 w 235"/>
                <a:gd name="T1" fmla="*/ 102 h 212"/>
                <a:gd name="T2" fmla="*/ 0 w 235"/>
                <a:gd name="T3" fmla="*/ 0 h 212"/>
                <a:gd name="T4" fmla="*/ 227 w 235"/>
                <a:gd name="T5" fmla="*/ 94 h 212"/>
                <a:gd name="T6" fmla="*/ 234 w 235"/>
                <a:gd name="T7" fmla="*/ 211 h 212"/>
                <a:gd name="T8" fmla="*/ 0 w 235"/>
                <a:gd name="T9" fmla="*/ 102 h 212"/>
                <a:gd name="T10" fmla="*/ 0 60000 65536"/>
                <a:gd name="T11" fmla="*/ 0 60000 65536"/>
                <a:gd name="T12" fmla="*/ 0 60000 65536"/>
                <a:gd name="T13" fmla="*/ 0 60000 65536"/>
                <a:gd name="T14" fmla="*/ 0 60000 65536"/>
                <a:gd name="T15" fmla="*/ 0 w 235"/>
                <a:gd name="T16" fmla="*/ 0 h 212"/>
                <a:gd name="T17" fmla="*/ 235 w 235"/>
                <a:gd name="T18" fmla="*/ 212 h 212"/>
              </a:gdLst>
              <a:ahLst/>
              <a:cxnLst>
                <a:cxn ang="T10">
                  <a:pos x="T0" y="T1"/>
                </a:cxn>
                <a:cxn ang="T11">
                  <a:pos x="T2" y="T3"/>
                </a:cxn>
                <a:cxn ang="T12">
                  <a:pos x="T4" y="T5"/>
                </a:cxn>
                <a:cxn ang="T13">
                  <a:pos x="T6" y="T7"/>
                </a:cxn>
                <a:cxn ang="T14">
                  <a:pos x="T8" y="T9"/>
                </a:cxn>
              </a:cxnLst>
              <a:rect l="T15" t="T16" r="T17" b="T18"/>
              <a:pathLst>
                <a:path w="235" h="212">
                  <a:moveTo>
                    <a:pt x="0" y="102"/>
                  </a:moveTo>
                  <a:lnTo>
                    <a:pt x="0" y="0"/>
                  </a:lnTo>
                  <a:lnTo>
                    <a:pt x="227" y="94"/>
                  </a:lnTo>
                  <a:lnTo>
                    <a:pt x="234" y="211"/>
                  </a:lnTo>
                  <a:lnTo>
                    <a:pt x="0" y="102"/>
                  </a:lnTo>
                </a:path>
              </a:pathLst>
            </a:custGeom>
            <a:solidFill>
              <a:srgbClr val="B2B2B2"/>
            </a:solidFill>
            <a:ln w="9525" cap="rnd">
              <a:noFill/>
              <a:round/>
              <a:headEnd/>
              <a:tailEnd/>
            </a:ln>
          </p:spPr>
          <p:txBody>
            <a:bodyPr/>
            <a:lstStyle/>
            <a:p>
              <a:endParaRPr lang="zh-CN" altLang="en-US">
                <a:ea typeface="宋体" pitchFamily="2" charset="-122"/>
              </a:endParaRPr>
            </a:p>
          </p:txBody>
        </p:sp>
        <p:sp>
          <p:nvSpPr>
            <p:cNvPr id="21" name="Freeform 19"/>
            <p:cNvSpPr>
              <a:spLocks/>
            </p:cNvSpPr>
            <p:nvPr/>
          </p:nvSpPr>
          <p:spPr bwMode="auto">
            <a:xfrm>
              <a:off x="1292" y="3158"/>
              <a:ext cx="623" cy="199"/>
            </a:xfrm>
            <a:custGeom>
              <a:avLst/>
              <a:gdLst>
                <a:gd name="T0" fmla="*/ 111 w 623"/>
                <a:gd name="T1" fmla="*/ 198 h 199"/>
                <a:gd name="T2" fmla="*/ 622 w 623"/>
                <a:gd name="T3" fmla="*/ 83 h 199"/>
                <a:gd name="T4" fmla="*/ 446 w 623"/>
                <a:gd name="T5" fmla="*/ 0 h 199"/>
                <a:gd name="T6" fmla="*/ 0 w 623"/>
                <a:gd name="T7" fmla="*/ 92 h 199"/>
                <a:gd name="T8" fmla="*/ 111 w 623"/>
                <a:gd name="T9" fmla="*/ 198 h 199"/>
                <a:gd name="T10" fmla="*/ 0 60000 65536"/>
                <a:gd name="T11" fmla="*/ 0 60000 65536"/>
                <a:gd name="T12" fmla="*/ 0 60000 65536"/>
                <a:gd name="T13" fmla="*/ 0 60000 65536"/>
                <a:gd name="T14" fmla="*/ 0 60000 65536"/>
                <a:gd name="T15" fmla="*/ 0 w 623"/>
                <a:gd name="T16" fmla="*/ 0 h 199"/>
                <a:gd name="T17" fmla="*/ 623 w 623"/>
                <a:gd name="T18" fmla="*/ 199 h 199"/>
              </a:gdLst>
              <a:ahLst/>
              <a:cxnLst>
                <a:cxn ang="T10">
                  <a:pos x="T0" y="T1"/>
                </a:cxn>
                <a:cxn ang="T11">
                  <a:pos x="T2" y="T3"/>
                </a:cxn>
                <a:cxn ang="T12">
                  <a:pos x="T4" y="T5"/>
                </a:cxn>
                <a:cxn ang="T13">
                  <a:pos x="T6" y="T7"/>
                </a:cxn>
                <a:cxn ang="T14">
                  <a:pos x="T8" y="T9"/>
                </a:cxn>
              </a:cxnLst>
              <a:rect l="T15" t="T16" r="T17" b="T18"/>
              <a:pathLst>
                <a:path w="623" h="199">
                  <a:moveTo>
                    <a:pt x="111" y="198"/>
                  </a:moveTo>
                  <a:lnTo>
                    <a:pt x="622" y="83"/>
                  </a:lnTo>
                  <a:lnTo>
                    <a:pt x="446" y="0"/>
                  </a:lnTo>
                  <a:lnTo>
                    <a:pt x="0" y="92"/>
                  </a:lnTo>
                  <a:lnTo>
                    <a:pt x="111" y="198"/>
                  </a:lnTo>
                </a:path>
              </a:pathLst>
            </a:custGeom>
            <a:solidFill>
              <a:srgbClr val="868686"/>
            </a:solidFill>
            <a:ln w="9525" cap="rnd">
              <a:noFill/>
              <a:round/>
              <a:headEnd/>
              <a:tailEnd/>
            </a:ln>
          </p:spPr>
          <p:txBody>
            <a:bodyPr/>
            <a:lstStyle/>
            <a:p>
              <a:endParaRPr lang="zh-CN" altLang="en-US">
                <a:ea typeface="宋体" pitchFamily="2" charset="-122"/>
              </a:endParaRPr>
            </a:p>
          </p:txBody>
        </p:sp>
        <p:sp>
          <p:nvSpPr>
            <p:cNvPr id="22" name="Freeform 20"/>
            <p:cNvSpPr>
              <a:spLocks/>
            </p:cNvSpPr>
            <p:nvPr/>
          </p:nvSpPr>
          <p:spPr bwMode="auto">
            <a:xfrm>
              <a:off x="1297" y="3146"/>
              <a:ext cx="621" cy="200"/>
            </a:xfrm>
            <a:custGeom>
              <a:avLst/>
              <a:gdLst>
                <a:gd name="T0" fmla="*/ 110 w 621"/>
                <a:gd name="T1" fmla="*/ 199 h 200"/>
                <a:gd name="T2" fmla="*/ 620 w 621"/>
                <a:gd name="T3" fmla="*/ 83 h 200"/>
                <a:gd name="T4" fmla="*/ 444 w 621"/>
                <a:gd name="T5" fmla="*/ 0 h 200"/>
                <a:gd name="T6" fmla="*/ 0 w 621"/>
                <a:gd name="T7" fmla="*/ 96 h 200"/>
                <a:gd name="T8" fmla="*/ 110 w 621"/>
                <a:gd name="T9" fmla="*/ 199 h 200"/>
                <a:gd name="T10" fmla="*/ 0 60000 65536"/>
                <a:gd name="T11" fmla="*/ 0 60000 65536"/>
                <a:gd name="T12" fmla="*/ 0 60000 65536"/>
                <a:gd name="T13" fmla="*/ 0 60000 65536"/>
                <a:gd name="T14" fmla="*/ 0 60000 65536"/>
                <a:gd name="T15" fmla="*/ 0 w 621"/>
                <a:gd name="T16" fmla="*/ 0 h 200"/>
                <a:gd name="T17" fmla="*/ 621 w 621"/>
                <a:gd name="T18" fmla="*/ 200 h 200"/>
              </a:gdLst>
              <a:ahLst/>
              <a:cxnLst>
                <a:cxn ang="T10">
                  <a:pos x="T0" y="T1"/>
                </a:cxn>
                <a:cxn ang="T11">
                  <a:pos x="T2" y="T3"/>
                </a:cxn>
                <a:cxn ang="T12">
                  <a:pos x="T4" y="T5"/>
                </a:cxn>
                <a:cxn ang="T13">
                  <a:pos x="T6" y="T7"/>
                </a:cxn>
                <a:cxn ang="T14">
                  <a:pos x="T8" y="T9"/>
                </a:cxn>
              </a:cxnLst>
              <a:rect l="T15" t="T16" r="T17" b="T18"/>
              <a:pathLst>
                <a:path w="621" h="200">
                  <a:moveTo>
                    <a:pt x="110" y="199"/>
                  </a:moveTo>
                  <a:lnTo>
                    <a:pt x="620" y="83"/>
                  </a:lnTo>
                  <a:lnTo>
                    <a:pt x="444" y="0"/>
                  </a:lnTo>
                  <a:lnTo>
                    <a:pt x="0" y="96"/>
                  </a:lnTo>
                  <a:lnTo>
                    <a:pt x="110" y="199"/>
                  </a:lnTo>
                </a:path>
              </a:pathLst>
            </a:custGeom>
            <a:solidFill>
              <a:srgbClr val="DDDDDD"/>
            </a:solidFill>
            <a:ln w="9525" cap="rnd">
              <a:noFill/>
              <a:round/>
              <a:headEnd/>
              <a:tailEnd/>
            </a:ln>
          </p:spPr>
          <p:txBody>
            <a:bodyPr/>
            <a:lstStyle/>
            <a:p>
              <a:endParaRPr lang="zh-CN" altLang="en-US">
                <a:ea typeface="宋体" pitchFamily="2" charset="-122"/>
              </a:endParaRPr>
            </a:p>
          </p:txBody>
        </p:sp>
        <p:sp>
          <p:nvSpPr>
            <p:cNvPr id="23" name="Line 21"/>
            <p:cNvSpPr>
              <a:spLocks noChangeShapeType="1"/>
            </p:cNvSpPr>
            <p:nvPr/>
          </p:nvSpPr>
          <p:spPr bwMode="auto">
            <a:xfrm flipV="1">
              <a:off x="1312" y="3026"/>
              <a:ext cx="399" cy="91"/>
            </a:xfrm>
            <a:prstGeom prst="line">
              <a:avLst/>
            </a:prstGeom>
            <a:noFill/>
            <a:ln w="9525">
              <a:noFill/>
              <a:round/>
              <a:headEnd type="none" w="sm" len="sm"/>
              <a:tailEnd type="none" w="sm" len="sm"/>
            </a:ln>
          </p:spPr>
          <p:txBody>
            <a:bodyPr/>
            <a:lstStyle/>
            <a:p>
              <a:endParaRPr lang="zh-CN" altLang="en-US"/>
            </a:p>
          </p:txBody>
        </p:sp>
        <p:sp>
          <p:nvSpPr>
            <p:cNvPr id="24" name="Freeform 22"/>
            <p:cNvSpPr>
              <a:spLocks/>
            </p:cNvSpPr>
            <p:nvPr/>
          </p:nvSpPr>
          <p:spPr bwMode="auto">
            <a:xfrm>
              <a:off x="1312" y="3026"/>
              <a:ext cx="400" cy="92"/>
            </a:xfrm>
            <a:custGeom>
              <a:avLst/>
              <a:gdLst>
                <a:gd name="T0" fmla="*/ 0 w 400"/>
                <a:gd name="T1" fmla="*/ 91 h 92"/>
                <a:gd name="T2" fmla="*/ 399 w 400"/>
                <a:gd name="T3" fmla="*/ 0 h 92"/>
                <a:gd name="T4" fmla="*/ 0 w 400"/>
                <a:gd name="T5" fmla="*/ 91 h 92"/>
                <a:gd name="T6" fmla="*/ 0 60000 65536"/>
                <a:gd name="T7" fmla="*/ 0 60000 65536"/>
                <a:gd name="T8" fmla="*/ 0 60000 65536"/>
                <a:gd name="T9" fmla="*/ 0 w 400"/>
                <a:gd name="T10" fmla="*/ 0 h 92"/>
                <a:gd name="T11" fmla="*/ 400 w 400"/>
                <a:gd name="T12" fmla="*/ 92 h 92"/>
              </a:gdLst>
              <a:ahLst/>
              <a:cxnLst>
                <a:cxn ang="T6">
                  <a:pos x="T0" y="T1"/>
                </a:cxn>
                <a:cxn ang="T7">
                  <a:pos x="T2" y="T3"/>
                </a:cxn>
                <a:cxn ang="T8">
                  <a:pos x="T4" y="T5"/>
                </a:cxn>
              </a:cxnLst>
              <a:rect l="T9" t="T10" r="T11" b="T12"/>
              <a:pathLst>
                <a:path w="400" h="92">
                  <a:moveTo>
                    <a:pt x="0" y="91"/>
                  </a:moveTo>
                  <a:lnTo>
                    <a:pt x="399" y="0"/>
                  </a:lnTo>
                  <a:lnTo>
                    <a:pt x="0" y="91"/>
                  </a:lnTo>
                </a:path>
              </a:pathLst>
            </a:custGeom>
            <a:noFill/>
            <a:ln w="12700" cap="rnd">
              <a:solidFill>
                <a:srgbClr val="B2B2B2"/>
              </a:solidFill>
              <a:round/>
              <a:headEnd type="none" w="sm" len="sm"/>
              <a:tailEnd type="none" w="sm" len="sm"/>
            </a:ln>
          </p:spPr>
          <p:txBody>
            <a:bodyPr/>
            <a:lstStyle/>
            <a:p>
              <a:endParaRPr lang="zh-CN" altLang="en-US">
                <a:ea typeface="宋体" pitchFamily="2" charset="-122"/>
              </a:endParaRPr>
            </a:p>
          </p:txBody>
        </p:sp>
        <p:sp>
          <p:nvSpPr>
            <p:cNvPr id="25" name="Freeform 23"/>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 name="T15" fmla="*/ 0 w 84"/>
                <a:gd name="T16" fmla="*/ 0 h 27"/>
                <a:gd name="T17" fmla="*/ 84 w 84"/>
                <a:gd name="T18" fmla="*/ 27 h 27"/>
              </a:gdLst>
              <a:ahLst/>
              <a:cxnLst>
                <a:cxn ang="T10">
                  <a:pos x="T0" y="T1"/>
                </a:cxn>
                <a:cxn ang="T11">
                  <a:pos x="T2" y="T3"/>
                </a:cxn>
                <a:cxn ang="T12">
                  <a:pos x="T4" y="T5"/>
                </a:cxn>
                <a:cxn ang="T13">
                  <a:pos x="T6" y="T7"/>
                </a:cxn>
                <a:cxn ang="T14">
                  <a:pos x="T8" y="T9"/>
                </a:cxn>
              </a:cxnLst>
              <a:rect l="T15" t="T16" r="T17" b="T18"/>
              <a:pathLst>
                <a:path w="84" h="27">
                  <a:moveTo>
                    <a:pt x="0" y="17"/>
                  </a:moveTo>
                  <a:lnTo>
                    <a:pt x="81" y="0"/>
                  </a:lnTo>
                  <a:lnTo>
                    <a:pt x="83" y="8"/>
                  </a:lnTo>
                  <a:lnTo>
                    <a:pt x="1" y="26"/>
                  </a:lnTo>
                  <a:lnTo>
                    <a:pt x="0" y="17"/>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6" name="Freeform 24"/>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 name="T15" fmla="*/ 0 w 84"/>
                <a:gd name="T16" fmla="*/ 0 h 27"/>
                <a:gd name="T17" fmla="*/ 84 w 84"/>
                <a:gd name="T18" fmla="*/ 27 h 27"/>
              </a:gdLst>
              <a:ahLst/>
              <a:cxnLst>
                <a:cxn ang="T10">
                  <a:pos x="T0" y="T1"/>
                </a:cxn>
                <a:cxn ang="T11">
                  <a:pos x="T2" y="T3"/>
                </a:cxn>
                <a:cxn ang="T12">
                  <a:pos x="T4" y="T5"/>
                </a:cxn>
                <a:cxn ang="T13">
                  <a:pos x="T6" y="T7"/>
                </a:cxn>
                <a:cxn ang="T14">
                  <a:pos x="T8" y="T9"/>
                </a:cxn>
              </a:cxnLst>
              <a:rect l="T15" t="T16" r="T17" b="T18"/>
              <a:pathLst>
                <a:path w="84" h="27">
                  <a:moveTo>
                    <a:pt x="0" y="17"/>
                  </a:moveTo>
                  <a:lnTo>
                    <a:pt x="81" y="0"/>
                  </a:lnTo>
                  <a:lnTo>
                    <a:pt x="83" y="8"/>
                  </a:lnTo>
                  <a:lnTo>
                    <a:pt x="1" y="26"/>
                  </a:lnTo>
                  <a:lnTo>
                    <a:pt x="0" y="17"/>
                  </a:lnTo>
                </a:path>
              </a:pathLst>
            </a:custGeom>
            <a:solidFill>
              <a:srgbClr val="B2B2B2"/>
            </a:solidFill>
            <a:ln w="9525" cap="rnd">
              <a:noFill/>
              <a:round/>
              <a:headEnd type="none" w="sm" len="sm"/>
              <a:tailEnd type="none" w="sm" len="sm"/>
            </a:ln>
          </p:spPr>
          <p:txBody>
            <a:bodyPr/>
            <a:lstStyle/>
            <a:p>
              <a:endParaRPr lang="zh-CN" altLang="en-US">
                <a:ea typeface="宋体" pitchFamily="2" charset="-122"/>
              </a:endParaRPr>
            </a:p>
          </p:txBody>
        </p:sp>
        <p:sp>
          <p:nvSpPr>
            <p:cNvPr id="27" name="Freeform 25"/>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 name="T15" fmla="*/ 0 w 87"/>
                <a:gd name="T16" fmla="*/ 0 h 29"/>
                <a:gd name="T17" fmla="*/ 87 w 87"/>
                <a:gd name="T18" fmla="*/ 29 h 29"/>
              </a:gdLst>
              <a:ahLst/>
              <a:cxnLst>
                <a:cxn ang="T10">
                  <a:pos x="T0" y="T1"/>
                </a:cxn>
                <a:cxn ang="T11">
                  <a:pos x="T2" y="T3"/>
                </a:cxn>
                <a:cxn ang="T12">
                  <a:pos x="T4" y="T5"/>
                </a:cxn>
                <a:cxn ang="T13">
                  <a:pos x="T6" y="T7"/>
                </a:cxn>
                <a:cxn ang="T14">
                  <a:pos x="T8" y="T9"/>
                </a:cxn>
              </a:cxnLst>
              <a:rect l="T15" t="T16" r="T17" b="T18"/>
              <a:pathLst>
                <a:path w="87" h="29">
                  <a:moveTo>
                    <a:pt x="0" y="19"/>
                  </a:moveTo>
                  <a:lnTo>
                    <a:pt x="84" y="0"/>
                  </a:lnTo>
                  <a:lnTo>
                    <a:pt x="86" y="8"/>
                  </a:lnTo>
                  <a:lnTo>
                    <a:pt x="2" y="28"/>
                  </a:lnTo>
                  <a:lnTo>
                    <a:pt x="0" y="19"/>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8" name="Freeform 26"/>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 name="T15" fmla="*/ 0 w 87"/>
                <a:gd name="T16" fmla="*/ 0 h 29"/>
                <a:gd name="T17" fmla="*/ 87 w 87"/>
                <a:gd name="T18" fmla="*/ 29 h 29"/>
              </a:gdLst>
              <a:ahLst/>
              <a:cxnLst>
                <a:cxn ang="T10">
                  <a:pos x="T0" y="T1"/>
                </a:cxn>
                <a:cxn ang="T11">
                  <a:pos x="T2" y="T3"/>
                </a:cxn>
                <a:cxn ang="T12">
                  <a:pos x="T4" y="T5"/>
                </a:cxn>
                <a:cxn ang="T13">
                  <a:pos x="T6" y="T7"/>
                </a:cxn>
                <a:cxn ang="T14">
                  <a:pos x="T8" y="T9"/>
                </a:cxn>
              </a:cxnLst>
              <a:rect l="T15" t="T16" r="T17" b="T18"/>
              <a:pathLst>
                <a:path w="87" h="29">
                  <a:moveTo>
                    <a:pt x="0" y="19"/>
                  </a:moveTo>
                  <a:lnTo>
                    <a:pt x="84" y="0"/>
                  </a:lnTo>
                  <a:lnTo>
                    <a:pt x="86" y="8"/>
                  </a:lnTo>
                  <a:lnTo>
                    <a:pt x="2" y="28"/>
                  </a:lnTo>
                  <a:lnTo>
                    <a:pt x="0" y="19"/>
                  </a:lnTo>
                </a:path>
              </a:pathLst>
            </a:custGeom>
            <a:solidFill>
              <a:srgbClr val="B2B2B2"/>
            </a:solidFill>
            <a:ln w="9525" cap="rnd">
              <a:noFill/>
              <a:round/>
              <a:headEnd type="none" w="sm" len="sm"/>
              <a:tailEnd type="none" w="sm" len="sm"/>
            </a:ln>
          </p:spPr>
          <p:txBody>
            <a:bodyPr/>
            <a:lstStyle/>
            <a:p>
              <a:endParaRPr lang="zh-CN" altLang="en-US">
                <a:ea typeface="宋体" pitchFamily="2" charset="-122"/>
              </a:endParaRPr>
            </a:p>
          </p:txBody>
        </p:sp>
        <p:sp>
          <p:nvSpPr>
            <p:cNvPr id="29" name="Freeform 27"/>
            <p:cNvSpPr>
              <a:spLocks/>
            </p:cNvSpPr>
            <p:nvPr/>
          </p:nvSpPr>
          <p:spPr bwMode="auto">
            <a:xfrm>
              <a:off x="1061" y="2606"/>
              <a:ext cx="680" cy="482"/>
            </a:xfrm>
            <a:custGeom>
              <a:avLst/>
              <a:gdLst>
                <a:gd name="T0" fmla="*/ 195 w 680"/>
                <a:gd name="T1" fmla="*/ 481 h 482"/>
                <a:gd name="T2" fmla="*/ 679 w 680"/>
                <a:gd name="T3" fmla="*/ 375 h 482"/>
                <a:gd name="T4" fmla="*/ 663 w 680"/>
                <a:gd name="T5" fmla="*/ 21 h 482"/>
                <a:gd name="T6" fmla="*/ 634 w 680"/>
                <a:gd name="T7" fmla="*/ 0 h 482"/>
                <a:gd name="T8" fmla="*/ 197 w 680"/>
                <a:gd name="T9" fmla="*/ 97 h 482"/>
                <a:gd name="T10" fmla="*/ 94 w 680"/>
                <a:gd name="T11" fmla="*/ 51 h 482"/>
                <a:gd name="T12" fmla="*/ 0 w 680"/>
                <a:gd name="T13" fmla="*/ 99 h 482"/>
                <a:gd name="T14" fmla="*/ 41 w 680"/>
                <a:gd name="T15" fmla="*/ 382 h 482"/>
                <a:gd name="T16" fmla="*/ 195 w 680"/>
                <a:gd name="T17" fmla="*/ 481 h 4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0"/>
                <a:gd name="T28" fmla="*/ 0 h 482"/>
                <a:gd name="T29" fmla="*/ 680 w 680"/>
                <a:gd name="T30" fmla="*/ 482 h 4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0" h="482">
                  <a:moveTo>
                    <a:pt x="195" y="481"/>
                  </a:moveTo>
                  <a:lnTo>
                    <a:pt x="679" y="375"/>
                  </a:lnTo>
                  <a:lnTo>
                    <a:pt x="663" y="21"/>
                  </a:lnTo>
                  <a:lnTo>
                    <a:pt x="634" y="0"/>
                  </a:lnTo>
                  <a:lnTo>
                    <a:pt x="197" y="97"/>
                  </a:lnTo>
                  <a:lnTo>
                    <a:pt x="94" y="51"/>
                  </a:lnTo>
                  <a:lnTo>
                    <a:pt x="0" y="99"/>
                  </a:lnTo>
                  <a:lnTo>
                    <a:pt x="41" y="382"/>
                  </a:lnTo>
                  <a:lnTo>
                    <a:pt x="195" y="481"/>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30" name="Freeform 28"/>
            <p:cNvSpPr>
              <a:spLocks/>
            </p:cNvSpPr>
            <p:nvPr/>
          </p:nvSpPr>
          <p:spPr bwMode="auto">
            <a:xfrm>
              <a:off x="1051" y="2588"/>
              <a:ext cx="699" cy="488"/>
            </a:xfrm>
            <a:custGeom>
              <a:avLst/>
              <a:gdLst>
                <a:gd name="T0" fmla="*/ 119 w 699"/>
                <a:gd name="T1" fmla="*/ 435 h 488"/>
                <a:gd name="T2" fmla="*/ 217 w 699"/>
                <a:gd name="T3" fmla="*/ 487 h 488"/>
                <a:gd name="T4" fmla="*/ 698 w 699"/>
                <a:gd name="T5" fmla="*/ 375 h 488"/>
                <a:gd name="T6" fmla="*/ 682 w 699"/>
                <a:gd name="T7" fmla="*/ 21 h 488"/>
                <a:gd name="T8" fmla="*/ 653 w 699"/>
                <a:gd name="T9" fmla="*/ 0 h 488"/>
                <a:gd name="T10" fmla="*/ 215 w 699"/>
                <a:gd name="T11" fmla="*/ 96 h 488"/>
                <a:gd name="T12" fmla="*/ 112 w 699"/>
                <a:gd name="T13" fmla="*/ 52 h 488"/>
                <a:gd name="T14" fmla="*/ 14 w 699"/>
                <a:gd name="T15" fmla="*/ 85 h 488"/>
                <a:gd name="T16" fmla="*/ 0 w 699"/>
                <a:gd name="T17" fmla="*/ 96 h 488"/>
                <a:gd name="T18" fmla="*/ 0 w 699"/>
                <a:gd name="T19" fmla="*/ 338 h 488"/>
                <a:gd name="T20" fmla="*/ 119 w 699"/>
                <a:gd name="T21" fmla="*/ 435 h 4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9"/>
                <a:gd name="T34" fmla="*/ 0 h 488"/>
                <a:gd name="T35" fmla="*/ 699 w 699"/>
                <a:gd name="T36" fmla="*/ 488 h 4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9" h="488">
                  <a:moveTo>
                    <a:pt x="119" y="435"/>
                  </a:moveTo>
                  <a:lnTo>
                    <a:pt x="217" y="487"/>
                  </a:lnTo>
                  <a:lnTo>
                    <a:pt x="698" y="375"/>
                  </a:lnTo>
                  <a:lnTo>
                    <a:pt x="682" y="21"/>
                  </a:lnTo>
                  <a:lnTo>
                    <a:pt x="653" y="0"/>
                  </a:lnTo>
                  <a:lnTo>
                    <a:pt x="215" y="96"/>
                  </a:lnTo>
                  <a:lnTo>
                    <a:pt x="112" y="52"/>
                  </a:lnTo>
                  <a:lnTo>
                    <a:pt x="14" y="85"/>
                  </a:lnTo>
                  <a:lnTo>
                    <a:pt x="0" y="96"/>
                  </a:lnTo>
                  <a:lnTo>
                    <a:pt x="0" y="338"/>
                  </a:lnTo>
                  <a:lnTo>
                    <a:pt x="119" y="435"/>
                  </a:lnTo>
                </a:path>
              </a:pathLst>
            </a:custGeom>
            <a:solidFill>
              <a:srgbClr val="DDDDDD"/>
            </a:solidFill>
            <a:ln w="9525" cap="rnd">
              <a:noFill/>
              <a:round/>
              <a:headEnd/>
              <a:tailEnd/>
            </a:ln>
          </p:spPr>
          <p:txBody>
            <a:bodyPr/>
            <a:lstStyle/>
            <a:p>
              <a:endParaRPr lang="zh-CN" altLang="en-US">
                <a:ea typeface="宋体" pitchFamily="2" charset="-122"/>
              </a:endParaRPr>
            </a:p>
          </p:txBody>
        </p:sp>
        <p:sp>
          <p:nvSpPr>
            <p:cNvPr id="31" name="Freeform 29"/>
            <p:cNvSpPr>
              <a:spLocks/>
            </p:cNvSpPr>
            <p:nvPr/>
          </p:nvSpPr>
          <p:spPr bwMode="auto">
            <a:xfrm>
              <a:off x="1061" y="2656"/>
              <a:ext cx="91" cy="332"/>
            </a:xfrm>
            <a:custGeom>
              <a:avLst/>
              <a:gdLst>
                <a:gd name="T0" fmla="*/ 0 w 91"/>
                <a:gd name="T1" fmla="*/ 258 h 332"/>
                <a:gd name="T2" fmla="*/ 3 w 91"/>
                <a:gd name="T3" fmla="*/ 32 h 332"/>
                <a:gd name="T4" fmla="*/ 90 w 91"/>
                <a:gd name="T5" fmla="*/ 0 h 332"/>
                <a:gd name="T6" fmla="*/ 88 w 91"/>
                <a:gd name="T7" fmla="*/ 331 h 332"/>
                <a:gd name="T8" fmla="*/ 0 w 91"/>
                <a:gd name="T9" fmla="*/ 258 h 332"/>
                <a:gd name="T10" fmla="*/ 0 60000 65536"/>
                <a:gd name="T11" fmla="*/ 0 60000 65536"/>
                <a:gd name="T12" fmla="*/ 0 60000 65536"/>
                <a:gd name="T13" fmla="*/ 0 60000 65536"/>
                <a:gd name="T14" fmla="*/ 0 60000 65536"/>
                <a:gd name="T15" fmla="*/ 0 w 91"/>
                <a:gd name="T16" fmla="*/ 0 h 332"/>
                <a:gd name="T17" fmla="*/ 91 w 91"/>
                <a:gd name="T18" fmla="*/ 332 h 332"/>
              </a:gdLst>
              <a:ahLst/>
              <a:cxnLst>
                <a:cxn ang="T10">
                  <a:pos x="T0" y="T1"/>
                </a:cxn>
                <a:cxn ang="T11">
                  <a:pos x="T2" y="T3"/>
                </a:cxn>
                <a:cxn ang="T12">
                  <a:pos x="T4" y="T5"/>
                </a:cxn>
                <a:cxn ang="T13">
                  <a:pos x="T6" y="T7"/>
                </a:cxn>
                <a:cxn ang="T14">
                  <a:pos x="T8" y="T9"/>
                </a:cxn>
              </a:cxnLst>
              <a:rect l="T15" t="T16" r="T17" b="T18"/>
              <a:pathLst>
                <a:path w="91" h="332">
                  <a:moveTo>
                    <a:pt x="0" y="258"/>
                  </a:moveTo>
                  <a:lnTo>
                    <a:pt x="3" y="32"/>
                  </a:lnTo>
                  <a:lnTo>
                    <a:pt x="90" y="0"/>
                  </a:lnTo>
                  <a:lnTo>
                    <a:pt x="88" y="331"/>
                  </a:lnTo>
                  <a:lnTo>
                    <a:pt x="0" y="258"/>
                  </a:lnTo>
                </a:path>
              </a:pathLst>
            </a:custGeom>
            <a:solidFill>
              <a:srgbClr val="B2B2B2"/>
            </a:solidFill>
            <a:ln w="9525" cap="rnd">
              <a:noFill/>
              <a:round/>
              <a:headEnd/>
              <a:tailEnd/>
            </a:ln>
          </p:spPr>
          <p:txBody>
            <a:bodyPr/>
            <a:lstStyle/>
            <a:p>
              <a:endParaRPr lang="zh-CN" altLang="en-US">
                <a:ea typeface="宋体" pitchFamily="2" charset="-122"/>
              </a:endParaRPr>
            </a:p>
          </p:txBody>
        </p:sp>
        <p:sp>
          <p:nvSpPr>
            <p:cNvPr id="32" name="Freeform 30"/>
            <p:cNvSpPr>
              <a:spLocks/>
            </p:cNvSpPr>
            <p:nvPr/>
          </p:nvSpPr>
          <p:spPr bwMode="auto">
            <a:xfrm>
              <a:off x="1177" y="2665"/>
              <a:ext cx="81" cy="386"/>
            </a:xfrm>
            <a:custGeom>
              <a:avLst/>
              <a:gdLst>
                <a:gd name="T0" fmla="*/ 0 w 81"/>
                <a:gd name="T1" fmla="*/ 346 h 386"/>
                <a:gd name="T2" fmla="*/ 80 w 81"/>
                <a:gd name="T3" fmla="*/ 385 h 386"/>
                <a:gd name="T4" fmla="*/ 80 w 81"/>
                <a:gd name="T5" fmla="*/ 34 h 386"/>
                <a:gd name="T6" fmla="*/ 5 w 81"/>
                <a:gd name="T7" fmla="*/ 0 h 386"/>
                <a:gd name="T8" fmla="*/ 0 w 81"/>
                <a:gd name="T9" fmla="*/ 346 h 386"/>
                <a:gd name="T10" fmla="*/ 0 60000 65536"/>
                <a:gd name="T11" fmla="*/ 0 60000 65536"/>
                <a:gd name="T12" fmla="*/ 0 60000 65536"/>
                <a:gd name="T13" fmla="*/ 0 60000 65536"/>
                <a:gd name="T14" fmla="*/ 0 60000 65536"/>
                <a:gd name="T15" fmla="*/ 0 w 81"/>
                <a:gd name="T16" fmla="*/ 0 h 386"/>
                <a:gd name="T17" fmla="*/ 81 w 81"/>
                <a:gd name="T18" fmla="*/ 386 h 386"/>
              </a:gdLst>
              <a:ahLst/>
              <a:cxnLst>
                <a:cxn ang="T10">
                  <a:pos x="T0" y="T1"/>
                </a:cxn>
                <a:cxn ang="T11">
                  <a:pos x="T2" y="T3"/>
                </a:cxn>
                <a:cxn ang="T12">
                  <a:pos x="T4" y="T5"/>
                </a:cxn>
                <a:cxn ang="T13">
                  <a:pos x="T6" y="T7"/>
                </a:cxn>
                <a:cxn ang="T14">
                  <a:pos x="T8" y="T9"/>
                </a:cxn>
              </a:cxnLst>
              <a:rect l="T15" t="T16" r="T17" b="T18"/>
              <a:pathLst>
                <a:path w="81" h="386">
                  <a:moveTo>
                    <a:pt x="0" y="346"/>
                  </a:moveTo>
                  <a:lnTo>
                    <a:pt x="80" y="385"/>
                  </a:lnTo>
                  <a:lnTo>
                    <a:pt x="80" y="34"/>
                  </a:lnTo>
                  <a:lnTo>
                    <a:pt x="5" y="0"/>
                  </a:lnTo>
                  <a:lnTo>
                    <a:pt x="0" y="346"/>
                  </a:lnTo>
                </a:path>
              </a:pathLst>
            </a:custGeom>
            <a:solidFill>
              <a:srgbClr val="B2B2B2"/>
            </a:solidFill>
            <a:ln w="9525" cap="rnd">
              <a:noFill/>
              <a:round/>
              <a:headEnd/>
              <a:tailEnd/>
            </a:ln>
          </p:spPr>
          <p:txBody>
            <a:bodyPr/>
            <a:lstStyle/>
            <a:p>
              <a:endParaRPr lang="zh-CN" altLang="en-US">
                <a:ea typeface="宋体" pitchFamily="2" charset="-122"/>
              </a:endParaRPr>
            </a:p>
          </p:txBody>
        </p:sp>
        <p:sp>
          <p:nvSpPr>
            <p:cNvPr id="33" name="Freeform 31"/>
            <p:cNvSpPr>
              <a:spLocks/>
            </p:cNvSpPr>
            <p:nvPr/>
          </p:nvSpPr>
          <p:spPr bwMode="auto">
            <a:xfrm>
              <a:off x="1339" y="2647"/>
              <a:ext cx="348" cy="364"/>
            </a:xfrm>
            <a:custGeom>
              <a:avLst/>
              <a:gdLst>
                <a:gd name="T0" fmla="*/ 347 w 348"/>
                <a:gd name="T1" fmla="*/ 285 h 364"/>
                <a:gd name="T2" fmla="*/ 0 w 348"/>
                <a:gd name="T3" fmla="*/ 363 h 364"/>
                <a:gd name="T4" fmla="*/ 1 w 348"/>
                <a:gd name="T5" fmla="*/ 78 h 364"/>
                <a:gd name="T6" fmla="*/ 336 w 348"/>
                <a:gd name="T7" fmla="*/ 0 h 364"/>
                <a:gd name="T8" fmla="*/ 347 w 348"/>
                <a:gd name="T9" fmla="*/ 285 h 364"/>
                <a:gd name="T10" fmla="*/ 0 60000 65536"/>
                <a:gd name="T11" fmla="*/ 0 60000 65536"/>
                <a:gd name="T12" fmla="*/ 0 60000 65536"/>
                <a:gd name="T13" fmla="*/ 0 60000 65536"/>
                <a:gd name="T14" fmla="*/ 0 60000 65536"/>
                <a:gd name="T15" fmla="*/ 0 w 348"/>
                <a:gd name="T16" fmla="*/ 0 h 364"/>
                <a:gd name="T17" fmla="*/ 348 w 348"/>
                <a:gd name="T18" fmla="*/ 364 h 364"/>
              </a:gdLst>
              <a:ahLst/>
              <a:cxnLst>
                <a:cxn ang="T10">
                  <a:pos x="T0" y="T1"/>
                </a:cxn>
                <a:cxn ang="T11">
                  <a:pos x="T2" y="T3"/>
                </a:cxn>
                <a:cxn ang="T12">
                  <a:pos x="T4" y="T5"/>
                </a:cxn>
                <a:cxn ang="T13">
                  <a:pos x="T6" y="T7"/>
                </a:cxn>
                <a:cxn ang="T14">
                  <a:pos x="T8" y="T9"/>
                </a:cxn>
              </a:cxnLst>
              <a:rect l="T15" t="T16" r="T17" b="T18"/>
              <a:pathLst>
                <a:path w="348" h="364">
                  <a:moveTo>
                    <a:pt x="347" y="285"/>
                  </a:moveTo>
                  <a:lnTo>
                    <a:pt x="0" y="363"/>
                  </a:lnTo>
                  <a:lnTo>
                    <a:pt x="1" y="78"/>
                  </a:lnTo>
                  <a:lnTo>
                    <a:pt x="336" y="0"/>
                  </a:lnTo>
                  <a:lnTo>
                    <a:pt x="347" y="285"/>
                  </a:lnTo>
                </a:path>
              </a:pathLst>
            </a:custGeom>
            <a:solidFill>
              <a:srgbClr val="032896"/>
            </a:solidFill>
            <a:ln w="9525" cap="rnd">
              <a:noFill/>
              <a:round/>
              <a:headEnd/>
              <a:tailEnd/>
            </a:ln>
          </p:spPr>
          <p:txBody>
            <a:bodyPr/>
            <a:lstStyle/>
            <a:p>
              <a:endParaRPr lang="zh-CN" altLang="en-US">
                <a:ea typeface="宋体" pitchFamily="2" charset="-122"/>
              </a:endParaRPr>
            </a:p>
          </p:txBody>
        </p:sp>
        <p:sp>
          <p:nvSpPr>
            <p:cNvPr id="34" name="Freeform 32"/>
            <p:cNvSpPr>
              <a:spLocks/>
            </p:cNvSpPr>
            <p:nvPr/>
          </p:nvSpPr>
          <p:spPr bwMode="auto">
            <a:xfrm>
              <a:off x="1163" y="2544"/>
              <a:ext cx="542" cy="141"/>
            </a:xfrm>
            <a:custGeom>
              <a:avLst/>
              <a:gdLst>
                <a:gd name="T0" fmla="*/ 439 w 542"/>
                <a:gd name="T1" fmla="*/ 0 h 141"/>
                <a:gd name="T2" fmla="*/ 541 w 542"/>
                <a:gd name="T3" fmla="*/ 43 h 141"/>
                <a:gd name="T4" fmla="*/ 103 w 542"/>
                <a:gd name="T5" fmla="*/ 140 h 141"/>
                <a:gd name="T6" fmla="*/ 0 w 542"/>
                <a:gd name="T7" fmla="*/ 97 h 141"/>
                <a:gd name="T8" fmla="*/ 439 w 542"/>
                <a:gd name="T9" fmla="*/ 0 h 141"/>
                <a:gd name="T10" fmla="*/ 0 60000 65536"/>
                <a:gd name="T11" fmla="*/ 0 60000 65536"/>
                <a:gd name="T12" fmla="*/ 0 60000 65536"/>
                <a:gd name="T13" fmla="*/ 0 60000 65536"/>
                <a:gd name="T14" fmla="*/ 0 60000 65536"/>
                <a:gd name="T15" fmla="*/ 0 w 542"/>
                <a:gd name="T16" fmla="*/ 0 h 141"/>
                <a:gd name="T17" fmla="*/ 542 w 542"/>
                <a:gd name="T18" fmla="*/ 141 h 141"/>
              </a:gdLst>
              <a:ahLst/>
              <a:cxnLst>
                <a:cxn ang="T10">
                  <a:pos x="T0" y="T1"/>
                </a:cxn>
                <a:cxn ang="T11">
                  <a:pos x="T2" y="T3"/>
                </a:cxn>
                <a:cxn ang="T12">
                  <a:pos x="T4" y="T5"/>
                </a:cxn>
                <a:cxn ang="T13">
                  <a:pos x="T6" y="T7"/>
                </a:cxn>
                <a:cxn ang="T14">
                  <a:pos x="T8" y="T9"/>
                </a:cxn>
              </a:cxnLst>
              <a:rect l="T15" t="T16" r="T17" b="T18"/>
              <a:pathLst>
                <a:path w="542" h="141">
                  <a:moveTo>
                    <a:pt x="439" y="0"/>
                  </a:moveTo>
                  <a:lnTo>
                    <a:pt x="541" y="43"/>
                  </a:lnTo>
                  <a:lnTo>
                    <a:pt x="103" y="140"/>
                  </a:lnTo>
                  <a:lnTo>
                    <a:pt x="0" y="97"/>
                  </a:lnTo>
                  <a:lnTo>
                    <a:pt x="439" y="0"/>
                  </a:lnTo>
                </a:path>
              </a:pathLst>
            </a:custGeom>
            <a:solidFill>
              <a:srgbClr val="B2B2B2"/>
            </a:solidFill>
            <a:ln w="9525" cap="rnd">
              <a:noFill/>
              <a:round/>
              <a:headEnd/>
              <a:tailEnd/>
            </a:ln>
          </p:spPr>
          <p:txBody>
            <a:bodyPr/>
            <a:lstStyle/>
            <a:p>
              <a:endParaRPr lang="zh-CN" altLang="en-US">
                <a:ea typeface="宋体" pitchFamily="2" charset="-122"/>
              </a:endParaRPr>
            </a:p>
          </p:txBody>
        </p:sp>
      </p:grpSp>
      <p:sp>
        <p:nvSpPr>
          <p:cNvPr id="35" name="Oval 33"/>
          <p:cNvSpPr>
            <a:spLocks noChangeArrowheads="1"/>
          </p:cNvSpPr>
          <p:nvPr/>
        </p:nvSpPr>
        <p:spPr bwMode="blackWhite">
          <a:xfrm>
            <a:off x="2278089" y="4079874"/>
            <a:ext cx="1620837" cy="574675"/>
          </a:xfrm>
          <a:prstGeom prst="ellipse">
            <a:avLst/>
          </a:prstGeom>
          <a:solidFill>
            <a:srgbClr val="FFCC33"/>
          </a:solidFill>
          <a:ln w="25400">
            <a:solidFill>
              <a:srgbClr val="000000"/>
            </a:solidFill>
            <a:round/>
            <a:headEnd/>
            <a:tailEnd/>
          </a:ln>
        </p:spPr>
        <p:txBody>
          <a:bodyPr wrap="none" lIns="46038" tIns="46038" rIns="46038" bIns="46038" anchor="ctr"/>
          <a:lstStyle/>
          <a:p>
            <a:pPr defTabSz="822325" eaLnBrk="0" hangingPunct="0">
              <a:lnSpc>
                <a:spcPct val="95000"/>
              </a:lnSpc>
              <a:buClrTx/>
              <a:buFontTx/>
              <a:buNone/>
            </a:pPr>
            <a:r>
              <a:rPr lang="en-US" altLang="zh-CN">
                <a:ea typeface="宋体" pitchFamily="2" charset="-122"/>
              </a:rPr>
              <a:t>User</a:t>
            </a:r>
            <a:br>
              <a:rPr lang="en-US" altLang="zh-CN">
                <a:ea typeface="宋体" pitchFamily="2" charset="-122"/>
              </a:rPr>
            </a:br>
            <a:r>
              <a:rPr lang="en-US" altLang="zh-CN">
                <a:ea typeface="宋体" pitchFamily="2" charset="-122"/>
              </a:rPr>
              <a:t>process</a:t>
            </a:r>
          </a:p>
        </p:txBody>
      </p:sp>
      <p:sp>
        <p:nvSpPr>
          <p:cNvPr id="36" name="Oval 34"/>
          <p:cNvSpPr>
            <a:spLocks noChangeArrowheads="1"/>
          </p:cNvSpPr>
          <p:nvPr/>
        </p:nvSpPr>
        <p:spPr bwMode="blackWhite">
          <a:xfrm>
            <a:off x="4154514" y="3214686"/>
            <a:ext cx="1620837" cy="576263"/>
          </a:xfrm>
          <a:prstGeom prst="ellipse">
            <a:avLst/>
          </a:prstGeom>
          <a:solidFill>
            <a:srgbClr val="99CCFF"/>
          </a:solidFill>
          <a:ln w="25400">
            <a:solidFill>
              <a:srgbClr val="000000"/>
            </a:solidFill>
            <a:round/>
            <a:headEnd/>
            <a:tailEnd/>
          </a:ln>
        </p:spPr>
        <p:txBody>
          <a:bodyPr wrap="none" lIns="46038" tIns="46038" rIns="46038" bIns="46038" anchor="ctr"/>
          <a:lstStyle/>
          <a:p>
            <a:pPr defTabSz="822325" eaLnBrk="0" hangingPunct="0">
              <a:lnSpc>
                <a:spcPct val="95000"/>
              </a:lnSpc>
              <a:buClrTx/>
              <a:buFontTx/>
              <a:buNone/>
            </a:pPr>
            <a:r>
              <a:rPr lang="en-US" altLang="zh-CN">
                <a:ea typeface="宋体" pitchFamily="2" charset="-122"/>
              </a:rPr>
              <a:t>Server</a:t>
            </a:r>
            <a:br>
              <a:rPr lang="en-US" altLang="zh-CN">
                <a:ea typeface="宋体" pitchFamily="2" charset="-122"/>
              </a:rPr>
            </a:br>
            <a:r>
              <a:rPr lang="en-US" altLang="zh-CN">
                <a:ea typeface="宋体" pitchFamily="2" charset="-122"/>
              </a:rPr>
              <a:t>process</a:t>
            </a:r>
          </a:p>
        </p:txBody>
      </p:sp>
      <p:sp>
        <p:nvSpPr>
          <p:cNvPr id="37" name="Freeform 35"/>
          <p:cNvSpPr>
            <a:spLocks/>
          </p:cNvSpPr>
          <p:nvPr/>
        </p:nvSpPr>
        <p:spPr bwMode="auto">
          <a:xfrm>
            <a:off x="3867176" y="3784599"/>
            <a:ext cx="993775" cy="536575"/>
          </a:xfrm>
          <a:custGeom>
            <a:avLst/>
            <a:gdLst>
              <a:gd name="T0" fmla="*/ 0 w 713"/>
              <a:gd name="T1" fmla="*/ 318 h 319"/>
              <a:gd name="T2" fmla="*/ 270 w 713"/>
              <a:gd name="T3" fmla="*/ 217 h 319"/>
              <a:gd name="T4" fmla="*/ 220 w 713"/>
              <a:gd name="T5" fmla="*/ 110 h 319"/>
              <a:gd name="T6" fmla="*/ 497 w 713"/>
              <a:gd name="T7" fmla="*/ 201 h 319"/>
              <a:gd name="T8" fmla="*/ 455 w 713"/>
              <a:gd name="T9" fmla="*/ 108 h 319"/>
              <a:gd name="T10" fmla="*/ 712 w 713"/>
              <a:gd name="T11" fmla="*/ 0 h 319"/>
              <a:gd name="T12" fmla="*/ 0 60000 65536"/>
              <a:gd name="T13" fmla="*/ 0 60000 65536"/>
              <a:gd name="T14" fmla="*/ 0 60000 65536"/>
              <a:gd name="T15" fmla="*/ 0 60000 65536"/>
              <a:gd name="T16" fmla="*/ 0 60000 65536"/>
              <a:gd name="T17" fmla="*/ 0 60000 65536"/>
              <a:gd name="T18" fmla="*/ 0 w 713"/>
              <a:gd name="T19" fmla="*/ 0 h 319"/>
              <a:gd name="T20" fmla="*/ 713 w 713"/>
              <a:gd name="T21" fmla="*/ 319 h 319"/>
            </a:gdLst>
            <a:ahLst/>
            <a:cxnLst>
              <a:cxn ang="T12">
                <a:pos x="T0" y="T1"/>
              </a:cxn>
              <a:cxn ang="T13">
                <a:pos x="T2" y="T3"/>
              </a:cxn>
              <a:cxn ang="T14">
                <a:pos x="T4" y="T5"/>
              </a:cxn>
              <a:cxn ang="T15">
                <a:pos x="T6" y="T7"/>
              </a:cxn>
              <a:cxn ang="T16">
                <a:pos x="T8" y="T9"/>
              </a:cxn>
              <a:cxn ang="T17">
                <a:pos x="T10" y="T11"/>
              </a:cxn>
            </a:cxnLst>
            <a:rect l="T18" t="T19" r="T20" b="T21"/>
            <a:pathLst>
              <a:path w="713" h="319">
                <a:moveTo>
                  <a:pt x="0" y="318"/>
                </a:moveTo>
                <a:lnTo>
                  <a:pt x="270" y="217"/>
                </a:lnTo>
                <a:lnTo>
                  <a:pt x="220" y="110"/>
                </a:lnTo>
                <a:lnTo>
                  <a:pt x="497" y="201"/>
                </a:lnTo>
                <a:lnTo>
                  <a:pt x="455" y="108"/>
                </a:lnTo>
                <a:lnTo>
                  <a:pt x="712" y="0"/>
                </a:lnTo>
              </a:path>
            </a:pathLst>
          </a:custGeom>
          <a:noFill/>
          <a:ln w="25400" cap="rnd">
            <a:solidFill>
              <a:schemeClr val="tx1"/>
            </a:solidFill>
            <a:round/>
            <a:headEnd type="stealth" w="med" len="lg"/>
            <a:tailEnd type="stealth" w="med" len="lg"/>
          </a:ln>
        </p:spPr>
        <p:txBody>
          <a:bodyPr/>
          <a:lstStyle/>
          <a:p>
            <a:endParaRPr lang="zh-CN" altLang="en-US">
              <a:ea typeface="宋体" pitchFamily="2" charset="-122"/>
            </a:endParaRPr>
          </a:p>
        </p:txBody>
      </p:sp>
      <p:grpSp>
        <p:nvGrpSpPr>
          <p:cNvPr id="38" name="Group 36"/>
          <p:cNvGrpSpPr>
            <a:grpSpLocks/>
          </p:cNvGrpSpPr>
          <p:nvPr/>
        </p:nvGrpSpPr>
        <p:grpSpPr bwMode="auto">
          <a:xfrm>
            <a:off x="5645176" y="4008436"/>
            <a:ext cx="2641600" cy="2009775"/>
            <a:chOff x="3456" y="1329"/>
            <a:chExt cx="1664" cy="1266"/>
          </a:xfrm>
        </p:grpSpPr>
        <p:sp>
          <p:nvSpPr>
            <p:cNvPr id="39" name="Rectangle 37"/>
            <p:cNvSpPr>
              <a:spLocks noChangeArrowheads="1"/>
            </p:cNvSpPr>
            <p:nvPr/>
          </p:nvSpPr>
          <p:spPr bwMode="blackWhite">
            <a:xfrm>
              <a:off x="3456" y="1334"/>
              <a:ext cx="1664" cy="1261"/>
            </a:xfrm>
            <a:prstGeom prst="rect">
              <a:avLst/>
            </a:prstGeom>
            <a:noFill/>
            <a:ln w="25400">
              <a:solidFill>
                <a:schemeClr val="bg2"/>
              </a:solidFill>
              <a:miter lim="800000"/>
              <a:headEnd/>
              <a:tailEnd/>
            </a:ln>
          </p:spPr>
          <p:txBody>
            <a:bodyPr wrap="none" anchor="ctr"/>
            <a:lstStyle/>
            <a:p>
              <a:endParaRPr lang="zh-CN" altLang="en-US">
                <a:ea typeface="宋体" pitchFamily="2" charset="-122"/>
              </a:endParaRPr>
            </a:p>
          </p:txBody>
        </p:sp>
        <p:sp>
          <p:nvSpPr>
            <p:cNvPr id="40" name="Rectangle 38"/>
            <p:cNvSpPr>
              <a:spLocks noChangeArrowheads="1"/>
            </p:cNvSpPr>
            <p:nvPr/>
          </p:nvSpPr>
          <p:spPr bwMode="blackWhite">
            <a:xfrm>
              <a:off x="3596" y="1533"/>
              <a:ext cx="1386" cy="619"/>
            </a:xfrm>
            <a:prstGeom prst="rect">
              <a:avLst/>
            </a:prstGeom>
            <a:solidFill>
              <a:srgbClr val="FF6699"/>
            </a:solidFill>
            <a:ln w="25400">
              <a:solidFill>
                <a:srgbClr val="000000"/>
              </a:solidFill>
              <a:miter lim="800000"/>
              <a:headEnd/>
              <a:tailEnd/>
            </a:ln>
          </p:spPr>
          <p:txBody>
            <a:bodyPr wrap="none" lIns="46038" tIns="46038" rIns="46038" bIns="46038" anchorCtr="1"/>
            <a:lstStyle/>
            <a:p>
              <a:endParaRPr lang="zh-CN" altLang="en-US">
                <a:ea typeface="宋体" pitchFamily="2" charset="-122"/>
              </a:endParaRPr>
            </a:p>
          </p:txBody>
        </p:sp>
        <p:sp>
          <p:nvSpPr>
            <p:cNvPr id="41" name="Rectangle 39"/>
            <p:cNvSpPr>
              <a:spLocks noChangeArrowheads="1"/>
            </p:cNvSpPr>
            <p:nvPr/>
          </p:nvSpPr>
          <p:spPr bwMode="blackWhite">
            <a:xfrm>
              <a:off x="3629" y="1611"/>
              <a:ext cx="1305" cy="381"/>
            </a:xfrm>
            <a:prstGeom prst="rect">
              <a:avLst/>
            </a:prstGeom>
            <a:solidFill>
              <a:srgbClr val="CCCCCC"/>
            </a:solidFill>
            <a:ln w="25400">
              <a:solidFill>
                <a:srgbClr val="000000"/>
              </a:solidFill>
              <a:miter lim="800000"/>
              <a:headEnd/>
              <a:tailEnd/>
            </a:ln>
          </p:spPr>
          <p:txBody>
            <a:bodyPr wrap="none" lIns="46038" tIns="46038" rIns="46038" bIns="46038" anchorCtr="1"/>
            <a:lstStyle/>
            <a:p>
              <a:endParaRPr lang="zh-CN" altLang="en-US">
                <a:ea typeface="宋体" pitchFamily="2" charset="-122"/>
              </a:endParaRPr>
            </a:p>
          </p:txBody>
        </p:sp>
        <p:sp>
          <p:nvSpPr>
            <p:cNvPr id="42" name="Rectangle 40"/>
            <p:cNvSpPr>
              <a:spLocks noChangeArrowheads="1"/>
            </p:cNvSpPr>
            <p:nvPr/>
          </p:nvSpPr>
          <p:spPr bwMode="blackWhite">
            <a:xfrm>
              <a:off x="4467" y="1626"/>
              <a:ext cx="432" cy="346"/>
            </a:xfrm>
            <a:prstGeom prst="rect">
              <a:avLst/>
            </a:prstGeom>
            <a:solidFill>
              <a:srgbClr val="FFCC33"/>
            </a:solidFill>
            <a:ln w="25400">
              <a:solidFill>
                <a:srgbClr val="000000"/>
              </a:solidFill>
              <a:miter lim="800000"/>
              <a:headEnd/>
              <a:tailEnd/>
            </a:ln>
          </p:spPr>
          <p:txBody>
            <a:bodyPr wrap="none" lIns="46038" tIns="46038" rIns="46038" bIns="46038" anchorCtr="1"/>
            <a:lstStyle/>
            <a:p>
              <a:endParaRPr lang="zh-CN" altLang="en-US">
                <a:ea typeface="宋体" pitchFamily="2" charset="-122"/>
              </a:endParaRPr>
            </a:p>
          </p:txBody>
        </p:sp>
        <p:sp>
          <p:nvSpPr>
            <p:cNvPr id="43" name="Rectangle 41"/>
            <p:cNvSpPr>
              <a:spLocks noChangeArrowheads="1"/>
            </p:cNvSpPr>
            <p:nvPr/>
          </p:nvSpPr>
          <p:spPr bwMode="blackWhite">
            <a:xfrm>
              <a:off x="4502" y="1847"/>
              <a:ext cx="365" cy="107"/>
            </a:xfrm>
            <a:prstGeom prst="rect">
              <a:avLst/>
            </a:prstGeom>
            <a:solidFill>
              <a:srgbClr val="99CCFF"/>
            </a:solidFill>
            <a:ln w="25400">
              <a:solidFill>
                <a:srgbClr val="000000"/>
              </a:solidFill>
              <a:miter lim="800000"/>
              <a:headEnd/>
              <a:tailEnd/>
            </a:ln>
          </p:spPr>
          <p:txBody>
            <a:bodyPr wrap="none" lIns="46038" tIns="46038" rIns="46038" bIns="46038" anchor="ctr"/>
            <a:lstStyle/>
            <a:p>
              <a:endParaRPr lang="zh-CN" altLang="en-US">
                <a:ea typeface="宋体" pitchFamily="2" charset="-122"/>
              </a:endParaRPr>
            </a:p>
          </p:txBody>
        </p:sp>
        <p:sp>
          <p:nvSpPr>
            <p:cNvPr id="44" name="Rectangle 42"/>
            <p:cNvSpPr>
              <a:spLocks noChangeArrowheads="1"/>
            </p:cNvSpPr>
            <p:nvPr/>
          </p:nvSpPr>
          <p:spPr bwMode="blackWhite">
            <a:xfrm>
              <a:off x="4502" y="1698"/>
              <a:ext cx="365" cy="122"/>
            </a:xfrm>
            <a:prstGeom prst="rect">
              <a:avLst/>
            </a:prstGeom>
            <a:solidFill>
              <a:srgbClr val="99CCFF"/>
            </a:solidFill>
            <a:ln w="25400">
              <a:solidFill>
                <a:srgbClr val="000000"/>
              </a:solidFill>
              <a:miter lim="800000"/>
              <a:headEnd/>
              <a:tailEnd/>
            </a:ln>
          </p:spPr>
          <p:txBody>
            <a:bodyPr wrap="none" lIns="46038" tIns="46038" rIns="46038" bIns="46038" anchor="ctr"/>
            <a:lstStyle/>
            <a:p>
              <a:endParaRPr lang="zh-CN" altLang="en-US">
                <a:ea typeface="宋体" pitchFamily="2" charset="-122"/>
              </a:endParaRPr>
            </a:p>
          </p:txBody>
        </p:sp>
        <p:sp>
          <p:nvSpPr>
            <p:cNvPr id="45" name="Oval 43"/>
            <p:cNvSpPr>
              <a:spLocks noChangeArrowheads="1"/>
            </p:cNvSpPr>
            <p:nvPr/>
          </p:nvSpPr>
          <p:spPr bwMode="blackWhite">
            <a:xfrm>
              <a:off x="3942" y="2041"/>
              <a:ext cx="193" cy="87"/>
            </a:xfrm>
            <a:prstGeom prst="ellipse">
              <a:avLst/>
            </a:prstGeom>
            <a:solidFill>
              <a:srgbClr val="FFCC33"/>
            </a:solidFill>
            <a:ln w="25400">
              <a:solidFill>
                <a:srgbClr val="000000"/>
              </a:solidFill>
              <a:round/>
              <a:headEnd/>
              <a:tailEnd/>
            </a:ln>
          </p:spPr>
          <p:txBody>
            <a:bodyPr wrap="none" lIns="46038" tIns="46038" rIns="46038" bIns="46038" anchorCtr="1"/>
            <a:lstStyle/>
            <a:p>
              <a:endParaRPr lang="zh-CN" altLang="en-US">
                <a:ea typeface="宋体" pitchFamily="2" charset="-122"/>
              </a:endParaRPr>
            </a:p>
          </p:txBody>
        </p:sp>
        <p:sp>
          <p:nvSpPr>
            <p:cNvPr id="46" name="Oval 44"/>
            <p:cNvSpPr>
              <a:spLocks noChangeArrowheads="1"/>
            </p:cNvSpPr>
            <p:nvPr/>
          </p:nvSpPr>
          <p:spPr bwMode="blackWhite">
            <a:xfrm>
              <a:off x="3715" y="2041"/>
              <a:ext cx="192" cy="87"/>
            </a:xfrm>
            <a:prstGeom prst="ellipse">
              <a:avLst/>
            </a:prstGeom>
            <a:solidFill>
              <a:srgbClr val="FFCC33"/>
            </a:solidFill>
            <a:ln w="25400">
              <a:solidFill>
                <a:srgbClr val="000000"/>
              </a:solidFill>
              <a:round/>
              <a:headEnd/>
              <a:tailEnd/>
            </a:ln>
          </p:spPr>
          <p:txBody>
            <a:bodyPr wrap="none" lIns="46038" tIns="46038" rIns="46038" bIns="46038" anchorCtr="1"/>
            <a:lstStyle/>
            <a:p>
              <a:endParaRPr lang="zh-CN" altLang="en-US">
                <a:ea typeface="宋体" pitchFamily="2" charset="-122"/>
              </a:endParaRPr>
            </a:p>
          </p:txBody>
        </p:sp>
        <p:sp>
          <p:nvSpPr>
            <p:cNvPr id="47" name="Oval 45"/>
            <p:cNvSpPr>
              <a:spLocks noChangeArrowheads="1"/>
            </p:cNvSpPr>
            <p:nvPr/>
          </p:nvSpPr>
          <p:spPr bwMode="blackWhite">
            <a:xfrm>
              <a:off x="4396" y="2041"/>
              <a:ext cx="190" cy="87"/>
            </a:xfrm>
            <a:prstGeom prst="ellipse">
              <a:avLst/>
            </a:prstGeom>
            <a:solidFill>
              <a:srgbClr val="FFCC33"/>
            </a:solidFill>
            <a:ln w="25400">
              <a:solidFill>
                <a:srgbClr val="000000"/>
              </a:solidFill>
              <a:round/>
              <a:headEnd/>
              <a:tailEnd/>
            </a:ln>
          </p:spPr>
          <p:txBody>
            <a:bodyPr wrap="none" lIns="46038" tIns="46038" rIns="46038" bIns="46038" anchorCtr="1"/>
            <a:lstStyle/>
            <a:p>
              <a:endParaRPr lang="zh-CN" altLang="en-US">
                <a:ea typeface="宋体" pitchFamily="2" charset="-122"/>
              </a:endParaRPr>
            </a:p>
          </p:txBody>
        </p:sp>
        <p:sp>
          <p:nvSpPr>
            <p:cNvPr id="48" name="Oval 46"/>
            <p:cNvSpPr>
              <a:spLocks noChangeArrowheads="1"/>
            </p:cNvSpPr>
            <p:nvPr/>
          </p:nvSpPr>
          <p:spPr bwMode="blackWhite">
            <a:xfrm>
              <a:off x="4164" y="2041"/>
              <a:ext cx="195" cy="87"/>
            </a:xfrm>
            <a:prstGeom prst="ellipse">
              <a:avLst/>
            </a:prstGeom>
            <a:solidFill>
              <a:srgbClr val="FFCC33"/>
            </a:solidFill>
            <a:ln w="25400">
              <a:solidFill>
                <a:srgbClr val="000000"/>
              </a:solidFill>
              <a:round/>
              <a:headEnd/>
              <a:tailEnd/>
            </a:ln>
          </p:spPr>
          <p:txBody>
            <a:bodyPr wrap="none" lIns="46038" tIns="46038" rIns="46038" bIns="46038" anchorCtr="1"/>
            <a:lstStyle/>
            <a:p>
              <a:endParaRPr lang="zh-CN" altLang="en-US">
                <a:ea typeface="宋体" pitchFamily="2" charset="-122"/>
              </a:endParaRPr>
            </a:p>
          </p:txBody>
        </p:sp>
        <p:sp>
          <p:nvSpPr>
            <p:cNvPr id="49" name="Oval 47"/>
            <p:cNvSpPr>
              <a:spLocks noChangeArrowheads="1"/>
            </p:cNvSpPr>
            <p:nvPr/>
          </p:nvSpPr>
          <p:spPr bwMode="blackWhite">
            <a:xfrm>
              <a:off x="4625" y="2041"/>
              <a:ext cx="190" cy="87"/>
            </a:xfrm>
            <a:prstGeom prst="ellipse">
              <a:avLst/>
            </a:prstGeom>
            <a:solidFill>
              <a:srgbClr val="FFCC33"/>
            </a:solidFill>
            <a:ln w="25400">
              <a:solidFill>
                <a:srgbClr val="000000"/>
              </a:solidFill>
              <a:round/>
              <a:headEnd/>
              <a:tailEnd/>
            </a:ln>
          </p:spPr>
          <p:txBody>
            <a:bodyPr wrap="none" lIns="46038" tIns="46038" rIns="46038" bIns="46038" anchorCtr="1"/>
            <a:lstStyle/>
            <a:p>
              <a:endParaRPr lang="zh-CN" altLang="en-US">
                <a:ea typeface="宋体" pitchFamily="2" charset="-122"/>
              </a:endParaRPr>
            </a:p>
          </p:txBody>
        </p:sp>
        <p:grpSp>
          <p:nvGrpSpPr>
            <p:cNvPr id="50" name="Group 48"/>
            <p:cNvGrpSpPr>
              <a:grpSpLocks/>
            </p:cNvGrpSpPr>
            <p:nvPr/>
          </p:nvGrpSpPr>
          <p:grpSpPr bwMode="auto">
            <a:xfrm>
              <a:off x="4790" y="1761"/>
              <a:ext cx="58" cy="53"/>
              <a:chOff x="4606" y="1539"/>
              <a:chExt cx="58" cy="53"/>
            </a:xfrm>
          </p:grpSpPr>
          <p:sp>
            <p:nvSpPr>
              <p:cNvPr id="235" name="Line 49"/>
              <p:cNvSpPr>
                <a:spLocks noChangeShapeType="1"/>
              </p:cNvSpPr>
              <p:nvPr/>
            </p:nvSpPr>
            <p:spPr bwMode="blackWhite">
              <a:xfrm flipH="1">
                <a:off x="4641" y="1551"/>
                <a:ext cx="16" cy="12"/>
              </a:xfrm>
              <a:prstGeom prst="line">
                <a:avLst/>
              </a:prstGeom>
              <a:noFill/>
              <a:ln w="9525">
                <a:noFill/>
                <a:round/>
                <a:headEnd type="none" w="sm" len="sm"/>
                <a:tailEnd type="none" w="sm" len="sm"/>
              </a:ln>
            </p:spPr>
            <p:txBody>
              <a:bodyPr/>
              <a:lstStyle/>
              <a:p>
                <a:endParaRPr lang="zh-CN" altLang="en-US"/>
              </a:p>
            </p:txBody>
          </p:sp>
          <p:sp>
            <p:nvSpPr>
              <p:cNvPr id="236" name="Line 50"/>
              <p:cNvSpPr>
                <a:spLocks noChangeShapeType="1"/>
              </p:cNvSpPr>
              <p:nvPr/>
            </p:nvSpPr>
            <p:spPr bwMode="blackWhite">
              <a:xfrm flipH="1">
                <a:off x="4642" y="1550"/>
                <a:ext cx="16" cy="15"/>
              </a:xfrm>
              <a:prstGeom prst="line">
                <a:avLst/>
              </a:prstGeom>
              <a:noFill/>
              <a:ln w="9525">
                <a:noFill/>
                <a:round/>
                <a:headEnd type="none" w="sm" len="sm"/>
                <a:tailEnd type="none" w="sm" len="sm"/>
              </a:ln>
            </p:spPr>
            <p:txBody>
              <a:bodyPr/>
              <a:lstStyle/>
              <a:p>
                <a:endParaRPr lang="zh-CN" altLang="en-US"/>
              </a:p>
            </p:txBody>
          </p:sp>
          <p:sp>
            <p:nvSpPr>
              <p:cNvPr id="237" name="Line 51"/>
              <p:cNvSpPr>
                <a:spLocks noChangeShapeType="1"/>
              </p:cNvSpPr>
              <p:nvPr/>
            </p:nvSpPr>
            <p:spPr bwMode="blackWhite">
              <a:xfrm flipH="1">
                <a:off x="4641" y="1558"/>
                <a:ext cx="15" cy="10"/>
              </a:xfrm>
              <a:prstGeom prst="line">
                <a:avLst/>
              </a:prstGeom>
              <a:noFill/>
              <a:ln w="9525">
                <a:noFill/>
                <a:round/>
                <a:headEnd type="none" w="sm" len="sm"/>
                <a:tailEnd type="none" w="sm" len="sm"/>
              </a:ln>
            </p:spPr>
            <p:txBody>
              <a:bodyPr/>
              <a:lstStyle/>
              <a:p>
                <a:endParaRPr lang="zh-CN" altLang="en-US"/>
              </a:p>
            </p:txBody>
          </p:sp>
          <p:sp>
            <p:nvSpPr>
              <p:cNvPr id="238" name="Freeform 52"/>
              <p:cNvSpPr>
                <a:spLocks/>
              </p:cNvSpPr>
              <p:nvPr/>
            </p:nvSpPr>
            <p:spPr bwMode="blackWhite">
              <a:xfrm>
                <a:off x="4606" y="1543"/>
                <a:ext cx="57" cy="42"/>
              </a:xfrm>
              <a:custGeom>
                <a:avLst/>
                <a:gdLst>
                  <a:gd name="T0" fmla="*/ 56 w 57"/>
                  <a:gd name="T1" fmla="*/ 4 h 42"/>
                  <a:gd name="T2" fmla="*/ 51 w 57"/>
                  <a:gd name="T3" fmla="*/ 41 h 42"/>
                  <a:gd name="T4" fmla="*/ 0 w 57"/>
                  <a:gd name="T5" fmla="*/ 37 h 42"/>
                  <a:gd name="T6" fmla="*/ 4 w 57"/>
                  <a:gd name="T7" fmla="*/ 0 h 42"/>
                  <a:gd name="T8" fmla="*/ 56 w 57"/>
                  <a:gd name="T9" fmla="*/ 4 h 42"/>
                  <a:gd name="T10" fmla="*/ 0 60000 65536"/>
                  <a:gd name="T11" fmla="*/ 0 60000 65536"/>
                  <a:gd name="T12" fmla="*/ 0 60000 65536"/>
                  <a:gd name="T13" fmla="*/ 0 60000 65536"/>
                  <a:gd name="T14" fmla="*/ 0 60000 65536"/>
                  <a:gd name="T15" fmla="*/ 0 w 57"/>
                  <a:gd name="T16" fmla="*/ 0 h 42"/>
                  <a:gd name="T17" fmla="*/ 57 w 57"/>
                  <a:gd name="T18" fmla="*/ 42 h 42"/>
                </a:gdLst>
                <a:ahLst/>
                <a:cxnLst>
                  <a:cxn ang="T10">
                    <a:pos x="T0" y="T1"/>
                  </a:cxn>
                  <a:cxn ang="T11">
                    <a:pos x="T2" y="T3"/>
                  </a:cxn>
                  <a:cxn ang="T12">
                    <a:pos x="T4" y="T5"/>
                  </a:cxn>
                  <a:cxn ang="T13">
                    <a:pos x="T6" y="T7"/>
                  </a:cxn>
                  <a:cxn ang="T14">
                    <a:pos x="T8" y="T9"/>
                  </a:cxn>
                </a:cxnLst>
                <a:rect l="T15" t="T16" r="T17" b="T18"/>
                <a:pathLst>
                  <a:path w="57" h="42">
                    <a:moveTo>
                      <a:pt x="56" y="4"/>
                    </a:moveTo>
                    <a:lnTo>
                      <a:pt x="51" y="41"/>
                    </a:lnTo>
                    <a:lnTo>
                      <a:pt x="0" y="37"/>
                    </a:lnTo>
                    <a:lnTo>
                      <a:pt x="4" y="0"/>
                    </a:lnTo>
                    <a:lnTo>
                      <a:pt x="56" y="4"/>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39" name="Freeform 53"/>
              <p:cNvSpPr>
                <a:spLocks/>
              </p:cNvSpPr>
              <p:nvPr/>
            </p:nvSpPr>
            <p:spPr bwMode="blackWhite">
              <a:xfrm>
                <a:off x="4607" y="1541"/>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 name="T15" fmla="*/ 0 w 56"/>
                  <a:gd name="T16" fmla="*/ 0 h 43"/>
                  <a:gd name="T17" fmla="*/ 56 w 56"/>
                  <a:gd name="T18" fmla="*/ 43 h 43"/>
                </a:gdLst>
                <a:ahLst/>
                <a:cxnLst>
                  <a:cxn ang="T10">
                    <a:pos x="T0" y="T1"/>
                  </a:cxn>
                  <a:cxn ang="T11">
                    <a:pos x="T2" y="T3"/>
                  </a:cxn>
                  <a:cxn ang="T12">
                    <a:pos x="T4" y="T5"/>
                  </a:cxn>
                  <a:cxn ang="T13">
                    <a:pos x="T6" y="T7"/>
                  </a:cxn>
                  <a:cxn ang="T14">
                    <a:pos x="T8" y="T9"/>
                  </a:cxn>
                </a:cxnLst>
                <a:rect l="T15" t="T16" r="T17" b="T18"/>
                <a:pathLst>
                  <a:path w="56" h="43">
                    <a:moveTo>
                      <a:pt x="55" y="4"/>
                    </a:moveTo>
                    <a:lnTo>
                      <a:pt x="50" y="42"/>
                    </a:lnTo>
                    <a:lnTo>
                      <a:pt x="0" y="38"/>
                    </a:lnTo>
                    <a:lnTo>
                      <a:pt x="4" y="0"/>
                    </a:lnTo>
                    <a:lnTo>
                      <a:pt x="55" y="4"/>
                    </a:lnTo>
                  </a:path>
                </a:pathLst>
              </a:custGeom>
              <a:solidFill>
                <a:srgbClr val="989898"/>
              </a:solidFill>
              <a:ln w="9525" cap="rnd">
                <a:noFill/>
                <a:round/>
                <a:headEnd/>
                <a:tailEnd/>
              </a:ln>
            </p:spPr>
            <p:txBody>
              <a:bodyPr/>
              <a:lstStyle/>
              <a:p>
                <a:endParaRPr lang="zh-CN" altLang="en-US">
                  <a:ea typeface="宋体" pitchFamily="2" charset="-122"/>
                </a:endParaRPr>
              </a:p>
            </p:txBody>
          </p:sp>
          <p:sp>
            <p:nvSpPr>
              <p:cNvPr id="240" name="Freeform 54"/>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 name="T15" fmla="*/ 0 w 54"/>
                  <a:gd name="T16" fmla="*/ 0 h 44"/>
                  <a:gd name="T17" fmla="*/ 54 w 54"/>
                  <a:gd name="T18" fmla="*/ 44 h 44"/>
                </a:gdLst>
                <a:ahLst/>
                <a:cxnLst>
                  <a:cxn ang="T10">
                    <a:pos x="T0" y="T1"/>
                  </a:cxn>
                  <a:cxn ang="T11">
                    <a:pos x="T2" y="T3"/>
                  </a:cxn>
                  <a:cxn ang="T12">
                    <a:pos x="T4" y="T5"/>
                  </a:cxn>
                  <a:cxn ang="T13">
                    <a:pos x="T6" y="T7"/>
                  </a:cxn>
                  <a:cxn ang="T14">
                    <a:pos x="T8" y="T9"/>
                  </a:cxn>
                </a:cxnLst>
                <a:rect l="T15" t="T16" r="T17" b="T18"/>
                <a:pathLst>
                  <a:path w="54" h="44">
                    <a:moveTo>
                      <a:pt x="53" y="4"/>
                    </a:moveTo>
                    <a:lnTo>
                      <a:pt x="49" y="43"/>
                    </a:lnTo>
                    <a:lnTo>
                      <a:pt x="0" y="39"/>
                    </a:lnTo>
                    <a:lnTo>
                      <a:pt x="4" y="0"/>
                    </a:lnTo>
                    <a:lnTo>
                      <a:pt x="53" y="4"/>
                    </a:lnTo>
                  </a:path>
                </a:pathLst>
              </a:custGeom>
              <a:solidFill>
                <a:srgbClr val="FFCC99"/>
              </a:solidFill>
              <a:ln w="9525" cap="rnd">
                <a:noFill/>
                <a:round/>
                <a:headEnd/>
                <a:tailEnd/>
              </a:ln>
            </p:spPr>
            <p:txBody>
              <a:bodyPr/>
              <a:lstStyle/>
              <a:p>
                <a:endParaRPr lang="zh-CN" altLang="en-US">
                  <a:ea typeface="宋体" pitchFamily="2" charset="-122"/>
                </a:endParaRPr>
              </a:p>
            </p:txBody>
          </p:sp>
          <p:sp>
            <p:nvSpPr>
              <p:cNvPr id="241" name="Freeform 55"/>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 name="T15" fmla="*/ 0 w 54"/>
                  <a:gd name="T16" fmla="*/ 0 h 44"/>
                  <a:gd name="T17" fmla="*/ 54 w 54"/>
                  <a:gd name="T18" fmla="*/ 44 h 44"/>
                </a:gdLst>
                <a:ahLst/>
                <a:cxnLst>
                  <a:cxn ang="T10">
                    <a:pos x="T0" y="T1"/>
                  </a:cxn>
                  <a:cxn ang="T11">
                    <a:pos x="T2" y="T3"/>
                  </a:cxn>
                  <a:cxn ang="T12">
                    <a:pos x="T4" y="T5"/>
                  </a:cxn>
                  <a:cxn ang="T13">
                    <a:pos x="T6" y="T7"/>
                  </a:cxn>
                  <a:cxn ang="T14">
                    <a:pos x="T8" y="T9"/>
                  </a:cxn>
                </a:cxnLst>
                <a:rect l="T15" t="T16" r="T17" b="T18"/>
                <a:pathLst>
                  <a:path w="54" h="44">
                    <a:moveTo>
                      <a:pt x="53" y="4"/>
                    </a:moveTo>
                    <a:lnTo>
                      <a:pt x="49" y="43"/>
                    </a:lnTo>
                    <a:lnTo>
                      <a:pt x="0" y="39"/>
                    </a:lnTo>
                    <a:lnTo>
                      <a:pt x="4" y="0"/>
                    </a:lnTo>
                    <a:lnTo>
                      <a:pt x="53" y="4"/>
                    </a:lnTo>
                  </a:path>
                </a:pathLst>
              </a:custGeom>
              <a:noFill/>
              <a:ln w="12700" cap="rnd">
                <a:solidFill>
                  <a:srgbClr val="7F7F7F"/>
                </a:solidFill>
                <a:round/>
                <a:headEnd type="none" w="sm" len="sm"/>
                <a:tailEnd type="none" w="sm" len="sm"/>
              </a:ln>
            </p:spPr>
            <p:txBody>
              <a:bodyPr/>
              <a:lstStyle/>
              <a:p>
                <a:endParaRPr lang="zh-CN" altLang="en-US">
                  <a:ea typeface="宋体" pitchFamily="2" charset="-122"/>
                </a:endParaRPr>
              </a:p>
            </p:txBody>
          </p:sp>
          <p:sp>
            <p:nvSpPr>
              <p:cNvPr id="242" name="Freeform 56"/>
              <p:cNvSpPr>
                <a:spLocks/>
              </p:cNvSpPr>
              <p:nvPr/>
            </p:nvSpPr>
            <p:spPr bwMode="blackWhite">
              <a:xfrm>
                <a:off x="4617" y="1543"/>
                <a:ext cx="42" cy="19"/>
              </a:xfrm>
              <a:custGeom>
                <a:avLst/>
                <a:gdLst>
                  <a:gd name="T0" fmla="*/ 41 w 42"/>
                  <a:gd name="T1" fmla="*/ 11 h 19"/>
                  <a:gd name="T2" fmla="*/ 40 w 42"/>
                  <a:gd name="T3" fmla="*/ 18 h 19"/>
                  <a:gd name="T4" fmla="*/ 0 w 42"/>
                  <a:gd name="T5" fmla="*/ 7 h 19"/>
                  <a:gd name="T6" fmla="*/ 0 w 42"/>
                  <a:gd name="T7" fmla="*/ 0 h 19"/>
                  <a:gd name="T8" fmla="*/ 41 w 42"/>
                  <a:gd name="T9" fmla="*/ 11 h 19"/>
                  <a:gd name="T10" fmla="*/ 0 60000 65536"/>
                  <a:gd name="T11" fmla="*/ 0 60000 65536"/>
                  <a:gd name="T12" fmla="*/ 0 60000 65536"/>
                  <a:gd name="T13" fmla="*/ 0 60000 65536"/>
                  <a:gd name="T14" fmla="*/ 0 60000 65536"/>
                  <a:gd name="T15" fmla="*/ 0 w 42"/>
                  <a:gd name="T16" fmla="*/ 0 h 19"/>
                  <a:gd name="T17" fmla="*/ 42 w 42"/>
                  <a:gd name="T18" fmla="*/ 19 h 19"/>
                </a:gdLst>
                <a:ahLst/>
                <a:cxnLst>
                  <a:cxn ang="T10">
                    <a:pos x="T0" y="T1"/>
                  </a:cxn>
                  <a:cxn ang="T11">
                    <a:pos x="T2" y="T3"/>
                  </a:cxn>
                  <a:cxn ang="T12">
                    <a:pos x="T4" y="T5"/>
                  </a:cxn>
                  <a:cxn ang="T13">
                    <a:pos x="T6" y="T7"/>
                  </a:cxn>
                  <a:cxn ang="T14">
                    <a:pos x="T8" y="T9"/>
                  </a:cxn>
                </a:cxnLst>
                <a:rect l="T15" t="T16" r="T17" b="T18"/>
                <a:pathLst>
                  <a:path w="42" h="19">
                    <a:moveTo>
                      <a:pt x="41" y="11"/>
                    </a:moveTo>
                    <a:lnTo>
                      <a:pt x="40" y="18"/>
                    </a:lnTo>
                    <a:lnTo>
                      <a:pt x="0" y="7"/>
                    </a:lnTo>
                    <a:lnTo>
                      <a:pt x="0" y="0"/>
                    </a:lnTo>
                    <a:lnTo>
                      <a:pt x="41" y="11"/>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43" name="Freeform 57"/>
              <p:cNvSpPr>
                <a:spLocks/>
              </p:cNvSpPr>
              <p:nvPr/>
            </p:nvSpPr>
            <p:spPr bwMode="blackWhite">
              <a:xfrm>
                <a:off x="4615" y="1550"/>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 name="T15" fmla="*/ 0 w 44"/>
                  <a:gd name="T16" fmla="*/ 0 h 19"/>
                  <a:gd name="T17" fmla="*/ 44 w 44"/>
                  <a:gd name="T18" fmla="*/ 19 h 19"/>
                </a:gdLst>
                <a:ahLst/>
                <a:cxnLst>
                  <a:cxn ang="T10">
                    <a:pos x="T0" y="T1"/>
                  </a:cxn>
                  <a:cxn ang="T11">
                    <a:pos x="T2" y="T3"/>
                  </a:cxn>
                  <a:cxn ang="T12">
                    <a:pos x="T4" y="T5"/>
                  </a:cxn>
                  <a:cxn ang="T13">
                    <a:pos x="T6" y="T7"/>
                  </a:cxn>
                  <a:cxn ang="T14">
                    <a:pos x="T8" y="T9"/>
                  </a:cxn>
                </a:cxnLst>
                <a:rect l="T15" t="T16" r="T17" b="T18"/>
                <a:pathLst>
                  <a:path w="44" h="19">
                    <a:moveTo>
                      <a:pt x="43" y="11"/>
                    </a:moveTo>
                    <a:lnTo>
                      <a:pt x="42" y="18"/>
                    </a:lnTo>
                    <a:lnTo>
                      <a:pt x="0" y="6"/>
                    </a:lnTo>
                    <a:lnTo>
                      <a:pt x="0" y="0"/>
                    </a:lnTo>
                    <a:lnTo>
                      <a:pt x="43" y="11"/>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44" name="Freeform 58"/>
              <p:cNvSpPr>
                <a:spLocks/>
              </p:cNvSpPr>
              <p:nvPr/>
            </p:nvSpPr>
            <p:spPr bwMode="blackWhite">
              <a:xfrm>
                <a:off x="4615" y="155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 name="T15" fmla="*/ 0 w 43"/>
                  <a:gd name="T16" fmla="*/ 0 h 19"/>
                  <a:gd name="T17" fmla="*/ 43 w 43"/>
                  <a:gd name="T18" fmla="*/ 19 h 19"/>
                </a:gdLst>
                <a:ahLst/>
                <a:cxnLst>
                  <a:cxn ang="T10">
                    <a:pos x="T0" y="T1"/>
                  </a:cxn>
                  <a:cxn ang="T11">
                    <a:pos x="T2" y="T3"/>
                  </a:cxn>
                  <a:cxn ang="T12">
                    <a:pos x="T4" y="T5"/>
                  </a:cxn>
                  <a:cxn ang="T13">
                    <a:pos x="T6" y="T7"/>
                  </a:cxn>
                  <a:cxn ang="T14">
                    <a:pos x="T8" y="T9"/>
                  </a:cxn>
                </a:cxnLst>
                <a:rect l="T15" t="T16" r="T17" b="T18"/>
                <a:pathLst>
                  <a:path w="43" h="19">
                    <a:moveTo>
                      <a:pt x="42" y="11"/>
                    </a:moveTo>
                    <a:lnTo>
                      <a:pt x="41" y="18"/>
                    </a:lnTo>
                    <a:lnTo>
                      <a:pt x="0" y="6"/>
                    </a:lnTo>
                    <a:lnTo>
                      <a:pt x="0" y="0"/>
                    </a:lnTo>
                    <a:lnTo>
                      <a:pt x="42" y="11"/>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45" name="Freeform 59"/>
              <p:cNvSpPr>
                <a:spLocks/>
              </p:cNvSpPr>
              <p:nvPr/>
            </p:nvSpPr>
            <p:spPr bwMode="blackWhite">
              <a:xfrm>
                <a:off x="4615" y="1565"/>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 name="T15" fmla="*/ 0 w 43"/>
                  <a:gd name="T16" fmla="*/ 0 h 19"/>
                  <a:gd name="T17" fmla="*/ 43 w 43"/>
                  <a:gd name="T18" fmla="*/ 19 h 19"/>
                </a:gdLst>
                <a:ahLst/>
                <a:cxnLst>
                  <a:cxn ang="T10">
                    <a:pos x="T0" y="T1"/>
                  </a:cxn>
                  <a:cxn ang="T11">
                    <a:pos x="T2" y="T3"/>
                  </a:cxn>
                  <a:cxn ang="T12">
                    <a:pos x="T4" y="T5"/>
                  </a:cxn>
                  <a:cxn ang="T13">
                    <a:pos x="T6" y="T7"/>
                  </a:cxn>
                  <a:cxn ang="T14">
                    <a:pos x="T8" y="T9"/>
                  </a:cxn>
                </a:cxnLst>
                <a:rect l="T15" t="T16" r="T17" b="T18"/>
                <a:pathLst>
                  <a:path w="43" h="19">
                    <a:moveTo>
                      <a:pt x="42" y="11"/>
                    </a:moveTo>
                    <a:lnTo>
                      <a:pt x="41" y="18"/>
                    </a:lnTo>
                    <a:lnTo>
                      <a:pt x="0" y="7"/>
                    </a:lnTo>
                    <a:lnTo>
                      <a:pt x="0" y="0"/>
                    </a:lnTo>
                    <a:lnTo>
                      <a:pt x="42" y="11"/>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46" name="Freeform 60"/>
              <p:cNvSpPr>
                <a:spLocks/>
              </p:cNvSpPr>
              <p:nvPr/>
            </p:nvSpPr>
            <p:spPr bwMode="blackWhite">
              <a:xfrm>
                <a:off x="4615" y="1573"/>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 name="T15" fmla="*/ 0 w 43"/>
                  <a:gd name="T16" fmla="*/ 0 h 19"/>
                  <a:gd name="T17" fmla="*/ 43 w 43"/>
                  <a:gd name="T18" fmla="*/ 19 h 19"/>
                </a:gdLst>
                <a:ahLst/>
                <a:cxnLst>
                  <a:cxn ang="T10">
                    <a:pos x="T0" y="T1"/>
                  </a:cxn>
                  <a:cxn ang="T11">
                    <a:pos x="T2" y="T3"/>
                  </a:cxn>
                  <a:cxn ang="T12">
                    <a:pos x="T4" y="T5"/>
                  </a:cxn>
                  <a:cxn ang="T13">
                    <a:pos x="T6" y="T7"/>
                  </a:cxn>
                  <a:cxn ang="T14">
                    <a:pos x="T8" y="T9"/>
                  </a:cxn>
                </a:cxnLst>
                <a:rect l="T15" t="T16" r="T17" b="T18"/>
                <a:pathLst>
                  <a:path w="43" h="19">
                    <a:moveTo>
                      <a:pt x="42" y="11"/>
                    </a:moveTo>
                    <a:lnTo>
                      <a:pt x="41" y="18"/>
                    </a:lnTo>
                    <a:lnTo>
                      <a:pt x="0" y="6"/>
                    </a:lnTo>
                    <a:lnTo>
                      <a:pt x="0" y="0"/>
                    </a:lnTo>
                    <a:lnTo>
                      <a:pt x="42" y="11"/>
                    </a:lnTo>
                  </a:path>
                </a:pathLst>
              </a:custGeom>
              <a:solidFill>
                <a:srgbClr val="4C4C4C"/>
              </a:solidFill>
              <a:ln w="9525" cap="rnd">
                <a:noFill/>
                <a:round/>
                <a:headEnd/>
                <a:tailEnd/>
              </a:ln>
            </p:spPr>
            <p:txBody>
              <a:bodyPr/>
              <a:lstStyle/>
              <a:p>
                <a:endParaRPr lang="zh-CN" altLang="en-US">
                  <a:ea typeface="宋体" pitchFamily="2" charset="-122"/>
                </a:endParaRPr>
              </a:p>
            </p:txBody>
          </p:sp>
        </p:grpSp>
        <p:sp>
          <p:nvSpPr>
            <p:cNvPr id="51" name="Line 61"/>
            <p:cNvSpPr>
              <a:spLocks noChangeShapeType="1"/>
            </p:cNvSpPr>
            <p:nvPr/>
          </p:nvSpPr>
          <p:spPr bwMode="blackWhite">
            <a:xfrm flipH="1">
              <a:off x="4737" y="1735"/>
              <a:ext cx="37" cy="20"/>
            </a:xfrm>
            <a:prstGeom prst="line">
              <a:avLst/>
            </a:prstGeom>
            <a:noFill/>
            <a:ln w="9525">
              <a:noFill/>
              <a:round/>
              <a:headEnd type="none" w="sm" len="sm"/>
              <a:tailEnd type="none" w="sm" len="sm"/>
            </a:ln>
          </p:spPr>
          <p:txBody>
            <a:bodyPr/>
            <a:lstStyle/>
            <a:p>
              <a:endParaRPr lang="zh-CN" altLang="en-US"/>
            </a:p>
          </p:txBody>
        </p:sp>
        <p:grpSp>
          <p:nvGrpSpPr>
            <p:cNvPr id="52" name="Group 62"/>
            <p:cNvGrpSpPr>
              <a:grpSpLocks/>
            </p:cNvGrpSpPr>
            <p:nvPr/>
          </p:nvGrpSpPr>
          <p:grpSpPr bwMode="auto">
            <a:xfrm>
              <a:off x="4727" y="1720"/>
              <a:ext cx="59" cy="52"/>
              <a:chOff x="4543" y="1498"/>
              <a:chExt cx="59" cy="52"/>
            </a:xfrm>
          </p:grpSpPr>
          <p:sp>
            <p:nvSpPr>
              <p:cNvPr id="223" name="Line 63"/>
              <p:cNvSpPr>
                <a:spLocks noChangeShapeType="1"/>
              </p:cNvSpPr>
              <p:nvPr/>
            </p:nvSpPr>
            <p:spPr bwMode="blackWhite">
              <a:xfrm flipH="1">
                <a:off x="4581" y="1511"/>
                <a:ext cx="12" cy="12"/>
              </a:xfrm>
              <a:prstGeom prst="line">
                <a:avLst/>
              </a:prstGeom>
              <a:noFill/>
              <a:ln w="9525">
                <a:noFill/>
                <a:round/>
                <a:headEnd type="none" w="sm" len="sm"/>
                <a:tailEnd type="none" w="sm" len="sm"/>
              </a:ln>
            </p:spPr>
            <p:txBody>
              <a:bodyPr/>
              <a:lstStyle/>
              <a:p>
                <a:endParaRPr lang="zh-CN" altLang="en-US"/>
              </a:p>
            </p:txBody>
          </p:sp>
          <p:sp>
            <p:nvSpPr>
              <p:cNvPr id="224" name="Line 64"/>
              <p:cNvSpPr>
                <a:spLocks noChangeShapeType="1"/>
              </p:cNvSpPr>
              <p:nvPr/>
            </p:nvSpPr>
            <p:spPr bwMode="blackWhite">
              <a:xfrm flipH="1">
                <a:off x="4581" y="1508"/>
                <a:ext cx="17" cy="16"/>
              </a:xfrm>
              <a:prstGeom prst="line">
                <a:avLst/>
              </a:prstGeom>
              <a:noFill/>
              <a:ln w="9525">
                <a:noFill/>
                <a:round/>
                <a:headEnd type="none" w="sm" len="sm"/>
                <a:tailEnd type="none" w="sm" len="sm"/>
              </a:ln>
            </p:spPr>
            <p:txBody>
              <a:bodyPr/>
              <a:lstStyle/>
              <a:p>
                <a:endParaRPr lang="zh-CN" altLang="en-US"/>
              </a:p>
            </p:txBody>
          </p:sp>
          <p:sp>
            <p:nvSpPr>
              <p:cNvPr id="225" name="Line 65"/>
              <p:cNvSpPr>
                <a:spLocks noChangeShapeType="1"/>
              </p:cNvSpPr>
              <p:nvPr/>
            </p:nvSpPr>
            <p:spPr bwMode="blackWhite">
              <a:xfrm flipH="1">
                <a:off x="4581" y="1515"/>
                <a:ext cx="12" cy="12"/>
              </a:xfrm>
              <a:prstGeom prst="line">
                <a:avLst/>
              </a:prstGeom>
              <a:noFill/>
              <a:ln w="9525">
                <a:noFill/>
                <a:round/>
                <a:headEnd type="none" w="sm" len="sm"/>
                <a:tailEnd type="none" w="sm" len="sm"/>
              </a:ln>
            </p:spPr>
            <p:txBody>
              <a:bodyPr/>
              <a:lstStyle/>
              <a:p>
                <a:endParaRPr lang="zh-CN" altLang="en-US"/>
              </a:p>
            </p:txBody>
          </p:sp>
          <p:sp>
            <p:nvSpPr>
              <p:cNvPr id="226" name="Freeform 66"/>
              <p:cNvSpPr>
                <a:spLocks/>
              </p:cNvSpPr>
              <p:nvPr/>
            </p:nvSpPr>
            <p:spPr bwMode="blackWhite">
              <a:xfrm>
                <a:off x="4543" y="1501"/>
                <a:ext cx="56" cy="44"/>
              </a:xfrm>
              <a:custGeom>
                <a:avLst/>
                <a:gdLst>
                  <a:gd name="T0" fmla="*/ 55 w 56"/>
                  <a:gd name="T1" fmla="*/ 4 h 44"/>
                  <a:gd name="T2" fmla="*/ 50 w 56"/>
                  <a:gd name="T3" fmla="*/ 43 h 44"/>
                  <a:gd name="T4" fmla="*/ 0 w 56"/>
                  <a:gd name="T5" fmla="*/ 39 h 44"/>
                  <a:gd name="T6" fmla="*/ 4 w 56"/>
                  <a:gd name="T7" fmla="*/ 0 h 44"/>
                  <a:gd name="T8" fmla="*/ 55 w 56"/>
                  <a:gd name="T9" fmla="*/ 4 h 44"/>
                  <a:gd name="T10" fmla="*/ 0 60000 65536"/>
                  <a:gd name="T11" fmla="*/ 0 60000 65536"/>
                  <a:gd name="T12" fmla="*/ 0 60000 65536"/>
                  <a:gd name="T13" fmla="*/ 0 60000 65536"/>
                  <a:gd name="T14" fmla="*/ 0 60000 65536"/>
                  <a:gd name="T15" fmla="*/ 0 w 56"/>
                  <a:gd name="T16" fmla="*/ 0 h 44"/>
                  <a:gd name="T17" fmla="*/ 56 w 56"/>
                  <a:gd name="T18" fmla="*/ 44 h 44"/>
                </a:gdLst>
                <a:ahLst/>
                <a:cxnLst>
                  <a:cxn ang="T10">
                    <a:pos x="T0" y="T1"/>
                  </a:cxn>
                  <a:cxn ang="T11">
                    <a:pos x="T2" y="T3"/>
                  </a:cxn>
                  <a:cxn ang="T12">
                    <a:pos x="T4" y="T5"/>
                  </a:cxn>
                  <a:cxn ang="T13">
                    <a:pos x="T6" y="T7"/>
                  </a:cxn>
                  <a:cxn ang="T14">
                    <a:pos x="T8" y="T9"/>
                  </a:cxn>
                </a:cxnLst>
                <a:rect l="T15" t="T16" r="T17" b="T18"/>
                <a:pathLst>
                  <a:path w="56" h="44">
                    <a:moveTo>
                      <a:pt x="55" y="4"/>
                    </a:moveTo>
                    <a:lnTo>
                      <a:pt x="50" y="43"/>
                    </a:lnTo>
                    <a:lnTo>
                      <a:pt x="0" y="39"/>
                    </a:lnTo>
                    <a:lnTo>
                      <a:pt x="4" y="0"/>
                    </a:lnTo>
                    <a:lnTo>
                      <a:pt x="55" y="4"/>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27" name="Freeform 67"/>
              <p:cNvSpPr>
                <a:spLocks/>
              </p:cNvSpPr>
              <p:nvPr/>
            </p:nvSpPr>
            <p:spPr bwMode="blackWhite">
              <a:xfrm>
                <a:off x="4547" y="1500"/>
                <a:ext cx="55" cy="42"/>
              </a:xfrm>
              <a:custGeom>
                <a:avLst/>
                <a:gdLst>
                  <a:gd name="T0" fmla="*/ 54 w 55"/>
                  <a:gd name="T1" fmla="*/ 4 h 42"/>
                  <a:gd name="T2" fmla="*/ 49 w 55"/>
                  <a:gd name="T3" fmla="*/ 41 h 42"/>
                  <a:gd name="T4" fmla="*/ 0 w 55"/>
                  <a:gd name="T5" fmla="*/ 37 h 42"/>
                  <a:gd name="T6" fmla="*/ 4 w 55"/>
                  <a:gd name="T7" fmla="*/ 0 h 42"/>
                  <a:gd name="T8" fmla="*/ 54 w 55"/>
                  <a:gd name="T9" fmla="*/ 4 h 42"/>
                  <a:gd name="T10" fmla="*/ 0 60000 65536"/>
                  <a:gd name="T11" fmla="*/ 0 60000 65536"/>
                  <a:gd name="T12" fmla="*/ 0 60000 65536"/>
                  <a:gd name="T13" fmla="*/ 0 60000 65536"/>
                  <a:gd name="T14" fmla="*/ 0 60000 65536"/>
                  <a:gd name="T15" fmla="*/ 0 w 55"/>
                  <a:gd name="T16" fmla="*/ 0 h 42"/>
                  <a:gd name="T17" fmla="*/ 55 w 55"/>
                  <a:gd name="T18" fmla="*/ 42 h 42"/>
                </a:gdLst>
                <a:ahLst/>
                <a:cxnLst>
                  <a:cxn ang="T10">
                    <a:pos x="T0" y="T1"/>
                  </a:cxn>
                  <a:cxn ang="T11">
                    <a:pos x="T2" y="T3"/>
                  </a:cxn>
                  <a:cxn ang="T12">
                    <a:pos x="T4" y="T5"/>
                  </a:cxn>
                  <a:cxn ang="T13">
                    <a:pos x="T6" y="T7"/>
                  </a:cxn>
                  <a:cxn ang="T14">
                    <a:pos x="T8" y="T9"/>
                  </a:cxn>
                </a:cxnLst>
                <a:rect l="T15" t="T16" r="T17" b="T18"/>
                <a:pathLst>
                  <a:path w="55" h="42">
                    <a:moveTo>
                      <a:pt x="54" y="4"/>
                    </a:moveTo>
                    <a:lnTo>
                      <a:pt x="49" y="41"/>
                    </a:lnTo>
                    <a:lnTo>
                      <a:pt x="0" y="37"/>
                    </a:lnTo>
                    <a:lnTo>
                      <a:pt x="4" y="0"/>
                    </a:lnTo>
                    <a:lnTo>
                      <a:pt x="54" y="4"/>
                    </a:lnTo>
                  </a:path>
                </a:pathLst>
              </a:custGeom>
              <a:solidFill>
                <a:srgbClr val="989898"/>
              </a:solidFill>
              <a:ln w="9525" cap="rnd">
                <a:noFill/>
                <a:round/>
                <a:headEnd/>
                <a:tailEnd/>
              </a:ln>
            </p:spPr>
            <p:txBody>
              <a:bodyPr/>
              <a:lstStyle/>
              <a:p>
                <a:endParaRPr lang="zh-CN" altLang="en-US">
                  <a:ea typeface="宋体" pitchFamily="2" charset="-122"/>
                </a:endParaRPr>
              </a:p>
            </p:txBody>
          </p:sp>
          <p:sp>
            <p:nvSpPr>
              <p:cNvPr id="228" name="Freeform 68"/>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 name="T15" fmla="*/ 0 w 54"/>
                  <a:gd name="T16" fmla="*/ 0 h 43"/>
                  <a:gd name="T17" fmla="*/ 54 w 54"/>
                  <a:gd name="T18" fmla="*/ 43 h 43"/>
                </a:gdLst>
                <a:ahLst/>
                <a:cxnLst>
                  <a:cxn ang="T10">
                    <a:pos x="T0" y="T1"/>
                  </a:cxn>
                  <a:cxn ang="T11">
                    <a:pos x="T2" y="T3"/>
                  </a:cxn>
                  <a:cxn ang="T12">
                    <a:pos x="T4" y="T5"/>
                  </a:cxn>
                  <a:cxn ang="T13">
                    <a:pos x="T6" y="T7"/>
                  </a:cxn>
                  <a:cxn ang="T14">
                    <a:pos x="T8" y="T9"/>
                  </a:cxn>
                </a:cxnLst>
                <a:rect l="T15" t="T16" r="T17" b="T18"/>
                <a:pathLst>
                  <a:path w="54" h="43">
                    <a:moveTo>
                      <a:pt x="53" y="4"/>
                    </a:moveTo>
                    <a:lnTo>
                      <a:pt x="49" y="42"/>
                    </a:lnTo>
                    <a:lnTo>
                      <a:pt x="0" y="38"/>
                    </a:lnTo>
                    <a:lnTo>
                      <a:pt x="4" y="0"/>
                    </a:lnTo>
                    <a:lnTo>
                      <a:pt x="53" y="4"/>
                    </a:lnTo>
                  </a:path>
                </a:pathLst>
              </a:custGeom>
              <a:solidFill>
                <a:srgbClr val="FFCC99"/>
              </a:solidFill>
              <a:ln w="9525" cap="rnd">
                <a:noFill/>
                <a:round/>
                <a:headEnd/>
                <a:tailEnd/>
              </a:ln>
            </p:spPr>
            <p:txBody>
              <a:bodyPr/>
              <a:lstStyle/>
              <a:p>
                <a:endParaRPr lang="zh-CN" altLang="en-US">
                  <a:ea typeface="宋体" pitchFamily="2" charset="-122"/>
                </a:endParaRPr>
              </a:p>
            </p:txBody>
          </p:sp>
          <p:sp>
            <p:nvSpPr>
              <p:cNvPr id="229" name="Freeform 69"/>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 name="T15" fmla="*/ 0 w 54"/>
                  <a:gd name="T16" fmla="*/ 0 h 43"/>
                  <a:gd name="T17" fmla="*/ 54 w 54"/>
                  <a:gd name="T18" fmla="*/ 43 h 43"/>
                </a:gdLst>
                <a:ahLst/>
                <a:cxnLst>
                  <a:cxn ang="T10">
                    <a:pos x="T0" y="T1"/>
                  </a:cxn>
                  <a:cxn ang="T11">
                    <a:pos x="T2" y="T3"/>
                  </a:cxn>
                  <a:cxn ang="T12">
                    <a:pos x="T4" y="T5"/>
                  </a:cxn>
                  <a:cxn ang="T13">
                    <a:pos x="T6" y="T7"/>
                  </a:cxn>
                  <a:cxn ang="T14">
                    <a:pos x="T8" y="T9"/>
                  </a:cxn>
                </a:cxnLst>
                <a:rect l="T15" t="T16" r="T17" b="T18"/>
                <a:pathLst>
                  <a:path w="54" h="43">
                    <a:moveTo>
                      <a:pt x="53" y="4"/>
                    </a:moveTo>
                    <a:lnTo>
                      <a:pt x="49" y="42"/>
                    </a:lnTo>
                    <a:lnTo>
                      <a:pt x="0" y="38"/>
                    </a:lnTo>
                    <a:lnTo>
                      <a:pt x="4" y="0"/>
                    </a:lnTo>
                    <a:lnTo>
                      <a:pt x="53" y="4"/>
                    </a:lnTo>
                  </a:path>
                </a:pathLst>
              </a:custGeom>
              <a:noFill/>
              <a:ln w="12700" cap="rnd">
                <a:solidFill>
                  <a:srgbClr val="7F7F7F"/>
                </a:solidFill>
                <a:round/>
                <a:headEnd type="none" w="sm" len="sm"/>
                <a:tailEnd type="none" w="sm" len="sm"/>
              </a:ln>
            </p:spPr>
            <p:txBody>
              <a:bodyPr/>
              <a:lstStyle/>
              <a:p>
                <a:endParaRPr lang="zh-CN" altLang="en-US">
                  <a:ea typeface="宋体" pitchFamily="2" charset="-122"/>
                </a:endParaRPr>
              </a:p>
            </p:txBody>
          </p:sp>
          <p:sp>
            <p:nvSpPr>
              <p:cNvPr id="230" name="Freeform 70"/>
              <p:cNvSpPr>
                <a:spLocks/>
              </p:cNvSpPr>
              <p:nvPr/>
            </p:nvSpPr>
            <p:spPr bwMode="blackWhite">
              <a:xfrm>
                <a:off x="4555" y="1501"/>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 name="T15" fmla="*/ 0 w 44"/>
                  <a:gd name="T16" fmla="*/ 0 h 19"/>
                  <a:gd name="T17" fmla="*/ 44 w 44"/>
                  <a:gd name="T18" fmla="*/ 19 h 19"/>
                </a:gdLst>
                <a:ahLst/>
                <a:cxnLst>
                  <a:cxn ang="T10">
                    <a:pos x="T0" y="T1"/>
                  </a:cxn>
                  <a:cxn ang="T11">
                    <a:pos x="T2" y="T3"/>
                  </a:cxn>
                  <a:cxn ang="T12">
                    <a:pos x="T4" y="T5"/>
                  </a:cxn>
                  <a:cxn ang="T13">
                    <a:pos x="T6" y="T7"/>
                  </a:cxn>
                  <a:cxn ang="T14">
                    <a:pos x="T8" y="T9"/>
                  </a:cxn>
                </a:cxnLst>
                <a:rect l="T15" t="T16" r="T17" b="T18"/>
                <a:pathLst>
                  <a:path w="44" h="19">
                    <a:moveTo>
                      <a:pt x="43" y="11"/>
                    </a:moveTo>
                    <a:lnTo>
                      <a:pt x="42" y="18"/>
                    </a:lnTo>
                    <a:lnTo>
                      <a:pt x="0" y="7"/>
                    </a:lnTo>
                    <a:lnTo>
                      <a:pt x="0" y="0"/>
                    </a:lnTo>
                    <a:lnTo>
                      <a:pt x="43" y="11"/>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31" name="Freeform 71"/>
              <p:cNvSpPr>
                <a:spLocks/>
              </p:cNvSpPr>
              <p:nvPr/>
            </p:nvSpPr>
            <p:spPr bwMode="blackWhite">
              <a:xfrm>
                <a:off x="4554" y="150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 name="T15" fmla="*/ 0 w 43"/>
                  <a:gd name="T16" fmla="*/ 0 h 19"/>
                  <a:gd name="T17" fmla="*/ 43 w 43"/>
                  <a:gd name="T18" fmla="*/ 19 h 19"/>
                </a:gdLst>
                <a:ahLst/>
                <a:cxnLst>
                  <a:cxn ang="T10">
                    <a:pos x="T0" y="T1"/>
                  </a:cxn>
                  <a:cxn ang="T11">
                    <a:pos x="T2" y="T3"/>
                  </a:cxn>
                  <a:cxn ang="T12">
                    <a:pos x="T4" y="T5"/>
                  </a:cxn>
                  <a:cxn ang="T13">
                    <a:pos x="T6" y="T7"/>
                  </a:cxn>
                  <a:cxn ang="T14">
                    <a:pos x="T8" y="T9"/>
                  </a:cxn>
                </a:cxnLst>
                <a:rect l="T15" t="T16" r="T17" b="T18"/>
                <a:pathLst>
                  <a:path w="43" h="19">
                    <a:moveTo>
                      <a:pt x="42" y="11"/>
                    </a:moveTo>
                    <a:lnTo>
                      <a:pt x="41" y="18"/>
                    </a:lnTo>
                    <a:lnTo>
                      <a:pt x="0" y="6"/>
                    </a:lnTo>
                    <a:lnTo>
                      <a:pt x="0" y="0"/>
                    </a:lnTo>
                    <a:lnTo>
                      <a:pt x="42" y="11"/>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32" name="Freeform 72"/>
              <p:cNvSpPr>
                <a:spLocks/>
              </p:cNvSpPr>
              <p:nvPr/>
            </p:nvSpPr>
            <p:spPr bwMode="blackWhite">
              <a:xfrm>
                <a:off x="4553" y="1515"/>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 name="T15" fmla="*/ 0 w 43"/>
                  <a:gd name="T16" fmla="*/ 0 h 19"/>
                  <a:gd name="T17" fmla="*/ 43 w 43"/>
                  <a:gd name="T18" fmla="*/ 19 h 19"/>
                </a:gdLst>
                <a:ahLst/>
                <a:cxnLst>
                  <a:cxn ang="T10">
                    <a:pos x="T0" y="T1"/>
                  </a:cxn>
                  <a:cxn ang="T11">
                    <a:pos x="T2" y="T3"/>
                  </a:cxn>
                  <a:cxn ang="T12">
                    <a:pos x="T4" y="T5"/>
                  </a:cxn>
                  <a:cxn ang="T13">
                    <a:pos x="T6" y="T7"/>
                  </a:cxn>
                  <a:cxn ang="T14">
                    <a:pos x="T8" y="T9"/>
                  </a:cxn>
                </a:cxnLst>
                <a:rect l="T15" t="T16" r="T17" b="T18"/>
                <a:pathLst>
                  <a:path w="43" h="19">
                    <a:moveTo>
                      <a:pt x="42" y="11"/>
                    </a:moveTo>
                    <a:lnTo>
                      <a:pt x="41" y="18"/>
                    </a:lnTo>
                    <a:lnTo>
                      <a:pt x="0" y="6"/>
                    </a:lnTo>
                    <a:lnTo>
                      <a:pt x="0" y="0"/>
                    </a:lnTo>
                    <a:lnTo>
                      <a:pt x="42" y="11"/>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33" name="Freeform 73"/>
              <p:cNvSpPr>
                <a:spLocks/>
              </p:cNvSpPr>
              <p:nvPr/>
            </p:nvSpPr>
            <p:spPr bwMode="blackWhite">
              <a:xfrm>
                <a:off x="4553" y="1523"/>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 name="T15" fmla="*/ 0 w 43"/>
                  <a:gd name="T16" fmla="*/ 0 h 19"/>
                  <a:gd name="T17" fmla="*/ 43 w 43"/>
                  <a:gd name="T18" fmla="*/ 19 h 19"/>
                </a:gdLst>
                <a:ahLst/>
                <a:cxnLst>
                  <a:cxn ang="T10">
                    <a:pos x="T0" y="T1"/>
                  </a:cxn>
                  <a:cxn ang="T11">
                    <a:pos x="T2" y="T3"/>
                  </a:cxn>
                  <a:cxn ang="T12">
                    <a:pos x="T4" y="T5"/>
                  </a:cxn>
                  <a:cxn ang="T13">
                    <a:pos x="T6" y="T7"/>
                  </a:cxn>
                  <a:cxn ang="T14">
                    <a:pos x="T8" y="T9"/>
                  </a:cxn>
                </a:cxnLst>
                <a:rect l="T15" t="T16" r="T17" b="T18"/>
                <a:pathLst>
                  <a:path w="43" h="19">
                    <a:moveTo>
                      <a:pt x="42" y="11"/>
                    </a:moveTo>
                    <a:lnTo>
                      <a:pt x="41" y="18"/>
                    </a:lnTo>
                    <a:lnTo>
                      <a:pt x="0" y="7"/>
                    </a:lnTo>
                    <a:lnTo>
                      <a:pt x="0" y="0"/>
                    </a:lnTo>
                    <a:lnTo>
                      <a:pt x="42" y="11"/>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34" name="Freeform 74"/>
              <p:cNvSpPr>
                <a:spLocks/>
              </p:cNvSpPr>
              <p:nvPr/>
            </p:nvSpPr>
            <p:spPr bwMode="blackWhite">
              <a:xfrm>
                <a:off x="4553" y="1531"/>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 name="T15" fmla="*/ 0 w 41"/>
                  <a:gd name="T16" fmla="*/ 0 h 19"/>
                  <a:gd name="T17" fmla="*/ 41 w 41"/>
                  <a:gd name="T18" fmla="*/ 19 h 19"/>
                </a:gdLst>
                <a:ahLst/>
                <a:cxnLst>
                  <a:cxn ang="T10">
                    <a:pos x="T0" y="T1"/>
                  </a:cxn>
                  <a:cxn ang="T11">
                    <a:pos x="T2" y="T3"/>
                  </a:cxn>
                  <a:cxn ang="T12">
                    <a:pos x="T4" y="T5"/>
                  </a:cxn>
                  <a:cxn ang="T13">
                    <a:pos x="T6" y="T7"/>
                  </a:cxn>
                  <a:cxn ang="T14">
                    <a:pos x="T8" y="T9"/>
                  </a:cxn>
                </a:cxnLst>
                <a:rect l="T15" t="T16" r="T17" b="T18"/>
                <a:pathLst>
                  <a:path w="41" h="19">
                    <a:moveTo>
                      <a:pt x="40" y="11"/>
                    </a:moveTo>
                    <a:lnTo>
                      <a:pt x="39" y="18"/>
                    </a:lnTo>
                    <a:lnTo>
                      <a:pt x="0" y="6"/>
                    </a:lnTo>
                    <a:lnTo>
                      <a:pt x="0" y="0"/>
                    </a:lnTo>
                    <a:lnTo>
                      <a:pt x="40" y="11"/>
                    </a:lnTo>
                  </a:path>
                </a:pathLst>
              </a:custGeom>
              <a:solidFill>
                <a:srgbClr val="4C4C4C"/>
              </a:solidFill>
              <a:ln w="9525" cap="rnd">
                <a:noFill/>
                <a:round/>
                <a:headEnd/>
                <a:tailEnd/>
              </a:ln>
            </p:spPr>
            <p:txBody>
              <a:bodyPr/>
              <a:lstStyle/>
              <a:p>
                <a:endParaRPr lang="zh-CN" altLang="en-US">
                  <a:ea typeface="宋体" pitchFamily="2" charset="-122"/>
                </a:endParaRPr>
              </a:p>
            </p:txBody>
          </p:sp>
        </p:grpSp>
        <p:grpSp>
          <p:nvGrpSpPr>
            <p:cNvPr id="53" name="Group 75"/>
            <p:cNvGrpSpPr>
              <a:grpSpLocks/>
            </p:cNvGrpSpPr>
            <p:nvPr/>
          </p:nvGrpSpPr>
          <p:grpSpPr bwMode="auto">
            <a:xfrm>
              <a:off x="4720" y="1773"/>
              <a:ext cx="58" cy="52"/>
              <a:chOff x="4536" y="1551"/>
              <a:chExt cx="58" cy="52"/>
            </a:xfrm>
          </p:grpSpPr>
          <p:sp>
            <p:nvSpPr>
              <p:cNvPr id="211" name="Line 76"/>
              <p:cNvSpPr>
                <a:spLocks noChangeShapeType="1"/>
              </p:cNvSpPr>
              <p:nvPr/>
            </p:nvSpPr>
            <p:spPr bwMode="blackWhite">
              <a:xfrm flipH="1">
                <a:off x="4570" y="1565"/>
                <a:ext cx="17" cy="10"/>
              </a:xfrm>
              <a:prstGeom prst="line">
                <a:avLst/>
              </a:prstGeom>
              <a:noFill/>
              <a:ln w="9525">
                <a:noFill/>
                <a:round/>
                <a:headEnd type="none" w="sm" len="sm"/>
                <a:tailEnd type="none" w="sm" len="sm"/>
              </a:ln>
            </p:spPr>
            <p:txBody>
              <a:bodyPr/>
              <a:lstStyle/>
              <a:p>
                <a:endParaRPr lang="zh-CN" altLang="en-US"/>
              </a:p>
            </p:txBody>
          </p:sp>
          <p:sp>
            <p:nvSpPr>
              <p:cNvPr id="212" name="Line 77"/>
              <p:cNvSpPr>
                <a:spLocks noChangeShapeType="1"/>
              </p:cNvSpPr>
              <p:nvPr/>
            </p:nvSpPr>
            <p:spPr bwMode="blackWhite">
              <a:xfrm flipH="1">
                <a:off x="4573" y="1561"/>
                <a:ext cx="17" cy="16"/>
              </a:xfrm>
              <a:prstGeom prst="line">
                <a:avLst/>
              </a:prstGeom>
              <a:noFill/>
              <a:ln w="9525">
                <a:noFill/>
                <a:round/>
                <a:headEnd type="none" w="sm" len="sm"/>
                <a:tailEnd type="none" w="sm" len="sm"/>
              </a:ln>
            </p:spPr>
            <p:txBody>
              <a:bodyPr/>
              <a:lstStyle/>
              <a:p>
                <a:endParaRPr lang="zh-CN" altLang="en-US"/>
              </a:p>
            </p:txBody>
          </p:sp>
          <p:sp>
            <p:nvSpPr>
              <p:cNvPr id="213" name="Line 78"/>
              <p:cNvSpPr>
                <a:spLocks noChangeShapeType="1"/>
              </p:cNvSpPr>
              <p:nvPr/>
            </p:nvSpPr>
            <p:spPr bwMode="blackWhite">
              <a:xfrm flipH="1">
                <a:off x="4570" y="1568"/>
                <a:ext cx="17" cy="13"/>
              </a:xfrm>
              <a:prstGeom prst="line">
                <a:avLst/>
              </a:prstGeom>
              <a:noFill/>
              <a:ln w="9525">
                <a:noFill/>
                <a:round/>
                <a:headEnd type="none" w="sm" len="sm"/>
                <a:tailEnd type="none" w="sm" len="sm"/>
              </a:ln>
            </p:spPr>
            <p:txBody>
              <a:bodyPr/>
              <a:lstStyle/>
              <a:p>
                <a:endParaRPr lang="zh-CN" altLang="en-US"/>
              </a:p>
            </p:txBody>
          </p:sp>
          <p:sp>
            <p:nvSpPr>
              <p:cNvPr id="214" name="Freeform 79"/>
              <p:cNvSpPr>
                <a:spLocks/>
              </p:cNvSpPr>
              <p:nvPr/>
            </p:nvSpPr>
            <p:spPr bwMode="blackWhite">
              <a:xfrm>
                <a:off x="4536" y="1556"/>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 name="T15" fmla="*/ 0 w 55"/>
                  <a:gd name="T16" fmla="*/ 0 h 43"/>
                  <a:gd name="T17" fmla="*/ 55 w 55"/>
                  <a:gd name="T18" fmla="*/ 43 h 43"/>
                </a:gdLst>
                <a:ahLst/>
                <a:cxnLst>
                  <a:cxn ang="T10">
                    <a:pos x="T0" y="T1"/>
                  </a:cxn>
                  <a:cxn ang="T11">
                    <a:pos x="T2" y="T3"/>
                  </a:cxn>
                  <a:cxn ang="T12">
                    <a:pos x="T4" y="T5"/>
                  </a:cxn>
                  <a:cxn ang="T13">
                    <a:pos x="T6" y="T7"/>
                  </a:cxn>
                  <a:cxn ang="T14">
                    <a:pos x="T8" y="T9"/>
                  </a:cxn>
                </a:cxnLst>
                <a:rect l="T15" t="T16" r="T17" b="T18"/>
                <a:pathLst>
                  <a:path w="55" h="43">
                    <a:moveTo>
                      <a:pt x="54" y="4"/>
                    </a:moveTo>
                    <a:lnTo>
                      <a:pt x="49" y="42"/>
                    </a:lnTo>
                    <a:lnTo>
                      <a:pt x="0" y="38"/>
                    </a:lnTo>
                    <a:lnTo>
                      <a:pt x="4" y="0"/>
                    </a:lnTo>
                    <a:lnTo>
                      <a:pt x="54" y="4"/>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15" name="Freeform 80"/>
              <p:cNvSpPr>
                <a:spLocks/>
              </p:cNvSpPr>
              <p:nvPr/>
            </p:nvSpPr>
            <p:spPr bwMode="blackWhite">
              <a:xfrm>
                <a:off x="4537" y="1552"/>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 name="T15" fmla="*/ 0 w 56"/>
                  <a:gd name="T16" fmla="*/ 0 h 43"/>
                  <a:gd name="T17" fmla="*/ 56 w 56"/>
                  <a:gd name="T18" fmla="*/ 43 h 43"/>
                </a:gdLst>
                <a:ahLst/>
                <a:cxnLst>
                  <a:cxn ang="T10">
                    <a:pos x="T0" y="T1"/>
                  </a:cxn>
                  <a:cxn ang="T11">
                    <a:pos x="T2" y="T3"/>
                  </a:cxn>
                  <a:cxn ang="T12">
                    <a:pos x="T4" y="T5"/>
                  </a:cxn>
                  <a:cxn ang="T13">
                    <a:pos x="T6" y="T7"/>
                  </a:cxn>
                  <a:cxn ang="T14">
                    <a:pos x="T8" y="T9"/>
                  </a:cxn>
                </a:cxnLst>
                <a:rect l="T15" t="T16" r="T17" b="T18"/>
                <a:pathLst>
                  <a:path w="56" h="43">
                    <a:moveTo>
                      <a:pt x="55" y="4"/>
                    </a:moveTo>
                    <a:lnTo>
                      <a:pt x="50" y="42"/>
                    </a:lnTo>
                    <a:lnTo>
                      <a:pt x="0" y="38"/>
                    </a:lnTo>
                    <a:lnTo>
                      <a:pt x="4" y="0"/>
                    </a:lnTo>
                    <a:lnTo>
                      <a:pt x="55" y="4"/>
                    </a:lnTo>
                  </a:path>
                </a:pathLst>
              </a:custGeom>
              <a:solidFill>
                <a:srgbClr val="989898"/>
              </a:solidFill>
              <a:ln w="9525" cap="rnd">
                <a:noFill/>
                <a:round/>
                <a:headEnd/>
                <a:tailEnd/>
              </a:ln>
            </p:spPr>
            <p:txBody>
              <a:bodyPr/>
              <a:lstStyle/>
              <a:p>
                <a:endParaRPr lang="zh-CN" altLang="en-US">
                  <a:ea typeface="宋体" pitchFamily="2" charset="-122"/>
                </a:endParaRPr>
              </a:p>
            </p:txBody>
          </p:sp>
          <p:sp>
            <p:nvSpPr>
              <p:cNvPr id="216" name="Freeform 81"/>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 name="T15" fmla="*/ 0 w 56"/>
                  <a:gd name="T16" fmla="*/ 0 h 43"/>
                  <a:gd name="T17" fmla="*/ 56 w 56"/>
                  <a:gd name="T18" fmla="*/ 43 h 43"/>
                </a:gdLst>
                <a:ahLst/>
                <a:cxnLst>
                  <a:cxn ang="T10">
                    <a:pos x="T0" y="T1"/>
                  </a:cxn>
                  <a:cxn ang="T11">
                    <a:pos x="T2" y="T3"/>
                  </a:cxn>
                  <a:cxn ang="T12">
                    <a:pos x="T4" y="T5"/>
                  </a:cxn>
                  <a:cxn ang="T13">
                    <a:pos x="T6" y="T7"/>
                  </a:cxn>
                  <a:cxn ang="T14">
                    <a:pos x="T8" y="T9"/>
                  </a:cxn>
                </a:cxnLst>
                <a:rect l="T15" t="T16" r="T17" b="T18"/>
                <a:pathLst>
                  <a:path w="56" h="43">
                    <a:moveTo>
                      <a:pt x="55" y="4"/>
                    </a:moveTo>
                    <a:lnTo>
                      <a:pt x="51" y="42"/>
                    </a:lnTo>
                    <a:lnTo>
                      <a:pt x="0" y="38"/>
                    </a:lnTo>
                    <a:lnTo>
                      <a:pt x="4" y="0"/>
                    </a:lnTo>
                    <a:lnTo>
                      <a:pt x="55" y="4"/>
                    </a:lnTo>
                  </a:path>
                </a:pathLst>
              </a:custGeom>
              <a:solidFill>
                <a:srgbClr val="FFCC99"/>
              </a:solidFill>
              <a:ln w="9525" cap="rnd">
                <a:noFill/>
                <a:round/>
                <a:headEnd/>
                <a:tailEnd/>
              </a:ln>
            </p:spPr>
            <p:txBody>
              <a:bodyPr/>
              <a:lstStyle/>
              <a:p>
                <a:endParaRPr lang="zh-CN" altLang="en-US">
                  <a:ea typeface="宋体" pitchFamily="2" charset="-122"/>
                </a:endParaRPr>
              </a:p>
            </p:txBody>
          </p:sp>
          <p:sp>
            <p:nvSpPr>
              <p:cNvPr id="217" name="Freeform 82"/>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 name="T15" fmla="*/ 0 w 56"/>
                  <a:gd name="T16" fmla="*/ 0 h 43"/>
                  <a:gd name="T17" fmla="*/ 56 w 56"/>
                  <a:gd name="T18" fmla="*/ 43 h 43"/>
                </a:gdLst>
                <a:ahLst/>
                <a:cxnLst>
                  <a:cxn ang="T10">
                    <a:pos x="T0" y="T1"/>
                  </a:cxn>
                  <a:cxn ang="T11">
                    <a:pos x="T2" y="T3"/>
                  </a:cxn>
                  <a:cxn ang="T12">
                    <a:pos x="T4" y="T5"/>
                  </a:cxn>
                  <a:cxn ang="T13">
                    <a:pos x="T6" y="T7"/>
                  </a:cxn>
                  <a:cxn ang="T14">
                    <a:pos x="T8" y="T9"/>
                  </a:cxn>
                </a:cxnLst>
                <a:rect l="T15" t="T16" r="T17" b="T18"/>
                <a:pathLst>
                  <a:path w="56" h="43">
                    <a:moveTo>
                      <a:pt x="55" y="4"/>
                    </a:moveTo>
                    <a:lnTo>
                      <a:pt x="51" y="42"/>
                    </a:lnTo>
                    <a:lnTo>
                      <a:pt x="0" y="38"/>
                    </a:lnTo>
                    <a:lnTo>
                      <a:pt x="4" y="0"/>
                    </a:lnTo>
                    <a:lnTo>
                      <a:pt x="55" y="4"/>
                    </a:lnTo>
                  </a:path>
                </a:pathLst>
              </a:custGeom>
              <a:noFill/>
              <a:ln w="12700" cap="rnd">
                <a:solidFill>
                  <a:srgbClr val="7F7F7F"/>
                </a:solidFill>
                <a:round/>
                <a:headEnd type="none" w="sm" len="sm"/>
                <a:tailEnd type="none" w="sm" len="sm"/>
              </a:ln>
            </p:spPr>
            <p:txBody>
              <a:bodyPr/>
              <a:lstStyle/>
              <a:p>
                <a:endParaRPr lang="zh-CN" altLang="en-US">
                  <a:ea typeface="宋体" pitchFamily="2" charset="-122"/>
                </a:endParaRPr>
              </a:p>
            </p:txBody>
          </p:sp>
          <p:sp>
            <p:nvSpPr>
              <p:cNvPr id="218" name="Freeform 83"/>
              <p:cNvSpPr>
                <a:spLocks/>
              </p:cNvSpPr>
              <p:nvPr/>
            </p:nvSpPr>
            <p:spPr bwMode="blackWhite">
              <a:xfrm>
                <a:off x="4548" y="1556"/>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 name="T15" fmla="*/ 0 w 43"/>
                  <a:gd name="T16" fmla="*/ 0 h 19"/>
                  <a:gd name="T17" fmla="*/ 43 w 43"/>
                  <a:gd name="T18" fmla="*/ 19 h 19"/>
                </a:gdLst>
                <a:ahLst/>
                <a:cxnLst>
                  <a:cxn ang="T10">
                    <a:pos x="T0" y="T1"/>
                  </a:cxn>
                  <a:cxn ang="T11">
                    <a:pos x="T2" y="T3"/>
                  </a:cxn>
                  <a:cxn ang="T12">
                    <a:pos x="T4" y="T5"/>
                  </a:cxn>
                  <a:cxn ang="T13">
                    <a:pos x="T6" y="T7"/>
                  </a:cxn>
                  <a:cxn ang="T14">
                    <a:pos x="T8" y="T9"/>
                  </a:cxn>
                </a:cxnLst>
                <a:rect l="T15" t="T16" r="T17" b="T18"/>
                <a:pathLst>
                  <a:path w="43" h="19">
                    <a:moveTo>
                      <a:pt x="42" y="11"/>
                    </a:moveTo>
                    <a:lnTo>
                      <a:pt x="41" y="18"/>
                    </a:lnTo>
                    <a:lnTo>
                      <a:pt x="0" y="7"/>
                    </a:lnTo>
                    <a:lnTo>
                      <a:pt x="0" y="0"/>
                    </a:lnTo>
                    <a:lnTo>
                      <a:pt x="42" y="11"/>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19" name="Freeform 84"/>
              <p:cNvSpPr>
                <a:spLocks/>
              </p:cNvSpPr>
              <p:nvPr/>
            </p:nvSpPr>
            <p:spPr bwMode="blackWhite">
              <a:xfrm>
                <a:off x="4547" y="1561"/>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 name="T15" fmla="*/ 0 w 44"/>
                  <a:gd name="T16" fmla="*/ 0 h 20"/>
                  <a:gd name="T17" fmla="*/ 44 w 44"/>
                  <a:gd name="T18" fmla="*/ 20 h 20"/>
                </a:gdLst>
                <a:ahLst/>
                <a:cxnLst>
                  <a:cxn ang="T10">
                    <a:pos x="T0" y="T1"/>
                  </a:cxn>
                  <a:cxn ang="T11">
                    <a:pos x="T2" y="T3"/>
                  </a:cxn>
                  <a:cxn ang="T12">
                    <a:pos x="T4" y="T5"/>
                  </a:cxn>
                  <a:cxn ang="T13">
                    <a:pos x="T6" y="T7"/>
                  </a:cxn>
                  <a:cxn ang="T14">
                    <a:pos x="T8" y="T9"/>
                  </a:cxn>
                </a:cxnLst>
                <a:rect l="T15" t="T16" r="T17" b="T18"/>
                <a:pathLst>
                  <a:path w="44" h="20">
                    <a:moveTo>
                      <a:pt x="43" y="12"/>
                    </a:moveTo>
                    <a:lnTo>
                      <a:pt x="42" y="19"/>
                    </a:lnTo>
                    <a:lnTo>
                      <a:pt x="0" y="7"/>
                    </a:lnTo>
                    <a:lnTo>
                      <a:pt x="0" y="0"/>
                    </a:lnTo>
                    <a:lnTo>
                      <a:pt x="43" y="12"/>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20" name="Freeform 85"/>
              <p:cNvSpPr>
                <a:spLocks/>
              </p:cNvSpPr>
              <p:nvPr/>
            </p:nvSpPr>
            <p:spPr bwMode="blackWhite">
              <a:xfrm>
                <a:off x="4547" y="1568"/>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 name="T15" fmla="*/ 0 w 41"/>
                  <a:gd name="T16" fmla="*/ 0 h 19"/>
                  <a:gd name="T17" fmla="*/ 41 w 41"/>
                  <a:gd name="T18" fmla="*/ 19 h 19"/>
                </a:gdLst>
                <a:ahLst/>
                <a:cxnLst>
                  <a:cxn ang="T10">
                    <a:pos x="T0" y="T1"/>
                  </a:cxn>
                  <a:cxn ang="T11">
                    <a:pos x="T2" y="T3"/>
                  </a:cxn>
                  <a:cxn ang="T12">
                    <a:pos x="T4" y="T5"/>
                  </a:cxn>
                  <a:cxn ang="T13">
                    <a:pos x="T6" y="T7"/>
                  </a:cxn>
                  <a:cxn ang="T14">
                    <a:pos x="T8" y="T9"/>
                  </a:cxn>
                </a:cxnLst>
                <a:rect l="T15" t="T16" r="T17" b="T18"/>
                <a:pathLst>
                  <a:path w="41" h="19">
                    <a:moveTo>
                      <a:pt x="40" y="11"/>
                    </a:moveTo>
                    <a:lnTo>
                      <a:pt x="39" y="18"/>
                    </a:lnTo>
                    <a:lnTo>
                      <a:pt x="0" y="6"/>
                    </a:lnTo>
                    <a:lnTo>
                      <a:pt x="0" y="0"/>
                    </a:lnTo>
                    <a:lnTo>
                      <a:pt x="40" y="11"/>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21" name="Freeform 86"/>
              <p:cNvSpPr>
                <a:spLocks/>
              </p:cNvSpPr>
              <p:nvPr/>
            </p:nvSpPr>
            <p:spPr bwMode="blackWhite">
              <a:xfrm>
                <a:off x="4543" y="157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 name="T15" fmla="*/ 0 w 45"/>
                  <a:gd name="T16" fmla="*/ 0 h 19"/>
                  <a:gd name="T17" fmla="*/ 45 w 45"/>
                  <a:gd name="T18" fmla="*/ 19 h 19"/>
                </a:gdLst>
                <a:ahLst/>
                <a:cxnLst>
                  <a:cxn ang="T10">
                    <a:pos x="T0" y="T1"/>
                  </a:cxn>
                  <a:cxn ang="T11">
                    <a:pos x="T2" y="T3"/>
                  </a:cxn>
                  <a:cxn ang="T12">
                    <a:pos x="T4" y="T5"/>
                  </a:cxn>
                  <a:cxn ang="T13">
                    <a:pos x="T6" y="T7"/>
                  </a:cxn>
                  <a:cxn ang="T14">
                    <a:pos x="T8" y="T9"/>
                  </a:cxn>
                </a:cxnLst>
                <a:rect l="T15" t="T16" r="T17" b="T18"/>
                <a:pathLst>
                  <a:path w="45" h="19">
                    <a:moveTo>
                      <a:pt x="44" y="11"/>
                    </a:moveTo>
                    <a:lnTo>
                      <a:pt x="43" y="18"/>
                    </a:lnTo>
                    <a:lnTo>
                      <a:pt x="0" y="7"/>
                    </a:lnTo>
                    <a:lnTo>
                      <a:pt x="0" y="0"/>
                    </a:lnTo>
                    <a:lnTo>
                      <a:pt x="44" y="11"/>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22" name="Freeform 87"/>
              <p:cNvSpPr>
                <a:spLocks/>
              </p:cNvSpPr>
              <p:nvPr/>
            </p:nvSpPr>
            <p:spPr bwMode="blackWhite">
              <a:xfrm>
                <a:off x="4543" y="1584"/>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 name="T15" fmla="*/ 0 w 45"/>
                  <a:gd name="T16" fmla="*/ 0 h 19"/>
                  <a:gd name="T17" fmla="*/ 45 w 45"/>
                  <a:gd name="T18" fmla="*/ 19 h 19"/>
                </a:gdLst>
                <a:ahLst/>
                <a:cxnLst>
                  <a:cxn ang="T10">
                    <a:pos x="T0" y="T1"/>
                  </a:cxn>
                  <a:cxn ang="T11">
                    <a:pos x="T2" y="T3"/>
                  </a:cxn>
                  <a:cxn ang="T12">
                    <a:pos x="T4" y="T5"/>
                  </a:cxn>
                  <a:cxn ang="T13">
                    <a:pos x="T6" y="T7"/>
                  </a:cxn>
                  <a:cxn ang="T14">
                    <a:pos x="T8" y="T9"/>
                  </a:cxn>
                </a:cxnLst>
                <a:rect l="T15" t="T16" r="T17" b="T18"/>
                <a:pathLst>
                  <a:path w="45" h="19">
                    <a:moveTo>
                      <a:pt x="44" y="11"/>
                    </a:moveTo>
                    <a:lnTo>
                      <a:pt x="43" y="18"/>
                    </a:lnTo>
                    <a:lnTo>
                      <a:pt x="0" y="6"/>
                    </a:lnTo>
                    <a:lnTo>
                      <a:pt x="0" y="0"/>
                    </a:lnTo>
                    <a:lnTo>
                      <a:pt x="44" y="11"/>
                    </a:lnTo>
                  </a:path>
                </a:pathLst>
              </a:custGeom>
              <a:solidFill>
                <a:srgbClr val="4C4C4C"/>
              </a:solidFill>
              <a:ln w="9525" cap="rnd">
                <a:noFill/>
                <a:round/>
                <a:headEnd/>
                <a:tailEnd/>
              </a:ln>
            </p:spPr>
            <p:txBody>
              <a:bodyPr/>
              <a:lstStyle/>
              <a:p>
                <a:endParaRPr lang="zh-CN" altLang="en-US">
                  <a:ea typeface="宋体" pitchFamily="2" charset="-122"/>
                </a:endParaRPr>
              </a:p>
            </p:txBody>
          </p:sp>
        </p:grpSp>
        <p:grpSp>
          <p:nvGrpSpPr>
            <p:cNvPr id="54" name="Group 88"/>
            <p:cNvGrpSpPr>
              <a:grpSpLocks/>
            </p:cNvGrpSpPr>
            <p:nvPr/>
          </p:nvGrpSpPr>
          <p:grpSpPr bwMode="auto">
            <a:xfrm>
              <a:off x="4596" y="1771"/>
              <a:ext cx="57" cy="52"/>
              <a:chOff x="4412" y="1549"/>
              <a:chExt cx="57" cy="52"/>
            </a:xfrm>
          </p:grpSpPr>
          <p:sp>
            <p:nvSpPr>
              <p:cNvPr id="199" name="Line 89"/>
              <p:cNvSpPr>
                <a:spLocks noChangeShapeType="1"/>
              </p:cNvSpPr>
              <p:nvPr/>
            </p:nvSpPr>
            <p:spPr bwMode="blackWhite">
              <a:xfrm flipH="1">
                <a:off x="4447" y="1560"/>
                <a:ext cx="14" cy="13"/>
              </a:xfrm>
              <a:prstGeom prst="line">
                <a:avLst/>
              </a:prstGeom>
              <a:noFill/>
              <a:ln w="9525">
                <a:noFill/>
                <a:round/>
                <a:headEnd type="none" w="sm" len="sm"/>
                <a:tailEnd type="none" w="sm" len="sm"/>
              </a:ln>
            </p:spPr>
            <p:txBody>
              <a:bodyPr/>
              <a:lstStyle/>
              <a:p>
                <a:endParaRPr lang="zh-CN" altLang="en-US"/>
              </a:p>
            </p:txBody>
          </p:sp>
          <p:sp>
            <p:nvSpPr>
              <p:cNvPr id="200" name="Line 90"/>
              <p:cNvSpPr>
                <a:spLocks noChangeShapeType="1"/>
              </p:cNvSpPr>
              <p:nvPr/>
            </p:nvSpPr>
            <p:spPr bwMode="blackWhite">
              <a:xfrm flipH="1">
                <a:off x="4447" y="1559"/>
                <a:ext cx="17" cy="15"/>
              </a:xfrm>
              <a:prstGeom prst="line">
                <a:avLst/>
              </a:prstGeom>
              <a:noFill/>
              <a:ln w="9525">
                <a:noFill/>
                <a:round/>
                <a:headEnd type="none" w="sm" len="sm"/>
                <a:tailEnd type="none" w="sm" len="sm"/>
              </a:ln>
            </p:spPr>
            <p:txBody>
              <a:bodyPr/>
              <a:lstStyle/>
              <a:p>
                <a:endParaRPr lang="zh-CN" altLang="en-US"/>
              </a:p>
            </p:txBody>
          </p:sp>
          <p:sp>
            <p:nvSpPr>
              <p:cNvPr id="201" name="Line 91"/>
              <p:cNvSpPr>
                <a:spLocks noChangeShapeType="1"/>
              </p:cNvSpPr>
              <p:nvPr/>
            </p:nvSpPr>
            <p:spPr bwMode="blackWhite">
              <a:xfrm flipH="1">
                <a:off x="4447" y="1567"/>
                <a:ext cx="14" cy="12"/>
              </a:xfrm>
              <a:prstGeom prst="line">
                <a:avLst/>
              </a:prstGeom>
              <a:noFill/>
              <a:ln w="9525">
                <a:noFill/>
                <a:round/>
                <a:headEnd type="none" w="sm" len="sm"/>
                <a:tailEnd type="none" w="sm" len="sm"/>
              </a:ln>
            </p:spPr>
            <p:txBody>
              <a:bodyPr/>
              <a:lstStyle/>
              <a:p>
                <a:endParaRPr lang="zh-CN" altLang="en-US"/>
              </a:p>
            </p:txBody>
          </p:sp>
          <p:sp>
            <p:nvSpPr>
              <p:cNvPr id="202" name="Freeform 92"/>
              <p:cNvSpPr>
                <a:spLocks/>
              </p:cNvSpPr>
              <p:nvPr/>
            </p:nvSpPr>
            <p:spPr bwMode="blackWhite">
              <a:xfrm>
                <a:off x="4412" y="1552"/>
                <a:ext cx="53" cy="43"/>
              </a:xfrm>
              <a:custGeom>
                <a:avLst/>
                <a:gdLst>
                  <a:gd name="T0" fmla="*/ 52 w 53"/>
                  <a:gd name="T1" fmla="*/ 4 h 43"/>
                  <a:gd name="T2" fmla="*/ 48 w 53"/>
                  <a:gd name="T3" fmla="*/ 42 h 43"/>
                  <a:gd name="T4" fmla="*/ 0 w 53"/>
                  <a:gd name="T5" fmla="*/ 38 h 43"/>
                  <a:gd name="T6" fmla="*/ 4 w 53"/>
                  <a:gd name="T7" fmla="*/ 0 h 43"/>
                  <a:gd name="T8" fmla="*/ 52 w 53"/>
                  <a:gd name="T9" fmla="*/ 4 h 43"/>
                  <a:gd name="T10" fmla="*/ 0 60000 65536"/>
                  <a:gd name="T11" fmla="*/ 0 60000 65536"/>
                  <a:gd name="T12" fmla="*/ 0 60000 65536"/>
                  <a:gd name="T13" fmla="*/ 0 60000 65536"/>
                  <a:gd name="T14" fmla="*/ 0 60000 65536"/>
                  <a:gd name="T15" fmla="*/ 0 w 53"/>
                  <a:gd name="T16" fmla="*/ 0 h 43"/>
                  <a:gd name="T17" fmla="*/ 53 w 53"/>
                  <a:gd name="T18" fmla="*/ 43 h 43"/>
                </a:gdLst>
                <a:ahLst/>
                <a:cxnLst>
                  <a:cxn ang="T10">
                    <a:pos x="T0" y="T1"/>
                  </a:cxn>
                  <a:cxn ang="T11">
                    <a:pos x="T2" y="T3"/>
                  </a:cxn>
                  <a:cxn ang="T12">
                    <a:pos x="T4" y="T5"/>
                  </a:cxn>
                  <a:cxn ang="T13">
                    <a:pos x="T6" y="T7"/>
                  </a:cxn>
                  <a:cxn ang="T14">
                    <a:pos x="T8" y="T9"/>
                  </a:cxn>
                </a:cxnLst>
                <a:rect l="T15" t="T16" r="T17" b="T18"/>
                <a:pathLst>
                  <a:path w="53" h="43">
                    <a:moveTo>
                      <a:pt x="52" y="4"/>
                    </a:moveTo>
                    <a:lnTo>
                      <a:pt x="48" y="42"/>
                    </a:lnTo>
                    <a:lnTo>
                      <a:pt x="0" y="38"/>
                    </a:lnTo>
                    <a:lnTo>
                      <a:pt x="4" y="0"/>
                    </a:lnTo>
                    <a:lnTo>
                      <a:pt x="52" y="4"/>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03" name="Freeform 93"/>
              <p:cNvSpPr>
                <a:spLocks/>
              </p:cNvSpPr>
              <p:nvPr/>
            </p:nvSpPr>
            <p:spPr bwMode="blackWhite">
              <a:xfrm>
                <a:off x="4413" y="1551"/>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 name="T15" fmla="*/ 0 w 55"/>
                  <a:gd name="T16" fmla="*/ 0 h 43"/>
                  <a:gd name="T17" fmla="*/ 55 w 55"/>
                  <a:gd name="T18" fmla="*/ 43 h 43"/>
                </a:gdLst>
                <a:ahLst/>
                <a:cxnLst>
                  <a:cxn ang="T10">
                    <a:pos x="T0" y="T1"/>
                  </a:cxn>
                  <a:cxn ang="T11">
                    <a:pos x="T2" y="T3"/>
                  </a:cxn>
                  <a:cxn ang="T12">
                    <a:pos x="T4" y="T5"/>
                  </a:cxn>
                  <a:cxn ang="T13">
                    <a:pos x="T6" y="T7"/>
                  </a:cxn>
                  <a:cxn ang="T14">
                    <a:pos x="T8" y="T9"/>
                  </a:cxn>
                </a:cxnLst>
                <a:rect l="T15" t="T16" r="T17" b="T18"/>
                <a:pathLst>
                  <a:path w="55" h="43">
                    <a:moveTo>
                      <a:pt x="54" y="4"/>
                    </a:moveTo>
                    <a:lnTo>
                      <a:pt x="49" y="42"/>
                    </a:lnTo>
                    <a:lnTo>
                      <a:pt x="0" y="38"/>
                    </a:lnTo>
                    <a:lnTo>
                      <a:pt x="4" y="0"/>
                    </a:lnTo>
                    <a:lnTo>
                      <a:pt x="54" y="4"/>
                    </a:lnTo>
                  </a:path>
                </a:pathLst>
              </a:custGeom>
              <a:solidFill>
                <a:srgbClr val="989898"/>
              </a:solidFill>
              <a:ln w="9525" cap="rnd">
                <a:noFill/>
                <a:round/>
                <a:headEnd/>
                <a:tailEnd/>
              </a:ln>
            </p:spPr>
            <p:txBody>
              <a:bodyPr/>
              <a:lstStyle/>
              <a:p>
                <a:endParaRPr lang="zh-CN" altLang="en-US">
                  <a:ea typeface="宋体" pitchFamily="2" charset="-122"/>
                </a:endParaRPr>
              </a:p>
            </p:txBody>
          </p:sp>
          <p:sp>
            <p:nvSpPr>
              <p:cNvPr id="204" name="Freeform 94"/>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 name="T15" fmla="*/ 0 w 55"/>
                  <a:gd name="T16" fmla="*/ 0 h 43"/>
                  <a:gd name="T17" fmla="*/ 55 w 55"/>
                  <a:gd name="T18" fmla="*/ 43 h 43"/>
                </a:gdLst>
                <a:ahLst/>
                <a:cxnLst>
                  <a:cxn ang="T10">
                    <a:pos x="T0" y="T1"/>
                  </a:cxn>
                  <a:cxn ang="T11">
                    <a:pos x="T2" y="T3"/>
                  </a:cxn>
                  <a:cxn ang="T12">
                    <a:pos x="T4" y="T5"/>
                  </a:cxn>
                  <a:cxn ang="T13">
                    <a:pos x="T6" y="T7"/>
                  </a:cxn>
                  <a:cxn ang="T14">
                    <a:pos x="T8" y="T9"/>
                  </a:cxn>
                </a:cxnLst>
                <a:rect l="T15" t="T16" r="T17" b="T18"/>
                <a:pathLst>
                  <a:path w="55" h="43">
                    <a:moveTo>
                      <a:pt x="54" y="4"/>
                    </a:moveTo>
                    <a:lnTo>
                      <a:pt x="50" y="42"/>
                    </a:lnTo>
                    <a:lnTo>
                      <a:pt x="0" y="38"/>
                    </a:lnTo>
                    <a:lnTo>
                      <a:pt x="4" y="0"/>
                    </a:lnTo>
                    <a:lnTo>
                      <a:pt x="54" y="4"/>
                    </a:lnTo>
                  </a:path>
                </a:pathLst>
              </a:custGeom>
              <a:solidFill>
                <a:srgbClr val="FFCC99"/>
              </a:solidFill>
              <a:ln w="9525" cap="rnd">
                <a:noFill/>
                <a:round/>
                <a:headEnd/>
                <a:tailEnd/>
              </a:ln>
            </p:spPr>
            <p:txBody>
              <a:bodyPr/>
              <a:lstStyle/>
              <a:p>
                <a:endParaRPr lang="zh-CN" altLang="en-US">
                  <a:ea typeface="宋体" pitchFamily="2" charset="-122"/>
                </a:endParaRPr>
              </a:p>
            </p:txBody>
          </p:sp>
          <p:sp>
            <p:nvSpPr>
              <p:cNvPr id="205" name="Freeform 95"/>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 name="T15" fmla="*/ 0 w 55"/>
                  <a:gd name="T16" fmla="*/ 0 h 43"/>
                  <a:gd name="T17" fmla="*/ 55 w 55"/>
                  <a:gd name="T18" fmla="*/ 43 h 43"/>
                </a:gdLst>
                <a:ahLst/>
                <a:cxnLst>
                  <a:cxn ang="T10">
                    <a:pos x="T0" y="T1"/>
                  </a:cxn>
                  <a:cxn ang="T11">
                    <a:pos x="T2" y="T3"/>
                  </a:cxn>
                  <a:cxn ang="T12">
                    <a:pos x="T4" y="T5"/>
                  </a:cxn>
                  <a:cxn ang="T13">
                    <a:pos x="T6" y="T7"/>
                  </a:cxn>
                  <a:cxn ang="T14">
                    <a:pos x="T8" y="T9"/>
                  </a:cxn>
                </a:cxnLst>
                <a:rect l="T15" t="T16" r="T17" b="T18"/>
                <a:pathLst>
                  <a:path w="55" h="43">
                    <a:moveTo>
                      <a:pt x="54" y="4"/>
                    </a:moveTo>
                    <a:lnTo>
                      <a:pt x="50" y="42"/>
                    </a:lnTo>
                    <a:lnTo>
                      <a:pt x="0" y="38"/>
                    </a:lnTo>
                    <a:lnTo>
                      <a:pt x="4" y="0"/>
                    </a:lnTo>
                    <a:lnTo>
                      <a:pt x="54" y="4"/>
                    </a:lnTo>
                  </a:path>
                </a:pathLst>
              </a:custGeom>
              <a:noFill/>
              <a:ln w="12700" cap="rnd">
                <a:solidFill>
                  <a:srgbClr val="7F7F7F"/>
                </a:solidFill>
                <a:round/>
                <a:headEnd type="none" w="sm" len="sm"/>
                <a:tailEnd type="none" w="sm" len="sm"/>
              </a:ln>
            </p:spPr>
            <p:txBody>
              <a:bodyPr/>
              <a:lstStyle/>
              <a:p>
                <a:endParaRPr lang="zh-CN" altLang="en-US">
                  <a:ea typeface="宋体" pitchFamily="2" charset="-122"/>
                </a:endParaRPr>
              </a:p>
            </p:txBody>
          </p:sp>
          <p:sp>
            <p:nvSpPr>
              <p:cNvPr id="206" name="Freeform 96"/>
              <p:cNvSpPr>
                <a:spLocks/>
              </p:cNvSpPr>
              <p:nvPr/>
            </p:nvSpPr>
            <p:spPr bwMode="blackWhite">
              <a:xfrm>
                <a:off x="4423" y="1552"/>
                <a:ext cx="42" cy="20"/>
              </a:xfrm>
              <a:custGeom>
                <a:avLst/>
                <a:gdLst>
                  <a:gd name="T0" fmla="*/ 41 w 42"/>
                  <a:gd name="T1" fmla="*/ 12 h 20"/>
                  <a:gd name="T2" fmla="*/ 40 w 42"/>
                  <a:gd name="T3" fmla="*/ 19 h 20"/>
                  <a:gd name="T4" fmla="*/ 0 w 42"/>
                  <a:gd name="T5" fmla="*/ 7 h 20"/>
                  <a:gd name="T6" fmla="*/ 0 w 42"/>
                  <a:gd name="T7" fmla="*/ 0 h 20"/>
                  <a:gd name="T8" fmla="*/ 41 w 42"/>
                  <a:gd name="T9" fmla="*/ 12 h 20"/>
                  <a:gd name="T10" fmla="*/ 0 60000 65536"/>
                  <a:gd name="T11" fmla="*/ 0 60000 65536"/>
                  <a:gd name="T12" fmla="*/ 0 60000 65536"/>
                  <a:gd name="T13" fmla="*/ 0 60000 65536"/>
                  <a:gd name="T14" fmla="*/ 0 60000 65536"/>
                  <a:gd name="T15" fmla="*/ 0 w 42"/>
                  <a:gd name="T16" fmla="*/ 0 h 20"/>
                  <a:gd name="T17" fmla="*/ 42 w 42"/>
                  <a:gd name="T18" fmla="*/ 20 h 20"/>
                </a:gdLst>
                <a:ahLst/>
                <a:cxnLst>
                  <a:cxn ang="T10">
                    <a:pos x="T0" y="T1"/>
                  </a:cxn>
                  <a:cxn ang="T11">
                    <a:pos x="T2" y="T3"/>
                  </a:cxn>
                  <a:cxn ang="T12">
                    <a:pos x="T4" y="T5"/>
                  </a:cxn>
                  <a:cxn ang="T13">
                    <a:pos x="T6" y="T7"/>
                  </a:cxn>
                  <a:cxn ang="T14">
                    <a:pos x="T8" y="T9"/>
                  </a:cxn>
                </a:cxnLst>
                <a:rect l="T15" t="T16" r="T17" b="T18"/>
                <a:pathLst>
                  <a:path w="42" h="20">
                    <a:moveTo>
                      <a:pt x="41" y="12"/>
                    </a:moveTo>
                    <a:lnTo>
                      <a:pt x="40" y="19"/>
                    </a:lnTo>
                    <a:lnTo>
                      <a:pt x="0" y="7"/>
                    </a:lnTo>
                    <a:lnTo>
                      <a:pt x="0" y="0"/>
                    </a:lnTo>
                    <a:lnTo>
                      <a:pt x="41" y="12"/>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07" name="Freeform 97"/>
              <p:cNvSpPr>
                <a:spLocks/>
              </p:cNvSpPr>
              <p:nvPr/>
            </p:nvSpPr>
            <p:spPr bwMode="blackWhite">
              <a:xfrm>
                <a:off x="4423" y="1559"/>
                <a:ext cx="42" cy="19"/>
              </a:xfrm>
              <a:custGeom>
                <a:avLst/>
                <a:gdLst>
                  <a:gd name="T0" fmla="*/ 41 w 42"/>
                  <a:gd name="T1" fmla="*/ 11 h 19"/>
                  <a:gd name="T2" fmla="*/ 40 w 42"/>
                  <a:gd name="T3" fmla="*/ 18 h 19"/>
                  <a:gd name="T4" fmla="*/ 0 w 42"/>
                  <a:gd name="T5" fmla="*/ 6 h 19"/>
                  <a:gd name="T6" fmla="*/ 0 w 42"/>
                  <a:gd name="T7" fmla="*/ 0 h 19"/>
                  <a:gd name="T8" fmla="*/ 41 w 42"/>
                  <a:gd name="T9" fmla="*/ 11 h 19"/>
                  <a:gd name="T10" fmla="*/ 0 60000 65536"/>
                  <a:gd name="T11" fmla="*/ 0 60000 65536"/>
                  <a:gd name="T12" fmla="*/ 0 60000 65536"/>
                  <a:gd name="T13" fmla="*/ 0 60000 65536"/>
                  <a:gd name="T14" fmla="*/ 0 60000 65536"/>
                  <a:gd name="T15" fmla="*/ 0 w 42"/>
                  <a:gd name="T16" fmla="*/ 0 h 19"/>
                  <a:gd name="T17" fmla="*/ 42 w 42"/>
                  <a:gd name="T18" fmla="*/ 19 h 19"/>
                </a:gdLst>
                <a:ahLst/>
                <a:cxnLst>
                  <a:cxn ang="T10">
                    <a:pos x="T0" y="T1"/>
                  </a:cxn>
                  <a:cxn ang="T11">
                    <a:pos x="T2" y="T3"/>
                  </a:cxn>
                  <a:cxn ang="T12">
                    <a:pos x="T4" y="T5"/>
                  </a:cxn>
                  <a:cxn ang="T13">
                    <a:pos x="T6" y="T7"/>
                  </a:cxn>
                  <a:cxn ang="T14">
                    <a:pos x="T8" y="T9"/>
                  </a:cxn>
                </a:cxnLst>
                <a:rect l="T15" t="T16" r="T17" b="T18"/>
                <a:pathLst>
                  <a:path w="42" h="19">
                    <a:moveTo>
                      <a:pt x="41" y="11"/>
                    </a:moveTo>
                    <a:lnTo>
                      <a:pt x="40" y="18"/>
                    </a:lnTo>
                    <a:lnTo>
                      <a:pt x="0" y="6"/>
                    </a:lnTo>
                    <a:lnTo>
                      <a:pt x="0" y="0"/>
                    </a:lnTo>
                    <a:lnTo>
                      <a:pt x="41" y="11"/>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08" name="Freeform 98"/>
              <p:cNvSpPr>
                <a:spLocks/>
              </p:cNvSpPr>
              <p:nvPr/>
            </p:nvSpPr>
            <p:spPr bwMode="blackWhite">
              <a:xfrm>
                <a:off x="4420" y="1567"/>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 name="T15" fmla="*/ 0 w 43"/>
                  <a:gd name="T16" fmla="*/ 0 h 19"/>
                  <a:gd name="T17" fmla="*/ 43 w 43"/>
                  <a:gd name="T18" fmla="*/ 19 h 19"/>
                </a:gdLst>
                <a:ahLst/>
                <a:cxnLst>
                  <a:cxn ang="T10">
                    <a:pos x="T0" y="T1"/>
                  </a:cxn>
                  <a:cxn ang="T11">
                    <a:pos x="T2" y="T3"/>
                  </a:cxn>
                  <a:cxn ang="T12">
                    <a:pos x="T4" y="T5"/>
                  </a:cxn>
                  <a:cxn ang="T13">
                    <a:pos x="T6" y="T7"/>
                  </a:cxn>
                  <a:cxn ang="T14">
                    <a:pos x="T8" y="T9"/>
                  </a:cxn>
                </a:cxnLst>
                <a:rect l="T15" t="T16" r="T17" b="T18"/>
                <a:pathLst>
                  <a:path w="43" h="19">
                    <a:moveTo>
                      <a:pt x="42" y="11"/>
                    </a:moveTo>
                    <a:lnTo>
                      <a:pt x="41" y="18"/>
                    </a:lnTo>
                    <a:lnTo>
                      <a:pt x="0" y="6"/>
                    </a:lnTo>
                    <a:lnTo>
                      <a:pt x="0" y="0"/>
                    </a:lnTo>
                    <a:lnTo>
                      <a:pt x="42" y="11"/>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09" name="Freeform 99"/>
              <p:cNvSpPr>
                <a:spLocks/>
              </p:cNvSpPr>
              <p:nvPr/>
            </p:nvSpPr>
            <p:spPr bwMode="blackWhite">
              <a:xfrm>
                <a:off x="4419" y="1573"/>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 name="T15" fmla="*/ 0 w 44"/>
                  <a:gd name="T16" fmla="*/ 0 h 19"/>
                  <a:gd name="T17" fmla="*/ 44 w 44"/>
                  <a:gd name="T18" fmla="*/ 19 h 19"/>
                </a:gdLst>
                <a:ahLst/>
                <a:cxnLst>
                  <a:cxn ang="T10">
                    <a:pos x="T0" y="T1"/>
                  </a:cxn>
                  <a:cxn ang="T11">
                    <a:pos x="T2" y="T3"/>
                  </a:cxn>
                  <a:cxn ang="T12">
                    <a:pos x="T4" y="T5"/>
                  </a:cxn>
                  <a:cxn ang="T13">
                    <a:pos x="T6" y="T7"/>
                  </a:cxn>
                  <a:cxn ang="T14">
                    <a:pos x="T8" y="T9"/>
                  </a:cxn>
                </a:cxnLst>
                <a:rect l="T15" t="T16" r="T17" b="T18"/>
                <a:pathLst>
                  <a:path w="44" h="19">
                    <a:moveTo>
                      <a:pt x="43" y="11"/>
                    </a:moveTo>
                    <a:lnTo>
                      <a:pt x="42" y="18"/>
                    </a:lnTo>
                    <a:lnTo>
                      <a:pt x="0" y="7"/>
                    </a:lnTo>
                    <a:lnTo>
                      <a:pt x="0" y="0"/>
                    </a:lnTo>
                    <a:lnTo>
                      <a:pt x="43" y="11"/>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210" name="Freeform 100"/>
              <p:cNvSpPr>
                <a:spLocks/>
              </p:cNvSpPr>
              <p:nvPr/>
            </p:nvSpPr>
            <p:spPr bwMode="blackWhite">
              <a:xfrm>
                <a:off x="4418" y="1582"/>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 name="T15" fmla="*/ 0 w 44"/>
                  <a:gd name="T16" fmla="*/ 0 h 19"/>
                  <a:gd name="T17" fmla="*/ 44 w 44"/>
                  <a:gd name="T18" fmla="*/ 19 h 19"/>
                </a:gdLst>
                <a:ahLst/>
                <a:cxnLst>
                  <a:cxn ang="T10">
                    <a:pos x="T0" y="T1"/>
                  </a:cxn>
                  <a:cxn ang="T11">
                    <a:pos x="T2" y="T3"/>
                  </a:cxn>
                  <a:cxn ang="T12">
                    <a:pos x="T4" y="T5"/>
                  </a:cxn>
                  <a:cxn ang="T13">
                    <a:pos x="T6" y="T7"/>
                  </a:cxn>
                  <a:cxn ang="T14">
                    <a:pos x="T8" y="T9"/>
                  </a:cxn>
                </a:cxnLst>
                <a:rect l="T15" t="T16" r="T17" b="T18"/>
                <a:pathLst>
                  <a:path w="44" h="19">
                    <a:moveTo>
                      <a:pt x="43" y="11"/>
                    </a:moveTo>
                    <a:lnTo>
                      <a:pt x="42" y="18"/>
                    </a:lnTo>
                    <a:lnTo>
                      <a:pt x="0" y="6"/>
                    </a:lnTo>
                    <a:lnTo>
                      <a:pt x="0" y="0"/>
                    </a:lnTo>
                    <a:lnTo>
                      <a:pt x="43" y="11"/>
                    </a:lnTo>
                  </a:path>
                </a:pathLst>
              </a:custGeom>
              <a:solidFill>
                <a:srgbClr val="4C4C4C"/>
              </a:solidFill>
              <a:ln w="9525" cap="rnd">
                <a:noFill/>
                <a:round/>
                <a:headEnd/>
                <a:tailEnd/>
              </a:ln>
            </p:spPr>
            <p:txBody>
              <a:bodyPr/>
              <a:lstStyle/>
              <a:p>
                <a:endParaRPr lang="zh-CN" altLang="en-US">
                  <a:ea typeface="宋体" pitchFamily="2" charset="-122"/>
                </a:endParaRPr>
              </a:p>
            </p:txBody>
          </p:sp>
        </p:grpSp>
        <p:grpSp>
          <p:nvGrpSpPr>
            <p:cNvPr id="55" name="Group 101"/>
            <p:cNvGrpSpPr>
              <a:grpSpLocks/>
            </p:cNvGrpSpPr>
            <p:nvPr/>
          </p:nvGrpSpPr>
          <p:grpSpPr bwMode="auto">
            <a:xfrm>
              <a:off x="4516" y="1742"/>
              <a:ext cx="60" cy="52"/>
              <a:chOff x="4332" y="1520"/>
              <a:chExt cx="60" cy="52"/>
            </a:xfrm>
          </p:grpSpPr>
          <p:sp>
            <p:nvSpPr>
              <p:cNvPr id="187" name="Line 102"/>
              <p:cNvSpPr>
                <a:spLocks noChangeShapeType="1"/>
              </p:cNvSpPr>
              <p:nvPr/>
            </p:nvSpPr>
            <p:spPr bwMode="blackWhite">
              <a:xfrm flipH="1">
                <a:off x="4371" y="1533"/>
                <a:ext cx="11" cy="11"/>
              </a:xfrm>
              <a:prstGeom prst="line">
                <a:avLst/>
              </a:prstGeom>
              <a:noFill/>
              <a:ln w="9525">
                <a:noFill/>
                <a:round/>
                <a:headEnd type="none" w="sm" len="sm"/>
                <a:tailEnd type="none" w="sm" len="sm"/>
              </a:ln>
            </p:spPr>
            <p:txBody>
              <a:bodyPr/>
              <a:lstStyle/>
              <a:p>
                <a:endParaRPr lang="zh-CN" altLang="en-US"/>
              </a:p>
            </p:txBody>
          </p:sp>
          <p:sp>
            <p:nvSpPr>
              <p:cNvPr id="188" name="Line 103"/>
              <p:cNvSpPr>
                <a:spLocks noChangeShapeType="1"/>
              </p:cNvSpPr>
              <p:nvPr/>
            </p:nvSpPr>
            <p:spPr bwMode="blackWhite">
              <a:xfrm flipH="1">
                <a:off x="4373" y="1531"/>
                <a:ext cx="15" cy="15"/>
              </a:xfrm>
              <a:prstGeom prst="line">
                <a:avLst/>
              </a:prstGeom>
              <a:noFill/>
              <a:ln w="9525">
                <a:noFill/>
                <a:round/>
                <a:headEnd type="none" w="sm" len="sm"/>
                <a:tailEnd type="none" w="sm" len="sm"/>
              </a:ln>
            </p:spPr>
            <p:txBody>
              <a:bodyPr/>
              <a:lstStyle/>
              <a:p>
                <a:endParaRPr lang="zh-CN" altLang="en-US"/>
              </a:p>
            </p:txBody>
          </p:sp>
          <p:sp>
            <p:nvSpPr>
              <p:cNvPr id="189" name="Line 104"/>
              <p:cNvSpPr>
                <a:spLocks noChangeShapeType="1"/>
              </p:cNvSpPr>
              <p:nvPr/>
            </p:nvSpPr>
            <p:spPr bwMode="blackWhite">
              <a:xfrm flipH="1">
                <a:off x="4371" y="1536"/>
                <a:ext cx="11" cy="13"/>
              </a:xfrm>
              <a:prstGeom prst="line">
                <a:avLst/>
              </a:prstGeom>
              <a:noFill/>
              <a:ln w="9525">
                <a:noFill/>
                <a:round/>
                <a:headEnd type="none" w="sm" len="sm"/>
                <a:tailEnd type="none" w="sm" len="sm"/>
              </a:ln>
            </p:spPr>
            <p:txBody>
              <a:bodyPr/>
              <a:lstStyle/>
              <a:p>
                <a:endParaRPr lang="zh-CN" altLang="en-US"/>
              </a:p>
            </p:txBody>
          </p:sp>
          <p:sp>
            <p:nvSpPr>
              <p:cNvPr id="190" name="Freeform 105"/>
              <p:cNvSpPr>
                <a:spLocks/>
              </p:cNvSpPr>
              <p:nvPr/>
            </p:nvSpPr>
            <p:spPr bwMode="blackWhite">
              <a:xfrm>
                <a:off x="4332" y="1525"/>
                <a:ext cx="57" cy="43"/>
              </a:xfrm>
              <a:custGeom>
                <a:avLst/>
                <a:gdLst>
                  <a:gd name="T0" fmla="*/ 56 w 57"/>
                  <a:gd name="T1" fmla="*/ 4 h 43"/>
                  <a:gd name="T2" fmla="*/ 51 w 57"/>
                  <a:gd name="T3" fmla="*/ 42 h 43"/>
                  <a:gd name="T4" fmla="*/ 0 w 57"/>
                  <a:gd name="T5" fmla="*/ 38 h 43"/>
                  <a:gd name="T6" fmla="*/ 4 w 57"/>
                  <a:gd name="T7" fmla="*/ 0 h 43"/>
                  <a:gd name="T8" fmla="*/ 56 w 57"/>
                  <a:gd name="T9" fmla="*/ 4 h 43"/>
                  <a:gd name="T10" fmla="*/ 0 60000 65536"/>
                  <a:gd name="T11" fmla="*/ 0 60000 65536"/>
                  <a:gd name="T12" fmla="*/ 0 60000 65536"/>
                  <a:gd name="T13" fmla="*/ 0 60000 65536"/>
                  <a:gd name="T14" fmla="*/ 0 60000 65536"/>
                  <a:gd name="T15" fmla="*/ 0 w 57"/>
                  <a:gd name="T16" fmla="*/ 0 h 43"/>
                  <a:gd name="T17" fmla="*/ 57 w 57"/>
                  <a:gd name="T18" fmla="*/ 43 h 43"/>
                </a:gdLst>
                <a:ahLst/>
                <a:cxnLst>
                  <a:cxn ang="T10">
                    <a:pos x="T0" y="T1"/>
                  </a:cxn>
                  <a:cxn ang="T11">
                    <a:pos x="T2" y="T3"/>
                  </a:cxn>
                  <a:cxn ang="T12">
                    <a:pos x="T4" y="T5"/>
                  </a:cxn>
                  <a:cxn ang="T13">
                    <a:pos x="T6" y="T7"/>
                  </a:cxn>
                  <a:cxn ang="T14">
                    <a:pos x="T8" y="T9"/>
                  </a:cxn>
                </a:cxnLst>
                <a:rect l="T15" t="T16" r="T17" b="T18"/>
                <a:pathLst>
                  <a:path w="57" h="43">
                    <a:moveTo>
                      <a:pt x="56" y="4"/>
                    </a:moveTo>
                    <a:lnTo>
                      <a:pt x="51" y="42"/>
                    </a:lnTo>
                    <a:lnTo>
                      <a:pt x="0" y="38"/>
                    </a:lnTo>
                    <a:lnTo>
                      <a:pt x="4" y="0"/>
                    </a:lnTo>
                    <a:lnTo>
                      <a:pt x="56" y="4"/>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191" name="Freeform 106"/>
              <p:cNvSpPr>
                <a:spLocks/>
              </p:cNvSpPr>
              <p:nvPr/>
            </p:nvSpPr>
            <p:spPr bwMode="blackWhite">
              <a:xfrm>
                <a:off x="4337" y="1523"/>
                <a:ext cx="54" cy="43"/>
              </a:xfrm>
              <a:custGeom>
                <a:avLst/>
                <a:gdLst>
                  <a:gd name="T0" fmla="*/ 53 w 54"/>
                  <a:gd name="T1" fmla="*/ 4 h 43"/>
                  <a:gd name="T2" fmla="*/ 48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 name="T15" fmla="*/ 0 w 54"/>
                  <a:gd name="T16" fmla="*/ 0 h 43"/>
                  <a:gd name="T17" fmla="*/ 54 w 54"/>
                  <a:gd name="T18" fmla="*/ 43 h 43"/>
                </a:gdLst>
                <a:ahLst/>
                <a:cxnLst>
                  <a:cxn ang="T10">
                    <a:pos x="T0" y="T1"/>
                  </a:cxn>
                  <a:cxn ang="T11">
                    <a:pos x="T2" y="T3"/>
                  </a:cxn>
                  <a:cxn ang="T12">
                    <a:pos x="T4" y="T5"/>
                  </a:cxn>
                  <a:cxn ang="T13">
                    <a:pos x="T6" y="T7"/>
                  </a:cxn>
                  <a:cxn ang="T14">
                    <a:pos x="T8" y="T9"/>
                  </a:cxn>
                </a:cxnLst>
                <a:rect l="T15" t="T16" r="T17" b="T18"/>
                <a:pathLst>
                  <a:path w="54" h="43">
                    <a:moveTo>
                      <a:pt x="53" y="4"/>
                    </a:moveTo>
                    <a:lnTo>
                      <a:pt x="48" y="42"/>
                    </a:lnTo>
                    <a:lnTo>
                      <a:pt x="0" y="38"/>
                    </a:lnTo>
                    <a:lnTo>
                      <a:pt x="4" y="0"/>
                    </a:lnTo>
                    <a:lnTo>
                      <a:pt x="53" y="4"/>
                    </a:lnTo>
                  </a:path>
                </a:pathLst>
              </a:custGeom>
              <a:solidFill>
                <a:srgbClr val="989898"/>
              </a:solidFill>
              <a:ln w="9525" cap="rnd">
                <a:noFill/>
                <a:round/>
                <a:headEnd/>
                <a:tailEnd/>
              </a:ln>
            </p:spPr>
            <p:txBody>
              <a:bodyPr/>
              <a:lstStyle/>
              <a:p>
                <a:endParaRPr lang="zh-CN" altLang="en-US">
                  <a:ea typeface="宋体" pitchFamily="2" charset="-122"/>
                </a:endParaRPr>
              </a:p>
            </p:txBody>
          </p:sp>
          <p:sp>
            <p:nvSpPr>
              <p:cNvPr id="192" name="Freeform 107"/>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 name="T15" fmla="*/ 0 w 54"/>
                  <a:gd name="T16" fmla="*/ 0 h 42"/>
                  <a:gd name="T17" fmla="*/ 54 w 54"/>
                  <a:gd name="T18" fmla="*/ 42 h 42"/>
                </a:gdLst>
                <a:ahLst/>
                <a:cxnLst>
                  <a:cxn ang="T10">
                    <a:pos x="T0" y="T1"/>
                  </a:cxn>
                  <a:cxn ang="T11">
                    <a:pos x="T2" y="T3"/>
                  </a:cxn>
                  <a:cxn ang="T12">
                    <a:pos x="T4" y="T5"/>
                  </a:cxn>
                  <a:cxn ang="T13">
                    <a:pos x="T6" y="T7"/>
                  </a:cxn>
                  <a:cxn ang="T14">
                    <a:pos x="T8" y="T9"/>
                  </a:cxn>
                </a:cxnLst>
                <a:rect l="T15" t="T16" r="T17" b="T18"/>
                <a:pathLst>
                  <a:path w="54" h="42">
                    <a:moveTo>
                      <a:pt x="53" y="4"/>
                    </a:moveTo>
                    <a:lnTo>
                      <a:pt x="49" y="41"/>
                    </a:lnTo>
                    <a:lnTo>
                      <a:pt x="0" y="37"/>
                    </a:lnTo>
                    <a:lnTo>
                      <a:pt x="4" y="0"/>
                    </a:lnTo>
                    <a:lnTo>
                      <a:pt x="53" y="4"/>
                    </a:lnTo>
                  </a:path>
                </a:pathLst>
              </a:custGeom>
              <a:solidFill>
                <a:srgbClr val="FFCC99"/>
              </a:solidFill>
              <a:ln w="9525" cap="rnd">
                <a:noFill/>
                <a:round/>
                <a:headEnd/>
                <a:tailEnd/>
              </a:ln>
            </p:spPr>
            <p:txBody>
              <a:bodyPr/>
              <a:lstStyle/>
              <a:p>
                <a:endParaRPr lang="zh-CN" altLang="en-US">
                  <a:ea typeface="宋体" pitchFamily="2" charset="-122"/>
                </a:endParaRPr>
              </a:p>
            </p:txBody>
          </p:sp>
          <p:sp>
            <p:nvSpPr>
              <p:cNvPr id="193" name="Freeform 108"/>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 name="T15" fmla="*/ 0 w 54"/>
                  <a:gd name="T16" fmla="*/ 0 h 42"/>
                  <a:gd name="T17" fmla="*/ 54 w 54"/>
                  <a:gd name="T18" fmla="*/ 42 h 42"/>
                </a:gdLst>
                <a:ahLst/>
                <a:cxnLst>
                  <a:cxn ang="T10">
                    <a:pos x="T0" y="T1"/>
                  </a:cxn>
                  <a:cxn ang="T11">
                    <a:pos x="T2" y="T3"/>
                  </a:cxn>
                  <a:cxn ang="T12">
                    <a:pos x="T4" y="T5"/>
                  </a:cxn>
                  <a:cxn ang="T13">
                    <a:pos x="T6" y="T7"/>
                  </a:cxn>
                  <a:cxn ang="T14">
                    <a:pos x="T8" y="T9"/>
                  </a:cxn>
                </a:cxnLst>
                <a:rect l="T15" t="T16" r="T17" b="T18"/>
                <a:pathLst>
                  <a:path w="54" h="42">
                    <a:moveTo>
                      <a:pt x="53" y="4"/>
                    </a:moveTo>
                    <a:lnTo>
                      <a:pt x="49" y="41"/>
                    </a:lnTo>
                    <a:lnTo>
                      <a:pt x="0" y="37"/>
                    </a:lnTo>
                    <a:lnTo>
                      <a:pt x="4" y="0"/>
                    </a:lnTo>
                    <a:lnTo>
                      <a:pt x="53" y="4"/>
                    </a:lnTo>
                  </a:path>
                </a:pathLst>
              </a:custGeom>
              <a:noFill/>
              <a:ln w="12700" cap="rnd">
                <a:solidFill>
                  <a:srgbClr val="7F7F7F"/>
                </a:solidFill>
                <a:round/>
                <a:headEnd type="none" w="sm" len="sm"/>
                <a:tailEnd type="none" w="sm" len="sm"/>
              </a:ln>
            </p:spPr>
            <p:txBody>
              <a:bodyPr/>
              <a:lstStyle/>
              <a:p>
                <a:endParaRPr lang="zh-CN" altLang="en-US">
                  <a:ea typeface="宋体" pitchFamily="2" charset="-122"/>
                </a:endParaRPr>
              </a:p>
            </p:txBody>
          </p:sp>
          <p:sp>
            <p:nvSpPr>
              <p:cNvPr id="194" name="Freeform 109"/>
              <p:cNvSpPr>
                <a:spLocks/>
              </p:cNvSpPr>
              <p:nvPr/>
            </p:nvSpPr>
            <p:spPr bwMode="blackWhite">
              <a:xfrm>
                <a:off x="4344" y="152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 name="T15" fmla="*/ 0 w 45"/>
                  <a:gd name="T16" fmla="*/ 0 h 19"/>
                  <a:gd name="T17" fmla="*/ 45 w 45"/>
                  <a:gd name="T18" fmla="*/ 19 h 19"/>
                </a:gdLst>
                <a:ahLst/>
                <a:cxnLst>
                  <a:cxn ang="T10">
                    <a:pos x="T0" y="T1"/>
                  </a:cxn>
                  <a:cxn ang="T11">
                    <a:pos x="T2" y="T3"/>
                  </a:cxn>
                  <a:cxn ang="T12">
                    <a:pos x="T4" y="T5"/>
                  </a:cxn>
                  <a:cxn ang="T13">
                    <a:pos x="T6" y="T7"/>
                  </a:cxn>
                  <a:cxn ang="T14">
                    <a:pos x="T8" y="T9"/>
                  </a:cxn>
                </a:cxnLst>
                <a:rect l="T15" t="T16" r="T17" b="T18"/>
                <a:pathLst>
                  <a:path w="45" h="19">
                    <a:moveTo>
                      <a:pt x="44" y="11"/>
                    </a:moveTo>
                    <a:lnTo>
                      <a:pt x="43" y="18"/>
                    </a:lnTo>
                    <a:lnTo>
                      <a:pt x="0" y="7"/>
                    </a:lnTo>
                    <a:lnTo>
                      <a:pt x="0" y="0"/>
                    </a:lnTo>
                    <a:lnTo>
                      <a:pt x="44" y="11"/>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195" name="Freeform 110"/>
              <p:cNvSpPr>
                <a:spLocks/>
              </p:cNvSpPr>
              <p:nvPr/>
            </p:nvSpPr>
            <p:spPr bwMode="blackWhite">
              <a:xfrm>
                <a:off x="4344" y="1531"/>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 name="T15" fmla="*/ 0 w 43"/>
                  <a:gd name="T16" fmla="*/ 0 h 19"/>
                  <a:gd name="T17" fmla="*/ 43 w 43"/>
                  <a:gd name="T18" fmla="*/ 19 h 19"/>
                </a:gdLst>
                <a:ahLst/>
                <a:cxnLst>
                  <a:cxn ang="T10">
                    <a:pos x="T0" y="T1"/>
                  </a:cxn>
                  <a:cxn ang="T11">
                    <a:pos x="T2" y="T3"/>
                  </a:cxn>
                  <a:cxn ang="T12">
                    <a:pos x="T4" y="T5"/>
                  </a:cxn>
                  <a:cxn ang="T13">
                    <a:pos x="T6" y="T7"/>
                  </a:cxn>
                  <a:cxn ang="T14">
                    <a:pos x="T8" y="T9"/>
                  </a:cxn>
                </a:cxnLst>
                <a:rect l="T15" t="T16" r="T17" b="T18"/>
                <a:pathLst>
                  <a:path w="43" h="19">
                    <a:moveTo>
                      <a:pt x="42" y="11"/>
                    </a:moveTo>
                    <a:lnTo>
                      <a:pt x="41" y="18"/>
                    </a:lnTo>
                    <a:lnTo>
                      <a:pt x="0" y="6"/>
                    </a:lnTo>
                    <a:lnTo>
                      <a:pt x="0" y="0"/>
                    </a:lnTo>
                    <a:lnTo>
                      <a:pt x="42" y="11"/>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196" name="Freeform 111"/>
              <p:cNvSpPr>
                <a:spLocks/>
              </p:cNvSpPr>
              <p:nvPr/>
            </p:nvSpPr>
            <p:spPr bwMode="blackWhite">
              <a:xfrm>
                <a:off x="4342" y="1536"/>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 name="T15" fmla="*/ 0 w 44"/>
                  <a:gd name="T16" fmla="*/ 0 h 20"/>
                  <a:gd name="T17" fmla="*/ 44 w 44"/>
                  <a:gd name="T18" fmla="*/ 20 h 20"/>
                </a:gdLst>
                <a:ahLst/>
                <a:cxnLst>
                  <a:cxn ang="T10">
                    <a:pos x="T0" y="T1"/>
                  </a:cxn>
                  <a:cxn ang="T11">
                    <a:pos x="T2" y="T3"/>
                  </a:cxn>
                  <a:cxn ang="T12">
                    <a:pos x="T4" y="T5"/>
                  </a:cxn>
                  <a:cxn ang="T13">
                    <a:pos x="T6" y="T7"/>
                  </a:cxn>
                  <a:cxn ang="T14">
                    <a:pos x="T8" y="T9"/>
                  </a:cxn>
                </a:cxnLst>
                <a:rect l="T15" t="T16" r="T17" b="T18"/>
                <a:pathLst>
                  <a:path w="44" h="20">
                    <a:moveTo>
                      <a:pt x="43" y="12"/>
                    </a:moveTo>
                    <a:lnTo>
                      <a:pt x="42" y="19"/>
                    </a:lnTo>
                    <a:lnTo>
                      <a:pt x="0" y="7"/>
                    </a:lnTo>
                    <a:lnTo>
                      <a:pt x="0" y="0"/>
                    </a:lnTo>
                    <a:lnTo>
                      <a:pt x="43" y="12"/>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197" name="Freeform 112"/>
              <p:cNvSpPr>
                <a:spLocks/>
              </p:cNvSpPr>
              <p:nvPr/>
            </p:nvSpPr>
            <p:spPr bwMode="blackWhite">
              <a:xfrm>
                <a:off x="4342" y="1544"/>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 name="T15" fmla="*/ 0 w 44"/>
                  <a:gd name="T16" fmla="*/ 0 h 20"/>
                  <a:gd name="T17" fmla="*/ 44 w 44"/>
                  <a:gd name="T18" fmla="*/ 20 h 20"/>
                </a:gdLst>
                <a:ahLst/>
                <a:cxnLst>
                  <a:cxn ang="T10">
                    <a:pos x="T0" y="T1"/>
                  </a:cxn>
                  <a:cxn ang="T11">
                    <a:pos x="T2" y="T3"/>
                  </a:cxn>
                  <a:cxn ang="T12">
                    <a:pos x="T4" y="T5"/>
                  </a:cxn>
                  <a:cxn ang="T13">
                    <a:pos x="T6" y="T7"/>
                  </a:cxn>
                  <a:cxn ang="T14">
                    <a:pos x="T8" y="T9"/>
                  </a:cxn>
                </a:cxnLst>
                <a:rect l="T15" t="T16" r="T17" b="T18"/>
                <a:pathLst>
                  <a:path w="44" h="20">
                    <a:moveTo>
                      <a:pt x="43" y="12"/>
                    </a:moveTo>
                    <a:lnTo>
                      <a:pt x="42" y="19"/>
                    </a:lnTo>
                    <a:lnTo>
                      <a:pt x="0" y="7"/>
                    </a:lnTo>
                    <a:lnTo>
                      <a:pt x="0" y="0"/>
                    </a:lnTo>
                    <a:lnTo>
                      <a:pt x="43" y="12"/>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198" name="Freeform 113"/>
              <p:cNvSpPr>
                <a:spLocks/>
              </p:cNvSpPr>
              <p:nvPr/>
            </p:nvSpPr>
            <p:spPr bwMode="blackWhite">
              <a:xfrm>
                <a:off x="4342" y="1552"/>
                <a:ext cx="44" cy="20"/>
              </a:xfrm>
              <a:custGeom>
                <a:avLst/>
                <a:gdLst>
                  <a:gd name="T0" fmla="*/ 43 w 44"/>
                  <a:gd name="T1" fmla="*/ 11 h 20"/>
                  <a:gd name="T2" fmla="*/ 42 w 44"/>
                  <a:gd name="T3" fmla="*/ 19 h 20"/>
                  <a:gd name="T4" fmla="*/ 0 w 44"/>
                  <a:gd name="T5" fmla="*/ 7 h 20"/>
                  <a:gd name="T6" fmla="*/ 0 w 44"/>
                  <a:gd name="T7" fmla="*/ 0 h 20"/>
                  <a:gd name="T8" fmla="*/ 43 w 44"/>
                  <a:gd name="T9" fmla="*/ 11 h 20"/>
                  <a:gd name="T10" fmla="*/ 0 60000 65536"/>
                  <a:gd name="T11" fmla="*/ 0 60000 65536"/>
                  <a:gd name="T12" fmla="*/ 0 60000 65536"/>
                  <a:gd name="T13" fmla="*/ 0 60000 65536"/>
                  <a:gd name="T14" fmla="*/ 0 60000 65536"/>
                  <a:gd name="T15" fmla="*/ 0 w 44"/>
                  <a:gd name="T16" fmla="*/ 0 h 20"/>
                  <a:gd name="T17" fmla="*/ 44 w 44"/>
                  <a:gd name="T18" fmla="*/ 20 h 20"/>
                </a:gdLst>
                <a:ahLst/>
                <a:cxnLst>
                  <a:cxn ang="T10">
                    <a:pos x="T0" y="T1"/>
                  </a:cxn>
                  <a:cxn ang="T11">
                    <a:pos x="T2" y="T3"/>
                  </a:cxn>
                  <a:cxn ang="T12">
                    <a:pos x="T4" y="T5"/>
                  </a:cxn>
                  <a:cxn ang="T13">
                    <a:pos x="T6" y="T7"/>
                  </a:cxn>
                  <a:cxn ang="T14">
                    <a:pos x="T8" y="T9"/>
                  </a:cxn>
                </a:cxnLst>
                <a:rect l="T15" t="T16" r="T17" b="T18"/>
                <a:pathLst>
                  <a:path w="44" h="20">
                    <a:moveTo>
                      <a:pt x="43" y="11"/>
                    </a:moveTo>
                    <a:lnTo>
                      <a:pt x="42" y="19"/>
                    </a:lnTo>
                    <a:lnTo>
                      <a:pt x="0" y="7"/>
                    </a:lnTo>
                    <a:lnTo>
                      <a:pt x="0" y="0"/>
                    </a:lnTo>
                    <a:lnTo>
                      <a:pt x="43" y="11"/>
                    </a:lnTo>
                  </a:path>
                </a:pathLst>
              </a:custGeom>
              <a:solidFill>
                <a:srgbClr val="4C4C4C"/>
              </a:solidFill>
              <a:ln w="9525" cap="rnd">
                <a:noFill/>
                <a:round/>
                <a:headEnd/>
                <a:tailEnd/>
              </a:ln>
            </p:spPr>
            <p:txBody>
              <a:bodyPr/>
              <a:lstStyle/>
              <a:p>
                <a:endParaRPr lang="zh-CN" altLang="en-US">
                  <a:ea typeface="宋体" pitchFamily="2" charset="-122"/>
                </a:endParaRPr>
              </a:p>
            </p:txBody>
          </p:sp>
        </p:grpSp>
        <p:grpSp>
          <p:nvGrpSpPr>
            <p:cNvPr id="56" name="Group 114"/>
            <p:cNvGrpSpPr>
              <a:grpSpLocks/>
            </p:cNvGrpSpPr>
            <p:nvPr/>
          </p:nvGrpSpPr>
          <p:grpSpPr bwMode="auto">
            <a:xfrm>
              <a:off x="4637" y="1708"/>
              <a:ext cx="59" cy="53"/>
              <a:chOff x="4453" y="1486"/>
              <a:chExt cx="59" cy="53"/>
            </a:xfrm>
          </p:grpSpPr>
          <p:sp>
            <p:nvSpPr>
              <p:cNvPr id="175" name="Line 115"/>
              <p:cNvSpPr>
                <a:spLocks noChangeShapeType="1"/>
              </p:cNvSpPr>
              <p:nvPr/>
            </p:nvSpPr>
            <p:spPr bwMode="blackWhite">
              <a:xfrm flipH="1">
                <a:off x="4488" y="1499"/>
                <a:ext cx="17" cy="11"/>
              </a:xfrm>
              <a:prstGeom prst="line">
                <a:avLst/>
              </a:prstGeom>
              <a:noFill/>
              <a:ln w="9525">
                <a:noFill/>
                <a:round/>
                <a:headEnd type="none" w="sm" len="sm"/>
                <a:tailEnd type="none" w="sm" len="sm"/>
              </a:ln>
            </p:spPr>
            <p:txBody>
              <a:bodyPr/>
              <a:lstStyle/>
              <a:p>
                <a:endParaRPr lang="zh-CN" altLang="en-US"/>
              </a:p>
            </p:txBody>
          </p:sp>
          <p:sp>
            <p:nvSpPr>
              <p:cNvPr id="176" name="Line 116"/>
              <p:cNvSpPr>
                <a:spLocks noChangeShapeType="1"/>
              </p:cNvSpPr>
              <p:nvPr/>
            </p:nvSpPr>
            <p:spPr bwMode="blackWhite">
              <a:xfrm flipH="1">
                <a:off x="4489" y="1497"/>
                <a:ext cx="18" cy="14"/>
              </a:xfrm>
              <a:prstGeom prst="line">
                <a:avLst/>
              </a:prstGeom>
              <a:noFill/>
              <a:ln w="9525">
                <a:noFill/>
                <a:round/>
                <a:headEnd type="none" w="sm" len="sm"/>
                <a:tailEnd type="none" w="sm" len="sm"/>
              </a:ln>
            </p:spPr>
            <p:txBody>
              <a:bodyPr/>
              <a:lstStyle/>
              <a:p>
                <a:endParaRPr lang="zh-CN" altLang="en-US"/>
              </a:p>
            </p:txBody>
          </p:sp>
          <p:sp>
            <p:nvSpPr>
              <p:cNvPr id="177" name="Line 117"/>
              <p:cNvSpPr>
                <a:spLocks noChangeShapeType="1"/>
              </p:cNvSpPr>
              <p:nvPr/>
            </p:nvSpPr>
            <p:spPr bwMode="blackWhite">
              <a:xfrm flipH="1">
                <a:off x="4488" y="1503"/>
                <a:ext cx="15" cy="14"/>
              </a:xfrm>
              <a:prstGeom prst="line">
                <a:avLst/>
              </a:prstGeom>
              <a:noFill/>
              <a:ln w="9525">
                <a:noFill/>
                <a:round/>
                <a:headEnd type="none" w="sm" len="sm"/>
                <a:tailEnd type="none" w="sm" len="sm"/>
              </a:ln>
            </p:spPr>
            <p:txBody>
              <a:bodyPr/>
              <a:lstStyle/>
              <a:p>
                <a:endParaRPr lang="zh-CN" altLang="en-US"/>
              </a:p>
            </p:txBody>
          </p:sp>
          <p:sp>
            <p:nvSpPr>
              <p:cNvPr id="178" name="Freeform 118"/>
              <p:cNvSpPr>
                <a:spLocks/>
              </p:cNvSpPr>
              <p:nvPr/>
            </p:nvSpPr>
            <p:spPr bwMode="blackWhite">
              <a:xfrm>
                <a:off x="4453" y="1490"/>
                <a:ext cx="58" cy="44"/>
              </a:xfrm>
              <a:custGeom>
                <a:avLst/>
                <a:gdLst>
                  <a:gd name="T0" fmla="*/ 57 w 58"/>
                  <a:gd name="T1" fmla="*/ 4 h 44"/>
                  <a:gd name="T2" fmla="*/ 52 w 58"/>
                  <a:gd name="T3" fmla="*/ 43 h 44"/>
                  <a:gd name="T4" fmla="*/ 0 w 58"/>
                  <a:gd name="T5" fmla="*/ 39 h 44"/>
                  <a:gd name="T6" fmla="*/ 4 w 58"/>
                  <a:gd name="T7" fmla="*/ 0 h 44"/>
                  <a:gd name="T8" fmla="*/ 57 w 58"/>
                  <a:gd name="T9" fmla="*/ 4 h 44"/>
                  <a:gd name="T10" fmla="*/ 0 60000 65536"/>
                  <a:gd name="T11" fmla="*/ 0 60000 65536"/>
                  <a:gd name="T12" fmla="*/ 0 60000 65536"/>
                  <a:gd name="T13" fmla="*/ 0 60000 65536"/>
                  <a:gd name="T14" fmla="*/ 0 60000 65536"/>
                  <a:gd name="T15" fmla="*/ 0 w 58"/>
                  <a:gd name="T16" fmla="*/ 0 h 44"/>
                  <a:gd name="T17" fmla="*/ 58 w 58"/>
                  <a:gd name="T18" fmla="*/ 44 h 44"/>
                </a:gdLst>
                <a:ahLst/>
                <a:cxnLst>
                  <a:cxn ang="T10">
                    <a:pos x="T0" y="T1"/>
                  </a:cxn>
                  <a:cxn ang="T11">
                    <a:pos x="T2" y="T3"/>
                  </a:cxn>
                  <a:cxn ang="T12">
                    <a:pos x="T4" y="T5"/>
                  </a:cxn>
                  <a:cxn ang="T13">
                    <a:pos x="T6" y="T7"/>
                  </a:cxn>
                  <a:cxn ang="T14">
                    <a:pos x="T8" y="T9"/>
                  </a:cxn>
                </a:cxnLst>
                <a:rect l="T15" t="T16" r="T17" b="T18"/>
                <a:pathLst>
                  <a:path w="58" h="44">
                    <a:moveTo>
                      <a:pt x="57" y="4"/>
                    </a:moveTo>
                    <a:lnTo>
                      <a:pt x="52" y="43"/>
                    </a:lnTo>
                    <a:lnTo>
                      <a:pt x="0" y="39"/>
                    </a:lnTo>
                    <a:lnTo>
                      <a:pt x="4" y="0"/>
                    </a:lnTo>
                    <a:lnTo>
                      <a:pt x="57" y="4"/>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179" name="Freeform 119"/>
              <p:cNvSpPr>
                <a:spLocks/>
              </p:cNvSpPr>
              <p:nvPr/>
            </p:nvSpPr>
            <p:spPr bwMode="blackWhite">
              <a:xfrm>
                <a:off x="4455" y="1489"/>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 name="T15" fmla="*/ 0 w 56"/>
                  <a:gd name="T16" fmla="*/ 0 h 43"/>
                  <a:gd name="T17" fmla="*/ 56 w 56"/>
                  <a:gd name="T18" fmla="*/ 43 h 43"/>
                </a:gdLst>
                <a:ahLst/>
                <a:cxnLst>
                  <a:cxn ang="T10">
                    <a:pos x="T0" y="T1"/>
                  </a:cxn>
                  <a:cxn ang="T11">
                    <a:pos x="T2" y="T3"/>
                  </a:cxn>
                  <a:cxn ang="T12">
                    <a:pos x="T4" y="T5"/>
                  </a:cxn>
                  <a:cxn ang="T13">
                    <a:pos x="T6" y="T7"/>
                  </a:cxn>
                  <a:cxn ang="T14">
                    <a:pos x="T8" y="T9"/>
                  </a:cxn>
                </a:cxnLst>
                <a:rect l="T15" t="T16" r="T17" b="T18"/>
                <a:pathLst>
                  <a:path w="56" h="43">
                    <a:moveTo>
                      <a:pt x="55" y="4"/>
                    </a:moveTo>
                    <a:lnTo>
                      <a:pt x="50" y="42"/>
                    </a:lnTo>
                    <a:lnTo>
                      <a:pt x="0" y="38"/>
                    </a:lnTo>
                    <a:lnTo>
                      <a:pt x="4" y="0"/>
                    </a:lnTo>
                    <a:lnTo>
                      <a:pt x="55" y="4"/>
                    </a:lnTo>
                  </a:path>
                </a:pathLst>
              </a:custGeom>
              <a:solidFill>
                <a:srgbClr val="989898"/>
              </a:solidFill>
              <a:ln w="9525" cap="rnd">
                <a:noFill/>
                <a:round/>
                <a:headEnd/>
                <a:tailEnd/>
              </a:ln>
            </p:spPr>
            <p:txBody>
              <a:bodyPr/>
              <a:lstStyle/>
              <a:p>
                <a:endParaRPr lang="zh-CN" altLang="en-US">
                  <a:ea typeface="宋体" pitchFamily="2" charset="-122"/>
                </a:endParaRPr>
              </a:p>
            </p:txBody>
          </p:sp>
          <p:sp>
            <p:nvSpPr>
              <p:cNvPr id="180" name="Freeform 120"/>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 name="T15" fmla="*/ 0 w 56"/>
                  <a:gd name="T16" fmla="*/ 0 h 43"/>
                  <a:gd name="T17" fmla="*/ 56 w 56"/>
                  <a:gd name="T18" fmla="*/ 43 h 43"/>
                </a:gdLst>
                <a:ahLst/>
                <a:cxnLst>
                  <a:cxn ang="T10">
                    <a:pos x="T0" y="T1"/>
                  </a:cxn>
                  <a:cxn ang="T11">
                    <a:pos x="T2" y="T3"/>
                  </a:cxn>
                  <a:cxn ang="T12">
                    <a:pos x="T4" y="T5"/>
                  </a:cxn>
                  <a:cxn ang="T13">
                    <a:pos x="T6" y="T7"/>
                  </a:cxn>
                  <a:cxn ang="T14">
                    <a:pos x="T8" y="T9"/>
                  </a:cxn>
                </a:cxnLst>
                <a:rect l="T15" t="T16" r="T17" b="T18"/>
                <a:pathLst>
                  <a:path w="56" h="43">
                    <a:moveTo>
                      <a:pt x="55" y="4"/>
                    </a:moveTo>
                    <a:lnTo>
                      <a:pt x="51" y="42"/>
                    </a:lnTo>
                    <a:lnTo>
                      <a:pt x="0" y="38"/>
                    </a:lnTo>
                    <a:lnTo>
                      <a:pt x="4" y="0"/>
                    </a:lnTo>
                    <a:lnTo>
                      <a:pt x="55" y="4"/>
                    </a:lnTo>
                  </a:path>
                </a:pathLst>
              </a:custGeom>
              <a:solidFill>
                <a:srgbClr val="FFCC99"/>
              </a:solidFill>
              <a:ln w="9525" cap="rnd">
                <a:noFill/>
                <a:round/>
                <a:headEnd/>
                <a:tailEnd/>
              </a:ln>
            </p:spPr>
            <p:txBody>
              <a:bodyPr/>
              <a:lstStyle/>
              <a:p>
                <a:endParaRPr lang="zh-CN" altLang="en-US">
                  <a:ea typeface="宋体" pitchFamily="2" charset="-122"/>
                </a:endParaRPr>
              </a:p>
            </p:txBody>
          </p:sp>
          <p:sp>
            <p:nvSpPr>
              <p:cNvPr id="181" name="Freeform 121"/>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 name="T15" fmla="*/ 0 w 56"/>
                  <a:gd name="T16" fmla="*/ 0 h 43"/>
                  <a:gd name="T17" fmla="*/ 56 w 56"/>
                  <a:gd name="T18" fmla="*/ 43 h 43"/>
                </a:gdLst>
                <a:ahLst/>
                <a:cxnLst>
                  <a:cxn ang="T10">
                    <a:pos x="T0" y="T1"/>
                  </a:cxn>
                  <a:cxn ang="T11">
                    <a:pos x="T2" y="T3"/>
                  </a:cxn>
                  <a:cxn ang="T12">
                    <a:pos x="T4" y="T5"/>
                  </a:cxn>
                  <a:cxn ang="T13">
                    <a:pos x="T6" y="T7"/>
                  </a:cxn>
                  <a:cxn ang="T14">
                    <a:pos x="T8" y="T9"/>
                  </a:cxn>
                </a:cxnLst>
                <a:rect l="T15" t="T16" r="T17" b="T18"/>
                <a:pathLst>
                  <a:path w="56" h="43">
                    <a:moveTo>
                      <a:pt x="55" y="4"/>
                    </a:moveTo>
                    <a:lnTo>
                      <a:pt x="51" y="42"/>
                    </a:lnTo>
                    <a:lnTo>
                      <a:pt x="0" y="38"/>
                    </a:lnTo>
                    <a:lnTo>
                      <a:pt x="4" y="0"/>
                    </a:lnTo>
                    <a:lnTo>
                      <a:pt x="55" y="4"/>
                    </a:lnTo>
                  </a:path>
                </a:pathLst>
              </a:custGeom>
              <a:noFill/>
              <a:ln w="12700" cap="rnd">
                <a:solidFill>
                  <a:srgbClr val="7F7F7F"/>
                </a:solidFill>
                <a:round/>
                <a:headEnd type="none" w="sm" len="sm"/>
                <a:tailEnd type="none" w="sm" len="sm"/>
              </a:ln>
            </p:spPr>
            <p:txBody>
              <a:bodyPr/>
              <a:lstStyle/>
              <a:p>
                <a:endParaRPr lang="zh-CN" altLang="en-US">
                  <a:ea typeface="宋体" pitchFamily="2" charset="-122"/>
                </a:endParaRPr>
              </a:p>
            </p:txBody>
          </p:sp>
          <p:sp>
            <p:nvSpPr>
              <p:cNvPr id="182" name="Freeform 122"/>
              <p:cNvSpPr>
                <a:spLocks/>
              </p:cNvSpPr>
              <p:nvPr/>
            </p:nvSpPr>
            <p:spPr bwMode="blackWhite">
              <a:xfrm>
                <a:off x="4464" y="1490"/>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 name="T15" fmla="*/ 0 w 44"/>
                  <a:gd name="T16" fmla="*/ 0 h 19"/>
                  <a:gd name="T17" fmla="*/ 44 w 44"/>
                  <a:gd name="T18" fmla="*/ 19 h 19"/>
                </a:gdLst>
                <a:ahLst/>
                <a:cxnLst>
                  <a:cxn ang="T10">
                    <a:pos x="T0" y="T1"/>
                  </a:cxn>
                  <a:cxn ang="T11">
                    <a:pos x="T2" y="T3"/>
                  </a:cxn>
                  <a:cxn ang="T12">
                    <a:pos x="T4" y="T5"/>
                  </a:cxn>
                  <a:cxn ang="T13">
                    <a:pos x="T6" y="T7"/>
                  </a:cxn>
                  <a:cxn ang="T14">
                    <a:pos x="T8" y="T9"/>
                  </a:cxn>
                </a:cxnLst>
                <a:rect l="T15" t="T16" r="T17" b="T18"/>
                <a:pathLst>
                  <a:path w="44" h="19">
                    <a:moveTo>
                      <a:pt x="43" y="11"/>
                    </a:moveTo>
                    <a:lnTo>
                      <a:pt x="42" y="18"/>
                    </a:lnTo>
                    <a:lnTo>
                      <a:pt x="0" y="7"/>
                    </a:lnTo>
                    <a:lnTo>
                      <a:pt x="0" y="0"/>
                    </a:lnTo>
                    <a:lnTo>
                      <a:pt x="43" y="11"/>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183" name="Freeform 123"/>
              <p:cNvSpPr>
                <a:spLocks/>
              </p:cNvSpPr>
              <p:nvPr/>
            </p:nvSpPr>
            <p:spPr bwMode="blackWhite">
              <a:xfrm>
                <a:off x="4462" y="1497"/>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 name="T15" fmla="*/ 0 w 45"/>
                  <a:gd name="T16" fmla="*/ 0 h 19"/>
                  <a:gd name="T17" fmla="*/ 45 w 45"/>
                  <a:gd name="T18" fmla="*/ 19 h 19"/>
                </a:gdLst>
                <a:ahLst/>
                <a:cxnLst>
                  <a:cxn ang="T10">
                    <a:pos x="T0" y="T1"/>
                  </a:cxn>
                  <a:cxn ang="T11">
                    <a:pos x="T2" y="T3"/>
                  </a:cxn>
                  <a:cxn ang="T12">
                    <a:pos x="T4" y="T5"/>
                  </a:cxn>
                  <a:cxn ang="T13">
                    <a:pos x="T6" y="T7"/>
                  </a:cxn>
                  <a:cxn ang="T14">
                    <a:pos x="T8" y="T9"/>
                  </a:cxn>
                </a:cxnLst>
                <a:rect l="T15" t="T16" r="T17" b="T18"/>
                <a:pathLst>
                  <a:path w="45" h="19">
                    <a:moveTo>
                      <a:pt x="44" y="11"/>
                    </a:moveTo>
                    <a:lnTo>
                      <a:pt x="43" y="18"/>
                    </a:lnTo>
                    <a:lnTo>
                      <a:pt x="0" y="6"/>
                    </a:lnTo>
                    <a:lnTo>
                      <a:pt x="0" y="0"/>
                    </a:lnTo>
                    <a:lnTo>
                      <a:pt x="44" y="11"/>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184" name="Freeform 124"/>
              <p:cNvSpPr>
                <a:spLocks/>
              </p:cNvSpPr>
              <p:nvPr/>
            </p:nvSpPr>
            <p:spPr bwMode="blackWhite">
              <a:xfrm>
                <a:off x="4461" y="1503"/>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 name="T15" fmla="*/ 0 w 46"/>
                  <a:gd name="T16" fmla="*/ 0 h 20"/>
                  <a:gd name="T17" fmla="*/ 46 w 46"/>
                  <a:gd name="T18" fmla="*/ 20 h 20"/>
                </a:gdLst>
                <a:ahLst/>
                <a:cxnLst>
                  <a:cxn ang="T10">
                    <a:pos x="T0" y="T1"/>
                  </a:cxn>
                  <a:cxn ang="T11">
                    <a:pos x="T2" y="T3"/>
                  </a:cxn>
                  <a:cxn ang="T12">
                    <a:pos x="T4" y="T5"/>
                  </a:cxn>
                  <a:cxn ang="T13">
                    <a:pos x="T6" y="T7"/>
                  </a:cxn>
                  <a:cxn ang="T14">
                    <a:pos x="T8" y="T9"/>
                  </a:cxn>
                </a:cxnLst>
                <a:rect l="T15" t="T16" r="T17" b="T18"/>
                <a:pathLst>
                  <a:path w="46" h="20">
                    <a:moveTo>
                      <a:pt x="45" y="12"/>
                    </a:moveTo>
                    <a:lnTo>
                      <a:pt x="44" y="19"/>
                    </a:lnTo>
                    <a:lnTo>
                      <a:pt x="0" y="7"/>
                    </a:lnTo>
                    <a:lnTo>
                      <a:pt x="0" y="0"/>
                    </a:lnTo>
                    <a:lnTo>
                      <a:pt x="45" y="12"/>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185" name="Freeform 125"/>
              <p:cNvSpPr>
                <a:spLocks/>
              </p:cNvSpPr>
              <p:nvPr/>
            </p:nvSpPr>
            <p:spPr bwMode="blackWhite">
              <a:xfrm>
                <a:off x="4461" y="1511"/>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 name="T15" fmla="*/ 0 w 46"/>
                  <a:gd name="T16" fmla="*/ 0 h 20"/>
                  <a:gd name="T17" fmla="*/ 46 w 46"/>
                  <a:gd name="T18" fmla="*/ 20 h 20"/>
                </a:gdLst>
                <a:ahLst/>
                <a:cxnLst>
                  <a:cxn ang="T10">
                    <a:pos x="T0" y="T1"/>
                  </a:cxn>
                  <a:cxn ang="T11">
                    <a:pos x="T2" y="T3"/>
                  </a:cxn>
                  <a:cxn ang="T12">
                    <a:pos x="T4" y="T5"/>
                  </a:cxn>
                  <a:cxn ang="T13">
                    <a:pos x="T6" y="T7"/>
                  </a:cxn>
                  <a:cxn ang="T14">
                    <a:pos x="T8" y="T9"/>
                  </a:cxn>
                </a:cxnLst>
                <a:rect l="T15" t="T16" r="T17" b="T18"/>
                <a:pathLst>
                  <a:path w="46" h="20">
                    <a:moveTo>
                      <a:pt x="45" y="12"/>
                    </a:moveTo>
                    <a:lnTo>
                      <a:pt x="44" y="19"/>
                    </a:lnTo>
                    <a:lnTo>
                      <a:pt x="0" y="7"/>
                    </a:lnTo>
                    <a:lnTo>
                      <a:pt x="0" y="0"/>
                    </a:lnTo>
                    <a:lnTo>
                      <a:pt x="45" y="12"/>
                    </a:lnTo>
                  </a:path>
                </a:pathLst>
              </a:custGeom>
              <a:solidFill>
                <a:srgbClr val="4C4C4C"/>
              </a:solidFill>
              <a:ln w="9525" cap="rnd">
                <a:noFill/>
                <a:round/>
                <a:headEnd/>
                <a:tailEnd/>
              </a:ln>
            </p:spPr>
            <p:txBody>
              <a:bodyPr/>
              <a:lstStyle/>
              <a:p>
                <a:endParaRPr lang="zh-CN" altLang="en-US">
                  <a:ea typeface="宋体" pitchFamily="2" charset="-122"/>
                </a:endParaRPr>
              </a:p>
            </p:txBody>
          </p:sp>
          <p:sp>
            <p:nvSpPr>
              <p:cNvPr id="186" name="Freeform 126"/>
              <p:cNvSpPr>
                <a:spLocks/>
              </p:cNvSpPr>
              <p:nvPr/>
            </p:nvSpPr>
            <p:spPr bwMode="blackWhite">
              <a:xfrm>
                <a:off x="4461" y="1519"/>
                <a:ext cx="45" cy="20"/>
              </a:xfrm>
              <a:custGeom>
                <a:avLst/>
                <a:gdLst>
                  <a:gd name="T0" fmla="*/ 44 w 45"/>
                  <a:gd name="T1" fmla="*/ 11 h 20"/>
                  <a:gd name="T2" fmla="*/ 43 w 45"/>
                  <a:gd name="T3" fmla="*/ 19 h 20"/>
                  <a:gd name="T4" fmla="*/ 0 w 45"/>
                  <a:gd name="T5" fmla="*/ 7 h 20"/>
                  <a:gd name="T6" fmla="*/ 0 w 45"/>
                  <a:gd name="T7" fmla="*/ 0 h 20"/>
                  <a:gd name="T8" fmla="*/ 44 w 45"/>
                  <a:gd name="T9" fmla="*/ 11 h 20"/>
                  <a:gd name="T10" fmla="*/ 0 60000 65536"/>
                  <a:gd name="T11" fmla="*/ 0 60000 65536"/>
                  <a:gd name="T12" fmla="*/ 0 60000 65536"/>
                  <a:gd name="T13" fmla="*/ 0 60000 65536"/>
                  <a:gd name="T14" fmla="*/ 0 60000 65536"/>
                  <a:gd name="T15" fmla="*/ 0 w 45"/>
                  <a:gd name="T16" fmla="*/ 0 h 20"/>
                  <a:gd name="T17" fmla="*/ 45 w 45"/>
                  <a:gd name="T18" fmla="*/ 20 h 20"/>
                </a:gdLst>
                <a:ahLst/>
                <a:cxnLst>
                  <a:cxn ang="T10">
                    <a:pos x="T0" y="T1"/>
                  </a:cxn>
                  <a:cxn ang="T11">
                    <a:pos x="T2" y="T3"/>
                  </a:cxn>
                  <a:cxn ang="T12">
                    <a:pos x="T4" y="T5"/>
                  </a:cxn>
                  <a:cxn ang="T13">
                    <a:pos x="T6" y="T7"/>
                  </a:cxn>
                  <a:cxn ang="T14">
                    <a:pos x="T8" y="T9"/>
                  </a:cxn>
                </a:cxnLst>
                <a:rect l="T15" t="T16" r="T17" b="T18"/>
                <a:pathLst>
                  <a:path w="45" h="20">
                    <a:moveTo>
                      <a:pt x="44" y="11"/>
                    </a:moveTo>
                    <a:lnTo>
                      <a:pt x="43" y="19"/>
                    </a:lnTo>
                    <a:lnTo>
                      <a:pt x="0" y="7"/>
                    </a:lnTo>
                    <a:lnTo>
                      <a:pt x="0" y="0"/>
                    </a:lnTo>
                    <a:lnTo>
                      <a:pt x="44" y="11"/>
                    </a:lnTo>
                  </a:path>
                </a:pathLst>
              </a:custGeom>
              <a:solidFill>
                <a:srgbClr val="4C4C4C"/>
              </a:solidFill>
              <a:ln w="9525" cap="rnd">
                <a:noFill/>
                <a:round/>
                <a:headEnd/>
                <a:tailEnd/>
              </a:ln>
            </p:spPr>
            <p:txBody>
              <a:bodyPr/>
              <a:lstStyle/>
              <a:p>
                <a:endParaRPr lang="zh-CN" altLang="en-US">
                  <a:ea typeface="宋体" pitchFamily="2" charset="-122"/>
                </a:endParaRPr>
              </a:p>
            </p:txBody>
          </p:sp>
        </p:grpSp>
        <p:sp>
          <p:nvSpPr>
            <p:cNvPr id="57" name="Rectangle 127"/>
            <p:cNvSpPr>
              <a:spLocks noChangeArrowheads="1"/>
            </p:cNvSpPr>
            <p:nvPr/>
          </p:nvSpPr>
          <p:spPr bwMode="blackWhite">
            <a:xfrm>
              <a:off x="4518" y="1861"/>
              <a:ext cx="63"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p:spPr>
          <p:txBody>
            <a:bodyPr wrap="none" anchor="ctr"/>
            <a:lstStyle/>
            <a:p>
              <a:endParaRPr lang="zh-CN" altLang="en-US">
                <a:ea typeface="宋体" pitchFamily="2" charset="-122"/>
              </a:endParaRPr>
            </a:p>
          </p:txBody>
        </p:sp>
        <p:sp>
          <p:nvSpPr>
            <p:cNvPr id="58" name="Rectangle 128"/>
            <p:cNvSpPr>
              <a:spLocks noChangeArrowheads="1"/>
            </p:cNvSpPr>
            <p:nvPr/>
          </p:nvSpPr>
          <p:spPr bwMode="blackWhite">
            <a:xfrm>
              <a:off x="4518" y="1896"/>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p:spPr>
          <p:txBody>
            <a:bodyPr wrap="none" anchor="ctr"/>
            <a:lstStyle/>
            <a:p>
              <a:endParaRPr lang="zh-CN" altLang="en-US">
                <a:ea typeface="宋体" pitchFamily="2" charset="-122"/>
              </a:endParaRPr>
            </a:p>
          </p:txBody>
        </p:sp>
        <p:sp>
          <p:nvSpPr>
            <p:cNvPr id="59" name="Rectangle 129"/>
            <p:cNvSpPr>
              <a:spLocks noChangeArrowheads="1"/>
            </p:cNvSpPr>
            <p:nvPr/>
          </p:nvSpPr>
          <p:spPr bwMode="blackWhite">
            <a:xfrm>
              <a:off x="4518" y="1934"/>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p:spPr>
          <p:txBody>
            <a:bodyPr wrap="none" anchor="ctr"/>
            <a:lstStyle/>
            <a:p>
              <a:endParaRPr lang="zh-CN" altLang="en-US">
                <a:ea typeface="宋体" pitchFamily="2" charset="-122"/>
              </a:endParaRPr>
            </a:p>
          </p:txBody>
        </p:sp>
        <p:sp>
          <p:nvSpPr>
            <p:cNvPr id="60" name="Rectangle 130"/>
            <p:cNvSpPr>
              <a:spLocks noChangeArrowheads="1"/>
            </p:cNvSpPr>
            <p:nvPr/>
          </p:nvSpPr>
          <p:spPr bwMode="blackWhite">
            <a:xfrm>
              <a:off x="4644" y="1861"/>
              <a:ext cx="67"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p:spPr>
          <p:txBody>
            <a:bodyPr wrap="none" anchor="ctr"/>
            <a:lstStyle/>
            <a:p>
              <a:endParaRPr lang="zh-CN" altLang="en-US">
                <a:ea typeface="宋体" pitchFamily="2" charset="-122"/>
              </a:endParaRPr>
            </a:p>
          </p:txBody>
        </p:sp>
        <p:sp>
          <p:nvSpPr>
            <p:cNvPr id="61" name="Rectangle 131"/>
            <p:cNvSpPr>
              <a:spLocks noChangeArrowheads="1"/>
            </p:cNvSpPr>
            <p:nvPr/>
          </p:nvSpPr>
          <p:spPr bwMode="blackWhite">
            <a:xfrm>
              <a:off x="4644" y="1896"/>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p:spPr>
          <p:txBody>
            <a:bodyPr wrap="none" anchor="ctr"/>
            <a:lstStyle/>
            <a:p>
              <a:endParaRPr lang="zh-CN" altLang="en-US">
                <a:ea typeface="宋体" pitchFamily="2" charset="-122"/>
              </a:endParaRPr>
            </a:p>
          </p:txBody>
        </p:sp>
        <p:sp>
          <p:nvSpPr>
            <p:cNvPr id="62" name="Rectangle 132"/>
            <p:cNvSpPr>
              <a:spLocks noChangeArrowheads="1"/>
            </p:cNvSpPr>
            <p:nvPr/>
          </p:nvSpPr>
          <p:spPr bwMode="blackWhite">
            <a:xfrm>
              <a:off x="4644" y="1934"/>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p:spPr>
          <p:txBody>
            <a:bodyPr wrap="none" anchor="ctr"/>
            <a:lstStyle/>
            <a:p>
              <a:endParaRPr lang="zh-CN" altLang="en-US">
                <a:ea typeface="宋体" pitchFamily="2" charset="-122"/>
              </a:endParaRPr>
            </a:p>
          </p:txBody>
        </p:sp>
        <p:sp>
          <p:nvSpPr>
            <p:cNvPr id="63" name="Rectangle 133"/>
            <p:cNvSpPr>
              <a:spLocks noChangeArrowheads="1"/>
            </p:cNvSpPr>
            <p:nvPr/>
          </p:nvSpPr>
          <p:spPr bwMode="blackWhite">
            <a:xfrm>
              <a:off x="4769" y="1861"/>
              <a:ext cx="80"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p:spPr>
          <p:txBody>
            <a:bodyPr wrap="none" anchor="ctr"/>
            <a:lstStyle/>
            <a:p>
              <a:endParaRPr lang="zh-CN" altLang="en-US">
                <a:ea typeface="宋体" pitchFamily="2" charset="-122"/>
              </a:endParaRPr>
            </a:p>
          </p:txBody>
        </p:sp>
        <p:sp>
          <p:nvSpPr>
            <p:cNvPr id="64" name="Rectangle 134"/>
            <p:cNvSpPr>
              <a:spLocks noChangeArrowheads="1"/>
            </p:cNvSpPr>
            <p:nvPr/>
          </p:nvSpPr>
          <p:spPr bwMode="blackWhite">
            <a:xfrm>
              <a:off x="4769" y="1896"/>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p:spPr>
          <p:txBody>
            <a:bodyPr wrap="none" anchor="ctr"/>
            <a:lstStyle/>
            <a:p>
              <a:endParaRPr lang="zh-CN" altLang="en-US">
                <a:ea typeface="宋体" pitchFamily="2" charset="-122"/>
              </a:endParaRPr>
            </a:p>
          </p:txBody>
        </p:sp>
        <p:sp>
          <p:nvSpPr>
            <p:cNvPr id="65" name="Rectangle 135"/>
            <p:cNvSpPr>
              <a:spLocks noChangeArrowheads="1"/>
            </p:cNvSpPr>
            <p:nvPr/>
          </p:nvSpPr>
          <p:spPr bwMode="blackWhite">
            <a:xfrm>
              <a:off x="4769" y="1934"/>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p:spPr>
          <p:txBody>
            <a:bodyPr wrap="none" anchor="ctr"/>
            <a:lstStyle/>
            <a:p>
              <a:endParaRPr lang="zh-CN" altLang="en-US">
                <a:ea typeface="宋体" pitchFamily="2" charset="-122"/>
              </a:endParaRPr>
            </a:p>
          </p:txBody>
        </p:sp>
        <p:sp>
          <p:nvSpPr>
            <p:cNvPr id="66" name="Rectangle 136"/>
            <p:cNvSpPr>
              <a:spLocks noChangeArrowheads="1"/>
            </p:cNvSpPr>
            <p:nvPr/>
          </p:nvSpPr>
          <p:spPr bwMode="blackWhite">
            <a:xfrm>
              <a:off x="4059" y="1774"/>
              <a:ext cx="361" cy="195"/>
            </a:xfrm>
            <a:prstGeom prst="rect">
              <a:avLst/>
            </a:prstGeom>
            <a:solidFill>
              <a:srgbClr val="99CCFF"/>
            </a:solidFill>
            <a:ln w="25400">
              <a:solidFill>
                <a:srgbClr val="000000"/>
              </a:solidFill>
              <a:miter lim="800000"/>
              <a:headEnd/>
              <a:tailEnd/>
            </a:ln>
          </p:spPr>
          <p:txBody>
            <a:bodyPr wrap="none" lIns="46038" tIns="46038" rIns="46038" bIns="46038" anchor="ctr"/>
            <a:lstStyle/>
            <a:p>
              <a:endParaRPr lang="zh-CN" altLang="en-US">
                <a:ea typeface="宋体" pitchFamily="2" charset="-122"/>
              </a:endParaRPr>
            </a:p>
          </p:txBody>
        </p:sp>
        <p:sp>
          <p:nvSpPr>
            <p:cNvPr id="67" name="Rectangle 137"/>
            <p:cNvSpPr>
              <a:spLocks noChangeArrowheads="1"/>
            </p:cNvSpPr>
            <p:nvPr/>
          </p:nvSpPr>
          <p:spPr bwMode="blackWhite">
            <a:xfrm>
              <a:off x="4092" y="193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p:spPr>
          <p:txBody>
            <a:bodyPr wrap="none" anchor="ctr"/>
            <a:lstStyle/>
            <a:p>
              <a:endParaRPr lang="zh-CN" altLang="en-US">
                <a:ea typeface="宋体" pitchFamily="2" charset="-122"/>
              </a:endParaRPr>
            </a:p>
          </p:txBody>
        </p:sp>
        <p:sp>
          <p:nvSpPr>
            <p:cNvPr id="68" name="Rectangle 138"/>
            <p:cNvSpPr>
              <a:spLocks noChangeArrowheads="1"/>
            </p:cNvSpPr>
            <p:nvPr/>
          </p:nvSpPr>
          <p:spPr bwMode="blackWhite">
            <a:xfrm>
              <a:off x="4092" y="1892"/>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p:spPr>
          <p:txBody>
            <a:bodyPr wrap="none" anchor="ctr"/>
            <a:lstStyle/>
            <a:p>
              <a:endParaRPr lang="zh-CN" altLang="en-US">
                <a:ea typeface="宋体" pitchFamily="2" charset="-122"/>
              </a:endParaRPr>
            </a:p>
          </p:txBody>
        </p:sp>
        <p:sp>
          <p:nvSpPr>
            <p:cNvPr id="69" name="Rectangle 139"/>
            <p:cNvSpPr>
              <a:spLocks noChangeArrowheads="1"/>
            </p:cNvSpPr>
            <p:nvPr/>
          </p:nvSpPr>
          <p:spPr bwMode="blackWhite">
            <a:xfrm>
              <a:off x="4092" y="1798"/>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p:spPr>
          <p:txBody>
            <a:bodyPr wrap="none" anchor="ctr"/>
            <a:lstStyle/>
            <a:p>
              <a:endParaRPr lang="zh-CN" altLang="en-US">
                <a:ea typeface="宋体" pitchFamily="2" charset="-122"/>
              </a:endParaRPr>
            </a:p>
          </p:txBody>
        </p:sp>
        <p:grpSp>
          <p:nvGrpSpPr>
            <p:cNvPr id="70" name="Group 140"/>
            <p:cNvGrpSpPr>
              <a:grpSpLocks/>
            </p:cNvGrpSpPr>
            <p:nvPr/>
          </p:nvGrpSpPr>
          <p:grpSpPr bwMode="auto">
            <a:xfrm>
              <a:off x="3673" y="1777"/>
              <a:ext cx="333" cy="196"/>
              <a:chOff x="3489" y="1555"/>
              <a:chExt cx="333" cy="196"/>
            </a:xfrm>
          </p:grpSpPr>
          <p:grpSp>
            <p:nvGrpSpPr>
              <p:cNvPr id="85" name="Group 141"/>
              <p:cNvGrpSpPr>
                <a:grpSpLocks/>
              </p:cNvGrpSpPr>
              <p:nvPr/>
            </p:nvGrpSpPr>
            <p:grpSpPr bwMode="auto">
              <a:xfrm>
                <a:off x="3490" y="1555"/>
                <a:ext cx="332" cy="196"/>
                <a:chOff x="3490" y="1555"/>
                <a:chExt cx="332" cy="196"/>
              </a:xfrm>
            </p:grpSpPr>
            <p:sp>
              <p:nvSpPr>
                <p:cNvPr id="87" name="Rectangle 142"/>
                <p:cNvSpPr>
                  <a:spLocks noChangeArrowheads="1"/>
                </p:cNvSpPr>
                <p:nvPr/>
              </p:nvSpPr>
              <p:spPr bwMode="blackWhite">
                <a:xfrm>
                  <a:off x="3490" y="1610"/>
                  <a:ext cx="36"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88" name="Rectangle 143"/>
                <p:cNvSpPr>
                  <a:spLocks noChangeArrowheads="1"/>
                </p:cNvSpPr>
                <p:nvPr/>
              </p:nvSpPr>
              <p:spPr bwMode="blackWhite">
                <a:xfrm>
                  <a:off x="3576" y="1610"/>
                  <a:ext cx="35"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89" name="Rectangle 144"/>
                <p:cNvSpPr>
                  <a:spLocks noChangeArrowheads="1"/>
                </p:cNvSpPr>
                <p:nvPr/>
              </p:nvSpPr>
              <p:spPr bwMode="blackWhite">
                <a:xfrm>
                  <a:off x="3660" y="1610"/>
                  <a:ext cx="34"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90" name="Rectangle 145"/>
                <p:cNvSpPr>
                  <a:spLocks noChangeArrowheads="1"/>
                </p:cNvSpPr>
                <p:nvPr/>
              </p:nvSpPr>
              <p:spPr bwMode="blackWhite">
                <a:xfrm>
                  <a:off x="3745" y="1610"/>
                  <a:ext cx="35"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91" name="Rectangle 146"/>
                <p:cNvSpPr>
                  <a:spLocks noChangeArrowheads="1"/>
                </p:cNvSpPr>
                <p:nvPr/>
              </p:nvSpPr>
              <p:spPr bwMode="blackWhite">
                <a:xfrm>
                  <a:off x="3532" y="1610"/>
                  <a:ext cx="36"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92" name="Rectangle 147"/>
                <p:cNvSpPr>
                  <a:spLocks noChangeArrowheads="1"/>
                </p:cNvSpPr>
                <p:nvPr/>
              </p:nvSpPr>
              <p:spPr bwMode="blackWhite">
                <a:xfrm>
                  <a:off x="3619" y="1610"/>
                  <a:ext cx="33"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93" name="Rectangle 148"/>
                <p:cNvSpPr>
                  <a:spLocks noChangeArrowheads="1"/>
                </p:cNvSpPr>
                <p:nvPr/>
              </p:nvSpPr>
              <p:spPr bwMode="blackWhite">
                <a:xfrm>
                  <a:off x="3701" y="1610"/>
                  <a:ext cx="36"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94" name="Rectangle 149"/>
                <p:cNvSpPr>
                  <a:spLocks noChangeArrowheads="1"/>
                </p:cNvSpPr>
                <p:nvPr/>
              </p:nvSpPr>
              <p:spPr bwMode="blackWhite">
                <a:xfrm>
                  <a:off x="3490" y="1555"/>
                  <a:ext cx="36"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95" name="Rectangle 150"/>
                <p:cNvSpPr>
                  <a:spLocks noChangeArrowheads="1"/>
                </p:cNvSpPr>
                <p:nvPr/>
              </p:nvSpPr>
              <p:spPr bwMode="blackWhite">
                <a:xfrm>
                  <a:off x="3576" y="1555"/>
                  <a:ext cx="36"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96" name="Rectangle 151"/>
                <p:cNvSpPr>
                  <a:spLocks noChangeArrowheads="1"/>
                </p:cNvSpPr>
                <p:nvPr/>
              </p:nvSpPr>
              <p:spPr bwMode="blackWhite">
                <a:xfrm>
                  <a:off x="3659" y="1555"/>
                  <a:ext cx="35"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97" name="Rectangle 152"/>
                <p:cNvSpPr>
                  <a:spLocks noChangeArrowheads="1"/>
                </p:cNvSpPr>
                <p:nvPr/>
              </p:nvSpPr>
              <p:spPr bwMode="blackWhite">
                <a:xfrm>
                  <a:off x="3745" y="1555"/>
                  <a:ext cx="35"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98" name="Rectangle 153"/>
                <p:cNvSpPr>
                  <a:spLocks noChangeArrowheads="1"/>
                </p:cNvSpPr>
                <p:nvPr/>
              </p:nvSpPr>
              <p:spPr bwMode="blackWhite">
                <a:xfrm>
                  <a:off x="3532" y="1555"/>
                  <a:ext cx="36"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99" name="Rectangle 154"/>
                <p:cNvSpPr>
                  <a:spLocks noChangeArrowheads="1"/>
                </p:cNvSpPr>
                <p:nvPr/>
              </p:nvSpPr>
              <p:spPr bwMode="blackWhite">
                <a:xfrm>
                  <a:off x="3617" y="1555"/>
                  <a:ext cx="35"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00" name="Rectangle 155"/>
                <p:cNvSpPr>
                  <a:spLocks noChangeArrowheads="1"/>
                </p:cNvSpPr>
                <p:nvPr/>
              </p:nvSpPr>
              <p:spPr bwMode="blackWhite">
                <a:xfrm>
                  <a:off x="3701" y="1555"/>
                  <a:ext cx="36"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01" name="Rectangle 156"/>
                <p:cNvSpPr>
                  <a:spLocks noChangeArrowheads="1"/>
                </p:cNvSpPr>
                <p:nvPr/>
              </p:nvSpPr>
              <p:spPr bwMode="blackWhite">
                <a:xfrm>
                  <a:off x="3785" y="1555"/>
                  <a:ext cx="37"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02" name="Rectangle 157"/>
                <p:cNvSpPr>
                  <a:spLocks noChangeArrowheads="1"/>
                </p:cNvSpPr>
                <p:nvPr/>
              </p:nvSpPr>
              <p:spPr bwMode="blackWhite">
                <a:xfrm>
                  <a:off x="3490" y="1572"/>
                  <a:ext cx="36"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03" name="Rectangle 158"/>
                <p:cNvSpPr>
                  <a:spLocks noChangeArrowheads="1"/>
                </p:cNvSpPr>
                <p:nvPr/>
              </p:nvSpPr>
              <p:spPr bwMode="blackWhite">
                <a:xfrm>
                  <a:off x="3576" y="1572"/>
                  <a:ext cx="36"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04" name="Rectangle 159"/>
                <p:cNvSpPr>
                  <a:spLocks noChangeArrowheads="1"/>
                </p:cNvSpPr>
                <p:nvPr/>
              </p:nvSpPr>
              <p:spPr bwMode="blackWhite">
                <a:xfrm>
                  <a:off x="3660" y="1572"/>
                  <a:ext cx="34"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05" name="Rectangle 160"/>
                <p:cNvSpPr>
                  <a:spLocks noChangeArrowheads="1"/>
                </p:cNvSpPr>
                <p:nvPr/>
              </p:nvSpPr>
              <p:spPr bwMode="blackWhite">
                <a:xfrm>
                  <a:off x="3745" y="1572"/>
                  <a:ext cx="32"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06" name="Rectangle 161"/>
                <p:cNvSpPr>
                  <a:spLocks noChangeArrowheads="1"/>
                </p:cNvSpPr>
                <p:nvPr/>
              </p:nvSpPr>
              <p:spPr bwMode="blackWhite">
                <a:xfrm>
                  <a:off x="3532" y="1572"/>
                  <a:ext cx="36"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07" name="Rectangle 162"/>
                <p:cNvSpPr>
                  <a:spLocks noChangeArrowheads="1"/>
                </p:cNvSpPr>
                <p:nvPr/>
              </p:nvSpPr>
              <p:spPr bwMode="blackWhite">
                <a:xfrm>
                  <a:off x="3617" y="1572"/>
                  <a:ext cx="35"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08" name="Rectangle 163"/>
                <p:cNvSpPr>
                  <a:spLocks noChangeArrowheads="1"/>
                </p:cNvSpPr>
                <p:nvPr/>
              </p:nvSpPr>
              <p:spPr bwMode="blackWhite">
                <a:xfrm>
                  <a:off x="3701" y="1572"/>
                  <a:ext cx="36"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09" name="Rectangle 164"/>
                <p:cNvSpPr>
                  <a:spLocks noChangeArrowheads="1"/>
                </p:cNvSpPr>
                <p:nvPr/>
              </p:nvSpPr>
              <p:spPr bwMode="blackWhite">
                <a:xfrm>
                  <a:off x="3785" y="1572"/>
                  <a:ext cx="37"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10" name="Rectangle 165"/>
                <p:cNvSpPr>
                  <a:spLocks noChangeArrowheads="1"/>
                </p:cNvSpPr>
                <p:nvPr/>
              </p:nvSpPr>
              <p:spPr bwMode="blackWhite">
                <a:xfrm>
                  <a:off x="3490" y="1592"/>
                  <a:ext cx="36"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11" name="Rectangle 166"/>
                <p:cNvSpPr>
                  <a:spLocks noChangeArrowheads="1"/>
                </p:cNvSpPr>
                <p:nvPr/>
              </p:nvSpPr>
              <p:spPr bwMode="blackWhite">
                <a:xfrm>
                  <a:off x="3576" y="1592"/>
                  <a:ext cx="35"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12" name="Rectangle 167"/>
                <p:cNvSpPr>
                  <a:spLocks noChangeArrowheads="1"/>
                </p:cNvSpPr>
                <p:nvPr/>
              </p:nvSpPr>
              <p:spPr bwMode="blackWhite">
                <a:xfrm>
                  <a:off x="3660" y="1592"/>
                  <a:ext cx="34"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13" name="Rectangle 168"/>
                <p:cNvSpPr>
                  <a:spLocks noChangeArrowheads="1"/>
                </p:cNvSpPr>
                <p:nvPr/>
              </p:nvSpPr>
              <p:spPr bwMode="blackWhite">
                <a:xfrm>
                  <a:off x="3745" y="1592"/>
                  <a:ext cx="35"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14" name="Rectangle 169"/>
                <p:cNvSpPr>
                  <a:spLocks noChangeArrowheads="1"/>
                </p:cNvSpPr>
                <p:nvPr/>
              </p:nvSpPr>
              <p:spPr bwMode="blackWhite">
                <a:xfrm>
                  <a:off x="3532" y="1592"/>
                  <a:ext cx="36"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15" name="Rectangle 170"/>
                <p:cNvSpPr>
                  <a:spLocks noChangeArrowheads="1"/>
                </p:cNvSpPr>
                <p:nvPr/>
              </p:nvSpPr>
              <p:spPr bwMode="blackWhite">
                <a:xfrm>
                  <a:off x="3617" y="1592"/>
                  <a:ext cx="35"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16" name="Rectangle 171"/>
                <p:cNvSpPr>
                  <a:spLocks noChangeArrowheads="1"/>
                </p:cNvSpPr>
                <p:nvPr/>
              </p:nvSpPr>
              <p:spPr bwMode="blackWhite">
                <a:xfrm>
                  <a:off x="3701" y="1592"/>
                  <a:ext cx="36"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17" name="Rectangle 172"/>
                <p:cNvSpPr>
                  <a:spLocks noChangeArrowheads="1"/>
                </p:cNvSpPr>
                <p:nvPr/>
              </p:nvSpPr>
              <p:spPr bwMode="blackWhite">
                <a:xfrm>
                  <a:off x="3785" y="1592"/>
                  <a:ext cx="37"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18" name="Rectangle 173"/>
                <p:cNvSpPr>
                  <a:spLocks noChangeArrowheads="1"/>
                </p:cNvSpPr>
                <p:nvPr/>
              </p:nvSpPr>
              <p:spPr bwMode="blackWhite">
                <a:xfrm>
                  <a:off x="3785" y="1610"/>
                  <a:ext cx="37"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19" name="Rectangle 174"/>
                <p:cNvSpPr>
                  <a:spLocks noChangeArrowheads="1"/>
                </p:cNvSpPr>
                <p:nvPr/>
              </p:nvSpPr>
              <p:spPr bwMode="blackWhite">
                <a:xfrm>
                  <a:off x="3490" y="1627"/>
                  <a:ext cx="36"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20" name="Rectangle 175"/>
                <p:cNvSpPr>
                  <a:spLocks noChangeArrowheads="1"/>
                </p:cNvSpPr>
                <p:nvPr/>
              </p:nvSpPr>
              <p:spPr bwMode="blackWhite">
                <a:xfrm>
                  <a:off x="3576" y="1627"/>
                  <a:ext cx="36"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21" name="Rectangle 176"/>
                <p:cNvSpPr>
                  <a:spLocks noChangeArrowheads="1"/>
                </p:cNvSpPr>
                <p:nvPr/>
              </p:nvSpPr>
              <p:spPr bwMode="blackWhite">
                <a:xfrm>
                  <a:off x="3660" y="1627"/>
                  <a:ext cx="34"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22" name="Rectangle 177"/>
                <p:cNvSpPr>
                  <a:spLocks noChangeArrowheads="1"/>
                </p:cNvSpPr>
                <p:nvPr/>
              </p:nvSpPr>
              <p:spPr bwMode="blackWhite">
                <a:xfrm>
                  <a:off x="3745" y="1627"/>
                  <a:ext cx="35"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23" name="Rectangle 178"/>
                <p:cNvSpPr>
                  <a:spLocks noChangeArrowheads="1"/>
                </p:cNvSpPr>
                <p:nvPr/>
              </p:nvSpPr>
              <p:spPr bwMode="blackWhite">
                <a:xfrm>
                  <a:off x="3532" y="1627"/>
                  <a:ext cx="33"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24" name="Rectangle 179"/>
                <p:cNvSpPr>
                  <a:spLocks noChangeArrowheads="1"/>
                </p:cNvSpPr>
                <p:nvPr/>
              </p:nvSpPr>
              <p:spPr bwMode="blackWhite">
                <a:xfrm>
                  <a:off x="3617" y="1627"/>
                  <a:ext cx="35"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25" name="Rectangle 180"/>
                <p:cNvSpPr>
                  <a:spLocks noChangeArrowheads="1"/>
                </p:cNvSpPr>
                <p:nvPr/>
              </p:nvSpPr>
              <p:spPr bwMode="blackWhite">
                <a:xfrm>
                  <a:off x="3701" y="1627"/>
                  <a:ext cx="36"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26" name="Rectangle 181"/>
                <p:cNvSpPr>
                  <a:spLocks noChangeArrowheads="1"/>
                </p:cNvSpPr>
                <p:nvPr/>
              </p:nvSpPr>
              <p:spPr bwMode="blackWhite">
                <a:xfrm>
                  <a:off x="3785" y="1627"/>
                  <a:ext cx="37"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27" name="Rectangle 182"/>
                <p:cNvSpPr>
                  <a:spLocks noChangeArrowheads="1"/>
                </p:cNvSpPr>
                <p:nvPr/>
              </p:nvSpPr>
              <p:spPr bwMode="blackWhite">
                <a:xfrm>
                  <a:off x="3490" y="1646"/>
                  <a:ext cx="36"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28" name="Rectangle 183"/>
                <p:cNvSpPr>
                  <a:spLocks noChangeArrowheads="1"/>
                </p:cNvSpPr>
                <p:nvPr/>
              </p:nvSpPr>
              <p:spPr bwMode="blackWhite">
                <a:xfrm>
                  <a:off x="3576" y="1646"/>
                  <a:ext cx="35"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29" name="Rectangle 184"/>
                <p:cNvSpPr>
                  <a:spLocks noChangeArrowheads="1"/>
                </p:cNvSpPr>
                <p:nvPr/>
              </p:nvSpPr>
              <p:spPr bwMode="blackWhite">
                <a:xfrm>
                  <a:off x="3660" y="1646"/>
                  <a:ext cx="34"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30" name="Rectangle 185"/>
                <p:cNvSpPr>
                  <a:spLocks noChangeArrowheads="1"/>
                </p:cNvSpPr>
                <p:nvPr/>
              </p:nvSpPr>
              <p:spPr bwMode="blackWhite">
                <a:xfrm>
                  <a:off x="3745" y="1646"/>
                  <a:ext cx="35"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31" name="Rectangle 186"/>
                <p:cNvSpPr>
                  <a:spLocks noChangeArrowheads="1"/>
                </p:cNvSpPr>
                <p:nvPr/>
              </p:nvSpPr>
              <p:spPr bwMode="blackWhite">
                <a:xfrm>
                  <a:off x="3532" y="1646"/>
                  <a:ext cx="36"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32" name="Rectangle 187"/>
                <p:cNvSpPr>
                  <a:spLocks noChangeArrowheads="1"/>
                </p:cNvSpPr>
                <p:nvPr/>
              </p:nvSpPr>
              <p:spPr bwMode="blackWhite">
                <a:xfrm>
                  <a:off x="3619" y="1646"/>
                  <a:ext cx="33"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33" name="Rectangle 188"/>
                <p:cNvSpPr>
                  <a:spLocks noChangeArrowheads="1"/>
                </p:cNvSpPr>
                <p:nvPr/>
              </p:nvSpPr>
              <p:spPr bwMode="blackWhite">
                <a:xfrm>
                  <a:off x="3701" y="1646"/>
                  <a:ext cx="36"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34" name="Rectangle 189"/>
                <p:cNvSpPr>
                  <a:spLocks noChangeArrowheads="1"/>
                </p:cNvSpPr>
                <p:nvPr/>
              </p:nvSpPr>
              <p:spPr bwMode="blackWhite">
                <a:xfrm>
                  <a:off x="3785" y="1646"/>
                  <a:ext cx="37"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35" name="Rectangle 190"/>
                <p:cNvSpPr>
                  <a:spLocks noChangeArrowheads="1"/>
                </p:cNvSpPr>
                <p:nvPr/>
              </p:nvSpPr>
              <p:spPr bwMode="blackWhite">
                <a:xfrm>
                  <a:off x="3490" y="1666"/>
                  <a:ext cx="36"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36" name="Rectangle 191"/>
                <p:cNvSpPr>
                  <a:spLocks noChangeArrowheads="1"/>
                </p:cNvSpPr>
                <p:nvPr/>
              </p:nvSpPr>
              <p:spPr bwMode="blackWhite">
                <a:xfrm>
                  <a:off x="3576" y="1666"/>
                  <a:ext cx="36"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37" name="Rectangle 192"/>
                <p:cNvSpPr>
                  <a:spLocks noChangeArrowheads="1"/>
                </p:cNvSpPr>
                <p:nvPr/>
              </p:nvSpPr>
              <p:spPr bwMode="blackWhite">
                <a:xfrm>
                  <a:off x="3660" y="1666"/>
                  <a:ext cx="34"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38" name="Rectangle 193"/>
                <p:cNvSpPr>
                  <a:spLocks noChangeArrowheads="1"/>
                </p:cNvSpPr>
                <p:nvPr/>
              </p:nvSpPr>
              <p:spPr bwMode="blackWhite">
                <a:xfrm>
                  <a:off x="3745" y="1666"/>
                  <a:ext cx="35"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39" name="Rectangle 194"/>
                <p:cNvSpPr>
                  <a:spLocks noChangeArrowheads="1"/>
                </p:cNvSpPr>
                <p:nvPr/>
              </p:nvSpPr>
              <p:spPr bwMode="blackWhite">
                <a:xfrm>
                  <a:off x="3532" y="1666"/>
                  <a:ext cx="33"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40" name="Rectangle 195"/>
                <p:cNvSpPr>
                  <a:spLocks noChangeArrowheads="1"/>
                </p:cNvSpPr>
                <p:nvPr/>
              </p:nvSpPr>
              <p:spPr bwMode="blackWhite">
                <a:xfrm>
                  <a:off x="3617" y="1666"/>
                  <a:ext cx="35"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41" name="Rectangle 196"/>
                <p:cNvSpPr>
                  <a:spLocks noChangeArrowheads="1"/>
                </p:cNvSpPr>
                <p:nvPr/>
              </p:nvSpPr>
              <p:spPr bwMode="blackWhite">
                <a:xfrm>
                  <a:off x="3701" y="1666"/>
                  <a:ext cx="36"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42" name="Rectangle 197"/>
                <p:cNvSpPr>
                  <a:spLocks noChangeArrowheads="1"/>
                </p:cNvSpPr>
                <p:nvPr/>
              </p:nvSpPr>
              <p:spPr bwMode="blackWhite">
                <a:xfrm>
                  <a:off x="3785" y="1666"/>
                  <a:ext cx="37"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43" name="Rectangle 198"/>
                <p:cNvSpPr>
                  <a:spLocks noChangeArrowheads="1"/>
                </p:cNvSpPr>
                <p:nvPr/>
              </p:nvSpPr>
              <p:spPr bwMode="blackWhite">
                <a:xfrm>
                  <a:off x="3490" y="1684"/>
                  <a:ext cx="34"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44" name="Rectangle 199"/>
                <p:cNvSpPr>
                  <a:spLocks noChangeArrowheads="1"/>
                </p:cNvSpPr>
                <p:nvPr/>
              </p:nvSpPr>
              <p:spPr bwMode="blackWhite">
                <a:xfrm>
                  <a:off x="3576" y="1684"/>
                  <a:ext cx="36"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45" name="Rectangle 200"/>
                <p:cNvSpPr>
                  <a:spLocks noChangeArrowheads="1"/>
                </p:cNvSpPr>
                <p:nvPr/>
              </p:nvSpPr>
              <p:spPr bwMode="blackWhite">
                <a:xfrm>
                  <a:off x="3659" y="1684"/>
                  <a:ext cx="35"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46" name="Rectangle 201"/>
                <p:cNvSpPr>
                  <a:spLocks noChangeArrowheads="1"/>
                </p:cNvSpPr>
                <p:nvPr/>
              </p:nvSpPr>
              <p:spPr bwMode="blackWhite">
                <a:xfrm>
                  <a:off x="3745" y="1684"/>
                  <a:ext cx="35"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47" name="Rectangle 202"/>
                <p:cNvSpPr>
                  <a:spLocks noChangeArrowheads="1"/>
                </p:cNvSpPr>
                <p:nvPr/>
              </p:nvSpPr>
              <p:spPr bwMode="blackWhite">
                <a:xfrm>
                  <a:off x="3532" y="1684"/>
                  <a:ext cx="33"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48" name="Rectangle 203"/>
                <p:cNvSpPr>
                  <a:spLocks noChangeArrowheads="1"/>
                </p:cNvSpPr>
                <p:nvPr/>
              </p:nvSpPr>
              <p:spPr bwMode="blackWhite">
                <a:xfrm>
                  <a:off x="3617" y="1684"/>
                  <a:ext cx="35"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49" name="Rectangle 204"/>
                <p:cNvSpPr>
                  <a:spLocks noChangeArrowheads="1"/>
                </p:cNvSpPr>
                <p:nvPr/>
              </p:nvSpPr>
              <p:spPr bwMode="blackWhite">
                <a:xfrm>
                  <a:off x="3701" y="1684"/>
                  <a:ext cx="36"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50" name="Rectangle 205"/>
                <p:cNvSpPr>
                  <a:spLocks noChangeArrowheads="1"/>
                </p:cNvSpPr>
                <p:nvPr/>
              </p:nvSpPr>
              <p:spPr bwMode="blackWhite">
                <a:xfrm>
                  <a:off x="3785" y="1684"/>
                  <a:ext cx="37"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51" name="Rectangle 206"/>
                <p:cNvSpPr>
                  <a:spLocks noChangeArrowheads="1"/>
                </p:cNvSpPr>
                <p:nvPr/>
              </p:nvSpPr>
              <p:spPr bwMode="blackWhite">
                <a:xfrm>
                  <a:off x="3490" y="1702"/>
                  <a:ext cx="36"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52" name="Rectangle 207"/>
                <p:cNvSpPr>
                  <a:spLocks noChangeArrowheads="1"/>
                </p:cNvSpPr>
                <p:nvPr/>
              </p:nvSpPr>
              <p:spPr bwMode="blackWhite">
                <a:xfrm>
                  <a:off x="3576" y="1702"/>
                  <a:ext cx="35"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53" name="Rectangle 208"/>
                <p:cNvSpPr>
                  <a:spLocks noChangeArrowheads="1"/>
                </p:cNvSpPr>
                <p:nvPr/>
              </p:nvSpPr>
              <p:spPr bwMode="blackWhite">
                <a:xfrm>
                  <a:off x="3660" y="1702"/>
                  <a:ext cx="34"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54" name="Rectangle 209"/>
                <p:cNvSpPr>
                  <a:spLocks noChangeArrowheads="1"/>
                </p:cNvSpPr>
                <p:nvPr/>
              </p:nvSpPr>
              <p:spPr bwMode="blackWhite">
                <a:xfrm>
                  <a:off x="3745" y="1702"/>
                  <a:ext cx="35"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55" name="Rectangle 210"/>
                <p:cNvSpPr>
                  <a:spLocks noChangeArrowheads="1"/>
                </p:cNvSpPr>
                <p:nvPr/>
              </p:nvSpPr>
              <p:spPr bwMode="blackWhite">
                <a:xfrm>
                  <a:off x="3532" y="1702"/>
                  <a:ext cx="36"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56" name="Rectangle 211"/>
                <p:cNvSpPr>
                  <a:spLocks noChangeArrowheads="1"/>
                </p:cNvSpPr>
                <p:nvPr/>
              </p:nvSpPr>
              <p:spPr bwMode="blackWhite">
                <a:xfrm>
                  <a:off x="3617" y="1702"/>
                  <a:ext cx="35"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57" name="Rectangle 212"/>
                <p:cNvSpPr>
                  <a:spLocks noChangeArrowheads="1"/>
                </p:cNvSpPr>
                <p:nvPr/>
              </p:nvSpPr>
              <p:spPr bwMode="blackWhite">
                <a:xfrm>
                  <a:off x="3701" y="1702"/>
                  <a:ext cx="36"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58" name="Rectangle 213"/>
                <p:cNvSpPr>
                  <a:spLocks noChangeArrowheads="1"/>
                </p:cNvSpPr>
                <p:nvPr/>
              </p:nvSpPr>
              <p:spPr bwMode="blackWhite">
                <a:xfrm>
                  <a:off x="3785" y="1702"/>
                  <a:ext cx="37" cy="10"/>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59" name="Rectangle 214"/>
                <p:cNvSpPr>
                  <a:spLocks noChangeArrowheads="1"/>
                </p:cNvSpPr>
                <p:nvPr/>
              </p:nvSpPr>
              <p:spPr bwMode="blackWhite">
                <a:xfrm>
                  <a:off x="3490" y="1720"/>
                  <a:ext cx="36"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60" name="Rectangle 215"/>
                <p:cNvSpPr>
                  <a:spLocks noChangeArrowheads="1"/>
                </p:cNvSpPr>
                <p:nvPr/>
              </p:nvSpPr>
              <p:spPr bwMode="blackWhite">
                <a:xfrm>
                  <a:off x="3576" y="1720"/>
                  <a:ext cx="35"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61" name="Rectangle 216"/>
                <p:cNvSpPr>
                  <a:spLocks noChangeArrowheads="1"/>
                </p:cNvSpPr>
                <p:nvPr/>
              </p:nvSpPr>
              <p:spPr bwMode="blackWhite">
                <a:xfrm>
                  <a:off x="3660" y="1720"/>
                  <a:ext cx="34"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62" name="Rectangle 217"/>
                <p:cNvSpPr>
                  <a:spLocks noChangeArrowheads="1"/>
                </p:cNvSpPr>
                <p:nvPr/>
              </p:nvSpPr>
              <p:spPr bwMode="blackWhite">
                <a:xfrm>
                  <a:off x="3745" y="1720"/>
                  <a:ext cx="35"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63" name="Rectangle 218"/>
                <p:cNvSpPr>
                  <a:spLocks noChangeArrowheads="1"/>
                </p:cNvSpPr>
                <p:nvPr/>
              </p:nvSpPr>
              <p:spPr bwMode="blackWhite">
                <a:xfrm>
                  <a:off x="3532" y="1720"/>
                  <a:ext cx="36"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64" name="Rectangle 219"/>
                <p:cNvSpPr>
                  <a:spLocks noChangeArrowheads="1"/>
                </p:cNvSpPr>
                <p:nvPr/>
              </p:nvSpPr>
              <p:spPr bwMode="blackWhite">
                <a:xfrm>
                  <a:off x="3617" y="1720"/>
                  <a:ext cx="35"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65" name="Rectangle 220"/>
                <p:cNvSpPr>
                  <a:spLocks noChangeArrowheads="1"/>
                </p:cNvSpPr>
                <p:nvPr/>
              </p:nvSpPr>
              <p:spPr bwMode="blackWhite">
                <a:xfrm>
                  <a:off x="3701" y="1720"/>
                  <a:ext cx="36"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66" name="Rectangle 221"/>
                <p:cNvSpPr>
                  <a:spLocks noChangeArrowheads="1"/>
                </p:cNvSpPr>
                <p:nvPr/>
              </p:nvSpPr>
              <p:spPr bwMode="blackWhite">
                <a:xfrm>
                  <a:off x="3785" y="1720"/>
                  <a:ext cx="37" cy="12"/>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67" name="Rectangle 222"/>
                <p:cNvSpPr>
                  <a:spLocks noChangeArrowheads="1"/>
                </p:cNvSpPr>
                <p:nvPr/>
              </p:nvSpPr>
              <p:spPr bwMode="blackWhite">
                <a:xfrm>
                  <a:off x="3491" y="1740"/>
                  <a:ext cx="33" cy="11"/>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68" name="Rectangle 223"/>
                <p:cNvSpPr>
                  <a:spLocks noChangeArrowheads="1"/>
                </p:cNvSpPr>
                <p:nvPr/>
              </p:nvSpPr>
              <p:spPr bwMode="blackWhite">
                <a:xfrm>
                  <a:off x="3576" y="1740"/>
                  <a:ext cx="36" cy="11"/>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69" name="Rectangle 224"/>
                <p:cNvSpPr>
                  <a:spLocks noChangeArrowheads="1"/>
                </p:cNvSpPr>
                <p:nvPr/>
              </p:nvSpPr>
              <p:spPr bwMode="blackWhite">
                <a:xfrm>
                  <a:off x="3660" y="1740"/>
                  <a:ext cx="34" cy="11"/>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70" name="Rectangle 225"/>
                <p:cNvSpPr>
                  <a:spLocks noChangeArrowheads="1"/>
                </p:cNvSpPr>
                <p:nvPr/>
              </p:nvSpPr>
              <p:spPr bwMode="blackWhite">
                <a:xfrm>
                  <a:off x="3745" y="1740"/>
                  <a:ext cx="35" cy="11"/>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71" name="Rectangle 226"/>
                <p:cNvSpPr>
                  <a:spLocks noChangeArrowheads="1"/>
                </p:cNvSpPr>
                <p:nvPr/>
              </p:nvSpPr>
              <p:spPr bwMode="blackWhite">
                <a:xfrm>
                  <a:off x="3532" y="1740"/>
                  <a:ext cx="33" cy="11"/>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72" name="Rectangle 227"/>
                <p:cNvSpPr>
                  <a:spLocks noChangeArrowheads="1"/>
                </p:cNvSpPr>
                <p:nvPr/>
              </p:nvSpPr>
              <p:spPr bwMode="blackWhite">
                <a:xfrm>
                  <a:off x="3617" y="1740"/>
                  <a:ext cx="35" cy="11"/>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73" name="Rectangle 228"/>
                <p:cNvSpPr>
                  <a:spLocks noChangeArrowheads="1"/>
                </p:cNvSpPr>
                <p:nvPr/>
              </p:nvSpPr>
              <p:spPr bwMode="blackWhite">
                <a:xfrm>
                  <a:off x="3701" y="1740"/>
                  <a:ext cx="36" cy="11"/>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sp>
              <p:nvSpPr>
                <p:cNvPr id="174" name="Rectangle 229"/>
                <p:cNvSpPr>
                  <a:spLocks noChangeArrowheads="1"/>
                </p:cNvSpPr>
                <p:nvPr/>
              </p:nvSpPr>
              <p:spPr bwMode="blackWhite">
                <a:xfrm>
                  <a:off x="3785" y="1740"/>
                  <a:ext cx="37" cy="11"/>
                </a:xfrm>
                <a:prstGeom prst="rect">
                  <a:avLst/>
                </a:prstGeom>
                <a:noFill/>
                <a:ln w="12700">
                  <a:solidFill>
                    <a:schemeClr val="bg2"/>
                  </a:solidFill>
                  <a:miter lim="800000"/>
                  <a:headEnd/>
                  <a:tailEnd/>
                </a:ln>
              </p:spPr>
              <p:txBody>
                <a:bodyPr wrap="none" anchor="ctr"/>
                <a:lstStyle/>
                <a:p>
                  <a:endParaRPr lang="zh-CN" altLang="en-US">
                    <a:ea typeface="宋体" pitchFamily="2" charset="-122"/>
                  </a:endParaRPr>
                </a:p>
              </p:txBody>
            </p:sp>
          </p:grpSp>
          <p:sp>
            <p:nvSpPr>
              <p:cNvPr id="86" name="Rectangle 230"/>
              <p:cNvSpPr>
                <a:spLocks noChangeArrowheads="1"/>
              </p:cNvSpPr>
              <p:nvPr/>
            </p:nvSpPr>
            <p:spPr bwMode="blackWhite">
              <a:xfrm>
                <a:off x="3489" y="1556"/>
                <a:ext cx="329" cy="191"/>
              </a:xfrm>
              <a:prstGeom prst="rect">
                <a:avLst/>
              </a:prstGeom>
              <a:noFill/>
              <a:ln w="25400">
                <a:solidFill>
                  <a:schemeClr val="bg2"/>
                </a:solidFill>
                <a:miter lim="800000"/>
                <a:headEnd/>
                <a:tailEnd/>
              </a:ln>
            </p:spPr>
            <p:txBody>
              <a:bodyPr wrap="none" anchor="ctr"/>
              <a:lstStyle/>
              <a:p>
                <a:endParaRPr lang="zh-CN" altLang="en-US">
                  <a:ea typeface="宋体" pitchFamily="2" charset="-122"/>
                </a:endParaRPr>
              </a:p>
            </p:txBody>
          </p:sp>
        </p:grpSp>
        <p:sp>
          <p:nvSpPr>
            <p:cNvPr id="71" name="Rectangle 231"/>
            <p:cNvSpPr>
              <a:spLocks noChangeArrowheads="1"/>
            </p:cNvSpPr>
            <p:nvPr/>
          </p:nvSpPr>
          <p:spPr bwMode="blackWhite">
            <a:xfrm>
              <a:off x="4092" y="184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p:spPr>
          <p:txBody>
            <a:bodyPr wrap="none" anchor="ctr"/>
            <a:lstStyle/>
            <a:p>
              <a:endParaRPr lang="zh-CN" altLang="en-US">
                <a:ea typeface="宋体" pitchFamily="2" charset="-122"/>
              </a:endParaRPr>
            </a:p>
          </p:txBody>
        </p:sp>
        <p:sp>
          <p:nvSpPr>
            <p:cNvPr id="72" name="Rectangle 232"/>
            <p:cNvSpPr>
              <a:spLocks noChangeArrowheads="1"/>
            </p:cNvSpPr>
            <p:nvPr/>
          </p:nvSpPr>
          <p:spPr bwMode="blackWhite">
            <a:xfrm>
              <a:off x="3762" y="1329"/>
              <a:ext cx="1036" cy="231"/>
            </a:xfrm>
            <a:prstGeom prst="rect">
              <a:avLst/>
            </a:prstGeom>
            <a:noFill/>
            <a:ln w="9525">
              <a:noFill/>
              <a:miter lim="800000"/>
              <a:headEnd/>
              <a:tailEnd/>
            </a:ln>
          </p:spPr>
          <p:txBody>
            <a:bodyPr wrap="none" lIns="92075" tIns="46038" rIns="92075" bIns="46038">
              <a:spAutoFit/>
            </a:bodyPr>
            <a:lstStyle/>
            <a:p>
              <a:pPr algn="l" defTabSz="822325" eaLnBrk="0" hangingPunct="0">
                <a:spcBef>
                  <a:spcPct val="50000"/>
                </a:spcBef>
                <a:buClrTx/>
                <a:buFontTx/>
                <a:buNone/>
              </a:pPr>
              <a:r>
                <a:rPr lang="en-US" altLang="zh-CN">
                  <a:solidFill>
                    <a:schemeClr val="bg2"/>
                  </a:solidFill>
                  <a:ea typeface="宋体" pitchFamily="2" charset="-122"/>
                </a:rPr>
                <a:t>Oracle server</a:t>
              </a:r>
            </a:p>
          </p:txBody>
        </p:sp>
        <p:grpSp>
          <p:nvGrpSpPr>
            <p:cNvPr id="73" name="Group 233"/>
            <p:cNvGrpSpPr>
              <a:grpSpLocks/>
            </p:cNvGrpSpPr>
            <p:nvPr/>
          </p:nvGrpSpPr>
          <p:grpSpPr bwMode="auto">
            <a:xfrm>
              <a:off x="3552" y="2215"/>
              <a:ext cx="432" cy="335"/>
              <a:chOff x="288" y="2982"/>
              <a:chExt cx="532" cy="412"/>
            </a:xfrm>
          </p:grpSpPr>
          <p:sp>
            <p:nvSpPr>
              <p:cNvPr id="82" name="Rectangle 23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p>
                <a:endParaRPr lang="zh-CN" altLang="en-US">
                  <a:ea typeface="宋体" pitchFamily="2" charset="-122"/>
                </a:endParaRPr>
              </a:p>
            </p:txBody>
          </p:sp>
          <p:sp>
            <p:nvSpPr>
              <p:cNvPr id="83" name="Oval 23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p>
                <a:endParaRPr lang="zh-CN" altLang="en-US">
                  <a:ea typeface="宋体" pitchFamily="2" charset="-122"/>
                </a:endParaRPr>
              </a:p>
            </p:txBody>
          </p:sp>
          <p:sp>
            <p:nvSpPr>
              <p:cNvPr id="84" name="Oval 23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p>
                <a:endParaRPr lang="zh-CN" altLang="en-US">
                  <a:ea typeface="宋体" pitchFamily="2" charset="-122"/>
                </a:endParaRPr>
              </a:p>
            </p:txBody>
          </p:sp>
        </p:grpSp>
        <p:grpSp>
          <p:nvGrpSpPr>
            <p:cNvPr id="74" name="Group 237"/>
            <p:cNvGrpSpPr>
              <a:grpSpLocks/>
            </p:cNvGrpSpPr>
            <p:nvPr/>
          </p:nvGrpSpPr>
          <p:grpSpPr bwMode="auto">
            <a:xfrm>
              <a:off x="4080" y="2215"/>
              <a:ext cx="432" cy="335"/>
              <a:chOff x="288" y="2982"/>
              <a:chExt cx="532" cy="412"/>
            </a:xfrm>
          </p:grpSpPr>
          <p:sp>
            <p:nvSpPr>
              <p:cNvPr id="79" name="Rectangle 23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p>
                <a:endParaRPr lang="zh-CN" altLang="en-US">
                  <a:ea typeface="宋体" pitchFamily="2" charset="-122"/>
                </a:endParaRPr>
              </a:p>
            </p:txBody>
          </p:sp>
          <p:sp>
            <p:nvSpPr>
              <p:cNvPr id="80" name="Oval 23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p>
                <a:endParaRPr lang="zh-CN" altLang="en-US">
                  <a:ea typeface="宋体" pitchFamily="2" charset="-122"/>
                </a:endParaRPr>
              </a:p>
            </p:txBody>
          </p:sp>
          <p:sp>
            <p:nvSpPr>
              <p:cNvPr id="81" name="Oval 24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p>
                <a:endParaRPr lang="zh-CN" altLang="en-US">
                  <a:ea typeface="宋体" pitchFamily="2" charset="-122"/>
                </a:endParaRPr>
              </a:p>
            </p:txBody>
          </p:sp>
        </p:grpSp>
        <p:grpSp>
          <p:nvGrpSpPr>
            <p:cNvPr id="75" name="Group 241"/>
            <p:cNvGrpSpPr>
              <a:grpSpLocks/>
            </p:cNvGrpSpPr>
            <p:nvPr/>
          </p:nvGrpSpPr>
          <p:grpSpPr bwMode="auto">
            <a:xfrm>
              <a:off x="4608" y="2215"/>
              <a:ext cx="432" cy="335"/>
              <a:chOff x="288" y="2982"/>
              <a:chExt cx="532" cy="412"/>
            </a:xfrm>
          </p:grpSpPr>
          <p:sp>
            <p:nvSpPr>
              <p:cNvPr id="76" name="Rectangle 24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p>
                <a:endParaRPr lang="zh-CN" altLang="en-US">
                  <a:ea typeface="宋体" pitchFamily="2" charset="-122"/>
                </a:endParaRPr>
              </a:p>
            </p:txBody>
          </p:sp>
          <p:sp>
            <p:nvSpPr>
              <p:cNvPr id="77" name="Oval 24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p>
                <a:endParaRPr lang="zh-CN" altLang="en-US">
                  <a:ea typeface="宋体" pitchFamily="2" charset="-122"/>
                </a:endParaRPr>
              </a:p>
            </p:txBody>
          </p:sp>
          <p:sp>
            <p:nvSpPr>
              <p:cNvPr id="78" name="Oval 24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p>
                <a:endParaRPr lang="zh-CN" altLang="en-US">
                  <a:ea typeface="宋体" pitchFamily="2" charset="-122"/>
                </a:endParaRPr>
              </a:p>
            </p:txBody>
          </p:sp>
        </p:grpSp>
      </p:grpSp>
      <p:sp>
        <p:nvSpPr>
          <p:cNvPr id="247" name="Freeform 245"/>
          <p:cNvSpPr>
            <a:spLocks/>
          </p:cNvSpPr>
          <p:nvPr/>
        </p:nvSpPr>
        <p:spPr bwMode="auto">
          <a:xfrm>
            <a:off x="5807101" y="3497261"/>
            <a:ext cx="1066800" cy="304800"/>
          </a:xfrm>
          <a:custGeom>
            <a:avLst/>
            <a:gdLst>
              <a:gd name="T0" fmla="*/ 0 w 672"/>
              <a:gd name="T1" fmla="*/ 0 h 192"/>
              <a:gd name="T2" fmla="*/ 672 w 672"/>
              <a:gd name="T3" fmla="*/ 0 h 192"/>
              <a:gd name="T4" fmla="*/ 672 w 672"/>
              <a:gd name="T5" fmla="*/ 192 h 192"/>
              <a:gd name="T6" fmla="*/ 0 60000 65536"/>
              <a:gd name="T7" fmla="*/ 0 60000 65536"/>
              <a:gd name="T8" fmla="*/ 0 60000 65536"/>
              <a:gd name="T9" fmla="*/ 0 w 672"/>
              <a:gd name="T10" fmla="*/ 0 h 192"/>
              <a:gd name="T11" fmla="*/ 672 w 672"/>
              <a:gd name="T12" fmla="*/ 192 h 192"/>
            </a:gdLst>
            <a:ahLst/>
            <a:cxnLst>
              <a:cxn ang="T6">
                <a:pos x="T0" y="T1"/>
              </a:cxn>
              <a:cxn ang="T7">
                <a:pos x="T2" y="T3"/>
              </a:cxn>
              <a:cxn ang="T8">
                <a:pos x="T4" y="T5"/>
              </a:cxn>
            </a:cxnLst>
            <a:rect l="T9" t="T10" r="T11" b="T12"/>
            <a:pathLst>
              <a:path w="672" h="192">
                <a:moveTo>
                  <a:pt x="0" y="0"/>
                </a:moveTo>
                <a:lnTo>
                  <a:pt x="672" y="0"/>
                </a:lnTo>
                <a:lnTo>
                  <a:pt x="672" y="192"/>
                </a:lnTo>
              </a:path>
            </a:pathLst>
          </a:custGeom>
          <a:noFill/>
          <a:ln w="28575">
            <a:solidFill>
              <a:schemeClr val="tx1"/>
            </a:solidFill>
            <a:round/>
            <a:headEnd type="stealth" w="med" len="lg"/>
            <a:tailEnd type="stealth" w="med" len="lg"/>
          </a:ln>
        </p:spPr>
        <p:txBody>
          <a:bodyPr/>
          <a:lstStyle/>
          <a:p>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后台进程</a:t>
            </a:r>
            <a:endParaRPr lang="zh-CN" altLang="en-US" dirty="0"/>
          </a:p>
        </p:txBody>
      </p:sp>
      <p:sp>
        <p:nvSpPr>
          <p:cNvPr id="3" name="内容占位符 2"/>
          <p:cNvSpPr>
            <a:spLocks noGrp="1"/>
          </p:cNvSpPr>
          <p:nvPr>
            <p:ph idx="1"/>
          </p:nvPr>
        </p:nvSpPr>
        <p:spPr/>
        <p:txBody>
          <a:bodyPr/>
          <a:lstStyle/>
          <a:p>
            <a:r>
              <a:rPr lang="zh-CN" altLang="en-US" dirty="0" smtClean="0"/>
              <a:t>核心进程：</a:t>
            </a:r>
            <a:endParaRPr lang="en-US" altLang="zh-CN" dirty="0" smtClean="0"/>
          </a:p>
          <a:p>
            <a:pPr lvl="1">
              <a:buNone/>
            </a:pPr>
            <a:r>
              <a:rPr lang="en-US" altLang="zh-CN" dirty="0" smtClean="0">
                <a:ea typeface="宋体" pitchFamily="2" charset="-122"/>
              </a:rPr>
              <a:t>	</a:t>
            </a:r>
            <a:r>
              <a:rPr lang="en-US" altLang="zh-CN" dirty="0" err="1" smtClean="0">
                <a:ea typeface="宋体" pitchFamily="2" charset="-122"/>
              </a:rPr>
              <a:t>DBWn</a:t>
            </a:r>
            <a:r>
              <a:rPr lang="en-US" altLang="zh-CN" dirty="0" smtClean="0">
                <a:ea typeface="宋体" pitchFamily="2" charset="-122"/>
              </a:rPr>
              <a:t>		PMON	CKPT</a:t>
            </a:r>
          </a:p>
          <a:p>
            <a:pPr lvl="1">
              <a:buNone/>
            </a:pPr>
            <a:r>
              <a:rPr lang="en-US" altLang="zh-CN" dirty="0" smtClean="0">
                <a:ea typeface="宋体" pitchFamily="2" charset="-122"/>
              </a:rPr>
              <a:t>	LGWR		SMON	</a:t>
            </a:r>
            <a:endParaRPr lang="en-US" altLang="zh-CN" dirty="0" smtClean="0"/>
          </a:p>
          <a:p>
            <a:r>
              <a:rPr lang="zh-CN" altLang="en-US" dirty="0" smtClean="0"/>
              <a:t>其它进程：</a:t>
            </a:r>
            <a:endParaRPr lang="en-US" altLang="zh-CN" dirty="0" smtClean="0"/>
          </a:p>
          <a:p>
            <a:pPr>
              <a:buNone/>
            </a:pPr>
            <a:r>
              <a:rPr lang="en-US" altLang="zh-CN" dirty="0" smtClean="0">
                <a:ea typeface="宋体" pitchFamily="2" charset="-122"/>
              </a:rPr>
              <a:t>		</a:t>
            </a:r>
            <a:r>
              <a:rPr lang="en-US" altLang="zh-CN" sz="2800" dirty="0" smtClean="0">
                <a:ea typeface="宋体" pitchFamily="2" charset="-122"/>
              </a:rPr>
              <a:t> </a:t>
            </a:r>
            <a:r>
              <a:rPr lang="en-US" altLang="zh-CN" sz="2800" dirty="0" err="1" smtClean="0">
                <a:ea typeface="宋体" pitchFamily="2" charset="-122"/>
              </a:rPr>
              <a:t>ARCn</a:t>
            </a:r>
            <a:r>
              <a:rPr lang="en-US" altLang="zh-CN" sz="2800" dirty="0" smtClean="0">
                <a:ea typeface="宋体" pitchFamily="2" charset="-122"/>
              </a:rPr>
              <a:t> 	CJQ0 	</a:t>
            </a:r>
            <a:r>
              <a:rPr lang="en-US" altLang="zh-CN" sz="2800" dirty="0" err="1" smtClean="0">
                <a:ea typeface="宋体" pitchFamily="2" charset="-122"/>
              </a:rPr>
              <a:t>LMDn</a:t>
            </a:r>
            <a:r>
              <a:rPr lang="en-US" altLang="zh-CN" sz="2800" dirty="0" smtClean="0">
                <a:ea typeface="宋体" pitchFamily="2" charset="-122"/>
              </a:rPr>
              <a:t>		</a:t>
            </a:r>
          </a:p>
          <a:p>
            <a:pPr>
              <a:buNone/>
            </a:pPr>
            <a:r>
              <a:rPr lang="en-US" altLang="zh-CN" sz="2800" dirty="0" smtClean="0">
                <a:ea typeface="宋体" pitchFamily="2" charset="-122"/>
              </a:rPr>
              <a:t>		LMON	LMS		</a:t>
            </a:r>
            <a:r>
              <a:rPr lang="en-US" altLang="zh-CN" sz="2800" dirty="0" err="1" smtClean="0">
                <a:ea typeface="宋体" pitchFamily="2" charset="-122"/>
              </a:rPr>
              <a:t>LCKn</a:t>
            </a:r>
            <a:r>
              <a:rPr lang="en-US" altLang="zh-CN" sz="2800" dirty="0" smtClean="0">
                <a:ea typeface="宋体" pitchFamily="2" charset="-122"/>
              </a:rPr>
              <a:t>		 </a:t>
            </a:r>
          </a:p>
          <a:p>
            <a:pPr>
              <a:buNone/>
            </a:pPr>
            <a:r>
              <a:rPr lang="en-US" altLang="zh-CN" sz="2800" dirty="0" smtClean="0">
                <a:ea typeface="宋体" pitchFamily="2" charset="-122"/>
              </a:rPr>
              <a:t>		</a:t>
            </a:r>
            <a:r>
              <a:rPr lang="en-US" altLang="zh-CN" sz="2800" dirty="0" err="1" smtClean="0">
                <a:ea typeface="宋体" pitchFamily="2" charset="-122"/>
              </a:rPr>
              <a:t>QMNn</a:t>
            </a:r>
            <a:r>
              <a:rPr lang="en-US" altLang="zh-CN" sz="2800" dirty="0" smtClean="0">
                <a:ea typeface="宋体" pitchFamily="2" charset="-122"/>
              </a:rPr>
              <a:t> 	</a:t>
            </a:r>
            <a:r>
              <a:rPr lang="en-US" altLang="zh-CN" sz="2800" dirty="0" err="1" smtClean="0">
                <a:ea typeface="宋体" pitchFamily="2" charset="-122"/>
              </a:rPr>
              <a:t>Pnnn</a:t>
            </a:r>
            <a:r>
              <a:rPr lang="en-US" altLang="zh-CN" sz="2800" dirty="0" smtClean="0">
                <a:ea typeface="宋体" pitchFamily="2" charset="-122"/>
              </a:rPr>
              <a:t>		RECO </a:t>
            </a:r>
          </a:p>
          <a:p>
            <a:pPr>
              <a:buNone/>
            </a:pPr>
            <a:r>
              <a:rPr lang="en-US" altLang="zh-CN" sz="2800" dirty="0" smtClean="0">
                <a:ea typeface="宋体" pitchFamily="2" charset="-122"/>
              </a:rPr>
              <a:t>		…</a:t>
            </a:r>
          </a:p>
          <a:p>
            <a:pPr>
              <a:buNone/>
            </a:pPr>
            <a:endParaRPr lang="zh-CN" altLang="en-US" dirty="0"/>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18</a:t>
            </a:fld>
            <a:endParaRPr lang="en-US"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6"/>
          <p:cNvSpPr>
            <a:spLocks noChangeArrowheads="1"/>
          </p:cNvSpPr>
          <p:nvPr/>
        </p:nvSpPr>
        <p:spPr bwMode="blackWhite">
          <a:xfrm>
            <a:off x="6357950" y="4429132"/>
            <a:ext cx="2357454" cy="1428760"/>
          </a:xfrm>
          <a:prstGeom prst="rect">
            <a:avLst/>
          </a:prstGeom>
          <a:solidFill>
            <a:srgbClr val="FFCC33"/>
          </a:solidFill>
          <a:ln w="25400">
            <a:solidFill>
              <a:srgbClr val="000000"/>
            </a:solidFill>
            <a:miter lim="800000"/>
            <a:headEnd/>
            <a:tailEnd/>
          </a:ln>
        </p:spPr>
        <p:txBody>
          <a:bodyPr wrap="none" lIns="46038" tIns="46038" rIns="46038" bIns="46038" anchor="b" anchorCtr="1"/>
          <a:lstStyle/>
          <a:p>
            <a:pPr defTabSz="822325" eaLnBrk="0" hangingPunct="0">
              <a:lnSpc>
                <a:spcPct val="95000"/>
              </a:lnSpc>
              <a:buClrTx/>
              <a:buFontTx/>
              <a:buNone/>
            </a:pPr>
            <a:r>
              <a:rPr lang="en-US" altLang="zh-CN" dirty="0" smtClean="0">
                <a:ea typeface="宋体" pitchFamily="2" charset="-122"/>
              </a:rPr>
              <a:t>Database</a:t>
            </a:r>
            <a:endParaRPr lang="zh-CN" altLang="zh-CN" dirty="0">
              <a:ea typeface="宋体" pitchFamily="2" charset="-122"/>
            </a:endParaRPr>
          </a:p>
        </p:txBody>
      </p:sp>
      <p:sp>
        <p:nvSpPr>
          <p:cNvPr id="2" name="标题 1"/>
          <p:cNvSpPr>
            <a:spLocks noGrp="1"/>
          </p:cNvSpPr>
          <p:nvPr>
            <p:ph type="title"/>
          </p:nvPr>
        </p:nvSpPr>
        <p:spPr/>
        <p:txBody>
          <a:bodyPr/>
          <a:lstStyle/>
          <a:p>
            <a:r>
              <a:rPr lang="en-US" altLang="zh-CN" dirty="0" err="1" smtClean="0"/>
              <a:t>DBWn</a:t>
            </a:r>
            <a:endParaRPr lang="zh-CN" altLang="en-US" dirty="0"/>
          </a:p>
        </p:txBody>
      </p:sp>
      <p:sp>
        <p:nvSpPr>
          <p:cNvPr id="3" name="内容占位符 2"/>
          <p:cNvSpPr>
            <a:spLocks noGrp="1"/>
          </p:cNvSpPr>
          <p:nvPr>
            <p:ph idx="1"/>
          </p:nvPr>
        </p:nvSpPr>
        <p:spPr>
          <a:xfrm>
            <a:off x="457200" y="1628775"/>
            <a:ext cx="6257940" cy="4608513"/>
          </a:xfrm>
        </p:spPr>
        <p:txBody>
          <a:bodyPr/>
          <a:lstStyle/>
          <a:p>
            <a:r>
              <a:rPr lang="zh-CN" altLang="en-US" sz="2800" dirty="0" smtClean="0"/>
              <a:t>将脏块写入数据文件</a:t>
            </a:r>
            <a:endParaRPr lang="en-US" altLang="zh-CN" sz="2800" dirty="0" smtClean="0"/>
          </a:p>
          <a:p>
            <a:r>
              <a:rPr lang="zh-CN" altLang="en-US" sz="2800" dirty="0" smtClean="0"/>
              <a:t>触发条件：</a:t>
            </a:r>
            <a:endParaRPr lang="en-US" altLang="zh-CN" sz="2800" dirty="0" smtClean="0"/>
          </a:p>
          <a:p>
            <a:pPr lvl="1"/>
            <a:r>
              <a:rPr lang="en-US" altLang="zh-CN" sz="2400" dirty="0" smtClean="0"/>
              <a:t>3s</a:t>
            </a:r>
          </a:p>
          <a:p>
            <a:pPr lvl="1"/>
            <a:r>
              <a:rPr lang="en-US" altLang="zh-CN" sz="2400" dirty="0" err="1" smtClean="0"/>
              <a:t>ckpt</a:t>
            </a:r>
            <a:endParaRPr lang="en-US" altLang="zh-CN" sz="2400" dirty="0" smtClean="0"/>
          </a:p>
          <a:p>
            <a:pPr lvl="1"/>
            <a:r>
              <a:rPr lang="zh-CN" altLang="en-US" sz="2400" dirty="0" smtClean="0"/>
              <a:t>找不到</a:t>
            </a:r>
            <a:r>
              <a:rPr lang="en-US" altLang="zh-CN" sz="2400" dirty="0" smtClean="0"/>
              <a:t>free buffer</a:t>
            </a:r>
          </a:p>
          <a:p>
            <a:pPr lvl="1"/>
            <a:r>
              <a:rPr lang="en-US" altLang="zh-CN" sz="2400" dirty="0" err="1" smtClean="0"/>
              <a:t>tbs</a:t>
            </a:r>
            <a:r>
              <a:rPr lang="en-US" altLang="zh-CN" sz="2400" dirty="0" smtClean="0"/>
              <a:t> offline/read only/begin backup</a:t>
            </a:r>
          </a:p>
          <a:p>
            <a:pPr lvl="1"/>
            <a:r>
              <a:rPr lang="en-US" altLang="zh-CN" sz="2400" dirty="0" smtClean="0"/>
              <a:t>tab drop/truncate</a:t>
            </a:r>
          </a:p>
          <a:p>
            <a:pPr lvl="1"/>
            <a:r>
              <a:rPr lang="zh-CN" altLang="en-US" sz="2400" dirty="0" smtClean="0"/>
              <a:t>脏块达到一定量</a:t>
            </a:r>
            <a:endParaRPr lang="en-US" altLang="zh-CN" sz="2400" dirty="0" smtClean="0"/>
          </a:p>
          <a:p>
            <a:pPr lvl="1"/>
            <a:r>
              <a:rPr lang="en-US" altLang="zh-CN" sz="2400" dirty="0" smtClean="0"/>
              <a:t>RAC ping</a:t>
            </a:r>
          </a:p>
          <a:p>
            <a:endParaRPr lang="zh-CN" altLang="en-US" dirty="0"/>
          </a:p>
        </p:txBody>
      </p:sp>
      <p:sp>
        <p:nvSpPr>
          <p:cNvPr id="7" name="Rectangle 5"/>
          <p:cNvSpPr>
            <a:spLocks noChangeArrowheads="1"/>
          </p:cNvSpPr>
          <p:nvPr/>
        </p:nvSpPr>
        <p:spPr bwMode="blackWhite">
          <a:xfrm>
            <a:off x="6715140" y="2046289"/>
            <a:ext cx="1643074" cy="1454150"/>
          </a:xfrm>
          <a:prstGeom prst="rect">
            <a:avLst/>
          </a:prstGeom>
          <a:solidFill>
            <a:srgbClr val="CCCCCC"/>
          </a:solidFill>
          <a:ln w="25400">
            <a:solidFill>
              <a:srgbClr val="000000"/>
            </a:solidFill>
            <a:miter lim="800000"/>
            <a:headEnd/>
            <a:tailEnd/>
          </a:ln>
        </p:spPr>
        <p:txBody>
          <a:bodyPr wrap="none" lIns="46038" tIns="46038" rIns="46038" bIns="46038" anchorCtr="1"/>
          <a:lstStyle/>
          <a:p>
            <a:pPr defTabSz="822325" eaLnBrk="0" hangingPunct="0">
              <a:lnSpc>
                <a:spcPct val="95000"/>
              </a:lnSpc>
              <a:buClrTx/>
              <a:buFontTx/>
              <a:buNone/>
            </a:pPr>
            <a:r>
              <a:rPr lang="en-US" altLang="zh-CN" dirty="0">
                <a:ea typeface="宋体" pitchFamily="2" charset="-122"/>
              </a:rPr>
              <a:t>SGA</a:t>
            </a:r>
          </a:p>
          <a:p>
            <a:pPr defTabSz="822325" eaLnBrk="0" hangingPunct="0">
              <a:lnSpc>
                <a:spcPct val="95000"/>
              </a:lnSpc>
              <a:buClrTx/>
              <a:buFontTx/>
              <a:buNone/>
            </a:pPr>
            <a:endParaRPr lang="en-US" altLang="zh-CN" dirty="0">
              <a:ea typeface="宋体" pitchFamily="2" charset="-122"/>
            </a:endParaRPr>
          </a:p>
          <a:p>
            <a:pPr defTabSz="822325" eaLnBrk="0" hangingPunct="0">
              <a:lnSpc>
                <a:spcPct val="95000"/>
              </a:lnSpc>
              <a:buClrTx/>
              <a:buFontTx/>
              <a:buNone/>
            </a:pPr>
            <a:endParaRPr lang="en-US" altLang="zh-CN" dirty="0">
              <a:ea typeface="宋体" pitchFamily="2" charset="-122"/>
            </a:endParaRPr>
          </a:p>
          <a:p>
            <a:pPr defTabSz="822325" eaLnBrk="0" hangingPunct="0">
              <a:lnSpc>
                <a:spcPct val="95000"/>
              </a:lnSpc>
              <a:buClrTx/>
              <a:buFontTx/>
              <a:buNone/>
            </a:pPr>
            <a:endParaRPr lang="en-US" altLang="zh-CN" dirty="0">
              <a:ea typeface="宋体" pitchFamily="2" charset="-122"/>
            </a:endParaRPr>
          </a:p>
        </p:txBody>
      </p:sp>
      <p:grpSp>
        <p:nvGrpSpPr>
          <p:cNvPr id="18" name="Group 16"/>
          <p:cNvGrpSpPr>
            <a:grpSpLocks/>
          </p:cNvGrpSpPr>
          <p:nvPr/>
        </p:nvGrpSpPr>
        <p:grpSpPr bwMode="auto">
          <a:xfrm>
            <a:off x="7116780" y="4516454"/>
            <a:ext cx="989012" cy="654050"/>
            <a:chOff x="1070" y="1910"/>
            <a:chExt cx="532" cy="412"/>
          </a:xfrm>
        </p:grpSpPr>
        <p:sp>
          <p:nvSpPr>
            <p:cNvPr id="19" name="Rectangle 17"/>
            <p:cNvSpPr>
              <a:spLocks noChangeArrowheads="1"/>
            </p:cNvSpPr>
            <p:nvPr/>
          </p:nvSpPr>
          <p:spPr bwMode="ltGray">
            <a:xfrm>
              <a:off x="1070" y="1994"/>
              <a:ext cx="532" cy="246"/>
            </a:xfrm>
            <a:prstGeom prst="rect">
              <a:avLst/>
            </a:prstGeom>
            <a:solidFill>
              <a:srgbClr val="969696"/>
            </a:solidFill>
            <a:ln w="9525">
              <a:noFill/>
              <a:miter lim="800000"/>
              <a:headEnd/>
              <a:tailEnd/>
            </a:ln>
          </p:spPr>
          <p:txBody>
            <a:bodyPr wrap="none" anchor="ctr"/>
            <a:lstStyle/>
            <a:p>
              <a:endParaRPr lang="zh-CN" altLang="en-US">
                <a:ea typeface="宋体" pitchFamily="2" charset="-122"/>
              </a:endParaRPr>
            </a:p>
          </p:txBody>
        </p:sp>
        <p:sp>
          <p:nvSpPr>
            <p:cNvPr id="20" name="Oval 18"/>
            <p:cNvSpPr>
              <a:spLocks noChangeArrowheads="1"/>
            </p:cNvSpPr>
            <p:nvPr/>
          </p:nvSpPr>
          <p:spPr bwMode="ltGray">
            <a:xfrm>
              <a:off x="1070" y="1910"/>
              <a:ext cx="532" cy="158"/>
            </a:xfrm>
            <a:prstGeom prst="ellipse">
              <a:avLst/>
            </a:prstGeom>
            <a:solidFill>
              <a:schemeClr val="accent1"/>
            </a:solidFill>
            <a:ln w="9525">
              <a:noFill/>
              <a:round/>
              <a:headEnd/>
              <a:tailEnd/>
            </a:ln>
          </p:spPr>
          <p:txBody>
            <a:bodyPr wrap="none" anchor="ctr"/>
            <a:lstStyle/>
            <a:p>
              <a:endParaRPr lang="zh-CN" altLang="en-US">
                <a:ea typeface="宋体" pitchFamily="2" charset="-122"/>
              </a:endParaRPr>
            </a:p>
          </p:txBody>
        </p:sp>
        <p:sp>
          <p:nvSpPr>
            <p:cNvPr id="21" name="Oval 19"/>
            <p:cNvSpPr>
              <a:spLocks noChangeArrowheads="1"/>
            </p:cNvSpPr>
            <p:nvPr/>
          </p:nvSpPr>
          <p:spPr bwMode="ltGray">
            <a:xfrm>
              <a:off x="1070" y="2164"/>
              <a:ext cx="532" cy="158"/>
            </a:xfrm>
            <a:prstGeom prst="ellipse">
              <a:avLst/>
            </a:prstGeom>
            <a:solidFill>
              <a:srgbClr val="969696"/>
            </a:solidFill>
            <a:ln w="9525">
              <a:noFill/>
              <a:round/>
              <a:headEnd/>
              <a:tailEnd/>
            </a:ln>
          </p:spPr>
          <p:txBody>
            <a:bodyPr wrap="none" anchor="ctr"/>
            <a:lstStyle/>
            <a:p>
              <a:endParaRPr lang="zh-CN" altLang="en-US">
                <a:ea typeface="宋体" pitchFamily="2" charset="-122"/>
              </a:endParaRPr>
            </a:p>
          </p:txBody>
        </p:sp>
      </p:grpSp>
      <p:sp>
        <p:nvSpPr>
          <p:cNvPr id="23" name="Rectangle 21"/>
          <p:cNvSpPr>
            <a:spLocks noChangeArrowheads="1"/>
          </p:cNvSpPr>
          <p:nvPr/>
        </p:nvSpPr>
        <p:spPr bwMode="auto">
          <a:xfrm>
            <a:off x="7000892" y="4759341"/>
            <a:ext cx="1219200" cy="497701"/>
          </a:xfrm>
          <a:prstGeom prst="rect">
            <a:avLst/>
          </a:prstGeom>
          <a:noFill/>
          <a:ln w="9525">
            <a:noFill/>
            <a:miter lim="800000"/>
            <a:headEnd/>
            <a:tailEnd/>
          </a:ln>
        </p:spPr>
        <p:txBody>
          <a:bodyPr lIns="103188" tIns="52388" rIns="103188" bIns="52388">
            <a:spAutoFit/>
          </a:bodyPr>
          <a:lstStyle/>
          <a:p>
            <a:pPr defTabSz="1041400" eaLnBrk="0" hangingPunct="0">
              <a:lnSpc>
                <a:spcPct val="70000"/>
              </a:lnSpc>
              <a:spcBef>
                <a:spcPct val="50000"/>
              </a:spcBef>
              <a:buClrTx/>
              <a:buFontTx/>
              <a:buNone/>
            </a:pPr>
            <a:r>
              <a:rPr lang="en-US" altLang="zh-CN">
                <a:ea typeface="宋体" pitchFamily="2" charset="-122"/>
              </a:rPr>
              <a:t>Data files </a:t>
            </a:r>
          </a:p>
        </p:txBody>
      </p:sp>
      <p:sp>
        <p:nvSpPr>
          <p:cNvPr id="38" name="Oval 36"/>
          <p:cNvSpPr>
            <a:spLocks noChangeArrowheads="1"/>
          </p:cNvSpPr>
          <p:nvPr/>
        </p:nvSpPr>
        <p:spPr bwMode="blackWhite">
          <a:xfrm>
            <a:off x="7285056" y="3752844"/>
            <a:ext cx="635000" cy="374650"/>
          </a:xfrm>
          <a:prstGeom prst="ellipse">
            <a:avLst/>
          </a:prstGeom>
          <a:solidFill>
            <a:srgbClr val="FFCC33"/>
          </a:solidFill>
          <a:ln w="25400">
            <a:solidFill>
              <a:srgbClr val="000000"/>
            </a:solidFill>
            <a:round/>
            <a:headEnd/>
            <a:tailEnd/>
          </a:ln>
        </p:spPr>
        <p:txBody>
          <a:bodyPr wrap="none" lIns="46038" tIns="46038" rIns="46038" bIns="46038" anchor="ctr"/>
          <a:lstStyle/>
          <a:p>
            <a:pPr defTabSz="822325" eaLnBrk="0" hangingPunct="0">
              <a:lnSpc>
                <a:spcPct val="95000"/>
              </a:lnSpc>
              <a:buClrTx/>
              <a:buFontTx/>
              <a:buNone/>
            </a:pPr>
            <a:r>
              <a:rPr lang="en-US" altLang="zh-CN" sz="1500">
                <a:ea typeface="宋体" pitchFamily="2" charset="-122"/>
              </a:rPr>
              <a:t>DBWn</a:t>
            </a:r>
          </a:p>
        </p:txBody>
      </p:sp>
      <p:sp>
        <p:nvSpPr>
          <p:cNvPr id="42" name="Rectangle 40"/>
          <p:cNvSpPr>
            <a:spLocks noChangeArrowheads="1"/>
          </p:cNvSpPr>
          <p:nvPr/>
        </p:nvSpPr>
        <p:spPr bwMode="blackWhite">
          <a:xfrm>
            <a:off x="6929454" y="2500306"/>
            <a:ext cx="1325562" cy="796925"/>
          </a:xfrm>
          <a:prstGeom prst="rect">
            <a:avLst/>
          </a:prstGeom>
          <a:solidFill>
            <a:srgbClr val="FF9999"/>
          </a:solidFill>
          <a:ln w="25400">
            <a:solidFill>
              <a:srgbClr val="000000"/>
            </a:solidFill>
            <a:miter lim="800000"/>
            <a:headEnd/>
            <a:tailEnd/>
          </a:ln>
        </p:spPr>
        <p:txBody>
          <a:bodyPr wrap="none" lIns="46038" tIns="46038" rIns="46038" bIns="46038" anchor="ctr"/>
          <a:lstStyle/>
          <a:p>
            <a:pPr defTabSz="822325" eaLnBrk="0" hangingPunct="0">
              <a:lnSpc>
                <a:spcPct val="65000"/>
              </a:lnSpc>
              <a:buClrTx/>
              <a:buFontTx/>
              <a:buNone/>
            </a:pPr>
            <a:r>
              <a:rPr lang="en-US" altLang="zh-CN" dirty="0">
                <a:ea typeface="宋体" pitchFamily="2" charset="-122"/>
              </a:rPr>
              <a:t>Database</a:t>
            </a:r>
          </a:p>
          <a:p>
            <a:pPr defTabSz="822325" eaLnBrk="0" hangingPunct="0">
              <a:lnSpc>
                <a:spcPct val="75000"/>
              </a:lnSpc>
              <a:spcBef>
                <a:spcPct val="15000"/>
              </a:spcBef>
              <a:buClrTx/>
              <a:buFontTx/>
              <a:buNone/>
            </a:pPr>
            <a:r>
              <a:rPr lang="en-US" altLang="zh-CN" dirty="0">
                <a:ea typeface="宋体" pitchFamily="2" charset="-122"/>
              </a:rPr>
              <a:t>Buffer</a:t>
            </a:r>
            <a:br>
              <a:rPr lang="en-US" altLang="zh-CN" dirty="0">
                <a:ea typeface="宋体" pitchFamily="2" charset="-122"/>
              </a:rPr>
            </a:br>
            <a:r>
              <a:rPr lang="en-US" altLang="zh-CN" dirty="0">
                <a:ea typeface="宋体" pitchFamily="2" charset="-122"/>
              </a:rPr>
              <a:t>Cache</a:t>
            </a:r>
          </a:p>
        </p:txBody>
      </p:sp>
      <p:sp>
        <p:nvSpPr>
          <p:cNvPr id="46" name="Line 44"/>
          <p:cNvSpPr>
            <a:spLocks noChangeShapeType="1"/>
          </p:cNvSpPr>
          <p:nvPr/>
        </p:nvSpPr>
        <p:spPr bwMode="auto">
          <a:xfrm>
            <a:off x="7627956" y="4214818"/>
            <a:ext cx="0" cy="520700"/>
          </a:xfrm>
          <a:prstGeom prst="line">
            <a:avLst/>
          </a:prstGeom>
          <a:noFill/>
          <a:ln w="28575">
            <a:solidFill>
              <a:schemeClr val="tx1"/>
            </a:solidFill>
            <a:round/>
            <a:headEnd/>
            <a:tailEnd type="stealth" w="med" len="lg"/>
          </a:ln>
        </p:spPr>
        <p:txBody>
          <a:bodyPr/>
          <a:lstStyle/>
          <a:p>
            <a:endParaRPr lang="zh-CN" altLang="en-US"/>
          </a:p>
        </p:txBody>
      </p:sp>
      <p:sp>
        <p:nvSpPr>
          <p:cNvPr id="47" name="Line 45"/>
          <p:cNvSpPr>
            <a:spLocks noChangeShapeType="1"/>
          </p:cNvSpPr>
          <p:nvPr/>
        </p:nvSpPr>
        <p:spPr bwMode="auto">
          <a:xfrm>
            <a:off x="7627956" y="3206744"/>
            <a:ext cx="0" cy="520700"/>
          </a:xfrm>
          <a:prstGeom prst="line">
            <a:avLst/>
          </a:prstGeom>
          <a:noFill/>
          <a:ln w="28575">
            <a:solidFill>
              <a:schemeClr val="tx1"/>
            </a:solidFill>
            <a:round/>
            <a:headEnd/>
            <a:tailEnd type="stealth" w="med" len="lg"/>
          </a:ln>
        </p:spPr>
        <p:txBody>
          <a:bodyP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议题</a:t>
            </a:r>
            <a:endParaRPr lang="zh-CN" altLang="en-US" dirty="0"/>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2</a:t>
            </a:fld>
            <a:endParaRPr lang="en-US" altLang="zh-CN" dirty="0"/>
          </a:p>
        </p:txBody>
      </p:sp>
      <p:sp>
        <p:nvSpPr>
          <p:cNvPr id="8" name="内容占位符 7"/>
          <p:cNvSpPr>
            <a:spLocks noGrp="1"/>
          </p:cNvSpPr>
          <p:nvPr>
            <p:ph idx="1"/>
          </p:nvPr>
        </p:nvSpPr>
        <p:spPr>
          <a:xfrm>
            <a:off x="428596" y="1643050"/>
            <a:ext cx="8229600" cy="4608513"/>
          </a:xfrm>
        </p:spPr>
        <p:txBody>
          <a:bodyPr/>
          <a:lstStyle/>
          <a:p>
            <a:r>
              <a:rPr lang="en-US" altLang="zh-CN" dirty="0" smtClean="0"/>
              <a:t>Oracle</a:t>
            </a:r>
            <a:r>
              <a:rPr lang="zh-CN" altLang="en-US" dirty="0" smtClean="0"/>
              <a:t> </a:t>
            </a:r>
            <a:r>
              <a:rPr lang="en-US" altLang="zh-CN" dirty="0" smtClean="0"/>
              <a:t>Database Server</a:t>
            </a:r>
            <a:r>
              <a:rPr lang="zh-CN" altLang="en-US" dirty="0" smtClean="0"/>
              <a:t>组成</a:t>
            </a:r>
            <a:endParaRPr lang="en-US" altLang="zh-CN" dirty="0" smtClean="0"/>
          </a:p>
          <a:p>
            <a:pPr lvl="1"/>
            <a:r>
              <a:rPr lang="zh-CN" altLang="en-US" dirty="0" smtClean="0"/>
              <a:t>数据库</a:t>
            </a:r>
            <a:endParaRPr lang="en-US" altLang="zh-CN" dirty="0" smtClean="0"/>
          </a:p>
          <a:p>
            <a:pPr lvl="1"/>
            <a:r>
              <a:rPr lang="zh-CN" altLang="en-US" dirty="0" smtClean="0"/>
              <a:t>实例</a:t>
            </a:r>
            <a:endParaRPr lang="en-US" altLang="zh-CN" dirty="0" smtClean="0"/>
          </a:p>
          <a:p>
            <a:pPr lvl="2"/>
            <a:r>
              <a:rPr lang="en-US" altLang="zh-CN" dirty="0" err="1" smtClean="0"/>
              <a:t>pga</a:t>
            </a:r>
            <a:endParaRPr lang="en-US" altLang="zh-CN" dirty="0" smtClean="0"/>
          </a:p>
          <a:p>
            <a:pPr lvl="2"/>
            <a:r>
              <a:rPr lang="en-US" altLang="zh-CN" dirty="0" err="1" smtClean="0"/>
              <a:t>sga</a:t>
            </a:r>
            <a:endParaRPr lang="en-US" altLang="zh-CN" dirty="0" smtClean="0"/>
          </a:p>
          <a:p>
            <a:pPr lvl="2"/>
            <a:r>
              <a:rPr lang="zh-CN" altLang="en-US" dirty="0" smtClean="0"/>
              <a:t>后台进程</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6"/>
          <p:cNvSpPr>
            <a:spLocks noChangeArrowheads="1"/>
          </p:cNvSpPr>
          <p:nvPr/>
        </p:nvSpPr>
        <p:spPr bwMode="blackWhite">
          <a:xfrm>
            <a:off x="5854700" y="4429132"/>
            <a:ext cx="2860704" cy="1857388"/>
          </a:xfrm>
          <a:prstGeom prst="rect">
            <a:avLst/>
          </a:prstGeom>
          <a:solidFill>
            <a:srgbClr val="FFCC33"/>
          </a:solidFill>
          <a:ln w="25400">
            <a:solidFill>
              <a:srgbClr val="000000"/>
            </a:solidFill>
            <a:miter lim="800000"/>
            <a:headEnd/>
            <a:tailEnd/>
          </a:ln>
        </p:spPr>
        <p:txBody>
          <a:bodyPr wrap="none" lIns="46038" tIns="46038" rIns="46038" bIns="46038" anchor="b" anchorCtr="1"/>
          <a:lstStyle/>
          <a:p>
            <a:pPr defTabSz="822325" eaLnBrk="0" hangingPunct="0">
              <a:lnSpc>
                <a:spcPct val="95000"/>
              </a:lnSpc>
              <a:buClrTx/>
              <a:buFontTx/>
              <a:buNone/>
            </a:pPr>
            <a:r>
              <a:rPr lang="en-US" altLang="zh-CN" dirty="0" smtClean="0">
                <a:ea typeface="宋体" pitchFamily="2" charset="-122"/>
              </a:rPr>
              <a:t>Database</a:t>
            </a:r>
            <a:endParaRPr lang="zh-CN" altLang="zh-CN" dirty="0">
              <a:ea typeface="宋体" pitchFamily="2" charset="-122"/>
            </a:endParaRPr>
          </a:p>
        </p:txBody>
      </p:sp>
      <p:grpSp>
        <p:nvGrpSpPr>
          <p:cNvPr id="128" name="Group 16"/>
          <p:cNvGrpSpPr>
            <a:grpSpLocks/>
          </p:cNvGrpSpPr>
          <p:nvPr/>
        </p:nvGrpSpPr>
        <p:grpSpPr bwMode="auto">
          <a:xfrm>
            <a:off x="6286512" y="5072074"/>
            <a:ext cx="989012" cy="654050"/>
            <a:chOff x="1070" y="1910"/>
            <a:chExt cx="532" cy="412"/>
          </a:xfrm>
        </p:grpSpPr>
        <p:sp>
          <p:nvSpPr>
            <p:cNvPr id="129" name="Rectangle 17"/>
            <p:cNvSpPr>
              <a:spLocks noChangeArrowheads="1"/>
            </p:cNvSpPr>
            <p:nvPr/>
          </p:nvSpPr>
          <p:spPr bwMode="ltGray">
            <a:xfrm>
              <a:off x="1070" y="1994"/>
              <a:ext cx="532" cy="246"/>
            </a:xfrm>
            <a:prstGeom prst="rect">
              <a:avLst/>
            </a:prstGeom>
            <a:solidFill>
              <a:srgbClr val="969696"/>
            </a:solidFill>
            <a:ln w="9525">
              <a:noFill/>
              <a:miter lim="800000"/>
              <a:headEnd/>
              <a:tailEnd/>
            </a:ln>
          </p:spPr>
          <p:txBody>
            <a:bodyPr wrap="none" anchor="ctr"/>
            <a:lstStyle/>
            <a:p>
              <a:endParaRPr lang="zh-CN" altLang="en-US">
                <a:ea typeface="宋体" pitchFamily="2" charset="-122"/>
              </a:endParaRPr>
            </a:p>
          </p:txBody>
        </p:sp>
        <p:sp>
          <p:nvSpPr>
            <p:cNvPr id="130" name="Oval 18"/>
            <p:cNvSpPr>
              <a:spLocks noChangeArrowheads="1"/>
            </p:cNvSpPr>
            <p:nvPr/>
          </p:nvSpPr>
          <p:spPr bwMode="ltGray">
            <a:xfrm>
              <a:off x="1070" y="1910"/>
              <a:ext cx="532" cy="158"/>
            </a:xfrm>
            <a:prstGeom prst="ellipse">
              <a:avLst/>
            </a:prstGeom>
            <a:solidFill>
              <a:schemeClr val="accent1"/>
            </a:solidFill>
            <a:ln w="9525">
              <a:noFill/>
              <a:round/>
              <a:headEnd/>
              <a:tailEnd/>
            </a:ln>
          </p:spPr>
          <p:txBody>
            <a:bodyPr wrap="none" anchor="ctr"/>
            <a:lstStyle/>
            <a:p>
              <a:endParaRPr lang="zh-CN" altLang="en-US">
                <a:ea typeface="宋体" pitchFamily="2" charset="-122"/>
              </a:endParaRPr>
            </a:p>
          </p:txBody>
        </p:sp>
        <p:sp>
          <p:nvSpPr>
            <p:cNvPr id="131" name="Oval 19"/>
            <p:cNvSpPr>
              <a:spLocks noChangeArrowheads="1"/>
            </p:cNvSpPr>
            <p:nvPr/>
          </p:nvSpPr>
          <p:spPr bwMode="ltGray">
            <a:xfrm>
              <a:off x="1070" y="2164"/>
              <a:ext cx="532" cy="158"/>
            </a:xfrm>
            <a:prstGeom prst="ellipse">
              <a:avLst/>
            </a:prstGeom>
            <a:solidFill>
              <a:srgbClr val="969696"/>
            </a:solidFill>
            <a:ln w="9525">
              <a:noFill/>
              <a:round/>
              <a:headEnd/>
              <a:tailEnd/>
            </a:ln>
          </p:spPr>
          <p:txBody>
            <a:bodyPr wrap="none" anchor="ctr"/>
            <a:lstStyle/>
            <a:p>
              <a:endParaRPr lang="zh-CN" altLang="en-US">
                <a:ea typeface="宋体" pitchFamily="2" charset="-122"/>
              </a:endParaRPr>
            </a:p>
          </p:txBody>
        </p:sp>
      </p:grpSp>
      <p:grpSp>
        <p:nvGrpSpPr>
          <p:cNvPr id="132" name="Group 16"/>
          <p:cNvGrpSpPr>
            <a:grpSpLocks/>
          </p:cNvGrpSpPr>
          <p:nvPr/>
        </p:nvGrpSpPr>
        <p:grpSpPr bwMode="auto">
          <a:xfrm>
            <a:off x="7215206" y="4929198"/>
            <a:ext cx="989012" cy="654050"/>
            <a:chOff x="1070" y="1910"/>
            <a:chExt cx="532" cy="412"/>
          </a:xfrm>
        </p:grpSpPr>
        <p:sp>
          <p:nvSpPr>
            <p:cNvPr id="135" name="Oval 19"/>
            <p:cNvSpPr>
              <a:spLocks noChangeArrowheads="1"/>
            </p:cNvSpPr>
            <p:nvPr/>
          </p:nvSpPr>
          <p:spPr bwMode="ltGray">
            <a:xfrm>
              <a:off x="1070" y="2164"/>
              <a:ext cx="532" cy="158"/>
            </a:xfrm>
            <a:prstGeom prst="ellipse">
              <a:avLst/>
            </a:prstGeom>
            <a:solidFill>
              <a:srgbClr val="969696"/>
            </a:solidFill>
            <a:ln w="9525">
              <a:noFill/>
              <a:round/>
              <a:headEnd/>
              <a:tailEnd/>
            </a:ln>
          </p:spPr>
          <p:txBody>
            <a:bodyPr wrap="none" anchor="ctr"/>
            <a:lstStyle/>
            <a:p>
              <a:endParaRPr lang="zh-CN" altLang="en-US">
                <a:ea typeface="宋体" pitchFamily="2" charset="-122"/>
              </a:endParaRPr>
            </a:p>
          </p:txBody>
        </p:sp>
        <p:sp>
          <p:nvSpPr>
            <p:cNvPr id="133" name="Rectangle 17"/>
            <p:cNvSpPr>
              <a:spLocks noChangeArrowheads="1"/>
            </p:cNvSpPr>
            <p:nvPr/>
          </p:nvSpPr>
          <p:spPr bwMode="ltGray">
            <a:xfrm>
              <a:off x="1070" y="1994"/>
              <a:ext cx="532" cy="246"/>
            </a:xfrm>
            <a:prstGeom prst="rect">
              <a:avLst/>
            </a:prstGeom>
            <a:solidFill>
              <a:srgbClr val="969696"/>
            </a:solidFill>
            <a:ln w="9525">
              <a:noFill/>
              <a:miter lim="800000"/>
              <a:headEnd/>
              <a:tailEnd/>
            </a:ln>
          </p:spPr>
          <p:txBody>
            <a:bodyPr wrap="none" anchor="ctr"/>
            <a:lstStyle/>
            <a:p>
              <a:endParaRPr lang="zh-CN" altLang="en-US">
                <a:ea typeface="宋体" pitchFamily="2" charset="-122"/>
              </a:endParaRPr>
            </a:p>
          </p:txBody>
        </p:sp>
        <p:sp>
          <p:nvSpPr>
            <p:cNvPr id="134" name="Oval 18"/>
            <p:cNvSpPr>
              <a:spLocks noChangeArrowheads="1"/>
            </p:cNvSpPr>
            <p:nvPr/>
          </p:nvSpPr>
          <p:spPr bwMode="ltGray">
            <a:xfrm>
              <a:off x="1070" y="1910"/>
              <a:ext cx="532" cy="158"/>
            </a:xfrm>
            <a:prstGeom prst="ellipse">
              <a:avLst/>
            </a:prstGeom>
            <a:solidFill>
              <a:schemeClr val="accent1"/>
            </a:solidFill>
            <a:ln w="9525">
              <a:noFill/>
              <a:round/>
              <a:headEnd/>
              <a:tailEnd/>
            </a:ln>
          </p:spPr>
          <p:txBody>
            <a:bodyPr wrap="none" anchor="ctr"/>
            <a:lstStyle/>
            <a:p>
              <a:endParaRPr lang="zh-CN" altLang="en-US">
                <a:ea typeface="宋体" pitchFamily="2" charset="-122"/>
              </a:endParaRPr>
            </a:p>
          </p:txBody>
        </p:sp>
      </p:grpSp>
      <p:sp>
        <p:nvSpPr>
          <p:cNvPr id="2" name="标题 1"/>
          <p:cNvSpPr>
            <a:spLocks noGrp="1"/>
          </p:cNvSpPr>
          <p:nvPr>
            <p:ph type="title"/>
          </p:nvPr>
        </p:nvSpPr>
        <p:spPr/>
        <p:txBody>
          <a:bodyPr/>
          <a:lstStyle/>
          <a:p>
            <a:r>
              <a:rPr lang="en-US" altLang="zh-CN" dirty="0" smtClean="0"/>
              <a:t>LGWR</a:t>
            </a:r>
            <a:endParaRPr lang="zh-CN" altLang="en-US" dirty="0"/>
          </a:p>
        </p:txBody>
      </p:sp>
      <p:sp>
        <p:nvSpPr>
          <p:cNvPr id="3" name="内容占位符 2"/>
          <p:cNvSpPr>
            <a:spLocks noGrp="1"/>
          </p:cNvSpPr>
          <p:nvPr>
            <p:ph idx="1"/>
          </p:nvPr>
        </p:nvSpPr>
        <p:spPr>
          <a:xfrm>
            <a:off x="457200" y="1628775"/>
            <a:ext cx="4257676" cy="3871927"/>
          </a:xfrm>
        </p:spPr>
        <p:txBody>
          <a:bodyPr/>
          <a:lstStyle/>
          <a:p>
            <a:r>
              <a:rPr lang="zh-CN" altLang="en-US" dirty="0" smtClean="0"/>
              <a:t>将</a:t>
            </a:r>
            <a:r>
              <a:rPr lang="en-US" altLang="zh-CN" dirty="0" smtClean="0"/>
              <a:t>redo</a:t>
            </a:r>
            <a:r>
              <a:rPr lang="zh-CN" altLang="en-US" dirty="0" smtClean="0"/>
              <a:t>写入日志文件</a:t>
            </a:r>
            <a:endParaRPr lang="en-US" altLang="zh-CN" dirty="0" smtClean="0"/>
          </a:p>
          <a:p>
            <a:r>
              <a:rPr lang="zh-CN" altLang="en-US" dirty="0" smtClean="0"/>
              <a:t>触发条件</a:t>
            </a:r>
            <a:endParaRPr lang="en-US" altLang="zh-CN" dirty="0" smtClean="0"/>
          </a:p>
          <a:p>
            <a:pPr lvl="1"/>
            <a:r>
              <a:rPr lang="en-US" altLang="zh-CN" dirty="0" smtClean="0"/>
              <a:t>3s</a:t>
            </a:r>
          </a:p>
          <a:p>
            <a:pPr lvl="1"/>
            <a:r>
              <a:rPr lang="en-US" altLang="zh-CN" dirty="0" smtClean="0"/>
              <a:t>commit</a:t>
            </a:r>
          </a:p>
          <a:p>
            <a:pPr lvl="1"/>
            <a:r>
              <a:rPr lang="en-US" altLang="zh-CN" dirty="0" smtClean="0"/>
              <a:t>log buffer:1/3</a:t>
            </a:r>
          </a:p>
          <a:p>
            <a:pPr lvl="1"/>
            <a:r>
              <a:rPr lang="en-US" altLang="zh-CN" dirty="0" smtClean="0"/>
              <a:t>log buffer: 1MB</a:t>
            </a:r>
          </a:p>
          <a:p>
            <a:pPr lvl="1"/>
            <a:r>
              <a:rPr lang="zh-CN" altLang="en-US" dirty="0" smtClean="0"/>
              <a:t>由</a:t>
            </a:r>
            <a:r>
              <a:rPr lang="en-US" altLang="zh-CN" dirty="0" err="1" smtClean="0"/>
              <a:t>dbwr</a:t>
            </a:r>
            <a:r>
              <a:rPr lang="zh-CN" altLang="en-US" dirty="0" smtClean="0"/>
              <a:t>触发</a:t>
            </a:r>
            <a:endParaRPr lang="zh-CN" altLang="en-US" dirty="0"/>
          </a:p>
        </p:txBody>
      </p:sp>
      <p:sp>
        <p:nvSpPr>
          <p:cNvPr id="7" name="Rectangle 5"/>
          <p:cNvSpPr>
            <a:spLocks noChangeArrowheads="1"/>
          </p:cNvSpPr>
          <p:nvPr/>
        </p:nvSpPr>
        <p:spPr bwMode="blackWhite">
          <a:xfrm>
            <a:off x="6545274" y="1836730"/>
            <a:ext cx="1598626" cy="1584325"/>
          </a:xfrm>
          <a:prstGeom prst="rect">
            <a:avLst/>
          </a:prstGeom>
          <a:solidFill>
            <a:srgbClr val="CCCCCC"/>
          </a:solidFill>
          <a:ln w="25400">
            <a:solidFill>
              <a:srgbClr val="000000"/>
            </a:solidFill>
            <a:miter lim="800000"/>
            <a:headEnd/>
            <a:tailEnd/>
          </a:ln>
        </p:spPr>
        <p:txBody>
          <a:bodyPr wrap="none" lIns="46038" tIns="46038" rIns="46038" bIns="46038" anchorCtr="1"/>
          <a:lstStyle/>
          <a:p>
            <a:pPr defTabSz="822325" eaLnBrk="0" hangingPunct="0">
              <a:lnSpc>
                <a:spcPct val="95000"/>
              </a:lnSpc>
              <a:buClrTx/>
              <a:buFontTx/>
              <a:buNone/>
            </a:pPr>
            <a:r>
              <a:rPr lang="en-US" altLang="zh-CN">
                <a:ea typeface="宋体" pitchFamily="2" charset="-122"/>
              </a:rPr>
              <a:t>SGA</a:t>
            </a:r>
          </a:p>
          <a:p>
            <a:pPr defTabSz="822325" eaLnBrk="0" hangingPunct="0">
              <a:lnSpc>
                <a:spcPct val="95000"/>
              </a:lnSpc>
              <a:buClrTx/>
              <a:buFontTx/>
              <a:buNone/>
            </a:pPr>
            <a:endParaRPr lang="en-US" altLang="zh-CN">
              <a:ea typeface="宋体" pitchFamily="2" charset="-122"/>
            </a:endParaRPr>
          </a:p>
          <a:p>
            <a:pPr defTabSz="822325" eaLnBrk="0" hangingPunct="0">
              <a:lnSpc>
                <a:spcPct val="95000"/>
              </a:lnSpc>
              <a:buClrTx/>
              <a:buFontTx/>
              <a:buNone/>
            </a:pPr>
            <a:endParaRPr lang="en-US" altLang="zh-CN">
              <a:ea typeface="宋体" pitchFamily="2" charset="-122"/>
            </a:endParaRPr>
          </a:p>
          <a:p>
            <a:pPr defTabSz="822325" eaLnBrk="0" hangingPunct="0">
              <a:lnSpc>
                <a:spcPct val="95000"/>
              </a:lnSpc>
              <a:buClrTx/>
              <a:buFontTx/>
              <a:buNone/>
            </a:pPr>
            <a:endParaRPr lang="en-US" altLang="zh-CN">
              <a:ea typeface="宋体" pitchFamily="2" charset="-122"/>
            </a:endParaRPr>
          </a:p>
        </p:txBody>
      </p:sp>
      <p:sp>
        <p:nvSpPr>
          <p:cNvPr id="34" name="Rectangle 32"/>
          <p:cNvSpPr>
            <a:spLocks noChangeArrowheads="1"/>
          </p:cNvSpPr>
          <p:nvPr/>
        </p:nvSpPr>
        <p:spPr bwMode="blackWhite">
          <a:xfrm>
            <a:off x="6759620" y="2289170"/>
            <a:ext cx="1162050" cy="695325"/>
          </a:xfrm>
          <a:prstGeom prst="rect">
            <a:avLst/>
          </a:prstGeom>
          <a:solidFill>
            <a:srgbClr val="FF9999"/>
          </a:solidFill>
          <a:ln w="25400">
            <a:solidFill>
              <a:srgbClr val="000000"/>
            </a:solidFill>
            <a:miter lim="800000"/>
            <a:headEnd/>
            <a:tailEnd/>
          </a:ln>
        </p:spPr>
        <p:txBody>
          <a:bodyPr wrap="none" lIns="46038" tIns="46038" rIns="46038" bIns="46038" anchor="ctr"/>
          <a:lstStyle/>
          <a:p>
            <a:pPr defTabSz="822325" eaLnBrk="0" hangingPunct="0">
              <a:lnSpc>
                <a:spcPct val="75000"/>
              </a:lnSpc>
              <a:buClrTx/>
              <a:buFontTx/>
              <a:buNone/>
            </a:pPr>
            <a:r>
              <a:rPr lang="en-US" altLang="zh-CN" dirty="0">
                <a:ea typeface="宋体" pitchFamily="2" charset="-122"/>
              </a:rPr>
              <a:t>Redo Log</a:t>
            </a:r>
          </a:p>
          <a:p>
            <a:pPr defTabSz="822325" eaLnBrk="0" hangingPunct="0">
              <a:lnSpc>
                <a:spcPct val="75000"/>
              </a:lnSpc>
              <a:buClrTx/>
              <a:buFontTx/>
              <a:buNone/>
            </a:pPr>
            <a:endParaRPr lang="en-US" altLang="zh-CN" dirty="0">
              <a:ea typeface="宋体" pitchFamily="2" charset="-122"/>
            </a:endParaRPr>
          </a:p>
          <a:p>
            <a:pPr defTabSz="822325" eaLnBrk="0" hangingPunct="0">
              <a:lnSpc>
                <a:spcPct val="75000"/>
              </a:lnSpc>
              <a:buClrTx/>
              <a:buFontTx/>
              <a:buNone/>
            </a:pPr>
            <a:r>
              <a:rPr lang="en-US" altLang="zh-CN" dirty="0">
                <a:ea typeface="宋体" pitchFamily="2" charset="-122"/>
              </a:rPr>
              <a:t>Buffer</a:t>
            </a:r>
          </a:p>
        </p:txBody>
      </p:sp>
      <p:sp>
        <p:nvSpPr>
          <p:cNvPr id="40" name="Oval 38"/>
          <p:cNvSpPr>
            <a:spLocks noChangeArrowheads="1"/>
          </p:cNvSpPr>
          <p:nvPr/>
        </p:nvSpPr>
        <p:spPr bwMode="blackWhite">
          <a:xfrm>
            <a:off x="7045340" y="3622680"/>
            <a:ext cx="635000" cy="374650"/>
          </a:xfrm>
          <a:prstGeom prst="ellipse">
            <a:avLst/>
          </a:prstGeom>
          <a:solidFill>
            <a:srgbClr val="FFCC33"/>
          </a:solidFill>
          <a:ln w="25400">
            <a:solidFill>
              <a:srgbClr val="000000"/>
            </a:solidFill>
            <a:round/>
            <a:headEnd/>
            <a:tailEnd/>
          </a:ln>
        </p:spPr>
        <p:txBody>
          <a:bodyPr wrap="none" lIns="46038" tIns="46038" rIns="46038" bIns="46038" anchor="ctr"/>
          <a:lstStyle/>
          <a:p>
            <a:pPr defTabSz="822325" eaLnBrk="0" hangingPunct="0">
              <a:lnSpc>
                <a:spcPct val="95000"/>
              </a:lnSpc>
              <a:buClrTx/>
              <a:buFontTx/>
              <a:buNone/>
            </a:pPr>
            <a:r>
              <a:rPr lang="en-US" altLang="zh-CN" sz="1500" dirty="0">
                <a:ea typeface="宋体" pitchFamily="2" charset="-122"/>
              </a:rPr>
              <a:t>LGWR</a:t>
            </a:r>
          </a:p>
        </p:txBody>
      </p:sp>
      <p:sp>
        <p:nvSpPr>
          <p:cNvPr id="46" name="Line 44"/>
          <p:cNvSpPr>
            <a:spLocks noChangeShapeType="1"/>
          </p:cNvSpPr>
          <p:nvPr/>
        </p:nvSpPr>
        <p:spPr bwMode="auto">
          <a:xfrm>
            <a:off x="7358082" y="3979870"/>
            <a:ext cx="0" cy="592138"/>
          </a:xfrm>
          <a:prstGeom prst="line">
            <a:avLst/>
          </a:prstGeom>
          <a:noFill/>
          <a:ln w="25400">
            <a:solidFill>
              <a:schemeClr val="tx1"/>
            </a:solidFill>
            <a:round/>
            <a:headEnd/>
            <a:tailEnd type="stealth" w="med" len="lg"/>
          </a:ln>
        </p:spPr>
        <p:txBody>
          <a:bodyPr/>
          <a:lstStyle/>
          <a:p>
            <a:endParaRPr lang="zh-CN" altLang="en-US"/>
          </a:p>
        </p:txBody>
      </p:sp>
      <p:grpSp>
        <p:nvGrpSpPr>
          <p:cNvPr id="123" name="Group 16"/>
          <p:cNvGrpSpPr>
            <a:grpSpLocks/>
          </p:cNvGrpSpPr>
          <p:nvPr/>
        </p:nvGrpSpPr>
        <p:grpSpPr bwMode="auto">
          <a:xfrm>
            <a:off x="6831028" y="4587892"/>
            <a:ext cx="989012" cy="654050"/>
            <a:chOff x="1070" y="1910"/>
            <a:chExt cx="532" cy="412"/>
          </a:xfrm>
        </p:grpSpPr>
        <p:sp>
          <p:nvSpPr>
            <p:cNvPr id="124" name="Rectangle 17"/>
            <p:cNvSpPr>
              <a:spLocks noChangeArrowheads="1"/>
            </p:cNvSpPr>
            <p:nvPr/>
          </p:nvSpPr>
          <p:spPr bwMode="ltGray">
            <a:xfrm>
              <a:off x="1070" y="1994"/>
              <a:ext cx="532" cy="246"/>
            </a:xfrm>
            <a:prstGeom prst="rect">
              <a:avLst/>
            </a:prstGeom>
            <a:solidFill>
              <a:srgbClr val="969696"/>
            </a:solidFill>
            <a:ln w="9525">
              <a:noFill/>
              <a:miter lim="800000"/>
              <a:headEnd/>
              <a:tailEnd/>
            </a:ln>
          </p:spPr>
          <p:txBody>
            <a:bodyPr wrap="none" anchor="ctr"/>
            <a:lstStyle/>
            <a:p>
              <a:endParaRPr lang="zh-CN" altLang="en-US">
                <a:ea typeface="宋体" pitchFamily="2" charset="-122"/>
              </a:endParaRPr>
            </a:p>
          </p:txBody>
        </p:sp>
        <p:sp>
          <p:nvSpPr>
            <p:cNvPr id="125" name="Oval 18"/>
            <p:cNvSpPr>
              <a:spLocks noChangeArrowheads="1"/>
            </p:cNvSpPr>
            <p:nvPr/>
          </p:nvSpPr>
          <p:spPr bwMode="ltGray">
            <a:xfrm>
              <a:off x="1070" y="1910"/>
              <a:ext cx="532" cy="158"/>
            </a:xfrm>
            <a:prstGeom prst="ellipse">
              <a:avLst/>
            </a:prstGeom>
            <a:solidFill>
              <a:schemeClr val="accent1"/>
            </a:solidFill>
            <a:ln w="9525">
              <a:noFill/>
              <a:round/>
              <a:headEnd/>
              <a:tailEnd/>
            </a:ln>
          </p:spPr>
          <p:txBody>
            <a:bodyPr wrap="none" anchor="ctr"/>
            <a:lstStyle/>
            <a:p>
              <a:endParaRPr lang="zh-CN" altLang="en-US">
                <a:ea typeface="宋体" pitchFamily="2" charset="-122"/>
              </a:endParaRPr>
            </a:p>
          </p:txBody>
        </p:sp>
        <p:sp>
          <p:nvSpPr>
            <p:cNvPr id="126" name="Oval 19"/>
            <p:cNvSpPr>
              <a:spLocks noChangeArrowheads="1"/>
            </p:cNvSpPr>
            <p:nvPr/>
          </p:nvSpPr>
          <p:spPr bwMode="ltGray">
            <a:xfrm>
              <a:off x="1070" y="2164"/>
              <a:ext cx="532" cy="158"/>
            </a:xfrm>
            <a:prstGeom prst="ellipse">
              <a:avLst/>
            </a:prstGeom>
            <a:solidFill>
              <a:srgbClr val="969696"/>
            </a:solidFill>
            <a:ln w="9525">
              <a:noFill/>
              <a:round/>
              <a:headEnd/>
              <a:tailEnd/>
            </a:ln>
          </p:spPr>
          <p:txBody>
            <a:bodyPr wrap="none" anchor="ctr"/>
            <a:lstStyle/>
            <a:p>
              <a:endParaRPr lang="zh-CN" altLang="en-US">
                <a:ea typeface="宋体" pitchFamily="2" charset="-122"/>
              </a:endParaRPr>
            </a:p>
          </p:txBody>
        </p:sp>
      </p:grpSp>
      <p:sp>
        <p:nvSpPr>
          <p:cNvPr id="127" name="Rectangle 21"/>
          <p:cNvSpPr>
            <a:spLocks noChangeArrowheads="1"/>
          </p:cNvSpPr>
          <p:nvPr/>
        </p:nvSpPr>
        <p:spPr bwMode="auto">
          <a:xfrm>
            <a:off x="6715140" y="4931563"/>
            <a:ext cx="1357322" cy="493598"/>
          </a:xfrm>
          <a:prstGeom prst="rect">
            <a:avLst/>
          </a:prstGeom>
          <a:noFill/>
          <a:ln w="9525">
            <a:noFill/>
            <a:miter lim="800000"/>
            <a:headEnd/>
            <a:tailEnd/>
          </a:ln>
        </p:spPr>
        <p:txBody>
          <a:bodyPr wrap="square" lIns="103188" tIns="52388" rIns="103188" bIns="52388">
            <a:spAutoFit/>
          </a:bodyPr>
          <a:lstStyle/>
          <a:p>
            <a:pPr defTabSz="1041400" eaLnBrk="0" hangingPunct="0">
              <a:lnSpc>
                <a:spcPct val="70000"/>
              </a:lnSpc>
              <a:spcBef>
                <a:spcPct val="50000"/>
              </a:spcBef>
              <a:buClrTx/>
              <a:buFontTx/>
              <a:buNone/>
            </a:pPr>
            <a:r>
              <a:rPr lang="en-US" altLang="zh-CN" dirty="0" smtClean="0">
                <a:ea typeface="宋体" pitchFamily="2" charset="-122"/>
              </a:rPr>
              <a:t>Online Redo logs</a:t>
            </a:r>
            <a:endParaRPr lang="en-US" altLang="zh-CN" dirty="0">
              <a:ea typeface="宋体" pitchFamily="2" charset="-122"/>
            </a:endParaRPr>
          </a:p>
        </p:txBody>
      </p:sp>
      <p:sp>
        <p:nvSpPr>
          <p:cNvPr id="136" name="Line 44"/>
          <p:cNvSpPr>
            <a:spLocks noChangeShapeType="1"/>
          </p:cNvSpPr>
          <p:nvPr/>
        </p:nvSpPr>
        <p:spPr bwMode="auto">
          <a:xfrm>
            <a:off x="7358082" y="3000372"/>
            <a:ext cx="0" cy="592138"/>
          </a:xfrm>
          <a:prstGeom prst="line">
            <a:avLst/>
          </a:prstGeom>
          <a:noFill/>
          <a:ln w="25400">
            <a:solidFill>
              <a:schemeClr val="tx1"/>
            </a:solidFill>
            <a:round/>
            <a:headEnd/>
            <a:tailEnd type="stealth" w="med" len="lg"/>
          </a:ln>
        </p:spPr>
        <p:txBody>
          <a:bodyP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CKPT</a:t>
            </a:r>
            <a:endParaRPr lang="zh-CN" altLang="en-US" dirty="0"/>
          </a:p>
        </p:txBody>
      </p:sp>
      <p:sp>
        <p:nvSpPr>
          <p:cNvPr id="3" name="内容占位符 2"/>
          <p:cNvSpPr>
            <a:spLocks noGrp="1"/>
          </p:cNvSpPr>
          <p:nvPr>
            <p:ph idx="1"/>
          </p:nvPr>
        </p:nvSpPr>
        <p:spPr/>
        <p:txBody>
          <a:bodyPr/>
          <a:lstStyle/>
          <a:p>
            <a:r>
              <a:rPr lang="zh-CN" altLang="en-US" dirty="0" smtClean="0"/>
              <a:t>减少实例恢复时间</a:t>
            </a:r>
            <a:endParaRPr lang="en-US" altLang="zh-CN" dirty="0" smtClean="0"/>
          </a:p>
          <a:p>
            <a:r>
              <a:rPr lang="zh-CN" altLang="en-US" dirty="0" smtClean="0"/>
              <a:t>触发条件：</a:t>
            </a:r>
            <a:endParaRPr lang="en-US" altLang="zh-CN" dirty="0" smtClean="0"/>
          </a:p>
          <a:p>
            <a:pPr lvl="1"/>
            <a:r>
              <a:rPr lang="en-US" altLang="zh-CN" dirty="0" smtClean="0"/>
              <a:t>3s</a:t>
            </a:r>
          </a:p>
          <a:p>
            <a:pPr lvl="1"/>
            <a:r>
              <a:rPr lang="en-US" altLang="zh-CN" dirty="0" smtClean="0"/>
              <a:t>switch </a:t>
            </a:r>
            <a:r>
              <a:rPr lang="en-US" altLang="zh-CN" dirty="0" err="1" smtClean="0"/>
              <a:t>logfile</a:t>
            </a:r>
            <a:r>
              <a:rPr lang="zh-CN" altLang="en-US" dirty="0" smtClean="0"/>
              <a:t>前</a:t>
            </a:r>
            <a:endParaRPr lang="en-US" altLang="zh-CN" dirty="0" smtClean="0"/>
          </a:p>
          <a:p>
            <a:r>
              <a:rPr lang="en-US" altLang="zh-CN" dirty="0" err="1" smtClean="0"/>
              <a:t>ckpt</a:t>
            </a:r>
            <a:r>
              <a:rPr lang="zh-CN" altLang="en-US" dirty="0" smtClean="0"/>
              <a:t>成功后：</a:t>
            </a:r>
            <a:endParaRPr lang="en-US" altLang="zh-CN" dirty="0" smtClean="0"/>
          </a:p>
          <a:p>
            <a:pPr lvl="1"/>
            <a:r>
              <a:rPr lang="zh-CN" altLang="en-US" dirty="0" smtClean="0"/>
              <a:t>将</a:t>
            </a:r>
            <a:r>
              <a:rPr lang="en-US" altLang="zh-CN" dirty="0" err="1" smtClean="0"/>
              <a:t>ckpt</a:t>
            </a:r>
            <a:r>
              <a:rPr lang="en-US" altLang="zh-CN" dirty="0" smtClean="0"/>
              <a:t> </a:t>
            </a:r>
            <a:r>
              <a:rPr lang="en-US" altLang="zh-CN" dirty="0" err="1" smtClean="0"/>
              <a:t>rba</a:t>
            </a:r>
            <a:r>
              <a:rPr lang="zh-CN" altLang="en-US" dirty="0" smtClean="0"/>
              <a:t>写入</a:t>
            </a:r>
            <a:r>
              <a:rPr lang="en-US" altLang="zh-CN" dirty="0" smtClean="0"/>
              <a:t>ctrl file</a:t>
            </a:r>
          </a:p>
          <a:p>
            <a:pPr lvl="1"/>
            <a:r>
              <a:rPr lang="zh-CN" altLang="en-US" dirty="0" smtClean="0"/>
              <a:t>将</a:t>
            </a:r>
            <a:r>
              <a:rPr lang="en-US" altLang="zh-CN" dirty="0" err="1" smtClean="0"/>
              <a:t>ckpt</a:t>
            </a:r>
            <a:r>
              <a:rPr lang="en-US" altLang="zh-CN" dirty="0" smtClean="0"/>
              <a:t> </a:t>
            </a:r>
            <a:r>
              <a:rPr lang="en-US" altLang="zh-CN" dirty="0" err="1" smtClean="0"/>
              <a:t>rba</a:t>
            </a:r>
            <a:r>
              <a:rPr lang="zh-CN" altLang="en-US" dirty="0" smtClean="0"/>
              <a:t>写入</a:t>
            </a:r>
            <a:r>
              <a:rPr lang="en-US" altLang="zh-CN" dirty="0" err="1" smtClean="0"/>
              <a:t>df</a:t>
            </a:r>
            <a:r>
              <a:rPr lang="en-US" altLang="zh-CN" dirty="0" smtClean="0"/>
              <a:t> header</a:t>
            </a:r>
            <a:endParaRPr lang="zh-CN" altLang="en-US" dirty="0"/>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21</a:t>
            </a:fld>
            <a:endParaRPr lang="en-US" altLang="zh-CN" dirty="0"/>
          </a:p>
        </p:txBody>
      </p:sp>
      <p:sp>
        <p:nvSpPr>
          <p:cNvPr id="7" name="Rectangle 6"/>
          <p:cNvSpPr>
            <a:spLocks noChangeArrowheads="1"/>
          </p:cNvSpPr>
          <p:nvPr/>
        </p:nvSpPr>
        <p:spPr bwMode="blackWhite">
          <a:xfrm>
            <a:off x="5214942" y="4786322"/>
            <a:ext cx="3289300" cy="1228723"/>
          </a:xfrm>
          <a:prstGeom prst="rect">
            <a:avLst/>
          </a:prstGeom>
          <a:solidFill>
            <a:srgbClr val="FFCC33"/>
          </a:solidFill>
          <a:ln w="25400">
            <a:solidFill>
              <a:srgbClr val="000000"/>
            </a:solidFill>
            <a:miter lim="800000"/>
            <a:headEnd/>
            <a:tailEnd/>
          </a:ln>
        </p:spPr>
        <p:txBody>
          <a:bodyPr wrap="none" lIns="46038" tIns="46038" rIns="46038" bIns="46038" anchor="b" anchorCtr="1"/>
          <a:lstStyle/>
          <a:p>
            <a:pPr defTabSz="822325" eaLnBrk="0" hangingPunct="0">
              <a:lnSpc>
                <a:spcPct val="95000"/>
              </a:lnSpc>
              <a:buClrTx/>
              <a:buFontTx/>
              <a:buNone/>
            </a:pPr>
            <a:r>
              <a:rPr lang="en-US" altLang="zh-CN" dirty="0" smtClean="0">
                <a:ea typeface="宋体" pitchFamily="2" charset="-122"/>
              </a:rPr>
              <a:t>Database</a:t>
            </a:r>
            <a:endParaRPr lang="zh-CN" altLang="zh-CN" dirty="0">
              <a:ea typeface="宋体" pitchFamily="2" charset="-122"/>
            </a:endParaRPr>
          </a:p>
        </p:txBody>
      </p:sp>
      <p:grpSp>
        <p:nvGrpSpPr>
          <p:cNvPr id="8" name="Group 7"/>
          <p:cNvGrpSpPr>
            <a:grpSpLocks/>
          </p:cNvGrpSpPr>
          <p:nvPr/>
        </p:nvGrpSpPr>
        <p:grpSpPr bwMode="auto">
          <a:xfrm>
            <a:off x="6383342" y="4833947"/>
            <a:ext cx="912813" cy="654050"/>
            <a:chOff x="1070" y="1910"/>
            <a:chExt cx="532" cy="412"/>
          </a:xfrm>
        </p:grpSpPr>
        <p:sp>
          <p:nvSpPr>
            <p:cNvPr id="29" name="Rectangle 8"/>
            <p:cNvSpPr>
              <a:spLocks noChangeArrowheads="1"/>
            </p:cNvSpPr>
            <p:nvPr/>
          </p:nvSpPr>
          <p:spPr bwMode="ltGray">
            <a:xfrm>
              <a:off x="1070" y="1994"/>
              <a:ext cx="532" cy="246"/>
            </a:xfrm>
            <a:prstGeom prst="rect">
              <a:avLst/>
            </a:prstGeom>
            <a:solidFill>
              <a:srgbClr val="969696"/>
            </a:solidFill>
            <a:ln w="9525">
              <a:noFill/>
              <a:miter lim="800000"/>
              <a:headEnd/>
              <a:tailEnd/>
            </a:ln>
          </p:spPr>
          <p:txBody>
            <a:bodyPr wrap="none" anchor="ctr"/>
            <a:lstStyle/>
            <a:p>
              <a:endParaRPr lang="zh-CN" altLang="en-US">
                <a:ea typeface="宋体" pitchFamily="2" charset="-122"/>
              </a:endParaRPr>
            </a:p>
          </p:txBody>
        </p:sp>
        <p:sp>
          <p:nvSpPr>
            <p:cNvPr id="30" name="Oval 9"/>
            <p:cNvSpPr>
              <a:spLocks noChangeArrowheads="1"/>
            </p:cNvSpPr>
            <p:nvPr/>
          </p:nvSpPr>
          <p:spPr bwMode="ltGray">
            <a:xfrm>
              <a:off x="1070" y="1910"/>
              <a:ext cx="532" cy="158"/>
            </a:xfrm>
            <a:prstGeom prst="ellipse">
              <a:avLst/>
            </a:prstGeom>
            <a:solidFill>
              <a:schemeClr val="accent1"/>
            </a:solidFill>
            <a:ln w="9525">
              <a:noFill/>
              <a:round/>
              <a:headEnd/>
              <a:tailEnd/>
            </a:ln>
          </p:spPr>
          <p:txBody>
            <a:bodyPr wrap="none" anchor="ctr"/>
            <a:lstStyle/>
            <a:p>
              <a:endParaRPr lang="zh-CN" altLang="en-US">
                <a:ea typeface="宋体" pitchFamily="2" charset="-122"/>
              </a:endParaRPr>
            </a:p>
          </p:txBody>
        </p:sp>
        <p:sp>
          <p:nvSpPr>
            <p:cNvPr id="31" name="Oval 10"/>
            <p:cNvSpPr>
              <a:spLocks noChangeArrowheads="1"/>
            </p:cNvSpPr>
            <p:nvPr/>
          </p:nvSpPr>
          <p:spPr bwMode="ltGray">
            <a:xfrm>
              <a:off x="1070" y="2164"/>
              <a:ext cx="532" cy="158"/>
            </a:xfrm>
            <a:prstGeom prst="ellipse">
              <a:avLst/>
            </a:prstGeom>
            <a:solidFill>
              <a:srgbClr val="969696"/>
            </a:solidFill>
            <a:ln w="9525">
              <a:noFill/>
              <a:round/>
              <a:headEnd/>
              <a:tailEnd/>
            </a:ln>
          </p:spPr>
          <p:txBody>
            <a:bodyPr wrap="none" anchor="ctr"/>
            <a:lstStyle/>
            <a:p>
              <a:endParaRPr lang="zh-CN" altLang="en-US">
                <a:ea typeface="宋体" pitchFamily="2" charset="-122"/>
              </a:endParaRPr>
            </a:p>
          </p:txBody>
        </p:sp>
      </p:grpSp>
      <p:grpSp>
        <p:nvGrpSpPr>
          <p:cNvPr id="10" name="Group 15"/>
          <p:cNvGrpSpPr>
            <a:grpSpLocks/>
          </p:cNvGrpSpPr>
          <p:nvPr/>
        </p:nvGrpSpPr>
        <p:grpSpPr bwMode="auto">
          <a:xfrm>
            <a:off x="5259399" y="4833947"/>
            <a:ext cx="989013" cy="654050"/>
            <a:chOff x="1070" y="1910"/>
            <a:chExt cx="532" cy="412"/>
          </a:xfrm>
        </p:grpSpPr>
        <p:sp>
          <p:nvSpPr>
            <p:cNvPr id="23" name="Rectangle 16"/>
            <p:cNvSpPr>
              <a:spLocks noChangeArrowheads="1"/>
            </p:cNvSpPr>
            <p:nvPr/>
          </p:nvSpPr>
          <p:spPr bwMode="ltGray">
            <a:xfrm>
              <a:off x="1070" y="1994"/>
              <a:ext cx="532" cy="246"/>
            </a:xfrm>
            <a:prstGeom prst="rect">
              <a:avLst/>
            </a:prstGeom>
            <a:solidFill>
              <a:srgbClr val="969696"/>
            </a:solidFill>
            <a:ln w="9525">
              <a:noFill/>
              <a:miter lim="800000"/>
              <a:headEnd/>
              <a:tailEnd/>
            </a:ln>
          </p:spPr>
          <p:txBody>
            <a:bodyPr wrap="none" anchor="ctr"/>
            <a:lstStyle/>
            <a:p>
              <a:endParaRPr lang="zh-CN" altLang="en-US">
                <a:ea typeface="宋体" pitchFamily="2" charset="-122"/>
              </a:endParaRPr>
            </a:p>
          </p:txBody>
        </p:sp>
        <p:sp>
          <p:nvSpPr>
            <p:cNvPr id="24" name="Oval 17"/>
            <p:cNvSpPr>
              <a:spLocks noChangeArrowheads="1"/>
            </p:cNvSpPr>
            <p:nvPr/>
          </p:nvSpPr>
          <p:spPr bwMode="ltGray">
            <a:xfrm>
              <a:off x="1070" y="1910"/>
              <a:ext cx="532" cy="158"/>
            </a:xfrm>
            <a:prstGeom prst="ellipse">
              <a:avLst/>
            </a:prstGeom>
            <a:solidFill>
              <a:schemeClr val="accent1"/>
            </a:solidFill>
            <a:ln w="9525">
              <a:noFill/>
              <a:round/>
              <a:headEnd/>
              <a:tailEnd/>
            </a:ln>
          </p:spPr>
          <p:txBody>
            <a:bodyPr wrap="none" anchor="ctr"/>
            <a:lstStyle/>
            <a:p>
              <a:endParaRPr lang="zh-CN" altLang="en-US">
                <a:ea typeface="宋体" pitchFamily="2" charset="-122"/>
              </a:endParaRPr>
            </a:p>
          </p:txBody>
        </p:sp>
        <p:sp>
          <p:nvSpPr>
            <p:cNvPr id="25" name="Oval 18"/>
            <p:cNvSpPr>
              <a:spLocks noChangeArrowheads="1"/>
            </p:cNvSpPr>
            <p:nvPr/>
          </p:nvSpPr>
          <p:spPr bwMode="ltGray">
            <a:xfrm>
              <a:off x="1070" y="2164"/>
              <a:ext cx="532" cy="158"/>
            </a:xfrm>
            <a:prstGeom prst="ellipse">
              <a:avLst/>
            </a:prstGeom>
            <a:solidFill>
              <a:srgbClr val="969696"/>
            </a:solidFill>
            <a:ln w="9525">
              <a:noFill/>
              <a:round/>
              <a:headEnd/>
              <a:tailEnd/>
            </a:ln>
          </p:spPr>
          <p:txBody>
            <a:bodyPr wrap="none" anchor="ctr"/>
            <a:lstStyle/>
            <a:p>
              <a:endParaRPr lang="zh-CN" altLang="en-US">
                <a:ea typeface="宋体" pitchFamily="2" charset="-122"/>
              </a:endParaRPr>
            </a:p>
          </p:txBody>
        </p:sp>
      </p:grpSp>
      <p:sp>
        <p:nvSpPr>
          <p:cNvPr id="11" name="Rectangle 19"/>
          <p:cNvSpPr>
            <a:spLocks noChangeArrowheads="1"/>
          </p:cNvSpPr>
          <p:nvPr/>
        </p:nvSpPr>
        <p:spPr bwMode="auto">
          <a:xfrm>
            <a:off x="6254754" y="5038735"/>
            <a:ext cx="1169988" cy="488950"/>
          </a:xfrm>
          <a:prstGeom prst="rect">
            <a:avLst/>
          </a:prstGeom>
          <a:noFill/>
          <a:ln w="9525">
            <a:noFill/>
            <a:miter lim="800000"/>
            <a:headEnd/>
            <a:tailEnd/>
          </a:ln>
        </p:spPr>
        <p:txBody>
          <a:bodyPr lIns="103188" tIns="52388" rIns="103188" bIns="52388">
            <a:spAutoFit/>
          </a:bodyPr>
          <a:lstStyle/>
          <a:p>
            <a:pPr defTabSz="1041400" eaLnBrk="0" hangingPunct="0">
              <a:lnSpc>
                <a:spcPct val="70000"/>
              </a:lnSpc>
              <a:spcBef>
                <a:spcPct val="50000"/>
              </a:spcBef>
              <a:buClrTx/>
              <a:buFontTx/>
              <a:buNone/>
            </a:pPr>
            <a:r>
              <a:rPr lang="en-US" altLang="zh-CN">
                <a:ea typeface="宋体" pitchFamily="2" charset="-122"/>
              </a:rPr>
              <a:t>Control files</a:t>
            </a:r>
          </a:p>
        </p:txBody>
      </p:sp>
      <p:sp>
        <p:nvSpPr>
          <p:cNvPr id="12" name="Rectangle 20"/>
          <p:cNvSpPr>
            <a:spLocks noChangeArrowheads="1"/>
          </p:cNvSpPr>
          <p:nvPr/>
        </p:nvSpPr>
        <p:spPr bwMode="auto">
          <a:xfrm>
            <a:off x="5143504" y="5076835"/>
            <a:ext cx="1219200" cy="488950"/>
          </a:xfrm>
          <a:prstGeom prst="rect">
            <a:avLst/>
          </a:prstGeom>
          <a:noFill/>
          <a:ln w="9525">
            <a:noFill/>
            <a:miter lim="800000"/>
            <a:headEnd/>
            <a:tailEnd/>
          </a:ln>
        </p:spPr>
        <p:txBody>
          <a:bodyPr lIns="103188" tIns="52388" rIns="103188" bIns="52388">
            <a:spAutoFit/>
          </a:bodyPr>
          <a:lstStyle/>
          <a:p>
            <a:pPr defTabSz="1041400" eaLnBrk="0" hangingPunct="0">
              <a:lnSpc>
                <a:spcPct val="70000"/>
              </a:lnSpc>
              <a:spcBef>
                <a:spcPct val="50000"/>
              </a:spcBef>
              <a:buClrTx/>
              <a:buFontTx/>
              <a:buNone/>
            </a:pPr>
            <a:r>
              <a:rPr lang="en-US" altLang="zh-CN">
                <a:ea typeface="宋体" pitchFamily="2" charset="-122"/>
              </a:rPr>
              <a:t>Data files </a:t>
            </a:r>
          </a:p>
        </p:txBody>
      </p:sp>
      <p:sp>
        <p:nvSpPr>
          <p:cNvPr id="33" name="Rectangle 32"/>
          <p:cNvSpPr>
            <a:spLocks noChangeArrowheads="1"/>
          </p:cNvSpPr>
          <p:nvPr/>
        </p:nvSpPr>
        <p:spPr bwMode="blackWhite">
          <a:xfrm>
            <a:off x="5143504" y="1785927"/>
            <a:ext cx="3429024" cy="1071570"/>
          </a:xfrm>
          <a:prstGeom prst="rect">
            <a:avLst/>
          </a:prstGeom>
          <a:solidFill>
            <a:srgbClr val="CCCCCC"/>
          </a:solidFill>
          <a:ln w="25400">
            <a:solidFill>
              <a:srgbClr val="000000"/>
            </a:solidFill>
            <a:miter lim="800000"/>
            <a:headEnd/>
            <a:tailEnd/>
          </a:ln>
        </p:spPr>
        <p:txBody>
          <a:bodyPr wrap="none" lIns="46038" tIns="46038" rIns="46038" bIns="46038" anchorCtr="1"/>
          <a:lstStyle/>
          <a:p>
            <a:pPr defTabSz="822325" eaLnBrk="0" hangingPunct="0">
              <a:lnSpc>
                <a:spcPct val="95000"/>
              </a:lnSpc>
              <a:buClrTx/>
              <a:buFontTx/>
              <a:buNone/>
            </a:pPr>
            <a:r>
              <a:rPr lang="en-US" altLang="zh-CN">
                <a:ea typeface="宋体" pitchFamily="2" charset="-122"/>
              </a:rPr>
              <a:t>SGA</a:t>
            </a:r>
          </a:p>
          <a:p>
            <a:pPr defTabSz="822325" eaLnBrk="0" hangingPunct="0">
              <a:lnSpc>
                <a:spcPct val="95000"/>
              </a:lnSpc>
              <a:buClrTx/>
              <a:buFontTx/>
              <a:buNone/>
            </a:pPr>
            <a:endParaRPr lang="en-US" altLang="zh-CN">
              <a:ea typeface="宋体" pitchFamily="2" charset="-122"/>
            </a:endParaRPr>
          </a:p>
          <a:p>
            <a:pPr defTabSz="822325" eaLnBrk="0" hangingPunct="0">
              <a:lnSpc>
                <a:spcPct val="95000"/>
              </a:lnSpc>
              <a:buClrTx/>
              <a:buFontTx/>
              <a:buNone/>
            </a:pPr>
            <a:endParaRPr lang="en-US" altLang="zh-CN">
              <a:ea typeface="宋体" pitchFamily="2" charset="-122"/>
            </a:endParaRPr>
          </a:p>
          <a:p>
            <a:pPr defTabSz="822325" eaLnBrk="0" hangingPunct="0">
              <a:lnSpc>
                <a:spcPct val="95000"/>
              </a:lnSpc>
              <a:buClrTx/>
              <a:buFontTx/>
              <a:buNone/>
            </a:pPr>
            <a:endParaRPr lang="en-US" altLang="zh-CN">
              <a:ea typeface="宋体" pitchFamily="2" charset="-122"/>
            </a:endParaRPr>
          </a:p>
        </p:txBody>
      </p:sp>
      <p:sp>
        <p:nvSpPr>
          <p:cNvPr id="45" name="Rectangle 44"/>
          <p:cNvSpPr>
            <a:spLocks noChangeArrowheads="1"/>
          </p:cNvSpPr>
          <p:nvPr/>
        </p:nvSpPr>
        <p:spPr bwMode="blackWhite">
          <a:xfrm>
            <a:off x="7072330" y="2143116"/>
            <a:ext cx="1214446" cy="571504"/>
          </a:xfrm>
          <a:prstGeom prst="rect">
            <a:avLst/>
          </a:prstGeom>
          <a:solidFill>
            <a:srgbClr val="FF9999"/>
          </a:solidFill>
          <a:ln w="25400">
            <a:solidFill>
              <a:srgbClr val="000000"/>
            </a:solidFill>
            <a:miter lim="800000"/>
            <a:headEnd/>
            <a:tailEnd/>
          </a:ln>
        </p:spPr>
        <p:txBody>
          <a:bodyPr wrap="none" lIns="46038" tIns="46038" rIns="46038" bIns="46038" anchor="ctr"/>
          <a:lstStyle/>
          <a:p>
            <a:pPr defTabSz="822325" eaLnBrk="0" hangingPunct="0">
              <a:lnSpc>
                <a:spcPct val="95000"/>
              </a:lnSpc>
              <a:buClrTx/>
              <a:buFontTx/>
              <a:buNone/>
            </a:pPr>
            <a:r>
              <a:rPr lang="en-US" altLang="zh-CN" dirty="0" smtClean="0">
                <a:ea typeface="宋体" pitchFamily="2" charset="-122"/>
              </a:rPr>
              <a:t>redo log </a:t>
            </a:r>
          </a:p>
          <a:p>
            <a:pPr defTabSz="822325" eaLnBrk="0" hangingPunct="0">
              <a:lnSpc>
                <a:spcPct val="95000"/>
              </a:lnSpc>
              <a:buClrTx/>
              <a:buFontTx/>
              <a:buNone/>
            </a:pPr>
            <a:r>
              <a:rPr lang="en-US" altLang="zh-CN" dirty="0" smtClean="0">
                <a:ea typeface="宋体" pitchFamily="2" charset="-122"/>
              </a:rPr>
              <a:t>buffer</a:t>
            </a:r>
            <a:endParaRPr lang="zh-CN" altLang="zh-CN" dirty="0">
              <a:ea typeface="宋体" pitchFamily="2" charset="-122"/>
            </a:endParaRPr>
          </a:p>
        </p:txBody>
      </p:sp>
      <p:sp>
        <p:nvSpPr>
          <p:cNvPr id="48" name="Oval 47"/>
          <p:cNvSpPr>
            <a:spLocks noChangeArrowheads="1"/>
          </p:cNvSpPr>
          <p:nvPr/>
        </p:nvSpPr>
        <p:spPr bwMode="blackWhite">
          <a:xfrm>
            <a:off x="6500826" y="3286124"/>
            <a:ext cx="630237" cy="374650"/>
          </a:xfrm>
          <a:prstGeom prst="ellipse">
            <a:avLst/>
          </a:prstGeom>
          <a:solidFill>
            <a:srgbClr val="FFCC33"/>
          </a:solidFill>
          <a:ln w="25400">
            <a:solidFill>
              <a:srgbClr val="000000"/>
            </a:solidFill>
            <a:round/>
            <a:headEnd/>
            <a:tailEnd/>
          </a:ln>
        </p:spPr>
        <p:txBody>
          <a:bodyPr wrap="none" lIns="46038" tIns="46038" rIns="46038" bIns="46038" anchor="ctr"/>
          <a:lstStyle/>
          <a:p>
            <a:pPr defTabSz="822325" eaLnBrk="0" hangingPunct="0">
              <a:lnSpc>
                <a:spcPct val="95000"/>
              </a:lnSpc>
              <a:buClrTx/>
              <a:buFontTx/>
              <a:buNone/>
            </a:pPr>
            <a:r>
              <a:rPr lang="en-US" altLang="zh-CN" sz="1500" dirty="0">
                <a:ea typeface="宋体" pitchFamily="2" charset="-122"/>
              </a:rPr>
              <a:t>CKPT</a:t>
            </a:r>
          </a:p>
        </p:txBody>
      </p:sp>
      <p:sp>
        <p:nvSpPr>
          <p:cNvPr id="63" name="Oval 37"/>
          <p:cNvSpPr>
            <a:spLocks noChangeArrowheads="1"/>
          </p:cNvSpPr>
          <p:nvPr/>
        </p:nvSpPr>
        <p:spPr bwMode="blackWhite">
          <a:xfrm>
            <a:off x="5286380" y="4000504"/>
            <a:ext cx="635000" cy="374650"/>
          </a:xfrm>
          <a:prstGeom prst="ellipse">
            <a:avLst/>
          </a:prstGeom>
          <a:solidFill>
            <a:srgbClr val="FFCC33"/>
          </a:solidFill>
          <a:ln w="25400">
            <a:solidFill>
              <a:srgbClr val="000000"/>
            </a:solidFill>
            <a:round/>
            <a:headEnd/>
            <a:tailEnd/>
          </a:ln>
        </p:spPr>
        <p:txBody>
          <a:bodyPr wrap="none" lIns="46038" tIns="46038" rIns="46038" bIns="46038" anchor="ctr"/>
          <a:lstStyle/>
          <a:p>
            <a:pPr defTabSz="822325" eaLnBrk="0" hangingPunct="0">
              <a:lnSpc>
                <a:spcPct val="95000"/>
              </a:lnSpc>
              <a:buClrTx/>
              <a:buFontTx/>
              <a:buNone/>
            </a:pPr>
            <a:r>
              <a:rPr lang="en-US" altLang="zh-CN" sz="1500" dirty="0" err="1">
                <a:ea typeface="宋体" pitchFamily="2" charset="-122"/>
              </a:rPr>
              <a:t>DBWn</a:t>
            </a:r>
            <a:endParaRPr lang="en-US" altLang="zh-CN" sz="1500" dirty="0">
              <a:ea typeface="宋体" pitchFamily="2" charset="-122"/>
            </a:endParaRPr>
          </a:p>
        </p:txBody>
      </p:sp>
      <p:sp>
        <p:nvSpPr>
          <p:cNvPr id="65" name="Oval 40"/>
          <p:cNvSpPr>
            <a:spLocks noChangeArrowheads="1"/>
          </p:cNvSpPr>
          <p:nvPr/>
        </p:nvSpPr>
        <p:spPr bwMode="blackWhite">
          <a:xfrm>
            <a:off x="8001024" y="3786190"/>
            <a:ext cx="635000" cy="374650"/>
          </a:xfrm>
          <a:prstGeom prst="ellipse">
            <a:avLst/>
          </a:prstGeom>
          <a:solidFill>
            <a:srgbClr val="FFCC33"/>
          </a:solidFill>
          <a:ln w="25400">
            <a:solidFill>
              <a:srgbClr val="000000"/>
            </a:solidFill>
            <a:round/>
            <a:headEnd/>
            <a:tailEnd/>
          </a:ln>
        </p:spPr>
        <p:txBody>
          <a:bodyPr wrap="none" lIns="46038" tIns="46038" rIns="46038" bIns="46038" anchor="ctr"/>
          <a:lstStyle/>
          <a:p>
            <a:pPr defTabSz="822325" eaLnBrk="0" hangingPunct="0">
              <a:lnSpc>
                <a:spcPct val="95000"/>
              </a:lnSpc>
              <a:buClrTx/>
              <a:buFontTx/>
              <a:buNone/>
            </a:pPr>
            <a:r>
              <a:rPr lang="en-US" altLang="zh-CN" sz="1500">
                <a:ea typeface="宋体" pitchFamily="2" charset="-122"/>
              </a:rPr>
              <a:t>LGWR</a:t>
            </a:r>
          </a:p>
        </p:txBody>
      </p:sp>
      <p:grpSp>
        <p:nvGrpSpPr>
          <p:cNvPr id="120" name="组合 119"/>
          <p:cNvGrpSpPr/>
          <p:nvPr/>
        </p:nvGrpSpPr>
        <p:grpSpPr>
          <a:xfrm>
            <a:off x="7358082" y="4857760"/>
            <a:ext cx="1143008" cy="763039"/>
            <a:chOff x="3500430" y="4714884"/>
            <a:chExt cx="1143008" cy="763039"/>
          </a:xfrm>
        </p:grpSpPr>
        <p:grpSp>
          <p:nvGrpSpPr>
            <p:cNvPr id="70" name="Group 25"/>
            <p:cNvGrpSpPr>
              <a:grpSpLocks/>
            </p:cNvGrpSpPr>
            <p:nvPr/>
          </p:nvGrpSpPr>
          <p:grpSpPr bwMode="auto">
            <a:xfrm>
              <a:off x="3571868" y="4714884"/>
              <a:ext cx="912813" cy="654050"/>
              <a:chOff x="1070" y="1910"/>
              <a:chExt cx="532" cy="412"/>
            </a:xfrm>
          </p:grpSpPr>
          <p:sp>
            <p:nvSpPr>
              <p:cNvPr id="71" name="Rectangle 26"/>
              <p:cNvSpPr>
                <a:spLocks noChangeArrowheads="1"/>
              </p:cNvSpPr>
              <p:nvPr/>
            </p:nvSpPr>
            <p:spPr bwMode="ltGray">
              <a:xfrm>
                <a:off x="1070" y="1994"/>
                <a:ext cx="532" cy="246"/>
              </a:xfrm>
              <a:prstGeom prst="rect">
                <a:avLst/>
              </a:prstGeom>
              <a:solidFill>
                <a:srgbClr val="969696"/>
              </a:solidFill>
              <a:ln w="9525">
                <a:noFill/>
                <a:miter lim="800000"/>
                <a:headEnd/>
                <a:tailEnd/>
              </a:ln>
            </p:spPr>
            <p:txBody>
              <a:bodyPr wrap="none" anchor="ctr"/>
              <a:lstStyle/>
              <a:p>
                <a:endParaRPr lang="zh-CN" altLang="en-US">
                  <a:ea typeface="宋体" pitchFamily="2" charset="-122"/>
                </a:endParaRPr>
              </a:p>
            </p:txBody>
          </p:sp>
          <p:sp>
            <p:nvSpPr>
              <p:cNvPr id="72" name="Oval 27"/>
              <p:cNvSpPr>
                <a:spLocks noChangeArrowheads="1"/>
              </p:cNvSpPr>
              <p:nvPr/>
            </p:nvSpPr>
            <p:spPr bwMode="ltGray">
              <a:xfrm>
                <a:off x="1070" y="1910"/>
                <a:ext cx="532" cy="158"/>
              </a:xfrm>
              <a:prstGeom prst="ellipse">
                <a:avLst/>
              </a:prstGeom>
              <a:solidFill>
                <a:schemeClr val="accent1"/>
              </a:solidFill>
              <a:ln w="9525">
                <a:noFill/>
                <a:round/>
                <a:headEnd/>
                <a:tailEnd/>
              </a:ln>
            </p:spPr>
            <p:txBody>
              <a:bodyPr wrap="none" anchor="ctr"/>
              <a:lstStyle/>
              <a:p>
                <a:endParaRPr lang="zh-CN" altLang="en-US">
                  <a:ea typeface="宋体" pitchFamily="2" charset="-122"/>
                </a:endParaRPr>
              </a:p>
            </p:txBody>
          </p:sp>
          <p:sp>
            <p:nvSpPr>
              <p:cNvPr id="73" name="Oval 28"/>
              <p:cNvSpPr>
                <a:spLocks noChangeArrowheads="1"/>
              </p:cNvSpPr>
              <p:nvPr/>
            </p:nvSpPr>
            <p:spPr bwMode="ltGray">
              <a:xfrm>
                <a:off x="1070" y="2164"/>
                <a:ext cx="532" cy="158"/>
              </a:xfrm>
              <a:prstGeom prst="ellipse">
                <a:avLst/>
              </a:prstGeom>
              <a:solidFill>
                <a:srgbClr val="969696"/>
              </a:solidFill>
              <a:ln w="9525">
                <a:noFill/>
                <a:round/>
                <a:headEnd/>
                <a:tailEnd/>
              </a:ln>
            </p:spPr>
            <p:txBody>
              <a:bodyPr wrap="none" anchor="ctr"/>
              <a:lstStyle/>
              <a:p>
                <a:endParaRPr lang="zh-CN" altLang="en-US">
                  <a:ea typeface="宋体" pitchFamily="2" charset="-122"/>
                </a:endParaRPr>
              </a:p>
            </p:txBody>
          </p:sp>
        </p:grpSp>
        <p:sp>
          <p:nvSpPr>
            <p:cNvPr id="74" name="Rectangle 29"/>
            <p:cNvSpPr>
              <a:spLocks noChangeArrowheads="1"/>
            </p:cNvSpPr>
            <p:nvPr/>
          </p:nvSpPr>
          <p:spPr bwMode="auto">
            <a:xfrm>
              <a:off x="3500430" y="4786322"/>
              <a:ext cx="1143008" cy="691601"/>
            </a:xfrm>
            <a:prstGeom prst="rect">
              <a:avLst/>
            </a:prstGeom>
            <a:noFill/>
            <a:ln w="9525">
              <a:noFill/>
              <a:miter lim="800000"/>
              <a:headEnd/>
              <a:tailEnd/>
            </a:ln>
          </p:spPr>
          <p:txBody>
            <a:bodyPr wrap="square" lIns="103188" tIns="52388" rIns="103188" bIns="52388">
              <a:spAutoFit/>
            </a:bodyPr>
            <a:lstStyle/>
            <a:p>
              <a:pPr defTabSz="1041400" eaLnBrk="0" hangingPunct="0">
                <a:lnSpc>
                  <a:spcPct val="70000"/>
                </a:lnSpc>
                <a:spcBef>
                  <a:spcPct val="50000"/>
                </a:spcBef>
                <a:buClrTx/>
                <a:buFontTx/>
                <a:buNone/>
              </a:pPr>
              <a:r>
                <a:rPr lang="en-US" altLang="zh-CN" dirty="0">
                  <a:ea typeface="宋体" pitchFamily="2" charset="-122"/>
                </a:rPr>
                <a:t>Redo Log files</a:t>
              </a:r>
            </a:p>
          </p:txBody>
        </p:sp>
      </p:grpSp>
      <p:sp>
        <p:nvSpPr>
          <p:cNvPr id="75" name="Rectangle 42"/>
          <p:cNvSpPr>
            <a:spLocks noChangeArrowheads="1"/>
          </p:cNvSpPr>
          <p:nvPr/>
        </p:nvSpPr>
        <p:spPr bwMode="blackWhite">
          <a:xfrm>
            <a:off x="5357818" y="2143117"/>
            <a:ext cx="1428760" cy="571504"/>
          </a:xfrm>
          <a:prstGeom prst="rect">
            <a:avLst/>
          </a:prstGeom>
          <a:solidFill>
            <a:srgbClr val="FF9999"/>
          </a:solidFill>
          <a:ln w="25400">
            <a:solidFill>
              <a:srgbClr val="000000"/>
            </a:solidFill>
            <a:miter lim="800000"/>
            <a:headEnd/>
            <a:tailEnd/>
          </a:ln>
        </p:spPr>
        <p:txBody>
          <a:bodyPr wrap="none" lIns="46038" tIns="46038" rIns="46038" bIns="46038" anchor="ctr"/>
          <a:lstStyle/>
          <a:p>
            <a:pPr defTabSz="822325" eaLnBrk="0" hangingPunct="0">
              <a:lnSpc>
                <a:spcPct val="95000"/>
              </a:lnSpc>
              <a:buClrTx/>
              <a:buFontTx/>
              <a:buNone/>
            </a:pPr>
            <a:r>
              <a:rPr lang="en-US" altLang="zh-CN" dirty="0" smtClean="0">
                <a:ea typeface="宋体" pitchFamily="2" charset="-122"/>
              </a:rPr>
              <a:t>buffer cache</a:t>
            </a:r>
            <a:endParaRPr lang="zh-CN" altLang="zh-CN" dirty="0">
              <a:ea typeface="宋体" pitchFamily="2" charset="-122"/>
            </a:endParaRPr>
          </a:p>
        </p:txBody>
      </p:sp>
      <p:cxnSp>
        <p:nvCxnSpPr>
          <p:cNvPr id="79" name="直接箭头连接符 78"/>
          <p:cNvCxnSpPr>
            <a:stCxn id="45" idx="2"/>
            <a:endCxn id="48" idx="7"/>
          </p:cNvCxnSpPr>
          <p:nvPr/>
        </p:nvCxnSpPr>
        <p:spPr bwMode="auto">
          <a:xfrm rot="5400000">
            <a:off x="7045975" y="2707412"/>
            <a:ext cx="626370" cy="640786"/>
          </a:xfrm>
          <a:prstGeom prst="straightConnector1">
            <a:avLst/>
          </a:prstGeom>
          <a:solidFill>
            <a:schemeClr val="accent1"/>
          </a:solidFill>
          <a:ln w="22225" cap="flat" cmpd="sng" algn="ctr">
            <a:solidFill>
              <a:schemeClr val="tx1"/>
            </a:solidFill>
            <a:prstDash val="solid"/>
            <a:round/>
            <a:headEnd type="none" w="med" len="med"/>
            <a:tailEnd type="triangle" w="med" len="lg"/>
          </a:ln>
          <a:effectLst/>
        </p:spPr>
      </p:cxnSp>
      <p:sp>
        <p:nvSpPr>
          <p:cNvPr id="82" name="TextBox 81"/>
          <p:cNvSpPr txBox="1"/>
          <p:nvPr/>
        </p:nvSpPr>
        <p:spPr>
          <a:xfrm>
            <a:off x="6286512" y="2857496"/>
            <a:ext cx="1133645" cy="369332"/>
          </a:xfrm>
          <a:prstGeom prst="rect">
            <a:avLst/>
          </a:prstGeom>
          <a:noFill/>
        </p:spPr>
        <p:txBody>
          <a:bodyPr wrap="none" rtlCol="0">
            <a:spAutoFit/>
          </a:bodyPr>
          <a:lstStyle/>
          <a:p>
            <a:r>
              <a:rPr lang="en-US" altLang="zh-CN" b="0" dirty="0" smtClean="0"/>
              <a:t>1ckpt </a:t>
            </a:r>
            <a:r>
              <a:rPr lang="en-US" altLang="zh-CN" b="0" dirty="0" err="1" smtClean="0"/>
              <a:t>rba</a:t>
            </a:r>
            <a:endParaRPr lang="zh-CN" altLang="en-US" b="0" dirty="0"/>
          </a:p>
        </p:txBody>
      </p:sp>
      <p:cxnSp>
        <p:nvCxnSpPr>
          <p:cNvPr id="87" name="直接箭头连接符 86"/>
          <p:cNvCxnSpPr>
            <a:stCxn id="48" idx="3"/>
            <a:endCxn id="63" idx="7"/>
          </p:cNvCxnSpPr>
          <p:nvPr/>
        </p:nvCxnSpPr>
        <p:spPr bwMode="auto">
          <a:xfrm rot="5400000">
            <a:off x="5986023" y="3448271"/>
            <a:ext cx="449462" cy="764736"/>
          </a:xfrm>
          <a:prstGeom prst="straightConnector1">
            <a:avLst/>
          </a:prstGeom>
          <a:solidFill>
            <a:schemeClr val="accent1"/>
          </a:solidFill>
          <a:ln w="22225" cap="flat" cmpd="sng" algn="ctr">
            <a:solidFill>
              <a:schemeClr val="tx1"/>
            </a:solidFill>
            <a:prstDash val="solid"/>
            <a:round/>
            <a:headEnd type="none" w="med" len="med"/>
            <a:tailEnd type="triangle" w="med" len="lg"/>
          </a:ln>
          <a:effectLst/>
        </p:spPr>
      </p:cxnSp>
      <p:cxnSp>
        <p:nvCxnSpPr>
          <p:cNvPr id="91" name="直接箭头连接符 90"/>
          <p:cNvCxnSpPr>
            <a:stCxn id="63" idx="6"/>
            <a:endCxn id="65" idx="2"/>
          </p:cNvCxnSpPr>
          <p:nvPr/>
        </p:nvCxnSpPr>
        <p:spPr bwMode="auto">
          <a:xfrm flipV="1">
            <a:off x="5921380" y="3973515"/>
            <a:ext cx="2079644" cy="214314"/>
          </a:xfrm>
          <a:prstGeom prst="straightConnector1">
            <a:avLst/>
          </a:prstGeom>
          <a:solidFill>
            <a:schemeClr val="accent1"/>
          </a:solidFill>
          <a:ln w="22225" cap="flat" cmpd="sng" algn="ctr">
            <a:solidFill>
              <a:schemeClr val="tx1"/>
            </a:solidFill>
            <a:prstDash val="solid"/>
            <a:round/>
            <a:headEnd type="none" w="med" len="med"/>
            <a:tailEnd type="triangle" w="med" len="lg"/>
          </a:ln>
          <a:effectLst/>
        </p:spPr>
      </p:cxnSp>
      <p:cxnSp>
        <p:nvCxnSpPr>
          <p:cNvPr id="94" name="直接箭头连接符 93"/>
          <p:cNvCxnSpPr>
            <a:stCxn id="75" idx="2"/>
            <a:endCxn id="63" idx="0"/>
          </p:cNvCxnSpPr>
          <p:nvPr/>
        </p:nvCxnSpPr>
        <p:spPr bwMode="auto">
          <a:xfrm rot="5400000">
            <a:off x="5195098" y="3123403"/>
            <a:ext cx="1285883" cy="468318"/>
          </a:xfrm>
          <a:prstGeom prst="straightConnector1">
            <a:avLst/>
          </a:prstGeom>
          <a:solidFill>
            <a:schemeClr val="accent1"/>
          </a:solidFill>
          <a:ln w="22225" cap="flat" cmpd="sng" algn="ctr">
            <a:solidFill>
              <a:schemeClr val="tx1"/>
            </a:solidFill>
            <a:prstDash val="solid"/>
            <a:round/>
            <a:headEnd type="none" w="med" len="med"/>
            <a:tailEnd type="triangle" w="med" len="lg"/>
          </a:ln>
          <a:effectLst/>
        </p:spPr>
      </p:cxnSp>
      <p:cxnSp>
        <p:nvCxnSpPr>
          <p:cNvPr id="95" name="直接箭头连接符 94"/>
          <p:cNvCxnSpPr>
            <a:stCxn id="63" idx="4"/>
            <a:endCxn id="24" idx="0"/>
          </p:cNvCxnSpPr>
          <p:nvPr/>
        </p:nvCxnSpPr>
        <p:spPr bwMode="auto">
          <a:xfrm rot="16200000" flipH="1">
            <a:off x="5449497" y="4529537"/>
            <a:ext cx="458793" cy="150026"/>
          </a:xfrm>
          <a:prstGeom prst="straightConnector1">
            <a:avLst/>
          </a:prstGeom>
          <a:solidFill>
            <a:schemeClr val="accent1"/>
          </a:solidFill>
          <a:ln w="22225" cap="flat" cmpd="sng" algn="ctr">
            <a:solidFill>
              <a:schemeClr val="tx1"/>
            </a:solidFill>
            <a:prstDash val="solid"/>
            <a:round/>
            <a:headEnd type="none" w="med" len="med"/>
            <a:tailEnd type="triangle" w="med" len="lg"/>
          </a:ln>
          <a:effectLst/>
        </p:spPr>
      </p:cxnSp>
      <p:cxnSp>
        <p:nvCxnSpPr>
          <p:cNvPr id="96" name="直接箭头连接符 95"/>
          <p:cNvCxnSpPr>
            <a:stCxn id="45" idx="2"/>
            <a:endCxn id="65" idx="0"/>
          </p:cNvCxnSpPr>
          <p:nvPr/>
        </p:nvCxnSpPr>
        <p:spPr bwMode="auto">
          <a:xfrm rot="16200000" flipH="1">
            <a:off x="7463253" y="2930919"/>
            <a:ext cx="1071570" cy="638971"/>
          </a:xfrm>
          <a:prstGeom prst="straightConnector1">
            <a:avLst/>
          </a:prstGeom>
          <a:solidFill>
            <a:schemeClr val="accent1"/>
          </a:solidFill>
          <a:ln w="22225" cap="flat" cmpd="sng" algn="ctr">
            <a:solidFill>
              <a:schemeClr val="tx1"/>
            </a:solidFill>
            <a:prstDash val="solid"/>
            <a:round/>
            <a:headEnd type="none" w="med" len="med"/>
            <a:tailEnd type="triangle" w="med" len="lg"/>
          </a:ln>
          <a:effectLst/>
        </p:spPr>
      </p:cxnSp>
      <p:cxnSp>
        <p:nvCxnSpPr>
          <p:cNvPr id="132" name="直接箭头连接符 131"/>
          <p:cNvCxnSpPr>
            <a:stCxn id="65" idx="4"/>
            <a:endCxn id="72" idx="0"/>
          </p:cNvCxnSpPr>
          <p:nvPr/>
        </p:nvCxnSpPr>
        <p:spPr bwMode="auto">
          <a:xfrm rot="5400000">
            <a:off x="7753766" y="4293002"/>
            <a:ext cx="696920" cy="432597"/>
          </a:xfrm>
          <a:prstGeom prst="straightConnector1">
            <a:avLst/>
          </a:prstGeom>
          <a:solidFill>
            <a:schemeClr val="accent1"/>
          </a:solidFill>
          <a:ln w="22225" cap="flat" cmpd="sng" algn="ctr">
            <a:solidFill>
              <a:schemeClr val="tx1"/>
            </a:solidFill>
            <a:prstDash val="solid"/>
            <a:round/>
            <a:headEnd type="none" w="med" len="med"/>
            <a:tailEnd type="triangle" w="med" len="lg"/>
          </a:ln>
          <a:effectLst/>
        </p:spPr>
      </p:cxnSp>
      <p:cxnSp>
        <p:nvCxnSpPr>
          <p:cNvPr id="135" name="直接箭头连接符 134"/>
          <p:cNvCxnSpPr>
            <a:stCxn id="48" idx="4"/>
            <a:endCxn id="30" idx="0"/>
          </p:cNvCxnSpPr>
          <p:nvPr/>
        </p:nvCxnSpPr>
        <p:spPr bwMode="auto">
          <a:xfrm rot="16200000" flipH="1">
            <a:off x="6241261" y="4235458"/>
            <a:ext cx="1173173" cy="23804"/>
          </a:xfrm>
          <a:prstGeom prst="straightConnector1">
            <a:avLst/>
          </a:prstGeom>
          <a:solidFill>
            <a:schemeClr val="accent1"/>
          </a:solidFill>
          <a:ln w="22225" cap="flat" cmpd="sng" algn="ctr">
            <a:solidFill>
              <a:schemeClr val="tx1"/>
            </a:solidFill>
            <a:prstDash val="solid"/>
            <a:round/>
            <a:headEnd type="none" w="med" len="med"/>
            <a:tailEnd type="triangle" w="med" len="lg"/>
          </a:ln>
          <a:effectLst/>
        </p:spPr>
      </p:cxnSp>
      <p:sp>
        <p:nvSpPr>
          <p:cNvPr id="144" name="TextBox 143"/>
          <p:cNvSpPr txBox="1"/>
          <p:nvPr/>
        </p:nvSpPr>
        <p:spPr>
          <a:xfrm>
            <a:off x="6072198" y="3488296"/>
            <a:ext cx="312907" cy="369332"/>
          </a:xfrm>
          <a:prstGeom prst="rect">
            <a:avLst/>
          </a:prstGeom>
          <a:noFill/>
        </p:spPr>
        <p:txBody>
          <a:bodyPr wrap="none" rtlCol="0">
            <a:spAutoFit/>
          </a:bodyPr>
          <a:lstStyle/>
          <a:p>
            <a:r>
              <a:rPr lang="en-US" altLang="zh-CN" b="0" dirty="0" smtClean="0"/>
              <a:t>2</a:t>
            </a:r>
            <a:endParaRPr lang="zh-CN" altLang="en-US" b="0" dirty="0"/>
          </a:p>
        </p:txBody>
      </p:sp>
      <p:sp>
        <p:nvSpPr>
          <p:cNvPr id="145" name="TextBox 144"/>
          <p:cNvSpPr txBox="1"/>
          <p:nvPr/>
        </p:nvSpPr>
        <p:spPr>
          <a:xfrm>
            <a:off x="7215206" y="3774048"/>
            <a:ext cx="312907" cy="369332"/>
          </a:xfrm>
          <a:prstGeom prst="rect">
            <a:avLst/>
          </a:prstGeom>
          <a:noFill/>
        </p:spPr>
        <p:txBody>
          <a:bodyPr wrap="none" rtlCol="0">
            <a:spAutoFit/>
          </a:bodyPr>
          <a:lstStyle/>
          <a:p>
            <a:r>
              <a:rPr lang="en-US" altLang="zh-CN" b="0" dirty="0" smtClean="0"/>
              <a:t>3</a:t>
            </a:r>
            <a:endParaRPr lang="zh-CN" altLang="en-US" b="0" dirty="0"/>
          </a:p>
        </p:txBody>
      </p:sp>
      <p:cxnSp>
        <p:nvCxnSpPr>
          <p:cNvPr id="156" name="直接箭头连接符 155"/>
          <p:cNvCxnSpPr>
            <a:stCxn id="48" idx="4"/>
            <a:endCxn id="24" idx="7"/>
          </p:cNvCxnSpPr>
          <p:nvPr/>
        </p:nvCxnSpPr>
        <p:spPr bwMode="auto">
          <a:xfrm rot="5400000">
            <a:off x="5854808" y="3909541"/>
            <a:ext cx="1209905" cy="712371"/>
          </a:xfrm>
          <a:prstGeom prst="straightConnector1">
            <a:avLst/>
          </a:prstGeom>
          <a:solidFill>
            <a:schemeClr val="accent1"/>
          </a:solidFill>
          <a:ln w="22225" cap="flat" cmpd="sng" algn="ctr">
            <a:solidFill>
              <a:schemeClr val="tx1"/>
            </a:solidFill>
            <a:prstDash val="solid"/>
            <a:round/>
            <a:headEnd type="none" w="med" len="med"/>
            <a:tailEnd type="triangle" w="med" len="lg"/>
          </a:ln>
          <a:effectLst/>
        </p:spPr>
      </p:cxnSp>
      <p:sp>
        <p:nvSpPr>
          <p:cNvPr id="159" name="TextBox 158"/>
          <p:cNvSpPr txBox="1"/>
          <p:nvPr/>
        </p:nvSpPr>
        <p:spPr>
          <a:xfrm>
            <a:off x="7973869" y="3143248"/>
            <a:ext cx="312907" cy="369332"/>
          </a:xfrm>
          <a:prstGeom prst="rect">
            <a:avLst/>
          </a:prstGeom>
          <a:noFill/>
        </p:spPr>
        <p:txBody>
          <a:bodyPr wrap="none" rtlCol="0">
            <a:spAutoFit/>
          </a:bodyPr>
          <a:lstStyle/>
          <a:p>
            <a:r>
              <a:rPr lang="en-US" altLang="zh-CN" b="0" dirty="0" smtClean="0"/>
              <a:t>4</a:t>
            </a:r>
            <a:endParaRPr lang="zh-CN" altLang="en-US" b="0" dirty="0"/>
          </a:p>
        </p:txBody>
      </p:sp>
      <p:sp>
        <p:nvSpPr>
          <p:cNvPr id="160" name="TextBox 159"/>
          <p:cNvSpPr txBox="1"/>
          <p:nvPr/>
        </p:nvSpPr>
        <p:spPr>
          <a:xfrm>
            <a:off x="8072462" y="4357694"/>
            <a:ext cx="312907" cy="369332"/>
          </a:xfrm>
          <a:prstGeom prst="rect">
            <a:avLst/>
          </a:prstGeom>
          <a:noFill/>
        </p:spPr>
        <p:txBody>
          <a:bodyPr wrap="none" rtlCol="0">
            <a:spAutoFit/>
          </a:bodyPr>
          <a:lstStyle/>
          <a:p>
            <a:r>
              <a:rPr lang="en-US" altLang="zh-CN" b="0" dirty="0" smtClean="0"/>
              <a:t>4</a:t>
            </a:r>
            <a:endParaRPr lang="zh-CN" altLang="en-US" b="0" dirty="0"/>
          </a:p>
        </p:txBody>
      </p:sp>
      <p:sp>
        <p:nvSpPr>
          <p:cNvPr id="161" name="TextBox 160"/>
          <p:cNvSpPr txBox="1"/>
          <p:nvPr/>
        </p:nvSpPr>
        <p:spPr>
          <a:xfrm>
            <a:off x="5572132" y="3286124"/>
            <a:ext cx="312907" cy="369332"/>
          </a:xfrm>
          <a:prstGeom prst="rect">
            <a:avLst/>
          </a:prstGeom>
          <a:noFill/>
        </p:spPr>
        <p:txBody>
          <a:bodyPr wrap="none" rtlCol="0">
            <a:spAutoFit/>
          </a:bodyPr>
          <a:lstStyle/>
          <a:p>
            <a:r>
              <a:rPr lang="en-US" altLang="zh-CN" b="0" dirty="0" smtClean="0"/>
              <a:t>5</a:t>
            </a:r>
            <a:endParaRPr lang="zh-CN" altLang="en-US" b="0" dirty="0"/>
          </a:p>
        </p:txBody>
      </p:sp>
      <p:sp>
        <p:nvSpPr>
          <p:cNvPr id="162" name="TextBox 161"/>
          <p:cNvSpPr txBox="1"/>
          <p:nvPr/>
        </p:nvSpPr>
        <p:spPr>
          <a:xfrm>
            <a:off x="5357818" y="4357694"/>
            <a:ext cx="312907" cy="369332"/>
          </a:xfrm>
          <a:prstGeom prst="rect">
            <a:avLst/>
          </a:prstGeom>
          <a:noFill/>
        </p:spPr>
        <p:txBody>
          <a:bodyPr wrap="none" rtlCol="0">
            <a:spAutoFit/>
          </a:bodyPr>
          <a:lstStyle/>
          <a:p>
            <a:r>
              <a:rPr lang="en-US" altLang="zh-CN" b="0" dirty="0" smtClean="0"/>
              <a:t>5</a:t>
            </a:r>
            <a:endParaRPr lang="zh-CN" altLang="en-US" b="0" dirty="0"/>
          </a:p>
        </p:txBody>
      </p:sp>
      <p:sp>
        <p:nvSpPr>
          <p:cNvPr id="163" name="TextBox 162"/>
          <p:cNvSpPr txBox="1"/>
          <p:nvPr/>
        </p:nvSpPr>
        <p:spPr>
          <a:xfrm>
            <a:off x="6072198" y="4286256"/>
            <a:ext cx="312907" cy="369332"/>
          </a:xfrm>
          <a:prstGeom prst="rect">
            <a:avLst/>
          </a:prstGeom>
          <a:noFill/>
        </p:spPr>
        <p:txBody>
          <a:bodyPr wrap="none" rtlCol="0">
            <a:spAutoFit/>
          </a:bodyPr>
          <a:lstStyle/>
          <a:p>
            <a:r>
              <a:rPr lang="en-US" altLang="zh-CN" b="0" dirty="0" smtClean="0"/>
              <a:t>6</a:t>
            </a:r>
            <a:endParaRPr lang="zh-CN" altLang="en-US" b="0" dirty="0"/>
          </a:p>
        </p:txBody>
      </p:sp>
      <p:sp>
        <p:nvSpPr>
          <p:cNvPr id="164" name="TextBox 163"/>
          <p:cNvSpPr txBox="1"/>
          <p:nvPr/>
        </p:nvSpPr>
        <p:spPr>
          <a:xfrm>
            <a:off x="6786578" y="4357694"/>
            <a:ext cx="312907" cy="369332"/>
          </a:xfrm>
          <a:prstGeom prst="rect">
            <a:avLst/>
          </a:prstGeom>
          <a:noFill/>
        </p:spPr>
        <p:txBody>
          <a:bodyPr wrap="none" rtlCol="0">
            <a:spAutoFit/>
          </a:bodyPr>
          <a:lstStyle/>
          <a:p>
            <a:r>
              <a:rPr lang="en-US" altLang="zh-CN" b="0" dirty="0" smtClean="0"/>
              <a:t>6</a:t>
            </a:r>
            <a:endParaRPr lang="zh-CN" altLang="en-US" b="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SMON</a:t>
            </a:r>
            <a:endParaRPr lang="zh-CN" altLang="en-US" dirty="0"/>
          </a:p>
        </p:txBody>
      </p:sp>
      <p:sp>
        <p:nvSpPr>
          <p:cNvPr id="3" name="内容占位符 2"/>
          <p:cNvSpPr>
            <a:spLocks noGrp="1"/>
          </p:cNvSpPr>
          <p:nvPr>
            <p:ph idx="1"/>
          </p:nvPr>
        </p:nvSpPr>
        <p:spPr/>
        <p:txBody>
          <a:bodyPr/>
          <a:lstStyle/>
          <a:p>
            <a:r>
              <a:rPr lang="en-US" altLang="zh-CN" dirty="0" smtClean="0"/>
              <a:t>instance recovery</a:t>
            </a:r>
          </a:p>
          <a:p>
            <a:pPr lvl="1"/>
            <a:r>
              <a:rPr lang="zh-CN" altLang="en-US" dirty="0" smtClean="0"/>
              <a:t>分析</a:t>
            </a:r>
            <a:r>
              <a:rPr lang="en-US" altLang="zh-CN" dirty="0" smtClean="0"/>
              <a:t>online redo log</a:t>
            </a:r>
          </a:p>
          <a:p>
            <a:pPr lvl="1"/>
            <a:r>
              <a:rPr lang="en-US" altLang="zh-CN" dirty="0" smtClean="0"/>
              <a:t>cache recovery(roll forward)</a:t>
            </a:r>
          </a:p>
          <a:p>
            <a:pPr lvl="1"/>
            <a:r>
              <a:rPr lang="en-US" altLang="zh-CN" dirty="0" smtClean="0"/>
              <a:t>transaction recovery(roll back)</a:t>
            </a:r>
          </a:p>
          <a:p>
            <a:r>
              <a:rPr lang="en-US" altLang="zh-CN" dirty="0" err="1" smtClean="0"/>
              <a:t>datafile</a:t>
            </a:r>
            <a:r>
              <a:rPr lang="zh-CN" altLang="en-US" dirty="0" smtClean="0"/>
              <a:t>空间维护</a:t>
            </a:r>
            <a:endParaRPr lang="en-US" altLang="zh-CN" dirty="0" smtClean="0"/>
          </a:p>
          <a:p>
            <a:r>
              <a:rPr lang="zh-CN" altLang="en-US" dirty="0" smtClean="0"/>
              <a:t>释放临时段</a:t>
            </a:r>
            <a:endParaRPr lang="zh-CN" altLang="en-US" dirty="0"/>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22</a:t>
            </a:fld>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PMON</a:t>
            </a:r>
            <a:endParaRPr lang="zh-CN" altLang="en-US" dirty="0"/>
          </a:p>
        </p:txBody>
      </p:sp>
      <p:sp>
        <p:nvSpPr>
          <p:cNvPr id="3" name="内容占位符 2"/>
          <p:cNvSpPr>
            <a:spLocks noGrp="1"/>
          </p:cNvSpPr>
          <p:nvPr>
            <p:ph idx="1"/>
          </p:nvPr>
        </p:nvSpPr>
        <p:spPr/>
        <p:txBody>
          <a:bodyPr/>
          <a:lstStyle/>
          <a:p>
            <a:r>
              <a:rPr lang="zh-CN" altLang="en-US" dirty="0" smtClean="0"/>
              <a:t>为失败</a:t>
            </a:r>
            <a:r>
              <a:rPr lang="en-US" altLang="zh-CN" dirty="0" smtClean="0"/>
              <a:t>server process</a:t>
            </a:r>
            <a:r>
              <a:rPr lang="zh-CN" altLang="en-US" dirty="0" smtClean="0"/>
              <a:t>清理现场</a:t>
            </a:r>
            <a:endParaRPr lang="en-US" altLang="zh-CN" dirty="0" smtClean="0"/>
          </a:p>
          <a:p>
            <a:pPr lvl="1"/>
            <a:r>
              <a:rPr lang="zh-CN" altLang="en-US" dirty="0" smtClean="0"/>
              <a:t>回滚事务</a:t>
            </a:r>
            <a:endParaRPr lang="en-US" altLang="zh-CN" dirty="0" smtClean="0"/>
          </a:p>
          <a:p>
            <a:pPr lvl="1"/>
            <a:r>
              <a:rPr lang="zh-CN" altLang="en-US" dirty="0" smtClean="0"/>
              <a:t>释放锁：表、行</a:t>
            </a:r>
            <a:endParaRPr lang="en-US" altLang="zh-CN" dirty="0" smtClean="0"/>
          </a:p>
          <a:p>
            <a:pPr lvl="1"/>
            <a:r>
              <a:rPr lang="zh-CN" altLang="en-US" dirty="0" smtClean="0"/>
              <a:t>释放其它资源</a:t>
            </a:r>
            <a:endParaRPr lang="en-US" altLang="zh-CN" dirty="0" smtClean="0"/>
          </a:p>
          <a:p>
            <a:r>
              <a:rPr lang="zh-CN" altLang="en-US" dirty="0" smtClean="0"/>
              <a:t>协助</a:t>
            </a:r>
            <a:r>
              <a:rPr lang="en-US" altLang="zh-CN" dirty="0" smtClean="0"/>
              <a:t>PMON</a:t>
            </a:r>
            <a:r>
              <a:rPr lang="zh-CN" altLang="en-US" dirty="0" smtClean="0"/>
              <a:t>：</a:t>
            </a:r>
            <a:endParaRPr lang="en-US" altLang="zh-CN" dirty="0" smtClean="0"/>
          </a:p>
          <a:p>
            <a:pPr lvl="1"/>
            <a:r>
              <a:rPr lang="en-US" altLang="zh-CN" dirty="0" smtClean="0"/>
              <a:t>kill session</a:t>
            </a:r>
          </a:p>
          <a:p>
            <a:pPr lvl="1"/>
            <a:r>
              <a:rPr lang="en-US" altLang="zh-CN" dirty="0" smtClean="0"/>
              <a:t>kill server process</a:t>
            </a:r>
            <a:endParaRPr lang="zh-CN" altLang="en-US" dirty="0"/>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23</a:t>
            </a:fld>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ARCn</a:t>
            </a:r>
            <a:endParaRPr lang="zh-CN" altLang="en-US" dirty="0"/>
          </a:p>
        </p:txBody>
      </p:sp>
      <p:sp>
        <p:nvSpPr>
          <p:cNvPr id="3" name="内容占位符 2"/>
          <p:cNvSpPr>
            <a:spLocks noGrp="1"/>
          </p:cNvSpPr>
          <p:nvPr>
            <p:ph idx="1"/>
          </p:nvPr>
        </p:nvSpPr>
        <p:spPr>
          <a:xfrm>
            <a:off x="457200" y="1628775"/>
            <a:ext cx="8229600" cy="3228985"/>
          </a:xfrm>
        </p:spPr>
        <p:txBody>
          <a:bodyPr/>
          <a:lstStyle/>
          <a:p>
            <a:r>
              <a:rPr lang="zh-CN" altLang="en-US" dirty="0" smtClean="0"/>
              <a:t>归档模式</a:t>
            </a:r>
            <a:endParaRPr lang="en-US" altLang="zh-CN" dirty="0" smtClean="0"/>
          </a:p>
          <a:p>
            <a:r>
              <a:rPr lang="zh-CN" altLang="en-US" dirty="0" smtClean="0"/>
              <a:t>增加</a:t>
            </a:r>
            <a:r>
              <a:rPr lang="en-US" altLang="zh-CN" dirty="0" err="1" smtClean="0"/>
              <a:t>ARCn</a:t>
            </a:r>
            <a:r>
              <a:rPr lang="zh-CN" altLang="en-US" dirty="0" smtClean="0"/>
              <a:t>，加快归档速度</a:t>
            </a:r>
            <a:endParaRPr lang="en-US" altLang="zh-CN" dirty="0" smtClean="0"/>
          </a:p>
          <a:p>
            <a:r>
              <a:rPr lang="zh-CN" altLang="en-US" dirty="0" smtClean="0"/>
              <a:t>保留</a:t>
            </a:r>
            <a:r>
              <a:rPr lang="en-US" altLang="zh-CN" dirty="0" smtClean="0"/>
              <a:t>redo log</a:t>
            </a:r>
            <a:r>
              <a:rPr lang="zh-CN" altLang="en-US" dirty="0" smtClean="0"/>
              <a:t>文件</a:t>
            </a:r>
            <a:endParaRPr lang="en-US" altLang="zh-CN" dirty="0" smtClean="0"/>
          </a:p>
          <a:p>
            <a:pPr lvl="1"/>
            <a:r>
              <a:rPr lang="en-US" altLang="zh-CN" dirty="0" smtClean="0"/>
              <a:t>redo log</a:t>
            </a:r>
            <a:r>
              <a:rPr lang="zh-CN" altLang="en-US" dirty="0" smtClean="0"/>
              <a:t>被归档后才能重新使用</a:t>
            </a:r>
            <a:endParaRPr lang="en-US" altLang="zh-CN" dirty="0" smtClean="0"/>
          </a:p>
          <a:p>
            <a:r>
              <a:rPr lang="zh-CN" altLang="en-US" dirty="0" smtClean="0"/>
              <a:t>触发：</a:t>
            </a:r>
            <a:endParaRPr lang="en-US" altLang="zh-CN" dirty="0" smtClean="0"/>
          </a:p>
          <a:p>
            <a:pPr lvl="1"/>
            <a:r>
              <a:rPr lang="zh-CN" altLang="en-US" dirty="0" smtClean="0"/>
              <a:t>日志切换</a:t>
            </a:r>
            <a:endParaRPr lang="en-US" altLang="zh-CN" dirty="0" smtClean="0"/>
          </a:p>
          <a:p>
            <a:pPr lvl="1"/>
            <a:endParaRPr lang="zh-CN" altLang="en-US" dirty="0"/>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24</a:t>
            </a:fld>
            <a:endParaRPr lang="en-US" altLang="zh-CN" dirty="0"/>
          </a:p>
        </p:txBody>
      </p:sp>
      <p:sp>
        <p:nvSpPr>
          <p:cNvPr id="12" name="灯片编号占位符 4"/>
          <p:cNvSpPr txBox="1">
            <a:spLocks/>
          </p:cNvSpPr>
          <p:nvPr/>
        </p:nvSpPr>
        <p:spPr bwMode="auto">
          <a:xfrm>
            <a:off x="6831013" y="64008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2F89BA8-FAC5-4552-A416-F22196287025}" type="slidenum">
              <a:rPr kumimoji="0" lang="en-US" altLang="zh-CN" sz="1000" b="0" i="0" u="none" strike="noStrike" kern="1200" cap="none" spc="0" normalizeH="0" baseline="0" noProof="0" smtClean="0">
                <a:ln>
                  <a:noFill/>
                </a:ln>
                <a:solidFill>
                  <a:srgbClr val="5F5F5F"/>
                </a:solidFill>
                <a:effectLst/>
                <a:uLnTx/>
                <a:uFillTx/>
                <a:latin typeface="Arial Black"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000" b="0" i="0" u="none" strike="noStrike" kern="1200" cap="none" spc="0" normalizeH="0" baseline="0" noProof="0" dirty="0">
              <a:ln>
                <a:noFill/>
              </a:ln>
              <a:solidFill>
                <a:srgbClr val="5F5F5F"/>
              </a:solidFill>
              <a:effectLst/>
              <a:uLnTx/>
              <a:uFillTx/>
              <a:latin typeface="Arial Black" pitchFamily="34" charset="0"/>
              <a:ea typeface="宋体" pitchFamily="2" charset="-122"/>
              <a:cs typeface="+mn-cs"/>
            </a:endParaRPr>
          </a:p>
        </p:txBody>
      </p:sp>
      <p:grpSp>
        <p:nvGrpSpPr>
          <p:cNvPr id="39" name="组合 38"/>
          <p:cNvGrpSpPr/>
          <p:nvPr/>
        </p:nvGrpSpPr>
        <p:grpSpPr>
          <a:xfrm>
            <a:off x="1707815" y="4000504"/>
            <a:ext cx="7007589" cy="2428892"/>
            <a:chOff x="1850659" y="4286258"/>
            <a:chExt cx="7007589" cy="2428892"/>
          </a:xfrm>
        </p:grpSpPr>
        <p:sp>
          <p:nvSpPr>
            <p:cNvPr id="7" name="任意多边形 6"/>
            <p:cNvSpPr/>
            <p:nvPr/>
          </p:nvSpPr>
          <p:spPr bwMode="auto">
            <a:xfrm>
              <a:off x="1850659" y="4786322"/>
              <a:ext cx="6936183" cy="1327327"/>
            </a:xfrm>
            <a:custGeom>
              <a:avLst/>
              <a:gdLst>
                <a:gd name="connsiteX0" fmla="*/ 0 w 5997389"/>
                <a:gd name="connsiteY0" fmla="*/ 1147482 h 1286434"/>
                <a:gd name="connsiteX1" fmla="*/ 672353 w 5997389"/>
                <a:gd name="connsiteY1" fmla="*/ 811305 h 1286434"/>
                <a:gd name="connsiteX2" fmla="*/ 1385047 w 5997389"/>
                <a:gd name="connsiteY2" fmla="*/ 703729 h 1286434"/>
                <a:gd name="connsiteX3" fmla="*/ 2689412 w 5997389"/>
                <a:gd name="connsiteY3" fmla="*/ 1281952 h 1286434"/>
                <a:gd name="connsiteX4" fmla="*/ 4101353 w 5997389"/>
                <a:gd name="connsiteY4" fmla="*/ 730623 h 1286434"/>
                <a:gd name="connsiteX5" fmla="*/ 5029200 w 5997389"/>
                <a:gd name="connsiteY5" fmla="*/ 17929 h 1286434"/>
                <a:gd name="connsiteX6" fmla="*/ 5849471 w 5997389"/>
                <a:gd name="connsiteY6" fmla="*/ 623047 h 1286434"/>
                <a:gd name="connsiteX7" fmla="*/ 5916706 w 5997389"/>
                <a:gd name="connsiteY7" fmla="*/ 676835 h 128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97389" h="1286434">
                  <a:moveTo>
                    <a:pt x="0" y="1147482"/>
                  </a:moveTo>
                  <a:cubicBezTo>
                    <a:pt x="220756" y="1016373"/>
                    <a:pt x="441512" y="885264"/>
                    <a:pt x="672353" y="811305"/>
                  </a:cubicBezTo>
                  <a:cubicBezTo>
                    <a:pt x="903194" y="737346"/>
                    <a:pt x="1048871" y="625288"/>
                    <a:pt x="1385047" y="703729"/>
                  </a:cubicBezTo>
                  <a:cubicBezTo>
                    <a:pt x="1721223" y="782170"/>
                    <a:pt x="2236694" y="1277470"/>
                    <a:pt x="2689412" y="1281952"/>
                  </a:cubicBezTo>
                  <a:cubicBezTo>
                    <a:pt x="3142130" y="1286434"/>
                    <a:pt x="3711388" y="941293"/>
                    <a:pt x="4101353" y="730623"/>
                  </a:cubicBezTo>
                  <a:cubicBezTo>
                    <a:pt x="4491318" y="519953"/>
                    <a:pt x="4737847" y="35858"/>
                    <a:pt x="5029200" y="17929"/>
                  </a:cubicBezTo>
                  <a:cubicBezTo>
                    <a:pt x="5320553" y="0"/>
                    <a:pt x="5701553" y="513229"/>
                    <a:pt x="5849471" y="623047"/>
                  </a:cubicBezTo>
                  <a:cubicBezTo>
                    <a:pt x="5997389" y="732865"/>
                    <a:pt x="5957047" y="704850"/>
                    <a:pt x="5916706" y="676835"/>
                  </a:cubicBezTo>
                </a:path>
              </a:pathLst>
            </a:cu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grpSp>
          <p:nvGrpSpPr>
            <p:cNvPr id="8" name="Group 16"/>
            <p:cNvGrpSpPr>
              <a:grpSpLocks/>
            </p:cNvGrpSpPr>
            <p:nvPr/>
          </p:nvGrpSpPr>
          <p:grpSpPr bwMode="auto">
            <a:xfrm>
              <a:off x="7358082" y="4286258"/>
              <a:ext cx="714380" cy="654050"/>
              <a:chOff x="1070" y="1910"/>
              <a:chExt cx="532" cy="412"/>
            </a:xfrm>
          </p:grpSpPr>
          <p:sp>
            <p:nvSpPr>
              <p:cNvPr id="9" name="Rectangle 17"/>
              <p:cNvSpPr>
                <a:spLocks noChangeArrowheads="1"/>
              </p:cNvSpPr>
              <p:nvPr/>
            </p:nvSpPr>
            <p:spPr bwMode="ltGray">
              <a:xfrm>
                <a:off x="1070" y="1994"/>
                <a:ext cx="532" cy="246"/>
              </a:xfrm>
              <a:prstGeom prst="rect">
                <a:avLst/>
              </a:prstGeom>
              <a:solidFill>
                <a:srgbClr val="969696"/>
              </a:solidFill>
              <a:ln w="9525">
                <a:noFill/>
                <a:miter lim="800000"/>
                <a:headEnd/>
                <a:tailEnd/>
              </a:ln>
            </p:spPr>
            <p:txBody>
              <a:bodyPr wrap="none" anchor="ctr"/>
              <a:lstStyle/>
              <a:p>
                <a:endParaRPr lang="zh-CN" altLang="en-US">
                  <a:ea typeface="宋体" pitchFamily="2" charset="-122"/>
                </a:endParaRPr>
              </a:p>
            </p:txBody>
          </p:sp>
          <p:sp>
            <p:nvSpPr>
              <p:cNvPr id="10" name="Oval 18"/>
              <p:cNvSpPr>
                <a:spLocks noChangeArrowheads="1"/>
              </p:cNvSpPr>
              <p:nvPr/>
            </p:nvSpPr>
            <p:spPr bwMode="ltGray">
              <a:xfrm>
                <a:off x="1070" y="1910"/>
                <a:ext cx="532" cy="158"/>
              </a:xfrm>
              <a:prstGeom prst="ellipse">
                <a:avLst/>
              </a:prstGeom>
              <a:solidFill>
                <a:schemeClr val="accent1"/>
              </a:solidFill>
              <a:ln w="9525">
                <a:noFill/>
                <a:round/>
                <a:headEnd/>
                <a:tailEnd/>
              </a:ln>
            </p:spPr>
            <p:txBody>
              <a:bodyPr wrap="none" anchor="ctr"/>
              <a:lstStyle/>
              <a:p>
                <a:endParaRPr lang="zh-CN" altLang="en-US">
                  <a:ea typeface="宋体" pitchFamily="2" charset="-122"/>
                </a:endParaRPr>
              </a:p>
            </p:txBody>
          </p:sp>
          <p:sp>
            <p:nvSpPr>
              <p:cNvPr id="11" name="Oval 19"/>
              <p:cNvSpPr>
                <a:spLocks noChangeArrowheads="1"/>
              </p:cNvSpPr>
              <p:nvPr/>
            </p:nvSpPr>
            <p:spPr bwMode="ltGray">
              <a:xfrm>
                <a:off x="1070" y="2164"/>
                <a:ext cx="532" cy="158"/>
              </a:xfrm>
              <a:prstGeom prst="ellipse">
                <a:avLst/>
              </a:prstGeom>
              <a:solidFill>
                <a:srgbClr val="969696"/>
              </a:solidFill>
              <a:ln w="9525">
                <a:noFill/>
                <a:round/>
                <a:headEnd/>
                <a:tailEnd/>
              </a:ln>
            </p:spPr>
            <p:txBody>
              <a:bodyPr wrap="none" anchor="ctr"/>
              <a:lstStyle/>
              <a:p>
                <a:endParaRPr lang="zh-CN" altLang="en-US">
                  <a:ea typeface="宋体" pitchFamily="2" charset="-122"/>
                </a:endParaRPr>
              </a:p>
            </p:txBody>
          </p:sp>
        </p:grpSp>
        <p:sp>
          <p:nvSpPr>
            <p:cNvPr id="13" name="Rectangle 30"/>
            <p:cNvSpPr>
              <a:spLocks noChangeArrowheads="1"/>
            </p:cNvSpPr>
            <p:nvPr/>
          </p:nvSpPr>
          <p:spPr bwMode="auto">
            <a:xfrm>
              <a:off x="6500826" y="6344014"/>
              <a:ext cx="2357422" cy="299698"/>
            </a:xfrm>
            <a:prstGeom prst="rect">
              <a:avLst/>
            </a:prstGeom>
            <a:noFill/>
            <a:ln w="9525">
              <a:noFill/>
              <a:miter lim="800000"/>
              <a:headEnd/>
              <a:tailEnd/>
            </a:ln>
          </p:spPr>
          <p:txBody>
            <a:bodyPr wrap="square" lIns="103188" tIns="52388" rIns="103188" bIns="52388">
              <a:spAutoFit/>
            </a:bodyPr>
            <a:lstStyle/>
            <a:p>
              <a:pPr defTabSz="1041400" eaLnBrk="0" hangingPunct="0">
                <a:lnSpc>
                  <a:spcPct val="70000"/>
                </a:lnSpc>
                <a:spcBef>
                  <a:spcPct val="50000"/>
                </a:spcBef>
                <a:buClrTx/>
                <a:buFontTx/>
                <a:buNone/>
              </a:pPr>
              <a:r>
                <a:rPr lang="en-US" altLang="zh-CN" dirty="0" smtClean="0">
                  <a:ea typeface="宋体" pitchFamily="2" charset="-122"/>
                </a:rPr>
                <a:t>Online redo logs</a:t>
              </a:r>
              <a:endParaRPr lang="en-US" altLang="zh-CN" dirty="0">
                <a:ea typeface="宋体" pitchFamily="2" charset="-122"/>
              </a:endParaRPr>
            </a:p>
          </p:txBody>
        </p:sp>
        <p:grpSp>
          <p:nvGrpSpPr>
            <p:cNvPr id="14" name="Group 16"/>
            <p:cNvGrpSpPr>
              <a:grpSpLocks/>
            </p:cNvGrpSpPr>
            <p:nvPr/>
          </p:nvGrpSpPr>
          <p:grpSpPr bwMode="auto">
            <a:xfrm>
              <a:off x="6565281" y="5275280"/>
              <a:ext cx="714380" cy="654051"/>
              <a:chOff x="1118" y="2038"/>
              <a:chExt cx="532" cy="412"/>
            </a:xfrm>
          </p:grpSpPr>
          <p:sp>
            <p:nvSpPr>
              <p:cNvPr id="15" name="Rectangle 17"/>
              <p:cNvSpPr>
                <a:spLocks noChangeArrowheads="1"/>
              </p:cNvSpPr>
              <p:nvPr/>
            </p:nvSpPr>
            <p:spPr bwMode="ltGray">
              <a:xfrm>
                <a:off x="1118" y="2122"/>
                <a:ext cx="532" cy="246"/>
              </a:xfrm>
              <a:prstGeom prst="rect">
                <a:avLst/>
              </a:prstGeom>
              <a:solidFill>
                <a:srgbClr val="969696"/>
              </a:solidFill>
              <a:ln w="9525">
                <a:noFill/>
                <a:miter lim="800000"/>
                <a:headEnd/>
                <a:tailEnd/>
              </a:ln>
            </p:spPr>
            <p:txBody>
              <a:bodyPr wrap="none" anchor="ctr"/>
              <a:lstStyle/>
              <a:p>
                <a:endParaRPr lang="zh-CN" altLang="en-US">
                  <a:ea typeface="宋体" pitchFamily="2" charset="-122"/>
                </a:endParaRPr>
              </a:p>
            </p:txBody>
          </p:sp>
          <p:sp>
            <p:nvSpPr>
              <p:cNvPr id="16" name="Oval 18"/>
              <p:cNvSpPr>
                <a:spLocks noChangeArrowheads="1"/>
              </p:cNvSpPr>
              <p:nvPr/>
            </p:nvSpPr>
            <p:spPr bwMode="ltGray">
              <a:xfrm>
                <a:off x="1118" y="2038"/>
                <a:ext cx="532" cy="158"/>
              </a:xfrm>
              <a:prstGeom prst="ellipse">
                <a:avLst/>
              </a:prstGeom>
              <a:solidFill>
                <a:schemeClr val="accent1"/>
              </a:solidFill>
              <a:ln w="9525">
                <a:noFill/>
                <a:round/>
                <a:headEnd/>
                <a:tailEnd/>
              </a:ln>
            </p:spPr>
            <p:txBody>
              <a:bodyPr wrap="none" anchor="ctr"/>
              <a:lstStyle/>
              <a:p>
                <a:endParaRPr lang="zh-CN" altLang="en-US">
                  <a:ea typeface="宋体" pitchFamily="2" charset="-122"/>
                </a:endParaRPr>
              </a:p>
            </p:txBody>
          </p:sp>
          <p:sp>
            <p:nvSpPr>
              <p:cNvPr id="17" name="Oval 19"/>
              <p:cNvSpPr>
                <a:spLocks noChangeArrowheads="1"/>
              </p:cNvSpPr>
              <p:nvPr/>
            </p:nvSpPr>
            <p:spPr bwMode="ltGray">
              <a:xfrm>
                <a:off x="1118" y="2292"/>
                <a:ext cx="532" cy="158"/>
              </a:xfrm>
              <a:prstGeom prst="ellipse">
                <a:avLst/>
              </a:prstGeom>
              <a:solidFill>
                <a:srgbClr val="969696"/>
              </a:solidFill>
              <a:ln w="9525">
                <a:noFill/>
                <a:round/>
                <a:headEnd/>
                <a:tailEnd/>
              </a:ln>
            </p:spPr>
            <p:txBody>
              <a:bodyPr wrap="none" anchor="ctr"/>
              <a:lstStyle/>
              <a:p>
                <a:endParaRPr lang="zh-CN" altLang="en-US">
                  <a:ea typeface="宋体" pitchFamily="2" charset="-122"/>
                </a:endParaRPr>
              </a:p>
            </p:txBody>
          </p:sp>
        </p:grpSp>
        <p:grpSp>
          <p:nvGrpSpPr>
            <p:cNvPr id="18" name="Group 16"/>
            <p:cNvGrpSpPr>
              <a:grpSpLocks/>
            </p:cNvGrpSpPr>
            <p:nvPr/>
          </p:nvGrpSpPr>
          <p:grpSpPr bwMode="auto">
            <a:xfrm>
              <a:off x="8066016" y="5275274"/>
              <a:ext cx="714380" cy="654050"/>
              <a:chOff x="1012" y="1993"/>
              <a:chExt cx="532" cy="412"/>
            </a:xfrm>
          </p:grpSpPr>
          <p:sp>
            <p:nvSpPr>
              <p:cNvPr id="19" name="Rectangle 17"/>
              <p:cNvSpPr>
                <a:spLocks noChangeArrowheads="1"/>
              </p:cNvSpPr>
              <p:nvPr/>
            </p:nvSpPr>
            <p:spPr bwMode="ltGray">
              <a:xfrm>
                <a:off x="1012" y="2077"/>
                <a:ext cx="532" cy="246"/>
              </a:xfrm>
              <a:prstGeom prst="rect">
                <a:avLst/>
              </a:prstGeom>
              <a:solidFill>
                <a:srgbClr val="969696"/>
              </a:solidFill>
              <a:ln w="9525">
                <a:noFill/>
                <a:miter lim="800000"/>
                <a:headEnd/>
                <a:tailEnd/>
              </a:ln>
            </p:spPr>
            <p:txBody>
              <a:bodyPr wrap="none" anchor="ctr"/>
              <a:lstStyle/>
              <a:p>
                <a:endParaRPr lang="zh-CN" altLang="en-US">
                  <a:ea typeface="宋体" pitchFamily="2" charset="-122"/>
                </a:endParaRPr>
              </a:p>
            </p:txBody>
          </p:sp>
          <p:sp>
            <p:nvSpPr>
              <p:cNvPr id="20" name="Oval 18"/>
              <p:cNvSpPr>
                <a:spLocks noChangeArrowheads="1"/>
              </p:cNvSpPr>
              <p:nvPr/>
            </p:nvSpPr>
            <p:spPr bwMode="ltGray">
              <a:xfrm>
                <a:off x="1012" y="1993"/>
                <a:ext cx="532" cy="158"/>
              </a:xfrm>
              <a:prstGeom prst="ellipse">
                <a:avLst/>
              </a:prstGeom>
              <a:solidFill>
                <a:schemeClr val="accent1"/>
              </a:solidFill>
              <a:ln w="9525">
                <a:noFill/>
                <a:round/>
                <a:headEnd/>
                <a:tailEnd/>
              </a:ln>
            </p:spPr>
            <p:txBody>
              <a:bodyPr wrap="none" anchor="ctr"/>
              <a:lstStyle/>
              <a:p>
                <a:endParaRPr lang="zh-CN" altLang="en-US">
                  <a:ea typeface="宋体" pitchFamily="2" charset="-122"/>
                </a:endParaRPr>
              </a:p>
            </p:txBody>
          </p:sp>
          <p:sp>
            <p:nvSpPr>
              <p:cNvPr id="21" name="Oval 19"/>
              <p:cNvSpPr>
                <a:spLocks noChangeArrowheads="1"/>
              </p:cNvSpPr>
              <p:nvPr/>
            </p:nvSpPr>
            <p:spPr bwMode="ltGray">
              <a:xfrm>
                <a:off x="1012" y="2247"/>
                <a:ext cx="532" cy="158"/>
              </a:xfrm>
              <a:prstGeom prst="ellipse">
                <a:avLst/>
              </a:prstGeom>
              <a:solidFill>
                <a:srgbClr val="969696"/>
              </a:solidFill>
              <a:ln w="9525">
                <a:noFill/>
                <a:round/>
                <a:headEnd/>
                <a:tailEnd/>
              </a:ln>
            </p:spPr>
            <p:txBody>
              <a:bodyPr wrap="none" anchor="ctr"/>
              <a:lstStyle/>
              <a:p>
                <a:endParaRPr lang="zh-CN" altLang="en-US">
                  <a:ea typeface="宋体" pitchFamily="2" charset="-122"/>
                </a:endParaRPr>
              </a:p>
            </p:txBody>
          </p:sp>
        </p:grpSp>
        <p:grpSp>
          <p:nvGrpSpPr>
            <p:cNvPr id="22" name="Group 16"/>
            <p:cNvGrpSpPr>
              <a:grpSpLocks/>
            </p:cNvGrpSpPr>
            <p:nvPr/>
          </p:nvGrpSpPr>
          <p:grpSpPr bwMode="auto">
            <a:xfrm>
              <a:off x="5000628" y="5643578"/>
              <a:ext cx="714380" cy="654050"/>
              <a:chOff x="1070" y="1910"/>
              <a:chExt cx="532" cy="412"/>
            </a:xfrm>
          </p:grpSpPr>
          <p:sp>
            <p:nvSpPr>
              <p:cNvPr id="23" name="Rectangle 17"/>
              <p:cNvSpPr>
                <a:spLocks noChangeArrowheads="1"/>
              </p:cNvSpPr>
              <p:nvPr/>
            </p:nvSpPr>
            <p:spPr bwMode="ltGray">
              <a:xfrm>
                <a:off x="1070" y="1994"/>
                <a:ext cx="532" cy="246"/>
              </a:xfrm>
              <a:prstGeom prst="rect">
                <a:avLst/>
              </a:prstGeom>
              <a:solidFill>
                <a:srgbClr val="969696"/>
              </a:solidFill>
              <a:ln w="9525">
                <a:solidFill>
                  <a:srgbClr val="000000"/>
                </a:solidFill>
                <a:miter lim="800000"/>
                <a:headEnd/>
                <a:tailEnd/>
              </a:ln>
            </p:spPr>
            <p:txBody>
              <a:bodyPr wrap="none" anchor="ctr"/>
              <a:lstStyle/>
              <a:p>
                <a:endParaRPr lang="zh-CN" altLang="en-US">
                  <a:ea typeface="宋体" pitchFamily="2" charset="-122"/>
                </a:endParaRPr>
              </a:p>
            </p:txBody>
          </p:sp>
          <p:sp>
            <p:nvSpPr>
              <p:cNvPr id="24" name="Oval 18"/>
              <p:cNvSpPr>
                <a:spLocks noChangeArrowheads="1"/>
              </p:cNvSpPr>
              <p:nvPr/>
            </p:nvSpPr>
            <p:spPr bwMode="ltGray">
              <a:xfrm>
                <a:off x="1070" y="1910"/>
                <a:ext cx="532" cy="158"/>
              </a:xfrm>
              <a:prstGeom prst="ellipse">
                <a:avLst/>
              </a:prstGeom>
              <a:solidFill>
                <a:schemeClr val="accent1"/>
              </a:solidFill>
              <a:ln w="9525">
                <a:solidFill>
                  <a:srgbClr val="000000"/>
                </a:solidFill>
                <a:round/>
                <a:headEnd/>
                <a:tailEnd/>
              </a:ln>
            </p:spPr>
            <p:txBody>
              <a:bodyPr wrap="none" anchor="ctr"/>
              <a:lstStyle/>
              <a:p>
                <a:endParaRPr lang="zh-CN" altLang="en-US">
                  <a:ea typeface="宋体" pitchFamily="2" charset="-122"/>
                </a:endParaRPr>
              </a:p>
            </p:txBody>
          </p:sp>
          <p:sp>
            <p:nvSpPr>
              <p:cNvPr id="25" name="Oval 19"/>
              <p:cNvSpPr>
                <a:spLocks noChangeArrowheads="1"/>
              </p:cNvSpPr>
              <p:nvPr/>
            </p:nvSpPr>
            <p:spPr bwMode="ltGray">
              <a:xfrm>
                <a:off x="1070" y="2164"/>
                <a:ext cx="532" cy="158"/>
              </a:xfrm>
              <a:prstGeom prst="ellipse">
                <a:avLst/>
              </a:prstGeom>
              <a:solidFill>
                <a:srgbClr val="969696"/>
              </a:solidFill>
              <a:ln w="9525">
                <a:solidFill>
                  <a:srgbClr val="000000"/>
                </a:solidFill>
                <a:round/>
                <a:headEnd/>
                <a:tailEnd/>
              </a:ln>
            </p:spPr>
            <p:txBody>
              <a:bodyPr wrap="none" anchor="ctr"/>
              <a:lstStyle/>
              <a:p>
                <a:endParaRPr lang="zh-CN" altLang="en-US">
                  <a:ea typeface="宋体" pitchFamily="2" charset="-122"/>
                </a:endParaRPr>
              </a:p>
            </p:txBody>
          </p:sp>
        </p:grpSp>
        <p:grpSp>
          <p:nvGrpSpPr>
            <p:cNvPr id="26" name="Group 16"/>
            <p:cNvGrpSpPr>
              <a:grpSpLocks/>
            </p:cNvGrpSpPr>
            <p:nvPr/>
          </p:nvGrpSpPr>
          <p:grpSpPr bwMode="auto">
            <a:xfrm>
              <a:off x="3714744" y="5500702"/>
              <a:ext cx="714380" cy="654050"/>
              <a:chOff x="1070" y="1910"/>
              <a:chExt cx="532" cy="412"/>
            </a:xfrm>
          </p:grpSpPr>
          <p:sp>
            <p:nvSpPr>
              <p:cNvPr id="27" name="Rectangle 17"/>
              <p:cNvSpPr>
                <a:spLocks noChangeArrowheads="1"/>
              </p:cNvSpPr>
              <p:nvPr/>
            </p:nvSpPr>
            <p:spPr bwMode="ltGray">
              <a:xfrm>
                <a:off x="1070" y="1994"/>
                <a:ext cx="532" cy="246"/>
              </a:xfrm>
              <a:prstGeom prst="rect">
                <a:avLst/>
              </a:prstGeom>
              <a:solidFill>
                <a:srgbClr val="969696"/>
              </a:solidFill>
              <a:ln w="9525">
                <a:solidFill>
                  <a:srgbClr val="000000"/>
                </a:solidFill>
                <a:miter lim="800000"/>
                <a:headEnd/>
                <a:tailEnd/>
              </a:ln>
            </p:spPr>
            <p:txBody>
              <a:bodyPr wrap="none" anchor="ctr"/>
              <a:lstStyle/>
              <a:p>
                <a:endParaRPr lang="zh-CN" altLang="en-US">
                  <a:ea typeface="宋体" pitchFamily="2" charset="-122"/>
                </a:endParaRPr>
              </a:p>
            </p:txBody>
          </p:sp>
          <p:sp>
            <p:nvSpPr>
              <p:cNvPr id="28" name="Oval 18"/>
              <p:cNvSpPr>
                <a:spLocks noChangeArrowheads="1"/>
              </p:cNvSpPr>
              <p:nvPr/>
            </p:nvSpPr>
            <p:spPr bwMode="ltGray">
              <a:xfrm>
                <a:off x="1070" y="1910"/>
                <a:ext cx="532" cy="158"/>
              </a:xfrm>
              <a:prstGeom prst="ellipse">
                <a:avLst/>
              </a:prstGeom>
              <a:solidFill>
                <a:schemeClr val="accent1"/>
              </a:solidFill>
              <a:ln w="9525">
                <a:solidFill>
                  <a:srgbClr val="000000"/>
                </a:solidFill>
                <a:round/>
                <a:headEnd/>
                <a:tailEnd/>
              </a:ln>
            </p:spPr>
            <p:txBody>
              <a:bodyPr wrap="none" anchor="ctr"/>
              <a:lstStyle/>
              <a:p>
                <a:endParaRPr lang="zh-CN" altLang="en-US">
                  <a:ea typeface="宋体" pitchFamily="2" charset="-122"/>
                </a:endParaRPr>
              </a:p>
            </p:txBody>
          </p:sp>
          <p:sp>
            <p:nvSpPr>
              <p:cNvPr id="29" name="Oval 19"/>
              <p:cNvSpPr>
                <a:spLocks noChangeArrowheads="1"/>
              </p:cNvSpPr>
              <p:nvPr/>
            </p:nvSpPr>
            <p:spPr bwMode="ltGray">
              <a:xfrm>
                <a:off x="1070" y="2164"/>
                <a:ext cx="532" cy="158"/>
              </a:xfrm>
              <a:prstGeom prst="ellipse">
                <a:avLst/>
              </a:prstGeom>
              <a:solidFill>
                <a:srgbClr val="969696"/>
              </a:solidFill>
              <a:ln w="9525">
                <a:solidFill>
                  <a:srgbClr val="000000"/>
                </a:solidFill>
                <a:round/>
                <a:headEnd/>
                <a:tailEnd/>
              </a:ln>
            </p:spPr>
            <p:txBody>
              <a:bodyPr wrap="none" anchor="ctr"/>
              <a:lstStyle/>
              <a:p>
                <a:endParaRPr lang="zh-CN" altLang="en-US">
                  <a:ea typeface="宋体" pitchFamily="2" charset="-122"/>
                </a:endParaRPr>
              </a:p>
            </p:txBody>
          </p:sp>
        </p:grpSp>
        <p:grpSp>
          <p:nvGrpSpPr>
            <p:cNvPr id="30" name="Group 16"/>
            <p:cNvGrpSpPr>
              <a:grpSpLocks/>
            </p:cNvGrpSpPr>
            <p:nvPr/>
          </p:nvGrpSpPr>
          <p:grpSpPr bwMode="auto">
            <a:xfrm>
              <a:off x="2428860" y="5357826"/>
              <a:ext cx="714380" cy="654050"/>
              <a:chOff x="1070" y="1910"/>
              <a:chExt cx="532" cy="412"/>
            </a:xfrm>
          </p:grpSpPr>
          <p:sp>
            <p:nvSpPr>
              <p:cNvPr id="31" name="Rectangle 17"/>
              <p:cNvSpPr>
                <a:spLocks noChangeArrowheads="1"/>
              </p:cNvSpPr>
              <p:nvPr/>
            </p:nvSpPr>
            <p:spPr bwMode="ltGray">
              <a:xfrm>
                <a:off x="1070" y="1994"/>
                <a:ext cx="532" cy="246"/>
              </a:xfrm>
              <a:prstGeom prst="rect">
                <a:avLst/>
              </a:prstGeom>
              <a:solidFill>
                <a:srgbClr val="969696"/>
              </a:solidFill>
              <a:ln w="9525">
                <a:solidFill>
                  <a:srgbClr val="000000"/>
                </a:solidFill>
                <a:miter lim="800000"/>
                <a:headEnd/>
                <a:tailEnd/>
              </a:ln>
            </p:spPr>
            <p:txBody>
              <a:bodyPr wrap="none" anchor="ctr"/>
              <a:lstStyle/>
              <a:p>
                <a:endParaRPr lang="zh-CN" altLang="en-US">
                  <a:ea typeface="宋体" pitchFamily="2" charset="-122"/>
                </a:endParaRPr>
              </a:p>
            </p:txBody>
          </p:sp>
          <p:sp>
            <p:nvSpPr>
              <p:cNvPr id="32" name="Oval 18"/>
              <p:cNvSpPr>
                <a:spLocks noChangeArrowheads="1"/>
              </p:cNvSpPr>
              <p:nvPr/>
            </p:nvSpPr>
            <p:spPr bwMode="ltGray">
              <a:xfrm>
                <a:off x="1070" y="1910"/>
                <a:ext cx="532" cy="158"/>
              </a:xfrm>
              <a:prstGeom prst="ellipse">
                <a:avLst/>
              </a:prstGeom>
              <a:solidFill>
                <a:schemeClr val="accent1"/>
              </a:solidFill>
              <a:ln w="9525">
                <a:solidFill>
                  <a:srgbClr val="000000"/>
                </a:solidFill>
                <a:round/>
                <a:headEnd/>
                <a:tailEnd/>
              </a:ln>
            </p:spPr>
            <p:txBody>
              <a:bodyPr wrap="none" anchor="ctr"/>
              <a:lstStyle/>
              <a:p>
                <a:endParaRPr lang="zh-CN" altLang="en-US">
                  <a:ea typeface="宋体" pitchFamily="2" charset="-122"/>
                </a:endParaRPr>
              </a:p>
            </p:txBody>
          </p:sp>
          <p:sp>
            <p:nvSpPr>
              <p:cNvPr id="33" name="Oval 19"/>
              <p:cNvSpPr>
                <a:spLocks noChangeArrowheads="1"/>
              </p:cNvSpPr>
              <p:nvPr/>
            </p:nvSpPr>
            <p:spPr bwMode="ltGray">
              <a:xfrm>
                <a:off x="1070" y="2164"/>
                <a:ext cx="532" cy="158"/>
              </a:xfrm>
              <a:prstGeom prst="ellipse">
                <a:avLst/>
              </a:prstGeom>
              <a:solidFill>
                <a:srgbClr val="969696"/>
              </a:solidFill>
              <a:ln w="9525">
                <a:solidFill>
                  <a:srgbClr val="000000"/>
                </a:solidFill>
                <a:round/>
                <a:headEnd/>
                <a:tailEnd/>
              </a:ln>
            </p:spPr>
            <p:txBody>
              <a:bodyPr wrap="none" anchor="ctr"/>
              <a:lstStyle/>
              <a:p>
                <a:endParaRPr lang="zh-CN" altLang="en-US">
                  <a:ea typeface="宋体" pitchFamily="2" charset="-122"/>
                </a:endParaRPr>
              </a:p>
            </p:txBody>
          </p:sp>
        </p:grpSp>
        <p:sp>
          <p:nvSpPr>
            <p:cNvPr id="34" name="Rectangle 30"/>
            <p:cNvSpPr>
              <a:spLocks noChangeArrowheads="1"/>
            </p:cNvSpPr>
            <p:nvPr/>
          </p:nvSpPr>
          <p:spPr bwMode="auto">
            <a:xfrm>
              <a:off x="2850823" y="6411348"/>
              <a:ext cx="2357422" cy="303802"/>
            </a:xfrm>
            <a:prstGeom prst="rect">
              <a:avLst/>
            </a:prstGeom>
            <a:noFill/>
            <a:ln w="9525">
              <a:noFill/>
              <a:miter lim="800000"/>
              <a:headEnd/>
              <a:tailEnd/>
            </a:ln>
          </p:spPr>
          <p:txBody>
            <a:bodyPr wrap="square" lIns="103188" tIns="52388" rIns="103188" bIns="52388">
              <a:spAutoFit/>
            </a:bodyPr>
            <a:lstStyle/>
            <a:p>
              <a:pPr defTabSz="1041400" eaLnBrk="0" hangingPunct="0">
                <a:lnSpc>
                  <a:spcPct val="70000"/>
                </a:lnSpc>
                <a:spcBef>
                  <a:spcPct val="50000"/>
                </a:spcBef>
                <a:buClrTx/>
                <a:buFontTx/>
                <a:buNone/>
              </a:pPr>
              <a:r>
                <a:rPr lang="en-US" altLang="zh-CN" dirty="0" smtClean="0">
                  <a:ea typeface="宋体" pitchFamily="2" charset="-122"/>
                </a:rPr>
                <a:t>Archive redo logs</a:t>
              </a:r>
              <a:endParaRPr lang="en-US" altLang="zh-CN" dirty="0">
                <a:ea typeface="宋体" pitchFamily="2" charset="-122"/>
              </a:endParaRPr>
            </a:p>
          </p:txBody>
        </p:sp>
        <p:sp>
          <p:nvSpPr>
            <p:cNvPr id="35" name="弧形 34"/>
            <p:cNvSpPr/>
            <p:nvPr/>
          </p:nvSpPr>
          <p:spPr bwMode="auto">
            <a:xfrm rot="16200000">
              <a:off x="6646130" y="4659612"/>
              <a:ext cx="1056077" cy="947192"/>
            </a:xfrm>
            <a:prstGeom prst="arc">
              <a:avLst>
                <a:gd name="adj1" fmla="val 16074467"/>
                <a:gd name="adj2" fmla="val 0"/>
              </a:avLst>
            </a:prstGeom>
            <a:noFill/>
            <a:ln w="15875" cap="flat" cmpd="sng" algn="ctr">
              <a:solidFill>
                <a:schemeClr val="tx1"/>
              </a:solidFill>
              <a:prstDash val="solid"/>
              <a:round/>
              <a:headEnd type="none" w="med"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36" name="弧形 35"/>
            <p:cNvSpPr/>
            <p:nvPr/>
          </p:nvSpPr>
          <p:spPr bwMode="auto">
            <a:xfrm rot="1742604">
              <a:off x="7703002" y="4529366"/>
              <a:ext cx="1056077" cy="839191"/>
            </a:xfrm>
            <a:prstGeom prst="arc">
              <a:avLst>
                <a:gd name="adj1" fmla="val 15376032"/>
                <a:gd name="adj2" fmla="val 0"/>
              </a:avLst>
            </a:prstGeom>
            <a:noFill/>
            <a:ln w="15875" cap="flat" cmpd="sng" algn="ctr">
              <a:solidFill>
                <a:schemeClr val="tx1"/>
              </a:solidFill>
              <a:prstDash val="solid"/>
              <a:round/>
              <a:headEnd type="none" w="med"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37" name="弧形 36"/>
            <p:cNvSpPr/>
            <p:nvPr/>
          </p:nvSpPr>
          <p:spPr bwMode="auto">
            <a:xfrm rot="9174684">
              <a:off x="7222886" y="5251524"/>
              <a:ext cx="1056077" cy="916238"/>
            </a:xfrm>
            <a:prstGeom prst="arc">
              <a:avLst>
                <a:gd name="adj1" fmla="val 15182676"/>
                <a:gd name="adj2" fmla="val 0"/>
              </a:avLst>
            </a:prstGeom>
            <a:noFill/>
            <a:ln w="15875" cap="flat" cmpd="sng" algn="ctr">
              <a:solidFill>
                <a:schemeClr val="tx1"/>
              </a:solidFill>
              <a:prstDash val="solid"/>
              <a:round/>
              <a:headEnd type="none" w="med"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Q&amp;A</a:t>
            </a:r>
            <a:endParaRPr lang="zh-CN" altLang="en-US"/>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25</a:t>
            </a:fld>
            <a:endParaRPr lang="en-US" altLang="zh-CN"/>
          </a:p>
        </p:txBody>
      </p:sp>
      <p:sp>
        <p:nvSpPr>
          <p:cNvPr id="24" name="内容占位符 23"/>
          <p:cNvSpPr>
            <a:spLocks noGrp="1"/>
          </p:cNvSpPr>
          <p:nvPr>
            <p:ph idx="1"/>
          </p:nvPr>
        </p:nvSpPr>
        <p:spPr/>
        <p:txBody>
          <a:bodyPr anchor="ctr" anchorCtr="1"/>
          <a:lstStyle/>
          <a:p>
            <a:pPr algn="ctr">
              <a:buNone/>
            </a:pPr>
            <a:r>
              <a:rPr lang="en-US" altLang="zh-CN" sz="6600" smtClean="0"/>
              <a:t>Q&amp;A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Oracle</a:t>
            </a:r>
            <a:r>
              <a:rPr lang="zh-CN" altLang="en-US" dirty="0" smtClean="0"/>
              <a:t>数据库</a:t>
            </a:r>
            <a:endParaRPr lang="zh-CN" altLang="en-US" dirty="0"/>
          </a:p>
        </p:txBody>
      </p:sp>
      <p:sp>
        <p:nvSpPr>
          <p:cNvPr id="3" name="内容占位符 2"/>
          <p:cNvSpPr>
            <a:spLocks noGrp="1"/>
          </p:cNvSpPr>
          <p:nvPr>
            <p:ph idx="1"/>
          </p:nvPr>
        </p:nvSpPr>
        <p:spPr/>
        <p:txBody>
          <a:bodyPr/>
          <a:lstStyle/>
          <a:p>
            <a:r>
              <a:rPr lang="zh-CN" altLang="en-US" dirty="0" smtClean="0"/>
              <a:t>数据文件</a:t>
            </a:r>
            <a:endParaRPr lang="en-US" altLang="zh-CN" dirty="0" smtClean="0"/>
          </a:p>
          <a:p>
            <a:pPr lvl="1"/>
            <a:r>
              <a:rPr lang="zh-CN" altLang="en-US" dirty="0" smtClean="0"/>
              <a:t>存放用户数据，一般用裸设备</a:t>
            </a:r>
            <a:endParaRPr lang="en-US" altLang="zh-CN" dirty="0" smtClean="0"/>
          </a:p>
          <a:p>
            <a:r>
              <a:rPr lang="zh-CN" altLang="en-US" dirty="0" smtClean="0"/>
              <a:t>控制文件</a:t>
            </a:r>
            <a:endParaRPr lang="en-US" altLang="zh-CN" dirty="0" smtClean="0"/>
          </a:p>
          <a:p>
            <a:pPr lvl="1"/>
            <a:r>
              <a:rPr lang="zh-CN" altLang="en-US" dirty="0" smtClean="0"/>
              <a:t>存放数据库的维护信息，验证数据库完整性</a:t>
            </a:r>
            <a:endParaRPr lang="en-US" altLang="zh-CN" dirty="0" smtClean="0"/>
          </a:p>
          <a:p>
            <a:r>
              <a:rPr lang="en-US" altLang="zh-CN" dirty="0" smtClean="0"/>
              <a:t>Redo log</a:t>
            </a:r>
          </a:p>
          <a:p>
            <a:pPr lvl="1"/>
            <a:r>
              <a:rPr lang="zh-CN" altLang="en-US" dirty="0" smtClean="0"/>
              <a:t>数据库变更日志，用于数据库恢复</a:t>
            </a:r>
            <a:endParaRPr lang="en-US" altLang="zh-CN" dirty="0" smtClean="0"/>
          </a:p>
          <a:p>
            <a:pPr>
              <a:buNone/>
            </a:pPr>
            <a:endParaRPr lang="en-US" altLang="zh-CN" dirty="0" smtClean="0"/>
          </a:p>
          <a:p>
            <a:pPr>
              <a:buNone/>
            </a:pPr>
            <a:r>
              <a:rPr lang="zh-CN" altLang="en-US" dirty="0" smtClean="0"/>
              <a:t>简单说：存放在“磁盘”的东西</a:t>
            </a:r>
            <a:endParaRPr lang="en-US" altLang="zh-CN" dirty="0" smtClean="0"/>
          </a:p>
          <a:p>
            <a:pPr>
              <a:buNone/>
            </a:pPr>
            <a:endParaRPr lang="zh-CN" altLang="en-US" dirty="0"/>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3</a:t>
            </a:fld>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其它重要文件</a:t>
            </a:r>
            <a:endParaRPr lang="zh-CN" altLang="en-US" dirty="0"/>
          </a:p>
        </p:txBody>
      </p:sp>
      <p:sp>
        <p:nvSpPr>
          <p:cNvPr id="3" name="内容占位符 2"/>
          <p:cNvSpPr>
            <a:spLocks noGrp="1"/>
          </p:cNvSpPr>
          <p:nvPr>
            <p:ph idx="1"/>
          </p:nvPr>
        </p:nvSpPr>
        <p:spPr/>
        <p:txBody>
          <a:bodyPr/>
          <a:lstStyle/>
          <a:p>
            <a:r>
              <a:rPr lang="zh-CN" altLang="en-US" dirty="0" smtClean="0"/>
              <a:t>参数文件</a:t>
            </a:r>
            <a:endParaRPr lang="en-US" altLang="zh-CN" dirty="0" smtClean="0"/>
          </a:p>
          <a:p>
            <a:pPr lvl="1"/>
            <a:r>
              <a:rPr lang="zh-CN" altLang="en-US" dirty="0" smtClean="0"/>
              <a:t>包含实例启动时的配置信息，例如</a:t>
            </a:r>
            <a:r>
              <a:rPr lang="en-US" altLang="zh-CN" dirty="0" smtClean="0"/>
              <a:t>SGA</a:t>
            </a:r>
            <a:r>
              <a:rPr lang="zh-CN" altLang="en-US" dirty="0" smtClean="0"/>
              <a:t>大小</a:t>
            </a:r>
            <a:endParaRPr lang="en-US" altLang="zh-CN" dirty="0" smtClean="0"/>
          </a:p>
          <a:p>
            <a:r>
              <a:rPr lang="zh-CN" altLang="en-US" dirty="0" smtClean="0"/>
              <a:t>密码文件</a:t>
            </a:r>
            <a:endParaRPr lang="en-US" altLang="zh-CN" dirty="0" smtClean="0"/>
          </a:p>
          <a:p>
            <a:pPr lvl="1"/>
            <a:r>
              <a:rPr lang="zh-CN" altLang="en-US" dirty="0" smtClean="0"/>
              <a:t>审核</a:t>
            </a:r>
            <a:r>
              <a:rPr lang="en-US" altLang="zh-CN" dirty="0" err="1" smtClean="0"/>
              <a:t>sysdba</a:t>
            </a:r>
            <a:r>
              <a:rPr lang="zh-CN" altLang="en-US" dirty="0" smtClean="0"/>
              <a:t>、</a:t>
            </a:r>
            <a:r>
              <a:rPr lang="en-US" altLang="zh-CN" dirty="0" smtClean="0"/>
              <a:t>sysop</a:t>
            </a:r>
            <a:r>
              <a:rPr lang="zh-CN" altLang="en-US" dirty="0" smtClean="0"/>
              <a:t>用户</a:t>
            </a:r>
            <a:endParaRPr lang="en-US" altLang="zh-CN" dirty="0" smtClean="0"/>
          </a:p>
          <a:p>
            <a:r>
              <a:rPr lang="zh-CN" altLang="en-US" dirty="0" smtClean="0"/>
              <a:t>归档文件</a:t>
            </a:r>
            <a:endParaRPr lang="en-US" altLang="zh-CN" dirty="0" smtClean="0"/>
          </a:p>
          <a:p>
            <a:pPr lvl="1"/>
            <a:r>
              <a:rPr lang="en-US" altLang="zh-CN" dirty="0" smtClean="0"/>
              <a:t>Redo log </a:t>
            </a:r>
            <a:r>
              <a:rPr lang="zh-CN" altLang="en-US" dirty="0" smtClean="0"/>
              <a:t>的备份，用于数据库恢复</a:t>
            </a:r>
            <a:endParaRPr lang="en-US" altLang="zh-CN" dirty="0" smtClean="0"/>
          </a:p>
          <a:p>
            <a:endParaRPr lang="zh-CN" altLang="en-US" dirty="0"/>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4</a:t>
            </a:fld>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Oracle</a:t>
            </a:r>
            <a:r>
              <a:rPr lang="zh-CN" altLang="en-US" dirty="0" smtClean="0"/>
              <a:t>实例</a:t>
            </a:r>
            <a:endParaRPr lang="zh-CN" altLang="en-US" dirty="0"/>
          </a:p>
        </p:txBody>
      </p:sp>
      <p:sp>
        <p:nvSpPr>
          <p:cNvPr id="3" name="内容占位符 2"/>
          <p:cNvSpPr>
            <a:spLocks noGrp="1"/>
          </p:cNvSpPr>
          <p:nvPr>
            <p:ph idx="1"/>
          </p:nvPr>
        </p:nvSpPr>
        <p:spPr/>
        <p:txBody>
          <a:bodyPr/>
          <a:lstStyle/>
          <a:p>
            <a:r>
              <a:rPr lang="en-US" altLang="zh-CN" dirty="0" smtClean="0"/>
              <a:t>Oracle</a:t>
            </a:r>
            <a:r>
              <a:rPr lang="zh-CN" altLang="en-US" dirty="0" smtClean="0"/>
              <a:t>内存结构</a:t>
            </a:r>
            <a:endParaRPr lang="en-US" altLang="zh-CN" dirty="0" smtClean="0"/>
          </a:p>
          <a:p>
            <a:r>
              <a:rPr lang="en-US" altLang="zh-CN" dirty="0" smtClean="0"/>
              <a:t>Oracle</a:t>
            </a:r>
            <a:r>
              <a:rPr lang="zh-CN" altLang="en-US" dirty="0" smtClean="0"/>
              <a:t>后台进程</a:t>
            </a:r>
            <a:endParaRPr lang="en-US" altLang="zh-CN" dirty="0" smtClean="0"/>
          </a:p>
          <a:p>
            <a:r>
              <a:rPr lang="zh-CN" altLang="en-US" dirty="0" smtClean="0"/>
              <a:t>我们通过实例访问数据库里的数据</a:t>
            </a:r>
            <a:endParaRPr lang="en-US" altLang="zh-CN" dirty="0" smtClean="0"/>
          </a:p>
          <a:p>
            <a:pPr>
              <a:buNone/>
            </a:pPr>
            <a:endParaRPr lang="en-US" altLang="zh-CN" dirty="0" smtClean="0"/>
          </a:p>
          <a:p>
            <a:pPr>
              <a:buNone/>
            </a:pPr>
            <a:r>
              <a:rPr lang="zh-CN" altLang="en-US" dirty="0" smtClean="0"/>
              <a:t>简单说：存放在“内存”的东西</a:t>
            </a:r>
            <a:endParaRPr lang="en-US" altLang="zh-CN" dirty="0" smtClean="0"/>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5</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Oracle</a:t>
            </a:r>
            <a:r>
              <a:rPr lang="zh-CN" altLang="en-US" dirty="0" smtClean="0"/>
              <a:t>内存结构</a:t>
            </a:r>
            <a:endParaRPr lang="zh-CN" altLang="en-US" dirty="0"/>
          </a:p>
        </p:txBody>
      </p:sp>
      <p:sp>
        <p:nvSpPr>
          <p:cNvPr id="3" name="内容占位符 2"/>
          <p:cNvSpPr>
            <a:spLocks noGrp="1"/>
          </p:cNvSpPr>
          <p:nvPr>
            <p:ph idx="1"/>
          </p:nvPr>
        </p:nvSpPr>
        <p:spPr/>
        <p:txBody>
          <a:bodyPr/>
          <a:lstStyle/>
          <a:p>
            <a:pPr>
              <a:buNone/>
            </a:pPr>
            <a:r>
              <a:rPr lang="zh-CN" altLang="en-US" dirty="0" smtClean="0"/>
              <a:t>主要组成：</a:t>
            </a:r>
            <a:endParaRPr lang="en-US" altLang="zh-CN" dirty="0" smtClean="0"/>
          </a:p>
          <a:p>
            <a:r>
              <a:rPr lang="en-US" altLang="zh-CN" dirty="0" smtClean="0"/>
              <a:t>SGA</a:t>
            </a:r>
            <a:r>
              <a:rPr lang="zh-CN" altLang="en-US" dirty="0" smtClean="0"/>
              <a:t>：实例启动时分配</a:t>
            </a:r>
            <a:endParaRPr lang="en-US" altLang="zh-CN" dirty="0" smtClean="0"/>
          </a:p>
          <a:p>
            <a:pPr lvl="1"/>
            <a:r>
              <a:rPr lang="en-US" altLang="zh-CN" dirty="0" smtClean="0"/>
              <a:t>system global area</a:t>
            </a:r>
          </a:p>
          <a:p>
            <a:endParaRPr lang="en-US" altLang="zh-CN" dirty="0" smtClean="0"/>
          </a:p>
          <a:p>
            <a:r>
              <a:rPr lang="en-US" altLang="zh-CN" dirty="0" smtClean="0"/>
              <a:t>PGA</a:t>
            </a:r>
            <a:r>
              <a:rPr lang="zh-CN" altLang="en-US" dirty="0" smtClean="0"/>
              <a:t>：用户连接后分配</a:t>
            </a:r>
            <a:endParaRPr lang="en-US" altLang="zh-CN" dirty="0" smtClean="0"/>
          </a:p>
          <a:p>
            <a:pPr lvl="1"/>
            <a:r>
              <a:rPr lang="en-US" altLang="zh-CN" dirty="0" smtClean="0"/>
              <a:t>program global area</a:t>
            </a:r>
            <a:endParaRPr lang="zh-CN" altLang="en-US" dirty="0"/>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6</a:t>
            </a:fld>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SGA</a:t>
            </a:r>
            <a:endParaRPr lang="zh-CN" altLang="en-US" dirty="0"/>
          </a:p>
        </p:txBody>
      </p:sp>
      <p:sp>
        <p:nvSpPr>
          <p:cNvPr id="3" name="内容占位符 2"/>
          <p:cNvSpPr>
            <a:spLocks noGrp="1"/>
          </p:cNvSpPr>
          <p:nvPr>
            <p:ph idx="1"/>
          </p:nvPr>
        </p:nvSpPr>
        <p:spPr/>
        <p:txBody>
          <a:bodyPr/>
          <a:lstStyle/>
          <a:p>
            <a:r>
              <a:rPr lang="zh-CN" altLang="en-US" dirty="0" smtClean="0"/>
              <a:t>主要组成：</a:t>
            </a:r>
            <a:endParaRPr lang="en-US" altLang="zh-CN" dirty="0" smtClean="0"/>
          </a:p>
          <a:p>
            <a:pPr lvl="1"/>
            <a:r>
              <a:rPr lang="en-US" altLang="zh-CN" dirty="0" smtClean="0"/>
              <a:t>shared pool</a:t>
            </a:r>
          </a:p>
          <a:p>
            <a:pPr lvl="1"/>
            <a:r>
              <a:rPr lang="en-US" altLang="zh-CN" dirty="0" smtClean="0"/>
              <a:t>buffer cache</a:t>
            </a:r>
          </a:p>
          <a:p>
            <a:pPr lvl="1"/>
            <a:r>
              <a:rPr lang="en-US" altLang="zh-CN" dirty="0" smtClean="0"/>
              <a:t>redo log buffer</a:t>
            </a:r>
          </a:p>
          <a:p>
            <a:pPr lvl="1"/>
            <a:r>
              <a:rPr lang="en-US" altLang="zh-CN" dirty="0" smtClean="0"/>
              <a:t>large pool</a:t>
            </a:r>
          </a:p>
          <a:p>
            <a:pPr lvl="1"/>
            <a:r>
              <a:rPr lang="en-US" altLang="zh-CN" dirty="0" smtClean="0"/>
              <a:t>java pool</a:t>
            </a:r>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7</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Oracle</a:t>
            </a:r>
            <a:r>
              <a:rPr lang="zh-CN" altLang="en-US" dirty="0" smtClean="0"/>
              <a:t> </a:t>
            </a:r>
            <a:r>
              <a:rPr lang="en-US" altLang="zh-CN" dirty="0" smtClean="0"/>
              <a:t>database server </a:t>
            </a:r>
            <a:r>
              <a:rPr lang="zh-CN" altLang="en-US" dirty="0" smtClean="0"/>
              <a:t>组成</a:t>
            </a:r>
            <a:r>
              <a:rPr lang="en-US" altLang="zh-CN" dirty="0" smtClean="0"/>
              <a:t> </a:t>
            </a:r>
            <a:endParaRPr lang="zh-CN" altLang="en-US" dirty="0"/>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8</a:t>
            </a:fld>
            <a:endParaRPr lang="en-US" altLang="zh-CN" dirty="0"/>
          </a:p>
        </p:txBody>
      </p:sp>
      <p:grpSp>
        <p:nvGrpSpPr>
          <p:cNvPr id="3" name="Group 2"/>
          <p:cNvGrpSpPr>
            <a:grpSpLocks/>
          </p:cNvGrpSpPr>
          <p:nvPr/>
        </p:nvGrpSpPr>
        <p:grpSpPr bwMode="auto">
          <a:xfrm>
            <a:off x="1978012" y="5435587"/>
            <a:ext cx="1219200" cy="838200"/>
            <a:chOff x="720" y="3166"/>
            <a:chExt cx="768" cy="528"/>
          </a:xfrm>
        </p:grpSpPr>
        <p:grpSp>
          <p:nvGrpSpPr>
            <p:cNvPr id="6" name="Group 3"/>
            <p:cNvGrpSpPr>
              <a:grpSpLocks/>
            </p:cNvGrpSpPr>
            <p:nvPr/>
          </p:nvGrpSpPr>
          <p:grpSpPr bwMode="auto">
            <a:xfrm>
              <a:off x="720" y="3166"/>
              <a:ext cx="768" cy="528"/>
              <a:chOff x="288" y="2982"/>
              <a:chExt cx="532" cy="412"/>
            </a:xfrm>
          </p:grpSpPr>
          <p:sp>
            <p:nvSpPr>
              <p:cNvPr id="9" name="Rectangle 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zh-CN" altLang="en-US"/>
              </a:p>
            </p:txBody>
          </p:sp>
          <p:sp>
            <p:nvSpPr>
              <p:cNvPr id="10" name="Oval 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zh-CN" altLang="en-US"/>
              </a:p>
            </p:txBody>
          </p:sp>
          <p:sp>
            <p:nvSpPr>
              <p:cNvPr id="11" name="Oval 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zh-CN" altLang="en-US"/>
              </a:p>
            </p:txBody>
          </p:sp>
        </p:grpSp>
        <p:sp>
          <p:nvSpPr>
            <p:cNvPr id="8" name="Rectangle 7"/>
            <p:cNvSpPr>
              <a:spLocks noChangeArrowheads="1"/>
            </p:cNvSpPr>
            <p:nvPr/>
          </p:nvSpPr>
          <p:spPr bwMode="auto">
            <a:xfrm>
              <a:off x="767" y="3311"/>
              <a:ext cx="681" cy="344"/>
            </a:xfrm>
            <a:prstGeom prst="rect">
              <a:avLst/>
            </a:prstGeom>
            <a:noFill/>
            <a:ln w="9525">
              <a:noFill/>
              <a:miter lim="800000"/>
              <a:headEnd/>
              <a:tailEnd/>
            </a:ln>
            <a:effectLst/>
          </p:spPr>
          <p:txBody>
            <a:bodyPr wrap="none" lIns="115888" tIns="57150" rIns="115888" bIns="57150">
              <a:spAutoFit/>
            </a:bodyPr>
            <a:lstStyle/>
            <a:p>
              <a:pPr defTabSz="1428750" eaLnBrk="0" hangingPunct="0">
                <a:buClrTx/>
                <a:buFontTx/>
                <a:buNone/>
              </a:pPr>
              <a:r>
                <a:rPr lang="en-US" altLang="zh-CN" sz="1400" dirty="0">
                  <a:ea typeface="宋体" pitchFamily="2" charset="-122"/>
                </a:rPr>
                <a:t>Password</a:t>
              </a:r>
            </a:p>
            <a:p>
              <a:pPr defTabSz="1428750" eaLnBrk="0" hangingPunct="0">
                <a:buClrTx/>
                <a:buFontTx/>
                <a:buNone/>
              </a:pPr>
              <a:r>
                <a:rPr lang="en-US" altLang="zh-CN" sz="1400" dirty="0">
                  <a:ea typeface="宋体" pitchFamily="2" charset="-122"/>
                </a:rPr>
                <a:t>file</a:t>
              </a:r>
            </a:p>
          </p:txBody>
        </p:sp>
      </p:grpSp>
      <p:grpSp>
        <p:nvGrpSpPr>
          <p:cNvPr id="7" name="Group 8"/>
          <p:cNvGrpSpPr>
            <a:grpSpLocks/>
          </p:cNvGrpSpPr>
          <p:nvPr/>
        </p:nvGrpSpPr>
        <p:grpSpPr bwMode="auto">
          <a:xfrm>
            <a:off x="5038712" y="3948100"/>
            <a:ext cx="207963" cy="990600"/>
            <a:chOff x="3148" y="2229"/>
            <a:chExt cx="131" cy="624"/>
          </a:xfrm>
        </p:grpSpPr>
        <p:sp>
          <p:nvSpPr>
            <p:cNvPr id="13" name="Line 9"/>
            <p:cNvSpPr>
              <a:spLocks noChangeShapeType="1"/>
            </p:cNvSpPr>
            <p:nvPr/>
          </p:nvSpPr>
          <p:spPr bwMode="auto">
            <a:xfrm rot="5400000">
              <a:off x="3057" y="2631"/>
              <a:ext cx="444" cy="0"/>
            </a:xfrm>
            <a:prstGeom prst="line">
              <a:avLst/>
            </a:prstGeom>
            <a:noFill/>
            <a:ln w="28575">
              <a:solidFill>
                <a:schemeClr val="tx1"/>
              </a:solidFill>
              <a:round/>
              <a:headEnd type="stealth" w="med" len="lg"/>
              <a:tailEnd type="none" w="sm" len="sm"/>
            </a:ln>
            <a:effectLst/>
          </p:spPr>
          <p:txBody>
            <a:bodyPr/>
            <a:lstStyle/>
            <a:p>
              <a:endParaRPr lang="zh-CN" altLang="en-US"/>
            </a:p>
          </p:txBody>
        </p:sp>
        <p:sp>
          <p:nvSpPr>
            <p:cNvPr id="14" name="Line 10"/>
            <p:cNvSpPr>
              <a:spLocks noChangeShapeType="1"/>
            </p:cNvSpPr>
            <p:nvPr/>
          </p:nvSpPr>
          <p:spPr bwMode="auto">
            <a:xfrm rot="16200000" flipV="1">
              <a:off x="2926" y="2451"/>
              <a:ext cx="444" cy="0"/>
            </a:xfrm>
            <a:prstGeom prst="line">
              <a:avLst/>
            </a:prstGeom>
            <a:noFill/>
            <a:ln w="28575">
              <a:solidFill>
                <a:schemeClr val="tx1"/>
              </a:solidFill>
              <a:round/>
              <a:headEnd type="stealth" w="med" len="lg"/>
              <a:tailEnd type="none" w="sm" len="sm"/>
            </a:ln>
            <a:effectLst/>
          </p:spPr>
          <p:txBody>
            <a:bodyPr/>
            <a:lstStyle/>
            <a:p>
              <a:endParaRPr lang="zh-CN" altLang="en-US"/>
            </a:p>
          </p:txBody>
        </p:sp>
      </p:grpSp>
      <p:sp>
        <p:nvSpPr>
          <p:cNvPr id="17" name="Rectangle 14"/>
          <p:cNvSpPr>
            <a:spLocks noChangeArrowheads="1"/>
          </p:cNvSpPr>
          <p:nvPr/>
        </p:nvSpPr>
        <p:spPr bwMode="blackWhite">
          <a:xfrm>
            <a:off x="2684450" y="1571612"/>
            <a:ext cx="4949825" cy="2667000"/>
          </a:xfrm>
          <a:prstGeom prst="rect">
            <a:avLst/>
          </a:prstGeom>
          <a:solidFill>
            <a:srgbClr val="FF6699"/>
          </a:solidFill>
          <a:ln w="25400">
            <a:solidFill>
              <a:srgbClr val="000000"/>
            </a:solidFill>
            <a:miter lim="800000"/>
            <a:headEnd/>
            <a:tailEnd/>
          </a:ln>
          <a:effectLst/>
        </p:spPr>
        <p:txBody>
          <a:bodyPr wrap="none" lIns="46038" tIns="46038" rIns="46038" bIns="46038" anchorCtr="1"/>
          <a:lstStyle/>
          <a:p>
            <a:pPr defTabSz="822325" eaLnBrk="0" hangingPunct="0">
              <a:lnSpc>
                <a:spcPct val="95000"/>
              </a:lnSpc>
              <a:buClrTx/>
              <a:buFontTx/>
              <a:buNone/>
            </a:pPr>
            <a:r>
              <a:rPr lang="en-US" altLang="zh-CN" dirty="0">
                <a:ea typeface="宋体" pitchFamily="2" charset="-122"/>
              </a:rPr>
              <a:t>Instance</a:t>
            </a:r>
          </a:p>
          <a:p>
            <a:pPr defTabSz="822325" eaLnBrk="0" hangingPunct="0">
              <a:lnSpc>
                <a:spcPct val="95000"/>
              </a:lnSpc>
              <a:buClrTx/>
              <a:buFontTx/>
              <a:buNone/>
            </a:pPr>
            <a:endParaRPr lang="en-US" altLang="zh-CN" dirty="0">
              <a:ea typeface="宋体" pitchFamily="2" charset="-122"/>
            </a:endParaRPr>
          </a:p>
          <a:p>
            <a:pPr defTabSz="822325" eaLnBrk="0" hangingPunct="0">
              <a:lnSpc>
                <a:spcPct val="95000"/>
              </a:lnSpc>
              <a:buClrTx/>
              <a:buFontTx/>
              <a:buNone/>
            </a:pPr>
            <a:endParaRPr lang="en-US" altLang="zh-CN" dirty="0">
              <a:ea typeface="宋体" pitchFamily="2" charset="-122"/>
            </a:endParaRPr>
          </a:p>
          <a:p>
            <a:pPr defTabSz="822325" eaLnBrk="0" hangingPunct="0">
              <a:lnSpc>
                <a:spcPct val="95000"/>
              </a:lnSpc>
              <a:buClrTx/>
              <a:buFontTx/>
              <a:buNone/>
            </a:pPr>
            <a:endParaRPr lang="en-US" altLang="zh-CN" dirty="0">
              <a:ea typeface="宋体" pitchFamily="2" charset="-122"/>
            </a:endParaRPr>
          </a:p>
          <a:p>
            <a:pPr defTabSz="822325" eaLnBrk="0" hangingPunct="0">
              <a:lnSpc>
                <a:spcPct val="95000"/>
              </a:lnSpc>
              <a:buClrTx/>
              <a:buFontTx/>
              <a:buNone/>
            </a:pPr>
            <a:endParaRPr lang="en-US" altLang="zh-CN" dirty="0">
              <a:ea typeface="宋体" pitchFamily="2" charset="-122"/>
            </a:endParaRPr>
          </a:p>
          <a:p>
            <a:pPr defTabSz="822325" eaLnBrk="0" hangingPunct="0">
              <a:lnSpc>
                <a:spcPct val="95000"/>
              </a:lnSpc>
              <a:buClrTx/>
              <a:buFontTx/>
              <a:buNone/>
            </a:pPr>
            <a:endParaRPr lang="en-US" altLang="zh-CN" dirty="0">
              <a:ea typeface="宋体" pitchFamily="2" charset="-122"/>
            </a:endParaRPr>
          </a:p>
          <a:p>
            <a:pPr defTabSz="822325" eaLnBrk="0" hangingPunct="0">
              <a:lnSpc>
                <a:spcPct val="95000"/>
              </a:lnSpc>
              <a:buClrTx/>
              <a:buFontTx/>
              <a:buNone/>
            </a:pPr>
            <a:endParaRPr lang="en-US" altLang="zh-CN" dirty="0">
              <a:ea typeface="宋体" pitchFamily="2" charset="-122"/>
            </a:endParaRPr>
          </a:p>
          <a:p>
            <a:pPr defTabSz="822325" eaLnBrk="0" hangingPunct="0">
              <a:lnSpc>
                <a:spcPct val="95000"/>
              </a:lnSpc>
              <a:buClrTx/>
              <a:buFontTx/>
              <a:buNone/>
            </a:pPr>
            <a:endParaRPr lang="en-US" altLang="zh-CN" dirty="0">
              <a:ea typeface="宋体" pitchFamily="2" charset="-122"/>
            </a:endParaRPr>
          </a:p>
        </p:txBody>
      </p:sp>
      <p:sp>
        <p:nvSpPr>
          <p:cNvPr id="18" name="Rectangle 15"/>
          <p:cNvSpPr>
            <a:spLocks noChangeArrowheads="1"/>
          </p:cNvSpPr>
          <p:nvPr/>
        </p:nvSpPr>
        <p:spPr bwMode="blackWhite">
          <a:xfrm>
            <a:off x="2714612" y="1890700"/>
            <a:ext cx="4803775" cy="1804987"/>
          </a:xfrm>
          <a:prstGeom prst="rect">
            <a:avLst/>
          </a:prstGeom>
          <a:solidFill>
            <a:srgbClr val="CCCCCC"/>
          </a:solidFill>
          <a:ln w="25400">
            <a:solidFill>
              <a:srgbClr val="000000"/>
            </a:solidFill>
            <a:miter lim="800000"/>
            <a:headEnd/>
            <a:tailEnd/>
          </a:ln>
          <a:effectLst/>
        </p:spPr>
        <p:txBody>
          <a:bodyPr wrap="none" lIns="46038" tIns="46038" rIns="46038" bIns="46038" anchorCtr="1"/>
          <a:lstStyle/>
          <a:p>
            <a:pPr defTabSz="822325" eaLnBrk="0" hangingPunct="0">
              <a:lnSpc>
                <a:spcPct val="95000"/>
              </a:lnSpc>
              <a:buClrTx/>
              <a:buFontTx/>
              <a:buNone/>
            </a:pPr>
            <a:r>
              <a:rPr lang="en-US" altLang="zh-CN" dirty="0">
                <a:ea typeface="宋体" pitchFamily="2" charset="-122"/>
              </a:rPr>
              <a:t>SGA</a:t>
            </a:r>
          </a:p>
          <a:p>
            <a:pPr defTabSz="822325" eaLnBrk="0" hangingPunct="0">
              <a:lnSpc>
                <a:spcPct val="95000"/>
              </a:lnSpc>
              <a:buClrTx/>
              <a:buFontTx/>
              <a:buNone/>
            </a:pPr>
            <a:endParaRPr lang="en-US" altLang="zh-CN" dirty="0">
              <a:ea typeface="宋体" pitchFamily="2" charset="-122"/>
            </a:endParaRPr>
          </a:p>
          <a:p>
            <a:pPr defTabSz="822325" eaLnBrk="0" hangingPunct="0">
              <a:lnSpc>
                <a:spcPct val="95000"/>
              </a:lnSpc>
              <a:buClrTx/>
              <a:buFontTx/>
              <a:buNone/>
            </a:pPr>
            <a:endParaRPr lang="en-US" altLang="zh-CN" dirty="0">
              <a:ea typeface="宋体" pitchFamily="2" charset="-122"/>
            </a:endParaRPr>
          </a:p>
          <a:p>
            <a:pPr defTabSz="822325" eaLnBrk="0" hangingPunct="0">
              <a:lnSpc>
                <a:spcPct val="95000"/>
              </a:lnSpc>
              <a:buClrTx/>
              <a:buFontTx/>
              <a:buNone/>
            </a:pPr>
            <a:endParaRPr lang="en-US" altLang="zh-CN" dirty="0">
              <a:ea typeface="宋体" pitchFamily="2" charset="-122"/>
            </a:endParaRPr>
          </a:p>
        </p:txBody>
      </p:sp>
      <p:sp>
        <p:nvSpPr>
          <p:cNvPr id="19" name="Rectangle 16"/>
          <p:cNvSpPr>
            <a:spLocks noChangeArrowheads="1"/>
          </p:cNvSpPr>
          <p:nvPr/>
        </p:nvSpPr>
        <p:spPr bwMode="blackWhite">
          <a:xfrm>
            <a:off x="6069000" y="2333612"/>
            <a:ext cx="1325562" cy="792163"/>
          </a:xfrm>
          <a:prstGeom prst="rect">
            <a:avLst/>
          </a:prstGeom>
          <a:solidFill>
            <a:srgbClr val="FF9999"/>
          </a:solidFill>
          <a:ln w="25400">
            <a:solidFill>
              <a:srgbClr val="000000"/>
            </a:solidFill>
            <a:miter lim="800000"/>
            <a:headEnd/>
            <a:tailEnd/>
          </a:ln>
          <a:effectLst/>
        </p:spPr>
        <p:txBody>
          <a:bodyPr wrap="none" lIns="46038" tIns="46038" rIns="46038" bIns="46038" anchor="ctr"/>
          <a:lstStyle/>
          <a:p>
            <a:pPr defTabSz="822325" eaLnBrk="0" hangingPunct="0">
              <a:lnSpc>
                <a:spcPct val="95000"/>
              </a:lnSpc>
              <a:buClrTx/>
              <a:buFontTx/>
              <a:buNone/>
            </a:pPr>
            <a:r>
              <a:rPr lang="en-US" altLang="zh-CN" sz="1400" dirty="0">
                <a:ea typeface="宋体" pitchFamily="2" charset="-122"/>
              </a:rPr>
              <a:t>Redo Log</a:t>
            </a:r>
            <a:br>
              <a:rPr lang="en-US" altLang="zh-CN" sz="1400" dirty="0">
                <a:ea typeface="宋体" pitchFamily="2" charset="-122"/>
              </a:rPr>
            </a:br>
            <a:r>
              <a:rPr lang="en-US" altLang="zh-CN" sz="1400" dirty="0">
                <a:ea typeface="宋体" pitchFamily="2" charset="-122"/>
              </a:rPr>
              <a:t>Buffer</a:t>
            </a:r>
          </a:p>
        </p:txBody>
      </p:sp>
      <p:sp>
        <p:nvSpPr>
          <p:cNvPr id="20" name="Rectangle 17"/>
          <p:cNvSpPr>
            <a:spLocks noChangeArrowheads="1"/>
          </p:cNvSpPr>
          <p:nvPr/>
        </p:nvSpPr>
        <p:spPr bwMode="blackWhite">
          <a:xfrm>
            <a:off x="2822562" y="1984362"/>
            <a:ext cx="1573213" cy="1614488"/>
          </a:xfrm>
          <a:prstGeom prst="rect">
            <a:avLst/>
          </a:prstGeom>
          <a:solidFill>
            <a:srgbClr val="FFCC33"/>
          </a:solidFill>
          <a:ln w="25400">
            <a:solidFill>
              <a:srgbClr val="000000"/>
            </a:solidFill>
            <a:miter lim="800000"/>
            <a:headEnd/>
            <a:tailEnd/>
          </a:ln>
          <a:effectLst/>
        </p:spPr>
        <p:txBody>
          <a:bodyPr wrap="none" lIns="46038" tIns="46038" rIns="46038" bIns="46038" anchorCtr="1"/>
          <a:lstStyle/>
          <a:p>
            <a:pPr defTabSz="822325" eaLnBrk="0" hangingPunct="0">
              <a:lnSpc>
                <a:spcPct val="95000"/>
              </a:lnSpc>
              <a:buClrTx/>
              <a:buFontTx/>
              <a:buNone/>
            </a:pPr>
            <a:r>
              <a:rPr lang="en-US" altLang="zh-CN" sz="1400" dirty="0">
                <a:ea typeface="宋体" pitchFamily="2" charset="-122"/>
              </a:rPr>
              <a:t>Shared Pool</a:t>
            </a:r>
          </a:p>
          <a:p>
            <a:pPr defTabSz="822325" eaLnBrk="0" hangingPunct="0">
              <a:lnSpc>
                <a:spcPct val="95000"/>
              </a:lnSpc>
              <a:buClrTx/>
              <a:buFontTx/>
              <a:buNone/>
            </a:pPr>
            <a:endParaRPr lang="en-US" altLang="zh-CN" dirty="0">
              <a:ea typeface="宋体" pitchFamily="2" charset="-122"/>
            </a:endParaRPr>
          </a:p>
          <a:p>
            <a:pPr defTabSz="822325" eaLnBrk="0" hangingPunct="0">
              <a:lnSpc>
                <a:spcPct val="95000"/>
              </a:lnSpc>
              <a:buClrTx/>
              <a:buFontTx/>
              <a:buNone/>
            </a:pPr>
            <a:endParaRPr lang="en-US" altLang="zh-CN" dirty="0">
              <a:ea typeface="宋体" pitchFamily="2" charset="-122"/>
            </a:endParaRPr>
          </a:p>
          <a:p>
            <a:pPr defTabSz="822325" eaLnBrk="0" hangingPunct="0">
              <a:lnSpc>
                <a:spcPct val="95000"/>
              </a:lnSpc>
              <a:buClrTx/>
              <a:buFontTx/>
              <a:buNone/>
            </a:pPr>
            <a:endParaRPr lang="en-US" altLang="zh-CN" dirty="0">
              <a:ea typeface="宋体" pitchFamily="2" charset="-122"/>
            </a:endParaRPr>
          </a:p>
          <a:p>
            <a:pPr defTabSz="822325" eaLnBrk="0" hangingPunct="0">
              <a:lnSpc>
                <a:spcPct val="95000"/>
              </a:lnSpc>
              <a:buClrTx/>
              <a:buFontTx/>
              <a:buNone/>
            </a:pPr>
            <a:endParaRPr lang="en-US" altLang="zh-CN" dirty="0">
              <a:ea typeface="宋体" pitchFamily="2" charset="-122"/>
            </a:endParaRPr>
          </a:p>
          <a:p>
            <a:pPr defTabSz="822325" eaLnBrk="0" hangingPunct="0">
              <a:lnSpc>
                <a:spcPct val="95000"/>
              </a:lnSpc>
              <a:buClrTx/>
              <a:buFontTx/>
              <a:buNone/>
            </a:pPr>
            <a:endParaRPr lang="en-US" altLang="zh-CN" dirty="0">
              <a:ea typeface="宋体" pitchFamily="2" charset="-122"/>
            </a:endParaRPr>
          </a:p>
        </p:txBody>
      </p:sp>
      <p:sp>
        <p:nvSpPr>
          <p:cNvPr id="21" name="Rectangle 18"/>
          <p:cNvSpPr>
            <a:spLocks noChangeArrowheads="1"/>
          </p:cNvSpPr>
          <p:nvPr/>
        </p:nvSpPr>
        <p:spPr bwMode="blackWhite">
          <a:xfrm>
            <a:off x="2943212" y="3021000"/>
            <a:ext cx="1327150" cy="539750"/>
          </a:xfrm>
          <a:prstGeom prst="rect">
            <a:avLst/>
          </a:prstGeom>
          <a:solidFill>
            <a:srgbClr val="FF9999"/>
          </a:solidFill>
          <a:ln w="25400">
            <a:solidFill>
              <a:srgbClr val="000000"/>
            </a:solidFill>
            <a:miter lim="800000"/>
            <a:headEnd/>
            <a:tailEnd/>
          </a:ln>
          <a:effectLst/>
        </p:spPr>
        <p:txBody>
          <a:bodyPr wrap="none" lIns="46038" tIns="46038" rIns="46038" bIns="46038" anchor="ctr"/>
          <a:lstStyle/>
          <a:p>
            <a:pPr defTabSz="822325" eaLnBrk="0" hangingPunct="0">
              <a:lnSpc>
                <a:spcPct val="95000"/>
              </a:lnSpc>
              <a:buClrTx/>
              <a:buFontTx/>
              <a:buNone/>
            </a:pPr>
            <a:r>
              <a:rPr lang="en-US" altLang="zh-CN" sz="1400" dirty="0">
                <a:ea typeface="宋体" pitchFamily="2" charset="-122"/>
              </a:rPr>
              <a:t>Data Dictionary</a:t>
            </a:r>
            <a:br>
              <a:rPr lang="en-US" altLang="zh-CN" sz="1400" dirty="0">
                <a:ea typeface="宋体" pitchFamily="2" charset="-122"/>
              </a:rPr>
            </a:br>
            <a:r>
              <a:rPr lang="en-US" altLang="zh-CN" sz="1400" dirty="0">
                <a:ea typeface="宋体" pitchFamily="2" charset="-122"/>
              </a:rPr>
              <a:t>Cache</a:t>
            </a:r>
          </a:p>
        </p:txBody>
      </p:sp>
      <p:sp>
        <p:nvSpPr>
          <p:cNvPr id="22" name="Rectangle 19"/>
          <p:cNvSpPr>
            <a:spLocks noChangeArrowheads="1"/>
          </p:cNvSpPr>
          <p:nvPr/>
        </p:nvSpPr>
        <p:spPr bwMode="blackWhite">
          <a:xfrm>
            <a:off x="2943212" y="2412987"/>
            <a:ext cx="1327150" cy="538163"/>
          </a:xfrm>
          <a:prstGeom prst="rect">
            <a:avLst/>
          </a:prstGeom>
          <a:solidFill>
            <a:srgbClr val="FF9999"/>
          </a:solidFill>
          <a:ln w="25400">
            <a:solidFill>
              <a:srgbClr val="000000"/>
            </a:solidFill>
            <a:miter lim="800000"/>
            <a:headEnd/>
            <a:tailEnd/>
          </a:ln>
          <a:effectLst/>
        </p:spPr>
        <p:txBody>
          <a:bodyPr wrap="none" lIns="46038" tIns="46038" rIns="46038" bIns="46038" anchor="ctr"/>
          <a:lstStyle/>
          <a:p>
            <a:pPr defTabSz="822325" eaLnBrk="0" hangingPunct="0">
              <a:lnSpc>
                <a:spcPct val="95000"/>
              </a:lnSpc>
              <a:buClrTx/>
              <a:buFontTx/>
              <a:buNone/>
            </a:pPr>
            <a:r>
              <a:rPr lang="en-US" altLang="zh-CN" sz="1400" dirty="0">
                <a:ea typeface="宋体" pitchFamily="2" charset="-122"/>
              </a:rPr>
              <a:t>Library</a:t>
            </a:r>
          </a:p>
          <a:p>
            <a:pPr defTabSz="822325" eaLnBrk="0" hangingPunct="0">
              <a:lnSpc>
                <a:spcPct val="95000"/>
              </a:lnSpc>
              <a:buClrTx/>
              <a:buFontTx/>
              <a:buNone/>
            </a:pPr>
            <a:r>
              <a:rPr lang="en-US" altLang="zh-CN" sz="1400" dirty="0">
                <a:ea typeface="宋体" pitchFamily="2" charset="-122"/>
              </a:rPr>
              <a:t>Cache</a:t>
            </a:r>
          </a:p>
        </p:txBody>
      </p:sp>
      <p:sp>
        <p:nvSpPr>
          <p:cNvPr id="23" name="Oval 20"/>
          <p:cNvSpPr>
            <a:spLocks noChangeArrowheads="1"/>
          </p:cNvSpPr>
          <p:nvPr/>
        </p:nvSpPr>
        <p:spPr bwMode="blackWhite">
          <a:xfrm>
            <a:off x="4378312" y="3757600"/>
            <a:ext cx="723900" cy="427037"/>
          </a:xfrm>
          <a:prstGeom prst="ellipse">
            <a:avLst/>
          </a:prstGeom>
          <a:solidFill>
            <a:srgbClr val="FFCC33"/>
          </a:solidFill>
          <a:ln w="25400">
            <a:solidFill>
              <a:srgbClr val="000000"/>
            </a:solidFill>
            <a:round/>
            <a:headEnd/>
            <a:tailEnd/>
          </a:ln>
          <a:effectLst/>
        </p:spPr>
        <p:txBody>
          <a:bodyPr wrap="none" lIns="46038" tIns="46038" rIns="46038" bIns="46038" anchor="ctr"/>
          <a:lstStyle/>
          <a:p>
            <a:pPr defTabSz="822325" eaLnBrk="0" hangingPunct="0">
              <a:lnSpc>
                <a:spcPct val="95000"/>
              </a:lnSpc>
              <a:buClrTx/>
              <a:buFontTx/>
              <a:buNone/>
            </a:pPr>
            <a:r>
              <a:rPr lang="en-US" altLang="zh-CN" sz="1600" dirty="0">
                <a:ea typeface="宋体" pitchFamily="2" charset="-122"/>
              </a:rPr>
              <a:t>DBWR</a:t>
            </a:r>
          </a:p>
        </p:txBody>
      </p:sp>
      <p:sp>
        <p:nvSpPr>
          <p:cNvPr id="24" name="Oval 21"/>
          <p:cNvSpPr>
            <a:spLocks noChangeArrowheads="1"/>
          </p:cNvSpPr>
          <p:nvPr/>
        </p:nvSpPr>
        <p:spPr bwMode="blackWhite">
          <a:xfrm>
            <a:off x="3570275" y="3757600"/>
            <a:ext cx="723900" cy="427037"/>
          </a:xfrm>
          <a:prstGeom prst="ellipse">
            <a:avLst/>
          </a:prstGeom>
          <a:solidFill>
            <a:srgbClr val="FFCC33"/>
          </a:solidFill>
          <a:ln w="25400">
            <a:solidFill>
              <a:srgbClr val="000000"/>
            </a:solidFill>
            <a:round/>
            <a:headEnd/>
            <a:tailEnd/>
          </a:ln>
          <a:effectLst/>
        </p:spPr>
        <p:txBody>
          <a:bodyPr wrap="none" lIns="46038" tIns="46038" rIns="46038" bIns="46038" anchor="ctr"/>
          <a:lstStyle/>
          <a:p>
            <a:pPr defTabSz="822325" eaLnBrk="0" hangingPunct="0">
              <a:lnSpc>
                <a:spcPct val="95000"/>
              </a:lnSpc>
              <a:buClrTx/>
              <a:buFontTx/>
              <a:buNone/>
            </a:pPr>
            <a:r>
              <a:rPr lang="en-US" altLang="zh-CN" sz="1600" dirty="0">
                <a:ea typeface="宋体" pitchFamily="2" charset="-122"/>
              </a:rPr>
              <a:t>SMON</a:t>
            </a:r>
          </a:p>
        </p:txBody>
      </p:sp>
      <p:sp>
        <p:nvSpPr>
          <p:cNvPr id="25" name="Oval 22"/>
          <p:cNvSpPr>
            <a:spLocks noChangeArrowheads="1"/>
          </p:cNvSpPr>
          <p:nvPr/>
        </p:nvSpPr>
        <p:spPr bwMode="blackWhite">
          <a:xfrm>
            <a:off x="2765412" y="3757600"/>
            <a:ext cx="723900" cy="427037"/>
          </a:xfrm>
          <a:prstGeom prst="ellipse">
            <a:avLst/>
          </a:prstGeom>
          <a:solidFill>
            <a:srgbClr val="FFCC33"/>
          </a:solidFill>
          <a:ln w="25400">
            <a:solidFill>
              <a:srgbClr val="000000"/>
            </a:solidFill>
            <a:round/>
            <a:headEnd/>
            <a:tailEnd/>
          </a:ln>
          <a:effectLst/>
        </p:spPr>
        <p:txBody>
          <a:bodyPr wrap="none" lIns="46038" tIns="46038" rIns="46038" bIns="46038" anchor="ctr"/>
          <a:lstStyle/>
          <a:p>
            <a:pPr defTabSz="822325" eaLnBrk="0" hangingPunct="0">
              <a:lnSpc>
                <a:spcPct val="95000"/>
              </a:lnSpc>
              <a:buClrTx/>
              <a:buFontTx/>
              <a:buNone/>
            </a:pPr>
            <a:r>
              <a:rPr lang="en-US" altLang="zh-CN" sz="1600" dirty="0">
                <a:ea typeface="宋体" pitchFamily="2" charset="-122"/>
              </a:rPr>
              <a:t>PMON</a:t>
            </a:r>
          </a:p>
        </p:txBody>
      </p:sp>
      <p:sp>
        <p:nvSpPr>
          <p:cNvPr id="26" name="Oval 23"/>
          <p:cNvSpPr>
            <a:spLocks noChangeArrowheads="1"/>
          </p:cNvSpPr>
          <p:nvPr/>
        </p:nvSpPr>
        <p:spPr bwMode="blackWhite">
          <a:xfrm>
            <a:off x="5978512" y="3757600"/>
            <a:ext cx="719138" cy="427037"/>
          </a:xfrm>
          <a:prstGeom prst="ellipse">
            <a:avLst/>
          </a:prstGeom>
          <a:solidFill>
            <a:srgbClr val="FFCC33"/>
          </a:solidFill>
          <a:ln w="25400">
            <a:solidFill>
              <a:srgbClr val="000000"/>
            </a:solidFill>
            <a:round/>
            <a:headEnd/>
            <a:tailEnd/>
          </a:ln>
          <a:effectLst/>
        </p:spPr>
        <p:txBody>
          <a:bodyPr wrap="none" lIns="46038" tIns="46038" rIns="46038" bIns="46038" anchor="ctr"/>
          <a:lstStyle/>
          <a:p>
            <a:pPr defTabSz="822325" eaLnBrk="0" hangingPunct="0">
              <a:lnSpc>
                <a:spcPct val="95000"/>
              </a:lnSpc>
              <a:buClrTx/>
              <a:buFontTx/>
              <a:buNone/>
            </a:pPr>
            <a:r>
              <a:rPr lang="en-US" altLang="zh-CN" sz="1600" dirty="0">
                <a:ea typeface="宋体" pitchFamily="2" charset="-122"/>
              </a:rPr>
              <a:t>CKPT</a:t>
            </a:r>
          </a:p>
        </p:txBody>
      </p:sp>
      <p:sp>
        <p:nvSpPr>
          <p:cNvPr id="27" name="Oval 24"/>
          <p:cNvSpPr>
            <a:spLocks noChangeArrowheads="1"/>
          </p:cNvSpPr>
          <p:nvPr/>
        </p:nvSpPr>
        <p:spPr bwMode="blackWhite">
          <a:xfrm>
            <a:off x="5168887" y="3757600"/>
            <a:ext cx="723900" cy="427037"/>
          </a:xfrm>
          <a:prstGeom prst="ellipse">
            <a:avLst/>
          </a:prstGeom>
          <a:solidFill>
            <a:srgbClr val="FFCC33"/>
          </a:solidFill>
          <a:ln w="25400">
            <a:solidFill>
              <a:srgbClr val="000000"/>
            </a:solidFill>
            <a:round/>
            <a:headEnd/>
            <a:tailEnd/>
          </a:ln>
          <a:effectLst/>
        </p:spPr>
        <p:txBody>
          <a:bodyPr wrap="none" lIns="46038" tIns="46038" rIns="46038" bIns="46038" anchor="ctr"/>
          <a:lstStyle/>
          <a:p>
            <a:pPr defTabSz="822325" eaLnBrk="0" hangingPunct="0">
              <a:lnSpc>
                <a:spcPct val="95000"/>
              </a:lnSpc>
              <a:buClrTx/>
              <a:buFontTx/>
              <a:buNone/>
            </a:pPr>
            <a:r>
              <a:rPr lang="en-US" altLang="zh-CN" sz="1600" dirty="0">
                <a:ea typeface="宋体" pitchFamily="2" charset="-122"/>
              </a:rPr>
              <a:t>LGWR</a:t>
            </a:r>
          </a:p>
        </p:txBody>
      </p:sp>
      <p:sp>
        <p:nvSpPr>
          <p:cNvPr id="28" name="Oval 25"/>
          <p:cNvSpPr>
            <a:spLocks noChangeArrowheads="1"/>
          </p:cNvSpPr>
          <p:nvPr/>
        </p:nvSpPr>
        <p:spPr bwMode="blackWhite">
          <a:xfrm>
            <a:off x="6792900" y="3757600"/>
            <a:ext cx="719137" cy="427037"/>
          </a:xfrm>
          <a:prstGeom prst="ellipse">
            <a:avLst/>
          </a:prstGeom>
          <a:solidFill>
            <a:srgbClr val="FFCC33"/>
          </a:solidFill>
          <a:ln w="25400">
            <a:solidFill>
              <a:srgbClr val="000000"/>
            </a:solidFill>
            <a:round/>
            <a:headEnd/>
            <a:tailEnd/>
          </a:ln>
          <a:effectLst/>
        </p:spPr>
        <p:txBody>
          <a:bodyPr wrap="none" lIns="46038" tIns="46038" rIns="46038" bIns="46038" anchor="ctr"/>
          <a:lstStyle/>
          <a:p>
            <a:pPr defTabSz="822325" eaLnBrk="0" hangingPunct="0">
              <a:lnSpc>
                <a:spcPct val="95000"/>
              </a:lnSpc>
              <a:buClrTx/>
              <a:buFontTx/>
              <a:buNone/>
            </a:pPr>
            <a:r>
              <a:rPr lang="en-US" altLang="zh-CN" sz="1600" smtClean="0"/>
              <a:t>ARCH</a:t>
            </a:r>
            <a:endParaRPr lang="en-US" altLang="zh-CN" sz="1600" dirty="0">
              <a:ea typeface="宋体" pitchFamily="2" charset="-122"/>
            </a:endParaRPr>
          </a:p>
        </p:txBody>
      </p:sp>
      <p:sp>
        <p:nvSpPr>
          <p:cNvPr id="29" name="Oval 26"/>
          <p:cNvSpPr>
            <a:spLocks noChangeArrowheads="1"/>
          </p:cNvSpPr>
          <p:nvPr/>
        </p:nvSpPr>
        <p:spPr bwMode="blackWhite">
          <a:xfrm>
            <a:off x="285720" y="1928802"/>
            <a:ext cx="1295400" cy="762000"/>
          </a:xfrm>
          <a:prstGeom prst="ellipse">
            <a:avLst/>
          </a:prstGeom>
          <a:solidFill>
            <a:srgbClr val="FFCC33"/>
          </a:solidFill>
          <a:ln w="25400">
            <a:solidFill>
              <a:srgbClr val="000000"/>
            </a:solidFill>
            <a:round/>
            <a:headEnd/>
            <a:tailEnd/>
          </a:ln>
          <a:effectLst/>
        </p:spPr>
        <p:txBody>
          <a:bodyPr wrap="none" lIns="46038" tIns="46038" rIns="46038" bIns="46038" anchor="ctr"/>
          <a:lstStyle/>
          <a:p>
            <a:pPr defTabSz="822325" eaLnBrk="0" hangingPunct="0">
              <a:lnSpc>
                <a:spcPct val="95000"/>
              </a:lnSpc>
              <a:buClrTx/>
              <a:buFontTx/>
              <a:buNone/>
            </a:pPr>
            <a:r>
              <a:rPr lang="en-US" altLang="zh-CN" sz="1400" dirty="0">
                <a:ea typeface="宋体" pitchFamily="2" charset="-122"/>
              </a:rPr>
              <a:t>User</a:t>
            </a:r>
            <a:br>
              <a:rPr lang="en-US" altLang="zh-CN" sz="1400" dirty="0">
                <a:ea typeface="宋体" pitchFamily="2" charset="-122"/>
              </a:rPr>
            </a:br>
            <a:r>
              <a:rPr lang="en-US" altLang="zh-CN" sz="1400" dirty="0">
                <a:ea typeface="宋体" pitchFamily="2" charset="-122"/>
              </a:rPr>
              <a:t>process</a:t>
            </a:r>
          </a:p>
        </p:txBody>
      </p:sp>
      <p:sp>
        <p:nvSpPr>
          <p:cNvPr id="30" name="Oval 27"/>
          <p:cNvSpPr>
            <a:spLocks noChangeArrowheads="1"/>
          </p:cNvSpPr>
          <p:nvPr/>
        </p:nvSpPr>
        <p:spPr bwMode="blackWhite">
          <a:xfrm>
            <a:off x="741348" y="2765427"/>
            <a:ext cx="1295400" cy="762000"/>
          </a:xfrm>
          <a:prstGeom prst="ellipse">
            <a:avLst/>
          </a:prstGeom>
          <a:solidFill>
            <a:srgbClr val="FF9BCE"/>
          </a:solidFill>
          <a:ln w="25400">
            <a:solidFill>
              <a:schemeClr val="tx1"/>
            </a:solidFill>
            <a:round/>
            <a:headEnd/>
            <a:tailEnd/>
          </a:ln>
          <a:effectLst/>
        </p:spPr>
        <p:txBody>
          <a:bodyPr wrap="none" lIns="92075" tIns="46038" rIns="92075" bIns="46038" anchor="ctr"/>
          <a:lstStyle/>
          <a:p>
            <a:pPr defTabSz="822325" eaLnBrk="0" hangingPunct="0">
              <a:buClrTx/>
              <a:buFontTx/>
              <a:buNone/>
            </a:pPr>
            <a:r>
              <a:rPr lang="en-US" altLang="zh-CN" sz="1400" dirty="0">
                <a:ea typeface="宋体" pitchFamily="2" charset="-122"/>
              </a:rPr>
              <a:t>Server</a:t>
            </a:r>
            <a:br>
              <a:rPr lang="en-US" altLang="zh-CN" sz="1400" dirty="0">
                <a:ea typeface="宋体" pitchFamily="2" charset="-122"/>
              </a:rPr>
            </a:br>
            <a:r>
              <a:rPr lang="en-US" altLang="zh-CN" sz="1400" dirty="0">
                <a:ea typeface="宋体" pitchFamily="2" charset="-122"/>
              </a:rPr>
              <a:t>process</a:t>
            </a:r>
          </a:p>
        </p:txBody>
      </p:sp>
      <p:sp>
        <p:nvSpPr>
          <p:cNvPr id="31" name="Rectangle 28"/>
          <p:cNvSpPr>
            <a:spLocks noChangeArrowheads="1"/>
          </p:cNvSpPr>
          <p:nvPr/>
        </p:nvSpPr>
        <p:spPr bwMode="auto">
          <a:xfrm>
            <a:off x="1568435" y="3403602"/>
            <a:ext cx="592138" cy="311150"/>
          </a:xfrm>
          <a:prstGeom prst="rect">
            <a:avLst/>
          </a:prstGeom>
          <a:solidFill>
            <a:srgbClr val="95CAFF"/>
          </a:solidFill>
          <a:ln w="25400">
            <a:noFill/>
            <a:miter lim="800000"/>
            <a:headEnd/>
            <a:tailEnd/>
          </a:ln>
          <a:effectLst/>
        </p:spPr>
        <p:txBody>
          <a:bodyPr wrap="none" lIns="92075" tIns="46038" rIns="92075" bIns="46038" anchor="ctr"/>
          <a:lstStyle/>
          <a:p>
            <a:pPr defTabSz="822325" eaLnBrk="0" hangingPunct="0">
              <a:spcBef>
                <a:spcPct val="50000"/>
              </a:spcBef>
              <a:buClrTx/>
              <a:buFontTx/>
              <a:buNone/>
            </a:pPr>
            <a:r>
              <a:rPr lang="en-US" altLang="zh-CN" sz="1400" dirty="0">
                <a:ea typeface="宋体" pitchFamily="2" charset="-122"/>
              </a:rPr>
              <a:t>PGA</a:t>
            </a:r>
          </a:p>
        </p:txBody>
      </p:sp>
      <p:sp>
        <p:nvSpPr>
          <p:cNvPr id="32" name="Rectangle 29"/>
          <p:cNvSpPr>
            <a:spLocks noChangeArrowheads="1"/>
          </p:cNvSpPr>
          <p:nvPr/>
        </p:nvSpPr>
        <p:spPr bwMode="blackWhite">
          <a:xfrm>
            <a:off x="3349612" y="4686287"/>
            <a:ext cx="3289300" cy="1839913"/>
          </a:xfrm>
          <a:prstGeom prst="rect">
            <a:avLst/>
          </a:prstGeom>
          <a:solidFill>
            <a:srgbClr val="FFCC33"/>
          </a:solidFill>
          <a:ln w="25400">
            <a:solidFill>
              <a:srgbClr val="000000"/>
            </a:solidFill>
            <a:miter lim="800000"/>
            <a:headEnd/>
            <a:tailEnd/>
          </a:ln>
          <a:effectLst/>
        </p:spPr>
        <p:txBody>
          <a:bodyPr wrap="none" lIns="46038" tIns="46038" rIns="46038" bIns="46038" anchor="ctr"/>
          <a:lstStyle/>
          <a:p>
            <a:pPr defTabSz="822325" eaLnBrk="0" hangingPunct="0">
              <a:lnSpc>
                <a:spcPct val="95000"/>
              </a:lnSpc>
              <a:buClrTx/>
              <a:buFontTx/>
              <a:buNone/>
            </a:pPr>
            <a:endParaRPr lang="zh-CN" altLang="zh-CN"/>
          </a:p>
        </p:txBody>
      </p:sp>
      <p:grpSp>
        <p:nvGrpSpPr>
          <p:cNvPr id="12" name="Group 30"/>
          <p:cNvGrpSpPr>
            <a:grpSpLocks/>
          </p:cNvGrpSpPr>
          <p:nvPr/>
        </p:nvGrpSpPr>
        <p:grpSpPr bwMode="auto">
          <a:xfrm>
            <a:off x="4627550" y="5286362"/>
            <a:ext cx="912812" cy="654050"/>
            <a:chOff x="1070" y="1910"/>
            <a:chExt cx="532" cy="412"/>
          </a:xfrm>
        </p:grpSpPr>
        <p:sp>
          <p:nvSpPr>
            <p:cNvPr id="34" name="Rectangle 31"/>
            <p:cNvSpPr>
              <a:spLocks noChangeArrowheads="1"/>
            </p:cNvSpPr>
            <p:nvPr/>
          </p:nvSpPr>
          <p:spPr bwMode="ltGray">
            <a:xfrm>
              <a:off x="1070" y="1994"/>
              <a:ext cx="532" cy="246"/>
            </a:xfrm>
            <a:prstGeom prst="rect">
              <a:avLst/>
            </a:prstGeom>
            <a:solidFill>
              <a:srgbClr val="969696"/>
            </a:solidFill>
            <a:ln w="9525">
              <a:noFill/>
              <a:miter lim="800000"/>
              <a:headEnd/>
              <a:tailEnd/>
            </a:ln>
            <a:effectLst/>
          </p:spPr>
          <p:txBody>
            <a:bodyPr wrap="none" anchor="ctr"/>
            <a:lstStyle/>
            <a:p>
              <a:endParaRPr lang="zh-CN" altLang="en-US"/>
            </a:p>
          </p:txBody>
        </p:sp>
        <p:sp>
          <p:nvSpPr>
            <p:cNvPr id="35" name="Oval 32"/>
            <p:cNvSpPr>
              <a:spLocks noChangeArrowheads="1"/>
            </p:cNvSpPr>
            <p:nvPr/>
          </p:nvSpPr>
          <p:spPr bwMode="ltGray">
            <a:xfrm>
              <a:off x="1070" y="1910"/>
              <a:ext cx="532" cy="158"/>
            </a:xfrm>
            <a:prstGeom prst="ellipse">
              <a:avLst/>
            </a:prstGeom>
            <a:solidFill>
              <a:schemeClr val="accent1"/>
            </a:solidFill>
            <a:ln w="9525">
              <a:noFill/>
              <a:round/>
              <a:headEnd/>
              <a:tailEnd/>
            </a:ln>
            <a:effectLst/>
          </p:spPr>
          <p:txBody>
            <a:bodyPr wrap="none" anchor="ctr"/>
            <a:lstStyle/>
            <a:p>
              <a:endParaRPr lang="zh-CN" altLang="en-US"/>
            </a:p>
          </p:txBody>
        </p:sp>
        <p:sp>
          <p:nvSpPr>
            <p:cNvPr id="36" name="Oval 33"/>
            <p:cNvSpPr>
              <a:spLocks noChangeArrowheads="1"/>
            </p:cNvSpPr>
            <p:nvPr/>
          </p:nvSpPr>
          <p:spPr bwMode="ltGray">
            <a:xfrm>
              <a:off x="1070" y="2164"/>
              <a:ext cx="532" cy="158"/>
            </a:xfrm>
            <a:prstGeom prst="ellipse">
              <a:avLst/>
            </a:prstGeom>
            <a:solidFill>
              <a:srgbClr val="969696"/>
            </a:solidFill>
            <a:ln w="9525">
              <a:noFill/>
              <a:round/>
              <a:headEnd/>
              <a:tailEnd/>
            </a:ln>
            <a:effectLst/>
          </p:spPr>
          <p:txBody>
            <a:bodyPr wrap="none" anchor="ctr"/>
            <a:lstStyle/>
            <a:p>
              <a:endParaRPr lang="zh-CN" altLang="en-US"/>
            </a:p>
          </p:txBody>
        </p:sp>
      </p:grpSp>
      <p:grpSp>
        <p:nvGrpSpPr>
          <p:cNvPr id="33" name="Group 34"/>
          <p:cNvGrpSpPr>
            <a:grpSpLocks/>
          </p:cNvGrpSpPr>
          <p:nvPr/>
        </p:nvGrpSpPr>
        <p:grpSpPr bwMode="auto">
          <a:xfrm>
            <a:off x="4627550" y="4733912"/>
            <a:ext cx="912812" cy="654050"/>
            <a:chOff x="1070" y="1910"/>
            <a:chExt cx="532" cy="412"/>
          </a:xfrm>
        </p:grpSpPr>
        <p:sp>
          <p:nvSpPr>
            <p:cNvPr id="38" name="Rectangle 35"/>
            <p:cNvSpPr>
              <a:spLocks noChangeArrowheads="1"/>
            </p:cNvSpPr>
            <p:nvPr/>
          </p:nvSpPr>
          <p:spPr bwMode="ltGray">
            <a:xfrm>
              <a:off x="1070" y="1994"/>
              <a:ext cx="532" cy="246"/>
            </a:xfrm>
            <a:prstGeom prst="rect">
              <a:avLst/>
            </a:prstGeom>
            <a:solidFill>
              <a:srgbClr val="969696"/>
            </a:solidFill>
            <a:ln w="9525">
              <a:noFill/>
              <a:miter lim="800000"/>
              <a:headEnd/>
              <a:tailEnd/>
            </a:ln>
            <a:effectLst/>
          </p:spPr>
          <p:txBody>
            <a:bodyPr wrap="none" anchor="ctr"/>
            <a:lstStyle/>
            <a:p>
              <a:endParaRPr lang="zh-CN" altLang="en-US"/>
            </a:p>
          </p:txBody>
        </p:sp>
        <p:sp>
          <p:nvSpPr>
            <p:cNvPr id="39" name="Oval 36"/>
            <p:cNvSpPr>
              <a:spLocks noChangeArrowheads="1"/>
            </p:cNvSpPr>
            <p:nvPr/>
          </p:nvSpPr>
          <p:spPr bwMode="ltGray">
            <a:xfrm>
              <a:off x="1070" y="1910"/>
              <a:ext cx="532" cy="158"/>
            </a:xfrm>
            <a:prstGeom prst="ellipse">
              <a:avLst/>
            </a:prstGeom>
            <a:solidFill>
              <a:schemeClr val="accent1"/>
            </a:solidFill>
            <a:ln w="9525">
              <a:noFill/>
              <a:round/>
              <a:headEnd/>
              <a:tailEnd/>
            </a:ln>
            <a:effectLst/>
          </p:spPr>
          <p:txBody>
            <a:bodyPr wrap="none" anchor="ctr"/>
            <a:lstStyle/>
            <a:p>
              <a:endParaRPr lang="zh-CN" altLang="en-US"/>
            </a:p>
          </p:txBody>
        </p:sp>
        <p:sp>
          <p:nvSpPr>
            <p:cNvPr id="40" name="Oval 37"/>
            <p:cNvSpPr>
              <a:spLocks noChangeArrowheads="1"/>
            </p:cNvSpPr>
            <p:nvPr/>
          </p:nvSpPr>
          <p:spPr bwMode="ltGray">
            <a:xfrm>
              <a:off x="1070" y="2164"/>
              <a:ext cx="532" cy="158"/>
            </a:xfrm>
            <a:prstGeom prst="ellipse">
              <a:avLst/>
            </a:prstGeom>
            <a:solidFill>
              <a:srgbClr val="969696"/>
            </a:solidFill>
            <a:ln w="9525">
              <a:noFill/>
              <a:round/>
              <a:headEnd/>
              <a:tailEnd/>
            </a:ln>
            <a:effectLst/>
          </p:spPr>
          <p:txBody>
            <a:bodyPr wrap="none" anchor="ctr"/>
            <a:lstStyle/>
            <a:p>
              <a:endParaRPr lang="zh-CN" altLang="en-US"/>
            </a:p>
          </p:txBody>
        </p:sp>
      </p:grpSp>
      <p:grpSp>
        <p:nvGrpSpPr>
          <p:cNvPr id="37" name="Group 38"/>
          <p:cNvGrpSpPr>
            <a:grpSpLocks/>
          </p:cNvGrpSpPr>
          <p:nvPr/>
        </p:nvGrpSpPr>
        <p:grpSpPr bwMode="auto">
          <a:xfrm>
            <a:off x="3502012" y="5813412"/>
            <a:ext cx="990600" cy="654050"/>
            <a:chOff x="1070" y="1910"/>
            <a:chExt cx="532" cy="412"/>
          </a:xfrm>
        </p:grpSpPr>
        <p:sp>
          <p:nvSpPr>
            <p:cNvPr id="42" name="Rectangle 39"/>
            <p:cNvSpPr>
              <a:spLocks noChangeArrowheads="1"/>
            </p:cNvSpPr>
            <p:nvPr/>
          </p:nvSpPr>
          <p:spPr bwMode="ltGray">
            <a:xfrm>
              <a:off x="1070" y="1994"/>
              <a:ext cx="532" cy="246"/>
            </a:xfrm>
            <a:prstGeom prst="rect">
              <a:avLst/>
            </a:prstGeom>
            <a:solidFill>
              <a:srgbClr val="969696"/>
            </a:solidFill>
            <a:ln w="9525">
              <a:noFill/>
              <a:miter lim="800000"/>
              <a:headEnd/>
              <a:tailEnd/>
            </a:ln>
            <a:effectLst/>
          </p:spPr>
          <p:txBody>
            <a:bodyPr wrap="none" anchor="ctr"/>
            <a:lstStyle/>
            <a:p>
              <a:endParaRPr lang="zh-CN" altLang="en-US"/>
            </a:p>
          </p:txBody>
        </p:sp>
        <p:sp>
          <p:nvSpPr>
            <p:cNvPr id="43" name="Oval 40"/>
            <p:cNvSpPr>
              <a:spLocks noChangeArrowheads="1"/>
            </p:cNvSpPr>
            <p:nvPr/>
          </p:nvSpPr>
          <p:spPr bwMode="ltGray">
            <a:xfrm>
              <a:off x="1070" y="1910"/>
              <a:ext cx="532" cy="158"/>
            </a:xfrm>
            <a:prstGeom prst="ellipse">
              <a:avLst/>
            </a:prstGeom>
            <a:solidFill>
              <a:schemeClr val="accent1"/>
            </a:solidFill>
            <a:ln w="9525">
              <a:noFill/>
              <a:round/>
              <a:headEnd/>
              <a:tailEnd/>
            </a:ln>
            <a:effectLst/>
          </p:spPr>
          <p:txBody>
            <a:bodyPr wrap="none" anchor="ctr"/>
            <a:lstStyle/>
            <a:p>
              <a:endParaRPr lang="zh-CN" altLang="en-US"/>
            </a:p>
          </p:txBody>
        </p:sp>
        <p:sp>
          <p:nvSpPr>
            <p:cNvPr id="44" name="Oval 41"/>
            <p:cNvSpPr>
              <a:spLocks noChangeArrowheads="1"/>
            </p:cNvSpPr>
            <p:nvPr/>
          </p:nvSpPr>
          <p:spPr bwMode="ltGray">
            <a:xfrm>
              <a:off x="1070" y="2164"/>
              <a:ext cx="532" cy="158"/>
            </a:xfrm>
            <a:prstGeom prst="ellipse">
              <a:avLst/>
            </a:prstGeom>
            <a:solidFill>
              <a:srgbClr val="969696"/>
            </a:solidFill>
            <a:ln w="9525">
              <a:noFill/>
              <a:round/>
              <a:headEnd/>
              <a:tailEnd/>
            </a:ln>
            <a:effectLst/>
          </p:spPr>
          <p:txBody>
            <a:bodyPr wrap="none" anchor="ctr"/>
            <a:lstStyle/>
            <a:p>
              <a:endParaRPr lang="zh-CN" altLang="en-US"/>
            </a:p>
          </p:txBody>
        </p:sp>
      </p:grpSp>
      <p:grpSp>
        <p:nvGrpSpPr>
          <p:cNvPr id="41" name="Group 42"/>
          <p:cNvGrpSpPr>
            <a:grpSpLocks/>
          </p:cNvGrpSpPr>
          <p:nvPr/>
        </p:nvGrpSpPr>
        <p:grpSpPr bwMode="auto">
          <a:xfrm>
            <a:off x="3502012" y="5278425"/>
            <a:ext cx="990600" cy="654050"/>
            <a:chOff x="1070" y="1910"/>
            <a:chExt cx="532" cy="412"/>
          </a:xfrm>
        </p:grpSpPr>
        <p:sp>
          <p:nvSpPr>
            <p:cNvPr id="46" name="Rectangle 43"/>
            <p:cNvSpPr>
              <a:spLocks noChangeArrowheads="1"/>
            </p:cNvSpPr>
            <p:nvPr/>
          </p:nvSpPr>
          <p:spPr bwMode="ltGray">
            <a:xfrm>
              <a:off x="1070" y="1994"/>
              <a:ext cx="532" cy="246"/>
            </a:xfrm>
            <a:prstGeom prst="rect">
              <a:avLst/>
            </a:prstGeom>
            <a:solidFill>
              <a:srgbClr val="969696"/>
            </a:solidFill>
            <a:ln w="9525">
              <a:noFill/>
              <a:miter lim="800000"/>
              <a:headEnd/>
              <a:tailEnd/>
            </a:ln>
            <a:effectLst/>
          </p:spPr>
          <p:txBody>
            <a:bodyPr wrap="none" anchor="ctr"/>
            <a:lstStyle/>
            <a:p>
              <a:endParaRPr lang="zh-CN" altLang="en-US"/>
            </a:p>
          </p:txBody>
        </p:sp>
        <p:sp>
          <p:nvSpPr>
            <p:cNvPr id="47" name="Oval 44"/>
            <p:cNvSpPr>
              <a:spLocks noChangeArrowheads="1"/>
            </p:cNvSpPr>
            <p:nvPr/>
          </p:nvSpPr>
          <p:spPr bwMode="ltGray">
            <a:xfrm>
              <a:off x="1070" y="1910"/>
              <a:ext cx="532" cy="158"/>
            </a:xfrm>
            <a:prstGeom prst="ellipse">
              <a:avLst/>
            </a:prstGeom>
            <a:solidFill>
              <a:schemeClr val="accent1"/>
            </a:solidFill>
            <a:ln w="9525">
              <a:noFill/>
              <a:round/>
              <a:headEnd/>
              <a:tailEnd/>
            </a:ln>
            <a:effectLst/>
          </p:spPr>
          <p:txBody>
            <a:bodyPr wrap="none" anchor="ctr"/>
            <a:lstStyle/>
            <a:p>
              <a:endParaRPr lang="zh-CN" altLang="en-US"/>
            </a:p>
          </p:txBody>
        </p:sp>
        <p:sp>
          <p:nvSpPr>
            <p:cNvPr id="48" name="Oval 45"/>
            <p:cNvSpPr>
              <a:spLocks noChangeArrowheads="1"/>
            </p:cNvSpPr>
            <p:nvPr/>
          </p:nvSpPr>
          <p:spPr bwMode="ltGray">
            <a:xfrm>
              <a:off x="1070" y="2164"/>
              <a:ext cx="532" cy="158"/>
            </a:xfrm>
            <a:prstGeom prst="ellipse">
              <a:avLst/>
            </a:prstGeom>
            <a:solidFill>
              <a:srgbClr val="969696"/>
            </a:solidFill>
            <a:ln w="9525">
              <a:noFill/>
              <a:round/>
              <a:headEnd/>
              <a:tailEnd/>
            </a:ln>
            <a:effectLst/>
          </p:spPr>
          <p:txBody>
            <a:bodyPr wrap="none" anchor="ctr"/>
            <a:lstStyle/>
            <a:p>
              <a:endParaRPr lang="zh-CN" altLang="en-US"/>
            </a:p>
          </p:txBody>
        </p:sp>
      </p:grpSp>
      <p:grpSp>
        <p:nvGrpSpPr>
          <p:cNvPr id="45" name="Group 46"/>
          <p:cNvGrpSpPr>
            <a:grpSpLocks/>
          </p:cNvGrpSpPr>
          <p:nvPr/>
        </p:nvGrpSpPr>
        <p:grpSpPr bwMode="auto">
          <a:xfrm>
            <a:off x="3503600" y="4733912"/>
            <a:ext cx="989012" cy="654050"/>
            <a:chOff x="1070" y="1910"/>
            <a:chExt cx="532" cy="412"/>
          </a:xfrm>
        </p:grpSpPr>
        <p:sp>
          <p:nvSpPr>
            <p:cNvPr id="50" name="Rectangle 47"/>
            <p:cNvSpPr>
              <a:spLocks noChangeArrowheads="1"/>
            </p:cNvSpPr>
            <p:nvPr/>
          </p:nvSpPr>
          <p:spPr bwMode="ltGray">
            <a:xfrm>
              <a:off x="1070" y="1994"/>
              <a:ext cx="532" cy="246"/>
            </a:xfrm>
            <a:prstGeom prst="rect">
              <a:avLst/>
            </a:prstGeom>
            <a:solidFill>
              <a:srgbClr val="969696"/>
            </a:solidFill>
            <a:ln w="9525">
              <a:noFill/>
              <a:miter lim="800000"/>
              <a:headEnd/>
              <a:tailEnd/>
            </a:ln>
            <a:effectLst/>
          </p:spPr>
          <p:txBody>
            <a:bodyPr wrap="none" anchor="ctr"/>
            <a:lstStyle/>
            <a:p>
              <a:endParaRPr lang="zh-CN" altLang="en-US"/>
            </a:p>
          </p:txBody>
        </p:sp>
        <p:sp>
          <p:nvSpPr>
            <p:cNvPr id="51" name="Oval 48"/>
            <p:cNvSpPr>
              <a:spLocks noChangeArrowheads="1"/>
            </p:cNvSpPr>
            <p:nvPr/>
          </p:nvSpPr>
          <p:spPr bwMode="ltGray">
            <a:xfrm>
              <a:off x="1070" y="1910"/>
              <a:ext cx="532" cy="158"/>
            </a:xfrm>
            <a:prstGeom prst="ellipse">
              <a:avLst/>
            </a:prstGeom>
            <a:solidFill>
              <a:schemeClr val="accent1"/>
            </a:solidFill>
            <a:ln w="9525">
              <a:noFill/>
              <a:round/>
              <a:headEnd/>
              <a:tailEnd/>
            </a:ln>
            <a:effectLst/>
          </p:spPr>
          <p:txBody>
            <a:bodyPr wrap="none" anchor="ctr"/>
            <a:lstStyle/>
            <a:p>
              <a:endParaRPr lang="zh-CN" altLang="en-US"/>
            </a:p>
          </p:txBody>
        </p:sp>
        <p:sp>
          <p:nvSpPr>
            <p:cNvPr id="52" name="Oval 49"/>
            <p:cNvSpPr>
              <a:spLocks noChangeArrowheads="1"/>
            </p:cNvSpPr>
            <p:nvPr/>
          </p:nvSpPr>
          <p:spPr bwMode="ltGray">
            <a:xfrm>
              <a:off x="1070" y="2164"/>
              <a:ext cx="532" cy="158"/>
            </a:xfrm>
            <a:prstGeom prst="ellipse">
              <a:avLst/>
            </a:prstGeom>
            <a:solidFill>
              <a:srgbClr val="969696"/>
            </a:solidFill>
            <a:ln w="9525">
              <a:noFill/>
              <a:round/>
              <a:headEnd/>
              <a:tailEnd/>
            </a:ln>
            <a:effectLst/>
          </p:spPr>
          <p:txBody>
            <a:bodyPr wrap="none" anchor="ctr"/>
            <a:lstStyle/>
            <a:p>
              <a:endParaRPr lang="zh-CN" altLang="en-US"/>
            </a:p>
          </p:txBody>
        </p:sp>
      </p:grpSp>
      <p:sp>
        <p:nvSpPr>
          <p:cNvPr id="53" name="Rectangle 50"/>
          <p:cNvSpPr>
            <a:spLocks noChangeArrowheads="1"/>
          </p:cNvSpPr>
          <p:nvPr/>
        </p:nvSpPr>
        <p:spPr bwMode="auto">
          <a:xfrm>
            <a:off x="4498962" y="4938700"/>
            <a:ext cx="1169988" cy="407420"/>
          </a:xfrm>
          <a:prstGeom prst="rect">
            <a:avLst/>
          </a:prstGeom>
          <a:noFill/>
          <a:ln w="9525">
            <a:noFill/>
            <a:miter lim="800000"/>
            <a:headEnd/>
            <a:tailEnd/>
          </a:ln>
          <a:effectLst/>
        </p:spPr>
        <p:txBody>
          <a:bodyPr lIns="103188" tIns="52388" rIns="103188" bIns="52388">
            <a:spAutoFit/>
          </a:bodyPr>
          <a:lstStyle/>
          <a:p>
            <a:pPr defTabSz="1041400" eaLnBrk="0" hangingPunct="0">
              <a:lnSpc>
                <a:spcPct val="70000"/>
              </a:lnSpc>
              <a:spcBef>
                <a:spcPct val="50000"/>
              </a:spcBef>
              <a:buClrTx/>
              <a:buFontTx/>
              <a:buNone/>
            </a:pPr>
            <a:r>
              <a:rPr lang="en-US" altLang="zh-CN" sz="1400" dirty="0">
                <a:ea typeface="宋体" pitchFamily="2" charset="-122"/>
              </a:rPr>
              <a:t>Control files</a:t>
            </a:r>
          </a:p>
        </p:txBody>
      </p:sp>
      <p:sp>
        <p:nvSpPr>
          <p:cNvPr id="54" name="Rectangle 51"/>
          <p:cNvSpPr>
            <a:spLocks noChangeArrowheads="1"/>
          </p:cNvSpPr>
          <p:nvPr/>
        </p:nvSpPr>
        <p:spPr bwMode="auto">
          <a:xfrm>
            <a:off x="3387712" y="4976800"/>
            <a:ext cx="1219200" cy="515142"/>
          </a:xfrm>
          <a:prstGeom prst="rect">
            <a:avLst/>
          </a:prstGeom>
          <a:noFill/>
          <a:ln w="9525">
            <a:noFill/>
            <a:miter lim="800000"/>
            <a:headEnd/>
            <a:tailEnd/>
          </a:ln>
          <a:effectLst/>
        </p:spPr>
        <p:txBody>
          <a:bodyPr lIns="103188" tIns="52388" rIns="103188" bIns="52388">
            <a:spAutoFit/>
          </a:bodyPr>
          <a:lstStyle/>
          <a:p>
            <a:pPr defTabSz="1041400" eaLnBrk="0" hangingPunct="0">
              <a:lnSpc>
                <a:spcPct val="70000"/>
              </a:lnSpc>
              <a:spcBef>
                <a:spcPct val="50000"/>
              </a:spcBef>
              <a:buClrTx/>
              <a:buFontTx/>
              <a:buNone/>
            </a:pPr>
            <a:r>
              <a:rPr lang="en-US" altLang="zh-CN" sz="1400" dirty="0">
                <a:ea typeface="宋体" pitchFamily="2" charset="-122"/>
              </a:rPr>
              <a:t>Data</a:t>
            </a:r>
          </a:p>
          <a:p>
            <a:pPr defTabSz="1041400" eaLnBrk="0" hangingPunct="0">
              <a:lnSpc>
                <a:spcPct val="70000"/>
              </a:lnSpc>
              <a:spcBef>
                <a:spcPct val="50000"/>
              </a:spcBef>
              <a:buClrTx/>
              <a:buFontTx/>
              <a:buNone/>
            </a:pPr>
            <a:r>
              <a:rPr lang="en-US" altLang="zh-CN" sz="1400" dirty="0">
                <a:ea typeface="宋体" pitchFamily="2" charset="-122"/>
              </a:rPr>
              <a:t>files </a:t>
            </a:r>
          </a:p>
        </p:txBody>
      </p:sp>
      <p:sp>
        <p:nvSpPr>
          <p:cNvPr id="55" name="Rectangle 52"/>
          <p:cNvSpPr>
            <a:spLocks noChangeArrowheads="1"/>
          </p:cNvSpPr>
          <p:nvPr/>
        </p:nvSpPr>
        <p:spPr bwMode="auto">
          <a:xfrm>
            <a:off x="5383200" y="6134087"/>
            <a:ext cx="1259961" cy="392415"/>
          </a:xfrm>
          <a:prstGeom prst="rect">
            <a:avLst/>
          </a:prstGeom>
          <a:noFill/>
          <a:ln w="9525">
            <a:noFill/>
            <a:miter lim="800000"/>
            <a:headEnd/>
            <a:tailEnd/>
          </a:ln>
          <a:effectLst/>
        </p:spPr>
        <p:txBody>
          <a:bodyPr wrap="none" lIns="115888" tIns="57150" rIns="115888" bIns="57150">
            <a:spAutoFit/>
          </a:bodyPr>
          <a:lstStyle/>
          <a:p>
            <a:pPr defTabSz="1428750" eaLnBrk="0" hangingPunct="0">
              <a:buClrTx/>
              <a:buFontTx/>
              <a:buNone/>
            </a:pPr>
            <a:r>
              <a:rPr lang="en-US" altLang="zh-CN" dirty="0">
                <a:ea typeface="宋体" pitchFamily="2" charset="-122"/>
              </a:rPr>
              <a:t>Database</a:t>
            </a:r>
          </a:p>
        </p:txBody>
      </p:sp>
      <p:grpSp>
        <p:nvGrpSpPr>
          <p:cNvPr id="49" name="Group 53"/>
          <p:cNvGrpSpPr>
            <a:grpSpLocks/>
          </p:cNvGrpSpPr>
          <p:nvPr/>
        </p:nvGrpSpPr>
        <p:grpSpPr bwMode="auto">
          <a:xfrm>
            <a:off x="5654662" y="5280012"/>
            <a:ext cx="912813" cy="654050"/>
            <a:chOff x="1070" y="1910"/>
            <a:chExt cx="532" cy="412"/>
          </a:xfrm>
        </p:grpSpPr>
        <p:sp>
          <p:nvSpPr>
            <p:cNvPr id="57" name="Rectangle 54"/>
            <p:cNvSpPr>
              <a:spLocks noChangeArrowheads="1"/>
            </p:cNvSpPr>
            <p:nvPr/>
          </p:nvSpPr>
          <p:spPr bwMode="ltGray">
            <a:xfrm>
              <a:off x="1070" y="1994"/>
              <a:ext cx="532" cy="246"/>
            </a:xfrm>
            <a:prstGeom prst="rect">
              <a:avLst/>
            </a:prstGeom>
            <a:solidFill>
              <a:srgbClr val="969696"/>
            </a:solidFill>
            <a:ln w="9525">
              <a:noFill/>
              <a:miter lim="800000"/>
              <a:headEnd/>
              <a:tailEnd/>
            </a:ln>
            <a:effectLst/>
          </p:spPr>
          <p:txBody>
            <a:bodyPr wrap="none" anchor="ctr"/>
            <a:lstStyle/>
            <a:p>
              <a:endParaRPr lang="zh-CN" altLang="en-US"/>
            </a:p>
          </p:txBody>
        </p:sp>
        <p:sp>
          <p:nvSpPr>
            <p:cNvPr id="58" name="Oval 55"/>
            <p:cNvSpPr>
              <a:spLocks noChangeArrowheads="1"/>
            </p:cNvSpPr>
            <p:nvPr/>
          </p:nvSpPr>
          <p:spPr bwMode="ltGray">
            <a:xfrm>
              <a:off x="1070" y="1910"/>
              <a:ext cx="532" cy="158"/>
            </a:xfrm>
            <a:prstGeom prst="ellipse">
              <a:avLst/>
            </a:prstGeom>
            <a:solidFill>
              <a:schemeClr val="accent1"/>
            </a:solidFill>
            <a:ln w="9525">
              <a:noFill/>
              <a:round/>
              <a:headEnd/>
              <a:tailEnd/>
            </a:ln>
            <a:effectLst/>
          </p:spPr>
          <p:txBody>
            <a:bodyPr wrap="none" anchor="ctr"/>
            <a:lstStyle/>
            <a:p>
              <a:endParaRPr lang="zh-CN" altLang="en-US"/>
            </a:p>
          </p:txBody>
        </p:sp>
        <p:sp>
          <p:nvSpPr>
            <p:cNvPr id="59" name="Oval 56"/>
            <p:cNvSpPr>
              <a:spLocks noChangeArrowheads="1"/>
            </p:cNvSpPr>
            <p:nvPr/>
          </p:nvSpPr>
          <p:spPr bwMode="ltGray">
            <a:xfrm>
              <a:off x="1070" y="2164"/>
              <a:ext cx="532" cy="158"/>
            </a:xfrm>
            <a:prstGeom prst="ellipse">
              <a:avLst/>
            </a:prstGeom>
            <a:solidFill>
              <a:srgbClr val="969696"/>
            </a:solidFill>
            <a:ln w="9525">
              <a:noFill/>
              <a:round/>
              <a:headEnd/>
              <a:tailEnd/>
            </a:ln>
            <a:effectLst/>
          </p:spPr>
          <p:txBody>
            <a:bodyPr wrap="none" anchor="ctr"/>
            <a:lstStyle/>
            <a:p>
              <a:endParaRPr lang="zh-CN" altLang="en-US"/>
            </a:p>
          </p:txBody>
        </p:sp>
      </p:grpSp>
      <p:sp>
        <p:nvSpPr>
          <p:cNvPr id="60" name="Rectangle 57"/>
          <p:cNvSpPr>
            <a:spLocks noChangeArrowheads="1"/>
          </p:cNvSpPr>
          <p:nvPr/>
        </p:nvSpPr>
        <p:spPr bwMode="blackWhite">
          <a:xfrm>
            <a:off x="4510075" y="2330437"/>
            <a:ext cx="1511300" cy="908050"/>
          </a:xfrm>
          <a:prstGeom prst="rect">
            <a:avLst/>
          </a:prstGeom>
          <a:solidFill>
            <a:srgbClr val="FF9999"/>
          </a:solidFill>
          <a:ln w="25400">
            <a:solidFill>
              <a:srgbClr val="000000"/>
            </a:solidFill>
            <a:miter lim="800000"/>
            <a:headEnd/>
            <a:tailEnd/>
          </a:ln>
          <a:effectLst/>
        </p:spPr>
        <p:txBody>
          <a:bodyPr wrap="none" lIns="46038" tIns="46038" rIns="46038" bIns="46038" anchor="ctr"/>
          <a:lstStyle/>
          <a:p>
            <a:pPr defTabSz="822325" eaLnBrk="0" hangingPunct="0">
              <a:lnSpc>
                <a:spcPct val="95000"/>
              </a:lnSpc>
              <a:buClrTx/>
              <a:buFontTx/>
              <a:buNone/>
            </a:pPr>
            <a:r>
              <a:rPr lang="en-US" altLang="zh-CN" sz="1400" dirty="0">
                <a:ea typeface="宋体" pitchFamily="2" charset="-122"/>
              </a:rPr>
              <a:t>Database</a:t>
            </a:r>
            <a:br>
              <a:rPr lang="en-US" altLang="zh-CN" sz="1400" dirty="0">
                <a:ea typeface="宋体" pitchFamily="2" charset="-122"/>
              </a:rPr>
            </a:br>
            <a:r>
              <a:rPr lang="en-US" altLang="zh-CN" sz="1400" dirty="0">
                <a:ea typeface="宋体" pitchFamily="2" charset="-122"/>
              </a:rPr>
              <a:t>Buffer Cache</a:t>
            </a:r>
          </a:p>
        </p:txBody>
      </p:sp>
      <p:grpSp>
        <p:nvGrpSpPr>
          <p:cNvPr id="56" name="Group 58"/>
          <p:cNvGrpSpPr>
            <a:grpSpLocks/>
          </p:cNvGrpSpPr>
          <p:nvPr/>
        </p:nvGrpSpPr>
        <p:grpSpPr bwMode="auto">
          <a:xfrm>
            <a:off x="5654662" y="4762487"/>
            <a:ext cx="912813" cy="654050"/>
            <a:chOff x="1070" y="1910"/>
            <a:chExt cx="532" cy="412"/>
          </a:xfrm>
        </p:grpSpPr>
        <p:sp>
          <p:nvSpPr>
            <p:cNvPr id="62" name="Rectangle 59"/>
            <p:cNvSpPr>
              <a:spLocks noChangeArrowheads="1"/>
            </p:cNvSpPr>
            <p:nvPr/>
          </p:nvSpPr>
          <p:spPr bwMode="ltGray">
            <a:xfrm>
              <a:off x="1070" y="1994"/>
              <a:ext cx="532" cy="246"/>
            </a:xfrm>
            <a:prstGeom prst="rect">
              <a:avLst/>
            </a:prstGeom>
            <a:solidFill>
              <a:srgbClr val="969696"/>
            </a:solidFill>
            <a:ln w="9525">
              <a:noFill/>
              <a:miter lim="800000"/>
              <a:headEnd/>
              <a:tailEnd/>
            </a:ln>
            <a:effectLst/>
          </p:spPr>
          <p:txBody>
            <a:bodyPr wrap="none" anchor="ctr"/>
            <a:lstStyle/>
            <a:p>
              <a:endParaRPr lang="zh-CN" altLang="en-US"/>
            </a:p>
          </p:txBody>
        </p:sp>
        <p:sp>
          <p:nvSpPr>
            <p:cNvPr id="63" name="Oval 60"/>
            <p:cNvSpPr>
              <a:spLocks noChangeArrowheads="1"/>
            </p:cNvSpPr>
            <p:nvPr/>
          </p:nvSpPr>
          <p:spPr bwMode="ltGray">
            <a:xfrm>
              <a:off x="1070" y="1910"/>
              <a:ext cx="532" cy="158"/>
            </a:xfrm>
            <a:prstGeom prst="ellipse">
              <a:avLst/>
            </a:prstGeom>
            <a:solidFill>
              <a:schemeClr val="accent1"/>
            </a:solidFill>
            <a:ln w="9525">
              <a:noFill/>
              <a:round/>
              <a:headEnd/>
              <a:tailEnd/>
            </a:ln>
            <a:effectLst/>
          </p:spPr>
          <p:txBody>
            <a:bodyPr wrap="none" anchor="ctr"/>
            <a:lstStyle/>
            <a:p>
              <a:endParaRPr lang="zh-CN" altLang="en-US"/>
            </a:p>
          </p:txBody>
        </p:sp>
        <p:sp>
          <p:nvSpPr>
            <p:cNvPr id="64" name="Oval 61"/>
            <p:cNvSpPr>
              <a:spLocks noChangeArrowheads="1"/>
            </p:cNvSpPr>
            <p:nvPr/>
          </p:nvSpPr>
          <p:spPr bwMode="ltGray">
            <a:xfrm>
              <a:off x="1070" y="2164"/>
              <a:ext cx="532" cy="158"/>
            </a:xfrm>
            <a:prstGeom prst="ellipse">
              <a:avLst/>
            </a:prstGeom>
            <a:solidFill>
              <a:srgbClr val="969696"/>
            </a:solidFill>
            <a:ln w="9525">
              <a:noFill/>
              <a:round/>
              <a:headEnd/>
              <a:tailEnd/>
            </a:ln>
            <a:effectLst/>
          </p:spPr>
          <p:txBody>
            <a:bodyPr wrap="none" anchor="ctr"/>
            <a:lstStyle/>
            <a:p>
              <a:endParaRPr lang="zh-CN" altLang="en-US"/>
            </a:p>
          </p:txBody>
        </p:sp>
      </p:grpSp>
      <p:sp>
        <p:nvSpPr>
          <p:cNvPr id="65" name="Rectangle 62"/>
          <p:cNvSpPr>
            <a:spLocks noChangeArrowheads="1"/>
          </p:cNvSpPr>
          <p:nvPr/>
        </p:nvSpPr>
        <p:spPr bwMode="auto">
          <a:xfrm>
            <a:off x="5635612" y="4981562"/>
            <a:ext cx="1042988" cy="407420"/>
          </a:xfrm>
          <a:prstGeom prst="rect">
            <a:avLst/>
          </a:prstGeom>
          <a:noFill/>
          <a:ln w="9525">
            <a:noFill/>
            <a:miter lim="800000"/>
            <a:headEnd/>
            <a:tailEnd/>
          </a:ln>
          <a:effectLst/>
        </p:spPr>
        <p:txBody>
          <a:bodyPr lIns="103188" tIns="52388" rIns="103188" bIns="52388">
            <a:spAutoFit/>
          </a:bodyPr>
          <a:lstStyle/>
          <a:p>
            <a:pPr defTabSz="1041400" eaLnBrk="0" hangingPunct="0">
              <a:lnSpc>
                <a:spcPct val="70000"/>
              </a:lnSpc>
              <a:spcBef>
                <a:spcPct val="50000"/>
              </a:spcBef>
              <a:buClrTx/>
              <a:buFontTx/>
              <a:buNone/>
            </a:pPr>
            <a:r>
              <a:rPr lang="en-US" altLang="zh-CN" sz="1400" dirty="0">
                <a:ea typeface="宋体" pitchFamily="2" charset="-122"/>
              </a:rPr>
              <a:t>Redo Log files</a:t>
            </a:r>
          </a:p>
        </p:txBody>
      </p:sp>
      <p:sp>
        <p:nvSpPr>
          <p:cNvPr id="66" name="Rectangle 63"/>
          <p:cNvSpPr>
            <a:spLocks noChangeArrowheads="1"/>
          </p:cNvSpPr>
          <p:nvPr/>
        </p:nvSpPr>
        <p:spPr bwMode="blackWhite">
          <a:xfrm>
            <a:off x="4595800" y="3284525"/>
            <a:ext cx="1339850" cy="328612"/>
          </a:xfrm>
          <a:prstGeom prst="rect">
            <a:avLst/>
          </a:prstGeom>
          <a:solidFill>
            <a:srgbClr val="FF9999"/>
          </a:solidFill>
          <a:ln w="25400">
            <a:solidFill>
              <a:srgbClr val="000000"/>
            </a:solidFill>
            <a:miter lim="800000"/>
            <a:headEnd/>
            <a:tailEnd/>
          </a:ln>
          <a:effectLst/>
        </p:spPr>
        <p:txBody>
          <a:bodyPr wrap="none" lIns="46038" tIns="46038" rIns="46038" bIns="46038" anchor="ctr"/>
          <a:lstStyle/>
          <a:p>
            <a:pPr defTabSz="822325" eaLnBrk="0" hangingPunct="0">
              <a:lnSpc>
                <a:spcPct val="95000"/>
              </a:lnSpc>
              <a:buClrTx/>
              <a:buFontTx/>
              <a:buNone/>
            </a:pPr>
            <a:r>
              <a:rPr lang="en-US" altLang="zh-CN" sz="1400" dirty="0">
                <a:ea typeface="宋体" pitchFamily="2" charset="-122"/>
              </a:rPr>
              <a:t>Java Pool</a:t>
            </a:r>
          </a:p>
        </p:txBody>
      </p:sp>
      <p:sp>
        <p:nvSpPr>
          <p:cNvPr id="67" name="Rectangle 64"/>
          <p:cNvSpPr>
            <a:spLocks noChangeArrowheads="1"/>
          </p:cNvSpPr>
          <p:nvPr/>
        </p:nvSpPr>
        <p:spPr bwMode="blackWhite">
          <a:xfrm>
            <a:off x="6083287" y="3233725"/>
            <a:ext cx="1282700" cy="385762"/>
          </a:xfrm>
          <a:prstGeom prst="rect">
            <a:avLst/>
          </a:prstGeom>
          <a:solidFill>
            <a:srgbClr val="FF9999"/>
          </a:solidFill>
          <a:ln w="25400">
            <a:solidFill>
              <a:srgbClr val="000000"/>
            </a:solidFill>
            <a:miter lim="800000"/>
            <a:headEnd/>
            <a:tailEnd/>
          </a:ln>
          <a:effectLst/>
        </p:spPr>
        <p:txBody>
          <a:bodyPr wrap="none" lIns="46038" tIns="46038" rIns="46038" bIns="46038" anchor="ctr"/>
          <a:lstStyle/>
          <a:p>
            <a:pPr defTabSz="822325" eaLnBrk="0" hangingPunct="0">
              <a:lnSpc>
                <a:spcPct val="95000"/>
              </a:lnSpc>
              <a:buClrTx/>
              <a:buFontTx/>
              <a:buNone/>
            </a:pPr>
            <a:r>
              <a:rPr lang="en-US" altLang="zh-CN" sz="1400" dirty="0">
                <a:ea typeface="宋体" pitchFamily="2" charset="-122"/>
              </a:rPr>
              <a:t>Large Pool</a:t>
            </a:r>
          </a:p>
        </p:txBody>
      </p:sp>
      <p:grpSp>
        <p:nvGrpSpPr>
          <p:cNvPr id="61" name="Group 65"/>
          <p:cNvGrpSpPr>
            <a:grpSpLocks/>
          </p:cNvGrpSpPr>
          <p:nvPr/>
        </p:nvGrpSpPr>
        <p:grpSpPr bwMode="auto">
          <a:xfrm>
            <a:off x="1966900" y="4752962"/>
            <a:ext cx="1219200" cy="838200"/>
            <a:chOff x="288" y="2982"/>
            <a:chExt cx="532" cy="412"/>
          </a:xfrm>
        </p:grpSpPr>
        <p:sp>
          <p:nvSpPr>
            <p:cNvPr id="69" name="Rectangle 6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zh-CN" altLang="en-US"/>
            </a:p>
          </p:txBody>
        </p:sp>
        <p:sp>
          <p:nvSpPr>
            <p:cNvPr id="70" name="Oval 6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zh-CN" altLang="en-US"/>
            </a:p>
          </p:txBody>
        </p:sp>
        <p:sp>
          <p:nvSpPr>
            <p:cNvPr id="71" name="Oval 6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zh-CN" altLang="en-US"/>
            </a:p>
          </p:txBody>
        </p:sp>
      </p:grpSp>
      <p:sp>
        <p:nvSpPr>
          <p:cNvPr id="72" name="Rectangle 69"/>
          <p:cNvSpPr>
            <a:spLocks noChangeArrowheads="1"/>
          </p:cNvSpPr>
          <p:nvPr/>
        </p:nvSpPr>
        <p:spPr bwMode="auto">
          <a:xfrm>
            <a:off x="1978012" y="5057762"/>
            <a:ext cx="1112485" cy="546303"/>
          </a:xfrm>
          <a:prstGeom prst="rect">
            <a:avLst/>
          </a:prstGeom>
          <a:noFill/>
          <a:ln w="9525">
            <a:noFill/>
            <a:miter lim="800000"/>
            <a:headEnd/>
            <a:tailEnd/>
          </a:ln>
          <a:effectLst/>
        </p:spPr>
        <p:txBody>
          <a:bodyPr wrap="none" lIns="115888" tIns="57150" rIns="115888" bIns="57150">
            <a:spAutoFit/>
          </a:bodyPr>
          <a:lstStyle/>
          <a:p>
            <a:pPr defTabSz="1428750" eaLnBrk="0" hangingPunct="0">
              <a:buClrTx/>
              <a:buFontTx/>
              <a:buNone/>
            </a:pPr>
            <a:r>
              <a:rPr lang="en-US" altLang="zh-CN" sz="1400" dirty="0">
                <a:ea typeface="宋体" pitchFamily="2" charset="-122"/>
              </a:rPr>
              <a:t>Parameter</a:t>
            </a:r>
          </a:p>
          <a:p>
            <a:pPr defTabSz="1428750" eaLnBrk="0" hangingPunct="0">
              <a:buClrTx/>
              <a:buFontTx/>
              <a:buNone/>
            </a:pPr>
            <a:r>
              <a:rPr lang="en-US" altLang="zh-CN" sz="1400" dirty="0">
                <a:ea typeface="宋体" pitchFamily="2" charset="-122"/>
              </a:rPr>
              <a:t>file</a:t>
            </a:r>
          </a:p>
        </p:txBody>
      </p:sp>
      <p:grpSp>
        <p:nvGrpSpPr>
          <p:cNvPr id="68" name="Group 70"/>
          <p:cNvGrpSpPr>
            <a:grpSpLocks/>
          </p:cNvGrpSpPr>
          <p:nvPr/>
        </p:nvGrpSpPr>
        <p:grpSpPr bwMode="auto">
          <a:xfrm>
            <a:off x="6926250" y="4829162"/>
            <a:ext cx="1219200" cy="838200"/>
            <a:chOff x="288" y="2982"/>
            <a:chExt cx="532" cy="412"/>
          </a:xfrm>
        </p:grpSpPr>
        <p:sp>
          <p:nvSpPr>
            <p:cNvPr id="74" name="Rectangle 7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zh-CN" altLang="en-US"/>
            </a:p>
          </p:txBody>
        </p:sp>
        <p:sp>
          <p:nvSpPr>
            <p:cNvPr id="75" name="Oval 7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zh-CN" altLang="en-US"/>
            </a:p>
          </p:txBody>
        </p:sp>
        <p:sp>
          <p:nvSpPr>
            <p:cNvPr id="76" name="Oval 7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zh-CN" altLang="en-US"/>
            </a:p>
          </p:txBody>
        </p:sp>
      </p:grpSp>
      <p:sp>
        <p:nvSpPr>
          <p:cNvPr id="77" name="Rectangle 74"/>
          <p:cNvSpPr>
            <a:spLocks noChangeArrowheads="1"/>
          </p:cNvSpPr>
          <p:nvPr/>
        </p:nvSpPr>
        <p:spPr bwMode="auto">
          <a:xfrm>
            <a:off x="7007212" y="5133962"/>
            <a:ext cx="1049968" cy="546303"/>
          </a:xfrm>
          <a:prstGeom prst="rect">
            <a:avLst/>
          </a:prstGeom>
          <a:noFill/>
          <a:ln w="9525">
            <a:noFill/>
            <a:miter lim="800000"/>
            <a:headEnd/>
            <a:tailEnd/>
          </a:ln>
          <a:effectLst/>
        </p:spPr>
        <p:txBody>
          <a:bodyPr wrap="none" lIns="115888" tIns="57150" rIns="115888" bIns="57150">
            <a:spAutoFit/>
          </a:bodyPr>
          <a:lstStyle/>
          <a:p>
            <a:pPr defTabSz="1428750" eaLnBrk="0" hangingPunct="0">
              <a:buClrTx/>
              <a:buFontTx/>
              <a:buNone/>
            </a:pPr>
            <a:r>
              <a:rPr lang="en-US" altLang="zh-CN" sz="1400" dirty="0">
                <a:ea typeface="宋体" pitchFamily="2" charset="-122"/>
              </a:rPr>
              <a:t>Archived </a:t>
            </a:r>
          </a:p>
          <a:p>
            <a:pPr defTabSz="1428750" eaLnBrk="0" hangingPunct="0">
              <a:buClrTx/>
              <a:buFontTx/>
              <a:buNone/>
            </a:pPr>
            <a:r>
              <a:rPr lang="en-US" altLang="zh-CN" sz="1400" dirty="0">
                <a:ea typeface="宋体" pitchFamily="2" charset="-122"/>
              </a:rPr>
              <a:t>Log files</a:t>
            </a:r>
          </a:p>
        </p:txBody>
      </p:sp>
      <p:sp>
        <p:nvSpPr>
          <p:cNvPr id="79" name="Oval 27"/>
          <p:cNvSpPr>
            <a:spLocks noChangeArrowheads="1"/>
          </p:cNvSpPr>
          <p:nvPr/>
        </p:nvSpPr>
        <p:spPr bwMode="blackWhite">
          <a:xfrm>
            <a:off x="428596" y="3857628"/>
            <a:ext cx="1295400" cy="762000"/>
          </a:xfrm>
          <a:prstGeom prst="ellipse">
            <a:avLst/>
          </a:prstGeom>
          <a:solidFill>
            <a:srgbClr val="FF9BCE"/>
          </a:solidFill>
          <a:ln w="25400">
            <a:solidFill>
              <a:schemeClr val="tx1"/>
            </a:solidFill>
            <a:round/>
            <a:headEnd/>
            <a:tailEnd/>
          </a:ln>
          <a:effectLst/>
        </p:spPr>
        <p:txBody>
          <a:bodyPr wrap="none" lIns="92075" tIns="46038" rIns="92075" bIns="46038" anchor="ctr"/>
          <a:lstStyle/>
          <a:p>
            <a:pPr defTabSz="822325" eaLnBrk="0" hangingPunct="0">
              <a:buClrTx/>
              <a:buFontTx/>
              <a:buNone/>
            </a:pPr>
            <a:r>
              <a:rPr lang="en-US" altLang="zh-CN" sz="1400" dirty="0">
                <a:ea typeface="宋体" pitchFamily="2" charset="-122"/>
              </a:rPr>
              <a:t>Server</a:t>
            </a:r>
            <a:br>
              <a:rPr lang="en-US" altLang="zh-CN" sz="1400" dirty="0">
                <a:ea typeface="宋体" pitchFamily="2" charset="-122"/>
              </a:rPr>
            </a:br>
            <a:r>
              <a:rPr lang="en-US" altLang="zh-CN" sz="1400" dirty="0">
                <a:ea typeface="宋体" pitchFamily="2" charset="-122"/>
              </a:rPr>
              <a:t>process</a:t>
            </a:r>
          </a:p>
        </p:txBody>
      </p:sp>
      <p:sp>
        <p:nvSpPr>
          <p:cNvPr id="80" name="Rectangle 28"/>
          <p:cNvSpPr>
            <a:spLocks noChangeArrowheads="1"/>
          </p:cNvSpPr>
          <p:nvPr/>
        </p:nvSpPr>
        <p:spPr bwMode="auto">
          <a:xfrm>
            <a:off x="1255683" y="4495803"/>
            <a:ext cx="592138" cy="311150"/>
          </a:xfrm>
          <a:prstGeom prst="rect">
            <a:avLst/>
          </a:prstGeom>
          <a:solidFill>
            <a:srgbClr val="95CAFF"/>
          </a:solidFill>
          <a:ln w="25400">
            <a:noFill/>
            <a:miter lim="800000"/>
            <a:headEnd/>
            <a:tailEnd/>
          </a:ln>
          <a:effectLst/>
        </p:spPr>
        <p:txBody>
          <a:bodyPr wrap="none" lIns="92075" tIns="46038" rIns="92075" bIns="46038" anchor="ctr"/>
          <a:lstStyle/>
          <a:p>
            <a:pPr defTabSz="822325" eaLnBrk="0" hangingPunct="0">
              <a:spcBef>
                <a:spcPct val="50000"/>
              </a:spcBef>
              <a:buClrTx/>
              <a:buFontTx/>
              <a:buNone/>
            </a:pPr>
            <a:r>
              <a:rPr lang="en-US" altLang="zh-CN" sz="1400" dirty="0">
                <a:ea typeface="宋体" pitchFamily="2" charset="-122"/>
              </a:rPr>
              <a:t>PGA</a:t>
            </a:r>
          </a:p>
        </p:txBody>
      </p:sp>
      <p:cxnSp>
        <p:nvCxnSpPr>
          <p:cNvPr id="82" name="肘形连接符 81"/>
          <p:cNvCxnSpPr>
            <a:stCxn id="79" idx="6"/>
          </p:cNvCxnSpPr>
          <p:nvPr/>
        </p:nvCxnSpPr>
        <p:spPr bwMode="auto">
          <a:xfrm flipV="1">
            <a:off x="1723996" y="3500438"/>
            <a:ext cx="919178" cy="738190"/>
          </a:xfrm>
          <a:prstGeom prst="bentConnector3">
            <a:avLst>
              <a:gd name="adj1" fmla="val 69254"/>
            </a:avLst>
          </a:prstGeom>
          <a:solidFill>
            <a:schemeClr val="accent1"/>
          </a:solidFill>
          <a:ln w="25400" cap="flat" cmpd="sng" algn="ctr">
            <a:solidFill>
              <a:schemeClr val="tx1"/>
            </a:solidFill>
            <a:prstDash val="solid"/>
            <a:round/>
            <a:headEnd type="none" w="med" len="med"/>
            <a:tailEnd type="arrow"/>
          </a:ln>
          <a:effectLst/>
        </p:spPr>
      </p:cxnSp>
      <p:cxnSp>
        <p:nvCxnSpPr>
          <p:cNvPr id="84" name="肘形连接符 83"/>
          <p:cNvCxnSpPr>
            <a:stCxn id="30" idx="6"/>
          </p:cNvCxnSpPr>
          <p:nvPr/>
        </p:nvCxnSpPr>
        <p:spPr bwMode="auto">
          <a:xfrm flipV="1">
            <a:off x="2036748" y="3143248"/>
            <a:ext cx="677864" cy="3179"/>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sp>
        <p:nvSpPr>
          <p:cNvPr id="87" name="Line 12"/>
          <p:cNvSpPr>
            <a:spLocks noChangeShapeType="1"/>
          </p:cNvSpPr>
          <p:nvPr/>
        </p:nvSpPr>
        <p:spPr bwMode="auto">
          <a:xfrm rot="16200000" flipV="1">
            <a:off x="1220762" y="2487600"/>
            <a:ext cx="704850" cy="0"/>
          </a:xfrm>
          <a:prstGeom prst="line">
            <a:avLst/>
          </a:prstGeom>
          <a:noFill/>
          <a:ln w="28575">
            <a:solidFill>
              <a:schemeClr val="tx1"/>
            </a:solidFill>
            <a:round/>
            <a:headEnd type="stealth" w="med" len="lg"/>
            <a:tailEnd type="none" w="sm" len="sm"/>
          </a:ln>
          <a:effectLst/>
        </p:spPr>
        <p:txBody>
          <a:bodyPr/>
          <a:lstStyle/>
          <a:p>
            <a:endParaRPr lang="zh-CN" altLang="en-US"/>
          </a:p>
        </p:txBody>
      </p:sp>
      <p:sp>
        <p:nvSpPr>
          <p:cNvPr id="88" name="Oval 26"/>
          <p:cNvSpPr>
            <a:spLocks noChangeArrowheads="1"/>
          </p:cNvSpPr>
          <p:nvPr/>
        </p:nvSpPr>
        <p:spPr bwMode="blackWhite">
          <a:xfrm>
            <a:off x="928662" y="1643050"/>
            <a:ext cx="1295400" cy="762000"/>
          </a:xfrm>
          <a:prstGeom prst="ellipse">
            <a:avLst/>
          </a:prstGeom>
          <a:solidFill>
            <a:srgbClr val="FFCC33"/>
          </a:solidFill>
          <a:ln w="25400">
            <a:solidFill>
              <a:srgbClr val="000000"/>
            </a:solidFill>
            <a:round/>
            <a:headEnd/>
            <a:tailEnd/>
          </a:ln>
          <a:effectLst/>
        </p:spPr>
        <p:txBody>
          <a:bodyPr wrap="none" lIns="46038" tIns="46038" rIns="46038" bIns="46038" anchor="ctr"/>
          <a:lstStyle/>
          <a:p>
            <a:pPr defTabSz="822325" eaLnBrk="0" hangingPunct="0">
              <a:lnSpc>
                <a:spcPct val="95000"/>
              </a:lnSpc>
              <a:buClrTx/>
              <a:buFontTx/>
              <a:buNone/>
            </a:pPr>
            <a:r>
              <a:rPr lang="en-US" altLang="zh-CN" sz="1400" dirty="0">
                <a:ea typeface="宋体" pitchFamily="2" charset="-122"/>
              </a:rPr>
              <a:t>User</a:t>
            </a:r>
            <a:br>
              <a:rPr lang="en-US" altLang="zh-CN" sz="1400" dirty="0">
                <a:ea typeface="宋体" pitchFamily="2" charset="-122"/>
              </a:rPr>
            </a:br>
            <a:r>
              <a:rPr lang="en-US" altLang="zh-CN" sz="1400" dirty="0">
                <a:ea typeface="宋体" pitchFamily="2" charset="-122"/>
              </a:rPr>
              <a:t>process</a:t>
            </a:r>
          </a:p>
        </p:txBody>
      </p:sp>
      <p:cxnSp>
        <p:nvCxnSpPr>
          <p:cNvPr id="89" name="肘形连接符 88"/>
          <p:cNvCxnSpPr>
            <a:stCxn id="29" idx="3"/>
            <a:endCxn id="79" idx="2"/>
          </p:cNvCxnSpPr>
          <p:nvPr/>
        </p:nvCxnSpPr>
        <p:spPr bwMode="auto">
          <a:xfrm rot="5400000">
            <a:off x="-377697" y="3385504"/>
            <a:ext cx="1659418" cy="46831"/>
          </a:xfrm>
          <a:prstGeom prst="bentConnector4">
            <a:avLst>
              <a:gd name="adj1" fmla="val 35158"/>
              <a:gd name="adj2" fmla="val 588138"/>
            </a:avLst>
          </a:prstGeom>
          <a:solidFill>
            <a:schemeClr val="accent1"/>
          </a:solidFill>
          <a:ln w="254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shared pool</a:t>
            </a:r>
            <a:endParaRPr lang="zh-CN" altLang="en-US" dirty="0"/>
          </a:p>
        </p:txBody>
      </p:sp>
      <p:sp>
        <p:nvSpPr>
          <p:cNvPr id="3" name="内容占位符 2"/>
          <p:cNvSpPr>
            <a:spLocks noGrp="1"/>
          </p:cNvSpPr>
          <p:nvPr>
            <p:ph idx="1"/>
          </p:nvPr>
        </p:nvSpPr>
        <p:spPr/>
        <p:txBody>
          <a:bodyPr/>
          <a:lstStyle/>
          <a:p>
            <a:r>
              <a:rPr lang="zh-CN" altLang="en-US" dirty="0" smtClean="0"/>
              <a:t>主要存放：</a:t>
            </a:r>
            <a:endParaRPr lang="en-US" altLang="zh-CN" dirty="0" smtClean="0"/>
          </a:p>
          <a:p>
            <a:pPr lvl="1"/>
            <a:r>
              <a:rPr lang="zh-CN" altLang="en-US" dirty="0" smtClean="0"/>
              <a:t>最近执行的</a:t>
            </a:r>
            <a:r>
              <a:rPr lang="en-US" altLang="zh-CN" dirty="0" smtClean="0"/>
              <a:t>SQL</a:t>
            </a:r>
            <a:r>
              <a:rPr lang="zh-CN" altLang="en-US" dirty="0" smtClean="0"/>
              <a:t> 、</a:t>
            </a:r>
            <a:r>
              <a:rPr lang="en-US" altLang="zh-CN" dirty="0" smtClean="0"/>
              <a:t>pl/</a:t>
            </a:r>
            <a:r>
              <a:rPr lang="en-US" altLang="zh-CN" dirty="0" err="1" smtClean="0"/>
              <a:t>sql</a:t>
            </a:r>
            <a:r>
              <a:rPr lang="zh-CN" altLang="en-US" dirty="0" smtClean="0"/>
              <a:t>等</a:t>
            </a:r>
            <a:r>
              <a:rPr lang="en-US" altLang="zh-CN" dirty="0" smtClean="0"/>
              <a:t>	</a:t>
            </a:r>
            <a:r>
              <a:rPr lang="zh-CN" altLang="en-US" dirty="0" smtClean="0"/>
              <a:t>－</a:t>
            </a:r>
            <a:r>
              <a:rPr lang="en-US" altLang="zh-CN" dirty="0" smtClean="0"/>
              <a:t>library cache</a:t>
            </a:r>
          </a:p>
          <a:p>
            <a:pPr lvl="1"/>
            <a:r>
              <a:rPr lang="zh-CN" altLang="en-US" dirty="0" smtClean="0"/>
              <a:t>最近使用过的数据定义</a:t>
            </a:r>
            <a:r>
              <a:rPr lang="en-US" altLang="zh-CN" dirty="0" smtClean="0"/>
              <a:t>		</a:t>
            </a:r>
            <a:r>
              <a:rPr lang="zh-CN" altLang="en-US" dirty="0" smtClean="0"/>
              <a:t>－</a:t>
            </a:r>
            <a:r>
              <a:rPr lang="en-US" altLang="zh-CN" dirty="0" smtClean="0"/>
              <a:t>row cache</a:t>
            </a:r>
          </a:p>
          <a:p>
            <a:pPr lvl="1"/>
            <a:r>
              <a:rPr lang="en-US" altLang="zh-CN" dirty="0" err="1" smtClean="0"/>
              <a:t>shared_pool_size</a:t>
            </a:r>
            <a:endParaRPr lang="en-US" altLang="zh-CN" dirty="0" smtClean="0"/>
          </a:p>
          <a:p>
            <a:pPr>
              <a:buNone/>
            </a:pPr>
            <a:endParaRPr lang="en-US" altLang="zh-CN" dirty="0" smtClean="0"/>
          </a:p>
          <a:p>
            <a:pPr>
              <a:buNone/>
            </a:pPr>
            <a:r>
              <a:rPr lang="en-US" altLang="zh-CN" dirty="0" smtClean="0"/>
              <a:t>	shared pool</a:t>
            </a:r>
            <a:r>
              <a:rPr lang="zh-CN" altLang="en-US" dirty="0" smtClean="0"/>
              <a:t>是</a:t>
            </a:r>
            <a:r>
              <a:rPr lang="en-US" altLang="zh-CN" dirty="0" smtClean="0"/>
              <a:t>Oracle</a:t>
            </a:r>
            <a:r>
              <a:rPr lang="zh-CN" altLang="en-US" dirty="0" smtClean="0"/>
              <a:t>比较容易出现性能问题的地方：</a:t>
            </a:r>
            <a:r>
              <a:rPr lang="en-US" altLang="zh-CN" dirty="0" smtClean="0"/>
              <a:t>SQL</a:t>
            </a:r>
            <a:r>
              <a:rPr lang="zh-CN" altLang="en-US" dirty="0" smtClean="0"/>
              <a:t>硬解析、</a:t>
            </a:r>
            <a:r>
              <a:rPr lang="en-US" altLang="zh-CN" dirty="0" smtClean="0"/>
              <a:t>Bug</a:t>
            </a:r>
          </a:p>
          <a:p>
            <a:pPr lvl="1">
              <a:buNone/>
            </a:pPr>
            <a:endParaRPr lang="zh-CN" altLang="en-US" dirty="0"/>
          </a:p>
        </p:txBody>
      </p:sp>
      <p:sp>
        <p:nvSpPr>
          <p:cNvPr id="5" name="灯片编号占位符 4"/>
          <p:cNvSpPr>
            <a:spLocks noGrp="1"/>
          </p:cNvSpPr>
          <p:nvPr>
            <p:ph type="sldNum" sz="quarter" idx="12"/>
          </p:nvPr>
        </p:nvSpPr>
        <p:spPr/>
        <p:txBody>
          <a:bodyPr/>
          <a:lstStyle/>
          <a:p>
            <a:fld id="{62F89BA8-FAC5-4552-A416-F22196287025}" type="slidenum">
              <a:rPr lang="en-US" altLang="zh-CN" smtClean="0"/>
              <a:pPr/>
              <a:t>9</a:t>
            </a:fld>
            <a:endParaRPr lang="en-US"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华文细黑"/>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17237</TotalTime>
  <Words>2005</Words>
  <Application>Microsoft Office PowerPoint</Application>
  <PresentationFormat>On-screen Show (4:3)</PresentationFormat>
  <Paragraphs>464</Paragraphs>
  <Slides>25</Slides>
  <Notes>24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25</vt:i4>
      </vt:variant>
    </vt:vector>
  </HeadingPairs>
  <TitlesOfParts>
    <vt:vector size="35" baseType="lpstr">
      <vt:lpstr>黑体</vt:lpstr>
      <vt:lpstr>华文细黑</vt:lpstr>
      <vt:lpstr>宋体</vt:lpstr>
      <vt:lpstr>Arial</vt:lpstr>
      <vt:lpstr>Arial Black</vt:lpstr>
      <vt:lpstr>Courier New</vt:lpstr>
      <vt:lpstr>Times New Roman</vt:lpstr>
      <vt:lpstr>2_自定义设计方案</vt:lpstr>
      <vt:lpstr>3_自定义设计方案</vt:lpstr>
      <vt:lpstr>默认设计模板</vt:lpstr>
      <vt:lpstr>PowerPoint Presentation</vt:lpstr>
      <vt:lpstr>议题</vt:lpstr>
      <vt:lpstr>Oracle数据库</vt:lpstr>
      <vt:lpstr>其它重要文件</vt:lpstr>
      <vt:lpstr>Oracle实例</vt:lpstr>
      <vt:lpstr>Oracle内存结构</vt:lpstr>
      <vt:lpstr>SGA</vt:lpstr>
      <vt:lpstr>Oracle database server 组成 </vt:lpstr>
      <vt:lpstr>shared pool</vt:lpstr>
      <vt:lpstr>library cache</vt:lpstr>
      <vt:lpstr>row cache</vt:lpstr>
      <vt:lpstr>buffer cache</vt:lpstr>
      <vt:lpstr>redo log buffer</vt:lpstr>
      <vt:lpstr>large pool</vt:lpstr>
      <vt:lpstr>java pool</vt:lpstr>
      <vt:lpstr>pga</vt:lpstr>
      <vt:lpstr>user &amp; server process</vt:lpstr>
      <vt:lpstr>后台进程</vt:lpstr>
      <vt:lpstr>DBWn</vt:lpstr>
      <vt:lpstr>LGWR</vt:lpstr>
      <vt:lpstr>CKPT</vt:lpstr>
      <vt:lpstr>SMON</vt:lpstr>
      <vt:lpstr>PMON</vt:lpstr>
      <vt:lpstr>ARCn</vt:lpstr>
      <vt:lpstr>Q&amp;A</vt:lpstr>
    </vt:vector>
  </TitlesOfParts>
  <Company>Asiainfo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Zhaoing Lu</dc:creator>
  <cp:lastModifiedBy>lu zhaoping</cp:lastModifiedBy>
  <cp:revision>376</cp:revision>
  <dcterms:created xsi:type="dcterms:W3CDTF">2007-03-22T01:34:43Z</dcterms:created>
  <dcterms:modified xsi:type="dcterms:W3CDTF">2019-10-25T00:34:08Z</dcterms:modified>
</cp:coreProperties>
</file>