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723" r:id="rId2"/>
    <p:sldMasterId id="2147483735" r:id="rId3"/>
  </p:sldMasterIdLst>
  <p:notesMasterIdLst>
    <p:notesMasterId r:id="rId92"/>
  </p:notesMasterIdLst>
  <p:handoutMasterIdLst>
    <p:handoutMasterId r:id="rId93"/>
  </p:handoutMasterIdLst>
  <p:sldIdLst>
    <p:sldId id="294" r:id="rId4"/>
    <p:sldId id="295" r:id="rId5"/>
    <p:sldId id="298" r:id="rId6"/>
    <p:sldId id="317" r:id="rId7"/>
    <p:sldId id="318" r:id="rId8"/>
    <p:sldId id="316" r:id="rId9"/>
    <p:sldId id="320" r:id="rId10"/>
    <p:sldId id="341" r:id="rId11"/>
    <p:sldId id="342" r:id="rId12"/>
    <p:sldId id="324" r:id="rId13"/>
    <p:sldId id="321" r:id="rId14"/>
    <p:sldId id="319" r:id="rId15"/>
    <p:sldId id="400" r:id="rId16"/>
    <p:sldId id="384" r:id="rId17"/>
    <p:sldId id="401" r:id="rId18"/>
    <p:sldId id="327" r:id="rId19"/>
    <p:sldId id="325" r:id="rId20"/>
    <p:sldId id="323" r:id="rId21"/>
    <p:sldId id="326" r:id="rId22"/>
    <p:sldId id="328" r:id="rId23"/>
    <p:sldId id="329" r:id="rId24"/>
    <p:sldId id="348" r:id="rId25"/>
    <p:sldId id="347" r:id="rId26"/>
    <p:sldId id="344" r:id="rId27"/>
    <p:sldId id="331" r:id="rId28"/>
    <p:sldId id="332" r:id="rId29"/>
    <p:sldId id="350" r:id="rId30"/>
    <p:sldId id="349" r:id="rId31"/>
    <p:sldId id="352" r:id="rId32"/>
    <p:sldId id="353" r:id="rId33"/>
    <p:sldId id="333" r:id="rId34"/>
    <p:sldId id="334" r:id="rId35"/>
    <p:sldId id="336" r:id="rId36"/>
    <p:sldId id="335" r:id="rId37"/>
    <p:sldId id="351" r:id="rId38"/>
    <p:sldId id="337" r:id="rId39"/>
    <p:sldId id="339" r:id="rId40"/>
    <p:sldId id="340" r:id="rId41"/>
    <p:sldId id="402" r:id="rId42"/>
    <p:sldId id="393" r:id="rId43"/>
    <p:sldId id="391" r:id="rId44"/>
    <p:sldId id="392" r:id="rId45"/>
    <p:sldId id="394" r:id="rId46"/>
    <p:sldId id="396" r:id="rId47"/>
    <p:sldId id="397" r:id="rId48"/>
    <p:sldId id="398" r:id="rId49"/>
    <p:sldId id="395" r:id="rId50"/>
    <p:sldId id="399" r:id="rId51"/>
    <p:sldId id="403" r:id="rId52"/>
    <p:sldId id="356" r:id="rId53"/>
    <p:sldId id="355" r:id="rId54"/>
    <p:sldId id="357" r:id="rId55"/>
    <p:sldId id="358" r:id="rId56"/>
    <p:sldId id="361" r:id="rId57"/>
    <p:sldId id="359" r:id="rId58"/>
    <p:sldId id="364" r:id="rId59"/>
    <p:sldId id="365" r:id="rId60"/>
    <p:sldId id="362" r:id="rId61"/>
    <p:sldId id="366" r:id="rId62"/>
    <p:sldId id="367" r:id="rId63"/>
    <p:sldId id="363" r:id="rId64"/>
    <p:sldId id="368" r:id="rId65"/>
    <p:sldId id="369" r:id="rId66"/>
    <p:sldId id="370" r:id="rId67"/>
    <p:sldId id="371" r:id="rId68"/>
    <p:sldId id="372" r:id="rId69"/>
    <p:sldId id="404" r:id="rId70"/>
    <p:sldId id="373" r:id="rId71"/>
    <p:sldId id="374" r:id="rId72"/>
    <p:sldId id="375" r:id="rId73"/>
    <p:sldId id="376" r:id="rId74"/>
    <p:sldId id="385" r:id="rId75"/>
    <p:sldId id="378" r:id="rId76"/>
    <p:sldId id="405" r:id="rId77"/>
    <p:sldId id="379" r:id="rId78"/>
    <p:sldId id="380" r:id="rId79"/>
    <p:sldId id="387" r:id="rId80"/>
    <p:sldId id="388" r:id="rId81"/>
    <p:sldId id="377" r:id="rId82"/>
    <p:sldId id="386" r:id="rId83"/>
    <p:sldId id="406" r:id="rId84"/>
    <p:sldId id="381" r:id="rId85"/>
    <p:sldId id="382" r:id="rId86"/>
    <p:sldId id="389" r:id="rId87"/>
    <p:sldId id="390" r:id="rId88"/>
    <p:sldId id="315" r:id="rId89"/>
    <p:sldId id="343" r:id="rId90"/>
    <p:sldId id="407" r:id="rId91"/>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DEF"/>
    <a:srgbClr val="EE5916"/>
    <a:srgbClr val="C6C6EC"/>
    <a:srgbClr val="8FCCD1"/>
    <a:srgbClr val="6464CA"/>
    <a:srgbClr val="7CC4CA"/>
    <a:srgbClr val="9DD3D7"/>
    <a:srgbClr val="D6ECEE"/>
    <a:srgbClr val="D3EBED"/>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3159" autoAdjust="0"/>
  </p:normalViewPr>
  <p:slideViewPr>
    <p:cSldViewPr>
      <p:cViewPr varScale="1">
        <p:scale>
          <a:sx n="73" d="100"/>
          <a:sy n="73" d="100"/>
        </p:scale>
        <p:origin x="171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2280" y="1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52117-B27D-4355-B98A-E76041AA3B1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13B72D4F-EC15-4E7D-AB0E-CFADCE38D891}">
      <dgm:prSet phldrT="[文本]" custT="1"/>
      <dgm:spPr/>
      <dgm:t>
        <a:bodyPr/>
        <a:lstStyle/>
        <a:p>
          <a:r>
            <a:rPr lang="en-US" altLang="zh-CN" sz="2400" smtClean="0">
              <a:solidFill>
                <a:schemeClr val="tx1"/>
              </a:solidFill>
            </a:rPr>
            <a:t>1 unreserved pool</a:t>
          </a:r>
          <a:endParaRPr lang="zh-CN" altLang="en-US" sz="2400">
            <a:solidFill>
              <a:schemeClr val="tx1"/>
            </a:solidFill>
          </a:endParaRPr>
        </a:p>
      </dgm:t>
    </dgm:pt>
    <dgm:pt modelId="{4C2FAF1F-0B91-4603-8CC2-943852F195B1}" type="parTrans" cxnId="{453209B0-4E67-4C91-8B7A-DE5B2D0A2317}">
      <dgm:prSet/>
      <dgm:spPr/>
      <dgm:t>
        <a:bodyPr/>
        <a:lstStyle/>
        <a:p>
          <a:endParaRPr lang="zh-CN" altLang="en-US" sz="2400">
            <a:solidFill>
              <a:schemeClr val="tx1"/>
            </a:solidFill>
          </a:endParaRPr>
        </a:p>
      </dgm:t>
    </dgm:pt>
    <dgm:pt modelId="{39F8C763-C062-44F3-93F0-FC612FF7B5F7}" type="sibTrans" cxnId="{453209B0-4E67-4C91-8B7A-DE5B2D0A2317}">
      <dgm:prSet/>
      <dgm:spPr>
        <a:ln w="25400"/>
      </dgm:spPr>
      <dgm:t>
        <a:bodyPr/>
        <a:lstStyle/>
        <a:p>
          <a:endParaRPr lang="zh-CN" altLang="en-US" sz="2400">
            <a:solidFill>
              <a:schemeClr val="tx1"/>
            </a:solidFill>
          </a:endParaRPr>
        </a:p>
      </dgm:t>
    </dgm:pt>
    <dgm:pt modelId="{D7F5C0C5-21D9-4268-8862-FD05A37C9C20}">
      <dgm:prSet phldrT="[文本]" custT="1"/>
      <dgm:spPr/>
      <dgm:t>
        <a:bodyPr/>
        <a:lstStyle/>
        <a:p>
          <a:r>
            <a:rPr lang="en-US" altLang="zh-CN" sz="2400" smtClean="0">
              <a:solidFill>
                <a:schemeClr val="tx1"/>
              </a:solidFill>
            </a:rPr>
            <a:t>2 reserved pool</a:t>
          </a:r>
          <a:endParaRPr lang="zh-CN" altLang="en-US" sz="2400">
            <a:solidFill>
              <a:schemeClr val="tx1"/>
            </a:solidFill>
          </a:endParaRPr>
        </a:p>
      </dgm:t>
    </dgm:pt>
    <dgm:pt modelId="{0EA97515-394F-442C-84DD-B3AF4FCECC0E}" type="parTrans" cxnId="{0E9B77D4-EE79-414E-AB52-761CB6E24546}">
      <dgm:prSet/>
      <dgm:spPr/>
      <dgm:t>
        <a:bodyPr/>
        <a:lstStyle/>
        <a:p>
          <a:endParaRPr lang="zh-CN" altLang="en-US" sz="2400">
            <a:solidFill>
              <a:schemeClr val="tx1"/>
            </a:solidFill>
          </a:endParaRPr>
        </a:p>
      </dgm:t>
    </dgm:pt>
    <dgm:pt modelId="{466499C8-04A0-44B5-B710-EFA3862E25B0}" type="sibTrans" cxnId="{0E9B77D4-EE79-414E-AB52-761CB6E24546}">
      <dgm:prSet/>
      <dgm:spPr>
        <a:ln w="25400"/>
      </dgm:spPr>
      <dgm:t>
        <a:bodyPr/>
        <a:lstStyle/>
        <a:p>
          <a:endParaRPr lang="zh-CN" altLang="en-US" sz="2400">
            <a:solidFill>
              <a:schemeClr val="tx1"/>
            </a:solidFill>
          </a:endParaRPr>
        </a:p>
      </dgm:t>
    </dgm:pt>
    <dgm:pt modelId="{AF54CA97-6A9A-4864-AB89-B3EEBB2EE5C3}">
      <dgm:prSet phldrT="[文本]" custT="1"/>
      <dgm:spPr/>
      <dgm:t>
        <a:bodyPr/>
        <a:lstStyle/>
        <a:p>
          <a:r>
            <a:rPr lang="en-US" altLang="zh-CN" sz="2400" smtClean="0">
              <a:solidFill>
                <a:schemeClr val="tx1"/>
              </a:solidFill>
            </a:rPr>
            <a:t>3 free </a:t>
          </a:r>
          <a:r>
            <a:rPr lang="en-US" altLang="zh-CN" sz="2400" err="1" smtClean="0">
              <a:solidFill>
                <a:schemeClr val="tx1"/>
              </a:solidFill>
            </a:rPr>
            <a:t>recr</a:t>
          </a:r>
          <a:r>
            <a:rPr lang="en-US" altLang="zh-CN" sz="2400" smtClean="0">
              <a:solidFill>
                <a:schemeClr val="tx1"/>
              </a:solidFill>
            </a:rPr>
            <a:t> chunks</a:t>
          </a:r>
          <a:endParaRPr lang="zh-CN" altLang="en-US" sz="2400">
            <a:solidFill>
              <a:schemeClr val="tx1"/>
            </a:solidFill>
          </a:endParaRPr>
        </a:p>
      </dgm:t>
    </dgm:pt>
    <dgm:pt modelId="{B532D1A9-2966-4157-A650-3A2803DCDFD0}" type="parTrans" cxnId="{BB35C9F3-C50E-4280-9F14-ECE92E9E8387}">
      <dgm:prSet/>
      <dgm:spPr/>
      <dgm:t>
        <a:bodyPr/>
        <a:lstStyle/>
        <a:p>
          <a:endParaRPr lang="zh-CN" altLang="en-US" sz="2400">
            <a:solidFill>
              <a:schemeClr val="tx1"/>
            </a:solidFill>
          </a:endParaRPr>
        </a:p>
      </dgm:t>
    </dgm:pt>
    <dgm:pt modelId="{9D78BD6C-869A-4912-87E0-C2B98ACCD2F9}" type="sibTrans" cxnId="{BB35C9F3-C50E-4280-9F14-ECE92E9E8387}">
      <dgm:prSet/>
      <dgm:spPr>
        <a:ln w="25400"/>
      </dgm:spPr>
      <dgm:t>
        <a:bodyPr/>
        <a:lstStyle/>
        <a:p>
          <a:endParaRPr lang="zh-CN" altLang="en-US" sz="2400">
            <a:solidFill>
              <a:schemeClr val="tx1"/>
            </a:solidFill>
          </a:endParaRPr>
        </a:p>
      </dgm:t>
    </dgm:pt>
    <dgm:pt modelId="{9B472083-8858-40C0-B106-FC0E4CCF6B5A}" type="pres">
      <dgm:prSet presAssocID="{CC352117-B27D-4355-B98A-E76041AA3B1F}" presName="cycle" presStyleCnt="0">
        <dgm:presLayoutVars>
          <dgm:dir/>
          <dgm:resizeHandles val="exact"/>
        </dgm:presLayoutVars>
      </dgm:prSet>
      <dgm:spPr/>
      <dgm:t>
        <a:bodyPr/>
        <a:lstStyle/>
        <a:p>
          <a:endParaRPr lang="zh-CN" altLang="en-US"/>
        </a:p>
      </dgm:t>
    </dgm:pt>
    <dgm:pt modelId="{A742A44C-243A-4D51-BFD0-F733AA2496F6}" type="pres">
      <dgm:prSet presAssocID="{13B72D4F-EC15-4E7D-AB0E-CFADCE38D891}" presName="node" presStyleLbl="node1" presStyleIdx="0" presStyleCnt="3" custScaleX="203274" custRadScaleRad="105660" custRadScaleInc="-6493">
        <dgm:presLayoutVars>
          <dgm:bulletEnabled val="1"/>
        </dgm:presLayoutVars>
      </dgm:prSet>
      <dgm:spPr/>
      <dgm:t>
        <a:bodyPr/>
        <a:lstStyle/>
        <a:p>
          <a:endParaRPr lang="zh-CN" altLang="en-US"/>
        </a:p>
      </dgm:t>
    </dgm:pt>
    <dgm:pt modelId="{6790809B-61C3-4C16-B75A-02FC73C2AD6E}" type="pres">
      <dgm:prSet presAssocID="{13B72D4F-EC15-4E7D-AB0E-CFADCE38D891}" presName="spNode" presStyleCnt="0"/>
      <dgm:spPr/>
    </dgm:pt>
    <dgm:pt modelId="{654E28BF-6741-4EF4-A0EE-3FC7445EFF9C}" type="pres">
      <dgm:prSet presAssocID="{39F8C763-C062-44F3-93F0-FC612FF7B5F7}" presName="sibTrans" presStyleLbl="sibTrans1D1" presStyleIdx="0" presStyleCnt="3"/>
      <dgm:spPr/>
      <dgm:t>
        <a:bodyPr/>
        <a:lstStyle/>
        <a:p>
          <a:endParaRPr lang="zh-CN" altLang="en-US"/>
        </a:p>
      </dgm:t>
    </dgm:pt>
    <dgm:pt modelId="{BDDF50C1-A0F8-40AB-9C9C-07C494EC479D}" type="pres">
      <dgm:prSet presAssocID="{D7F5C0C5-21D9-4268-8862-FD05A37C9C20}" presName="node" presStyleLbl="node1" presStyleIdx="1" presStyleCnt="3" custScaleX="161006" custRadScaleRad="122118" custRadScaleInc="-17707">
        <dgm:presLayoutVars>
          <dgm:bulletEnabled val="1"/>
        </dgm:presLayoutVars>
      </dgm:prSet>
      <dgm:spPr/>
      <dgm:t>
        <a:bodyPr/>
        <a:lstStyle/>
        <a:p>
          <a:endParaRPr lang="zh-CN" altLang="en-US"/>
        </a:p>
      </dgm:t>
    </dgm:pt>
    <dgm:pt modelId="{14CDBA0B-490D-472B-A584-F67EB673095A}" type="pres">
      <dgm:prSet presAssocID="{D7F5C0C5-21D9-4268-8862-FD05A37C9C20}" presName="spNode" presStyleCnt="0"/>
      <dgm:spPr/>
    </dgm:pt>
    <dgm:pt modelId="{AFABBCEA-977C-4365-B470-0A2F04B6AC7C}" type="pres">
      <dgm:prSet presAssocID="{466499C8-04A0-44B5-B710-EFA3862E25B0}" presName="sibTrans" presStyleLbl="sibTrans1D1" presStyleIdx="1" presStyleCnt="3"/>
      <dgm:spPr/>
      <dgm:t>
        <a:bodyPr/>
        <a:lstStyle/>
        <a:p>
          <a:endParaRPr lang="zh-CN" altLang="en-US"/>
        </a:p>
      </dgm:t>
    </dgm:pt>
    <dgm:pt modelId="{72DB6426-C2EC-42CE-8908-4324BB452C7A}" type="pres">
      <dgm:prSet presAssocID="{AF54CA97-6A9A-4864-AB89-B3EEBB2EE5C3}" presName="node" presStyleLbl="node1" presStyleIdx="2" presStyleCnt="3" custScaleX="156378" custRadScaleRad="118841" custRadScaleInc="16033">
        <dgm:presLayoutVars>
          <dgm:bulletEnabled val="1"/>
        </dgm:presLayoutVars>
      </dgm:prSet>
      <dgm:spPr/>
      <dgm:t>
        <a:bodyPr/>
        <a:lstStyle/>
        <a:p>
          <a:endParaRPr lang="zh-CN" altLang="en-US"/>
        </a:p>
      </dgm:t>
    </dgm:pt>
    <dgm:pt modelId="{C2E55CB6-01F6-4891-B95E-602F7108038A}" type="pres">
      <dgm:prSet presAssocID="{AF54CA97-6A9A-4864-AB89-B3EEBB2EE5C3}" presName="spNode" presStyleCnt="0"/>
      <dgm:spPr/>
    </dgm:pt>
    <dgm:pt modelId="{C9939A8D-C69F-48DE-A8BA-F86875AEE22A}" type="pres">
      <dgm:prSet presAssocID="{9D78BD6C-869A-4912-87E0-C2B98ACCD2F9}" presName="sibTrans" presStyleLbl="sibTrans1D1" presStyleIdx="2" presStyleCnt="3"/>
      <dgm:spPr/>
      <dgm:t>
        <a:bodyPr/>
        <a:lstStyle/>
        <a:p>
          <a:endParaRPr lang="zh-CN" altLang="en-US"/>
        </a:p>
      </dgm:t>
    </dgm:pt>
  </dgm:ptLst>
  <dgm:cxnLst>
    <dgm:cxn modelId="{F8108579-A7CE-4940-AB7B-AABE2C7E7ACE}" type="presOf" srcId="{D7F5C0C5-21D9-4268-8862-FD05A37C9C20}" destId="{BDDF50C1-A0F8-40AB-9C9C-07C494EC479D}" srcOrd="0" destOrd="0" presId="urn:microsoft.com/office/officeart/2005/8/layout/cycle5"/>
    <dgm:cxn modelId="{0E9B77D4-EE79-414E-AB52-761CB6E24546}" srcId="{CC352117-B27D-4355-B98A-E76041AA3B1F}" destId="{D7F5C0C5-21D9-4268-8862-FD05A37C9C20}" srcOrd="1" destOrd="0" parTransId="{0EA97515-394F-442C-84DD-B3AF4FCECC0E}" sibTransId="{466499C8-04A0-44B5-B710-EFA3862E25B0}"/>
    <dgm:cxn modelId="{BE05C550-20B7-4EE4-9236-1B21FAA07E23}" type="presOf" srcId="{466499C8-04A0-44B5-B710-EFA3862E25B0}" destId="{AFABBCEA-977C-4365-B470-0A2F04B6AC7C}" srcOrd="0" destOrd="0" presId="urn:microsoft.com/office/officeart/2005/8/layout/cycle5"/>
    <dgm:cxn modelId="{453209B0-4E67-4C91-8B7A-DE5B2D0A2317}" srcId="{CC352117-B27D-4355-B98A-E76041AA3B1F}" destId="{13B72D4F-EC15-4E7D-AB0E-CFADCE38D891}" srcOrd="0" destOrd="0" parTransId="{4C2FAF1F-0B91-4603-8CC2-943852F195B1}" sibTransId="{39F8C763-C062-44F3-93F0-FC612FF7B5F7}"/>
    <dgm:cxn modelId="{FC8DDC6E-3837-45EE-8F39-59B3326A39F1}" type="presOf" srcId="{13B72D4F-EC15-4E7D-AB0E-CFADCE38D891}" destId="{A742A44C-243A-4D51-BFD0-F733AA2496F6}" srcOrd="0" destOrd="0" presId="urn:microsoft.com/office/officeart/2005/8/layout/cycle5"/>
    <dgm:cxn modelId="{BB35C9F3-C50E-4280-9F14-ECE92E9E8387}" srcId="{CC352117-B27D-4355-B98A-E76041AA3B1F}" destId="{AF54CA97-6A9A-4864-AB89-B3EEBB2EE5C3}" srcOrd="2" destOrd="0" parTransId="{B532D1A9-2966-4157-A650-3A2803DCDFD0}" sibTransId="{9D78BD6C-869A-4912-87E0-C2B98ACCD2F9}"/>
    <dgm:cxn modelId="{E2F2FEA9-9D55-4DAE-8001-A500F028605E}" type="presOf" srcId="{AF54CA97-6A9A-4864-AB89-B3EEBB2EE5C3}" destId="{72DB6426-C2EC-42CE-8908-4324BB452C7A}" srcOrd="0" destOrd="0" presId="urn:microsoft.com/office/officeart/2005/8/layout/cycle5"/>
    <dgm:cxn modelId="{86AFFAA1-F68C-4C4D-B3E1-F9EDDD2FA803}" type="presOf" srcId="{CC352117-B27D-4355-B98A-E76041AA3B1F}" destId="{9B472083-8858-40C0-B106-FC0E4CCF6B5A}" srcOrd="0" destOrd="0" presId="urn:microsoft.com/office/officeart/2005/8/layout/cycle5"/>
    <dgm:cxn modelId="{3CBFC99B-7D08-415C-951F-261CC7CD4015}" type="presOf" srcId="{9D78BD6C-869A-4912-87E0-C2B98ACCD2F9}" destId="{C9939A8D-C69F-48DE-A8BA-F86875AEE22A}" srcOrd="0" destOrd="0" presId="urn:microsoft.com/office/officeart/2005/8/layout/cycle5"/>
    <dgm:cxn modelId="{9D26995B-AD7A-4AEC-8F5A-2DAB48EE59E3}" type="presOf" srcId="{39F8C763-C062-44F3-93F0-FC612FF7B5F7}" destId="{654E28BF-6741-4EF4-A0EE-3FC7445EFF9C}" srcOrd="0" destOrd="0" presId="urn:microsoft.com/office/officeart/2005/8/layout/cycle5"/>
    <dgm:cxn modelId="{BBEC3B0D-4D8D-4CA8-A797-954AC707A907}" type="presParOf" srcId="{9B472083-8858-40C0-B106-FC0E4CCF6B5A}" destId="{A742A44C-243A-4D51-BFD0-F733AA2496F6}" srcOrd="0" destOrd="0" presId="urn:microsoft.com/office/officeart/2005/8/layout/cycle5"/>
    <dgm:cxn modelId="{29982782-E7D6-447A-884E-A800E8762E6E}" type="presParOf" srcId="{9B472083-8858-40C0-B106-FC0E4CCF6B5A}" destId="{6790809B-61C3-4C16-B75A-02FC73C2AD6E}" srcOrd="1" destOrd="0" presId="urn:microsoft.com/office/officeart/2005/8/layout/cycle5"/>
    <dgm:cxn modelId="{7646D00F-38B9-44CA-9A46-C33CCD59427C}" type="presParOf" srcId="{9B472083-8858-40C0-B106-FC0E4CCF6B5A}" destId="{654E28BF-6741-4EF4-A0EE-3FC7445EFF9C}" srcOrd="2" destOrd="0" presId="urn:microsoft.com/office/officeart/2005/8/layout/cycle5"/>
    <dgm:cxn modelId="{AE467ADA-DF9F-4E61-BC84-8E7A4EF035A1}" type="presParOf" srcId="{9B472083-8858-40C0-B106-FC0E4CCF6B5A}" destId="{BDDF50C1-A0F8-40AB-9C9C-07C494EC479D}" srcOrd="3" destOrd="0" presId="urn:microsoft.com/office/officeart/2005/8/layout/cycle5"/>
    <dgm:cxn modelId="{88F125B1-142C-4161-BDE1-0C00207A4E25}" type="presParOf" srcId="{9B472083-8858-40C0-B106-FC0E4CCF6B5A}" destId="{14CDBA0B-490D-472B-A584-F67EB673095A}" srcOrd="4" destOrd="0" presId="urn:microsoft.com/office/officeart/2005/8/layout/cycle5"/>
    <dgm:cxn modelId="{A808393D-12CC-455E-8A1F-C0457B480876}" type="presParOf" srcId="{9B472083-8858-40C0-B106-FC0E4CCF6B5A}" destId="{AFABBCEA-977C-4365-B470-0A2F04B6AC7C}" srcOrd="5" destOrd="0" presId="urn:microsoft.com/office/officeart/2005/8/layout/cycle5"/>
    <dgm:cxn modelId="{0318F47F-CC4B-4C18-AA27-77CE814F43B2}" type="presParOf" srcId="{9B472083-8858-40C0-B106-FC0E4CCF6B5A}" destId="{72DB6426-C2EC-42CE-8908-4324BB452C7A}" srcOrd="6" destOrd="0" presId="urn:microsoft.com/office/officeart/2005/8/layout/cycle5"/>
    <dgm:cxn modelId="{1C76993C-5639-4C91-ABA1-01CE28933432}" type="presParOf" srcId="{9B472083-8858-40C0-B106-FC0E4CCF6B5A}" destId="{C2E55CB6-01F6-4891-B95E-602F7108038A}" srcOrd="7" destOrd="0" presId="urn:microsoft.com/office/officeart/2005/8/layout/cycle5"/>
    <dgm:cxn modelId="{922D4ED1-216C-4A9F-90D1-E9F2572A969E}" type="presParOf" srcId="{9B472083-8858-40C0-B106-FC0E4CCF6B5A}" destId="{C9939A8D-C69F-48DE-A8BA-F86875AEE22A}"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3ACA3-6DF1-4255-97BF-D140A706E60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83F26B11-8B31-45A7-9D82-250FA3DE8984}">
      <dgm:prSet phldrT="[文本]" custT="1"/>
      <dgm:spPr/>
      <dgm:t>
        <a:bodyPr/>
        <a:lstStyle/>
        <a:p>
          <a:r>
            <a:rPr lang="en-US" altLang="zh-CN" sz="1600" smtClean="0">
              <a:solidFill>
                <a:schemeClr val="tx1"/>
              </a:solidFill>
            </a:rPr>
            <a:t>PGA</a:t>
          </a:r>
          <a:endParaRPr lang="zh-CN" altLang="en-US" sz="1600">
            <a:solidFill>
              <a:schemeClr val="tx1"/>
            </a:solidFill>
          </a:endParaRPr>
        </a:p>
      </dgm:t>
    </dgm:pt>
    <dgm:pt modelId="{DB133BF7-6B32-45C1-A3B8-CB1AD420F5EB}" type="parTrans" cxnId="{FFA622D6-8364-4CE9-9E06-F9A9C540739E}">
      <dgm:prSet/>
      <dgm:spPr/>
      <dgm:t>
        <a:bodyPr/>
        <a:lstStyle/>
        <a:p>
          <a:endParaRPr lang="zh-CN" altLang="en-US" sz="1600">
            <a:solidFill>
              <a:schemeClr val="tx1"/>
            </a:solidFill>
          </a:endParaRPr>
        </a:p>
      </dgm:t>
    </dgm:pt>
    <dgm:pt modelId="{C5CCBF12-849E-4045-B406-664485CDFF29}" type="sibTrans" cxnId="{FFA622D6-8364-4CE9-9E06-F9A9C540739E}">
      <dgm:prSet/>
      <dgm:spPr/>
      <dgm:t>
        <a:bodyPr/>
        <a:lstStyle/>
        <a:p>
          <a:endParaRPr lang="zh-CN" altLang="en-US" sz="1600">
            <a:solidFill>
              <a:schemeClr val="tx1"/>
            </a:solidFill>
          </a:endParaRPr>
        </a:p>
      </dgm:t>
    </dgm:pt>
    <dgm:pt modelId="{1387C620-1159-4BF3-BDE5-074885403F24}">
      <dgm:prSet phldrT="[文本]" custT="1"/>
      <dgm:spPr/>
      <dgm:t>
        <a:bodyPr/>
        <a:lstStyle/>
        <a:p>
          <a:r>
            <a:rPr lang="en-US" altLang="zh-CN" sz="1600" err="1" smtClean="0">
              <a:solidFill>
                <a:schemeClr val="tx1"/>
              </a:solidFill>
            </a:rPr>
            <a:t>var-pga</a:t>
          </a:r>
          <a:r>
            <a:rPr lang="en-US" altLang="zh-CN" sz="1600" smtClean="0">
              <a:solidFill>
                <a:schemeClr val="tx1"/>
              </a:solidFill>
            </a:rPr>
            <a:t>(</a:t>
          </a:r>
          <a:r>
            <a:rPr lang="en-US" altLang="zh-CN" sz="1600" err="1" smtClean="0">
              <a:solidFill>
                <a:schemeClr val="tx1"/>
              </a:solidFill>
            </a:rPr>
            <a:t>x$ksmpp</a:t>
          </a:r>
          <a:r>
            <a:rPr lang="en-US" altLang="zh-CN" sz="1600" smtClean="0">
              <a:solidFill>
                <a:schemeClr val="tx1"/>
              </a:solidFill>
            </a:rPr>
            <a:t>)</a:t>
          </a:r>
          <a:endParaRPr lang="zh-CN" altLang="en-US" sz="1600">
            <a:solidFill>
              <a:schemeClr val="tx1"/>
            </a:solidFill>
          </a:endParaRPr>
        </a:p>
      </dgm:t>
    </dgm:pt>
    <dgm:pt modelId="{61B633EC-446C-42D1-A56D-BA9F5454EC0D}" type="parTrans" cxnId="{A7BF64F5-34C8-4A2B-AA2E-F98AC8656204}">
      <dgm:prSet/>
      <dgm:spPr/>
      <dgm:t>
        <a:bodyPr/>
        <a:lstStyle/>
        <a:p>
          <a:endParaRPr lang="zh-CN" altLang="en-US" sz="1600">
            <a:solidFill>
              <a:schemeClr val="tx1"/>
            </a:solidFill>
          </a:endParaRPr>
        </a:p>
      </dgm:t>
    </dgm:pt>
    <dgm:pt modelId="{660AF0B6-1121-42B7-A6BE-3EC44B2E9595}" type="sibTrans" cxnId="{A7BF64F5-34C8-4A2B-AA2E-F98AC8656204}">
      <dgm:prSet/>
      <dgm:spPr/>
      <dgm:t>
        <a:bodyPr/>
        <a:lstStyle/>
        <a:p>
          <a:endParaRPr lang="zh-CN" altLang="en-US" sz="1600">
            <a:solidFill>
              <a:schemeClr val="tx1"/>
            </a:solidFill>
          </a:endParaRPr>
        </a:p>
      </dgm:t>
    </dgm:pt>
    <dgm:pt modelId="{F3AA846D-6C18-4CCF-854D-C4F4819975D8}">
      <dgm:prSet phldrT="[文本]" custT="1"/>
      <dgm:spPr/>
      <dgm:t>
        <a:bodyPr/>
        <a:lstStyle/>
        <a:p>
          <a:r>
            <a:rPr lang="en-US" altLang="zh-CN" sz="1600" err="1" smtClean="0">
              <a:solidFill>
                <a:schemeClr val="tx1"/>
              </a:solidFill>
            </a:rPr>
            <a:t>uga</a:t>
          </a:r>
          <a:endParaRPr lang="en-US" altLang="zh-CN" sz="1600" smtClean="0">
            <a:solidFill>
              <a:schemeClr val="tx1"/>
            </a:solidFill>
          </a:endParaRPr>
        </a:p>
      </dgm:t>
    </dgm:pt>
    <dgm:pt modelId="{A0DE1CC4-0D43-4642-A008-18B6CDE44A50}" type="parTrans" cxnId="{D3F3720E-816D-48FB-9588-4A37849E053F}">
      <dgm:prSet/>
      <dgm:spPr/>
      <dgm:t>
        <a:bodyPr/>
        <a:lstStyle/>
        <a:p>
          <a:endParaRPr lang="zh-CN" altLang="en-US" sz="1600">
            <a:solidFill>
              <a:schemeClr val="tx1"/>
            </a:solidFill>
          </a:endParaRPr>
        </a:p>
      </dgm:t>
    </dgm:pt>
    <dgm:pt modelId="{9C263A74-2285-4901-A598-3DBE2C4CEE72}" type="sibTrans" cxnId="{D3F3720E-816D-48FB-9588-4A37849E053F}">
      <dgm:prSet/>
      <dgm:spPr/>
      <dgm:t>
        <a:bodyPr/>
        <a:lstStyle/>
        <a:p>
          <a:endParaRPr lang="zh-CN" altLang="en-US" sz="1600">
            <a:solidFill>
              <a:schemeClr val="tx1"/>
            </a:solidFill>
          </a:endParaRPr>
        </a:p>
      </dgm:t>
    </dgm:pt>
    <dgm:pt modelId="{A72F05A1-15C3-4C60-BFB0-16D120213DEE}">
      <dgm:prSet phldrT="[文本]" custT="1"/>
      <dgm:spPr/>
      <dgm:t>
        <a:bodyPr/>
        <a:lstStyle/>
        <a:p>
          <a:r>
            <a:rPr lang="en-US" altLang="zh-CN" sz="1600" err="1" smtClean="0">
              <a:solidFill>
                <a:schemeClr val="tx1"/>
              </a:solidFill>
            </a:rPr>
            <a:t>cga</a:t>
          </a:r>
          <a:endParaRPr lang="zh-CN" altLang="en-US" sz="1600">
            <a:solidFill>
              <a:schemeClr val="tx1"/>
            </a:solidFill>
          </a:endParaRPr>
        </a:p>
      </dgm:t>
    </dgm:pt>
    <dgm:pt modelId="{B0E3D92D-74FE-45FF-B854-DD7BE1C14705}" type="parTrans" cxnId="{C21F83BF-6565-4ACA-A0DB-B7CB2C097F0F}">
      <dgm:prSet/>
      <dgm:spPr/>
      <dgm:t>
        <a:bodyPr/>
        <a:lstStyle/>
        <a:p>
          <a:endParaRPr lang="zh-CN" altLang="en-US" sz="1600">
            <a:solidFill>
              <a:schemeClr val="tx1"/>
            </a:solidFill>
          </a:endParaRPr>
        </a:p>
      </dgm:t>
    </dgm:pt>
    <dgm:pt modelId="{562A6B98-009E-4EEC-8BD0-2A8F16CF141C}" type="sibTrans" cxnId="{C21F83BF-6565-4ACA-A0DB-B7CB2C097F0F}">
      <dgm:prSet/>
      <dgm:spPr/>
      <dgm:t>
        <a:bodyPr/>
        <a:lstStyle/>
        <a:p>
          <a:endParaRPr lang="zh-CN" altLang="en-US" sz="1600">
            <a:solidFill>
              <a:schemeClr val="tx1"/>
            </a:solidFill>
          </a:endParaRPr>
        </a:p>
      </dgm:t>
    </dgm:pt>
    <dgm:pt modelId="{D55E0CFC-C7FF-4CE5-8947-AAA0870F1773}">
      <dgm:prSet phldrT="[文本]" custT="1"/>
      <dgm:spPr/>
      <dgm:t>
        <a:bodyPr/>
        <a:lstStyle/>
        <a:p>
          <a:r>
            <a:rPr lang="en-US" altLang="zh-CN" sz="1600" smtClean="0">
              <a:solidFill>
                <a:schemeClr val="tx1"/>
              </a:solidFill>
            </a:rPr>
            <a:t>fix-pga</a:t>
          </a:r>
          <a:endParaRPr lang="zh-CN" altLang="en-US" sz="1600">
            <a:solidFill>
              <a:schemeClr val="tx1"/>
            </a:solidFill>
          </a:endParaRPr>
        </a:p>
      </dgm:t>
    </dgm:pt>
    <dgm:pt modelId="{8119B6D4-6F88-4CC7-8917-1A7D8B45AF3B}" type="parTrans" cxnId="{79B37556-84F8-4188-9456-A678F70B71DA}">
      <dgm:prSet/>
      <dgm:spPr/>
      <dgm:t>
        <a:bodyPr/>
        <a:lstStyle/>
        <a:p>
          <a:endParaRPr lang="zh-CN" altLang="en-US" sz="1600">
            <a:solidFill>
              <a:schemeClr val="tx1"/>
            </a:solidFill>
          </a:endParaRPr>
        </a:p>
      </dgm:t>
    </dgm:pt>
    <dgm:pt modelId="{669A74A8-8546-4C45-B7C4-11B0B257764A}" type="sibTrans" cxnId="{79B37556-84F8-4188-9456-A678F70B71DA}">
      <dgm:prSet/>
      <dgm:spPr/>
      <dgm:t>
        <a:bodyPr/>
        <a:lstStyle/>
        <a:p>
          <a:endParaRPr lang="zh-CN" altLang="en-US" sz="1600">
            <a:solidFill>
              <a:schemeClr val="tx1"/>
            </a:solidFill>
          </a:endParaRPr>
        </a:p>
      </dgm:t>
    </dgm:pt>
    <dgm:pt modelId="{A6D1331D-07FE-4D6D-BBD8-F425E0770544}">
      <dgm:prSet phldrT="[文本]" custT="1"/>
      <dgm:spPr/>
      <dgm:t>
        <a:bodyPr/>
        <a:lstStyle/>
        <a:p>
          <a:r>
            <a:rPr lang="en-US" altLang="zh-CN" sz="1600" smtClean="0">
              <a:solidFill>
                <a:schemeClr val="tx1"/>
              </a:solidFill>
            </a:rPr>
            <a:t>fix-</a:t>
          </a:r>
          <a:r>
            <a:rPr lang="en-US" altLang="zh-CN" sz="1600" err="1" smtClean="0">
              <a:solidFill>
                <a:schemeClr val="tx1"/>
              </a:solidFill>
            </a:rPr>
            <a:t>uga</a:t>
          </a:r>
          <a:endParaRPr lang="zh-CN" altLang="en-US" sz="1600">
            <a:solidFill>
              <a:schemeClr val="tx1"/>
            </a:solidFill>
          </a:endParaRPr>
        </a:p>
      </dgm:t>
    </dgm:pt>
    <dgm:pt modelId="{C54D7FB0-6D4A-4FA1-99CF-310D6835D7FD}" type="parTrans" cxnId="{CDB0A6FB-EFDE-487D-9317-B9F37B625FC5}">
      <dgm:prSet/>
      <dgm:spPr/>
      <dgm:t>
        <a:bodyPr/>
        <a:lstStyle/>
        <a:p>
          <a:endParaRPr lang="zh-CN" altLang="en-US" sz="1600">
            <a:solidFill>
              <a:schemeClr val="tx1"/>
            </a:solidFill>
          </a:endParaRPr>
        </a:p>
      </dgm:t>
    </dgm:pt>
    <dgm:pt modelId="{8EEBF330-06D6-4305-AA17-971AA841D1D4}" type="sibTrans" cxnId="{CDB0A6FB-EFDE-487D-9317-B9F37B625FC5}">
      <dgm:prSet/>
      <dgm:spPr/>
      <dgm:t>
        <a:bodyPr/>
        <a:lstStyle/>
        <a:p>
          <a:endParaRPr lang="zh-CN" altLang="en-US" sz="1600">
            <a:solidFill>
              <a:schemeClr val="tx1"/>
            </a:solidFill>
          </a:endParaRPr>
        </a:p>
      </dgm:t>
    </dgm:pt>
    <dgm:pt modelId="{38C1A359-FD6D-4C01-A9FF-D087FD6731BE}">
      <dgm:prSet phldrT="[文本]" custT="1"/>
      <dgm:spPr/>
      <dgm:t>
        <a:bodyPr/>
        <a:lstStyle/>
        <a:p>
          <a:r>
            <a:rPr lang="en-US" altLang="zh-CN" sz="1600" smtClean="0">
              <a:solidFill>
                <a:schemeClr val="tx1"/>
              </a:solidFill>
            </a:rPr>
            <a:t>Private SQL Area(bind var..)</a:t>
          </a:r>
          <a:endParaRPr lang="zh-CN" altLang="en-US" sz="1600">
            <a:solidFill>
              <a:schemeClr val="tx1"/>
            </a:solidFill>
          </a:endParaRPr>
        </a:p>
      </dgm:t>
    </dgm:pt>
    <dgm:pt modelId="{4689136E-A5C9-4838-A4A0-3C04691C64F9}" type="parTrans" cxnId="{D30F0C3A-04D2-4E9D-A2C7-1427FA5C0020}">
      <dgm:prSet/>
      <dgm:spPr/>
      <dgm:t>
        <a:bodyPr/>
        <a:lstStyle/>
        <a:p>
          <a:endParaRPr lang="zh-CN" altLang="en-US" sz="1600">
            <a:solidFill>
              <a:schemeClr val="tx1"/>
            </a:solidFill>
          </a:endParaRPr>
        </a:p>
      </dgm:t>
    </dgm:pt>
    <dgm:pt modelId="{361EB602-B7EA-415C-B9F5-79364D909980}" type="sibTrans" cxnId="{D30F0C3A-04D2-4E9D-A2C7-1427FA5C0020}">
      <dgm:prSet/>
      <dgm:spPr/>
      <dgm:t>
        <a:bodyPr/>
        <a:lstStyle/>
        <a:p>
          <a:endParaRPr lang="zh-CN" altLang="en-US" sz="1600">
            <a:solidFill>
              <a:schemeClr val="tx1"/>
            </a:solidFill>
          </a:endParaRPr>
        </a:p>
      </dgm:t>
    </dgm:pt>
    <dgm:pt modelId="{5882A4F8-B61B-4ABE-BCB4-E32A46AE1EB5}">
      <dgm:prSet phldrT="[文本]" custT="1"/>
      <dgm:spPr/>
      <dgm:t>
        <a:bodyPr/>
        <a:lstStyle/>
        <a:p>
          <a:r>
            <a:rPr lang="en-US" altLang="zh-CN" sz="1600" err="1" smtClean="0">
              <a:solidFill>
                <a:schemeClr val="tx1"/>
              </a:solidFill>
            </a:rPr>
            <a:t>Sess</a:t>
          </a:r>
          <a:r>
            <a:rPr lang="en-US" altLang="zh-CN" sz="1600" smtClean="0">
              <a:solidFill>
                <a:schemeClr val="tx1"/>
              </a:solidFill>
            </a:rPr>
            <a:t> info(</a:t>
          </a:r>
          <a:r>
            <a:rPr lang="en-US" altLang="zh-CN" sz="1600" err="1" smtClean="0">
              <a:solidFill>
                <a:schemeClr val="tx1"/>
              </a:solidFill>
            </a:rPr>
            <a:t>pkg,trace,optimizer,NLS,role,dblinks</a:t>
          </a:r>
          <a:r>
            <a:rPr lang="en-US" altLang="zh-CN" sz="1600" smtClean="0">
              <a:solidFill>
                <a:schemeClr val="tx1"/>
              </a:solidFill>
            </a:rPr>
            <a:t>)</a:t>
          </a:r>
          <a:endParaRPr lang="zh-CN" altLang="en-US" sz="1600">
            <a:solidFill>
              <a:schemeClr val="tx1"/>
            </a:solidFill>
          </a:endParaRPr>
        </a:p>
      </dgm:t>
    </dgm:pt>
    <dgm:pt modelId="{DDBA29A3-223E-42DC-9CFD-DDDE58BFEDCA}" type="parTrans" cxnId="{B1E2560B-4C45-465E-BC8F-3ACA136173C8}">
      <dgm:prSet/>
      <dgm:spPr/>
      <dgm:t>
        <a:bodyPr/>
        <a:lstStyle/>
        <a:p>
          <a:endParaRPr lang="zh-CN" altLang="en-US" sz="1600">
            <a:solidFill>
              <a:schemeClr val="tx1"/>
            </a:solidFill>
          </a:endParaRPr>
        </a:p>
      </dgm:t>
    </dgm:pt>
    <dgm:pt modelId="{D7DD7A01-3EC6-493C-A753-17A2A29957FF}" type="sibTrans" cxnId="{B1E2560B-4C45-465E-BC8F-3ACA136173C8}">
      <dgm:prSet/>
      <dgm:spPr/>
      <dgm:t>
        <a:bodyPr/>
        <a:lstStyle/>
        <a:p>
          <a:endParaRPr lang="zh-CN" altLang="en-US" sz="1600">
            <a:solidFill>
              <a:schemeClr val="tx1"/>
            </a:solidFill>
          </a:endParaRPr>
        </a:p>
      </dgm:t>
    </dgm:pt>
    <dgm:pt modelId="{C88EDFA9-D9BB-478B-8B2E-5278525A4E21}">
      <dgm:prSet phldrT="[文本]" custT="1"/>
      <dgm:spPr/>
      <dgm:t>
        <a:bodyPr/>
        <a:lstStyle/>
        <a:p>
          <a:r>
            <a:rPr lang="zh-CN" altLang="en-US" sz="1600" smtClean="0">
              <a:solidFill>
                <a:schemeClr val="tx1"/>
              </a:solidFill>
            </a:rPr>
            <a:t>永久内存区</a:t>
          </a:r>
          <a:r>
            <a:rPr lang="en-US" altLang="zh-CN" sz="1600" smtClean="0">
              <a:solidFill>
                <a:schemeClr val="tx1"/>
              </a:solidFill>
            </a:rPr>
            <a:t>(cur</a:t>
          </a:r>
          <a:r>
            <a:rPr lang="zh-CN" altLang="en-US" sz="1600" smtClean="0">
              <a:solidFill>
                <a:schemeClr val="tx1"/>
              </a:solidFill>
            </a:rPr>
            <a:t>，</a:t>
          </a:r>
          <a:r>
            <a:rPr lang="en-US" altLang="zh-CN" sz="1600" smtClean="0">
              <a:solidFill>
                <a:schemeClr val="tx1"/>
              </a:solidFill>
            </a:rPr>
            <a:t>cur</a:t>
          </a:r>
          <a:r>
            <a:rPr lang="zh-CN" altLang="en-US" sz="1600" smtClean="0">
              <a:solidFill>
                <a:schemeClr val="tx1"/>
              </a:solidFill>
            </a:rPr>
            <a:t>关闭时释放</a:t>
          </a:r>
          <a:r>
            <a:rPr lang="en-US" altLang="zh-CN" sz="1600" smtClean="0">
              <a:solidFill>
                <a:schemeClr val="tx1"/>
              </a:solidFill>
            </a:rPr>
            <a:t>)</a:t>
          </a:r>
          <a:endParaRPr lang="zh-CN" altLang="en-US" sz="1600">
            <a:solidFill>
              <a:schemeClr val="tx1"/>
            </a:solidFill>
          </a:endParaRPr>
        </a:p>
      </dgm:t>
    </dgm:pt>
    <dgm:pt modelId="{0D0159E8-AC4B-4A88-BCB9-085166BC30E6}" type="parTrans" cxnId="{D9560290-13A5-4D30-9E66-9209B9D8349B}">
      <dgm:prSet/>
      <dgm:spPr/>
      <dgm:t>
        <a:bodyPr/>
        <a:lstStyle/>
        <a:p>
          <a:endParaRPr lang="zh-CN" altLang="en-US" sz="1600">
            <a:solidFill>
              <a:schemeClr val="tx1"/>
            </a:solidFill>
          </a:endParaRPr>
        </a:p>
      </dgm:t>
    </dgm:pt>
    <dgm:pt modelId="{058158DD-6F48-4473-A14A-DF1B9FAB9BFD}" type="sibTrans" cxnId="{D9560290-13A5-4D30-9E66-9209B9D8349B}">
      <dgm:prSet/>
      <dgm:spPr/>
      <dgm:t>
        <a:bodyPr/>
        <a:lstStyle/>
        <a:p>
          <a:endParaRPr lang="zh-CN" altLang="en-US" sz="1600">
            <a:solidFill>
              <a:schemeClr val="tx1"/>
            </a:solidFill>
          </a:endParaRPr>
        </a:p>
      </dgm:t>
    </dgm:pt>
    <dgm:pt modelId="{20ECA763-1589-4ADC-91EE-10DCD57AAD95}">
      <dgm:prSet phldrT="[文本]" custT="1"/>
      <dgm:spPr/>
      <dgm:t>
        <a:bodyPr/>
        <a:lstStyle/>
        <a:p>
          <a:r>
            <a:rPr lang="en-US" altLang="zh-CN" sz="1600" b="1" smtClean="0">
              <a:solidFill>
                <a:srgbClr val="FF0000"/>
              </a:solidFill>
            </a:rPr>
            <a:t>SQL Work Area (</a:t>
          </a:r>
          <a:r>
            <a:rPr lang="en-US" altLang="zh-CN" sz="1600" b="1" err="1" smtClean="0">
              <a:solidFill>
                <a:srgbClr val="FF0000"/>
              </a:solidFill>
            </a:rPr>
            <a:t>v$sql_workarea</a:t>
          </a:r>
          <a:r>
            <a:rPr lang="en-US" altLang="zh-CN" sz="1600" b="1" smtClean="0">
              <a:solidFill>
                <a:srgbClr val="FF0000"/>
              </a:solidFill>
            </a:rPr>
            <a:t>)</a:t>
          </a:r>
          <a:endParaRPr lang="zh-CN" altLang="en-US" sz="1600" b="1">
            <a:solidFill>
              <a:srgbClr val="FF0000"/>
            </a:solidFill>
          </a:endParaRPr>
        </a:p>
      </dgm:t>
    </dgm:pt>
    <dgm:pt modelId="{67F1F328-2B30-40D6-A0EE-C5804ED7C1F7}" type="parTrans" cxnId="{3A3ECD1D-81CC-4FDD-B4A7-F0822197F548}">
      <dgm:prSet/>
      <dgm:spPr/>
      <dgm:t>
        <a:bodyPr/>
        <a:lstStyle/>
        <a:p>
          <a:endParaRPr lang="zh-CN" altLang="en-US" sz="1600">
            <a:solidFill>
              <a:schemeClr val="tx1"/>
            </a:solidFill>
          </a:endParaRPr>
        </a:p>
      </dgm:t>
    </dgm:pt>
    <dgm:pt modelId="{BBBAAC70-0FDC-4C29-940E-F46B8EFC7138}" type="sibTrans" cxnId="{3A3ECD1D-81CC-4FDD-B4A7-F0822197F548}">
      <dgm:prSet/>
      <dgm:spPr/>
      <dgm:t>
        <a:bodyPr/>
        <a:lstStyle/>
        <a:p>
          <a:endParaRPr lang="zh-CN" altLang="en-US" sz="1600">
            <a:solidFill>
              <a:schemeClr val="tx1"/>
            </a:solidFill>
          </a:endParaRPr>
        </a:p>
      </dgm:t>
    </dgm:pt>
    <dgm:pt modelId="{54D6BF33-D792-49F5-868B-6E43F1A81DE4}">
      <dgm:prSet phldrT="[文本]" custT="1"/>
      <dgm:spPr/>
      <dgm:t>
        <a:bodyPr/>
        <a:lstStyle/>
        <a:p>
          <a:r>
            <a:rPr lang="en-US" altLang="zh-CN" sz="1600" err="1" smtClean="0">
              <a:solidFill>
                <a:schemeClr val="tx1"/>
              </a:solidFill>
            </a:rPr>
            <a:t>var-uga</a:t>
          </a:r>
          <a:r>
            <a:rPr lang="en-US" altLang="zh-CN" sz="1600" smtClean="0">
              <a:solidFill>
                <a:schemeClr val="tx1"/>
              </a:solidFill>
            </a:rPr>
            <a:t>(</a:t>
          </a:r>
          <a:r>
            <a:rPr lang="en-US" altLang="zh-CN" sz="1600" err="1" smtClean="0">
              <a:solidFill>
                <a:schemeClr val="tx1"/>
              </a:solidFill>
            </a:rPr>
            <a:t>x$ksmup</a:t>
          </a:r>
          <a:r>
            <a:rPr lang="en-US" altLang="zh-CN" sz="1600" smtClean="0">
              <a:solidFill>
                <a:schemeClr val="tx1"/>
              </a:solidFill>
            </a:rPr>
            <a:t>)</a:t>
          </a:r>
          <a:endParaRPr lang="zh-CN" altLang="en-US" sz="1600">
            <a:solidFill>
              <a:schemeClr val="tx1"/>
            </a:solidFill>
          </a:endParaRPr>
        </a:p>
      </dgm:t>
    </dgm:pt>
    <dgm:pt modelId="{C4FC703C-E830-44FA-9493-25B743A07B6F}" type="sibTrans" cxnId="{14CDEB36-140C-4F17-B10D-A3EC0A652FE8}">
      <dgm:prSet/>
      <dgm:spPr/>
      <dgm:t>
        <a:bodyPr/>
        <a:lstStyle/>
        <a:p>
          <a:endParaRPr lang="zh-CN" altLang="en-US" sz="1600">
            <a:solidFill>
              <a:schemeClr val="tx1"/>
            </a:solidFill>
          </a:endParaRPr>
        </a:p>
      </dgm:t>
    </dgm:pt>
    <dgm:pt modelId="{A5F17424-E96C-4743-AD39-05BDA4A5F664}" type="parTrans" cxnId="{14CDEB36-140C-4F17-B10D-A3EC0A652FE8}">
      <dgm:prSet/>
      <dgm:spPr/>
      <dgm:t>
        <a:bodyPr/>
        <a:lstStyle/>
        <a:p>
          <a:endParaRPr lang="zh-CN" altLang="en-US" sz="1600">
            <a:solidFill>
              <a:schemeClr val="tx1"/>
            </a:solidFill>
          </a:endParaRPr>
        </a:p>
      </dgm:t>
    </dgm:pt>
    <dgm:pt modelId="{5A6F51D0-EBA0-4BCB-8B27-184C2BA82BA4}" type="pres">
      <dgm:prSet presAssocID="{CC53ACA3-6DF1-4255-97BF-D140A706E609}" presName="hierChild1" presStyleCnt="0">
        <dgm:presLayoutVars>
          <dgm:orgChart val="1"/>
          <dgm:chPref val="1"/>
          <dgm:dir/>
          <dgm:animOne val="branch"/>
          <dgm:animLvl val="lvl"/>
          <dgm:resizeHandles/>
        </dgm:presLayoutVars>
      </dgm:prSet>
      <dgm:spPr/>
      <dgm:t>
        <a:bodyPr/>
        <a:lstStyle/>
        <a:p>
          <a:endParaRPr lang="zh-CN" altLang="en-US"/>
        </a:p>
      </dgm:t>
    </dgm:pt>
    <dgm:pt modelId="{13361536-B730-4C2A-BFFD-D631D67FE5BF}" type="pres">
      <dgm:prSet presAssocID="{83F26B11-8B31-45A7-9D82-250FA3DE8984}" presName="hierRoot1" presStyleCnt="0">
        <dgm:presLayoutVars>
          <dgm:hierBranch val="init"/>
        </dgm:presLayoutVars>
      </dgm:prSet>
      <dgm:spPr/>
    </dgm:pt>
    <dgm:pt modelId="{5A80407F-C205-4492-AD2C-DC7D46992A5B}" type="pres">
      <dgm:prSet presAssocID="{83F26B11-8B31-45A7-9D82-250FA3DE8984}" presName="rootComposite1" presStyleCnt="0"/>
      <dgm:spPr/>
    </dgm:pt>
    <dgm:pt modelId="{898EFA88-C9A1-48A2-9350-8DF3EDCD020F}" type="pres">
      <dgm:prSet presAssocID="{83F26B11-8B31-45A7-9D82-250FA3DE8984}" presName="rootText1" presStyleLbl="node0" presStyleIdx="0" presStyleCnt="1">
        <dgm:presLayoutVars>
          <dgm:chPref val="3"/>
        </dgm:presLayoutVars>
      </dgm:prSet>
      <dgm:spPr/>
      <dgm:t>
        <a:bodyPr/>
        <a:lstStyle/>
        <a:p>
          <a:endParaRPr lang="zh-CN" altLang="en-US"/>
        </a:p>
      </dgm:t>
    </dgm:pt>
    <dgm:pt modelId="{A808D11A-F83F-4542-9DB3-37550AC982F0}" type="pres">
      <dgm:prSet presAssocID="{83F26B11-8B31-45A7-9D82-250FA3DE8984}" presName="rootConnector1" presStyleLbl="node1" presStyleIdx="0" presStyleCnt="0"/>
      <dgm:spPr/>
      <dgm:t>
        <a:bodyPr/>
        <a:lstStyle/>
        <a:p>
          <a:endParaRPr lang="zh-CN" altLang="en-US"/>
        </a:p>
      </dgm:t>
    </dgm:pt>
    <dgm:pt modelId="{DABDE419-5D02-4515-A35E-01FFDB96CD1C}" type="pres">
      <dgm:prSet presAssocID="{83F26B11-8B31-45A7-9D82-250FA3DE8984}" presName="hierChild2" presStyleCnt="0"/>
      <dgm:spPr/>
    </dgm:pt>
    <dgm:pt modelId="{96221866-09EA-493D-880B-F9389897AEBE}" type="pres">
      <dgm:prSet presAssocID="{61B633EC-446C-42D1-A56D-BA9F5454EC0D}" presName="Name37" presStyleLbl="parChTrans1D2" presStyleIdx="0" presStyleCnt="2"/>
      <dgm:spPr/>
      <dgm:t>
        <a:bodyPr/>
        <a:lstStyle/>
        <a:p>
          <a:endParaRPr lang="zh-CN" altLang="en-US"/>
        </a:p>
      </dgm:t>
    </dgm:pt>
    <dgm:pt modelId="{5FDE081E-354C-404B-8FEC-34E0A115C375}" type="pres">
      <dgm:prSet presAssocID="{1387C620-1159-4BF3-BDE5-074885403F24}" presName="hierRoot2" presStyleCnt="0">
        <dgm:presLayoutVars>
          <dgm:hierBranch val="init"/>
        </dgm:presLayoutVars>
      </dgm:prSet>
      <dgm:spPr/>
    </dgm:pt>
    <dgm:pt modelId="{F1F0E29E-19E4-41F6-BB58-82CE91C87EFF}" type="pres">
      <dgm:prSet presAssocID="{1387C620-1159-4BF3-BDE5-074885403F24}" presName="rootComposite" presStyleCnt="0"/>
      <dgm:spPr/>
    </dgm:pt>
    <dgm:pt modelId="{C3005AF3-CA3F-4328-8D7C-D6EAEE8C6950}" type="pres">
      <dgm:prSet presAssocID="{1387C620-1159-4BF3-BDE5-074885403F24}" presName="rootText" presStyleLbl="node2" presStyleIdx="0" presStyleCnt="2" custScaleX="256757">
        <dgm:presLayoutVars>
          <dgm:chPref val="3"/>
        </dgm:presLayoutVars>
      </dgm:prSet>
      <dgm:spPr/>
      <dgm:t>
        <a:bodyPr/>
        <a:lstStyle/>
        <a:p>
          <a:endParaRPr lang="zh-CN" altLang="en-US"/>
        </a:p>
      </dgm:t>
    </dgm:pt>
    <dgm:pt modelId="{A8603CC2-8EDD-42BC-8F94-37738BEC9C22}" type="pres">
      <dgm:prSet presAssocID="{1387C620-1159-4BF3-BDE5-074885403F24}" presName="rootConnector" presStyleLbl="node2" presStyleIdx="0" presStyleCnt="2"/>
      <dgm:spPr/>
      <dgm:t>
        <a:bodyPr/>
        <a:lstStyle/>
        <a:p>
          <a:endParaRPr lang="zh-CN" altLang="en-US"/>
        </a:p>
      </dgm:t>
    </dgm:pt>
    <dgm:pt modelId="{3C57597E-D123-4309-A295-42DEF5EBB6EF}" type="pres">
      <dgm:prSet presAssocID="{1387C620-1159-4BF3-BDE5-074885403F24}" presName="hierChild4" presStyleCnt="0"/>
      <dgm:spPr/>
    </dgm:pt>
    <dgm:pt modelId="{F2B24E74-9B66-45E7-8CBD-DDEAB7EF443F}" type="pres">
      <dgm:prSet presAssocID="{A0DE1CC4-0D43-4642-A008-18B6CDE44A50}" presName="Name37" presStyleLbl="parChTrans1D3" presStyleIdx="0" presStyleCnt="2"/>
      <dgm:spPr/>
      <dgm:t>
        <a:bodyPr/>
        <a:lstStyle/>
        <a:p>
          <a:endParaRPr lang="zh-CN" altLang="en-US"/>
        </a:p>
      </dgm:t>
    </dgm:pt>
    <dgm:pt modelId="{9B126423-B288-4867-B25E-D817D8321C69}" type="pres">
      <dgm:prSet presAssocID="{F3AA846D-6C18-4CCF-854D-C4F4819975D8}" presName="hierRoot2" presStyleCnt="0">
        <dgm:presLayoutVars>
          <dgm:hierBranch val="init"/>
        </dgm:presLayoutVars>
      </dgm:prSet>
      <dgm:spPr/>
    </dgm:pt>
    <dgm:pt modelId="{343FFD06-2653-42CA-A68C-52930C6B9FFF}" type="pres">
      <dgm:prSet presAssocID="{F3AA846D-6C18-4CCF-854D-C4F4819975D8}" presName="rootComposite" presStyleCnt="0"/>
      <dgm:spPr/>
    </dgm:pt>
    <dgm:pt modelId="{8FABF6E2-B12C-4DBD-AFB7-E0F9212B74DF}" type="pres">
      <dgm:prSet presAssocID="{F3AA846D-6C18-4CCF-854D-C4F4819975D8}" presName="rootText" presStyleLbl="node3" presStyleIdx="0" presStyleCnt="2">
        <dgm:presLayoutVars>
          <dgm:chPref val="3"/>
        </dgm:presLayoutVars>
      </dgm:prSet>
      <dgm:spPr/>
      <dgm:t>
        <a:bodyPr/>
        <a:lstStyle/>
        <a:p>
          <a:endParaRPr lang="zh-CN" altLang="en-US"/>
        </a:p>
      </dgm:t>
    </dgm:pt>
    <dgm:pt modelId="{528AC641-9487-44C5-B40F-C6C36D41BCEF}" type="pres">
      <dgm:prSet presAssocID="{F3AA846D-6C18-4CCF-854D-C4F4819975D8}" presName="rootConnector" presStyleLbl="node3" presStyleIdx="0" presStyleCnt="2"/>
      <dgm:spPr/>
      <dgm:t>
        <a:bodyPr/>
        <a:lstStyle/>
        <a:p>
          <a:endParaRPr lang="zh-CN" altLang="en-US"/>
        </a:p>
      </dgm:t>
    </dgm:pt>
    <dgm:pt modelId="{1AE3DE94-1B0A-4C89-B704-8EC58CC45949}" type="pres">
      <dgm:prSet presAssocID="{F3AA846D-6C18-4CCF-854D-C4F4819975D8}" presName="hierChild4" presStyleCnt="0"/>
      <dgm:spPr/>
    </dgm:pt>
    <dgm:pt modelId="{2D475D41-7EAD-4B03-9969-BF201019DFE4}" type="pres">
      <dgm:prSet presAssocID="{A5F17424-E96C-4743-AD39-05BDA4A5F664}" presName="Name37" presStyleLbl="parChTrans1D4" presStyleIdx="0" presStyleCnt="6"/>
      <dgm:spPr/>
      <dgm:t>
        <a:bodyPr/>
        <a:lstStyle/>
        <a:p>
          <a:endParaRPr lang="zh-CN" altLang="en-US"/>
        </a:p>
      </dgm:t>
    </dgm:pt>
    <dgm:pt modelId="{2F2A0B7B-1BC3-4E9E-9CA1-2C80AC1FED8C}" type="pres">
      <dgm:prSet presAssocID="{54D6BF33-D792-49F5-868B-6E43F1A81DE4}" presName="hierRoot2" presStyleCnt="0">
        <dgm:presLayoutVars>
          <dgm:hierBranch val="init"/>
        </dgm:presLayoutVars>
      </dgm:prSet>
      <dgm:spPr/>
    </dgm:pt>
    <dgm:pt modelId="{F8D0AFB5-77FF-4894-A940-7DD5B3951676}" type="pres">
      <dgm:prSet presAssocID="{54D6BF33-D792-49F5-868B-6E43F1A81DE4}" presName="rootComposite" presStyleCnt="0"/>
      <dgm:spPr/>
    </dgm:pt>
    <dgm:pt modelId="{53A2BE96-C123-441F-BE0F-A0DE3DDADD07}" type="pres">
      <dgm:prSet presAssocID="{54D6BF33-D792-49F5-868B-6E43F1A81DE4}" presName="rootText" presStyleLbl="node4" presStyleIdx="0" presStyleCnt="6" custScaleX="191844">
        <dgm:presLayoutVars>
          <dgm:chPref val="3"/>
        </dgm:presLayoutVars>
      </dgm:prSet>
      <dgm:spPr/>
      <dgm:t>
        <a:bodyPr/>
        <a:lstStyle/>
        <a:p>
          <a:endParaRPr lang="zh-CN" altLang="en-US"/>
        </a:p>
      </dgm:t>
    </dgm:pt>
    <dgm:pt modelId="{5B7B8B84-8511-47AC-9584-10725574FA85}" type="pres">
      <dgm:prSet presAssocID="{54D6BF33-D792-49F5-868B-6E43F1A81DE4}" presName="rootConnector" presStyleLbl="node4" presStyleIdx="0" presStyleCnt="6"/>
      <dgm:spPr/>
      <dgm:t>
        <a:bodyPr/>
        <a:lstStyle/>
        <a:p>
          <a:endParaRPr lang="zh-CN" altLang="en-US"/>
        </a:p>
      </dgm:t>
    </dgm:pt>
    <dgm:pt modelId="{6F303F03-AB17-4030-9107-F39EAE842E1E}" type="pres">
      <dgm:prSet presAssocID="{54D6BF33-D792-49F5-868B-6E43F1A81DE4}" presName="hierChild4" presStyleCnt="0"/>
      <dgm:spPr/>
    </dgm:pt>
    <dgm:pt modelId="{7D3B1197-A9AA-4212-A286-7C87EF7A5DC7}" type="pres">
      <dgm:prSet presAssocID="{4689136E-A5C9-4838-A4A0-3C04691C64F9}" presName="Name37" presStyleLbl="parChTrans1D4" presStyleIdx="1" presStyleCnt="6"/>
      <dgm:spPr/>
      <dgm:t>
        <a:bodyPr/>
        <a:lstStyle/>
        <a:p>
          <a:endParaRPr lang="zh-CN" altLang="en-US"/>
        </a:p>
      </dgm:t>
    </dgm:pt>
    <dgm:pt modelId="{595AF9C0-57CA-46DB-ABBE-C41C18ED6F51}" type="pres">
      <dgm:prSet presAssocID="{38C1A359-FD6D-4C01-A9FF-D087FD6731BE}" presName="hierRoot2" presStyleCnt="0">
        <dgm:presLayoutVars>
          <dgm:hierBranch val="init"/>
        </dgm:presLayoutVars>
      </dgm:prSet>
      <dgm:spPr/>
    </dgm:pt>
    <dgm:pt modelId="{20EC84A2-9208-4B7A-93C7-D2265EDF8445}" type="pres">
      <dgm:prSet presAssocID="{38C1A359-FD6D-4C01-A9FF-D087FD6731BE}" presName="rootComposite" presStyleCnt="0"/>
      <dgm:spPr/>
    </dgm:pt>
    <dgm:pt modelId="{A2CAC87C-13BC-4463-ADF3-D32AFBFDD747}" type="pres">
      <dgm:prSet presAssocID="{38C1A359-FD6D-4C01-A9FF-D087FD6731BE}" presName="rootText" presStyleLbl="node4" presStyleIdx="1" presStyleCnt="6" custScaleX="287676">
        <dgm:presLayoutVars>
          <dgm:chPref val="3"/>
        </dgm:presLayoutVars>
      </dgm:prSet>
      <dgm:spPr/>
      <dgm:t>
        <a:bodyPr/>
        <a:lstStyle/>
        <a:p>
          <a:endParaRPr lang="zh-CN" altLang="en-US"/>
        </a:p>
      </dgm:t>
    </dgm:pt>
    <dgm:pt modelId="{59D6C63D-9D48-427F-BC9D-63344490B282}" type="pres">
      <dgm:prSet presAssocID="{38C1A359-FD6D-4C01-A9FF-D087FD6731BE}" presName="rootConnector" presStyleLbl="node4" presStyleIdx="1" presStyleCnt="6"/>
      <dgm:spPr/>
      <dgm:t>
        <a:bodyPr/>
        <a:lstStyle/>
        <a:p>
          <a:endParaRPr lang="zh-CN" altLang="en-US"/>
        </a:p>
      </dgm:t>
    </dgm:pt>
    <dgm:pt modelId="{8BCDDE27-8D26-4B85-933C-08BEEC867619}" type="pres">
      <dgm:prSet presAssocID="{38C1A359-FD6D-4C01-A9FF-D087FD6731BE}" presName="hierChild4" presStyleCnt="0"/>
      <dgm:spPr/>
    </dgm:pt>
    <dgm:pt modelId="{2BCF0F13-5090-422C-8642-58116CCAA11C}" type="pres">
      <dgm:prSet presAssocID="{0D0159E8-AC4B-4A88-BCB9-085166BC30E6}" presName="Name37" presStyleLbl="parChTrans1D4" presStyleIdx="2" presStyleCnt="6"/>
      <dgm:spPr/>
      <dgm:t>
        <a:bodyPr/>
        <a:lstStyle/>
        <a:p>
          <a:endParaRPr lang="zh-CN" altLang="en-US"/>
        </a:p>
      </dgm:t>
    </dgm:pt>
    <dgm:pt modelId="{43E40B9C-3DF3-4EA1-9711-A516EA1AD7B4}" type="pres">
      <dgm:prSet presAssocID="{C88EDFA9-D9BB-478B-8B2E-5278525A4E21}" presName="hierRoot2" presStyleCnt="0">
        <dgm:presLayoutVars>
          <dgm:hierBranch val="init"/>
        </dgm:presLayoutVars>
      </dgm:prSet>
      <dgm:spPr/>
    </dgm:pt>
    <dgm:pt modelId="{66D2FA73-8BDB-4340-A341-7640246F9120}" type="pres">
      <dgm:prSet presAssocID="{C88EDFA9-D9BB-478B-8B2E-5278525A4E21}" presName="rootComposite" presStyleCnt="0"/>
      <dgm:spPr/>
    </dgm:pt>
    <dgm:pt modelId="{8279C801-8C1E-4739-AA42-778BBCCD9BA0}" type="pres">
      <dgm:prSet presAssocID="{C88EDFA9-D9BB-478B-8B2E-5278525A4E21}" presName="rootText" presStyleLbl="node4" presStyleIdx="2" presStyleCnt="6" custScaleX="562403">
        <dgm:presLayoutVars>
          <dgm:chPref val="3"/>
        </dgm:presLayoutVars>
      </dgm:prSet>
      <dgm:spPr/>
      <dgm:t>
        <a:bodyPr/>
        <a:lstStyle/>
        <a:p>
          <a:endParaRPr lang="zh-CN" altLang="en-US"/>
        </a:p>
      </dgm:t>
    </dgm:pt>
    <dgm:pt modelId="{D40D07A6-A1C3-48C0-AA84-C1F01D910AC5}" type="pres">
      <dgm:prSet presAssocID="{C88EDFA9-D9BB-478B-8B2E-5278525A4E21}" presName="rootConnector" presStyleLbl="node4" presStyleIdx="2" presStyleCnt="6"/>
      <dgm:spPr/>
      <dgm:t>
        <a:bodyPr/>
        <a:lstStyle/>
        <a:p>
          <a:endParaRPr lang="zh-CN" altLang="en-US"/>
        </a:p>
      </dgm:t>
    </dgm:pt>
    <dgm:pt modelId="{BA302692-7C6B-4C0A-81E1-E7BD22636551}" type="pres">
      <dgm:prSet presAssocID="{C88EDFA9-D9BB-478B-8B2E-5278525A4E21}" presName="hierChild4" presStyleCnt="0"/>
      <dgm:spPr/>
    </dgm:pt>
    <dgm:pt modelId="{9620A263-93A3-4668-BCA5-C20460D99F07}" type="pres">
      <dgm:prSet presAssocID="{C88EDFA9-D9BB-478B-8B2E-5278525A4E21}" presName="hierChild5" presStyleCnt="0"/>
      <dgm:spPr/>
    </dgm:pt>
    <dgm:pt modelId="{282DBD59-7D38-4317-BD4F-D677B1A803D4}" type="pres">
      <dgm:prSet presAssocID="{67F1F328-2B30-40D6-A0EE-C5804ED7C1F7}" presName="Name37" presStyleLbl="parChTrans1D4" presStyleIdx="3" presStyleCnt="6"/>
      <dgm:spPr/>
      <dgm:t>
        <a:bodyPr/>
        <a:lstStyle/>
        <a:p>
          <a:endParaRPr lang="zh-CN" altLang="en-US"/>
        </a:p>
      </dgm:t>
    </dgm:pt>
    <dgm:pt modelId="{87F8FBD5-4A95-46AC-BCE1-082EA376CBC1}" type="pres">
      <dgm:prSet presAssocID="{20ECA763-1589-4ADC-91EE-10DCD57AAD95}" presName="hierRoot2" presStyleCnt="0">
        <dgm:presLayoutVars>
          <dgm:hierBranch val="init"/>
        </dgm:presLayoutVars>
      </dgm:prSet>
      <dgm:spPr/>
    </dgm:pt>
    <dgm:pt modelId="{3120E48A-59DE-4F14-A544-DB1A38013174}" type="pres">
      <dgm:prSet presAssocID="{20ECA763-1589-4ADC-91EE-10DCD57AAD95}" presName="rootComposite" presStyleCnt="0"/>
      <dgm:spPr/>
    </dgm:pt>
    <dgm:pt modelId="{1A46F7A8-B96C-4EB3-B406-1C0D4E13B49B}" type="pres">
      <dgm:prSet presAssocID="{20ECA763-1589-4ADC-91EE-10DCD57AAD95}" presName="rootText" presStyleLbl="node4" presStyleIdx="3" presStyleCnt="6" custScaleX="589885">
        <dgm:presLayoutVars>
          <dgm:chPref val="3"/>
        </dgm:presLayoutVars>
      </dgm:prSet>
      <dgm:spPr/>
      <dgm:t>
        <a:bodyPr/>
        <a:lstStyle/>
        <a:p>
          <a:endParaRPr lang="zh-CN" altLang="en-US"/>
        </a:p>
      </dgm:t>
    </dgm:pt>
    <dgm:pt modelId="{06CB3FE0-E23C-4937-A1D0-C5519C8FB712}" type="pres">
      <dgm:prSet presAssocID="{20ECA763-1589-4ADC-91EE-10DCD57AAD95}" presName="rootConnector" presStyleLbl="node4" presStyleIdx="3" presStyleCnt="6"/>
      <dgm:spPr/>
      <dgm:t>
        <a:bodyPr/>
        <a:lstStyle/>
        <a:p>
          <a:endParaRPr lang="zh-CN" altLang="en-US"/>
        </a:p>
      </dgm:t>
    </dgm:pt>
    <dgm:pt modelId="{072B488F-0432-43EA-82E8-23CDEA4B86CA}" type="pres">
      <dgm:prSet presAssocID="{20ECA763-1589-4ADC-91EE-10DCD57AAD95}" presName="hierChild4" presStyleCnt="0"/>
      <dgm:spPr/>
    </dgm:pt>
    <dgm:pt modelId="{9E4C9ADF-8706-4CAD-B7D5-666D69DC7696}" type="pres">
      <dgm:prSet presAssocID="{20ECA763-1589-4ADC-91EE-10DCD57AAD95}" presName="hierChild5" presStyleCnt="0"/>
      <dgm:spPr/>
    </dgm:pt>
    <dgm:pt modelId="{BE37F429-D11B-446F-BC86-65E6821B2B79}" type="pres">
      <dgm:prSet presAssocID="{38C1A359-FD6D-4C01-A9FF-D087FD6731BE}" presName="hierChild5" presStyleCnt="0"/>
      <dgm:spPr/>
    </dgm:pt>
    <dgm:pt modelId="{0B6BED42-3EAC-42E3-A891-BC0BAC4653A6}" type="pres">
      <dgm:prSet presAssocID="{DDBA29A3-223E-42DC-9CFD-DDDE58BFEDCA}" presName="Name37" presStyleLbl="parChTrans1D4" presStyleIdx="4" presStyleCnt="6"/>
      <dgm:spPr/>
      <dgm:t>
        <a:bodyPr/>
        <a:lstStyle/>
        <a:p>
          <a:endParaRPr lang="zh-CN" altLang="en-US"/>
        </a:p>
      </dgm:t>
    </dgm:pt>
    <dgm:pt modelId="{ECEF07F1-54E0-4E86-A5E5-31A697FECCCC}" type="pres">
      <dgm:prSet presAssocID="{5882A4F8-B61B-4ABE-BCB4-E32A46AE1EB5}" presName="hierRoot2" presStyleCnt="0">
        <dgm:presLayoutVars>
          <dgm:hierBranch val="init"/>
        </dgm:presLayoutVars>
      </dgm:prSet>
      <dgm:spPr/>
    </dgm:pt>
    <dgm:pt modelId="{FA82BF08-C51C-4E5B-A833-13E73822592F}" type="pres">
      <dgm:prSet presAssocID="{5882A4F8-B61B-4ABE-BCB4-E32A46AE1EB5}" presName="rootComposite" presStyleCnt="0"/>
      <dgm:spPr/>
    </dgm:pt>
    <dgm:pt modelId="{8F07241C-80E7-4CB4-BC27-FA5D6E426103}" type="pres">
      <dgm:prSet presAssocID="{5882A4F8-B61B-4ABE-BCB4-E32A46AE1EB5}" presName="rootText" presStyleLbl="node4" presStyleIdx="4" presStyleCnt="6" custScaleX="458702">
        <dgm:presLayoutVars>
          <dgm:chPref val="3"/>
        </dgm:presLayoutVars>
      </dgm:prSet>
      <dgm:spPr/>
      <dgm:t>
        <a:bodyPr/>
        <a:lstStyle/>
        <a:p>
          <a:endParaRPr lang="zh-CN" altLang="en-US"/>
        </a:p>
      </dgm:t>
    </dgm:pt>
    <dgm:pt modelId="{07858341-E89B-45AB-BA65-7582FE9EEF12}" type="pres">
      <dgm:prSet presAssocID="{5882A4F8-B61B-4ABE-BCB4-E32A46AE1EB5}" presName="rootConnector" presStyleLbl="node4" presStyleIdx="4" presStyleCnt="6"/>
      <dgm:spPr/>
      <dgm:t>
        <a:bodyPr/>
        <a:lstStyle/>
        <a:p>
          <a:endParaRPr lang="zh-CN" altLang="en-US"/>
        </a:p>
      </dgm:t>
    </dgm:pt>
    <dgm:pt modelId="{290A6ABF-FA14-49EA-B1E2-6641A2FCA6CF}" type="pres">
      <dgm:prSet presAssocID="{5882A4F8-B61B-4ABE-BCB4-E32A46AE1EB5}" presName="hierChild4" presStyleCnt="0"/>
      <dgm:spPr/>
    </dgm:pt>
    <dgm:pt modelId="{C05D7596-91F7-4CC9-8A6C-45161465ED35}" type="pres">
      <dgm:prSet presAssocID="{5882A4F8-B61B-4ABE-BCB4-E32A46AE1EB5}" presName="hierChild5" presStyleCnt="0"/>
      <dgm:spPr/>
    </dgm:pt>
    <dgm:pt modelId="{42026521-6A76-4FF3-BE53-29065058CDBE}" type="pres">
      <dgm:prSet presAssocID="{54D6BF33-D792-49F5-868B-6E43F1A81DE4}" presName="hierChild5" presStyleCnt="0"/>
      <dgm:spPr/>
    </dgm:pt>
    <dgm:pt modelId="{B6C666DB-ACEB-41AD-876B-E746BBE6CA96}" type="pres">
      <dgm:prSet presAssocID="{C54D7FB0-6D4A-4FA1-99CF-310D6835D7FD}" presName="Name37" presStyleLbl="parChTrans1D4" presStyleIdx="5" presStyleCnt="6"/>
      <dgm:spPr/>
      <dgm:t>
        <a:bodyPr/>
        <a:lstStyle/>
        <a:p>
          <a:endParaRPr lang="zh-CN" altLang="en-US"/>
        </a:p>
      </dgm:t>
    </dgm:pt>
    <dgm:pt modelId="{4CBBA47E-F0BD-4D32-B72F-5ED01B4C0577}" type="pres">
      <dgm:prSet presAssocID="{A6D1331D-07FE-4D6D-BBD8-F425E0770544}" presName="hierRoot2" presStyleCnt="0">
        <dgm:presLayoutVars>
          <dgm:hierBranch val="init"/>
        </dgm:presLayoutVars>
      </dgm:prSet>
      <dgm:spPr/>
    </dgm:pt>
    <dgm:pt modelId="{A328E229-BC76-46BE-9BB8-6412D6517AFB}" type="pres">
      <dgm:prSet presAssocID="{A6D1331D-07FE-4D6D-BBD8-F425E0770544}" presName="rootComposite" presStyleCnt="0"/>
      <dgm:spPr/>
    </dgm:pt>
    <dgm:pt modelId="{266323FD-90B7-4702-BB2E-AC9EEB0D1C6C}" type="pres">
      <dgm:prSet presAssocID="{A6D1331D-07FE-4D6D-BBD8-F425E0770544}" presName="rootText" presStyleLbl="node4" presStyleIdx="5" presStyleCnt="6">
        <dgm:presLayoutVars>
          <dgm:chPref val="3"/>
        </dgm:presLayoutVars>
      </dgm:prSet>
      <dgm:spPr/>
      <dgm:t>
        <a:bodyPr/>
        <a:lstStyle/>
        <a:p>
          <a:endParaRPr lang="zh-CN" altLang="en-US"/>
        </a:p>
      </dgm:t>
    </dgm:pt>
    <dgm:pt modelId="{709876FB-E709-443C-A8A9-B696DF3D7D3B}" type="pres">
      <dgm:prSet presAssocID="{A6D1331D-07FE-4D6D-BBD8-F425E0770544}" presName="rootConnector" presStyleLbl="node4" presStyleIdx="5" presStyleCnt="6"/>
      <dgm:spPr/>
      <dgm:t>
        <a:bodyPr/>
        <a:lstStyle/>
        <a:p>
          <a:endParaRPr lang="zh-CN" altLang="en-US"/>
        </a:p>
      </dgm:t>
    </dgm:pt>
    <dgm:pt modelId="{D6ECC53D-6771-41A8-84A0-07834742DEC9}" type="pres">
      <dgm:prSet presAssocID="{A6D1331D-07FE-4D6D-BBD8-F425E0770544}" presName="hierChild4" presStyleCnt="0"/>
      <dgm:spPr/>
    </dgm:pt>
    <dgm:pt modelId="{BD3F64C1-44A8-44D3-A17F-BC4B00CF40E9}" type="pres">
      <dgm:prSet presAssocID="{A6D1331D-07FE-4D6D-BBD8-F425E0770544}" presName="hierChild5" presStyleCnt="0"/>
      <dgm:spPr/>
    </dgm:pt>
    <dgm:pt modelId="{0C1582AB-68ED-4E5C-B4B0-9184EA9AF23E}" type="pres">
      <dgm:prSet presAssocID="{F3AA846D-6C18-4CCF-854D-C4F4819975D8}" presName="hierChild5" presStyleCnt="0"/>
      <dgm:spPr/>
    </dgm:pt>
    <dgm:pt modelId="{9BB9E4D0-E8A6-4A66-8D14-10D06D3034A5}" type="pres">
      <dgm:prSet presAssocID="{B0E3D92D-74FE-45FF-B854-DD7BE1C14705}" presName="Name37" presStyleLbl="parChTrans1D3" presStyleIdx="1" presStyleCnt="2"/>
      <dgm:spPr/>
      <dgm:t>
        <a:bodyPr/>
        <a:lstStyle/>
        <a:p>
          <a:endParaRPr lang="zh-CN" altLang="en-US"/>
        </a:p>
      </dgm:t>
    </dgm:pt>
    <dgm:pt modelId="{3536F30B-EC80-463D-887F-568FC73C3D73}" type="pres">
      <dgm:prSet presAssocID="{A72F05A1-15C3-4C60-BFB0-16D120213DEE}" presName="hierRoot2" presStyleCnt="0">
        <dgm:presLayoutVars>
          <dgm:hierBranch val="init"/>
        </dgm:presLayoutVars>
      </dgm:prSet>
      <dgm:spPr/>
    </dgm:pt>
    <dgm:pt modelId="{0BFC0E0E-6378-4D39-8278-546EEDE23316}" type="pres">
      <dgm:prSet presAssocID="{A72F05A1-15C3-4C60-BFB0-16D120213DEE}" presName="rootComposite" presStyleCnt="0"/>
      <dgm:spPr/>
    </dgm:pt>
    <dgm:pt modelId="{18565A83-F1A8-4799-A381-B82CE4DBC278}" type="pres">
      <dgm:prSet presAssocID="{A72F05A1-15C3-4C60-BFB0-16D120213DEE}" presName="rootText" presStyleLbl="node3" presStyleIdx="1" presStyleCnt="2">
        <dgm:presLayoutVars>
          <dgm:chPref val="3"/>
        </dgm:presLayoutVars>
      </dgm:prSet>
      <dgm:spPr/>
      <dgm:t>
        <a:bodyPr/>
        <a:lstStyle/>
        <a:p>
          <a:endParaRPr lang="zh-CN" altLang="en-US"/>
        </a:p>
      </dgm:t>
    </dgm:pt>
    <dgm:pt modelId="{EE92A6EB-5CB4-447F-B844-905F672D50D4}" type="pres">
      <dgm:prSet presAssocID="{A72F05A1-15C3-4C60-BFB0-16D120213DEE}" presName="rootConnector" presStyleLbl="node3" presStyleIdx="1" presStyleCnt="2"/>
      <dgm:spPr/>
      <dgm:t>
        <a:bodyPr/>
        <a:lstStyle/>
        <a:p>
          <a:endParaRPr lang="zh-CN" altLang="en-US"/>
        </a:p>
      </dgm:t>
    </dgm:pt>
    <dgm:pt modelId="{7B79FD92-DE42-4419-8EC8-46463DA4C12F}" type="pres">
      <dgm:prSet presAssocID="{A72F05A1-15C3-4C60-BFB0-16D120213DEE}" presName="hierChild4" presStyleCnt="0"/>
      <dgm:spPr/>
    </dgm:pt>
    <dgm:pt modelId="{9A578053-6F05-4643-AF3B-5076E85026C4}" type="pres">
      <dgm:prSet presAssocID="{A72F05A1-15C3-4C60-BFB0-16D120213DEE}" presName="hierChild5" presStyleCnt="0"/>
      <dgm:spPr/>
    </dgm:pt>
    <dgm:pt modelId="{EC1F4DB1-4A8D-44A9-BA72-D8D6EE0C6D78}" type="pres">
      <dgm:prSet presAssocID="{1387C620-1159-4BF3-BDE5-074885403F24}" presName="hierChild5" presStyleCnt="0"/>
      <dgm:spPr/>
    </dgm:pt>
    <dgm:pt modelId="{24F29A0A-F5CF-4874-87CF-4F45609899F0}" type="pres">
      <dgm:prSet presAssocID="{8119B6D4-6F88-4CC7-8917-1A7D8B45AF3B}" presName="Name37" presStyleLbl="parChTrans1D2" presStyleIdx="1" presStyleCnt="2"/>
      <dgm:spPr/>
      <dgm:t>
        <a:bodyPr/>
        <a:lstStyle/>
        <a:p>
          <a:endParaRPr lang="zh-CN" altLang="en-US"/>
        </a:p>
      </dgm:t>
    </dgm:pt>
    <dgm:pt modelId="{1A909242-CFC7-490B-AD82-A4E29F3FCD22}" type="pres">
      <dgm:prSet presAssocID="{D55E0CFC-C7FF-4CE5-8947-AAA0870F1773}" presName="hierRoot2" presStyleCnt="0">
        <dgm:presLayoutVars>
          <dgm:hierBranch val="init"/>
        </dgm:presLayoutVars>
      </dgm:prSet>
      <dgm:spPr/>
    </dgm:pt>
    <dgm:pt modelId="{A02FC9BA-9EC3-46A4-8A45-98063CBBE439}" type="pres">
      <dgm:prSet presAssocID="{D55E0CFC-C7FF-4CE5-8947-AAA0870F1773}" presName="rootComposite" presStyleCnt="0"/>
      <dgm:spPr/>
    </dgm:pt>
    <dgm:pt modelId="{A941DDFB-0737-4BA2-9FC4-DB91E8C68A66}" type="pres">
      <dgm:prSet presAssocID="{D55E0CFC-C7FF-4CE5-8947-AAA0870F1773}" presName="rootText" presStyleLbl="node2" presStyleIdx="1" presStyleCnt="2">
        <dgm:presLayoutVars>
          <dgm:chPref val="3"/>
        </dgm:presLayoutVars>
      </dgm:prSet>
      <dgm:spPr/>
      <dgm:t>
        <a:bodyPr/>
        <a:lstStyle/>
        <a:p>
          <a:endParaRPr lang="zh-CN" altLang="en-US"/>
        </a:p>
      </dgm:t>
    </dgm:pt>
    <dgm:pt modelId="{59DAE8E3-972C-429F-9EF6-7BB04A2F6FE9}" type="pres">
      <dgm:prSet presAssocID="{D55E0CFC-C7FF-4CE5-8947-AAA0870F1773}" presName="rootConnector" presStyleLbl="node2" presStyleIdx="1" presStyleCnt="2"/>
      <dgm:spPr/>
      <dgm:t>
        <a:bodyPr/>
        <a:lstStyle/>
        <a:p>
          <a:endParaRPr lang="zh-CN" altLang="en-US"/>
        </a:p>
      </dgm:t>
    </dgm:pt>
    <dgm:pt modelId="{5C2D3739-5918-434F-B2DC-D2BBFF531E9C}" type="pres">
      <dgm:prSet presAssocID="{D55E0CFC-C7FF-4CE5-8947-AAA0870F1773}" presName="hierChild4" presStyleCnt="0"/>
      <dgm:spPr/>
    </dgm:pt>
    <dgm:pt modelId="{16FD4AA3-03A8-4B39-807F-10CE5451BFF5}" type="pres">
      <dgm:prSet presAssocID="{D55E0CFC-C7FF-4CE5-8947-AAA0870F1773}" presName="hierChild5" presStyleCnt="0"/>
      <dgm:spPr/>
    </dgm:pt>
    <dgm:pt modelId="{BD24A8C2-85FC-4534-8A89-F3DFC8A6B43D}" type="pres">
      <dgm:prSet presAssocID="{83F26B11-8B31-45A7-9D82-250FA3DE8984}" presName="hierChild3" presStyleCnt="0"/>
      <dgm:spPr/>
    </dgm:pt>
  </dgm:ptLst>
  <dgm:cxnLst>
    <dgm:cxn modelId="{B1E2560B-4C45-465E-BC8F-3ACA136173C8}" srcId="{54D6BF33-D792-49F5-868B-6E43F1A81DE4}" destId="{5882A4F8-B61B-4ABE-BCB4-E32A46AE1EB5}" srcOrd="1" destOrd="0" parTransId="{DDBA29A3-223E-42DC-9CFD-DDDE58BFEDCA}" sibTransId="{D7DD7A01-3EC6-493C-A753-17A2A29957FF}"/>
    <dgm:cxn modelId="{D3F3720E-816D-48FB-9588-4A37849E053F}" srcId="{1387C620-1159-4BF3-BDE5-074885403F24}" destId="{F3AA846D-6C18-4CCF-854D-C4F4819975D8}" srcOrd="0" destOrd="0" parTransId="{A0DE1CC4-0D43-4642-A008-18B6CDE44A50}" sibTransId="{9C263A74-2285-4901-A598-3DBE2C4CEE72}"/>
    <dgm:cxn modelId="{CA9D8390-BA4A-4F2C-B546-2DA6AFD880D3}" type="presOf" srcId="{54D6BF33-D792-49F5-868B-6E43F1A81DE4}" destId="{5B7B8B84-8511-47AC-9584-10725574FA85}" srcOrd="1" destOrd="0" presId="urn:microsoft.com/office/officeart/2005/8/layout/orgChart1"/>
    <dgm:cxn modelId="{4696DBD8-2B0B-4376-BBEB-016EC7805BF3}" type="presOf" srcId="{38C1A359-FD6D-4C01-A9FF-D087FD6731BE}" destId="{59D6C63D-9D48-427F-BC9D-63344490B282}" srcOrd="1" destOrd="0" presId="urn:microsoft.com/office/officeart/2005/8/layout/orgChart1"/>
    <dgm:cxn modelId="{1DA2A163-58AF-4E94-A688-744C7B47D6FD}" type="presOf" srcId="{67F1F328-2B30-40D6-A0EE-C5804ED7C1F7}" destId="{282DBD59-7D38-4317-BD4F-D677B1A803D4}" srcOrd="0" destOrd="0" presId="urn:microsoft.com/office/officeart/2005/8/layout/orgChart1"/>
    <dgm:cxn modelId="{CBB5AC7D-6370-4FD3-82D8-865BD1CEB6B6}" type="presOf" srcId="{8119B6D4-6F88-4CC7-8917-1A7D8B45AF3B}" destId="{24F29A0A-F5CF-4874-87CF-4F45609899F0}" srcOrd="0" destOrd="0" presId="urn:microsoft.com/office/officeart/2005/8/layout/orgChart1"/>
    <dgm:cxn modelId="{3A3ECD1D-81CC-4FDD-B4A7-F0822197F548}" srcId="{38C1A359-FD6D-4C01-A9FF-D087FD6731BE}" destId="{20ECA763-1589-4ADC-91EE-10DCD57AAD95}" srcOrd="1" destOrd="0" parTransId="{67F1F328-2B30-40D6-A0EE-C5804ED7C1F7}" sibTransId="{BBBAAC70-0FDC-4C29-940E-F46B8EFC7138}"/>
    <dgm:cxn modelId="{6DA630A1-A497-4DAB-810B-671B447D7309}" type="presOf" srcId="{A6D1331D-07FE-4D6D-BBD8-F425E0770544}" destId="{266323FD-90B7-4702-BB2E-AC9EEB0D1C6C}" srcOrd="0" destOrd="0" presId="urn:microsoft.com/office/officeart/2005/8/layout/orgChart1"/>
    <dgm:cxn modelId="{D9560290-13A5-4D30-9E66-9209B9D8349B}" srcId="{38C1A359-FD6D-4C01-A9FF-D087FD6731BE}" destId="{C88EDFA9-D9BB-478B-8B2E-5278525A4E21}" srcOrd="0" destOrd="0" parTransId="{0D0159E8-AC4B-4A88-BCB9-085166BC30E6}" sibTransId="{058158DD-6F48-4473-A14A-DF1B9FAB9BFD}"/>
    <dgm:cxn modelId="{4A4E4F3C-2956-470D-B7CC-111AFE9B3989}" type="presOf" srcId="{C88EDFA9-D9BB-478B-8B2E-5278525A4E21}" destId="{8279C801-8C1E-4739-AA42-778BBCCD9BA0}" srcOrd="0" destOrd="0" presId="urn:microsoft.com/office/officeart/2005/8/layout/orgChart1"/>
    <dgm:cxn modelId="{4F5A81E7-6771-4EE2-9805-7097B36F8697}" type="presOf" srcId="{F3AA846D-6C18-4CCF-854D-C4F4819975D8}" destId="{8FABF6E2-B12C-4DBD-AFB7-E0F9212B74DF}" srcOrd="0" destOrd="0" presId="urn:microsoft.com/office/officeart/2005/8/layout/orgChart1"/>
    <dgm:cxn modelId="{2DA6FAFD-E300-4DA4-8D94-4A18001D3337}" type="presOf" srcId="{83F26B11-8B31-45A7-9D82-250FA3DE8984}" destId="{A808D11A-F83F-4542-9DB3-37550AC982F0}" srcOrd="1" destOrd="0" presId="urn:microsoft.com/office/officeart/2005/8/layout/orgChart1"/>
    <dgm:cxn modelId="{14CDEB36-140C-4F17-B10D-A3EC0A652FE8}" srcId="{F3AA846D-6C18-4CCF-854D-C4F4819975D8}" destId="{54D6BF33-D792-49F5-868B-6E43F1A81DE4}" srcOrd="0" destOrd="0" parTransId="{A5F17424-E96C-4743-AD39-05BDA4A5F664}" sibTransId="{C4FC703C-E830-44FA-9493-25B743A07B6F}"/>
    <dgm:cxn modelId="{2A898C72-2B39-4B46-A72E-CEE841CBE897}" type="presOf" srcId="{B0E3D92D-74FE-45FF-B854-DD7BE1C14705}" destId="{9BB9E4D0-E8A6-4A66-8D14-10D06D3034A5}" srcOrd="0" destOrd="0" presId="urn:microsoft.com/office/officeart/2005/8/layout/orgChart1"/>
    <dgm:cxn modelId="{0877A6B6-7F36-4E0A-92DE-850D37ACB1A4}" type="presOf" srcId="{20ECA763-1589-4ADC-91EE-10DCD57AAD95}" destId="{06CB3FE0-E23C-4937-A1D0-C5519C8FB712}" srcOrd="1" destOrd="0" presId="urn:microsoft.com/office/officeart/2005/8/layout/orgChart1"/>
    <dgm:cxn modelId="{D30F0C3A-04D2-4E9D-A2C7-1427FA5C0020}" srcId="{54D6BF33-D792-49F5-868B-6E43F1A81DE4}" destId="{38C1A359-FD6D-4C01-A9FF-D087FD6731BE}" srcOrd="0" destOrd="0" parTransId="{4689136E-A5C9-4838-A4A0-3C04691C64F9}" sibTransId="{361EB602-B7EA-415C-B9F5-79364D909980}"/>
    <dgm:cxn modelId="{B7E28D82-2D8C-4AB7-8566-04E80C01A85B}" type="presOf" srcId="{5882A4F8-B61B-4ABE-BCB4-E32A46AE1EB5}" destId="{07858341-E89B-45AB-BA65-7582FE9EEF12}" srcOrd="1" destOrd="0" presId="urn:microsoft.com/office/officeart/2005/8/layout/orgChart1"/>
    <dgm:cxn modelId="{91EB331F-2CD3-4731-8FC9-67C69AA0E845}" type="presOf" srcId="{DDBA29A3-223E-42DC-9CFD-DDDE58BFEDCA}" destId="{0B6BED42-3EAC-42E3-A891-BC0BAC4653A6}" srcOrd="0" destOrd="0" presId="urn:microsoft.com/office/officeart/2005/8/layout/orgChart1"/>
    <dgm:cxn modelId="{4CADFFAD-970E-4B36-B08C-BCB61ADDDFEF}" type="presOf" srcId="{A0DE1CC4-0D43-4642-A008-18B6CDE44A50}" destId="{F2B24E74-9B66-45E7-8CBD-DDEAB7EF443F}" srcOrd="0" destOrd="0" presId="urn:microsoft.com/office/officeart/2005/8/layout/orgChart1"/>
    <dgm:cxn modelId="{062E3E3E-A7CA-498B-A0D8-25AA8EED5C72}" type="presOf" srcId="{C88EDFA9-D9BB-478B-8B2E-5278525A4E21}" destId="{D40D07A6-A1C3-48C0-AA84-C1F01D910AC5}" srcOrd="1" destOrd="0" presId="urn:microsoft.com/office/officeart/2005/8/layout/orgChart1"/>
    <dgm:cxn modelId="{FFD5D9B1-30EA-4D7E-AA11-547132CFB923}" type="presOf" srcId="{61B633EC-446C-42D1-A56D-BA9F5454EC0D}" destId="{96221866-09EA-493D-880B-F9389897AEBE}" srcOrd="0" destOrd="0" presId="urn:microsoft.com/office/officeart/2005/8/layout/orgChart1"/>
    <dgm:cxn modelId="{CDB0A6FB-EFDE-487D-9317-B9F37B625FC5}" srcId="{F3AA846D-6C18-4CCF-854D-C4F4819975D8}" destId="{A6D1331D-07FE-4D6D-BBD8-F425E0770544}" srcOrd="1" destOrd="0" parTransId="{C54D7FB0-6D4A-4FA1-99CF-310D6835D7FD}" sibTransId="{8EEBF330-06D6-4305-AA17-971AA841D1D4}"/>
    <dgm:cxn modelId="{10510733-7A7F-4DCF-B09D-AAF9538EF2E8}" type="presOf" srcId="{D55E0CFC-C7FF-4CE5-8947-AAA0870F1773}" destId="{A941DDFB-0737-4BA2-9FC4-DB91E8C68A66}" srcOrd="0" destOrd="0" presId="urn:microsoft.com/office/officeart/2005/8/layout/orgChart1"/>
    <dgm:cxn modelId="{771A79ED-FC0D-4798-AE7D-3B7B271F28ED}" type="presOf" srcId="{A5F17424-E96C-4743-AD39-05BDA4A5F664}" destId="{2D475D41-7EAD-4B03-9969-BF201019DFE4}" srcOrd="0" destOrd="0" presId="urn:microsoft.com/office/officeart/2005/8/layout/orgChart1"/>
    <dgm:cxn modelId="{C21F83BF-6565-4ACA-A0DB-B7CB2C097F0F}" srcId="{1387C620-1159-4BF3-BDE5-074885403F24}" destId="{A72F05A1-15C3-4C60-BFB0-16D120213DEE}" srcOrd="1" destOrd="0" parTransId="{B0E3D92D-74FE-45FF-B854-DD7BE1C14705}" sibTransId="{562A6B98-009E-4EEC-8BD0-2A8F16CF141C}"/>
    <dgm:cxn modelId="{79B37556-84F8-4188-9456-A678F70B71DA}" srcId="{83F26B11-8B31-45A7-9D82-250FA3DE8984}" destId="{D55E0CFC-C7FF-4CE5-8947-AAA0870F1773}" srcOrd="1" destOrd="0" parTransId="{8119B6D4-6F88-4CC7-8917-1A7D8B45AF3B}" sibTransId="{669A74A8-8546-4C45-B7C4-11B0B257764A}"/>
    <dgm:cxn modelId="{DE5B5714-6D87-4DEC-BCD5-98B05E8A74B0}" type="presOf" srcId="{D55E0CFC-C7FF-4CE5-8947-AAA0870F1773}" destId="{59DAE8E3-972C-429F-9EF6-7BB04A2F6FE9}" srcOrd="1" destOrd="0" presId="urn:microsoft.com/office/officeart/2005/8/layout/orgChart1"/>
    <dgm:cxn modelId="{D069ADF4-668E-4B7B-AA99-9D0B145F8226}" type="presOf" srcId="{54D6BF33-D792-49F5-868B-6E43F1A81DE4}" destId="{53A2BE96-C123-441F-BE0F-A0DE3DDADD07}" srcOrd="0" destOrd="0" presId="urn:microsoft.com/office/officeart/2005/8/layout/orgChart1"/>
    <dgm:cxn modelId="{F3BF520D-04FA-4BB5-A7E7-A2062D3AEE13}" type="presOf" srcId="{1387C620-1159-4BF3-BDE5-074885403F24}" destId="{A8603CC2-8EDD-42BC-8F94-37738BEC9C22}" srcOrd="1" destOrd="0" presId="urn:microsoft.com/office/officeart/2005/8/layout/orgChart1"/>
    <dgm:cxn modelId="{C0C73CB6-AEB5-435F-A71D-F14422EAB2AC}" type="presOf" srcId="{F3AA846D-6C18-4CCF-854D-C4F4819975D8}" destId="{528AC641-9487-44C5-B40F-C6C36D41BCEF}" srcOrd="1" destOrd="0" presId="urn:microsoft.com/office/officeart/2005/8/layout/orgChart1"/>
    <dgm:cxn modelId="{8E819283-51F2-4757-B903-EDEE56C141A4}" type="presOf" srcId="{20ECA763-1589-4ADC-91EE-10DCD57AAD95}" destId="{1A46F7A8-B96C-4EB3-B406-1C0D4E13B49B}" srcOrd="0" destOrd="0" presId="urn:microsoft.com/office/officeart/2005/8/layout/orgChart1"/>
    <dgm:cxn modelId="{8961993B-DACD-40B6-AF22-7A6FD6AC4AD7}" type="presOf" srcId="{A72F05A1-15C3-4C60-BFB0-16D120213DEE}" destId="{18565A83-F1A8-4799-A381-B82CE4DBC278}" srcOrd="0" destOrd="0" presId="urn:microsoft.com/office/officeart/2005/8/layout/orgChart1"/>
    <dgm:cxn modelId="{B56AC2F1-FEA7-43D1-89DC-3E9B435C7BA6}" type="presOf" srcId="{83F26B11-8B31-45A7-9D82-250FA3DE8984}" destId="{898EFA88-C9A1-48A2-9350-8DF3EDCD020F}" srcOrd="0" destOrd="0" presId="urn:microsoft.com/office/officeart/2005/8/layout/orgChart1"/>
    <dgm:cxn modelId="{0BF2D052-C149-4ED3-8257-9CD058D74EE3}" type="presOf" srcId="{38C1A359-FD6D-4C01-A9FF-D087FD6731BE}" destId="{A2CAC87C-13BC-4463-ADF3-D32AFBFDD747}" srcOrd="0" destOrd="0" presId="urn:microsoft.com/office/officeart/2005/8/layout/orgChart1"/>
    <dgm:cxn modelId="{473B843A-21AF-47A4-BD70-C117059D66E8}" type="presOf" srcId="{CC53ACA3-6DF1-4255-97BF-D140A706E609}" destId="{5A6F51D0-EBA0-4BCB-8B27-184C2BA82BA4}" srcOrd="0" destOrd="0" presId="urn:microsoft.com/office/officeart/2005/8/layout/orgChart1"/>
    <dgm:cxn modelId="{9D1FDC95-51E2-4810-91F4-44A2C73F5CDC}" type="presOf" srcId="{4689136E-A5C9-4838-A4A0-3C04691C64F9}" destId="{7D3B1197-A9AA-4212-A286-7C87EF7A5DC7}" srcOrd="0" destOrd="0" presId="urn:microsoft.com/office/officeart/2005/8/layout/orgChart1"/>
    <dgm:cxn modelId="{94AAEBBE-7575-4E36-B5E4-DF2DFE79D96E}" type="presOf" srcId="{1387C620-1159-4BF3-BDE5-074885403F24}" destId="{C3005AF3-CA3F-4328-8D7C-D6EAEE8C6950}" srcOrd="0" destOrd="0" presId="urn:microsoft.com/office/officeart/2005/8/layout/orgChart1"/>
    <dgm:cxn modelId="{DB0EFC77-EA46-45DA-AB62-690086E5B67B}" type="presOf" srcId="{A72F05A1-15C3-4C60-BFB0-16D120213DEE}" destId="{EE92A6EB-5CB4-447F-B844-905F672D50D4}" srcOrd="1" destOrd="0" presId="urn:microsoft.com/office/officeart/2005/8/layout/orgChart1"/>
    <dgm:cxn modelId="{FFA622D6-8364-4CE9-9E06-F9A9C540739E}" srcId="{CC53ACA3-6DF1-4255-97BF-D140A706E609}" destId="{83F26B11-8B31-45A7-9D82-250FA3DE8984}" srcOrd="0" destOrd="0" parTransId="{DB133BF7-6B32-45C1-A3B8-CB1AD420F5EB}" sibTransId="{C5CCBF12-849E-4045-B406-664485CDFF29}"/>
    <dgm:cxn modelId="{2F50E232-9FB2-41FA-A4CA-3EB64EE26974}" type="presOf" srcId="{C54D7FB0-6D4A-4FA1-99CF-310D6835D7FD}" destId="{B6C666DB-ACEB-41AD-876B-E746BBE6CA96}" srcOrd="0" destOrd="0" presId="urn:microsoft.com/office/officeart/2005/8/layout/orgChart1"/>
    <dgm:cxn modelId="{4EE57B83-94CB-4BCE-8EB1-D5E447C5A177}" type="presOf" srcId="{A6D1331D-07FE-4D6D-BBD8-F425E0770544}" destId="{709876FB-E709-443C-A8A9-B696DF3D7D3B}" srcOrd="1" destOrd="0" presId="urn:microsoft.com/office/officeart/2005/8/layout/orgChart1"/>
    <dgm:cxn modelId="{A7BF64F5-34C8-4A2B-AA2E-F98AC8656204}" srcId="{83F26B11-8B31-45A7-9D82-250FA3DE8984}" destId="{1387C620-1159-4BF3-BDE5-074885403F24}" srcOrd="0" destOrd="0" parTransId="{61B633EC-446C-42D1-A56D-BA9F5454EC0D}" sibTransId="{660AF0B6-1121-42B7-A6BE-3EC44B2E9595}"/>
    <dgm:cxn modelId="{9640D82D-ED3A-4BBE-8AAE-0527373A17ED}" type="presOf" srcId="{0D0159E8-AC4B-4A88-BCB9-085166BC30E6}" destId="{2BCF0F13-5090-422C-8642-58116CCAA11C}" srcOrd="0" destOrd="0" presId="urn:microsoft.com/office/officeart/2005/8/layout/orgChart1"/>
    <dgm:cxn modelId="{F3AE44D7-2549-4EA6-B0C3-0E4D481295DA}" type="presOf" srcId="{5882A4F8-B61B-4ABE-BCB4-E32A46AE1EB5}" destId="{8F07241C-80E7-4CB4-BC27-FA5D6E426103}" srcOrd="0" destOrd="0" presId="urn:microsoft.com/office/officeart/2005/8/layout/orgChart1"/>
    <dgm:cxn modelId="{8984945E-A5B3-4EC4-985C-5D48F35BF75F}" type="presParOf" srcId="{5A6F51D0-EBA0-4BCB-8B27-184C2BA82BA4}" destId="{13361536-B730-4C2A-BFFD-D631D67FE5BF}" srcOrd="0" destOrd="0" presId="urn:microsoft.com/office/officeart/2005/8/layout/orgChart1"/>
    <dgm:cxn modelId="{81E6DBB6-1A41-42FB-B4CC-232D54C67ACB}" type="presParOf" srcId="{13361536-B730-4C2A-BFFD-D631D67FE5BF}" destId="{5A80407F-C205-4492-AD2C-DC7D46992A5B}" srcOrd="0" destOrd="0" presId="urn:microsoft.com/office/officeart/2005/8/layout/orgChart1"/>
    <dgm:cxn modelId="{ED9A3C5C-BA49-440A-BF07-C042AF616A3B}" type="presParOf" srcId="{5A80407F-C205-4492-AD2C-DC7D46992A5B}" destId="{898EFA88-C9A1-48A2-9350-8DF3EDCD020F}" srcOrd="0" destOrd="0" presId="urn:microsoft.com/office/officeart/2005/8/layout/orgChart1"/>
    <dgm:cxn modelId="{C2F34053-FDB7-4B96-9905-897013B112E3}" type="presParOf" srcId="{5A80407F-C205-4492-AD2C-DC7D46992A5B}" destId="{A808D11A-F83F-4542-9DB3-37550AC982F0}" srcOrd="1" destOrd="0" presId="urn:microsoft.com/office/officeart/2005/8/layout/orgChart1"/>
    <dgm:cxn modelId="{C8BAAF35-1E6B-4332-9A32-394F7C745DB5}" type="presParOf" srcId="{13361536-B730-4C2A-BFFD-D631D67FE5BF}" destId="{DABDE419-5D02-4515-A35E-01FFDB96CD1C}" srcOrd="1" destOrd="0" presId="urn:microsoft.com/office/officeart/2005/8/layout/orgChart1"/>
    <dgm:cxn modelId="{A54FEEA3-F539-4167-8879-E87E5F90E25A}" type="presParOf" srcId="{DABDE419-5D02-4515-A35E-01FFDB96CD1C}" destId="{96221866-09EA-493D-880B-F9389897AEBE}" srcOrd="0" destOrd="0" presId="urn:microsoft.com/office/officeart/2005/8/layout/orgChart1"/>
    <dgm:cxn modelId="{44423525-35B9-424A-B8D3-352A0F25ADA6}" type="presParOf" srcId="{DABDE419-5D02-4515-A35E-01FFDB96CD1C}" destId="{5FDE081E-354C-404B-8FEC-34E0A115C375}" srcOrd="1" destOrd="0" presId="urn:microsoft.com/office/officeart/2005/8/layout/orgChart1"/>
    <dgm:cxn modelId="{E147D5C5-C459-4B1A-96CA-D03503FBB52C}" type="presParOf" srcId="{5FDE081E-354C-404B-8FEC-34E0A115C375}" destId="{F1F0E29E-19E4-41F6-BB58-82CE91C87EFF}" srcOrd="0" destOrd="0" presId="urn:microsoft.com/office/officeart/2005/8/layout/orgChart1"/>
    <dgm:cxn modelId="{42B34650-87EF-41C5-B4AB-EFE87C0E7E08}" type="presParOf" srcId="{F1F0E29E-19E4-41F6-BB58-82CE91C87EFF}" destId="{C3005AF3-CA3F-4328-8D7C-D6EAEE8C6950}" srcOrd="0" destOrd="0" presId="urn:microsoft.com/office/officeart/2005/8/layout/orgChart1"/>
    <dgm:cxn modelId="{1ADB296E-1A8E-4B89-A15B-83BD42BABFCF}" type="presParOf" srcId="{F1F0E29E-19E4-41F6-BB58-82CE91C87EFF}" destId="{A8603CC2-8EDD-42BC-8F94-37738BEC9C22}" srcOrd="1" destOrd="0" presId="urn:microsoft.com/office/officeart/2005/8/layout/orgChart1"/>
    <dgm:cxn modelId="{0404AEB5-C247-4028-A106-546943B4804C}" type="presParOf" srcId="{5FDE081E-354C-404B-8FEC-34E0A115C375}" destId="{3C57597E-D123-4309-A295-42DEF5EBB6EF}" srcOrd="1" destOrd="0" presId="urn:microsoft.com/office/officeart/2005/8/layout/orgChart1"/>
    <dgm:cxn modelId="{0FC108D6-D40B-41D4-B07F-0FB52A201F1A}" type="presParOf" srcId="{3C57597E-D123-4309-A295-42DEF5EBB6EF}" destId="{F2B24E74-9B66-45E7-8CBD-DDEAB7EF443F}" srcOrd="0" destOrd="0" presId="urn:microsoft.com/office/officeart/2005/8/layout/orgChart1"/>
    <dgm:cxn modelId="{BE723748-6E17-46A2-9832-B0FC8E6BB403}" type="presParOf" srcId="{3C57597E-D123-4309-A295-42DEF5EBB6EF}" destId="{9B126423-B288-4867-B25E-D817D8321C69}" srcOrd="1" destOrd="0" presId="urn:microsoft.com/office/officeart/2005/8/layout/orgChart1"/>
    <dgm:cxn modelId="{23818CF1-8385-4F72-A5DC-4CF7099AD495}" type="presParOf" srcId="{9B126423-B288-4867-B25E-D817D8321C69}" destId="{343FFD06-2653-42CA-A68C-52930C6B9FFF}" srcOrd="0" destOrd="0" presId="urn:microsoft.com/office/officeart/2005/8/layout/orgChart1"/>
    <dgm:cxn modelId="{B4001CBF-4582-46C3-8285-9ECCE8C7A21E}" type="presParOf" srcId="{343FFD06-2653-42CA-A68C-52930C6B9FFF}" destId="{8FABF6E2-B12C-4DBD-AFB7-E0F9212B74DF}" srcOrd="0" destOrd="0" presId="urn:microsoft.com/office/officeart/2005/8/layout/orgChart1"/>
    <dgm:cxn modelId="{ECA5F67D-C6C4-45FC-B398-A71E613EF175}" type="presParOf" srcId="{343FFD06-2653-42CA-A68C-52930C6B9FFF}" destId="{528AC641-9487-44C5-B40F-C6C36D41BCEF}" srcOrd="1" destOrd="0" presId="urn:microsoft.com/office/officeart/2005/8/layout/orgChart1"/>
    <dgm:cxn modelId="{2A4517A4-FBE9-4A61-88F2-EAC82EE447FB}" type="presParOf" srcId="{9B126423-B288-4867-B25E-D817D8321C69}" destId="{1AE3DE94-1B0A-4C89-B704-8EC58CC45949}" srcOrd="1" destOrd="0" presId="urn:microsoft.com/office/officeart/2005/8/layout/orgChart1"/>
    <dgm:cxn modelId="{D7BB5CFD-59D6-45F1-A30B-99E57598FBF6}" type="presParOf" srcId="{1AE3DE94-1B0A-4C89-B704-8EC58CC45949}" destId="{2D475D41-7EAD-4B03-9969-BF201019DFE4}" srcOrd="0" destOrd="0" presId="urn:microsoft.com/office/officeart/2005/8/layout/orgChart1"/>
    <dgm:cxn modelId="{FEEACE04-C36C-4A87-9FC2-D43C9429C147}" type="presParOf" srcId="{1AE3DE94-1B0A-4C89-B704-8EC58CC45949}" destId="{2F2A0B7B-1BC3-4E9E-9CA1-2C80AC1FED8C}" srcOrd="1" destOrd="0" presId="urn:microsoft.com/office/officeart/2005/8/layout/orgChart1"/>
    <dgm:cxn modelId="{B634DC0F-A5C1-462D-B22C-5C073986F6D4}" type="presParOf" srcId="{2F2A0B7B-1BC3-4E9E-9CA1-2C80AC1FED8C}" destId="{F8D0AFB5-77FF-4894-A940-7DD5B3951676}" srcOrd="0" destOrd="0" presId="urn:microsoft.com/office/officeart/2005/8/layout/orgChart1"/>
    <dgm:cxn modelId="{8618A00A-8EE6-4365-B377-08B1AD682003}" type="presParOf" srcId="{F8D0AFB5-77FF-4894-A940-7DD5B3951676}" destId="{53A2BE96-C123-441F-BE0F-A0DE3DDADD07}" srcOrd="0" destOrd="0" presId="urn:microsoft.com/office/officeart/2005/8/layout/orgChart1"/>
    <dgm:cxn modelId="{BDC7477F-FBB0-4FDD-ABC8-3C819F683E91}" type="presParOf" srcId="{F8D0AFB5-77FF-4894-A940-7DD5B3951676}" destId="{5B7B8B84-8511-47AC-9584-10725574FA85}" srcOrd="1" destOrd="0" presId="urn:microsoft.com/office/officeart/2005/8/layout/orgChart1"/>
    <dgm:cxn modelId="{70EC3B2D-DBD1-4277-849F-BA1AA663D2A5}" type="presParOf" srcId="{2F2A0B7B-1BC3-4E9E-9CA1-2C80AC1FED8C}" destId="{6F303F03-AB17-4030-9107-F39EAE842E1E}" srcOrd="1" destOrd="0" presId="urn:microsoft.com/office/officeart/2005/8/layout/orgChart1"/>
    <dgm:cxn modelId="{D5AFDCC5-DA3D-4967-834E-0F226DD3D30D}" type="presParOf" srcId="{6F303F03-AB17-4030-9107-F39EAE842E1E}" destId="{7D3B1197-A9AA-4212-A286-7C87EF7A5DC7}" srcOrd="0" destOrd="0" presId="urn:microsoft.com/office/officeart/2005/8/layout/orgChart1"/>
    <dgm:cxn modelId="{D45489A9-DCF5-42A2-A47B-00BEEC8B4ACA}" type="presParOf" srcId="{6F303F03-AB17-4030-9107-F39EAE842E1E}" destId="{595AF9C0-57CA-46DB-ABBE-C41C18ED6F51}" srcOrd="1" destOrd="0" presId="urn:microsoft.com/office/officeart/2005/8/layout/orgChart1"/>
    <dgm:cxn modelId="{71FFAE03-0308-41F0-86A3-0CAFB106B5DA}" type="presParOf" srcId="{595AF9C0-57CA-46DB-ABBE-C41C18ED6F51}" destId="{20EC84A2-9208-4B7A-93C7-D2265EDF8445}" srcOrd="0" destOrd="0" presId="urn:microsoft.com/office/officeart/2005/8/layout/orgChart1"/>
    <dgm:cxn modelId="{C9C58000-9259-4E60-9868-58B8FE779A57}" type="presParOf" srcId="{20EC84A2-9208-4B7A-93C7-D2265EDF8445}" destId="{A2CAC87C-13BC-4463-ADF3-D32AFBFDD747}" srcOrd="0" destOrd="0" presId="urn:microsoft.com/office/officeart/2005/8/layout/orgChart1"/>
    <dgm:cxn modelId="{4213C4B8-6CD7-4E01-83F8-CC5D6ED9C399}" type="presParOf" srcId="{20EC84A2-9208-4B7A-93C7-D2265EDF8445}" destId="{59D6C63D-9D48-427F-BC9D-63344490B282}" srcOrd="1" destOrd="0" presId="urn:microsoft.com/office/officeart/2005/8/layout/orgChart1"/>
    <dgm:cxn modelId="{29474088-EEFD-40C5-958A-026FFFD1A803}" type="presParOf" srcId="{595AF9C0-57CA-46DB-ABBE-C41C18ED6F51}" destId="{8BCDDE27-8D26-4B85-933C-08BEEC867619}" srcOrd="1" destOrd="0" presId="urn:microsoft.com/office/officeart/2005/8/layout/orgChart1"/>
    <dgm:cxn modelId="{E110C95E-7AC0-410B-B38C-811BF74A46CA}" type="presParOf" srcId="{8BCDDE27-8D26-4B85-933C-08BEEC867619}" destId="{2BCF0F13-5090-422C-8642-58116CCAA11C}" srcOrd="0" destOrd="0" presId="urn:microsoft.com/office/officeart/2005/8/layout/orgChart1"/>
    <dgm:cxn modelId="{FF910E51-2384-4C51-8971-927CC4ECC193}" type="presParOf" srcId="{8BCDDE27-8D26-4B85-933C-08BEEC867619}" destId="{43E40B9C-3DF3-4EA1-9711-A516EA1AD7B4}" srcOrd="1" destOrd="0" presId="urn:microsoft.com/office/officeart/2005/8/layout/orgChart1"/>
    <dgm:cxn modelId="{CDBE05D5-9DF9-4CCA-8E42-9EB9D41D191F}" type="presParOf" srcId="{43E40B9C-3DF3-4EA1-9711-A516EA1AD7B4}" destId="{66D2FA73-8BDB-4340-A341-7640246F9120}" srcOrd="0" destOrd="0" presId="urn:microsoft.com/office/officeart/2005/8/layout/orgChart1"/>
    <dgm:cxn modelId="{D89AF572-97A7-41E0-86A7-57ABD91E6B61}" type="presParOf" srcId="{66D2FA73-8BDB-4340-A341-7640246F9120}" destId="{8279C801-8C1E-4739-AA42-778BBCCD9BA0}" srcOrd="0" destOrd="0" presId="urn:microsoft.com/office/officeart/2005/8/layout/orgChart1"/>
    <dgm:cxn modelId="{DA2A4D6C-CB6B-4F8D-9131-3748D13C846B}" type="presParOf" srcId="{66D2FA73-8BDB-4340-A341-7640246F9120}" destId="{D40D07A6-A1C3-48C0-AA84-C1F01D910AC5}" srcOrd="1" destOrd="0" presId="urn:microsoft.com/office/officeart/2005/8/layout/orgChart1"/>
    <dgm:cxn modelId="{A2908655-1644-48FD-9513-212771404194}" type="presParOf" srcId="{43E40B9C-3DF3-4EA1-9711-A516EA1AD7B4}" destId="{BA302692-7C6B-4C0A-81E1-E7BD22636551}" srcOrd="1" destOrd="0" presId="urn:microsoft.com/office/officeart/2005/8/layout/orgChart1"/>
    <dgm:cxn modelId="{E04E2276-6E7B-4A50-9FB7-82AADC1CFF0E}" type="presParOf" srcId="{43E40B9C-3DF3-4EA1-9711-A516EA1AD7B4}" destId="{9620A263-93A3-4668-BCA5-C20460D99F07}" srcOrd="2" destOrd="0" presId="urn:microsoft.com/office/officeart/2005/8/layout/orgChart1"/>
    <dgm:cxn modelId="{834D4189-6B31-4C1B-9467-BCCB80B50908}" type="presParOf" srcId="{8BCDDE27-8D26-4B85-933C-08BEEC867619}" destId="{282DBD59-7D38-4317-BD4F-D677B1A803D4}" srcOrd="2" destOrd="0" presId="urn:microsoft.com/office/officeart/2005/8/layout/orgChart1"/>
    <dgm:cxn modelId="{E8E82758-245F-4F97-B38A-4FED6DB642EC}" type="presParOf" srcId="{8BCDDE27-8D26-4B85-933C-08BEEC867619}" destId="{87F8FBD5-4A95-46AC-BCE1-082EA376CBC1}" srcOrd="3" destOrd="0" presId="urn:microsoft.com/office/officeart/2005/8/layout/orgChart1"/>
    <dgm:cxn modelId="{3C5FB771-B958-4431-9EE1-AD77E2511CB8}" type="presParOf" srcId="{87F8FBD5-4A95-46AC-BCE1-082EA376CBC1}" destId="{3120E48A-59DE-4F14-A544-DB1A38013174}" srcOrd="0" destOrd="0" presId="urn:microsoft.com/office/officeart/2005/8/layout/orgChart1"/>
    <dgm:cxn modelId="{E4324D97-48F6-421B-9778-5CD3FCEAAE61}" type="presParOf" srcId="{3120E48A-59DE-4F14-A544-DB1A38013174}" destId="{1A46F7A8-B96C-4EB3-B406-1C0D4E13B49B}" srcOrd="0" destOrd="0" presId="urn:microsoft.com/office/officeart/2005/8/layout/orgChart1"/>
    <dgm:cxn modelId="{1A59FE4E-44A7-47E3-900E-83AB851BD4F8}" type="presParOf" srcId="{3120E48A-59DE-4F14-A544-DB1A38013174}" destId="{06CB3FE0-E23C-4937-A1D0-C5519C8FB712}" srcOrd="1" destOrd="0" presId="urn:microsoft.com/office/officeart/2005/8/layout/orgChart1"/>
    <dgm:cxn modelId="{913C1A68-5DAF-4FFC-951F-4939DDEED960}" type="presParOf" srcId="{87F8FBD5-4A95-46AC-BCE1-082EA376CBC1}" destId="{072B488F-0432-43EA-82E8-23CDEA4B86CA}" srcOrd="1" destOrd="0" presId="urn:microsoft.com/office/officeart/2005/8/layout/orgChart1"/>
    <dgm:cxn modelId="{4DB3C812-D733-4A77-99C9-9BC4D8B041F3}" type="presParOf" srcId="{87F8FBD5-4A95-46AC-BCE1-082EA376CBC1}" destId="{9E4C9ADF-8706-4CAD-B7D5-666D69DC7696}" srcOrd="2" destOrd="0" presId="urn:microsoft.com/office/officeart/2005/8/layout/orgChart1"/>
    <dgm:cxn modelId="{959ACBA1-8EB7-419C-8B22-27728B812497}" type="presParOf" srcId="{595AF9C0-57CA-46DB-ABBE-C41C18ED6F51}" destId="{BE37F429-D11B-446F-BC86-65E6821B2B79}" srcOrd="2" destOrd="0" presId="urn:microsoft.com/office/officeart/2005/8/layout/orgChart1"/>
    <dgm:cxn modelId="{07647156-D08D-4A8D-851D-63412072E041}" type="presParOf" srcId="{6F303F03-AB17-4030-9107-F39EAE842E1E}" destId="{0B6BED42-3EAC-42E3-A891-BC0BAC4653A6}" srcOrd="2" destOrd="0" presId="urn:microsoft.com/office/officeart/2005/8/layout/orgChart1"/>
    <dgm:cxn modelId="{930783C4-05AD-47C5-A7ED-AB9581AE1A9E}" type="presParOf" srcId="{6F303F03-AB17-4030-9107-F39EAE842E1E}" destId="{ECEF07F1-54E0-4E86-A5E5-31A697FECCCC}" srcOrd="3" destOrd="0" presId="urn:microsoft.com/office/officeart/2005/8/layout/orgChart1"/>
    <dgm:cxn modelId="{EB789D29-0E67-479A-96BA-7A77F8FC27AF}" type="presParOf" srcId="{ECEF07F1-54E0-4E86-A5E5-31A697FECCCC}" destId="{FA82BF08-C51C-4E5B-A833-13E73822592F}" srcOrd="0" destOrd="0" presId="urn:microsoft.com/office/officeart/2005/8/layout/orgChart1"/>
    <dgm:cxn modelId="{3EE9D2B1-9869-4386-9847-891FA952C0EC}" type="presParOf" srcId="{FA82BF08-C51C-4E5B-A833-13E73822592F}" destId="{8F07241C-80E7-4CB4-BC27-FA5D6E426103}" srcOrd="0" destOrd="0" presId="urn:microsoft.com/office/officeart/2005/8/layout/orgChart1"/>
    <dgm:cxn modelId="{F98E12FB-7DB6-4B53-8F6F-D606CCCA506F}" type="presParOf" srcId="{FA82BF08-C51C-4E5B-A833-13E73822592F}" destId="{07858341-E89B-45AB-BA65-7582FE9EEF12}" srcOrd="1" destOrd="0" presId="urn:microsoft.com/office/officeart/2005/8/layout/orgChart1"/>
    <dgm:cxn modelId="{8DBCC484-87A8-4BB9-8E27-A722401F71B0}" type="presParOf" srcId="{ECEF07F1-54E0-4E86-A5E5-31A697FECCCC}" destId="{290A6ABF-FA14-49EA-B1E2-6641A2FCA6CF}" srcOrd="1" destOrd="0" presId="urn:microsoft.com/office/officeart/2005/8/layout/orgChart1"/>
    <dgm:cxn modelId="{CCF2E24F-B090-4F68-80FA-14177AF287A9}" type="presParOf" srcId="{ECEF07F1-54E0-4E86-A5E5-31A697FECCCC}" destId="{C05D7596-91F7-4CC9-8A6C-45161465ED35}" srcOrd="2" destOrd="0" presId="urn:microsoft.com/office/officeart/2005/8/layout/orgChart1"/>
    <dgm:cxn modelId="{C477F92A-0053-4FA1-B00C-BDF986C5FB4D}" type="presParOf" srcId="{2F2A0B7B-1BC3-4E9E-9CA1-2C80AC1FED8C}" destId="{42026521-6A76-4FF3-BE53-29065058CDBE}" srcOrd="2" destOrd="0" presId="urn:microsoft.com/office/officeart/2005/8/layout/orgChart1"/>
    <dgm:cxn modelId="{312912B8-34D9-45BB-9B64-D92C35DDF6E9}" type="presParOf" srcId="{1AE3DE94-1B0A-4C89-B704-8EC58CC45949}" destId="{B6C666DB-ACEB-41AD-876B-E746BBE6CA96}" srcOrd="2" destOrd="0" presId="urn:microsoft.com/office/officeart/2005/8/layout/orgChart1"/>
    <dgm:cxn modelId="{F3EF6037-AD23-4FA8-8B84-5920AAC6B629}" type="presParOf" srcId="{1AE3DE94-1B0A-4C89-B704-8EC58CC45949}" destId="{4CBBA47E-F0BD-4D32-B72F-5ED01B4C0577}" srcOrd="3" destOrd="0" presId="urn:microsoft.com/office/officeart/2005/8/layout/orgChart1"/>
    <dgm:cxn modelId="{C91E911A-41BF-4FDE-A622-CC1954684FC5}" type="presParOf" srcId="{4CBBA47E-F0BD-4D32-B72F-5ED01B4C0577}" destId="{A328E229-BC76-46BE-9BB8-6412D6517AFB}" srcOrd="0" destOrd="0" presId="urn:microsoft.com/office/officeart/2005/8/layout/orgChart1"/>
    <dgm:cxn modelId="{4E86A327-E9ED-4F06-9A9E-935E2CF4EA2B}" type="presParOf" srcId="{A328E229-BC76-46BE-9BB8-6412D6517AFB}" destId="{266323FD-90B7-4702-BB2E-AC9EEB0D1C6C}" srcOrd="0" destOrd="0" presId="urn:microsoft.com/office/officeart/2005/8/layout/orgChart1"/>
    <dgm:cxn modelId="{2F5CB6ED-5D3D-4DAE-BD32-5080BECFC4EB}" type="presParOf" srcId="{A328E229-BC76-46BE-9BB8-6412D6517AFB}" destId="{709876FB-E709-443C-A8A9-B696DF3D7D3B}" srcOrd="1" destOrd="0" presId="urn:microsoft.com/office/officeart/2005/8/layout/orgChart1"/>
    <dgm:cxn modelId="{F1AACE59-7716-4946-9673-901462B91F75}" type="presParOf" srcId="{4CBBA47E-F0BD-4D32-B72F-5ED01B4C0577}" destId="{D6ECC53D-6771-41A8-84A0-07834742DEC9}" srcOrd="1" destOrd="0" presId="urn:microsoft.com/office/officeart/2005/8/layout/orgChart1"/>
    <dgm:cxn modelId="{37184EE8-9EC0-42EF-A84B-A0B2C8325C0D}" type="presParOf" srcId="{4CBBA47E-F0BD-4D32-B72F-5ED01B4C0577}" destId="{BD3F64C1-44A8-44D3-A17F-BC4B00CF40E9}" srcOrd="2" destOrd="0" presId="urn:microsoft.com/office/officeart/2005/8/layout/orgChart1"/>
    <dgm:cxn modelId="{F070F8D9-7167-410F-8ADC-F1D0333CB441}" type="presParOf" srcId="{9B126423-B288-4867-B25E-D817D8321C69}" destId="{0C1582AB-68ED-4E5C-B4B0-9184EA9AF23E}" srcOrd="2" destOrd="0" presId="urn:microsoft.com/office/officeart/2005/8/layout/orgChart1"/>
    <dgm:cxn modelId="{697A6202-9B00-4714-909F-692A3F786703}" type="presParOf" srcId="{3C57597E-D123-4309-A295-42DEF5EBB6EF}" destId="{9BB9E4D0-E8A6-4A66-8D14-10D06D3034A5}" srcOrd="2" destOrd="0" presId="urn:microsoft.com/office/officeart/2005/8/layout/orgChart1"/>
    <dgm:cxn modelId="{B0EE29DE-04C2-47A2-BF73-6E6050409179}" type="presParOf" srcId="{3C57597E-D123-4309-A295-42DEF5EBB6EF}" destId="{3536F30B-EC80-463D-887F-568FC73C3D73}" srcOrd="3" destOrd="0" presId="urn:microsoft.com/office/officeart/2005/8/layout/orgChart1"/>
    <dgm:cxn modelId="{17B3AAD1-3626-4C33-98A5-EC68505F0FD3}" type="presParOf" srcId="{3536F30B-EC80-463D-887F-568FC73C3D73}" destId="{0BFC0E0E-6378-4D39-8278-546EEDE23316}" srcOrd="0" destOrd="0" presId="urn:microsoft.com/office/officeart/2005/8/layout/orgChart1"/>
    <dgm:cxn modelId="{891E66B9-6917-4309-979F-6122A9682904}" type="presParOf" srcId="{0BFC0E0E-6378-4D39-8278-546EEDE23316}" destId="{18565A83-F1A8-4799-A381-B82CE4DBC278}" srcOrd="0" destOrd="0" presId="urn:microsoft.com/office/officeart/2005/8/layout/orgChart1"/>
    <dgm:cxn modelId="{89996AA9-9088-4820-B0B0-B5B273C0E7B2}" type="presParOf" srcId="{0BFC0E0E-6378-4D39-8278-546EEDE23316}" destId="{EE92A6EB-5CB4-447F-B844-905F672D50D4}" srcOrd="1" destOrd="0" presId="urn:microsoft.com/office/officeart/2005/8/layout/orgChart1"/>
    <dgm:cxn modelId="{4BD0B4D8-736C-476D-ADA1-21DF45BC3EDF}" type="presParOf" srcId="{3536F30B-EC80-463D-887F-568FC73C3D73}" destId="{7B79FD92-DE42-4419-8EC8-46463DA4C12F}" srcOrd="1" destOrd="0" presId="urn:microsoft.com/office/officeart/2005/8/layout/orgChart1"/>
    <dgm:cxn modelId="{596A7CB6-3CFF-41D0-A7FB-2A73232EFAD0}" type="presParOf" srcId="{3536F30B-EC80-463D-887F-568FC73C3D73}" destId="{9A578053-6F05-4643-AF3B-5076E85026C4}" srcOrd="2" destOrd="0" presId="urn:microsoft.com/office/officeart/2005/8/layout/orgChart1"/>
    <dgm:cxn modelId="{F8C7EB9E-D192-495A-A417-56C75C80A869}" type="presParOf" srcId="{5FDE081E-354C-404B-8FEC-34E0A115C375}" destId="{EC1F4DB1-4A8D-44A9-BA72-D8D6EE0C6D78}" srcOrd="2" destOrd="0" presId="urn:microsoft.com/office/officeart/2005/8/layout/orgChart1"/>
    <dgm:cxn modelId="{0DB5555D-4200-4146-8D0B-BC4C38977CDC}" type="presParOf" srcId="{DABDE419-5D02-4515-A35E-01FFDB96CD1C}" destId="{24F29A0A-F5CF-4874-87CF-4F45609899F0}" srcOrd="2" destOrd="0" presId="urn:microsoft.com/office/officeart/2005/8/layout/orgChart1"/>
    <dgm:cxn modelId="{0A6215A3-31BC-4CE4-A9A6-5197446C80AA}" type="presParOf" srcId="{DABDE419-5D02-4515-A35E-01FFDB96CD1C}" destId="{1A909242-CFC7-490B-AD82-A4E29F3FCD22}" srcOrd="3" destOrd="0" presId="urn:microsoft.com/office/officeart/2005/8/layout/orgChart1"/>
    <dgm:cxn modelId="{0BDFAEE3-4DA6-4054-8802-E1C37F64DF66}" type="presParOf" srcId="{1A909242-CFC7-490B-AD82-A4E29F3FCD22}" destId="{A02FC9BA-9EC3-46A4-8A45-98063CBBE439}" srcOrd="0" destOrd="0" presId="urn:microsoft.com/office/officeart/2005/8/layout/orgChart1"/>
    <dgm:cxn modelId="{27EAC884-3EF2-4968-AB6D-53DF77BA6CAF}" type="presParOf" srcId="{A02FC9BA-9EC3-46A4-8A45-98063CBBE439}" destId="{A941DDFB-0737-4BA2-9FC4-DB91E8C68A66}" srcOrd="0" destOrd="0" presId="urn:microsoft.com/office/officeart/2005/8/layout/orgChart1"/>
    <dgm:cxn modelId="{C9B2ABD7-8EEC-41E5-8067-A2710B6F6AFA}" type="presParOf" srcId="{A02FC9BA-9EC3-46A4-8A45-98063CBBE439}" destId="{59DAE8E3-972C-429F-9EF6-7BB04A2F6FE9}" srcOrd="1" destOrd="0" presId="urn:microsoft.com/office/officeart/2005/8/layout/orgChart1"/>
    <dgm:cxn modelId="{7DB5494A-F71E-4C3E-A4A0-293F6D9CF55B}" type="presParOf" srcId="{1A909242-CFC7-490B-AD82-A4E29F3FCD22}" destId="{5C2D3739-5918-434F-B2DC-D2BBFF531E9C}" srcOrd="1" destOrd="0" presId="urn:microsoft.com/office/officeart/2005/8/layout/orgChart1"/>
    <dgm:cxn modelId="{344C510E-8F1A-4713-914D-14641D9A7A87}" type="presParOf" srcId="{1A909242-CFC7-490B-AD82-A4E29F3FCD22}" destId="{16FD4AA3-03A8-4B39-807F-10CE5451BFF5}" srcOrd="2" destOrd="0" presId="urn:microsoft.com/office/officeart/2005/8/layout/orgChart1"/>
    <dgm:cxn modelId="{1DF2E4FA-2E18-4EF5-A567-9637031D535E}" type="presParOf" srcId="{13361536-B730-4C2A-BFFD-D631D67FE5BF}" destId="{BD24A8C2-85FC-4534-8A89-F3DFC8A6B43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2A44C-243A-4D51-BFD0-F733AA2496F6}">
      <dsp:nvSpPr>
        <dsp:cNvPr id="0" name=""/>
        <dsp:cNvSpPr/>
      </dsp:nvSpPr>
      <dsp:spPr>
        <a:xfrm>
          <a:off x="1149657" y="0"/>
          <a:ext cx="3065182" cy="9801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smtClean="0">
              <a:solidFill>
                <a:schemeClr val="tx1"/>
              </a:solidFill>
            </a:rPr>
            <a:t>1 unreserved pool</a:t>
          </a:r>
          <a:endParaRPr lang="zh-CN" altLang="en-US" sz="2400" kern="1200">
            <a:solidFill>
              <a:schemeClr val="tx1"/>
            </a:solidFill>
          </a:endParaRPr>
        </a:p>
      </dsp:txBody>
      <dsp:txXfrm>
        <a:off x="1197503" y="47846"/>
        <a:ext cx="2969490" cy="884447"/>
      </dsp:txXfrm>
    </dsp:sp>
    <dsp:sp modelId="{654E28BF-6741-4EF4-A0EE-3FC7445EFF9C}">
      <dsp:nvSpPr>
        <dsp:cNvPr id="0" name=""/>
        <dsp:cNvSpPr/>
      </dsp:nvSpPr>
      <dsp:spPr>
        <a:xfrm>
          <a:off x="1235400" y="867967"/>
          <a:ext cx="2612942" cy="2612942"/>
        </a:xfrm>
        <a:custGeom>
          <a:avLst/>
          <a:gdLst/>
          <a:ahLst/>
          <a:cxnLst/>
          <a:rect l="0" t="0" r="0" b="0"/>
          <a:pathLst>
            <a:path>
              <a:moveTo>
                <a:pt x="2047261" y="230322"/>
              </a:moveTo>
              <a:arcTo wR="1306471" hR="1306471" stAng="18272547" swAng="2039714"/>
            </a:path>
          </a:pathLst>
        </a:custGeom>
        <a:noFill/>
        <a:ln w="254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BDDF50C1-A0F8-40AB-9C9C-07C494EC479D}">
      <dsp:nvSpPr>
        <dsp:cNvPr id="0" name=""/>
        <dsp:cNvSpPr/>
      </dsp:nvSpPr>
      <dsp:spPr>
        <a:xfrm>
          <a:off x="3000397" y="1928828"/>
          <a:ext cx="2427820" cy="9801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smtClean="0">
              <a:solidFill>
                <a:schemeClr val="tx1"/>
              </a:solidFill>
            </a:rPr>
            <a:t>2 reserved pool</a:t>
          </a:r>
          <a:endParaRPr lang="zh-CN" altLang="en-US" sz="2400" kern="1200">
            <a:solidFill>
              <a:schemeClr val="tx1"/>
            </a:solidFill>
          </a:endParaRPr>
        </a:p>
      </dsp:txBody>
      <dsp:txXfrm>
        <a:off x="3048243" y="1976674"/>
        <a:ext cx="2332128" cy="884447"/>
      </dsp:txXfrm>
    </dsp:sp>
    <dsp:sp modelId="{AFABBCEA-977C-4365-B470-0A2F04B6AC7C}">
      <dsp:nvSpPr>
        <dsp:cNvPr id="0" name=""/>
        <dsp:cNvSpPr/>
      </dsp:nvSpPr>
      <dsp:spPr>
        <a:xfrm>
          <a:off x="1468564" y="920723"/>
          <a:ext cx="2612942" cy="2612942"/>
        </a:xfrm>
        <a:custGeom>
          <a:avLst/>
          <a:gdLst/>
          <a:ahLst/>
          <a:cxnLst/>
          <a:rect l="0" t="0" r="0" b="0"/>
          <a:pathLst>
            <a:path>
              <a:moveTo>
                <a:pt x="2128549" y="2321879"/>
              </a:moveTo>
              <a:arcTo wR="1306471" hR="1306471" stAng="3060374" swAng="4679252"/>
            </a:path>
          </a:pathLst>
        </a:custGeom>
        <a:noFill/>
        <a:ln w="254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72DB6426-C2EC-42CE-8908-4324BB452C7A}">
      <dsp:nvSpPr>
        <dsp:cNvPr id="0" name=""/>
        <dsp:cNvSpPr/>
      </dsp:nvSpPr>
      <dsp:spPr>
        <a:xfrm>
          <a:off x="142874" y="1928828"/>
          <a:ext cx="2358034" cy="9801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smtClean="0">
              <a:solidFill>
                <a:schemeClr val="tx1"/>
              </a:solidFill>
            </a:rPr>
            <a:t>3 free </a:t>
          </a:r>
          <a:r>
            <a:rPr lang="en-US" altLang="zh-CN" sz="2400" kern="1200" err="1" smtClean="0">
              <a:solidFill>
                <a:schemeClr val="tx1"/>
              </a:solidFill>
            </a:rPr>
            <a:t>recr</a:t>
          </a:r>
          <a:r>
            <a:rPr lang="en-US" altLang="zh-CN" sz="2400" kern="1200" smtClean="0">
              <a:solidFill>
                <a:schemeClr val="tx1"/>
              </a:solidFill>
            </a:rPr>
            <a:t> chunks</a:t>
          </a:r>
          <a:endParaRPr lang="zh-CN" altLang="en-US" sz="2400" kern="1200">
            <a:solidFill>
              <a:schemeClr val="tx1"/>
            </a:solidFill>
          </a:endParaRPr>
        </a:p>
      </dsp:txBody>
      <dsp:txXfrm>
        <a:off x="190720" y="1976674"/>
        <a:ext cx="2262342" cy="884447"/>
      </dsp:txXfrm>
    </dsp:sp>
    <dsp:sp modelId="{C9939A8D-C69F-48DE-A8BA-F86875AEE22A}">
      <dsp:nvSpPr>
        <dsp:cNvPr id="0" name=""/>
        <dsp:cNvSpPr/>
      </dsp:nvSpPr>
      <dsp:spPr>
        <a:xfrm>
          <a:off x="1652089" y="822602"/>
          <a:ext cx="2612942" cy="2612942"/>
        </a:xfrm>
        <a:custGeom>
          <a:avLst/>
          <a:gdLst/>
          <a:ahLst/>
          <a:cxnLst/>
          <a:rect l="0" t="0" r="0" b="0"/>
          <a:pathLst>
            <a:path>
              <a:moveTo>
                <a:pt x="71170" y="881148"/>
              </a:moveTo>
              <a:arcTo wR="1306471" hR="1306471" stAng="11939936" swAng="1943458"/>
            </a:path>
          </a:pathLst>
        </a:custGeom>
        <a:noFill/>
        <a:ln w="254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29A0A-F5CF-4874-87CF-4F45609899F0}">
      <dsp:nvSpPr>
        <dsp:cNvPr id="0" name=""/>
        <dsp:cNvSpPr/>
      </dsp:nvSpPr>
      <dsp:spPr>
        <a:xfrm>
          <a:off x="5601156" y="458492"/>
          <a:ext cx="1268505" cy="191812"/>
        </a:xfrm>
        <a:custGeom>
          <a:avLst/>
          <a:gdLst/>
          <a:ahLst/>
          <a:cxnLst/>
          <a:rect l="0" t="0" r="0" b="0"/>
          <a:pathLst>
            <a:path>
              <a:moveTo>
                <a:pt x="0" y="0"/>
              </a:moveTo>
              <a:lnTo>
                <a:pt x="0" y="95906"/>
              </a:lnTo>
              <a:lnTo>
                <a:pt x="1268505" y="95906"/>
              </a:lnTo>
              <a:lnTo>
                <a:pt x="1268505" y="1918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B9E4D0-E8A6-4A66-8D14-10D06D3034A5}">
      <dsp:nvSpPr>
        <dsp:cNvPr id="0" name=""/>
        <dsp:cNvSpPr/>
      </dsp:nvSpPr>
      <dsp:spPr>
        <a:xfrm>
          <a:off x="5048554" y="1107000"/>
          <a:ext cx="552602" cy="191812"/>
        </a:xfrm>
        <a:custGeom>
          <a:avLst/>
          <a:gdLst/>
          <a:ahLst/>
          <a:cxnLst/>
          <a:rect l="0" t="0" r="0" b="0"/>
          <a:pathLst>
            <a:path>
              <a:moveTo>
                <a:pt x="0" y="0"/>
              </a:moveTo>
              <a:lnTo>
                <a:pt x="0" y="95906"/>
              </a:lnTo>
              <a:lnTo>
                <a:pt x="552602" y="95906"/>
              </a:lnTo>
              <a:lnTo>
                <a:pt x="552602"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C666DB-ACEB-41AD-876B-E746BBE6CA96}">
      <dsp:nvSpPr>
        <dsp:cNvPr id="0" name=""/>
        <dsp:cNvSpPr/>
      </dsp:nvSpPr>
      <dsp:spPr>
        <a:xfrm>
          <a:off x="4495952" y="1755508"/>
          <a:ext cx="972049" cy="191812"/>
        </a:xfrm>
        <a:custGeom>
          <a:avLst/>
          <a:gdLst/>
          <a:ahLst/>
          <a:cxnLst/>
          <a:rect l="0" t="0" r="0" b="0"/>
          <a:pathLst>
            <a:path>
              <a:moveTo>
                <a:pt x="0" y="0"/>
              </a:moveTo>
              <a:lnTo>
                <a:pt x="0" y="95906"/>
              </a:lnTo>
              <a:lnTo>
                <a:pt x="972049" y="95906"/>
              </a:lnTo>
              <a:lnTo>
                <a:pt x="972049"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BED42-3EAC-42E3-A891-BC0BAC4653A6}">
      <dsp:nvSpPr>
        <dsp:cNvPr id="0" name=""/>
        <dsp:cNvSpPr/>
      </dsp:nvSpPr>
      <dsp:spPr>
        <a:xfrm>
          <a:off x="3943350" y="2404016"/>
          <a:ext cx="1409710" cy="191812"/>
        </a:xfrm>
        <a:custGeom>
          <a:avLst/>
          <a:gdLst/>
          <a:ahLst/>
          <a:cxnLst/>
          <a:rect l="0" t="0" r="0" b="0"/>
          <a:pathLst>
            <a:path>
              <a:moveTo>
                <a:pt x="0" y="0"/>
              </a:moveTo>
              <a:lnTo>
                <a:pt x="0" y="95906"/>
              </a:lnTo>
              <a:lnTo>
                <a:pt x="1409710" y="95906"/>
              </a:lnTo>
              <a:lnTo>
                <a:pt x="1409710"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2DBD59-7D38-4317-BD4F-D677B1A803D4}">
      <dsp:nvSpPr>
        <dsp:cNvPr id="0" name=""/>
        <dsp:cNvSpPr/>
      </dsp:nvSpPr>
      <dsp:spPr>
        <a:xfrm>
          <a:off x="701526" y="3052525"/>
          <a:ext cx="394141" cy="1068668"/>
        </a:xfrm>
        <a:custGeom>
          <a:avLst/>
          <a:gdLst/>
          <a:ahLst/>
          <a:cxnLst/>
          <a:rect l="0" t="0" r="0" b="0"/>
          <a:pathLst>
            <a:path>
              <a:moveTo>
                <a:pt x="0" y="0"/>
              </a:moveTo>
              <a:lnTo>
                <a:pt x="0" y="1068668"/>
              </a:lnTo>
              <a:lnTo>
                <a:pt x="394141" y="106866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CF0F13-5090-422C-8642-58116CCAA11C}">
      <dsp:nvSpPr>
        <dsp:cNvPr id="0" name=""/>
        <dsp:cNvSpPr/>
      </dsp:nvSpPr>
      <dsp:spPr>
        <a:xfrm>
          <a:off x="701526" y="3052525"/>
          <a:ext cx="394141" cy="420160"/>
        </a:xfrm>
        <a:custGeom>
          <a:avLst/>
          <a:gdLst/>
          <a:ahLst/>
          <a:cxnLst/>
          <a:rect l="0" t="0" r="0" b="0"/>
          <a:pathLst>
            <a:path>
              <a:moveTo>
                <a:pt x="0" y="0"/>
              </a:moveTo>
              <a:lnTo>
                <a:pt x="0" y="420160"/>
              </a:lnTo>
              <a:lnTo>
                <a:pt x="394141" y="4201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3B1197-A9AA-4212-A286-7C87EF7A5DC7}">
      <dsp:nvSpPr>
        <dsp:cNvPr id="0" name=""/>
        <dsp:cNvSpPr/>
      </dsp:nvSpPr>
      <dsp:spPr>
        <a:xfrm>
          <a:off x="1752570" y="2404016"/>
          <a:ext cx="2190779" cy="191812"/>
        </a:xfrm>
        <a:custGeom>
          <a:avLst/>
          <a:gdLst/>
          <a:ahLst/>
          <a:cxnLst/>
          <a:rect l="0" t="0" r="0" b="0"/>
          <a:pathLst>
            <a:path>
              <a:moveTo>
                <a:pt x="2190779" y="0"/>
              </a:moveTo>
              <a:lnTo>
                <a:pt x="2190779" y="95906"/>
              </a:lnTo>
              <a:lnTo>
                <a:pt x="0" y="95906"/>
              </a:lnTo>
              <a:lnTo>
                <a:pt x="0"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75D41-7EAD-4B03-9969-BF201019DFE4}">
      <dsp:nvSpPr>
        <dsp:cNvPr id="0" name=""/>
        <dsp:cNvSpPr/>
      </dsp:nvSpPr>
      <dsp:spPr>
        <a:xfrm>
          <a:off x="3943350" y="1755508"/>
          <a:ext cx="552602" cy="191812"/>
        </a:xfrm>
        <a:custGeom>
          <a:avLst/>
          <a:gdLst/>
          <a:ahLst/>
          <a:cxnLst/>
          <a:rect l="0" t="0" r="0" b="0"/>
          <a:pathLst>
            <a:path>
              <a:moveTo>
                <a:pt x="552602" y="0"/>
              </a:moveTo>
              <a:lnTo>
                <a:pt x="552602" y="95906"/>
              </a:lnTo>
              <a:lnTo>
                <a:pt x="0" y="95906"/>
              </a:lnTo>
              <a:lnTo>
                <a:pt x="0"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B24E74-9B66-45E7-8CBD-DDEAB7EF443F}">
      <dsp:nvSpPr>
        <dsp:cNvPr id="0" name=""/>
        <dsp:cNvSpPr/>
      </dsp:nvSpPr>
      <dsp:spPr>
        <a:xfrm>
          <a:off x="4495952" y="1107000"/>
          <a:ext cx="552602" cy="191812"/>
        </a:xfrm>
        <a:custGeom>
          <a:avLst/>
          <a:gdLst/>
          <a:ahLst/>
          <a:cxnLst/>
          <a:rect l="0" t="0" r="0" b="0"/>
          <a:pathLst>
            <a:path>
              <a:moveTo>
                <a:pt x="552602" y="0"/>
              </a:moveTo>
              <a:lnTo>
                <a:pt x="552602" y="95906"/>
              </a:lnTo>
              <a:lnTo>
                <a:pt x="0" y="95906"/>
              </a:lnTo>
              <a:lnTo>
                <a:pt x="0" y="191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221866-09EA-493D-880B-F9389897AEBE}">
      <dsp:nvSpPr>
        <dsp:cNvPr id="0" name=""/>
        <dsp:cNvSpPr/>
      </dsp:nvSpPr>
      <dsp:spPr>
        <a:xfrm>
          <a:off x="5048554" y="458492"/>
          <a:ext cx="552602" cy="191812"/>
        </a:xfrm>
        <a:custGeom>
          <a:avLst/>
          <a:gdLst/>
          <a:ahLst/>
          <a:cxnLst/>
          <a:rect l="0" t="0" r="0" b="0"/>
          <a:pathLst>
            <a:path>
              <a:moveTo>
                <a:pt x="552602" y="0"/>
              </a:moveTo>
              <a:lnTo>
                <a:pt x="552602" y="95906"/>
              </a:lnTo>
              <a:lnTo>
                <a:pt x="0" y="95906"/>
              </a:lnTo>
              <a:lnTo>
                <a:pt x="0" y="1918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8EFA88-C9A1-48A2-9350-8DF3EDCD020F}">
      <dsp:nvSpPr>
        <dsp:cNvPr id="0" name=""/>
        <dsp:cNvSpPr/>
      </dsp:nvSpPr>
      <dsp:spPr>
        <a:xfrm>
          <a:off x="5144460" y="1796"/>
          <a:ext cx="91339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smtClean="0">
              <a:solidFill>
                <a:schemeClr val="tx1"/>
              </a:solidFill>
            </a:rPr>
            <a:t>PGA</a:t>
          </a:r>
          <a:endParaRPr lang="zh-CN" altLang="en-US" sz="1600" kern="1200">
            <a:solidFill>
              <a:schemeClr val="tx1"/>
            </a:solidFill>
          </a:endParaRPr>
        </a:p>
      </dsp:txBody>
      <dsp:txXfrm>
        <a:off x="5144460" y="1796"/>
        <a:ext cx="913391" cy="456695"/>
      </dsp:txXfrm>
    </dsp:sp>
    <dsp:sp modelId="{C3005AF3-CA3F-4328-8D7C-D6EAEE8C6950}">
      <dsp:nvSpPr>
        <dsp:cNvPr id="0" name=""/>
        <dsp:cNvSpPr/>
      </dsp:nvSpPr>
      <dsp:spPr>
        <a:xfrm>
          <a:off x="3875955" y="650304"/>
          <a:ext cx="2345197"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err="1" smtClean="0">
              <a:solidFill>
                <a:schemeClr val="tx1"/>
              </a:solidFill>
            </a:rPr>
            <a:t>var-pga</a:t>
          </a:r>
          <a:r>
            <a:rPr lang="en-US" altLang="zh-CN" sz="1600" kern="1200" smtClean="0">
              <a:solidFill>
                <a:schemeClr val="tx1"/>
              </a:solidFill>
            </a:rPr>
            <a:t>(</a:t>
          </a:r>
          <a:r>
            <a:rPr lang="en-US" altLang="zh-CN" sz="1600" kern="1200" err="1" smtClean="0">
              <a:solidFill>
                <a:schemeClr val="tx1"/>
              </a:solidFill>
            </a:rPr>
            <a:t>x$ksmpp</a:t>
          </a:r>
          <a:r>
            <a:rPr lang="en-US" altLang="zh-CN" sz="1600" kern="1200" smtClean="0">
              <a:solidFill>
                <a:schemeClr val="tx1"/>
              </a:solidFill>
            </a:rPr>
            <a:t>)</a:t>
          </a:r>
          <a:endParaRPr lang="zh-CN" altLang="en-US" sz="1600" kern="1200">
            <a:solidFill>
              <a:schemeClr val="tx1"/>
            </a:solidFill>
          </a:endParaRPr>
        </a:p>
      </dsp:txBody>
      <dsp:txXfrm>
        <a:off x="3875955" y="650304"/>
        <a:ext cx="2345197" cy="456695"/>
      </dsp:txXfrm>
    </dsp:sp>
    <dsp:sp modelId="{8FABF6E2-B12C-4DBD-AFB7-E0F9212B74DF}">
      <dsp:nvSpPr>
        <dsp:cNvPr id="0" name=""/>
        <dsp:cNvSpPr/>
      </dsp:nvSpPr>
      <dsp:spPr>
        <a:xfrm>
          <a:off x="4039256" y="1298812"/>
          <a:ext cx="91339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err="1" smtClean="0">
              <a:solidFill>
                <a:schemeClr val="tx1"/>
              </a:solidFill>
            </a:rPr>
            <a:t>uga</a:t>
          </a:r>
          <a:endParaRPr lang="en-US" altLang="zh-CN" sz="1600" kern="1200" smtClean="0">
            <a:solidFill>
              <a:schemeClr val="tx1"/>
            </a:solidFill>
          </a:endParaRPr>
        </a:p>
      </dsp:txBody>
      <dsp:txXfrm>
        <a:off x="4039256" y="1298812"/>
        <a:ext cx="913391" cy="456695"/>
      </dsp:txXfrm>
    </dsp:sp>
    <dsp:sp modelId="{53A2BE96-C123-441F-BE0F-A0DE3DDADD07}">
      <dsp:nvSpPr>
        <dsp:cNvPr id="0" name=""/>
        <dsp:cNvSpPr/>
      </dsp:nvSpPr>
      <dsp:spPr>
        <a:xfrm>
          <a:off x="3067206" y="1947321"/>
          <a:ext cx="1752287"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err="1" smtClean="0">
              <a:solidFill>
                <a:schemeClr val="tx1"/>
              </a:solidFill>
            </a:rPr>
            <a:t>var-uga</a:t>
          </a:r>
          <a:r>
            <a:rPr lang="en-US" altLang="zh-CN" sz="1600" kern="1200" smtClean="0">
              <a:solidFill>
                <a:schemeClr val="tx1"/>
              </a:solidFill>
            </a:rPr>
            <a:t>(</a:t>
          </a:r>
          <a:r>
            <a:rPr lang="en-US" altLang="zh-CN" sz="1600" kern="1200" err="1" smtClean="0">
              <a:solidFill>
                <a:schemeClr val="tx1"/>
              </a:solidFill>
            </a:rPr>
            <a:t>x$ksmup</a:t>
          </a:r>
          <a:r>
            <a:rPr lang="en-US" altLang="zh-CN" sz="1600" kern="1200" smtClean="0">
              <a:solidFill>
                <a:schemeClr val="tx1"/>
              </a:solidFill>
            </a:rPr>
            <a:t>)</a:t>
          </a:r>
          <a:endParaRPr lang="zh-CN" altLang="en-US" sz="1600" kern="1200">
            <a:solidFill>
              <a:schemeClr val="tx1"/>
            </a:solidFill>
          </a:endParaRPr>
        </a:p>
      </dsp:txBody>
      <dsp:txXfrm>
        <a:off x="3067206" y="1947321"/>
        <a:ext cx="1752287" cy="456695"/>
      </dsp:txXfrm>
    </dsp:sp>
    <dsp:sp modelId="{A2CAC87C-13BC-4463-ADF3-D32AFBFDD747}">
      <dsp:nvSpPr>
        <dsp:cNvPr id="0" name=""/>
        <dsp:cNvSpPr/>
      </dsp:nvSpPr>
      <dsp:spPr>
        <a:xfrm>
          <a:off x="438765" y="2595829"/>
          <a:ext cx="2627609"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smtClean="0">
              <a:solidFill>
                <a:schemeClr val="tx1"/>
              </a:solidFill>
            </a:rPr>
            <a:t>Private SQL Area(bind var..)</a:t>
          </a:r>
          <a:endParaRPr lang="zh-CN" altLang="en-US" sz="1600" kern="1200">
            <a:solidFill>
              <a:schemeClr val="tx1"/>
            </a:solidFill>
          </a:endParaRPr>
        </a:p>
      </dsp:txBody>
      <dsp:txXfrm>
        <a:off x="438765" y="2595829"/>
        <a:ext cx="2627609" cy="456695"/>
      </dsp:txXfrm>
    </dsp:sp>
    <dsp:sp modelId="{8279C801-8C1E-4739-AA42-778BBCCD9BA0}">
      <dsp:nvSpPr>
        <dsp:cNvPr id="0" name=""/>
        <dsp:cNvSpPr/>
      </dsp:nvSpPr>
      <dsp:spPr>
        <a:xfrm>
          <a:off x="1095668" y="3244337"/>
          <a:ext cx="5136943"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solidFill>
                <a:schemeClr val="tx1"/>
              </a:solidFill>
            </a:rPr>
            <a:t>永久内存区</a:t>
          </a:r>
          <a:r>
            <a:rPr lang="en-US" altLang="zh-CN" sz="1600" kern="1200" smtClean="0">
              <a:solidFill>
                <a:schemeClr val="tx1"/>
              </a:solidFill>
            </a:rPr>
            <a:t>(cur</a:t>
          </a:r>
          <a:r>
            <a:rPr lang="zh-CN" altLang="en-US" sz="1600" kern="1200" smtClean="0">
              <a:solidFill>
                <a:schemeClr val="tx1"/>
              </a:solidFill>
            </a:rPr>
            <a:t>，</a:t>
          </a:r>
          <a:r>
            <a:rPr lang="en-US" altLang="zh-CN" sz="1600" kern="1200" smtClean="0">
              <a:solidFill>
                <a:schemeClr val="tx1"/>
              </a:solidFill>
            </a:rPr>
            <a:t>cur</a:t>
          </a:r>
          <a:r>
            <a:rPr lang="zh-CN" altLang="en-US" sz="1600" kern="1200" smtClean="0">
              <a:solidFill>
                <a:schemeClr val="tx1"/>
              </a:solidFill>
            </a:rPr>
            <a:t>关闭时释放</a:t>
          </a:r>
          <a:r>
            <a:rPr lang="en-US" altLang="zh-CN" sz="1600" kern="1200" smtClean="0">
              <a:solidFill>
                <a:schemeClr val="tx1"/>
              </a:solidFill>
            </a:rPr>
            <a:t>)</a:t>
          </a:r>
          <a:endParaRPr lang="zh-CN" altLang="en-US" sz="1600" kern="1200">
            <a:solidFill>
              <a:schemeClr val="tx1"/>
            </a:solidFill>
          </a:endParaRPr>
        </a:p>
      </dsp:txBody>
      <dsp:txXfrm>
        <a:off x="1095668" y="3244337"/>
        <a:ext cx="5136943" cy="456695"/>
      </dsp:txXfrm>
    </dsp:sp>
    <dsp:sp modelId="{1A46F7A8-B96C-4EB3-B406-1C0D4E13B49B}">
      <dsp:nvSpPr>
        <dsp:cNvPr id="0" name=""/>
        <dsp:cNvSpPr/>
      </dsp:nvSpPr>
      <dsp:spPr>
        <a:xfrm>
          <a:off x="1095668" y="3892845"/>
          <a:ext cx="538796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b="1" kern="1200" smtClean="0">
              <a:solidFill>
                <a:srgbClr val="FF0000"/>
              </a:solidFill>
            </a:rPr>
            <a:t>SQL Work Area (</a:t>
          </a:r>
          <a:r>
            <a:rPr lang="en-US" altLang="zh-CN" sz="1600" b="1" kern="1200" err="1" smtClean="0">
              <a:solidFill>
                <a:srgbClr val="FF0000"/>
              </a:solidFill>
            </a:rPr>
            <a:t>v$sql_workarea</a:t>
          </a:r>
          <a:r>
            <a:rPr lang="en-US" altLang="zh-CN" sz="1600" b="1" kern="1200" smtClean="0">
              <a:solidFill>
                <a:srgbClr val="FF0000"/>
              </a:solidFill>
            </a:rPr>
            <a:t>)</a:t>
          </a:r>
          <a:endParaRPr lang="zh-CN" altLang="en-US" sz="1600" b="1" kern="1200">
            <a:solidFill>
              <a:srgbClr val="FF0000"/>
            </a:solidFill>
          </a:endParaRPr>
        </a:p>
      </dsp:txBody>
      <dsp:txXfrm>
        <a:off x="1095668" y="3892845"/>
        <a:ext cx="5387961" cy="456695"/>
      </dsp:txXfrm>
    </dsp:sp>
    <dsp:sp modelId="{8F07241C-80E7-4CB4-BC27-FA5D6E426103}">
      <dsp:nvSpPr>
        <dsp:cNvPr id="0" name=""/>
        <dsp:cNvSpPr/>
      </dsp:nvSpPr>
      <dsp:spPr>
        <a:xfrm>
          <a:off x="3258187" y="2595829"/>
          <a:ext cx="4189747"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err="1" smtClean="0">
              <a:solidFill>
                <a:schemeClr val="tx1"/>
              </a:solidFill>
            </a:rPr>
            <a:t>Sess</a:t>
          </a:r>
          <a:r>
            <a:rPr lang="en-US" altLang="zh-CN" sz="1600" kern="1200" smtClean="0">
              <a:solidFill>
                <a:schemeClr val="tx1"/>
              </a:solidFill>
            </a:rPr>
            <a:t> info(</a:t>
          </a:r>
          <a:r>
            <a:rPr lang="en-US" altLang="zh-CN" sz="1600" kern="1200" err="1" smtClean="0">
              <a:solidFill>
                <a:schemeClr val="tx1"/>
              </a:solidFill>
            </a:rPr>
            <a:t>pkg,trace,optimizer,NLS,role,dblinks</a:t>
          </a:r>
          <a:r>
            <a:rPr lang="en-US" altLang="zh-CN" sz="1600" kern="1200" smtClean="0">
              <a:solidFill>
                <a:schemeClr val="tx1"/>
              </a:solidFill>
            </a:rPr>
            <a:t>)</a:t>
          </a:r>
          <a:endParaRPr lang="zh-CN" altLang="en-US" sz="1600" kern="1200">
            <a:solidFill>
              <a:schemeClr val="tx1"/>
            </a:solidFill>
          </a:endParaRPr>
        </a:p>
      </dsp:txBody>
      <dsp:txXfrm>
        <a:off x="3258187" y="2595829"/>
        <a:ext cx="4189747" cy="456695"/>
      </dsp:txXfrm>
    </dsp:sp>
    <dsp:sp modelId="{266323FD-90B7-4702-BB2E-AC9EEB0D1C6C}">
      <dsp:nvSpPr>
        <dsp:cNvPr id="0" name=""/>
        <dsp:cNvSpPr/>
      </dsp:nvSpPr>
      <dsp:spPr>
        <a:xfrm>
          <a:off x="5011306" y="1947321"/>
          <a:ext cx="91339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smtClean="0">
              <a:solidFill>
                <a:schemeClr val="tx1"/>
              </a:solidFill>
            </a:rPr>
            <a:t>fix-</a:t>
          </a:r>
          <a:r>
            <a:rPr lang="en-US" altLang="zh-CN" sz="1600" kern="1200" err="1" smtClean="0">
              <a:solidFill>
                <a:schemeClr val="tx1"/>
              </a:solidFill>
            </a:rPr>
            <a:t>uga</a:t>
          </a:r>
          <a:endParaRPr lang="zh-CN" altLang="en-US" sz="1600" kern="1200">
            <a:solidFill>
              <a:schemeClr val="tx1"/>
            </a:solidFill>
          </a:endParaRPr>
        </a:p>
      </dsp:txBody>
      <dsp:txXfrm>
        <a:off x="5011306" y="1947321"/>
        <a:ext cx="913391" cy="456695"/>
      </dsp:txXfrm>
    </dsp:sp>
    <dsp:sp modelId="{18565A83-F1A8-4799-A381-B82CE4DBC278}">
      <dsp:nvSpPr>
        <dsp:cNvPr id="0" name=""/>
        <dsp:cNvSpPr/>
      </dsp:nvSpPr>
      <dsp:spPr>
        <a:xfrm>
          <a:off x="5144460" y="1298812"/>
          <a:ext cx="91339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err="1" smtClean="0">
              <a:solidFill>
                <a:schemeClr val="tx1"/>
              </a:solidFill>
            </a:rPr>
            <a:t>cga</a:t>
          </a:r>
          <a:endParaRPr lang="zh-CN" altLang="en-US" sz="1600" kern="1200">
            <a:solidFill>
              <a:schemeClr val="tx1"/>
            </a:solidFill>
          </a:endParaRPr>
        </a:p>
      </dsp:txBody>
      <dsp:txXfrm>
        <a:off x="5144460" y="1298812"/>
        <a:ext cx="913391" cy="456695"/>
      </dsp:txXfrm>
    </dsp:sp>
    <dsp:sp modelId="{A941DDFB-0737-4BA2-9FC4-DB91E8C68A66}">
      <dsp:nvSpPr>
        <dsp:cNvPr id="0" name=""/>
        <dsp:cNvSpPr/>
      </dsp:nvSpPr>
      <dsp:spPr>
        <a:xfrm>
          <a:off x="6412965" y="650304"/>
          <a:ext cx="913391" cy="456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smtClean="0">
              <a:solidFill>
                <a:schemeClr val="tx1"/>
              </a:solidFill>
            </a:rPr>
            <a:t>fix-pga</a:t>
          </a:r>
          <a:endParaRPr lang="zh-CN" altLang="en-US" sz="1600" kern="1200">
            <a:solidFill>
              <a:schemeClr val="tx1"/>
            </a:solidFill>
          </a:endParaRPr>
        </a:p>
      </dsp:txBody>
      <dsp:txXfrm>
        <a:off x="6412965" y="650304"/>
        <a:ext cx="913391" cy="45669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23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23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23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521E5CC-2225-4BFE-9A5A-51718BFE6727}" type="slidenum">
              <a:rPr lang="en-US" altLang="zh-CN"/>
              <a:pPr/>
              <a:t>‹#›</a:t>
            </a:fld>
            <a:endParaRPr lang="en-US" altLang="zh-CN"/>
          </a:p>
        </p:txBody>
      </p:sp>
    </p:spTree>
    <p:extLst>
      <p:ext uri="{BB962C8B-B14F-4D97-AF65-F5344CB8AC3E}">
        <p14:creationId xmlns:p14="http://schemas.microsoft.com/office/powerpoint/2010/main" val="243188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F1E0CCD-619D-4773-BEEC-70823C0244AD}" type="slidenum">
              <a:rPr lang="en-US" altLang="zh-CN"/>
              <a:pPr/>
              <a:t>‹#›</a:t>
            </a:fld>
            <a:endParaRPr lang="en-US" altLang="zh-CN"/>
          </a:p>
        </p:txBody>
      </p:sp>
    </p:spTree>
    <p:extLst>
      <p:ext uri="{BB962C8B-B14F-4D97-AF65-F5344CB8AC3E}">
        <p14:creationId xmlns:p14="http://schemas.microsoft.com/office/powerpoint/2010/main" val="4108527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D:\Docs\Oracle\Books\Oracle%209iR2%20Doc.chm::/Ora9202_DOC/server.920/a96536/ch1132.htm#REFRN1013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www.pcdog.com/net/3555/index.html"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1E0CCD-619D-4773-BEEC-70823C0244AD}" type="slidenum">
              <a:rPr lang="en-US" altLang="zh-CN" smtClean="0"/>
              <a:pPr/>
              <a:t>1</a:t>
            </a:fld>
            <a:endParaRPr lang="en-US" altLang="zh-CN"/>
          </a:p>
        </p:txBody>
      </p:sp>
    </p:spTree>
    <p:extLst>
      <p:ext uri="{BB962C8B-B14F-4D97-AF65-F5344CB8AC3E}">
        <p14:creationId xmlns:p14="http://schemas.microsoft.com/office/powerpoint/2010/main" val="247120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smtClean="0"/>
              <a:t>CURSOR_SPACE_FOR_TIME</a:t>
            </a:r>
          </a:p>
          <a:p>
            <a:pPr marL="685800" lvl="1" indent="-228600">
              <a:buFont typeface="+mj-lt"/>
              <a:buAutoNum type="arabicPeriod"/>
            </a:pPr>
            <a:r>
              <a:rPr lang="en-US" smtClean="0"/>
              <a:t>TRUE </a:t>
            </a:r>
            <a:r>
              <a:rPr lang="zh-CN" altLang="en-US" smtClean="0"/>
              <a:t>：</a:t>
            </a:r>
            <a:r>
              <a:rPr lang="en-US" b="1" smtClean="0"/>
              <a:t>Shared SQL areas are kept pinned in the shared pool</a:t>
            </a:r>
            <a:r>
              <a:rPr lang="en-US" smtClean="0"/>
              <a:t>. </a:t>
            </a:r>
            <a:r>
              <a:rPr lang="en-US" b="1" smtClean="0"/>
              <a:t>As a result, shared SQL areas are not aged out of the pool as long as an open cursor references them. </a:t>
            </a:r>
            <a:r>
              <a:rPr lang="en-US" smtClean="0"/>
              <a:t>Because each active cursor's SQL area is present in memory, execution is faster. However, the shared SQL areas never leave memory while they are in use. Therefore, you should set this parameter to TRUE only when the shared pool is large enough to hold all open cursors simultaneously.</a:t>
            </a:r>
          </a:p>
          <a:p>
            <a:pPr marL="1143000" lvl="2" indent="-228600">
              <a:buFont typeface="+mj-lt"/>
              <a:buAutoNum type="arabicPeriod"/>
            </a:pPr>
            <a:r>
              <a:rPr lang="en-US" smtClean="0"/>
              <a:t>In addition, a setting of TRUE retains the private SQL area allocated for each cursor between executions instead of discarding it after cursor execution, saving cursor allocation and initialization time</a:t>
            </a:r>
          </a:p>
          <a:p>
            <a:pPr marL="685800" lvl="1" indent="-228600">
              <a:buFont typeface="+mj-lt"/>
              <a:buAutoNum type="arabicPeriod"/>
            </a:pPr>
            <a:r>
              <a:rPr lang="en-US" smtClean="0"/>
              <a:t>FALSE </a:t>
            </a:r>
            <a:r>
              <a:rPr lang="zh-CN" altLang="en-US" smtClean="0"/>
              <a:t>：</a:t>
            </a:r>
            <a:r>
              <a:rPr lang="en-US" smtClean="0"/>
              <a:t>Shared SQL areas can be </a:t>
            </a:r>
            <a:r>
              <a:rPr lang="en-US" err="1" smtClean="0"/>
              <a:t>deallocated</a:t>
            </a:r>
            <a:r>
              <a:rPr lang="en-US" smtClean="0"/>
              <a:t> from the library cache to make room for new SQL statements.</a:t>
            </a:r>
          </a:p>
          <a:p>
            <a:pPr marL="685800" lvl="1" indent="-228600">
              <a:buFont typeface="+mj-lt"/>
              <a:buNone/>
            </a:pPr>
            <a:endParaRPr lang="en-US" smtClean="0"/>
          </a:p>
          <a:p>
            <a:r>
              <a:rPr lang="en-US" smtClean="0">
                <a:hlinkClick r:id="rId3" action="ppaction://hlinkfile"/>
              </a:rPr>
              <a:t>OPEN_CURSORS</a:t>
            </a:r>
            <a:r>
              <a:rPr lang="en-US" smtClean="0"/>
              <a:t> :specifies the maximum number of open cursors (handles to private SQL areas) a session can have at once. </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11</a:t>
            </a:fld>
            <a:endParaRPr lang="en-US" altLang="zh-CN"/>
          </a:p>
        </p:txBody>
      </p:sp>
    </p:spTree>
    <p:extLst>
      <p:ext uri="{BB962C8B-B14F-4D97-AF65-F5344CB8AC3E}">
        <p14:creationId xmlns:p14="http://schemas.microsoft.com/office/powerpoint/2010/main" val="200364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latch 156</a:t>
            </a:r>
            <a:r>
              <a:rPr lang="zh-CN" altLang="en-US" smtClean="0"/>
              <a:t>：</a:t>
            </a:r>
            <a:r>
              <a:rPr lang="en-US" altLang="zh-CN" smtClean="0"/>
              <a:t>shared</a:t>
            </a:r>
            <a:r>
              <a:rPr lang="en-US" altLang="zh-CN" baseline="0" smtClean="0"/>
              <a:t> pool</a:t>
            </a:r>
          </a:p>
          <a:p>
            <a:endParaRPr lang="en-US" altLang="zh-CN" smtClean="0"/>
          </a:p>
          <a:p>
            <a:pPr rtl="0" fontAlgn="ctr"/>
            <a:r>
              <a:rPr lang="en-US" sz="1200" kern="1200" smtClean="0">
                <a:solidFill>
                  <a:schemeClr val="tx1"/>
                </a:solidFill>
                <a:latin typeface="Arial" charset="0"/>
                <a:ea typeface="宋体" pitchFamily="2" charset="-122"/>
                <a:cs typeface="+mn-cs"/>
              </a:rPr>
              <a:t>share pool latch </a:t>
            </a:r>
            <a:r>
              <a:rPr lang="zh-CN" altLang="en-US" sz="1200" kern="1200" smtClean="0">
                <a:solidFill>
                  <a:schemeClr val="tx1"/>
                </a:solidFill>
                <a:latin typeface="Arial" charset="0"/>
                <a:ea typeface="宋体" pitchFamily="2" charset="-122"/>
                <a:cs typeface="+mn-cs"/>
              </a:rPr>
              <a:t>用于保护</a:t>
            </a:r>
            <a:r>
              <a:rPr lang="en-US" sz="1200" kern="1200" smtClean="0">
                <a:solidFill>
                  <a:schemeClr val="tx1"/>
                </a:solidFill>
                <a:latin typeface="Arial" charset="0"/>
                <a:ea typeface="宋体" pitchFamily="2" charset="-122"/>
                <a:cs typeface="+mn-cs"/>
              </a:rPr>
              <a:t>shared pool</a:t>
            </a:r>
            <a:r>
              <a:rPr lang="zh-CN" altLang="en-US" sz="1200" kern="1200" smtClean="0">
                <a:solidFill>
                  <a:schemeClr val="tx1"/>
                </a:solidFill>
                <a:latin typeface="Arial" charset="0"/>
                <a:ea typeface="宋体" pitchFamily="2" charset="-122"/>
                <a:cs typeface="+mn-cs"/>
              </a:rPr>
              <a:t>内存</a:t>
            </a:r>
            <a:r>
              <a:rPr lang="en-US" sz="1200" kern="1200" smtClean="0">
                <a:solidFill>
                  <a:schemeClr val="tx1"/>
                </a:solidFill>
                <a:latin typeface="Arial" charset="0"/>
                <a:ea typeface="宋体" pitchFamily="2" charset="-122"/>
                <a:cs typeface="+mn-cs"/>
              </a:rPr>
              <a:t> </a:t>
            </a:r>
            <a:r>
              <a:rPr lang="zh-CN" altLang="en-US" sz="1200" kern="1200" smtClean="0">
                <a:solidFill>
                  <a:schemeClr val="tx1"/>
                </a:solidFill>
                <a:latin typeface="Arial" charset="0"/>
                <a:ea typeface="宋体" pitchFamily="2" charset="-122"/>
                <a:cs typeface="+mn-cs"/>
              </a:rPr>
              <a:t>结构。分配或释放</a:t>
            </a:r>
            <a:r>
              <a:rPr lang="en-US" sz="1200" kern="1200" smtClean="0">
                <a:solidFill>
                  <a:schemeClr val="tx1"/>
                </a:solidFill>
                <a:latin typeface="Arial" charset="0"/>
                <a:ea typeface="宋体" pitchFamily="2" charset="-122"/>
                <a:cs typeface="+mn-cs"/>
              </a:rPr>
              <a:t>shared pool</a:t>
            </a:r>
            <a:r>
              <a:rPr lang="zh-CN" altLang="en-US" sz="1200" kern="1200" smtClean="0">
                <a:solidFill>
                  <a:schemeClr val="tx1"/>
                </a:solidFill>
                <a:latin typeface="Arial" charset="0"/>
                <a:ea typeface="宋体" pitchFamily="2" charset="-122"/>
                <a:cs typeface="+mn-cs"/>
              </a:rPr>
              <a:t>的内存堆的时候，例如，当为以下对象分配空间或将这些对象老化或清出</a:t>
            </a:r>
            <a:r>
              <a:rPr lang="en-US" sz="1200" kern="1200" smtClean="0">
                <a:solidFill>
                  <a:schemeClr val="tx1"/>
                </a:solidFill>
                <a:latin typeface="Arial" charset="0"/>
                <a:ea typeface="宋体" pitchFamily="2" charset="-122"/>
                <a:cs typeface="+mn-cs"/>
              </a:rPr>
              <a:t>shared pool</a:t>
            </a:r>
            <a:r>
              <a:rPr lang="zh-CN" altLang="en-US" sz="1200" kern="1200" smtClean="0">
                <a:solidFill>
                  <a:schemeClr val="tx1"/>
                </a:solidFill>
                <a:latin typeface="Arial" charset="0"/>
                <a:ea typeface="宋体" pitchFamily="2" charset="-122"/>
                <a:cs typeface="+mn-cs"/>
              </a:rPr>
              <a:t>时，必须先取得该</a:t>
            </a:r>
            <a:r>
              <a:rPr lang="en-US" sz="1200" kern="1200" smtClean="0">
                <a:solidFill>
                  <a:schemeClr val="tx1"/>
                </a:solidFill>
                <a:latin typeface="Arial" charset="0"/>
                <a:ea typeface="宋体" pitchFamily="2" charset="-122"/>
                <a:cs typeface="+mn-cs"/>
              </a:rPr>
              <a:t>latch</a:t>
            </a:r>
            <a:r>
              <a:rPr lang="zh-CN" altLang="en-US" sz="1200" kern="1200" smtClean="0">
                <a:solidFill>
                  <a:schemeClr val="tx1"/>
                </a:solidFill>
                <a:latin typeface="Arial" charset="0"/>
                <a:ea typeface="宋体" pitchFamily="2" charset="-122"/>
                <a:cs typeface="+mn-cs"/>
              </a:rPr>
              <a:t>：硬解析的</a:t>
            </a:r>
            <a:r>
              <a:rPr lang="en-US"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a:t>
            </a:r>
            <a:r>
              <a:rPr lang="en-US" sz="1200" kern="1200" smtClean="0">
                <a:solidFill>
                  <a:schemeClr val="tx1"/>
                </a:solidFill>
                <a:latin typeface="Arial" charset="0"/>
                <a:ea typeface="宋体" pitchFamily="2" charset="-122"/>
                <a:cs typeface="+mn-cs"/>
              </a:rPr>
              <a:t>proc</a:t>
            </a:r>
            <a:r>
              <a:rPr lang="zh-CN" altLang="en-US" sz="1200" kern="1200" smtClean="0">
                <a:solidFill>
                  <a:schemeClr val="tx1"/>
                </a:solidFill>
                <a:latin typeface="Arial" charset="0"/>
                <a:ea typeface="宋体" pitchFamily="2" charset="-122"/>
                <a:cs typeface="+mn-cs"/>
              </a:rPr>
              <a:t>、</a:t>
            </a:r>
            <a:r>
              <a:rPr lang="en-US" sz="1200" kern="1200" err="1" smtClean="0">
                <a:solidFill>
                  <a:schemeClr val="tx1"/>
                </a:solidFill>
                <a:latin typeface="Arial" charset="0"/>
                <a:ea typeface="宋体" pitchFamily="2" charset="-122"/>
                <a:cs typeface="+mn-cs"/>
              </a:rPr>
              <a:t>func</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pack</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trig</a:t>
            </a:r>
            <a:r>
              <a:rPr lang="zh-CN" altLang="en-US" sz="1200" kern="1200" smtClean="0">
                <a:solidFill>
                  <a:schemeClr val="tx1"/>
                </a:solidFill>
                <a:latin typeface="Arial" charset="0"/>
                <a:ea typeface="宋体" pitchFamily="2" charset="-122"/>
                <a:cs typeface="+mn-cs"/>
              </a:rPr>
              <a:t>。</a:t>
            </a:r>
            <a:endParaRPr lang="zh-CN" altLang="en-US" smtClean="0"/>
          </a:p>
          <a:p>
            <a:pPr marL="685800" lvl="1" indent="-228600" rtl="0" fontAlgn="ctr">
              <a:buFont typeface="+mj-lt"/>
              <a:buAutoNum type="arabicPeriod"/>
            </a:pPr>
            <a:r>
              <a:rPr lang="en-US" sz="1200" kern="1200" smtClean="0">
                <a:solidFill>
                  <a:schemeClr val="tx1"/>
                </a:solidFill>
                <a:latin typeface="Arial" charset="0"/>
                <a:ea typeface="宋体" pitchFamily="2" charset="-122"/>
                <a:cs typeface="+mn-cs"/>
              </a:rPr>
              <a:t>9i</a:t>
            </a:r>
            <a:r>
              <a:rPr lang="zh-CN" altLang="en-US" sz="1200" kern="1200" smtClean="0">
                <a:solidFill>
                  <a:schemeClr val="tx1"/>
                </a:solidFill>
                <a:latin typeface="Arial" charset="0"/>
                <a:ea typeface="宋体" pitchFamily="2" charset="-122"/>
                <a:cs typeface="+mn-cs"/>
              </a:rPr>
              <a:t>最多可以有</a:t>
            </a:r>
            <a:r>
              <a:rPr lang="en-US" sz="1200" kern="1200" smtClean="0">
                <a:solidFill>
                  <a:schemeClr val="tx1"/>
                </a:solidFill>
                <a:latin typeface="Arial" charset="0"/>
                <a:ea typeface="宋体" pitchFamily="2" charset="-122"/>
                <a:cs typeface="+mn-cs"/>
              </a:rPr>
              <a:t>7</a:t>
            </a:r>
            <a:r>
              <a:rPr lang="zh-CN" altLang="en-US" sz="1200" kern="1200" smtClean="0">
                <a:solidFill>
                  <a:schemeClr val="tx1"/>
                </a:solidFill>
                <a:latin typeface="Arial" charset="0"/>
                <a:ea typeface="宋体" pitchFamily="2" charset="-122"/>
                <a:cs typeface="+mn-cs"/>
              </a:rPr>
              <a:t>个</a:t>
            </a:r>
            <a:r>
              <a:rPr lang="en-US" sz="1200" kern="1200" smtClean="0">
                <a:solidFill>
                  <a:schemeClr val="tx1"/>
                </a:solidFill>
                <a:latin typeface="Arial" charset="0"/>
                <a:ea typeface="宋体" pitchFamily="2" charset="-122"/>
                <a:cs typeface="+mn-cs"/>
              </a:rPr>
              <a:t>child shared pool latch</a:t>
            </a:r>
            <a:r>
              <a:rPr lang="zh-CN" altLang="en-US" sz="1200" kern="1200" smtClean="0">
                <a:solidFill>
                  <a:schemeClr val="tx1"/>
                </a:solidFill>
                <a:latin typeface="Arial" charset="0"/>
                <a:ea typeface="宋体" pitchFamily="2" charset="-122"/>
                <a:cs typeface="+mn-cs"/>
              </a:rPr>
              <a:t>用于保护</a:t>
            </a:r>
            <a:r>
              <a:rPr lang="en-US" sz="1200" kern="1200" smtClean="0">
                <a:solidFill>
                  <a:schemeClr val="tx1"/>
                </a:solidFill>
                <a:latin typeface="Arial" charset="0"/>
                <a:ea typeface="宋体" pitchFamily="2" charset="-122"/>
                <a:cs typeface="+mn-cs"/>
              </a:rPr>
              <a:t>shared pool</a:t>
            </a:r>
            <a:r>
              <a:rPr lang="zh-CN" altLang="en-US" sz="1200" kern="1200" smtClean="0">
                <a:solidFill>
                  <a:schemeClr val="tx1"/>
                </a:solidFill>
                <a:latin typeface="Arial" charset="0"/>
                <a:ea typeface="宋体" pitchFamily="2" charset="-122"/>
                <a:cs typeface="+mn-cs"/>
              </a:rPr>
              <a:t>内存结构。当</a:t>
            </a:r>
            <a:r>
              <a:rPr lang="en-US" sz="1200" kern="1200" err="1" smtClean="0">
                <a:solidFill>
                  <a:schemeClr val="tx1"/>
                </a:solidFill>
                <a:latin typeface="Arial" charset="0"/>
                <a:ea typeface="宋体" pitchFamily="2" charset="-122"/>
                <a:cs typeface="+mn-cs"/>
              </a:rPr>
              <a:t>cpu</a:t>
            </a:r>
            <a:r>
              <a:rPr lang="en-US" sz="1200" kern="1200" smtClean="0">
                <a:solidFill>
                  <a:schemeClr val="tx1"/>
                </a:solidFill>
                <a:latin typeface="Arial" charset="0"/>
                <a:ea typeface="宋体" pitchFamily="2" charset="-122"/>
                <a:cs typeface="+mn-cs"/>
              </a:rPr>
              <a:t>&gt;=4 &amp; </a:t>
            </a:r>
            <a:r>
              <a:rPr lang="en-US" sz="1200" kern="1200" err="1" smtClean="0">
                <a:solidFill>
                  <a:schemeClr val="tx1"/>
                </a:solidFill>
                <a:latin typeface="Arial" charset="0"/>
                <a:ea typeface="宋体" pitchFamily="2" charset="-122"/>
                <a:cs typeface="+mn-cs"/>
              </a:rPr>
              <a:t>shared_pool_size</a:t>
            </a:r>
            <a:r>
              <a:rPr lang="en-US" sz="1200" kern="1200" smtClean="0">
                <a:solidFill>
                  <a:schemeClr val="tx1"/>
                </a:solidFill>
                <a:latin typeface="Arial" charset="0"/>
                <a:ea typeface="宋体" pitchFamily="2" charset="-122"/>
                <a:cs typeface="+mn-cs"/>
              </a:rPr>
              <a:t> &gt; 250MB</a:t>
            </a:r>
            <a:r>
              <a:rPr lang="zh-CN" altLang="en-US" sz="1200" kern="1200" smtClean="0">
                <a:solidFill>
                  <a:schemeClr val="tx1"/>
                </a:solidFill>
                <a:latin typeface="Arial" charset="0"/>
                <a:ea typeface="宋体" pitchFamily="2" charset="-122"/>
                <a:cs typeface="+mn-cs"/>
              </a:rPr>
              <a:t>时，</a:t>
            </a:r>
            <a:r>
              <a:rPr lang="en-US" sz="1200" kern="1200" smtClean="0">
                <a:solidFill>
                  <a:schemeClr val="tx1"/>
                </a:solidFill>
                <a:latin typeface="Arial" charset="0"/>
                <a:ea typeface="宋体" pitchFamily="2" charset="-122"/>
                <a:cs typeface="+mn-cs"/>
              </a:rPr>
              <a:t>9i</a:t>
            </a:r>
            <a:r>
              <a:rPr lang="zh-CN" altLang="en-US" sz="1200" kern="1200" smtClean="0">
                <a:solidFill>
                  <a:schemeClr val="tx1"/>
                </a:solidFill>
                <a:latin typeface="Arial" charset="0"/>
                <a:ea typeface="宋体" pitchFamily="2" charset="-122"/>
                <a:cs typeface="+mn-cs"/>
              </a:rPr>
              <a:t>可能会将</a:t>
            </a:r>
            <a:r>
              <a:rPr lang="en-US" sz="1200" kern="1200" smtClean="0">
                <a:solidFill>
                  <a:schemeClr val="tx1"/>
                </a:solidFill>
                <a:latin typeface="Arial" charset="0"/>
                <a:ea typeface="宋体" pitchFamily="2" charset="-122"/>
                <a:cs typeface="+mn-cs"/>
              </a:rPr>
              <a:t>shared pool</a:t>
            </a:r>
            <a:r>
              <a:rPr lang="zh-CN" altLang="en-US" sz="1200" kern="1200" smtClean="0">
                <a:solidFill>
                  <a:schemeClr val="tx1"/>
                </a:solidFill>
                <a:latin typeface="Arial" charset="0"/>
                <a:ea typeface="宋体" pitchFamily="2" charset="-122"/>
                <a:cs typeface="+mn-cs"/>
              </a:rPr>
              <a:t>分成多个</a:t>
            </a:r>
            <a:r>
              <a:rPr lang="en-US" sz="1200" kern="1200" err="1" smtClean="0">
                <a:solidFill>
                  <a:schemeClr val="tx1"/>
                </a:solidFill>
                <a:latin typeface="Arial" charset="0"/>
                <a:ea typeface="宋体" pitchFamily="2" charset="-122"/>
                <a:cs typeface="+mn-cs"/>
              </a:rPr>
              <a:t>subpools</a:t>
            </a:r>
            <a:r>
              <a:rPr lang="zh-CN" altLang="en-US" sz="1200" kern="1200" smtClean="0">
                <a:solidFill>
                  <a:schemeClr val="tx1"/>
                </a:solidFill>
                <a:latin typeface="Arial" charset="0"/>
                <a:ea typeface="宋体" pitchFamily="2" charset="-122"/>
                <a:cs typeface="+mn-cs"/>
              </a:rPr>
              <a:t>，而每个</a:t>
            </a:r>
            <a:r>
              <a:rPr lang="en-US" sz="1200" kern="1200" err="1" smtClean="0">
                <a:solidFill>
                  <a:schemeClr val="tx1"/>
                </a:solidFill>
                <a:latin typeface="Arial" charset="0"/>
                <a:ea typeface="宋体" pitchFamily="2" charset="-122"/>
                <a:cs typeface="+mn-cs"/>
              </a:rPr>
              <a:t>subpools</a:t>
            </a:r>
            <a:r>
              <a:rPr lang="zh-CN" altLang="en-US" sz="1200" kern="1200" smtClean="0">
                <a:solidFill>
                  <a:schemeClr val="tx1"/>
                </a:solidFill>
                <a:latin typeface="Arial" charset="0"/>
                <a:ea typeface="宋体" pitchFamily="2" charset="-122"/>
                <a:cs typeface="+mn-cs"/>
              </a:rPr>
              <a:t>需要一个</a:t>
            </a:r>
            <a:r>
              <a:rPr lang="en-US" sz="1200" kern="1200" smtClean="0">
                <a:solidFill>
                  <a:schemeClr val="tx1"/>
                </a:solidFill>
                <a:latin typeface="Arial" charset="0"/>
                <a:ea typeface="宋体" pitchFamily="2" charset="-122"/>
                <a:cs typeface="+mn-cs"/>
              </a:rPr>
              <a:t>child shared pool latch</a:t>
            </a:r>
            <a:r>
              <a:rPr lang="zh-CN" altLang="en-US" sz="1200" kern="1200" smtClean="0">
                <a:solidFill>
                  <a:schemeClr val="tx1"/>
                </a:solidFill>
                <a:latin typeface="Arial" charset="0"/>
                <a:ea typeface="宋体" pitchFamily="2" charset="-122"/>
                <a:cs typeface="+mn-cs"/>
              </a:rPr>
              <a:t>来管理。</a:t>
            </a:r>
            <a:endParaRPr lang="en-US" altLang="zh-CN" sz="1200" kern="1200" smtClean="0">
              <a:solidFill>
                <a:schemeClr val="tx1"/>
              </a:solidFill>
              <a:latin typeface="Arial" charset="0"/>
              <a:ea typeface="宋体" pitchFamily="2" charset="-122"/>
              <a:cs typeface="+mn-cs"/>
            </a:endParaRPr>
          </a:p>
          <a:p>
            <a:pPr marL="685800" lvl="1" indent="-228600" rtl="0" fontAlgn="ctr">
              <a:buFont typeface="+mj-lt"/>
              <a:buAutoNum type="arabicPeriod"/>
            </a:pPr>
            <a:r>
              <a:rPr lang="zh-CN" altLang="en-US" sz="1200" kern="1200" smtClean="0">
                <a:solidFill>
                  <a:schemeClr val="tx1"/>
                </a:solidFill>
                <a:latin typeface="Arial" charset="0"/>
                <a:ea typeface="宋体" pitchFamily="2" charset="-122"/>
                <a:cs typeface="+mn-cs"/>
              </a:rPr>
              <a:t>可以通过设置</a:t>
            </a:r>
            <a:r>
              <a:rPr lang="en-US" sz="1200" kern="1200" smtClean="0">
                <a:solidFill>
                  <a:schemeClr val="tx1"/>
                </a:solidFill>
                <a:latin typeface="Arial" charset="0"/>
                <a:ea typeface="宋体" pitchFamily="2" charset="-122"/>
                <a:cs typeface="+mn-cs"/>
              </a:rPr>
              <a:t>_</a:t>
            </a:r>
            <a:r>
              <a:rPr lang="en-US" sz="1200" kern="1200" err="1" smtClean="0">
                <a:solidFill>
                  <a:schemeClr val="tx1"/>
                </a:solidFill>
                <a:latin typeface="Arial" charset="0"/>
                <a:ea typeface="宋体" pitchFamily="2" charset="-122"/>
                <a:cs typeface="+mn-cs"/>
              </a:rPr>
              <a:t>kghdsidx_count</a:t>
            </a:r>
            <a:r>
              <a:rPr lang="zh-CN" altLang="en-US" sz="1200" kern="1200" smtClean="0">
                <a:solidFill>
                  <a:schemeClr val="tx1"/>
                </a:solidFill>
                <a:latin typeface="Arial" charset="0"/>
                <a:ea typeface="宋体" pitchFamily="2" charset="-122"/>
                <a:cs typeface="+mn-cs"/>
              </a:rPr>
              <a:t>来改变</a:t>
            </a:r>
            <a:r>
              <a:rPr lang="en-US" sz="1200" kern="1200" err="1" smtClean="0">
                <a:solidFill>
                  <a:schemeClr val="tx1"/>
                </a:solidFill>
                <a:latin typeface="Arial" charset="0"/>
                <a:ea typeface="宋体" pitchFamily="2" charset="-122"/>
                <a:cs typeface="+mn-cs"/>
              </a:rPr>
              <a:t>subpools</a:t>
            </a:r>
            <a:r>
              <a:rPr lang="zh-CN" altLang="en-US" sz="1200" kern="1200" smtClean="0">
                <a:solidFill>
                  <a:schemeClr val="tx1"/>
                </a:solidFill>
                <a:latin typeface="Arial" charset="0"/>
                <a:ea typeface="宋体" pitchFamily="2" charset="-122"/>
                <a:cs typeface="+mn-cs"/>
              </a:rPr>
              <a:t>个数。</a:t>
            </a:r>
            <a:endParaRPr lang="en-US" altLang="zh-CN" sz="1200" kern="1200" smtClean="0">
              <a:solidFill>
                <a:schemeClr val="tx1"/>
              </a:solidFill>
              <a:latin typeface="Arial" charset="0"/>
              <a:ea typeface="宋体" pitchFamily="2" charset="-122"/>
              <a:cs typeface="+mn-cs"/>
            </a:endParaRPr>
          </a:p>
          <a:p>
            <a:pPr marL="685800" lvl="1" indent="-228600" rtl="0" fontAlgn="ctr">
              <a:buFont typeface="+mj-lt"/>
              <a:buAutoNum type="arabicPeriod"/>
            </a:pPr>
            <a:r>
              <a:rPr lang="zh-CN" altLang="en-US" sz="1200" kern="1200" smtClean="0">
                <a:solidFill>
                  <a:schemeClr val="tx1"/>
                </a:solidFill>
                <a:latin typeface="Arial" charset="0"/>
                <a:ea typeface="宋体" pitchFamily="2" charset="-122"/>
                <a:cs typeface="+mn-cs"/>
              </a:rPr>
              <a:t>如果增加了</a:t>
            </a:r>
            <a:r>
              <a:rPr lang="en-US" sz="1200" kern="1200" smtClean="0">
                <a:solidFill>
                  <a:schemeClr val="tx1"/>
                </a:solidFill>
                <a:latin typeface="Arial" charset="0"/>
                <a:ea typeface="宋体" pitchFamily="2" charset="-122"/>
                <a:cs typeface="+mn-cs"/>
              </a:rPr>
              <a:t>_</a:t>
            </a:r>
            <a:r>
              <a:rPr lang="en-US" sz="1200" kern="1200" err="1" smtClean="0">
                <a:solidFill>
                  <a:schemeClr val="tx1"/>
                </a:solidFill>
                <a:latin typeface="Arial" charset="0"/>
                <a:ea typeface="宋体" pitchFamily="2" charset="-122"/>
                <a:cs typeface="+mn-cs"/>
              </a:rPr>
              <a:t>kghdsidx_count</a:t>
            </a:r>
            <a:r>
              <a:rPr lang="zh-CN" altLang="en-US" sz="1200" kern="1200" smtClean="0">
                <a:solidFill>
                  <a:schemeClr val="tx1"/>
                </a:solidFill>
                <a:latin typeface="Arial" charset="0"/>
                <a:ea typeface="宋体" pitchFamily="2" charset="-122"/>
                <a:cs typeface="+mn-cs"/>
              </a:rPr>
              <a:t>，则注意可能需要相应加大</a:t>
            </a:r>
            <a:r>
              <a:rPr lang="en-US" sz="1200" kern="1200" err="1" smtClean="0">
                <a:solidFill>
                  <a:schemeClr val="tx1"/>
                </a:solidFill>
                <a:latin typeface="Arial" charset="0"/>
                <a:ea typeface="宋体" pitchFamily="2" charset="-122"/>
                <a:cs typeface="+mn-cs"/>
              </a:rPr>
              <a:t>shared_pool_size</a:t>
            </a:r>
            <a:r>
              <a:rPr lang="zh-CN" altLang="en-US" sz="1200" kern="1200" smtClean="0">
                <a:solidFill>
                  <a:schemeClr val="tx1"/>
                </a:solidFill>
                <a:latin typeface="Arial" charset="0"/>
                <a:ea typeface="宋体" pitchFamily="2" charset="-122"/>
                <a:cs typeface="+mn-cs"/>
              </a:rPr>
              <a:t>，否则可能报错误：</a:t>
            </a:r>
            <a:r>
              <a:rPr lang="en-US" altLang="zh-CN" sz="1200" i="1" kern="1200" smtClean="0">
                <a:solidFill>
                  <a:schemeClr val="tx1"/>
                </a:solidFill>
                <a:latin typeface="Arial" charset="0"/>
                <a:ea typeface="宋体" pitchFamily="2" charset="-122"/>
                <a:cs typeface="+mn-cs"/>
              </a:rPr>
              <a:t>ORA-04031: unable to allocate 32 bytes of shared memory ("shared </a:t>
            </a:r>
            <a:r>
              <a:rPr lang="en-US" altLang="zh-CN" sz="1200" i="1" kern="1200" err="1" smtClean="0">
                <a:solidFill>
                  <a:schemeClr val="tx1"/>
                </a:solidFill>
                <a:latin typeface="Arial" charset="0"/>
                <a:ea typeface="宋体" pitchFamily="2" charset="-122"/>
                <a:cs typeface="+mn-cs"/>
              </a:rPr>
              <a:t>pool","</a:t>
            </a:r>
            <a:r>
              <a:rPr lang="en-US" altLang="zh-CN" sz="1200" kern="1200" err="1" smtClean="0">
                <a:solidFill>
                  <a:schemeClr val="tx1"/>
                </a:solidFill>
                <a:latin typeface="Arial" charset="0"/>
                <a:ea typeface="宋体" pitchFamily="2" charset="-122"/>
                <a:cs typeface="+mn-cs"/>
              </a:rPr>
              <a:t>unknown</a:t>
            </a:r>
            <a:r>
              <a:rPr lang="en-US" altLang="zh-CN" sz="1200" kern="1200" smtClean="0">
                <a:solidFill>
                  <a:schemeClr val="tx1"/>
                </a:solidFill>
                <a:latin typeface="Arial" charset="0"/>
                <a:ea typeface="宋体" pitchFamily="2" charset="-122"/>
                <a:cs typeface="+mn-cs"/>
              </a:rPr>
              <a:t> </a:t>
            </a:r>
            <a:r>
              <a:rPr lang="en-US" altLang="zh-CN" sz="1200" kern="1200" err="1" smtClean="0">
                <a:solidFill>
                  <a:schemeClr val="tx1"/>
                </a:solidFill>
                <a:latin typeface="Arial" charset="0"/>
                <a:ea typeface="宋体" pitchFamily="2" charset="-122"/>
                <a:cs typeface="+mn-cs"/>
              </a:rPr>
              <a:t>object","sga</a:t>
            </a:r>
            <a:r>
              <a:rPr lang="en-US" altLang="zh-CN" sz="1200" kern="1200" smtClean="0">
                <a:solidFill>
                  <a:schemeClr val="tx1"/>
                </a:solidFill>
                <a:latin typeface="Arial" charset="0"/>
                <a:ea typeface="宋体" pitchFamily="2" charset="-122"/>
                <a:cs typeface="+mn-cs"/>
              </a:rPr>
              <a:t> heap(5,0)","fixed allocation callback"). </a:t>
            </a:r>
            <a:r>
              <a:rPr lang="zh-CN" altLang="en-US" sz="1200" kern="1200" smtClean="0">
                <a:solidFill>
                  <a:schemeClr val="tx1"/>
                </a:solidFill>
                <a:latin typeface="Arial" charset="0"/>
                <a:ea typeface="宋体" pitchFamily="2" charset="-122"/>
                <a:cs typeface="+mn-cs"/>
              </a:rPr>
              <a:t>这是因为每个</a:t>
            </a:r>
            <a:r>
              <a:rPr lang="en-US" sz="1200" kern="1200" err="1" smtClean="0">
                <a:solidFill>
                  <a:schemeClr val="tx1"/>
                </a:solidFill>
                <a:latin typeface="Arial" charset="0"/>
                <a:ea typeface="宋体" pitchFamily="2" charset="-122"/>
                <a:cs typeface="+mn-cs"/>
              </a:rPr>
              <a:t>subpool</a:t>
            </a:r>
            <a:r>
              <a:rPr lang="zh-CN" altLang="en-US" sz="1200" kern="1200" smtClean="0">
                <a:solidFill>
                  <a:schemeClr val="tx1"/>
                </a:solidFill>
                <a:latin typeface="Arial" charset="0"/>
                <a:ea typeface="宋体" pitchFamily="2" charset="-122"/>
                <a:cs typeface="+mn-cs"/>
              </a:rPr>
              <a:t>都有自己的相关内存结构、</a:t>
            </a:r>
            <a:r>
              <a:rPr lang="en-US" sz="1200" kern="1200" smtClean="0">
                <a:solidFill>
                  <a:schemeClr val="tx1"/>
                </a:solidFill>
                <a:latin typeface="Arial" charset="0"/>
                <a:ea typeface="宋体" pitchFamily="2" charset="-122"/>
                <a:cs typeface="+mn-cs"/>
              </a:rPr>
              <a:t>LRU list</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shared pool latch</a:t>
            </a:r>
            <a:r>
              <a:rPr lang="zh-CN" altLang="en-US" sz="1200" kern="1200" smtClean="0">
                <a:solidFill>
                  <a:schemeClr val="tx1"/>
                </a:solidFill>
                <a:latin typeface="Arial" charset="0"/>
                <a:ea typeface="宋体" pitchFamily="2" charset="-122"/>
                <a:cs typeface="+mn-cs"/>
              </a:rPr>
              <a:t>等</a:t>
            </a:r>
            <a:endParaRPr lang="en-US" altLang="zh-CN" sz="1200" kern="1200" smtClean="0">
              <a:solidFill>
                <a:schemeClr val="tx1"/>
              </a:solidFill>
              <a:latin typeface="Arial" charset="0"/>
              <a:ea typeface="宋体" pitchFamily="2" charset="-122"/>
              <a:cs typeface="+mn-cs"/>
            </a:endParaRPr>
          </a:p>
          <a:p>
            <a:pPr marL="685800" marR="0" lvl="1" indent="-228600" algn="l" defTabSz="914400" rtl="0" eaLnBrk="1" fontAlgn="ctr" latinLnBrk="0" hangingPunct="1">
              <a:lnSpc>
                <a:spcPct val="100000"/>
              </a:lnSpc>
              <a:spcBef>
                <a:spcPct val="30000"/>
              </a:spcBef>
              <a:spcAft>
                <a:spcPct val="0"/>
              </a:spcAft>
              <a:buClrTx/>
              <a:buSzTx/>
              <a:buFont typeface="+mj-lt"/>
              <a:buAutoNum type="arabicPeriod"/>
              <a:tabLst/>
              <a:defRPr/>
            </a:pPr>
            <a:r>
              <a:rPr lang="zh-CN" altLang="en-US" sz="1200" kern="1200" smtClean="0">
                <a:solidFill>
                  <a:schemeClr val="tx1"/>
                </a:solidFill>
                <a:latin typeface="Arial" charset="0"/>
                <a:ea typeface="宋体" pitchFamily="2" charset="-122"/>
                <a:cs typeface="+mn-cs"/>
              </a:rPr>
              <a:t>相关视图：</a:t>
            </a:r>
            <a:r>
              <a:rPr lang="en-US" sz="1200" kern="1200" err="1" smtClean="0">
                <a:solidFill>
                  <a:schemeClr val="tx1"/>
                </a:solidFill>
                <a:latin typeface="Arial" charset="0"/>
                <a:ea typeface="宋体" pitchFamily="2" charset="-122"/>
                <a:cs typeface="+mn-cs"/>
              </a:rPr>
              <a:t>x$kghlu</a:t>
            </a:r>
            <a:r>
              <a:rPr lang="zh-CN" altLang="en-US" sz="1200" kern="1200" smtClean="0">
                <a:solidFill>
                  <a:schemeClr val="tx1"/>
                </a:solidFill>
                <a:latin typeface="Arial" charset="0"/>
                <a:ea typeface="宋体" pitchFamily="2" charset="-122"/>
                <a:cs typeface="+mn-cs"/>
              </a:rPr>
              <a:t>、</a:t>
            </a:r>
            <a:r>
              <a:rPr lang="en-US" sz="1200" kern="1200" err="1" smtClean="0">
                <a:solidFill>
                  <a:schemeClr val="tx1"/>
                </a:solidFill>
                <a:latin typeface="Arial" charset="0"/>
                <a:ea typeface="宋体" pitchFamily="2" charset="-122"/>
                <a:cs typeface="+mn-cs"/>
              </a:rPr>
              <a:t>v$latch_children</a:t>
            </a:r>
            <a:endParaRPr lang="zh-CN" altLang="en-US" smtClean="0"/>
          </a:p>
          <a:p>
            <a:pPr marL="685800" lvl="1" indent="-228600" rtl="0" fontAlgn="ctr">
              <a:buFont typeface="+mj-lt"/>
              <a:buAutoNum type="arabicPeriod"/>
            </a:pPr>
            <a:endParaRPr lang="zh-CN" altLang="en-US" smtClean="0"/>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12</a:t>
            </a:fld>
            <a:endParaRPr lang="en-US" altLang="zh-CN"/>
          </a:p>
        </p:txBody>
      </p:sp>
    </p:spTree>
    <p:extLst>
      <p:ext uri="{BB962C8B-B14F-4D97-AF65-F5344CB8AC3E}">
        <p14:creationId xmlns:p14="http://schemas.microsoft.com/office/powerpoint/2010/main" val="304356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14</a:t>
            </a:fld>
            <a:endParaRPr lang="en-US" altLang="zh-CN"/>
          </a:p>
        </p:txBody>
      </p:sp>
    </p:spTree>
    <p:extLst>
      <p:ext uri="{BB962C8B-B14F-4D97-AF65-F5344CB8AC3E}">
        <p14:creationId xmlns:p14="http://schemas.microsoft.com/office/powerpoint/2010/main" val="206674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
                <a:srgbClr val="000000"/>
              </a:buClr>
            </a:pPr>
            <a:r>
              <a:rPr lang="en-US" altLang="zh-CN" dirty="0" smtClean="0"/>
              <a:t>The Library Cache</a:t>
            </a:r>
          </a:p>
          <a:p>
            <a:pPr lvl="1">
              <a:buClr>
                <a:srgbClr val="000000"/>
              </a:buClr>
              <a:buFont typeface="Arial" pitchFamily="34" charset="0"/>
              <a:buNone/>
            </a:pPr>
            <a:r>
              <a:rPr lang="en-US" altLang="zh-CN" dirty="0" smtClean="0"/>
              <a:t>The primary function of the library cache is to store shared cursors together with their parse tree and execution plan as well as </a:t>
            </a:r>
            <a:r>
              <a:rPr lang="en-US" altLang="zh-CN" dirty="0" err="1" smtClean="0"/>
              <a:t>pseudocode</a:t>
            </a:r>
            <a:r>
              <a:rPr lang="en-US" altLang="zh-CN" dirty="0" smtClean="0"/>
              <a:t> for PL/SQL program units. </a:t>
            </a:r>
          </a:p>
          <a:p>
            <a:pPr lvl="1">
              <a:buClr>
                <a:srgbClr val="000000"/>
              </a:buClr>
              <a:buFont typeface="Arial" pitchFamily="34" charset="0"/>
              <a:buNone/>
            </a:pPr>
            <a:endParaRPr lang="en-US" altLang="zh-CN" dirty="0" smtClean="0"/>
          </a:p>
          <a:p>
            <a:pPr lvl="1">
              <a:buClr>
                <a:srgbClr val="000000"/>
              </a:buClr>
              <a:buFont typeface="Arial" pitchFamily="34" charset="0"/>
              <a:buNone/>
            </a:pPr>
            <a:r>
              <a:rPr lang="en-US" altLang="zh-CN" dirty="0" smtClean="0"/>
              <a:t>In order to create a truly shared environment, there are many more pieces of information that are required: control structures for shared cursors (synonym translations, dependency tables, locks, pins, and so forth), parse tree representation of database objects that are referenced in the SQL statements, and so on.</a:t>
            </a:r>
          </a:p>
          <a:p>
            <a:pPr lvl="1">
              <a:buClr>
                <a:srgbClr val="000000"/>
              </a:buClr>
              <a:buFont typeface="Arial" pitchFamily="34" charset="0"/>
              <a:buNone/>
            </a:pPr>
            <a:endParaRPr lang="en-US" altLang="zh-CN" dirty="0" smtClean="0"/>
          </a:p>
          <a:p>
            <a:pPr lvl="1">
              <a:buClr>
                <a:srgbClr val="000000"/>
              </a:buClr>
              <a:buFont typeface="Arial" pitchFamily="34" charset="0"/>
              <a:buNone/>
            </a:pPr>
            <a:r>
              <a:rPr lang="en-US" altLang="zh-CN" dirty="0" smtClean="0"/>
              <a:t>The information that is stored in the library cache about database objects is actually fetched from the row cache. The library cache stores this information in </a:t>
            </a:r>
            <a:r>
              <a:rPr lang="en-US" altLang="zh-CN" dirty="0" err="1" smtClean="0"/>
              <a:t>denormalized</a:t>
            </a:r>
            <a:r>
              <a:rPr lang="en-US" altLang="zh-CN" dirty="0" smtClean="0"/>
              <a:t> form. When changes are made to these objects in the library cache, they are replicated back to the row cache.</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16</a:t>
            </a:fld>
            <a:endParaRPr lang="en-US" altLang="zh-CN"/>
          </a:p>
        </p:txBody>
      </p:sp>
    </p:spTree>
    <p:extLst>
      <p:ext uri="{BB962C8B-B14F-4D97-AF65-F5344CB8AC3E}">
        <p14:creationId xmlns:p14="http://schemas.microsoft.com/office/powerpoint/2010/main" val="3204675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chunk</a:t>
            </a:r>
            <a:r>
              <a:rPr lang="zh-CN" altLang="en-US" smtClean="0"/>
              <a:t>用于存放</a:t>
            </a:r>
            <a:r>
              <a:rPr lang="en-US" altLang="zh-CN" smtClean="0"/>
              <a:t>cursor</a:t>
            </a:r>
            <a:r>
              <a:rPr lang="zh-CN" altLang="en-US" smtClean="0"/>
              <a:t>等信息时</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17</a:t>
            </a:fld>
            <a:endParaRPr lang="en-US" altLang="zh-CN"/>
          </a:p>
        </p:txBody>
      </p:sp>
    </p:spTree>
    <p:extLst>
      <p:ext uri="{BB962C8B-B14F-4D97-AF65-F5344CB8AC3E}">
        <p14:creationId xmlns:p14="http://schemas.microsoft.com/office/powerpoint/2010/main" val="2368047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mtClean="0"/>
              <a:t>Object handles are placed in linked lists according to a hashing algorithm, which is a function of the object’s </a:t>
            </a:r>
            <a:r>
              <a:rPr lang="en-US" altLang="zh-CN" b="1" smtClean="0"/>
              <a:t>name and namespace</a:t>
            </a:r>
            <a:r>
              <a:rPr lang="en-US" altLang="zh-CN" smtClean="0"/>
              <a:t>.</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mtClean="0"/>
              <a:t>When a process requests an object, the library cache manager applies the hashing algorithm to determine the linked list (hash bucket) to be searched. If the object is in cache, the appropriate object handle will be found. It is possible for the handle to be in memory but the object heaps have been aged out. The object handle will tell us that. In this case, the required object heaps are reloaded. Finally, it is possible that the object handle is not found. </a:t>
            </a:r>
            <a:r>
              <a:rPr lang="en-US" altLang="zh-CN" smtClean="0">
                <a:solidFill>
                  <a:schemeClr val="tx1"/>
                </a:solidFill>
                <a:cs typeface="Times New Roman" pitchFamily="18" charset="0"/>
              </a:rPr>
              <a:t>In this case, a new one must be allocated, it must be populated with the object information, and the object heaps must be loaded.</a:t>
            </a:r>
            <a:r>
              <a:rPr lang="en-US" altLang="zh-CN" smtClean="0">
                <a:solidFill>
                  <a:schemeClr val="tx1"/>
                </a:solidFill>
              </a:rPr>
              <a:t> </a:t>
            </a:r>
            <a:endParaRPr lang="en-GB" altLang="zh-CN" b="0" smtClean="0">
              <a:ea typeface="宋体"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altLang="zh-CN" b="0" smtClean="0">
              <a:ea typeface="宋体"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altLang="zh-CN" b="0" smtClean="0">
                <a:ea typeface="宋体" charset="-122"/>
              </a:rPr>
              <a:t>Every object in the library cache belongs to a namespace Namespaces include:</a:t>
            </a:r>
          </a:p>
          <a:p>
            <a:pPr algn="l">
              <a:spcBef>
                <a:spcPct val="20000"/>
              </a:spcBef>
              <a:buClr>
                <a:schemeClr val="accent2"/>
              </a:buClr>
              <a:buSzPct val="80000"/>
              <a:buFont typeface="Wingdings" pitchFamily="2" charset="2"/>
              <a:buChar char="u"/>
            </a:pPr>
            <a:r>
              <a:rPr lang="en-US" sz="1200" b="0" smtClean="0">
                <a:solidFill>
                  <a:schemeClr val="tx1"/>
                </a:solidFill>
              </a:rPr>
              <a:t>Cursor</a:t>
            </a:r>
          </a:p>
          <a:p>
            <a:pPr algn="l">
              <a:spcBef>
                <a:spcPct val="20000"/>
              </a:spcBef>
              <a:buClr>
                <a:schemeClr val="accent2"/>
              </a:buClr>
              <a:buSzPct val="80000"/>
              <a:buFont typeface="Wingdings" pitchFamily="2" charset="2"/>
              <a:buChar char="u"/>
            </a:pPr>
            <a:r>
              <a:rPr lang="en-US" sz="1200" b="0" smtClean="0">
                <a:solidFill>
                  <a:schemeClr val="tx1"/>
                </a:solidFill>
              </a:rPr>
              <a:t>Table/Procedure</a:t>
            </a:r>
          </a:p>
          <a:p>
            <a:pPr algn="l">
              <a:spcBef>
                <a:spcPct val="20000"/>
              </a:spcBef>
              <a:buClr>
                <a:schemeClr val="accent2"/>
              </a:buClr>
              <a:buSzPct val="80000"/>
              <a:buFont typeface="Wingdings" pitchFamily="2" charset="2"/>
              <a:buChar char="u"/>
            </a:pPr>
            <a:r>
              <a:rPr lang="en-US" sz="1200" b="0" smtClean="0">
                <a:solidFill>
                  <a:schemeClr val="tx1"/>
                </a:solidFill>
              </a:rPr>
              <a:t>Body</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Trigger</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Index</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Cluster</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Object</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Java Source</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Java Resource</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Context Policy</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Publish/Subscribe</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Dimension</a:t>
            </a:r>
            <a:endParaRPr lang="en-US" sz="1200" b="0" smtClean="0">
              <a:solidFill>
                <a:schemeClr val="tx1"/>
              </a:solidFill>
            </a:endParaRP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Application Context</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Stored Outline</a:t>
            </a:r>
          </a:p>
          <a:p>
            <a:pPr algn="l">
              <a:spcBef>
                <a:spcPct val="20000"/>
              </a:spcBef>
              <a:buClr>
                <a:schemeClr val="accent2"/>
              </a:buClr>
              <a:buSzPct val="80000"/>
              <a:buFont typeface="Wingdings" pitchFamily="2" charset="2"/>
              <a:buChar char="u"/>
            </a:pPr>
            <a:r>
              <a:rPr lang="en-GB" altLang="zh-CN" sz="1200" b="0" err="1" smtClean="0">
                <a:solidFill>
                  <a:schemeClr val="tx1"/>
                </a:solidFill>
                <a:ea typeface="宋体" charset="-122"/>
              </a:rPr>
              <a:t>Ruleset</a:t>
            </a:r>
            <a:endParaRPr lang="en-GB" altLang="zh-CN" sz="1200" b="0" smtClean="0">
              <a:solidFill>
                <a:schemeClr val="tx1"/>
              </a:solidFill>
              <a:ea typeface="宋体" charset="-122"/>
            </a:endParaRP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Resource Plan</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Resource Consumer Group</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Subscription</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Location</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Remote Object</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Snapshot Metadata</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Java Shared Data</a:t>
            </a:r>
          </a:p>
          <a:p>
            <a:pPr algn="l">
              <a:spcBef>
                <a:spcPct val="20000"/>
              </a:spcBef>
              <a:buClr>
                <a:schemeClr val="accent2"/>
              </a:buClr>
              <a:buSzPct val="80000"/>
              <a:buFont typeface="Wingdings" pitchFamily="2" charset="2"/>
              <a:buChar char="u"/>
            </a:pPr>
            <a:r>
              <a:rPr lang="en-GB" altLang="zh-CN" sz="1200" b="0" smtClean="0">
                <a:solidFill>
                  <a:schemeClr val="tx1"/>
                </a:solidFill>
                <a:ea typeface="宋体" charset="-122"/>
              </a:rPr>
              <a:t>Security Profile</a:t>
            </a:r>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18</a:t>
            </a:fld>
            <a:endParaRPr lang="en-US" altLang="zh-CN"/>
          </a:p>
        </p:txBody>
      </p:sp>
    </p:spTree>
    <p:extLst>
      <p:ext uri="{BB962C8B-B14F-4D97-AF65-F5344CB8AC3E}">
        <p14:creationId xmlns:p14="http://schemas.microsoft.com/office/powerpoint/2010/main" val="365944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
                <a:srgbClr val="000000"/>
              </a:buClr>
            </a:pPr>
            <a:r>
              <a:rPr lang="en-US" altLang="zh-CN" smtClean="0"/>
              <a:t>Object Handles</a:t>
            </a:r>
          </a:p>
          <a:p>
            <a:pPr lvl="1">
              <a:buClr>
                <a:srgbClr val="000000"/>
              </a:buClr>
              <a:buFont typeface="Arial" charset="0"/>
              <a:buNone/>
            </a:pPr>
            <a:r>
              <a:rPr lang="en-US" altLang="zh-CN" smtClean="0"/>
              <a:t>All objects that are stored in the library cache are accessed by using handles (</a:t>
            </a:r>
            <a:r>
              <a:rPr lang="en-US" altLang="zh-CN" err="1" smtClean="0">
                <a:latin typeface="Courier New" pitchFamily="49" charset="0"/>
              </a:rPr>
              <a:t>kglhd</a:t>
            </a:r>
            <a:r>
              <a:rPr lang="en-US" altLang="zh-CN" smtClean="0"/>
              <a:t>). The handle stores the name of the object, its namespace, some flags that are used to get information about the object (if the object is read-only, remote or local, in CGA memory, marked to be kept pinned in memory, and so on), and statistical information regarding the object. The handle is also used by the library cache to keep a list of all users who have locks, pins, or references to the object as well as those who are waiting to acquire locks or pins on it.</a:t>
            </a:r>
            <a:endParaRPr lang="en-US" altLang="zh-CN" smtClean="0">
              <a:solidFill>
                <a:schemeClr val="tx1"/>
              </a:solidFill>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mtClean="0">
              <a:solidFill>
                <a:schemeClr val="tx1"/>
              </a:solidFill>
            </a:endParaRPr>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19</a:t>
            </a:fld>
            <a:endParaRPr lang="en-US" altLang="zh-CN"/>
          </a:p>
        </p:txBody>
      </p:sp>
    </p:spTree>
    <p:extLst>
      <p:ext uri="{BB962C8B-B14F-4D97-AF65-F5344CB8AC3E}">
        <p14:creationId xmlns:p14="http://schemas.microsoft.com/office/powerpoint/2010/main" val="358051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smtClean="0"/>
              <a:t>db </a:t>
            </a:r>
            <a:r>
              <a:rPr lang="en-US" altLang="zh-CN" err="1" smtClean="0"/>
              <a:t>obj</a:t>
            </a:r>
            <a:r>
              <a:rPr lang="en-US" altLang="zh-CN" smtClean="0"/>
              <a:t> metadata </a:t>
            </a:r>
          </a:p>
          <a:p>
            <a:r>
              <a:rPr lang="en-US" altLang="zh-CN" smtClean="0"/>
              <a:t>	in row cache:</a:t>
            </a:r>
            <a:r>
              <a:rPr lang="zh-CN" altLang="en-US" smtClean="0"/>
              <a:t>库房</a:t>
            </a:r>
            <a:endParaRPr lang="en-US" altLang="zh-CN" smtClean="0"/>
          </a:p>
          <a:p>
            <a:r>
              <a:rPr lang="en-US" altLang="zh-CN" smtClean="0"/>
              <a:t>	fetch</a:t>
            </a:r>
            <a:r>
              <a:rPr lang="en-US" altLang="zh-CN" baseline="0" smtClean="0"/>
              <a:t> from row cache to library cache:</a:t>
            </a:r>
            <a:r>
              <a:rPr lang="zh-CN" altLang="en-US" baseline="0" smtClean="0"/>
              <a:t>车间</a:t>
            </a:r>
            <a:endParaRPr lang="en-US" altLang="zh-CN" baseline="0" smtClean="0"/>
          </a:p>
          <a:p>
            <a:r>
              <a:rPr lang="en-US" altLang="zh-CN" baseline="0" smtClean="0"/>
              <a:t>	metadata</a:t>
            </a:r>
            <a:r>
              <a:rPr lang="zh-CN" altLang="en-US" baseline="0" smtClean="0"/>
              <a:t>在车间使用，并可能会被修改。如果修改了，会被同步会库房。</a:t>
            </a:r>
            <a:endParaRPr lang="en-US" altLang="zh-CN" baseline="0" smtClean="0"/>
          </a:p>
          <a:p>
            <a:endParaRPr lang="en-US" altLang="zh-CN" baseline="0" smtClean="0"/>
          </a:p>
          <a:p>
            <a:r>
              <a:rPr lang="en-US" altLang="zh-CN" smtClean="0"/>
              <a:t>nonexistent objects:</a:t>
            </a:r>
            <a:endParaRPr lang="en-US" altLang="zh-CN" baseline="0" smtClean="0"/>
          </a:p>
          <a:p>
            <a:pPr lvl="1">
              <a:buClr>
                <a:srgbClr val="000000"/>
              </a:buClr>
              <a:buFont typeface="Arial" charset="0"/>
              <a:buNone/>
            </a:pPr>
            <a:r>
              <a:rPr lang="en-US" altLang="zh-CN" smtClean="0"/>
              <a:t>The library cache also implements a concept of nonexistent objects. A nonexistent object is created when a user submits a SQL statement that references an object that does not exist. For example </a:t>
            </a:r>
            <a:r>
              <a:rPr lang="en-US" altLang="zh-CN" smtClean="0">
                <a:latin typeface="Courier New" pitchFamily="49" charset="0"/>
              </a:rPr>
              <a:t>SELECT * FROM HR.EMPLOYEE</a:t>
            </a:r>
            <a:r>
              <a:rPr lang="en-US" altLang="zh-CN" smtClean="0"/>
              <a:t> will cause the creation of a nonexistent object </a:t>
            </a:r>
            <a:r>
              <a:rPr lang="en-US" altLang="zh-CN" smtClean="0">
                <a:latin typeface="Courier New" pitchFamily="49" charset="0"/>
              </a:rPr>
              <a:t>HR.EMPLOYEE</a:t>
            </a:r>
            <a:r>
              <a:rPr lang="en-US" altLang="zh-CN" smtClean="0"/>
              <a:t> in the library cache.</a:t>
            </a:r>
          </a:p>
          <a:p>
            <a:pPr lvl="1">
              <a:buClr>
                <a:srgbClr val="000000"/>
              </a:buClr>
              <a:buFont typeface="Arial" charset="0"/>
              <a:buNone/>
            </a:pPr>
            <a:r>
              <a:rPr lang="en-US" altLang="zh-CN" smtClean="0"/>
              <a:t>These </a:t>
            </a:r>
            <a:r>
              <a:rPr lang="en-US" altLang="zh-CN" err="1" smtClean="0"/>
              <a:t>nonexisting</a:t>
            </a:r>
            <a:r>
              <a:rPr lang="en-US" altLang="zh-CN" smtClean="0"/>
              <a:t> objects are useful to represent negative dependencies. For example, a negative dependency is created when a reference resolves to a public object in the absence of a private object. Consider this scenario: when user </a:t>
            </a:r>
            <a:r>
              <a:rPr lang="en-US" altLang="zh-CN" smtClean="0">
                <a:latin typeface="Courier New" pitchFamily="49" charset="0"/>
              </a:rPr>
              <a:t>JOE</a:t>
            </a:r>
            <a:r>
              <a:rPr lang="en-US" altLang="zh-CN" smtClean="0"/>
              <a:t> parses the statement </a:t>
            </a:r>
            <a:r>
              <a:rPr lang="en-US" altLang="zh-CN" smtClean="0">
                <a:latin typeface="Courier New" pitchFamily="49" charset="0"/>
              </a:rPr>
              <a:t>SELECT * FROM EMPLOYEES</a:t>
            </a:r>
            <a:r>
              <a:rPr lang="en-US" altLang="zh-CN" smtClean="0"/>
              <a:t>, the library cache manager tries to find </a:t>
            </a:r>
            <a:r>
              <a:rPr lang="en-US" altLang="zh-CN" smtClean="0">
                <a:latin typeface="Courier New" pitchFamily="49" charset="0"/>
              </a:rPr>
              <a:t>JOE.EMPLOYEES</a:t>
            </a:r>
            <a:r>
              <a:rPr lang="en-US" altLang="zh-CN" smtClean="0"/>
              <a:t>. If it does not exist, it then tries </a:t>
            </a:r>
            <a:r>
              <a:rPr lang="en-US" altLang="zh-CN" smtClean="0">
                <a:latin typeface="Courier New" pitchFamily="49" charset="0"/>
              </a:rPr>
              <a:t>PUBLIC.EMPLOYEES</a:t>
            </a:r>
            <a:r>
              <a:rPr lang="en-US" altLang="zh-CN" smtClean="0"/>
              <a:t>. If this exists, then the cursor has a negative dependency on </a:t>
            </a:r>
            <a:r>
              <a:rPr lang="en-US" altLang="zh-CN" smtClean="0">
                <a:latin typeface="Courier New" pitchFamily="49" charset="0"/>
              </a:rPr>
              <a:t>JOE.EMPLOYEES</a:t>
            </a:r>
            <a:r>
              <a:rPr lang="en-US" altLang="zh-CN" smtClean="0"/>
              <a:t> and a positive dependency on </a:t>
            </a:r>
            <a:r>
              <a:rPr lang="en-US" altLang="zh-CN" smtClean="0">
                <a:latin typeface="Courier New" pitchFamily="49" charset="0"/>
              </a:rPr>
              <a:t>PUBLIC.EMPLOYEES</a:t>
            </a:r>
            <a:r>
              <a:rPr lang="en-US" altLang="zh-CN" smtClean="0"/>
              <a:t>. This cursor will run without a problem.</a:t>
            </a:r>
          </a:p>
          <a:p>
            <a:pPr lvl="1">
              <a:buClr>
                <a:srgbClr val="000000"/>
              </a:buClr>
              <a:buFont typeface="Arial" charset="0"/>
              <a:buNone/>
            </a:pPr>
            <a:r>
              <a:rPr lang="en-US" altLang="zh-CN" smtClean="0"/>
              <a:t>However, if </a:t>
            </a:r>
            <a:r>
              <a:rPr lang="en-US" altLang="zh-CN" smtClean="0">
                <a:latin typeface="Courier New" pitchFamily="49" charset="0"/>
              </a:rPr>
              <a:t>JOE</a:t>
            </a:r>
            <a:r>
              <a:rPr lang="en-US" altLang="zh-CN" smtClean="0"/>
              <a:t> later creates </a:t>
            </a:r>
            <a:r>
              <a:rPr lang="en-US" altLang="zh-CN" smtClean="0">
                <a:latin typeface="Courier New" pitchFamily="49" charset="0"/>
              </a:rPr>
              <a:t>JOE.EMPLOYEES</a:t>
            </a:r>
            <a:r>
              <a:rPr lang="en-US" altLang="zh-CN" smtClean="0"/>
              <a:t>, then the cursor is invalidated (as a result of the negative dependency) causing it to be recompiled to use the private </a:t>
            </a:r>
            <a:r>
              <a:rPr lang="en-US" altLang="zh-CN" smtClean="0">
                <a:latin typeface="Courier New" pitchFamily="49" charset="0"/>
              </a:rPr>
              <a:t>EMPLOYEES</a:t>
            </a:r>
            <a:r>
              <a:rPr lang="en-US" altLang="zh-CN" smtClean="0"/>
              <a:t>.</a:t>
            </a:r>
          </a:p>
          <a:p>
            <a:endParaRPr lang="en-US" altLang="zh-CN" baseline="0" smtClean="0"/>
          </a:p>
          <a:p>
            <a:r>
              <a:rPr lang="en-US" altLang="zh-CN" baseline="0" smtClean="0"/>
              <a:t>transient </a:t>
            </a:r>
            <a:r>
              <a:rPr lang="en-US" altLang="zh-CN" baseline="0" err="1" smtClean="0"/>
              <a:t>obj</a:t>
            </a:r>
            <a:r>
              <a:rPr lang="zh-CN" altLang="en-US" baseline="0" smtClean="0"/>
              <a:t>：</a:t>
            </a:r>
            <a:endParaRPr lang="en-US" altLang="zh-CN" baseline="0" smtClean="0"/>
          </a:p>
          <a:p>
            <a:pPr lvl="2"/>
            <a:r>
              <a:rPr lang="en-US" altLang="zh-CN" sz="800" baseline="0" smtClean="0"/>
              <a:t>BUCKET 116290:</a:t>
            </a:r>
          </a:p>
          <a:p>
            <a:pPr lvl="2"/>
            <a:r>
              <a:rPr lang="en-US" altLang="zh-CN" sz="800" baseline="0" smtClean="0"/>
              <a:t>  LIBRARY OBJECT HANDLE: handle=697bc5e0</a:t>
            </a:r>
          </a:p>
          <a:p>
            <a:pPr lvl="2"/>
            <a:r>
              <a:rPr lang="en-US" altLang="zh-CN" sz="800" baseline="0" smtClean="0"/>
              <a:t>  name=C.TEST </a:t>
            </a:r>
          </a:p>
          <a:p>
            <a:pPr lvl="2"/>
            <a:r>
              <a:rPr lang="en-US" altLang="zh-CN" sz="800" baseline="0" smtClean="0"/>
              <a:t>  hash=dc61c642 timestamp=NULL</a:t>
            </a:r>
          </a:p>
          <a:p>
            <a:pPr lvl="2"/>
            <a:r>
              <a:rPr lang="en-US" altLang="zh-CN" sz="800" baseline="0" smtClean="0"/>
              <a:t>  namespace=TABL/PRCD/TYPE flags=KGHP/TIM/SML/[02000000]</a:t>
            </a:r>
          </a:p>
          <a:p>
            <a:pPr lvl="2"/>
            <a:r>
              <a:rPr lang="en-US" altLang="zh-CN" sz="800" baseline="0" smtClean="0"/>
              <a:t>  </a:t>
            </a:r>
            <a:r>
              <a:rPr lang="en-US" altLang="zh-CN" sz="800" baseline="0" err="1" smtClean="0"/>
              <a:t>kkkk-dddd-llll</a:t>
            </a:r>
            <a:r>
              <a:rPr lang="en-US" altLang="zh-CN" sz="800" baseline="0" smtClean="0"/>
              <a:t>=0000-0001-0001 lock=0 pin=0 latch#=5</a:t>
            </a:r>
          </a:p>
          <a:p>
            <a:pPr lvl="2"/>
            <a:r>
              <a:rPr lang="en-US" altLang="zh-CN" sz="800" baseline="0" smtClean="0"/>
              <a:t>  </a:t>
            </a:r>
            <a:r>
              <a:rPr lang="en-US" altLang="zh-CN" sz="800" baseline="0" err="1" smtClean="0"/>
              <a:t>lwt</a:t>
            </a:r>
            <a:r>
              <a:rPr lang="en-US" altLang="zh-CN" sz="800" baseline="0" smtClean="0"/>
              <a:t>=697BC5F8[697BC5F8,697BC5F8] </a:t>
            </a:r>
            <a:r>
              <a:rPr lang="en-US" altLang="zh-CN" sz="800" baseline="0" err="1" smtClean="0"/>
              <a:t>ltm</a:t>
            </a:r>
            <a:r>
              <a:rPr lang="en-US" altLang="zh-CN" sz="800" baseline="0" smtClean="0"/>
              <a:t>=697BC600[697BC600,697BC600]</a:t>
            </a:r>
          </a:p>
          <a:p>
            <a:pPr lvl="2"/>
            <a:r>
              <a:rPr lang="en-US" altLang="zh-CN" sz="800" baseline="0" smtClean="0"/>
              <a:t>  </a:t>
            </a:r>
            <a:r>
              <a:rPr lang="en-US" altLang="zh-CN" sz="800" baseline="0" err="1" smtClean="0"/>
              <a:t>pwt</a:t>
            </a:r>
            <a:r>
              <a:rPr lang="en-US" altLang="zh-CN" sz="800" baseline="0" smtClean="0"/>
              <a:t>=697BC610[697BC610,697BC610] </a:t>
            </a:r>
            <a:r>
              <a:rPr lang="en-US" altLang="zh-CN" sz="800" baseline="0" err="1" smtClean="0"/>
              <a:t>ptm</a:t>
            </a:r>
            <a:r>
              <a:rPr lang="en-US" altLang="zh-CN" sz="800" baseline="0" smtClean="0"/>
              <a:t>=697BC668[697BC668,697BC668]</a:t>
            </a:r>
          </a:p>
          <a:p>
            <a:pPr lvl="2"/>
            <a:r>
              <a:rPr lang="en-US" altLang="zh-CN" sz="800" baseline="0" smtClean="0"/>
              <a:t>  ref=697BC5E8[697BC5E8, 697BC5E8] </a:t>
            </a:r>
            <a:r>
              <a:rPr lang="en-US" altLang="zh-CN" sz="800" baseline="0" err="1" smtClean="0"/>
              <a:t>lnd</a:t>
            </a:r>
            <a:r>
              <a:rPr lang="en-US" altLang="zh-CN" sz="800" baseline="0" smtClean="0"/>
              <a:t>=697BC674[696F55D8,6970637C]</a:t>
            </a:r>
          </a:p>
          <a:p>
            <a:pPr lvl="2"/>
            <a:r>
              <a:rPr lang="en-US" altLang="zh-CN" sz="800" baseline="0" smtClean="0"/>
              <a:t>    LIBRARY OBJECT: object=697fa5b0</a:t>
            </a:r>
          </a:p>
          <a:p>
            <a:pPr lvl="2"/>
            <a:r>
              <a:rPr lang="en-US" altLang="zh-CN" sz="800" baseline="0" smtClean="0"/>
              <a:t>    flags=NEX[0002] </a:t>
            </a:r>
            <a:r>
              <a:rPr lang="en-US" altLang="zh-CN" sz="800" baseline="0" err="1" smtClean="0"/>
              <a:t>pflags</a:t>
            </a:r>
            <a:r>
              <a:rPr lang="en-US" altLang="zh-CN" sz="800" baseline="0" smtClean="0"/>
              <a:t>= [00] status=VALD load=0</a:t>
            </a:r>
          </a:p>
          <a:p>
            <a:pPr lvl="2"/>
            <a:r>
              <a:rPr lang="en-US" altLang="zh-CN" sz="800" baseline="0" smtClean="0"/>
              <a:t>    DATA BLOCKS:</a:t>
            </a:r>
          </a:p>
          <a:p>
            <a:pPr lvl="2"/>
            <a:r>
              <a:rPr lang="en-US" altLang="zh-CN" sz="800" baseline="0" smtClean="0"/>
              <a:t>    data#     heap  pointer status pins change</a:t>
            </a:r>
          </a:p>
          <a:p>
            <a:pPr lvl="2"/>
            <a:r>
              <a:rPr lang="en-US" altLang="zh-CN" sz="800" baseline="0" smtClean="0"/>
              <a:t>    ----- -------- -------- ------ ---- ------</a:t>
            </a:r>
          </a:p>
          <a:p>
            <a:pPr lvl="2"/>
            <a:r>
              <a:rPr lang="en-US" altLang="zh-CN" sz="800" baseline="0" smtClean="0"/>
              <a:t>        0 697fafc8 697fa638 I/-/A     0 NONE  </a:t>
            </a:r>
          </a:p>
          <a:p>
            <a:pPr lvl="2"/>
            <a:r>
              <a:rPr lang="en-US" altLang="zh-CN" sz="800" baseline="0" smtClean="0"/>
              <a:t>  BUCKET 116290 total object count=1</a:t>
            </a:r>
          </a:p>
          <a:p>
            <a:pPr lvl="2"/>
            <a:endParaRPr lang="en-US" altLang="zh-CN" sz="800" baseline="0" smtClean="0"/>
          </a:p>
          <a:p>
            <a:endParaRPr lang="en-US" altLang="zh-CN" baseline="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20</a:t>
            </a:fld>
            <a:endParaRPr lang="en-US" altLang="zh-CN"/>
          </a:p>
        </p:txBody>
      </p:sp>
    </p:spTree>
    <p:extLst>
      <p:ext uri="{BB962C8B-B14F-4D97-AF65-F5344CB8AC3E}">
        <p14:creationId xmlns:p14="http://schemas.microsoft.com/office/powerpoint/2010/main" val="802486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buClr>
                <a:srgbClr val="000000"/>
              </a:buClr>
            </a:pPr>
            <a:r>
              <a:rPr lang="en-US" altLang="zh-CN" smtClean="0"/>
              <a:t>Object Heaps</a:t>
            </a:r>
          </a:p>
          <a:p>
            <a:pPr lvl="1">
              <a:buClr>
                <a:srgbClr val="000000"/>
              </a:buClr>
              <a:buFont typeface="Arial" charset="0"/>
              <a:buNone/>
            </a:pPr>
            <a:r>
              <a:rPr lang="en-US" altLang="zh-CN" smtClean="0"/>
              <a:t>The heaps are allocated and defined by the calling server processes. The set of heaps that are associated with an object depend on the type of object. Not all heaps will be defined for all objects. Every object has heap 0, but the existence of the rest of the heaps depends on the object in question. </a:t>
            </a:r>
          </a:p>
          <a:p>
            <a:pPr lvl="1">
              <a:buClr>
                <a:srgbClr val="000000"/>
              </a:buClr>
              <a:buFont typeface="Arial" charset="0"/>
              <a:buNone/>
            </a:pPr>
            <a:r>
              <a:rPr lang="en-US" altLang="zh-CN" smtClean="0"/>
              <a:t>For example</a:t>
            </a:r>
            <a:r>
              <a:rPr lang="zh-CN" altLang="en-US" smtClean="0"/>
              <a:t>：</a:t>
            </a:r>
            <a:endParaRPr lang="en-US" altLang="zh-CN" smtClean="0"/>
          </a:p>
          <a:p>
            <a:pPr lvl="1">
              <a:buClr>
                <a:srgbClr val="000000"/>
              </a:buClr>
              <a:buFont typeface="Arial" charset="0"/>
              <a:buNone/>
            </a:pPr>
            <a:r>
              <a:rPr lang="en-US" altLang="zh-CN" smtClean="0"/>
              <a:t>	SQL cursor has heaps 1 and 6, </a:t>
            </a:r>
          </a:p>
          <a:p>
            <a:pPr lvl="1">
              <a:buClr>
                <a:srgbClr val="000000"/>
              </a:buClr>
              <a:buFont typeface="Arial" charset="0"/>
              <a:buNone/>
            </a:pPr>
            <a:r>
              <a:rPr lang="en-US" altLang="zh-CN" smtClean="0"/>
              <a:t>	PL/SQL procedure may have heaps 1, 2, 3, and 4.</a:t>
            </a:r>
          </a:p>
          <a:p>
            <a:pPr lvl="1">
              <a:buClr>
                <a:srgbClr val="000000"/>
              </a:buClr>
              <a:buFont typeface="Arial" charset="0"/>
              <a:buNone/>
            </a:pPr>
            <a:r>
              <a:rPr lang="en-US" altLang="zh-CN" smtClean="0"/>
              <a:t>The heaps may be allocated in the SGA, PGA, or CGA depending on usage. However, if a heap is already allocated in shared memory, then it will not be </a:t>
            </a:r>
            <a:r>
              <a:rPr lang="en-US" altLang="zh-CN" err="1" smtClean="0"/>
              <a:t>deallocated</a:t>
            </a:r>
            <a:r>
              <a:rPr lang="en-US" altLang="zh-CN" smtClean="0"/>
              <a:t> and reallocated in private memory. </a:t>
            </a:r>
          </a:p>
          <a:p>
            <a:pPr lvl="1">
              <a:buClr>
                <a:srgbClr val="000000"/>
              </a:buClr>
              <a:buFont typeface="Arial" charset="0"/>
              <a:buNone/>
            </a:pPr>
            <a:r>
              <a:rPr lang="en-US" altLang="zh-CN" smtClean="0"/>
              <a:t>Heap 0 is always allocated in SGA memory. </a:t>
            </a:r>
          </a:p>
          <a:p>
            <a:pPr lvl="1">
              <a:buClr>
                <a:srgbClr val="000000"/>
              </a:buClr>
              <a:buFont typeface="Arial" charset="0"/>
              <a:buNone/>
            </a:pPr>
            <a:r>
              <a:rPr lang="en-US" altLang="zh-CN" smtClean="0"/>
              <a:t>The data block structure for a heap, stored in heap 0, contains a pointer to the first data block that is allocated for the heap, a status indicator, the pin under which the heap is loaded, and so on. </a:t>
            </a:r>
          </a:p>
          <a:p>
            <a:pPr lvl="1">
              <a:buClr>
                <a:srgbClr val="000000"/>
              </a:buClr>
              <a:buFont typeface="Arial" charset="0"/>
              <a:buNone/>
            </a:pPr>
            <a:r>
              <a:rPr lang="en-US" altLang="zh-CN" smtClean="0"/>
              <a:t>The following are the heaps currently used:</a:t>
            </a:r>
          </a:p>
          <a:p>
            <a:pPr lvl="2">
              <a:spcBef>
                <a:spcPct val="20000"/>
              </a:spcBef>
              <a:buClr>
                <a:srgbClr val="000000"/>
              </a:buClr>
              <a:buFont typeface="Arial" charset="0"/>
              <a:buChar char="•"/>
            </a:pPr>
            <a:r>
              <a:rPr lang="en-US" altLang="zh-CN" smtClean="0"/>
              <a:t>Heap 0 (Object): Stores the object structure</a:t>
            </a:r>
          </a:p>
          <a:p>
            <a:pPr lvl="2">
              <a:spcBef>
                <a:spcPct val="20000"/>
              </a:spcBef>
              <a:buClr>
                <a:srgbClr val="000000"/>
              </a:buClr>
              <a:buFont typeface="Arial" charset="0"/>
              <a:buChar char="•"/>
            </a:pPr>
            <a:r>
              <a:rPr lang="en-US" altLang="zh-CN" smtClean="0"/>
              <a:t>Heap 1 (Source): Stored the source code for a PL/SQL object</a:t>
            </a:r>
          </a:p>
          <a:p>
            <a:pPr lvl="2">
              <a:spcBef>
                <a:spcPct val="20000"/>
              </a:spcBef>
              <a:buClr>
                <a:srgbClr val="000000"/>
              </a:buClr>
              <a:buFont typeface="Arial" charset="0"/>
              <a:buChar char="•"/>
            </a:pPr>
            <a:r>
              <a:rPr lang="en-US" altLang="zh-CN" smtClean="0"/>
              <a:t>Heap 2 (Diana) : Contains the DIANA (Parse tree metadata) for a PL/SQL object</a:t>
            </a:r>
          </a:p>
          <a:p>
            <a:pPr lvl="2">
              <a:spcBef>
                <a:spcPct val="20000"/>
              </a:spcBef>
              <a:buClr>
                <a:srgbClr val="000000"/>
              </a:buClr>
              <a:buFont typeface="Arial" charset="0"/>
              <a:buChar char="•"/>
            </a:pPr>
            <a:r>
              <a:rPr lang="en-US" altLang="zh-CN" smtClean="0"/>
              <a:t>Heap 3 (</a:t>
            </a:r>
            <a:r>
              <a:rPr lang="en-US" altLang="zh-CN" err="1" smtClean="0"/>
              <a:t>Pcode</a:t>
            </a:r>
            <a:r>
              <a:rPr lang="en-US" altLang="zh-CN" smtClean="0"/>
              <a:t>): Stores the </a:t>
            </a:r>
            <a:r>
              <a:rPr lang="en-US" altLang="zh-CN" err="1" smtClean="0"/>
              <a:t>pseudocode</a:t>
            </a:r>
            <a:r>
              <a:rPr lang="en-US" altLang="zh-CN" smtClean="0"/>
              <a:t> for a PL/SQL object</a:t>
            </a:r>
          </a:p>
          <a:p>
            <a:pPr lvl="2">
              <a:spcBef>
                <a:spcPct val="20000"/>
              </a:spcBef>
              <a:buClr>
                <a:srgbClr val="000000"/>
              </a:buClr>
              <a:buFont typeface="Arial" charset="0"/>
              <a:buChar char="•"/>
            </a:pPr>
            <a:r>
              <a:rPr lang="en-US" altLang="zh-CN" smtClean="0"/>
              <a:t>Heap 4 (</a:t>
            </a:r>
            <a:r>
              <a:rPr lang="en-US" altLang="zh-CN" err="1" smtClean="0"/>
              <a:t>Mcode</a:t>
            </a:r>
            <a:r>
              <a:rPr lang="en-US" altLang="zh-CN" smtClean="0"/>
              <a:t>): Machine-dependent </a:t>
            </a:r>
            <a:r>
              <a:rPr lang="en-US" altLang="zh-CN" err="1" smtClean="0"/>
              <a:t>pseudocode</a:t>
            </a:r>
            <a:r>
              <a:rPr lang="en-US" altLang="zh-CN" smtClean="0"/>
              <a:t> for a PL/SQL object</a:t>
            </a:r>
          </a:p>
          <a:p>
            <a:pPr lvl="2">
              <a:buClr>
                <a:srgbClr val="000000"/>
              </a:buClr>
              <a:buFont typeface="Arial" charset="0"/>
              <a:buChar char="•"/>
            </a:pPr>
            <a:r>
              <a:rPr lang="en-US" altLang="zh-CN" smtClean="0"/>
              <a:t>Heap 5 (Errors): Stores compilation errors</a:t>
            </a:r>
          </a:p>
          <a:p>
            <a:pPr lvl="2">
              <a:buClr>
                <a:srgbClr val="000000"/>
              </a:buClr>
              <a:buFont typeface="Arial" charset="0"/>
              <a:buChar char="•"/>
            </a:pPr>
            <a:r>
              <a:rPr lang="en-US" altLang="zh-CN" smtClean="0"/>
              <a:t>Heap 6 (SQL Context): Contains context information for a shared cursor object</a:t>
            </a:r>
          </a:p>
          <a:p>
            <a:pPr lvl="2">
              <a:buClr>
                <a:srgbClr val="000000"/>
              </a:buClr>
              <a:buFont typeface="Arial" charset="0"/>
              <a:buChar char="•"/>
            </a:pPr>
            <a:r>
              <a:rPr lang="en-US" altLang="zh-CN" smtClean="0"/>
              <a:t>Heap 7: Free (not used)</a:t>
            </a:r>
          </a:p>
          <a:p>
            <a:pPr lvl="2">
              <a:buClr>
                <a:srgbClr val="000000"/>
              </a:buClr>
              <a:buFont typeface="Arial" charset="0"/>
              <a:buChar char="•"/>
            </a:pPr>
            <a:r>
              <a:rPr lang="en-US" altLang="zh-CN" smtClean="0"/>
              <a:t>Heaps 8–11: Subordinate heaps that are used for different purposes depending on the object</a:t>
            </a:r>
          </a:p>
          <a:p>
            <a:pPr lvl="1">
              <a:spcAft>
                <a:spcPct val="25000"/>
              </a:spcAft>
              <a:buClr>
                <a:srgbClr val="000000"/>
              </a:buClr>
              <a:buFont typeface="Arial" charset="0"/>
              <a:buNone/>
            </a:pPr>
            <a:r>
              <a:rPr lang="en-US" altLang="zh-CN" smtClean="0"/>
              <a:t>The following table determines what data is loaded in which piece:</a:t>
            </a:r>
          </a:p>
          <a:p>
            <a:pPr lvl="1">
              <a:buClr>
                <a:srgbClr val="000000"/>
              </a:buClr>
              <a:buFont typeface="Arial" charset="0"/>
              <a:buNone/>
            </a:pPr>
            <a:r>
              <a:rPr lang="en-US" altLang="zh-CN" sz="1100" smtClean="0">
                <a:latin typeface="Courier New" pitchFamily="49" charset="0"/>
              </a:rPr>
              <a:t>Data TL VW SQ SY IN CL PR FN PK PB CS TR AB TY TB</a:t>
            </a:r>
          </a:p>
          <a:p>
            <a:pPr lvl="1">
              <a:spcBef>
                <a:spcPct val="0"/>
              </a:spcBef>
              <a:buClr>
                <a:srgbClr val="000000"/>
              </a:buClr>
              <a:buFont typeface="Arial" charset="0"/>
              <a:buNone/>
            </a:pPr>
            <a:r>
              <a:rPr lang="en-US" altLang="zh-CN" sz="1100" smtClean="0">
                <a:latin typeface="Courier New" pitchFamily="49" charset="0"/>
              </a:rPr>
              <a:t>---- -- -- -- -- -- -- -- -- -- -- -- -- -- -- --</a:t>
            </a:r>
          </a:p>
          <a:p>
            <a:pPr lvl="2">
              <a:buClr>
                <a:srgbClr val="000000"/>
              </a:buClr>
              <a:buFont typeface="Arial" charset="0"/>
              <a:buNone/>
            </a:pPr>
            <a:r>
              <a:rPr lang="en-US" altLang="zh-CN" sz="1100" smtClean="0">
                <a:latin typeface="Courier New" pitchFamily="49" charset="0"/>
              </a:rPr>
              <a:t>0 ob ob ob ob ob ob ob ob ob ob ob ob ob ob ob</a:t>
            </a:r>
          </a:p>
          <a:p>
            <a:pPr lvl="2">
              <a:buClr>
                <a:srgbClr val="000000"/>
              </a:buClr>
              <a:buFont typeface="Arial" charset="0"/>
              <a:buNone/>
            </a:pPr>
            <a:r>
              <a:rPr lang="en-US" altLang="zh-CN" sz="1100" smtClean="0">
                <a:latin typeface="Courier New" pitchFamily="49" charset="0"/>
              </a:rPr>
              <a:t>1 so so so so       so so so so       so so so</a:t>
            </a:r>
          </a:p>
          <a:p>
            <a:pPr lvl="2">
              <a:buClr>
                <a:srgbClr val="000000"/>
              </a:buClr>
              <a:buFont typeface="Arial" charset="0"/>
              <a:buNone/>
            </a:pPr>
            <a:r>
              <a:rPr lang="en-US" altLang="zh-CN" sz="1100" smtClean="0">
                <a:latin typeface="Courier New" pitchFamily="49" charset="0"/>
              </a:rPr>
              <a:t>2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r>
              <a:rPr lang="en-US" altLang="zh-CN" sz="1100" smtClean="0">
                <a:latin typeface="Courier New" pitchFamily="49" charset="0"/>
              </a:rPr>
              <a:t> </a:t>
            </a:r>
            <a:r>
              <a:rPr lang="en-US" altLang="zh-CN" sz="1100" err="1" smtClean="0">
                <a:latin typeface="Courier New" pitchFamily="49" charset="0"/>
              </a:rPr>
              <a:t>di</a:t>
            </a:r>
            <a:endParaRPr lang="en-US" altLang="zh-CN" sz="1100" smtClean="0">
              <a:latin typeface="Courier New" pitchFamily="49" charset="0"/>
            </a:endParaRPr>
          </a:p>
          <a:p>
            <a:pPr lvl="2">
              <a:buClr>
                <a:srgbClr val="000000"/>
              </a:buClr>
              <a:buFont typeface="Arial" charset="0"/>
              <a:buNone/>
            </a:pPr>
            <a:r>
              <a:rPr lang="en-US" altLang="zh-CN" sz="1100" smtClean="0">
                <a:latin typeface="Courier New" pitchFamily="49" charset="0"/>
              </a:rPr>
              <a:t>3 </a:t>
            </a:r>
            <a:r>
              <a:rPr lang="en-US" altLang="zh-CN" sz="1100" err="1" smtClean="0">
                <a:latin typeface="Courier New" pitchFamily="49" charset="0"/>
              </a:rPr>
              <a:t>cs</a:t>
            </a:r>
            <a:r>
              <a:rPr lang="en-US" altLang="zh-CN" sz="1100" smtClean="0">
                <a:latin typeface="Courier New" pitchFamily="49" charset="0"/>
              </a:rPr>
              <a:t>                pc pc pc pc       pc pc pc</a:t>
            </a:r>
          </a:p>
          <a:p>
            <a:pPr lvl="2">
              <a:buClr>
                <a:srgbClr val="000000"/>
              </a:buClr>
              <a:buFont typeface="Arial" charset="0"/>
              <a:buNone/>
            </a:pPr>
            <a:r>
              <a:rPr lang="en-US" altLang="zh-CN" sz="1100" smtClean="0">
                <a:latin typeface="Courier New" pitchFamily="49" charset="0"/>
              </a:rPr>
              <a:t>4                   mp mp mp mp       mp mp mp</a:t>
            </a:r>
          </a:p>
          <a:p>
            <a:pPr lvl="2">
              <a:buClr>
                <a:srgbClr val="000000"/>
              </a:buClr>
              <a:buFont typeface="Arial" charset="0"/>
              <a:buNone/>
            </a:pPr>
            <a:r>
              <a:rPr lang="en-US" altLang="zh-CN" sz="1100" smtClean="0">
                <a:latin typeface="Courier New" pitchFamily="49" charset="0"/>
              </a:rPr>
              <a:t>5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r>
              <a:rPr lang="en-US" altLang="zh-CN" sz="1100" smtClean="0">
                <a:latin typeface="Courier New" pitchFamily="49" charset="0"/>
              </a:rPr>
              <a:t> </a:t>
            </a:r>
            <a:r>
              <a:rPr lang="en-US" altLang="zh-CN" sz="1100" err="1" smtClean="0">
                <a:latin typeface="Courier New" pitchFamily="49" charset="0"/>
              </a:rPr>
              <a:t>er</a:t>
            </a:r>
            <a:endParaRPr lang="en-US" altLang="zh-CN" sz="1100" smtClean="0">
              <a:latin typeface="Courier New" pitchFamily="49" charset="0"/>
            </a:endParaRPr>
          </a:p>
          <a:p>
            <a:pPr lvl="2">
              <a:buClr>
                <a:srgbClr val="000000"/>
              </a:buClr>
              <a:buFont typeface="Arial" charset="0"/>
              <a:buNone/>
            </a:pPr>
            <a:r>
              <a:rPr lang="en-US" altLang="zh-CN" sz="1100" smtClean="0">
                <a:latin typeface="Courier New" pitchFamily="49" charset="0"/>
              </a:rPr>
              <a:t>6                               </a:t>
            </a:r>
            <a:r>
              <a:rPr lang="en-US" altLang="zh-CN" sz="1100" err="1" smtClean="0">
                <a:latin typeface="Courier New" pitchFamily="49" charset="0"/>
              </a:rPr>
              <a:t>cs</a:t>
            </a:r>
            <a:r>
              <a:rPr lang="en-US" altLang="zh-CN" sz="1100" smtClean="0">
                <a:latin typeface="Courier New" pitchFamily="49" charset="0"/>
              </a:rPr>
              <a:t>    </a:t>
            </a:r>
            <a:r>
              <a:rPr lang="en-US" altLang="zh-CN" sz="1100" err="1" smtClean="0">
                <a:latin typeface="Courier New" pitchFamily="49" charset="0"/>
              </a:rPr>
              <a:t>cs</a:t>
            </a:r>
            <a:r>
              <a:rPr lang="en-US" altLang="zh-CN" sz="1100" smtClean="0">
                <a:latin typeface="Courier New" pitchFamily="49" charset="0"/>
              </a:rPr>
              <a:t> </a:t>
            </a:r>
            <a:r>
              <a:rPr lang="en-US" altLang="zh-CN" sz="1100" err="1" smtClean="0">
                <a:latin typeface="Courier New" pitchFamily="49" charset="0"/>
              </a:rPr>
              <a:t>cs</a:t>
            </a:r>
            <a:endParaRPr lang="en-US" altLang="zh-CN" sz="1100" smtClean="0">
              <a:latin typeface="Courier New" pitchFamily="49" charset="0"/>
            </a:endParaRPr>
          </a:p>
          <a:p>
            <a:pPr lvl="1">
              <a:spcBef>
                <a:spcPct val="0"/>
              </a:spcBef>
              <a:buClr>
                <a:srgbClr val="000000"/>
              </a:buClr>
              <a:buFont typeface="Arial" charset="0"/>
              <a:buNone/>
            </a:pPr>
            <a:r>
              <a:rPr lang="en-US" altLang="zh-CN" sz="1100" smtClean="0">
                <a:latin typeface="Courier New" pitchFamily="49" charset="0"/>
              </a:rPr>
              <a:t>TL - table           VW - view               SQ - sequence</a:t>
            </a:r>
          </a:p>
          <a:p>
            <a:pPr lvl="1">
              <a:spcBef>
                <a:spcPct val="0"/>
              </a:spcBef>
              <a:buClr>
                <a:srgbClr val="000000"/>
              </a:buClr>
              <a:buFont typeface="Arial" charset="0"/>
              <a:buNone/>
            </a:pPr>
            <a:r>
              <a:rPr lang="en-US" altLang="zh-CN" sz="1100" smtClean="0">
                <a:latin typeface="Courier New" pitchFamily="49" charset="0"/>
              </a:rPr>
              <a:t>SY - synonym         IN - index              CL - cluster</a:t>
            </a:r>
          </a:p>
          <a:p>
            <a:pPr lvl="1">
              <a:spcBef>
                <a:spcPct val="0"/>
              </a:spcBef>
              <a:buClr>
                <a:srgbClr val="000000"/>
              </a:buClr>
              <a:buFont typeface="Arial" charset="0"/>
              <a:buNone/>
            </a:pPr>
            <a:r>
              <a:rPr lang="en-US" altLang="zh-CN" sz="1100" smtClean="0">
                <a:latin typeface="Courier New" pitchFamily="49" charset="0"/>
              </a:rPr>
              <a:t>PR - procedure       FN - function           PK - package</a:t>
            </a:r>
          </a:p>
          <a:p>
            <a:pPr lvl="1">
              <a:spcBef>
                <a:spcPct val="0"/>
              </a:spcBef>
              <a:buClr>
                <a:srgbClr val="000000"/>
              </a:buClr>
              <a:buFont typeface="Arial" charset="0"/>
              <a:buNone/>
            </a:pPr>
            <a:r>
              <a:rPr lang="en-US" altLang="zh-CN" sz="1100" smtClean="0">
                <a:latin typeface="Courier New" pitchFamily="49" charset="0"/>
              </a:rPr>
              <a:t>CS - cursor          TR - trigger            PB - package body</a:t>
            </a:r>
          </a:p>
          <a:p>
            <a:pPr lvl="1">
              <a:spcBef>
                <a:spcPct val="0"/>
              </a:spcBef>
              <a:buClr>
                <a:srgbClr val="000000"/>
              </a:buClr>
              <a:buFont typeface="Arial" charset="0"/>
              <a:buNone/>
            </a:pPr>
            <a:r>
              <a:rPr lang="en-US" altLang="zh-CN" sz="1100" smtClean="0">
                <a:latin typeface="Courier New" pitchFamily="49" charset="0"/>
              </a:rPr>
              <a:t>AB - anonymous PL/SQL block (the type is cursor)</a:t>
            </a:r>
          </a:p>
          <a:p>
            <a:pPr lvl="1">
              <a:spcBef>
                <a:spcPct val="0"/>
              </a:spcBef>
              <a:buClr>
                <a:srgbClr val="000000"/>
              </a:buClr>
              <a:buFont typeface="Arial" charset="0"/>
              <a:buNone/>
            </a:pPr>
            <a:r>
              <a:rPr lang="en-US" altLang="zh-CN" sz="1100" smtClean="0">
                <a:latin typeface="Courier New" pitchFamily="49" charset="0"/>
              </a:rPr>
              <a:t>TY - type            TB - type body</a:t>
            </a:r>
          </a:p>
          <a:p>
            <a:pPr lvl="1">
              <a:spcBef>
                <a:spcPct val="0"/>
              </a:spcBef>
              <a:buClr>
                <a:srgbClr val="000000"/>
              </a:buClr>
              <a:buFont typeface="Arial" charset="0"/>
              <a:buNone/>
            </a:pPr>
            <a:r>
              <a:rPr lang="en-US" altLang="zh-CN" sz="1100" smtClean="0">
                <a:latin typeface="Courier New" pitchFamily="49" charset="0"/>
              </a:rPr>
              <a:t>ob - object          so - source             </a:t>
            </a:r>
            <a:r>
              <a:rPr lang="en-US" altLang="zh-CN" sz="1100" err="1" smtClean="0">
                <a:latin typeface="Courier New" pitchFamily="49" charset="0"/>
              </a:rPr>
              <a:t>di</a:t>
            </a:r>
            <a:r>
              <a:rPr lang="en-US" altLang="zh-CN" sz="1100" smtClean="0">
                <a:latin typeface="Courier New" pitchFamily="49" charset="0"/>
              </a:rPr>
              <a:t> - </a:t>
            </a:r>
            <a:r>
              <a:rPr lang="en-US" altLang="zh-CN" sz="1100" err="1" smtClean="0">
                <a:latin typeface="Courier New" pitchFamily="49" charset="0"/>
              </a:rPr>
              <a:t>diana</a:t>
            </a:r>
            <a:endParaRPr lang="en-US" altLang="zh-CN" sz="1100" smtClean="0">
              <a:latin typeface="Courier New" pitchFamily="49" charset="0"/>
            </a:endParaRPr>
          </a:p>
          <a:p>
            <a:pPr lvl="1">
              <a:spcBef>
                <a:spcPct val="0"/>
              </a:spcBef>
              <a:buClr>
                <a:srgbClr val="000000"/>
              </a:buClr>
              <a:buFont typeface="Arial" charset="0"/>
              <a:buNone/>
            </a:pPr>
            <a:r>
              <a:rPr lang="en-US" altLang="zh-CN" sz="1100" smtClean="0">
                <a:latin typeface="Courier New" pitchFamily="49" charset="0"/>
              </a:rPr>
              <a:t>pc - </a:t>
            </a:r>
            <a:r>
              <a:rPr lang="en-US" altLang="zh-CN" sz="1100" err="1" smtClean="0">
                <a:latin typeface="Courier New" pitchFamily="49" charset="0"/>
              </a:rPr>
              <a:t>pcode</a:t>
            </a:r>
            <a:r>
              <a:rPr lang="en-US" altLang="zh-CN" sz="1100" smtClean="0">
                <a:latin typeface="Courier New" pitchFamily="49" charset="0"/>
              </a:rPr>
              <a:t>           mp - machine-dependent </a:t>
            </a:r>
            <a:r>
              <a:rPr lang="en-US" altLang="zh-CN" sz="1100" err="1" smtClean="0">
                <a:latin typeface="Courier New" pitchFamily="49" charset="0"/>
              </a:rPr>
              <a:t>pcode</a:t>
            </a:r>
            <a:endParaRPr lang="en-US" altLang="zh-CN" sz="1100" smtClean="0">
              <a:latin typeface="Courier New" pitchFamily="49" charset="0"/>
            </a:endParaRPr>
          </a:p>
          <a:p>
            <a:pPr lvl="1">
              <a:spcBef>
                <a:spcPct val="0"/>
              </a:spcBef>
              <a:buClr>
                <a:srgbClr val="000000"/>
              </a:buClr>
              <a:buFont typeface="Arial" charset="0"/>
              <a:buNone/>
            </a:pPr>
            <a:r>
              <a:rPr lang="en-US" altLang="zh-CN" sz="1100" err="1" smtClean="0">
                <a:latin typeface="Courier New" pitchFamily="49" charset="0"/>
              </a:rPr>
              <a:t>er</a:t>
            </a:r>
            <a:r>
              <a:rPr lang="en-US" altLang="zh-CN" sz="1100" smtClean="0">
                <a:latin typeface="Courier New" pitchFamily="49" charset="0"/>
              </a:rPr>
              <a:t> - error           </a:t>
            </a:r>
            <a:r>
              <a:rPr lang="en-US" altLang="zh-CN" sz="1100" err="1" smtClean="0">
                <a:latin typeface="Courier New" pitchFamily="49" charset="0"/>
              </a:rPr>
              <a:t>cs</a:t>
            </a:r>
            <a:r>
              <a:rPr lang="en-US" altLang="zh-CN" sz="1100" smtClean="0">
                <a:latin typeface="Courier New" pitchFamily="49" charset="0"/>
              </a:rPr>
              <a:t> - some C structures  </a:t>
            </a:r>
            <a:r>
              <a:rPr lang="en-US" altLang="zh-CN" sz="1100" err="1" smtClean="0">
                <a:latin typeface="Courier New" pitchFamily="49" charset="0"/>
              </a:rPr>
              <a:t>tx</a:t>
            </a:r>
            <a:r>
              <a:rPr lang="en-US" altLang="zh-CN" sz="1100" smtClean="0">
                <a:latin typeface="Courier New" pitchFamily="49" charset="0"/>
              </a:rPr>
              <a:t> - view text</a:t>
            </a:r>
          </a:p>
          <a:p>
            <a:pPr lvl="1">
              <a:buClr>
                <a:srgbClr val="000000"/>
              </a:buClr>
              <a:buFont typeface="Arial" charset="0"/>
              <a:buNone/>
            </a:pPr>
            <a:r>
              <a:rPr lang="en-US" altLang="zh-CN" b="1" smtClean="0"/>
              <a:t>Note:</a:t>
            </a:r>
            <a:r>
              <a:rPr lang="en-US" altLang="zh-CN" smtClean="0"/>
              <a:t> Although the previous table is normally followed, the </a:t>
            </a:r>
            <a:r>
              <a:rPr lang="en-US" altLang="zh-CN" smtClean="0">
                <a:latin typeface="Courier New" pitchFamily="49" charset="0"/>
              </a:rPr>
              <a:t>KGL</a:t>
            </a:r>
            <a:r>
              <a:rPr lang="en-US" altLang="zh-CN" smtClean="0"/>
              <a:t> layer does not impose it. </a:t>
            </a:r>
            <a:r>
              <a:rPr lang="en-US" altLang="zh-CN" smtClean="0">
                <a:solidFill>
                  <a:schemeClr val="tx1"/>
                </a:solidFill>
                <a:latin typeface="Courier New" pitchFamily="49" charset="0"/>
                <a:cs typeface="Times New Roman" charset="0"/>
              </a:rPr>
              <a:t>KGL</a:t>
            </a:r>
            <a:r>
              <a:rPr lang="en-US" altLang="zh-CN" smtClean="0">
                <a:solidFill>
                  <a:schemeClr val="tx1"/>
                </a:solidFill>
                <a:cs typeface="Times New Roman" charset="0"/>
              </a:rPr>
              <a:t> only provides the heaps for the perusal of other client layers, which can do with them whatever they want.</a:t>
            </a:r>
            <a:r>
              <a:rPr lang="en-US" altLang="zh-CN" smtClean="0"/>
              <a:t> This is particularly true with the subordinate heaps (8–11), which are used for different things depending on the object and the context.</a:t>
            </a:r>
          </a:p>
          <a:p>
            <a:pPr lvl="1">
              <a:buClr>
                <a:srgbClr val="000000"/>
              </a:buClr>
              <a:buFont typeface="Arial" charset="0"/>
              <a:buNone/>
            </a:pPr>
            <a:r>
              <a:rPr lang="en-US" altLang="zh-CN" b="1" smtClean="0"/>
              <a:t>Note: </a:t>
            </a:r>
            <a:r>
              <a:rPr lang="en-US" altLang="zh-CN" smtClean="0">
                <a:latin typeface="Courier New" pitchFamily="49" charset="0"/>
              </a:rPr>
              <a:t>DIANA</a:t>
            </a:r>
            <a:r>
              <a:rPr lang="en-US" altLang="zh-CN" smtClean="0"/>
              <a:t> is an abstract syntax tree for PL/SQL: it is the output from the “front end” of the PL/SQL compiler (the parser and semantic analyzer).</a:t>
            </a:r>
          </a:p>
          <a:p>
            <a:pPr lvl="1">
              <a:buClr>
                <a:srgbClr val="000000"/>
              </a:buClr>
              <a:buFont typeface="Arial" charset="0"/>
              <a:buNone/>
            </a:pPr>
            <a:endParaRPr lang="en-US" altLang="zh-CN"/>
          </a:p>
          <a:p>
            <a:pPr>
              <a:buClr>
                <a:srgbClr val="000000"/>
              </a:buClr>
            </a:pPr>
            <a:r>
              <a:rPr lang="en-US" altLang="zh-CN" smtClean="0"/>
              <a:t>Object Flags</a:t>
            </a:r>
          </a:p>
          <a:p>
            <a:pPr lvl="1">
              <a:buClr>
                <a:srgbClr val="000000"/>
              </a:buClr>
              <a:buFont typeface="Arial" charset="0"/>
              <a:buNone/>
            </a:pPr>
            <a:r>
              <a:rPr lang="en-US" altLang="zh-CN" smtClean="0"/>
              <a:t>A library cache object has three types of flags. They differ in the level of protection that is placed on them. There are many flags in each group. Refer to </a:t>
            </a:r>
            <a:r>
              <a:rPr lang="en-US" altLang="zh-CN" err="1" smtClean="0">
                <a:latin typeface="Courier New" pitchFamily="49" charset="0"/>
              </a:rPr>
              <a:t>kgl.h</a:t>
            </a:r>
            <a:r>
              <a:rPr lang="en-US" altLang="zh-CN" smtClean="0"/>
              <a:t> for a complete list of all the flags.</a:t>
            </a:r>
          </a:p>
          <a:p>
            <a:pPr lvl="2">
              <a:buClr>
                <a:srgbClr val="000000"/>
              </a:buClr>
              <a:buFont typeface="Arial" charset="0"/>
              <a:buChar char="•"/>
            </a:pPr>
            <a:r>
              <a:rPr lang="en-US" altLang="zh-CN" smtClean="0"/>
              <a:t>Public flags are not protected directly by pins or latches. Some examples of these flags indicate that:</a:t>
            </a:r>
          </a:p>
          <a:p>
            <a:pPr lvl="3">
              <a:buClr>
                <a:srgbClr val="000000"/>
              </a:buClr>
              <a:buFont typeface="Arial" charset="0"/>
              <a:buChar char="-"/>
            </a:pPr>
            <a:r>
              <a:rPr lang="en-US" altLang="zh-CN" smtClean="0"/>
              <a:t>The object is a simple PL/SQL block.</a:t>
            </a:r>
          </a:p>
          <a:p>
            <a:pPr lvl="3">
              <a:buClr>
                <a:srgbClr val="000000"/>
              </a:buClr>
              <a:buFont typeface="Arial" charset="0"/>
              <a:buChar char="-"/>
            </a:pPr>
            <a:r>
              <a:rPr lang="en-US" altLang="zh-CN" smtClean="0"/>
              <a:t>It is a shrink-wrapped PL/SQL item.</a:t>
            </a:r>
          </a:p>
          <a:p>
            <a:pPr lvl="3">
              <a:buClr>
                <a:srgbClr val="000000"/>
              </a:buClr>
              <a:buFont typeface="Arial" charset="0"/>
              <a:buChar char="-"/>
            </a:pPr>
            <a:r>
              <a:rPr lang="en-US" altLang="zh-CN" smtClean="0"/>
              <a:t>It is a PL/SQL object with debugging data.</a:t>
            </a:r>
          </a:p>
          <a:p>
            <a:pPr lvl="3">
              <a:buClr>
                <a:srgbClr val="000000"/>
              </a:buClr>
              <a:buFont typeface="Arial" charset="0"/>
              <a:buChar char="-"/>
            </a:pPr>
            <a:r>
              <a:rPr lang="en-US" altLang="zh-CN" smtClean="0"/>
              <a:t>You should use invoker’s rights when executing this object.</a:t>
            </a:r>
          </a:p>
          <a:p>
            <a:pPr lvl="2">
              <a:buClr>
                <a:srgbClr val="000000"/>
              </a:buClr>
              <a:buFont typeface="Arial" charset="0"/>
              <a:buChar char="•"/>
            </a:pPr>
            <a:r>
              <a:rPr lang="en-US" altLang="zh-CN" smtClean="0"/>
              <a:t>Status flags are protected by pins. Examples of these indicate that:</a:t>
            </a:r>
          </a:p>
          <a:p>
            <a:pPr lvl="3">
              <a:buClr>
                <a:srgbClr val="000000"/>
              </a:buClr>
              <a:buFont typeface="Arial" charset="0"/>
              <a:buChar char="-"/>
            </a:pPr>
            <a:r>
              <a:rPr lang="en-US" altLang="zh-CN" smtClean="0"/>
              <a:t>The object is existent or nonexistent.</a:t>
            </a:r>
          </a:p>
          <a:p>
            <a:pPr lvl="3">
              <a:buClr>
                <a:srgbClr val="000000"/>
              </a:buClr>
              <a:buFont typeface="Arial" charset="0"/>
              <a:buChar char="-"/>
            </a:pPr>
            <a:r>
              <a:rPr lang="en-US" altLang="zh-CN" smtClean="0"/>
              <a:t>It is represented in the local database (it appears as a row in the local </a:t>
            </a:r>
            <a:r>
              <a:rPr lang="en-US" altLang="zh-CN" smtClean="0">
                <a:latin typeface="Courier New" pitchFamily="49" charset="0"/>
              </a:rPr>
              <a:t>OBJ$</a:t>
            </a:r>
            <a:r>
              <a:rPr lang="en-US" altLang="zh-CN" smtClean="0"/>
              <a:t> table).</a:t>
            </a:r>
          </a:p>
          <a:p>
            <a:pPr lvl="3">
              <a:buClr>
                <a:srgbClr val="000000"/>
              </a:buClr>
              <a:buFont typeface="Arial" charset="0"/>
              <a:buChar char="-"/>
            </a:pPr>
            <a:r>
              <a:rPr lang="en-US" altLang="zh-CN" smtClean="0"/>
              <a:t>It is being created/dropped/altered/updated/purged.</a:t>
            </a:r>
          </a:p>
          <a:p>
            <a:pPr lvl="2">
              <a:buClr>
                <a:srgbClr val="000000"/>
              </a:buClr>
              <a:buFont typeface="Arial" charset="0"/>
              <a:buChar char="•"/>
            </a:pPr>
            <a:r>
              <a:rPr lang="en-US" altLang="zh-CN" smtClean="0"/>
              <a:t>Special status flags are protected by the </a:t>
            </a:r>
            <a:r>
              <a:rPr lang="en-US" altLang="zh-CN" i="1" smtClean="0"/>
              <a:t>library cache</a:t>
            </a:r>
            <a:r>
              <a:rPr lang="en-US" altLang="zh-CN" smtClean="0"/>
              <a:t> latch. Examples of these flags indicate that:</a:t>
            </a:r>
          </a:p>
          <a:p>
            <a:pPr lvl="3">
              <a:buClr>
                <a:srgbClr val="000000"/>
              </a:buClr>
              <a:buFont typeface="Arial" charset="0"/>
              <a:buChar char="-"/>
            </a:pPr>
            <a:r>
              <a:rPr lang="en-US" altLang="zh-CN" smtClean="0"/>
              <a:t>The object is valid (the object’s metadata and compiled form, if the object is executable, are complete and current).</a:t>
            </a:r>
          </a:p>
          <a:p>
            <a:pPr lvl="3">
              <a:buClr>
                <a:srgbClr val="000000"/>
              </a:buClr>
              <a:buFont typeface="Arial" charset="0"/>
              <a:buChar char="-"/>
            </a:pPr>
            <a:r>
              <a:rPr lang="en-US" altLang="zh-CN" smtClean="0"/>
              <a:t>The object is authorized (the user has the necessary privileges to use the object).</a:t>
            </a:r>
          </a:p>
          <a:p>
            <a:pPr lvl="3">
              <a:buClr>
                <a:srgbClr val="000000"/>
              </a:buClr>
              <a:buFont typeface="Arial" charset="0"/>
              <a:buChar char="-"/>
            </a:pPr>
            <a:r>
              <a:rPr lang="en-US" altLang="zh-CN" smtClean="0"/>
              <a:t>The object has compilation errors.</a:t>
            </a:r>
          </a:p>
          <a:p>
            <a:pPr lvl="3">
              <a:buClr>
                <a:srgbClr val="000000"/>
              </a:buClr>
              <a:buFont typeface="Arial" charset="0"/>
              <a:buChar char="-"/>
            </a:pPr>
            <a:r>
              <a:rPr lang="en-US" altLang="zh-CN" smtClean="0"/>
              <a:t>The status should be reviewed because privileges or underlying objects have changed.</a:t>
            </a:r>
          </a:p>
          <a:p>
            <a:pPr lvl="2"/>
            <a:endParaRPr lang="en-US" altLang="zh-CN" sz="800" baseline="0" smtClean="0"/>
          </a:p>
          <a:p>
            <a:pPr lvl="2"/>
            <a:endParaRPr lang="en-US" altLang="zh-CN" sz="800" baseline="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altLang="zh-CN" smtClean="0">
                <a:ea typeface="宋体" charset="-122"/>
              </a:rPr>
              <a:t>Every object in the library cache has an object type. Object types include:</a:t>
            </a:r>
            <a:endParaRPr lang="en-US" altLang="zh-CN" baseline="0" smtClean="0"/>
          </a:p>
          <a:p>
            <a:pPr algn="l">
              <a:spcBef>
                <a:spcPct val="20000"/>
              </a:spcBef>
              <a:buClr>
                <a:schemeClr val="accent2"/>
              </a:buClr>
              <a:buSzPct val="80000"/>
              <a:buFont typeface="Wingdings" pitchFamily="2" charset="2"/>
              <a:buChar char="u"/>
            </a:pPr>
            <a:r>
              <a:rPr lang="en-US" sz="1200" b="1" smtClean="0">
                <a:solidFill>
                  <a:schemeClr val="tx1"/>
                </a:solidFill>
              </a:rPr>
              <a:t>Cursor</a:t>
            </a:r>
          </a:p>
          <a:p>
            <a:pPr algn="l">
              <a:spcBef>
                <a:spcPct val="20000"/>
              </a:spcBef>
              <a:buClr>
                <a:schemeClr val="accent2"/>
              </a:buClr>
              <a:buSzPct val="80000"/>
              <a:buFont typeface="Wingdings" pitchFamily="2" charset="2"/>
              <a:buChar char="u"/>
            </a:pPr>
            <a:r>
              <a:rPr lang="en-US" sz="1200" b="1" smtClean="0">
                <a:solidFill>
                  <a:schemeClr val="tx1"/>
                </a:solidFill>
              </a:rPr>
              <a:t>Table</a:t>
            </a:r>
          </a:p>
          <a:p>
            <a:pPr algn="l">
              <a:spcBef>
                <a:spcPct val="20000"/>
              </a:spcBef>
              <a:buClr>
                <a:schemeClr val="accent2"/>
              </a:buClr>
              <a:buSzPct val="80000"/>
              <a:buFont typeface="Wingdings" pitchFamily="2" charset="2"/>
              <a:buChar char="u"/>
            </a:pPr>
            <a:r>
              <a:rPr lang="en-US" sz="1200" b="1" smtClean="0">
                <a:solidFill>
                  <a:schemeClr val="tx1"/>
                </a:solidFill>
              </a:rPr>
              <a:t>Index</a:t>
            </a:r>
          </a:p>
          <a:p>
            <a:pPr algn="l">
              <a:spcBef>
                <a:spcPct val="20000"/>
              </a:spcBef>
              <a:buClr>
                <a:schemeClr val="accent2"/>
              </a:buClr>
              <a:buSzPct val="80000"/>
              <a:buFont typeface="Wingdings" pitchFamily="2" charset="2"/>
              <a:buChar char="u"/>
            </a:pPr>
            <a:r>
              <a:rPr lang="en-US" sz="1200" b="1" smtClean="0">
                <a:solidFill>
                  <a:schemeClr val="tx1"/>
                </a:solidFill>
              </a:rPr>
              <a:t>Cluster</a:t>
            </a:r>
          </a:p>
          <a:p>
            <a:pPr algn="l">
              <a:spcBef>
                <a:spcPct val="20000"/>
              </a:spcBef>
              <a:buClr>
                <a:schemeClr val="accent2"/>
              </a:buClr>
              <a:buSzPct val="80000"/>
              <a:buFont typeface="Wingdings" pitchFamily="2" charset="2"/>
              <a:buChar char="u"/>
            </a:pPr>
            <a:r>
              <a:rPr lang="en-US" sz="1200" b="1" smtClean="0">
                <a:solidFill>
                  <a:schemeClr val="tx1"/>
                </a:solidFill>
              </a:rPr>
              <a:t>View </a:t>
            </a:r>
          </a:p>
          <a:p>
            <a:pPr algn="l">
              <a:spcBef>
                <a:spcPct val="20000"/>
              </a:spcBef>
              <a:buClr>
                <a:schemeClr val="accent2"/>
              </a:buClr>
              <a:buSzPct val="80000"/>
              <a:buFont typeface="Wingdings" pitchFamily="2" charset="2"/>
              <a:buChar char="u"/>
            </a:pPr>
            <a:r>
              <a:rPr lang="en-US" sz="1200" b="1" smtClean="0">
                <a:solidFill>
                  <a:schemeClr val="tx1"/>
                </a:solidFill>
              </a:rPr>
              <a:t>Synonym</a:t>
            </a:r>
          </a:p>
          <a:p>
            <a:pPr algn="l">
              <a:spcBef>
                <a:spcPct val="20000"/>
              </a:spcBef>
              <a:buClr>
                <a:schemeClr val="accent2"/>
              </a:buClr>
              <a:buSzPct val="80000"/>
              <a:buFont typeface="Wingdings" pitchFamily="2" charset="2"/>
              <a:buChar char="u"/>
            </a:pPr>
            <a:r>
              <a:rPr lang="en-US" sz="1200" b="1" smtClean="0">
                <a:solidFill>
                  <a:schemeClr val="tx1"/>
                </a:solidFill>
              </a:rPr>
              <a:t>Sequence</a:t>
            </a:r>
          </a:p>
          <a:p>
            <a:pPr algn="l">
              <a:spcBef>
                <a:spcPct val="20000"/>
              </a:spcBef>
              <a:buClr>
                <a:schemeClr val="accent2"/>
              </a:buClr>
              <a:buSzPct val="80000"/>
              <a:buFont typeface="Wingdings" pitchFamily="2" charset="2"/>
              <a:buChar char="u"/>
            </a:pPr>
            <a:r>
              <a:rPr lang="en-US" sz="1200" b="1" smtClean="0">
                <a:solidFill>
                  <a:schemeClr val="tx1"/>
                </a:solidFill>
              </a:rPr>
              <a:t>Procedure</a:t>
            </a:r>
          </a:p>
          <a:p>
            <a:pPr algn="l">
              <a:spcBef>
                <a:spcPct val="20000"/>
              </a:spcBef>
              <a:buClr>
                <a:schemeClr val="accent2"/>
              </a:buClr>
              <a:buSzPct val="80000"/>
              <a:buFont typeface="Wingdings" pitchFamily="2" charset="2"/>
              <a:buChar char="u"/>
            </a:pPr>
            <a:r>
              <a:rPr lang="en-US" sz="1200" b="1" smtClean="0">
                <a:solidFill>
                  <a:schemeClr val="tx1"/>
                </a:solidFill>
              </a:rPr>
              <a:t>Function</a:t>
            </a:r>
          </a:p>
          <a:p>
            <a:pPr algn="l">
              <a:spcBef>
                <a:spcPct val="20000"/>
              </a:spcBef>
              <a:buClr>
                <a:schemeClr val="accent2"/>
              </a:buClr>
              <a:buSzPct val="80000"/>
              <a:buFont typeface="Wingdings" pitchFamily="2" charset="2"/>
              <a:buChar char="u"/>
            </a:pPr>
            <a:r>
              <a:rPr lang="en-US" sz="1200" b="1" smtClean="0">
                <a:solidFill>
                  <a:schemeClr val="tx1"/>
                </a:solidFill>
              </a:rPr>
              <a:t>Package</a:t>
            </a:r>
          </a:p>
          <a:p>
            <a:pPr algn="l">
              <a:spcBef>
                <a:spcPct val="20000"/>
              </a:spcBef>
              <a:buClr>
                <a:schemeClr val="accent2"/>
              </a:buClr>
              <a:buSzPct val="80000"/>
              <a:buFont typeface="Wingdings" pitchFamily="2" charset="2"/>
              <a:buChar char="u"/>
            </a:pPr>
            <a:r>
              <a:rPr lang="en-US" sz="1200" b="1" smtClean="0">
                <a:solidFill>
                  <a:schemeClr val="tx1"/>
                </a:solidFill>
              </a:rPr>
              <a:t>Package Body</a:t>
            </a:r>
          </a:p>
          <a:p>
            <a:pPr algn="l">
              <a:spcBef>
                <a:spcPct val="20000"/>
              </a:spcBef>
              <a:buClr>
                <a:schemeClr val="accent2"/>
              </a:buClr>
              <a:buSzPct val="80000"/>
              <a:buFont typeface="Wingdings" pitchFamily="2" charset="2"/>
              <a:buChar char="u"/>
            </a:pPr>
            <a:r>
              <a:rPr lang="en-US" sz="1200" b="1" smtClean="0">
                <a:solidFill>
                  <a:schemeClr val="tx1"/>
                </a:solidFill>
              </a:rPr>
              <a:t>Trigger</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Type</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Type Body</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Object</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User</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Database Link</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Pipe</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Table Partition</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Index Partition</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LOB</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Library</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Directory</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Queue</a:t>
            </a:r>
            <a:endParaRPr lang="en-US" sz="1200" b="1" smtClean="0">
              <a:solidFill>
                <a:schemeClr val="tx1"/>
              </a:solidFill>
            </a:endParaRP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Index-Organized Table</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Java Source</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Java Class</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Java Resource</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Java JAR</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Table </a:t>
            </a:r>
            <a:r>
              <a:rPr lang="en-GB" altLang="zh-CN" sz="1200" b="1" err="1" smtClean="0">
                <a:solidFill>
                  <a:schemeClr val="tx1"/>
                </a:solidFill>
                <a:ea typeface="宋体" charset="-122"/>
              </a:rPr>
              <a:t>Subpartition</a:t>
            </a:r>
            <a:endParaRPr lang="en-GB" altLang="zh-CN" sz="1200" b="1" smtClean="0">
              <a:solidFill>
                <a:schemeClr val="tx1"/>
              </a:solidFill>
              <a:ea typeface="宋体" charset="-122"/>
            </a:endParaRP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Index </a:t>
            </a:r>
            <a:r>
              <a:rPr lang="en-GB" altLang="zh-CN" sz="1200" b="1" err="1" smtClean="0">
                <a:solidFill>
                  <a:schemeClr val="tx1"/>
                </a:solidFill>
                <a:ea typeface="宋体" charset="-122"/>
              </a:rPr>
              <a:t>Subpartition</a:t>
            </a:r>
            <a:endParaRPr lang="en-GB" altLang="zh-CN" sz="1200" b="1" smtClean="0">
              <a:solidFill>
                <a:schemeClr val="tx1"/>
              </a:solidFill>
              <a:ea typeface="宋体" charset="-122"/>
            </a:endParaRP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LOB Partition</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LOB </a:t>
            </a:r>
            <a:r>
              <a:rPr lang="en-GB" altLang="zh-CN" sz="1200" b="1" err="1" smtClean="0">
                <a:solidFill>
                  <a:schemeClr val="tx1"/>
                </a:solidFill>
                <a:ea typeface="宋体" charset="-122"/>
              </a:rPr>
              <a:t>Subpartition</a:t>
            </a:r>
            <a:endParaRPr lang="en-GB" altLang="zh-CN" sz="1200" b="1" smtClean="0">
              <a:solidFill>
                <a:schemeClr val="tx1"/>
              </a:solidFill>
              <a:ea typeface="宋体" charset="-122"/>
            </a:endParaRP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Summary</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Dimension</a:t>
            </a:r>
          </a:p>
          <a:p>
            <a:pPr algn="l">
              <a:spcBef>
                <a:spcPct val="20000"/>
              </a:spcBef>
              <a:buClr>
                <a:schemeClr val="accent2"/>
              </a:buClr>
              <a:buSzPct val="80000"/>
              <a:buFont typeface="Wingdings" pitchFamily="2" charset="2"/>
              <a:buChar char="u"/>
            </a:pPr>
            <a:r>
              <a:rPr lang="en-GB" altLang="zh-CN" sz="1200" b="1" smtClean="0">
                <a:solidFill>
                  <a:schemeClr val="tx1"/>
                </a:solidFill>
                <a:ea typeface="宋体" charset="-122"/>
              </a:rPr>
              <a:t>Stored Outline</a:t>
            </a:r>
          </a:p>
          <a:p>
            <a:pPr lvl="1">
              <a:buClr>
                <a:srgbClr val="000000"/>
              </a:buClr>
              <a:buFont typeface="Arial" charset="0"/>
              <a:buNone/>
            </a:pPr>
            <a:endParaRPr lang="en-US" altLang="zh-CN"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21</a:t>
            </a:fld>
            <a:endParaRPr lang="en-US" altLang="zh-CN"/>
          </a:p>
        </p:txBody>
      </p:sp>
    </p:spTree>
    <p:extLst>
      <p:ext uri="{BB962C8B-B14F-4D97-AF65-F5344CB8AC3E}">
        <p14:creationId xmlns:p14="http://schemas.microsoft.com/office/powerpoint/2010/main" val="108092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
                <a:srgbClr val="000000"/>
              </a:buClr>
            </a:pP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22</a:t>
            </a:fld>
            <a:endParaRPr lang="en-US" altLang="zh-CN"/>
          </a:p>
        </p:txBody>
      </p:sp>
    </p:spTree>
    <p:extLst>
      <p:ext uri="{BB962C8B-B14F-4D97-AF65-F5344CB8AC3E}">
        <p14:creationId xmlns:p14="http://schemas.microsoft.com/office/powerpoint/2010/main" val="2413994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a:t>
            </a:fld>
            <a:endParaRPr lang="en-US" altLang="zh-CN"/>
          </a:p>
        </p:txBody>
      </p:sp>
    </p:spTree>
    <p:extLst>
      <p:ext uri="{BB962C8B-B14F-4D97-AF65-F5344CB8AC3E}">
        <p14:creationId xmlns:p14="http://schemas.microsoft.com/office/powerpoint/2010/main" val="101628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
                <a:srgbClr val="000000"/>
              </a:buClr>
            </a:pP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23</a:t>
            </a:fld>
            <a:endParaRPr lang="en-US" altLang="zh-CN"/>
          </a:p>
        </p:txBody>
      </p:sp>
    </p:spTree>
    <p:extLst>
      <p:ext uri="{BB962C8B-B14F-4D97-AF65-F5344CB8AC3E}">
        <p14:creationId xmlns:p14="http://schemas.microsoft.com/office/powerpoint/2010/main" val="125792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
                <a:srgbClr val="000000"/>
              </a:buClr>
            </a:pP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24</a:t>
            </a:fld>
            <a:endParaRPr lang="en-US" altLang="zh-CN"/>
          </a:p>
        </p:txBody>
      </p:sp>
    </p:spTree>
    <p:extLst>
      <p:ext uri="{BB962C8B-B14F-4D97-AF65-F5344CB8AC3E}">
        <p14:creationId xmlns:p14="http://schemas.microsoft.com/office/powerpoint/2010/main" val="6641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25</a:t>
            </a:fld>
            <a:endParaRPr lang="en-US" altLang="zh-CN"/>
          </a:p>
        </p:txBody>
      </p:sp>
    </p:spTree>
    <p:extLst>
      <p:ext uri="{BB962C8B-B14F-4D97-AF65-F5344CB8AC3E}">
        <p14:creationId xmlns:p14="http://schemas.microsoft.com/office/powerpoint/2010/main" val="3681414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26</a:t>
            </a:fld>
            <a:endParaRPr lang="en-US" altLang="zh-CN"/>
          </a:p>
        </p:txBody>
      </p:sp>
    </p:spTree>
    <p:extLst>
      <p:ext uri="{BB962C8B-B14F-4D97-AF65-F5344CB8AC3E}">
        <p14:creationId xmlns:p14="http://schemas.microsoft.com/office/powerpoint/2010/main" val="2894472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27</a:t>
            </a:fld>
            <a:endParaRPr lang="en-US" altLang="zh-CN"/>
          </a:p>
        </p:txBody>
      </p:sp>
    </p:spTree>
    <p:extLst>
      <p:ext uri="{BB962C8B-B14F-4D97-AF65-F5344CB8AC3E}">
        <p14:creationId xmlns:p14="http://schemas.microsoft.com/office/powerpoint/2010/main" val="1126484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此时：</a:t>
            </a:r>
            <a:r>
              <a:rPr lang="en-US" altLang="zh-CN" err="1" smtClean="0"/>
              <a:t>v$sqlarea.version_count</a:t>
            </a:r>
            <a:r>
              <a:rPr lang="en-US" altLang="zh-CN" smtClean="0"/>
              <a:t>=2</a:t>
            </a:r>
            <a:r>
              <a:rPr lang="en-US" altLang="zh-CN" baseline="0" smtClean="0"/>
              <a:t> child#</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28</a:t>
            </a:fld>
            <a:endParaRPr lang="en-US" altLang="zh-CN"/>
          </a:p>
        </p:txBody>
      </p:sp>
    </p:spTree>
    <p:extLst>
      <p:ext uri="{BB962C8B-B14F-4D97-AF65-F5344CB8AC3E}">
        <p14:creationId xmlns:p14="http://schemas.microsoft.com/office/powerpoint/2010/main" val="4224155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29</a:t>
            </a:fld>
            <a:endParaRPr lang="en-US" altLang="zh-CN"/>
          </a:p>
        </p:txBody>
      </p:sp>
    </p:spTree>
    <p:extLst>
      <p:ext uri="{BB962C8B-B14F-4D97-AF65-F5344CB8AC3E}">
        <p14:creationId xmlns:p14="http://schemas.microsoft.com/office/powerpoint/2010/main" val="22781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mtClean="0"/>
              <a:t>使用绑定变量的话，不会出现多个子</a:t>
            </a:r>
            <a:r>
              <a:rPr lang="en-US" altLang="zh-CN" err="1" smtClean="0"/>
              <a:t>sursor</a:t>
            </a:r>
            <a:r>
              <a:rPr lang="zh-CN" altLang="en-US" smtClean="0"/>
              <a:t>现象：</a:t>
            </a:r>
            <a:r>
              <a:rPr lang="en-US" altLang="zh-CN" smtClean="0"/>
              <a:t> </a:t>
            </a:r>
          </a:p>
          <a:p>
            <a:r>
              <a:rPr lang="en-US" altLang="zh-CN" smtClean="0"/>
              <a:t>LIBRARY OBJECT HANDLE: handle=69b63160</a:t>
            </a:r>
          </a:p>
          <a:p>
            <a:r>
              <a:rPr lang="en-US" altLang="zh-CN" smtClean="0"/>
              <a:t>  name=select * from </a:t>
            </a:r>
            <a:r>
              <a:rPr lang="en-US" altLang="zh-CN" err="1" smtClean="0"/>
              <a:t>a.test</a:t>
            </a:r>
            <a:r>
              <a:rPr lang="en-US" altLang="zh-CN" smtClean="0"/>
              <a:t> where c1=:a</a:t>
            </a:r>
          </a:p>
          <a:p>
            <a:r>
              <a:rPr lang="en-US" altLang="zh-CN" smtClean="0"/>
              <a:t>  hash=11da807 timestamp=05-08-2008 17:06:50</a:t>
            </a:r>
          </a:p>
          <a:p>
            <a:r>
              <a:rPr lang="en-US" altLang="zh-CN" smtClean="0"/>
              <a:t>  namespace=CRSR flags=RON/TIM/PN0/SML/[12010000]</a:t>
            </a:r>
          </a:p>
          <a:p>
            <a:r>
              <a:rPr lang="en-US" altLang="zh-CN" smtClean="0"/>
              <a:t>  </a:t>
            </a:r>
            <a:r>
              <a:rPr lang="en-US" altLang="zh-CN" err="1" smtClean="0"/>
              <a:t>kkkk-dddd-llll</a:t>
            </a:r>
            <a:r>
              <a:rPr lang="en-US" altLang="zh-CN" smtClean="0"/>
              <a:t>=0000-0001-0001 lock=0 pin=0 latch#=4</a:t>
            </a:r>
          </a:p>
          <a:p>
            <a:r>
              <a:rPr lang="en-US" altLang="zh-CN" smtClean="0"/>
              <a:t>  </a:t>
            </a:r>
            <a:r>
              <a:rPr lang="en-US" altLang="zh-CN" err="1" smtClean="0"/>
              <a:t>lwt</a:t>
            </a:r>
            <a:r>
              <a:rPr lang="en-US" altLang="zh-CN" smtClean="0"/>
              <a:t>=69B63178[69B63178,69B63178] </a:t>
            </a:r>
            <a:r>
              <a:rPr lang="en-US" altLang="zh-CN" err="1" smtClean="0"/>
              <a:t>ltm</a:t>
            </a:r>
            <a:r>
              <a:rPr lang="en-US" altLang="zh-CN" smtClean="0"/>
              <a:t>=69B63180[69B63180,69B63180]</a:t>
            </a:r>
          </a:p>
          <a:p>
            <a:r>
              <a:rPr lang="en-US" altLang="zh-CN" smtClean="0"/>
              <a:t>  </a:t>
            </a:r>
            <a:r>
              <a:rPr lang="en-US" altLang="zh-CN" err="1" smtClean="0"/>
              <a:t>pwt</a:t>
            </a:r>
            <a:r>
              <a:rPr lang="en-US" altLang="zh-CN" smtClean="0"/>
              <a:t>=69B63190[69B63190,69B63190] </a:t>
            </a:r>
            <a:r>
              <a:rPr lang="en-US" altLang="zh-CN" err="1" smtClean="0"/>
              <a:t>ptm</a:t>
            </a:r>
            <a:r>
              <a:rPr lang="en-US" altLang="zh-CN" smtClean="0"/>
              <a:t>=69B631E8[69B631E8,69B631E8]</a:t>
            </a:r>
          </a:p>
          <a:p>
            <a:r>
              <a:rPr lang="en-US" altLang="zh-CN" smtClean="0"/>
              <a:t>  ref=69B63168[69B63168, 69B63168] </a:t>
            </a:r>
            <a:r>
              <a:rPr lang="en-US" altLang="zh-CN" err="1" smtClean="0"/>
              <a:t>lnd</a:t>
            </a:r>
            <a:r>
              <a:rPr lang="en-US" altLang="zh-CN" smtClean="0"/>
              <a:t>=69B631F4[69B631F4,69B631F4]</a:t>
            </a:r>
          </a:p>
          <a:p>
            <a:r>
              <a:rPr lang="en-US" altLang="zh-CN" smtClean="0"/>
              <a:t>    LIBRARY OBJECT: object=69bae840</a:t>
            </a:r>
          </a:p>
          <a:p>
            <a:r>
              <a:rPr lang="en-US" altLang="zh-CN" smtClean="0"/>
              <a:t>    type=CRSR flags=EXS[0001] </a:t>
            </a:r>
            <a:r>
              <a:rPr lang="en-US" altLang="zh-CN" err="1" smtClean="0"/>
              <a:t>pflags</a:t>
            </a:r>
            <a:r>
              <a:rPr lang="en-US" altLang="zh-CN" smtClean="0"/>
              <a:t>= [00] status=VALD load=0</a:t>
            </a:r>
          </a:p>
          <a:p>
            <a:r>
              <a:rPr lang="en-US" altLang="zh-CN" smtClean="0"/>
              <a:t>    CHILDREN: size=16</a:t>
            </a:r>
          </a:p>
          <a:p>
            <a:r>
              <a:rPr lang="en-US" altLang="zh-CN" smtClean="0"/>
              <a:t>    child#    table reference   handle</a:t>
            </a:r>
          </a:p>
          <a:p>
            <a:r>
              <a:rPr lang="en-US" altLang="zh-CN" smtClean="0"/>
              <a:t>    ------ -------- --------- --------</a:t>
            </a:r>
          </a:p>
          <a:p>
            <a:r>
              <a:rPr lang="en-US" altLang="zh-CN" smtClean="0"/>
              <a:t>         0 69bae9dc  69bf3fd0 69ab7c50</a:t>
            </a:r>
          </a:p>
          <a:p>
            <a:r>
              <a:rPr lang="en-US" altLang="zh-CN" smtClean="0"/>
              <a:t>    DATA BLOCKS:</a:t>
            </a:r>
          </a:p>
          <a:p>
            <a:r>
              <a:rPr lang="en-US" altLang="zh-CN" smtClean="0"/>
              <a:t>    data#     heap  pointer status pins change</a:t>
            </a:r>
          </a:p>
          <a:p>
            <a:r>
              <a:rPr lang="en-US" altLang="zh-CN" smtClean="0"/>
              <a:t>    ----- -------- -------- ------ ---- ------</a:t>
            </a:r>
          </a:p>
          <a:p>
            <a:r>
              <a:rPr lang="en-US" altLang="zh-CN" smtClean="0"/>
              <a:t>        0 69baea48 69bae8c8 I/-/A     0 NONE </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30</a:t>
            </a:fld>
            <a:endParaRPr lang="en-US" altLang="zh-CN"/>
          </a:p>
        </p:txBody>
      </p:sp>
    </p:spTree>
    <p:extLst>
      <p:ext uri="{BB962C8B-B14F-4D97-AF65-F5344CB8AC3E}">
        <p14:creationId xmlns:p14="http://schemas.microsoft.com/office/powerpoint/2010/main" val="3463840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请求</a:t>
            </a:r>
            <a:r>
              <a:rPr lang="en-US" altLang="zh-CN" dirty="0" smtClean="0"/>
              <a:t>LCO</a:t>
            </a:r>
            <a:r>
              <a:rPr lang="zh-CN" altLang="en-US" dirty="0" smtClean="0"/>
              <a:t>：</a:t>
            </a:r>
            <a:endParaRPr lang="en-US" altLang="zh-CN" dirty="0" smtClean="0"/>
          </a:p>
          <a:p>
            <a:pPr lvl="1"/>
            <a:r>
              <a:rPr lang="zh-CN" altLang="en-US" dirty="0" smtClean="0"/>
              <a:t>根据</a:t>
            </a:r>
            <a:r>
              <a:rPr lang="en-US" altLang="zh-CN" dirty="0" smtClean="0"/>
              <a:t>hash</a:t>
            </a:r>
            <a:r>
              <a:rPr lang="zh-CN" altLang="en-US" dirty="0" smtClean="0"/>
              <a:t>值找到</a:t>
            </a:r>
            <a:r>
              <a:rPr lang="en-US" altLang="zh-CN" dirty="0" smtClean="0"/>
              <a:t>bucket</a:t>
            </a:r>
          </a:p>
          <a:p>
            <a:pPr lvl="1"/>
            <a:r>
              <a:rPr lang="zh-CN" altLang="en-US" dirty="0" smtClean="0"/>
              <a:t>搜索</a:t>
            </a:r>
            <a:r>
              <a:rPr lang="en-US" altLang="zh-CN" dirty="0" smtClean="0"/>
              <a:t>handles list</a:t>
            </a:r>
          </a:p>
          <a:p>
            <a:pPr lvl="1"/>
            <a:r>
              <a:rPr lang="en-US" altLang="zh-CN" dirty="0" smtClean="0"/>
              <a:t>lock handle</a:t>
            </a:r>
          </a:p>
          <a:p>
            <a:pPr lvl="1"/>
            <a:r>
              <a:rPr lang="en-US" altLang="zh-CN" dirty="0" smtClean="0"/>
              <a:t>pin &amp;</a:t>
            </a:r>
            <a:r>
              <a:rPr lang="en-US" altLang="zh-CN" baseline="0" dirty="0" smtClean="0"/>
              <a:t> load LCO</a:t>
            </a:r>
            <a:endParaRPr lang="en-US" altLang="zh-CN" dirty="0" smtClean="0"/>
          </a:p>
          <a:p>
            <a:endParaRPr lang="en-US" altLang="zh-CN" dirty="0" smtClean="0"/>
          </a:p>
          <a:p>
            <a:endParaRPr lang="en-US" altLang="zh-CN" dirty="0" smtClean="0"/>
          </a:p>
          <a:p>
            <a:r>
              <a:rPr lang="en-US" altLang="zh-CN" dirty="0" smtClean="0"/>
              <a:t>locks</a:t>
            </a:r>
            <a:r>
              <a:rPr lang="zh-CN" altLang="en-US" dirty="0" smtClean="0"/>
              <a:t>：防止多个</a:t>
            </a:r>
            <a:r>
              <a:rPr lang="en-US" altLang="zh-CN" dirty="0" smtClean="0"/>
              <a:t>process</a:t>
            </a:r>
            <a:r>
              <a:rPr lang="zh-CN" altLang="en-US" dirty="0" smtClean="0"/>
              <a:t>同时访问、操作同一个</a:t>
            </a:r>
            <a:r>
              <a:rPr lang="en-US" altLang="zh-CN" dirty="0" smtClean="0"/>
              <a:t>LCO</a:t>
            </a:r>
            <a:endParaRPr lang="en-US" altLang="zh-CN" dirty="0"/>
          </a:p>
          <a:p>
            <a:r>
              <a:rPr lang="en-US" altLang="zh-CN" dirty="0"/>
              <a:t>	</a:t>
            </a:r>
            <a:r>
              <a:rPr lang="en-US" altLang="zh-CN" dirty="0" smtClean="0"/>
              <a:t>lock</a:t>
            </a:r>
            <a:r>
              <a:rPr lang="zh-CN" altLang="en-US" dirty="0" smtClean="0"/>
              <a:t>是检索</a:t>
            </a:r>
            <a:r>
              <a:rPr lang="en-US" altLang="zh-CN" dirty="0" smtClean="0"/>
              <a:t>LCO</a:t>
            </a:r>
            <a:r>
              <a:rPr lang="zh-CN" altLang="en-US" dirty="0" smtClean="0"/>
              <a:t>的唯一方式，即检索和</a:t>
            </a:r>
            <a:r>
              <a:rPr lang="en-US" altLang="zh-CN" dirty="0" smtClean="0"/>
              <a:t>lock</a:t>
            </a:r>
            <a:r>
              <a:rPr lang="zh-CN" altLang="en-US" dirty="0" smtClean="0"/>
              <a:t>是在同一个操作内完成的。</a:t>
            </a:r>
            <a:endParaRPr lang="en-US" altLang="zh-CN" dirty="0" smtClean="0"/>
          </a:p>
          <a:p>
            <a:endParaRPr lang="en-US" altLang="zh-CN" dirty="0" smtClean="0"/>
          </a:p>
          <a:p>
            <a:r>
              <a:rPr lang="en-US" altLang="zh-CN" dirty="0" smtClean="0"/>
              <a:t>pins</a:t>
            </a:r>
            <a:r>
              <a:rPr lang="zh-CN" altLang="en-US" dirty="0" smtClean="0"/>
              <a:t>：防止</a:t>
            </a:r>
            <a:r>
              <a:rPr lang="en-US" altLang="zh-CN" dirty="0" smtClean="0"/>
              <a:t>heap</a:t>
            </a:r>
            <a:r>
              <a:rPr lang="zh-CN" altLang="en-US" dirty="0" smtClean="0"/>
              <a:t>被释放</a:t>
            </a:r>
            <a:endParaRPr lang="en-US" altLang="zh-CN" dirty="0" smtClean="0"/>
          </a:p>
          <a:p>
            <a:endParaRPr lang="en-US" altLang="zh-CN" dirty="0" smtClean="0"/>
          </a:p>
          <a:p>
            <a:r>
              <a:rPr lang="en-US" altLang="zh-CN" dirty="0" err="1" smtClean="0"/>
              <a:t>x$kgllk</a:t>
            </a:r>
            <a:endParaRPr lang="en-US" altLang="zh-CN" dirty="0" smtClean="0"/>
          </a:p>
          <a:p>
            <a:r>
              <a:rPr lang="en-US" altLang="zh-CN" dirty="0" err="1" smtClean="0"/>
              <a:t>x$kglpn</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31</a:t>
            </a:fld>
            <a:endParaRPr lang="en-US" altLang="zh-CN"/>
          </a:p>
        </p:txBody>
      </p:sp>
    </p:spTree>
    <p:extLst>
      <p:ext uri="{BB962C8B-B14F-4D97-AF65-F5344CB8AC3E}">
        <p14:creationId xmlns:p14="http://schemas.microsoft.com/office/powerpoint/2010/main" val="4193755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a:buClr>
                <a:srgbClr val="000000"/>
              </a:buClr>
            </a:pPr>
            <a:r>
              <a:rPr lang="zh-CN" altLang="en-US" dirty="0" smtClean="0"/>
              <a:t>使用</a:t>
            </a:r>
            <a:r>
              <a:rPr lang="en-US" altLang="zh-CN" dirty="0" smtClean="0"/>
              <a:t>LCO</a:t>
            </a:r>
            <a:r>
              <a:rPr lang="zh-CN" altLang="en-US" dirty="0" smtClean="0"/>
              <a:t>对象时，对于</a:t>
            </a:r>
            <a:r>
              <a:rPr lang="en-US" altLang="zh-CN" dirty="0" smtClean="0"/>
              <a:t>handle</a:t>
            </a:r>
            <a:r>
              <a:rPr lang="zh-CN" altLang="en-US" dirty="0" smtClean="0"/>
              <a:t>，一般只需要</a:t>
            </a:r>
            <a:r>
              <a:rPr lang="en-US" altLang="zh-CN" dirty="0" smtClean="0"/>
              <a:t>Null</a:t>
            </a:r>
            <a:r>
              <a:rPr lang="zh-CN" altLang="en-US" dirty="0" smtClean="0"/>
              <a:t>锁即可</a:t>
            </a:r>
            <a:endParaRPr lang="en-US" altLang="zh-CN" dirty="0" smtClean="0"/>
          </a:p>
          <a:p>
            <a:pPr marL="0" marR="0" indent="0" algn="l" defTabSz="914400" rtl="0" eaLnBrk="1" fontAlgn="base" latinLnBrk="0" hangingPunct="1">
              <a:lnSpc>
                <a:spcPct val="100000"/>
              </a:lnSpc>
              <a:spcBef>
                <a:spcPct val="30000"/>
              </a:spcBef>
              <a:spcAft>
                <a:spcPct val="0"/>
              </a:spcAft>
              <a:buClr>
                <a:srgbClr val="000000"/>
              </a:buClr>
              <a:buSzTx/>
              <a:buFontTx/>
              <a:buNone/>
              <a:tabLst/>
              <a:defRPr/>
            </a:pPr>
            <a:r>
              <a:rPr lang="zh-CN" altLang="en-US" dirty="0" smtClean="0"/>
              <a:t>例如：</a:t>
            </a:r>
            <a:r>
              <a:rPr lang="en-US" altLang="zh-CN" dirty="0" smtClean="0"/>
              <a:t>exec </a:t>
            </a:r>
            <a:r>
              <a:rPr lang="en-US" altLang="zh-CN" dirty="0" err="1" smtClean="0"/>
              <a:t>dbms_lock.sleep</a:t>
            </a:r>
            <a:r>
              <a:rPr lang="en-US" altLang="zh-CN" dirty="0" smtClean="0"/>
              <a:t>(10):</a:t>
            </a:r>
            <a:r>
              <a:rPr lang="zh-CN" altLang="en-US" dirty="0" smtClean="0"/>
              <a:t>运行时</a:t>
            </a:r>
            <a:r>
              <a:rPr lang="en-US" altLang="zh-CN" dirty="0" smtClean="0"/>
              <a:t>dump</a:t>
            </a:r>
            <a:r>
              <a:rPr lang="en-US" altLang="zh-CN" baseline="0" dirty="0" smtClean="0"/>
              <a:t> LC</a:t>
            </a:r>
            <a:r>
              <a:rPr lang="zh-CN" altLang="en-US" baseline="0" dirty="0" smtClean="0"/>
              <a:t>可以看到：</a:t>
            </a:r>
            <a:r>
              <a:rPr lang="en-US" altLang="zh-CN" sz="1200" kern="1200" dirty="0" smtClean="0">
                <a:solidFill>
                  <a:schemeClr val="tx1"/>
                </a:solidFill>
                <a:latin typeface="Arial" charset="0"/>
                <a:ea typeface="宋体" pitchFamily="2" charset="-122"/>
                <a:cs typeface="+mn-cs"/>
              </a:rPr>
              <a:t>name=SYS.DBMS_LOCK </a:t>
            </a:r>
            <a:r>
              <a:rPr lang="en-US" altLang="zh-CN" sz="1200" kern="1200" baseline="0" dirty="0" smtClean="0">
                <a:solidFill>
                  <a:schemeClr val="tx1"/>
                </a:solidFill>
                <a:latin typeface="Arial" charset="0"/>
                <a:ea typeface="宋体" pitchFamily="2" charset="-122"/>
                <a:cs typeface="+mn-cs"/>
              </a:rPr>
              <a:t> </a:t>
            </a:r>
            <a:r>
              <a:rPr lang="en-US" altLang="zh-CN" sz="1200" b="1" kern="1200" dirty="0" smtClean="0">
                <a:solidFill>
                  <a:schemeClr val="tx1"/>
                </a:solidFill>
                <a:latin typeface="Arial" charset="0"/>
                <a:ea typeface="宋体" pitchFamily="2" charset="-122"/>
                <a:cs typeface="+mn-cs"/>
              </a:rPr>
              <a:t>lock=N pin=S</a:t>
            </a:r>
          </a:p>
          <a:p>
            <a:pPr>
              <a:buClr>
                <a:srgbClr val="000000"/>
              </a:buClr>
            </a:pPr>
            <a:endParaRPr lang="en-US" altLang="zh-CN" dirty="0" smtClean="0"/>
          </a:p>
          <a:p>
            <a:pPr>
              <a:buClr>
                <a:srgbClr val="000000"/>
              </a:buClr>
            </a:pPr>
            <a:endParaRPr lang="en-US" altLang="zh-CN" dirty="0" smtClean="0"/>
          </a:p>
          <a:p>
            <a:pPr>
              <a:buClr>
                <a:srgbClr val="000000"/>
              </a:buClr>
            </a:pPr>
            <a:r>
              <a:rPr lang="en-US" altLang="zh-CN" dirty="0" smtClean="0"/>
              <a:t>Lock Modes</a:t>
            </a:r>
          </a:p>
          <a:p>
            <a:pPr lvl="1">
              <a:lnSpc>
                <a:spcPct val="95000"/>
              </a:lnSpc>
              <a:buClr>
                <a:srgbClr val="000000"/>
              </a:buClr>
              <a:buFont typeface="Arial" charset="0"/>
              <a:buNone/>
            </a:pPr>
            <a:r>
              <a:rPr lang="en-US" altLang="zh-CN" dirty="0" smtClean="0"/>
              <a:t>A process acquires a share lock if it intends only to read the object. For example, it wants to reference the object during compilation. </a:t>
            </a:r>
          </a:p>
          <a:p>
            <a:pPr lvl="1">
              <a:lnSpc>
                <a:spcPct val="95000"/>
              </a:lnSpc>
              <a:buClr>
                <a:srgbClr val="000000"/>
              </a:buClr>
              <a:buFont typeface="Arial" charset="0"/>
              <a:buNone/>
            </a:pPr>
            <a:r>
              <a:rPr lang="en-US" altLang="zh-CN" dirty="0" smtClean="0"/>
              <a:t>A process acquires an exclusive lock if it intends to create or modify the object. For example, it wants to drop the object from the database. </a:t>
            </a:r>
          </a:p>
          <a:p>
            <a:pPr lvl="1">
              <a:lnSpc>
                <a:spcPct val="95000"/>
              </a:lnSpc>
              <a:buClr>
                <a:srgbClr val="000000"/>
              </a:buClr>
              <a:buFont typeface="Arial" charset="0"/>
              <a:buNone/>
            </a:pPr>
            <a:endParaRPr lang="en-US" altLang="zh-CN" dirty="0" smtClean="0"/>
          </a:p>
          <a:p>
            <a:pPr lvl="1">
              <a:lnSpc>
                <a:spcPct val="95000"/>
              </a:lnSpc>
              <a:buClr>
                <a:srgbClr val="000000"/>
              </a:buClr>
              <a:buFont typeface="Arial" charset="0"/>
              <a:buNone/>
            </a:pPr>
            <a:r>
              <a:rPr lang="en-US" altLang="zh-CN" b="1" dirty="0" smtClean="0"/>
              <a:t>Null locks are a special case. They are acquired on objects that are to be executed like child cursor, procedure, function, package, or type body. </a:t>
            </a:r>
          </a:p>
          <a:p>
            <a:pPr lvl="1">
              <a:lnSpc>
                <a:spcPct val="95000"/>
              </a:lnSpc>
              <a:buClr>
                <a:srgbClr val="000000"/>
              </a:buClr>
              <a:buFont typeface="Arial" charset="0"/>
              <a:buNone/>
            </a:pPr>
            <a:endParaRPr lang="en-US" altLang="zh-CN" b="1" dirty="0" smtClean="0"/>
          </a:p>
          <a:p>
            <a:pPr lvl="1">
              <a:lnSpc>
                <a:spcPct val="95000"/>
              </a:lnSpc>
              <a:buClr>
                <a:srgbClr val="000000"/>
              </a:buClr>
              <a:buFont typeface="Arial" charset="0"/>
              <a:buNone/>
            </a:pPr>
            <a:r>
              <a:rPr lang="en-US" altLang="zh-CN" dirty="0" smtClean="0"/>
              <a:t>You can use them to maintain an interest on an object for a long period of time (session persistency), and to detect if the object becomes invalid. </a:t>
            </a:r>
          </a:p>
          <a:p>
            <a:pPr lvl="1">
              <a:lnSpc>
                <a:spcPct val="95000"/>
              </a:lnSpc>
              <a:buClr>
                <a:srgbClr val="000000"/>
              </a:buClr>
              <a:buFont typeface="Arial" charset="0"/>
              <a:buNone/>
            </a:pPr>
            <a:endParaRPr lang="en-US" altLang="zh-CN" dirty="0" smtClean="0"/>
          </a:p>
          <a:p>
            <a:pPr lvl="1">
              <a:lnSpc>
                <a:spcPct val="95000"/>
              </a:lnSpc>
              <a:buClr>
                <a:srgbClr val="000000"/>
              </a:buClr>
              <a:buFont typeface="Arial" charset="0"/>
              <a:buNone/>
            </a:pPr>
            <a:r>
              <a:rPr lang="en-US" altLang="zh-CN" b="1" dirty="0" smtClean="0"/>
              <a:t>You can break null locks at any time. This is used as a mechanism to notify a session that an executable object is no longer valid. If a null lock is broken, and thus the object is invalidated, then it is an indication to the user who was holding the null lock that the object needs to be recompiled. </a:t>
            </a:r>
          </a:p>
          <a:p>
            <a:pPr lvl="1">
              <a:lnSpc>
                <a:spcPct val="95000"/>
              </a:lnSpc>
              <a:buClr>
                <a:srgbClr val="000000"/>
              </a:buClr>
              <a:buFont typeface="Arial" charset="0"/>
              <a:buNone/>
            </a:pPr>
            <a:endParaRPr lang="en-US" altLang="zh-CN" dirty="0" smtClean="0"/>
          </a:p>
          <a:p>
            <a:pPr lvl="1">
              <a:lnSpc>
                <a:spcPct val="95000"/>
              </a:lnSpc>
              <a:buClr>
                <a:srgbClr val="000000"/>
              </a:buClr>
              <a:buFont typeface="Arial" charset="0"/>
              <a:buNone/>
            </a:pPr>
            <a:r>
              <a:rPr lang="en-US" altLang="zh-CN" dirty="0" smtClean="0"/>
              <a:t>A null lock is acquired during the parse phase of SQL statement execution and is held as long as the shared SQL area for that statement remains in the shared pool. A null lock does not prevent any DDL operation, and can be broken to allow conflicting DDL operations, hence the term “breakable parse lock.”</a:t>
            </a:r>
          </a:p>
          <a:p>
            <a:pPr lvl="1">
              <a:lnSpc>
                <a:spcPct val="95000"/>
              </a:lnSpc>
              <a:buClr>
                <a:srgbClr val="000000"/>
              </a:buClr>
              <a:buFont typeface="Arial" charset="0"/>
              <a:buNone/>
            </a:pPr>
            <a:r>
              <a:rPr lang="en-US" altLang="zh-CN" dirty="0" smtClean="0"/>
              <a:t> </a:t>
            </a:r>
          </a:p>
          <a:p>
            <a:pPr lvl="1">
              <a:lnSpc>
                <a:spcPct val="95000"/>
              </a:lnSpc>
              <a:buClr>
                <a:srgbClr val="000000"/>
              </a:buClr>
              <a:buFont typeface="Arial" charset="0"/>
              <a:buNone/>
            </a:pPr>
            <a:r>
              <a:rPr lang="en-US" altLang="zh-CN" dirty="0" smtClean="0"/>
              <a:t>A null lock on an object is broken when there is an exclusive pin on the object.</a:t>
            </a:r>
          </a:p>
          <a:p>
            <a:pPr lvl="1">
              <a:lnSpc>
                <a:spcPct val="95000"/>
              </a:lnSpc>
              <a:buClr>
                <a:srgbClr val="000000"/>
              </a:buClr>
              <a:buFont typeface="Arial" charset="0"/>
              <a:buNone/>
            </a:pPr>
            <a:r>
              <a:rPr lang="en-US" altLang="zh-CN" dirty="0" smtClean="0"/>
              <a:t>A null lock on a read-only object is broken where there is an exclusive pin on any of the parent objects that it depends on.</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32</a:t>
            </a:fld>
            <a:endParaRPr lang="en-US" altLang="zh-CN"/>
          </a:p>
        </p:txBody>
      </p:sp>
    </p:spTree>
    <p:extLst>
      <p:ext uri="{BB962C8B-B14F-4D97-AF65-F5344CB8AC3E}">
        <p14:creationId xmlns:p14="http://schemas.microsoft.com/office/powerpoint/2010/main" val="203154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Arial" charset="0"/>
                <a:ea typeface="宋体" pitchFamily="2" charset="-122"/>
                <a:cs typeface="+mn-cs"/>
              </a:rPr>
              <a:t>select * from X$KSMGE;</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a:t>
            </a:fld>
            <a:endParaRPr lang="en-US" altLang="zh-CN"/>
          </a:p>
        </p:txBody>
      </p:sp>
    </p:spTree>
    <p:extLst>
      <p:ext uri="{BB962C8B-B14F-4D97-AF65-F5344CB8AC3E}">
        <p14:creationId xmlns:p14="http://schemas.microsoft.com/office/powerpoint/2010/main" val="1640504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33</a:t>
            </a:fld>
            <a:endParaRPr lang="en-US" altLang="zh-CN"/>
          </a:p>
        </p:txBody>
      </p:sp>
    </p:spTree>
    <p:extLst>
      <p:ext uri="{BB962C8B-B14F-4D97-AF65-F5344CB8AC3E}">
        <p14:creationId xmlns:p14="http://schemas.microsoft.com/office/powerpoint/2010/main" val="3673532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a:buClr>
                <a:srgbClr val="000000"/>
              </a:buClr>
            </a:pPr>
            <a:r>
              <a:rPr lang="en-US" altLang="zh-CN" dirty="0" smtClean="0"/>
              <a:t>SHARE:2</a:t>
            </a:r>
          </a:p>
          <a:p>
            <a:pPr>
              <a:buClr>
                <a:srgbClr val="000000"/>
              </a:buClr>
            </a:pPr>
            <a:r>
              <a:rPr lang="en-US" altLang="zh-CN" dirty="0" smtClean="0"/>
              <a:t>EXCLUSIVE:3</a:t>
            </a:r>
          </a:p>
          <a:p>
            <a:pPr>
              <a:buClr>
                <a:srgbClr val="000000"/>
              </a:buClr>
            </a:pPr>
            <a:endParaRPr lang="en-US" altLang="zh-CN" dirty="0" smtClean="0"/>
          </a:p>
          <a:p>
            <a:pPr>
              <a:buClr>
                <a:srgbClr val="000000"/>
              </a:buClr>
            </a:pPr>
            <a:r>
              <a:rPr lang="en-US" altLang="zh-CN" dirty="0" smtClean="0"/>
              <a:t>Pin Modes</a:t>
            </a:r>
          </a:p>
          <a:p>
            <a:pPr lvl="1">
              <a:buClr>
                <a:srgbClr val="000000"/>
              </a:buClr>
              <a:buFont typeface="Arial" charset="0"/>
              <a:buNone/>
            </a:pPr>
            <a:r>
              <a:rPr lang="en-US" altLang="zh-CN" dirty="0" smtClean="0"/>
              <a:t>When a process pins an object heap that is not in memory, the process can determine whether the heap is to be loaded in the PGA or SGA. </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An object must be pinned in Exclusive mode if it is to be modified. </a:t>
            </a:r>
          </a:p>
          <a:p>
            <a:pPr lvl="1">
              <a:buClr>
                <a:srgbClr val="000000"/>
              </a:buClr>
              <a:buFont typeface="Arial" charset="0"/>
              <a:buNone/>
            </a:pPr>
            <a:r>
              <a:rPr lang="en-US" altLang="zh-CN" dirty="0" smtClean="0"/>
              <a:t>However, the process first will always pin the object in Share mode, examine it for errors and security checks, and then, if necessary, (such as needing modification) pin it in Exclusive mode.</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An object is never pinned in Exclusive mode if only read access is required. This is because all dependent transient objects (cursors) are invalidated (null locks broken) when an object is unpinned from Exclusive mode. The effect would be unnecessary recompilation and reparsing of all dependent packages, procedures, and functions. </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A pin operation will fail if:</a:t>
            </a:r>
          </a:p>
          <a:p>
            <a:pPr lvl="2"/>
            <a:r>
              <a:rPr lang="en-US" altLang="zh-CN" dirty="0" smtClean="0"/>
              <a:t>The object is no longer valid</a:t>
            </a:r>
          </a:p>
          <a:p>
            <a:pPr lvl="2"/>
            <a:r>
              <a:rPr lang="en-US" altLang="zh-CN" dirty="0" smtClean="0"/>
              <a:t>The null lock that was held by the session is broken</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34</a:t>
            </a:fld>
            <a:endParaRPr lang="en-US" altLang="zh-CN"/>
          </a:p>
        </p:txBody>
      </p:sp>
    </p:spTree>
    <p:extLst>
      <p:ext uri="{BB962C8B-B14F-4D97-AF65-F5344CB8AC3E}">
        <p14:creationId xmlns:p14="http://schemas.microsoft.com/office/powerpoint/2010/main" val="3217433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effectLst/>
                <a:latin typeface="Arial" charset="0"/>
                <a:ea typeface="宋体" pitchFamily="2" charset="-122"/>
                <a:cs typeface="+mn-cs"/>
              </a:rPr>
              <a:t>Kernel Generic Library cache manager</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35</a:t>
            </a:fld>
            <a:endParaRPr lang="en-US" altLang="zh-CN"/>
          </a:p>
        </p:txBody>
      </p:sp>
    </p:spTree>
    <p:extLst>
      <p:ext uri="{BB962C8B-B14F-4D97-AF65-F5344CB8AC3E}">
        <p14:creationId xmlns:p14="http://schemas.microsoft.com/office/powerpoint/2010/main" val="1355203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lvl="0">
              <a:lnSpc>
                <a:spcPct val="90000"/>
              </a:lnSpc>
            </a:pPr>
            <a:r>
              <a:rPr lang="en-US" altLang="en-US" dirty="0" smtClean="0"/>
              <a:t>Locks manage concurrency.</a:t>
            </a:r>
          </a:p>
          <a:p>
            <a:pPr lvl="0">
              <a:lnSpc>
                <a:spcPct val="90000"/>
              </a:lnSpc>
            </a:pPr>
            <a:r>
              <a:rPr lang="en-US" altLang="en-US" dirty="0" smtClean="0"/>
              <a:t>Pins ensure cache coherence.</a:t>
            </a:r>
          </a:p>
          <a:p>
            <a:pPr lvl="0"/>
            <a:endParaRPr lang="en-US" altLang="zh-CN" dirty="0" smtClean="0">
              <a:ea typeface="宋体" charset="-122"/>
            </a:endParaRPr>
          </a:p>
          <a:p>
            <a:pPr lvl="0"/>
            <a:r>
              <a:rPr lang="en-US" altLang="zh-CN" dirty="0" smtClean="0">
                <a:ea typeface="宋体" charset="-122"/>
              </a:rPr>
              <a:t>An object handle is protected by a latch that is determined by the bucket that it hashes into:</a:t>
            </a:r>
            <a:r>
              <a:rPr lang="en-US" altLang="zh-CN" baseline="0" dirty="0" smtClean="0">
                <a:ea typeface="宋体" charset="-122"/>
              </a:rPr>
              <a:t> </a:t>
            </a:r>
          </a:p>
          <a:p>
            <a:pPr lvl="0"/>
            <a:r>
              <a:rPr lang="en-US" altLang="zh-CN" baseline="0" dirty="0" smtClean="0">
                <a:latin typeface="Courier New" pitchFamily="49" charset="0"/>
                <a:ea typeface="宋体" charset="-122"/>
              </a:rPr>
              <a:t>	</a:t>
            </a:r>
            <a:r>
              <a:rPr lang="en-US" altLang="zh-CN" dirty="0" smtClean="0">
                <a:latin typeface="Courier New" pitchFamily="49" charset="0"/>
                <a:ea typeface="宋体" charset="-122"/>
              </a:rPr>
              <a:t>latch# = mod(bucket#, #latches)</a:t>
            </a:r>
            <a:endParaRPr lang="en-US" altLang="zh-CN" baseline="0" dirty="0" smtClean="0"/>
          </a:p>
          <a:p>
            <a:pPr>
              <a:buClr>
                <a:srgbClr val="000000"/>
              </a:buClr>
            </a:pPr>
            <a:endParaRPr lang="en-US" altLang="zh-CN" dirty="0" smtClean="0"/>
          </a:p>
          <a:p>
            <a:pPr>
              <a:buClr>
                <a:srgbClr val="000000"/>
              </a:buClr>
            </a:pPr>
            <a:r>
              <a:rPr lang="en-US" altLang="zh-CN" dirty="0" smtClean="0"/>
              <a:t>Library Cache Latches</a:t>
            </a:r>
          </a:p>
          <a:p>
            <a:pPr lvl="1">
              <a:buClr>
                <a:srgbClr val="000000"/>
              </a:buClr>
              <a:buFont typeface="Arial" charset="0"/>
              <a:buNone/>
            </a:pPr>
            <a:r>
              <a:rPr lang="en-US" altLang="zh-CN" dirty="0" smtClean="0"/>
              <a:t>The </a:t>
            </a:r>
            <a:r>
              <a:rPr lang="en-US" altLang="zh-CN" i="1" dirty="0" smtClean="0"/>
              <a:t>library cache</a:t>
            </a:r>
            <a:r>
              <a:rPr lang="en-US" altLang="zh-CN" dirty="0" smtClean="0"/>
              <a:t> latches serialize access to the objects in the library cache. As explained previously, access to objects always occurs through locks. </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Because locking an object is not an atomic instruction, a </a:t>
            </a:r>
            <a:r>
              <a:rPr lang="en-US" altLang="zh-CN" b="1" i="1" dirty="0" smtClean="0"/>
              <a:t>library cache</a:t>
            </a:r>
            <a:r>
              <a:rPr lang="en-US" altLang="zh-CN" b="1" dirty="0" smtClean="0"/>
              <a:t> </a:t>
            </a:r>
            <a:r>
              <a:rPr lang="en-US" altLang="zh-CN" dirty="0" smtClean="0"/>
              <a:t>latch is acquired before the lock request and is released after it. For most operations, the </a:t>
            </a:r>
            <a:r>
              <a:rPr lang="en-US" altLang="zh-CN" i="1" dirty="0" smtClean="0"/>
              <a:t>library cache</a:t>
            </a:r>
            <a:r>
              <a:rPr lang="en-US" altLang="zh-CN" dirty="0" smtClean="0"/>
              <a:t> latches are used, and therefore they can become a point of contention.</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If an object is not in memory, then a lock cannot be acquired on it. In order to prevent multiple processes to request the load of the same object simultaneously, another latch must be acquired before the load request. This is the </a:t>
            </a:r>
            <a:r>
              <a:rPr lang="en-US" altLang="zh-CN" i="1" dirty="0" smtClean="0"/>
              <a:t>library cache load lock</a:t>
            </a:r>
            <a:r>
              <a:rPr lang="en-US" altLang="zh-CN" dirty="0" smtClean="0"/>
              <a:t> latch. </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The is taken and held until a </a:t>
            </a:r>
            <a:r>
              <a:rPr lang="en-US" altLang="zh-CN" i="1" dirty="0" smtClean="0"/>
              <a:t>library cache load lock</a:t>
            </a:r>
            <a:r>
              <a:rPr lang="en-US" altLang="zh-CN" dirty="0" smtClean="0"/>
              <a:t> is  allocated, then the latch is released. </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Loading of the object is performed under the load lock object and not under the latch as it may take quite a long time. For more information, see </a:t>
            </a:r>
            <a:r>
              <a:rPr lang="en-US" altLang="zh-CN" dirty="0" err="1" smtClean="0">
                <a:latin typeface="Courier New" pitchFamily="49" charset="0"/>
              </a:rPr>
              <a:t>kgl.h</a:t>
            </a:r>
            <a:r>
              <a:rPr lang="en-US" altLang="zh-CN" dirty="0" smtClean="0"/>
              <a:t>.</a:t>
            </a:r>
            <a:endParaRPr lang="en-US" altLang="zh-CN" dirty="0" smtClean="0">
              <a:latin typeface="Courier New" pitchFamily="49" charset="0"/>
            </a:endParaRP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36</a:t>
            </a:fld>
            <a:endParaRPr lang="en-US" altLang="zh-CN"/>
          </a:p>
        </p:txBody>
      </p:sp>
    </p:spTree>
    <p:extLst>
      <p:ext uri="{BB962C8B-B14F-4D97-AF65-F5344CB8AC3E}">
        <p14:creationId xmlns:p14="http://schemas.microsoft.com/office/powerpoint/2010/main" val="2945388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不能共享的</a:t>
            </a:r>
            <a:r>
              <a:rPr lang="en-US" altLang="zh-CN" dirty="0" err="1" smtClean="0"/>
              <a:t>sql</a:t>
            </a:r>
            <a:r>
              <a:rPr lang="zh-CN" altLang="en-US" dirty="0" smtClean="0"/>
              <a:t>：优化器、参数、</a:t>
            </a:r>
            <a:r>
              <a:rPr lang="en-US" altLang="zh-CN" dirty="0" smtClean="0"/>
              <a:t>translation</a:t>
            </a:r>
            <a:r>
              <a:rPr lang="zh-CN" altLang="en-US" dirty="0" smtClean="0"/>
              <a:t>、绑定变量长度、语言等不匹配导致</a:t>
            </a:r>
            <a:r>
              <a:rPr lang="en-US" altLang="zh-CN" dirty="0" err="1" smtClean="0"/>
              <a:t>version_count</a:t>
            </a:r>
            <a:r>
              <a:rPr lang="zh-CN" altLang="en-US" dirty="0" smtClean="0"/>
              <a:t>高</a:t>
            </a:r>
            <a:endParaRPr lang="en-US" altLang="zh-CN" dirty="0" smtClean="0"/>
          </a:p>
          <a:p>
            <a:r>
              <a:rPr lang="en-US" altLang="zh-CN" dirty="0" err="1" smtClean="0"/>
              <a:t>session_cached_cursor</a:t>
            </a:r>
            <a:r>
              <a:rPr lang="en-US" altLang="zh-CN" dirty="0" smtClean="0"/>
              <a:t>&gt;0:handle</a:t>
            </a:r>
            <a:r>
              <a:rPr lang="zh-CN" altLang="en-US" dirty="0" smtClean="0"/>
              <a:t>复制一份到</a:t>
            </a:r>
            <a:r>
              <a:rPr lang="en-US" altLang="zh-CN" dirty="0" smtClean="0"/>
              <a:t>UGA</a:t>
            </a:r>
            <a:r>
              <a:rPr lang="zh-CN" altLang="en-US" dirty="0" smtClean="0"/>
              <a:t>，且</a:t>
            </a:r>
            <a:r>
              <a:rPr lang="en-US" altLang="zh-CN" dirty="0" smtClean="0"/>
              <a:t>cursor</a:t>
            </a:r>
            <a:r>
              <a:rPr lang="zh-CN" altLang="en-US" dirty="0" smtClean="0"/>
              <a:t>关闭时仍保留</a:t>
            </a:r>
            <a:r>
              <a:rPr lang="en-US" altLang="zh-CN" dirty="0" smtClean="0"/>
              <a:t>handle</a:t>
            </a:r>
            <a:r>
              <a:rPr lang="zh-CN" altLang="en-US" dirty="0" smtClean="0"/>
              <a:t>的</a:t>
            </a:r>
            <a:r>
              <a:rPr lang="en-US" altLang="zh-CN" dirty="0" smtClean="0"/>
              <a:t>Null</a:t>
            </a:r>
            <a:r>
              <a:rPr lang="zh-CN" altLang="en-US" baseline="0" dirty="0" smtClean="0"/>
              <a:t>锁，使得</a:t>
            </a:r>
            <a:r>
              <a:rPr lang="en-US" altLang="zh-CN" baseline="0" dirty="0" smtClean="0"/>
              <a:t>handle</a:t>
            </a:r>
            <a:r>
              <a:rPr lang="zh-CN" altLang="en-US" dirty="0" smtClean="0"/>
              <a:t>不会被</a:t>
            </a:r>
            <a:r>
              <a:rPr lang="en-US" altLang="zh-CN" dirty="0" smtClean="0"/>
              <a:t>aging</a:t>
            </a:r>
            <a:r>
              <a:rPr lang="en-US" altLang="zh-CN" baseline="0" dirty="0" smtClean="0"/>
              <a:t> out</a:t>
            </a:r>
          </a:p>
          <a:p>
            <a:r>
              <a:rPr lang="en-US" altLang="zh-CN" baseline="0" dirty="0" err="1" smtClean="0"/>
              <a:t>cursor_space_for_time</a:t>
            </a:r>
            <a:r>
              <a:rPr lang="en-US" altLang="zh-CN" baseline="0" dirty="0" smtClean="0"/>
              <a:t>=</a:t>
            </a:r>
            <a:r>
              <a:rPr lang="en-US" altLang="zh-CN" baseline="0" dirty="0" err="1" smtClean="0"/>
              <a:t>true:open</a:t>
            </a:r>
            <a:r>
              <a:rPr lang="zh-CN" altLang="en-US" baseline="0" dirty="0" smtClean="0"/>
              <a:t>的</a:t>
            </a:r>
            <a:r>
              <a:rPr lang="en-US" altLang="zh-CN" baseline="0" dirty="0" smtClean="0"/>
              <a:t>cursor</a:t>
            </a:r>
            <a:r>
              <a:rPr lang="zh-CN" altLang="en-US" baseline="0" dirty="0" smtClean="0"/>
              <a:t>的</a:t>
            </a:r>
            <a:r>
              <a:rPr lang="en-US" altLang="zh-CN" baseline="0" dirty="0" smtClean="0"/>
              <a:t>heap</a:t>
            </a:r>
            <a:r>
              <a:rPr lang="zh-CN" altLang="en-US" baseline="0" dirty="0" smtClean="0"/>
              <a:t>不会被</a:t>
            </a:r>
            <a:r>
              <a:rPr lang="en-US" altLang="zh-CN" baseline="0" dirty="0" smtClean="0"/>
              <a:t>aging out</a:t>
            </a:r>
            <a:r>
              <a:rPr lang="zh-CN" altLang="en-US" baseline="0" dirty="0" smtClean="0"/>
              <a:t>。减少</a:t>
            </a:r>
            <a:r>
              <a:rPr lang="en-US" altLang="zh-CN" baseline="0" dirty="0" smtClean="0"/>
              <a:t>reload</a:t>
            </a:r>
            <a:r>
              <a:rPr lang="zh-CN" altLang="en-US" baseline="0" dirty="0" smtClean="0"/>
              <a:t>。但可能导致</a:t>
            </a:r>
            <a:r>
              <a:rPr lang="en-US" altLang="zh-CN" baseline="0" dirty="0" smtClean="0"/>
              <a:t>4031</a:t>
            </a:r>
            <a:r>
              <a:rPr lang="zh-CN" altLang="en-US" baseline="0" dirty="0" smtClean="0"/>
              <a:t>。启用前应确保硬解析很少。</a:t>
            </a:r>
            <a:endParaRPr lang="en-US" altLang="zh-CN" baseline="0" dirty="0" smtClean="0"/>
          </a:p>
          <a:p>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37</a:t>
            </a:fld>
            <a:endParaRPr lang="en-US" altLang="zh-CN"/>
          </a:p>
        </p:txBody>
      </p:sp>
    </p:spTree>
    <p:extLst>
      <p:ext uri="{BB962C8B-B14F-4D97-AF65-F5344CB8AC3E}">
        <p14:creationId xmlns:p14="http://schemas.microsoft.com/office/powerpoint/2010/main" val="1463490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38</a:t>
            </a:fld>
            <a:endParaRPr lang="en-US" altLang="zh-CN"/>
          </a:p>
        </p:txBody>
      </p:sp>
    </p:spTree>
    <p:extLst>
      <p:ext uri="{BB962C8B-B14F-4D97-AF65-F5344CB8AC3E}">
        <p14:creationId xmlns:p14="http://schemas.microsoft.com/office/powerpoint/2010/main" val="924134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sql work area:</a:t>
            </a:r>
          </a:p>
          <a:p>
            <a:r>
              <a:rPr lang="en-US" altLang="zh-CN" smtClean="0"/>
              <a:t>	</a:t>
            </a:r>
            <a:r>
              <a:rPr lang="en-US" altLang="zh-CN" sz="1200" kern="1200" smtClean="0">
                <a:solidFill>
                  <a:schemeClr val="tx1"/>
                </a:solidFill>
                <a:latin typeface="Arial" charset="0"/>
                <a:ea typeface="宋体" pitchFamily="2" charset="-122"/>
                <a:cs typeface="+mn-cs"/>
              </a:rPr>
              <a:t>v$sql_workarea</a:t>
            </a:r>
          </a:p>
          <a:p>
            <a:r>
              <a:rPr lang="en-US" altLang="zh-CN" sz="1200" kern="1200" smtClean="0">
                <a:solidFill>
                  <a:schemeClr val="tx1"/>
                </a:solidFill>
                <a:latin typeface="Arial" charset="0"/>
                <a:ea typeface="宋体" pitchFamily="2" charset="-122"/>
                <a:cs typeface="+mn-cs"/>
              </a:rPr>
              <a:t>	v$sql_workarea_active</a:t>
            </a:r>
          </a:p>
          <a:p>
            <a:r>
              <a:rPr lang="en-US" altLang="zh-CN" sz="1200" kern="1200" smtClean="0">
                <a:solidFill>
                  <a:schemeClr val="tx1"/>
                </a:solidFill>
                <a:latin typeface="Arial" charset="0"/>
                <a:ea typeface="宋体" pitchFamily="2" charset="-122"/>
                <a:cs typeface="+mn-cs"/>
              </a:rPr>
              <a:t>	v$pgastat</a:t>
            </a:r>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40</a:t>
            </a:fld>
            <a:endParaRPr lang="en-US" altLang="zh-CN"/>
          </a:p>
        </p:txBody>
      </p:sp>
    </p:spTree>
    <p:extLst>
      <p:ext uri="{BB962C8B-B14F-4D97-AF65-F5344CB8AC3E}">
        <p14:creationId xmlns:p14="http://schemas.microsoft.com/office/powerpoint/2010/main" val="662490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41</a:t>
            </a:fld>
            <a:endParaRPr lang="en-US" altLang="zh-CN"/>
          </a:p>
        </p:txBody>
      </p:sp>
    </p:spTree>
    <p:extLst>
      <p:ext uri="{BB962C8B-B14F-4D97-AF65-F5344CB8AC3E}">
        <p14:creationId xmlns:p14="http://schemas.microsoft.com/office/powerpoint/2010/main" val="3567278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42</a:t>
            </a:fld>
            <a:endParaRPr lang="en-US" altLang="zh-CN"/>
          </a:p>
        </p:txBody>
      </p:sp>
    </p:spTree>
    <p:extLst>
      <p:ext uri="{BB962C8B-B14F-4D97-AF65-F5344CB8AC3E}">
        <p14:creationId xmlns:p14="http://schemas.microsoft.com/office/powerpoint/2010/main" val="27370948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43</a:t>
            </a:fld>
            <a:endParaRPr lang="en-US" altLang="zh-CN"/>
          </a:p>
        </p:txBody>
      </p:sp>
    </p:spTree>
    <p:extLst>
      <p:ext uri="{BB962C8B-B14F-4D97-AF65-F5344CB8AC3E}">
        <p14:creationId xmlns:p14="http://schemas.microsoft.com/office/powerpoint/2010/main" val="287053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a:t>
            </a:fld>
            <a:endParaRPr lang="en-US" altLang="zh-CN"/>
          </a:p>
        </p:txBody>
      </p:sp>
    </p:spTree>
    <p:extLst>
      <p:ext uri="{BB962C8B-B14F-4D97-AF65-F5344CB8AC3E}">
        <p14:creationId xmlns:p14="http://schemas.microsoft.com/office/powerpoint/2010/main" val="2171117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44</a:t>
            </a:fld>
            <a:endParaRPr lang="en-US" altLang="zh-CN"/>
          </a:p>
        </p:txBody>
      </p:sp>
    </p:spTree>
    <p:extLst>
      <p:ext uri="{BB962C8B-B14F-4D97-AF65-F5344CB8AC3E}">
        <p14:creationId xmlns:p14="http://schemas.microsoft.com/office/powerpoint/2010/main" val="1636051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45</a:t>
            </a:fld>
            <a:endParaRPr lang="en-US" altLang="zh-CN"/>
          </a:p>
        </p:txBody>
      </p:sp>
    </p:spTree>
    <p:extLst>
      <p:ext uri="{BB962C8B-B14F-4D97-AF65-F5344CB8AC3E}">
        <p14:creationId xmlns:p14="http://schemas.microsoft.com/office/powerpoint/2010/main" val="2279399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sort:onepass</a:t>
            </a:r>
            <a:r>
              <a:rPr lang="zh-CN" altLang="en-US" smtClean="0"/>
              <a:t>时，只需</a:t>
            </a:r>
            <a:r>
              <a:rPr lang="en-US" altLang="zh-CN" smtClean="0"/>
              <a:t>7MB</a:t>
            </a:r>
            <a:r>
              <a:rPr lang="zh-CN" altLang="en-US" smtClean="0"/>
              <a:t>，此时即使给它</a:t>
            </a:r>
            <a:r>
              <a:rPr lang="en-US" altLang="zh-CN" smtClean="0"/>
              <a:t>20MB</a:t>
            </a:r>
            <a:r>
              <a:rPr lang="zh-CN" altLang="en-US" smtClean="0"/>
              <a:t>也用不上</a:t>
            </a:r>
            <a:endParaRPr lang="en-US" altLang="zh-CN" smtClean="0"/>
          </a:p>
          <a:p>
            <a:r>
              <a:rPr lang="en-US" altLang="zh-CN" smtClean="0"/>
              <a:t>hash</a:t>
            </a:r>
            <a:r>
              <a:rPr lang="en-US" altLang="zh-CN" baseline="0" smtClean="0"/>
              <a:t> join</a:t>
            </a:r>
            <a:r>
              <a:rPr lang="zh-CN" altLang="en-US" baseline="0" smtClean="0"/>
              <a:t>：</a:t>
            </a:r>
            <a:r>
              <a:rPr lang="en-US" altLang="zh-CN" baseline="0" smtClean="0"/>
              <a:t>onepass</a:t>
            </a:r>
            <a:r>
              <a:rPr lang="zh-CN" altLang="en-US" baseline="0" smtClean="0"/>
              <a:t>时，需要</a:t>
            </a:r>
            <a:r>
              <a:rPr lang="en-US" altLang="zh-CN" baseline="0" smtClean="0"/>
              <a:t>11MB,</a:t>
            </a:r>
            <a:r>
              <a:rPr lang="zh-CN" altLang="en-US" baseline="0" smtClean="0"/>
              <a:t>但</a:t>
            </a:r>
            <a:r>
              <a:rPr lang="en-US" altLang="zh-CN" baseline="0" smtClean="0"/>
              <a:t>hash join</a:t>
            </a:r>
            <a:r>
              <a:rPr lang="zh-CN" altLang="en-US" baseline="0" smtClean="0"/>
              <a:t>会尽可能多的使用内存，因此它会用至上限</a:t>
            </a:r>
            <a:r>
              <a:rPr lang="en-US" altLang="zh-CN" baseline="0" smtClean="0"/>
              <a:t>20MB</a:t>
            </a:r>
            <a:r>
              <a:rPr lang="zh-CN" altLang="en-US" baseline="0" smtClean="0"/>
              <a:t>，</a:t>
            </a:r>
            <a:endParaRPr lang="en-US" altLang="zh-CN" baseline="0" smtClean="0"/>
          </a:p>
          <a:p>
            <a:r>
              <a:rPr lang="en-US" altLang="zh-CN" baseline="0" smtClean="0"/>
              <a:t>	</a:t>
            </a:r>
            <a:r>
              <a:rPr lang="zh-CN" altLang="en-US" baseline="0" smtClean="0"/>
              <a:t>另外，该</a:t>
            </a:r>
            <a:r>
              <a:rPr lang="en-US" altLang="zh-CN" baseline="0" smtClean="0"/>
              <a:t>WP</a:t>
            </a:r>
            <a:r>
              <a:rPr lang="zh-CN" altLang="en-US" baseline="0" smtClean="0"/>
              <a:t>采用了并行度</a:t>
            </a:r>
            <a:r>
              <a:rPr lang="en-US" altLang="zh-CN" baseline="0" smtClean="0"/>
              <a:t>2</a:t>
            </a:r>
            <a:r>
              <a:rPr lang="zh-CN" altLang="en-US" baseline="0" smtClean="0"/>
              <a:t>，因此最终分配</a:t>
            </a:r>
            <a:r>
              <a:rPr lang="en-US" altLang="zh-CN" baseline="0" smtClean="0"/>
              <a:t>40MB</a:t>
            </a:r>
            <a:r>
              <a:rPr lang="zh-CN" altLang="en-US" baseline="0" smtClean="0"/>
              <a:t>内存</a:t>
            </a:r>
            <a:endParaRPr lang="en-US" altLang="zh-CN" baseline="0" smtClean="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46</a:t>
            </a:fld>
            <a:endParaRPr lang="en-US" altLang="zh-CN"/>
          </a:p>
        </p:txBody>
      </p:sp>
    </p:spTree>
    <p:extLst>
      <p:ext uri="{BB962C8B-B14F-4D97-AF65-F5344CB8AC3E}">
        <p14:creationId xmlns:p14="http://schemas.microsoft.com/office/powerpoint/2010/main" val="19016479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kern="1200" smtClean="0">
                <a:solidFill>
                  <a:schemeClr val="tx1"/>
                </a:solidFill>
                <a:latin typeface="Arial" charset="0"/>
                <a:ea typeface="宋体" pitchFamily="2" charset="-122"/>
                <a:cs typeface="+mn-cs"/>
              </a:rPr>
              <a:t>上图中，当开始处理一条</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时，</a:t>
            </a:r>
            <a:r>
              <a:rPr lang="en-US" altLang="zh-CN" sz="1200" kern="1200" smtClean="0">
                <a:solidFill>
                  <a:schemeClr val="tx1"/>
                </a:solidFill>
                <a:latin typeface="Arial" charset="0"/>
                <a:ea typeface="宋体" pitchFamily="2" charset="-122"/>
                <a:cs typeface="+mn-cs"/>
              </a:rPr>
              <a:t>oracle</a:t>
            </a:r>
            <a:r>
              <a:rPr lang="zh-CN" altLang="en-US" sz="1200" kern="1200" smtClean="0">
                <a:solidFill>
                  <a:schemeClr val="tx1"/>
                </a:solidFill>
                <a:latin typeface="Arial" charset="0"/>
                <a:ea typeface="宋体" pitchFamily="2" charset="-122"/>
                <a:cs typeface="+mn-cs"/>
              </a:rPr>
              <a:t>会使用本地内存管理器（</a:t>
            </a:r>
            <a:r>
              <a:rPr lang="en-US" altLang="zh-CN" sz="1200" kern="1200" smtClean="0">
                <a:solidFill>
                  <a:schemeClr val="tx1"/>
                </a:solidFill>
                <a:latin typeface="Arial" charset="0"/>
                <a:ea typeface="宋体" pitchFamily="2" charset="-122"/>
                <a:cs typeface="+mn-cs"/>
              </a:rPr>
              <a:t>local memory manager</a:t>
            </a:r>
            <a:r>
              <a:rPr lang="zh-CN" altLang="en-US" sz="1200" kern="1200" smtClean="0">
                <a:solidFill>
                  <a:schemeClr val="tx1"/>
                </a:solidFill>
                <a:latin typeface="Arial" charset="0"/>
                <a:ea typeface="宋体" pitchFamily="2" charset="-122"/>
                <a:cs typeface="+mn-cs"/>
              </a:rPr>
              <a:t>）对该</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语句相关的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进行注册。</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是一组元数据，描述了该</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语句所需要的工作区的所有特征，包括该</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的类型（</a:t>
            </a:r>
            <a:r>
              <a:rPr lang="en-US" altLang="zh-CN" sz="1200" kern="1200" smtClean="0">
                <a:solidFill>
                  <a:schemeClr val="tx1"/>
                </a:solidFill>
                <a:latin typeface="Arial" charset="0"/>
                <a:ea typeface="宋体" pitchFamily="2" charset="-122"/>
                <a:cs typeface="+mn-cs"/>
              </a:rPr>
              <a:t>sort</a:t>
            </a:r>
            <a:r>
              <a:rPr lang="zh-CN" altLang="en-US" sz="1200" kern="1200" smtClean="0">
                <a:solidFill>
                  <a:schemeClr val="tx1"/>
                </a:solidFill>
                <a:latin typeface="Arial" charset="0"/>
                <a:ea typeface="宋体" pitchFamily="2" charset="-122"/>
                <a:cs typeface="+mn-cs"/>
              </a:rPr>
              <a:t>还是</a:t>
            </a:r>
            <a:r>
              <a:rPr lang="en-US" altLang="zh-CN" sz="1200" kern="1200" smtClean="0">
                <a:solidFill>
                  <a:schemeClr val="tx1"/>
                </a:solidFill>
                <a:latin typeface="Arial" charset="0"/>
                <a:ea typeface="宋体" pitchFamily="2" charset="-122"/>
                <a:cs typeface="+mn-cs"/>
              </a:rPr>
              <a:t>hash-join</a:t>
            </a:r>
            <a:r>
              <a:rPr lang="zh-CN" altLang="en-US" sz="1200" kern="1200" smtClean="0">
                <a:solidFill>
                  <a:schemeClr val="tx1"/>
                </a:solidFill>
                <a:latin typeface="Arial" charset="0"/>
                <a:ea typeface="宋体" pitchFamily="2" charset="-122"/>
                <a:cs typeface="+mn-cs"/>
              </a:rPr>
              <a:t>等）、该</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语句的并行度、所需要的内存等信息。它是</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语句操作与内存管理器之间唯一的接口。当</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语句执行完毕时，其对应的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就会被删除。而在</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语句执行期间，为了反映</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语句当前已经消耗的内存以及是否被交换到临时表空间了等状态信息，</a:t>
            </a:r>
            <a:r>
              <a:rPr lang="en-US" altLang="zh-CN" sz="1200" kern="1200" smtClean="0">
                <a:solidFill>
                  <a:schemeClr val="tx1"/>
                </a:solidFill>
                <a:latin typeface="Arial" charset="0"/>
                <a:ea typeface="宋体" pitchFamily="2" charset="-122"/>
                <a:cs typeface="+mn-cs"/>
              </a:rPr>
              <a:t>oracle</a:t>
            </a:r>
            <a:r>
              <a:rPr lang="zh-CN" altLang="en-US" sz="1200" kern="1200" smtClean="0">
                <a:solidFill>
                  <a:schemeClr val="tx1"/>
                </a:solidFill>
                <a:latin typeface="Arial" charset="0"/>
                <a:ea typeface="宋体" pitchFamily="2" charset="-122"/>
                <a:cs typeface="+mn-cs"/>
              </a:rPr>
              <a:t>会不断更新其对应的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。所以说，</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是有生命周期的，始终能够体现其对应</a:t>
            </a:r>
            <a:r>
              <a:rPr lang="en-US" altLang="zh-CN" sz="1200" kern="1200" smtClean="0">
                <a:solidFill>
                  <a:schemeClr val="tx1"/>
                </a:solidFill>
                <a:latin typeface="Arial" charset="0"/>
                <a:ea typeface="宋体" pitchFamily="2" charset="-122"/>
                <a:cs typeface="+mn-cs"/>
              </a:rPr>
              <a:t>SQL</a:t>
            </a:r>
            <a:r>
              <a:rPr lang="zh-CN" altLang="en-US" sz="1200" kern="1200" smtClean="0">
                <a:solidFill>
                  <a:schemeClr val="tx1"/>
                </a:solidFill>
                <a:latin typeface="Arial" charset="0"/>
                <a:ea typeface="宋体" pitchFamily="2" charset="-122"/>
                <a:cs typeface="+mn-cs"/>
              </a:rPr>
              <a:t>语句的工作区状态。因此，我们可以说，在任何时间点，所有当前活动的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就能够基本体现当前所有</a:t>
            </a:r>
            <a:r>
              <a:rPr lang="en-US" altLang="zh-CN" sz="1200" kern="1200" smtClean="0">
                <a:solidFill>
                  <a:schemeClr val="tx1"/>
                </a:solidFill>
                <a:latin typeface="Arial" charset="0"/>
                <a:ea typeface="宋体" pitchFamily="2" charset="-122"/>
                <a:cs typeface="+mn-cs"/>
              </a:rPr>
              <a:t>session</a:t>
            </a:r>
            <a:r>
              <a:rPr lang="zh-CN" altLang="en-US" sz="1200" kern="1200" smtClean="0">
                <a:solidFill>
                  <a:schemeClr val="tx1"/>
                </a:solidFill>
                <a:latin typeface="Arial" charset="0"/>
                <a:ea typeface="宋体" pitchFamily="2" charset="-122"/>
                <a:cs typeface="+mn-cs"/>
              </a:rPr>
              <a:t>对</a:t>
            </a:r>
            <a:r>
              <a:rPr lang="en-US" altLang="zh-CN" sz="1200" kern="1200" smtClean="0">
                <a:solidFill>
                  <a:schemeClr val="tx1"/>
                </a:solidFill>
                <a:latin typeface="Arial" charset="0"/>
                <a:ea typeface="宋体" pitchFamily="2" charset="-122"/>
                <a:cs typeface="+mn-cs"/>
              </a:rPr>
              <a:t>PGA</a:t>
            </a:r>
            <a:r>
              <a:rPr lang="zh-CN" altLang="en-US" sz="1200" kern="1200" smtClean="0">
                <a:solidFill>
                  <a:schemeClr val="tx1"/>
                </a:solidFill>
                <a:latin typeface="Arial" charset="0"/>
                <a:ea typeface="宋体" pitchFamily="2" charset="-122"/>
                <a:cs typeface="+mn-cs"/>
              </a:rPr>
              <a:t>内存的需要以及当前正在使用的</a:t>
            </a:r>
            <a:r>
              <a:rPr lang="en-US" altLang="zh-CN" sz="1200" kern="1200" smtClean="0">
                <a:solidFill>
                  <a:schemeClr val="tx1"/>
                </a:solidFill>
                <a:latin typeface="Arial" charset="0"/>
                <a:ea typeface="宋体" pitchFamily="2" charset="-122"/>
                <a:cs typeface="+mn-cs"/>
              </a:rPr>
              <a:t>PGA</a:t>
            </a:r>
            <a:r>
              <a:rPr lang="zh-CN" altLang="en-US" sz="1200" kern="1200" smtClean="0">
                <a:solidFill>
                  <a:schemeClr val="tx1"/>
                </a:solidFill>
                <a:latin typeface="Arial" charset="0"/>
                <a:ea typeface="宋体" pitchFamily="2" charset="-122"/>
                <a:cs typeface="+mn-cs"/>
              </a:rPr>
              <a:t>内存。通过查询视图</a:t>
            </a:r>
            <a:r>
              <a:rPr lang="en-US" altLang="zh-CN" sz="1200" kern="1200" smtClean="0">
                <a:solidFill>
                  <a:schemeClr val="tx1"/>
                </a:solidFill>
                <a:latin typeface="Arial" charset="0"/>
                <a:ea typeface="宋体" pitchFamily="2" charset="-122"/>
                <a:cs typeface="+mn-cs"/>
              </a:rPr>
              <a:t>v$sql_workarea_active</a:t>
            </a:r>
            <a:r>
              <a:rPr lang="zh-CN" altLang="en-US" sz="1200" kern="1200" smtClean="0">
                <a:solidFill>
                  <a:schemeClr val="tx1"/>
                </a:solidFill>
                <a:latin typeface="Arial" charset="0"/>
                <a:ea typeface="宋体" pitchFamily="2" charset="-122"/>
                <a:cs typeface="+mn-cs"/>
              </a:rPr>
              <a:t>，可以显示所有当前活动的</a:t>
            </a:r>
            <a:r>
              <a:rPr lang="en-US" altLang="zh-CN" sz="1200" kern="1200" smtClean="0">
                <a:solidFill>
                  <a:schemeClr val="tx1"/>
                </a:solidFill>
                <a:latin typeface="Arial" charset="0"/>
                <a:ea typeface="宋体" pitchFamily="2" charset="-122"/>
                <a:cs typeface="+mn-cs"/>
              </a:rPr>
              <a:t>work area profile</a:t>
            </a:r>
            <a:r>
              <a:rPr lang="zh-CN" altLang="en-US" sz="1200" kern="1200" smtClean="0">
                <a:solidFill>
                  <a:schemeClr val="tx1"/>
                </a:solidFill>
                <a:latin typeface="Arial" charset="0"/>
                <a:ea typeface="宋体" pitchFamily="2" charset="-122"/>
                <a:cs typeface="+mn-cs"/>
              </a:rPr>
              <a:t>的相关信息。</a:t>
            </a:r>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47</a:t>
            </a:fld>
            <a:endParaRPr lang="en-US" altLang="zh-CN"/>
          </a:p>
        </p:txBody>
      </p:sp>
    </p:spTree>
    <p:extLst>
      <p:ext uri="{BB962C8B-B14F-4D97-AF65-F5344CB8AC3E}">
        <p14:creationId xmlns:p14="http://schemas.microsoft.com/office/powerpoint/2010/main" val="3216693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48</a:t>
            </a:fld>
            <a:endParaRPr lang="en-US" altLang="zh-CN"/>
          </a:p>
        </p:txBody>
      </p:sp>
    </p:spTree>
    <p:extLst>
      <p:ext uri="{BB962C8B-B14F-4D97-AF65-F5344CB8AC3E}">
        <p14:creationId xmlns:p14="http://schemas.microsoft.com/office/powerpoint/2010/main" val="136579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err="1" smtClean="0"/>
              <a:t>sql</a:t>
            </a:r>
            <a:r>
              <a:rPr lang="zh-CN" altLang="en-US" smtClean="0"/>
              <a:t>解析：</a:t>
            </a:r>
            <a:r>
              <a:rPr lang="en-US" altLang="zh-CN" smtClean="0"/>
              <a:t>library</a:t>
            </a:r>
            <a:r>
              <a:rPr lang="en-US" altLang="zh-CN" baseline="0" smtClean="0"/>
              <a:t> cache</a:t>
            </a:r>
          </a:p>
          <a:p>
            <a:r>
              <a:rPr lang="en-US" altLang="zh-CN" baseline="0" err="1" smtClean="0"/>
              <a:t>sql</a:t>
            </a:r>
            <a:r>
              <a:rPr lang="zh-CN" altLang="en-US" baseline="0" smtClean="0"/>
              <a:t>执行：</a:t>
            </a:r>
            <a:r>
              <a:rPr lang="en-US" altLang="zh-CN" baseline="0" smtClean="0"/>
              <a:t>buffer cache</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50</a:t>
            </a:fld>
            <a:endParaRPr lang="en-US" altLang="zh-CN"/>
          </a:p>
        </p:txBody>
      </p:sp>
    </p:spTree>
    <p:extLst>
      <p:ext uri="{BB962C8B-B14F-4D97-AF65-F5344CB8AC3E}">
        <p14:creationId xmlns:p14="http://schemas.microsoft.com/office/powerpoint/2010/main" val="3869325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51</a:t>
            </a:fld>
            <a:endParaRPr lang="en-US" altLang="zh-CN"/>
          </a:p>
        </p:txBody>
      </p:sp>
    </p:spTree>
    <p:extLst>
      <p:ext uri="{BB962C8B-B14F-4D97-AF65-F5344CB8AC3E}">
        <p14:creationId xmlns:p14="http://schemas.microsoft.com/office/powerpoint/2010/main" val="577196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lvl="1">
              <a:buClr>
                <a:srgbClr val="000000"/>
              </a:buClr>
              <a:buFont typeface="Arial" charset="0"/>
              <a:buNone/>
            </a:pPr>
            <a:r>
              <a:rPr lang="en-US" altLang="zh-CN" dirty="0" smtClean="0"/>
              <a:t>CBC Latch</a:t>
            </a:r>
            <a:r>
              <a:rPr lang="zh-CN" altLang="en-US" dirty="0" smtClean="0"/>
              <a:t>：</a:t>
            </a:r>
            <a:r>
              <a:rPr lang="en-US" altLang="zh-CN" dirty="0" smtClean="0"/>
              <a:t>cache buffers chains latch</a:t>
            </a:r>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buffer </a:t>
            </a:r>
            <a:r>
              <a:rPr lang="en-US" altLang="zh-CN" dirty="0" err="1" smtClean="0"/>
              <a:t>blcok</a:t>
            </a:r>
            <a:r>
              <a:rPr lang="zh-CN" altLang="en-US" dirty="0" smtClean="0"/>
              <a:t>的组织和</a:t>
            </a:r>
            <a:r>
              <a:rPr lang="en-US" altLang="zh-CN" dirty="0" smtClean="0"/>
              <a:t>library cache</a:t>
            </a:r>
            <a:r>
              <a:rPr lang="zh-CN" altLang="en-US" dirty="0" smtClean="0"/>
              <a:t>中的</a:t>
            </a:r>
            <a:r>
              <a:rPr lang="en-US" altLang="zh-CN" dirty="0" smtClean="0"/>
              <a:t>LCO</a:t>
            </a:r>
            <a:r>
              <a:rPr lang="zh-CN" altLang="en-US" dirty="0" smtClean="0"/>
              <a:t>的组织类似：</a:t>
            </a:r>
            <a:endParaRPr lang="en-US" altLang="zh-CN" dirty="0" smtClean="0"/>
          </a:p>
          <a:p>
            <a:pPr lvl="1">
              <a:buClr>
                <a:srgbClr val="000000"/>
              </a:buClr>
              <a:buFont typeface="Arial" charset="0"/>
              <a:buNone/>
            </a:pPr>
            <a:r>
              <a:rPr lang="en-US" altLang="zh-CN" dirty="0" smtClean="0"/>
              <a:t>	buffer</a:t>
            </a:r>
            <a:r>
              <a:rPr lang="en-US" altLang="zh-CN" baseline="0" dirty="0" smtClean="0"/>
              <a:t> header</a:t>
            </a:r>
            <a:r>
              <a:rPr lang="zh-CN" altLang="en-US" baseline="0" dirty="0" smtClean="0"/>
              <a:t>＋</a:t>
            </a:r>
            <a:r>
              <a:rPr lang="en-US" altLang="zh-CN" baseline="0" dirty="0" smtClean="0"/>
              <a:t>buffer block</a:t>
            </a:r>
            <a:r>
              <a:rPr lang="zh-CN" altLang="en-US" baseline="0" dirty="0" smtClean="0"/>
              <a:t>。</a:t>
            </a:r>
            <a:endParaRPr lang="en-US" altLang="zh-CN" baseline="0" dirty="0" smtClean="0"/>
          </a:p>
          <a:p>
            <a:pPr lvl="1">
              <a:buClr>
                <a:srgbClr val="000000"/>
              </a:buClr>
              <a:buFont typeface="Arial" charset="0"/>
              <a:buNone/>
            </a:pPr>
            <a:r>
              <a:rPr lang="en-US" altLang="zh-CN" baseline="0" dirty="0" smtClean="0"/>
              <a:t>	</a:t>
            </a:r>
            <a:r>
              <a:rPr lang="zh-CN" altLang="en-US" baseline="0" dirty="0" smtClean="0"/>
              <a:t>其中</a:t>
            </a:r>
            <a:r>
              <a:rPr lang="en-US" altLang="zh-CN" baseline="0" dirty="0" smtClean="0"/>
              <a:t>header</a:t>
            </a:r>
            <a:r>
              <a:rPr lang="zh-CN" altLang="en-US" baseline="0" dirty="0" smtClean="0"/>
              <a:t>由</a:t>
            </a:r>
            <a:r>
              <a:rPr lang="en-US" altLang="zh-CN" baseline="0" dirty="0" smtClean="0"/>
              <a:t>buffer chains</a:t>
            </a:r>
            <a:r>
              <a:rPr lang="zh-CN" altLang="en-US" baseline="0" dirty="0" smtClean="0"/>
              <a:t>链表串起来，并挂在</a:t>
            </a:r>
            <a:r>
              <a:rPr lang="en-US" altLang="zh-CN" baseline="0" dirty="0" err="1" smtClean="0"/>
              <a:t>lru</a:t>
            </a:r>
            <a:r>
              <a:rPr lang="zh-CN" altLang="en-US" baseline="0" dirty="0" smtClean="0"/>
              <a:t>链表上；</a:t>
            </a:r>
            <a:endParaRPr lang="en-US" altLang="zh-CN" baseline="0" dirty="0" smtClean="0"/>
          </a:p>
          <a:p>
            <a:pPr lvl="1">
              <a:buClr>
                <a:srgbClr val="000000"/>
              </a:buClr>
              <a:buFont typeface="Arial" charset="0"/>
              <a:buNone/>
            </a:pPr>
            <a:r>
              <a:rPr lang="en-US" altLang="zh-CN" baseline="0" dirty="0" smtClean="0"/>
              <a:t>	</a:t>
            </a:r>
          </a:p>
          <a:p>
            <a:pPr lvl="1">
              <a:buClr>
                <a:srgbClr val="000000"/>
              </a:buClr>
              <a:buFont typeface="Arial" charset="0"/>
              <a:buNone/>
            </a:pPr>
            <a:r>
              <a:rPr lang="en-US" altLang="zh-CN" baseline="0" dirty="0" smtClean="0"/>
              <a:t>	buffer block</a:t>
            </a:r>
            <a:r>
              <a:rPr lang="zh-CN" altLang="en-US" baseline="0" dirty="0" smtClean="0"/>
              <a:t>则存放在</a:t>
            </a:r>
            <a:r>
              <a:rPr lang="en-US" altLang="zh-CN" baseline="0" dirty="0" err="1" smtClean="0"/>
              <a:t>bc</a:t>
            </a:r>
            <a:r>
              <a:rPr lang="zh-CN" altLang="en-US" baseline="0" dirty="0" smtClean="0"/>
              <a:t>中，通过</a:t>
            </a:r>
            <a:r>
              <a:rPr lang="en-US" altLang="zh-CN" baseline="0" dirty="0" smtClean="0"/>
              <a:t>header</a:t>
            </a:r>
            <a:r>
              <a:rPr lang="zh-CN" altLang="en-US" baseline="0" dirty="0" smtClean="0"/>
              <a:t>来访问。</a:t>
            </a:r>
            <a:endParaRPr lang="en-US" altLang="zh-CN" baseline="0" dirty="0" smtClean="0"/>
          </a:p>
          <a:p>
            <a:pPr lvl="1">
              <a:buClr>
                <a:srgbClr val="000000"/>
              </a:buClr>
              <a:buFont typeface="Arial" charset="0"/>
              <a:buNone/>
            </a:pPr>
            <a:endParaRPr lang="en-US" altLang="zh-CN" baseline="0" dirty="0" smtClean="0"/>
          </a:p>
          <a:p>
            <a:pPr lvl="1">
              <a:buClr>
                <a:srgbClr val="000000"/>
              </a:buClr>
              <a:buFont typeface="Arial" charset="0"/>
              <a:buNone/>
            </a:pPr>
            <a:endParaRPr lang="en-US" altLang="zh-CN" dirty="0" smtClean="0"/>
          </a:p>
          <a:p>
            <a:pPr lvl="1">
              <a:buClr>
                <a:srgbClr val="000000"/>
              </a:buClr>
              <a:buFont typeface="Arial" charset="0"/>
              <a:buNone/>
            </a:pPr>
            <a:r>
              <a:rPr lang="en-US" altLang="zh-CN" dirty="0" smtClean="0"/>
              <a:t>The buffer header contains the following information:</a:t>
            </a:r>
          </a:p>
          <a:p>
            <a:pPr lvl="2">
              <a:buClr>
                <a:srgbClr val="000000"/>
              </a:buClr>
              <a:buFont typeface="Arial" charset="0"/>
              <a:buChar char="•"/>
            </a:pPr>
            <a:r>
              <a:rPr lang="en-US" altLang="zh-CN" dirty="0" smtClean="0"/>
              <a:t>Reference to the memory base address of the buffer</a:t>
            </a:r>
          </a:p>
          <a:p>
            <a:pPr lvl="2">
              <a:buClr>
                <a:srgbClr val="000000"/>
              </a:buClr>
              <a:buFont typeface="Arial" charset="0"/>
              <a:buChar char="•"/>
            </a:pPr>
            <a:r>
              <a:rPr lang="en-US" altLang="zh-CN" dirty="0" smtClean="0"/>
              <a:t>Reference to the hash chain that this header is on</a:t>
            </a:r>
          </a:p>
          <a:p>
            <a:pPr lvl="2">
              <a:buClr>
                <a:srgbClr val="000000"/>
              </a:buClr>
              <a:buFont typeface="Arial" charset="0"/>
              <a:buChar char="•"/>
            </a:pPr>
            <a:r>
              <a:rPr lang="en-US" altLang="zh-CN" dirty="0" smtClean="0"/>
              <a:t>Reference to its position in the lists such as LRU, LRUW, CKPTQ and others.</a:t>
            </a:r>
          </a:p>
          <a:p>
            <a:pPr lvl="2">
              <a:buClr>
                <a:srgbClr val="000000"/>
              </a:buClr>
              <a:buFont typeface="Arial" charset="0"/>
              <a:buChar char="•"/>
            </a:pPr>
            <a:r>
              <a:rPr lang="en-US" altLang="zh-CN" dirty="0" smtClean="0"/>
              <a:t>Reference to users and waiters of the buffer in question</a:t>
            </a:r>
          </a:p>
          <a:p>
            <a:pPr lvl="2">
              <a:buClr>
                <a:srgbClr val="000000"/>
              </a:buClr>
              <a:buFont typeface="Arial" charset="0"/>
              <a:buChar char="•"/>
            </a:pPr>
            <a:r>
              <a:rPr lang="en-US" altLang="zh-CN" dirty="0" smtClean="0"/>
              <a:t>Various flags indicating state of and actions on the buffer</a:t>
            </a:r>
          </a:p>
          <a:p>
            <a:pPr lvl="2">
              <a:buClr>
                <a:srgbClr val="000000"/>
              </a:buClr>
              <a:buFont typeface="Arial" charset="0"/>
              <a:buChar char="•"/>
            </a:pPr>
            <a:r>
              <a:rPr lang="en-US" altLang="zh-CN" dirty="0" smtClean="0"/>
              <a:t>Various CR fields, such as Redo RBA, for various miscellaneous operations</a:t>
            </a:r>
          </a:p>
          <a:p>
            <a:pPr lvl="1">
              <a:buClr>
                <a:srgbClr val="000000"/>
              </a:buClr>
              <a:buFont typeface="Arial" charset="0"/>
              <a:buNone/>
            </a:pPr>
            <a:r>
              <a:rPr lang="en-US" altLang="zh-CN" dirty="0" smtClean="0"/>
              <a:t>The buffer descriptor lives in the PGA and it actually belongs to the client. It stores the information that the client provides.</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52</a:t>
            </a:fld>
            <a:endParaRPr lang="en-US" altLang="zh-CN"/>
          </a:p>
        </p:txBody>
      </p:sp>
    </p:spTree>
    <p:extLst>
      <p:ext uri="{BB962C8B-B14F-4D97-AF65-F5344CB8AC3E}">
        <p14:creationId xmlns:p14="http://schemas.microsoft.com/office/powerpoint/2010/main" val="462453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spcBef>
                <a:spcPct val="15000"/>
              </a:spcBef>
              <a:buClr>
                <a:srgbClr val="000000"/>
              </a:buClr>
              <a:buFont typeface="Arial" charset="0"/>
              <a:buNone/>
            </a:pPr>
            <a:r>
              <a:rPr lang="en-US" altLang="zh-CN" b="1" dirty="0" smtClean="0"/>
              <a:t>Cache buffers chains</a:t>
            </a:r>
            <a:endParaRPr lang="en-US" altLang="zh-CN" dirty="0" smtClean="0"/>
          </a:p>
          <a:p>
            <a:pPr lvl="1">
              <a:buClr>
                <a:srgbClr val="000000"/>
              </a:buClr>
              <a:buFont typeface="Arial" charset="0"/>
              <a:buNone/>
            </a:pPr>
            <a:r>
              <a:rPr lang="en-US" altLang="zh-CN" dirty="0" smtClean="0"/>
              <a:t>As illustrated earlier, buffers in the cache hang off hash buckets. Blocks are hashed to a chain based on their &lt;</a:t>
            </a:r>
            <a:r>
              <a:rPr lang="en-US" altLang="zh-CN" dirty="0" err="1" smtClean="0"/>
              <a:t>DBA,class</a:t>
            </a:r>
            <a:r>
              <a:rPr lang="en-US" altLang="zh-CN" dirty="0" smtClean="0"/>
              <a:t>&gt; pairs. Each of these chains are protected by a child </a:t>
            </a:r>
            <a:r>
              <a:rPr lang="en-US" altLang="zh-CN" i="1" dirty="0" smtClean="0"/>
              <a:t>cache buffers chains</a:t>
            </a:r>
            <a:r>
              <a:rPr lang="en-US" altLang="zh-CN" dirty="0" smtClean="0"/>
              <a:t> preventing the linked list from changing while scanning the list.</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53</a:t>
            </a:fld>
            <a:endParaRPr lang="en-US" altLang="zh-CN"/>
          </a:p>
        </p:txBody>
      </p:sp>
    </p:spTree>
    <p:extLst>
      <p:ext uri="{BB962C8B-B14F-4D97-AF65-F5344CB8AC3E}">
        <p14:creationId xmlns:p14="http://schemas.microsoft.com/office/powerpoint/2010/main" val="337730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buClr>
                <a:srgbClr val="000000"/>
              </a:buClr>
              <a:buFont typeface="Arial" charset="0"/>
              <a:buNone/>
            </a:pPr>
            <a:r>
              <a:rPr lang="en-US" altLang="zh-CN" dirty="0" smtClean="0"/>
              <a:t>Status of buffers can be:</a:t>
            </a:r>
          </a:p>
          <a:p>
            <a:pPr lvl="2">
              <a:buClr>
                <a:srgbClr val="000000"/>
              </a:buClr>
              <a:buFont typeface="Arial" charset="0"/>
              <a:buChar char="•"/>
            </a:pPr>
            <a:r>
              <a:rPr lang="en-US" altLang="zh-CN" dirty="0" smtClean="0">
                <a:latin typeface="Courier New" pitchFamily="49" charset="0"/>
              </a:rPr>
              <a:t>FREE: </a:t>
            </a:r>
            <a:r>
              <a:rPr lang="en-US" altLang="zh-CN" dirty="0" smtClean="0"/>
              <a:t>Can be reused</a:t>
            </a:r>
          </a:p>
          <a:p>
            <a:pPr lvl="2">
              <a:buClr>
                <a:srgbClr val="000000"/>
              </a:buClr>
              <a:buFont typeface="Arial" charset="0"/>
              <a:buChar char="•"/>
            </a:pPr>
            <a:r>
              <a:rPr lang="en-US" altLang="zh-CN" dirty="0" smtClean="0">
                <a:latin typeface="Courier New" pitchFamily="49" charset="0"/>
              </a:rPr>
              <a:t>READING: </a:t>
            </a:r>
            <a:r>
              <a:rPr lang="en-US" altLang="zh-CN" dirty="0" smtClean="0"/>
              <a:t>Being read from disk</a:t>
            </a:r>
          </a:p>
          <a:p>
            <a:pPr lvl="2">
              <a:buClr>
                <a:srgbClr val="000000"/>
              </a:buClr>
              <a:buFont typeface="Arial" charset="0"/>
              <a:buChar char="•"/>
            </a:pPr>
            <a:r>
              <a:rPr lang="en-US" altLang="zh-CN" dirty="0" smtClean="0">
                <a:latin typeface="Courier New" pitchFamily="49" charset="0"/>
              </a:rPr>
              <a:t>EXLCUR: </a:t>
            </a:r>
            <a:r>
              <a:rPr lang="en-US" altLang="zh-CN" dirty="0" smtClean="0"/>
              <a:t>Buffer current</a:t>
            </a:r>
          </a:p>
          <a:p>
            <a:pPr lvl="2">
              <a:buClr>
                <a:srgbClr val="000000"/>
              </a:buClr>
              <a:buFont typeface="Arial" charset="0"/>
              <a:buChar char="•"/>
            </a:pPr>
            <a:r>
              <a:rPr lang="en-US" altLang="zh-CN" dirty="0" smtClean="0">
                <a:latin typeface="Courier New" pitchFamily="49" charset="0"/>
              </a:rPr>
              <a:t>SHRCUR: </a:t>
            </a:r>
            <a:r>
              <a:rPr lang="en-US" altLang="zh-CN" dirty="0" smtClean="0"/>
              <a:t>Buffer current </a:t>
            </a:r>
          </a:p>
          <a:p>
            <a:pPr lvl="2">
              <a:buClr>
                <a:srgbClr val="000000"/>
              </a:buClr>
              <a:buFont typeface="Arial" charset="0"/>
              <a:buChar char="•"/>
            </a:pPr>
            <a:r>
              <a:rPr lang="en-US" altLang="zh-CN" dirty="0" smtClean="0">
                <a:latin typeface="Courier New" pitchFamily="49" charset="0"/>
              </a:rPr>
              <a:t>IRECOVERY:</a:t>
            </a:r>
            <a:r>
              <a:rPr lang="en-US" altLang="zh-CN" dirty="0" smtClean="0"/>
              <a:t>  Buffer undergoing Instance Recovery</a:t>
            </a:r>
          </a:p>
          <a:p>
            <a:pPr lvl="2">
              <a:buClr>
                <a:srgbClr val="000000"/>
              </a:buClr>
              <a:buFont typeface="Arial" charset="0"/>
              <a:buChar char="•"/>
            </a:pPr>
            <a:r>
              <a:rPr lang="en-US" altLang="zh-CN" dirty="0" smtClean="0">
                <a:latin typeface="Courier New" pitchFamily="49" charset="0"/>
              </a:rPr>
              <a:t>MRECOVERY:</a:t>
            </a:r>
            <a:r>
              <a:rPr lang="en-US" altLang="zh-CN" dirty="0" smtClean="0"/>
              <a:t>  Buffer undergoing Media Recovery</a:t>
            </a:r>
          </a:p>
          <a:p>
            <a:pPr lvl="1">
              <a:buClr>
                <a:srgbClr val="000000"/>
              </a:buClr>
              <a:buFont typeface="Arial" charset="0"/>
              <a:buNone/>
            </a:pPr>
            <a:r>
              <a:rPr lang="en-US" altLang="zh-CN" dirty="0" smtClean="0"/>
              <a:t>Buffers can be acquired in </a:t>
            </a:r>
            <a:r>
              <a:rPr lang="en-US" altLang="zh-CN" dirty="0" smtClean="0">
                <a:latin typeface="Courier New" pitchFamily="49" charset="0"/>
              </a:rPr>
              <a:t>NULL, NEW, CR, CRX, SHR,</a:t>
            </a:r>
            <a:r>
              <a:rPr lang="en-US" altLang="zh-CN" dirty="0" smtClean="0"/>
              <a:t> and </a:t>
            </a:r>
            <a:r>
              <a:rPr lang="en-US" altLang="zh-CN" dirty="0" smtClean="0">
                <a:latin typeface="Courier New" pitchFamily="49" charset="0"/>
              </a:rPr>
              <a:t>EXL</a:t>
            </a:r>
            <a:r>
              <a:rPr lang="en-US" altLang="zh-CN" dirty="0" smtClean="0"/>
              <a:t> modes. </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54</a:t>
            </a:fld>
            <a:endParaRPr lang="en-US" altLang="zh-CN"/>
          </a:p>
        </p:txBody>
      </p:sp>
    </p:spTree>
    <p:extLst>
      <p:ext uri="{BB962C8B-B14F-4D97-AF65-F5344CB8AC3E}">
        <p14:creationId xmlns:p14="http://schemas.microsoft.com/office/powerpoint/2010/main" val="262420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kern="1200" dirty="0" smtClean="0">
                <a:solidFill>
                  <a:schemeClr val="tx1"/>
                </a:solidFill>
                <a:latin typeface="Arial" charset="0"/>
                <a:ea typeface="宋体" pitchFamily="2" charset="-122"/>
                <a:cs typeface="+mn-cs"/>
              </a:rPr>
              <a:t>alter session set events 'immediate trace name </a:t>
            </a:r>
            <a:r>
              <a:rPr lang="en-US" altLang="zh-CN" sz="1200" b="0" kern="1200" dirty="0" err="1" smtClean="0">
                <a:solidFill>
                  <a:schemeClr val="tx1"/>
                </a:solidFill>
                <a:latin typeface="Arial" charset="0"/>
                <a:ea typeface="宋体" pitchFamily="2" charset="-122"/>
                <a:cs typeface="+mn-cs"/>
              </a:rPr>
              <a:t>heapdump</a:t>
            </a:r>
            <a:r>
              <a:rPr lang="en-US" altLang="zh-CN" sz="1200" b="0" kern="1200" dirty="0" smtClean="0">
                <a:solidFill>
                  <a:schemeClr val="tx1"/>
                </a:solidFill>
                <a:latin typeface="Arial" charset="0"/>
                <a:ea typeface="宋体" pitchFamily="2" charset="-122"/>
                <a:cs typeface="+mn-cs"/>
              </a:rPr>
              <a:t> level 2';</a:t>
            </a:r>
            <a:r>
              <a:rPr lang="zh-CN" altLang="en-US" sz="1200" b="0" kern="1200" dirty="0" smtClean="0">
                <a:solidFill>
                  <a:schemeClr val="tx1"/>
                </a:solidFill>
                <a:latin typeface="Arial" charset="0"/>
                <a:ea typeface="宋体" pitchFamily="2" charset="-122"/>
                <a:cs typeface="+mn-cs"/>
              </a:rPr>
              <a:t> </a:t>
            </a:r>
            <a:endParaRPr lang="en-US" altLang="zh-CN" sz="1200" b="0"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b="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 shared pool chunk:</a:t>
            </a:r>
          </a:p>
          <a:p>
            <a:r>
              <a:rPr lang="en-US" altLang="zh-CN" sz="1200" kern="1200" dirty="0" smtClean="0">
                <a:solidFill>
                  <a:schemeClr val="tx1"/>
                </a:solidFill>
                <a:latin typeface="Arial" charset="0"/>
                <a:ea typeface="宋体" pitchFamily="2" charset="-122"/>
                <a:cs typeface="+mn-cs"/>
              </a:rPr>
              <a:t>SELECT </a:t>
            </a:r>
            <a:r>
              <a:rPr lang="en-US" altLang="zh-CN" sz="1200" kern="1200" dirty="0" err="1" smtClean="0">
                <a:solidFill>
                  <a:schemeClr val="tx1"/>
                </a:solidFill>
                <a:latin typeface="Arial" charset="0"/>
                <a:ea typeface="宋体" pitchFamily="2" charset="-122"/>
                <a:cs typeface="+mn-cs"/>
              </a:rPr>
              <a:t>ksmchpar</a:t>
            </a:r>
            <a:r>
              <a:rPr lang="en-US" altLang="zh-CN" sz="1200" kern="1200" dirty="0" smtClean="0">
                <a:solidFill>
                  <a:schemeClr val="tx1"/>
                </a:solidFill>
                <a:latin typeface="Arial" charset="0"/>
                <a:ea typeface="宋体" pitchFamily="2" charset="-122"/>
                <a:cs typeface="+mn-cs"/>
              </a:rPr>
              <a:t> parent, </a:t>
            </a:r>
            <a:r>
              <a:rPr lang="en-US" altLang="zh-CN" sz="1200" kern="1200" dirty="0" err="1" smtClean="0">
                <a:solidFill>
                  <a:schemeClr val="tx1"/>
                </a:solidFill>
                <a:latin typeface="Arial" charset="0"/>
                <a:ea typeface="宋体" pitchFamily="2" charset="-122"/>
                <a:cs typeface="+mn-cs"/>
              </a:rPr>
              <a:t>ksmchptr</a:t>
            </a:r>
            <a:r>
              <a:rPr lang="en-US" altLang="zh-CN" sz="1200" kern="1200" dirty="0" smtClean="0">
                <a:solidFill>
                  <a:schemeClr val="tx1"/>
                </a:solidFill>
                <a:latin typeface="Arial" charset="0"/>
                <a:ea typeface="宋体" pitchFamily="2" charset="-122"/>
                <a:cs typeface="+mn-cs"/>
              </a:rPr>
              <a:t> chunk, </a:t>
            </a:r>
            <a:r>
              <a:rPr lang="en-US" altLang="zh-CN" sz="1200" kern="1200" dirty="0" err="1" smtClean="0">
                <a:solidFill>
                  <a:schemeClr val="tx1"/>
                </a:solidFill>
                <a:latin typeface="Arial" charset="0"/>
                <a:ea typeface="宋体" pitchFamily="2" charset="-122"/>
                <a:cs typeface="+mn-cs"/>
              </a:rPr>
              <a:t>ksmchsiz</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sz</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ksmchcls</a:t>
            </a:r>
            <a:r>
              <a:rPr lang="en-US" altLang="zh-CN" sz="1200" kern="1200" dirty="0" smtClean="0">
                <a:solidFill>
                  <a:schemeClr val="tx1"/>
                </a:solidFill>
                <a:latin typeface="Arial" charset="0"/>
                <a:ea typeface="宋体" pitchFamily="2" charset="-122"/>
                <a:cs typeface="+mn-cs"/>
              </a:rPr>
              <a:t> CLASS, </a:t>
            </a:r>
            <a:r>
              <a:rPr lang="en-US" altLang="zh-CN" sz="1200" kern="1200" dirty="0" err="1" smtClean="0">
                <a:solidFill>
                  <a:schemeClr val="tx1"/>
                </a:solidFill>
                <a:latin typeface="Arial" charset="0"/>
                <a:ea typeface="宋体" pitchFamily="2" charset="-122"/>
                <a:cs typeface="+mn-cs"/>
              </a:rPr>
              <a:t>ksmchcom</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type_desc</a:t>
            </a:r>
            <a:r>
              <a:rPr lang="en-US" altLang="zh-CN" sz="1200" kern="1200" dirty="0" smtClean="0">
                <a:solidFill>
                  <a:schemeClr val="tx1"/>
                </a:solidFill>
                <a:latin typeface="Arial" charset="0"/>
                <a:ea typeface="宋体" pitchFamily="2" charset="-122"/>
                <a:cs typeface="+mn-cs"/>
              </a:rPr>
              <a:t>,</a:t>
            </a:r>
          </a:p>
          <a:p>
            <a:r>
              <a:rPr lang="zh-CN" altLang="en-US"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ksmchtyp</a:t>
            </a:r>
            <a:r>
              <a:rPr lang="en-US" altLang="zh-CN" sz="1200" kern="1200" dirty="0" smtClean="0">
                <a:solidFill>
                  <a:schemeClr val="tx1"/>
                </a:solidFill>
                <a:latin typeface="Arial" charset="0"/>
                <a:ea typeface="宋体" pitchFamily="2" charset="-122"/>
                <a:cs typeface="+mn-cs"/>
              </a:rPr>
              <a:t> TYPE, </a:t>
            </a:r>
            <a:r>
              <a:rPr lang="en-US" altLang="zh-CN" sz="1200" kern="1200" dirty="0" err="1" smtClean="0">
                <a:solidFill>
                  <a:schemeClr val="tx1"/>
                </a:solidFill>
                <a:latin typeface="Arial" charset="0"/>
                <a:ea typeface="宋体" pitchFamily="2" charset="-122"/>
                <a:cs typeface="+mn-cs"/>
              </a:rPr>
              <a:t>indx</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ksmchidx</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ksmchdur</a:t>
            </a:r>
            <a:endParaRPr lang="en-US" altLang="zh-CN" sz="1200" kern="1200" dirty="0" smtClean="0">
              <a:solidFill>
                <a:schemeClr val="tx1"/>
              </a:solidFill>
              <a:latin typeface="Arial" charset="0"/>
              <a:ea typeface="宋体" pitchFamily="2" charset="-122"/>
              <a:cs typeface="+mn-cs"/>
            </a:endParaRPr>
          </a:p>
          <a:p>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FROM X$KSMSP</a:t>
            </a:r>
          </a:p>
          <a:p>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ORDER BY </a:t>
            </a:r>
            <a:r>
              <a:rPr lang="en-US" altLang="zh-CN" sz="1200" kern="1200" dirty="0" err="1" smtClean="0">
                <a:solidFill>
                  <a:schemeClr val="tx1"/>
                </a:solidFill>
                <a:latin typeface="Arial" charset="0"/>
                <a:ea typeface="宋体" pitchFamily="2" charset="-122"/>
                <a:cs typeface="+mn-cs"/>
              </a:rPr>
              <a:t>ksmchpar</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ksmchptr</a:t>
            </a:r>
            <a:r>
              <a:rPr lang="en-US" altLang="zh-CN" sz="1200" kern="1200" dirty="0" smtClean="0">
                <a:solidFill>
                  <a:schemeClr val="tx1"/>
                </a:solidFill>
                <a:latin typeface="Arial" charset="0"/>
                <a:ea typeface="宋体" pitchFamily="2" charset="-122"/>
                <a:cs typeface="+mn-cs"/>
              </a:rPr>
              <a:t>;</a:t>
            </a:r>
          </a:p>
          <a:p>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a:t>
            </a:r>
            <a:r>
              <a:rPr lang="en-US" altLang="zh-CN" sz="1200" kern="1200" baseline="0" dirty="0" smtClean="0">
                <a:solidFill>
                  <a:schemeClr val="tx1"/>
                </a:solidFill>
                <a:latin typeface="Arial" charset="0"/>
                <a:ea typeface="宋体" pitchFamily="2" charset="-122"/>
                <a:cs typeface="+mn-cs"/>
              </a:rPr>
              <a:t> shared pool reserved chunk:</a:t>
            </a:r>
            <a:endParaRPr lang="en-US"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select </a:t>
            </a:r>
            <a:r>
              <a:rPr lang="en-US" altLang="zh-CN" sz="1200" kern="1200" dirty="0" err="1" smtClean="0">
                <a:solidFill>
                  <a:schemeClr val="tx1"/>
                </a:solidFill>
                <a:latin typeface="Arial" charset="0"/>
                <a:ea typeface="宋体" pitchFamily="2" charset="-122"/>
                <a:cs typeface="+mn-cs"/>
              </a:rPr>
              <a:t>ksmchpar</a:t>
            </a:r>
            <a:r>
              <a:rPr lang="en-US" altLang="zh-CN" sz="1200" kern="1200" dirty="0" smtClean="0">
                <a:solidFill>
                  <a:schemeClr val="tx1"/>
                </a:solidFill>
                <a:latin typeface="Arial" charset="0"/>
                <a:ea typeface="宋体" pitchFamily="2" charset="-122"/>
                <a:cs typeface="+mn-cs"/>
              </a:rPr>
              <a:t> parent, </a:t>
            </a:r>
            <a:r>
              <a:rPr lang="en-US" altLang="zh-CN" sz="1200" kern="1200" dirty="0" err="1" smtClean="0">
                <a:solidFill>
                  <a:schemeClr val="tx1"/>
                </a:solidFill>
                <a:latin typeface="Arial" charset="0"/>
                <a:ea typeface="宋体" pitchFamily="2" charset="-122"/>
                <a:cs typeface="+mn-cs"/>
              </a:rPr>
              <a:t>ksmchptr</a:t>
            </a:r>
            <a:r>
              <a:rPr lang="en-US" altLang="zh-CN" sz="1200" kern="1200" dirty="0" smtClean="0">
                <a:solidFill>
                  <a:schemeClr val="tx1"/>
                </a:solidFill>
                <a:latin typeface="Arial" charset="0"/>
                <a:ea typeface="宋体" pitchFamily="2" charset="-122"/>
                <a:cs typeface="+mn-cs"/>
              </a:rPr>
              <a:t> chunk, </a:t>
            </a:r>
            <a:r>
              <a:rPr lang="en-US" altLang="zh-CN" sz="1200" kern="1200" dirty="0" err="1" smtClean="0">
                <a:solidFill>
                  <a:schemeClr val="tx1"/>
                </a:solidFill>
                <a:latin typeface="Arial" charset="0"/>
                <a:ea typeface="宋体" pitchFamily="2" charset="-122"/>
                <a:cs typeface="+mn-cs"/>
              </a:rPr>
              <a:t>ksmchsiz</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sz</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ksmchcls</a:t>
            </a:r>
            <a:r>
              <a:rPr lang="en-US" altLang="zh-CN" sz="1200" kern="1200" dirty="0" smtClean="0">
                <a:solidFill>
                  <a:schemeClr val="tx1"/>
                </a:solidFill>
                <a:latin typeface="Arial" charset="0"/>
                <a:ea typeface="宋体" pitchFamily="2" charset="-122"/>
                <a:cs typeface="+mn-cs"/>
              </a:rPr>
              <a:t> CLASS, </a:t>
            </a:r>
            <a:r>
              <a:rPr lang="en-US" altLang="zh-CN" sz="1200" kern="1200" dirty="0" err="1" smtClean="0">
                <a:solidFill>
                  <a:schemeClr val="tx1"/>
                </a:solidFill>
                <a:latin typeface="Arial" charset="0"/>
                <a:ea typeface="宋体" pitchFamily="2" charset="-122"/>
                <a:cs typeface="+mn-cs"/>
              </a:rPr>
              <a:t>ksmchcom</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type_desc</a:t>
            </a:r>
            <a:r>
              <a:rPr lang="en-US" altLang="zh-CN" sz="1200" kern="1200" dirty="0" smtClean="0">
                <a:solidFill>
                  <a:schemeClr val="tx1"/>
                </a:solidFill>
                <a:latin typeface="Arial" charset="0"/>
                <a:ea typeface="宋体" pitchFamily="2" charset="-122"/>
                <a:cs typeface="+mn-cs"/>
              </a:rPr>
              <a:t>,</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ksmchtyp</a:t>
            </a:r>
            <a:r>
              <a:rPr lang="en-US" altLang="zh-CN" sz="1200" kern="1200" dirty="0" smtClean="0">
                <a:solidFill>
                  <a:schemeClr val="tx1"/>
                </a:solidFill>
                <a:latin typeface="Arial" charset="0"/>
                <a:ea typeface="宋体" pitchFamily="2" charset="-122"/>
                <a:cs typeface="+mn-cs"/>
              </a:rPr>
              <a:t> TYPE, </a:t>
            </a:r>
            <a:r>
              <a:rPr lang="en-US" altLang="zh-CN" sz="1200" kern="1200" dirty="0" err="1" smtClean="0">
                <a:solidFill>
                  <a:schemeClr val="tx1"/>
                </a:solidFill>
                <a:latin typeface="Arial" charset="0"/>
                <a:ea typeface="宋体" pitchFamily="2" charset="-122"/>
                <a:cs typeface="+mn-cs"/>
              </a:rPr>
              <a:t>indx</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addr</a:t>
            </a:r>
            <a:r>
              <a:rPr lang="en-US" altLang="zh-CN" sz="1200" kern="1200" dirty="0" smtClean="0">
                <a:solidFill>
                  <a:schemeClr val="tx1"/>
                </a:solidFill>
                <a:latin typeface="Arial" charset="0"/>
                <a:ea typeface="宋体" pitchFamily="2" charset="-122"/>
                <a:cs typeface="+mn-cs"/>
              </a:rPr>
              <a:t/>
            </a:r>
            <a:br>
              <a:rPr lang="en-US" altLang="zh-CN" sz="1200" kern="1200" dirty="0" smtClean="0">
                <a:solidFill>
                  <a:schemeClr val="tx1"/>
                </a:solidFill>
                <a:latin typeface="Arial" charset="0"/>
                <a:ea typeface="宋体" pitchFamily="2" charset="-122"/>
                <a:cs typeface="+mn-cs"/>
              </a:rPr>
            </a:br>
            <a:r>
              <a:rPr lang="en-US" altLang="zh-CN" sz="1200" kern="1200" dirty="0" smtClean="0">
                <a:solidFill>
                  <a:schemeClr val="tx1"/>
                </a:solidFill>
                <a:latin typeface="Arial" charset="0"/>
                <a:ea typeface="宋体" pitchFamily="2" charset="-122"/>
                <a:cs typeface="+mn-cs"/>
              </a:rPr>
              <a:t>	    from X$KSMSPR;</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a:t>
            </a:fld>
            <a:endParaRPr lang="en-US" altLang="zh-CN"/>
          </a:p>
        </p:txBody>
      </p:sp>
    </p:spTree>
    <p:extLst>
      <p:ext uri="{BB962C8B-B14F-4D97-AF65-F5344CB8AC3E}">
        <p14:creationId xmlns:p14="http://schemas.microsoft.com/office/powerpoint/2010/main" val="3826361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hash chain</a:t>
            </a:r>
            <a:r>
              <a:rPr lang="zh-CN" altLang="en-US" smtClean="0"/>
              <a:t>（</a:t>
            </a:r>
            <a:r>
              <a:rPr lang="en-US" altLang="zh-CN" smtClean="0"/>
              <a:t>bucket</a:t>
            </a:r>
            <a:r>
              <a:rPr lang="zh-CN" altLang="en-US" smtClean="0"/>
              <a:t>）：</a:t>
            </a:r>
            <a:r>
              <a:rPr lang="en-US" altLang="zh-CN" smtClean="0"/>
              <a:t>	_</a:t>
            </a:r>
            <a:r>
              <a:rPr lang="en-US" altLang="zh-CN" err="1" smtClean="0"/>
              <a:t>db_block_hash_buckets</a:t>
            </a:r>
            <a:r>
              <a:rPr lang="en-US" altLang="zh-CN" smtClean="0"/>
              <a:t> </a:t>
            </a:r>
            <a:r>
              <a:rPr lang="zh-CN" altLang="en-US" smtClean="0"/>
              <a:t>＝</a:t>
            </a:r>
            <a:r>
              <a:rPr lang="en-US" altLang="zh-CN" smtClean="0"/>
              <a:t>prime</a:t>
            </a:r>
            <a:r>
              <a:rPr lang="zh-CN" altLang="en-US" smtClean="0"/>
              <a:t>（</a:t>
            </a:r>
            <a:r>
              <a:rPr lang="en-US" altLang="zh-CN" smtClean="0"/>
              <a:t>_db_block_buffers×2 </a:t>
            </a:r>
            <a:r>
              <a:rPr lang="zh-CN" altLang="en-US" smtClean="0"/>
              <a:t>＋）</a:t>
            </a:r>
            <a:endParaRPr lang="en-US" altLang="zh-CN" smtClean="0"/>
          </a:p>
          <a:p>
            <a:r>
              <a:rPr lang="en-US" altLang="zh-CN" smtClean="0"/>
              <a:t>		_</a:t>
            </a:r>
            <a:r>
              <a:rPr lang="en-US" altLang="zh-CN" err="1" smtClean="0"/>
              <a:t>db_block_buffers</a:t>
            </a:r>
            <a:r>
              <a:rPr lang="zh-CN" altLang="en-US" smtClean="0"/>
              <a:t>＝</a:t>
            </a:r>
            <a:r>
              <a:rPr lang="en-US" altLang="zh-CN" smtClean="0"/>
              <a:t>round(</a:t>
            </a:r>
            <a:r>
              <a:rPr lang="en-US" altLang="zh-CN" err="1" smtClean="0"/>
              <a:t>db_cache_size</a:t>
            </a:r>
            <a:r>
              <a:rPr lang="en-US" altLang="zh-CN" smtClean="0"/>
              <a:t>/</a:t>
            </a:r>
            <a:r>
              <a:rPr lang="en-US" altLang="zh-CN" err="1" smtClean="0"/>
              <a:t>db_block_size</a:t>
            </a:r>
            <a:r>
              <a:rPr lang="en-US" altLang="zh-CN" smtClean="0"/>
              <a:t>)</a:t>
            </a:r>
          </a:p>
          <a:p>
            <a:r>
              <a:rPr lang="en-US" altLang="zh-CN" smtClean="0"/>
              <a:t>_</a:t>
            </a:r>
            <a:r>
              <a:rPr lang="en-US" altLang="zh-CN" err="1" smtClean="0"/>
              <a:t>db_block_hash_latches</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55</a:t>
            </a:fld>
            <a:endParaRPr lang="en-US" altLang="zh-CN"/>
          </a:p>
        </p:txBody>
      </p:sp>
    </p:spTree>
    <p:extLst>
      <p:ext uri="{BB962C8B-B14F-4D97-AF65-F5344CB8AC3E}">
        <p14:creationId xmlns:p14="http://schemas.microsoft.com/office/powerpoint/2010/main" val="3284961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56</a:t>
            </a:fld>
            <a:endParaRPr lang="en-US" altLang="zh-CN"/>
          </a:p>
        </p:txBody>
      </p:sp>
    </p:spTree>
    <p:extLst>
      <p:ext uri="{BB962C8B-B14F-4D97-AF65-F5344CB8AC3E}">
        <p14:creationId xmlns:p14="http://schemas.microsoft.com/office/powerpoint/2010/main" val="15683222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57</a:t>
            </a:fld>
            <a:endParaRPr lang="en-US" altLang="zh-CN"/>
          </a:p>
        </p:txBody>
      </p:sp>
    </p:spTree>
    <p:extLst>
      <p:ext uri="{BB962C8B-B14F-4D97-AF65-F5344CB8AC3E}">
        <p14:creationId xmlns:p14="http://schemas.microsoft.com/office/powerpoint/2010/main" val="31627554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err="1" smtClean="0"/>
              <a:t>lru</a:t>
            </a:r>
            <a:r>
              <a:rPr lang="en-US" altLang="zh-CN" smtClean="0"/>
              <a:t> lists</a:t>
            </a:r>
            <a:r>
              <a:rPr lang="zh-CN" altLang="en-US" smtClean="0"/>
              <a:t>（</a:t>
            </a:r>
            <a:r>
              <a:rPr lang="en-US" altLang="zh-CN" smtClean="0"/>
              <a:t>working sets</a:t>
            </a:r>
            <a:r>
              <a:rPr lang="zh-CN" altLang="en-US" smtClean="0"/>
              <a:t>）套数：</a:t>
            </a:r>
            <a:r>
              <a:rPr lang="en-US" altLang="zh-CN" smtClean="0"/>
              <a:t>_</a:t>
            </a:r>
            <a:r>
              <a:rPr lang="en-US" altLang="zh-CN" err="1" smtClean="0"/>
              <a:t>db_block_lru_latches</a:t>
            </a:r>
            <a:r>
              <a:rPr lang="en-US" altLang="zh-CN" smtClean="0"/>
              <a:t> =</a:t>
            </a:r>
            <a:r>
              <a:rPr lang="en-US" altLang="zh-CN" err="1" smtClean="0"/>
              <a:t>cpu_count</a:t>
            </a:r>
            <a:r>
              <a:rPr lang="en-US" altLang="zh-CN" smtClean="0"/>
              <a:t>*4</a:t>
            </a:r>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58</a:t>
            </a:fld>
            <a:endParaRPr lang="en-US" altLang="zh-CN"/>
          </a:p>
        </p:txBody>
      </p:sp>
    </p:spTree>
    <p:extLst>
      <p:ext uri="{BB962C8B-B14F-4D97-AF65-F5344CB8AC3E}">
        <p14:creationId xmlns:p14="http://schemas.microsoft.com/office/powerpoint/2010/main" val="3364611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59</a:t>
            </a:fld>
            <a:endParaRPr lang="en-US" altLang="zh-CN"/>
          </a:p>
        </p:txBody>
      </p:sp>
    </p:spTree>
    <p:extLst>
      <p:ext uri="{BB962C8B-B14F-4D97-AF65-F5344CB8AC3E}">
        <p14:creationId xmlns:p14="http://schemas.microsoft.com/office/powerpoint/2010/main" val="2783662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60</a:t>
            </a:fld>
            <a:endParaRPr lang="en-US" altLang="zh-CN"/>
          </a:p>
        </p:txBody>
      </p:sp>
    </p:spTree>
    <p:extLst>
      <p:ext uri="{BB962C8B-B14F-4D97-AF65-F5344CB8AC3E}">
        <p14:creationId xmlns:p14="http://schemas.microsoft.com/office/powerpoint/2010/main" val="1721974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61</a:t>
            </a:fld>
            <a:endParaRPr lang="en-US" altLang="zh-CN"/>
          </a:p>
        </p:txBody>
      </p:sp>
    </p:spTree>
    <p:extLst>
      <p:ext uri="{BB962C8B-B14F-4D97-AF65-F5344CB8AC3E}">
        <p14:creationId xmlns:p14="http://schemas.microsoft.com/office/powerpoint/2010/main" val="34090676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err="1" smtClean="0">
                <a:solidFill>
                  <a:schemeClr val="tx1"/>
                </a:solidFill>
                <a:latin typeface="Arial" charset="0"/>
                <a:ea typeface="宋体" pitchFamily="2" charset="-122"/>
                <a:cs typeface="+mn-cs"/>
              </a:rPr>
              <a:t>serv</a:t>
            </a:r>
            <a:r>
              <a:rPr lang="en-US" altLang="zh-CN" sz="1200" kern="1200" dirty="0" smtClean="0">
                <a:solidFill>
                  <a:schemeClr val="tx1"/>
                </a:solidFill>
                <a:latin typeface="Arial" charset="0"/>
                <a:ea typeface="宋体" pitchFamily="2" charset="-122"/>
                <a:cs typeface="+mn-cs"/>
              </a:rPr>
              <a:t> </a:t>
            </a:r>
            <a:r>
              <a:rPr lang="en-US" altLang="zh-CN" sz="1200" kern="1200" dirty="0" err="1" smtClean="0">
                <a:solidFill>
                  <a:schemeClr val="tx1"/>
                </a:solidFill>
                <a:latin typeface="Arial" charset="0"/>
                <a:ea typeface="宋体" pitchFamily="2" charset="-122"/>
                <a:cs typeface="+mn-cs"/>
              </a:rPr>
              <a:t>proc</a:t>
            </a:r>
            <a:r>
              <a:rPr lang="en-US" altLang="zh-CN" sz="1200" kern="1200" dirty="0" smtClean="0">
                <a:solidFill>
                  <a:schemeClr val="tx1"/>
                </a:solidFill>
                <a:latin typeface="Arial" charset="0"/>
                <a:ea typeface="宋体" pitchFamily="2" charset="-122"/>
                <a:cs typeface="+mn-cs"/>
              </a:rPr>
              <a:t> </a:t>
            </a:r>
            <a:r>
              <a:rPr lang="zh-CN" altLang="en-US" sz="1200" kern="1200" dirty="0" smtClean="0">
                <a:solidFill>
                  <a:schemeClr val="tx1"/>
                </a:solidFill>
                <a:latin typeface="Arial" charset="0"/>
                <a:ea typeface="宋体" pitchFamily="2" charset="-122"/>
                <a:cs typeface="+mn-cs"/>
              </a:rPr>
              <a:t>在图中：</a:t>
            </a:r>
            <a:endParaRPr lang="en-US" altLang="zh-CN" sz="1200"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宋体" pitchFamily="2" charset="-122"/>
                <a:cs typeface="+mn-cs"/>
              </a:rPr>
              <a:t>	</a:t>
            </a:r>
            <a:r>
              <a:rPr lang="zh-CN" altLang="en-US" sz="1200" kern="1200" dirty="0" smtClean="0">
                <a:solidFill>
                  <a:schemeClr val="tx1"/>
                </a:solidFill>
                <a:latin typeface="Arial" charset="0"/>
                <a:ea typeface="宋体" pitchFamily="2" charset="-122"/>
                <a:cs typeface="+mn-cs"/>
              </a:rPr>
              <a:t>先获取</a:t>
            </a:r>
            <a:r>
              <a:rPr lang="en-US" altLang="zh-CN" sz="1200" kern="1200" dirty="0" smtClean="0">
                <a:solidFill>
                  <a:schemeClr val="tx1"/>
                </a:solidFill>
                <a:latin typeface="Arial" charset="0"/>
                <a:ea typeface="宋体" pitchFamily="2" charset="-122"/>
                <a:cs typeface="+mn-cs"/>
              </a:rPr>
              <a:t>CBC latch</a:t>
            </a:r>
            <a:r>
              <a:rPr lang="zh-CN" altLang="en-US" sz="1200" kern="1200" dirty="0" smtClean="0">
                <a:solidFill>
                  <a:schemeClr val="tx1"/>
                </a:solidFill>
                <a:latin typeface="Arial" charset="0"/>
                <a:ea typeface="宋体" pitchFamily="2" charset="-122"/>
                <a:cs typeface="+mn-cs"/>
              </a:rPr>
              <a:t>后在横向的</a:t>
            </a:r>
            <a:r>
              <a:rPr lang="en-US" altLang="zh-CN" sz="1200" kern="1200" dirty="0" smtClean="0">
                <a:solidFill>
                  <a:schemeClr val="tx1"/>
                </a:solidFill>
                <a:latin typeface="Arial" charset="0"/>
                <a:ea typeface="宋体" pitchFamily="2" charset="-122"/>
                <a:cs typeface="+mn-cs"/>
              </a:rPr>
              <a:t>hash</a:t>
            </a:r>
            <a:r>
              <a:rPr lang="en-US" altLang="zh-CN" sz="1200" kern="1200" baseline="0" dirty="0" smtClean="0">
                <a:solidFill>
                  <a:schemeClr val="tx1"/>
                </a:solidFill>
                <a:latin typeface="Arial" charset="0"/>
                <a:ea typeface="宋体" pitchFamily="2" charset="-122"/>
                <a:cs typeface="+mn-cs"/>
              </a:rPr>
              <a:t> chains</a:t>
            </a:r>
            <a:r>
              <a:rPr lang="zh-CN" altLang="en-US" sz="1200" kern="1200" baseline="0" dirty="0" smtClean="0">
                <a:solidFill>
                  <a:schemeClr val="tx1"/>
                </a:solidFill>
                <a:latin typeface="Arial" charset="0"/>
                <a:ea typeface="宋体" pitchFamily="2" charset="-122"/>
                <a:cs typeface="+mn-cs"/>
              </a:rPr>
              <a:t>中找到（或创建）了</a:t>
            </a:r>
            <a:r>
              <a:rPr lang="en-US" altLang="zh-CN" sz="1200" kern="1200" baseline="0" dirty="0" smtClean="0">
                <a:solidFill>
                  <a:schemeClr val="tx1"/>
                </a:solidFill>
                <a:latin typeface="Arial" charset="0"/>
                <a:ea typeface="宋体" pitchFamily="2" charset="-122"/>
                <a:cs typeface="+mn-cs"/>
              </a:rPr>
              <a:t>buffer header</a:t>
            </a:r>
            <a:r>
              <a:rPr lang="zh-CN" altLang="en-US" sz="1200" kern="1200" baseline="0" dirty="0" smtClean="0">
                <a:solidFill>
                  <a:schemeClr val="tx1"/>
                </a:solidFill>
                <a:latin typeface="Arial" charset="0"/>
                <a:ea typeface="宋体" pitchFamily="2" charset="-122"/>
                <a:cs typeface="+mn-cs"/>
              </a:rPr>
              <a:t>后，</a:t>
            </a:r>
            <a:endParaRPr lang="en-US" altLang="zh-CN" sz="1200"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latin typeface="Arial" charset="0"/>
                <a:ea typeface="宋体" pitchFamily="2" charset="-122"/>
                <a:cs typeface="+mn-cs"/>
              </a:rPr>
              <a:t>	</a:t>
            </a:r>
            <a:r>
              <a:rPr lang="zh-CN" altLang="en-US" sz="1200" kern="1200" baseline="0" dirty="0" smtClean="0">
                <a:solidFill>
                  <a:schemeClr val="tx1"/>
                </a:solidFill>
                <a:latin typeface="Arial" charset="0"/>
                <a:ea typeface="宋体" pitchFamily="2" charset="-122"/>
                <a:cs typeface="+mn-cs"/>
              </a:rPr>
              <a:t>还要获取纵向的</a:t>
            </a:r>
            <a:r>
              <a:rPr lang="en-US" altLang="zh-CN" sz="1200" kern="1200" baseline="0" dirty="0" smtClean="0">
                <a:solidFill>
                  <a:schemeClr val="tx1"/>
                </a:solidFill>
                <a:latin typeface="Arial" charset="0"/>
                <a:ea typeface="宋体" pitchFamily="2" charset="-122"/>
                <a:cs typeface="+mn-cs"/>
              </a:rPr>
              <a:t>CBL latch</a:t>
            </a:r>
            <a:r>
              <a:rPr lang="zh-CN" altLang="en-US" sz="1200" kern="1200" baseline="0" dirty="0" smtClean="0">
                <a:solidFill>
                  <a:schemeClr val="tx1"/>
                </a:solidFill>
                <a:latin typeface="Arial" charset="0"/>
                <a:ea typeface="宋体" pitchFamily="2" charset="-122"/>
                <a:cs typeface="+mn-cs"/>
              </a:rPr>
              <a:t>，然后将该</a:t>
            </a:r>
            <a:r>
              <a:rPr lang="en-US" altLang="zh-CN" sz="1200" kern="1200" baseline="0" dirty="0" smtClean="0">
                <a:solidFill>
                  <a:schemeClr val="tx1"/>
                </a:solidFill>
                <a:latin typeface="Arial" charset="0"/>
                <a:ea typeface="宋体" pitchFamily="2" charset="-122"/>
                <a:cs typeface="+mn-cs"/>
              </a:rPr>
              <a:t>header</a:t>
            </a:r>
            <a:r>
              <a:rPr lang="zh-CN" altLang="en-US" sz="1200" kern="1200" baseline="0" dirty="0" smtClean="0">
                <a:solidFill>
                  <a:schemeClr val="tx1"/>
                </a:solidFill>
                <a:latin typeface="Arial" charset="0"/>
                <a:ea typeface="宋体" pitchFamily="2" charset="-122"/>
                <a:cs typeface="+mn-cs"/>
              </a:rPr>
              <a:t>加到</a:t>
            </a:r>
            <a:r>
              <a:rPr lang="en-US" altLang="zh-CN" sz="1200" kern="1200" baseline="0" dirty="0" smtClean="0">
                <a:solidFill>
                  <a:schemeClr val="tx1"/>
                </a:solidFill>
                <a:latin typeface="Arial" charset="0"/>
                <a:ea typeface="宋体" pitchFamily="2" charset="-122"/>
                <a:cs typeface="+mn-cs"/>
              </a:rPr>
              <a:t>LRU-main</a:t>
            </a:r>
            <a:r>
              <a:rPr lang="zh-CN" altLang="en-US" sz="1200" kern="1200" baseline="0" dirty="0" smtClean="0">
                <a:solidFill>
                  <a:schemeClr val="tx1"/>
                </a:solidFill>
                <a:latin typeface="Arial" charset="0"/>
                <a:ea typeface="宋体" pitchFamily="2" charset="-122"/>
                <a:cs typeface="+mn-cs"/>
              </a:rPr>
              <a:t>或</a:t>
            </a:r>
            <a:r>
              <a:rPr lang="en-US" altLang="zh-CN" sz="1200" kern="1200" baseline="0" dirty="0" smtClean="0">
                <a:solidFill>
                  <a:schemeClr val="tx1"/>
                </a:solidFill>
                <a:latin typeface="Arial" charset="0"/>
                <a:ea typeface="宋体" pitchFamily="2" charset="-122"/>
                <a:cs typeface="+mn-cs"/>
              </a:rPr>
              <a:t>LRU-aux</a:t>
            </a:r>
            <a:r>
              <a:rPr lang="zh-CN" altLang="en-US" sz="1200" kern="1200" baseline="0" dirty="0" smtClean="0">
                <a:solidFill>
                  <a:schemeClr val="tx1"/>
                </a:solidFill>
                <a:latin typeface="Arial" charset="0"/>
                <a:ea typeface="宋体" pitchFamily="2" charset="-122"/>
                <a:cs typeface="+mn-cs"/>
              </a:rPr>
              <a:t>链表上</a:t>
            </a:r>
            <a:endParaRPr lang="en-US" altLang="zh-CN" sz="1200"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latin typeface="Arial" charset="0"/>
                <a:ea typeface="宋体" pitchFamily="2" charset="-122"/>
                <a:cs typeface="+mn-cs"/>
              </a:rPr>
              <a:t>	</a:t>
            </a:r>
            <a:r>
              <a:rPr lang="zh-CN" altLang="en-US" sz="1200" kern="1200" baseline="0" dirty="0" smtClean="0">
                <a:solidFill>
                  <a:schemeClr val="tx1"/>
                </a:solidFill>
                <a:latin typeface="Arial" charset="0"/>
                <a:ea typeface="宋体" pitchFamily="2" charset="-122"/>
                <a:cs typeface="+mn-cs"/>
              </a:rPr>
              <a:t>另外，如果修改过</a:t>
            </a:r>
            <a:r>
              <a:rPr lang="en-US" altLang="zh-CN" sz="1200" kern="1200" baseline="0" dirty="0" smtClean="0">
                <a:solidFill>
                  <a:schemeClr val="tx1"/>
                </a:solidFill>
                <a:latin typeface="Arial" charset="0"/>
                <a:ea typeface="宋体" pitchFamily="2" charset="-122"/>
                <a:cs typeface="+mn-cs"/>
              </a:rPr>
              <a:t>buffer</a:t>
            </a:r>
            <a:r>
              <a:rPr lang="zh-CN" altLang="en-US" sz="1200" kern="1200" baseline="0" dirty="0" smtClean="0">
                <a:solidFill>
                  <a:schemeClr val="tx1"/>
                </a:solidFill>
                <a:latin typeface="Arial" charset="0"/>
                <a:ea typeface="宋体" pitchFamily="2" charset="-122"/>
                <a:cs typeface="+mn-cs"/>
              </a:rPr>
              <a:t>，还要将</a:t>
            </a:r>
            <a:r>
              <a:rPr lang="en-US" altLang="zh-CN" sz="1200" kern="1200" baseline="0" dirty="0" smtClean="0">
                <a:solidFill>
                  <a:schemeClr val="tx1"/>
                </a:solidFill>
                <a:latin typeface="Arial" charset="0"/>
                <a:ea typeface="宋体" pitchFamily="2" charset="-122"/>
                <a:cs typeface="+mn-cs"/>
              </a:rPr>
              <a:t>header</a:t>
            </a:r>
            <a:r>
              <a:rPr lang="zh-CN" altLang="en-US" sz="1200" kern="1200" baseline="0" dirty="0" smtClean="0">
                <a:solidFill>
                  <a:schemeClr val="tx1"/>
                </a:solidFill>
                <a:latin typeface="Arial" charset="0"/>
                <a:ea typeface="宋体" pitchFamily="2" charset="-122"/>
                <a:cs typeface="+mn-cs"/>
              </a:rPr>
              <a:t>从</a:t>
            </a:r>
            <a:r>
              <a:rPr lang="en-US" altLang="zh-CN" sz="1200" kern="1200" baseline="0" dirty="0" smtClean="0">
                <a:solidFill>
                  <a:schemeClr val="tx1"/>
                </a:solidFill>
                <a:latin typeface="Arial" charset="0"/>
                <a:ea typeface="宋体" pitchFamily="2" charset="-122"/>
                <a:cs typeface="+mn-cs"/>
              </a:rPr>
              <a:t>LRU</a:t>
            </a:r>
            <a:r>
              <a:rPr lang="zh-CN" altLang="en-US" sz="1200" kern="1200" baseline="0" dirty="0" smtClean="0">
                <a:solidFill>
                  <a:schemeClr val="tx1"/>
                </a:solidFill>
                <a:latin typeface="Arial" charset="0"/>
                <a:ea typeface="宋体" pitchFamily="2" charset="-122"/>
                <a:cs typeface="+mn-cs"/>
              </a:rPr>
              <a:t>链表移到</a:t>
            </a:r>
            <a:r>
              <a:rPr lang="en-US" altLang="zh-CN" sz="1200" kern="1200" baseline="0" dirty="0" smtClean="0">
                <a:solidFill>
                  <a:schemeClr val="tx1"/>
                </a:solidFill>
                <a:latin typeface="Arial" charset="0"/>
                <a:ea typeface="宋体" pitchFamily="2" charset="-122"/>
                <a:cs typeface="+mn-cs"/>
              </a:rPr>
              <a:t>LRUW-main</a:t>
            </a:r>
            <a:r>
              <a:rPr lang="zh-CN" altLang="en-US" sz="1200" kern="1200" baseline="0" dirty="0" smtClean="0">
                <a:solidFill>
                  <a:schemeClr val="tx1"/>
                </a:solidFill>
                <a:latin typeface="Arial" charset="0"/>
                <a:ea typeface="宋体" pitchFamily="2" charset="-122"/>
                <a:cs typeface="+mn-cs"/>
              </a:rPr>
              <a:t>上</a:t>
            </a:r>
            <a:endParaRPr lang="en-US" altLang="zh-CN" sz="1200"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latin typeface="Arial" charset="0"/>
                <a:ea typeface="宋体" pitchFamily="2" charset="-122"/>
                <a:cs typeface="+mn-cs"/>
              </a:rPr>
              <a:t>DBWR</a:t>
            </a:r>
            <a:r>
              <a:rPr lang="zh-CN" altLang="en-US" sz="1200" kern="1200" baseline="0" dirty="0" smtClean="0">
                <a:solidFill>
                  <a:schemeClr val="tx1"/>
                </a:solidFill>
                <a:latin typeface="Arial" charset="0"/>
                <a:ea typeface="宋体" pitchFamily="2" charset="-122"/>
                <a:cs typeface="+mn-cs"/>
              </a:rPr>
              <a:t>在图中：</a:t>
            </a:r>
            <a:endParaRPr lang="en-US" altLang="zh-CN" sz="1200"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latin typeface="Arial" charset="0"/>
                <a:ea typeface="宋体" pitchFamily="2" charset="-122"/>
                <a:cs typeface="+mn-cs"/>
              </a:rPr>
              <a:t>	</a:t>
            </a:r>
            <a:r>
              <a:rPr lang="zh-CN" altLang="en-US" sz="1200" kern="1200" baseline="0" dirty="0" smtClean="0">
                <a:solidFill>
                  <a:schemeClr val="tx1"/>
                </a:solidFill>
                <a:latin typeface="Arial" charset="0"/>
                <a:ea typeface="宋体" pitchFamily="2" charset="-122"/>
                <a:cs typeface="+mn-cs"/>
              </a:rPr>
              <a:t>获取</a:t>
            </a:r>
            <a:r>
              <a:rPr lang="en-US" altLang="zh-CN" sz="1200" kern="1200" baseline="0" dirty="0" smtClean="0">
                <a:solidFill>
                  <a:schemeClr val="tx1"/>
                </a:solidFill>
                <a:latin typeface="Arial" charset="0"/>
                <a:ea typeface="宋体" pitchFamily="2" charset="-122"/>
                <a:cs typeface="+mn-cs"/>
              </a:rPr>
              <a:t>CBL latch</a:t>
            </a:r>
            <a:r>
              <a:rPr lang="zh-CN" altLang="en-US" sz="1200" kern="1200" baseline="0" dirty="0" smtClean="0">
                <a:solidFill>
                  <a:schemeClr val="tx1"/>
                </a:solidFill>
                <a:latin typeface="Arial" charset="0"/>
                <a:ea typeface="宋体" pitchFamily="2" charset="-122"/>
                <a:cs typeface="+mn-cs"/>
              </a:rPr>
              <a:t>后，将</a:t>
            </a:r>
            <a:r>
              <a:rPr lang="en-US" altLang="zh-CN" sz="1200" kern="1200" baseline="0" dirty="0" smtClean="0">
                <a:solidFill>
                  <a:schemeClr val="tx1"/>
                </a:solidFill>
                <a:latin typeface="Arial" charset="0"/>
                <a:ea typeface="宋体" pitchFamily="2" charset="-122"/>
                <a:cs typeface="+mn-cs"/>
              </a:rPr>
              <a:t>header</a:t>
            </a:r>
            <a:r>
              <a:rPr lang="zh-CN" altLang="en-US" sz="1200" kern="1200" baseline="0" dirty="0" smtClean="0">
                <a:solidFill>
                  <a:schemeClr val="tx1"/>
                </a:solidFill>
                <a:latin typeface="Arial" charset="0"/>
                <a:ea typeface="宋体" pitchFamily="2" charset="-122"/>
                <a:cs typeface="+mn-cs"/>
              </a:rPr>
              <a:t>从</a:t>
            </a:r>
            <a:r>
              <a:rPr lang="en-US" altLang="zh-CN" sz="1200" kern="1200" baseline="0" dirty="0" smtClean="0">
                <a:solidFill>
                  <a:schemeClr val="tx1"/>
                </a:solidFill>
                <a:latin typeface="Arial" charset="0"/>
                <a:ea typeface="宋体" pitchFamily="2" charset="-122"/>
                <a:cs typeface="+mn-cs"/>
              </a:rPr>
              <a:t>LRUW-main</a:t>
            </a:r>
            <a:r>
              <a:rPr lang="zh-CN" altLang="en-US" sz="1200" kern="1200" baseline="0" dirty="0" smtClean="0">
                <a:solidFill>
                  <a:schemeClr val="tx1"/>
                </a:solidFill>
                <a:latin typeface="Arial" charset="0"/>
                <a:ea typeface="宋体" pitchFamily="2" charset="-122"/>
                <a:cs typeface="+mn-cs"/>
              </a:rPr>
              <a:t>移到</a:t>
            </a:r>
            <a:r>
              <a:rPr lang="en-US" altLang="zh-CN" sz="1200" kern="1200" baseline="0" dirty="0" smtClean="0">
                <a:solidFill>
                  <a:schemeClr val="tx1"/>
                </a:solidFill>
                <a:latin typeface="Arial" charset="0"/>
                <a:ea typeface="宋体" pitchFamily="2" charset="-122"/>
                <a:cs typeface="+mn-cs"/>
              </a:rPr>
              <a:t>LRUW-aux</a:t>
            </a:r>
            <a:r>
              <a:rPr lang="zh-CN" altLang="en-US" sz="1200" kern="1200" baseline="0" dirty="0" smtClean="0">
                <a:solidFill>
                  <a:schemeClr val="tx1"/>
                </a:solidFill>
                <a:latin typeface="Arial" charset="0"/>
                <a:ea typeface="宋体" pitchFamily="2" charset="-122"/>
                <a:cs typeface="+mn-cs"/>
              </a:rPr>
              <a:t>上</a:t>
            </a:r>
            <a:endParaRPr lang="en-US" altLang="zh-CN" sz="1200" kern="1200" baseline="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baseline="0" dirty="0" smtClean="0">
                <a:solidFill>
                  <a:schemeClr val="tx1"/>
                </a:solidFill>
                <a:latin typeface="Arial" charset="0"/>
                <a:ea typeface="宋体" pitchFamily="2" charset="-122"/>
                <a:cs typeface="+mn-cs"/>
              </a:rPr>
              <a:t>	</a:t>
            </a:r>
            <a:r>
              <a:rPr lang="zh-CN" altLang="en-US" sz="1200" kern="1200" baseline="0" dirty="0" smtClean="0">
                <a:solidFill>
                  <a:schemeClr val="tx1"/>
                </a:solidFill>
                <a:latin typeface="Arial" charset="0"/>
                <a:ea typeface="宋体" pitchFamily="2" charset="-122"/>
                <a:cs typeface="+mn-cs"/>
              </a:rPr>
              <a:t>在将</a:t>
            </a:r>
            <a:r>
              <a:rPr lang="en-US" altLang="zh-CN" sz="1200" kern="1200" baseline="0" dirty="0" smtClean="0">
                <a:solidFill>
                  <a:schemeClr val="tx1"/>
                </a:solidFill>
                <a:latin typeface="Arial" charset="0"/>
                <a:ea typeface="宋体" pitchFamily="2" charset="-122"/>
                <a:cs typeface="+mn-cs"/>
              </a:rPr>
              <a:t>LRUW-aux</a:t>
            </a:r>
            <a:r>
              <a:rPr lang="zh-CN" altLang="en-US" sz="1200" kern="1200" baseline="0" dirty="0" smtClean="0">
                <a:solidFill>
                  <a:schemeClr val="tx1"/>
                </a:solidFill>
                <a:latin typeface="Arial" charset="0"/>
                <a:ea typeface="宋体" pitchFamily="2" charset="-122"/>
                <a:cs typeface="+mn-cs"/>
              </a:rPr>
              <a:t>上的</a:t>
            </a:r>
            <a:r>
              <a:rPr lang="en-US" altLang="zh-CN" sz="1200" kern="1200" baseline="0" dirty="0" smtClean="0">
                <a:solidFill>
                  <a:schemeClr val="tx1"/>
                </a:solidFill>
                <a:latin typeface="Arial" charset="0"/>
                <a:ea typeface="宋体" pitchFamily="2" charset="-122"/>
                <a:cs typeface="+mn-cs"/>
              </a:rPr>
              <a:t>buffer</a:t>
            </a:r>
            <a:r>
              <a:rPr lang="zh-CN" altLang="en-US" sz="1200" kern="1200" baseline="0" dirty="0" smtClean="0">
                <a:solidFill>
                  <a:schemeClr val="tx1"/>
                </a:solidFill>
                <a:latin typeface="Arial" charset="0"/>
                <a:ea typeface="宋体" pitchFamily="2" charset="-122"/>
                <a:cs typeface="+mn-cs"/>
              </a:rPr>
              <a:t>写入磁盘后，将其转移到</a:t>
            </a:r>
            <a:r>
              <a:rPr lang="en-US" altLang="zh-CN" sz="1200" kern="1200" baseline="0" dirty="0" smtClean="0">
                <a:solidFill>
                  <a:schemeClr val="tx1"/>
                </a:solidFill>
                <a:latin typeface="Arial" charset="0"/>
                <a:ea typeface="宋体" pitchFamily="2" charset="-122"/>
                <a:cs typeface="+mn-cs"/>
              </a:rPr>
              <a:t>LRU-aux</a:t>
            </a:r>
            <a:r>
              <a:rPr lang="zh-CN" altLang="en-US" sz="1200" kern="1200" baseline="0" dirty="0" smtClean="0">
                <a:solidFill>
                  <a:schemeClr val="tx1"/>
                </a:solidFill>
                <a:latin typeface="Arial" charset="0"/>
                <a:ea typeface="宋体" pitchFamily="2" charset="-122"/>
                <a:cs typeface="+mn-cs"/>
              </a:rPr>
              <a:t>上</a:t>
            </a:r>
            <a:endParaRPr lang="en-US" altLang="zh-CN" sz="1200"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宋体" pitchFamily="2" charset="-122"/>
                <a:cs typeface="+mn-cs"/>
              </a:rPr>
              <a:t>_</a:t>
            </a:r>
            <a:r>
              <a:rPr lang="en-US" altLang="zh-CN" sz="1200" kern="1200" dirty="0" err="1" smtClean="0">
                <a:solidFill>
                  <a:schemeClr val="tx1"/>
                </a:solidFill>
                <a:latin typeface="Arial" charset="0"/>
                <a:ea typeface="宋体" pitchFamily="2" charset="-122"/>
                <a:cs typeface="+mn-cs"/>
              </a:rPr>
              <a:t>db_block_lru_latches</a:t>
            </a:r>
            <a:r>
              <a:rPr lang="en-US" altLang="zh-CN" sz="1200" kern="1200" dirty="0" smtClean="0">
                <a:solidFill>
                  <a:schemeClr val="tx1"/>
                </a:solidFill>
                <a:latin typeface="Arial" charset="0"/>
                <a:ea typeface="宋体" pitchFamily="2" charset="-122"/>
                <a:cs typeface="+mn-cs"/>
              </a:rPr>
              <a:t>=DBWR*8</a:t>
            </a:r>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62</a:t>
            </a:fld>
            <a:endParaRPr lang="en-US" altLang="zh-CN"/>
          </a:p>
        </p:txBody>
      </p:sp>
    </p:spTree>
    <p:extLst>
      <p:ext uri="{BB962C8B-B14F-4D97-AF65-F5344CB8AC3E}">
        <p14:creationId xmlns:p14="http://schemas.microsoft.com/office/powerpoint/2010/main" val="2328668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db_writer_processes </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63</a:t>
            </a:fld>
            <a:endParaRPr lang="en-US" altLang="zh-CN"/>
          </a:p>
        </p:txBody>
      </p:sp>
    </p:spTree>
    <p:extLst>
      <p:ext uri="{BB962C8B-B14F-4D97-AF65-F5344CB8AC3E}">
        <p14:creationId xmlns:p14="http://schemas.microsoft.com/office/powerpoint/2010/main" val="8372530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64</a:t>
            </a:fld>
            <a:endParaRPr lang="en-US" altLang="zh-CN"/>
          </a:p>
        </p:txBody>
      </p:sp>
    </p:spTree>
    <p:extLst>
      <p:ext uri="{BB962C8B-B14F-4D97-AF65-F5344CB8AC3E}">
        <p14:creationId xmlns:p14="http://schemas.microsoft.com/office/powerpoint/2010/main" val="417556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a:t>
            </a:fld>
            <a:endParaRPr lang="en-US" altLang="zh-CN"/>
          </a:p>
        </p:txBody>
      </p:sp>
    </p:spTree>
    <p:extLst>
      <p:ext uri="{BB962C8B-B14F-4D97-AF65-F5344CB8AC3E}">
        <p14:creationId xmlns:p14="http://schemas.microsoft.com/office/powerpoint/2010/main" val="640424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作为一个后台进程，只有在某些条件满足了才会</a:t>
            </a:r>
            <a:r>
              <a:rPr lang="zh-CN" altLang="en-US" sz="1200" b="1" kern="1200" dirty="0" smtClean="0">
                <a:solidFill>
                  <a:schemeClr val="tx1"/>
                </a:solidFill>
                <a:latin typeface="Arial" charset="0"/>
                <a:ea typeface="宋体" pitchFamily="2" charset="-122"/>
                <a:cs typeface="+mn-cs"/>
              </a:rPr>
              <a:t>触发</a:t>
            </a:r>
            <a:r>
              <a:rPr lang="zh-CN" altLang="en-US" sz="1200" kern="1200" dirty="0" smtClean="0">
                <a:solidFill>
                  <a:schemeClr val="tx1"/>
                </a:solidFill>
                <a:latin typeface="Arial" charset="0"/>
                <a:ea typeface="宋体" pitchFamily="2" charset="-122"/>
                <a:cs typeface="+mn-cs"/>
              </a:rPr>
              <a:t>。这些条件包括： </a:t>
            </a:r>
          </a:p>
          <a:p>
            <a:r>
              <a:rPr lang="en-US" altLang="zh-CN" sz="1200" kern="1200" dirty="0" smtClean="0">
                <a:solidFill>
                  <a:schemeClr val="tx1"/>
                </a:solidFill>
                <a:latin typeface="Arial" charset="0"/>
                <a:ea typeface="宋体" pitchFamily="2" charset="-122"/>
                <a:cs typeface="+mn-cs"/>
              </a:rPr>
              <a:t>1) </a:t>
            </a:r>
            <a:r>
              <a:rPr lang="zh-CN" altLang="en-US" sz="1200" kern="1200" dirty="0" smtClean="0">
                <a:solidFill>
                  <a:schemeClr val="tx1"/>
                </a:solidFill>
                <a:latin typeface="Arial" charset="0"/>
                <a:ea typeface="宋体" pitchFamily="2" charset="-122"/>
                <a:cs typeface="+mn-cs"/>
              </a:rPr>
              <a:t>当进程在辅助</a:t>
            </a:r>
            <a:r>
              <a:rPr lang="en-US" altLang="zh-CN" sz="1200" kern="1200" dirty="0" smtClean="0">
                <a:solidFill>
                  <a:schemeClr val="tx1"/>
                </a:solidFill>
                <a:latin typeface="Arial" charset="0"/>
                <a:ea typeface="宋体" pitchFamily="2" charset="-122"/>
                <a:cs typeface="+mn-cs"/>
              </a:rPr>
              <a:t>LRU</a:t>
            </a:r>
            <a:r>
              <a:rPr lang="zh-CN" altLang="en-US" sz="1200" kern="1200" dirty="0" smtClean="0">
                <a:solidFill>
                  <a:schemeClr val="tx1"/>
                </a:solidFill>
                <a:latin typeface="Arial" charset="0"/>
                <a:ea typeface="宋体" pitchFamily="2" charset="-122"/>
                <a:cs typeface="+mn-cs"/>
              </a:rPr>
              <a:t>链表和主</a:t>
            </a:r>
            <a:r>
              <a:rPr lang="en-US" altLang="zh-CN" sz="1200" kern="1200" dirty="0" smtClean="0">
                <a:solidFill>
                  <a:schemeClr val="tx1"/>
                </a:solidFill>
                <a:latin typeface="Arial" charset="0"/>
                <a:ea typeface="宋体" pitchFamily="2" charset="-122"/>
                <a:cs typeface="+mn-cs"/>
              </a:rPr>
              <a:t>LRU</a:t>
            </a:r>
            <a:r>
              <a:rPr lang="zh-CN" altLang="en-US" sz="1200" kern="1200" dirty="0" smtClean="0">
                <a:solidFill>
                  <a:schemeClr val="tx1"/>
                </a:solidFill>
                <a:latin typeface="Arial" charset="0"/>
                <a:ea typeface="宋体" pitchFamily="2" charset="-122"/>
                <a:cs typeface="+mn-cs"/>
              </a:rPr>
              <a:t>链表上扫描以查找可以覆盖的</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时，如果已经扫描的</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的数量到达 一定的限度（由隐藏参数：</a:t>
            </a:r>
            <a:r>
              <a:rPr lang="en-US" altLang="zh-CN" sz="1200" b="1" kern="1200" dirty="0" smtClean="0">
                <a:solidFill>
                  <a:schemeClr val="tx1"/>
                </a:solidFill>
                <a:latin typeface="Arial" charset="0"/>
                <a:ea typeface="宋体" pitchFamily="2" charset="-122"/>
                <a:cs typeface="+mn-cs"/>
              </a:rPr>
              <a:t>_</a:t>
            </a:r>
            <a:r>
              <a:rPr lang="en-US" altLang="zh-CN" sz="1200" b="1" kern="1200" dirty="0" err="1" smtClean="0">
                <a:solidFill>
                  <a:schemeClr val="tx1"/>
                </a:solidFill>
                <a:latin typeface="Arial" charset="0"/>
                <a:ea typeface="宋体" pitchFamily="2" charset="-122"/>
                <a:cs typeface="+mn-cs"/>
              </a:rPr>
              <a:t>db_block_max_scan_pct</a:t>
            </a:r>
            <a:r>
              <a:rPr lang="zh-CN" altLang="en-US" sz="1200" kern="1200" dirty="0" smtClean="0">
                <a:solidFill>
                  <a:schemeClr val="tx1"/>
                </a:solidFill>
                <a:latin typeface="Arial" charset="0"/>
                <a:ea typeface="宋体" pitchFamily="2" charset="-122"/>
                <a:cs typeface="+mn-cs"/>
              </a:rPr>
              <a:t>决定）时，</a:t>
            </a:r>
            <a:r>
              <a:rPr lang="zh-CN" altLang="en-US" sz="1200" b="1" kern="1200" dirty="0" smtClean="0">
                <a:solidFill>
                  <a:schemeClr val="tx1"/>
                </a:solidFill>
                <a:latin typeface="Arial" charset="0"/>
                <a:ea typeface="宋体" pitchFamily="2" charset="-122"/>
                <a:cs typeface="+mn-cs"/>
              </a:rPr>
              <a:t>触发</a:t>
            </a:r>
            <a:r>
              <a:rPr lang="en-US" altLang="zh-CN" sz="1200" b="1" kern="1200" dirty="0" smtClean="0">
                <a:solidFill>
                  <a:schemeClr val="tx1"/>
                </a:solidFill>
                <a:latin typeface="Arial" charset="0"/>
                <a:ea typeface="宋体" pitchFamily="2" charset="-122"/>
                <a:cs typeface="+mn-cs"/>
              </a:rPr>
              <a:t>DBWR</a:t>
            </a:r>
            <a:r>
              <a:rPr lang="zh-CN" altLang="en-US" sz="1200" b="1" kern="1200" dirty="0" smtClean="0">
                <a:solidFill>
                  <a:schemeClr val="tx1"/>
                </a:solidFill>
                <a:latin typeface="Arial" charset="0"/>
                <a:ea typeface="宋体" pitchFamily="2" charset="-122"/>
                <a:cs typeface="+mn-cs"/>
              </a:rPr>
              <a:t>进程</a:t>
            </a:r>
            <a:r>
              <a:rPr lang="zh-CN" altLang="en-US" sz="1200" kern="1200" dirty="0" smtClean="0">
                <a:solidFill>
                  <a:schemeClr val="tx1"/>
                </a:solidFill>
                <a:latin typeface="Arial" charset="0"/>
                <a:ea typeface="宋体" pitchFamily="2" charset="-122"/>
                <a:cs typeface="+mn-cs"/>
              </a:rPr>
              <a:t>。</a:t>
            </a:r>
            <a:r>
              <a:rPr lang="en-US" altLang="zh-CN" sz="1200" kern="1200" dirty="0" smtClean="0">
                <a:solidFill>
                  <a:schemeClr val="tx1"/>
                </a:solidFill>
                <a:latin typeface="Arial" charset="0"/>
                <a:ea typeface="宋体" pitchFamily="2" charset="-122"/>
                <a:cs typeface="+mn-cs"/>
              </a:rPr>
              <a:t>_</a:t>
            </a:r>
            <a:r>
              <a:rPr lang="en-US" altLang="zh-CN" sz="1200" kern="1200" dirty="0" err="1" smtClean="0">
                <a:solidFill>
                  <a:schemeClr val="tx1"/>
                </a:solidFill>
                <a:latin typeface="Arial" charset="0"/>
                <a:ea typeface="宋体" pitchFamily="2" charset="-122"/>
                <a:cs typeface="+mn-cs"/>
              </a:rPr>
              <a:t>db_block_max_scan_pct</a:t>
            </a:r>
            <a:r>
              <a:rPr lang="zh-CN" altLang="en-US" sz="1200" kern="1200" dirty="0" smtClean="0">
                <a:solidFill>
                  <a:schemeClr val="tx1"/>
                </a:solidFill>
                <a:latin typeface="Arial" charset="0"/>
                <a:ea typeface="宋体" pitchFamily="2" charset="-122"/>
                <a:cs typeface="+mn-cs"/>
              </a:rPr>
              <a:t>表示已经扫描 的</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的个数占整个</a:t>
            </a:r>
            <a:r>
              <a:rPr lang="en-US" altLang="zh-CN" sz="1200" kern="1200" dirty="0" smtClean="0">
                <a:solidFill>
                  <a:schemeClr val="tx1"/>
                </a:solidFill>
                <a:latin typeface="Arial" charset="0"/>
                <a:ea typeface="宋体" pitchFamily="2" charset="-122"/>
                <a:cs typeface="+mn-cs"/>
              </a:rPr>
              <a:t>LRU</a:t>
            </a:r>
            <a:r>
              <a:rPr lang="zh-CN" altLang="en-US" sz="1200" kern="1200" dirty="0" smtClean="0">
                <a:solidFill>
                  <a:schemeClr val="tx1"/>
                </a:solidFill>
                <a:latin typeface="Arial" charset="0"/>
                <a:ea typeface="宋体" pitchFamily="2" charset="-122"/>
                <a:cs typeface="+mn-cs"/>
              </a:rPr>
              <a:t>链表上</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总数的百分比。这时，搜索可用</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的进程挂起，在</a:t>
            </a:r>
            <a:r>
              <a:rPr lang="en-US" altLang="zh-CN" sz="1200" kern="1200" dirty="0" smtClean="0">
                <a:solidFill>
                  <a:schemeClr val="tx1"/>
                </a:solidFill>
                <a:latin typeface="Arial" charset="0"/>
                <a:ea typeface="宋体" pitchFamily="2" charset="-122"/>
                <a:cs typeface="+mn-cs"/>
              </a:rPr>
              <a:t>v $</a:t>
            </a:r>
            <a:r>
              <a:rPr lang="en-US" altLang="zh-CN" sz="1200" kern="1200" dirty="0" err="1" smtClean="0">
                <a:solidFill>
                  <a:schemeClr val="tx1"/>
                </a:solidFill>
                <a:latin typeface="Arial" charset="0"/>
                <a:ea typeface="宋体" pitchFamily="2" charset="-122"/>
                <a:cs typeface="+mn-cs"/>
              </a:rPr>
              <a:t>session_wait</a:t>
            </a:r>
            <a:r>
              <a:rPr lang="zh-CN" altLang="en-US" sz="1200" kern="1200" dirty="0" smtClean="0">
                <a:solidFill>
                  <a:schemeClr val="tx1"/>
                </a:solidFill>
                <a:latin typeface="Arial" charset="0"/>
                <a:ea typeface="宋体" pitchFamily="2" charset="-122"/>
                <a:cs typeface="+mn-cs"/>
              </a:rPr>
              <a:t>中表现为等待“</a:t>
            </a:r>
            <a:r>
              <a:rPr lang="en-US" altLang="zh-CN" sz="1200" b="1" kern="1200" dirty="0" smtClean="0">
                <a:solidFill>
                  <a:schemeClr val="tx1"/>
                </a:solidFill>
                <a:latin typeface="Arial" charset="0"/>
                <a:ea typeface="宋体" pitchFamily="2" charset="-122"/>
                <a:cs typeface="+mn-cs"/>
              </a:rPr>
              <a:t>free buffer wait</a:t>
            </a:r>
            <a:r>
              <a:rPr lang="zh-CN" altLang="en-US" sz="1200" kern="1200" dirty="0" smtClean="0">
                <a:solidFill>
                  <a:schemeClr val="tx1"/>
                </a:solidFill>
                <a:latin typeface="Arial" charset="0"/>
                <a:ea typeface="宋体" pitchFamily="2" charset="-122"/>
                <a:cs typeface="+mn-cs"/>
              </a:rPr>
              <a:t>”事件，同时增加</a:t>
            </a:r>
            <a:r>
              <a:rPr lang="en-US" altLang="zh-CN" sz="1200" kern="1200" dirty="0" err="1" smtClean="0">
                <a:solidFill>
                  <a:schemeClr val="tx1"/>
                </a:solidFill>
                <a:latin typeface="Arial" charset="0"/>
                <a:ea typeface="宋体" pitchFamily="2" charset="-122"/>
                <a:cs typeface="+mn-cs"/>
              </a:rPr>
              <a:t>v$sysstat</a:t>
            </a:r>
            <a:r>
              <a:rPr lang="zh-CN" altLang="en-US" sz="1200" kern="1200" dirty="0" smtClean="0">
                <a:solidFill>
                  <a:schemeClr val="tx1"/>
                </a:solidFill>
                <a:latin typeface="Arial" charset="0"/>
                <a:ea typeface="宋体" pitchFamily="2" charset="-122"/>
                <a:cs typeface="+mn-cs"/>
              </a:rPr>
              <a:t>中的“</a:t>
            </a:r>
            <a:r>
              <a:rPr lang="en-US" altLang="zh-CN" sz="1200" b="1" kern="1200" dirty="0" smtClean="0">
                <a:solidFill>
                  <a:schemeClr val="tx1"/>
                </a:solidFill>
                <a:latin typeface="Arial" charset="0"/>
                <a:ea typeface="宋体" pitchFamily="2" charset="-122"/>
                <a:cs typeface="+mn-cs"/>
              </a:rPr>
              <a:t>dirty buffers inspected</a:t>
            </a:r>
            <a:r>
              <a:rPr lang="zh-CN" altLang="en-US" sz="1200" kern="1200" dirty="0" smtClean="0">
                <a:solidFill>
                  <a:schemeClr val="tx1"/>
                </a:solidFill>
                <a:latin typeface="Arial" charset="0"/>
                <a:ea typeface="宋体" pitchFamily="2" charset="-122"/>
                <a:cs typeface="+mn-cs"/>
              </a:rPr>
              <a:t>”的值。</a:t>
            </a:r>
          </a:p>
          <a:p>
            <a:r>
              <a:rPr lang="zh-CN" altLang="en-US" sz="1200" kern="1200" dirty="0" smtClean="0">
                <a:solidFill>
                  <a:schemeClr val="tx1"/>
                </a:solidFill>
                <a:latin typeface="Arial" charset="0"/>
                <a:ea typeface="宋体" pitchFamily="2" charset="-122"/>
                <a:cs typeface="+mn-cs"/>
              </a:rPr>
              <a:t> </a:t>
            </a:r>
          </a:p>
          <a:p>
            <a:r>
              <a:rPr lang="en-US" altLang="zh-CN" sz="1200" kern="1200" dirty="0" smtClean="0">
                <a:solidFill>
                  <a:schemeClr val="tx1"/>
                </a:solidFill>
                <a:latin typeface="Arial" charset="0"/>
                <a:ea typeface="宋体" pitchFamily="2" charset="-122"/>
                <a:cs typeface="+mn-cs"/>
              </a:rPr>
              <a:t>2) </a:t>
            </a:r>
            <a:r>
              <a:rPr lang="zh-CN" altLang="en-US" sz="1200" kern="1200" dirty="0" smtClean="0">
                <a:solidFill>
                  <a:schemeClr val="tx1"/>
                </a:solidFill>
                <a:latin typeface="Arial" charset="0"/>
                <a:ea typeface="宋体" pitchFamily="2" charset="-122"/>
                <a:cs typeface="+mn-cs"/>
              </a:rPr>
              <a:t>当</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在主</a:t>
            </a:r>
            <a:r>
              <a:rPr lang="en-US" altLang="zh-CN" sz="1200" kern="1200" dirty="0" smtClean="0">
                <a:solidFill>
                  <a:schemeClr val="tx1"/>
                </a:solidFill>
                <a:latin typeface="Arial" charset="0"/>
                <a:ea typeface="宋体" pitchFamily="2" charset="-122"/>
                <a:cs typeface="+mn-cs"/>
              </a:rPr>
              <a:t>LRUW</a:t>
            </a:r>
            <a:r>
              <a:rPr lang="zh-CN" altLang="en-US" sz="1200" kern="1200" dirty="0" smtClean="0">
                <a:solidFill>
                  <a:schemeClr val="tx1"/>
                </a:solidFill>
                <a:latin typeface="Arial" charset="0"/>
                <a:ea typeface="宋体" pitchFamily="2" charset="-122"/>
                <a:cs typeface="+mn-cs"/>
              </a:rPr>
              <a:t>链表上查找已经更新完而正在等待被写入数据文件的</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时，如果找到的</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的数 量超过一定限度（由隐藏参数：</a:t>
            </a:r>
            <a:r>
              <a:rPr lang="en-US" altLang="zh-CN" sz="1200" b="1" kern="1200" dirty="0" smtClean="0">
                <a:solidFill>
                  <a:schemeClr val="tx1"/>
                </a:solidFill>
                <a:latin typeface="Arial" charset="0"/>
                <a:ea typeface="宋体" pitchFamily="2" charset="-122"/>
                <a:cs typeface="+mn-cs"/>
              </a:rPr>
              <a:t>_</a:t>
            </a:r>
            <a:r>
              <a:rPr lang="en-US" altLang="zh-CN" sz="1200" b="1" kern="1200" dirty="0" err="1" smtClean="0">
                <a:solidFill>
                  <a:schemeClr val="tx1"/>
                </a:solidFill>
                <a:latin typeface="Arial" charset="0"/>
                <a:ea typeface="宋体" pitchFamily="2" charset="-122"/>
                <a:cs typeface="+mn-cs"/>
              </a:rPr>
              <a:t>db_writer_scan_depth_pct</a:t>
            </a:r>
            <a:r>
              <a:rPr lang="zh-CN" altLang="en-US" sz="1200" kern="1200" dirty="0" smtClean="0">
                <a:solidFill>
                  <a:schemeClr val="tx1"/>
                </a:solidFill>
                <a:latin typeface="Arial" charset="0"/>
                <a:ea typeface="宋体" pitchFamily="2" charset="-122"/>
                <a:cs typeface="+mn-cs"/>
              </a:rPr>
              <a:t>决定）时，</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就不再继续往下扫描了，而转到辅助</a:t>
            </a:r>
            <a:r>
              <a:rPr lang="en-US" altLang="zh-CN" sz="1200" kern="1200" dirty="0" smtClean="0">
                <a:solidFill>
                  <a:schemeClr val="tx1"/>
                </a:solidFill>
                <a:latin typeface="Arial" charset="0"/>
                <a:ea typeface="宋体" pitchFamily="2" charset="-122"/>
                <a:cs typeface="+mn-cs"/>
              </a:rPr>
              <a:t>LRUW</a:t>
            </a:r>
            <a:r>
              <a:rPr lang="zh-CN" altLang="en-US" sz="1200" kern="1200" dirty="0" smtClean="0">
                <a:solidFill>
                  <a:schemeClr val="tx1"/>
                </a:solidFill>
                <a:latin typeface="Arial" charset="0"/>
                <a:ea typeface="宋体" pitchFamily="2" charset="-122"/>
                <a:cs typeface="+mn-cs"/>
              </a:rPr>
              <a:t>链 表上将其上的脏数据块写入数据文件。</a:t>
            </a:r>
            <a:r>
              <a:rPr lang="en-US" altLang="zh-CN" sz="1200" kern="1200" dirty="0" smtClean="0">
                <a:solidFill>
                  <a:schemeClr val="tx1"/>
                </a:solidFill>
                <a:latin typeface="Arial" charset="0"/>
                <a:ea typeface="宋体" pitchFamily="2" charset="-122"/>
                <a:cs typeface="+mn-cs"/>
              </a:rPr>
              <a:t>_</a:t>
            </a:r>
            <a:r>
              <a:rPr lang="en-US" altLang="zh-CN" sz="1200" kern="1200" dirty="0" err="1" smtClean="0">
                <a:solidFill>
                  <a:schemeClr val="tx1"/>
                </a:solidFill>
                <a:latin typeface="Arial" charset="0"/>
                <a:ea typeface="宋体" pitchFamily="2" charset="-122"/>
                <a:cs typeface="+mn-cs"/>
              </a:rPr>
              <a:t>db_writer_scan_depth_pct</a:t>
            </a:r>
            <a:r>
              <a:rPr lang="zh-CN" altLang="en-US" sz="1200" kern="1200" dirty="0" smtClean="0">
                <a:solidFill>
                  <a:schemeClr val="tx1"/>
                </a:solidFill>
                <a:latin typeface="Arial" charset="0"/>
                <a:ea typeface="宋体" pitchFamily="2" charset="-122"/>
                <a:cs typeface="+mn-cs"/>
              </a:rPr>
              <a:t>表示已经扫描的脏数据块的个数占整个主</a:t>
            </a:r>
            <a:r>
              <a:rPr lang="en-US" altLang="zh-CN" sz="1200" kern="1200" dirty="0" smtClean="0">
                <a:solidFill>
                  <a:schemeClr val="tx1"/>
                </a:solidFill>
                <a:latin typeface="Arial" charset="0"/>
                <a:ea typeface="宋体" pitchFamily="2" charset="-122"/>
                <a:cs typeface="+mn-cs"/>
              </a:rPr>
              <a:t>LRUW</a:t>
            </a:r>
            <a:r>
              <a:rPr lang="zh-CN" altLang="en-US" sz="1200" kern="1200" dirty="0" smtClean="0">
                <a:solidFill>
                  <a:schemeClr val="tx1"/>
                </a:solidFill>
                <a:latin typeface="Arial" charset="0"/>
                <a:ea typeface="宋体" pitchFamily="2" charset="-122"/>
                <a:cs typeface="+mn-cs"/>
              </a:rPr>
              <a:t>链表上 </a:t>
            </a:r>
            <a:r>
              <a:rPr lang="en-US" altLang="zh-CN" sz="1200" kern="1200" dirty="0" smtClean="0">
                <a:solidFill>
                  <a:schemeClr val="tx1"/>
                </a:solidFill>
                <a:latin typeface="Arial" charset="0"/>
                <a:ea typeface="宋体" pitchFamily="2" charset="-122"/>
                <a:cs typeface="+mn-cs"/>
              </a:rPr>
              <a:t>buffer header</a:t>
            </a:r>
            <a:r>
              <a:rPr lang="zh-CN" altLang="en-US" sz="1200" kern="1200" dirty="0" smtClean="0">
                <a:solidFill>
                  <a:schemeClr val="tx1"/>
                </a:solidFill>
                <a:latin typeface="Arial" charset="0"/>
                <a:ea typeface="宋体" pitchFamily="2" charset="-122"/>
                <a:cs typeface="+mn-cs"/>
              </a:rPr>
              <a:t>总数的百分比。</a:t>
            </a:r>
          </a:p>
          <a:p>
            <a:r>
              <a:rPr lang="zh-CN" altLang="en-US" sz="1200" kern="1200" dirty="0" smtClean="0">
                <a:solidFill>
                  <a:schemeClr val="tx1"/>
                </a:solidFill>
                <a:latin typeface="Arial" charset="0"/>
                <a:ea typeface="宋体" pitchFamily="2" charset="-122"/>
                <a:cs typeface="+mn-cs"/>
              </a:rPr>
              <a:t> </a:t>
            </a:r>
          </a:p>
          <a:p>
            <a:r>
              <a:rPr lang="en-US" altLang="zh-CN" sz="1200" kern="1200" dirty="0" smtClean="0">
                <a:solidFill>
                  <a:schemeClr val="tx1"/>
                </a:solidFill>
                <a:latin typeface="Arial" charset="0"/>
                <a:ea typeface="宋体" pitchFamily="2" charset="-122"/>
                <a:cs typeface="+mn-cs"/>
              </a:rPr>
              <a:t>3) </a:t>
            </a:r>
            <a:r>
              <a:rPr lang="zh-CN" altLang="en-US" sz="1200" kern="1200" dirty="0" smtClean="0">
                <a:solidFill>
                  <a:schemeClr val="tx1"/>
                </a:solidFill>
                <a:latin typeface="Arial" charset="0"/>
                <a:ea typeface="宋体" pitchFamily="2" charset="-122"/>
                <a:cs typeface="+mn-cs"/>
              </a:rPr>
              <a:t>如果主</a:t>
            </a:r>
            <a:r>
              <a:rPr lang="en-US" altLang="zh-CN" sz="1200" kern="1200" dirty="0" smtClean="0">
                <a:solidFill>
                  <a:schemeClr val="tx1"/>
                </a:solidFill>
                <a:latin typeface="Arial" charset="0"/>
                <a:ea typeface="宋体" pitchFamily="2" charset="-122"/>
                <a:cs typeface="+mn-cs"/>
              </a:rPr>
              <a:t>LRUW</a:t>
            </a:r>
            <a:r>
              <a:rPr lang="zh-CN" altLang="en-US" sz="1200" kern="1200" dirty="0" smtClean="0">
                <a:solidFill>
                  <a:schemeClr val="tx1"/>
                </a:solidFill>
                <a:latin typeface="Arial" charset="0"/>
                <a:ea typeface="宋体" pitchFamily="2" charset="-122"/>
                <a:cs typeface="+mn-cs"/>
              </a:rPr>
              <a:t>链表和辅助</a:t>
            </a:r>
            <a:r>
              <a:rPr lang="en-US" altLang="zh-CN" sz="1200" kern="1200" dirty="0" smtClean="0">
                <a:solidFill>
                  <a:schemeClr val="tx1"/>
                </a:solidFill>
                <a:latin typeface="Arial" charset="0"/>
                <a:ea typeface="宋体" pitchFamily="2" charset="-122"/>
                <a:cs typeface="+mn-cs"/>
              </a:rPr>
              <a:t>LRUW</a:t>
            </a:r>
            <a:r>
              <a:rPr lang="zh-CN" altLang="en-US" sz="1200" kern="1200" dirty="0" smtClean="0">
                <a:solidFill>
                  <a:schemeClr val="tx1"/>
                </a:solidFill>
                <a:latin typeface="Arial" charset="0"/>
                <a:ea typeface="宋体" pitchFamily="2" charset="-122"/>
                <a:cs typeface="+mn-cs"/>
              </a:rPr>
              <a:t>链表上的脏数据块的总数超过一定限度，也将触发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进程。该限度由隐藏参数： </a:t>
            </a:r>
            <a:r>
              <a:rPr lang="en-US" altLang="zh-CN" sz="1200" b="1" kern="1200" dirty="0" smtClean="0">
                <a:solidFill>
                  <a:schemeClr val="tx1"/>
                </a:solidFill>
                <a:latin typeface="Arial" charset="0"/>
                <a:ea typeface="宋体" pitchFamily="2" charset="-122"/>
                <a:cs typeface="+mn-cs"/>
              </a:rPr>
              <a:t>_</a:t>
            </a:r>
            <a:r>
              <a:rPr lang="en-US" altLang="zh-CN" sz="1200" b="1" kern="1200" dirty="0" err="1" smtClean="0">
                <a:solidFill>
                  <a:schemeClr val="tx1"/>
                </a:solidFill>
                <a:latin typeface="Arial" charset="0"/>
                <a:ea typeface="宋体" pitchFamily="2" charset="-122"/>
                <a:cs typeface="+mn-cs"/>
              </a:rPr>
              <a:t>db_large_dirty_queue</a:t>
            </a:r>
            <a:r>
              <a:rPr lang="zh-CN" altLang="en-US" sz="1200" kern="1200" dirty="0" smtClean="0">
                <a:solidFill>
                  <a:schemeClr val="tx1"/>
                </a:solidFill>
                <a:latin typeface="Arial" charset="0"/>
                <a:ea typeface="宋体" pitchFamily="2" charset="-122"/>
                <a:cs typeface="+mn-cs"/>
              </a:rPr>
              <a:t>决定。</a:t>
            </a:r>
          </a:p>
          <a:p>
            <a:r>
              <a:rPr lang="en-US" altLang="zh-CN" sz="1200" kern="1200" dirty="0" smtClean="0">
                <a:solidFill>
                  <a:schemeClr val="tx1"/>
                </a:solidFill>
                <a:latin typeface="Arial" charset="0"/>
                <a:ea typeface="宋体" pitchFamily="2" charset="-122"/>
                <a:cs typeface="+mn-cs"/>
              </a:rPr>
              <a:t>4) </a:t>
            </a:r>
            <a:r>
              <a:rPr lang="zh-CN" altLang="en-US" sz="1200" kern="1200" dirty="0" smtClean="0">
                <a:solidFill>
                  <a:schemeClr val="tx1"/>
                </a:solidFill>
                <a:latin typeface="Arial" charset="0"/>
                <a:ea typeface="宋体" pitchFamily="2" charset="-122"/>
                <a:cs typeface="+mn-cs"/>
              </a:rPr>
              <a:t>发生增量检查点（</a:t>
            </a:r>
            <a:r>
              <a:rPr lang="en-US" altLang="zh-CN" sz="1200" kern="1200" dirty="0" smtClean="0">
                <a:solidFill>
                  <a:schemeClr val="tx1"/>
                </a:solidFill>
                <a:latin typeface="Arial" charset="0"/>
                <a:ea typeface="宋体" pitchFamily="2" charset="-122"/>
                <a:cs typeface="+mn-cs"/>
              </a:rPr>
              <a:t>incremental checkpoint</a:t>
            </a:r>
            <a:r>
              <a:rPr lang="zh-CN" altLang="en-US" sz="1200" kern="1200" dirty="0" smtClean="0">
                <a:solidFill>
                  <a:schemeClr val="tx1"/>
                </a:solidFill>
                <a:latin typeface="Arial" charset="0"/>
                <a:ea typeface="宋体" pitchFamily="2" charset="-122"/>
                <a:cs typeface="+mn-cs"/>
              </a:rPr>
              <a:t>）或完全检查点（</a:t>
            </a:r>
            <a:r>
              <a:rPr lang="en-US" altLang="zh-CN" sz="1200" kern="1200" dirty="0" smtClean="0">
                <a:solidFill>
                  <a:schemeClr val="tx1"/>
                </a:solidFill>
                <a:latin typeface="Arial" charset="0"/>
                <a:ea typeface="宋体" pitchFamily="2" charset="-122"/>
                <a:cs typeface="+mn-cs"/>
              </a:rPr>
              <a:t>complete checkpoint</a:t>
            </a:r>
            <a:r>
              <a:rPr lang="zh-CN" altLang="en-US" sz="1200" kern="1200" dirty="0" smtClean="0">
                <a:solidFill>
                  <a:schemeClr val="tx1"/>
                </a:solidFill>
                <a:latin typeface="Arial" charset="0"/>
                <a:ea typeface="宋体" pitchFamily="2" charset="-122"/>
                <a:cs typeface="+mn-cs"/>
              </a:rPr>
              <a:t>）时触发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5) </a:t>
            </a:r>
            <a:r>
              <a:rPr lang="zh-CN" altLang="en-US" sz="1200" kern="1200" dirty="0" smtClean="0">
                <a:solidFill>
                  <a:schemeClr val="tx1"/>
                </a:solidFill>
                <a:latin typeface="Arial" charset="0"/>
                <a:ea typeface="宋体" pitchFamily="2" charset="-122"/>
                <a:cs typeface="+mn-cs"/>
              </a:rPr>
              <a:t>每隔三秒钟启动一次</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6) </a:t>
            </a:r>
            <a:r>
              <a:rPr lang="zh-CN" altLang="en-US" sz="1200" kern="1200" dirty="0" smtClean="0">
                <a:solidFill>
                  <a:schemeClr val="tx1"/>
                </a:solidFill>
                <a:latin typeface="Arial" charset="0"/>
                <a:ea typeface="宋体" pitchFamily="2" charset="-122"/>
                <a:cs typeface="+mn-cs"/>
              </a:rPr>
              <a:t>将表空间设置为离线（</a:t>
            </a:r>
            <a:r>
              <a:rPr lang="en-US" altLang="zh-CN" sz="1200" kern="1200" dirty="0" smtClean="0">
                <a:solidFill>
                  <a:schemeClr val="tx1"/>
                </a:solidFill>
                <a:latin typeface="Arial" charset="0"/>
                <a:ea typeface="宋体" pitchFamily="2" charset="-122"/>
                <a:cs typeface="+mn-cs"/>
              </a:rPr>
              <a:t>offline</a:t>
            </a:r>
            <a:r>
              <a:rPr lang="zh-CN" altLang="en-US" sz="1200" kern="1200" dirty="0" smtClean="0">
                <a:solidFill>
                  <a:schemeClr val="tx1"/>
                </a:solidFill>
                <a:latin typeface="Arial" charset="0"/>
                <a:ea typeface="宋体" pitchFamily="2" charset="-122"/>
                <a:cs typeface="+mn-cs"/>
              </a:rPr>
              <a:t>）状态时触发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7) </a:t>
            </a:r>
            <a:r>
              <a:rPr lang="zh-CN" altLang="en-US" sz="1200" kern="1200" dirty="0" smtClean="0">
                <a:solidFill>
                  <a:schemeClr val="tx1"/>
                </a:solidFill>
                <a:latin typeface="Arial" charset="0"/>
                <a:ea typeface="宋体" pitchFamily="2" charset="-122"/>
                <a:cs typeface="+mn-cs"/>
              </a:rPr>
              <a:t>发出命令：</a:t>
            </a:r>
            <a:r>
              <a:rPr lang="en-US" altLang="zh-CN" sz="1200" kern="1200" dirty="0" smtClean="0">
                <a:solidFill>
                  <a:schemeClr val="tx1"/>
                </a:solidFill>
                <a:latin typeface="Arial" charset="0"/>
                <a:ea typeface="宋体" pitchFamily="2" charset="-122"/>
                <a:cs typeface="+mn-cs"/>
              </a:rPr>
              <a:t>alter </a:t>
            </a:r>
            <a:r>
              <a:rPr lang="en-US" altLang="zh-CN" sz="1200" kern="1200" dirty="0" err="1" smtClean="0">
                <a:solidFill>
                  <a:schemeClr val="tx1"/>
                </a:solidFill>
                <a:latin typeface="Arial" charset="0"/>
                <a:ea typeface="宋体" pitchFamily="2" charset="-122"/>
                <a:cs typeface="+mn-cs"/>
              </a:rPr>
              <a:t>tablespace</a:t>
            </a:r>
            <a:r>
              <a:rPr lang="en-US" altLang="zh-CN" sz="1200" kern="1200" dirty="0" smtClean="0">
                <a:solidFill>
                  <a:schemeClr val="tx1"/>
                </a:solidFill>
                <a:latin typeface="Arial" charset="0"/>
                <a:ea typeface="宋体" pitchFamily="2" charset="-122"/>
                <a:cs typeface="+mn-cs"/>
              </a:rPr>
              <a:t> … begin backup</a:t>
            </a:r>
            <a:r>
              <a:rPr lang="zh-CN" altLang="en-US" sz="1200" kern="1200" dirty="0" smtClean="0">
                <a:solidFill>
                  <a:schemeClr val="tx1"/>
                </a:solidFill>
                <a:latin typeface="Arial" charset="0"/>
                <a:ea typeface="宋体" pitchFamily="2" charset="-122"/>
                <a:cs typeface="+mn-cs"/>
              </a:rPr>
              <a:t>，从而将表空间设置为热</a:t>
            </a:r>
            <a:r>
              <a:rPr lang="zh-CN" altLang="en-US" sz="1200" kern="1200" dirty="0" smtClean="0">
                <a:solidFill>
                  <a:schemeClr val="tx1"/>
                </a:solidFill>
                <a:latin typeface="Arial" charset="0"/>
                <a:ea typeface="宋体" pitchFamily="2" charset="-122"/>
                <a:cs typeface="+mn-cs"/>
                <a:hlinkClick r:id="rId3"/>
              </a:rPr>
              <a:t>备份</a:t>
            </a:r>
            <a:r>
              <a:rPr lang="zh-CN" altLang="en-US" sz="1200" kern="1200" dirty="0" smtClean="0">
                <a:solidFill>
                  <a:schemeClr val="tx1"/>
                </a:solidFill>
                <a:latin typeface="Arial" charset="0"/>
                <a:ea typeface="宋体" pitchFamily="2" charset="-122"/>
                <a:cs typeface="+mn-cs"/>
              </a:rPr>
              <a:t>状态时触发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8) </a:t>
            </a:r>
            <a:r>
              <a:rPr lang="zh-CN" altLang="en-US" sz="1200" kern="1200" dirty="0" smtClean="0">
                <a:solidFill>
                  <a:schemeClr val="tx1"/>
                </a:solidFill>
                <a:latin typeface="Arial" charset="0"/>
                <a:ea typeface="宋体" pitchFamily="2" charset="-122"/>
                <a:cs typeface="+mn-cs"/>
              </a:rPr>
              <a:t>将表空间设置为只读状态时，触发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r>
              <a:rPr lang="en-US" altLang="zh-CN" sz="1200" kern="1200" dirty="0" smtClean="0">
                <a:solidFill>
                  <a:schemeClr val="tx1"/>
                </a:solidFill>
                <a:latin typeface="Arial" charset="0"/>
                <a:ea typeface="宋体" pitchFamily="2" charset="-122"/>
                <a:cs typeface="+mn-cs"/>
              </a:rPr>
              <a:t>9) </a:t>
            </a:r>
            <a:r>
              <a:rPr lang="zh-CN" altLang="en-US" sz="1200" kern="1200" dirty="0" smtClean="0">
                <a:solidFill>
                  <a:schemeClr val="tx1"/>
                </a:solidFill>
                <a:latin typeface="Arial" charset="0"/>
                <a:ea typeface="宋体" pitchFamily="2" charset="-122"/>
                <a:cs typeface="+mn-cs"/>
              </a:rPr>
              <a:t>删除对象时（比如删除某个表）会触发</a:t>
            </a:r>
            <a:r>
              <a:rPr lang="en-US" altLang="zh-CN" sz="1200" kern="1200" dirty="0" smtClean="0">
                <a:solidFill>
                  <a:schemeClr val="tx1"/>
                </a:solidFill>
                <a:latin typeface="Arial" charset="0"/>
                <a:ea typeface="宋体" pitchFamily="2" charset="-122"/>
                <a:cs typeface="+mn-cs"/>
              </a:rPr>
              <a:t>DBWR</a:t>
            </a:r>
            <a:r>
              <a:rPr lang="zh-CN" altLang="en-US" sz="1200" kern="1200" dirty="0" smtClean="0">
                <a:solidFill>
                  <a:schemeClr val="tx1"/>
                </a:solidFill>
                <a:latin typeface="Arial" charset="0"/>
                <a:ea typeface="宋体" pitchFamily="2" charset="-122"/>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65</a:t>
            </a:fld>
            <a:endParaRPr lang="en-US" altLang="zh-CN"/>
          </a:p>
        </p:txBody>
      </p:sp>
    </p:spTree>
    <p:extLst>
      <p:ext uri="{BB962C8B-B14F-4D97-AF65-F5344CB8AC3E}">
        <p14:creationId xmlns:p14="http://schemas.microsoft.com/office/powerpoint/2010/main" val="15812240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66</a:t>
            </a:fld>
            <a:endParaRPr lang="en-US" altLang="zh-CN"/>
          </a:p>
        </p:txBody>
      </p:sp>
    </p:spTree>
    <p:extLst>
      <p:ext uri="{BB962C8B-B14F-4D97-AF65-F5344CB8AC3E}">
        <p14:creationId xmlns:p14="http://schemas.microsoft.com/office/powerpoint/2010/main" val="26247102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68</a:t>
            </a:fld>
            <a:endParaRPr lang="en-US" altLang="zh-CN"/>
          </a:p>
        </p:txBody>
      </p:sp>
    </p:spTree>
    <p:extLst>
      <p:ext uri="{BB962C8B-B14F-4D97-AF65-F5344CB8AC3E}">
        <p14:creationId xmlns:p14="http://schemas.microsoft.com/office/powerpoint/2010/main" val="35129161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69</a:t>
            </a:fld>
            <a:endParaRPr lang="en-US" altLang="zh-CN"/>
          </a:p>
        </p:txBody>
      </p:sp>
    </p:spTree>
    <p:extLst>
      <p:ext uri="{BB962C8B-B14F-4D97-AF65-F5344CB8AC3E}">
        <p14:creationId xmlns:p14="http://schemas.microsoft.com/office/powerpoint/2010/main" val="705710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70</a:t>
            </a:fld>
            <a:endParaRPr lang="en-US" altLang="zh-CN"/>
          </a:p>
        </p:txBody>
      </p:sp>
    </p:spTree>
    <p:extLst>
      <p:ext uri="{BB962C8B-B14F-4D97-AF65-F5344CB8AC3E}">
        <p14:creationId xmlns:p14="http://schemas.microsoft.com/office/powerpoint/2010/main" val="16933747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smtClean="0">
                <a:solidFill>
                  <a:schemeClr val="tx1"/>
                </a:solidFill>
                <a:latin typeface="Arial" charset="0"/>
                <a:ea typeface="宋体" pitchFamily="2" charset="-122"/>
                <a:cs typeface="+mn-cs"/>
              </a:rPr>
              <a:t>我们写了</a:t>
            </a:r>
            <a:r>
              <a:rPr lang="en-US" altLang="zh-CN" sz="1200" kern="1200" smtClean="0">
                <a:solidFill>
                  <a:schemeClr val="tx1"/>
                </a:solidFill>
                <a:latin typeface="Arial" charset="0"/>
                <a:ea typeface="宋体" pitchFamily="2" charset="-122"/>
                <a:cs typeface="+mn-cs"/>
              </a:rPr>
              <a:t>2</a:t>
            </a:r>
            <a:r>
              <a:rPr lang="zh-CN" altLang="en-US" sz="1200" kern="1200" smtClean="0">
                <a:solidFill>
                  <a:schemeClr val="tx1"/>
                </a:solidFill>
                <a:latin typeface="Arial" charset="0"/>
                <a:ea typeface="宋体" pitchFamily="2" charset="-122"/>
                <a:cs typeface="+mn-cs"/>
              </a:rPr>
              <a:t>个日志块（</a:t>
            </a:r>
            <a:r>
              <a:rPr lang="en-US" altLang="zh-CN" sz="1200" kern="1200" smtClean="0">
                <a:solidFill>
                  <a:schemeClr val="tx1"/>
                </a:solidFill>
                <a:latin typeface="Arial" charset="0"/>
                <a:ea typeface="宋体" pitchFamily="2" charset="-122"/>
                <a:cs typeface="+mn-cs"/>
              </a:rPr>
              <a:t>redo blocks written</a:t>
            </a:r>
            <a:r>
              <a:rPr lang="zh-CN" altLang="en-US" sz="1200" kern="1200" smtClean="0">
                <a:solidFill>
                  <a:schemeClr val="tx1"/>
                </a:solidFill>
                <a:latin typeface="Arial" charset="0"/>
                <a:ea typeface="宋体" pitchFamily="2" charset="-122"/>
                <a:cs typeface="+mn-cs"/>
              </a:rPr>
              <a:t>）。我们知道一个日志块的大小是</a:t>
            </a:r>
            <a:r>
              <a:rPr lang="en-US" altLang="zh-CN" sz="1200" kern="1200" smtClean="0">
                <a:solidFill>
                  <a:schemeClr val="tx1"/>
                </a:solidFill>
                <a:latin typeface="Arial" charset="0"/>
                <a:ea typeface="宋体" pitchFamily="2" charset="-122"/>
                <a:cs typeface="+mn-cs"/>
              </a:rPr>
              <a:t>512</a:t>
            </a:r>
            <a:r>
              <a:rPr lang="zh-CN" altLang="en-US" sz="1200" kern="1200" smtClean="0">
                <a:solidFill>
                  <a:schemeClr val="tx1"/>
                </a:solidFill>
                <a:latin typeface="Arial" charset="0"/>
                <a:ea typeface="宋体" pitchFamily="2" charset="-122"/>
                <a:cs typeface="+mn-cs"/>
              </a:rPr>
              <a:t>个字节，那么两个日志块的应该占用</a:t>
            </a:r>
            <a:r>
              <a:rPr lang="en-US" altLang="zh-CN" sz="1200" kern="1200" smtClean="0">
                <a:solidFill>
                  <a:schemeClr val="tx1"/>
                </a:solidFill>
                <a:latin typeface="Arial" charset="0"/>
                <a:ea typeface="宋体" pitchFamily="2" charset="-122"/>
                <a:cs typeface="+mn-cs"/>
              </a:rPr>
              <a:t>1024</a:t>
            </a:r>
            <a:r>
              <a:rPr lang="zh-CN" altLang="en-US" sz="1200" kern="1200" smtClean="0">
                <a:solidFill>
                  <a:schemeClr val="tx1"/>
                </a:solidFill>
                <a:latin typeface="Arial" charset="0"/>
                <a:ea typeface="宋体" pitchFamily="2" charset="-122"/>
                <a:cs typeface="+mn-cs"/>
              </a:rPr>
              <a:t>个字节。但是实际重做记录只占了</a:t>
            </a:r>
            <a:r>
              <a:rPr lang="en-US" altLang="zh-CN" sz="1200" kern="1200" smtClean="0">
                <a:solidFill>
                  <a:schemeClr val="tx1"/>
                </a:solidFill>
                <a:latin typeface="Arial" charset="0"/>
                <a:ea typeface="宋体" pitchFamily="2" charset="-122"/>
                <a:cs typeface="+mn-cs"/>
              </a:rPr>
              <a:t>592</a:t>
            </a:r>
            <a:r>
              <a:rPr lang="zh-CN" altLang="en-US" sz="1200" kern="1200" smtClean="0">
                <a:solidFill>
                  <a:schemeClr val="tx1"/>
                </a:solidFill>
                <a:latin typeface="Arial" charset="0"/>
                <a:ea typeface="宋体" pitchFamily="2" charset="-122"/>
                <a:cs typeface="+mn-cs"/>
              </a:rPr>
              <a:t>个字节（</a:t>
            </a:r>
            <a:r>
              <a:rPr lang="en-US" altLang="zh-CN" sz="1200" kern="1200" smtClean="0">
                <a:solidFill>
                  <a:schemeClr val="tx1"/>
                </a:solidFill>
                <a:latin typeface="Arial" charset="0"/>
                <a:ea typeface="宋体" pitchFamily="2" charset="-122"/>
                <a:cs typeface="+mn-cs"/>
              </a:rPr>
              <a:t>redo size</a:t>
            </a:r>
            <a:r>
              <a:rPr lang="zh-CN" altLang="en-US" sz="1200" kern="1200" smtClean="0">
                <a:solidFill>
                  <a:schemeClr val="tx1"/>
                </a:solidFill>
                <a:latin typeface="Arial" charset="0"/>
                <a:ea typeface="宋体" pitchFamily="2" charset="-122"/>
                <a:cs typeface="+mn-cs"/>
              </a:rPr>
              <a:t>）。其中，为了格式化日志块而“浪费”了</a:t>
            </a:r>
            <a:r>
              <a:rPr lang="en-US" altLang="zh-CN" sz="1200" kern="1200" smtClean="0">
                <a:solidFill>
                  <a:schemeClr val="tx1"/>
                </a:solidFill>
                <a:latin typeface="Arial" charset="0"/>
                <a:ea typeface="宋体" pitchFamily="2" charset="-122"/>
                <a:cs typeface="+mn-cs"/>
              </a:rPr>
              <a:t>400</a:t>
            </a:r>
            <a:r>
              <a:rPr lang="zh-CN" altLang="en-US" sz="1200" kern="1200" smtClean="0">
                <a:solidFill>
                  <a:schemeClr val="tx1"/>
                </a:solidFill>
                <a:latin typeface="Arial" charset="0"/>
                <a:ea typeface="宋体" pitchFamily="2" charset="-122"/>
                <a:cs typeface="+mn-cs"/>
              </a:rPr>
              <a:t>个字节（</a:t>
            </a:r>
            <a:r>
              <a:rPr lang="en-US" altLang="zh-CN" sz="1200" kern="1200" smtClean="0">
                <a:solidFill>
                  <a:schemeClr val="tx1"/>
                </a:solidFill>
                <a:latin typeface="Arial" charset="0"/>
                <a:ea typeface="宋体" pitchFamily="2" charset="-122"/>
                <a:cs typeface="+mn-cs"/>
              </a:rPr>
              <a:t>redo wastage</a:t>
            </a:r>
            <a:r>
              <a:rPr lang="zh-CN" altLang="en-US" sz="1200" kern="1200" smtClean="0">
                <a:solidFill>
                  <a:schemeClr val="tx1"/>
                </a:solidFill>
                <a:latin typeface="Arial" charset="0"/>
                <a:ea typeface="宋体" pitchFamily="2" charset="-122"/>
                <a:cs typeface="+mn-cs"/>
              </a:rPr>
              <a:t>）。同时每个日志块头需要</a:t>
            </a:r>
            <a:r>
              <a:rPr lang="en-US" altLang="zh-CN" sz="1200" kern="1200" smtClean="0">
                <a:solidFill>
                  <a:schemeClr val="tx1"/>
                </a:solidFill>
                <a:latin typeface="Arial" charset="0"/>
                <a:ea typeface="宋体" pitchFamily="2" charset="-122"/>
                <a:cs typeface="+mn-cs"/>
              </a:rPr>
              <a:t>16</a:t>
            </a:r>
            <a:r>
              <a:rPr lang="zh-CN" altLang="en-US" sz="1200" kern="1200" smtClean="0">
                <a:solidFill>
                  <a:schemeClr val="tx1"/>
                </a:solidFill>
                <a:latin typeface="Arial" charset="0"/>
                <a:ea typeface="宋体" pitchFamily="2" charset="-122"/>
                <a:cs typeface="+mn-cs"/>
              </a:rPr>
              <a:t>个字节，两个日志块就是</a:t>
            </a:r>
            <a:r>
              <a:rPr lang="en-US" altLang="zh-CN" sz="1200" kern="1200" smtClean="0">
                <a:solidFill>
                  <a:schemeClr val="tx1"/>
                </a:solidFill>
                <a:latin typeface="Arial" charset="0"/>
                <a:ea typeface="宋体" pitchFamily="2" charset="-122"/>
                <a:cs typeface="+mn-cs"/>
              </a:rPr>
              <a:t>32</a:t>
            </a:r>
            <a:r>
              <a:rPr lang="zh-CN" altLang="en-US" sz="1200" kern="1200" smtClean="0">
                <a:solidFill>
                  <a:schemeClr val="tx1"/>
                </a:solidFill>
                <a:latin typeface="Arial" charset="0"/>
                <a:ea typeface="宋体" pitchFamily="2" charset="-122"/>
                <a:cs typeface="+mn-cs"/>
              </a:rPr>
              <a:t>个字节。那么我们有：</a:t>
            </a:r>
            <a:r>
              <a:rPr lang="en-US" altLang="zh-CN" sz="1200" kern="1200" smtClean="0">
                <a:solidFill>
                  <a:schemeClr val="tx1"/>
                </a:solidFill>
                <a:latin typeface="Arial" charset="0"/>
                <a:ea typeface="宋体" pitchFamily="2" charset="-122"/>
                <a:cs typeface="+mn-cs"/>
              </a:rPr>
              <a:t>592+400+32=1024</a:t>
            </a:r>
            <a:r>
              <a:rPr lang="zh-CN" altLang="en-US" sz="1200" kern="1200" smtClean="0">
                <a:solidFill>
                  <a:schemeClr val="tx1"/>
                </a:solidFill>
                <a:latin typeface="Arial" charset="0"/>
                <a:ea typeface="宋体" pitchFamily="2" charset="-122"/>
                <a:cs typeface="+mn-cs"/>
              </a:rPr>
              <a:t>。这正是两个日志块的容量。由此我们可以推导出这样的公式：“</a:t>
            </a:r>
            <a:r>
              <a:rPr lang="en-US" altLang="zh-CN" sz="1200" kern="1200" smtClean="0">
                <a:solidFill>
                  <a:schemeClr val="tx1"/>
                </a:solidFill>
                <a:latin typeface="Arial" charset="0"/>
                <a:ea typeface="宋体" pitchFamily="2" charset="-122"/>
                <a:cs typeface="+mn-cs"/>
              </a:rPr>
              <a:t>redo blocks written”×“</a:t>
            </a:r>
            <a:r>
              <a:rPr lang="en-US" sz="1200" kern="1200" smtClean="0">
                <a:solidFill>
                  <a:schemeClr val="tx1"/>
                </a:solidFill>
                <a:latin typeface="Arial" charset="0"/>
                <a:ea typeface="宋体" pitchFamily="2" charset="-122"/>
                <a:cs typeface="+mn-cs"/>
              </a:rPr>
              <a:t>redo block size</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=16</a:t>
            </a:r>
            <a:r>
              <a:rPr lang="en-US" altLang="zh-CN"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redo blocks written</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 + </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redo size</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 + </a:t>
            </a:r>
            <a:r>
              <a:rPr lang="zh-CN" altLang="en-US" sz="1200" kern="1200" smtClean="0">
                <a:solidFill>
                  <a:schemeClr val="tx1"/>
                </a:solidFill>
                <a:latin typeface="Arial" charset="0"/>
                <a:ea typeface="宋体" pitchFamily="2" charset="-122"/>
                <a:cs typeface="+mn-cs"/>
              </a:rPr>
              <a:t>“</a:t>
            </a:r>
            <a:r>
              <a:rPr lang="en-US" sz="1200" kern="1200" smtClean="0">
                <a:solidFill>
                  <a:schemeClr val="tx1"/>
                </a:solidFill>
                <a:latin typeface="Arial" charset="0"/>
                <a:ea typeface="宋体" pitchFamily="2" charset="-122"/>
                <a:cs typeface="+mn-cs"/>
              </a:rPr>
              <a:t>redo wastage</a:t>
            </a:r>
            <a:r>
              <a:rPr lang="zh-CN" altLang="en-US" sz="1200" kern="1200" smtClean="0">
                <a:solidFill>
                  <a:schemeClr val="tx1"/>
                </a:solidFill>
                <a:latin typeface="Arial" charset="0"/>
                <a:ea typeface="宋体" pitchFamily="2" charset="-122"/>
                <a:cs typeface="+mn-cs"/>
              </a:rPr>
              <a:t>” </a:t>
            </a:r>
          </a:p>
          <a:p>
            <a:r>
              <a:rPr lang="zh-CN" altLang="en-US" sz="1200" kern="1200" smtClean="0">
                <a:solidFill>
                  <a:schemeClr val="tx1"/>
                </a:solidFill>
                <a:latin typeface="Arial" charset="0"/>
                <a:ea typeface="宋体" pitchFamily="2" charset="-122"/>
                <a:cs typeface="+mn-cs"/>
              </a:rPr>
              <a:t>由此我们可以看出，</a:t>
            </a:r>
            <a:r>
              <a:rPr lang="en-US" altLang="zh-CN" sz="1200" kern="1200" smtClean="0">
                <a:solidFill>
                  <a:schemeClr val="tx1"/>
                </a:solidFill>
                <a:latin typeface="Arial" charset="0"/>
                <a:ea typeface="宋体" pitchFamily="2" charset="-122"/>
                <a:cs typeface="+mn-cs"/>
              </a:rPr>
              <a:t>oracle</a:t>
            </a:r>
            <a:r>
              <a:rPr lang="zh-CN" altLang="en-US" sz="1200" kern="1200" smtClean="0">
                <a:solidFill>
                  <a:schemeClr val="tx1"/>
                </a:solidFill>
                <a:latin typeface="Arial" charset="0"/>
                <a:ea typeface="宋体" pitchFamily="2" charset="-122"/>
                <a:cs typeface="+mn-cs"/>
              </a:rPr>
              <a:t>为了更新</a:t>
            </a:r>
            <a:r>
              <a:rPr lang="en-US" altLang="zh-CN" sz="1200" kern="1200" smtClean="0">
                <a:solidFill>
                  <a:schemeClr val="tx1"/>
                </a:solidFill>
                <a:latin typeface="Arial" charset="0"/>
                <a:ea typeface="宋体" pitchFamily="2" charset="-122"/>
                <a:cs typeface="+mn-cs"/>
              </a:rPr>
              <a:t>3</a:t>
            </a:r>
            <a:r>
              <a:rPr lang="zh-CN" altLang="en-US" sz="1200" kern="1200" smtClean="0">
                <a:solidFill>
                  <a:schemeClr val="tx1"/>
                </a:solidFill>
                <a:latin typeface="Arial" charset="0"/>
                <a:ea typeface="宋体" pitchFamily="2" charset="-122"/>
                <a:cs typeface="+mn-cs"/>
              </a:rPr>
              <a:t>个字节（</a:t>
            </a:r>
            <a:r>
              <a:rPr lang="en-US" altLang="zh-CN" sz="1200" kern="1200" smtClean="0">
                <a:solidFill>
                  <a:schemeClr val="tx1"/>
                </a:solidFill>
                <a:latin typeface="Arial" charset="0"/>
                <a:ea typeface="宋体" pitchFamily="2" charset="-122"/>
                <a:cs typeface="+mn-cs"/>
              </a:rPr>
              <a:t>'cdf'</a:t>
            </a:r>
            <a:r>
              <a:rPr lang="zh-CN" altLang="en-US" sz="1200" kern="1200" smtClean="0">
                <a:solidFill>
                  <a:schemeClr val="tx1"/>
                </a:solidFill>
                <a:latin typeface="Arial" charset="0"/>
                <a:ea typeface="宋体" pitchFamily="2" charset="-122"/>
                <a:cs typeface="+mn-cs"/>
              </a:rPr>
              <a:t>），需要消耗</a:t>
            </a:r>
            <a:r>
              <a:rPr lang="en-US" altLang="zh-CN" sz="1200" kern="1200" smtClean="0">
                <a:solidFill>
                  <a:schemeClr val="tx1"/>
                </a:solidFill>
                <a:latin typeface="Arial" charset="0"/>
                <a:ea typeface="宋体" pitchFamily="2" charset="-122"/>
                <a:cs typeface="+mn-cs"/>
              </a:rPr>
              <a:t>1024</a:t>
            </a:r>
            <a:r>
              <a:rPr lang="zh-CN" altLang="en-US" sz="1200" kern="1200" smtClean="0">
                <a:solidFill>
                  <a:schemeClr val="tx1"/>
                </a:solidFill>
                <a:latin typeface="Arial" charset="0"/>
                <a:ea typeface="宋体" pitchFamily="2" charset="-122"/>
                <a:cs typeface="+mn-cs"/>
              </a:rPr>
              <a:t>个字节的日志文件的空间。看来</a:t>
            </a:r>
            <a:r>
              <a:rPr lang="en-US" altLang="zh-CN" sz="1200" kern="1200" smtClean="0">
                <a:solidFill>
                  <a:schemeClr val="tx1"/>
                </a:solidFill>
                <a:latin typeface="Arial" charset="0"/>
                <a:ea typeface="宋体" pitchFamily="2" charset="-122"/>
                <a:cs typeface="+mn-cs"/>
              </a:rPr>
              <a:t>oracle</a:t>
            </a:r>
            <a:r>
              <a:rPr lang="zh-CN" altLang="en-US" sz="1200" kern="1200" smtClean="0">
                <a:solidFill>
                  <a:schemeClr val="tx1"/>
                </a:solidFill>
                <a:latin typeface="Arial" charset="0"/>
                <a:ea typeface="宋体" pitchFamily="2" charset="-122"/>
                <a:cs typeface="+mn-cs"/>
              </a:rPr>
              <a:t>在记录日志方面，确实是比较消耗磁盘空间的。所以对于更新频繁的系统而言，产生的日志量会非常大。</a:t>
            </a:r>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71</a:t>
            </a:fld>
            <a:endParaRPr lang="en-US" altLang="zh-CN"/>
          </a:p>
        </p:txBody>
      </p:sp>
    </p:spTree>
    <p:extLst>
      <p:ext uri="{BB962C8B-B14F-4D97-AF65-F5344CB8AC3E}">
        <p14:creationId xmlns:p14="http://schemas.microsoft.com/office/powerpoint/2010/main" val="41699142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72</a:t>
            </a:fld>
            <a:endParaRPr lang="en-US" altLang="zh-CN"/>
          </a:p>
        </p:txBody>
      </p:sp>
    </p:spTree>
    <p:extLst>
      <p:ext uri="{BB962C8B-B14F-4D97-AF65-F5344CB8AC3E}">
        <p14:creationId xmlns:p14="http://schemas.microsoft.com/office/powerpoint/2010/main" val="3442823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smtClean="0">
                <a:solidFill>
                  <a:schemeClr val="tx1"/>
                </a:solidFill>
                <a:latin typeface="Arial" charset="0"/>
                <a:ea typeface="宋体" pitchFamily="2" charset="-122"/>
                <a:cs typeface="+mn-cs"/>
              </a:rPr>
              <a:t>(servproc:)commit/rollback -&gt; (lgwr:)sync writes -&gt; (servproc:)log file sync</a:t>
            </a:r>
          </a:p>
          <a:p>
            <a:r>
              <a:rPr lang="en-US" sz="1200" kern="1200" smtClean="0">
                <a:solidFill>
                  <a:schemeClr val="tx1"/>
                </a:solidFill>
                <a:latin typeface="Arial" charset="0"/>
                <a:ea typeface="宋体" pitchFamily="2" charset="-122"/>
                <a:cs typeface="+mn-cs"/>
              </a:rPr>
              <a:t>(servproc:)others -&gt; (lgwr:)background writes -&gt; (lgwr:)log file parallel write</a:t>
            </a:r>
          </a:p>
          <a:p>
            <a:endParaRPr lang="zh-CN" altLang="en-US" smtClean="0"/>
          </a:p>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73</a:t>
            </a:fld>
            <a:endParaRPr lang="en-US" altLang="zh-CN"/>
          </a:p>
        </p:txBody>
      </p:sp>
    </p:spTree>
    <p:extLst>
      <p:ext uri="{BB962C8B-B14F-4D97-AF65-F5344CB8AC3E}">
        <p14:creationId xmlns:p14="http://schemas.microsoft.com/office/powerpoint/2010/main" val="2308284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75</a:t>
            </a:fld>
            <a:endParaRPr lang="en-US" altLang="zh-CN"/>
          </a:p>
        </p:txBody>
      </p:sp>
    </p:spTree>
    <p:extLst>
      <p:ext uri="{BB962C8B-B14F-4D97-AF65-F5344CB8AC3E}">
        <p14:creationId xmlns:p14="http://schemas.microsoft.com/office/powerpoint/2010/main" val="8616183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en-US" dirty="0" smtClean="0"/>
              <a:t>A buffer is inserted (near the tail of the queue) in low RBA order when the buffer is first modified. Only buffers that have redo generated for them are on the queue. </a:t>
            </a:r>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76</a:t>
            </a:fld>
            <a:endParaRPr lang="en-US" altLang="zh-CN"/>
          </a:p>
        </p:txBody>
      </p:sp>
    </p:spTree>
    <p:extLst>
      <p:ext uri="{BB962C8B-B14F-4D97-AF65-F5344CB8AC3E}">
        <p14:creationId xmlns:p14="http://schemas.microsoft.com/office/powerpoint/2010/main" val="66519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ora-04031</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a:t>
            </a:fld>
            <a:endParaRPr lang="en-US" altLang="zh-CN"/>
          </a:p>
        </p:txBody>
      </p:sp>
    </p:spTree>
    <p:extLst>
      <p:ext uri="{BB962C8B-B14F-4D97-AF65-F5344CB8AC3E}">
        <p14:creationId xmlns:p14="http://schemas.microsoft.com/office/powerpoint/2010/main" val="2395972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When a checkpoint is initiated, the current RBA is remembered as the checkpoint RBA and associated with the checkpoint. In response to a checkpoint request, DBWR writes all the buffers on the queue until the low RBA in the buffer at the head of the queue is past the checkpoint RBA.</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77</a:t>
            </a:fld>
            <a:endParaRPr lang="en-US" altLang="zh-CN"/>
          </a:p>
        </p:txBody>
      </p:sp>
    </p:spTree>
    <p:extLst>
      <p:ext uri="{BB962C8B-B14F-4D97-AF65-F5344CB8AC3E}">
        <p14:creationId xmlns:p14="http://schemas.microsoft.com/office/powerpoint/2010/main" val="19523994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78</a:t>
            </a:fld>
            <a:endParaRPr lang="en-US" altLang="zh-CN"/>
          </a:p>
        </p:txBody>
      </p:sp>
    </p:spTree>
    <p:extLst>
      <p:ext uri="{BB962C8B-B14F-4D97-AF65-F5344CB8AC3E}">
        <p14:creationId xmlns:p14="http://schemas.microsoft.com/office/powerpoint/2010/main" val="18171382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en-US" dirty="0" smtClean="0"/>
              <a:t>Before</a:t>
            </a:r>
            <a:r>
              <a:rPr lang="en-US" altLang="en-US" baseline="0" dirty="0" smtClean="0"/>
              <a:t> modify buffer block, the original block was copied to undo.</a:t>
            </a:r>
          </a:p>
          <a:p>
            <a:endParaRPr lang="en-US" altLang="en-US" dirty="0" smtClean="0"/>
          </a:p>
          <a:p>
            <a:r>
              <a:rPr lang="en-US" altLang="en-US" dirty="0" smtClean="0"/>
              <a:t>Write-ahead logging guarantees that:</a:t>
            </a:r>
          </a:p>
          <a:p>
            <a:pPr lvl="1"/>
            <a:r>
              <a:rPr lang="en-US" altLang="en-US" dirty="0" smtClean="0"/>
              <a:t>Before a block buffer is changed, in the buffer cache, redo must have been written to the log buffer </a:t>
            </a:r>
          </a:p>
          <a:p>
            <a:pPr lvl="1"/>
            <a:r>
              <a:rPr lang="en-US" altLang="en-US" dirty="0" smtClean="0"/>
              <a:t>Before </a:t>
            </a:r>
            <a:r>
              <a:rPr lang="en-US" altLang="en-US" dirty="0" smtClean="0">
                <a:latin typeface="Courier New" panose="02070309020205020404" pitchFamily="49" charset="0"/>
              </a:rPr>
              <a:t>DBWR</a:t>
            </a:r>
            <a:r>
              <a:rPr lang="en-US" altLang="en-US" dirty="0" smtClean="0"/>
              <a:t> writes a data block buffer, </a:t>
            </a:r>
            <a:r>
              <a:rPr lang="en-US" altLang="en-US" dirty="0" smtClean="0">
                <a:latin typeface="Courier New" panose="02070309020205020404" pitchFamily="49" charset="0"/>
              </a:rPr>
              <a:t>LGWR</a:t>
            </a:r>
            <a:r>
              <a:rPr lang="en-US" altLang="en-US" dirty="0" smtClean="0"/>
              <a:t> must have written the necessary redo records to the log files.</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79</a:t>
            </a:fld>
            <a:endParaRPr lang="en-US" altLang="zh-CN"/>
          </a:p>
        </p:txBody>
      </p:sp>
    </p:spTree>
    <p:extLst>
      <p:ext uri="{BB962C8B-B14F-4D97-AF65-F5344CB8AC3E}">
        <p14:creationId xmlns:p14="http://schemas.microsoft.com/office/powerpoint/2010/main" val="2596700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lang="en-US" altLang="zh-CN" sz="2800" dirty="0" smtClean="0"/>
              <a:t>CKPT</a:t>
            </a:r>
            <a:r>
              <a:rPr lang="zh-CN" altLang="en-US" sz="2800" dirty="0" smtClean="0"/>
              <a:t>从</a:t>
            </a:r>
            <a:r>
              <a:rPr lang="en-US" altLang="zh-CN" sz="2800" dirty="0" smtClean="0"/>
              <a:t>redo log</a:t>
            </a:r>
            <a:r>
              <a:rPr lang="zh-CN" altLang="en-US" sz="2800" dirty="0" smtClean="0"/>
              <a:t>中获取当前</a:t>
            </a:r>
            <a:r>
              <a:rPr lang="en-US" altLang="zh-CN" sz="2800" dirty="0" smtClean="0"/>
              <a:t>RBA</a:t>
            </a:r>
            <a:r>
              <a:rPr lang="zh-CN" altLang="en-US" sz="2800" dirty="0" smtClean="0"/>
              <a:t>，即</a:t>
            </a:r>
            <a:r>
              <a:rPr lang="en-US" altLang="zh-CN" sz="2800" dirty="0" err="1" smtClean="0"/>
              <a:t>ckpt</a:t>
            </a:r>
            <a:r>
              <a:rPr lang="en-US" altLang="zh-CN" sz="2800" dirty="0" smtClean="0"/>
              <a:t> </a:t>
            </a:r>
            <a:r>
              <a:rPr lang="en-US" altLang="zh-CN" sz="2800" dirty="0" err="1" smtClean="0"/>
              <a:t>rba</a:t>
            </a:r>
            <a:endParaRPr lang="en-US" altLang="zh-CN" sz="2800" dirty="0" smtClean="0"/>
          </a:p>
          <a:p>
            <a:pPr lvl="1"/>
            <a:r>
              <a:rPr lang="en-US" altLang="zh-CN" sz="2400" dirty="0" err="1" smtClean="0"/>
              <a:t>ckpt</a:t>
            </a:r>
            <a:r>
              <a:rPr lang="en-US" altLang="zh-CN" sz="2400" dirty="0" smtClean="0"/>
              <a:t> </a:t>
            </a:r>
            <a:r>
              <a:rPr lang="en-US" altLang="zh-CN" sz="2400" dirty="0" err="1" smtClean="0"/>
              <a:t>rba</a:t>
            </a:r>
            <a:r>
              <a:rPr lang="zh-CN" altLang="en-US" sz="2400" dirty="0" smtClean="0"/>
              <a:t>：有的文档也叫做</a:t>
            </a:r>
            <a:r>
              <a:rPr lang="en-US" altLang="zh-CN" sz="2400" dirty="0" err="1" smtClean="0"/>
              <a:t>ckpt</a:t>
            </a:r>
            <a:r>
              <a:rPr lang="en-US" altLang="zh-CN" sz="2400" dirty="0" smtClean="0"/>
              <a:t> point</a:t>
            </a:r>
          </a:p>
          <a:p>
            <a:r>
              <a:rPr lang="en-US" altLang="zh-CN" sz="2800" dirty="0" smtClean="0"/>
              <a:t>DBWR</a:t>
            </a:r>
            <a:r>
              <a:rPr lang="zh-CN" altLang="en-US" sz="2800" dirty="0" smtClean="0"/>
              <a:t>将</a:t>
            </a:r>
            <a:r>
              <a:rPr lang="en-US" altLang="zh-CN" sz="2800" dirty="0" err="1" smtClean="0"/>
              <a:t>ckptq</a:t>
            </a:r>
            <a:r>
              <a:rPr lang="zh-CN" altLang="en-US" sz="2800" dirty="0" smtClean="0"/>
              <a:t>上的</a:t>
            </a:r>
            <a:r>
              <a:rPr lang="en-US" altLang="zh-CN" sz="2800" dirty="0" smtClean="0"/>
              <a:t>buffer</a:t>
            </a:r>
            <a:r>
              <a:rPr lang="zh-CN" altLang="en-US" sz="2800" dirty="0" smtClean="0"/>
              <a:t>逐个写入</a:t>
            </a:r>
            <a:r>
              <a:rPr lang="en-US" altLang="zh-CN" sz="2800" dirty="0" smtClean="0"/>
              <a:t>DF</a:t>
            </a:r>
          </a:p>
          <a:p>
            <a:pPr lvl="1"/>
            <a:r>
              <a:rPr lang="zh-CN" altLang="en-US" sz="2400" dirty="0" smtClean="0"/>
              <a:t>从</a:t>
            </a:r>
            <a:r>
              <a:rPr lang="en-US" altLang="zh-CN" sz="2400" dirty="0" smtClean="0"/>
              <a:t>queue</a:t>
            </a:r>
            <a:r>
              <a:rPr lang="zh-CN" altLang="en-US" sz="2400" dirty="0" smtClean="0"/>
              <a:t>头开始，直到</a:t>
            </a:r>
            <a:r>
              <a:rPr lang="en-US" altLang="zh-CN" sz="2400" dirty="0" smtClean="0"/>
              <a:t>low RBA&gt;</a:t>
            </a:r>
            <a:r>
              <a:rPr lang="en-US" altLang="zh-CN" sz="2400" dirty="0" err="1" smtClean="0"/>
              <a:t>ckpt</a:t>
            </a:r>
            <a:r>
              <a:rPr lang="en-US" altLang="zh-CN" sz="2400" dirty="0" smtClean="0"/>
              <a:t> </a:t>
            </a:r>
            <a:r>
              <a:rPr lang="en-US" altLang="zh-CN" sz="2400" dirty="0" err="1" smtClean="0"/>
              <a:t>rba</a:t>
            </a:r>
            <a:endParaRPr lang="en-US" altLang="zh-CN" sz="2400" dirty="0" smtClean="0"/>
          </a:p>
          <a:p>
            <a:pPr lvl="1"/>
            <a:r>
              <a:rPr lang="zh-CN" altLang="en-US" sz="2400" dirty="0" smtClean="0"/>
              <a:t>写入磁盘后，</a:t>
            </a:r>
            <a:r>
              <a:rPr lang="en-US" altLang="zh-CN" sz="2400" dirty="0" smtClean="0"/>
              <a:t>buffer</a:t>
            </a:r>
            <a:r>
              <a:rPr lang="zh-CN" altLang="en-US" sz="2400" dirty="0" smtClean="0"/>
              <a:t>从</a:t>
            </a:r>
            <a:r>
              <a:rPr lang="en-US" altLang="zh-CN" sz="2400" dirty="0" err="1" smtClean="0"/>
              <a:t>ckptq</a:t>
            </a:r>
            <a:r>
              <a:rPr lang="zh-CN" altLang="en-US" sz="2400" dirty="0" smtClean="0"/>
              <a:t>中移除</a:t>
            </a:r>
            <a:endParaRPr lang="en-US" altLang="zh-CN" sz="2400" dirty="0" smtClean="0"/>
          </a:p>
          <a:p>
            <a:r>
              <a:rPr lang="en-US" altLang="zh-CN" sz="2800" dirty="0" err="1" smtClean="0"/>
              <a:t>inc</a:t>
            </a:r>
            <a:r>
              <a:rPr lang="en-US" altLang="zh-CN" sz="2800" dirty="0" smtClean="0"/>
              <a:t> </a:t>
            </a:r>
            <a:r>
              <a:rPr lang="en-US" altLang="zh-CN" sz="2800" dirty="0" err="1" smtClean="0"/>
              <a:t>ckpt</a:t>
            </a:r>
            <a:r>
              <a:rPr lang="en-US" altLang="zh-CN" sz="2800" dirty="0" smtClean="0"/>
              <a:t>:</a:t>
            </a:r>
            <a:r>
              <a:rPr lang="zh-CN" altLang="en-US" sz="2800" dirty="0" smtClean="0"/>
              <a:t>将</a:t>
            </a:r>
            <a:r>
              <a:rPr lang="en-US" altLang="zh-CN" sz="2800" dirty="0" err="1" smtClean="0"/>
              <a:t>ckpt</a:t>
            </a:r>
            <a:r>
              <a:rPr lang="en-US" altLang="zh-CN" sz="2800" dirty="0" smtClean="0"/>
              <a:t> </a:t>
            </a:r>
            <a:r>
              <a:rPr lang="en-US" altLang="zh-CN" sz="2800" dirty="0" err="1" smtClean="0"/>
              <a:t>rba</a:t>
            </a:r>
            <a:r>
              <a:rPr lang="zh-CN" altLang="en-US" sz="2800" dirty="0" smtClean="0"/>
              <a:t>写入</a:t>
            </a:r>
            <a:r>
              <a:rPr lang="en-US" altLang="zh-CN" sz="2800" dirty="0" smtClean="0"/>
              <a:t>ctrl file</a:t>
            </a:r>
          </a:p>
          <a:p>
            <a:r>
              <a:rPr lang="en-US" altLang="zh-CN" sz="2800" dirty="0" smtClean="0"/>
              <a:t>full </a:t>
            </a:r>
            <a:r>
              <a:rPr lang="en-US" altLang="zh-CN" sz="2800" dirty="0" err="1" smtClean="0"/>
              <a:t>ckpt</a:t>
            </a:r>
            <a:r>
              <a:rPr lang="en-US" altLang="zh-CN" sz="2800" dirty="0" smtClean="0"/>
              <a:t>:</a:t>
            </a:r>
            <a:r>
              <a:rPr lang="zh-CN" altLang="en-US" sz="2800" dirty="0" smtClean="0"/>
              <a:t>还要将</a:t>
            </a:r>
            <a:r>
              <a:rPr lang="en-US" altLang="zh-CN" sz="2800" dirty="0" err="1" smtClean="0"/>
              <a:t>ckpt</a:t>
            </a:r>
            <a:r>
              <a:rPr lang="en-US" altLang="zh-CN" sz="2800" dirty="0" smtClean="0"/>
              <a:t> </a:t>
            </a:r>
            <a:r>
              <a:rPr lang="en-US" altLang="zh-CN" sz="2800" dirty="0" err="1" smtClean="0"/>
              <a:t>rba</a:t>
            </a:r>
            <a:r>
              <a:rPr lang="zh-CN" altLang="en-US" sz="2800" dirty="0" smtClean="0"/>
              <a:t>写入</a:t>
            </a:r>
            <a:r>
              <a:rPr lang="en-US" altLang="zh-CN" sz="2800" dirty="0" smtClean="0"/>
              <a:t>DF</a:t>
            </a:r>
          </a:p>
          <a:p>
            <a:r>
              <a:rPr lang="zh-CN" altLang="en-US" sz="2800" dirty="0" smtClean="0"/>
              <a:t>此后如果发生</a:t>
            </a:r>
            <a:r>
              <a:rPr lang="en-US" altLang="zh-CN" sz="2800" dirty="0" smtClean="0"/>
              <a:t>instance crash</a:t>
            </a:r>
            <a:r>
              <a:rPr lang="zh-CN" altLang="en-US" sz="2800" dirty="0" smtClean="0"/>
              <a:t>，则从该</a:t>
            </a:r>
            <a:r>
              <a:rPr lang="en-US" altLang="zh-CN" sz="2800" dirty="0" err="1" smtClean="0"/>
              <a:t>ckpt</a:t>
            </a:r>
            <a:r>
              <a:rPr lang="en-US" altLang="zh-CN" sz="2800" dirty="0" smtClean="0"/>
              <a:t> </a:t>
            </a:r>
            <a:r>
              <a:rPr lang="en-US" altLang="zh-CN" sz="2800" dirty="0" err="1" smtClean="0"/>
              <a:t>rba</a:t>
            </a:r>
            <a:r>
              <a:rPr lang="zh-CN" altLang="en-US" sz="2800" dirty="0" smtClean="0"/>
              <a:t>开始做</a:t>
            </a:r>
            <a:r>
              <a:rPr lang="en-US" altLang="zh-CN" sz="2800" dirty="0" smtClean="0"/>
              <a:t>instance recovery</a:t>
            </a:r>
          </a:p>
          <a:p>
            <a:endParaRPr lang="zh-CN" altLang="en-US" dirty="0"/>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80</a:t>
            </a:fld>
            <a:endParaRPr lang="en-US" altLang="zh-CN"/>
          </a:p>
        </p:txBody>
      </p:sp>
    </p:spTree>
    <p:extLst>
      <p:ext uri="{BB962C8B-B14F-4D97-AF65-F5344CB8AC3E}">
        <p14:creationId xmlns:p14="http://schemas.microsoft.com/office/powerpoint/2010/main" val="8986452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82</a:t>
            </a:fld>
            <a:endParaRPr lang="en-US" altLang="zh-CN"/>
          </a:p>
        </p:txBody>
      </p:sp>
    </p:spTree>
    <p:extLst>
      <p:ext uri="{BB962C8B-B14F-4D97-AF65-F5344CB8AC3E}">
        <p14:creationId xmlns:p14="http://schemas.microsoft.com/office/powerpoint/2010/main" val="39703794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83</a:t>
            </a:fld>
            <a:endParaRPr lang="en-US" altLang="zh-CN"/>
          </a:p>
        </p:txBody>
      </p:sp>
    </p:spTree>
    <p:extLst>
      <p:ext uri="{BB962C8B-B14F-4D97-AF65-F5344CB8AC3E}">
        <p14:creationId xmlns:p14="http://schemas.microsoft.com/office/powerpoint/2010/main" val="21472582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84</a:t>
            </a:fld>
            <a:endParaRPr lang="en-US" altLang="zh-CN"/>
          </a:p>
        </p:txBody>
      </p:sp>
    </p:spTree>
    <p:extLst>
      <p:ext uri="{BB962C8B-B14F-4D97-AF65-F5344CB8AC3E}">
        <p14:creationId xmlns:p14="http://schemas.microsoft.com/office/powerpoint/2010/main" val="36283948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85</a:t>
            </a:fld>
            <a:endParaRPr lang="en-US" altLang="zh-CN"/>
          </a:p>
        </p:txBody>
      </p:sp>
    </p:spTree>
    <p:extLst>
      <p:ext uri="{BB962C8B-B14F-4D97-AF65-F5344CB8AC3E}">
        <p14:creationId xmlns:p14="http://schemas.microsoft.com/office/powerpoint/2010/main" val="1300022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86</a:t>
            </a:fld>
            <a:endParaRPr lang="en-US" altLang="zh-CN"/>
          </a:p>
        </p:txBody>
      </p:sp>
    </p:spTree>
    <p:extLst>
      <p:ext uri="{BB962C8B-B14F-4D97-AF65-F5344CB8AC3E}">
        <p14:creationId xmlns:p14="http://schemas.microsoft.com/office/powerpoint/2010/main" val="29390021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87</a:t>
            </a:fld>
            <a:endParaRPr lang="en-US" altLang="zh-CN"/>
          </a:p>
        </p:txBody>
      </p:sp>
    </p:spTree>
    <p:extLst>
      <p:ext uri="{BB962C8B-B14F-4D97-AF65-F5344CB8AC3E}">
        <p14:creationId xmlns:p14="http://schemas.microsoft.com/office/powerpoint/2010/main" val="418992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ora-04031</a:t>
            </a:r>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9</a:t>
            </a:fld>
            <a:endParaRPr lang="en-US" altLang="zh-CN"/>
          </a:p>
        </p:txBody>
      </p:sp>
    </p:spTree>
    <p:extLst>
      <p:ext uri="{BB962C8B-B14F-4D97-AF65-F5344CB8AC3E}">
        <p14:creationId xmlns:p14="http://schemas.microsoft.com/office/powerpoint/2010/main" val="22127703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88</a:t>
            </a:fld>
            <a:endParaRPr lang="en-US" altLang="zh-CN"/>
          </a:p>
        </p:txBody>
      </p:sp>
    </p:spTree>
    <p:extLst>
      <p:ext uri="{BB962C8B-B14F-4D97-AF65-F5344CB8AC3E}">
        <p14:creationId xmlns:p14="http://schemas.microsoft.com/office/powerpoint/2010/main" val="301272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mtClean="0"/>
              <a:t>Although Oracle breaks down very large requests for memory into smaller chunks, on some systems there might still be a requirement to find a contiguous chunk (for example, over 5 KB) of memory. (The default minimum reserved pool allocation is 4,400 bytes.)</a:t>
            </a:r>
          </a:p>
          <a:p>
            <a:r>
              <a:rPr lang="en-US" smtClean="0"/>
              <a:t>If there is not enough free space in the shared pool, then Oracle must search for and free enough memory to satisfy this request. This operation could conceivably hold the latch resource for detectable periods of time, causing minor disruption to other concurrent attempts at memory allocation.</a:t>
            </a:r>
          </a:p>
          <a:p>
            <a:r>
              <a:rPr lang="en-US" smtClean="0"/>
              <a:t>Hence, Oracle internally reserves a small memory area in the shared pool that can be used if the shared pool does not have enough space. This reserved pool makes allocation of large chunks more efficient.</a:t>
            </a:r>
          </a:p>
          <a:p>
            <a:r>
              <a:rPr lang="en-US" smtClean="0"/>
              <a:t>By default, Oracle configures a small reserved pool. This memory can be used for operations such as PL/SQL and trigger compilation or for temporary space while loading Java objects. After the memory allocated from the reserved pool is freed, it returns to the reserved pool.</a:t>
            </a:r>
          </a:p>
          <a:p>
            <a:r>
              <a:rPr lang="en-US" smtClean="0"/>
              <a:t>You probably will not need to change the default amount of space Oracle reserves. However, if necessary, the reserved pool size can be changed by setting the SHARED_POOL_RESERVED_SIZE initialization parameter. This parameter sets aside space in the shared pool for unusually large allocations.</a:t>
            </a:r>
          </a:p>
        </p:txBody>
      </p:sp>
      <p:sp>
        <p:nvSpPr>
          <p:cNvPr id="4" name="灯片编号占位符 3"/>
          <p:cNvSpPr>
            <a:spLocks noGrp="1"/>
          </p:cNvSpPr>
          <p:nvPr>
            <p:ph type="sldNum" sz="quarter" idx="10"/>
          </p:nvPr>
        </p:nvSpPr>
        <p:spPr/>
        <p:txBody>
          <a:bodyPr/>
          <a:lstStyle/>
          <a:p>
            <a:fld id="{7F1E0CCD-619D-4773-BEEC-70823C0244AD}" type="slidenum">
              <a:rPr lang="en-US" altLang="zh-CN" smtClean="0"/>
              <a:pPr/>
              <a:t>10</a:t>
            </a:fld>
            <a:endParaRPr lang="en-US" altLang="zh-CN"/>
          </a:p>
        </p:txBody>
      </p:sp>
    </p:spTree>
    <p:extLst>
      <p:ext uri="{BB962C8B-B14F-4D97-AF65-F5344CB8AC3E}">
        <p14:creationId xmlns:p14="http://schemas.microsoft.com/office/powerpoint/2010/main" val="30183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C4875-B8BB-415C-8A22-49ADC2E070BD}"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65226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C4875-B8BB-415C-8A22-49ADC2E070BD}"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128265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C4875-B8BB-415C-8A22-49ADC2E070BD}"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40373838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88651335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0799954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0621221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257303148"/>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zh-CN" dirty="0"/>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853032180"/>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zh-CN" dirty="0"/>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4237630049"/>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dirty="0"/>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127637366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572020123"/>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C4875-B8BB-415C-8A22-49ADC2E070BD}"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2207540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27831713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28408605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760262135"/>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95992562"/>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1893864849"/>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123547661"/>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121142305"/>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zh-CN" dirty="0"/>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268951750"/>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zh-CN" dirty="0"/>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697299595"/>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dirty="0"/>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631430745"/>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7C4875-B8BB-415C-8A22-49ADC2E070BD}"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3221742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511728301"/>
      </p:ext>
    </p:extLst>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zh-CN" dirty="0"/>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3808818070"/>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265812562"/>
      </p:ext>
    </p:extLst>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zh-CN" dirty="0"/>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9E4B404-8D93-4E98-9BC2-9E2A8D989765}" type="slidenum">
              <a:rPr lang="en-US" altLang="zh-CN" smtClean="0"/>
              <a:pPr/>
              <a:t>‹#›</a:t>
            </a:fld>
            <a:endParaRPr lang="en-US" altLang="zh-CN"/>
          </a:p>
        </p:txBody>
      </p:sp>
    </p:spTree>
    <p:extLst>
      <p:ext uri="{BB962C8B-B14F-4D97-AF65-F5344CB8AC3E}">
        <p14:creationId xmlns:p14="http://schemas.microsoft.com/office/powerpoint/2010/main" val="123093029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C4875-B8BB-415C-8A22-49ADC2E070BD}"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172204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C4875-B8BB-415C-8A22-49ADC2E070BD}"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3942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C4875-B8BB-415C-8A22-49ADC2E070BD}"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138340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C4875-B8BB-415C-8A22-49ADC2E070BD}"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426815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C4875-B8BB-415C-8A22-49ADC2E070BD}"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249077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C4875-B8BB-415C-8A22-49ADC2E070BD}"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28CE5-E87F-4A62-9E7E-5992472A3CDC}" type="slidenum">
              <a:rPr lang="en-US" smtClean="0"/>
              <a:t>‹#›</a:t>
            </a:fld>
            <a:endParaRPr lang="en-US"/>
          </a:p>
        </p:txBody>
      </p:sp>
    </p:spTree>
    <p:extLst>
      <p:ext uri="{BB962C8B-B14F-4D97-AF65-F5344CB8AC3E}">
        <p14:creationId xmlns:p14="http://schemas.microsoft.com/office/powerpoint/2010/main" val="95395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7C4875-B8BB-415C-8A22-49ADC2E070BD}" type="datetimeFigureOut">
              <a:rPr lang="en-US" smtClean="0"/>
              <a:t>10/25/2019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28CE5-E87F-4A62-9E7E-5992472A3CDC}" type="slidenum">
              <a:rPr lang="en-US" smtClean="0"/>
              <a:t>‹#›</a:t>
            </a:fld>
            <a:endParaRPr lang="en-US"/>
          </a:p>
        </p:txBody>
      </p:sp>
    </p:spTree>
    <p:extLst>
      <p:ext uri="{BB962C8B-B14F-4D97-AF65-F5344CB8AC3E}">
        <p14:creationId xmlns:p14="http://schemas.microsoft.com/office/powerpoint/2010/main" val="411195122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7C4875-B8BB-415C-8A22-49ADC2E070BD}" type="datetimeFigureOut">
              <a:rPr lang="en-US" smtClean="0"/>
              <a:t>10/25/2019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28CE5-E87F-4A62-9E7E-5992472A3CDC}" type="slidenum">
              <a:rPr lang="en-US" smtClean="0"/>
              <a:t>‹#›</a:t>
            </a:fld>
            <a:endParaRPr lang="en-US"/>
          </a:p>
        </p:txBody>
      </p:sp>
    </p:spTree>
    <p:extLst>
      <p:ext uri="{BB962C8B-B14F-4D97-AF65-F5344CB8AC3E}">
        <p14:creationId xmlns:p14="http://schemas.microsoft.com/office/powerpoint/2010/main" val="54434083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7C4875-B8BB-415C-8A22-49ADC2E070BD}" type="datetimeFigureOut">
              <a:rPr lang="en-US" smtClean="0"/>
              <a:t>10/25/2019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28CE5-E87F-4A62-9E7E-5992472A3CDC}" type="slidenum">
              <a:rPr lang="en-US" smtClean="0"/>
              <a:t>‹#›</a:t>
            </a:fld>
            <a:endParaRPr lang="en-US"/>
          </a:p>
        </p:txBody>
      </p:sp>
    </p:spTree>
    <p:extLst>
      <p:ext uri="{BB962C8B-B14F-4D97-AF65-F5344CB8AC3E}">
        <p14:creationId xmlns:p14="http://schemas.microsoft.com/office/powerpoint/2010/main" val="261018666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395288" y="2060575"/>
            <a:ext cx="8569325" cy="634020"/>
          </a:xfrm>
          <a:prstGeom prst="rect">
            <a:avLst/>
          </a:prstGeom>
          <a:noFill/>
          <a:ln w="9525">
            <a:noFill/>
            <a:miter lim="800000"/>
            <a:headEnd/>
            <a:tailEnd/>
          </a:ln>
          <a:effectLst/>
        </p:spPr>
        <p:txBody>
          <a:bodyPr>
            <a:spAutoFit/>
          </a:bodyPr>
          <a:lstStyle/>
          <a:p>
            <a:pPr algn="l">
              <a:lnSpc>
                <a:spcPct val="80000"/>
              </a:lnSpc>
              <a:spcBef>
                <a:spcPct val="50000"/>
              </a:spcBef>
            </a:pPr>
            <a:r>
              <a:rPr lang="en-US" altLang="zh-CN" sz="4400" dirty="0">
                <a:ea typeface="黑体" pitchFamily="2" charset="-122"/>
              </a:rPr>
              <a:t>Oracle</a:t>
            </a:r>
            <a:r>
              <a:rPr lang="zh-CN" altLang="en-US" sz="4400" dirty="0">
                <a:ea typeface="黑体" pitchFamily="2" charset="-122"/>
              </a:rPr>
              <a:t>数据库培</a:t>
            </a:r>
            <a:r>
              <a:rPr lang="zh-CN" altLang="en-US" sz="4400" dirty="0" smtClean="0">
                <a:ea typeface="黑体" pitchFamily="2" charset="-122"/>
              </a:rPr>
              <a:t>训 </a:t>
            </a:r>
            <a:r>
              <a:rPr lang="zh-CN" altLang="en-US" sz="4400" dirty="0" smtClean="0">
                <a:ea typeface="黑体" pitchFamily="2" charset="-122"/>
              </a:rPr>
              <a:t>－ </a:t>
            </a:r>
            <a:r>
              <a:rPr lang="zh-CN" altLang="en-US" sz="4400" dirty="0">
                <a:ea typeface="黑体" pitchFamily="2" charset="-122"/>
              </a:rPr>
              <a:t>提高</a:t>
            </a:r>
            <a:endParaRPr lang="zh-CN" altLang="en-US" sz="4400" dirty="0">
              <a:ea typeface="黑体" pitchFamily="2" charset="-122"/>
            </a:endParaRPr>
          </a:p>
        </p:txBody>
      </p:sp>
      <p:sp>
        <p:nvSpPr>
          <p:cNvPr id="414724" name="Text Box 4"/>
          <p:cNvSpPr txBox="1">
            <a:spLocks noChangeArrowheads="1"/>
          </p:cNvSpPr>
          <p:nvPr/>
        </p:nvSpPr>
        <p:spPr bwMode="auto">
          <a:xfrm>
            <a:off x="611560" y="3068960"/>
            <a:ext cx="6480968" cy="784830"/>
          </a:xfrm>
          <a:prstGeom prst="rect">
            <a:avLst/>
          </a:prstGeom>
          <a:noFill/>
          <a:ln w="9525">
            <a:noFill/>
            <a:miter lim="800000"/>
            <a:headEnd/>
            <a:tailEnd/>
          </a:ln>
          <a:effectLst/>
        </p:spPr>
        <p:txBody>
          <a:bodyPr wrap="square">
            <a:spAutoFit/>
          </a:bodyPr>
          <a:lstStyle/>
          <a:p>
            <a:pPr algn="l">
              <a:spcBef>
                <a:spcPct val="50000"/>
              </a:spcBef>
            </a:pPr>
            <a:r>
              <a:rPr lang="zh-CN" altLang="en-US" b="0" dirty="0" smtClean="0">
                <a:latin typeface="黑体" pitchFamily="2" charset="-122"/>
                <a:ea typeface="黑体" pitchFamily="2" charset="-122"/>
              </a:rPr>
              <a:t>卢昭平 </a:t>
            </a:r>
            <a:endParaRPr lang="en-US" altLang="zh-CN" b="0" dirty="0" smtClean="0">
              <a:latin typeface="黑体" pitchFamily="2" charset="-122"/>
              <a:ea typeface="黑体" pitchFamily="2" charset="-122"/>
            </a:endParaRPr>
          </a:p>
          <a:p>
            <a:pPr algn="l">
              <a:spcBef>
                <a:spcPct val="50000"/>
              </a:spcBef>
            </a:pPr>
            <a:r>
              <a:rPr lang="en-US" altLang="zh-CN" b="0" dirty="0" smtClean="0">
                <a:latin typeface="黑体" pitchFamily="2" charset="-122"/>
                <a:ea typeface="黑体" pitchFamily="2" charset="-122"/>
              </a:rPr>
              <a:t>2008.05</a:t>
            </a:r>
            <a:endParaRPr lang="en-US" altLang="zh-CN"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shared pool reserved</a:t>
            </a:r>
            <a:endParaRPr lang="zh-CN" altLang="en-US"/>
          </a:p>
        </p:txBody>
      </p:sp>
      <p:sp>
        <p:nvSpPr>
          <p:cNvPr id="3" name="内容占位符 2"/>
          <p:cNvSpPr>
            <a:spLocks noGrp="1"/>
          </p:cNvSpPr>
          <p:nvPr>
            <p:ph idx="1"/>
          </p:nvPr>
        </p:nvSpPr>
        <p:spPr/>
        <p:txBody>
          <a:bodyPr/>
          <a:lstStyle/>
          <a:p>
            <a:r>
              <a:rPr lang="en-US" altLang="zh-CN" smtClean="0"/>
              <a:t>5</a:t>
            </a:r>
            <a:r>
              <a:rPr lang="zh-CN" altLang="en-US" smtClean="0"/>
              <a:t>％ </a:t>
            </a:r>
            <a:r>
              <a:rPr lang="en-US" altLang="zh-CN" smtClean="0"/>
              <a:t>shared pool size</a:t>
            </a:r>
          </a:p>
          <a:p>
            <a:r>
              <a:rPr lang="zh-CN" altLang="en-US" smtClean="0"/>
              <a:t>单独管理</a:t>
            </a:r>
            <a:endParaRPr lang="en-US" altLang="zh-CN" smtClean="0"/>
          </a:p>
          <a:p>
            <a:r>
              <a:rPr lang="zh-CN" altLang="en-US" smtClean="0"/>
              <a:t>大内存块请求</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10</a:t>
            </a:fld>
            <a:endParaRPr lang="en-US" altLang="zh-CN"/>
          </a:p>
        </p:txBody>
      </p:sp>
      <p:graphicFrame>
        <p:nvGraphicFramePr>
          <p:cNvPr id="6" name="图示 5"/>
          <p:cNvGraphicFramePr/>
          <p:nvPr/>
        </p:nvGraphicFramePr>
        <p:xfrm>
          <a:off x="3357554" y="2714620"/>
          <a:ext cx="5524496"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ora-04031</a:t>
            </a:r>
            <a:endParaRPr lang="zh-CN" altLang="en-US"/>
          </a:p>
        </p:txBody>
      </p:sp>
      <p:sp>
        <p:nvSpPr>
          <p:cNvPr id="3" name="内容占位符 2"/>
          <p:cNvSpPr>
            <a:spLocks noGrp="1"/>
          </p:cNvSpPr>
          <p:nvPr>
            <p:ph idx="1"/>
          </p:nvPr>
        </p:nvSpPr>
        <p:spPr/>
        <p:txBody>
          <a:bodyPr/>
          <a:lstStyle/>
          <a:p>
            <a:r>
              <a:rPr lang="en-US" altLang="zh-CN" smtClean="0"/>
              <a:t>shared pool</a:t>
            </a:r>
            <a:r>
              <a:rPr lang="zh-CN" altLang="en-US" smtClean="0"/>
              <a:t>碎片化</a:t>
            </a:r>
            <a:endParaRPr lang="en-US" altLang="zh-CN" smtClean="0"/>
          </a:p>
          <a:p>
            <a:pPr lvl="1"/>
            <a:r>
              <a:rPr lang="zh-CN" altLang="en-US" smtClean="0"/>
              <a:t>硬解析：</a:t>
            </a:r>
            <a:r>
              <a:rPr lang="en-US" altLang="zh-CN" err="1" smtClean="0"/>
              <a:t>sql</a:t>
            </a:r>
            <a:r>
              <a:rPr lang="zh-CN" altLang="en-US" smtClean="0"/>
              <a:t>不共享，每个</a:t>
            </a:r>
            <a:r>
              <a:rPr lang="en-US" altLang="zh-CN" err="1" smtClean="0"/>
              <a:t>sql</a:t>
            </a:r>
            <a:r>
              <a:rPr lang="zh-CN" altLang="en-US" smtClean="0"/>
              <a:t>都分配相关资源</a:t>
            </a:r>
            <a:endParaRPr lang="en-US" altLang="zh-CN" smtClean="0"/>
          </a:p>
          <a:p>
            <a:pPr lvl="2"/>
            <a:r>
              <a:rPr lang="en-US" altLang="zh-CN" sz="2800" err="1" smtClean="0"/>
              <a:t>v$sqlarea.count</a:t>
            </a:r>
            <a:r>
              <a:rPr lang="zh-CN" altLang="en-US" sz="2800" smtClean="0"/>
              <a:t>高</a:t>
            </a:r>
            <a:endParaRPr lang="en-US" altLang="zh-CN" sz="2800" smtClean="0"/>
          </a:p>
          <a:p>
            <a:r>
              <a:rPr lang="zh-CN" altLang="en-US" smtClean="0"/>
              <a:t>资源不释放</a:t>
            </a:r>
            <a:endParaRPr lang="en-US" altLang="zh-CN" smtClean="0"/>
          </a:p>
          <a:p>
            <a:pPr lvl="1"/>
            <a:r>
              <a:rPr lang="en-US" altLang="zh-CN" err="1" smtClean="0"/>
              <a:t>cursor_space_for_time</a:t>
            </a:r>
            <a:r>
              <a:rPr lang="en-US" altLang="zh-CN" smtClean="0"/>
              <a:t>=true</a:t>
            </a:r>
          </a:p>
          <a:p>
            <a:pPr lvl="1"/>
            <a:r>
              <a:rPr lang="en-US" err="1" smtClean="0"/>
              <a:t>session_cached_cursors</a:t>
            </a:r>
            <a:r>
              <a:rPr lang="en-US" smtClean="0"/>
              <a:t>&gt;0</a:t>
            </a:r>
          </a:p>
          <a:p>
            <a:pPr lvl="1"/>
            <a:r>
              <a:rPr lang="en-US" altLang="zh-CN" err="1" smtClean="0"/>
              <a:t>open_cursors</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11</a:t>
            </a:fld>
            <a:endParaRPr lang="en-US" altLang="zh-CN"/>
          </a:p>
        </p:txBody>
      </p:sp>
      <p:grpSp>
        <p:nvGrpSpPr>
          <p:cNvPr id="24" name="组合 23"/>
          <p:cNvGrpSpPr/>
          <p:nvPr/>
        </p:nvGrpSpPr>
        <p:grpSpPr>
          <a:xfrm>
            <a:off x="3857620" y="5214950"/>
            <a:ext cx="5072098" cy="1000132"/>
            <a:chOff x="3357554" y="5214950"/>
            <a:chExt cx="5072098" cy="1000132"/>
          </a:xfrm>
        </p:grpSpPr>
        <p:grpSp>
          <p:nvGrpSpPr>
            <p:cNvPr id="6" name="Group 79"/>
            <p:cNvGrpSpPr>
              <a:grpSpLocks/>
            </p:cNvGrpSpPr>
            <p:nvPr/>
          </p:nvGrpSpPr>
          <p:grpSpPr bwMode="auto">
            <a:xfrm>
              <a:off x="5351473" y="5353067"/>
              <a:ext cx="792163" cy="504825"/>
              <a:chOff x="2336" y="2077"/>
              <a:chExt cx="499" cy="318"/>
            </a:xfrm>
          </p:grpSpPr>
          <p:sp>
            <p:nvSpPr>
              <p:cNvPr id="7" name="Rectangle 39"/>
              <p:cNvSpPr>
                <a:spLocks noChangeArrowheads="1"/>
              </p:cNvSpPr>
              <p:nvPr/>
            </p:nvSpPr>
            <p:spPr bwMode="auto">
              <a:xfrm>
                <a:off x="2336" y="2077"/>
                <a:ext cx="499" cy="318"/>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8"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9" name="AutoShape 46"/>
            <p:cNvSpPr>
              <a:spLocks noChangeArrowheads="1"/>
            </p:cNvSpPr>
            <p:nvPr/>
          </p:nvSpPr>
          <p:spPr bwMode="auto">
            <a:xfrm>
              <a:off x="3357554" y="5286388"/>
              <a:ext cx="1493852" cy="928694"/>
            </a:xfrm>
            <a:prstGeom prst="wedgeRectCallout">
              <a:avLst>
                <a:gd name="adj1" fmla="val 35458"/>
                <a:gd name="adj2" fmla="val 47415"/>
              </a:avLst>
            </a:prstGeom>
            <a:solidFill>
              <a:schemeClr val="bg1"/>
            </a:solidFill>
            <a:ln w="12700" algn="ctr">
              <a:solidFill>
                <a:schemeClr val="tx1"/>
              </a:solidFill>
              <a:miter lim="800000"/>
              <a:headEnd/>
              <a:tailEnd/>
            </a:ln>
            <a:effectLst/>
          </p:spPr>
          <p:txBody>
            <a:bodyPr lIns="90000" tIns="46800" rIns="90000" bIns="46800" anchor="t" anchorCtr="0"/>
            <a:lstStyle/>
            <a:p>
              <a:pPr algn="ctr" defTabSz="355600">
                <a:tabLst>
                  <a:tab pos="355600" algn="l"/>
                  <a:tab pos="2159000" algn="l"/>
                </a:tabLst>
              </a:pPr>
              <a:r>
                <a:rPr lang="en-GB" altLang="zh-CN" sz="1600" smtClean="0">
                  <a:solidFill>
                    <a:schemeClr val="tx1"/>
                  </a:solidFill>
                  <a:ea typeface="宋体" pitchFamily="2" charset="-122"/>
                </a:rPr>
                <a:t>unpinned </a:t>
              </a:r>
              <a:r>
                <a:rPr lang="en-GB" altLang="zh-CN" sz="1600" err="1" smtClean="0">
                  <a:solidFill>
                    <a:schemeClr val="tx1"/>
                  </a:solidFill>
                  <a:ea typeface="宋体" pitchFamily="2" charset="-122"/>
                </a:rPr>
                <a:t>recr</a:t>
              </a:r>
              <a:r>
                <a:rPr lang="en-GB" altLang="zh-CN" sz="1600" smtClean="0">
                  <a:solidFill>
                    <a:schemeClr val="tx1"/>
                  </a:solidFill>
                  <a:ea typeface="宋体" pitchFamily="2" charset="-122"/>
                </a:rPr>
                <a:t> List</a:t>
              </a:r>
            </a:p>
            <a:p>
              <a:pPr algn="ctr" defTabSz="355600">
                <a:tabLst>
                  <a:tab pos="355600" algn="l"/>
                  <a:tab pos="2159000" algn="l"/>
                </a:tabLst>
              </a:pPr>
              <a:r>
                <a:rPr lang="zh-CN" altLang="en-US" sz="1600" smtClean="0"/>
                <a:t>。。。</a:t>
              </a:r>
              <a:endParaRPr lang="en-US" altLang="zh-CN" sz="1600" smtClean="0"/>
            </a:p>
          </p:txBody>
        </p:sp>
        <p:sp>
          <p:nvSpPr>
            <p:cNvPr id="10" name="Line 161"/>
            <p:cNvSpPr>
              <a:spLocks noChangeShapeType="1"/>
            </p:cNvSpPr>
            <p:nvPr/>
          </p:nvSpPr>
          <p:spPr bwMode="auto">
            <a:xfrm>
              <a:off x="4922845" y="5422919"/>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1" name="Line 172"/>
            <p:cNvSpPr>
              <a:spLocks noChangeShapeType="1"/>
            </p:cNvSpPr>
            <p:nvPr/>
          </p:nvSpPr>
          <p:spPr bwMode="auto">
            <a:xfrm flipH="1">
              <a:off x="4922845" y="5567381"/>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grpSp>
          <p:nvGrpSpPr>
            <p:cNvPr id="12" name="Group 79"/>
            <p:cNvGrpSpPr>
              <a:grpSpLocks/>
            </p:cNvGrpSpPr>
            <p:nvPr/>
          </p:nvGrpSpPr>
          <p:grpSpPr bwMode="auto">
            <a:xfrm>
              <a:off x="6565919" y="5353067"/>
              <a:ext cx="792163" cy="504825"/>
              <a:chOff x="2336" y="2077"/>
              <a:chExt cx="499" cy="318"/>
            </a:xfrm>
          </p:grpSpPr>
          <p:sp>
            <p:nvSpPr>
              <p:cNvPr id="13" name="Rectangle 39"/>
              <p:cNvSpPr>
                <a:spLocks noChangeArrowheads="1"/>
              </p:cNvSpPr>
              <p:nvPr/>
            </p:nvSpPr>
            <p:spPr bwMode="auto">
              <a:xfrm>
                <a:off x="2336" y="2077"/>
                <a:ext cx="499" cy="318"/>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15" name="Line 161"/>
            <p:cNvSpPr>
              <a:spLocks noChangeShapeType="1"/>
            </p:cNvSpPr>
            <p:nvPr/>
          </p:nvSpPr>
          <p:spPr bwMode="auto">
            <a:xfrm>
              <a:off x="6137291" y="5422919"/>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6" name="Line 172"/>
            <p:cNvSpPr>
              <a:spLocks noChangeShapeType="1"/>
            </p:cNvSpPr>
            <p:nvPr/>
          </p:nvSpPr>
          <p:spPr bwMode="auto">
            <a:xfrm flipH="1">
              <a:off x="6137291" y="5567381"/>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20" name="Line 161"/>
            <p:cNvSpPr>
              <a:spLocks noChangeShapeType="1"/>
            </p:cNvSpPr>
            <p:nvPr/>
          </p:nvSpPr>
          <p:spPr bwMode="auto">
            <a:xfrm>
              <a:off x="7423175" y="5422919"/>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21" name="Line 172"/>
            <p:cNvSpPr>
              <a:spLocks noChangeShapeType="1"/>
            </p:cNvSpPr>
            <p:nvPr/>
          </p:nvSpPr>
          <p:spPr bwMode="auto">
            <a:xfrm flipH="1">
              <a:off x="7423175" y="5567381"/>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23" name="TextBox 22"/>
            <p:cNvSpPr txBox="1"/>
            <p:nvPr/>
          </p:nvSpPr>
          <p:spPr>
            <a:xfrm>
              <a:off x="7786710" y="5214950"/>
              <a:ext cx="642942" cy="369332"/>
            </a:xfrm>
            <a:prstGeom prst="rect">
              <a:avLst/>
            </a:prstGeom>
            <a:noFill/>
          </p:spPr>
          <p:txBody>
            <a:bodyPr wrap="square" rtlCol="0">
              <a:spAutoFit/>
            </a:bodyPr>
            <a:lstStyle/>
            <a:p>
              <a:r>
                <a:rPr lang="en-US" altLang="zh-CN" smtClean="0"/>
                <a:t>…</a:t>
              </a: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shared pool latch</a:t>
            </a:r>
            <a:endParaRPr lang="zh-CN" altLang="en-US"/>
          </a:p>
        </p:txBody>
      </p:sp>
      <p:sp>
        <p:nvSpPr>
          <p:cNvPr id="3" name="内容占位符 2"/>
          <p:cNvSpPr>
            <a:spLocks noGrp="1"/>
          </p:cNvSpPr>
          <p:nvPr>
            <p:ph idx="1"/>
          </p:nvPr>
        </p:nvSpPr>
        <p:spPr/>
        <p:txBody>
          <a:bodyPr/>
          <a:lstStyle/>
          <a:p>
            <a:r>
              <a:rPr lang="zh-CN" altLang="en-US" smtClean="0"/>
              <a:t>必需获取后才能：</a:t>
            </a:r>
            <a:endParaRPr lang="en-US" altLang="zh-CN" smtClean="0"/>
          </a:p>
          <a:p>
            <a:pPr lvl="1"/>
            <a:r>
              <a:rPr lang="zh-CN" altLang="en-US" smtClean="0"/>
              <a:t>扫描</a:t>
            </a:r>
            <a:r>
              <a:rPr lang="en-US" altLang="zh-CN" smtClean="0"/>
              <a:t>free list</a:t>
            </a:r>
            <a:r>
              <a:rPr lang="zh-CN" altLang="en-US" smtClean="0"/>
              <a:t>里的</a:t>
            </a:r>
            <a:r>
              <a:rPr lang="en-US" altLang="zh-CN" smtClean="0"/>
              <a:t>buckets</a:t>
            </a:r>
          </a:p>
          <a:p>
            <a:pPr lvl="1"/>
            <a:r>
              <a:rPr lang="zh-CN" altLang="en-US" smtClean="0"/>
              <a:t>管理分配</a:t>
            </a:r>
            <a:r>
              <a:rPr lang="en-US" altLang="zh-CN" smtClean="0"/>
              <a:t>chunk</a:t>
            </a:r>
          </a:p>
          <a:p>
            <a:pPr marL="342900" lvl="2" indent="-342900"/>
            <a:r>
              <a:rPr lang="zh-CN" altLang="en-US" sz="3200" smtClean="0"/>
              <a:t>争用：</a:t>
            </a:r>
            <a:endParaRPr lang="en-US" altLang="zh-CN" sz="3200" smtClean="0"/>
          </a:p>
          <a:p>
            <a:pPr marL="800100" lvl="3" indent="-342900"/>
            <a:r>
              <a:rPr lang="en-US" altLang="zh-CN" sz="2400" smtClean="0"/>
              <a:t>shared pool</a:t>
            </a:r>
            <a:r>
              <a:rPr lang="zh-CN" altLang="en-US" sz="2400" smtClean="0"/>
              <a:t>过大，</a:t>
            </a:r>
            <a:r>
              <a:rPr lang="en-US" altLang="zh-CN" sz="2400" smtClean="0"/>
              <a:t>free</a:t>
            </a:r>
            <a:r>
              <a:rPr lang="zh-CN" altLang="en-US" sz="2400" smtClean="0"/>
              <a:t>的</a:t>
            </a:r>
            <a:r>
              <a:rPr lang="en-US" altLang="zh-CN" sz="2400" smtClean="0"/>
              <a:t>chunk</a:t>
            </a:r>
            <a:r>
              <a:rPr lang="zh-CN" altLang="en-US" sz="2400" smtClean="0"/>
              <a:t>过多时，扫描时间长</a:t>
            </a:r>
            <a:endParaRPr lang="en-US" altLang="zh-CN" sz="2400" smtClean="0"/>
          </a:p>
          <a:p>
            <a:pPr marL="800100" lvl="3" indent="-342900"/>
            <a:r>
              <a:rPr lang="zh-CN" altLang="en-US" sz="2400" smtClean="0"/>
              <a:t>频繁操作</a:t>
            </a:r>
            <a:r>
              <a:rPr lang="en-US" altLang="zh-CN" sz="2400" smtClean="0"/>
              <a:t>shared pool</a:t>
            </a:r>
            <a:r>
              <a:rPr lang="zh-CN" altLang="en-US" sz="2400" smtClean="0"/>
              <a:t>：</a:t>
            </a:r>
            <a:r>
              <a:rPr lang="en-US" altLang="zh-CN" sz="2400" err="1" smtClean="0"/>
              <a:t>sql</a:t>
            </a:r>
            <a:r>
              <a:rPr lang="zh-CN" altLang="en-US" sz="2400" smtClean="0"/>
              <a:t>硬解析</a:t>
            </a:r>
            <a:endParaRPr lang="en-US" altLang="zh-CN" sz="2400" smtClean="0"/>
          </a:p>
          <a:p>
            <a:r>
              <a:rPr lang="zh-CN" altLang="en-US" smtClean="0"/>
              <a:t>解决：</a:t>
            </a:r>
            <a:endParaRPr lang="en-US" altLang="zh-CN" smtClean="0"/>
          </a:p>
          <a:p>
            <a:pPr lvl="1"/>
            <a:r>
              <a:rPr lang="zh-CN" altLang="en-US" smtClean="0"/>
              <a:t>分为</a:t>
            </a:r>
            <a:r>
              <a:rPr lang="en-US" altLang="zh-CN" smtClean="0"/>
              <a:t>_</a:t>
            </a:r>
            <a:r>
              <a:rPr lang="en-US" altLang="zh-CN" err="1" smtClean="0"/>
              <a:t>kghdsidx_count</a:t>
            </a:r>
            <a:r>
              <a:rPr lang="zh-CN" altLang="en-US" smtClean="0"/>
              <a:t>个子池（</a:t>
            </a:r>
            <a:r>
              <a:rPr lang="en-US" altLang="zh-CN" smtClean="0"/>
              <a:t>heap</a:t>
            </a:r>
            <a:r>
              <a:rPr lang="zh-CN" altLang="en-US" smtClean="0"/>
              <a:t>）</a:t>
            </a:r>
            <a:endParaRPr lang="en-US" altLang="zh-CN" smtClean="0"/>
          </a:p>
          <a:p>
            <a:pPr lvl="1"/>
            <a:r>
              <a:rPr lang="zh-CN" altLang="en-US" smtClean="0"/>
              <a:t>软解析、适当的</a:t>
            </a:r>
            <a:r>
              <a:rPr lang="en-US" altLang="zh-CN" smtClean="0"/>
              <a:t>shared pool size</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t>library cache</a:t>
            </a:r>
          </a:p>
          <a:p>
            <a:pPr lvl="1"/>
            <a:r>
              <a:rPr lang="en-US" altLang="zh-CN" smtClean="0"/>
              <a:t>pga</a:t>
            </a:r>
          </a:p>
          <a:p>
            <a:pPr lvl="1"/>
            <a:r>
              <a:rPr lang="en-US" altLang="zh-CN" smtClean="0"/>
              <a:t>buffer cache</a:t>
            </a:r>
          </a:p>
          <a:p>
            <a:pPr lvl="1"/>
            <a:r>
              <a:rPr lang="en-US" altLang="zh-CN" smtClean="0"/>
              <a:t>redo log</a:t>
            </a:r>
          </a:p>
          <a:p>
            <a:pPr lvl="1"/>
            <a:r>
              <a:rPr lang="en-US" altLang="zh-CN" smtClean="0"/>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row cache</a:t>
            </a:r>
            <a:endParaRPr lang="zh-CN" altLang="en-US"/>
          </a:p>
        </p:txBody>
      </p:sp>
      <p:sp>
        <p:nvSpPr>
          <p:cNvPr id="3" name="内容占位符 2"/>
          <p:cNvSpPr>
            <a:spLocks noGrp="1"/>
          </p:cNvSpPr>
          <p:nvPr>
            <p:ph idx="1"/>
          </p:nvPr>
        </p:nvSpPr>
        <p:spPr/>
        <p:txBody>
          <a:bodyPr/>
          <a:lstStyle/>
          <a:p>
            <a:r>
              <a:rPr lang="zh-CN" altLang="en-US" smtClean="0"/>
              <a:t>字典信息的仓库</a:t>
            </a:r>
            <a:endParaRPr lang="en-US" altLang="zh-CN" smtClean="0"/>
          </a:p>
          <a:p>
            <a:r>
              <a:rPr lang="zh-CN" altLang="en-US" smtClean="0"/>
              <a:t>为</a:t>
            </a:r>
            <a:r>
              <a:rPr lang="en-US" altLang="zh-CN" smtClean="0"/>
              <a:t>library cache</a:t>
            </a:r>
            <a:r>
              <a:rPr lang="zh-CN" altLang="en-US" smtClean="0"/>
              <a:t>提供数据库对象</a:t>
            </a:r>
            <a:r>
              <a:rPr lang="en-US" altLang="zh-CN" smtClean="0"/>
              <a:t>metadata</a:t>
            </a:r>
          </a:p>
          <a:p>
            <a:r>
              <a:rPr lang="en-US" altLang="zh-CN" smtClean="0"/>
              <a:t>recursive calls</a:t>
            </a:r>
          </a:p>
          <a:p>
            <a:pPr lvl="1"/>
            <a:r>
              <a:rPr lang="zh-CN" altLang="en-US" smtClean="0"/>
              <a:t>从</a:t>
            </a:r>
            <a:r>
              <a:rPr lang="en-US" altLang="zh-CN" smtClean="0"/>
              <a:t>system </a:t>
            </a:r>
            <a:r>
              <a:rPr lang="en-US" altLang="zh-CN" err="1" smtClean="0"/>
              <a:t>tbs</a:t>
            </a:r>
            <a:r>
              <a:rPr lang="zh-CN" altLang="en-US" smtClean="0"/>
              <a:t>读取信息</a:t>
            </a:r>
            <a:endParaRPr lang="en-US" altLang="zh-CN" smtClean="0"/>
          </a:p>
          <a:p>
            <a:r>
              <a:rPr lang="zh-CN" altLang="en-US" smtClean="0"/>
              <a:t>常见瓶颈：</a:t>
            </a:r>
            <a:endParaRPr lang="en-US" altLang="zh-CN" smtClean="0"/>
          </a:p>
          <a:p>
            <a:pPr lvl="1"/>
            <a:r>
              <a:rPr lang="en-US" altLang="zh-CN" err="1" smtClean="0"/>
              <a:t>dc_sequences</a:t>
            </a:r>
            <a:endParaRPr lang="en-US" altLang="zh-CN" smtClean="0"/>
          </a:p>
          <a:p>
            <a:pPr lvl="1"/>
            <a:r>
              <a:rPr lang="en-US" altLang="zh-CN" err="1" smtClean="0"/>
              <a:t>dc_histogram_defs</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t>pga</a:t>
            </a:r>
          </a:p>
          <a:p>
            <a:pPr lvl="1"/>
            <a:r>
              <a:rPr lang="en-US" altLang="zh-CN" smtClean="0"/>
              <a:t>buffer cache</a:t>
            </a:r>
          </a:p>
          <a:p>
            <a:pPr lvl="1"/>
            <a:r>
              <a:rPr lang="en-US" altLang="zh-CN" smtClean="0"/>
              <a:t>redo log</a:t>
            </a:r>
          </a:p>
          <a:p>
            <a:pPr lvl="1"/>
            <a:r>
              <a:rPr lang="en-US" altLang="zh-CN" smtClean="0"/>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library cache</a:t>
            </a:r>
            <a:endParaRPr lang="zh-CN" altLang="en-US"/>
          </a:p>
        </p:txBody>
      </p:sp>
      <p:sp>
        <p:nvSpPr>
          <p:cNvPr id="3" name="内容占位符 2"/>
          <p:cNvSpPr>
            <a:spLocks noGrp="1"/>
          </p:cNvSpPr>
          <p:nvPr>
            <p:ph idx="1"/>
          </p:nvPr>
        </p:nvSpPr>
        <p:spPr/>
        <p:txBody>
          <a:bodyPr/>
          <a:lstStyle/>
          <a:p>
            <a:r>
              <a:rPr lang="zh-CN" altLang="en-US" smtClean="0"/>
              <a:t>一切为了共享：</a:t>
            </a:r>
            <a:endParaRPr lang="en-US" altLang="zh-CN" smtClean="0"/>
          </a:p>
          <a:p>
            <a:pPr lvl="1"/>
            <a:r>
              <a:rPr lang="en-US" altLang="zh-CN" smtClean="0"/>
              <a:t>shared cursors</a:t>
            </a:r>
          </a:p>
          <a:p>
            <a:pPr lvl="1"/>
            <a:r>
              <a:rPr lang="zh-CN" altLang="en-US" smtClean="0"/>
              <a:t>执行计划</a:t>
            </a:r>
            <a:endParaRPr lang="en-US" altLang="zh-CN" smtClean="0"/>
          </a:p>
          <a:p>
            <a:r>
              <a:rPr lang="zh-CN" altLang="en-US" smtClean="0"/>
              <a:t>保证共享实现：</a:t>
            </a:r>
            <a:endParaRPr lang="en-US" altLang="zh-CN" smtClean="0"/>
          </a:p>
          <a:p>
            <a:pPr lvl="1"/>
            <a:r>
              <a:rPr lang="zh-CN" altLang="en-US" smtClean="0"/>
              <a:t>同义词转换</a:t>
            </a:r>
            <a:endParaRPr lang="en-US" altLang="zh-CN" smtClean="0"/>
          </a:p>
          <a:p>
            <a:pPr lvl="1"/>
            <a:r>
              <a:rPr lang="en-US" altLang="zh-CN" err="1" smtClean="0"/>
              <a:t>sql</a:t>
            </a:r>
            <a:r>
              <a:rPr lang="zh-CN" altLang="en-US" smtClean="0"/>
              <a:t>依赖的对象</a:t>
            </a:r>
            <a:endParaRPr lang="en-US" altLang="zh-CN" smtClean="0"/>
          </a:p>
          <a:p>
            <a:pPr lvl="1"/>
            <a:r>
              <a:rPr lang="zh-CN" altLang="en-US" smtClean="0"/>
              <a:t>并发访问控制（</a:t>
            </a:r>
            <a:r>
              <a:rPr lang="en-US" altLang="zh-CN" smtClean="0"/>
              <a:t>lock</a:t>
            </a:r>
            <a:r>
              <a:rPr lang="zh-CN" altLang="en-US" smtClean="0"/>
              <a:t>、</a:t>
            </a:r>
            <a:r>
              <a:rPr lang="en-US" altLang="zh-CN" smtClean="0"/>
              <a:t>pin</a:t>
            </a:r>
            <a:r>
              <a:rPr lang="zh-CN" altLang="en-US" smtClean="0"/>
              <a:t>）</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library cache</a:t>
            </a:r>
            <a:r>
              <a:rPr lang="zh-CN" altLang="en-US" smtClean="0"/>
              <a:t>组成</a:t>
            </a:r>
            <a:endParaRPr lang="zh-CN" altLang="en-US"/>
          </a:p>
        </p:txBody>
      </p:sp>
      <p:sp>
        <p:nvSpPr>
          <p:cNvPr id="3" name="内容占位符 2"/>
          <p:cNvSpPr>
            <a:spLocks noGrp="1"/>
          </p:cNvSpPr>
          <p:nvPr>
            <p:ph idx="1"/>
          </p:nvPr>
        </p:nvSpPr>
        <p:spPr/>
        <p:txBody>
          <a:bodyPr/>
          <a:lstStyle/>
          <a:p>
            <a:r>
              <a:rPr lang="zh-CN" altLang="en-US" smtClean="0"/>
              <a:t>从</a:t>
            </a:r>
            <a:r>
              <a:rPr lang="en-US" altLang="zh-CN" smtClean="0"/>
              <a:t>shared pool</a:t>
            </a:r>
            <a:r>
              <a:rPr lang="zh-CN" altLang="en-US" smtClean="0"/>
              <a:t>分配</a:t>
            </a:r>
            <a:endParaRPr lang="en-US" altLang="zh-CN" smtClean="0"/>
          </a:p>
          <a:p>
            <a:pPr lvl="1"/>
            <a:r>
              <a:rPr lang="zh-CN" altLang="en-US" smtClean="0"/>
              <a:t>物理上：由</a:t>
            </a:r>
            <a:r>
              <a:rPr lang="en-US" altLang="zh-CN" smtClean="0"/>
              <a:t>chunk</a:t>
            </a:r>
            <a:r>
              <a:rPr lang="zh-CN" altLang="en-US" smtClean="0"/>
              <a:t>组成</a:t>
            </a:r>
            <a:endParaRPr lang="en-US" altLang="zh-CN" smtClean="0"/>
          </a:p>
          <a:p>
            <a:pPr lvl="1"/>
            <a:r>
              <a:rPr lang="zh-CN" altLang="en-US" smtClean="0"/>
              <a:t>逻辑上：</a:t>
            </a:r>
            <a:endParaRPr lang="en-US" altLang="zh-CN" smtClean="0"/>
          </a:p>
          <a:p>
            <a:pPr lvl="2"/>
            <a:r>
              <a:rPr lang="zh-CN" altLang="en-US" smtClean="0"/>
              <a:t>由</a:t>
            </a:r>
            <a:r>
              <a:rPr lang="en-US" altLang="zh-CN" smtClean="0"/>
              <a:t>library cache handle </a:t>
            </a:r>
            <a:r>
              <a:rPr lang="zh-CN" altLang="en-US" smtClean="0"/>
              <a:t>＋</a:t>
            </a:r>
            <a:r>
              <a:rPr lang="en-US" altLang="zh-CN" smtClean="0"/>
              <a:t> library cache object(LCO)</a:t>
            </a:r>
            <a:r>
              <a:rPr lang="zh-CN" altLang="en-US" smtClean="0"/>
              <a:t>，用</a:t>
            </a:r>
            <a:r>
              <a:rPr lang="en-US" altLang="zh-CN" smtClean="0"/>
              <a:t>hash</a:t>
            </a:r>
            <a:r>
              <a:rPr lang="zh-CN" altLang="en-US" smtClean="0"/>
              <a:t>算法分散到不同</a:t>
            </a:r>
            <a:r>
              <a:rPr lang="en-US" altLang="zh-CN" smtClean="0"/>
              <a:t>bucket</a:t>
            </a:r>
            <a:r>
              <a:rPr lang="zh-CN" altLang="en-US" smtClean="0"/>
              <a:t>，再用链表组织而成</a:t>
            </a:r>
            <a:endParaRPr lang="en-US" altLang="zh-CN" smtClean="0"/>
          </a:p>
          <a:p>
            <a:r>
              <a:rPr lang="en-US" altLang="zh-CN" smtClean="0"/>
              <a:t>LCO</a:t>
            </a:r>
            <a:r>
              <a:rPr lang="zh-CN" altLang="en-US" smtClean="0"/>
              <a:t>的访问和管理</a:t>
            </a:r>
            <a:endParaRPr lang="en-US" altLang="zh-CN" smtClean="0"/>
          </a:p>
          <a:p>
            <a:pPr lvl="1"/>
            <a:r>
              <a:rPr lang="zh-CN" altLang="en-US" smtClean="0"/>
              <a:t>由</a:t>
            </a:r>
            <a:r>
              <a:rPr lang="en-US" altLang="zh-CN" smtClean="0"/>
              <a:t>library cache manage(KGL)</a:t>
            </a:r>
            <a:r>
              <a:rPr lang="zh-CN" altLang="en-US" smtClean="0"/>
              <a:t>控制</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library cache</a:t>
            </a:r>
            <a:r>
              <a:rPr lang="zh-CN" altLang="en-US" smtClean="0"/>
              <a:t>结构</a:t>
            </a:r>
            <a:endParaRPr lang="zh-CN" altLang="en-US"/>
          </a:p>
        </p:txBody>
      </p:sp>
      <p:sp>
        <p:nvSpPr>
          <p:cNvPr id="3" name="内容占位符 2"/>
          <p:cNvSpPr>
            <a:spLocks noGrp="1"/>
          </p:cNvSpPr>
          <p:nvPr>
            <p:ph idx="1"/>
          </p:nvPr>
        </p:nvSpPr>
        <p:spPr>
          <a:xfrm>
            <a:off x="457200" y="1628775"/>
            <a:ext cx="8329642" cy="1800225"/>
          </a:xfrm>
        </p:spPr>
        <p:txBody>
          <a:bodyPr/>
          <a:lstStyle/>
          <a:p>
            <a:r>
              <a:rPr lang="zh-CN" altLang="en-US" smtClean="0"/>
              <a:t>一个</a:t>
            </a:r>
            <a:r>
              <a:rPr lang="en-US" altLang="zh-CN" smtClean="0"/>
              <a:t>bucket</a:t>
            </a:r>
            <a:r>
              <a:rPr lang="zh-CN" altLang="en-US" smtClean="0"/>
              <a:t>就是一个</a:t>
            </a:r>
            <a:r>
              <a:rPr lang="en-US" altLang="zh-CN" smtClean="0"/>
              <a:t>handles list</a:t>
            </a:r>
          </a:p>
          <a:p>
            <a:r>
              <a:rPr lang="zh-CN" altLang="en-US" smtClean="0"/>
              <a:t>通过</a:t>
            </a:r>
            <a:r>
              <a:rPr lang="en-US" altLang="zh-CN" smtClean="0"/>
              <a:t>handle</a:t>
            </a:r>
            <a:r>
              <a:rPr lang="zh-CN" altLang="en-US" smtClean="0"/>
              <a:t>访问</a:t>
            </a:r>
            <a:r>
              <a:rPr lang="en-US" altLang="zh-CN" smtClean="0"/>
              <a:t>LCO</a:t>
            </a:r>
          </a:p>
        </p:txBody>
      </p:sp>
      <p:grpSp>
        <p:nvGrpSpPr>
          <p:cNvPr id="46" name="组合 45"/>
          <p:cNvGrpSpPr/>
          <p:nvPr/>
        </p:nvGrpSpPr>
        <p:grpSpPr>
          <a:xfrm>
            <a:off x="2071670" y="3143248"/>
            <a:ext cx="6643734" cy="3000395"/>
            <a:chOff x="2071670" y="3429000"/>
            <a:chExt cx="6643734" cy="3000395"/>
          </a:xfrm>
        </p:grpSpPr>
        <p:sp>
          <p:nvSpPr>
            <p:cNvPr id="117" name="Line 24"/>
            <p:cNvSpPr>
              <a:spLocks noChangeShapeType="1"/>
            </p:cNvSpPr>
            <p:nvPr/>
          </p:nvSpPr>
          <p:spPr bwMode="blackWhite">
            <a:xfrm>
              <a:off x="5016496" y="6262698"/>
              <a:ext cx="7366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120" name="Freeform 4"/>
            <p:cNvSpPr>
              <a:spLocks/>
            </p:cNvSpPr>
            <p:nvPr/>
          </p:nvSpPr>
          <p:spPr bwMode="auto">
            <a:xfrm>
              <a:off x="2500297" y="5286388"/>
              <a:ext cx="1928827" cy="71437"/>
            </a:xfrm>
            <a:custGeom>
              <a:avLst/>
              <a:gdLst/>
              <a:ahLst/>
              <a:cxnLst>
                <a:cxn ang="0">
                  <a:pos x="0" y="0"/>
                </a:cxn>
                <a:cxn ang="0">
                  <a:pos x="44" y="0"/>
                </a:cxn>
                <a:cxn ang="0">
                  <a:pos x="590" y="0"/>
                </a:cxn>
                <a:cxn ang="0">
                  <a:pos x="590" y="916"/>
                </a:cxn>
                <a:cxn ang="0">
                  <a:pos x="873" y="916"/>
                </a:cxn>
              </a:cxnLst>
              <a:rect l="0" t="0" r="r" b="b"/>
              <a:pathLst>
                <a:path w="874" h="917">
                  <a:moveTo>
                    <a:pt x="0" y="0"/>
                  </a:moveTo>
                  <a:lnTo>
                    <a:pt x="44" y="0"/>
                  </a:lnTo>
                  <a:lnTo>
                    <a:pt x="590" y="0"/>
                  </a:lnTo>
                  <a:lnTo>
                    <a:pt x="590" y="916"/>
                  </a:lnTo>
                  <a:lnTo>
                    <a:pt x="873" y="916"/>
                  </a:lnTo>
                </a:path>
              </a:pathLst>
            </a:custGeom>
            <a:noFill/>
            <a:ln w="28575" cap="rnd" cmpd="sng">
              <a:solidFill>
                <a:schemeClr val="tx2"/>
              </a:solidFill>
              <a:prstDash val="solid"/>
              <a:round/>
              <a:headEnd type="none" w="sm" len="sm"/>
              <a:tailEnd type="triangle" w="sm" len="sm"/>
            </a:ln>
            <a:effectLst/>
          </p:spPr>
          <p:txBody>
            <a:bodyPr/>
            <a:lstStyle/>
            <a:p>
              <a:endParaRPr lang="zh-CN" altLang="en-US" sz="2000"/>
            </a:p>
          </p:txBody>
        </p:sp>
        <p:sp>
          <p:nvSpPr>
            <p:cNvPr id="121" name="AutoShape 5"/>
            <p:cNvSpPr>
              <a:spLocks noChangeArrowheads="1"/>
            </p:cNvSpPr>
            <p:nvPr/>
          </p:nvSpPr>
          <p:spPr bwMode="blackWhite">
            <a:xfrm rot="10800000" flipH="1" flipV="1">
              <a:off x="4470396" y="37877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0</a:t>
              </a:r>
            </a:p>
          </p:txBody>
        </p:sp>
        <p:sp>
          <p:nvSpPr>
            <p:cNvPr id="122" name="AutoShape 6"/>
            <p:cNvSpPr>
              <a:spLocks noChangeArrowheads="1"/>
            </p:cNvSpPr>
            <p:nvPr/>
          </p:nvSpPr>
          <p:spPr bwMode="blackWhite">
            <a:xfrm rot="10800000" flipH="1" flipV="1">
              <a:off x="4470396" y="47021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2</a:t>
              </a:r>
            </a:p>
          </p:txBody>
        </p:sp>
        <p:sp>
          <p:nvSpPr>
            <p:cNvPr id="123" name="AutoShape 7"/>
            <p:cNvSpPr>
              <a:spLocks noChangeArrowheads="1"/>
            </p:cNvSpPr>
            <p:nvPr/>
          </p:nvSpPr>
          <p:spPr bwMode="blackWhite">
            <a:xfrm rot="10800000" flipH="1" flipV="1">
              <a:off x="4470396" y="51593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3</a:t>
              </a:r>
            </a:p>
          </p:txBody>
        </p:sp>
        <p:sp>
          <p:nvSpPr>
            <p:cNvPr id="124" name="AutoShape 8"/>
            <p:cNvSpPr>
              <a:spLocks noChangeArrowheads="1"/>
            </p:cNvSpPr>
            <p:nvPr/>
          </p:nvSpPr>
          <p:spPr bwMode="blackWhite">
            <a:xfrm rot="10800000" flipH="1" flipV="1">
              <a:off x="4470396" y="42449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1</a:t>
              </a:r>
            </a:p>
          </p:txBody>
        </p:sp>
        <p:sp>
          <p:nvSpPr>
            <p:cNvPr id="125" name="AutoShape 9"/>
            <p:cNvSpPr>
              <a:spLocks noChangeArrowheads="1"/>
            </p:cNvSpPr>
            <p:nvPr/>
          </p:nvSpPr>
          <p:spPr bwMode="blackWhite">
            <a:xfrm rot="10800000" flipH="1" flipV="1">
              <a:off x="4470396" y="56165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4</a:t>
              </a:r>
            </a:p>
          </p:txBody>
        </p:sp>
        <p:sp>
          <p:nvSpPr>
            <p:cNvPr id="128" name="AutoShape 12"/>
            <p:cNvSpPr>
              <a:spLocks noChangeArrowheads="1"/>
            </p:cNvSpPr>
            <p:nvPr/>
          </p:nvSpPr>
          <p:spPr bwMode="blackWhite">
            <a:xfrm rot="10800000" flipH="1" flipV="1">
              <a:off x="4470396" y="6073795"/>
              <a:ext cx="660400" cy="35560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00CCCC"/>
            </a:solidFill>
            <a:ln w="28575">
              <a:solidFill>
                <a:schemeClr val="bg2"/>
              </a:solidFill>
              <a:miter lim="800000"/>
              <a:headEnd/>
              <a:tailEnd/>
            </a:ln>
            <a:effectLst/>
          </p:spPr>
          <p:txBody>
            <a:bodyPr lIns="92075" tIns="46038" rIns="92075" bIns="46038"/>
            <a:lstStyle/>
            <a:p>
              <a:pPr eaLnBrk="0" hangingPunct="0">
                <a:lnSpc>
                  <a:spcPct val="60000"/>
                </a:lnSpc>
                <a:spcBef>
                  <a:spcPct val="0"/>
                </a:spcBef>
                <a:buClrTx/>
                <a:buFontTx/>
                <a:buNone/>
              </a:pPr>
              <a:r>
                <a:rPr lang="en-US" altLang="zh-CN" sz="2000">
                  <a:ea typeface="宋体" pitchFamily="2" charset="-122"/>
                </a:rPr>
                <a:t>5</a:t>
              </a:r>
            </a:p>
          </p:txBody>
        </p:sp>
        <p:sp>
          <p:nvSpPr>
            <p:cNvPr id="130" name="Line 14"/>
            <p:cNvSpPr>
              <a:spLocks noChangeShapeType="1"/>
            </p:cNvSpPr>
            <p:nvPr/>
          </p:nvSpPr>
          <p:spPr bwMode="blackWhite">
            <a:xfrm>
              <a:off x="5029196" y="4003695"/>
              <a:ext cx="7239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132" name="Line 16"/>
            <p:cNvSpPr>
              <a:spLocks noChangeShapeType="1"/>
            </p:cNvSpPr>
            <p:nvPr/>
          </p:nvSpPr>
          <p:spPr bwMode="blackWhite">
            <a:xfrm>
              <a:off x="7581896" y="4003695"/>
              <a:ext cx="6096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134" name="Line 18"/>
            <p:cNvSpPr>
              <a:spLocks noChangeShapeType="1"/>
            </p:cNvSpPr>
            <p:nvPr/>
          </p:nvSpPr>
          <p:spPr bwMode="blackWhite">
            <a:xfrm>
              <a:off x="6362696" y="4003695"/>
              <a:ext cx="6096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137" name="Rectangle 23"/>
            <p:cNvSpPr>
              <a:spLocks noChangeArrowheads="1"/>
            </p:cNvSpPr>
            <p:nvPr/>
          </p:nvSpPr>
          <p:spPr bwMode="blackWhite">
            <a:xfrm>
              <a:off x="5765796" y="6122998"/>
              <a:ext cx="5842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zh-CN" altLang="zh-CN" sz="2000"/>
            </a:p>
          </p:txBody>
        </p:sp>
        <p:sp>
          <p:nvSpPr>
            <p:cNvPr id="138" name="Rectangle 25"/>
            <p:cNvSpPr>
              <a:spLocks noChangeArrowheads="1"/>
            </p:cNvSpPr>
            <p:nvPr/>
          </p:nvSpPr>
          <p:spPr bwMode="blackWhite">
            <a:xfrm>
              <a:off x="7061196" y="6145219"/>
              <a:ext cx="5842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zh-CN" altLang="zh-CN" sz="2000"/>
            </a:p>
          </p:txBody>
        </p:sp>
        <p:sp>
          <p:nvSpPr>
            <p:cNvPr id="139" name="Line 26"/>
            <p:cNvSpPr>
              <a:spLocks noChangeShapeType="1"/>
            </p:cNvSpPr>
            <p:nvPr/>
          </p:nvSpPr>
          <p:spPr bwMode="blackWhite">
            <a:xfrm>
              <a:off x="6362696" y="6284919"/>
              <a:ext cx="6858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142" name="Rectangle 29"/>
            <p:cNvSpPr>
              <a:spLocks noChangeArrowheads="1"/>
            </p:cNvSpPr>
            <p:nvPr/>
          </p:nvSpPr>
          <p:spPr bwMode="blackWhite">
            <a:xfrm>
              <a:off x="2071670" y="4929198"/>
              <a:ext cx="1724831" cy="708528"/>
            </a:xfrm>
            <a:prstGeom prst="rect">
              <a:avLst/>
            </a:prstGeom>
            <a:solidFill>
              <a:schemeClr val="accent1"/>
            </a:solidFill>
            <a:ln w="25400">
              <a:solidFill>
                <a:schemeClr val="bg2"/>
              </a:solid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sz="2000">
                  <a:latin typeface="Courier New" pitchFamily="49" charset="0"/>
                  <a:ea typeface="宋体" pitchFamily="2" charset="-122"/>
                </a:rPr>
                <a:t>select * </a:t>
              </a:r>
              <a:endParaRPr lang="en-US" altLang="zh-CN" sz="2000" smtClean="0">
                <a:latin typeface="Courier New" pitchFamily="49" charset="0"/>
                <a:ea typeface="宋体" pitchFamily="2" charset="-122"/>
              </a:endParaRPr>
            </a:p>
            <a:p>
              <a:pPr algn="l" eaLnBrk="0" hangingPunct="0">
                <a:spcBef>
                  <a:spcPct val="0"/>
                </a:spcBef>
                <a:buClrTx/>
                <a:buFontTx/>
                <a:buNone/>
              </a:pPr>
              <a:r>
                <a:rPr lang="en-US" altLang="zh-CN" sz="2000" smtClean="0">
                  <a:latin typeface="Courier New" pitchFamily="49" charset="0"/>
                </a:rPr>
                <a:t>  </a:t>
              </a:r>
              <a:r>
                <a:rPr lang="en-US" altLang="zh-CN" sz="2000" smtClean="0">
                  <a:latin typeface="Courier New" pitchFamily="49" charset="0"/>
                  <a:ea typeface="宋体" pitchFamily="2" charset="-122"/>
                </a:rPr>
                <a:t>from </a:t>
              </a:r>
              <a:r>
                <a:rPr lang="en-US" altLang="zh-CN" sz="2000" err="1" smtClean="0">
                  <a:latin typeface="Courier New" pitchFamily="49" charset="0"/>
                  <a:ea typeface="宋体" pitchFamily="2" charset="-122"/>
                </a:rPr>
                <a:t>emp</a:t>
              </a:r>
              <a:endParaRPr lang="en-US" altLang="zh-CN">
                <a:latin typeface="Courier New" pitchFamily="49" charset="0"/>
                <a:ea typeface="宋体" pitchFamily="2" charset="-122"/>
              </a:endParaRPr>
            </a:p>
          </p:txBody>
        </p:sp>
        <p:sp>
          <p:nvSpPr>
            <p:cNvPr id="143" name="Rectangle 30"/>
            <p:cNvSpPr>
              <a:spLocks noChangeArrowheads="1"/>
            </p:cNvSpPr>
            <p:nvPr/>
          </p:nvSpPr>
          <p:spPr bwMode="auto">
            <a:xfrm>
              <a:off x="4000496" y="3429000"/>
              <a:ext cx="1768113" cy="40075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sz="2000" b="0">
                  <a:ea typeface="宋体" pitchFamily="2" charset="-122"/>
                </a:rPr>
                <a:t>Hash Buckets</a:t>
              </a:r>
            </a:p>
          </p:txBody>
        </p:sp>
        <p:sp>
          <p:nvSpPr>
            <p:cNvPr id="144" name="Rectangle 31"/>
            <p:cNvSpPr>
              <a:spLocks noChangeArrowheads="1"/>
            </p:cNvSpPr>
            <p:nvPr/>
          </p:nvSpPr>
          <p:spPr bwMode="auto">
            <a:xfrm>
              <a:off x="6194421" y="3429000"/>
              <a:ext cx="1469954" cy="40075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sz="2000" b="0" smtClean="0">
                  <a:ea typeface="宋体" pitchFamily="2" charset="-122"/>
                </a:rPr>
                <a:t>handles list</a:t>
              </a:r>
              <a:endParaRPr lang="en-US" altLang="zh-CN" sz="2000" b="0">
                <a:ea typeface="宋体" pitchFamily="2" charset="-122"/>
              </a:endParaRPr>
            </a:p>
          </p:txBody>
        </p:sp>
        <p:sp>
          <p:nvSpPr>
            <p:cNvPr id="154" name="TextBox 153"/>
            <p:cNvSpPr txBox="1"/>
            <p:nvPr/>
          </p:nvSpPr>
          <p:spPr>
            <a:xfrm>
              <a:off x="8072462" y="3714752"/>
              <a:ext cx="642942" cy="369332"/>
            </a:xfrm>
            <a:prstGeom prst="rect">
              <a:avLst/>
            </a:prstGeom>
            <a:noFill/>
          </p:spPr>
          <p:txBody>
            <a:bodyPr wrap="square" rtlCol="0">
              <a:spAutoFit/>
            </a:bodyPr>
            <a:lstStyle/>
            <a:p>
              <a:r>
                <a:rPr lang="en-US" altLang="zh-CN" smtClean="0"/>
                <a:t>…</a:t>
              </a:r>
              <a:endParaRPr lang="zh-CN" altLang="en-US"/>
            </a:p>
          </p:txBody>
        </p:sp>
        <p:grpSp>
          <p:nvGrpSpPr>
            <p:cNvPr id="31" name="组合 30"/>
            <p:cNvGrpSpPr/>
            <p:nvPr/>
          </p:nvGrpSpPr>
          <p:grpSpPr>
            <a:xfrm>
              <a:off x="7000890" y="3929066"/>
              <a:ext cx="828682" cy="857256"/>
              <a:chOff x="5643570" y="2285992"/>
              <a:chExt cx="2071706" cy="1987292"/>
            </a:xfrm>
          </p:grpSpPr>
          <p:sp>
            <p:nvSpPr>
              <p:cNvPr id="32" name="Rectangle 17"/>
              <p:cNvSpPr>
                <a:spLocks noChangeArrowheads="1"/>
              </p:cNvSpPr>
              <p:nvPr/>
            </p:nvSpPr>
            <p:spPr bwMode="blackWhite">
              <a:xfrm>
                <a:off x="5643573" y="2285992"/>
                <a:ext cx="2071703" cy="496823"/>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400" b="0" smtClean="0"/>
                  <a:t>handle</a:t>
                </a:r>
                <a:endParaRPr lang="zh-CN" altLang="zh-CN" sz="1200" b="0"/>
              </a:p>
            </p:txBody>
          </p:sp>
          <p:sp>
            <p:nvSpPr>
              <p:cNvPr id="33" name="流程图: 磁盘 32"/>
              <p:cNvSpPr/>
              <p:nvPr/>
            </p:nvSpPr>
            <p:spPr bwMode="auto">
              <a:xfrm>
                <a:off x="5643570" y="3416027"/>
                <a:ext cx="2071701" cy="85725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heap 0</a:t>
                </a:r>
                <a:endParaRPr kumimoji="0" lang="zh-CN" altLang="en-US" sz="1400" b="0" i="0" u="none" strike="noStrike" cap="none" normalizeH="0" baseline="0" smtClean="0">
                  <a:ln>
                    <a:noFill/>
                  </a:ln>
                  <a:solidFill>
                    <a:schemeClr val="tx1"/>
                  </a:solidFill>
                  <a:effectLst/>
                  <a:latin typeface="Arial" charset="0"/>
                  <a:ea typeface="宋体" pitchFamily="2" charset="-122"/>
                </a:endParaRPr>
              </a:p>
            </p:txBody>
          </p:sp>
          <p:cxnSp>
            <p:nvCxnSpPr>
              <p:cNvPr id="34" name="肘形连接符 150"/>
              <p:cNvCxnSpPr>
                <a:stCxn id="32" idx="2"/>
                <a:endCxn id="33" idx="1"/>
              </p:cNvCxnSpPr>
              <p:nvPr/>
            </p:nvCxnSpPr>
            <p:spPr bwMode="auto">
              <a:xfrm rot="5400000">
                <a:off x="6362817" y="3099419"/>
                <a:ext cx="633212" cy="5"/>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grpSp>
        <p:grpSp>
          <p:nvGrpSpPr>
            <p:cNvPr id="39" name="组合 38"/>
            <p:cNvGrpSpPr/>
            <p:nvPr/>
          </p:nvGrpSpPr>
          <p:grpSpPr>
            <a:xfrm>
              <a:off x="5715006" y="3929066"/>
              <a:ext cx="828682" cy="857256"/>
              <a:chOff x="5643570" y="2285992"/>
              <a:chExt cx="2071706" cy="1987292"/>
            </a:xfrm>
          </p:grpSpPr>
          <p:sp>
            <p:nvSpPr>
              <p:cNvPr id="40" name="Rectangle 17"/>
              <p:cNvSpPr>
                <a:spLocks noChangeArrowheads="1"/>
              </p:cNvSpPr>
              <p:nvPr/>
            </p:nvSpPr>
            <p:spPr bwMode="blackWhite">
              <a:xfrm>
                <a:off x="5643573" y="2285992"/>
                <a:ext cx="2071703" cy="496823"/>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400" b="0" smtClean="0"/>
                  <a:t>handle</a:t>
                </a:r>
                <a:endParaRPr lang="zh-CN" altLang="zh-CN" sz="1200" b="0"/>
              </a:p>
            </p:txBody>
          </p:sp>
          <p:sp>
            <p:nvSpPr>
              <p:cNvPr id="41" name="流程图: 磁盘 40"/>
              <p:cNvSpPr/>
              <p:nvPr/>
            </p:nvSpPr>
            <p:spPr bwMode="auto">
              <a:xfrm>
                <a:off x="5643570" y="3416027"/>
                <a:ext cx="2071701" cy="85725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heap 0</a:t>
                </a:r>
                <a:endParaRPr kumimoji="0" lang="zh-CN" altLang="en-US" sz="1400" b="0" i="0" u="none" strike="noStrike" cap="none" normalizeH="0" baseline="0" smtClean="0">
                  <a:ln>
                    <a:noFill/>
                  </a:ln>
                  <a:solidFill>
                    <a:schemeClr val="tx1"/>
                  </a:solidFill>
                  <a:effectLst/>
                  <a:latin typeface="Arial" charset="0"/>
                  <a:ea typeface="宋体" pitchFamily="2" charset="-122"/>
                </a:endParaRPr>
              </a:p>
            </p:txBody>
          </p:sp>
          <p:cxnSp>
            <p:nvCxnSpPr>
              <p:cNvPr id="42" name="肘形连接符 150"/>
              <p:cNvCxnSpPr>
                <a:stCxn id="40" idx="2"/>
                <a:endCxn id="41" idx="1"/>
              </p:cNvCxnSpPr>
              <p:nvPr/>
            </p:nvCxnSpPr>
            <p:spPr bwMode="auto">
              <a:xfrm rot="5400000">
                <a:off x="6362817" y="3099419"/>
                <a:ext cx="633212" cy="5"/>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grpSp>
        <p:sp>
          <p:nvSpPr>
            <p:cNvPr id="52" name="Line 24"/>
            <p:cNvSpPr>
              <a:spLocks noChangeShapeType="1"/>
            </p:cNvSpPr>
            <p:nvPr/>
          </p:nvSpPr>
          <p:spPr bwMode="blackWhite">
            <a:xfrm>
              <a:off x="5037146" y="5354650"/>
              <a:ext cx="736600" cy="0"/>
            </a:xfrm>
            <a:prstGeom prst="line">
              <a:avLst/>
            </a:prstGeom>
            <a:noFill/>
            <a:ln w="28575">
              <a:solidFill>
                <a:schemeClr val="tx2"/>
              </a:solidFill>
              <a:round/>
              <a:headEnd type="none" w="sm" len="sm"/>
              <a:tailEnd type="triangle" w="sm" len="sm"/>
            </a:ln>
            <a:effectLst/>
          </p:spPr>
          <p:txBody>
            <a:bodyPr/>
            <a:lstStyle/>
            <a:p>
              <a:endParaRPr lang="zh-CN" altLang="en-US" sz="2000"/>
            </a:p>
          </p:txBody>
        </p:sp>
        <p:sp>
          <p:nvSpPr>
            <p:cNvPr id="53" name="Rectangle 23"/>
            <p:cNvSpPr>
              <a:spLocks noChangeArrowheads="1"/>
            </p:cNvSpPr>
            <p:nvPr/>
          </p:nvSpPr>
          <p:spPr bwMode="blackWhite">
            <a:xfrm>
              <a:off x="5786446" y="5214950"/>
              <a:ext cx="5842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zh-CN" altLang="zh-CN" sz="20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磁盘 16"/>
          <p:cNvSpPr/>
          <p:nvPr/>
        </p:nvSpPr>
        <p:spPr bwMode="auto">
          <a:xfrm>
            <a:off x="5786446" y="4786322"/>
            <a:ext cx="2857520" cy="128588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p:txBody>
          <a:bodyPr/>
          <a:lstStyle/>
          <a:p>
            <a:r>
              <a:rPr lang="en-US" altLang="zh-CN" smtClean="0"/>
              <a:t>library cache handle	</a:t>
            </a:r>
            <a:endParaRPr lang="zh-CN" altLang="en-US"/>
          </a:p>
        </p:txBody>
      </p:sp>
      <p:sp>
        <p:nvSpPr>
          <p:cNvPr id="3" name="内容占位符 2"/>
          <p:cNvSpPr>
            <a:spLocks noGrp="1"/>
          </p:cNvSpPr>
          <p:nvPr>
            <p:ph idx="1"/>
          </p:nvPr>
        </p:nvSpPr>
        <p:spPr>
          <a:xfrm>
            <a:off x="457200" y="1628775"/>
            <a:ext cx="6257940" cy="4514869"/>
          </a:xfrm>
        </p:spPr>
        <p:txBody>
          <a:bodyPr/>
          <a:lstStyle/>
          <a:p>
            <a:r>
              <a:rPr lang="zh-CN" altLang="en-US" smtClean="0"/>
              <a:t>存放</a:t>
            </a:r>
            <a:r>
              <a:rPr lang="en-US" altLang="zh-CN" smtClean="0"/>
              <a:t>LCO</a:t>
            </a:r>
            <a:r>
              <a:rPr lang="zh-CN" altLang="en-US" smtClean="0"/>
              <a:t>的基本信息</a:t>
            </a:r>
            <a:endParaRPr lang="en-US" altLang="zh-CN" smtClean="0"/>
          </a:p>
          <a:p>
            <a:pPr lvl="1"/>
            <a:r>
              <a:rPr lang="en-US" altLang="zh-CN" smtClean="0"/>
              <a:t>name:”select … from …”</a:t>
            </a:r>
          </a:p>
          <a:p>
            <a:pPr lvl="1"/>
            <a:r>
              <a:rPr lang="en-US" altLang="zh-CN" smtClean="0"/>
              <a:t>namespace:”cursor”</a:t>
            </a:r>
          </a:p>
          <a:p>
            <a:pPr lvl="1"/>
            <a:r>
              <a:rPr lang="en-US" altLang="zh-CN" smtClean="0"/>
              <a:t>flag:</a:t>
            </a:r>
          </a:p>
          <a:p>
            <a:pPr lvl="2"/>
            <a:r>
              <a:rPr lang="en-US" altLang="zh-CN" smtClean="0"/>
              <a:t>read-only</a:t>
            </a:r>
          </a:p>
          <a:p>
            <a:pPr lvl="2"/>
            <a:r>
              <a:rPr lang="en-US" altLang="zh-CN" smtClean="0"/>
              <a:t>remote/local</a:t>
            </a:r>
          </a:p>
          <a:p>
            <a:pPr lvl="2"/>
            <a:r>
              <a:rPr lang="en-US" altLang="zh-CN" smtClean="0"/>
              <a:t>in CGA …</a:t>
            </a:r>
          </a:p>
          <a:p>
            <a:pPr lvl="1"/>
            <a:r>
              <a:rPr lang="zh-CN" altLang="en-US" smtClean="0"/>
              <a:t>访问</a:t>
            </a:r>
            <a:r>
              <a:rPr lang="en-US" altLang="zh-CN" smtClean="0"/>
              <a:t>LCO</a:t>
            </a:r>
            <a:r>
              <a:rPr lang="zh-CN" altLang="en-US" smtClean="0"/>
              <a:t>的指针</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z="900" smtClean="0"/>
              <a:pPr/>
              <a:t>19</a:t>
            </a:fld>
            <a:endParaRPr lang="en-US" altLang="zh-CN" sz="900"/>
          </a:p>
        </p:txBody>
      </p:sp>
      <p:sp>
        <p:nvSpPr>
          <p:cNvPr id="11" name="Rectangle 9"/>
          <p:cNvSpPr>
            <a:spLocks noChangeArrowheads="1"/>
          </p:cNvSpPr>
          <p:nvPr/>
        </p:nvSpPr>
        <p:spPr bwMode="blackWhite">
          <a:xfrm>
            <a:off x="5715008" y="1928802"/>
            <a:ext cx="3000396" cy="2571768"/>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algn="l" defTabSz="822325" eaLnBrk="0" hangingPunct="0">
              <a:lnSpc>
                <a:spcPct val="95000"/>
              </a:lnSpc>
              <a:spcBef>
                <a:spcPct val="0"/>
              </a:spcBef>
              <a:buClrTx/>
              <a:buFontTx/>
              <a:buNone/>
            </a:pPr>
            <a:r>
              <a:rPr lang="en-US" altLang="zh-CN" sz="2000" b="0">
                <a:ea typeface="宋体" pitchFamily="2" charset="-122"/>
              </a:rPr>
              <a:t>Name</a:t>
            </a:r>
          </a:p>
          <a:p>
            <a:pPr algn="l" defTabSz="822325" eaLnBrk="0" hangingPunct="0">
              <a:lnSpc>
                <a:spcPct val="95000"/>
              </a:lnSpc>
              <a:spcBef>
                <a:spcPct val="0"/>
              </a:spcBef>
              <a:buClrTx/>
              <a:buFontTx/>
              <a:buNone/>
            </a:pPr>
            <a:r>
              <a:rPr lang="en-US" altLang="zh-CN" sz="2000" b="0">
                <a:ea typeface="宋体" pitchFamily="2" charset="-122"/>
              </a:rPr>
              <a:t>Namespace</a:t>
            </a:r>
          </a:p>
          <a:p>
            <a:pPr algn="l" defTabSz="822325" eaLnBrk="0" hangingPunct="0">
              <a:lnSpc>
                <a:spcPct val="95000"/>
              </a:lnSpc>
              <a:spcBef>
                <a:spcPct val="0"/>
              </a:spcBef>
              <a:buClrTx/>
              <a:buFontTx/>
              <a:buNone/>
            </a:pPr>
            <a:r>
              <a:rPr lang="en-US" altLang="zh-CN" sz="2000" b="0">
                <a:ea typeface="宋体" pitchFamily="2" charset="-122"/>
              </a:rPr>
              <a:t>Lock owners</a:t>
            </a:r>
          </a:p>
          <a:p>
            <a:pPr algn="l" defTabSz="822325" eaLnBrk="0" hangingPunct="0">
              <a:lnSpc>
                <a:spcPct val="95000"/>
              </a:lnSpc>
              <a:spcBef>
                <a:spcPct val="0"/>
              </a:spcBef>
              <a:buClrTx/>
              <a:buFontTx/>
              <a:buNone/>
            </a:pPr>
            <a:r>
              <a:rPr lang="en-US" altLang="zh-CN" sz="2000" b="0">
                <a:ea typeface="宋体" pitchFamily="2" charset="-122"/>
              </a:rPr>
              <a:t>Lock waiters</a:t>
            </a:r>
          </a:p>
          <a:p>
            <a:pPr algn="l" defTabSz="822325" eaLnBrk="0" hangingPunct="0">
              <a:lnSpc>
                <a:spcPct val="95000"/>
              </a:lnSpc>
              <a:spcBef>
                <a:spcPct val="0"/>
              </a:spcBef>
              <a:buClrTx/>
              <a:buFontTx/>
              <a:buNone/>
            </a:pPr>
            <a:r>
              <a:rPr lang="en-US" altLang="zh-CN" sz="2000" b="0">
                <a:ea typeface="宋体" pitchFamily="2" charset="-122"/>
              </a:rPr>
              <a:t>Pin owners</a:t>
            </a:r>
          </a:p>
          <a:p>
            <a:pPr algn="l" defTabSz="822325" eaLnBrk="0" hangingPunct="0">
              <a:lnSpc>
                <a:spcPct val="95000"/>
              </a:lnSpc>
              <a:spcBef>
                <a:spcPct val="0"/>
              </a:spcBef>
              <a:buClrTx/>
              <a:buFontTx/>
              <a:buNone/>
            </a:pPr>
            <a:r>
              <a:rPr lang="en-US" altLang="zh-CN" sz="2000" b="0">
                <a:ea typeface="宋体" pitchFamily="2" charset="-122"/>
              </a:rPr>
              <a:t>Pin waiters</a:t>
            </a:r>
          </a:p>
          <a:p>
            <a:pPr algn="l" defTabSz="822325" eaLnBrk="0" hangingPunct="0">
              <a:lnSpc>
                <a:spcPct val="95000"/>
              </a:lnSpc>
              <a:spcBef>
                <a:spcPct val="0"/>
              </a:spcBef>
              <a:buClrTx/>
              <a:buFontTx/>
              <a:buNone/>
            </a:pPr>
            <a:r>
              <a:rPr lang="en-US" altLang="zh-CN" sz="2000" b="0">
                <a:ea typeface="宋体" pitchFamily="2" charset="-122"/>
              </a:rPr>
              <a:t>Flags</a:t>
            </a:r>
          </a:p>
          <a:p>
            <a:pPr algn="l" defTabSz="822325" eaLnBrk="0" hangingPunct="0">
              <a:lnSpc>
                <a:spcPct val="95000"/>
              </a:lnSpc>
              <a:spcBef>
                <a:spcPct val="0"/>
              </a:spcBef>
              <a:buClrTx/>
              <a:buFontTx/>
              <a:buNone/>
            </a:pPr>
            <a:r>
              <a:rPr lang="en-US" altLang="zh-CN" sz="2000" b="0">
                <a:ea typeface="宋体" pitchFamily="2" charset="-122"/>
              </a:rPr>
              <a:t>Heap 0 </a:t>
            </a:r>
            <a:r>
              <a:rPr lang="en-US" altLang="zh-CN" sz="2000" b="0" err="1" smtClean="0"/>
              <a:t>ptr</a:t>
            </a:r>
            <a:endParaRPr lang="en-US" altLang="zh-CN" sz="2000" b="0">
              <a:ea typeface="宋体" pitchFamily="2" charset="-122"/>
            </a:endParaRPr>
          </a:p>
        </p:txBody>
      </p:sp>
      <p:sp>
        <p:nvSpPr>
          <p:cNvPr id="16" name="Rectangle 14"/>
          <p:cNvSpPr>
            <a:spLocks noChangeArrowheads="1"/>
          </p:cNvSpPr>
          <p:nvPr/>
        </p:nvSpPr>
        <p:spPr bwMode="auto">
          <a:xfrm>
            <a:off x="6678338" y="5214950"/>
            <a:ext cx="1333698" cy="831639"/>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sz="2400" b="0" smtClean="0">
                <a:ea typeface="宋体" pitchFamily="2" charset="-122"/>
              </a:rPr>
              <a:t>object</a:t>
            </a:r>
          </a:p>
          <a:p>
            <a:pPr algn="l" eaLnBrk="0" hangingPunct="0">
              <a:spcBef>
                <a:spcPct val="0"/>
              </a:spcBef>
              <a:buClrTx/>
              <a:buFontTx/>
              <a:buNone/>
            </a:pPr>
            <a:r>
              <a:rPr lang="en-US" altLang="zh-CN" sz="2400" b="0" smtClean="0"/>
              <a:t>(heap 0)</a:t>
            </a:r>
            <a:endParaRPr lang="en-US" altLang="zh-CN" sz="2400" b="0">
              <a:ea typeface="宋体" pitchFamily="2" charset="-122"/>
            </a:endParaRPr>
          </a:p>
        </p:txBody>
      </p:sp>
      <p:cxnSp>
        <p:nvCxnSpPr>
          <p:cNvPr id="18" name="肘形连接符 17"/>
          <p:cNvCxnSpPr>
            <a:stCxn id="11" idx="2"/>
            <a:endCxn id="17" idx="1"/>
          </p:cNvCxnSpPr>
          <p:nvPr/>
        </p:nvCxnSpPr>
        <p:spPr bwMode="auto">
          <a:xfrm rot="5400000">
            <a:off x="7072330" y="4643446"/>
            <a:ext cx="285752"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38" name="Rectangle 14"/>
          <p:cNvSpPr>
            <a:spLocks noChangeArrowheads="1"/>
          </p:cNvSpPr>
          <p:nvPr/>
        </p:nvSpPr>
        <p:spPr bwMode="auto">
          <a:xfrm>
            <a:off x="6500826" y="1500174"/>
            <a:ext cx="1571636"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altLang="zh-CN" sz="2400" b="0" smtClean="0">
                <a:ea typeface="宋体" pitchFamily="2" charset="-122"/>
              </a:rPr>
              <a:t>handle</a:t>
            </a:r>
            <a:endParaRPr lang="en-US" altLang="zh-CN" sz="2400" b="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了解原理的重要意义</a:t>
            </a:r>
            <a:endParaRPr lang="zh-CN" altLang="en-US" dirty="0"/>
          </a:p>
        </p:txBody>
      </p:sp>
      <p:sp>
        <p:nvSpPr>
          <p:cNvPr id="3" name="内容占位符 2"/>
          <p:cNvSpPr>
            <a:spLocks noGrp="1"/>
          </p:cNvSpPr>
          <p:nvPr>
            <p:ph idx="1"/>
          </p:nvPr>
        </p:nvSpPr>
        <p:spPr/>
        <p:txBody>
          <a:bodyPr/>
          <a:lstStyle/>
          <a:p>
            <a:r>
              <a:rPr lang="en-US" altLang="zh-CN" smtClean="0"/>
              <a:t>Oracle RDBMS</a:t>
            </a:r>
            <a:r>
              <a:rPr lang="zh-CN" altLang="en-US" smtClean="0"/>
              <a:t>结构复杂，故障繁多</a:t>
            </a:r>
            <a:endParaRPr lang="en-US" altLang="zh-CN" smtClean="0"/>
          </a:p>
          <a:p>
            <a:pPr lvl="1"/>
            <a:r>
              <a:rPr lang="zh-CN" altLang="en-US" smtClean="0"/>
              <a:t>只了解表象，势必疲于奔命</a:t>
            </a:r>
            <a:endParaRPr lang="en-US" altLang="zh-CN" smtClean="0"/>
          </a:p>
          <a:p>
            <a:pPr lvl="1"/>
            <a:r>
              <a:rPr lang="zh-CN" altLang="en-US" smtClean="0"/>
              <a:t>了解原理，才能举一反三</a:t>
            </a:r>
            <a:endParaRPr lang="en-US" altLang="zh-CN" smtClean="0"/>
          </a:p>
          <a:p>
            <a:r>
              <a:rPr lang="zh-CN" altLang="en-US" smtClean="0"/>
              <a:t>授人以鱼，不如授人以渔</a:t>
            </a:r>
            <a:endParaRPr lang="en-US" altLang="zh-CN" smtClean="0"/>
          </a:p>
          <a:p>
            <a:pPr lvl="1"/>
            <a:r>
              <a:rPr lang="zh-CN" altLang="en-US" smtClean="0"/>
              <a:t>为优化打基础</a:t>
            </a:r>
            <a:endParaRPr lang="en-US" altLang="zh-CN" smtClean="0"/>
          </a:p>
          <a:p>
            <a:pPr lvl="1"/>
            <a:r>
              <a:rPr lang="zh-CN" altLang="en-US" smtClean="0"/>
              <a:t>加强自己处理问题能力</a:t>
            </a:r>
            <a:endParaRPr lang="en-US" altLang="zh-CN" smtClean="0"/>
          </a:p>
          <a:p>
            <a:pPr lvl="1"/>
            <a:r>
              <a:rPr lang="zh-CN" altLang="en-US" smtClean="0"/>
              <a:t>把握正确的知识方向</a:t>
            </a:r>
            <a:endParaRPr lang="en-US" altLang="zh-CN" smtClean="0"/>
          </a:p>
          <a:p>
            <a:pPr lvl="1"/>
            <a:r>
              <a:rPr lang="zh-CN" altLang="en-US" smtClean="0"/>
              <a:t>加速</a:t>
            </a:r>
            <a:r>
              <a:rPr lang="en-US" altLang="zh-CN" smtClean="0"/>
              <a:t>Oracle</a:t>
            </a:r>
            <a:r>
              <a:rPr lang="zh-CN" altLang="en-US" smtClean="0"/>
              <a:t>相关知识的积累</a:t>
            </a:r>
            <a:endParaRPr lang="en-US" altLang="zh-CN" smtClean="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endParaRPr lang="zh-CN" altLang="en-US"/>
          </a:p>
        </p:txBody>
      </p:sp>
      <p:sp>
        <p:nvSpPr>
          <p:cNvPr id="3" name="内容占位符 2"/>
          <p:cNvSpPr>
            <a:spLocks noGrp="1"/>
          </p:cNvSpPr>
          <p:nvPr>
            <p:ph idx="1"/>
          </p:nvPr>
        </p:nvSpPr>
        <p:spPr/>
        <p:txBody>
          <a:bodyPr/>
          <a:lstStyle/>
          <a:p>
            <a:r>
              <a:rPr lang="en-US" altLang="zh-CN" sz="2800" smtClean="0"/>
              <a:t>library cache</a:t>
            </a:r>
            <a:r>
              <a:rPr lang="zh-CN" altLang="en-US" sz="2800" smtClean="0"/>
              <a:t>中的信息单元</a:t>
            </a:r>
            <a:endParaRPr lang="en-US" altLang="zh-CN" sz="2800" smtClean="0"/>
          </a:p>
          <a:p>
            <a:r>
              <a:rPr lang="zh-CN" altLang="en-US" sz="2800" smtClean="0"/>
              <a:t>有</a:t>
            </a:r>
            <a:r>
              <a:rPr lang="en-US" altLang="zh-CN" sz="2800" smtClean="0"/>
              <a:t>2</a:t>
            </a:r>
            <a:r>
              <a:rPr lang="zh-CN" altLang="en-US" sz="2800" smtClean="0"/>
              <a:t>类</a:t>
            </a:r>
            <a:r>
              <a:rPr lang="en-US" altLang="zh-CN" sz="2800" smtClean="0"/>
              <a:t>LCO</a:t>
            </a:r>
            <a:r>
              <a:rPr lang="zh-CN" altLang="en-US" sz="2800" smtClean="0"/>
              <a:t>：</a:t>
            </a:r>
          </a:p>
          <a:p>
            <a:pPr lvl="1"/>
            <a:r>
              <a:rPr lang="en-US" altLang="zh-CN" smtClean="0"/>
              <a:t>stored objects</a:t>
            </a:r>
            <a:r>
              <a:rPr lang="zh-CN" altLang="en-US" smtClean="0"/>
              <a:t>（</a:t>
            </a:r>
            <a:r>
              <a:rPr lang="en-US" altLang="zh-CN" smtClean="0"/>
              <a:t>db</a:t>
            </a:r>
            <a:r>
              <a:rPr lang="zh-CN" altLang="en-US" smtClean="0"/>
              <a:t>级存活期）</a:t>
            </a:r>
            <a:endParaRPr lang="en-US" altLang="zh-CN" smtClean="0"/>
          </a:p>
          <a:p>
            <a:pPr lvl="2"/>
            <a:r>
              <a:rPr lang="en-US" altLang="zh-CN" smtClean="0"/>
              <a:t>tab</a:t>
            </a:r>
            <a:r>
              <a:rPr lang="zh-CN" altLang="en-US" smtClean="0"/>
              <a:t>、</a:t>
            </a:r>
            <a:r>
              <a:rPr lang="en-US" altLang="zh-CN" smtClean="0"/>
              <a:t>view</a:t>
            </a:r>
            <a:r>
              <a:rPr lang="zh-CN" altLang="en-US" smtClean="0"/>
              <a:t>、</a:t>
            </a:r>
            <a:r>
              <a:rPr lang="en-US" altLang="zh-CN" smtClean="0"/>
              <a:t>procedure</a:t>
            </a:r>
          </a:p>
          <a:p>
            <a:pPr lvl="1"/>
            <a:r>
              <a:rPr lang="en-US" altLang="zh-CN" smtClean="0"/>
              <a:t>transient objects</a:t>
            </a:r>
            <a:r>
              <a:rPr lang="zh-CN" altLang="en-US" smtClean="0"/>
              <a:t>（</a:t>
            </a:r>
            <a:r>
              <a:rPr lang="en-US" altLang="zh-CN" smtClean="0"/>
              <a:t>instance</a:t>
            </a:r>
            <a:r>
              <a:rPr lang="zh-CN" altLang="en-US" smtClean="0"/>
              <a:t>级存活期）</a:t>
            </a:r>
            <a:endParaRPr lang="en-US" altLang="zh-CN" smtClean="0"/>
          </a:p>
          <a:p>
            <a:pPr lvl="2"/>
            <a:r>
              <a:rPr lang="en-US" altLang="zh-CN" smtClean="0"/>
              <a:t>cursor</a:t>
            </a:r>
            <a:r>
              <a:rPr lang="zh-CN" altLang="en-US" smtClean="0"/>
              <a:t>：</a:t>
            </a:r>
            <a:r>
              <a:rPr lang="en-US" altLang="zh-CN" err="1" smtClean="0"/>
              <a:t>sql</a:t>
            </a:r>
            <a:r>
              <a:rPr lang="zh-CN" altLang="en-US" smtClean="0"/>
              <a:t>、匿名</a:t>
            </a:r>
            <a:r>
              <a:rPr lang="en-US" altLang="zh-CN" smtClean="0"/>
              <a:t>pl/</a:t>
            </a:r>
            <a:r>
              <a:rPr lang="en-US" altLang="zh-CN" err="1" smtClean="0"/>
              <a:t>sql</a:t>
            </a:r>
            <a:r>
              <a:rPr lang="zh-CN" altLang="en-US" smtClean="0"/>
              <a:t>块</a:t>
            </a:r>
            <a:endParaRPr lang="en-US" altLang="zh-CN" smtClean="0"/>
          </a:p>
          <a:p>
            <a:pPr lvl="3"/>
            <a:r>
              <a:rPr lang="en-US" altLang="zh-CN" smtClean="0"/>
              <a:t>1</a:t>
            </a:r>
            <a:r>
              <a:rPr lang="zh-CN" altLang="en-US" smtClean="0"/>
              <a:t>个</a:t>
            </a:r>
            <a:r>
              <a:rPr lang="en-US" altLang="zh-CN" smtClean="0"/>
              <a:t>parent cursor</a:t>
            </a:r>
            <a:r>
              <a:rPr lang="zh-CN" altLang="en-US" smtClean="0"/>
              <a:t>，有</a:t>
            </a:r>
            <a:r>
              <a:rPr lang="en-US" altLang="zh-CN" smtClean="0"/>
              <a:t>name</a:t>
            </a:r>
            <a:r>
              <a:rPr lang="zh-CN" altLang="en-US" smtClean="0"/>
              <a:t>属性</a:t>
            </a:r>
            <a:endParaRPr lang="en-US" altLang="zh-CN" smtClean="0"/>
          </a:p>
          <a:p>
            <a:pPr lvl="3"/>
            <a:r>
              <a:rPr lang="en-US" altLang="zh-CN" smtClean="0"/>
              <a:t>1</a:t>
            </a:r>
            <a:r>
              <a:rPr lang="zh-CN" altLang="en-US" smtClean="0"/>
              <a:t>个或多个</a:t>
            </a:r>
            <a:r>
              <a:rPr lang="en-US" altLang="zh-CN" smtClean="0"/>
              <a:t>child cursor</a:t>
            </a:r>
          </a:p>
          <a:p>
            <a:pPr lvl="2"/>
            <a:r>
              <a:rPr lang="en-US" altLang="zh-CN" smtClean="0"/>
              <a:t>nonexistent object </a:t>
            </a:r>
            <a:r>
              <a:rPr lang="zh-CN" altLang="en-US" smtClean="0"/>
              <a:t>（</a:t>
            </a:r>
            <a:r>
              <a:rPr lang="en-US" altLang="zh-CN" smtClean="0"/>
              <a:t>negative dependency</a:t>
            </a:r>
            <a:r>
              <a:rPr lang="zh-CN" altLang="en-US" smtClean="0"/>
              <a:t>）</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heap 0(object)</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589713"/>
            <a:ext cx="2133600" cy="268287"/>
          </a:xfrm>
          <a:prstGeom prst="rect">
            <a:avLst/>
          </a:prstGeom>
        </p:spPr>
        <p:txBody>
          <a:bodyPr/>
          <a:lstStyle/>
          <a:p>
            <a:fld id="{62F89BA8-FAC5-4552-A416-F22196287025}" type="slidenum">
              <a:rPr lang="en-US" altLang="zh-CN" smtClean="0"/>
              <a:pPr/>
              <a:t>21</a:t>
            </a:fld>
            <a:endParaRPr lang="en-US" altLang="zh-CN"/>
          </a:p>
        </p:txBody>
      </p:sp>
      <p:sp>
        <p:nvSpPr>
          <p:cNvPr id="6" name="Rectangle 17"/>
          <p:cNvSpPr>
            <a:spLocks noChangeArrowheads="1"/>
          </p:cNvSpPr>
          <p:nvPr/>
        </p:nvSpPr>
        <p:spPr bwMode="blackWhite">
          <a:xfrm>
            <a:off x="357158" y="1714488"/>
            <a:ext cx="2071702" cy="500066"/>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2400" b="0" smtClean="0"/>
              <a:t>handle</a:t>
            </a:r>
            <a:endParaRPr lang="zh-CN" altLang="zh-CN" sz="2000" b="0"/>
          </a:p>
        </p:txBody>
      </p:sp>
      <p:cxnSp>
        <p:nvCxnSpPr>
          <p:cNvPr id="8" name="肘形连接符 150"/>
          <p:cNvCxnSpPr>
            <a:stCxn id="6" idx="2"/>
            <a:endCxn id="7" idx="1"/>
          </p:cNvCxnSpPr>
          <p:nvPr/>
        </p:nvCxnSpPr>
        <p:spPr bwMode="auto">
          <a:xfrm rot="16200000" flipH="1">
            <a:off x="1160835" y="2446727"/>
            <a:ext cx="500066"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7" name="流程图: 磁盘 6"/>
          <p:cNvSpPr/>
          <p:nvPr/>
        </p:nvSpPr>
        <p:spPr bwMode="auto">
          <a:xfrm>
            <a:off x="285720" y="2714620"/>
            <a:ext cx="2286016" cy="257176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Type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Name</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Flags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Tables</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Data Block</a:t>
            </a:r>
          </a:p>
        </p:txBody>
      </p:sp>
      <p:sp>
        <p:nvSpPr>
          <p:cNvPr id="24" name="TextBox 23"/>
          <p:cNvSpPr txBox="1"/>
          <p:nvPr/>
        </p:nvSpPr>
        <p:spPr>
          <a:xfrm>
            <a:off x="357158" y="5715016"/>
            <a:ext cx="2000264" cy="369332"/>
          </a:xfrm>
          <a:prstGeom prst="rect">
            <a:avLst/>
          </a:prstGeom>
          <a:noFill/>
        </p:spPr>
        <p:txBody>
          <a:bodyPr wrap="square" rtlCol="0">
            <a:spAutoFit/>
          </a:bodyPr>
          <a:lstStyle/>
          <a:p>
            <a:r>
              <a:rPr lang="en-US" altLang="zh-CN" b="0" smtClean="0"/>
              <a:t>Heap 0-Obj</a:t>
            </a:r>
            <a:endParaRPr lang="zh-CN" altLang="en-US" b="0" smtClean="0"/>
          </a:p>
        </p:txBody>
      </p:sp>
      <p:sp>
        <p:nvSpPr>
          <p:cNvPr id="85" name="TextBox 84"/>
          <p:cNvSpPr txBox="1"/>
          <p:nvPr/>
        </p:nvSpPr>
        <p:spPr>
          <a:xfrm>
            <a:off x="3571868" y="1928802"/>
            <a:ext cx="5286412" cy="2862322"/>
          </a:xfrm>
          <a:prstGeom prst="rect">
            <a:avLst/>
          </a:prstGeom>
          <a:noFill/>
          <a:ln>
            <a:solidFill>
              <a:schemeClr val="tx1"/>
            </a:solidFill>
          </a:ln>
        </p:spPr>
        <p:txBody>
          <a:bodyPr wrap="square" rtlCol="0">
            <a:spAutoFit/>
          </a:bodyPr>
          <a:lstStyle/>
          <a:p>
            <a:pPr algn="l"/>
            <a:r>
              <a:rPr lang="en-US" altLang="zh-CN" sz="2000" b="0" smtClean="0"/>
              <a:t>Type</a:t>
            </a:r>
            <a:r>
              <a:rPr lang="zh-CN" altLang="en-US" sz="2000" b="0" smtClean="0"/>
              <a:t>：</a:t>
            </a:r>
            <a:r>
              <a:rPr lang="en-US" altLang="zh-CN" sz="2000" b="0" smtClean="0"/>
              <a:t>CRSR</a:t>
            </a:r>
            <a:r>
              <a:rPr lang="zh-CN" altLang="en-US" sz="2000" b="0" smtClean="0"/>
              <a:t>、</a:t>
            </a:r>
            <a:r>
              <a:rPr lang="en-US" altLang="zh-CN" sz="2000" b="0" smtClean="0"/>
              <a:t>TAB</a:t>
            </a:r>
            <a:r>
              <a:rPr lang="zh-CN" altLang="en-US" sz="2000" b="0" smtClean="0"/>
              <a:t>、</a:t>
            </a:r>
            <a:r>
              <a:rPr lang="en-US" altLang="zh-CN" sz="2000" b="0" smtClean="0"/>
              <a:t>PRCD</a:t>
            </a:r>
          </a:p>
          <a:p>
            <a:pPr algn="l"/>
            <a:endParaRPr lang="en-US" altLang="zh-CN" sz="2000" b="0" smtClean="0"/>
          </a:p>
          <a:p>
            <a:pPr algn="l"/>
            <a:r>
              <a:rPr lang="en-US" altLang="zh-CN" sz="2000" b="0" smtClean="0"/>
              <a:t>Name</a:t>
            </a:r>
            <a:r>
              <a:rPr lang="zh-CN" altLang="en-US" sz="2000" b="0" smtClean="0"/>
              <a:t>：</a:t>
            </a:r>
            <a:r>
              <a:rPr lang="en-US" altLang="zh-CN" sz="2000" b="0" smtClean="0"/>
              <a:t>”select * from hr.emp”</a:t>
            </a:r>
          </a:p>
          <a:p>
            <a:pPr algn="l"/>
            <a:endParaRPr lang="zh-CN" altLang="en-US" sz="2000" b="0" smtClean="0">
              <a:solidFill>
                <a:srgbClr val="EE5916"/>
              </a:solidFill>
            </a:endParaRPr>
          </a:p>
          <a:p>
            <a:pPr algn="l"/>
            <a:r>
              <a:rPr lang="en-US" altLang="zh-CN" sz="2000" b="0" smtClean="0"/>
              <a:t>Flags</a:t>
            </a:r>
            <a:r>
              <a:rPr lang="zh-CN" altLang="en-US" sz="2000" b="0" smtClean="0"/>
              <a:t>：类型细节、</a:t>
            </a:r>
            <a:r>
              <a:rPr lang="en-US" altLang="zh-CN" sz="2000" b="0" smtClean="0"/>
              <a:t>pin</a:t>
            </a:r>
            <a:r>
              <a:rPr lang="zh-CN" altLang="en-US" sz="2000" b="0" smtClean="0"/>
              <a:t>、</a:t>
            </a:r>
            <a:r>
              <a:rPr lang="en-US" altLang="zh-CN" sz="2000" b="0" err="1" smtClean="0"/>
              <a:t>ddl</a:t>
            </a:r>
            <a:r>
              <a:rPr lang="zh-CN" altLang="en-US" sz="2000" b="0" smtClean="0"/>
              <a:t>、</a:t>
            </a:r>
            <a:r>
              <a:rPr lang="en-US" altLang="zh-CN" sz="2000" b="0" smtClean="0"/>
              <a:t>local</a:t>
            </a:r>
          </a:p>
          <a:p>
            <a:pPr algn="l"/>
            <a:endParaRPr lang="en-US" altLang="zh-CN" sz="2000" b="0" smtClean="0"/>
          </a:p>
          <a:p>
            <a:pPr algn="l"/>
            <a:r>
              <a:rPr lang="en-US" altLang="zh-CN" sz="2000" b="0" smtClean="0"/>
              <a:t>Tables</a:t>
            </a:r>
            <a:r>
              <a:rPr lang="zh-CN" altLang="en-US" sz="2000" b="0" smtClean="0"/>
              <a:t>：与其它</a:t>
            </a:r>
            <a:r>
              <a:rPr lang="en-US" altLang="zh-CN" sz="2000" b="0" smtClean="0"/>
              <a:t>LCO</a:t>
            </a:r>
            <a:r>
              <a:rPr lang="zh-CN" altLang="en-US" sz="2000" b="0" smtClean="0"/>
              <a:t>的关联</a:t>
            </a:r>
          </a:p>
          <a:p>
            <a:pPr algn="l"/>
            <a:r>
              <a:rPr lang="en-US" altLang="zh-CN" sz="2000" b="0" smtClean="0"/>
              <a:t>	</a:t>
            </a:r>
            <a:endParaRPr lang="zh-CN" altLang="en-US" sz="2000" b="0" smtClean="0"/>
          </a:p>
          <a:p>
            <a:pPr algn="l"/>
            <a:r>
              <a:rPr lang="en-US" altLang="zh-CN" sz="2000" b="0" err="1" smtClean="0"/>
              <a:t>DataBlock</a:t>
            </a:r>
            <a:r>
              <a:rPr lang="zh-CN" altLang="en-US" sz="2000" b="0" smtClean="0"/>
              <a:t>：指向其它</a:t>
            </a:r>
            <a:r>
              <a:rPr lang="en-US" altLang="zh-CN" sz="2000" b="0" smtClean="0"/>
              <a:t>heap</a:t>
            </a:r>
            <a:endParaRPr lang="zh-CN" altLang="en-US" sz="2000" b="0"/>
          </a:p>
        </p:txBody>
      </p:sp>
      <p:cxnSp>
        <p:nvCxnSpPr>
          <p:cNvPr id="89" name="肘形连接符 150"/>
          <p:cNvCxnSpPr>
            <a:stCxn id="7" idx="4"/>
            <a:endCxn id="85" idx="1"/>
          </p:cNvCxnSpPr>
          <p:nvPr/>
        </p:nvCxnSpPr>
        <p:spPr bwMode="auto">
          <a:xfrm flipV="1">
            <a:off x="2571736" y="3359963"/>
            <a:ext cx="1000132" cy="640541"/>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heap 0(object)</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589713"/>
            <a:ext cx="2133600" cy="268287"/>
          </a:xfrm>
          <a:prstGeom prst="rect">
            <a:avLst/>
          </a:prstGeom>
        </p:spPr>
        <p:txBody>
          <a:bodyPr/>
          <a:lstStyle/>
          <a:p>
            <a:fld id="{62F89BA8-FAC5-4552-A416-F22196287025}" type="slidenum">
              <a:rPr lang="en-US" altLang="zh-CN" smtClean="0"/>
              <a:pPr/>
              <a:t>22</a:t>
            </a:fld>
            <a:endParaRPr lang="en-US" altLang="zh-CN"/>
          </a:p>
        </p:txBody>
      </p:sp>
      <p:sp>
        <p:nvSpPr>
          <p:cNvPr id="10" name="Rectangle 17"/>
          <p:cNvSpPr>
            <a:spLocks noChangeArrowheads="1"/>
          </p:cNvSpPr>
          <p:nvPr/>
        </p:nvSpPr>
        <p:spPr bwMode="blackWhite">
          <a:xfrm>
            <a:off x="357158" y="1714488"/>
            <a:ext cx="2071702" cy="500066"/>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2400" b="0" smtClean="0"/>
              <a:t>handle</a:t>
            </a:r>
            <a:endParaRPr lang="zh-CN" altLang="zh-CN" sz="2000" b="0"/>
          </a:p>
        </p:txBody>
      </p:sp>
      <p:cxnSp>
        <p:nvCxnSpPr>
          <p:cNvPr id="11" name="肘形连接符 150"/>
          <p:cNvCxnSpPr>
            <a:stCxn id="10" idx="2"/>
            <a:endCxn id="13" idx="1"/>
          </p:cNvCxnSpPr>
          <p:nvPr/>
        </p:nvCxnSpPr>
        <p:spPr bwMode="auto">
          <a:xfrm rot="16200000" flipH="1">
            <a:off x="1160835" y="2446727"/>
            <a:ext cx="500066"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13" name="流程图: 磁盘 12"/>
          <p:cNvSpPr/>
          <p:nvPr/>
        </p:nvSpPr>
        <p:spPr bwMode="auto">
          <a:xfrm>
            <a:off x="285720" y="2714620"/>
            <a:ext cx="2286016" cy="257176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Type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Name</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Flags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Tables</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Data Block</a:t>
            </a:r>
          </a:p>
        </p:txBody>
      </p:sp>
      <p:sp>
        <p:nvSpPr>
          <p:cNvPr id="14" name="TextBox 13"/>
          <p:cNvSpPr txBox="1"/>
          <p:nvPr/>
        </p:nvSpPr>
        <p:spPr>
          <a:xfrm>
            <a:off x="357158" y="5715016"/>
            <a:ext cx="2000264" cy="369332"/>
          </a:xfrm>
          <a:prstGeom prst="rect">
            <a:avLst/>
          </a:prstGeom>
          <a:noFill/>
        </p:spPr>
        <p:txBody>
          <a:bodyPr wrap="square" rtlCol="0">
            <a:spAutoFit/>
          </a:bodyPr>
          <a:lstStyle/>
          <a:p>
            <a:r>
              <a:rPr lang="en-US" altLang="zh-CN" b="0" smtClean="0"/>
              <a:t>Heap 0-Obj</a:t>
            </a:r>
            <a:endParaRPr lang="zh-CN" altLang="en-US" b="0" smtClean="0"/>
          </a:p>
        </p:txBody>
      </p:sp>
      <p:cxnSp>
        <p:nvCxnSpPr>
          <p:cNvPr id="15" name="肘形连接符 150"/>
          <p:cNvCxnSpPr>
            <a:endCxn id="25" idx="2"/>
          </p:cNvCxnSpPr>
          <p:nvPr/>
        </p:nvCxnSpPr>
        <p:spPr bwMode="auto">
          <a:xfrm flipV="1">
            <a:off x="1857356" y="4071942"/>
            <a:ext cx="928694" cy="64294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grpSp>
        <p:nvGrpSpPr>
          <p:cNvPr id="16" name="组合 66"/>
          <p:cNvGrpSpPr/>
          <p:nvPr/>
        </p:nvGrpSpPr>
        <p:grpSpPr>
          <a:xfrm>
            <a:off x="2786050" y="2285992"/>
            <a:ext cx="2786082" cy="3571900"/>
            <a:chOff x="214282" y="2867020"/>
            <a:chExt cx="2714644" cy="3571900"/>
          </a:xfrm>
        </p:grpSpPr>
        <p:sp>
          <p:nvSpPr>
            <p:cNvPr id="17" name="Rectangle 26"/>
            <p:cNvSpPr>
              <a:spLocks noChangeArrowheads="1"/>
            </p:cNvSpPr>
            <p:nvPr/>
          </p:nvSpPr>
          <p:spPr bwMode="blackWhite">
            <a:xfrm>
              <a:off x="500034" y="3143248"/>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Dependency table</a:t>
              </a:r>
            </a:p>
          </p:txBody>
        </p:sp>
        <p:sp>
          <p:nvSpPr>
            <p:cNvPr id="18" name="Rectangle 27"/>
            <p:cNvSpPr>
              <a:spLocks noChangeArrowheads="1"/>
            </p:cNvSpPr>
            <p:nvPr/>
          </p:nvSpPr>
          <p:spPr bwMode="blackWhite">
            <a:xfrm>
              <a:off x="500034" y="3571876"/>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Child table</a:t>
              </a:r>
            </a:p>
          </p:txBody>
        </p:sp>
        <p:sp>
          <p:nvSpPr>
            <p:cNvPr id="19" name="Rectangle 28"/>
            <p:cNvSpPr>
              <a:spLocks noChangeArrowheads="1"/>
            </p:cNvSpPr>
            <p:nvPr/>
          </p:nvSpPr>
          <p:spPr bwMode="blackWhite">
            <a:xfrm>
              <a:off x="500034" y="4000504"/>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Translation table</a:t>
              </a:r>
            </a:p>
          </p:txBody>
        </p:sp>
        <p:sp>
          <p:nvSpPr>
            <p:cNvPr id="20" name="Rectangle 29"/>
            <p:cNvSpPr>
              <a:spLocks noChangeArrowheads="1"/>
            </p:cNvSpPr>
            <p:nvPr/>
          </p:nvSpPr>
          <p:spPr bwMode="blackWhite">
            <a:xfrm>
              <a:off x="500034" y="4429132"/>
              <a:ext cx="2247888" cy="414337"/>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Authorization table</a:t>
              </a:r>
            </a:p>
          </p:txBody>
        </p:sp>
        <p:sp>
          <p:nvSpPr>
            <p:cNvPr id="21" name="Rectangle 30"/>
            <p:cNvSpPr>
              <a:spLocks noChangeArrowheads="1"/>
            </p:cNvSpPr>
            <p:nvPr/>
          </p:nvSpPr>
          <p:spPr bwMode="blackWhite">
            <a:xfrm>
              <a:off x="500034" y="4857760"/>
              <a:ext cx="2247888" cy="414337"/>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Access table</a:t>
              </a:r>
            </a:p>
          </p:txBody>
        </p:sp>
        <p:sp>
          <p:nvSpPr>
            <p:cNvPr id="22" name="Rectangle 31"/>
            <p:cNvSpPr>
              <a:spLocks noChangeArrowheads="1"/>
            </p:cNvSpPr>
            <p:nvPr/>
          </p:nvSpPr>
          <p:spPr bwMode="blackWhite">
            <a:xfrm>
              <a:off x="500034" y="5229239"/>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R-O dependency table</a:t>
              </a:r>
            </a:p>
          </p:txBody>
        </p:sp>
        <p:sp>
          <p:nvSpPr>
            <p:cNvPr id="23" name="Rectangle 32"/>
            <p:cNvSpPr>
              <a:spLocks noChangeArrowheads="1"/>
            </p:cNvSpPr>
            <p:nvPr/>
          </p:nvSpPr>
          <p:spPr bwMode="blackWhite">
            <a:xfrm>
              <a:off x="500034" y="5643578"/>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Schema name table</a:t>
              </a:r>
            </a:p>
          </p:txBody>
        </p:sp>
        <p:sp>
          <p:nvSpPr>
            <p:cNvPr id="25" name="椭圆 24"/>
            <p:cNvSpPr/>
            <p:nvPr/>
          </p:nvSpPr>
          <p:spPr bwMode="auto">
            <a:xfrm>
              <a:off x="214282" y="2867020"/>
              <a:ext cx="2714644" cy="357190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sp>
        <p:nvSpPr>
          <p:cNvPr id="34" name="矩形 33"/>
          <p:cNvSpPr/>
          <p:nvPr/>
        </p:nvSpPr>
        <p:spPr>
          <a:xfrm>
            <a:off x="5786446" y="1928802"/>
            <a:ext cx="3214678" cy="3785652"/>
          </a:xfrm>
          <a:prstGeom prst="rect">
            <a:avLst/>
          </a:prstGeom>
        </p:spPr>
        <p:txBody>
          <a:bodyPr wrap="square">
            <a:spAutoFit/>
          </a:bodyPr>
          <a:lstStyle/>
          <a:p>
            <a:pPr algn="l"/>
            <a:r>
              <a:rPr lang="en-US" altLang="zh-CN" sz="2000" b="0" smtClean="0"/>
              <a:t>select * from </a:t>
            </a:r>
            <a:r>
              <a:rPr lang="en-US" altLang="zh-CN" sz="2000" b="0" err="1" smtClean="0"/>
              <a:t>emp</a:t>
            </a:r>
            <a:r>
              <a:rPr lang="en-US" altLang="zh-CN" sz="2000" b="0" smtClean="0"/>
              <a:t> :</a:t>
            </a:r>
          </a:p>
          <a:p>
            <a:pPr algn="l"/>
            <a:r>
              <a:rPr lang="zh-CN" altLang="en-US" sz="2000" b="0" smtClean="0"/>
              <a:t>产生</a:t>
            </a:r>
            <a:r>
              <a:rPr lang="en-US" altLang="zh-CN" sz="2000" b="0" smtClean="0"/>
              <a:t>3</a:t>
            </a:r>
            <a:r>
              <a:rPr lang="zh-CN" altLang="en-US" sz="2000" b="0" smtClean="0"/>
              <a:t>个</a:t>
            </a:r>
            <a:r>
              <a:rPr lang="en-US" altLang="zh-CN" sz="2000" b="0" smtClean="0"/>
              <a:t>LCO</a:t>
            </a:r>
            <a:r>
              <a:rPr lang="zh-CN" altLang="en-US" sz="2000" b="0" smtClean="0"/>
              <a:t>：</a:t>
            </a:r>
            <a:endParaRPr lang="en-US" altLang="zh-CN" sz="2000" b="0" smtClean="0"/>
          </a:p>
          <a:p>
            <a:pPr algn="l"/>
            <a:endParaRPr lang="en-US" altLang="zh-CN" sz="2000" b="0" smtClean="0"/>
          </a:p>
          <a:p>
            <a:pPr algn="l"/>
            <a:r>
              <a:rPr lang="en-US" altLang="zh-CN" sz="2000" b="0" smtClean="0"/>
              <a:t>Handle</a:t>
            </a:r>
            <a:r>
              <a:rPr lang="zh-CN" altLang="en-US" sz="2000" b="0" smtClean="0"/>
              <a:t>：</a:t>
            </a:r>
            <a:r>
              <a:rPr lang="en-US" altLang="zh-CN" sz="2000" b="0" err="1" smtClean="0"/>
              <a:t>h_Parent</a:t>
            </a:r>
            <a:endParaRPr lang="en-US" altLang="zh-CN" sz="2000" b="0" smtClean="0"/>
          </a:p>
          <a:p>
            <a:pPr algn="l"/>
            <a:r>
              <a:rPr lang="en-US" altLang="zh-CN" sz="2000" b="0" smtClean="0"/>
              <a:t>Name</a:t>
            </a:r>
            <a:r>
              <a:rPr lang="zh-CN" altLang="en-US" sz="2000" b="0" smtClean="0"/>
              <a:t>：</a:t>
            </a:r>
            <a:r>
              <a:rPr lang="en-US" altLang="zh-CN" sz="2000" b="0" smtClean="0"/>
              <a:t>”select …”</a:t>
            </a:r>
          </a:p>
          <a:p>
            <a:pPr algn="l"/>
            <a:r>
              <a:rPr lang="en-US" altLang="zh-CN" sz="2000" b="0" smtClean="0"/>
              <a:t>Child</a:t>
            </a:r>
            <a:r>
              <a:rPr lang="zh-CN" altLang="en-US" sz="2000" b="0" smtClean="0"/>
              <a:t>：</a:t>
            </a:r>
            <a:r>
              <a:rPr lang="en-US" altLang="zh-CN" sz="2000" b="0" err="1" smtClean="0"/>
              <a:t>h_Child</a:t>
            </a:r>
            <a:endParaRPr lang="en-US" altLang="zh-CN" sz="2000" b="0" smtClean="0"/>
          </a:p>
          <a:p>
            <a:pPr algn="l"/>
            <a:endParaRPr lang="en-US" altLang="zh-CN" sz="2000" b="0" smtClean="0"/>
          </a:p>
          <a:p>
            <a:pPr algn="l"/>
            <a:r>
              <a:rPr lang="en-US" altLang="zh-CN" sz="2000" b="0" smtClean="0"/>
              <a:t>Handle</a:t>
            </a:r>
            <a:r>
              <a:rPr lang="zh-CN" altLang="en-US" sz="2000" b="0" smtClean="0"/>
              <a:t>：</a:t>
            </a:r>
            <a:r>
              <a:rPr lang="en-US" altLang="zh-CN" sz="2000" b="0" err="1" smtClean="0"/>
              <a:t>h_Child</a:t>
            </a:r>
            <a:endParaRPr lang="en-US" altLang="zh-CN" sz="2000" b="0" smtClean="0"/>
          </a:p>
          <a:p>
            <a:pPr algn="l"/>
            <a:r>
              <a:rPr lang="en-US" altLang="zh-CN" sz="2000" b="0" smtClean="0"/>
              <a:t>Dependency</a:t>
            </a:r>
            <a:r>
              <a:rPr lang="zh-CN" altLang="en-US" sz="2000" b="0" smtClean="0"/>
              <a:t>：</a:t>
            </a:r>
            <a:r>
              <a:rPr lang="en-US" altLang="zh-CN" sz="2000" b="0" err="1" smtClean="0"/>
              <a:t>h_BaseObj</a:t>
            </a:r>
            <a:endParaRPr lang="en-US" altLang="zh-CN" sz="2000" b="0" smtClean="0"/>
          </a:p>
          <a:p>
            <a:pPr algn="l"/>
            <a:endParaRPr lang="en-US" altLang="zh-CN" sz="2000" b="0" smtClean="0"/>
          </a:p>
          <a:p>
            <a:pPr algn="l"/>
            <a:r>
              <a:rPr lang="en-US" altLang="zh-CN" sz="2000" b="0" smtClean="0"/>
              <a:t>Handle</a:t>
            </a:r>
            <a:r>
              <a:rPr lang="zh-CN" altLang="en-US" sz="2000" b="0" smtClean="0"/>
              <a:t>：</a:t>
            </a:r>
            <a:r>
              <a:rPr lang="en-US" altLang="zh-CN" sz="2000" b="0" err="1" smtClean="0"/>
              <a:t>h_BaseObj</a:t>
            </a:r>
            <a:endParaRPr lang="en-US" altLang="zh-CN" sz="2000" b="0" smtClean="0"/>
          </a:p>
          <a:p>
            <a:pPr algn="l"/>
            <a:r>
              <a:rPr lang="en-US" altLang="zh-CN" sz="2000" b="0" smtClean="0"/>
              <a:t>Name</a:t>
            </a:r>
            <a:r>
              <a:rPr lang="zh-CN" altLang="en-US" sz="2000" b="0" smtClean="0"/>
              <a:t>：</a:t>
            </a:r>
            <a:r>
              <a:rPr lang="en-US" altLang="zh-CN" sz="2000" b="0" err="1" smtClean="0"/>
              <a:t>emp</a:t>
            </a:r>
            <a:endParaRPr lang="en-US" altLang="zh-CN" sz="2000" b="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heap 0(object)</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589713"/>
            <a:ext cx="2133600" cy="268287"/>
          </a:xfrm>
          <a:prstGeom prst="rect">
            <a:avLst/>
          </a:prstGeom>
        </p:spPr>
        <p:txBody>
          <a:bodyPr/>
          <a:lstStyle/>
          <a:p>
            <a:fld id="{62F89BA8-FAC5-4552-A416-F22196287025}" type="slidenum">
              <a:rPr lang="en-US" altLang="zh-CN" smtClean="0"/>
              <a:pPr/>
              <a:t>23</a:t>
            </a:fld>
            <a:endParaRPr lang="en-US" altLang="zh-CN"/>
          </a:p>
        </p:txBody>
      </p:sp>
      <p:sp>
        <p:nvSpPr>
          <p:cNvPr id="6" name="Rectangle 17"/>
          <p:cNvSpPr>
            <a:spLocks noChangeArrowheads="1"/>
          </p:cNvSpPr>
          <p:nvPr/>
        </p:nvSpPr>
        <p:spPr bwMode="blackWhite">
          <a:xfrm>
            <a:off x="357158" y="1714488"/>
            <a:ext cx="2071702" cy="500066"/>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2400" b="0" smtClean="0"/>
              <a:t>handle</a:t>
            </a:r>
            <a:endParaRPr lang="zh-CN" altLang="zh-CN" sz="2000" b="0"/>
          </a:p>
        </p:txBody>
      </p:sp>
      <p:cxnSp>
        <p:nvCxnSpPr>
          <p:cNvPr id="8" name="肘形连接符 150"/>
          <p:cNvCxnSpPr>
            <a:stCxn id="6" idx="2"/>
            <a:endCxn id="23" idx="1"/>
          </p:cNvCxnSpPr>
          <p:nvPr/>
        </p:nvCxnSpPr>
        <p:spPr bwMode="auto">
          <a:xfrm rot="16200000" flipH="1">
            <a:off x="1160835" y="2446727"/>
            <a:ext cx="500066"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grpSp>
        <p:nvGrpSpPr>
          <p:cNvPr id="10" name="组合 64"/>
          <p:cNvGrpSpPr/>
          <p:nvPr/>
        </p:nvGrpSpPr>
        <p:grpSpPr>
          <a:xfrm>
            <a:off x="3143240" y="1785926"/>
            <a:ext cx="2714644" cy="3571900"/>
            <a:chOff x="2857488" y="3000372"/>
            <a:chExt cx="2786082" cy="3571900"/>
          </a:xfrm>
        </p:grpSpPr>
        <p:grpSp>
          <p:nvGrpSpPr>
            <p:cNvPr id="11" name="组合 57"/>
            <p:cNvGrpSpPr/>
            <p:nvPr/>
          </p:nvGrpSpPr>
          <p:grpSpPr>
            <a:xfrm>
              <a:off x="3214678" y="3357562"/>
              <a:ext cx="2071702" cy="3071834"/>
              <a:chOff x="3214678" y="3357562"/>
              <a:chExt cx="2071702" cy="3071834"/>
            </a:xfrm>
          </p:grpSpPr>
          <p:sp>
            <p:nvSpPr>
              <p:cNvPr id="13" name="流程图: 磁盘 12"/>
              <p:cNvSpPr/>
              <p:nvPr/>
            </p:nvSpPr>
            <p:spPr bwMode="auto">
              <a:xfrm>
                <a:off x="3214678" y="5857892"/>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6-SQL</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4" name="流程图: 磁盘 13"/>
              <p:cNvSpPr/>
              <p:nvPr/>
            </p:nvSpPr>
            <p:spPr bwMode="auto">
              <a:xfrm>
                <a:off x="3214678" y="5357826"/>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5-Errors</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5" name="流程图: 磁盘 14"/>
              <p:cNvSpPr/>
              <p:nvPr/>
            </p:nvSpPr>
            <p:spPr bwMode="auto">
              <a:xfrm>
                <a:off x="3214678" y="4857760"/>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4-Mcode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6" name="流程图: 磁盘 15"/>
              <p:cNvSpPr/>
              <p:nvPr/>
            </p:nvSpPr>
            <p:spPr bwMode="auto">
              <a:xfrm>
                <a:off x="3214678" y="4357694"/>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3-Pcode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7" name="流程图: 磁盘 16"/>
              <p:cNvSpPr/>
              <p:nvPr/>
            </p:nvSpPr>
            <p:spPr bwMode="auto">
              <a:xfrm>
                <a:off x="3214678" y="3857628"/>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2-Diana</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8" name="流程图: 磁盘 17"/>
              <p:cNvSpPr/>
              <p:nvPr/>
            </p:nvSpPr>
            <p:spPr bwMode="auto">
              <a:xfrm>
                <a:off x="3214678" y="3357562"/>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1-Source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sp>
          <p:nvSpPr>
            <p:cNvPr id="12" name="椭圆 11"/>
            <p:cNvSpPr/>
            <p:nvPr/>
          </p:nvSpPr>
          <p:spPr bwMode="auto">
            <a:xfrm>
              <a:off x="2857488" y="3000372"/>
              <a:ext cx="2786082" cy="357190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p:txBody>
        </p:sp>
      </p:grpSp>
      <p:sp>
        <p:nvSpPr>
          <p:cNvPr id="23" name="流程图: 磁盘 22"/>
          <p:cNvSpPr/>
          <p:nvPr/>
        </p:nvSpPr>
        <p:spPr bwMode="auto">
          <a:xfrm>
            <a:off x="285720" y="2714620"/>
            <a:ext cx="2286016" cy="257176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Type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Name</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Flags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Tables</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Data Block</a:t>
            </a:r>
          </a:p>
        </p:txBody>
      </p:sp>
      <p:sp>
        <p:nvSpPr>
          <p:cNvPr id="28" name="TextBox 27"/>
          <p:cNvSpPr txBox="1"/>
          <p:nvPr/>
        </p:nvSpPr>
        <p:spPr>
          <a:xfrm>
            <a:off x="6643702" y="4714884"/>
            <a:ext cx="1928826" cy="646331"/>
          </a:xfrm>
          <a:prstGeom prst="rect">
            <a:avLst/>
          </a:prstGeom>
          <a:noFill/>
        </p:spPr>
        <p:txBody>
          <a:bodyPr wrap="square" rtlCol="0">
            <a:spAutoFit/>
          </a:bodyPr>
          <a:lstStyle/>
          <a:p>
            <a:pPr algn="l"/>
            <a:r>
              <a:rPr lang="en-US" altLang="zh-CN" smtClean="0"/>
              <a:t>SQL cursor</a:t>
            </a:r>
          </a:p>
          <a:p>
            <a:pPr algn="l"/>
            <a:r>
              <a:rPr lang="zh-CN" altLang="en-US" smtClean="0"/>
              <a:t>（</a:t>
            </a:r>
            <a:r>
              <a:rPr lang="en-US" altLang="zh-CN" err="1" smtClean="0"/>
              <a:t>sql</a:t>
            </a:r>
            <a:r>
              <a:rPr lang="en-US" altLang="zh-CN" smtClean="0"/>
              <a:t> plan</a:t>
            </a:r>
            <a:r>
              <a:rPr lang="zh-CN" altLang="en-US" smtClean="0"/>
              <a:t>）</a:t>
            </a:r>
            <a:endParaRPr lang="zh-CN" altLang="en-US"/>
          </a:p>
        </p:txBody>
      </p:sp>
      <p:cxnSp>
        <p:nvCxnSpPr>
          <p:cNvPr id="29" name="肘形连接符 150"/>
          <p:cNvCxnSpPr>
            <a:stCxn id="28" idx="1"/>
            <a:endCxn id="13" idx="4"/>
          </p:cNvCxnSpPr>
          <p:nvPr/>
        </p:nvCxnSpPr>
        <p:spPr bwMode="auto">
          <a:xfrm rot="10800000">
            <a:off x="5509852" y="4929198"/>
            <a:ext cx="1133850" cy="10885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35" name="TextBox 34"/>
          <p:cNvSpPr txBox="1"/>
          <p:nvPr/>
        </p:nvSpPr>
        <p:spPr>
          <a:xfrm>
            <a:off x="6858016" y="3214686"/>
            <a:ext cx="1928826" cy="369332"/>
          </a:xfrm>
          <a:prstGeom prst="rect">
            <a:avLst/>
          </a:prstGeom>
          <a:noFill/>
        </p:spPr>
        <p:txBody>
          <a:bodyPr wrap="square" rtlCol="0">
            <a:spAutoFit/>
          </a:bodyPr>
          <a:lstStyle/>
          <a:p>
            <a:pPr algn="l"/>
            <a:r>
              <a:rPr lang="en-US" altLang="zh-CN" smtClean="0"/>
              <a:t>Procedure</a:t>
            </a:r>
            <a:endParaRPr lang="zh-CN" altLang="en-US"/>
          </a:p>
        </p:txBody>
      </p:sp>
      <p:cxnSp>
        <p:nvCxnSpPr>
          <p:cNvPr id="36" name="肘形连接符 150"/>
          <p:cNvCxnSpPr>
            <a:stCxn id="35" idx="1"/>
            <a:endCxn id="18" idx="4"/>
          </p:cNvCxnSpPr>
          <p:nvPr/>
        </p:nvCxnSpPr>
        <p:spPr bwMode="auto">
          <a:xfrm rot="10800000">
            <a:off x="5509852" y="2428868"/>
            <a:ext cx="1348164" cy="970484"/>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0" name="肘形连接符 150"/>
          <p:cNvCxnSpPr>
            <a:stCxn id="35" idx="1"/>
            <a:endCxn id="17" idx="4"/>
          </p:cNvCxnSpPr>
          <p:nvPr/>
        </p:nvCxnSpPr>
        <p:spPr bwMode="auto">
          <a:xfrm rot="10800000">
            <a:off x="5509852" y="2928934"/>
            <a:ext cx="1348164" cy="47041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2" name="肘形连接符 150"/>
          <p:cNvCxnSpPr>
            <a:stCxn id="35" idx="1"/>
            <a:endCxn id="16" idx="4"/>
          </p:cNvCxnSpPr>
          <p:nvPr/>
        </p:nvCxnSpPr>
        <p:spPr bwMode="auto">
          <a:xfrm rot="10800000" flipV="1">
            <a:off x="5509852" y="3399352"/>
            <a:ext cx="1348164" cy="2964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4" name="肘形连接符 150"/>
          <p:cNvCxnSpPr>
            <a:stCxn id="35" idx="1"/>
            <a:endCxn id="15" idx="4"/>
          </p:cNvCxnSpPr>
          <p:nvPr/>
        </p:nvCxnSpPr>
        <p:spPr bwMode="auto">
          <a:xfrm rot="10800000" flipV="1">
            <a:off x="5509852" y="3399352"/>
            <a:ext cx="1348164" cy="529714"/>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51" name="TextBox 50"/>
          <p:cNvSpPr txBox="1"/>
          <p:nvPr/>
        </p:nvSpPr>
        <p:spPr>
          <a:xfrm>
            <a:off x="357158" y="5715016"/>
            <a:ext cx="2000264" cy="369332"/>
          </a:xfrm>
          <a:prstGeom prst="rect">
            <a:avLst/>
          </a:prstGeom>
          <a:noFill/>
        </p:spPr>
        <p:txBody>
          <a:bodyPr wrap="square" rtlCol="0">
            <a:spAutoFit/>
          </a:bodyPr>
          <a:lstStyle/>
          <a:p>
            <a:r>
              <a:rPr lang="en-US" altLang="zh-CN" b="0" smtClean="0"/>
              <a:t>Heap 0-Obj</a:t>
            </a:r>
            <a:endParaRPr lang="zh-CN" altLang="en-US" b="0" smtClean="0"/>
          </a:p>
        </p:txBody>
      </p:sp>
      <p:cxnSp>
        <p:nvCxnSpPr>
          <p:cNvPr id="19" name="肘形连接符 150"/>
          <p:cNvCxnSpPr>
            <a:endCxn id="12" idx="2"/>
          </p:cNvCxnSpPr>
          <p:nvPr/>
        </p:nvCxnSpPr>
        <p:spPr bwMode="auto">
          <a:xfrm rot="5400000" flipH="1" flipV="1">
            <a:off x="1893075" y="3750471"/>
            <a:ext cx="1428760" cy="1071570"/>
          </a:xfrm>
          <a:prstGeom prst="bentConnector2">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589713"/>
            <a:ext cx="2133600" cy="268287"/>
          </a:xfrm>
          <a:prstGeom prst="rect">
            <a:avLst/>
          </a:prstGeom>
        </p:spPr>
        <p:txBody>
          <a:bodyPr/>
          <a:lstStyle/>
          <a:p>
            <a:fld id="{62F89BA8-FAC5-4552-A416-F22196287025}" type="slidenum">
              <a:rPr lang="en-US" altLang="zh-CN" smtClean="0"/>
              <a:pPr/>
              <a:t>24</a:t>
            </a:fld>
            <a:endParaRPr lang="en-US" altLang="zh-CN"/>
          </a:p>
        </p:txBody>
      </p:sp>
      <p:sp>
        <p:nvSpPr>
          <p:cNvPr id="6" name="Rectangle 17"/>
          <p:cNvSpPr>
            <a:spLocks noChangeArrowheads="1"/>
          </p:cNvSpPr>
          <p:nvPr/>
        </p:nvSpPr>
        <p:spPr bwMode="blackWhite">
          <a:xfrm>
            <a:off x="357158" y="1714488"/>
            <a:ext cx="2071702" cy="500066"/>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2400" b="0" smtClean="0"/>
              <a:t>handle</a:t>
            </a:r>
            <a:endParaRPr lang="zh-CN" altLang="zh-CN" sz="2000" b="0"/>
          </a:p>
        </p:txBody>
      </p:sp>
      <p:cxnSp>
        <p:nvCxnSpPr>
          <p:cNvPr id="8" name="肘形连接符 150"/>
          <p:cNvCxnSpPr>
            <a:stCxn id="6" idx="2"/>
            <a:endCxn id="30" idx="1"/>
          </p:cNvCxnSpPr>
          <p:nvPr/>
        </p:nvCxnSpPr>
        <p:spPr bwMode="auto">
          <a:xfrm rot="16200000" flipH="1">
            <a:off x="1160835" y="2446727"/>
            <a:ext cx="500066"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6" name="肘形连接符 150"/>
          <p:cNvCxnSpPr>
            <a:endCxn id="60" idx="2"/>
          </p:cNvCxnSpPr>
          <p:nvPr/>
        </p:nvCxnSpPr>
        <p:spPr bwMode="auto">
          <a:xfrm rot="5400000" flipH="1" flipV="1">
            <a:off x="3679025" y="2821777"/>
            <a:ext cx="428628" cy="4357718"/>
          </a:xfrm>
          <a:prstGeom prst="bentConnector4">
            <a:avLst>
              <a:gd name="adj1" fmla="val -218493"/>
              <a:gd name="adj2" fmla="val 93913"/>
            </a:avLst>
          </a:prstGeom>
          <a:solidFill>
            <a:schemeClr val="accent1"/>
          </a:solidFill>
          <a:ln w="25400" cap="flat" cmpd="sng" algn="ctr">
            <a:solidFill>
              <a:schemeClr val="tx1"/>
            </a:solidFill>
            <a:prstDash val="solid"/>
            <a:round/>
            <a:headEnd type="none" w="med" len="med"/>
            <a:tailEnd type="arrow"/>
          </a:ln>
          <a:effectLst/>
        </p:spPr>
      </p:cxnSp>
      <p:grpSp>
        <p:nvGrpSpPr>
          <p:cNvPr id="9" name="组合 64"/>
          <p:cNvGrpSpPr/>
          <p:nvPr/>
        </p:nvGrpSpPr>
        <p:grpSpPr>
          <a:xfrm>
            <a:off x="6072198" y="3000372"/>
            <a:ext cx="2714644" cy="3571900"/>
            <a:chOff x="2857488" y="3000372"/>
            <a:chExt cx="2786082" cy="3571900"/>
          </a:xfrm>
        </p:grpSpPr>
        <p:grpSp>
          <p:nvGrpSpPr>
            <p:cNvPr id="10" name="组合 57"/>
            <p:cNvGrpSpPr/>
            <p:nvPr/>
          </p:nvGrpSpPr>
          <p:grpSpPr>
            <a:xfrm>
              <a:off x="3214678" y="3357562"/>
              <a:ext cx="2071702" cy="3071834"/>
              <a:chOff x="3214678" y="3357562"/>
              <a:chExt cx="2071702" cy="3071834"/>
            </a:xfrm>
          </p:grpSpPr>
          <p:sp>
            <p:nvSpPr>
              <p:cNvPr id="53" name="流程图: 磁盘 52"/>
              <p:cNvSpPr/>
              <p:nvPr/>
            </p:nvSpPr>
            <p:spPr bwMode="auto">
              <a:xfrm>
                <a:off x="3214678" y="5857892"/>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6-SQL</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52" name="流程图: 磁盘 51"/>
              <p:cNvSpPr/>
              <p:nvPr/>
            </p:nvSpPr>
            <p:spPr bwMode="auto">
              <a:xfrm>
                <a:off x="3214678" y="5357826"/>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5-Errors</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51" name="流程图: 磁盘 50"/>
              <p:cNvSpPr/>
              <p:nvPr/>
            </p:nvSpPr>
            <p:spPr bwMode="auto">
              <a:xfrm>
                <a:off x="3214678" y="4857760"/>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4-Mcode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50" name="流程图: 磁盘 49"/>
              <p:cNvSpPr/>
              <p:nvPr/>
            </p:nvSpPr>
            <p:spPr bwMode="auto">
              <a:xfrm>
                <a:off x="3214678" y="4357694"/>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3-Pcode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49" name="流程图: 磁盘 48"/>
              <p:cNvSpPr/>
              <p:nvPr/>
            </p:nvSpPr>
            <p:spPr bwMode="auto">
              <a:xfrm>
                <a:off x="3214678" y="3857628"/>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2-Diana</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48" name="流程图: 磁盘 47"/>
              <p:cNvSpPr/>
              <p:nvPr/>
            </p:nvSpPr>
            <p:spPr bwMode="auto">
              <a:xfrm>
                <a:off x="3214678" y="3357562"/>
                <a:ext cx="2071702" cy="57150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Heap 1-Source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sp>
          <p:nvSpPr>
            <p:cNvPr id="60" name="椭圆 59"/>
            <p:cNvSpPr/>
            <p:nvPr/>
          </p:nvSpPr>
          <p:spPr bwMode="auto">
            <a:xfrm>
              <a:off x="2857488" y="3000372"/>
              <a:ext cx="2786082" cy="357190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p:txBody>
        </p:sp>
      </p:grpSp>
      <p:sp>
        <p:nvSpPr>
          <p:cNvPr id="30" name="流程图: 磁盘 29"/>
          <p:cNvSpPr/>
          <p:nvPr/>
        </p:nvSpPr>
        <p:spPr bwMode="auto">
          <a:xfrm>
            <a:off x="285720" y="2714620"/>
            <a:ext cx="2286016" cy="257176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Type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Name</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Flags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Tables</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Data Block</a:t>
            </a:r>
          </a:p>
        </p:txBody>
      </p:sp>
      <p:sp>
        <p:nvSpPr>
          <p:cNvPr id="31" name="TextBox 30"/>
          <p:cNvSpPr txBox="1"/>
          <p:nvPr/>
        </p:nvSpPr>
        <p:spPr>
          <a:xfrm>
            <a:off x="357158" y="5715016"/>
            <a:ext cx="2000264" cy="369332"/>
          </a:xfrm>
          <a:prstGeom prst="rect">
            <a:avLst/>
          </a:prstGeom>
          <a:noFill/>
        </p:spPr>
        <p:txBody>
          <a:bodyPr wrap="square" rtlCol="0">
            <a:spAutoFit/>
          </a:bodyPr>
          <a:lstStyle/>
          <a:p>
            <a:r>
              <a:rPr lang="en-US" altLang="zh-CN" b="0" smtClean="0"/>
              <a:t>Heap 0-Obj</a:t>
            </a:r>
            <a:endParaRPr lang="zh-CN" altLang="en-US" b="0" smtClean="0"/>
          </a:p>
        </p:txBody>
      </p:sp>
      <p:grpSp>
        <p:nvGrpSpPr>
          <p:cNvPr id="33" name="组合 66"/>
          <p:cNvGrpSpPr/>
          <p:nvPr/>
        </p:nvGrpSpPr>
        <p:grpSpPr>
          <a:xfrm>
            <a:off x="2786050" y="1500174"/>
            <a:ext cx="2786082" cy="3571900"/>
            <a:chOff x="214282" y="2867020"/>
            <a:chExt cx="2714644" cy="3571900"/>
          </a:xfrm>
        </p:grpSpPr>
        <p:sp>
          <p:nvSpPr>
            <p:cNvPr id="34" name="Rectangle 26"/>
            <p:cNvSpPr>
              <a:spLocks noChangeArrowheads="1"/>
            </p:cNvSpPr>
            <p:nvPr/>
          </p:nvSpPr>
          <p:spPr bwMode="blackWhite">
            <a:xfrm>
              <a:off x="500034" y="3143248"/>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Dependency table</a:t>
              </a:r>
            </a:p>
          </p:txBody>
        </p:sp>
        <p:sp>
          <p:nvSpPr>
            <p:cNvPr id="35" name="Rectangle 27"/>
            <p:cNvSpPr>
              <a:spLocks noChangeArrowheads="1"/>
            </p:cNvSpPr>
            <p:nvPr/>
          </p:nvSpPr>
          <p:spPr bwMode="blackWhite">
            <a:xfrm>
              <a:off x="500034" y="3571876"/>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Child table</a:t>
              </a:r>
            </a:p>
          </p:txBody>
        </p:sp>
        <p:sp>
          <p:nvSpPr>
            <p:cNvPr id="36" name="Rectangle 28"/>
            <p:cNvSpPr>
              <a:spLocks noChangeArrowheads="1"/>
            </p:cNvSpPr>
            <p:nvPr/>
          </p:nvSpPr>
          <p:spPr bwMode="blackWhite">
            <a:xfrm>
              <a:off x="500034" y="4000504"/>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Translation table</a:t>
              </a:r>
            </a:p>
          </p:txBody>
        </p:sp>
        <p:sp>
          <p:nvSpPr>
            <p:cNvPr id="37" name="Rectangle 29"/>
            <p:cNvSpPr>
              <a:spLocks noChangeArrowheads="1"/>
            </p:cNvSpPr>
            <p:nvPr/>
          </p:nvSpPr>
          <p:spPr bwMode="blackWhite">
            <a:xfrm>
              <a:off x="500034" y="4429132"/>
              <a:ext cx="2247888" cy="414337"/>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Authorization table</a:t>
              </a:r>
            </a:p>
          </p:txBody>
        </p:sp>
        <p:sp>
          <p:nvSpPr>
            <p:cNvPr id="38" name="Rectangle 30"/>
            <p:cNvSpPr>
              <a:spLocks noChangeArrowheads="1"/>
            </p:cNvSpPr>
            <p:nvPr/>
          </p:nvSpPr>
          <p:spPr bwMode="blackWhite">
            <a:xfrm>
              <a:off x="500034" y="4857760"/>
              <a:ext cx="2247888" cy="414337"/>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Access table</a:t>
              </a:r>
            </a:p>
          </p:txBody>
        </p:sp>
        <p:sp>
          <p:nvSpPr>
            <p:cNvPr id="39" name="Rectangle 31"/>
            <p:cNvSpPr>
              <a:spLocks noChangeArrowheads="1"/>
            </p:cNvSpPr>
            <p:nvPr/>
          </p:nvSpPr>
          <p:spPr bwMode="blackWhite">
            <a:xfrm>
              <a:off x="500034" y="5229239"/>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R-O dependency table</a:t>
              </a:r>
            </a:p>
          </p:txBody>
        </p:sp>
        <p:sp>
          <p:nvSpPr>
            <p:cNvPr id="40" name="Rectangle 32"/>
            <p:cNvSpPr>
              <a:spLocks noChangeArrowheads="1"/>
            </p:cNvSpPr>
            <p:nvPr/>
          </p:nvSpPr>
          <p:spPr bwMode="blackWhite">
            <a:xfrm>
              <a:off x="500034" y="5643578"/>
              <a:ext cx="2247888" cy="414339"/>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600" b="0">
                  <a:ea typeface="宋体" charset="-122"/>
                </a:rPr>
                <a:t>Schema name table</a:t>
              </a:r>
            </a:p>
          </p:txBody>
        </p:sp>
        <p:sp>
          <p:nvSpPr>
            <p:cNvPr id="41" name="椭圆 40"/>
            <p:cNvSpPr/>
            <p:nvPr/>
          </p:nvSpPr>
          <p:spPr bwMode="auto">
            <a:xfrm>
              <a:off x="214282" y="2867020"/>
              <a:ext cx="2714644" cy="3571900"/>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cxnSp>
        <p:nvCxnSpPr>
          <p:cNvPr id="62" name="肘形连接符 150"/>
          <p:cNvCxnSpPr>
            <a:endCxn id="41" idx="2"/>
          </p:cNvCxnSpPr>
          <p:nvPr/>
        </p:nvCxnSpPr>
        <p:spPr bwMode="auto">
          <a:xfrm rot="5400000" flipH="1" flipV="1">
            <a:off x="1607323" y="3536157"/>
            <a:ext cx="1428760" cy="928694"/>
          </a:xfrm>
          <a:prstGeom prst="bentConnector2">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1</a:t>
            </a:r>
            <a:endParaRPr lang="zh-CN" altLang="en-US"/>
          </a:p>
        </p:txBody>
      </p:sp>
      <p:sp>
        <p:nvSpPr>
          <p:cNvPr id="3" name="内容占位符 2"/>
          <p:cNvSpPr>
            <a:spLocks noGrp="1"/>
          </p:cNvSpPr>
          <p:nvPr>
            <p:ph idx="1"/>
          </p:nvPr>
        </p:nvSpPr>
        <p:spPr/>
        <p:txBody>
          <a:bodyPr/>
          <a:lstStyle/>
          <a:p>
            <a:r>
              <a:rPr lang="en-US" altLang="zh-CN" err="1" smtClean="0"/>
              <a:t>sql</a:t>
            </a:r>
            <a:r>
              <a:rPr lang="zh-CN" altLang="en-US" smtClean="0"/>
              <a:t>共享：</a:t>
            </a:r>
            <a:endParaRPr lang="en-US" altLang="zh-CN" smtClean="0"/>
          </a:p>
          <a:p>
            <a:pPr lvl="1"/>
            <a:r>
              <a:rPr lang="zh-CN" altLang="en-US" smtClean="0"/>
              <a:t>表：</a:t>
            </a:r>
            <a:endParaRPr lang="en-US" altLang="zh-CN" smtClean="0"/>
          </a:p>
          <a:p>
            <a:pPr lvl="2"/>
            <a:r>
              <a:rPr lang="en-US" altLang="zh-CN" err="1" smtClean="0"/>
              <a:t>a.test</a:t>
            </a:r>
            <a:endParaRPr lang="en-US" altLang="zh-CN" smtClean="0"/>
          </a:p>
          <a:p>
            <a:pPr lvl="1"/>
            <a:r>
              <a:rPr lang="zh-CN" altLang="en-US" smtClean="0"/>
              <a:t>用户</a:t>
            </a:r>
            <a:r>
              <a:rPr lang="en-US" altLang="zh-CN" err="1" smtClean="0"/>
              <a:t>b,c</a:t>
            </a:r>
            <a:r>
              <a:rPr lang="zh-CN" altLang="en-US" smtClean="0"/>
              <a:t>分别均执行以下</a:t>
            </a:r>
            <a:r>
              <a:rPr lang="en-US" altLang="zh-CN" err="1" smtClean="0"/>
              <a:t>sql</a:t>
            </a:r>
            <a:r>
              <a:rPr lang="zh-CN" altLang="en-US" smtClean="0"/>
              <a:t>：</a:t>
            </a:r>
            <a:endParaRPr lang="en-US" altLang="zh-CN" smtClean="0"/>
          </a:p>
          <a:p>
            <a:pPr lvl="2"/>
            <a:r>
              <a:rPr lang="en-US" altLang="zh-CN" smtClean="0"/>
              <a:t>select count(*) from </a:t>
            </a:r>
            <a:r>
              <a:rPr lang="en-US" altLang="zh-CN" err="1" smtClean="0"/>
              <a:t>a.test</a:t>
            </a:r>
            <a:r>
              <a:rPr lang="zh-CN" altLang="en-US" smtClean="0"/>
              <a:t>；</a:t>
            </a:r>
            <a:endParaRPr lang="en-US" altLang="zh-CN" smtClean="0"/>
          </a:p>
          <a:p>
            <a:pPr lvl="1"/>
            <a:endParaRPr lang="en-US" altLang="zh-CN" smtClean="0"/>
          </a:p>
          <a:p>
            <a:r>
              <a:rPr lang="en-US" altLang="zh-CN" sz="2800" smtClean="0"/>
              <a:t>alter session set events 'immediate trace name </a:t>
            </a:r>
            <a:r>
              <a:rPr lang="en-US" altLang="zh-CN" sz="2800" err="1" smtClean="0"/>
              <a:t>library_cache</a:t>
            </a:r>
            <a:r>
              <a:rPr lang="en-US" altLang="zh-CN" sz="2800" smtClean="0"/>
              <a:t> level 8';</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1</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26</a:t>
            </a:fld>
            <a:endParaRPr lang="en-US" altLang="zh-CN"/>
          </a:p>
        </p:txBody>
      </p:sp>
      <p:grpSp>
        <p:nvGrpSpPr>
          <p:cNvPr id="45" name="组合 44"/>
          <p:cNvGrpSpPr/>
          <p:nvPr/>
        </p:nvGrpSpPr>
        <p:grpSpPr>
          <a:xfrm>
            <a:off x="214282" y="2214554"/>
            <a:ext cx="2714644" cy="2857520"/>
            <a:chOff x="285720" y="1928802"/>
            <a:chExt cx="2571768" cy="3389152"/>
          </a:xfrm>
        </p:grpSpPr>
        <p:sp>
          <p:nvSpPr>
            <p:cNvPr id="8" name="Rectangle 17"/>
            <p:cNvSpPr>
              <a:spLocks noChangeArrowheads="1"/>
            </p:cNvSpPr>
            <p:nvPr/>
          </p:nvSpPr>
          <p:spPr bwMode="blackWhite">
            <a:xfrm>
              <a:off x="285720" y="1928802"/>
              <a:ext cx="2571768" cy="1270932"/>
            </a:xfrm>
            <a:prstGeom prst="rect">
              <a:avLst/>
            </a:prstGeom>
            <a:solidFill>
              <a:srgbClr val="D6ECEE"/>
            </a:solidFill>
            <a:ln w="28575">
              <a:solidFill>
                <a:srgbClr val="000000"/>
              </a:solidFill>
              <a:miter lim="800000"/>
              <a:headEnd/>
              <a:tailEnd/>
            </a:ln>
            <a:effectLst/>
          </p:spPr>
          <p:txBody>
            <a:bodyPr wrap="none" lIns="46038" tIns="46038" rIns="46038" bIns="46038" anchor="ctr"/>
            <a:lstStyle/>
            <a:p>
              <a:pPr algn="l"/>
              <a:r>
                <a:rPr lang="en-US" altLang="zh-CN" b="0" smtClean="0"/>
                <a:t>handle=68fac490</a:t>
              </a:r>
            </a:p>
            <a:p>
              <a:pPr algn="l"/>
              <a:r>
                <a:rPr lang="en-US" altLang="zh-CN" b="0" smtClean="0"/>
                <a:t>name=</a:t>
              </a:r>
            </a:p>
            <a:p>
              <a:pPr algn="l"/>
              <a:r>
                <a:rPr lang="en-US" altLang="zh-CN" sz="1600" smtClean="0"/>
                <a:t>select count(*) from </a:t>
              </a:r>
              <a:r>
                <a:rPr lang="en-US" altLang="zh-CN" sz="1600" err="1" smtClean="0"/>
                <a:t>a.test</a:t>
              </a:r>
              <a:endParaRPr lang="en-US" altLang="zh-CN" sz="1600" smtClean="0"/>
            </a:p>
            <a:p>
              <a:pPr algn="l"/>
              <a:r>
                <a:rPr lang="en-US" altLang="zh-CN" b="0" smtClean="0"/>
                <a:t>namespace=CRSR</a:t>
              </a:r>
            </a:p>
          </p:txBody>
        </p:sp>
        <p:sp>
          <p:nvSpPr>
            <p:cNvPr id="21" name="Rectangle 17"/>
            <p:cNvSpPr>
              <a:spLocks noChangeArrowheads="1"/>
            </p:cNvSpPr>
            <p:nvPr/>
          </p:nvSpPr>
          <p:spPr bwMode="blackWhite">
            <a:xfrm>
              <a:off x="285720" y="3199734"/>
              <a:ext cx="2571768" cy="211822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type=CRSR</a:t>
              </a:r>
            </a:p>
            <a:p>
              <a:pPr algn="l"/>
              <a:r>
                <a:rPr lang="en-US" altLang="zh-CN" b="0" smtClean="0"/>
                <a:t>  child#   handle</a:t>
              </a:r>
            </a:p>
            <a:p>
              <a:pPr algn="l"/>
              <a:r>
                <a:rPr lang="en-US" altLang="zh-CN" b="0" smtClean="0"/>
                <a:t>  ------ --------</a:t>
              </a:r>
            </a:p>
            <a:p>
              <a:pPr algn="l"/>
              <a:r>
                <a:rPr lang="en-US" altLang="zh-CN" b="0" smtClean="0"/>
                <a:t>       0 </a:t>
              </a:r>
              <a:r>
                <a:rPr lang="en-US" altLang="zh-CN" smtClean="0">
                  <a:solidFill>
                    <a:srgbClr val="FF0000"/>
                  </a:solidFill>
                </a:rPr>
                <a:t>68f52674</a:t>
              </a:r>
              <a:endParaRPr lang="en-US" altLang="zh-CN" smtClean="0">
                <a:solidFill>
                  <a:schemeClr val="accent2">
                    <a:lumMod val="75000"/>
                  </a:schemeClr>
                </a:solidFill>
              </a:endParaRPr>
            </a:p>
            <a:p>
              <a:pPr algn="l"/>
              <a:r>
                <a:rPr lang="en-US" altLang="zh-CN" b="0" smtClean="0"/>
                <a:t>  data#</a:t>
              </a:r>
              <a:r>
                <a:rPr lang="zh-CN" altLang="en-US" b="0" smtClean="0"/>
                <a:t>：</a:t>
              </a:r>
              <a:r>
                <a:rPr lang="en-US" altLang="zh-CN" b="0" smtClean="0"/>
                <a:t>0 </a:t>
              </a:r>
            </a:p>
          </p:txBody>
        </p:sp>
      </p:grpSp>
      <p:grpSp>
        <p:nvGrpSpPr>
          <p:cNvPr id="44" name="组合 43"/>
          <p:cNvGrpSpPr/>
          <p:nvPr/>
        </p:nvGrpSpPr>
        <p:grpSpPr>
          <a:xfrm>
            <a:off x="3357554" y="2571744"/>
            <a:ext cx="2071702" cy="2286016"/>
            <a:chOff x="3357554" y="2571744"/>
            <a:chExt cx="2000264" cy="2286016"/>
          </a:xfrm>
        </p:grpSpPr>
        <p:sp>
          <p:nvSpPr>
            <p:cNvPr id="36" name="Rectangle 17"/>
            <p:cNvSpPr>
              <a:spLocks noChangeArrowheads="1"/>
            </p:cNvSpPr>
            <p:nvPr/>
          </p:nvSpPr>
          <p:spPr bwMode="blackWhite">
            <a:xfrm>
              <a:off x="3357554" y="2571744"/>
              <a:ext cx="2000264" cy="57150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smtClean="0">
                  <a:solidFill>
                    <a:srgbClr val="FF0000"/>
                  </a:solidFill>
                </a:rPr>
                <a:t>69709e08</a:t>
              </a:r>
            </a:p>
            <a:p>
              <a:pPr algn="l"/>
              <a:r>
                <a:rPr lang="en-US" altLang="zh-CN" b="0" smtClean="0"/>
                <a:t>namespace=</a:t>
              </a:r>
              <a:r>
                <a:rPr lang="en-US" altLang="zh-CN" sz="1600" b="0" smtClean="0"/>
                <a:t>CRSR</a:t>
              </a:r>
              <a:endParaRPr lang="en-US" altLang="zh-CN" b="0" smtClean="0"/>
            </a:p>
          </p:txBody>
        </p:sp>
        <p:sp>
          <p:nvSpPr>
            <p:cNvPr id="38" name="Rectangle 17"/>
            <p:cNvSpPr>
              <a:spLocks noChangeArrowheads="1"/>
            </p:cNvSpPr>
            <p:nvPr/>
          </p:nvSpPr>
          <p:spPr bwMode="blackWhite">
            <a:xfrm>
              <a:off x="3357554" y="3143248"/>
              <a:ext cx="2000264" cy="1714512"/>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type=CRSR</a:t>
              </a:r>
            </a:p>
            <a:p>
              <a:pPr algn="l"/>
              <a:r>
                <a:rPr lang="en-US" altLang="zh-CN" b="0" err="1" smtClean="0"/>
                <a:t>dep</a:t>
              </a:r>
              <a:r>
                <a:rPr lang="en-US" altLang="zh-CN" b="0" smtClean="0"/>
                <a:t>#   handle</a:t>
              </a:r>
            </a:p>
            <a:p>
              <a:pPr algn="l"/>
              <a:r>
                <a:rPr lang="en-US" altLang="zh-CN" b="0" smtClean="0"/>
                <a:t>-------- --------</a:t>
              </a:r>
            </a:p>
            <a:p>
              <a:pPr algn="l"/>
              <a:r>
                <a:rPr lang="en-US" altLang="zh-CN" b="0" smtClean="0"/>
                <a:t>       0 </a:t>
              </a:r>
              <a:r>
                <a:rPr lang="en-US" altLang="zh-CN" b="0" smtClean="0">
                  <a:solidFill>
                    <a:srgbClr val="FF0000"/>
                  </a:solidFill>
                </a:rPr>
                <a:t>69650af4</a:t>
              </a:r>
            </a:p>
            <a:p>
              <a:pPr algn="l"/>
              <a:r>
                <a:rPr lang="en-US" altLang="zh-CN" b="0" smtClean="0"/>
                <a:t>data#</a:t>
              </a:r>
              <a:r>
                <a:rPr lang="zh-CN" altLang="en-US" b="0" smtClean="0"/>
                <a:t>：</a:t>
              </a:r>
              <a:r>
                <a:rPr lang="en-US" altLang="zh-CN" b="0" smtClean="0"/>
                <a:t>0</a:t>
              </a:r>
              <a:r>
                <a:rPr lang="zh-CN" altLang="en-US" b="0" smtClean="0"/>
                <a:t>，</a:t>
              </a:r>
              <a:r>
                <a:rPr lang="en-US" altLang="zh-CN" b="0" smtClean="0"/>
                <a:t>6</a:t>
              </a:r>
            </a:p>
          </p:txBody>
        </p:sp>
      </p:grpSp>
      <p:grpSp>
        <p:nvGrpSpPr>
          <p:cNvPr id="53" name="组合 52"/>
          <p:cNvGrpSpPr/>
          <p:nvPr/>
        </p:nvGrpSpPr>
        <p:grpSpPr>
          <a:xfrm>
            <a:off x="5929322" y="4572008"/>
            <a:ext cx="2714644" cy="1643074"/>
            <a:chOff x="3357554" y="2928934"/>
            <a:chExt cx="2000264" cy="1643074"/>
          </a:xfrm>
        </p:grpSpPr>
        <p:sp>
          <p:nvSpPr>
            <p:cNvPr id="54" name="Rectangle 17"/>
            <p:cNvSpPr>
              <a:spLocks noChangeArrowheads="1"/>
            </p:cNvSpPr>
            <p:nvPr/>
          </p:nvSpPr>
          <p:spPr bwMode="blackWhite">
            <a:xfrm>
              <a:off x="3357554" y="2928934"/>
              <a:ext cx="2000264" cy="92869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b="0" smtClean="0">
                  <a:solidFill>
                    <a:srgbClr val="FF0000"/>
                  </a:solidFill>
                </a:rPr>
                <a:t>69650af4</a:t>
              </a:r>
            </a:p>
            <a:p>
              <a:pPr algn="l"/>
              <a:r>
                <a:rPr lang="en-US" altLang="zh-CN" b="0" smtClean="0"/>
                <a:t>name=</a:t>
              </a:r>
              <a:r>
                <a:rPr lang="en-US" altLang="zh-CN" smtClean="0"/>
                <a:t>A.TEST</a:t>
              </a:r>
            </a:p>
            <a:p>
              <a:pPr algn="l"/>
              <a:r>
                <a:rPr lang="en-US" altLang="zh-CN" b="0" smtClean="0"/>
                <a:t>namespace=</a:t>
              </a:r>
              <a:r>
                <a:rPr lang="en-US" altLang="zh-CN" sz="1600" b="0" smtClean="0"/>
                <a:t>TABL/PROD/..</a:t>
              </a:r>
              <a:endParaRPr lang="en-US" altLang="zh-CN" b="0" smtClean="0"/>
            </a:p>
          </p:txBody>
        </p:sp>
        <p:sp>
          <p:nvSpPr>
            <p:cNvPr id="55" name="Rectangle 17"/>
            <p:cNvSpPr>
              <a:spLocks noChangeArrowheads="1"/>
            </p:cNvSpPr>
            <p:nvPr/>
          </p:nvSpPr>
          <p:spPr bwMode="blackWhite">
            <a:xfrm>
              <a:off x="3357554" y="3857628"/>
              <a:ext cx="2000264" cy="71438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type=TABL</a:t>
              </a:r>
            </a:p>
            <a:p>
              <a:pPr algn="l"/>
              <a:r>
                <a:rPr lang="en-US" altLang="zh-CN" b="0" smtClean="0"/>
                <a:t>data#</a:t>
              </a:r>
              <a:r>
                <a:rPr lang="zh-CN" altLang="en-US" b="0" smtClean="0"/>
                <a:t>：</a:t>
              </a:r>
              <a:r>
                <a:rPr lang="en-US" altLang="zh-CN" b="0" smtClean="0"/>
                <a:t>0</a:t>
              </a:r>
              <a:r>
                <a:rPr lang="zh-CN" altLang="en-US" b="0" smtClean="0"/>
                <a:t>，</a:t>
              </a:r>
              <a:r>
                <a:rPr lang="en-US" altLang="zh-CN" b="0" smtClean="0"/>
                <a:t>8</a:t>
              </a:r>
              <a:r>
                <a:rPr lang="zh-CN" altLang="en-US" b="0" smtClean="0"/>
                <a:t>，</a:t>
              </a:r>
              <a:r>
                <a:rPr lang="en-US" altLang="zh-CN" b="0" smtClean="0"/>
                <a:t>9</a:t>
              </a:r>
            </a:p>
          </p:txBody>
        </p:sp>
      </p:grpSp>
      <p:cxnSp>
        <p:nvCxnSpPr>
          <p:cNvPr id="62" name="肘形连接符 150"/>
          <p:cNvCxnSpPr>
            <a:endCxn id="36" idx="0"/>
          </p:cNvCxnSpPr>
          <p:nvPr/>
        </p:nvCxnSpPr>
        <p:spPr bwMode="auto">
          <a:xfrm flipV="1">
            <a:off x="1928794" y="2571744"/>
            <a:ext cx="2464611" cy="1857388"/>
          </a:xfrm>
          <a:prstGeom prst="bentConnector4">
            <a:avLst>
              <a:gd name="adj1" fmla="val 48135"/>
              <a:gd name="adj2" fmla="val 112308"/>
            </a:avLst>
          </a:prstGeom>
          <a:solidFill>
            <a:schemeClr val="accent1"/>
          </a:solidFill>
          <a:ln w="25400" cap="flat" cmpd="sng" algn="ctr">
            <a:solidFill>
              <a:srgbClr val="FF0000"/>
            </a:solidFill>
            <a:prstDash val="solid"/>
            <a:round/>
            <a:headEnd type="none" w="med" len="med"/>
            <a:tailEnd type="arrow"/>
          </a:ln>
          <a:effectLst/>
        </p:spPr>
      </p:cxnSp>
      <p:cxnSp>
        <p:nvCxnSpPr>
          <p:cNvPr id="72" name="肘形连接符 150"/>
          <p:cNvCxnSpPr>
            <a:endCxn id="54" idx="0"/>
          </p:cNvCxnSpPr>
          <p:nvPr/>
        </p:nvCxnSpPr>
        <p:spPr bwMode="auto">
          <a:xfrm>
            <a:off x="5072066" y="4286256"/>
            <a:ext cx="2214578" cy="285752"/>
          </a:xfrm>
          <a:prstGeom prst="bentConnector2">
            <a:avLst/>
          </a:prstGeom>
          <a:solidFill>
            <a:schemeClr val="accent1"/>
          </a:solidFill>
          <a:ln w="25400" cap="flat" cmpd="sng" algn="ctr">
            <a:solidFill>
              <a:srgbClr val="FF0000"/>
            </a:solidFill>
            <a:prstDash val="solid"/>
            <a:round/>
            <a:headEnd type="none" w="med" len="med"/>
            <a:tailEnd type="arrow"/>
          </a:ln>
          <a:effectLst/>
        </p:spPr>
      </p:cxnSp>
      <p:sp>
        <p:nvSpPr>
          <p:cNvPr id="88" name="TextBox 87"/>
          <p:cNvSpPr txBox="1"/>
          <p:nvPr/>
        </p:nvSpPr>
        <p:spPr>
          <a:xfrm>
            <a:off x="357158" y="1857364"/>
            <a:ext cx="2000264" cy="369332"/>
          </a:xfrm>
          <a:prstGeom prst="rect">
            <a:avLst/>
          </a:prstGeom>
          <a:noFill/>
        </p:spPr>
        <p:txBody>
          <a:bodyPr wrap="square" rtlCol="0">
            <a:spAutoFit/>
          </a:bodyPr>
          <a:lstStyle/>
          <a:p>
            <a:r>
              <a:rPr lang="en-US" altLang="zh-CN" b="0" smtClean="0"/>
              <a:t>Handle</a:t>
            </a:r>
            <a:endParaRPr lang="zh-CN" altLang="en-US" b="0" smtClean="0"/>
          </a:p>
        </p:txBody>
      </p:sp>
      <p:sp>
        <p:nvSpPr>
          <p:cNvPr id="89" name="TextBox 88"/>
          <p:cNvSpPr txBox="1"/>
          <p:nvPr/>
        </p:nvSpPr>
        <p:spPr>
          <a:xfrm>
            <a:off x="428596" y="5072074"/>
            <a:ext cx="2000264" cy="369332"/>
          </a:xfrm>
          <a:prstGeom prst="rect">
            <a:avLst/>
          </a:prstGeom>
          <a:noFill/>
        </p:spPr>
        <p:txBody>
          <a:bodyPr wrap="square" rtlCol="0">
            <a:spAutoFit/>
          </a:bodyPr>
          <a:lstStyle/>
          <a:p>
            <a:r>
              <a:rPr lang="en-US" altLang="zh-CN" b="0" smtClean="0"/>
              <a:t>Heap 0</a:t>
            </a:r>
            <a:endParaRPr lang="zh-CN" altLang="en-US" b="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2</a:t>
            </a:r>
            <a:endParaRPr lang="zh-CN" altLang="en-US"/>
          </a:p>
        </p:txBody>
      </p:sp>
      <p:sp>
        <p:nvSpPr>
          <p:cNvPr id="3" name="内容占位符 2"/>
          <p:cNvSpPr>
            <a:spLocks noGrp="1"/>
          </p:cNvSpPr>
          <p:nvPr>
            <p:ph idx="1"/>
          </p:nvPr>
        </p:nvSpPr>
        <p:spPr/>
        <p:txBody>
          <a:bodyPr/>
          <a:lstStyle/>
          <a:p>
            <a:r>
              <a:rPr lang="en-US" altLang="zh-CN" err="1" smtClean="0"/>
              <a:t>sql</a:t>
            </a:r>
            <a:r>
              <a:rPr lang="zh-CN" altLang="en-US" smtClean="0"/>
              <a:t>不共享：</a:t>
            </a:r>
            <a:endParaRPr lang="en-US" altLang="zh-CN" smtClean="0"/>
          </a:p>
          <a:p>
            <a:pPr lvl="1"/>
            <a:r>
              <a:rPr lang="zh-CN" altLang="en-US" smtClean="0"/>
              <a:t>表：</a:t>
            </a:r>
            <a:endParaRPr lang="en-US" altLang="zh-CN" smtClean="0"/>
          </a:p>
          <a:p>
            <a:pPr lvl="2"/>
            <a:r>
              <a:rPr lang="en-US" altLang="zh-CN" err="1" smtClean="0"/>
              <a:t>a.test</a:t>
            </a:r>
            <a:r>
              <a:rPr lang="zh-CN" altLang="en-US" smtClean="0"/>
              <a:t>；</a:t>
            </a:r>
            <a:r>
              <a:rPr lang="en-US" altLang="zh-CN" err="1" smtClean="0"/>
              <a:t>b.test</a:t>
            </a:r>
            <a:endParaRPr lang="en-US" altLang="zh-CN" smtClean="0"/>
          </a:p>
          <a:p>
            <a:pPr lvl="1"/>
            <a:r>
              <a:rPr lang="zh-CN" altLang="en-US" smtClean="0"/>
              <a:t>公用同义词</a:t>
            </a:r>
            <a:r>
              <a:rPr lang="en-US" altLang="zh-CN" smtClean="0"/>
              <a:t>:</a:t>
            </a:r>
          </a:p>
          <a:p>
            <a:pPr lvl="2"/>
            <a:r>
              <a:rPr lang="en-US" altLang="zh-CN" smtClean="0"/>
              <a:t>test </a:t>
            </a:r>
            <a:r>
              <a:rPr lang="zh-CN" altLang="en-US" smtClean="0"/>
              <a:t>指向</a:t>
            </a:r>
            <a:r>
              <a:rPr lang="en-US" altLang="zh-CN" smtClean="0"/>
              <a:t> </a:t>
            </a:r>
            <a:r>
              <a:rPr lang="en-US" altLang="zh-CN" err="1" smtClean="0"/>
              <a:t>a.test</a:t>
            </a:r>
            <a:endParaRPr lang="en-US" altLang="zh-CN" smtClean="0"/>
          </a:p>
          <a:p>
            <a:pPr lvl="1"/>
            <a:r>
              <a:rPr lang="zh-CN" altLang="en-US" smtClean="0"/>
              <a:t>用户</a:t>
            </a:r>
            <a:r>
              <a:rPr lang="en-US" altLang="zh-CN" err="1" smtClean="0"/>
              <a:t>a,b,c</a:t>
            </a:r>
            <a:r>
              <a:rPr lang="zh-CN" altLang="en-US" smtClean="0"/>
              <a:t>均执行以下</a:t>
            </a:r>
            <a:r>
              <a:rPr lang="en-US" altLang="zh-CN" err="1" smtClean="0"/>
              <a:t>sql</a:t>
            </a:r>
            <a:r>
              <a:rPr lang="zh-CN" altLang="en-US" smtClean="0"/>
              <a:t>：</a:t>
            </a:r>
            <a:endParaRPr lang="en-US" altLang="zh-CN" smtClean="0"/>
          </a:p>
          <a:p>
            <a:pPr lvl="2"/>
            <a:r>
              <a:rPr lang="en-US" altLang="zh-CN" smtClean="0"/>
              <a:t>select count(*) from test;</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2</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28</a:t>
            </a:fld>
            <a:endParaRPr lang="en-US" altLang="zh-CN"/>
          </a:p>
        </p:txBody>
      </p:sp>
      <p:grpSp>
        <p:nvGrpSpPr>
          <p:cNvPr id="6" name="组合 44"/>
          <p:cNvGrpSpPr/>
          <p:nvPr/>
        </p:nvGrpSpPr>
        <p:grpSpPr>
          <a:xfrm>
            <a:off x="214282" y="2214554"/>
            <a:ext cx="2500330" cy="2857520"/>
            <a:chOff x="285720" y="1928802"/>
            <a:chExt cx="2571768" cy="3389152"/>
          </a:xfrm>
        </p:grpSpPr>
        <p:sp>
          <p:nvSpPr>
            <p:cNvPr id="8" name="Rectangle 17"/>
            <p:cNvSpPr>
              <a:spLocks noChangeArrowheads="1"/>
            </p:cNvSpPr>
            <p:nvPr/>
          </p:nvSpPr>
          <p:spPr bwMode="blackWhite">
            <a:xfrm>
              <a:off x="285720" y="1928802"/>
              <a:ext cx="2571768" cy="1270932"/>
            </a:xfrm>
            <a:prstGeom prst="rect">
              <a:avLst/>
            </a:prstGeom>
            <a:solidFill>
              <a:srgbClr val="D6ECEE"/>
            </a:solidFill>
            <a:ln w="28575">
              <a:solidFill>
                <a:srgbClr val="000000"/>
              </a:solidFill>
              <a:miter lim="800000"/>
              <a:headEnd/>
              <a:tailEnd/>
            </a:ln>
            <a:effectLst/>
          </p:spPr>
          <p:txBody>
            <a:bodyPr wrap="none" lIns="46038" tIns="46038" rIns="46038" bIns="46038" anchor="ctr"/>
            <a:lstStyle/>
            <a:p>
              <a:pPr algn="l"/>
              <a:r>
                <a:rPr lang="en-US" altLang="zh-CN" b="0" smtClean="0"/>
                <a:t>handle=697142a4</a:t>
              </a:r>
            </a:p>
            <a:p>
              <a:pPr algn="l"/>
              <a:r>
                <a:rPr lang="en-US" altLang="zh-CN" b="0" smtClean="0"/>
                <a:t>name=</a:t>
              </a:r>
            </a:p>
            <a:p>
              <a:pPr algn="l"/>
              <a:r>
                <a:rPr lang="en-US" altLang="zh-CN" sz="1600" smtClean="0"/>
                <a:t>select count(*) from test</a:t>
              </a:r>
            </a:p>
            <a:p>
              <a:pPr algn="l"/>
              <a:r>
                <a:rPr lang="en-US" altLang="zh-CN" b="0" smtClean="0"/>
                <a:t>namespace=CRSR</a:t>
              </a:r>
            </a:p>
          </p:txBody>
        </p:sp>
        <p:sp>
          <p:nvSpPr>
            <p:cNvPr id="21" name="Rectangle 17"/>
            <p:cNvSpPr>
              <a:spLocks noChangeArrowheads="1"/>
            </p:cNvSpPr>
            <p:nvPr/>
          </p:nvSpPr>
          <p:spPr bwMode="blackWhite">
            <a:xfrm>
              <a:off x="285720" y="3199734"/>
              <a:ext cx="2571768" cy="211822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type=CRSR</a:t>
              </a:r>
            </a:p>
            <a:p>
              <a:pPr algn="l"/>
              <a:r>
                <a:rPr lang="en-US" altLang="zh-CN" b="0" smtClean="0"/>
                <a:t>  child#   handle</a:t>
              </a:r>
            </a:p>
            <a:p>
              <a:pPr algn="l"/>
              <a:r>
                <a:rPr lang="en-US" altLang="zh-CN" b="0" smtClean="0"/>
                <a:t>  ------ --------</a:t>
              </a:r>
            </a:p>
            <a:p>
              <a:pPr algn="l"/>
              <a:r>
                <a:rPr lang="en-US" altLang="zh-CN" b="0" smtClean="0"/>
                <a:t>       0 </a:t>
              </a:r>
              <a:r>
                <a:rPr lang="en-US" altLang="zh-CN" smtClean="0">
                  <a:solidFill>
                    <a:srgbClr val="FF0000"/>
                  </a:solidFill>
                </a:rPr>
                <a:t>69709e08</a:t>
              </a:r>
            </a:p>
            <a:p>
              <a:pPr algn="l"/>
              <a:r>
                <a:rPr lang="en-US" altLang="zh-CN" b="0" smtClean="0"/>
                <a:t>       1 </a:t>
              </a:r>
              <a:r>
                <a:rPr lang="en-US" altLang="zh-CN" smtClean="0">
                  <a:solidFill>
                    <a:schemeClr val="accent2">
                      <a:lumMod val="75000"/>
                    </a:schemeClr>
                  </a:solidFill>
                </a:rPr>
                <a:t>69709658</a:t>
              </a:r>
            </a:p>
            <a:p>
              <a:pPr algn="l"/>
              <a:r>
                <a:rPr lang="en-US" altLang="zh-CN" b="0" smtClean="0"/>
                <a:t>  data#</a:t>
              </a:r>
              <a:r>
                <a:rPr lang="zh-CN" altLang="en-US" b="0" smtClean="0"/>
                <a:t>：</a:t>
              </a:r>
              <a:r>
                <a:rPr lang="en-US" altLang="zh-CN" b="0" smtClean="0"/>
                <a:t>0 </a:t>
              </a:r>
            </a:p>
          </p:txBody>
        </p:sp>
      </p:grpSp>
      <p:grpSp>
        <p:nvGrpSpPr>
          <p:cNvPr id="7" name="组合 43"/>
          <p:cNvGrpSpPr/>
          <p:nvPr/>
        </p:nvGrpSpPr>
        <p:grpSpPr>
          <a:xfrm>
            <a:off x="3000364" y="1571612"/>
            <a:ext cx="2071702" cy="2286016"/>
            <a:chOff x="3357554" y="2571744"/>
            <a:chExt cx="2000264" cy="2286016"/>
          </a:xfrm>
        </p:grpSpPr>
        <p:sp>
          <p:nvSpPr>
            <p:cNvPr id="36" name="Rectangle 17"/>
            <p:cNvSpPr>
              <a:spLocks noChangeArrowheads="1"/>
            </p:cNvSpPr>
            <p:nvPr/>
          </p:nvSpPr>
          <p:spPr bwMode="blackWhite">
            <a:xfrm>
              <a:off x="3357554" y="2571744"/>
              <a:ext cx="2000264" cy="57150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smtClean="0">
                  <a:solidFill>
                    <a:srgbClr val="FF0000"/>
                  </a:solidFill>
                </a:rPr>
                <a:t>69709e08</a:t>
              </a:r>
            </a:p>
            <a:p>
              <a:pPr algn="l"/>
              <a:r>
                <a:rPr lang="en-US" altLang="zh-CN" b="0" smtClean="0"/>
                <a:t>namespace=</a:t>
              </a:r>
              <a:r>
                <a:rPr lang="en-US" altLang="zh-CN" sz="1600" b="0" smtClean="0"/>
                <a:t>CRSR</a:t>
              </a:r>
              <a:endParaRPr lang="en-US" altLang="zh-CN" b="0" smtClean="0"/>
            </a:p>
          </p:txBody>
        </p:sp>
        <p:sp>
          <p:nvSpPr>
            <p:cNvPr id="38" name="Rectangle 17"/>
            <p:cNvSpPr>
              <a:spLocks noChangeArrowheads="1"/>
            </p:cNvSpPr>
            <p:nvPr/>
          </p:nvSpPr>
          <p:spPr bwMode="blackWhite">
            <a:xfrm>
              <a:off x="3357554" y="3143248"/>
              <a:ext cx="2000264" cy="1714512"/>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type=CRSR</a:t>
              </a:r>
            </a:p>
            <a:p>
              <a:pPr algn="l"/>
              <a:r>
                <a:rPr lang="en-US" altLang="zh-CN" b="0" err="1" smtClean="0"/>
                <a:t>dep</a:t>
              </a:r>
              <a:r>
                <a:rPr lang="en-US" altLang="zh-CN" b="0" smtClean="0"/>
                <a:t>#   handle</a:t>
              </a:r>
            </a:p>
            <a:p>
              <a:pPr algn="l"/>
              <a:r>
                <a:rPr lang="en-US" altLang="zh-CN" b="0" smtClean="0"/>
                <a:t>-------- --------</a:t>
              </a:r>
            </a:p>
            <a:p>
              <a:pPr algn="l"/>
              <a:r>
                <a:rPr lang="en-US" altLang="zh-CN" b="0" smtClean="0"/>
                <a:t>       0 </a:t>
              </a:r>
              <a:r>
                <a:rPr lang="en-US" altLang="zh-CN" b="0" smtClean="0">
                  <a:solidFill>
                    <a:srgbClr val="FF0000"/>
                  </a:solidFill>
                </a:rPr>
                <a:t>697085b4</a:t>
              </a:r>
            </a:p>
            <a:p>
              <a:pPr algn="l"/>
              <a:r>
                <a:rPr lang="en-US" altLang="zh-CN" b="0" smtClean="0"/>
                <a:t>       1 </a:t>
              </a:r>
              <a:r>
                <a:rPr lang="en-US" altLang="zh-CN" b="0" smtClean="0">
                  <a:solidFill>
                    <a:srgbClr val="FF0000"/>
                  </a:solidFill>
                </a:rPr>
                <a:t>68f85d34</a:t>
              </a:r>
            </a:p>
            <a:p>
              <a:pPr algn="l"/>
              <a:r>
                <a:rPr lang="en-US" altLang="zh-CN" b="0" smtClean="0"/>
                <a:t>data#</a:t>
              </a:r>
              <a:r>
                <a:rPr lang="zh-CN" altLang="en-US" b="0" smtClean="0"/>
                <a:t>：</a:t>
              </a:r>
              <a:r>
                <a:rPr lang="en-US" altLang="zh-CN" b="0" smtClean="0"/>
                <a:t>0</a:t>
              </a:r>
              <a:r>
                <a:rPr lang="zh-CN" altLang="en-US" b="0" smtClean="0"/>
                <a:t>，</a:t>
              </a:r>
              <a:r>
                <a:rPr lang="en-US" altLang="zh-CN" b="0" smtClean="0"/>
                <a:t>6</a:t>
              </a:r>
            </a:p>
          </p:txBody>
        </p:sp>
      </p:grpSp>
      <p:grpSp>
        <p:nvGrpSpPr>
          <p:cNvPr id="9" name="组合 49"/>
          <p:cNvGrpSpPr/>
          <p:nvPr/>
        </p:nvGrpSpPr>
        <p:grpSpPr>
          <a:xfrm>
            <a:off x="3071802" y="4357695"/>
            <a:ext cx="2000264" cy="2000263"/>
            <a:chOff x="3357554" y="2571744"/>
            <a:chExt cx="2000264" cy="2049051"/>
          </a:xfrm>
        </p:grpSpPr>
        <p:sp>
          <p:nvSpPr>
            <p:cNvPr id="51" name="Rectangle 17"/>
            <p:cNvSpPr>
              <a:spLocks noChangeArrowheads="1"/>
            </p:cNvSpPr>
            <p:nvPr/>
          </p:nvSpPr>
          <p:spPr bwMode="blackWhite">
            <a:xfrm>
              <a:off x="3357554" y="2571744"/>
              <a:ext cx="2000264" cy="57150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smtClean="0">
                  <a:solidFill>
                    <a:srgbClr val="FFFF00"/>
                  </a:solidFill>
                </a:rPr>
                <a:t> </a:t>
              </a:r>
              <a:r>
                <a:rPr lang="en-US" altLang="zh-CN" smtClean="0">
                  <a:solidFill>
                    <a:schemeClr val="accent2">
                      <a:lumMod val="75000"/>
                    </a:schemeClr>
                  </a:solidFill>
                </a:rPr>
                <a:t>69709658</a:t>
              </a:r>
            </a:p>
            <a:p>
              <a:pPr algn="l"/>
              <a:r>
                <a:rPr lang="en-US" altLang="zh-CN" b="0" smtClean="0"/>
                <a:t>namespace=</a:t>
              </a:r>
              <a:r>
                <a:rPr lang="en-US" altLang="zh-CN" sz="1600" b="0" smtClean="0"/>
                <a:t>CRSR</a:t>
              </a:r>
              <a:endParaRPr lang="en-US" altLang="zh-CN" b="0" smtClean="0"/>
            </a:p>
          </p:txBody>
        </p:sp>
        <p:sp>
          <p:nvSpPr>
            <p:cNvPr id="52" name="Rectangle 17"/>
            <p:cNvSpPr>
              <a:spLocks noChangeArrowheads="1"/>
            </p:cNvSpPr>
            <p:nvPr/>
          </p:nvSpPr>
          <p:spPr bwMode="blackWhite">
            <a:xfrm>
              <a:off x="3357554" y="3143248"/>
              <a:ext cx="2000264" cy="1477547"/>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type=CRSR</a:t>
              </a:r>
            </a:p>
            <a:p>
              <a:pPr algn="l"/>
              <a:r>
                <a:rPr lang="en-US" altLang="zh-CN" b="0" err="1" smtClean="0"/>
                <a:t>dep</a:t>
              </a:r>
              <a:r>
                <a:rPr lang="en-US" altLang="zh-CN" b="0" smtClean="0"/>
                <a:t>#   handle</a:t>
              </a:r>
            </a:p>
            <a:p>
              <a:pPr algn="l"/>
              <a:r>
                <a:rPr lang="en-US" altLang="zh-CN" b="0" smtClean="0"/>
                <a:t>-------- --------</a:t>
              </a:r>
            </a:p>
            <a:p>
              <a:pPr algn="l"/>
              <a:r>
                <a:rPr lang="en-US" altLang="zh-CN" b="0" smtClean="0"/>
                <a:t>       0 </a:t>
              </a:r>
              <a:r>
                <a:rPr lang="en-US" altLang="zh-CN" b="0" smtClean="0">
                  <a:solidFill>
                    <a:schemeClr val="accent2"/>
                  </a:solidFill>
                </a:rPr>
                <a:t>68b92e24</a:t>
              </a:r>
            </a:p>
            <a:p>
              <a:pPr algn="l"/>
              <a:r>
                <a:rPr lang="en-US" altLang="zh-CN" b="0" smtClean="0"/>
                <a:t>data#</a:t>
              </a:r>
              <a:r>
                <a:rPr lang="zh-CN" altLang="en-US" b="0" smtClean="0"/>
                <a:t>：</a:t>
              </a:r>
              <a:r>
                <a:rPr lang="en-US" altLang="zh-CN" b="0" smtClean="0"/>
                <a:t>0</a:t>
              </a:r>
              <a:r>
                <a:rPr lang="zh-CN" altLang="en-US" b="0" smtClean="0"/>
                <a:t>，</a:t>
              </a:r>
              <a:r>
                <a:rPr lang="en-US" altLang="zh-CN" b="0" smtClean="0"/>
                <a:t>6</a:t>
              </a:r>
            </a:p>
          </p:txBody>
        </p:sp>
      </p:grpSp>
      <p:grpSp>
        <p:nvGrpSpPr>
          <p:cNvPr id="10" name="组合 52"/>
          <p:cNvGrpSpPr/>
          <p:nvPr/>
        </p:nvGrpSpPr>
        <p:grpSpPr>
          <a:xfrm>
            <a:off x="5822989" y="928670"/>
            <a:ext cx="2714644" cy="1643074"/>
            <a:chOff x="3357554" y="2928934"/>
            <a:chExt cx="2000264" cy="1643074"/>
          </a:xfrm>
        </p:grpSpPr>
        <p:sp>
          <p:nvSpPr>
            <p:cNvPr id="54" name="Rectangle 17"/>
            <p:cNvSpPr>
              <a:spLocks noChangeArrowheads="1"/>
            </p:cNvSpPr>
            <p:nvPr/>
          </p:nvSpPr>
          <p:spPr bwMode="blackWhite">
            <a:xfrm>
              <a:off x="3357554" y="2928934"/>
              <a:ext cx="2000264" cy="92869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b="0" smtClean="0">
                  <a:solidFill>
                    <a:srgbClr val="FF0000"/>
                  </a:solidFill>
                </a:rPr>
                <a:t>697085b4</a:t>
              </a:r>
            </a:p>
            <a:p>
              <a:pPr algn="l"/>
              <a:r>
                <a:rPr lang="en-US" altLang="zh-CN" b="0" smtClean="0"/>
                <a:t>name=</a:t>
              </a:r>
              <a:r>
                <a:rPr lang="en-US" altLang="zh-CN" smtClean="0"/>
                <a:t>A.TEST</a:t>
              </a:r>
            </a:p>
            <a:p>
              <a:pPr algn="l"/>
              <a:r>
                <a:rPr lang="en-US" altLang="zh-CN" b="0" smtClean="0"/>
                <a:t>namespace=</a:t>
              </a:r>
              <a:r>
                <a:rPr lang="en-US" altLang="zh-CN" sz="1600" b="0" smtClean="0"/>
                <a:t>TABL/PROD/..</a:t>
              </a:r>
              <a:endParaRPr lang="en-US" altLang="zh-CN" b="0" smtClean="0"/>
            </a:p>
          </p:txBody>
        </p:sp>
        <p:sp>
          <p:nvSpPr>
            <p:cNvPr id="55" name="Rectangle 17"/>
            <p:cNvSpPr>
              <a:spLocks noChangeArrowheads="1"/>
            </p:cNvSpPr>
            <p:nvPr/>
          </p:nvSpPr>
          <p:spPr bwMode="blackWhite">
            <a:xfrm>
              <a:off x="3357554" y="3857628"/>
              <a:ext cx="2000264" cy="71438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type=TABL</a:t>
              </a:r>
            </a:p>
            <a:p>
              <a:pPr algn="l"/>
              <a:r>
                <a:rPr lang="en-US" altLang="zh-CN" b="0" smtClean="0"/>
                <a:t>data#</a:t>
              </a:r>
              <a:r>
                <a:rPr lang="zh-CN" altLang="en-US" b="0" smtClean="0"/>
                <a:t>：</a:t>
              </a:r>
              <a:r>
                <a:rPr lang="en-US" altLang="zh-CN" b="0" smtClean="0"/>
                <a:t>0</a:t>
              </a:r>
              <a:r>
                <a:rPr lang="zh-CN" altLang="en-US" b="0" smtClean="0"/>
                <a:t>，</a:t>
              </a:r>
              <a:r>
                <a:rPr lang="en-US" altLang="zh-CN" b="0" smtClean="0"/>
                <a:t>8</a:t>
              </a:r>
              <a:r>
                <a:rPr lang="zh-CN" altLang="en-US" b="0" smtClean="0"/>
                <a:t>，</a:t>
              </a:r>
              <a:r>
                <a:rPr lang="en-US" altLang="zh-CN" b="0" smtClean="0"/>
                <a:t>9</a:t>
              </a:r>
            </a:p>
          </p:txBody>
        </p:sp>
      </p:grpSp>
      <p:grpSp>
        <p:nvGrpSpPr>
          <p:cNvPr id="11" name="组合 55"/>
          <p:cNvGrpSpPr/>
          <p:nvPr/>
        </p:nvGrpSpPr>
        <p:grpSpPr>
          <a:xfrm>
            <a:off x="5822989" y="2857496"/>
            <a:ext cx="2714644" cy="1643074"/>
            <a:chOff x="3357554" y="2928934"/>
            <a:chExt cx="2000265" cy="1643074"/>
          </a:xfrm>
        </p:grpSpPr>
        <p:sp>
          <p:nvSpPr>
            <p:cNvPr id="57" name="Rectangle 17"/>
            <p:cNvSpPr>
              <a:spLocks noChangeArrowheads="1"/>
            </p:cNvSpPr>
            <p:nvPr/>
          </p:nvSpPr>
          <p:spPr bwMode="blackWhite">
            <a:xfrm>
              <a:off x="3357555" y="2928934"/>
              <a:ext cx="2000264" cy="92869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b="0" smtClean="0">
                  <a:solidFill>
                    <a:srgbClr val="FF0000"/>
                  </a:solidFill>
                </a:rPr>
                <a:t>68f85d34</a:t>
              </a:r>
            </a:p>
            <a:p>
              <a:pPr algn="l"/>
              <a:r>
                <a:rPr lang="en-US" altLang="zh-CN" b="0" smtClean="0"/>
                <a:t>name= </a:t>
              </a:r>
              <a:r>
                <a:rPr lang="en-US" altLang="zh-CN" smtClean="0"/>
                <a:t>PUBLIC.TEST</a:t>
              </a:r>
            </a:p>
            <a:p>
              <a:pPr algn="l"/>
              <a:r>
                <a:rPr lang="en-US" altLang="zh-CN" b="0" smtClean="0"/>
                <a:t>namespace=</a:t>
              </a:r>
              <a:r>
                <a:rPr lang="en-US" altLang="zh-CN" sz="1600" b="0" smtClean="0"/>
                <a:t>TABL/PROD/..</a:t>
              </a:r>
              <a:endParaRPr lang="en-US" altLang="zh-CN" b="0" smtClean="0"/>
            </a:p>
          </p:txBody>
        </p:sp>
        <p:sp>
          <p:nvSpPr>
            <p:cNvPr id="58" name="Rectangle 17"/>
            <p:cNvSpPr>
              <a:spLocks noChangeArrowheads="1"/>
            </p:cNvSpPr>
            <p:nvPr/>
          </p:nvSpPr>
          <p:spPr bwMode="blackWhite">
            <a:xfrm>
              <a:off x="3357554" y="3857628"/>
              <a:ext cx="2000264" cy="71438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type=SYNM</a:t>
              </a:r>
            </a:p>
            <a:p>
              <a:pPr algn="l"/>
              <a:r>
                <a:rPr lang="en-US" altLang="zh-CN" b="0" smtClean="0"/>
                <a:t>data#</a:t>
              </a:r>
              <a:r>
                <a:rPr lang="zh-CN" altLang="en-US" b="0" smtClean="0"/>
                <a:t>：</a:t>
              </a:r>
              <a:r>
                <a:rPr lang="en-US" altLang="zh-CN" b="0" smtClean="0"/>
                <a:t>0</a:t>
              </a:r>
            </a:p>
          </p:txBody>
        </p:sp>
      </p:grpSp>
      <p:grpSp>
        <p:nvGrpSpPr>
          <p:cNvPr id="12" name="组合 58"/>
          <p:cNvGrpSpPr/>
          <p:nvPr/>
        </p:nvGrpSpPr>
        <p:grpSpPr>
          <a:xfrm>
            <a:off x="5822989" y="4857760"/>
            <a:ext cx="2714644" cy="1643074"/>
            <a:chOff x="3357554" y="2928934"/>
            <a:chExt cx="2000264" cy="1643074"/>
          </a:xfrm>
        </p:grpSpPr>
        <p:sp>
          <p:nvSpPr>
            <p:cNvPr id="60" name="Rectangle 17"/>
            <p:cNvSpPr>
              <a:spLocks noChangeArrowheads="1"/>
            </p:cNvSpPr>
            <p:nvPr/>
          </p:nvSpPr>
          <p:spPr bwMode="blackWhite">
            <a:xfrm>
              <a:off x="3357554" y="2928934"/>
              <a:ext cx="2000264" cy="928694"/>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a:t>
              </a:r>
              <a:r>
                <a:rPr lang="en-US" altLang="zh-CN" b="0" smtClean="0">
                  <a:solidFill>
                    <a:schemeClr val="accent2"/>
                  </a:solidFill>
                </a:rPr>
                <a:t>68b92e24</a:t>
              </a:r>
              <a:endParaRPr lang="en-US" altLang="zh-CN" b="0" smtClean="0">
                <a:solidFill>
                  <a:srgbClr val="FF0000"/>
                </a:solidFill>
              </a:endParaRPr>
            </a:p>
            <a:p>
              <a:pPr algn="l"/>
              <a:r>
                <a:rPr lang="en-US" altLang="zh-CN" b="0" smtClean="0"/>
                <a:t>name=</a:t>
              </a:r>
              <a:r>
                <a:rPr lang="en-US" altLang="zh-CN" smtClean="0"/>
                <a:t>B.TEST</a:t>
              </a:r>
            </a:p>
            <a:p>
              <a:pPr algn="l"/>
              <a:r>
                <a:rPr lang="en-US" altLang="zh-CN" b="0" smtClean="0"/>
                <a:t>namespace=</a:t>
              </a:r>
              <a:r>
                <a:rPr lang="en-US" altLang="zh-CN" sz="1600" b="0" smtClean="0"/>
                <a:t>TABL/PROD/..</a:t>
              </a:r>
              <a:endParaRPr lang="en-US" altLang="zh-CN" b="0" smtClean="0"/>
            </a:p>
          </p:txBody>
        </p:sp>
        <p:sp>
          <p:nvSpPr>
            <p:cNvPr id="61" name="Rectangle 17"/>
            <p:cNvSpPr>
              <a:spLocks noChangeArrowheads="1"/>
            </p:cNvSpPr>
            <p:nvPr/>
          </p:nvSpPr>
          <p:spPr bwMode="blackWhite">
            <a:xfrm>
              <a:off x="3357554" y="3857628"/>
              <a:ext cx="2000264" cy="714380"/>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type=TABL</a:t>
              </a:r>
            </a:p>
            <a:p>
              <a:pPr algn="l"/>
              <a:r>
                <a:rPr lang="en-US" altLang="zh-CN" b="0" smtClean="0"/>
                <a:t>data#</a:t>
              </a:r>
              <a:r>
                <a:rPr lang="zh-CN" altLang="en-US" b="0" smtClean="0"/>
                <a:t>：</a:t>
              </a:r>
              <a:r>
                <a:rPr lang="en-US" altLang="zh-CN" b="0" smtClean="0"/>
                <a:t>0</a:t>
              </a:r>
              <a:r>
                <a:rPr lang="zh-CN" altLang="en-US" b="0" smtClean="0"/>
                <a:t>，</a:t>
              </a:r>
              <a:r>
                <a:rPr lang="en-US" altLang="zh-CN" b="0" smtClean="0"/>
                <a:t>8</a:t>
              </a:r>
            </a:p>
          </p:txBody>
        </p:sp>
      </p:grpSp>
      <p:cxnSp>
        <p:nvCxnSpPr>
          <p:cNvPr id="62" name="肘形连接符 150"/>
          <p:cNvCxnSpPr>
            <a:endCxn id="36" idx="0"/>
          </p:cNvCxnSpPr>
          <p:nvPr/>
        </p:nvCxnSpPr>
        <p:spPr bwMode="auto">
          <a:xfrm rot="5400000" flipH="1" flipV="1">
            <a:off x="1660901" y="1768067"/>
            <a:ext cx="2571768" cy="2178859"/>
          </a:xfrm>
          <a:prstGeom prst="bentConnector3">
            <a:avLst>
              <a:gd name="adj1" fmla="val 108889"/>
            </a:avLst>
          </a:prstGeom>
          <a:solidFill>
            <a:schemeClr val="accent1"/>
          </a:solidFill>
          <a:ln w="25400" cap="flat" cmpd="sng" algn="ctr">
            <a:solidFill>
              <a:srgbClr val="FF0000"/>
            </a:solidFill>
            <a:prstDash val="solid"/>
            <a:round/>
            <a:headEnd type="none" w="med" len="med"/>
            <a:tailEnd type="arrow"/>
          </a:ln>
          <a:effectLst/>
        </p:spPr>
      </p:cxnSp>
      <p:cxnSp>
        <p:nvCxnSpPr>
          <p:cNvPr id="68" name="肘形连接符 150"/>
          <p:cNvCxnSpPr>
            <a:endCxn id="57" idx="0"/>
          </p:cNvCxnSpPr>
          <p:nvPr/>
        </p:nvCxnSpPr>
        <p:spPr bwMode="auto">
          <a:xfrm flipV="1">
            <a:off x="4608543" y="2857496"/>
            <a:ext cx="2571768" cy="571504"/>
          </a:xfrm>
          <a:prstGeom prst="bentConnector4">
            <a:avLst>
              <a:gd name="adj1" fmla="val 34507"/>
              <a:gd name="adj2" fmla="val 140000"/>
            </a:avLst>
          </a:prstGeom>
          <a:solidFill>
            <a:schemeClr val="accent1"/>
          </a:solidFill>
          <a:ln w="25400" cap="flat" cmpd="sng" algn="ctr">
            <a:solidFill>
              <a:srgbClr val="FF0000"/>
            </a:solidFill>
            <a:prstDash val="solid"/>
            <a:round/>
            <a:headEnd type="none" w="med" len="med"/>
            <a:tailEnd type="arrow"/>
          </a:ln>
          <a:effectLst/>
        </p:spPr>
      </p:cxnSp>
      <p:cxnSp>
        <p:nvCxnSpPr>
          <p:cNvPr id="72" name="肘形连接符 150"/>
          <p:cNvCxnSpPr>
            <a:endCxn id="54" idx="0"/>
          </p:cNvCxnSpPr>
          <p:nvPr/>
        </p:nvCxnSpPr>
        <p:spPr bwMode="auto">
          <a:xfrm flipV="1">
            <a:off x="4679981" y="928670"/>
            <a:ext cx="2500330" cy="2143140"/>
          </a:xfrm>
          <a:prstGeom prst="bentConnector4">
            <a:avLst>
              <a:gd name="adj1" fmla="val 22857"/>
              <a:gd name="adj2" fmla="val 110667"/>
            </a:avLst>
          </a:prstGeom>
          <a:solidFill>
            <a:schemeClr val="accent1"/>
          </a:solidFill>
          <a:ln w="25400" cap="flat" cmpd="sng" algn="ctr">
            <a:solidFill>
              <a:srgbClr val="FF0000"/>
            </a:solidFill>
            <a:prstDash val="solid"/>
            <a:round/>
            <a:headEnd type="none" w="med" len="med"/>
            <a:tailEnd type="arrow"/>
          </a:ln>
          <a:effectLst/>
        </p:spPr>
      </p:cxnSp>
      <p:cxnSp>
        <p:nvCxnSpPr>
          <p:cNvPr id="81" name="肘形连接符 150"/>
          <p:cNvCxnSpPr>
            <a:endCxn id="51" idx="0"/>
          </p:cNvCxnSpPr>
          <p:nvPr/>
        </p:nvCxnSpPr>
        <p:spPr bwMode="auto">
          <a:xfrm flipV="1">
            <a:off x="1928794" y="4357695"/>
            <a:ext cx="2143140" cy="285751"/>
          </a:xfrm>
          <a:prstGeom prst="bentConnector4">
            <a:avLst>
              <a:gd name="adj1" fmla="val 26667"/>
              <a:gd name="adj2" fmla="val 180000"/>
            </a:avLst>
          </a:prstGeom>
          <a:solidFill>
            <a:schemeClr val="accent1"/>
          </a:solidFill>
          <a:ln w="25400" cap="flat" cmpd="sng" algn="ctr">
            <a:solidFill>
              <a:schemeClr val="accent2"/>
            </a:solidFill>
            <a:prstDash val="solid"/>
            <a:round/>
            <a:headEnd type="none" w="med" len="med"/>
            <a:tailEnd type="arrow"/>
          </a:ln>
          <a:effectLst/>
        </p:spPr>
      </p:cxnSp>
      <p:cxnSp>
        <p:nvCxnSpPr>
          <p:cNvPr id="85" name="肘形连接符 150"/>
          <p:cNvCxnSpPr>
            <a:endCxn id="60" idx="0"/>
          </p:cNvCxnSpPr>
          <p:nvPr/>
        </p:nvCxnSpPr>
        <p:spPr bwMode="auto">
          <a:xfrm flipV="1">
            <a:off x="4714876" y="4857760"/>
            <a:ext cx="2465435" cy="1071571"/>
          </a:xfrm>
          <a:prstGeom prst="bentConnector4">
            <a:avLst>
              <a:gd name="adj1" fmla="val 22473"/>
              <a:gd name="adj2" fmla="val 121333"/>
            </a:avLst>
          </a:prstGeom>
          <a:solidFill>
            <a:schemeClr val="accent1"/>
          </a:solidFill>
          <a:ln w="25400" cap="flat" cmpd="sng" algn="ctr">
            <a:solidFill>
              <a:schemeClr val="accent2"/>
            </a:solidFill>
            <a:prstDash val="solid"/>
            <a:round/>
            <a:headEnd type="none" w="med" len="med"/>
            <a:tailEnd type="arrow"/>
          </a:ln>
          <a:effectLst/>
        </p:spPr>
      </p:cxnSp>
      <p:sp>
        <p:nvSpPr>
          <p:cNvPr id="88" name="TextBox 87"/>
          <p:cNvSpPr txBox="1"/>
          <p:nvPr/>
        </p:nvSpPr>
        <p:spPr>
          <a:xfrm>
            <a:off x="357158" y="1857364"/>
            <a:ext cx="2000264" cy="369332"/>
          </a:xfrm>
          <a:prstGeom prst="rect">
            <a:avLst/>
          </a:prstGeom>
          <a:noFill/>
        </p:spPr>
        <p:txBody>
          <a:bodyPr wrap="square" rtlCol="0">
            <a:spAutoFit/>
          </a:bodyPr>
          <a:lstStyle/>
          <a:p>
            <a:r>
              <a:rPr lang="en-US" altLang="zh-CN" b="0" smtClean="0"/>
              <a:t>Handle</a:t>
            </a:r>
            <a:endParaRPr lang="zh-CN" altLang="en-US" b="0" smtClean="0"/>
          </a:p>
        </p:txBody>
      </p:sp>
      <p:sp>
        <p:nvSpPr>
          <p:cNvPr id="89" name="TextBox 88"/>
          <p:cNvSpPr txBox="1"/>
          <p:nvPr/>
        </p:nvSpPr>
        <p:spPr>
          <a:xfrm>
            <a:off x="428596" y="5072074"/>
            <a:ext cx="2000264" cy="369332"/>
          </a:xfrm>
          <a:prstGeom prst="rect">
            <a:avLst/>
          </a:prstGeom>
          <a:noFill/>
        </p:spPr>
        <p:txBody>
          <a:bodyPr wrap="square" rtlCol="0">
            <a:spAutoFit/>
          </a:bodyPr>
          <a:lstStyle/>
          <a:p>
            <a:r>
              <a:rPr lang="en-US" altLang="zh-CN" b="0" smtClean="0"/>
              <a:t>Heap 0</a:t>
            </a:r>
            <a:endParaRPr lang="zh-CN" altLang="en-US" b="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3</a:t>
            </a:r>
            <a:endParaRPr lang="zh-CN" altLang="en-US"/>
          </a:p>
        </p:txBody>
      </p:sp>
      <p:sp>
        <p:nvSpPr>
          <p:cNvPr id="3" name="内容占位符 2"/>
          <p:cNvSpPr>
            <a:spLocks noGrp="1"/>
          </p:cNvSpPr>
          <p:nvPr>
            <p:ph idx="1"/>
          </p:nvPr>
        </p:nvSpPr>
        <p:spPr/>
        <p:txBody>
          <a:bodyPr/>
          <a:lstStyle/>
          <a:p>
            <a:r>
              <a:rPr lang="zh-CN" altLang="en-US" smtClean="0"/>
              <a:t>表：</a:t>
            </a:r>
            <a:endParaRPr lang="en-US" altLang="zh-CN" smtClean="0"/>
          </a:p>
          <a:p>
            <a:pPr lvl="1"/>
            <a:r>
              <a:rPr lang="en-US" altLang="zh-CN" err="1" smtClean="0"/>
              <a:t>a.test</a:t>
            </a:r>
            <a:r>
              <a:rPr lang="zh-CN" altLang="en-US" smtClean="0"/>
              <a:t>（</a:t>
            </a:r>
            <a:r>
              <a:rPr lang="en-US" altLang="zh-CN" smtClean="0"/>
              <a:t>c1 number,c2  varchar2(100)</a:t>
            </a:r>
            <a:r>
              <a:rPr lang="zh-CN" altLang="en-US" smtClean="0"/>
              <a:t>）</a:t>
            </a:r>
            <a:endParaRPr lang="en-US" altLang="zh-CN" smtClean="0"/>
          </a:p>
          <a:p>
            <a:pPr lvl="1"/>
            <a:r>
              <a:rPr lang="en-US" altLang="zh-CN" smtClean="0"/>
              <a:t>partition by hash(c1) partitions 8</a:t>
            </a:r>
          </a:p>
          <a:p>
            <a:r>
              <a:rPr lang="en-US" altLang="zh-CN" err="1" smtClean="0"/>
              <a:t>cursor_sharing</a:t>
            </a:r>
            <a:r>
              <a:rPr lang="en-US" altLang="zh-CN" smtClean="0"/>
              <a:t>=similar</a:t>
            </a:r>
          </a:p>
          <a:p>
            <a:r>
              <a:rPr lang="en-US" altLang="zh-CN" smtClean="0"/>
              <a:t>sql1</a:t>
            </a:r>
            <a:r>
              <a:rPr lang="zh-CN" altLang="en-US" smtClean="0"/>
              <a:t>：</a:t>
            </a:r>
            <a:endParaRPr lang="en-US" altLang="zh-CN" smtClean="0"/>
          </a:p>
          <a:p>
            <a:pPr lvl="1"/>
            <a:r>
              <a:rPr lang="en-US" altLang="zh-CN" smtClean="0"/>
              <a:t>select * from </a:t>
            </a:r>
            <a:r>
              <a:rPr lang="en-US" altLang="zh-CN" err="1" smtClean="0"/>
              <a:t>a.test</a:t>
            </a:r>
            <a:r>
              <a:rPr lang="en-US" altLang="zh-CN" smtClean="0"/>
              <a:t> where c1=1..5;</a:t>
            </a:r>
          </a:p>
          <a:p>
            <a:r>
              <a:rPr lang="en-US" altLang="zh-CN" smtClean="0"/>
              <a:t>sql2</a:t>
            </a:r>
            <a:r>
              <a:rPr lang="zh-CN" altLang="en-US" smtClean="0"/>
              <a:t>：</a:t>
            </a:r>
            <a:endParaRPr lang="en-US" altLang="zh-CN" smtClean="0"/>
          </a:p>
          <a:p>
            <a:pPr lvl="1"/>
            <a:r>
              <a:rPr lang="en-US" altLang="zh-CN" smtClean="0"/>
              <a:t>select * from </a:t>
            </a:r>
            <a:r>
              <a:rPr lang="en-US" altLang="zh-CN" err="1" smtClean="0"/>
              <a:t>a.test</a:t>
            </a:r>
            <a:r>
              <a:rPr lang="en-US" altLang="zh-CN" smtClean="0"/>
              <a:t> where c2=‘1’..’5’;</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t>row cache</a:t>
            </a:r>
          </a:p>
          <a:p>
            <a:pPr lvl="2"/>
            <a:r>
              <a:rPr lang="en-US" altLang="zh-CN" smtClean="0"/>
              <a:t>library cache</a:t>
            </a:r>
          </a:p>
          <a:p>
            <a:pPr lvl="1"/>
            <a:r>
              <a:rPr lang="en-US" altLang="zh-CN" smtClean="0"/>
              <a:t>pga</a:t>
            </a:r>
          </a:p>
          <a:p>
            <a:pPr lvl="1"/>
            <a:r>
              <a:rPr lang="en-US" altLang="zh-CN" smtClean="0"/>
              <a:t>buffer cache</a:t>
            </a:r>
          </a:p>
          <a:p>
            <a:pPr lvl="1"/>
            <a:r>
              <a:rPr lang="en-US" altLang="zh-CN" smtClean="0"/>
              <a:t>redo log</a:t>
            </a:r>
          </a:p>
          <a:p>
            <a:pPr lvl="1"/>
            <a:r>
              <a:rPr lang="en-US" altLang="zh-CN" smtClean="0"/>
              <a:t>checkpoint</a:t>
            </a:r>
          </a:p>
          <a:p>
            <a:pPr lvl="1"/>
            <a:r>
              <a:rPr lang="en-US" altLang="zh-CN" smtClean="0"/>
              <a:t>instance recovery</a:t>
            </a: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LCO</a:t>
            </a:r>
            <a:r>
              <a:rPr lang="zh-CN" altLang="en-US" smtClean="0"/>
              <a:t>例</a:t>
            </a:r>
            <a:r>
              <a:rPr lang="en-US" altLang="zh-CN" smtClean="0"/>
              <a:t>3</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30</a:t>
            </a:fld>
            <a:endParaRPr lang="en-US" altLang="zh-CN"/>
          </a:p>
        </p:txBody>
      </p:sp>
      <p:grpSp>
        <p:nvGrpSpPr>
          <p:cNvPr id="6" name="组合 44"/>
          <p:cNvGrpSpPr/>
          <p:nvPr/>
        </p:nvGrpSpPr>
        <p:grpSpPr>
          <a:xfrm>
            <a:off x="428596" y="3000372"/>
            <a:ext cx="2428892" cy="2786082"/>
            <a:chOff x="285720" y="2352446"/>
            <a:chExt cx="2571768" cy="3304423"/>
          </a:xfrm>
        </p:grpSpPr>
        <p:sp>
          <p:nvSpPr>
            <p:cNvPr id="8" name="Rectangle 17"/>
            <p:cNvSpPr>
              <a:spLocks noChangeArrowheads="1"/>
            </p:cNvSpPr>
            <p:nvPr/>
          </p:nvSpPr>
          <p:spPr bwMode="blackWhite">
            <a:xfrm>
              <a:off x="285720" y="2352446"/>
              <a:ext cx="2571768" cy="847288"/>
            </a:xfrm>
            <a:prstGeom prst="rect">
              <a:avLst/>
            </a:prstGeom>
            <a:solidFill>
              <a:srgbClr val="D6ECEE"/>
            </a:solidFill>
            <a:ln w="28575">
              <a:solidFill>
                <a:srgbClr val="000000"/>
              </a:solidFill>
              <a:miter lim="800000"/>
              <a:headEnd/>
              <a:tailEnd/>
            </a:ln>
            <a:effectLst/>
          </p:spPr>
          <p:txBody>
            <a:bodyPr wrap="none" lIns="46038" tIns="46038" rIns="46038" bIns="46038" anchor="ctr"/>
            <a:lstStyle/>
            <a:p>
              <a:pPr algn="l"/>
              <a:r>
                <a:rPr lang="en-US" altLang="zh-CN" sz="1600" smtClean="0"/>
                <a:t>select * from </a:t>
              </a:r>
              <a:r>
                <a:rPr lang="en-US" altLang="zh-CN" sz="1600" err="1" smtClean="0"/>
                <a:t>a.test</a:t>
              </a:r>
              <a:r>
                <a:rPr lang="en-US" altLang="zh-CN" sz="1600" smtClean="0"/>
                <a:t> </a:t>
              </a:r>
            </a:p>
            <a:p>
              <a:pPr algn="l"/>
              <a:r>
                <a:rPr lang="en-US" altLang="zh-CN" sz="1600" smtClean="0"/>
                <a:t>where c1=:"SYS_B_0“</a:t>
              </a:r>
            </a:p>
          </p:txBody>
        </p:sp>
        <p:sp>
          <p:nvSpPr>
            <p:cNvPr id="21" name="Rectangle 17"/>
            <p:cNvSpPr>
              <a:spLocks noChangeArrowheads="1"/>
            </p:cNvSpPr>
            <p:nvPr/>
          </p:nvSpPr>
          <p:spPr bwMode="blackWhite">
            <a:xfrm>
              <a:off x="285720" y="3199734"/>
              <a:ext cx="2571768" cy="2457135"/>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child#   handle</a:t>
              </a:r>
            </a:p>
            <a:p>
              <a:pPr algn="l"/>
              <a:r>
                <a:rPr lang="en-US" altLang="zh-CN" b="0" smtClean="0"/>
                <a:t>------ --------</a:t>
              </a:r>
            </a:p>
            <a:p>
              <a:pPr algn="l"/>
              <a:r>
                <a:rPr lang="en-US" altLang="zh-CN" b="0" smtClean="0"/>
                <a:t>     0 695b5508</a:t>
              </a:r>
            </a:p>
            <a:p>
              <a:pPr algn="l"/>
              <a:r>
                <a:rPr lang="en-US" altLang="zh-CN" b="0" smtClean="0"/>
                <a:t>     1 69670920</a:t>
              </a:r>
            </a:p>
            <a:p>
              <a:pPr algn="l"/>
              <a:r>
                <a:rPr lang="en-US" altLang="zh-CN" b="0" smtClean="0"/>
                <a:t>     2 695c6bc4</a:t>
              </a:r>
            </a:p>
            <a:p>
              <a:pPr algn="l"/>
              <a:r>
                <a:rPr lang="en-US" altLang="zh-CN" b="0" smtClean="0"/>
                <a:t>     3 695d0bc0</a:t>
              </a:r>
            </a:p>
            <a:p>
              <a:pPr algn="l"/>
              <a:r>
                <a:rPr lang="en-US" altLang="zh-CN" b="0" smtClean="0"/>
                <a:t>     4 69615bdc</a:t>
              </a:r>
            </a:p>
          </p:txBody>
        </p:sp>
      </p:grpSp>
      <p:grpSp>
        <p:nvGrpSpPr>
          <p:cNvPr id="10" name="组合 52"/>
          <p:cNvGrpSpPr/>
          <p:nvPr/>
        </p:nvGrpSpPr>
        <p:grpSpPr>
          <a:xfrm>
            <a:off x="6072198" y="4929198"/>
            <a:ext cx="2714644" cy="1571636"/>
            <a:chOff x="3357554" y="2857496"/>
            <a:chExt cx="2000264" cy="1571636"/>
          </a:xfrm>
        </p:grpSpPr>
        <p:sp>
          <p:nvSpPr>
            <p:cNvPr id="54" name="Rectangle 17"/>
            <p:cNvSpPr>
              <a:spLocks noChangeArrowheads="1"/>
            </p:cNvSpPr>
            <p:nvPr/>
          </p:nvSpPr>
          <p:spPr bwMode="blackWhite">
            <a:xfrm>
              <a:off x="3357554" y="2857496"/>
              <a:ext cx="2000264" cy="1000132"/>
            </a:xfrm>
            <a:prstGeom prst="rect">
              <a:avLst/>
            </a:prstGeom>
            <a:solidFill>
              <a:srgbClr val="D3EBED"/>
            </a:solidFill>
            <a:ln w="28575">
              <a:solidFill>
                <a:srgbClr val="000000"/>
              </a:solidFill>
              <a:miter lim="800000"/>
              <a:headEnd/>
              <a:tailEnd/>
            </a:ln>
            <a:effectLst/>
          </p:spPr>
          <p:txBody>
            <a:bodyPr wrap="none" lIns="46038" tIns="46038" rIns="46038" bIns="46038" anchor="ctr"/>
            <a:lstStyle/>
            <a:p>
              <a:pPr algn="l"/>
              <a:r>
                <a:rPr lang="en-US" altLang="zh-CN" b="0" smtClean="0"/>
                <a:t>handle=69653c68</a:t>
              </a:r>
              <a:endParaRPr lang="en-US" altLang="zh-CN" b="0" smtClean="0">
                <a:solidFill>
                  <a:srgbClr val="FF0000"/>
                </a:solidFill>
              </a:endParaRPr>
            </a:p>
            <a:p>
              <a:pPr algn="l"/>
              <a:r>
                <a:rPr lang="en-US" altLang="zh-CN" b="0" smtClean="0"/>
                <a:t>name=</a:t>
              </a:r>
              <a:r>
                <a:rPr lang="en-US" altLang="zh-CN" smtClean="0"/>
                <a:t>A.TEST</a:t>
              </a:r>
            </a:p>
            <a:p>
              <a:pPr algn="l"/>
              <a:r>
                <a:rPr lang="en-US" altLang="zh-CN" b="0" smtClean="0"/>
                <a:t>namespace=</a:t>
              </a:r>
              <a:r>
                <a:rPr lang="en-US" altLang="zh-CN" sz="1600" b="0" smtClean="0"/>
                <a:t>TABL/PROD/..</a:t>
              </a:r>
              <a:endParaRPr lang="en-US" altLang="zh-CN" b="0" smtClean="0"/>
            </a:p>
          </p:txBody>
        </p:sp>
        <p:sp>
          <p:nvSpPr>
            <p:cNvPr id="55" name="Rectangle 17"/>
            <p:cNvSpPr>
              <a:spLocks noChangeArrowheads="1"/>
            </p:cNvSpPr>
            <p:nvPr/>
          </p:nvSpPr>
          <p:spPr bwMode="blackWhite">
            <a:xfrm>
              <a:off x="3357554" y="3857628"/>
              <a:ext cx="2000264" cy="571504"/>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 type=TABL</a:t>
              </a:r>
            </a:p>
          </p:txBody>
        </p:sp>
      </p:grpSp>
      <p:cxnSp>
        <p:nvCxnSpPr>
          <p:cNvPr id="62" name="肘形连接符 150"/>
          <p:cNvCxnSpPr>
            <a:stCxn id="21" idx="2"/>
            <a:endCxn id="39" idx="1"/>
          </p:cNvCxnSpPr>
          <p:nvPr/>
        </p:nvCxnSpPr>
        <p:spPr bwMode="auto">
          <a:xfrm rot="5400000" flipH="1" flipV="1">
            <a:off x="2798192" y="4512712"/>
            <a:ext cx="118592" cy="2428892"/>
          </a:xfrm>
          <a:prstGeom prst="bentConnector4">
            <a:avLst>
              <a:gd name="adj1" fmla="val -192762"/>
              <a:gd name="adj2" fmla="val 75000"/>
            </a:avLst>
          </a:prstGeom>
          <a:solidFill>
            <a:schemeClr val="accent1"/>
          </a:solidFill>
          <a:ln w="25400" cap="flat" cmpd="sng" algn="ctr">
            <a:solidFill>
              <a:srgbClr val="FF0000"/>
            </a:solidFill>
            <a:prstDash val="solid"/>
            <a:round/>
            <a:headEnd type="none" w="med" len="med"/>
            <a:tailEnd type="arrow"/>
          </a:ln>
          <a:effectLst/>
        </p:spPr>
      </p:cxnSp>
      <p:graphicFrame>
        <p:nvGraphicFramePr>
          <p:cNvPr id="31" name="表格 30"/>
          <p:cNvGraphicFramePr>
            <a:graphicFrameLocks noGrp="1"/>
          </p:cNvGraphicFramePr>
          <p:nvPr/>
        </p:nvGraphicFramePr>
        <p:xfrm>
          <a:off x="785786" y="1714488"/>
          <a:ext cx="7429552" cy="940038"/>
        </p:xfrm>
        <a:graphic>
          <a:graphicData uri="http://schemas.openxmlformats.org/drawingml/2006/table">
            <a:tbl>
              <a:tblPr/>
              <a:tblGrid>
                <a:gridCol w="5000660"/>
                <a:gridCol w="2428892"/>
              </a:tblGrid>
              <a:tr h="285752">
                <a:tc>
                  <a:txBody>
                    <a:bodyPr/>
                    <a:lstStyle/>
                    <a:p>
                      <a:pPr algn="ctr" fontAlgn="ctr"/>
                      <a:r>
                        <a:rPr lang="en-US" sz="2000" b="0" i="0" u="none" strike="noStrike">
                          <a:solidFill>
                            <a:srgbClr val="000000"/>
                          </a:solidFill>
                          <a:latin typeface="+mn-lt"/>
                          <a:ea typeface="华文细黑" pitchFamily="2" charset="-122"/>
                        </a:rPr>
                        <a:t>SQL_TEXT</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ea typeface="华文细黑" pitchFamily="2" charset="-122"/>
                        </a:rPr>
                        <a:t>VERSION_COUNT</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592">
                <a:tc>
                  <a:txBody>
                    <a:bodyPr/>
                    <a:lstStyle/>
                    <a:p>
                      <a:pPr algn="ctr" fontAlgn="ctr"/>
                      <a:r>
                        <a:rPr lang="en-US" sz="2000" b="0" i="0" u="none" strike="noStrike">
                          <a:solidFill>
                            <a:srgbClr val="000000"/>
                          </a:solidFill>
                          <a:latin typeface="+mn-lt"/>
                          <a:ea typeface="华文细黑" pitchFamily="2" charset="-122"/>
                        </a:rPr>
                        <a:t>select * from a.test where c1=:"SYS_B_0"  </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0000"/>
                          </a:solidFill>
                          <a:latin typeface="+mn-lt"/>
                          <a:ea typeface="华文细黑" pitchFamily="2" charset="-122"/>
                        </a:rPr>
                        <a:t>5</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4">
                <a:tc>
                  <a:txBody>
                    <a:bodyPr/>
                    <a:lstStyle/>
                    <a:p>
                      <a:pPr algn="ctr" fontAlgn="ctr"/>
                      <a:r>
                        <a:rPr lang="en-US" sz="2000" b="0" i="0" u="none" strike="noStrike">
                          <a:solidFill>
                            <a:srgbClr val="000000"/>
                          </a:solidFill>
                          <a:latin typeface="+mn-lt"/>
                          <a:ea typeface="华文细黑" pitchFamily="2" charset="-122"/>
                        </a:rPr>
                        <a:t>select * from </a:t>
                      </a:r>
                      <a:r>
                        <a:rPr lang="en-US" sz="2000" b="0" i="0" u="none" strike="noStrike" err="1">
                          <a:solidFill>
                            <a:srgbClr val="000000"/>
                          </a:solidFill>
                          <a:latin typeface="+mn-lt"/>
                          <a:ea typeface="华文细黑" pitchFamily="2" charset="-122"/>
                        </a:rPr>
                        <a:t>a.test</a:t>
                      </a:r>
                      <a:r>
                        <a:rPr lang="en-US" sz="2000" b="0" i="0" u="none" strike="noStrike">
                          <a:solidFill>
                            <a:srgbClr val="000000"/>
                          </a:solidFill>
                          <a:latin typeface="+mn-lt"/>
                          <a:ea typeface="华文细黑" pitchFamily="2" charset="-122"/>
                        </a:rPr>
                        <a:t> where c2=:"SYS_B_0"  </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0000"/>
                          </a:solidFill>
                          <a:latin typeface="+mn-lt"/>
                          <a:ea typeface="华文细黑" pitchFamily="2" charset="-122"/>
                        </a:rPr>
                        <a:t>1</a:t>
                      </a:r>
                    </a:p>
                  </a:txBody>
                  <a:tcPr marL="8546" marR="8546" marT="8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2" name="组合 44"/>
          <p:cNvGrpSpPr/>
          <p:nvPr/>
        </p:nvGrpSpPr>
        <p:grpSpPr>
          <a:xfrm>
            <a:off x="3571868" y="3000372"/>
            <a:ext cx="2428892" cy="1643074"/>
            <a:chOff x="285720" y="2352446"/>
            <a:chExt cx="2571768" cy="1948762"/>
          </a:xfrm>
        </p:grpSpPr>
        <p:sp>
          <p:nvSpPr>
            <p:cNvPr id="33" name="Rectangle 17"/>
            <p:cNvSpPr>
              <a:spLocks noChangeArrowheads="1"/>
            </p:cNvSpPr>
            <p:nvPr/>
          </p:nvSpPr>
          <p:spPr bwMode="blackWhite">
            <a:xfrm>
              <a:off x="285720" y="2352446"/>
              <a:ext cx="2571768" cy="847288"/>
            </a:xfrm>
            <a:prstGeom prst="rect">
              <a:avLst/>
            </a:prstGeom>
            <a:solidFill>
              <a:srgbClr val="D6ECEE"/>
            </a:solidFill>
            <a:ln w="28575">
              <a:solidFill>
                <a:srgbClr val="000000"/>
              </a:solidFill>
              <a:miter lim="800000"/>
              <a:headEnd/>
              <a:tailEnd/>
            </a:ln>
            <a:effectLst/>
          </p:spPr>
          <p:txBody>
            <a:bodyPr wrap="none" lIns="46038" tIns="46038" rIns="46038" bIns="46038" anchor="ctr"/>
            <a:lstStyle/>
            <a:p>
              <a:pPr algn="l"/>
              <a:r>
                <a:rPr lang="en-US" altLang="zh-CN" sz="1600" smtClean="0"/>
                <a:t>select * from </a:t>
              </a:r>
              <a:r>
                <a:rPr lang="en-US" altLang="zh-CN" sz="1600" err="1" smtClean="0"/>
                <a:t>a.test</a:t>
              </a:r>
              <a:r>
                <a:rPr lang="en-US" altLang="zh-CN" sz="1600" smtClean="0"/>
                <a:t> </a:t>
              </a:r>
            </a:p>
            <a:p>
              <a:pPr algn="l"/>
              <a:r>
                <a:rPr lang="en-US" altLang="zh-CN" sz="1600" smtClean="0"/>
                <a:t>where c2=:"SYS_B_0“</a:t>
              </a:r>
            </a:p>
          </p:txBody>
        </p:sp>
        <p:sp>
          <p:nvSpPr>
            <p:cNvPr id="34" name="Rectangle 17"/>
            <p:cNvSpPr>
              <a:spLocks noChangeArrowheads="1"/>
            </p:cNvSpPr>
            <p:nvPr/>
          </p:nvSpPr>
          <p:spPr bwMode="blackWhite">
            <a:xfrm>
              <a:off x="285720" y="3199734"/>
              <a:ext cx="2571768" cy="1101474"/>
            </a:xfrm>
            <a:prstGeom prst="rect">
              <a:avLst/>
            </a:prstGeom>
            <a:solidFill>
              <a:schemeClr val="bg1"/>
            </a:solidFill>
            <a:ln w="28575">
              <a:solidFill>
                <a:srgbClr val="000000"/>
              </a:solidFill>
              <a:miter lim="800000"/>
              <a:headEnd/>
              <a:tailEnd/>
            </a:ln>
            <a:effectLst/>
          </p:spPr>
          <p:txBody>
            <a:bodyPr wrap="none" lIns="46038" tIns="46038" rIns="46038" bIns="46038" anchor="ctr"/>
            <a:lstStyle/>
            <a:p>
              <a:pPr algn="l"/>
              <a:r>
                <a:rPr lang="en-US" altLang="zh-CN" b="0" smtClean="0"/>
                <a:t>child#   handle</a:t>
              </a:r>
            </a:p>
            <a:p>
              <a:pPr algn="l"/>
              <a:r>
                <a:rPr lang="en-US" altLang="zh-CN" b="0" smtClean="0"/>
                <a:t>------ --------</a:t>
              </a:r>
            </a:p>
            <a:p>
              <a:pPr algn="l"/>
              <a:r>
                <a:rPr lang="en-US" altLang="zh-CN" b="0" smtClean="0"/>
                <a:t>     0 692e44f4</a:t>
              </a:r>
            </a:p>
          </p:txBody>
        </p:sp>
      </p:grpSp>
      <p:sp>
        <p:nvSpPr>
          <p:cNvPr id="39" name="TextBox 38"/>
          <p:cNvSpPr txBox="1"/>
          <p:nvPr/>
        </p:nvSpPr>
        <p:spPr>
          <a:xfrm>
            <a:off x="4071934" y="4929198"/>
            <a:ext cx="714380" cy="1477328"/>
          </a:xfrm>
          <a:prstGeom prst="rect">
            <a:avLst/>
          </a:prstGeom>
          <a:noFill/>
          <a:ln>
            <a:solidFill>
              <a:schemeClr val="tx1"/>
            </a:solidFill>
          </a:ln>
        </p:spPr>
        <p:txBody>
          <a:bodyPr wrap="square" rtlCol="0">
            <a:spAutoFit/>
          </a:bodyPr>
          <a:lstStyle/>
          <a:p>
            <a:r>
              <a:rPr lang="en-US" altLang="zh-CN" smtClean="0"/>
              <a:t>…</a:t>
            </a:r>
          </a:p>
          <a:p>
            <a:r>
              <a:rPr lang="en-US" altLang="zh-CN" smtClean="0"/>
              <a:t>…</a:t>
            </a:r>
          </a:p>
          <a:p>
            <a:r>
              <a:rPr lang="en-US" altLang="zh-CN" smtClean="0"/>
              <a:t>…</a:t>
            </a:r>
          </a:p>
          <a:p>
            <a:r>
              <a:rPr lang="en-US" altLang="zh-CN" smtClean="0"/>
              <a:t>…</a:t>
            </a:r>
          </a:p>
          <a:p>
            <a:r>
              <a:rPr lang="en-US" altLang="zh-CN" smtClean="0"/>
              <a:t>…</a:t>
            </a:r>
          </a:p>
        </p:txBody>
      </p:sp>
      <p:cxnSp>
        <p:nvCxnSpPr>
          <p:cNvPr id="42" name="肘形连接符 150"/>
          <p:cNvCxnSpPr>
            <a:stCxn id="39" idx="3"/>
            <a:endCxn id="54" idx="1"/>
          </p:cNvCxnSpPr>
          <p:nvPr/>
        </p:nvCxnSpPr>
        <p:spPr bwMode="auto">
          <a:xfrm flipV="1">
            <a:off x="4786314" y="5429264"/>
            <a:ext cx="1285884" cy="238598"/>
          </a:xfrm>
          <a:prstGeom prst="bentConnector3">
            <a:avLst>
              <a:gd name="adj1" fmla="val 50000"/>
            </a:avLst>
          </a:prstGeom>
          <a:solidFill>
            <a:schemeClr val="accent1"/>
          </a:solidFill>
          <a:ln w="25400" cap="flat" cmpd="sng" algn="ctr">
            <a:solidFill>
              <a:srgbClr val="FF0000"/>
            </a:solidFill>
            <a:prstDash val="solid"/>
            <a:round/>
            <a:headEnd type="none" w="med" len="med"/>
            <a:tailEnd type="arrow"/>
          </a:ln>
          <a:effectLst/>
        </p:spPr>
      </p:cxnSp>
      <p:sp>
        <p:nvSpPr>
          <p:cNvPr id="49" name="TextBox 48"/>
          <p:cNvSpPr txBox="1"/>
          <p:nvPr/>
        </p:nvSpPr>
        <p:spPr>
          <a:xfrm>
            <a:off x="7143768" y="3643314"/>
            <a:ext cx="714380" cy="369332"/>
          </a:xfrm>
          <a:prstGeom prst="rect">
            <a:avLst/>
          </a:prstGeom>
          <a:noFill/>
          <a:ln>
            <a:solidFill>
              <a:schemeClr val="tx1"/>
            </a:solidFill>
          </a:ln>
        </p:spPr>
        <p:txBody>
          <a:bodyPr wrap="square" rtlCol="0">
            <a:spAutoFit/>
          </a:bodyPr>
          <a:lstStyle/>
          <a:p>
            <a:r>
              <a:rPr lang="en-US" altLang="zh-CN" smtClean="0"/>
              <a:t>…</a:t>
            </a:r>
          </a:p>
        </p:txBody>
      </p:sp>
      <p:cxnSp>
        <p:nvCxnSpPr>
          <p:cNvPr id="50" name="肘形连接符 150"/>
          <p:cNvCxnSpPr>
            <a:stCxn id="34" idx="3"/>
            <a:endCxn id="49" idx="1"/>
          </p:cNvCxnSpPr>
          <p:nvPr/>
        </p:nvCxnSpPr>
        <p:spPr bwMode="auto">
          <a:xfrm flipV="1">
            <a:off x="6000760" y="3827980"/>
            <a:ext cx="1143008" cy="351119"/>
          </a:xfrm>
          <a:prstGeom prst="bentConnector3">
            <a:avLst>
              <a:gd name="adj1" fmla="val 50000"/>
            </a:avLst>
          </a:prstGeom>
          <a:solidFill>
            <a:schemeClr val="accent1"/>
          </a:solidFill>
          <a:ln w="25400" cap="flat" cmpd="sng" algn="ctr">
            <a:solidFill>
              <a:srgbClr val="FF0000"/>
            </a:solidFill>
            <a:prstDash val="solid"/>
            <a:round/>
            <a:headEnd type="none" w="med" len="med"/>
            <a:tailEnd type="arrow"/>
          </a:ln>
          <a:effectLst/>
        </p:spPr>
      </p:cxnSp>
      <p:cxnSp>
        <p:nvCxnSpPr>
          <p:cNvPr id="59" name="肘形连接符 150"/>
          <p:cNvCxnSpPr>
            <a:stCxn id="49" idx="2"/>
            <a:endCxn id="54" idx="0"/>
          </p:cNvCxnSpPr>
          <p:nvPr/>
        </p:nvCxnSpPr>
        <p:spPr bwMode="auto">
          <a:xfrm rot="5400000">
            <a:off x="7006963" y="4435203"/>
            <a:ext cx="916552" cy="71438"/>
          </a:xfrm>
          <a:prstGeom prst="bentConnector3">
            <a:avLst>
              <a:gd name="adj1" fmla="val 50000"/>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Locks and Pins</a:t>
            </a:r>
            <a:endParaRPr lang="zh-CN" altLang="en-US"/>
          </a:p>
        </p:txBody>
      </p:sp>
      <p:sp>
        <p:nvSpPr>
          <p:cNvPr id="3" name="内容占位符 2"/>
          <p:cNvSpPr>
            <a:spLocks noGrp="1"/>
          </p:cNvSpPr>
          <p:nvPr>
            <p:ph idx="1"/>
          </p:nvPr>
        </p:nvSpPr>
        <p:spPr/>
        <p:txBody>
          <a:bodyPr/>
          <a:lstStyle/>
          <a:p>
            <a:r>
              <a:rPr lang="zh-CN" altLang="en-US" smtClean="0"/>
              <a:t>通过</a:t>
            </a:r>
            <a:r>
              <a:rPr lang="en-US" altLang="zh-CN" smtClean="0"/>
              <a:t>Locks</a:t>
            </a:r>
            <a:r>
              <a:rPr lang="zh-CN" altLang="en-US" smtClean="0"/>
              <a:t>和</a:t>
            </a:r>
            <a:r>
              <a:rPr lang="en-US" altLang="zh-CN" smtClean="0"/>
              <a:t>Pins</a:t>
            </a:r>
            <a:r>
              <a:rPr lang="zh-CN" altLang="en-US" smtClean="0"/>
              <a:t>来控制</a:t>
            </a:r>
            <a:r>
              <a:rPr lang="en-US" altLang="zh-CN" smtClean="0"/>
              <a:t>LCO</a:t>
            </a:r>
            <a:r>
              <a:rPr lang="zh-CN" altLang="en-US" smtClean="0"/>
              <a:t>的并发访问</a:t>
            </a:r>
            <a:endParaRPr lang="en-US" altLang="zh-CN" smtClean="0"/>
          </a:p>
          <a:p>
            <a:r>
              <a:rPr lang="zh-CN" altLang="en-US" smtClean="0"/>
              <a:t>访问</a:t>
            </a:r>
            <a:r>
              <a:rPr lang="en-US" altLang="zh-CN" smtClean="0"/>
              <a:t>LCO</a:t>
            </a:r>
            <a:r>
              <a:rPr lang="zh-CN" altLang="en-US" smtClean="0"/>
              <a:t>：</a:t>
            </a:r>
            <a:endParaRPr lang="en-US" altLang="zh-CN" smtClean="0"/>
          </a:p>
          <a:p>
            <a:pPr lvl="1"/>
            <a:r>
              <a:rPr lang="zh-CN" altLang="en-US" smtClean="0"/>
              <a:t>先请求</a:t>
            </a:r>
            <a:r>
              <a:rPr lang="en-US" altLang="zh-CN" smtClean="0"/>
              <a:t>handle</a:t>
            </a:r>
            <a:r>
              <a:rPr lang="zh-CN" altLang="en-US" smtClean="0"/>
              <a:t>上的</a:t>
            </a:r>
            <a:r>
              <a:rPr lang="en-US" altLang="zh-CN" smtClean="0"/>
              <a:t>lock</a:t>
            </a:r>
          </a:p>
          <a:p>
            <a:pPr lvl="2"/>
            <a:r>
              <a:rPr lang="zh-CN" altLang="en-US" smtClean="0"/>
              <a:t>并发控制</a:t>
            </a:r>
            <a:endParaRPr lang="en-US" altLang="zh-CN" smtClean="0"/>
          </a:p>
          <a:p>
            <a:pPr lvl="1"/>
            <a:r>
              <a:rPr lang="zh-CN" altLang="en-US" smtClean="0"/>
              <a:t>然后</a:t>
            </a:r>
            <a:r>
              <a:rPr lang="en-US" altLang="zh-CN" smtClean="0"/>
              <a:t>pin LCO</a:t>
            </a:r>
            <a:r>
              <a:rPr lang="zh-CN" altLang="en-US" smtClean="0"/>
              <a:t>的</a:t>
            </a:r>
            <a:r>
              <a:rPr lang="en-US" altLang="zh-CN" smtClean="0"/>
              <a:t>heaps</a:t>
            </a:r>
          </a:p>
          <a:p>
            <a:pPr lvl="2"/>
            <a:r>
              <a:rPr lang="zh-CN" altLang="en-US" smtClean="0"/>
              <a:t>保证内存一致</a:t>
            </a:r>
            <a:endParaRPr lang="en-US" altLang="zh-CN" smtClean="0"/>
          </a:p>
          <a:p>
            <a:pPr lvl="2"/>
            <a:r>
              <a:rPr lang="zh-CN" altLang="en-US" smtClean="0"/>
              <a:t>如果</a:t>
            </a:r>
            <a:r>
              <a:rPr lang="en-US" altLang="zh-CN" smtClean="0"/>
              <a:t>heap</a:t>
            </a:r>
            <a:r>
              <a:rPr lang="zh-CN" altLang="en-US" smtClean="0"/>
              <a:t>不在内存中，则</a:t>
            </a:r>
            <a:r>
              <a:rPr lang="en-US" altLang="zh-CN" smtClean="0"/>
              <a:t>load</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Locks</a:t>
            </a:r>
            <a:r>
              <a:rPr lang="zh-CN" altLang="en-US" smtClean="0"/>
              <a:t>模式</a:t>
            </a:r>
            <a:endParaRPr lang="zh-CN" altLang="en-US"/>
          </a:p>
        </p:txBody>
      </p:sp>
      <p:sp>
        <p:nvSpPr>
          <p:cNvPr id="3" name="内容占位符 2"/>
          <p:cNvSpPr>
            <a:spLocks noGrp="1"/>
          </p:cNvSpPr>
          <p:nvPr>
            <p:ph idx="1"/>
          </p:nvPr>
        </p:nvSpPr>
        <p:spPr/>
        <p:txBody>
          <a:bodyPr/>
          <a:lstStyle/>
          <a:p>
            <a:r>
              <a:rPr lang="zh-CN" altLang="en-US" smtClean="0"/>
              <a:t>有</a:t>
            </a:r>
            <a:r>
              <a:rPr lang="en-US" altLang="zh-CN" smtClean="0"/>
              <a:t>3</a:t>
            </a:r>
            <a:r>
              <a:rPr lang="zh-CN" altLang="en-US" smtClean="0"/>
              <a:t>中锁模式：</a:t>
            </a:r>
            <a:endParaRPr lang="en-US" altLang="zh-CN" smtClean="0"/>
          </a:p>
          <a:p>
            <a:pPr lvl="1"/>
            <a:r>
              <a:rPr lang="en-US" altLang="zh-CN" smtClean="0"/>
              <a:t>Share(S):		</a:t>
            </a:r>
            <a:r>
              <a:rPr lang="zh-CN" altLang="en-US" smtClean="0"/>
              <a:t>读</a:t>
            </a:r>
            <a:r>
              <a:rPr lang="en-US" altLang="zh-CN" smtClean="0"/>
              <a:t>LCO</a:t>
            </a:r>
            <a:r>
              <a:rPr lang="zh-CN" altLang="en-US" smtClean="0"/>
              <a:t>，编译时引用</a:t>
            </a:r>
            <a:r>
              <a:rPr lang="en-US" altLang="zh-CN" smtClean="0"/>
              <a:t>LCO</a:t>
            </a:r>
          </a:p>
          <a:p>
            <a:pPr lvl="1"/>
            <a:r>
              <a:rPr lang="en-US" altLang="zh-CN" smtClean="0"/>
              <a:t>Exclusive(X):	</a:t>
            </a:r>
            <a:r>
              <a:rPr lang="zh-CN" altLang="en-US" smtClean="0"/>
              <a:t>创建</a:t>
            </a:r>
            <a:r>
              <a:rPr lang="en-US" altLang="zh-CN" smtClean="0"/>
              <a:t>/</a:t>
            </a:r>
            <a:r>
              <a:rPr lang="zh-CN" altLang="en-US" smtClean="0"/>
              <a:t>修改</a:t>
            </a:r>
            <a:r>
              <a:rPr lang="en-US" altLang="zh-CN" smtClean="0"/>
              <a:t>LCO</a:t>
            </a:r>
          </a:p>
          <a:p>
            <a:pPr lvl="1"/>
            <a:r>
              <a:rPr lang="en-US" altLang="zh-CN" smtClean="0"/>
              <a:t>Null(N)		:LCO</a:t>
            </a:r>
            <a:r>
              <a:rPr lang="zh-CN" altLang="en-US" smtClean="0"/>
              <a:t>状态监视；执行</a:t>
            </a:r>
            <a:r>
              <a:rPr lang="en-US" altLang="zh-CN" smtClean="0"/>
              <a:t>cursor</a:t>
            </a:r>
          </a:p>
          <a:p>
            <a:r>
              <a:rPr lang="en-US" altLang="zh-CN" smtClean="0"/>
              <a:t>stored objects</a:t>
            </a:r>
            <a:r>
              <a:rPr lang="zh-CN" altLang="en-US" smtClean="0"/>
              <a:t>：</a:t>
            </a:r>
            <a:endParaRPr lang="en-US" altLang="zh-CN" smtClean="0"/>
          </a:p>
          <a:p>
            <a:pPr lvl="1"/>
            <a:r>
              <a:rPr lang="zh-CN" altLang="en-US" smtClean="0"/>
              <a:t>以上</a:t>
            </a:r>
            <a:r>
              <a:rPr lang="en-US" altLang="zh-CN" smtClean="0"/>
              <a:t>3</a:t>
            </a:r>
            <a:r>
              <a:rPr lang="zh-CN" altLang="en-US" smtClean="0"/>
              <a:t>种锁都可以施加</a:t>
            </a:r>
            <a:endParaRPr lang="en-US" altLang="zh-CN" smtClean="0"/>
          </a:p>
          <a:p>
            <a:r>
              <a:rPr lang="en-US" altLang="zh-CN" smtClean="0"/>
              <a:t>transient objects</a:t>
            </a:r>
            <a:r>
              <a:rPr lang="zh-CN" altLang="en-US" smtClean="0"/>
              <a:t>：</a:t>
            </a:r>
            <a:endParaRPr lang="en-US" altLang="zh-CN" smtClean="0"/>
          </a:p>
          <a:p>
            <a:pPr lvl="1"/>
            <a:r>
              <a:rPr lang="zh-CN" altLang="en-US" smtClean="0"/>
              <a:t>只能施加</a:t>
            </a:r>
            <a:r>
              <a:rPr lang="en-US" altLang="zh-CN" smtClean="0"/>
              <a:t>Null</a:t>
            </a:r>
            <a:r>
              <a:rPr lang="zh-CN" altLang="en-US" smtClean="0"/>
              <a:t>锁</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Lock</a:t>
            </a:r>
            <a:r>
              <a:rPr lang="zh-CN" altLang="en-US" smtClean="0"/>
              <a:t>兼容性</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33</a:t>
            </a:fld>
            <a:endParaRPr lang="en-US" altLang="zh-CN"/>
          </a:p>
        </p:txBody>
      </p:sp>
      <p:sp>
        <p:nvSpPr>
          <p:cNvPr id="6" name="Rectangle 15"/>
          <p:cNvSpPr>
            <a:spLocks noChangeArrowheads="1"/>
          </p:cNvSpPr>
          <p:nvPr/>
        </p:nvSpPr>
        <p:spPr bwMode="auto">
          <a:xfrm>
            <a:off x="2057400" y="1600200"/>
            <a:ext cx="2291140" cy="369974"/>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a:ea typeface="宋体" charset="-122"/>
              </a:rPr>
              <a:t>Process A </a:t>
            </a:r>
            <a:r>
              <a:rPr lang="zh-CN" altLang="en-US" smtClean="0">
                <a:ea typeface="宋体" charset="-122"/>
              </a:rPr>
              <a:t>持有锁：</a:t>
            </a:r>
            <a:endParaRPr lang="en-US" altLang="zh-CN">
              <a:ea typeface="宋体" charset="-122"/>
            </a:endParaRPr>
          </a:p>
        </p:txBody>
      </p:sp>
      <p:sp>
        <p:nvSpPr>
          <p:cNvPr id="7" name="Rectangle 16"/>
          <p:cNvSpPr>
            <a:spLocks noChangeArrowheads="1"/>
          </p:cNvSpPr>
          <p:nvPr/>
        </p:nvSpPr>
        <p:spPr bwMode="auto">
          <a:xfrm>
            <a:off x="381000" y="2514600"/>
            <a:ext cx="1425070" cy="646973"/>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a:ea typeface="宋体" charset="-122"/>
              </a:rPr>
              <a:t>Process A </a:t>
            </a:r>
          </a:p>
          <a:p>
            <a:pPr eaLnBrk="0" hangingPunct="0">
              <a:spcBef>
                <a:spcPct val="0"/>
              </a:spcBef>
              <a:buClrTx/>
              <a:buFontTx/>
              <a:buNone/>
            </a:pPr>
            <a:r>
              <a:rPr lang="zh-CN" altLang="en-US" smtClean="0">
                <a:ea typeface="宋体" charset="-122"/>
              </a:rPr>
              <a:t>试图获取锁</a:t>
            </a:r>
            <a:r>
              <a:rPr lang="en-US" altLang="zh-CN" smtClean="0">
                <a:ea typeface="宋体" charset="-122"/>
              </a:rPr>
              <a:t>:</a:t>
            </a:r>
            <a:endParaRPr lang="en-US" altLang="zh-CN">
              <a:ea typeface="宋体" charset="-122"/>
            </a:endParaRPr>
          </a:p>
        </p:txBody>
      </p:sp>
      <p:sp>
        <p:nvSpPr>
          <p:cNvPr id="8" name="Rectangle 17"/>
          <p:cNvSpPr>
            <a:spLocks noChangeArrowheads="1"/>
          </p:cNvSpPr>
          <p:nvPr/>
        </p:nvSpPr>
        <p:spPr bwMode="auto">
          <a:xfrm>
            <a:off x="377825" y="4506913"/>
            <a:ext cx="1425070" cy="646973"/>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a:ea typeface="宋体" charset="-122"/>
              </a:rPr>
              <a:t>Process B</a:t>
            </a:r>
          </a:p>
          <a:p>
            <a:pPr eaLnBrk="0" hangingPunct="0">
              <a:spcBef>
                <a:spcPct val="0"/>
              </a:spcBef>
              <a:buClrTx/>
              <a:buFontTx/>
              <a:buNone/>
            </a:pPr>
            <a:r>
              <a:rPr lang="zh-CN" altLang="en-US" smtClean="0">
                <a:ea typeface="宋体" charset="-122"/>
              </a:rPr>
              <a:t>试图获取锁</a:t>
            </a:r>
            <a:r>
              <a:rPr lang="en-US" altLang="zh-CN" smtClean="0">
                <a:ea typeface="宋体" charset="-122"/>
              </a:rPr>
              <a:t>:</a:t>
            </a:r>
            <a:endParaRPr lang="en-US" altLang="zh-CN">
              <a:ea typeface="宋体" charset="-122"/>
            </a:endParaRPr>
          </a:p>
        </p:txBody>
      </p:sp>
      <p:grpSp>
        <p:nvGrpSpPr>
          <p:cNvPr id="9" name="Group 79"/>
          <p:cNvGrpSpPr>
            <a:grpSpLocks/>
          </p:cNvGrpSpPr>
          <p:nvPr/>
        </p:nvGrpSpPr>
        <p:grpSpPr bwMode="auto">
          <a:xfrm>
            <a:off x="2060575" y="2133600"/>
            <a:ext cx="6397625" cy="3786188"/>
            <a:chOff x="1298" y="1344"/>
            <a:chExt cx="4030" cy="2385"/>
          </a:xfrm>
        </p:grpSpPr>
        <p:sp>
          <p:nvSpPr>
            <p:cNvPr id="10" name="Rectangle 4"/>
            <p:cNvSpPr>
              <a:spLocks noChangeArrowheads="1"/>
            </p:cNvSpPr>
            <p:nvPr/>
          </p:nvSpPr>
          <p:spPr bwMode="blackWhite">
            <a:xfrm>
              <a:off x="1305" y="1344"/>
              <a:ext cx="799" cy="2385"/>
            </a:xfrm>
            <a:prstGeom prst="rect">
              <a:avLst/>
            </a:prstGeom>
            <a:solidFill>
              <a:schemeClr val="accent1"/>
            </a:solidFill>
            <a:ln w="28575">
              <a:solidFill>
                <a:schemeClr val="bg2"/>
              </a:solidFill>
              <a:miter lim="800000"/>
              <a:headEnd/>
              <a:tailEnd/>
            </a:ln>
            <a:effectLst/>
          </p:spPr>
          <p:txBody>
            <a:bodyPr lIns="92075" tIns="46038" rIns="92075" bIns="46038"/>
            <a:lstStyle/>
            <a:p>
              <a:pPr eaLnBrk="0" hangingPunct="0">
                <a:lnSpc>
                  <a:spcPct val="135000"/>
                </a:lnSpc>
                <a:spcBef>
                  <a:spcPct val="60000"/>
                </a:spcBef>
                <a:buClrTx/>
                <a:buFontTx/>
                <a:buNone/>
              </a:pPr>
              <a:r>
                <a:rPr lang="en-US" altLang="zh-CN">
                  <a:ea typeface="宋体" charset="-122"/>
                </a:rPr>
                <a:t> </a:t>
              </a:r>
            </a:p>
            <a:p>
              <a:pPr eaLnBrk="0" hangingPunct="0">
                <a:lnSpc>
                  <a:spcPct val="135000"/>
                </a:lnSpc>
                <a:spcBef>
                  <a:spcPct val="60000"/>
                </a:spcBef>
                <a:buClrTx/>
                <a:buFontTx/>
                <a:buNone/>
              </a:pPr>
              <a:r>
                <a:rPr lang="en-US" altLang="zh-CN">
                  <a:ea typeface="宋体" charset="-122"/>
                </a:rPr>
                <a:t>Null</a:t>
              </a:r>
            </a:p>
            <a:p>
              <a:pPr eaLnBrk="0" hangingPunct="0">
                <a:lnSpc>
                  <a:spcPct val="135000"/>
                </a:lnSpc>
                <a:spcBef>
                  <a:spcPct val="60000"/>
                </a:spcBef>
                <a:buClrTx/>
                <a:buFontTx/>
                <a:buNone/>
              </a:pPr>
              <a:r>
                <a:rPr lang="en-US" altLang="zh-CN">
                  <a:ea typeface="宋体" charset="-122"/>
                </a:rPr>
                <a:t>Shared</a:t>
              </a:r>
            </a:p>
            <a:p>
              <a:pPr eaLnBrk="0" hangingPunct="0">
                <a:lnSpc>
                  <a:spcPct val="135000"/>
                </a:lnSpc>
                <a:spcBef>
                  <a:spcPct val="60000"/>
                </a:spcBef>
                <a:buClrTx/>
                <a:buFontTx/>
                <a:buNone/>
              </a:pPr>
              <a:r>
                <a:rPr lang="en-US" altLang="zh-CN">
                  <a:ea typeface="宋体" charset="-122"/>
                </a:rPr>
                <a:t>Exclusive</a:t>
              </a:r>
            </a:p>
            <a:p>
              <a:pPr eaLnBrk="0" hangingPunct="0">
                <a:lnSpc>
                  <a:spcPct val="135000"/>
                </a:lnSpc>
                <a:spcBef>
                  <a:spcPct val="60000"/>
                </a:spcBef>
                <a:buClrTx/>
                <a:buFontTx/>
                <a:buNone/>
              </a:pPr>
              <a:r>
                <a:rPr lang="en-US" altLang="zh-CN">
                  <a:ea typeface="宋体" charset="-122"/>
                </a:rPr>
                <a:t>Null</a:t>
              </a:r>
            </a:p>
            <a:p>
              <a:pPr eaLnBrk="0" hangingPunct="0">
                <a:lnSpc>
                  <a:spcPct val="135000"/>
                </a:lnSpc>
                <a:spcBef>
                  <a:spcPct val="60000"/>
                </a:spcBef>
                <a:buClrTx/>
                <a:buFontTx/>
                <a:buNone/>
              </a:pPr>
              <a:r>
                <a:rPr lang="en-US" altLang="zh-CN">
                  <a:ea typeface="宋体" charset="-122"/>
                </a:rPr>
                <a:t>Shared</a:t>
              </a:r>
            </a:p>
            <a:p>
              <a:pPr eaLnBrk="0" hangingPunct="0">
                <a:lnSpc>
                  <a:spcPct val="135000"/>
                </a:lnSpc>
                <a:spcBef>
                  <a:spcPct val="60000"/>
                </a:spcBef>
                <a:buClrTx/>
                <a:buFontTx/>
                <a:buNone/>
              </a:pPr>
              <a:r>
                <a:rPr lang="en-US" altLang="zh-CN">
                  <a:ea typeface="宋体" charset="-122"/>
                </a:rPr>
                <a:t>Exclusive</a:t>
              </a:r>
            </a:p>
          </p:txBody>
        </p:sp>
        <p:sp>
          <p:nvSpPr>
            <p:cNvPr id="11" name="Rectangle 5"/>
            <p:cNvSpPr>
              <a:spLocks noChangeArrowheads="1"/>
            </p:cNvSpPr>
            <p:nvPr/>
          </p:nvSpPr>
          <p:spPr bwMode="blackWhite">
            <a:xfrm>
              <a:off x="2105" y="1344"/>
              <a:ext cx="815" cy="2385"/>
            </a:xfrm>
            <a:prstGeom prst="rect">
              <a:avLst/>
            </a:prstGeom>
            <a:solidFill>
              <a:schemeClr val="accent1"/>
            </a:solidFill>
            <a:ln w="28575">
              <a:solidFill>
                <a:schemeClr val="bg2"/>
              </a:solidFill>
              <a:miter lim="800000"/>
              <a:headEnd/>
              <a:tailEnd/>
            </a:ln>
            <a:effectLst/>
          </p:spPr>
          <p:txBody>
            <a:bodyPr lIns="92075" tIns="46038" rIns="92075" bIns="46038"/>
            <a:lstStyle/>
            <a:p>
              <a:pPr eaLnBrk="0" hangingPunct="0">
                <a:lnSpc>
                  <a:spcPct val="135000"/>
                </a:lnSpc>
                <a:spcBef>
                  <a:spcPct val="60000"/>
                </a:spcBef>
                <a:buClrTx/>
                <a:buFontTx/>
                <a:buNone/>
              </a:pPr>
              <a:r>
                <a:rPr lang="en-US" altLang="zh-CN">
                  <a:ea typeface="宋体" charset="-122"/>
                </a:rPr>
                <a:t>None</a:t>
              </a:r>
            </a:p>
          </p:txBody>
        </p:sp>
        <p:sp>
          <p:nvSpPr>
            <p:cNvPr id="12" name="Rectangle 6"/>
            <p:cNvSpPr>
              <a:spLocks noChangeArrowheads="1"/>
            </p:cNvSpPr>
            <p:nvPr/>
          </p:nvSpPr>
          <p:spPr bwMode="blackWhite">
            <a:xfrm>
              <a:off x="2905" y="1344"/>
              <a:ext cx="815" cy="2385"/>
            </a:xfrm>
            <a:prstGeom prst="rect">
              <a:avLst/>
            </a:prstGeom>
            <a:solidFill>
              <a:schemeClr val="accent1"/>
            </a:solidFill>
            <a:ln w="28575">
              <a:solidFill>
                <a:schemeClr val="bg2"/>
              </a:solidFill>
              <a:miter lim="800000"/>
              <a:headEnd/>
              <a:tailEnd/>
            </a:ln>
            <a:effectLst/>
          </p:spPr>
          <p:txBody>
            <a:bodyPr lIns="92075" tIns="46038" rIns="92075" bIns="46038"/>
            <a:lstStyle/>
            <a:p>
              <a:pPr eaLnBrk="0" hangingPunct="0">
                <a:lnSpc>
                  <a:spcPct val="135000"/>
                </a:lnSpc>
                <a:spcBef>
                  <a:spcPct val="60000"/>
                </a:spcBef>
                <a:buClrTx/>
                <a:buFontTx/>
                <a:buNone/>
              </a:pPr>
              <a:r>
                <a:rPr lang="en-US" altLang="zh-CN">
                  <a:ea typeface="宋体" charset="-122"/>
                </a:rPr>
                <a:t>Null</a:t>
              </a:r>
            </a:p>
          </p:txBody>
        </p:sp>
        <p:sp>
          <p:nvSpPr>
            <p:cNvPr id="13" name="Rectangle 7"/>
            <p:cNvSpPr>
              <a:spLocks noChangeArrowheads="1"/>
            </p:cNvSpPr>
            <p:nvPr/>
          </p:nvSpPr>
          <p:spPr bwMode="blackWhite">
            <a:xfrm>
              <a:off x="3705" y="1344"/>
              <a:ext cx="815" cy="2385"/>
            </a:xfrm>
            <a:prstGeom prst="rect">
              <a:avLst/>
            </a:prstGeom>
            <a:solidFill>
              <a:schemeClr val="accent1"/>
            </a:solidFill>
            <a:ln w="28575">
              <a:solidFill>
                <a:schemeClr val="bg2"/>
              </a:solidFill>
              <a:miter lim="800000"/>
              <a:headEnd/>
              <a:tailEnd/>
            </a:ln>
            <a:effectLst/>
          </p:spPr>
          <p:txBody>
            <a:bodyPr lIns="92075" tIns="46038" rIns="92075" bIns="46038"/>
            <a:lstStyle/>
            <a:p>
              <a:pPr eaLnBrk="0" hangingPunct="0">
                <a:lnSpc>
                  <a:spcPct val="135000"/>
                </a:lnSpc>
                <a:spcBef>
                  <a:spcPct val="60000"/>
                </a:spcBef>
                <a:buClrTx/>
                <a:buFontTx/>
                <a:buNone/>
              </a:pPr>
              <a:r>
                <a:rPr lang="en-US" altLang="zh-CN">
                  <a:ea typeface="宋体" charset="-122"/>
                </a:rPr>
                <a:t>Shared</a:t>
              </a:r>
            </a:p>
          </p:txBody>
        </p:sp>
        <p:sp>
          <p:nvSpPr>
            <p:cNvPr id="14" name="Rectangle 8"/>
            <p:cNvSpPr>
              <a:spLocks noChangeArrowheads="1"/>
            </p:cNvSpPr>
            <p:nvPr/>
          </p:nvSpPr>
          <p:spPr bwMode="blackWhite">
            <a:xfrm>
              <a:off x="4505" y="1344"/>
              <a:ext cx="815" cy="2385"/>
            </a:xfrm>
            <a:prstGeom prst="rect">
              <a:avLst/>
            </a:prstGeom>
            <a:solidFill>
              <a:schemeClr val="accent1"/>
            </a:solidFill>
            <a:ln w="28575">
              <a:solidFill>
                <a:schemeClr val="bg2"/>
              </a:solidFill>
              <a:miter lim="800000"/>
              <a:headEnd/>
              <a:tailEnd/>
            </a:ln>
            <a:effectLst/>
          </p:spPr>
          <p:txBody>
            <a:bodyPr lIns="92075" tIns="46038" rIns="92075" bIns="46038"/>
            <a:lstStyle/>
            <a:p>
              <a:pPr eaLnBrk="0" hangingPunct="0">
                <a:lnSpc>
                  <a:spcPct val="135000"/>
                </a:lnSpc>
                <a:spcBef>
                  <a:spcPct val="60000"/>
                </a:spcBef>
                <a:buClrTx/>
                <a:buFontTx/>
                <a:buNone/>
              </a:pPr>
              <a:r>
                <a:rPr lang="en-US" altLang="zh-CN">
                  <a:ea typeface="宋体" charset="-122"/>
                </a:rPr>
                <a:t>Exclusive</a:t>
              </a:r>
            </a:p>
          </p:txBody>
        </p:sp>
        <p:sp>
          <p:nvSpPr>
            <p:cNvPr id="15" name="Line 9"/>
            <p:cNvSpPr>
              <a:spLocks noChangeShapeType="1"/>
            </p:cNvSpPr>
            <p:nvPr/>
          </p:nvSpPr>
          <p:spPr bwMode="blackWhite">
            <a:xfrm>
              <a:off x="1298" y="1688"/>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sp>
          <p:nvSpPr>
            <p:cNvPr id="16" name="Line 10"/>
            <p:cNvSpPr>
              <a:spLocks noChangeShapeType="1"/>
            </p:cNvSpPr>
            <p:nvPr/>
          </p:nvSpPr>
          <p:spPr bwMode="blackWhite">
            <a:xfrm>
              <a:off x="1298" y="2024"/>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sp>
          <p:nvSpPr>
            <p:cNvPr id="17" name="Line 11"/>
            <p:cNvSpPr>
              <a:spLocks noChangeShapeType="1"/>
            </p:cNvSpPr>
            <p:nvPr/>
          </p:nvSpPr>
          <p:spPr bwMode="blackWhite">
            <a:xfrm>
              <a:off x="1298" y="2360"/>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sp>
          <p:nvSpPr>
            <p:cNvPr id="18" name="Line 12"/>
            <p:cNvSpPr>
              <a:spLocks noChangeShapeType="1"/>
            </p:cNvSpPr>
            <p:nvPr/>
          </p:nvSpPr>
          <p:spPr bwMode="blackWhite">
            <a:xfrm>
              <a:off x="1298" y="2696"/>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sp>
          <p:nvSpPr>
            <p:cNvPr id="19" name="Line 13"/>
            <p:cNvSpPr>
              <a:spLocks noChangeShapeType="1"/>
            </p:cNvSpPr>
            <p:nvPr/>
          </p:nvSpPr>
          <p:spPr bwMode="blackWhite">
            <a:xfrm>
              <a:off x="1298" y="3032"/>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sp>
          <p:nvSpPr>
            <p:cNvPr id="20" name="Line 14"/>
            <p:cNvSpPr>
              <a:spLocks noChangeShapeType="1"/>
            </p:cNvSpPr>
            <p:nvPr/>
          </p:nvSpPr>
          <p:spPr bwMode="blackWhite">
            <a:xfrm>
              <a:off x="1298" y="3368"/>
              <a:ext cx="4030" cy="0"/>
            </a:xfrm>
            <a:prstGeom prst="line">
              <a:avLst/>
            </a:prstGeom>
            <a:noFill/>
            <a:ln w="28575">
              <a:solidFill>
                <a:schemeClr val="bg2"/>
              </a:solidFill>
              <a:round/>
              <a:headEnd type="none" w="sm" len="sm"/>
              <a:tailEnd type="none" w="sm" len="sm"/>
            </a:ln>
            <a:effectLst/>
          </p:spPr>
          <p:txBody>
            <a:bodyPr/>
            <a:lstStyle/>
            <a:p>
              <a:endParaRPr lang="zh-CN" altLang="en-US"/>
            </a:p>
          </p:txBody>
        </p:sp>
        <p:pic>
          <p:nvPicPr>
            <p:cNvPr id="21" name="Picture 59" descr="D:\16262GC10\check.gif"/>
            <p:cNvPicPr>
              <a:picLocks noChangeAspect="1" noChangeArrowheads="1"/>
            </p:cNvPicPr>
            <p:nvPr/>
          </p:nvPicPr>
          <p:blipFill>
            <a:blip r:embed="rId3" cstate="print"/>
            <a:srcRect/>
            <a:stretch>
              <a:fillRect/>
            </a:stretch>
          </p:blipFill>
          <p:spPr bwMode="black">
            <a:xfrm>
              <a:off x="2352" y="1728"/>
              <a:ext cx="266" cy="264"/>
            </a:xfrm>
            <a:prstGeom prst="rect">
              <a:avLst/>
            </a:prstGeom>
            <a:noFill/>
          </p:spPr>
        </p:pic>
        <p:pic>
          <p:nvPicPr>
            <p:cNvPr id="22" name="Picture 60" descr="D:\16262GC10\check.gif"/>
            <p:cNvPicPr>
              <a:picLocks noChangeAspect="1" noChangeArrowheads="1"/>
            </p:cNvPicPr>
            <p:nvPr/>
          </p:nvPicPr>
          <p:blipFill>
            <a:blip r:embed="rId3" cstate="print"/>
            <a:srcRect/>
            <a:stretch>
              <a:fillRect/>
            </a:stretch>
          </p:blipFill>
          <p:spPr bwMode="black">
            <a:xfrm>
              <a:off x="2352" y="2064"/>
              <a:ext cx="266" cy="264"/>
            </a:xfrm>
            <a:prstGeom prst="rect">
              <a:avLst/>
            </a:prstGeom>
            <a:noFill/>
          </p:spPr>
        </p:pic>
        <p:pic>
          <p:nvPicPr>
            <p:cNvPr id="23" name="Picture 61" descr="D:\16262GC10\check.gif"/>
            <p:cNvPicPr>
              <a:picLocks noChangeAspect="1" noChangeArrowheads="1"/>
            </p:cNvPicPr>
            <p:nvPr/>
          </p:nvPicPr>
          <p:blipFill>
            <a:blip r:embed="rId3" cstate="print"/>
            <a:srcRect/>
            <a:stretch>
              <a:fillRect/>
            </a:stretch>
          </p:blipFill>
          <p:spPr bwMode="black">
            <a:xfrm>
              <a:off x="2352" y="2400"/>
              <a:ext cx="266" cy="264"/>
            </a:xfrm>
            <a:prstGeom prst="rect">
              <a:avLst/>
            </a:prstGeom>
            <a:noFill/>
          </p:spPr>
        </p:pic>
        <p:pic>
          <p:nvPicPr>
            <p:cNvPr id="24" name="Picture 62" descr="D:\16262GC10\check.gif"/>
            <p:cNvPicPr>
              <a:picLocks noChangeAspect="1" noChangeArrowheads="1"/>
            </p:cNvPicPr>
            <p:nvPr/>
          </p:nvPicPr>
          <p:blipFill>
            <a:blip r:embed="rId3" cstate="print"/>
            <a:srcRect/>
            <a:stretch>
              <a:fillRect/>
            </a:stretch>
          </p:blipFill>
          <p:spPr bwMode="black">
            <a:xfrm>
              <a:off x="2352" y="2736"/>
              <a:ext cx="266" cy="264"/>
            </a:xfrm>
            <a:prstGeom prst="rect">
              <a:avLst/>
            </a:prstGeom>
            <a:noFill/>
          </p:spPr>
        </p:pic>
        <p:pic>
          <p:nvPicPr>
            <p:cNvPr id="25" name="Picture 63" descr="D:\16262GC10\check.gif"/>
            <p:cNvPicPr>
              <a:picLocks noChangeAspect="1" noChangeArrowheads="1"/>
            </p:cNvPicPr>
            <p:nvPr/>
          </p:nvPicPr>
          <p:blipFill>
            <a:blip r:embed="rId3" cstate="print"/>
            <a:srcRect/>
            <a:stretch>
              <a:fillRect/>
            </a:stretch>
          </p:blipFill>
          <p:spPr bwMode="black">
            <a:xfrm>
              <a:off x="2352" y="3072"/>
              <a:ext cx="266" cy="264"/>
            </a:xfrm>
            <a:prstGeom prst="rect">
              <a:avLst/>
            </a:prstGeom>
            <a:noFill/>
          </p:spPr>
        </p:pic>
        <p:pic>
          <p:nvPicPr>
            <p:cNvPr id="26" name="Picture 64" descr="D:\16262GC10\check.gif"/>
            <p:cNvPicPr>
              <a:picLocks noChangeAspect="1" noChangeArrowheads="1"/>
            </p:cNvPicPr>
            <p:nvPr/>
          </p:nvPicPr>
          <p:blipFill>
            <a:blip r:embed="rId3" cstate="print"/>
            <a:srcRect/>
            <a:stretch>
              <a:fillRect/>
            </a:stretch>
          </p:blipFill>
          <p:spPr bwMode="black">
            <a:xfrm>
              <a:off x="2352" y="3408"/>
              <a:ext cx="266" cy="264"/>
            </a:xfrm>
            <a:prstGeom prst="rect">
              <a:avLst/>
            </a:prstGeom>
            <a:noFill/>
          </p:spPr>
        </p:pic>
        <p:pic>
          <p:nvPicPr>
            <p:cNvPr id="27" name="Picture 65" descr="D:\16262GC10\check.gif"/>
            <p:cNvPicPr>
              <a:picLocks noChangeAspect="1" noChangeArrowheads="1"/>
            </p:cNvPicPr>
            <p:nvPr/>
          </p:nvPicPr>
          <p:blipFill>
            <a:blip r:embed="rId3" cstate="print"/>
            <a:srcRect/>
            <a:stretch>
              <a:fillRect/>
            </a:stretch>
          </p:blipFill>
          <p:spPr bwMode="black">
            <a:xfrm>
              <a:off x="3168" y="1728"/>
              <a:ext cx="266" cy="264"/>
            </a:xfrm>
            <a:prstGeom prst="rect">
              <a:avLst/>
            </a:prstGeom>
            <a:noFill/>
          </p:spPr>
        </p:pic>
        <p:pic>
          <p:nvPicPr>
            <p:cNvPr id="28" name="Picture 66" descr="D:\16262GC10\check.gif"/>
            <p:cNvPicPr>
              <a:picLocks noChangeAspect="1" noChangeArrowheads="1"/>
            </p:cNvPicPr>
            <p:nvPr/>
          </p:nvPicPr>
          <p:blipFill>
            <a:blip r:embed="rId3" cstate="print"/>
            <a:srcRect/>
            <a:stretch>
              <a:fillRect/>
            </a:stretch>
          </p:blipFill>
          <p:spPr bwMode="black">
            <a:xfrm>
              <a:off x="3168" y="2064"/>
              <a:ext cx="266" cy="264"/>
            </a:xfrm>
            <a:prstGeom prst="rect">
              <a:avLst/>
            </a:prstGeom>
            <a:noFill/>
          </p:spPr>
        </p:pic>
        <p:pic>
          <p:nvPicPr>
            <p:cNvPr id="29" name="Picture 67" descr="D:\16262GC10\check.gif"/>
            <p:cNvPicPr>
              <a:picLocks noChangeAspect="1" noChangeArrowheads="1"/>
            </p:cNvPicPr>
            <p:nvPr/>
          </p:nvPicPr>
          <p:blipFill>
            <a:blip r:embed="rId3" cstate="print"/>
            <a:srcRect/>
            <a:stretch>
              <a:fillRect/>
            </a:stretch>
          </p:blipFill>
          <p:spPr bwMode="black">
            <a:xfrm>
              <a:off x="3168" y="2400"/>
              <a:ext cx="266" cy="264"/>
            </a:xfrm>
            <a:prstGeom prst="rect">
              <a:avLst/>
            </a:prstGeom>
            <a:noFill/>
          </p:spPr>
        </p:pic>
        <p:pic>
          <p:nvPicPr>
            <p:cNvPr id="30" name="Picture 68" descr="D:\16262GC10\check.gif"/>
            <p:cNvPicPr>
              <a:picLocks noChangeAspect="1" noChangeArrowheads="1"/>
            </p:cNvPicPr>
            <p:nvPr/>
          </p:nvPicPr>
          <p:blipFill>
            <a:blip r:embed="rId3" cstate="print"/>
            <a:srcRect/>
            <a:stretch>
              <a:fillRect/>
            </a:stretch>
          </p:blipFill>
          <p:spPr bwMode="black">
            <a:xfrm>
              <a:off x="3168" y="2736"/>
              <a:ext cx="266" cy="264"/>
            </a:xfrm>
            <a:prstGeom prst="rect">
              <a:avLst/>
            </a:prstGeom>
            <a:noFill/>
          </p:spPr>
        </p:pic>
        <p:pic>
          <p:nvPicPr>
            <p:cNvPr id="31" name="Picture 69" descr="D:\16262GC10\check.gif"/>
            <p:cNvPicPr>
              <a:picLocks noChangeAspect="1" noChangeArrowheads="1"/>
            </p:cNvPicPr>
            <p:nvPr/>
          </p:nvPicPr>
          <p:blipFill>
            <a:blip r:embed="rId3" cstate="print"/>
            <a:srcRect/>
            <a:stretch>
              <a:fillRect/>
            </a:stretch>
          </p:blipFill>
          <p:spPr bwMode="black">
            <a:xfrm>
              <a:off x="3168" y="3072"/>
              <a:ext cx="266" cy="264"/>
            </a:xfrm>
            <a:prstGeom prst="rect">
              <a:avLst/>
            </a:prstGeom>
            <a:noFill/>
          </p:spPr>
        </p:pic>
        <p:pic>
          <p:nvPicPr>
            <p:cNvPr id="32" name="Picture 70" descr="D:\16262GC10\check.gif"/>
            <p:cNvPicPr>
              <a:picLocks noChangeAspect="1" noChangeArrowheads="1"/>
            </p:cNvPicPr>
            <p:nvPr/>
          </p:nvPicPr>
          <p:blipFill>
            <a:blip r:embed="rId3" cstate="print"/>
            <a:srcRect/>
            <a:stretch>
              <a:fillRect/>
            </a:stretch>
          </p:blipFill>
          <p:spPr bwMode="black">
            <a:xfrm>
              <a:off x="3168" y="3408"/>
              <a:ext cx="266" cy="264"/>
            </a:xfrm>
            <a:prstGeom prst="rect">
              <a:avLst/>
            </a:prstGeom>
            <a:noFill/>
          </p:spPr>
        </p:pic>
        <p:pic>
          <p:nvPicPr>
            <p:cNvPr id="33" name="Picture 71" descr="D:\16262GC10\check.gif"/>
            <p:cNvPicPr>
              <a:picLocks noChangeAspect="1" noChangeArrowheads="1"/>
            </p:cNvPicPr>
            <p:nvPr/>
          </p:nvPicPr>
          <p:blipFill>
            <a:blip r:embed="rId3" cstate="print"/>
            <a:srcRect/>
            <a:stretch>
              <a:fillRect/>
            </a:stretch>
          </p:blipFill>
          <p:spPr bwMode="black">
            <a:xfrm>
              <a:off x="3958" y="1728"/>
              <a:ext cx="266" cy="264"/>
            </a:xfrm>
            <a:prstGeom prst="rect">
              <a:avLst/>
            </a:prstGeom>
            <a:noFill/>
          </p:spPr>
        </p:pic>
        <p:pic>
          <p:nvPicPr>
            <p:cNvPr id="34" name="Picture 72" descr="D:\16262GC10\check.gif"/>
            <p:cNvPicPr>
              <a:picLocks noChangeAspect="1" noChangeArrowheads="1"/>
            </p:cNvPicPr>
            <p:nvPr/>
          </p:nvPicPr>
          <p:blipFill>
            <a:blip r:embed="rId3" cstate="print"/>
            <a:srcRect/>
            <a:stretch>
              <a:fillRect/>
            </a:stretch>
          </p:blipFill>
          <p:spPr bwMode="black">
            <a:xfrm>
              <a:off x="3958" y="2064"/>
              <a:ext cx="266" cy="264"/>
            </a:xfrm>
            <a:prstGeom prst="rect">
              <a:avLst/>
            </a:prstGeom>
            <a:noFill/>
          </p:spPr>
        </p:pic>
        <p:pic>
          <p:nvPicPr>
            <p:cNvPr id="35" name="Picture 73" descr="D:\16262GC10\check.gif"/>
            <p:cNvPicPr>
              <a:picLocks noChangeAspect="1" noChangeArrowheads="1"/>
            </p:cNvPicPr>
            <p:nvPr/>
          </p:nvPicPr>
          <p:blipFill>
            <a:blip r:embed="rId3" cstate="print"/>
            <a:srcRect/>
            <a:stretch>
              <a:fillRect/>
            </a:stretch>
          </p:blipFill>
          <p:spPr bwMode="black">
            <a:xfrm>
              <a:off x="3958" y="2736"/>
              <a:ext cx="266" cy="264"/>
            </a:xfrm>
            <a:prstGeom prst="rect">
              <a:avLst/>
            </a:prstGeom>
            <a:noFill/>
          </p:spPr>
        </p:pic>
        <p:pic>
          <p:nvPicPr>
            <p:cNvPr id="36" name="Picture 74" descr="D:\16262GC10\check.gif"/>
            <p:cNvPicPr>
              <a:picLocks noChangeAspect="1" noChangeArrowheads="1"/>
            </p:cNvPicPr>
            <p:nvPr/>
          </p:nvPicPr>
          <p:blipFill>
            <a:blip r:embed="rId3" cstate="print"/>
            <a:srcRect/>
            <a:stretch>
              <a:fillRect/>
            </a:stretch>
          </p:blipFill>
          <p:spPr bwMode="black">
            <a:xfrm>
              <a:off x="3958" y="3072"/>
              <a:ext cx="266" cy="264"/>
            </a:xfrm>
            <a:prstGeom prst="rect">
              <a:avLst/>
            </a:prstGeom>
            <a:noFill/>
          </p:spPr>
        </p:pic>
        <p:pic>
          <p:nvPicPr>
            <p:cNvPr id="37" name="Picture 75" descr="D:\16262GC10\check.gif"/>
            <p:cNvPicPr>
              <a:picLocks noChangeAspect="1" noChangeArrowheads="1"/>
            </p:cNvPicPr>
            <p:nvPr/>
          </p:nvPicPr>
          <p:blipFill>
            <a:blip r:embed="rId3" cstate="print"/>
            <a:srcRect/>
            <a:stretch>
              <a:fillRect/>
            </a:stretch>
          </p:blipFill>
          <p:spPr bwMode="black">
            <a:xfrm>
              <a:off x="4800" y="1728"/>
              <a:ext cx="266" cy="264"/>
            </a:xfrm>
            <a:prstGeom prst="rect">
              <a:avLst/>
            </a:prstGeom>
            <a:noFill/>
          </p:spPr>
        </p:pic>
        <p:pic>
          <p:nvPicPr>
            <p:cNvPr id="38" name="Picture 76" descr="D:\16262GC10\check.gif"/>
            <p:cNvPicPr>
              <a:picLocks noChangeAspect="1" noChangeArrowheads="1"/>
            </p:cNvPicPr>
            <p:nvPr/>
          </p:nvPicPr>
          <p:blipFill>
            <a:blip r:embed="rId3" cstate="print"/>
            <a:srcRect/>
            <a:stretch>
              <a:fillRect/>
            </a:stretch>
          </p:blipFill>
          <p:spPr bwMode="black">
            <a:xfrm>
              <a:off x="4800" y="2064"/>
              <a:ext cx="266" cy="264"/>
            </a:xfrm>
            <a:prstGeom prst="rect">
              <a:avLst/>
            </a:prstGeom>
            <a:noFill/>
          </p:spPr>
        </p:pic>
        <p:pic>
          <p:nvPicPr>
            <p:cNvPr id="39" name="Picture 77" descr="D:\16262GC10\check.gif"/>
            <p:cNvPicPr>
              <a:picLocks noChangeAspect="1" noChangeArrowheads="1"/>
            </p:cNvPicPr>
            <p:nvPr/>
          </p:nvPicPr>
          <p:blipFill>
            <a:blip r:embed="rId3" cstate="print"/>
            <a:srcRect/>
            <a:stretch>
              <a:fillRect/>
            </a:stretch>
          </p:blipFill>
          <p:spPr bwMode="black">
            <a:xfrm>
              <a:off x="4800" y="2400"/>
              <a:ext cx="266" cy="264"/>
            </a:xfrm>
            <a:prstGeom prst="rect">
              <a:avLst/>
            </a:prstGeom>
            <a:noFill/>
          </p:spPr>
        </p:pic>
        <p:pic>
          <p:nvPicPr>
            <p:cNvPr id="40" name="Picture 78" descr="D:\16262GC10\check.gif"/>
            <p:cNvPicPr>
              <a:picLocks noChangeAspect="1" noChangeArrowheads="1"/>
            </p:cNvPicPr>
            <p:nvPr/>
          </p:nvPicPr>
          <p:blipFill>
            <a:blip r:embed="rId3" cstate="print"/>
            <a:srcRect/>
            <a:stretch>
              <a:fillRect/>
            </a:stretch>
          </p:blipFill>
          <p:spPr bwMode="black">
            <a:xfrm>
              <a:off x="4800" y="2736"/>
              <a:ext cx="266" cy="264"/>
            </a:xfrm>
            <a:prstGeom prst="rect">
              <a:avLst/>
            </a:prstGeom>
            <a:noFill/>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Pin</a:t>
            </a:r>
            <a:r>
              <a:rPr lang="zh-CN" altLang="en-US" smtClean="0"/>
              <a:t>模式</a:t>
            </a:r>
            <a:endParaRPr lang="zh-CN" altLang="en-US"/>
          </a:p>
        </p:txBody>
      </p:sp>
      <p:sp>
        <p:nvSpPr>
          <p:cNvPr id="3" name="内容占位符 2"/>
          <p:cNvSpPr>
            <a:spLocks noGrp="1"/>
          </p:cNvSpPr>
          <p:nvPr>
            <p:ph idx="1"/>
          </p:nvPr>
        </p:nvSpPr>
        <p:spPr/>
        <p:txBody>
          <a:bodyPr>
            <a:normAutofit/>
          </a:bodyPr>
          <a:lstStyle/>
          <a:p>
            <a:r>
              <a:rPr lang="en-US" altLang="zh-CN" dirty="0" smtClean="0"/>
              <a:t>2</a:t>
            </a:r>
            <a:r>
              <a:rPr lang="zh-CN" altLang="en-US" dirty="0" smtClean="0"/>
              <a:t>种模式：</a:t>
            </a:r>
            <a:endParaRPr lang="en-US" altLang="zh-CN" dirty="0" smtClean="0"/>
          </a:p>
          <a:p>
            <a:pPr lvl="1"/>
            <a:r>
              <a:rPr lang="en-US" altLang="zh-CN" dirty="0" smtClean="0"/>
              <a:t>Share(S):</a:t>
            </a:r>
            <a:r>
              <a:rPr lang="zh-CN" altLang="en-US" dirty="0" smtClean="0"/>
              <a:t>读</a:t>
            </a:r>
            <a:r>
              <a:rPr lang="en-US" altLang="zh-CN" dirty="0" smtClean="0"/>
              <a:t>LCO heap</a:t>
            </a:r>
          </a:p>
          <a:p>
            <a:pPr lvl="1"/>
            <a:r>
              <a:rPr lang="en-US" altLang="zh-CN" dirty="0" smtClean="0"/>
              <a:t>Exclusive(X)</a:t>
            </a:r>
            <a:r>
              <a:rPr lang="zh-CN" altLang="en-US" dirty="0" smtClean="0"/>
              <a:t>：修改</a:t>
            </a:r>
            <a:r>
              <a:rPr lang="en-US" altLang="zh-CN" dirty="0" smtClean="0"/>
              <a:t>LCO heap;</a:t>
            </a:r>
            <a:r>
              <a:rPr lang="zh-CN" altLang="en-US" dirty="0" smtClean="0"/>
              <a:t>总是从</a:t>
            </a:r>
            <a:r>
              <a:rPr lang="en-US" altLang="zh-CN" dirty="0" smtClean="0"/>
              <a:t>S</a:t>
            </a:r>
            <a:r>
              <a:rPr lang="zh-CN" altLang="en-US" dirty="0" smtClean="0"/>
              <a:t>升级</a:t>
            </a:r>
            <a:endParaRPr lang="en-US" altLang="zh-CN" dirty="0" smtClean="0"/>
          </a:p>
          <a:p>
            <a:r>
              <a:rPr lang="en-US" altLang="zh-CN" dirty="0" smtClean="0"/>
              <a:t>Exclusive</a:t>
            </a:r>
            <a:r>
              <a:rPr lang="zh-CN" altLang="en-US" dirty="0" smtClean="0"/>
              <a:t> 释放时会导致相关</a:t>
            </a:r>
            <a:r>
              <a:rPr lang="en-US" altLang="zh-CN" dirty="0" smtClean="0"/>
              <a:t>cursor</a:t>
            </a:r>
            <a:r>
              <a:rPr lang="zh-CN" altLang="en-US" dirty="0" smtClean="0"/>
              <a:t>失效</a:t>
            </a:r>
            <a:endParaRPr lang="en-US" altLang="zh-CN" dirty="0" smtClean="0"/>
          </a:p>
          <a:p>
            <a:pPr lvl="1"/>
            <a:r>
              <a:rPr lang="en-US" altLang="zh-CN" dirty="0" smtClean="0"/>
              <a:t>heap</a:t>
            </a:r>
            <a:r>
              <a:rPr lang="zh-CN" altLang="en-US" dirty="0" smtClean="0"/>
              <a:t>失效</a:t>
            </a:r>
            <a:endParaRPr lang="en-US" altLang="zh-CN" dirty="0" smtClean="0"/>
          </a:p>
          <a:p>
            <a:pPr lvl="1"/>
            <a:r>
              <a:rPr lang="zh-CN" altLang="en-US" dirty="0" smtClean="0"/>
              <a:t>其它</a:t>
            </a:r>
            <a:r>
              <a:rPr lang="en-US" altLang="zh-CN" dirty="0" smtClean="0"/>
              <a:t>session</a:t>
            </a:r>
            <a:r>
              <a:rPr lang="zh-CN" altLang="en-US" dirty="0" smtClean="0"/>
              <a:t>对</a:t>
            </a:r>
            <a:r>
              <a:rPr lang="en-US" altLang="zh-CN" dirty="0" smtClean="0"/>
              <a:t>handle</a:t>
            </a:r>
            <a:r>
              <a:rPr lang="zh-CN" altLang="en-US" dirty="0" smtClean="0"/>
              <a:t>的</a:t>
            </a:r>
            <a:r>
              <a:rPr lang="en-US" altLang="zh-CN" dirty="0" smtClean="0"/>
              <a:t>Null Locks</a:t>
            </a:r>
            <a:r>
              <a:rPr lang="zh-CN" altLang="en-US" dirty="0" smtClean="0"/>
              <a:t>被打破</a:t>
            </a:r>
            <a:endParaRPr lang="en-US" altLang="zh-CN" dirty="0" smtClean="0"/>
          </a:p>
          <a:p>
            <a:pPr lvl="1"/>
            <a:r>
              <a:rPr lang="zh-CN" altLang="en-US" dirty="0" smtClean="0"/>
              <a:t>其它</a:t>
            </a:r>
            <a:r>
              <a:rPr lang="en-US" altLang="zh-CN" dirty="0" smtClean="0"/>
              <a:t>session</a:t>
            </a:r>
            <a:r>
              <a:rPr lang="zh-CN" altLang="en-US" dirty="0" smtClean="0"/>
              <a:t>的</a:t>
            </a:r>
            <a:r>
              <a:rPr lang="en-US" altLang="zh-CN" dirty="0" smtClean="0"/>
              <a:t>pin</a:t>
            </a:r>
            <a:r>
              <a:rPr lang="zh-CN" altLang="en-US" dirty="0" smtClean="0"/>
              <a:t>操作失败</a:t>
            </a:r>
            <a:endParaRPr lang="en-US" altLang="zh-CN" dirty="0" smtClean="0"/>
          </a:p>
          <a:p>
            <a:r>
              <a:rPr lang="en-US" altLang="zh-CN" dirty="0" smtClean="0"/>
              <a:t>pin</a:t>
            </a:r>
            <a:r>
              <a:rPr lang="zh-CN" altLang="en-US" dirty="0" smtClean="0"/>
              <a:t>的同时完成</a:t>
            </a:r>
            <a:r>
              <a:rPr lang="en-US" altLang="zh-CN" dirty="0" smtClean="0"/>
              <a:t>load</a:t>
            </a:r>
          </a:p>
          <a:p>
            <a:pPr lvl="1"/>
            <a:r>
              <a:rPr lang="zh-CN" altLang="en-US" dirty="0" smtClean="0"/>
              <a:t>如果</a:t>
            </a:r>
            <a:r>
              <a:rPr lang="en-US" altLang="zh-CN" dirty="0" smtClean="0"/>
              <a:t>heap</a:t>
            </a:r>
            <a:r>
              <a:rPr lang="zh-CN" altLang="en-US" dirty="0" smtClean="0"/>
              <a:t>不在内存中</a:t>
            </a:r>
            <a:endParaRPr lang="en-US" altLang="zh-CN"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访问</a:t>
            </a:r>
            <a:r>
              <a:rPr lang="en-US" altLang="zh-CN" smtClean="0"/>
              <a:t>LCO</a:t>
            </a:r>
            <a:endParaRPr lang="zh-CN" altLang="en-US"/>
          </a:p>
        </p:txBody>
      </p:sp>
      <p:sp>
        <p:nvSpPr>
          <p:cNvPr id="3" name="内容占位符 2"/>
          <p:cNvSpPr>
            <a:spLocks noGrp="1"/>
          </p:cNvSpPr>
          <p:nvPr>
            <p:ph idx="1"/>
          </p:nvPr>
        </p:nvSpPr>
        <p:spPr/>
        <p:txBody>
          <a:bodyPr/>
          <a:lstStyle/>
          <a:p>
            <a:r>
              <a:rPr lang="en-US" altLang="zh-CN" dirty="0" smtClean="0"/>
              <a:t>server process</a:t>
            </a:r>
            <a:r>
              <a:rPr lang="zh-CN" altLang="en-US" dirty="0" smtClean="0"/>
              <a:t>访问</a:t>
            </a:r>
            <a:r>
              <a:rPr lang="en-US" altLang="zh-CN" dirty="0" smtClean="0"/>
              <a:t>LCO</a:t>
            </a:r>
            <a:r>
              <a:rPr lang="zh-CN" altLang="en-US" dirty="0" smtClean="0"/>
              <a:t>时：</a:t>
            </a:r>
            <a:endParaRPr lang="en-US" altLang="zh-CN" dirty="0" smtClean="0"/>
          </a:p>
          <a:p>
            <a:pPr lvl="1"/>
            <a:r>
              <a:rPr lang="en-US" altLang="zh-CN" dirty="0" smtClean="0"/>
              <a:t>KGL</a:t>
            </a:r>
            <a:r>
              <a:rPr lang="zh-CN" altLang="en-US" dirty="0" smtClean="0"/>
              <a:t>根据</a:t>
            </a:r>
            <a:r>
              <a:rPr lang="en-US" altLang="zh-CN" dirty="0" smtClean="0"/>
              <a:t>LCO</a:t>
            </a:r>
            <a:r>
              <a:rPr lang="zh-CN" altLang="en-US" dirty="0" smtClean="0"/>
              <a:t>的</a:t>
            </a:r>
            <a:r>
              <a:rPr lang="en-US" altLang="zh-CN" dirty="0" err="1" smtClean="0"/>
              <a:t>namespace+name</a:t>
            </a:r>
            <a:r>
              <a:rPr lang="zh-CN" altLang="en-US" dirty="0" smtClean="0"/>
              <a:t>决定要检索的链表（</a:t>
            </a:r>
            <a:r>
              <a:rPr lang="en-US" altLang="zh-CN" dirty="0" smtClean="0"/>
              <a:t>bucket</a:t>
            </a:r>
            <a:r>
              <a:rPr lang="zh-CN" altLang="en-US" dirty="0" smtClean="0"/>
              <a:t>）</a:t>
            </a:r>
            <a:endParaRPr lang="en-US" altLang="zh-CN" dirty="0" smtClean="0"/>
          </a:p>
          <a:p>
            <a:r>
              <a:rPr lang="en-US" altLang="zh-CN" dirty="0" smtClean="0"/>
              <a:t>3</a:t>
            </a:r>
            <a:r>
              <a:rPr lang="zh-CN" altLang="en-US" dirty="0" smtClean="0"/>
              <a:t>种情况</a:t>
            </a:r>
            <a:endParaRPr lang="en-US" altLang="zh-CN" dirty="0" smtClean="0"/>
          </a:p>
          <a:p>
            <a:pPr lvl="1"/>
            <a:r>
              <a:rPr lang="en-US" altLang="zh-CN" dirty="0" smtClean="0"/>
              <a:t>1 LCO</a:t>
            </a:r>
            <a:r>
              <a:rPr lang="zh-CN" altLang="en-US" dirty="0" smtClean="0"/>
              <a:t>完整存放在内存中，顺利找到</a:t>
            </a:r>
            <a:r>
              <a:rPr lang="en-US" altLang="zh-CN" dirty="0" smtClean="0"/>
              <a:t>handle</a:t>
            </a:r>
          </a:p>
          <a:p>
            <a:pPr lvl="1"/>
            <a:r>
              <a:rPr lang="en-US" altLang="zh-CN" dirty="0" smtClean="0"/>
              <a:t>2 </a:t>
            </a:r>
            <a:r>
              <a:rPr lang="zh-CN" altLang="en-US" dirty="0" smtClean="0"/>
              <a:t>可能</a:t>
            </a:r>
            <a:r>
              <a:rPr lang="en-US" altLang="zh-CN" dirty="0" smtClean="0"/>
              <a:t>handle</a:t>
            </a:r>
            <a:r>
              <a:rPr lang="zh-CN" altLang="en-US" dirty="0" smtClean="0"/>
              <a:t>存在，但</a:t>
            </a:r>
            <a:r>
              <a:rPr lang="en-US" altLang="zh-CN" dirty="0" smtClean="0"/>
              <a:t>heap</a:t>
            </a:r>
            <a:r>
              <a:rPr lang="zh-CN" altLang="en-US" dirty="0" smtClean="0"/>
              <a:t>被</a:t>
            </a:r>
            <a:r>
              <a:rPr lang="en-US" altLang="zh-CN" dirty="0" smtClean="0"/>
              <a:t>aging out</a:t>
            </a:r>
          </a:p>
          <a:p>
            <a:pPr lvl="2"/>
            <a:r>
              <a:rPr lang="zh-CN" altLang="en-US" dirty="0" smtClean="0"/>
              <a:t>需要</a:t>
            </a:r>
            <a:r>
              <a:rPr lang="en-US" altLang="zh-CN" dirty="0" smtClean="0"/>
              <a:t>heap</a:t>
            </a:r>
            <a:r>
              <a:rPr lang="zh-CN" altLang="en-US" dirty="0" smtClean="0"/>
              <a:t>的</a:t>
            </a:r>
            <a:r>
              <a:rPr lang="en-US" altLang="zh-CN" dirty="0" smtClean="0"/>
              <a:t>reload</a:t>
            </a:r>
          </a:p>
          <a:p>
            <a:pPr lvl="1"/>
            <a:r>
              <a:rPr lang="en-US" altLang="zh-CN" dirty="0" smtClean="0"/>
              <a:t>3 handle</a:t>
            </a:r>
            <a:r>
              <a:rPr lang="zh-CN" altLang="en-US" dirty="0" smtClean="0"/>
              <a:t>不存在：分配</a:t>
            </a:r>
            <a:r>
              <a:rPr lang="en-US" altLang="zh-CN" dirty="0" smtClean="0"/>
              <a:t>handle</a:t>
            </a:r>
            <a:r>
              <a:rPr lang="zh-CN" altLang="en-US" dirty="0" smtClean="0"/>
              <a:t>＋加载</a:t>
            </a:r>
            <a:r>
              <a:rPr lang="en-US" altLang="zh-CN" dirty="0" smtClean="0"/>
              <a:t>heap</a:t>
            </a:r>
          </a:p>
          <a:p>
            <a:pPr lvl="1"/>
            <a:endParaRPr lang="en-US" altLang="zh-CN"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mtClean="0"/>
              <a:t>访问</a:t>
            </a:r>
            <a:r>
              <a:rPr lang="en-US" altLang="zh-CN" smtClean="0"/>
              <a:t>LCO</a:t>
            </a:r>
            <a:r>
              <a:rPr lang="zh-CN" altLang="en-US" smtClean="0"/>
              <a:t>涉及的</a:t>
            </a:r>
            <a:r>
              <a:rPr lang="en-US" altLang="zh-CN" err="1" smtClean="0"/>
              <a:t>Latche</a:t>
            </a:r>
            <a:endParaRPr lang="zh-CN" altLang="en-US"/>
          </a:p>
        </p:txBody>
      </p:sp>
      <p:sp>
        <p:nvSpPr>
          <p:cNvPr id="3" name="内容占位符 2"/>
          <p:cNvSpPr>
            <a:spLocks noGrp="1"/>
          </p:cNvSpPr>
          <p:nvPr>
            <p:ph idx="1"/>
          </p:nvPr>
        </p:nvSpPr>
        <p:spPr>
          <a:xfrm>
            <a:off x="457200" y="5286388"/>
            <a:ext cx="8229600" cy="1143008"/>
          </a:xfrm>
        </p:spPr>
        <p:txBody>
          <a:bodyPr>
            <a:normAutofit/>
          </a:bodyPr>
          <a:lstStyle/>
          <a:p>
            <a:pPr>
              <a:buNone/>
            </a:pPr>
            <a:r>
              <a:rPr lang="en-US" altLang="zh-CN" smtClean="0"/>
              <a:t>hash(namespace,name) -&gt;</a:t>
            </a:r>
            <a:r>
              <a:rPr lang="zh-CN" altLang="en-US" smtClean="0"/>
              <a:t>计算</a:t>
            </a:r>
            <a:r>
              <a:rPr lang="en-US" altLang="zh-CN" smtClean="0"/>
              <a:t>bucket# -&gt;</a:t>
            </a:r>
            <a:r>
              <a:rPr lang="zh-CN" altLang="en-US" smtClean="0"/>
              <a:t>计算</a:t>
            </a:r>
            <a:r>
              <a:rPr lang="en-US" altLang="zh-CN" smtClean="0"/>
              <a:t>latch# -&gt;</a:t>
            </a:r>
            <a:r>
              <a:rPr lang="zh-CN" altLang="en-US" smtClean="0"/>
              <a:t>获取</a:t>
            </a:r>
            <a:r>
              <a:rPr lang="en-US" altLang="zh-CN" smtClean="0"/>
              <a:t>LC latch# -&gt;</a:t>
            </a:r>
            <a:r>
              <a:rPr lang="zh-CN" altLang="en-US" smtClean="0"/>
              <a:t>获取</a:t>
            </a:r>
            <a:r>
              <a:rPr lang="en-US" altLang="zh-CN" smtClean="0"/>
              <a:t>LC Lock(seek &amp; lock) -&gt;</a:t>
            </a:r>
            <a:r>
              <a:rPr lang="zh-CN" altLang="en-US" smtClean="0"/>
              <a:t>处理</a:t>
            </a:r>
            <a:r>
              <a:rPr lang="en-US" altLang="zh-CN" smtClean="0"/>
              <a:t>handle -&gt;</a:t>
            </a:r>
            <a:r>
              <a:rPr lang="zh-CN" altLang="en-US" smtClean="0"/>
              <a:t>获取</a:t>
            </a:r>
            <a:r>
              <a:rPr lang="en-US" altLang="zh-CN" smtClean="0"/>
              <a:t>LC Pin latch# -&gt;</a:t>
            </a:r>
            <a:r>
              <a:rPr lang="zh-CN" altLang="en-US" smtClean="0"/>
              <a:t>处理</a:t>
            </a:r>
            <a:r>
              <a:rPr lang="en-US" altLang="zh-CN" smtClean="0"/>
              <a:t>Heap0</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36</a:t>
            </a:fld>
            <a:endParaRPr lang="en-US" altLang="zh-CN"/>
          </a:p>
        </p:txBody>
      </p:sp>
      <p:cxnSp>
        <p:nvCxnSpPr>
          <p:cNvPr id="39" name="形状 17"/>
          <p:cNvCxnSpPr>
            <a:endCxn id="101" idx="1"/>
          </p:cNvCxnSpPr>
          <p:nvPr/>
        </p:nvCxnSpPr>
        <p:spPr bwMode="auto">
          <a:xfrm>
            <a:off x="4643439" y="3388816"/>
            <a:ext cx="500065" cy="433093"/>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grpSp>
        <p:nvGrpSpPr>
          <p:cNvPr id="84" name="组合 83"/>
          <p:cNvGrpSpPr/>
          <p:nvPr/>
        </p:nvGrpSpPr>
        <p:grpSpPr>
          <a:xfrm>
            <a:off x="571472" y="1571612"/>
            <a:ext cx="4071967" cy="3071834"/>
            <a:chOff x="214282" y="2000240"/>
            <a:chExt cx="3809259" cy="2730519"/>
          </a:xfrm>
        </p:grpSpPr>
        <p:sp>
          <p:nvSpPr>
            <p:cNvPr id="82" name="流程图: 可选过程 81"/>
            <p:cNvSpPr/>
            <p:nvPr/>
          </p:nvSpPr>
          <p:spPr bwMode="auto">
            <a:xfrm>
              <a:off x="214282" y="2000240"/>
              <a:ext cx="1928794" cy="1857388"/>
            </a:xfrm>
            <a:prstGeom prst="flowChartAlternateProcess">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LC Latch</a:t>
              </a:r>
            </a:p>
          </p:txBody>
        </p:sp>
        <p:sp>
          <p:nvSpPr>
            <p:cNvPr id="9" name="矩形 8"/>
            <p:cNvSpPr/>
            <p:nvPr/>
          </p:nvSpPr>
          <p:spPr bwMode="auto">
            <a:xfrm>
              <a:off x="785786" y="2500306"/>
              <a:ext cx="3237755" cy="223045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0" smtClean="0"/>
                <a:t>＋</a:t>
              </a:r>
              <a:r>
                <a:rPr lang="en-US" altLang="zh-CN" sz="2000" b="0" smtClean="0"/>
                <a:t> LC Lock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grpSp>
        <p:nvGrpSpPr>
          <p:cNvPr id="89" name="组合 88"/>
          <p:cNvGrpSpPr/>
          <p:nvPr/>
        </p:nvGrpSpPr>
        <p:grpSpPr>
          <a:xfrm>
            <a:off x="2000802" y="2938624"/>
            <a:ext cx="2643206" cy="1714512"/>
            <a:chOff x="1714480" y="4429132"/>
            <a:chExt cx="2643206" cy="1714512"/>
          </a:xfrm>
        </p:grpSpPr>
        <p:grpSp>
          <p:nvGrpSpPr>
            <p:cNvPr id="85" name="组合 84"/>
            <p:cNvGrpSpPr/>
            <p:nvPr/>
          </p:nvGrpSpPr>
          <p:grpSpPr>
            <a:xfrm>
              <a:off x="1714480" y="4429132"/>
              <a:ext cx="2643206" cy="1714512"/>
              <a:chOff x="214282" y="1890335"/>
              <a:chExt cx="3650141" cy="2637712"/>
            </a:xfrm>
          </p:grpSpPr>
          <p:sp>
            <p:nvSpPr>
              <p:cNvPr id="86" name="流程图: 可选过程 85"/>
              <p:cNvSpPr/>
              <p:nvPr/>
            </p:nvSpPr>
            <p:spPr bwMode="auto">
              <a:xfrm>
                <a:off x="214282" y="1890335"/>
                <a:ext cx="2959574" cy="2088188"/>
              </a:xfrm>
              <a:prstGeom prst="flowChartAlternateProcess">
                <a:avLst/>
              </a:prstGeom>
              <a:solidFill>
                <a:srgbClr val="C6C6EC"/>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Load</a:t>
                </a:r>
                <a:r>
                  <a:rPr kumimoji="0" lang="en-US" altLang="zh-CN" sz="1800" b="0" i="0" u="none" strike="noStrike" cap="none" normalizeH="0" dirty="0" smtClean="0">
                    <a:ln>
                      <a:noFill/>
                    </a:ln>
                    <a:solidFill>
                      <a:schemeClr val="tx1"/>
                    </a:solidFill>
                    <a:effectLst/>
                    <a:latin typeface="Arial" charset="0"/>
                    <a:ea typeface="宋体" pitchFamily="2" charset="-122"/>
                  </a:rPr>
                  <a:t> Lock</a:t>
                </a:r>
                <a:r>
                  <a:rPr kumimoji="0" lang="en-US" altLang="zh-CN" sz="1800" b="0" i="0" u="none" strike="noStrike" cap="none" normalizeH="0" baseline="0" dirty="0" smtClean="0">
                    <a:ln>
                      <a:noFill/>
                    </a:ln>
                    <a:solidFill>
                      <a:schemeClr val="tx1"/>
                    </a:solidFill>
                    <a:effectLst/>
                    <a:latin typeface="Arial" charset="0"/>
                    <a:ea typeface="宋体" pitchFamily="2" charset="-122"/>
                  </a:rPr>
                  <a:t> Latch</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7" name="矩形 86"/>
              <p:cNvSpPr/>
              <p:nvPr/>
            </p:nvSpPr>
            <p:spPr bwMode="auto">
              <a:xfrm>
                <a:off x="785786" y="2610211"/>
                <a:ext cx="3078637" cy="1917836"/>
              </a:xfrm>
              <a:prstGeom prst="rect">
                <a:avLst/>
              </a:prstGeom>
              <a:solidFill>
                <a:srgbClr val="8FCCD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0" smtClean="0"/>
                  <a:t>＋</a:t>
                </a:r>
                <a:r>
                  <a:rPr lang="en-US" altLang="zh-CN" sz="2000" b="0" smtClean="0"/>
                  <a:t> Load Lock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grpSp>
        <p:sp>
          <p:nvSpPr>
            <p:cNvPr id="88" name="矩形 87"/>
            <p:cNvSpPr/>
            <p:nvPr/>
          </p:nvSpPr>
          <p:spPr bwMode="auto">
            <a:xfrm>
              <a:off x="2786050" y="5357826"/>
              <a:ext cx="1571636" cy="785818"/>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smtClean="0"/>
                <a:t>加载</a:t>
              </a:r>
              <a:r>
                <a:rPr lang="en-US" altLang="zh-CN" sz="2000" b="0" smtClean="0"/>
                <a:t>LCO</a:t>
              </a:r>
            </a:p>
          </p:txBody>
        </p:sp>
      </p:grpSp>
      <p:sp>
        <p:nvSpPr>
          <p:cNvPr id="101" name="流程图: 可选过程 100"/>
          <p:cNvSpPr/>
          <p:nvPr/>
        </p:nvSpPr>
        <p:spPr bwMode="auto">
          <a:xfrm>
            <a:off x="5143504" y="2571744"/>
            <a:ext cx="3643338" cy="2500330"/>
          </a:xfrm>
          <a:prstGeom prst="flowChartAlternateProcess">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LC Pin Latch</a:t>
            </a:r>
          </a:p>
        </p:txBody>
      </p:sp>
      <p:sp>
        <p:nvSpPr>
          <p:cNvPr id="105" name="流程图: 可选过程 104"/>
          <p:cNvSpPr/>
          <p:nvPr/>
        </p:nvSpPr>
        <p:spPr bwMode="auto">
          <a:xfrm>
            <a:off x="6177266" y="3370672"/>
            <a:ext cx="2143140" cy="1357322"/>
          </a:xfrm>
          <a:prstGeom prst="flowChartAlternateProcess">
            <a:avLst/>
          </a:prstGeom>
          <a:solidFill>
            <a:srgbClr val="C6C6EC"/>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Load</a:t>
            </a:r>
            <a:r>
              <a:rPr kumimoji="0" lang="en-US" altLang="zh-CN" sz="1800" b="0" i="0" u="none" strike="noStrike" cap="none" normalizeH="0" smtClean="0">
                <a:ln>
                  <a:noFill/>
                </a:ln>
                <a:solidFill>
                  <a:schemeClr val="tx1"/>
                </a:solidFill>
                <a:effectLst/>
                <a:latin typeface="Arial" charset="0"/>
                <a:ea typeface="宋体" pitchFamily="2" charset="-122"/>
              </a:rPr>
              <a:t> Lock</a:t>
            </a:r>
            <a:r>
              <a:rPr kumimoji="0" lang="en-US" altLang="zh-CN" sz="1800" b="0" i="0" u="none" strike="noStrike" cap="none" normalizeH="0" baseline="0" smtClean="0">
                <a:ln>
                  <a:noFill/>
                </a:ln>
                <a:solidFill>
                  <a:schemeClr val="tx1"/>
                </a:solidFill>
                <a:effectLst/>
                <a:latin typeface="Arial" charset="0"/>
                <a:ea typeface="宋体" pitchFamily="2" charset="-122"/>
              </a:rPr>
              <a:t> Latch</a:t>
            </a: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6" name="矩形 105"/>
          <p:cNvSpPr/>
          <p:nvPr/>
        </p:nvSpPr>
        <p:spPr bwMode="auto">
          <a:xfrm>
            <a:off x="6591114" y="3838591"/>
            <a:ext cx="2229358" cy="1246593"/>
          </a:xfrm>
          <a:prstGeom prst="rect">
            <a:avLst/>
          </a:prstGeom>
          <a:solidFill>
            <a:srgbClr val="8FCCD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0" smtClean="0"/>
              <a:t>＋</a:t>
            </a:r>
            <a:r>
              <a:rPr lang="en-US" altLang="zh-CN" sz="2000" b="0" smtClean="0"/>
              <a:t> Load Lock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07" name="矩形 106"/>
          <p:cNvSpPr/>
          <p:nvPr/>
        </p:nvSpPr>
        <p:spPr bwMode="auto">
          <a:xfrm>
            <a:off x="7248836" y="4299366"/>
            <a:ext cx="1571636" cy="785818"/>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smtClean="0"/>
              <a:t>加载</a:t>
            </a:r>
            <a:r>
              <a:rPr lang="en-US" altLang="zh-CN" sz="2000" b="0" smtClean="0"/>
              <a:t>LCO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导致</a:t>
            </a:r>
            <a:r>
              <a:rPr lang="en-US" altLang="zh-CN" smtClean="0"/>
              <a:t>LC</a:t>
            </a:r>
            <a:r>
              <a:rPr lang="zh-CN" altLang="en-US" smtClean="0"/>
              <a:t>争用的原因</a:t>
            </a:r>
            <a:endParaRPr lang="zh-CN" altLang="en-US"/>
          </a:p>
        </p:txBody>
      </p:sp>
      <p:sp>
        <p:nvSpPr>
          <p:cNvPr id="3" name="内容占位符 2"/>
          <p:cNvSpPr>
            <a:spLocks noGrp="1"/>
          </p:cNvSpPr>
          <p:nvPr>
            <p:ph idx="1"/>
          </p:nvPr>
        </p:nvSpPr>
        <p:spPr/>
        <p:txBody>
          <a:bodyPr>
            <a:normAutofit/>
          </a:bodyPr>
          <a:lstStyle/>
          <a:p>
            <a:r>
              <a:rPr lang="zh-CN" altLang="en-US" sz="2800" smtClean="0"/>
              <a:t>过度解析</a:t>
            </a:r>
            <a:endParaRPr lang="en-US" altLang="zh-CN" sz="2800" smtClean="0"/>
          </a:p>
          <a:p>
            <a:pPr lvl="1"/>
            <a:r>
              <a:rPr lang="zh-CN" altLang="en-US" sz="2400" smtClean="0"/>
              <a:t>不使用绑定变量</a:t>
            </a:r>
            <a:r>
              <a:rPr lang="en-US" altLang="zh-CN" sz="2400" smtClean="0"/>
              <a:t>:</a:t>
            </a:r>
            <a:r>
              <a:rPr lang="zh-CN" altLang="en-US" sz="2400" smtClean="0"/>
              <a:t>硬解析</a:t>
            </a:r>
            <a:endParaRPr lang="en-US" altLang="zh-CN" sz="2400" smtClean="0"/>
          </a:p>
          <a:p>
            <a:pPr lvl="1"/>
            <a:r>
              <a:rPr lang="zh-CN" altLang="en-US" sz="2400" smtClean="0"/>
              <a:t>不能共享的</a:t>
            </a:r>
            <a:r>
              <a:rPr lang="en-US" altLang="zh-CN" sz="2400" err="1" smtClean="0"/>
              <a:t>SQL:version_count</a:t>
            </a:r>
            <a:r>
              <a:rPr lang="zh-CN" altLang="en-US" sz="2400" smtClean="0"/>
              <a:t>高</a:t>
            </a:r>
            <a:endParaRPr lang="en-US" altLang="zh-CN" sz="2400" smtClean="0"/>
          </a:p>
          <a:p>
            <a:pPr lvl="1"/>
            <a:r>
              <a:rPr lang="zh-CN" altLang="en-US" sz="2400" smtClean="0"/>
              <a:t>不必要的软解析：</a:t>
            </a:r>
            <a:r>
              <a:rPr lang="en-US" altLang="zh-CN" sz="2400" err="1" smtClean="0"/>
              <a:t>session_cached_cursors</a:t>
            </a:r>
            <a:endParaRPr lang="en-US" altLang="zh-CN" sz="2400" smtClean="0"/>
          </a:p>
          <a:p>
            <a:r>
              <a:rPr lang="zh-CN" altLang="en-US" sz="2800" smtClean="0"/>
              <a:t>解析后的</a:t>
            </a:r>
            <a:r>
              <a:rPr lang="en-US" altLang="zh-CN" sz="2800" smtClean="0"/>
              <a:t>SQL</a:t>
            </a:r>
            <a:r>
              <a:rPr lang="zh-CN" altLang="en-US" sz="2800" smtClean="0"/>
              <a:t>被老化</a:t>
            </a:r>
            <a:r>
              <a:rPr lang="en-US" altLang="zh-CN" sz="2800" smtClean="0"/>
              <a:t>(aging out)</a:t>
            </a:r>
          </a:p>
          <a:p>
            <a:pPr lvl="1"/>
            <a:r>
              <a:rPr lang="en-US" altLang="zh-CN" sz="2400" smtClean="0"/>
              <a:t>Shared Pool</a:t>
            </a:r>
            <a:r>
              <a:rPr lang="zh-CN" altLang="en-US" sz="2400" smtClean="0"/>
              <a:t>太小</a:t>
            </a:r>
            <a:endParaRPr lang="en-US" altLang="zh-CN" sz="2400" smtClean="0"/>
          </a:p>
          <a:p>
            <a:r>
              <a:rPr lang="zh-CN" altLang="en-US" sz="2800" smtClean="0"/>
              <a:t>没有</a:t>
            </a:r>
            <a:r>
              <a:rPr lang="en-US" altLang="zh-CN" sz="2800" smtClean="0"/>
              <a:t>pin</a:t>
            </a:r>
            <a:r>
              <a:rPr lang="zh-CN" altLang="en-US" sz="2800" smtClean="0"/>
              <a:t>大的</a:t>
            </a:r>
            <a:r>
              <a:rPr lang="en-US" altLang="zh-CN" sz="2800" smtClean="0"/>
              <a:t>PL/SQL</a:t>
            </a:r>
            <a:r>
              <a:rPr lang="zh-CN" altLang="en-US" sz="2800" smtClean="0"/>
              <a:t>对象</a:t>
            </a:r>
            <a:endParaRPr lang="en-US" altLang="zh-CN" sz="2800" smtClean="0"/>
          </a:p>
          <a:p>
            <a:r>
              <a:rPr lang="en-US" altLang="zh-CN" sz="2800" smtClean="0"/>
              <a:t>DDL</a:t>
            </a:r>
          </a:p>
          <a:p>
            <a:r>
              <a:rPr lang="en-US" altLang="zh-CN" sz="2800" smtClean="0"/>
              <a:t>session_cached_cursors</a:t>
            </a:r>
            <a:r>
              <a:rPr lang="zh-CN" altLang="en-US" sz="2800" smtClean="0"/>
              <a:t>、</a:t>
            </a:r>
            <a:r>
              <a:rPr lang="en-US" sz="2800" smtClean="0"/>
              <a:t>cursor_space_for_time</a:t>
            </a:r>
            <a:endParaRPr lang="en-US" altLang="zh-CN" sz="2800" smtClean="0"/>
          </a:p>
          <a:p>
            <a:pPr lvl="1"/>
            <a:r>
              <a:rPr lang="zh-CN" altLang="en-US" sz="2400" smtClean="0"/>
              <a:t>可能导致</a:t>
            </a:r>
            <a:r>
              <a:rPr lang="en-US" altLang="zh-CN" sz="2400" smtClean="0"/>
              <a:t>Shared Pool</a:t>
            </a:r>
            <a:r>
              <a:rPr lang="zh-CN" altLang="en-US" sz="2400" smtClean="0"/>
              <a:t>碎片化，消耗</a:t>
            </a:r>
            <a:r>
              <a:rPr lang="en-US" altLang="zh-CN" sz="2400" smtClean="0"/>
              <a:t>LC</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确保</a:t>
            </a:r>
            <a:r>
              <a:rPr lang="en-US" altLang="zh-CN" smtClean="0"/>
              <a:t>SQL</a:t>
            </a:r>
            <a:r>
              <a:rPr lang="zh-CN" altLang="en-US" smtClean="0"/>
              <a:t>共享</a:t>
            </a:r>
            <a:endParaRPr lang="zh-CN" altLang="en-US"/>
          </a:p>
        </p:txBody>
      </p:sp>
      <p:sp>
        <p:nvSpPr>
          <p:cNvPr id="3" name="内容占位符 2"/>
          <p:cNvSpPr>
            <a:spLocks noGrp="1"/>
          </p:cNvSpPr>
          <p:nvPr>
            <p:ph idx="1"/>
          </p:nvPr>
        </p:nvSpPr>
        <p:spPr/>
        <p:txBody>
          <a:bodyPr/>
          <a:lstStyle/>
          <a:p>
            <a:r>
              <a:rPr lang="en-US" altLang="zh-CN" smtClean="0"/>
              <a:t>SQL</a:t>
            </a:r>
            <a:r>
              <a:rPr lang="zh-CN" altLang="en-US" smtClean="0"/>
              <a:t>完全一致</a:t>
            </a:r>
            <a:endParaRPr lang="en-US" altLang="zh-CN" smtClean="0"/>
          </a:p>
          <a:p>
            <a:pPr lvl="1"/>
            <a:r>
              <a:rPr lang="en-US" altLang="zh-CN" err="1" smtClean="0"/>
              <a:t>currsor_sharing</a:t>
            </a:r>
            <a:r>
              <a:rPr lang="en-US" altLang="zh-CN" smtClean="0"/>
              <a:t>=similar/force</a:t>
            </a:r>
            <a:r>
              <a:rPr lang="zh-CN" altLang="en-US" smtClean="0"/>
              <a:t>时，</a:t>
            </a:r>
            <a:r>
              <a:rPr lang="en-US" altLang="zh-CN" smtClean="0"/>
              <a:t>literal</a:t>
            </a:r>
            <a:r>
              <a:rPr lang="zh-CN" altLang="en-US" smtClean="0"/>
              <a:t>值可不一致</a:t>
            </a:r>
            <a:endParaRPr lang="en-US" altLang="zh-CN" smtClean="0"/>
          </a:p>
          <a:p>
            <a:r>
              <a:rPr lang="en-US" altLang="zh-CN" smtClean="0"/>
              <a:t>SQL</a:t>
            </a:r>
            <a:r>
              <a:rPr lang="zh-CN" altLang="en-US" smtClean="0"/>
              <a:t>引用的对象必需一致</a:t>
            </a:r>
            <a:endParaRPr lang="en-US" altLang="zh-CN" smtClean="0"/>
          </a:p>
          <a:p>
            <a:r>
              <a:rPr lang="zh-CN" altLang="en-US" smtClean="0"/>
              <a:t>绑定变量名、类型、精度</a:t>
            </a:r>
            <a:r>
              <a:rPr lang="en-US" altLang="zh-CN" smtClean="0"/>
              <a:t>/</a:t>
            </a:r>
            <a:r>
              <a:rPr lang="zh-CN" altLang="en-US" smtClean="0"/>
              <a:t>长度一致</a:t>
            </a:r>
            <a:endParaRPr lang="en-US" altLang="zh-CN" smtClean="0"/>
          </a:p>
          <a:p>
            <a:r>
              <a:rPr lang="zh-CN" altLang="en-US" smtClean="0"/>
              <a:t>解析</a:t>
            </a:r>
            <a:r>
              <a:rPr lang="en-US" altLang="zh-CN" smtClean="0"/>
              <a:t>SQL</a:t>
            </a:r>
            <a:r>
              <a:rPr lang="zh-CN" altLang="en-US" smtClean="0"/>
              <a:t>时采用的优化器模式一致</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solidFill>
                  <a:srgbClr val="FF0000"/>
                </a:solidFill>
              </a:rPr>
              <a:t>pga</a:t>
            </a:r>
          </a:p>
          <a:p>
            <a:pPr lvl="1"/>
            <a:r>
              <a:rPr lang="en-US" altLang="zh-CN" smtClean="0"/>
              <a:t>buffer cache</a:t>
            </a:r>
          </a:p>
          <a:p>
            <a:pPr lvl="1"/>
            <a:r>
              <a:rPr lang="en-US" altLang="zh-CN" smtClean="0"/>
              <a:t>redo log</a:t>
            </a:r>
          </a:p>
          <a:p>
            <a:pPr lvl="1"/>
            <a:r>
              <a:rPr lang="en-US" altLang="zh-CN" smtClean="0"/>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granule</a:t>
            </a:r>
            <a:endParaRPr lang="zh-CN" altLang="en-US"/>
          </a:p>
        </p:txBody>
      </p:sp>
      <p:sp>
        <p:nvSpPr>
          <p:cNvPr id="3" name="内容占位符 2"/>
          <p:cNvSpPr>
            <a:spLocks noGrp="1"/>
          </p:cNvSpPr>
          <p:nvPr>
            <p:ph idx="1"/>
          </p:nvPr>
        </p:nvSpPr>
        <p:spPr/>
        <p:txBody>
          <a:bodyPr/>
          <a:lstStyle/>
          <a:p>
            <a:r>
              <a:rPr lang="en-US" altLang="zh-CN" sz="2800" dirty="0" smtClean="0"/>
              <a:t>SGA</a:t>
            </a:r>
            <a:r>
              <a:rPr lang="zh-CN" altLang="en-US" sz="2800" dirty="0" smtClean="0"/>
              <a:t>内存分</a:t>
            </a:r>
            <a:r>
              <a:rPr lang="zh-CN" altLang="en-US" sz="2800" dirty="0" smtClean="0">
                <a:latin typeface="+mn-ea"/>
              </a:rPr>
              <a:t>配最小</a:t>
            </a:r>
            <a:r>
              <a:rPr lang="zh-CN" altLang="en-US" sz="2800" dirty="0" smtClean="0"/>
              <a:t>粒度</a:t>
            </a:r>
            <a:r>
              <a:rPr lang="en-US" altLang="zh-CN" sz="2800" dirty="0" smtClean="0"/>
              <a:t>,</a:t>
            </a:r>
            <a:r>
              <a:rPr lang="zh-CN" altLang="en-US" sz="2800" dirty="0" smtClean="0"/>
              <a:t>大小与平台等有关</a:t>
            </a:r>
            <a:endParaRPr lang="en-US" altLang="zh-CN" sz="2800" dirty="0" smtClean="0"/>
          </a:p>
          <a:p>
            <a:r>
              <a:rPr lang="zh-CN" altLang="en-US" sz="2800" dirty="0" smtClean="0"/>
              <a:t>例：</a:t>
            </a:r>
            <a:endParaRPr lang="en-US" altLang="zh-CN" sz="2800" dirty="0" smtClean="0"/>
          </a:p>
          <a:p>
            <a:pPr lvl="1"/>
            <a:r>
              <a:rPr lang="en-US" altLang="zh-CN" sz="2400" dirty="0" err="1" smtClean="0"/>
              <a:t>winxp</a:t>
            </a:r>
            <a:r>
              <a:rPr lang="en-US" altLang="zh-CN" sz="2400" dirty="0" smtClean="0"/>
              <a:t> sp2 + Oracle 9207:</a:t>
            </a:r>
          </a:p>
          <a:p>
            <a:endParaRPr lang="en-US" altLang="zh-CN" sz="2800" dirty="0" smtClean="0"/>
          </a:p>
          <a:p>
            <a:pPr>
              <a:buNone/>
            </a:pPr>
            <a:endParaRPr lang="en-US" altLang="zh-CN" sz="2800" dirty="0" smtClean="0"/>
          </a:p>
          <a:p>
            <a:pPr>
              <a:buNone/>
            </a:pPr>
            <a:endParaRPr lang="en-US" altLang="zh-CN" sz="2800" dirty="0" smtClean="0"/>
          </a:p>
          <a:p>
            <a:pPr lvl="1"/>
            <a:r>
              <a:rPr lang="en-US" altLang="zh-CN" sz="2400" dirty="0" err="1" smtClean="0"/>
              <a:t>v$sga_dynamic_components</a:t>
            </a:r>
            <a:r>
              <a:rPr lang="en-US" altLang="zh-CN" sz="2400" dirty="0" smtClean="0"/>
              <a:t>(12c)</a:t>
            </a:r>
            <a:r>
              <a:rPr lang="zh-CN" altLang="en-US" sz="2400" dirty="0" smtClean="0"/>
              <a:t>：</a:t>
            </a:r>
            <a:endParaRPr lang="en-US" altLang="zh-CN" sz="2400" dirty="0" smtClean="0"/>
          </a:p>
          <a:p>
            <a:endParaRPr lang="en-US" altLang="zh-CN" dirty="0" smtClean="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a:t>
            </a:fld>
            <a:endParaRPr lang="en-US" altLang="zh-CN"/>
          </a:p>
        </p:txBody>
      </p:sp>
      <p:graphicFrame>
        <p:nvGraphicFramePr>
          <p:cNvPr id="7" name="表格 6"/>
          <p:cNvGraphicFramePr>
            <a:graphicFrameLocks noGrp="1"/>
          </p:cNvGraphicFramePr>
          <p:nvPr/>
        </p:nvGraphicFramePr>
        <p:xfrm>
          <a:off x="2285984" y="3214686"/>
          <a:ext cx="6072230" cy="1019576"/>
        </p:xfrm>
        <a:graphic>
          <a:graphicData uri="http://schemas.openxmlformats.org/drawingml/2006/table">
            <a:tbl>
              <a:tblPr firstRow="1" bandRow="1">
                <a:tableStyleId>{5C22544A-7EE6-4342-B048-85BDC9FD1C3A}</a:tableStyleId>
              </a:tblPr>
              <a:tblGrid>
                <a:gridCol w="1707827"/>
                <a:gridCol w="1864073"/>
                <a:gridCol w="2500330"/>
              </a:tblGrid>
              <a:tr h="357190">
                <a:tc>
                  <a:txBody>
                    <a:bodyPr/>
                    <a:lstStyle/>
                    <a:p>
                      <a:pPr algn="l" fontAlgn="t"/>
                      <a:r>
                        <a:rPr lang="en-US" altLang="zh-CN" sz="2000" b="0" i="0" u="none" strike="noStrike" err="1" smtClean="0">
                          <a:solidFill>
                            <a:srgbClr val="000000"/>
                          </a:solidFill>
                          <a:latin typeface="微软雅黑" pitchFamily="34" charset="-122"/>
                          <a:ea typeface="微软雅黑" pitchFamily="34" charset="-122"/>
                        </a:rPr>
                        <a:t>sga_max_size</a:t>
                      </a:r>
                      <a:endParaRPr lang="zh-CN" sz="2000" b="0" i="0" u="none" strike="noStrike">
                        <a:solidFill>
                          <a:srgbClr val="000000"/>
                        </a:solidFill>
                        <a:latin typeface="微软雅黑" pitchFamily="34" charset="-122"/>
                        <a:ea typeface="微软雅黑" pitchFamily="34" charset="-122"/>
                      </a:endParaRPr>
                    </a:p>
                  </a:txBody>
                  <a:tcPr marL="8546" marR="8546" marT="8546" marB="0"/>
                </a:tc>
                <a:tc>
                  <a:txBody>
                    <a:bodyPr/>
                    <a:lstStyle/>
                    <a:p>
                      <a:pPr algn="l" fontAlgn="t"/>
                      <a:r>
                        <a:rPr lang="zh-CN" sz="2000" b="0" i="0" u="none" strike="noStrike">
                          <a:solidFill>
                            <a:srgbClr val="000000"/>
                          </a:solidFill>
                          <a:latin typeface="微软雅黑" pitchFamily="34" charset="-122"/>
                          <a:ea typeface="微软雅黑" pitchFamily="34" charset="-122"/>
                        </a:rPr>
                        <a:t>granule size</a:t>
                      </a:r>
                    </a:p>
                  </a:txBody>
                  <a:tcPr marL="8546" marR="8546" marT="8546" marB="0"/>
                </a:tc>
                <a:tc>
                  <a:txBody>
                    <a:bodyPr/>
                    <a:lstStyle/>
                    <a:p>
                      <a:pPr algn="l" fontAlgn="t"/>
                      <a:r>
                        <a:rPr lang="zh-CN" sz="2000" b="0" i="0" u="none" strike="noStrike">
                          <a:solidFill>
                            <a:srgbClr val="000000"/>
                          </a:solidFill>
                          <a:latin typeface="微软雅黑" pitchFamily="34" charset="-122"/>
                          <a:ea typeface="微软雅黑" pitchFamily="34" charset="-122"/>
                        </a:rPr>
                        <a:t>_ksmg_granule_size</a:t>
                      </a:r>
                    </a:p>
                  </a:txBody>
                  <a:tcPr marL="8546" marR="8546" marT="8546" marB="0"/>
                </a:tc>
              </a:tr>
              <a:tr h="331193">
                <a:tc>
                  <a:txBody>
                    <a:bodyPr/>
                    <a:lstStyle/>
                    <a:p>
                      <a:pPr algn="l" fontAlgn="t"/>
                      <a:r>
                        <a:rPr lang="zh-CN" sz="2000" b="0" i="0" u="none" strike="noStrike">
                          <a:solidFill>
                            <a:srgbClr val="000000"/>
                          </a:solidFill>
                          <a:latin typeface="微软雅黑" pitchFamily="34" charset="-122"/>
                          <a:ea typeface="微软雅黑" pitchFamily="34" charset="-122"/>
                        </a:rPr>
                        <a:t>&lt;128M</a:t>
                      </a:r>
                    </a:p>
                  </a:txBody>
                  <a:tcPr marL="8546" marR="8546" marT="8546" marB="0"/>
                </a:tc>
                <a:tc>
                  <a:txBody>
                    <a:bodyPr/>
                    <a:lstStyle/>
                    <a:p>
                      <a:pPr algn="l" fontAlgn="t"/>
                      <a:r>
                        <a:rPr lang="zh-CN" sz="2000" b="0" i="0" u="none" strike="noStrike">
                          <a:solidFill>
                            <a:srgbClr val="000000"/>
                          </a:solidFill>
                          <a:latin typeface="微软雅黑" pitchFamily="34" charset="-122"/>
                          <a:ea typeface="微软雅黑" pitchFamily="34" charset="-122"/>
                        </a:rPr>
                        <a:t>4MB</a:t>
                      </a:r>
                    </a:p>
                  </a:txBody>
                  <a:tcPr marL="8546" marR="8546" marT="8546" marB="0"/>
                </a:tc>
                <a:tc>
                  <a:txBody>
                    <a:bodyPr/>
                    <a:lstStyle/>
                    <a:p>
                      <a:pPr algn="r" fontAlgn="t"/>
                      <a:r>
                        <a:rPr lang="zh-CN" sz="2000" b="0" i="0" u="none" strike="noStrike">
                          <a:solidFill>
                            <a:srgbClr val="000000"/>
                          </a:solidFill>
                          <a:latin typeface="微软雅黑" pitchFamily="34" charset="-122"/>
                          <a:ea typeface="微软雅黑" pitchFamily="34" charset="-122"/>
                        </a:rPr>
                        <a:t>4194304</a:t>
                      </a:r>
                    </a:p>
                  </a:txBody>
                  <a:tcPr marL="8546" marR="8546" marT="8546" marB="0"/>
                </a:tc>
              </a:tr>
              <a:tr h="331193">
                <a:tc>
                  <a:txBody>
                    <a:bodyPr/>
                    <a:lstStyle/>
                    <a:p>
                      <a:pPr algn="l" fontAlgn="t"/>
                      <a:r>
                        <a:rPr lang="zh-CN" sz="2000" b="0" i="0" u="none" strike="noStrike">
                          <a:solidFill>
                            <a:srgbClr val="000000"/>
                          </a:solidFill>
                          <a:latin typeface="微软雅黑" pitchFamily="34" charset="-122"/>
                          <a:ea typeface="微软雅黑" pitchFamily="34" charset="-122"/>
                        </a:rPr>
                        <a:t>&gt;=128M</a:t>
                      </a:r>
                    </a:p>
                  </a:txBody>
                  <a:tcPr marL="8546" marR="8546" marT="8546" marB="0"/>
                </a:tc>
                <a:tc>
                  <a:txBody>
                    <a:bodyPr/>
                    <a:lstStyle/>
                    <a:p>
                      <a:pPr algn="l" fontAlgn="t"/>
                      <a:r>
                        <a:rPr lang="zh-CN" sz="2000" b="0" i="0" u="none" strike="noStrike">
                          <a:solidFill>
                            <a:srgbClr val="000000"/>
                          </a:solidFill>
                          <a:latin typeface="微软雅黑" pitchFamily="34" charset="-122"/>
                          <a:ea typeface="微软雅黑" pitchFamily="34" charset="-122"/>
                        </a:rPr>
                        <a:t>8MB</a:t>
                      </a:r>
                    </a:p>
                  </a:txBody>
                  <a:tcPr marL="8546" marR="8546" marT="8546" marB="0"/>
                </a:tc>
                <a:tc>
                  <a:txBody>
                    <a:bodyPr/>
                    <a:lstStyle/>
                    <a:p>
                      <a:pPr algn="r" fontAlgn="t"/>
                      <a:r>
                        <a:rPr lang="zh-CN" sz="2000" b="0" i="0" u="none" strike="noStrike">
                          <a:solidFill>
                            <a:srgbClr val="000000"/>
                          </a:solidFill>
                          <a:latin typeface="微软雅黑" pitchFamily="34" charset="-122"/>
                          <a:ea typeface="微软雅黑" pitchFamily="34" charset="-122"/>
                        </a:rPr>
                        <a:t>8388608</a:t>
                      </a:r>
                    </a:p>
                  </a:txBody>
                  <a:tcPr marL="8546" marR="8546" marT="8546"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19406405"/>
              </p:ext>
            </p:extLst>
          </p:nvPr>
        </p:nvGraphicFramePr>
        <p:xfrm>
          <a:off x="2357422" y="5214950"/>
          <a:ext cx="4214842" cy="1091014"/>
        </p:xfrm>
        <a:graphic>
          <a:graphicData uri="http://schemas.openxmlformats.org/drawingml/2006/table">
            <a:tbl>
              <a:tblPr firstRow="1" bandRow="1">
                <a:tableStyleId>{5C22544A-7EE6-4342-B048-85BDC9FD1C3A}</a:tableStyleId>
              </a:tblPr>
              <a:tblGrid>
                <a:gridCol w="1785950"/>
                <a:gridCol w="2428892"/>
              </a:tblGrid>
              <a:tr h="428628">
                <a:tc>
                  <a:txBody>
                    <a:bodyPr/>
                    <a:lstStyle/>
                    <a:p>
                      <a:pPr algn="l" fontAlgn="ctr"/>
                      <a:r>
                        <a:rPr lang="en-US" sz="2000" b="0" i="0" u="none" strike="noStrike" dirty="0">
                          <a:solidFill>
                            <a:srgbClr val="000000"/>
                          </a:solidFill>
                          <a:latin typeface="微软雅黑" pitchFamily="34" charset="-122"/>
                          <a:ea typeface="微软雅黑" pitchFamily="34" charset="-122"/>
                        </a:rPr>
                        <a:t>COMPONENT</a:t>
                      </a:r>
                    </a:p>
                  </a:txBody>
                  <a:tcPr marL="8546" marR="8546" marT="8546" marB="0" anchor="ctr"/>
                </a:tc>
                <a:tc>
                  <a:txBody>
                    <a:bodyPr/>
                    <a:lstStyle/>
                    <a:p>
                      <a:pPr algn="l" fontAlgn="ctr"/>
                      <a:r>
                        <a:rPr lang="en-US" sz="2000" b="0" i="0" u="none" strike="noStrike" dirty="0">
                          <a:solidFill>
                            <a:srgbClr val="000000"/>
                          </a:solidFill>
                          <a:latin typeface="微软雅黑" pitchFamily="34" charset="-122"/>
                          <a:ea typeface="微软雅黑" pitchFamily="34" charset="-122"/>
                        </a:rPr>
                        <a:t>GRANULE_SIZE</a:t>
                      </a:r>
                    </a:p>
                  </a:txBody>
                  <a:tcPr marL="8546" marR="8546" marT="8546" marB="0" anchor="ctr"/>
                </a:tc>
              </a:tr>
              <a:tr h="331193">
                <a:tc>
                  <a:txBody>
                    <a:bodyPr/>
                    <a:lstStyle/>
                    <a:p>
                      <a:pPr algn="l" fontAlgn="ctr"/>
                      <a:r>
                        <a:rPr lang="en-US" sz="2000" b="0" i="0" u="none" strike="noStrike">
                          <a:solidFill>
                            <a:srgbClr val="000000"/>
                          </a:solidFill>
                          <a:latin typeface="微软雅黑" pitchFamily="34" charset="-122"/>
                          <a:ea typeface="微软雅黑" pitchFamily="34" charset="-122"/>
                        </a:rPr>
                        <a:t>shared pool</a:t>
                      </a:r>
                    </a:p>
                  </a:txBody>
                  <a:tcPr marL="8546" marR="8546" marT="8546" marB="0" anchor="ctr"/>
                </a:tc>
                <a:tc>
                  <a:txBody>
                    <a:bodyPr/>
                    <a:lstStyle/>
                    <a:p>
                      <a:pPr algn="r" fontAlgn="ctr"/>
                      <a:r>
                        <a:rPr lang="en-US" altLang="zh-CN" sz="2000" b="0" i="0" u="none" strike="noStrike" dirty="0" smtClean="0">
                          <a:solidFill>
                            <a:srgbClr val="000000"/>
                          </a:solidFill>
                          <a:latin typeface="微软雅黑" pitchFamily="34" charset="-122"/>
                          <a:ea typeface="微软雅黑" pitchFamily="34" charset="-122"/>
                        </a:rPr>
                        <a:t>33554432</a:t>
                      </a:r>
                      <a:endParaRPr lang="en-US" altLang="zh-CN" sz="2000" b="0" i="0" u="none" strike="noStrike" dirty="0">
                        <a:solidFill>
                          <a:srgbClr val="000000"/>
                        </a:solidFill>
                        <a:latin typeface="微软雅黑" pitchFamily="34" charset="-122"/>
                        <a:ea typeface="微软雅黑" pitchFamily="34" charset="-122"/>
                      </a:endParaRPr>
                    </a:p>
                  </a:txBody>
                  <a:tcPr marL="8546" marR="8546" marT="8546" marB="0" anchor="ctr"/>
                </a:tc>
              </a:tr>
              <a:tr h="331193">
                <a:tc>
                  <a:txBody>
                    <a:bodyPr/>
                    <a:lstStyle/>
                    <a:p>
                      <a:pPr algn="l" fontAlgn="ctr"/>
                      <a:r>
                        <a:rPr lang="en-US" sz="2000" b="0" i="0" u="none" strike="noStrike">
                          <a:solidFill>
                            <a:srgbClr val="000000"/>
                          </a:solidFill>
                          <a:latin typeface="微软雅黑" pitchFamily="34" charset="-122"/>
                          <a:ea typeface="微软雅黑" pitchFamily="34" charset="-122"/>
                        </a:rPr>
                        <a:t>buffer cache</a:t>
                      </a:r>
                    </a:p>
                  </a:txBody>
                  <a:tcPr marL="8546" marR="8546" marT="8546" marB="0" anchor="ctr"/>
                </a:tc>
                <a:tc>
                  <a:txBody>
                    <a:bodyPr/>
                    <a:lstStyle/>
                    <a:p>
                      <a:pPr algn="r" fontAlgn="ctr"/>
                      <a:r>
                        <a:rPr lang="en-US" altLang="zh-CN" sz="2000" b="0" i="0" u="none" strike="noStrike" dirty="0" smtClean="0">
                          <a:solidFill>
                            <a:srgbClr val="000000"/>
                          </a:solidFill>
                          <a:latin typeface="微软雅黑" pitchFamily="34" charset="-122"/>
                          <a:ea typeface="微软雅黑" pitchFamily="34" charset="-122"/>
                        </a:rPr>
                        <a:t>33554432</a:t>
                      </a:r>
                      <a:endParaRPr lang="en-US" altLang="zh-CN" sz="2000" b="0" i="0" u="none" strike="noStrike" dirty="0">
                        <a:solidFill>
                          <a:srgbClr val="000000"/>
                        </a:solidFill>
                        <a:latin typeface="微软雅黑" pitchFamily="34" charset="-122"/>
                        <a:ea typeface="微软雅黑" pitchFamily="34" charset="-122"/>
                      </a:endParaRPr>
                    </a:p>
                  </a:txBody>
                  <a:tcPr marL="8546" marR="8546" marT="8546" marB="0"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pga</a:t>
            </a:r>
            <a:r>
              <a:rPr lang="en-US" altLang="zh-CN" smtClean="0"/>
              <a:t> (dedicated server)</a:t>
            </a:r>
            <a:endParaRPr lang="zh-CN" altLang="en-US"/>
          </a:p>
        </p:txBody>
      </p:sp>
      <p:graphicFrame>
        <p:nvGraphicFramePr>
          <p:cNvPr id="6" name="内容占位符 5"/>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pga (dedicated server)</a:t>
            </a:r>
            <a:endParaRPr lang="zh-CN" altLang="en-US"/>
          </a:p>
        </p:txBody>
      </p:sp>
      <p:sp>
        <p:nvSpPr>
          <p:cNvPr id="3" name="内容占位符 2"/>
          <p:cNvSpPr>
            <a:spLocks noGrp="1"/>
          </p:cNvSpPr>
          <p:nvPr>
            <p:ph idx="1"/>
          </p:nvPr>
        </p:nvSpPr>
        <p:spPr/>
        <p:txBody>
          <a:bodyPr/>
          <a:lstStyle/>
          <a:p>
            <a:r>
              <a:rPr lang="en-US" altLang="zh-CN" smtClean="0"/>
              <a:t>cga:</a:t>
            </a:r>
          </a:p>
          <a:p>
            <a:pPr lvl="1"/>
            <a:r>
              <a:rPr lang="zh-CN" altLang="en-US" smtClean="0"/>
              <a:t>调用过程中临时需要的信息</a:t>
            </a:r>
            <a:endParaRPr lang="en-US" altLang="zh-CN" smtClean="0"/>
          </a:p>
          <a:p>
            <a:pPr lvl="2"/>
            <a:r>
              <a:rPr lang="en-US" altLang="zh-CN" smtClean="0"/>
              <a:t>direct IO</a:t>
            </a:r>
            <a:r>
              <a:rPr lang="zh-CN" altLang="en-US" smtClean="0"/>
              <a:t>缓存等</a:t>
            </a:r>
            <a:endParaRPr lang="en-US" altLang="zh-CN" smtClean="0"/>
          </a:p>
          <a:p>
            <a:r>
              <a:rPr lang="en-US" altLang="zh-CN" smtClean="0"/>
              <a:t>uga</a:t>
            </a:r>
            <a:r>
              <a:rPr lang="zh-CN" altLang="en-US" smtClean="0"/>
              <a:t>：</a:t>
            </a:r>
            <a:endParaRPr lang="en-US" altLang="zh-CN" smtClean="0"/>
          </a:p>
          <a:p>
            <a:pPr lvl="1"/>
            <a:r>
              <a:rPr lang="en-US" altLang="zh-CN" smtClean="0"/>
              <a:t>session</a:t>
            </a:r>
            <a:r>
              <a:rPr lang="zh-CN" altLang="en-US" smtClean="0"/>
              <a:t>控制信息</a:t>
            </a:r>
            <a:endParaRPr lang="en-US" altLang="zh-CN" smtClean="0"/>
          </a:p>
          <a:p>
            <a:pPr lvl="1"/>
            <a:r>
              <a:rPr lang="en-US" altLang="zh-CN" smtClean="0"/>
              <a:t>private sql area</a:t>
            </a:r>
          </a:p>
          <a:p>
            <a:pPr lvl="2"/>
            <a:r>
              <a:rPr lang="zh-CN" altLang="en-US" smtClean="0"/>
              <a:t>永久内存区：</a:t>
            </a:r>
            <a:r>
              <a:rPr lang="en-US" altLang="zh-CN" smtClean="0"/>
              <a:t>sql</a:t>
            </a:r>
            <a:r>
              <a:rPr lang="zh-CN" altLang="en-US" smtClean="0"/>
              <a:t>执行时的绑定变量信息</a:t>
            </a:r>
            <a:endParaRPr lang="en-US" altLang="zh-CN" smtClean="0"/>
          </a:p>
          <a:p>
            <a:pPr lvl="2"/>
            <a:r>
              <a:rPr lang="en-US" altLang="zh-CN" smtClean="0"/>
              <a:t>SQL Work Area</a:t>
            </a:r>
            <a:r>
              <a:rPr lang="zh-CN" altLang="en-US" smtClean="0"/>
              <a:t>：</a:t>
            </a:r>
            <a:endParaRPr lang="en-US" altLang="zh-CN" smtClean="0"/>
          </a:p>
          <a:p>
            <a:pPr lvl="3"/>
            <a:r>
              <a:rPr lang="en-US" altLang="zh-CN" smtClean="0"/>
              <a:t>sort</a:t>
            </a:r>
            <a:r>
              <a:rPr lang="zh-CN" altLang="en-US" smtClean="0"/>
              <a:t>、</a:t>
            </a:r>
            <a:r>
              <a:rPr lang="en-US" altLang="zh-CN" smtClean="0"/>
              <a:t>hash join</a:t>
            </a:r>
            <a:r>
              <a:rPr lang="zh-CN" altLang="en-US" smtClean="0"/>
              <a:t>操作</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Work Area</a:t>
            </a:r>
            <a:endParaRPr lang="zh-CN" altLang="en-US"/>
          </a:p>
        </p:txBody>
      </p:sp>
      <p:sp>
        <p:nvSpPr>
          <p:cNvPr id="3" name="内容占位符 2"/>
          <p:cNvSpPr>
            <a:spLocks noGrp="1"/>
          </p:cNvSpPr>
          <p:nvPr>
            <p:ph idx="1"/>
          </p:nvPr>
        </p:nvSpPr>
        <p:spPr/>
        <p:txBody>
          <a:bodyPr/>
          <a:lstStyle/>
          <a:p>
            <a:r>
              <a:rPr lang="zh-CN" altLang="en-US" sz="2800" smtClean="0"/>
              <a:t>评估</a:t>
            </a:r>
            <a:r>
              <a:rPr lang="en-US" altLang="zh-CN" sz="2800" smtClean="0"/>
              <a:t>Sql</a:t>
            </a:r>
            <a:r>
              <a:rPr lang="zh-CN" altLang="en-US" sz="2800" smtClean="0"/>
              <a:t>在不同排序方式下的内存使用量：</a:t>
            </a:r>
            <a:endParaRPr lang="en-US" altLang="zh-CN" sz="2800" smtClean="0"/>
          </a:p>
          <a:p>
            <a:pPr lvl="1"/>
            <a:r>
              <a:rPr lang="en-US" altLang="zh-CN" sz="2400" smtClean="0"/>
              <a:t>optimal</a:t>
            </a:r>
            <a:r>
              <a:rPr lang="zh-CN" altLang="en-US" sz="2400" smtClean="0"/>
              <a:t>：</a:t>
            </a:r>
            <a:endParaRPr lang="en-US" altLang="zh-CN" sz="2400" smtClean="0"/>
          </a:p>
          <a:p>
            <a:pPr lvl="2"/>
            <a:r>
              <a:rPr lang="zh-CN" altLang="en-US" sz="2000" smtClean="0"/>
              <a:t>完全内存操作（完全在工作区内完成），性能最优</a:t>
            </a:r>
            <a:endParaRPr lang="en-US" altLang="zh-CN" sz="2000" smtClean="0"/>
          </a:p>
          <a:p>
            <a:pPr lvl="2"/>
            <a:r>
              <a:rPr lang="zh-CN" altLang="en-US" sz="2000" smtClean="0"/>
              <a:t>内存使用量最大</a:t>
            </a:r>
            <a:endParaRPr lang="en-US" altLang="zh-CN" sz="2000" smtClean="0"/>
          </a:p>
          <a:p>
            <a:pPr lvl="1"/>
            <a:r>
              <a:rPr lang="en-US" altLang="zh-CN" sz="2400" smtClean="0"/>
              <a:t>onepass</a:t>
            </a:r>
            <a:r>
              <a:rPr lang="zh-CN" altLang="en-US" sz="2400" smtClean="0"/>
              <a:t>：</a:t>
            </a:r>
            <a:endParaRPr lang="en-US" altLang="zh-CN" sz="2400" smtClean="0"/>
          </a:p>
          <a:p>
            <a:pPr lvl="2"/>
            <a:r>
              <a:rPr lang="en-US" altLang="zh-CN" sz="2000" smtClean="0"/>
              <a:t>SQL</a:t>
            </a:r>
            <a:r>
              <a:rPr lang="zh-CN" altLang="en-US" sz="2000" smtClean="0"/>
              <a:t>需要与临时表空间进行一次交互才能完成操作</a:t>
            </a:r>
            <a:endParaRPr lang="en-US" altLang="zh-CN" sz="2000" smtClean="0"/>
          </a:p>
          <a:p>
            <a:pPr lvl="2"/>
            <a:r>
              <a:rPr lang="zh-CN" altLang="en-US" sz="2000" smtClean="0"/>
              <a:t>性能下降，内存使用量较少</a:t>
            </a:r>
            <a:endParaRPr lang="en-US" altLang="zh-CN" sz="2000" smtClean="0"/>
          </a:p>
          <a:p>
            <a:pPr lvl="1"/>
            <a:r>
              <a:rPr lang="en-US" altLang="zh-CN" smtClean="0"/>
              <a:t>multipass</a:t>
            </a:r>
            <a:r>
              <a:rPr lang="zh-CN" altLang="en-US" smtClean="0"/>
              <a:t>：</a:t>
            </a:r>
            <a:endParaRPr lang="en-US" altLang="zh-CN" smtClean="0"/>
          </a:p>
          <a:p>
            <a:pPr lvl="2"/>
            <a:r>
              <a:rPr lang="zh-CN" altLang="en-US" smtClean="0"/>
              <a:t>与临时表空间交互多次才能完成操作</a:t>
            </a:r>
            <a:endParaRPr lang="en-US" altLang="zh-CN" smtClean="0"/>
          </a:p>
          <a:p>
            <a:pPr lvl="2"/>
            <a:r>
              <a:rPr lang="zh-CN" altLang="en-US" smtClean="0"/>
              <a:t>性能急剧下降</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Work Area</a:t>
            </a:r>
            <a:endParaRPr lang="zh-CN" altLang="en-US"/>
          </a:p>
        </p:txBody>
      </p:sp>
      <p:sp>
        <p:nvSpPr>
          <p:cNvPr id="3" name="内容占位符 2"/>
          <p:cNvSpPr>
            <a:spLocks noGrp="1"/>
          </p:cNvSpPr>
          <p:nvPr>
            <p:ph idx="1"/>
          </p:nvPr>
        </p:nvSpPr>
        <p:spPr/>
        <p:txBody>
          <a:bodyPr/>
          <a:lstStyle/>
          <a:p>
            <a:r>
              <a:rPr lang="zh-CN" altLang="en-US" smtClean="0"/>
              <a:t>系统负载不大时：</a:t>
            </a:r>
            <a:endParaRPr lang="en-US" altLang="zh-CN" smtClean="0"/>
          </a:p>
          <a:p>
            <a:pPr lvl="1"/>
            <a:r>
              <a:rPr lang="en-US" altLang="zh-CN" smtClean="0"/>
              <a:t>Oracle</a:t>
            </a:r>
            <a:r>
              <a:rPr lang="zh-CN" altLang="en-US" smtClean="0"/>
              <a:t>倾向于分配足够的内存给</a:t>
            </a:r>
            <a:r>
              <a:rPr lang="en-US" altLang="zh-CN" smtClean="0"/>
              <a:t>SQL</a:t>
            </a:r>
            <a:r>
              <a:rPr lang="zh-CN" altLang="en-US" smtClean="0"/>
              <a:t>，即</a:t>
            </a:r>
            <a:r>
              <a:rPr lang="en-US" altLang="zh-CN" smtClean="0"/>
              <a:t>optimal</a:t>
            </a:r>
            <a:r>
              <a:rPr lang="zh-CN" altLang="en-US" smtClean="0"/>
              <a:t>的内存量</a:t>
            </a:r>
            <a:endParaRPr lang="en-US" altLang="zh-CN" smtClean="0"/>
          </a:p>
          <a:p>
            <a:r>
              <a:rPr lang="zh-CN" altLang="en-US" smtClean="0"/>
              <a:t>负载加大时：</a:t>
            </a:r>
            <a:endParaRPr lang="en-US" altLang="zh-CN" smtClean="0"/>
          </a:p>
          <a:p>
            <a:pPr lvl="1"/>
            <a:r>
              <a:rPr lang="zh-CN" altLang="en-US" smtClean="0"/>
              <a:t>例如并发</a:t>
            </a:r>
            <a:r>
              <a:rPr lang="en-US" altLang="zh-CN" smtClean="0"/>
              <a:t>Sql</a:t>
            </a:r>
            <a:r>
              <a:rPr lang="zh-CN" altLang="en-US" smtClean="0"/>
              <a:t>量较大时，如果</a:t>
            </a:r>
            <a:r>
              <a:rPr lang="en-US" altLang="zh-CN" smtClean="0"/>
              <a:t>PGA</a:t>
            </a:r>
            <a:r>
              <a:rPr lang="zh-CN" altLang="en-US" smtClean="0"/>
              <a:t>有限，则</a:t>
            </a:r>
            <a:r>
              <a:rPr lang="en-US" altLang="zh-CN" smtClean="0"/>
              <a:t>Oracle</a:t>
            </a:r>
            <a:r>
              <a:rPr lang="zh-CN" altLang="en-US" smtClean="0"/>
              <a:t>倾向于分配</a:t>
            </a:r>
            <a:r>
              <a:rPr lang="en-US" altLang="zh-CN" smtClean="0"/>
              <a:t>onepass</a:t>
            </a:r>
            <a:r>
              <a:rPr lang="zh-CN" altLang="en-US" smtClean="0"/>
              <a:t>的内存量，甚至</a:t>
            </a:r>
            <a:r>
              <a:rPr lang="en-US" altLang="zh-CN" smtClean="0"/>
              <a:t>multipass</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排序性能与内存</a:t>
            </a:r>
            <a:endParaRPr lang="zh-CN" altLang="en-US"/>
          </a:p>
        </p:txBody>
      </p:sp>
      <p:sp>
        <p:nvSpPr>
          <p:cNvPr id="3" name="内容占位符 2"/>
          <p:cNvSpPr>
            <a:spLocks noGrp="1"/>
          </p:cNvSpPr>
          <p:nvPr>
            <p:ph idx="1"/>
          </p:nvPr>
        </p:nvSpPr>
        <p:spPr/>
        <p:txBody>
          <a:bodyPr/>
          <a:lstStyle/>
          <a:p>
            <a:r>
              <a:rPr lang="zh-CN" altLang="en-US" sz="2800" smtClean="0"/>
              <a:t>例如排序</a:t>
            </a:r>
            <a:r>
              <a:rPr lang="en-US" altLang="zh-CN" sz="2800" smtClean="0"/>
              <a:t>10GB</a:t>
            </a:r>
            <a:r>
              <a:rPr lang="zh-CN" altLang="en-US" sz="2800" smtClean="0"/>
              <a:t>数据：</a:t>
            </a:r>
            <a:endParaRPr lang="en-US" altLang="zh-CN" sz="2800" smtClean="0"/>
          </a:p>
          <a:p>
            <a:pPr lvl="1"/>
            <a:r>
              <a:rPr lang="en-US" altLang="zh-CN" sz="2400" smtClean="0"/>
              <a:t>optimal(cache):10GB</a:t>
            </a:r>
          </a:p>
          <a:p>
            <a:pPr lvl="1"/>
            <a:r>
              <a:rPr lang="en-US" altLang="zh-CN" sz="2400" smtClean="0"/>
              <a:t>onepass:40MB</a:t>
            </a:r>
          </a:p>
          <a:p>
            <a:pPr lvl="1"/>
            <a:r>
              <a:rPr lang="en-US" altLang="zh-CN" sz="2400" smtClean="0"/>
              <a:t>multipass:&lt;40MB</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44</a:t>
            </a:fld>
            <a:endParaRPr lang="en-US" altLang="zh-CN"/>
          </a:p>
        </p:txBody>
      </p:sp>
      <p:grpSp>
        <p:nvGrpSpPr>
          <p:cNvPr id="56" name="组合 55"/>
          <p:cNvGrpSpPr/>
          <p:nvPr/>
        </p:nvGrpSpPr>
        <p:grpSpPr>
          <a:xfrm>
            <a:off x="3428992" y="1428736"/>
            <a:ext cx="5286412" cy="5155678"/>
            <a:chOff x="3428992" y="1428736"/>
            <a:chExt cx="5286412" cy="5155678"/>
          </a:xfrm>
        </p:grpSpPr>
        <p:sp>
          <p:nvSpPr>
            <p:cNvPr id="25" name="弧形 24"/>
            <p:cNvSpPr/>
            <p:nvPr/>
          </p:nvSpPr>
          <p:spPr bwMode="auto">
            <a:xfrm flipH="1">
              <a:off x="4643438" y="1428736"/>
              <a:ext cx="1928826" cy="3857652"/>
            </a:xfrm>
            <a:prstGeom prst="arc">
              <a:avLst>
                <a:gd name="adj1" fmla="val 21492107"/>
                <a:gd name="adj2" fmla="val 520539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nvGrpSpPr>
            <p:cNvPr id="55" name="组合 54"/>
            <p:cNvGrpSpPr/>
            <p:nvPr/>
          </p:nvGrpSpPr>
          <p:grpSpPr>
            <a:xfrm>
              <a:off x="3428992" y="2500306"/>
              <a:ext cx="5286412" cy="4084108"/>
              <a:chOff x="3428992" y="2500306"/>
              <a:chExt cx="5286412" cy="4084108"/>
            </a:xfrm>
          </p:grpSpPr>
          <p:cxnSp>
            <p:nvCxnSpPr>
              <p:cNvPr id="9" name="直接箭头连接符 8"/>
              <p:cNvCxnSpPr/>
              <p:nvPr/>
            </p:nvCxnSpPr>
            <p:spPr bwMode="auto">
              <a:xfrm>
                <a:off x="4214810" y="6000768"/>
                <a:ext cx="4500594" cy="158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0" name="直接箭头连接符 9"/>
              <p:cNvCxnSpPr/>
              <p:nvPr/>
            </p:nvCxnSpPr>
            <p:spPr bwMode="auto">
              <a:xfrm rot="16200000" flipV="1">
                <a:off x="2571736" y="4357693"/>
                <a:ext cx="3286149" cy="3"/>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3" name="直接连接符 12"/>
              <p:cNvCxnSpPr/>
              <p:nvPr/>
            </p:nvCxnSpPr>
            <p:spPr bwMode="auto">
              <a:xfrm rot="5400000">
                <a:off x="3235319" y="4735405"/>
                <a:ext cx="2816358" cy="120"/>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14" name="直接连接符 13"/>
              <p:cNvCxnSpPr/>
              <p:nvPr/>
            </p:nvCxnSpPr>
            <p:spPr bwMode="auto">
              <a:xfrm rot="5400000">
                <a:off x="5072463" y="5715413"/>
                <a:ext cx="856462" cy="1588"/>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16" name="直接连接符 15"/>
              <p:cNvCxnSpPr/>
              <p:nvPr/>
            </p:nvCxnSpPr>
            <p:spPr bwMode="auto">
              <a:xfrm rot="16200000" flipH="1">
                <a:off x="7358478" y="6001164"/>
                <a:ext cx="284958" cy="1"/>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18" name="直接连接符 17"/>
              <p:cNvCxnSpPr/>
              <p:nvPr/>
            </p:nvCxnSpPr>
            <p:spPr bwMode="auto">
              <a:xfrm rot="10800000">
                <a:off x="5500694" y="5284799"/>
                <a:ext cx="2000264"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flipH="1" flipV="1">
                <a:off x="7178692" y="5607065"/>
                <a:ext cx="642942"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7500958" y="5786454"/>
                <a:ext cx="1000132"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 name="矩形 31"/>
              <p:cNvSpPr/>
              <p:nvPr/>
            </p:nvSpPr>
            <p:spPr bwMode="auto">
              <a:xfrm>
                <a:off x="4572000" y="3214686"/>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sp>
            <p:nvSpPr>
              <p:cNvPr id="33" name="矩形 32"/>
              <p:cNvSpPr/>
              <p:nvPr/>
            </p:nvSpPr>
            <p:spPr bwMode="auto">
              <a:xfrm>
                <a:off x="5429256" y="5214950"/>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sp>
            <p:nvSpPr>
              <p:cNvPr id="34" name="矩形 33"/>
              <p:cNvSpPr/>
              <p:nvPr/>
            </p:nvSpPr>
            <p:spPr bwMode="auto">
              <a:xfrm>
                <a:off x="7429520" y="5715016"/>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cxnSp>
            <p:nvCxnSpPr>
              <p:cNvPr id="39" name="直接箭头连接符 38"/>
              <p:cNvCxnSpPr/>
              <p:nvPr/>
            </p:nvCxnSpPr>
            <p:spPr bwMode="auto">
              <a:xfrm rot="5400000">
                <a:off x="7322363" y="5179231"/>
                <a:ext cx="857256" cy="214314"/>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40" name="TextBox 39"/>
              <p:cNvSpPr txBox="1"/>
              <p:nvPr/>
            </p:nvSpPr>
            <p:spPr>
              <a:xfrm>
                <a:off x="8001024" y="6072206"/>
                <a:ext cx="714380" cy="369332"/>
              </a:xfrm>
              <a:prstGeom prst="rect">
                <a:avLst/>
              </a:prstGeom>
              <a:noFill/>
            </p:spPr>
            <p:txBody>
              <a:bodyPr wrap="square" rtlCol="0">
                <a:spAutoFit/>
              </a:bodyPr>
              <a:lstStyle/>
              <a:p>
                <a:r>
                  <a:rPr lang="zh-CN" altLang="en-US" b="0" smtClean="0"/>
                  <a:t>内存</a:t>
                </a:r>
                <a:endParaRPr lang="zh-CN" altLang="en-US" b="0"/>
              </a:p>
            </p:txBody>
          </p:sp>
          <p:sp>
            <p:nvSpPr>
              <p:cNvPr id="41" name="TextBox 40"/>
              <p:cNvSpPr txBox="1"/>
              <p:nvPr/>
            </p:nvSpPr>
            <p:spPr>
              <a:xfrm>
                <a:off x="4214810" y="2500306"/>
                <a:ext cx="1143008" cy="369332"/>
              </a:xfrm>
              <a:prstGeom prst="rect">
                <a:avLst/>
              </a:prstGeom>
              <a:noFill/>
            </p:spPr>
            <p:txBody>
              <a:bodyPr wrap="square" rtlCol="0">
                <a:spAutoFit/>
              </a:bodyPr>
              <a:lstStyle/>
              <a:p>
                <a:r>
                  <a:rPr lang="zh-CN" altLang="en-US" b="0" smtClean="0"/>
                  <a:t>响应时间</a:t>
                </a:r>
                <a:endParaRPr lang="zh-CN" altLang="en-US" b="0"/>
              </a:p>
            </p:txBody>
          </p:sp>
          <p:sp>
            <p:nvSpPr>
              <p:cNvPr id="44" name="TextBox 43"/>
              <p:cNvSpPr txBox="1"/>
              <p:nvPr/>
            </p:nvSpPr>
            <p:spPr>
              <a:xfrm>
                <a:off x="7572396" y="4429132"/>
                <a:ext cx="1143008" cy="369332"/>
              </a:xfrm>
              <a:prstGeom prst="rect">
                <a:avLst/>
              </a:prstGeom>
              <a:noFill/>
            </p:spPr>
            <p:txBody>
              <a:bodyPr wrap="square" rtlCol="0">
                <a:spAutoFit/>
              </a:bodyPr>
              <a:lstStyle/>
              <a:p>
                <a:r>
                  <a:rPr lang="en-US" altLang="zh-CN" b="0" smtClean="0"/>
                  <a:t>optimal</a:t>
                </a:r>
                <a:endParaRPr lang="zh-CN" altLang="en-US" b="0"/>
              </a:p>
            </p:txBody>
          </p:sp>
          <p:cxnSp>
            <p:nvCxnSpPr>
              <p:cNvPr id="45" name="直接箭头连接符 44"/>
              <p:cNvCxnSpPr>
                <a:stCxn id="49" idx="1"/>
              </p:cNvCxnSpPr>
              <p:nvPr/>
            </p:nvCxnSpPr>
            <p:spPr bwMode="auto">
              <a:xfrm rot="10800000">
                <a:off x="5500694" y="6000768"/>
                <a:ext cx="428628" cy="39898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49" name="TextBox 48"/>
              <p:cNvSpPr txBox="1"/>
              <p:nvPr/>
            </p:nvSpPr>
            <p:spPr>
              <a:xfrm>
                <a:off x="5929322" y="6215082"/>
                <a:ext cx="1143008" cy="369332"/>
              </a:xfrm>
              <a:prstGeom prst="rect">
                <a:avLst/>
              </a:prstGeom>
              <a:noFill/>
            </p:spPr>
            <p:txBody>
              <a:bodyPr wrap="square" rtlCol="0">
                <a:spAutoFit/>
              </a:bodyPr>
              <a:lstStyle/>
              <a:p>
                <a:r>
                  <a:rPr lang="en-US" altLang="zh-CN" b="0" smtClean="0"/>
                  <a:t>onepass</a:t>
                </a:r>
                <a:endParaRPr lang="zh-CN" altLang="en-US" b="0"/>
              </a:p>
            </p:txBody>
          </p:sp>
          <p:sp>
            <p:nvSpPr>
              <p:cNvPr id="50" name="TextBox 49"/>
              <p:cNvSpPr txBox="1"/>
              <p:nvPr/>
            </p:nvSpPr>
            <p:spPr>
              <a:xfrm>
                <a:off x="3428992" y="6215082"/>
                <a:ext cx="1500198" cy="369332"/>
              </a:xfrm>
              <a:prstGeom prst="rect">
                <a:avLst/>
              </a:prstGeom>
              <a:noFill/>
            </p:spPr>
            <p:txBody>
              <a:bodyPr wrap="square" rtlCol="0">
                <a:spAutoFit/>
              </a:bodyPr>
              <a:lstStyle/>
              <a:p>
                <a:r>
                  <a:rPr lang="zh-CN" altLang="en-US" b="0" smtClean="0"/>
                  <a:t>最少</a:t>
                </a:r>
                <a:r>
                  <a:rPr lang="en-US" altLang="zh-CN" b="0" smtClean="0"/>
                  <a:t>(64KB)</a:t>
                </a:r>
                <a:endParaRPr lang="zh-CN" altLang="en-US" b="0"/>
              </a:p>
            </p:txBody>
          </p:sp>
          <p:cxnSp>
            <p:nvCxnSpPr>
              <p:cNvPr id="51" name="直接箭头连接符 50"/>
              <p:cNvCxnSpPr>
                <a:stCxn id="50" idx="0"/>
              </p:cNvCxnSpPr>
              <p:nvPr/>
            </p:nvCxnSpPr>
            <p:spPr bwMode="auto">
              <a:xfrm rot="5400000" flipH="1" flipV="1">
                <a:off x="4304107" y="5947190"/>
                <a:ext cx="142876" cy="392909"/>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Hash Join</a:t>
            </a:r>
            <a:r>
              <a:rPr lang="zh-CN" altLang="en-US" smtClean="0"/>
              <a:t>性能与内存</a:t>
            </a:r>
            <a:endParaRPr lang="zh-CN" altLang="en-US"/>
          </a:p>
        </p:txBody>
      </p:sp>
      <p:sp>
        <p:nvSpPr>
          <p:cNvPr id="3" name="内容占位符 2"/>
          <p:cNvSpPr>
            <a:spLocks noGrp="1"/>
          </p:cNvSpPr>
          <p:nvPr>
            <p:ph idx="1"/>
          </p:nvPr>
        </p:nvSpPr>
        <p:spPr/>
        <p:txBody>
          <a:bodyPr/>
          <a:lstStyle/>
          <a:p>
            <a:r>
              <a:rPr lang="en-US" altLang="zh-CN" dirty="0"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45</a:t>
            </a:fld>
            <a:endParaRPr lang="en-US" altLang="zh-CN"/>
          </a:p>
        </p:txBody>
      </p:sp>
      <p:sp>
        <p:nvSpPr>
          <p:cNvPr id="46" name="TextBox 45"/>
          <p:cNvSpPr txBox="1"/>
          <p:nvPr/>
        </p:nvSpPr>
        <p:spPr>
          <a:xfrm>
            <a:off x="3428992" y="6215082"/>
            <a:ext cx="1500198" cy="369332"/>
          </a:xfrm>
          <a:prstGeom prst="rect">
            <a:avLst/>
          </a:prstGeom>
          <a:noFill/>
        </p:spPr>
        <p:txBody>
          <a:bodyPr wrap="square" rtlCol="0">
            <a:spAutoFit/>
          </a:bodyPr>
          <a:lstStyle/>
          <a:p>
            <a:r>
              <a:rPr lang="zh-CN" altLang="en-US" b="0" smtClean="0"/>
              <a:t>最少</a:t>
            </a:r>
            <a:endParaRPr lang="zh-CN" altLang="en-US" b="0"/>
          </a:p>
        </p:txBody>
      </p:sp>
      <p:grpSp>
        <p:nvGrpSpPr>
          <p:cNvPr id="88" name="组合 87"/>
          <p:cNvGrpSpPr/>
          <p:nvPr/>
        </p:nvGrpSpPr>
        <p:grpSpPr>
          <a:xfrm>
            <a:off x="4179090" y="1357298"/>
            <a:ext cx="4536314" cy="5227116"/>
            <a:chOff x="4179090" y="1357298"/>
            <a:chExt cx="4536314" cy="5227116"/>
          </a:xfrm>
        </p:grpSpPr>
        <p:sp>
          <p:nvSpPr>
            <p:cNvPr id="27" name="弧形 26"/>
            <p:cNvSpPr/>
            <p:nvPr/>
          </p:nvSpPr>
          <p:spPr bwMode="auto">
            <a:xfrm flipH="1">
              <a:off x="4643438" y="1357298"/>
              <a:ext cx="1928826" cy="3857652"/>
            </a:xfrm>
            <a:prstGeom prst="arc">
              <a:avLst>
                <a:gd name="adj1" fmla="val 21492107"/>
                <a:gd name="adj2" fmla="val 520539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nvGrpSpPr>
            <p:cNvPr id="87" name="组合 86"/>
            <p:cNvGrpSpPr/>
            <p:nvPr/>
          </p:nvGrpSpPr>
          <p:grpSpPr>
            <a:xfrm>
              <a:off x="4179090" y="2500306"/>
              <a:ext cx="4536314" cy="4084108"/>
              <a:chOff x="4179090" y="2500306"/>
              <a:chExt cx="4536314" cy="4084108"/>
            </a:xfrm>
          </p:grpSpPr>
          <p:cxnSp>
            <p:nvCxnSpPr>
              <p:cNvPr id="29" name="直接箭头连接符 28"/>
              <p:cNvCxnSpPr/>
              <p:nvPr/>
            </p:nvCxnSpPr>
            <p:spPr bwMode="auto">
              <a:xfrm>
                <a:off x="4214810" y="6000768"/>
                <a:ext cx="4500594" cy="158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0" name="直接箭头连接符 29"/>
              <p:cNvCxnSpPr/>
              <p:nvPr/>
            </p:nvCxnSpPr>
            <p:spPr bwMode="auto">
              <a:xfrm rot="16200000" flipV="1">
                <a:off x="2571736" y="4357693"/>
                <a:ext cx="3286149" cy="3"/>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1" name="直接连接符 30"/>
              <p:cNvCxnSpPr/>
              <p:nvPr/>
            </p:nvCxnSpPr>
            <p:spPr bwMode="auto">
              <a:xfrm rot="5400000">
                <a:off x="3235319" y="4735405"/>
                <a:ext cx="2816358" cy="120"/>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32" name="直接连接符 31"/>
              <p:cNvCxnSpPr/>
              <p:nvPr/>
            </p:nvCxnSpPr>
            <p:spPr bwMode="auto">
              <a:xfrm rot="5400000">
                <a:off x="5072463" y="5715413"/>
                <a:ext cx="856462" cy="1588"/>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33" name="直接连接符 32"/>
              <p:cNvCxnSpPr/>
              <p:nvPr/>
            </p:nvCxnSpPr>
            <p:spPr bwMode="auto">
              <a:xfrm rot="5400000">
                <a:off x="7250927" y="5893611"/>
                <a:ext cx="500064" cy="3"/>
              </a:xfrm>
              <a:prstGeom prst="line">
                <a:avLst/>
              </a:prstGeom>
              <a:solidFill>
                <a:schemeClr val="accent1"/>
              </a:solidFill>
              <a:ln w="12700" cap="flat" cmpd="sng" algn="ctr">
                <a:solidFill>
                  <a:schemeClr val="tx1"/>
                </a:solidFill>
                <a:prstDash val="lgDash"/>
                <a:round/>
                <a:headEnd type="none" w="med" len="med"/>
                <a:tailEnd type="none" w="med" len="med"/>
              </a:ln>
              <a:effectLst/>
            </p:spPr>
          </p:cxnSp>
          <p:cxnSp>
            <p:nvCxnSpPr>
              <p:cNvPr id="34" name="直接连接符 33"/>
              <p:cNvCxnSpPr>
                <a:stCxn id="39" idx="3"/>
                <a:endCxn id="38" idx="3"/>
              </p:cNvCxnSpPr>
              <p:nvPr/>
            </p:nvCxnSpPr>
            <p:spPr bwMode="auto">
              <a:xfrm flipH="1" flipV="1">
                <a:off x="5572132" y="5214950"/>
                <a:ext cx="2000264" cy="5715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7500958" y="5786454"/>
                <a:ext cx="1000132"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7" name="矩形 36"/>
              <p:cNvSpPr/>
              <p:nvPr/>
            </p:nvSpPr>
            <p:spPr bwMode="auto">
              <a:xfrm>
                <a:off x="4572000" y="3214686"/>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sp>
            <p:nvSpPr>
              <p:cNvPr id="38" name="矩形 37"/>
              <p:cNvSpPr/>
              <p:nvPr/>
            </p:nvSpPr>
            <p:spPr bwMode="auto">
              <a:xfrm>
                <a:off x="5429256" y="5143512"/>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sp>
            <p:nvSpPr>
              <p:cNvPr id="39" name="矩形 38"/>
              <p:cNvSpPr/>
              <p:nvPr/>
            </p:nvSpPr>
            <p:spPr bwMode="auto">
              <a:xfrm>
                <a:off x="7429520" y="5715016"/>
                <a:ext cx="142876"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cxnSp>
            <p:nvCxnSpPr>
              <p:cNvPr id="40" name="直接箭头连接符 39"/>
              <p:cNvCxnSpPr/>
              <p:nvPr/>
            </p:nvCxnSpPr>
            <p:spPr bwMode="auto">
              <a:xfrm rot="5400000">
                <a:off x="7322363" y="5179231"/>
                <a:ext cx="857256" cy="214314"/>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41" name="TextBox 40"/>
              <p:cNvSpPr txBox="1"/>
              <p:nvPr/>
            </p:nvSpPr>
            <p:spPr>
              <a:xfrm>
                <a:off x="8001024" y="6072206"/>
                <a:ext cx="714380" cy="369332"/>
              </a:xfrm>
              <a:prstGeom prst="rect">
                <a:avLst/>
              </a:prstGeom>
              <a:noFill/>
            </p:spPr>
            <p:txBody>
              <a:bodyPr wrap="square" rtlCol="0">
                <a:spAutoFit/>
              </a:bodyPr>
              <a:lstStyle/>
              <a:p>
                <a:r>
                  <a:rPr lang="zh-CN" altLang="en-US" b="0" smtClean="0"/>
                  <a:t>内存</a:t>
                </a:r>
                <a:endParaRPr lang="zh-CN" altLang="en-US" b="0"/>
              </a:p>
            </p:txBody>
          </p:sp>
          <p:sp>
            <p:nvSpPr>
              <p:cNvPr id="42" name="TextBox 41"/>
              <p:cNvSpPr txBox="1"/>
              <p:nvPr/>
            </p:nvSpPr>
            <p:spPr>
              <a:xfrm>
                <a:off x="4214810" y="2500306"/>
                <a:ext cx="1143008" cy="369332"/>
              </a:xfrm>
              <a:prstGeom prst="rect">
                <a:avLst/>
              </a:prstGeom>
              <a:noFill/>
            </p:spPr>
            <p:txBody>
              <a:bodyPr wrap="square" rtlCol="0">
                <a:spAutoFit/>
              </a:bodyPr>
              <a:lstStyle/>
              <a:p>
                <a:r>
                  <a:rPr lang="zh-CN" altLang="en-US" b="0" smtClean="0"/>
                  <a:t>响应时间</a:t>
                </a:r>
                <a:endParaRPr lang="zh-CN" altLang="en-US" b="0"/>
              </a:p>
            </p:txBody>
          </p:sp>
          <p:sp>
            <p:nvSpPr>
              <p:cNvPr id="43" name="TextBox 42"/>
              <p:cNvSpPr txBox="1"/>
              <p:nvPr/>
            </p:nvSpPr>
            <p:spPr>
              <a:xfrm>
                <a:off x="7572396" y="4429132"/>
                <a:ext cx="1143008" cy="369332"/>
              </a:xfrm>
              <a:prstGeom prst="rect">
                <a:avLst/>
              </a:prstGeom>
              <a:noFill/>
            </p:spPr>
            <p:txBody>
              <a:bodyPr wrap="square" rtlCol="0">
                <a:spAutoFit/>
              </a:bodyPr>
              <a:lstStyle/>
              <a:p>
                <a:r>
                  <a:rPr lang="en-US" altLang="zh-CN" b="0" smtClean="0"/>
                  <a:t>optimal</a:t>
                </a:r>
                <a:endParaRPr lang="zh-CN" altLang="en-US" b="0"/>
              </a:p>
            </p:txBody>
          </p:sp>
          <p:cxnSp>
            <p:nvCxnSpPr>
              <p:cNvPr id="44" name="直接箭头连接符 43"/>
              <p:cNvCxnSpPr>
                <a:stCxn id="45" idx="1"/>
              </p:cNvCxnSpPr>
              <p:nvPr/>
            </p:nvCxnSpPr>
            <p:spPr bwMode="auto">
              <a:xfrm rot="10800000">
                <a:off x="5500694" y="6000768"/>
                <a:ext cx="428628" cy="39898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45" name="TextBox 44"/>
              <p:cNvSpPr txBox="1"/>
              <p:nvPr/>
            </p:nvSpPr>
            <p:spPr>
              <a:xfrm>
                <a:off x="5929322" y="6215082"/>
                <a:ext cx="1143008" cy="369332"/>
              </a:xfrm>
              <a:prstGeom prst="rect">
                <a:avLst/>
              </a:prstGeom>
              <a:noFill/>
            </p:spPr>
            <p:txBody>
              <a:bodyPr wrap="square" rtlCol="0">
                <a:spAutoFit/>
              </a:bodyPr>
              <a:lstStyle/>
              <a:p>
                <a:r>
                  <a:rPr lang="en-US" altLang="zh-CN" b="0" smtClean="0"/>
                  <a:t>onepass</a:t>
                </a:r>
                <a:endParaRPr lang="zh-CN" altLang="en-US" b="0"/>
              </a:p>
            </p:txBody>
          </p:sp>
          <p:cxnSp>
            <p:nvCxnSpPr>
              <p:cNvPr id="47" name="直接箭头连接符 46"/>
              <p:cNvCxnSpPr>
                <a:stCxn id="46" idx="0"/>
              </p:cNvCxnSpPr>
              <p:nvPr/>
            </p:nvCxnSpPr>
            <p:spPr bwMode="auto">
              <a:xfrm rot="5400000" flipH="1" flipV="1">
                <a:off x="4304107" y="5947190"/>
                <a:ext cx="142876" cy="392909"/>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nvGrpSpPr>
              <p:cNvPr id="74" name="组合 73"/>
              <p:cNvGrpSpPr/>
              <p:nvPr/>
            </p:nvGrpSpPr>
            <p:grpSpPr>
              <a:xfrm>
                <a:off x="7000892" y="5643578"/>
                <a:ext cx="500068" cy="142876"/>
                <a:chOff x="7000892" y="5643578"/>
                <a:chExt cx="500068" cy="142876"/>
              </a:xfrm>
            </p:grpSpPr>
            <p:cxnSp>
              <p:nvCxnSpPr>
                <p:cNvPr id="35" name="直接连接符 34"/>
                <p:cNvCxnSpPr/>
                <p:nvPr/>
              </p:nvCxnSpPr>
              <p:spPr bwMode="auto">
                <a:xfrm>
                  <a:off x="7000892" y="5643578"/>
                  <a:ext cx="500066"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rot="16200000" flipH="1">
                  <a:off x="7429521" y="5715015"/>
                  <a:ext cx="142876" cy="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75" name="组合 74"/>
              <p:cNvGrpSpPr/>
              <p:nvPr/>
            </p:nvGrpSpPr>
            <p:grpSpPr>
              <a:xfrm>
                <a:off x="6500826" y="5500702"/>
                <a:ext cx="500068" cy="142876"/>
                <a:chOff x="7000892" y="5643578"/>
                <a:chExt cx="500068" cy="142876"/>
              </a:xfrm>
            </p:grpSpPr>
            <p:cxnSp>
              <p:nvCxnSpPr>
                <p:cNvPr id="76" name="直接连接符 75"/>
                <p:cNvCxnSpPr/>
                <p:nvPr/>
              </p:nvCxnSpPr>
              <p:spPr bwMode="auto">
                <a:xfrm>
                  <a:off x="7000892" y="5643578"/>
                  <a:ext cx="500066"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rot="16200000" flipH="1">
                  <a:off x="7429521" y="5715015"/>
                  <a:ext cx="142876" cy="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78" name="组合 77"/>
              <p:cNvGrpSpPr/>
              <p:nvPr/>
            </p:nvGrpSpPr>
            <p:grpSpPr>
              <a:xfrm>
                <a:off x="6000760" y="5357826"/>
                <a:ext cx="500068" cy="142876"/>
                <a:chOff x="7000892" y="5643578"/>
                <a:chExt cx="500068" cy="142876"/>
              </a:xfrm>
            </p:grpSpPr>
            <p:cxnSp>
              <p:nvCxnSpPr>
                <p:cNvPr id="79" name="直接连接符 78"/>
                <p:cNvCxnSpPr/>
                <p:nvPr/>
              </p:nvCxnSpPr>
              <p:spPr bwMode="auto">
                <a:xfrm>
                  <a:off x="7000892" y="5643578"/>
                  <a:ext cx="500066"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直接连接符 79"/>
                <p:cNvCxnSpPr/>
                <p:nvPr/>
              </p:nvCxnSpPr>
              <p:spPr bwMode="auto">
                <a:xfrm rot="16200000" flipH="1">
                  <a:off x="7429521" y="5715015"/>
                  <a:ext cx="142876" cy="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81" name="组合 80"/>
              <p:cNvGrpSpPr/>
              <p:nvPr/>
            </p:nvGrpSpPr>
            <p:grpSpPr>
              <a:xfrm>
                <a:off x="5500694" y="5214950"/>
                <a:ext cx="500068" cy="142876"/>
                <a:chOff x="7000892" y="5643578"/>
                <a:chExt cx="500068" cy="142876"/>
              </a:xfrm>
            </p:grpSpPr>
            <p:cxnSp>
              <p:nvCxnSpPr>
                <p:cNvPr id="82" name="直接连接符 81"/>
                <p:cNvCxnSpPr/>
                <p:nvPr/>
              </p:nvCxnSpPr>
              <p:spPr bwMode="auto">
                <a:xfrm>
                  <a:off x="7000892" y="5643578"/>
                  <a:ext cx="500066"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直接连接符 82"/>
                <p:cNvCxnSpPr/>
                <p:nvPr/>
              </p:nvCxnSpPr>
              <p:spPr bwMode="auto">
                <a:xfrm rot="16200000" flipH="1">
                  <a:off x="7429521" y="5715015"/>
                  <a:ext cx="142876" cy="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pga</a:t>
            </a:r>
            <a:r>
              <a:rPr lang="zh-CN" altLang="en-US" smtClean="0"/>
              <a:t>分配策略</a:t>
            </a:r>
            <a:endParaRPr lang="zh-CN" altLang="en-US"/>
          </a:p>
        </p:txBody>
      </p:sp>
      <p:sp>
        <p:nvSpPr>
          <p:cNvPr id="3" name="内容占位符 2"/>
          <p:cNvSpPr>
            <a:spLocks noGrp="1"/>
          </p:cNvSpPr>
          <p:nvPr>
            <p:ph idx="1"/>
          </p:nvPr>
        </p:nvSpPr>
        <p:spPr/>
        <p:txBody>
          <a:bodyPr/>
          <a:lstStyle/>
          <a:p>
            <a:r>
              <a:rPr lang="en-US" altLang="zh-CN" sz="2800" smtClean="0"/>
              <a:t>6</a:t>
            </a:r>
            <a:r>
              <a:rPr lang="zh-CN" altLang="en-US" sz="2800" smtClean="0"/>
              <a:t>个运行的</a:t>
            </a:r>
            <a:r>
              <a:rPr lang="en-US" altLang="zh-CN" sz="2800" smtClean="0"/>
              <a:t>SQL</a:t>
            </a:r>
            <a:r>
              <a:rPr lang="zh-CN" altLang="en-US" sz="2800" smtClean="0"/>
              <a:t>，每个</a:t>
            </a:r>
            <a:r>
              <a:rPr lang="en-US" altLang="zh-CN" sz="2800" smtClean="0"/>
              <a:t>WP</a:t>
            </a:r>
            <a:r>
              <a:rPr lang="zh-CN" altLang="en-US" sz="2800" smtClean="0"/>
              <a:t>可用内存上限：</a:t>
            </a:r>
            <a:r>
              <a:rPr lang="en-US" altLang="zh-CN" sz="2800" smtClean="0"/>
              <a:t>20MB</a:t>
            </a:r>
          </a:p>
          <a:p>
            <a:r>
              <a:rPr lang="en-US" altLang="zh-CN" sz="2800" smtClean="0"/>
              <a:t>WP1</a:t>
            </a:r>
            <a:r>
              <a:rPr lang="zh-CN" altLang="en-US" sz="2800" smtClean="0"/>
              <a:t>：</a:t>
            </a:r>
            <a:endParaRPr lang="en-US" altLang="zh-CN" sz="2800" smtClean="0"/>
          </a:p>
          <a:p>
            <a:pPr lvl="1"/>
            <a:r>
              <a:rPr lang="en-US" altLang="zh-CN" sz="2400" smtClean="0"/>
              <a:t>optimal:27MB</a:t>
            </a:r>
          </a:p>
          <a:p>
            <a:pPr lvl="1"/>
            <a:r>
              <a:rPr lang="en-US" altLang="zh-CN" sz="2400" smtClean="0"/>
              <a:t>onepass:7MB</a:t>
            </a:r>
          </a:p>
          <a:p>
            <a:pPr lvl="1"/>
            <a:r>
              <a:rPr lang="zh-CN" altLang="en-US" sz="2400" smtClean="0"/>
              <a:t>最终分配</a:t>
            </a:r>
            <a:r>
              <a:rPr lang="en-US" altLang="zh-CN" sz="2400" smtClean="0"/>
              <a:t>:7MB</a:t>
            </a:r>
          </a:p>
          <a:p>
            <a:r>
              <a:rPr lang="en-US" altLang="zh-CN" sz="2800" smtClean="0"/>
              <a:t>WP3</a:t>
            </a:r>
            <a:r>
              <a:rPr lang="zh-CN" altLang="en-US" sz="2800" smtClean="0"/>
              <a:t>：</a:t>
            </a:r>
            <a:endParaRPr lang="en-US" altLang="zh-CN" sz="2800" smtClean="0"/>
          </a:p>
          <a:p>
            <a:pPr lvl="1"/>
            <a:r>
              <a:rPr lang="en-US" altLang="zh-CN" sz="2400" smtClean="0"/>
              <a:t>optimal:67MB</a:t>
            </a:r>
          </a:p>
          <a:p>
            <a:pPr lvl="1"/>
            <a:r>
              <a:rPr lang="en-US" altLang="zh-CN" sz="2400" smtClean="0"/>
              <a:t>onepass:11MB</a:t>
            </a:r>
          </a:p>
          <a:p>
            <a:pPr lvl="1"/>
            <a:r>
              <a:rPr lang="en-US" altLang="zh-CN" sz="2400" smtClean="0"/>
              <a:t>dop:2</a:t>
            </a:r>
          </a:p>
          <a:p>
            <a:pPr lvl="1"/>
            <a:r>
              <a:rPr lang="zh-CN" altLang="en-US" sz="2400" smtClean="0"/>
              <a:t>最终</a:t>
            </a:r>
            <a:r>
              <a:rPr lang="en-US" altLang="zh-CN" sz="2400" smtClean="0"/>
              <a:t>:20*2MB</a:t>
            </a:r>
          </a:p>
          <a:p>
            <a:pPr lvl="1">
              <a:buNone/>
            </a:pPr>
            <a:endParaRPr lang="en-US" altLang="zh-CN" sz="240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46</a:t>
            </a:fld>
            <a:endParaRPr lang="en-US" altLang="zh-CN"/>
          </a:p>
        </p:txBody>
      </p:sp>
      <p:pic>
        <p:nvPicPr>
          <p:cNvPr id="73729" name="Picture 1"/>
          <p:cNvPicPr>
            <a:picLocks noChangeAspect="1" noChangeArrowheads="1"/>
          </p:cNvPicPr>
          <p:nvPr/>
        </p:nvPicPr>
        <p:blipFill>
          <a:blip r:embed="rId3" cstate="print"/>
          <a:srcRect/>
          <a:stretch>
            <a:fillRect/>
          </a:stretch>
        </p:blipFill>
        <p:spPr bwMode="auto">
          <a:xfrm>
            <a:off x="3541214" y="2376032"/>
            <a:ext cx="5459942" cy="4053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PGA</a:t>
            </a:r>
            <a:r>
              <a:rPr lang="zh-CN" altLang="en-US" smtClean="0"/>
              <a:t>自动调整</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47</a:t>
            </a:fld>
            <a:endParaRPr lang="en-US" altLang="zh-CN"/>
          </a:p>
        </p:txBody>
      </p:sp>
      <p:pic>
        <p:nvPicPr>
          <p:cNvPr id="77826" name="Picture 2" descr="c:\temp\msohtmlclip1\01\clip_image001.png"/>
          <p:cNvPicPr>
            <a:picLocks noChangeAspect="1" noChangeArrowheads="1"/>
          </p:cNvPicPr>
          <p:nvPr/>
        </p:nvPicPr>
        <p:blipFill>
          <a:blip r:embed="rId3" cstate="print"/>
          <a:srcRect/>
          <a:stretch>
            <a:fillRect/>
          </a:stretch>
        </p:blipFill>
        <p:spPr bwMode="auto">
          <a:xfrm>
            <a:off x="1285852" y="1697811"/>
            <a:ext cx="7429552" cy="451727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pga</a:t>
            </a:r>
            <a:r>
              <a:rPr lang="zh-CN" altLang="en-US" smtClean="0"/>
              <a:t>分配限制</a:t>
            </a:r>
            <a:endParaRPr lang="zh-CN" altLang="en-US"/>
          </a:p>
        </p:txBody>
      </p:sp>
      <p:sp>
        <p:nvSpPr>
          <p:cNvPr id="3" name="内容占位符 2"/>
          <p:cNvSpPr>
            <a:spLocks noGrp="1"/>
          </p:cNvSpPr>
          <p:nvPr>
            <p:ph idx="1"/>
          </p:nvPr>
        </p:nvSpPr>
        <p:spPr/>
        <p:txBody>
          <a:bodyPr/>
          <a:lstStyle/>
          <a:p>
            <a:r>
              <a:rPr lang="zh-CN" altLang="en-US" smtClean="0"/>
              <a:t>总</a:t>
            </a:r>
            <a:r>
              <a:rPr lang="en-US" altLang="zh-CN" smtClean="0"/>
              <a:t>pga:pga_aggregate_target </a:t>
            </a:r>
          </a:p>
          <a:p>
            <a:r>
              <a:rPr lang="zh-CN" altLang="en-US" smtClean="0"/>
              <a:t>单个</a:t>
            </a:r>
            <a:r>
              <a:rPr lang="en-US" altLang="zh-CN" smtClean="0"/>
              <a:t>Workarea</a:t>
            </a:r>
            <a:r>
              <a:rPr lang="zh-CN" altLang="en-US" smtClean="0"/>
              <a:t>可以使用内存上限：</a:t>
            </a:r>
            <a:endParaRPr lang="en-US" altLang="zh-CN" smtClean="0"/>
          </a:p>
          <a:p>
            <a:pPr lvl="1"/>
            <a:r>
              <a:rPr lang="en-US" altLang="zh-CN" smtClean="0"/>
              <a:t>pga_aggregate_target / active sql work profile</a:t>
            </a:r>
          </a:p>
          <a:p>
            <a:pPr lvl="1"/>
            <a:r>
              <a:rPr lang="en-US" altLang="zh-CN" sz="2400" smtClean="0"/>
              <a:t>min(</a:t>
            </a:r>
          </a:p>
          <a:p>
            <a:pPr lvl="1">
              <a:buNone/>
            </a:pPr>
            <a:r>
              <a:rPr lang="en-US" altLang="zh-CN" sz="2400" smtClean="0"/>
              <a:t>			5%</a:t>
            </a:r>
            <a:r>
              <a:rPr lang="en-US" sz="2400" smtClean="0"/>
              <a:t> *</a:t>
            </a:r>
            <a:r>
              <a:rPr lang="zh-CN" altLang="en-US" sz="2400" smtClean="0"/>
              <a:t> </a:t>
            </a:r>
            <a:r>
              <a:rPr lang="en-US" altLang="zh-CN" sz="2400" smtClean="0"/>
              <a:t>PGA_AGGREGATE_TARGET,</a:t>
            </a:r>
          </a:p>
          <a:p>
            <a:pPr lvl="1">
              <a:buNone/>
            </a:pPr>
            <a:r>
              <a:rPr lang="en-US" altLang="zh-CN" sz="2400" smtClean="0"/>
              <a:t>			_pga_max_size/2,</a:t>
            </a:r>
          </a:p>
          <a:p>
            <a:pPr lvl="1">
              <a:buNone/>
            </a:pPr>
            <a:r>
              <a:rPr lang="en-US" altLang="zh-CN" sz="2400" smtClean="0"/>
              <a:t>			_smm_max_size</a:t>
            </a:r>
          </a:p>
          <a:p>
            <a:pPr lvl="1">
              <a:buNone/>
            </a:pPr>
            <a:r>
              <a:rPr lang="en-US" altLang="zh-CN" sz="2400" smtClean="0"/>
              <a:t>		)</a:t>
            </a:r>
          </a:p>
          <a:p>
            <a:pPr lvl="2"/>
            <a:r>
              <a:rPr lang="en-US" altLang="zh-CN" sz="2000" smtClean="0"/>
              <a:t>_pga_max_size</a:t>
            </a:r>
            <a:r>
              <a:rPr lang="zh-CN" altLang="en-US" sz="2000" smtClean="0"/>
              <a:t>默认</a:t>
            </a:r>
            <a:r>
              <a:rPr lang="en-US" altLang="zh-CN" sz="2000" smtClean="0"/>
              <a:t>: &lt;=200MB</a:t>
            </a:r>
          </a:p>
          <a:p>
            <a:pPr lvl="2"/>
            <a:r>
              <a:rPr lang="en-US" altLang="zh-CN" sz="2000" smtClean="0"/>
              <a:t>_smm_max_size</a:t>
            </a:r>
            <a:r>
              <a:rPr lang="zh-CN" altLang="en-US" sz="2000" smtClean="0"/>
              <a:t>默认：</a:t>
            </a:r>
            <a:r>
              <a:rPr lang="en-US" altLang="zh-CN" sz="2000" smtClean="0"/>
              <a:t>&lt;=100MB</a:t>
            </a:r>
          </a:p>
          <a:p>
            <a:pPr lvl="1"/>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solidFill>
                  <a:srgbClr val="FF0000"/>
                </a:solidFill>
              </a:rPr>
              <a:t>pga</a:t>
            </a:r>
          </a:p>
          <a:p>
            <a:pPr lvl="1"/>
            <a:r>
              <a:rPr lang="en-US" altLang="zh-CN" smtClean="0">
                <a:solidFill>
                  <a:srgbClr val="FF0000"/>
                </a:solidFill>
              </a:rPr>
              <a:t>buffer cache</a:t>
            </a:r>
          </a:p>
          <a:p>
            <a:pPr lvl="1"/>
            <a:r>
              <a:rPr lang="en-US" altLang="zh-CN" smtClean="0"/>
              <a:t>redo log</a:t>
            </a:r>
          </a:p>
          <a:p>
            <a:pPr lvl="1"/>
            <a:r>
              <a:rPr lang="en-US" altLang="zh-CN" smtClean="0"/>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shared pool</a:t>
            </a:r>
            <a:endParaRPr lang="zh-CN" altLang="en-US"/>
          </a:p>
        </p:txBody>
      </p:sp>
      <p:sp>
        <p:nvSpPr>
          <p:cNvPr id="3" name="内容占位符 2"/>
          <p:cNvSpPr>
            <a:spLocks noGrp="1"/>
          </p:cNvSpPr>
          <p:nvPr>
            <p:ph idx="1"/>
          </p:nvPr>
        </p:nvSpPr>
        <p:spPr/>
        <p:txBody>
          <a:bodyPr/>
          <a:lstStyle/>
          <a:p>
            <a:r>
              <a:rPr lang="en-US" altLang="zh-CN" smtClean="0"/>
              <a:t> </a:t>
            </a:r>
            <a:r>
              <a:rPr lang="zh-CN" altLang="en-US" smtClean="0"/>
              <a:t>组织方式：</a:t>
            </a:r>
            <a:endParaRPr lang="en-US" altLang="zh-CN" smtClean="0"/>
          </a:p>
          <a:p>
            <a:pPr lvl="1"/>
            <a:r>
              <a:rPr lang="en-US" altLang="zh-CN" smtClean="0"/>
              <a:t>heap-&gt;Extent-&gt;chunk</a:t>
            </a:r>
          </a:p>
          <a:p>
            <a:pPr lvl="1"/>
            <a:r>
              <a:rPr lang="en-US" altLang="zh-CN" smtClean="0"/>
              <a:t>Extent size </a:t>
            </a:r>
            <a:r>
              <a:rPr lang="zh-CN" altLang="en-US" smtClean="0"/>
              <a:t>＝ </a:t>
            </a:r>
            <a:r>
              <a:rPr lang="en-US" altLang="zh-CN" smtClean="0"/>
              <a:t>granule size</a:t>
            </a: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a:t>
            </a:fld>
            <a:endParaRPr lang="en-US" altLang="zh-CN"/>
          </a:p>
        </p:txBody>
      </p:sp>
      <p:grpSp>
        <p:nvGrpSpPr>
          <p:cNvPr id="50" name="组合 49"/>
          <p:cNvGrpSpPr/>
          <p:nvPr/>
        </p:nvGrpSpPr>
        <p:grpSpPr>
          <a:xfrm>
            <a:off x="285720" y="3429000"/>
            <a:ext cx="8643966" cy="2859088"/>
            <a:chOff x="285720" y="3429000"/>
            <a:chExt cx="8643966" cy="2859088"/>
          </a:xfrm>
        </p:grpSpPr>
        <p:grpSp>
          <p:nvGrpSpPr>
            <p:cNvPr id="6" name="Group 16"/>
            <p:cNvGrpSpPr>
              <a:grpSpLocks/>
            </p:cNvGrpSpPr>
            <p:nvPr/>
          </p:nvGrpSpPr>
          <p:grpSpPr bwMode="auto">
            <a:xfrm>
              <a:off x="1509682" y="3840163"/>
              <a:ext cx="1081088" cy="1655762"/>
              <a:chOff x="1292" y="2251"/>
              <a:chExt cx="681" cy="1043"/>
            </a:xfrm>
          </p:grpSpPr>
          <p:sp>
            <p:nvSpPr>
              <p:cNvPr id="7" name="Rectangle 4"/>
              <p:cNvSpPr>
                <a:spLocks noChangeArrowheads="1"/>
              </p:cNvSpPr>
              <p:nvPr/>
            </p:nvSpPr>
            <p:spPr bwMode="auto">
              <a:xfrm>
                <a:off x="1292" y="2251"/>
                <a:ext cx="681" cy="408"/>
              </a:xfrm>
              <a:prstGeom prst="rect">
                <a:avLst/>
              </a:prstGeom>
              <a:solidFill>
                <a:srgbClr val="FFFF00"/>
              </a:solidFill>
              <a:ln w="12700" algn="ctr">
                <a:solidFill>
                  <a:schemeClr val="tx1"/>
                </a:solidFill>
                <a:miter lim="800000"/>
                <a:headEnd/>
                <a:tailEnd/>
              </a:ln>
              <a:effectLst/>
            </p:spPr>
            <p:txBody>
              <a:bodyPr wrap="none" lIns="90000" tIns="46800" rIns="90000" bIns="46800" anchor="ctr">
                <a:spAutoFit/>
              </a:bodyPr>
              <a:lstStyle/>
              <a:p>
                <a:endParaRPr lang="zh-CN" altLang="en-US"/>
              </a:p>
            </p:txBody>
          </p:sp>
          <p:sp>
            <p:nvSpPr>
              <p:cNvPr id="8" name="Rectangle 5"/>
              <p:cNvSpPr>
                <a:spLocks noChangeArrowheads="1"/>
              </p:cNvSpPr>
              <p:nvPr/>
            </p:nvSpPr>
            <p:spPr bwMode="auto">
              <a:xfrm>
                <a:off x="1292" y="2659"/>
                <a:ext cx="681" cy="635"/>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grpSp>
        <p:grpSp>
          <p:nvGrpSpPr>
            <p:cNvPr id="9" name="Group 24"/>
            <p:cNvGrpSpPr>
              <a:grpSpLocks/>
            </p:cNvGrpSpPr>
            <p:nvPr/>
          </p:nvGrpSpPr>
          <p:grpSpPr bwMode="auto">
            <a:xfrm>
              <a:off x="4895820" y="3838575"/>
              <a:ext cx="1008062" cy="2089150"/>
              <a:chOff x="3606" y="2250"/>
              <a:chExt cx="635" cy="1316"/>
            </a:xfrm>
          </p:grpSpPr>
          <p:sp>
            <p:nvSpPr>
              <p:cNvPr id="10" name="Rectangle 12"/>
              <p:cNvSpPr>
                <a:spLocks noChangeArrowheads="1"/>
              </p:cNvSpPr>
              <p:nvPr/>
            </p:nvSpPr>
            <p:spPr bwMode="auto">
              <a:xfrm>
                <a:off x="3606" y="2250"/>
                <a:ext cx="635" cy="36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1" name="Rectangle 13"/>
              <p:cNvSpPr>
                <a:spLocks noChangeArrowheads="1"/>
              </p:cNvSpPr>
              <p:nvPr/>
            </p:nvSpPr>
            <p:spPr bwMode="auto">
              <a:xfrm>
                <a:off x="3606" y="2613"/>
                <a:ext cx="635" cy="27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2" name="Rectangle 14"/>
              <p:cNvSpPr>
                <a:spLocks noChangeArrowheads="1"/>
              </p:cNvSpPr>
              <p:nvPr/>
            </p:nvSpPr>
            <p:spPr bwMode="auto">
              <a:xfrm>
                <a:off x="3606" y="2885"/>
                <a:ext cx="635" cy="409"/>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3" name="Rectangle 15"/>
              <p:cNvSpPr>
                <a:spLocks noChangeArrowheads="1"/>
              </p:cNvSpPr>
              <p:nvPr/>
            </p:nvSpPr>
            <p:spPr bwMode="auto">
              <a:xfrm>
                <a:off x="3606" y="3293"/>
                <a:ext cx="635" cy="27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 name="Line 19"/>
              <p:cNvSpPr>
                <a:spLocks noChangeShapeType="1"/>
              </p:cNvSpPr>
              <p:nvPr/>
            </p:nvSpPr>
            <p:spPr bwMode="auto">
              <a:xfrm>
                <a:off x="3606" y="2341"/>
                <a:ext cx="635" cy="0"/>
              </a:xfrm>
              <a:prstGeom prst="line">
                <a:avLst/>
              </a:prstGeom>
              <a:solidFill>
                <a:srgbClr val="EE5916"/>
              </a:solidFill>
              <a:ln w="12700">
                <a:solidFill>
                  <a:schemeClr val="tx1"/>
                </a:solidFill>
                <a:round/>
                <a:headEnd/>
                <a:tailEnd/>
              </a:ln>
              <a:effectLst/>
            </p:spPr>
            <p:txBody>
              <a:bodyPr lIns="90000" tIns="46800" rIns="90000" bIns="46800">
                <a:spAutoFit/>
              </a:bodyPr>
              <a:lstStyle/>
              <a:p>
                <a:endParaRPr lang="zh-CN" altLang="en-US"/>
              </a:p>
            </p:txBody>
          </p:sp>
          <p:sp>
            <p:nvSpPr>
              <p:cNvPr id="15" name="Line 20"/>
              <p:cNvSpPr>
                <a:spLocks noChangeShapeType="1"/>
              </p:cNvSpPr>
              <p:nvPr/>
            </p:nvSpPr>
            <p:spPr bwMode="auto">
              <a:xfrm>
                <a:off x="3606" y="3067"/>
                <a:ext cx="635"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6" name="Group 36"/>
            <p:cNvGrpSpPr>
              <a:grpSpLocks/>
            </p:cNvGrpSpPr>
            <p:nvPr/>
          </p:nvGrpSpPr>
          <p:grpSpPr bwMode="auto">
            <a:xfrm>
              <a:off x="3240057" y="3840163"/>
              <a:ext cx="1008063" cy="2447925"/>
              <a:chOff x="2472" y="2251"/>
              <a:chExt cx="635" cy="1542"/>
            </a:xfrm>
          </p:grpSpPr>
          <p:sp>
            <p:nvSpPr>
              <p:cNvPr id="17" name="Rectangle 6"/>
              <p:cNvSpPr>
                <a:spLocks noChangeArrowheads="1"/>
              </p:cNvSpPr>
              <p:nvPr/>
            </p:nvSpPr>
            <p:spPr bwMode="auto">
              <a:xfrm>
                <a:off x="2472" y="2251"/>
                <a:ext cx="635" cy="227"/>
              </a:xfrm>
              <a:prstGeom prst="rect">
                <a:avLst/>
              </a:prstGeom>
              <a:solidFill>
                <a:srgbClr val="EE5916"/>
              </a:solidFill>
              <a:ln w="12700" algn="ctr">
                <a:solidFill>
                  <a:schemeClr val="tx1"/>
                </a:solidFill>
                <a:miter lim="800000"/>
                <a:headEnd/>
                <a:tailEnd/>
              </a:ln>
              <a:effectLst/>
            </p:spPr>
            <p:txBody>
              <a:bodyPr wrap="none" lIns="90000" tIns="46800" rIns="90000" bIns="46800" anchor="ctr">
                <a:spAutoFit/>
              </a:bodyPr>
              <a:lstStyle/>
              <a:p>
                <a:endParaRPr lang="zh-CN" altLang="en-US"/>
              </a:p>
            </p:txBody>
          </p:sp>
          <p:sp>
            <p:nvSpPr>
              <p:cNvPr id="18" name="Rectangle 7"/>
              <p:cNvSpPr>
                <a:spLocks noChangeArrowheads="1"/>
              </p:cNvSpPr>
              <p:nvPr/>
            </p:nvSpPr>
            <p:spPr bwMode="auto">
              <a:xfrm>
                <a:off x="2472" y="2477"/>
                <a:ext cx="635" cy="36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9" name="Rectangle 8"/>
              <p:cNvSpPr>
                <a:spLocks noChangeArrowheads="1"/>
              </p:cNvSpPr>
              <p:nvPr/>
            </p:nvSpPr>
            <p:spPr bwMode="auto">
              <a:xfrm>
                <a:off x="2472" y="2840"/>
                <a:ext cx="635" cy="27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0" name="Rectangle 9"/>
              <p:cNvSpPr>
                <a:spLocks noChangeArrowheads="1"/>
              </p:cNvSpPr>
              <p:nvPr/>
            </p:nvSpPr>
            <p:spPr bwMode="auto">
              <a:xfrm>
                <a:off x="2472" y="3112"/>
                <a:ext cx="635" cy="409"/>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1" name="Rectangle 10"/>
              <p:cNvSpPr>
                <a:spLocks noChangeArrowheads="1"/>
              </p:cNvSpPr>
              <p:nvPr/>
            </p:nvSpPr>
            <p:spPr bwMode="auto">
              <a:xfrm>
                <a:off x="2472" y="3520"/>
                <a:ext cx="635" cy="273"/>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2" name="Line 21"/>
              <p:cNvSpPr>
                <a:spLocks noChangeShapeType="1"/>
              </p:cNvSpPr>
              <p:nvPr/>
            </p:nvSpPr>
            <p:spPr bwMode="auto">
              <a:xfrm>
                <a:off x="2472" y="2750"/>
                <a:ext cx="635"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23" name="Line 22"/>
              <p:cNvSpPr>
                <a:spLocks noChangeShapeType="1"/>
              </p:cNvSpPr>
              <p:nvPr/>
            </p:nvSpPr>
            <p:spPr bwMode="auto">
              <a:xfrm>
                <a:off x="2472" y="2341"/>
                <a:ext cx="635"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24" name="Line 23"/>
              <p:cNvSpPr>
                <a:spLocks noChangeShapeType="1"/>
              </p:cNvSpPr>
              <p:nvPr/>
            </p:nvSpPr>
            <p:spPr bwMode="auto">
              <a:xfrm>
                <a:off x="2472" y="3339"/>
                <a:ext cx="635"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25" name="Group 37"/>
            <p:cNvGrpSpPr>
              <a:grpSpLocks/>
            </p:cNvGrpSpPr>
            <p:nvPr/>
          </p:nvGrpSpPr>
          <p:grpSpPr bwMode="auto">
            <a:xfrm>
              <a:off x="6551582" y="3840163"/>
              <a:ext cx="1081088" cy="2232025"/>
              <a:chOff x="4331" y="2387"/>
              <a:chExt cx="681" cy="1406"/>
            </a:xfrm>
          </p:grpSpPr>
          <p:sp>
            <p:nvSpPr>
              <p:cNvPr id="26" name="Rectangle 27"/>
              <p:cNvSpPr>
                <a:spLocks noChangeArrowheads="1"/>
              </p:cNvSpPr>
              <p:nvPr/>
            </p:nvSpPr>
            <p:spPr bwMode="auto">
              <a:xfrm>
                <a:off x="4331" y="2387"/>
                <a:ext cx="681" cy="1406"/>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7" name="Line 28"/>
              <p:cNvSpPr>
                <a:spLocks noChangeShapeType="1"/>
              </p:cNvSpPr>
              <p:nvPr/>
            </p:nvSpPr>
            <p:spPr bwMode="auto">
              <a:xfrm>
                <a:off x="4332" y="2486"/>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28" name="Line 29"/>
              <p:cNvSpPr>
                <a:spLocks noChangeShapeType="1"/>
              </p:cNvSpPr>
              <p:nvPr/>
            </p:nvSpPr>
            <p:spPr bwMode="auto">
              <a:xfrm>
                <a:off x="4332" y="2659"/>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29" name="Line 30"/>
              <p:cNvSpPr>
                <a:spLocks noChangeShapeType="1"/>
              </p:cNvSpPr>
              <p:nvPr/>
            </p:nvSpPr>
            <p:spPr bwMode="auto">
              <a:xfrm>
                <a:off x="4332" y="2795"/>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30" name="Line 31"/>
              <p:cNvSpPr>
                <a:spLocks noChangeShapeType="1"/>
              </p:cNvSpPr>
              <p:nvPr/>
            </p:nvSpPr>
            <p:spPr bwMode="auto">
              <a:xfrm>
                <a:off x="4332" y="2976"/>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31" name="Line 32"/>
              <p:cNvSpPr>
                <a:spLocks noChangeShapeType="1"/>
              </p:cNvSpPr>
              <p:nvPr/>
            </p:nvSpPr>
            <p:spPr bwMode="auto">
              <a:xfrm>
                <a:off x="4332" y="3112"/>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32" name="Line 33"/>
              <p:cNvSpPr>
                <a:spLocks noChangeShapeType="1"/>
              </p:cNvSpPr>
              <p:nvPr/>
            </p:nvSpPr>
            <p:spPr bwMode="auto">
              <a:xfrm>
                <a:off x="4332" y="3339"/>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sp>
            <p:nvSpPr>
              <p:cNvPr id="33" name="Line 34"/>
              <p:cNvSpPr>
                <a:spLocks noChangeShapeType="1"/>
              </p:cNvSpPr>
              <p:nvPr/>
            </p:nvSpPr>
            <p:spPr bwMode="auto">
              <a:xfrm>
                <a:off x="4332" y="3611"/>
                <a:ext cx="680"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34" name="Text Box 38"/>
            <p:cNvSpPr txBox="1">
              <a:spLocks noChangeArrowheads="1"/>
            </p:cNvSpPr>
            <p:nvPr/>
          </p:nvSpPr>
          <p:spPr bwMode="auto">
            <a:xfrm>
              <a:off x="3281332" y="3454400"/>
              <a:ext cx="1152525" cy="312738"/>
            </a:xfrm>
            <a:prstGeom prst="rect">
              <a:avLst/>
            </a:prstGeom>
            <a:noFill/>
            <a:ln w="12700" algn="ctr">
              <a:noFill/>
              <a:miter lim="800000"/>
              <a:headEnd/>
              <a:tailEnd/>
            </a:ln>
            <a:effectLst/>
          </p:spPr>
          <p:txBody>
            <a:bodyPr lIns="90000" tIns="46800" rIns="90000" bIns="46800">
              <a:spAutoFit/>
            </a:bodyPr>
            <a:lstStyle/>
            <a:p>
              <a:pPr defTabSz="355600">
                <a:tabLst>
                  <a:tab pos="355600" algn="l"/>
                  <a:tab pos="2159000" algn="l"/>
                </a:tabLst>
              </a:pPr>
              <a:r>
                <a:rPr lang="en-GB" altLang="zh-CN" sz="1600">
                  <a:solidFill>
                    <a:schemeClr val="tx1"/>
                  </a:solidFill>
                  <a:ea typeface="宋体" pitchFamily="2" charset="-122"/>
                </a:rPr>
                <a:t>Extent 0</a:t>
              </a:r>
              <a:endParaRPr lang="en-US" sz="1600">
                <a:solidFill>
                  <a:schemeClr val="tx1"/>
                </a:solidFill>
              </a:endParaRPr>
            </a:p>
          </p:txBody>
        </p:sp>
        <p:sp>
          <p:nvSpPr>
            <p:cNvPr id="35" name="Text Box 39"/>
            <p:cNvSpPr txBox="1">
              <a:spLocks noChangeArrowheads="1"/>
            </p:cNvSpPr>
            <p:nvPr/>
          </p:nvSpPr>
          <p:spPr bwMode="auto">
            <a:xfrm>
              <a:off x="4895820" y="3429000"/>
              <a:ext cx="1152525" cy="312738"/>
            </a:xfrm>
            <a:prstGeom prst="rect">
              <a:avLst/>
            </a:prstGeom>
            <a:noFill/>
            <a:ln w="12700" algn="ctr">
              <a:noFill/>
              <a:miter lim="800000"/>
              <a:headEnd/>
              <a:tailEnd/>
            </a:ln>
            <a:effectLst/>
          </p:spPr>
          <p:txBody>
            <a:bodyPr lIns="90000" tIns="46800" rIns="90000" bIns="46800">
              <a:spAutoFit/>
            </a:bodyPr>
            <a:lstStyle/>
            <a:p>
              <a:pPr defTabSz="355600">
                <a:tabLst>
                  <a:tab pos="355600" algn="l"/>
                  <a:tab pos="2159000" algn="l"/>
                </a:tabLst>
              </a:pPr>
              <a:r>
                <a:rPr lang="en-GB" altLang="zh-CN" sz="1600">
                  <a:solidFill>
                    <a:schemeClr val="tx1"/>
                  </a:solidFill>
                  <a:ea typeface="宋体" pitchFamily="2" charset="-122"/>
                </a:rPr>
                <a:t>Extent 1</a:t>
              </a:r>
              <a:endParaRPr lang="en-US" sz="1600">
                <a:solidFill>
                  <a:schemeClr val="tx1"/>
                </a:solidFill>
              </a:endParaRPr>
            </a:p>
          </p:txBody>
        </p:sp>
        <p:sp>
          <p:nvSpPr>
            <p:cNvPr id="36" name="Text Box 40"/>
            <p:cNvSpPr txBox="1">
              <a:spLocks noChangeArrowheads="1"/>
            </p:cNvSpPr>
            <p:nvPr/>
          </p:nvSpPr>
          <p:spPr bwMode="auto">
            <a:xfrm>
              <a:off x="6551582" y="3433763"/>
              <a:ext cx="1152525" cy="312737"/>
            </a:xfrm>
            <a:prstGeom prst="rect">
              <a:avLst/>
            </a:prstGeom>
            <a:noFill/>
            <a:ln w="12700" algn="ctr">
              <a:noFill/>
              <a:miter lim="800000"/>
              <a:headEnd/>
              <a:tailEnd/>
            </a:ln>
            <a:effectLst/>
          </p:spPr>
          <p:txBody>
            <a:bodyPr lIns="90000" tIns="46800" rIns="90000" bIns="46800">
              <a:spAutoFit/>
            </a:bodyPr>
            <a:lstStyle/>
            <a:p>
              <a:pPr defTabSz="355600">
                <a:tabLst>
                  <a:tab pos="355600" algn="l"/>
                  <a:tab pos="2159000" algn="l"/>
                </a:tabLst>
              </a:pPr>
              <a:r>
                <a:rPr lang="en-GB" altLang="zh-CN" sz="1600">
                  <a:solidFill>
                    <a:schemeClr val="tx1"/>
                  </a:solidFill>
                  <a:ea typeface="宋体" pitchFamily="2" charset="-122"/>
                </a:rPr>
                <a:t>Extent 2</a:t>
              </a:r>
              <a:endParaRPr lang="en-US" sz="1600">
                <a:solidFill>
                  <a:schemeClr val="tx1"/>
                </a:solidFill>
              </a:endParaRPr>
            </a:p>
          </p:txBody>
        </p:sp>
        <p:sp>
          <p:nvSpPr>
            <p:cNvPr id="37" name="Text Box 41"/>
            <p:cNvSpPr txBox="1">
              <a:spLocks noChangeArrowheads="1"/>
            </p:cNvSpPr>
            <p:nvPr/>
          </p:nvSpPr>
          <p:spPr bwMode="auto">
            <a:xfrm>
              <a:off x="1727170" y="3459163"/>
              <a:ext cx="720725" cy="312737"/>
            </a:xfrm>
            <a:prstGeom prst="rect">
              <a:avLst/>
            </a:prstGeom>
            <a:noFill/>
            <a:ln w="12700" algn="ctr">
              <a:noFill/>
              <a:miter lim="800000"/>
              <a:headEnd/>
              <a:tailEnd/>
            </a:ln>
            <a:effectLst/>
          </p:spPr>
          <p:txBody>
            <a:bodyPr lIns="90000" tIns="46800" rIns="90000" bIns="46800">
              <a:spAutoFit/>
            </a:bodyPr>
            <a:lstStyle/>
            <a:p>
              <a:pPr defTabSz="355600">
                <a:tabLst>
                  <a:tab pos="355600" algn="l"/>
                  <a:tab pos="2159000" algn="l"/>
                </a:tabLst>
              </a:pPr>
              <a:r>
                <a:rPr lang="en-GB" altLang="zh-CN" sz="1600">
                  <a:solidFill>
                    <a:schemeClr val="tx1"/>
                  </a:solidFill>
                  <a:ea typeface="宋体" pitchFamily="2" charset="-122"/>
                </a:rPr>
                <a:t>Heap</a:t>
              </a:r>
              <a:endParaRPr lang="en-US" sz="1600">
                <a:solidFill>
                  <a:schemeClr val="tx1"/>
                </a:solidFill>
              </a:endParaRPr>
            </a:p>
          </p:txBody>
        </p:sp>
        <p:sp>
          <p:nvSpPr>
            <p:cNvPr id="38" name="Line 42"/>
            <p:cNvSpPr>
              <a:spLocks noChangeShapeType="1"/>
            </p:cNvSpPr>
            <p:nvPr/>
          </p:nvSpPr>
          <p:spPr bwMode="auto">
            <a:xfrm>
              <a:off x="2590770" y="3911600"/>
              <a:ext cx="649287" cy="0"/>
            </a:xfrm>
            <a:prstGeom prst="line">
              <a:avLst/>
            </a:prstGeom>
            <a:noFill/>
            <a:ln w="38100">
              <a:solidFill>
                <a:schemeClr val="tx1"/>
              </a:solidFill>
              <a:round/>
              <a:headEnd/>
              <a:tailEnd type="triangle" w="med" len="med"/>
            </a:ln>
            <a:effectLst/>
          </p:spPr>
          <p:txBody>
            <a:bodyPr lIns="90000" tIns="46800" rIns="90000" bIns="46800">
              <a:spAutoFit/>
            </a:bodyPr>
            <a:lstStyle/>
            <a:p>
              <a:endParaRPr lang="zh-CN" altLang="en-US"/>
            </a:p>
          </p:txBody>
        </p:sp>
        <p:sp>
          <p:nvSpPr>
            <p:cNvPr id="39" name="Line 43"/>
            <p:cNvSpPr>
              <a:spLocks noChangeShapeType="1"/>
            </p:cNvSpPr>
            <p:nvPr/>
          </p:nvSpPr>
          <p:spPr bwMode="auto">
            <a:xfrm>
              <a:off x="4248120" y="3911600"/>
              <a:ext cx="649287" cy="0"/>
            </a:xfrm>
            <a:prstGeom prst="line">
              <a:avLst/>
            </a:prstGeom>
            <a:noFill/>
            <a:ln w="38100">
              <a:solidFill>
                <a:schemeClr val="tx1"/>
              </a:solidFill>
              <a:round/>
              <a:headEnd/>
              <a:tailEnd type="triangle" w="med" len="med"/>
            </a:ln>
            <a:effectLst/>
          </p:spPr>
          <p:txBody>
            <a:bodyPr lIns="90000" tIns="46800" rIns="90000" bIns="46800">
              <a:spAutoFit/>
            </a:bodyPr>
            <a:lstStyle/>
            <a:p>
              <a:endParaRPr lang="zh-CN" altLang="en-US"/>
            </a:p>
          </p:txBody>
        </p:sp>
        <p:sp>
          <p:nvSpPr>
            <p:cNvPr id="40" name="AutoShape 45"/>
            <p:cNvSpPr>
              <a:spLocks noChangeArrowheads="1"/>
            </p:cNvSpPr>
            <p:nvPr/>
          </p:nvSpPr>
          <p:spPr bwMode="auto">
            <a:xfrm>
              <a:off x="285720" y="3695700"/>
              <a:ext cx="1081087" cy="360363"/>
            </a:xfrm>
            <a:prstGeom prst="wedgeRectCallout">
              <a:avLst>
                <a:gd name="adj1" fmla="val 77315"/>
                <a:gd name="adj2" fmla="val 114759"/>
              </a:avLst>
            </a:prstGeom>
            <a:solidFill>
              <a:schemeClr val="bg1"/>
            </a:solidFill>
            <a:ln w="12700" algn="ctr">
              <a:solidFill>
                <a:schemeClr val="tx1"/>
              </a:solidFill>
              <a:miter lim="800000"/>
              <a:headEnd/>
              <a:tailEnd/>
            </a:ln>
            <a:effectLst/>
          </p:spPr>
          <p:txBody>
            <a:bodyPr lIns="90000" tIns="46800" rIns="90000" bIns="46800"/>
            <a:lstStyle/>
            <a:p>
              <a:pPr algn="ctr" defTabSz="355600">
                <a:tabLst>
                  <a:tab pos="355600" algn="l"/>
                  <a:tab pos="2159000" algn="l"/>
                </a:tabLst>
              </a:pPr>
              <a:r>
                <a:rPr lang="en-GB" altLang="zh-CN" sz="1600">
                  <a:solidFill>
                    <a:schemeClr val="tx1"/>
                  </a:solidFill>
                  <a:ea typeface="宋体" pitchFamily="2" charset="-122"/>
                </a:rPr>
                <a:t>Header</a:t>
              </a:r>
              <a:endParaRPr lang="en-US" sz="1600">
                <a:solidFill>
                  <a:schemeClr val="tx1"/>
                </a:solidFill>
              </a:endParaRPr>
            </a:p>
          </p:txBody>
        </p:sp>
        <p:sp>
          <p:nvSpPr>
            <p:cNvPr id="41" name="AutoShape 46"/>
            <p:cNvSpPr>
              <a:spLocks noChangeArrowheads="1"/>
            </p:cNvSpPr>
            <p:nvPr/>
          </p:nvSpPr>
          <p:spPr bwMode="auto">
            <a:xfrm>
              <a:off x="285720" y="4572008"/>
              <a:ext cx="1081087" cy="360363"/>
            </a:xfrm>
            <a:prstGeom prst="wedgeRectCallout">
              <a:avLst>
                <a:gd name="adj1" fmla="val 70704"/>
                <a:gd name="adj2" fmla="val 114759"/>
              </a:avLst>
            </a:prstGeom>
            <a:solidFill>
              <a:schemeClr val="bg1"/>
            </a:solidFill>
            <a:ln w="12700" algn="ctr">
              <a:solidFill>
                <a:schemeClr val="tx1"/>
              </a:solidFill>
              <a:miter lim="800000"/>
              <a:headEnd/>
              <a:tailEnd/>
            </a:ln>
            <a:effectLst/>
          </p:spPr>
          <p:txBody>
            <a:bodyPr lIns="90000" tIns="46800" rIns="90000" bIns="46800"/>
            <a:lstStyle/>
            <a:p>
              <a:pPr algn="ctr" defTabSz="355600">
                <a:tabLst>
                  <a:tab pos="355600" algn="l"/>
                  <a:tab pos="2159000" algn="l"/>
                </a:tabLst>
              </a:pPr>
              <a:r>
                <a:rPr lang="en-GB" altLang="zh-CN" sz="1600">
                  <a:solidFill>
                    <a:schemeClr val="tx1"/>
                  </a:solidFill>
                  <a:ea typeface="宋体" pitchFamily="2" charset="-122"/>
                </a:rPr>
                <a:t>Free List</a:t>
              </a:r>
              <a:endParaRPr lang="en-US" sz="1600">
                <a:solidFill>
                  <a:schemeClr val="tx1"/>
                </a:solidFill>
              </a:endParaRPr>
            </a:p>
          </p:txBody>
        </p:sp>
        <p:sp>
          <p:nvSpPr>
            <p:cNvPr id="42" name="Line 47"/>
            <p:cNvSpPr>
              <a:spLocks noChangeShapeType="1"/>
            </p:cNvSpPr>
            <p:nvPr/>
          </p:nvSpPr>
          <p:spPr bwMode="auto">
            <a:xfrm>
              <a:off x="5902295" y="3911600"/>
              <a:ext cx="649287" cy="0"/>
            </a:xfrm>
            <a:prstGeom prst="line">
              <a:avLst/>
            </a:prstGeom>
            <a:noFill/>
            <a:ln w="38100">
              <a:solidFill>
                <a:schemeClr val="tx1"/>
              </a:solidFill>
              <a:round/>
              <a:headEnd/>
              <a:tailEnd type="triangle" w="med" len="med"/>
            </a:ln>
            <a:effectLst/>
          </p:spPr>
          <p:txBody>
            <a:bodyPr lIns="90000" tIns="46800" rIns="90000" bIns="46800">
              <a:spAutoFit/>
            </a:bodyPr>
            <a:lstStyle/>
            <a:p>
              <a:endParaRPr lang="zh-CN" altLang="en-US"/>
            </a:p>
          </p:txBody>
        </p:sp>
        <p:grpSp>
          <p:nvGrpSpPr>
            <p:cNvPr id="43" name="Group 54"/>
            <p:cNvGrpSpPr>
              <a:grpSpLocks/>
            </p:cNvGrpSpPr>
            <p:nvPr/>
          </p:nvGrpSpPr>
          <p:grpSpPr bwMode="auto">
            <a:xfrm>
              <a:off x="7199282" y="4416425"/>
              <a:ext cx="1728788" cy="576263"/>
              <a:chOff x="4558" y="2750"/>
              <a:chExt cx="1089" cy="363"/>
            </a:xfrm>
          </p:grpSpPr>
          <p:sp>
            <p:nvSpPr>
              <p:cNvPr id="44" name="AutoShape 48"/>
              <p:cNvSpPr>
                <a:spLocks noChangeArrowheads="1"/>
              </p:cNvSpPr>
              <p:nvPr/>
            </p:nvSpPr>
            <p:spPr bwMode="auto">
              <a:xfrm>
                <a:off x="4966" y="2886"/>
                <a:ext cx="681" cy="227"/>
              </a:xfrm>
              <a:prstGeom prst="wedgeRectCallout">
                <a:avLst>
                  <a:gd name="adj1" fmla="val -110352"/>
                  <a:gd name="adj2" fmla="val 99338"/>
                </a:avLst>
              </a:prstGeom>
              <a:solidFill>
                <a:schemeClr val="bg1"/>
              </a:solidFill>
              <a:ln w="12700" algn="ctr">
                <a:solidFill>
                  <a:schemeClr val="tx1"/>
                </a:solidFill>
                <a:miter lim="800000"/>
                <a:headEnd/>
                <a:tailEnd/>
              </a:ln>
              <a:effectLst/>
            </p:spPr>
            <p:txBody>
              <a:bodyPr lIns="90000" tIns="46800" rIns="90000" bIns="46800"/>
              <a:lstStyle/>
              <a:p>
                <a:pPr algn="ctr" defTabSz="355600">
                  <a:tabLst>
                    <a:tab pos="355600" algn="l"/>
                    <a:tab pos="2159000" algn="l"/>
                  </a:tabLst>
                </a:pPr>
                <a:r>
                  <a:rPr lang="en-GB" altLang="zh-CN" sz="1600">
                    <a:solidFill>
                      <a:schemeClr val="tx1"/>
                    </a:solidFill>
                    <a:ea typeface="宋体" pitchFamily="2" charset="-122"/>
                  </a:rPr>
                  <a:t>Chunks</a:t>
                </a:r>
                <a:endParaRPr lang="en-US" sz="1600">
                  <a:solidFill>
                    <a:schemeClr val="tx1"/>
                  </a:solidFill>
                </a:endParaRPr>
              </a:p>
            </p:txBody>
          </p:sp>
          <p:sp>
            <p:nvSpPr>
              <p:cNvPr id="45" name="Freeform 49"/>
              <p:cNvSpPr>
                <a:spLocks/>
              </p:cNvSpPr>
              <p:nvPr/>
            </p:nvSpPr>
            <p:spPr bwMode="auto">
              <a:xfrm>
                <a:off x="4558" y="2886"/>
                <a:ext cx="454" cy="136"/>
              </a:xfrm>
              <a:custGeom>
                <a:avLst/>
                <a:gdLst/>
                <a:ahLst/>
                <a:cxnLst>
                  <a:cxn ang="0">
                    <a:pos x="409" y="136"/>
                  </a:cxn>
                  <a:cxn ang="0">
                    <a:pos x="0" y="0"/>
                  </a:cxn>
                  <a:cxn ang="0">
                    <a:pos x="454" y="90"/>
                  </a:cxn>
                  <a:cxn ang="0">
                    <a:pos x="409" y="136"/>
                  </a:cxn>
                </a:cxnLst>
                <a:rect l="0" t="0" r="r" b="b"/>
                <a:pathLst>
                  <a:path w="454" h="136">
                    <a:moveTo>
                      <a:pt x="409" y="136"/>
                    </a:moveTo>
                    <a:lnTo>
                      <a:pt x="0" y="0"/>
                    </a:lnTo>
                    <a:lnTo>
                      <a:pt x="454" y="90"/>
                    </a:lnTo>
                    <a:lnTo>
                      <a:pt x="409" y="136"/>
                    </a:lnTo>
                    <a:close/>
                  </a:path>
                </a:pathLst>
              </a:custGeom>
              <a:solidFill>
                <a:schemeClr val="bg1"/>
              </a:solidFill>
              <a:ln w="12700" cap="flat" cmpd="sng">
                <a:solidFill>
                  <a:schemeClr val="tx1"/>
                </a:solidFill>
                <a:prstDash val="solid"/>
                <a:round/>
                <a:headEnd/>
                <a:tailEnd/>
              </a:ln>
              <a:effectLst/>
            </p:spPr>
            <p:txBody>
              <a:bodyPr lIns="90000" tIns="46800" rIns="90000" bIns="46800">
                <a:spAutoFit/>
              </a:bodyPr>
              <a:lstStyle/>
              <a:p>
                <a:endParaRPr lang="zh-CN" altLang="en-US"/>
              </a:p>
            </p:txBody>
          </p:sp>
          <p:sp>
            <p:nvSpPr>
              <p:cNvPr id="46" name="Freeform 52"/>
              <p:cNvSpPr>
                <a:spLocks/>
              </p:cNvSpPr>
              <p:nvPr/>
            </p:nvSpPr>
            <p:spPr bwMode="auto">
              <a:xfrm>
                <a:off x="4558" y="2750"/>
                <a:ext cx="454" cy="272"/>
              </a:xfrm>
              <a:custGeom>
                <a:avLst/>
                <a:gdLst/>
                <a:ahLst/>
                <a:cxnLst>
                  <a:cxn ang="0">
                    <a:pos x="409" y="272"/>
                  </a:cxn>
                  <a:cxn ang="0">
                    <a:pos x="0" y="0"/>
                  </a:cxn>
                  <a:cxn ang="0">
                    <a:pos x="454" y="226"/>
                  </a:cxn>
                  <a:cxn ang="0">
                    <a:pos x="409" y="272"/>
                  </a:cxn>
                </a:cxnLst>
                <a:rect l="0" t="0" r="r" b="b"/>
                <a:pathLst>
                  <a:path w="454" h="272">
                    <a:moveTo>
                      <a:pt x="409" y="272"/>
                    </a:moveTo>
                    <a:lnTo>
                      <a:pt x="0" y="0"/>
                    </a:lnTo>
                    <a:lnTo>
                      <a:pt x="454" y="226"/>
                    </a:lnTo>
                    <a:lnTo>
                      <a:pt x="409" y="272"/>
                    </a:lnTo>
                    <a:close/>
                  </a:path>
                </a:pathLst>
              </a:custGeom>
              <a:solidFill>
                <a:schemeClr val="bg1"/>
              </a:solidFill>
              <a:ln w="12700" cap="flat" cmpd="sng">
                <a:solidFill>
                  <a:schemeClr val="tx1"/>
                </a:solidFill>
                <a:prstDash val="solid"/>
                <a:round/>
                <a:headEnd/>
                <a:tailEnd/>
              </a:ln>
              <a:effectLst/>
            </p:spPr>
            <p:txBody>
              <a:bodyPr lIns="90000" tIns="46800" rIns="90000" bIns="46800">
                <a:spAutoFit/>
              </a:bodyPr>
              <a:lstStyle/>
              <a:p>
                <a:endParaRPr lang="zh-CN" altLang="en-US"/>
              </a:p>
            </p:txBody>
          </p:sp>
          <p:sp>
            <p:nvSpPr>
              <p:cNvPr id="47" name="Rectangle 53"/>
              <p:cNvSpPr>
                <a:spLocks noChangeArrowheads="1"/>
              </p:cNvSpPr>
              <p:nvPr/>
            </p:nvSpPr>
            <p:spPr bwMode="auto">
              <a:xfrm>
                <a:off x="4972" y="2931"/>
                <a:ext cx="91" cy="136"/>
              </a:xfrm>
              <a:prstGeom prst="rect">
                <a:avLst/>
              </a:prstGeom>
              <a:solidFill>
                <a:schemeClr val="bg1"/>
              </a:solidFill>
              <a:ln w="12700" algn="ctr">
                <a:noFill/>
                <a:miter lim="800000"/>
                <a:headEnd/>
                <a:tailEnd/>
              </a:ln>
              <a:effectLst/>
            </p:spPr>
            <p:txBody>
              <a:bodyPr wrap="none" lIns="90000" tIns="46800" rIns="90000" bIns="46800" anchor="ctr">
                <a:spAutoFit/>
              </a:bodyPr>
              <a:lstStyle/>
              <a:p>
                <a:endParaRPr lang="zh-CN" altLang="en-US"/>
              </a:p>
            </p:txBody>
          </p:sp>
        </p:grpSp>
        <p:sp>
          <p:nvSpPr>
            <p:cNvPr id="48" name="Line 47"/>
            <p:cNvSpPr>
              <a:spLocks noChangeShapeType="1"/>
            </p:cNvSpPr>
            <p:nvPr/>
          </p:nvSpPr>
          <p:spPr bwMode="auto">
            <a:xfrm>
              <a:off x="7715272" y="3859196"/>
              <a:ext cx="649287" cy="0"/>
            </a:xfrm>
            <a:prstGeom prst="line">
              <a:avLst/>
            </a:prstGeom>
            <a:noFill/>
            <a:ln w="38100">
              <a:solidFill>
                <a:schemeClr val="tx1"/>
              </a:solidFill>
              <a:round/>
              <a:headEnd/>
              <a:tailEnd type="triangle" w="med" len="med"/>
            </a:ln>
            <a:effectLst/>
          </p:spPr>
          <p:txBody>
            <a:bodyPr lIns="90000" tIns="46800" rIns="90000" bIns="46800">
              <a:spAutoFit/>
            </a:bodyPr>
            <a:lstStyle/>
            <a:p>
              <a:endParaRPr lang="zh-CN" altLang="en-US"/>
            </a:p>
          </p:txBody>
        </p:sp>
        <p:sp>
          <p:nvSpPr>
            <p:cNvPr id="49" name="TextBox 48"/>
            <p:cNvSpPr txBox="1"/>
            <p:nvPr/>
          </p:nvSpPr>
          <p:spPr>
            <a:xfrm>
              <a:off x="8286776" y="3573444"/>
              <a:ext cx="642910" cy="369332"/>
            </a:xfrm>
            <a:prstGeom prst="rect">
              <a:avLst/>
            </a:prstGeom>
            <a:noFill/>
          </p:spPr>
          <p:txBody>
            <a:bodyPr wrap="square" rtlCol="0">
              <a:spAutoFit/>
            </a:bodyPr>
            <a:lstStyle/>
            <a:p>
              <a:r>
                <a:rPr lang="en-US" altLang="zh-CN" smtClean="0"/>
                <a:t>…</a:t>
              </a:r>
              <a:endParaRPr lang="zh-CN" altLang="en-US"/>
            </a:p>
          </p:txBody>
        </p:sp>
        <p:sp>
          <p:nvSpPr>
            <p:cNvPr id="51" name="AutoShape 46"/>
            <p:cNvSpPr>
              <a:spLocks noChangeArrowheads="1"/>
            </p:cNvSpPr>
            <p:nvPr/>
          </p:nvSpPr>
          <p:spPr bwMode="auto">
            <a:xfrm>
              <a:off x="285720" y="5857892"/>
              <a:ext cx="2143140" cy="357190"/>
            </a:xfrm>
            <a:prstGeom prst="wedgeRectCallout">
              <a:avLst>
                <a:gd name="adj1" fmla="val 49222"/>
                <a:gd name="adj2" fmla="val -171164"/>
              </a:avLst>
            </a:prstGeom>
            <a:solidFill>
              <a:schemeClr val="bg1"/>
            </a:solidFill>
            <a:ln w="12700" algn="ctr">
              <a:solidFill>
                <a:schemeClr val="tx1"/>
              </a:solidFill>
              <a:miter lim="800000"/>
              <a:headEnd/>
              <a:tailEnd/>
            </a:ln>
            <a:effectLst/>
          </p:spPr>
          <p:txBody>
            <a:bodyPr lIns="90000" tIns="46800" rIns="90000" bIns="46800"/>
            <a:lstStyle/>
            <a:p>
              <a:pPr algn="ctr" defTabSz="355600">
                <a:tabLst>
                  <a:tab pos="355600" algn="l"/>
                  <a:tab pos="2159000" algn="l"/>
                </a:tabLst>
              </a:pPr>
              <a:r>
                <a:rPr lang="en-GB" altLang="zh-CN" sz="1600" smtClean="0">
                  <a:solidFill>
                    <a:schemeClr val="tx1"/>
                  </a:solidFill>
                  <a:ea typeface="宋体" pitchFamily="2" charset="-122"/>
                </a:rPr>
                <a:t>unpinned </a:t>
              </a:r>
              <a:r>
                <a:rPr lang="en-GB" altLang="zh-CN" sz="1600" err="1" smtClean="0">
                  <a:solidFill>
                    <a:schemeClr val="tx1"/>
                  </a:solidFill>
                  <a:ea typeface="宋体" pitchFamily="2" charset="-122"/>
                </a:rPr>
                <a:t>recr</a:t>
              </a:r>
              <a:r>
                <a:rPr lang="en-GB" altLang="zh-CN" sz="1600" smtClean="0">
                  <a:solidFill>
                    <a:schemeClr val="tx1"/>
                  </a:solidFill>
                  <a:ea typeface="宋体" pitchFamily="2" charset="-122"/>
                </a:rPr>
                <a:t> </a:t>
              </a:r>
              <a:r>
                <a:rPr lang="en-GB" altLang="zh-CN" sz="1600">
                  <a:solidFill>
                    <a:schemeClr val="tx1"/>
                  </a:solidFill>
                  <a:ea typeface="宋体" pitchFamily="2" charset="-122"/>
                </a:rPr>
                <a:t>List</a:t>
              </a:r>
              <a:endParaRPr lang="en-US" sz="1600">
                <a:solidFill>
                  <a:schemeClr val="tx1"/>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 Cache</a:t>
            </a:r>
            <a:endParaRPr lang="zh-CN" altLang="en-US"/>
          </a:p>
        </p:txBody>
      </p:sp>
      <p:sp>
        <p:nvSpPr>
          <p:cNvPr id="3" name="内容占位符 2"/>
          <p:cNvSpPr>
            <a:spLocks noGrp="1"/>
          </p:cNvSpPr>
          <p:nvPr>
            <p:ph idx="1"/>
          </p:nvPr>
        </p:nvSpPr>
        <p:spPr/>
        <p:txBody>
          <a:bodyPr/>
          <a:lstStyle/>
          <a:p>
            <a:r>
              <a:rPr lang="en-US" altLang="zh-CN" smtClean="0"/>
              <a:t>Oracle</a:t>
            </a:r>
            <a:r>
              <a:rPr lang="zh-CN" altLang="en-US" smtClean="0"/>
              <a:t>操纵用户数据的主要场所</a:t>
            </a:r>
            <a:endParaRPr lang="en-US" altLang="zh-CN" smtClean="0"/>
          </a:p>
          <a:p>
            <a:r>
              <a:rPr lang="zh-CN" altLang="en-US" smtClean="0"/>
              <a:t>用户数据以</a:t>
            </a:r>
            <a:r>
              <a:rPr lang="en-US" altLang="zh-CN" smtClean="0"/>
              <a:t>block</a:t>
            </a:r>
            <a:r>
              <a:rPr lang="zh-CN" altLang="en-US" smtClean="0"/>
              <a:t>的形式存在：</a:t>
            </a:r>
            <a:endParaRPr lang="en-US" altLang="zh-CN" smtClean="0"/>
          </a:p>
          <a:p>
            <a:pPr lvl="1"/>
            <a:r>
              <a:rPr lang="en-US" altLang="zh-CN" smtClean="0"/>
              <a:t>8KB</a:t>
            </a:r>
          </a:p>
          <a:p>
            <a:pPr lvl="1"/>
            <a:r>
              <a:rPr lang="zh-CN" altLang="en-US" smtClean="0"/>
              <a:t>与表空间有关</a:t>
            </a:r>
            <a:endParaRPr lang="en-US" altLang="zh-CN" smtClean="0"/>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部分进程分工</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51</a:t>
            </a:fld>
            <a:endParaRPr lang="en-US" altLang="zh-CN"/>
          </a:p>
        </p:txBody>
      </p:sp>
      <p:grpSp>
        <p:nvGrpSpPr>
          <p:cNvPr id="53" name="组合 52"/>
          <p:cNvGrpSpPr/>
          <p:nvPr/>
        </p:nvGrpSpPr>
        <p:grpSpPr>
          <a:xfrm>
            <a:off x="928662" y="1857364"/>
            <a:ext cx="7929618" cy="4369860"/>
            <a:chOff x="928662" y="1857364"/>
            <a:chExt cx="7929618" cy="4369860"/>
          </a:xfrm>
        </p:grpSpPr>
        <p:sp>
          <p:nvSpPr>
            <p:cNvPr id="8" name="矩形 7"/>
            <p:cNvSpPr/>
            <p:nvPr/>
          </p:nvSpPr>
          <p:spPr bwMode="auto">
            <a:xfrm>
              <a:off x="2428860" y="1857364"/>
              <a:ext cx="1928826" cy="20002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Buffer Cache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2" name="流程图: 磁盘 11"/>
            <p:cNvSpPr/>
            <p:nvPr/>
          </p:nvSpPr>
          <p:spPr bwMode="auto">
            <a:xfrm>
              <a:off x="1714480" y="4643446"/>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13" name="流程图: 磁盘 12"/>
            <p:cNvSpPr/>
            <p:nvPr/>
          </p:nvSpPr>
          <p:spPr bwMode="auto">
            <a:xfrm>
              <a:off x="2500298" y="4500570"/>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4" name="形状 17"/>
            <p:cNvCxnSpPr>
              <a:stCxn id="80" idx="0"/>
              <a:endCxn id="83" idx="1"/>
            </p:cNvCxnSpPr>
            <p:nvPr/>
          </p:nvCxnSpPr>
          <p:spPr bwMode="auto">
            <a:xfrm rot="5400000" flipH="1" flipV="1">
              <a:off x="1518026" y="3518298"/>
              <a:ext cx="2250297" cy="100013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18" name="矩形 17"/>
            <p:cNvSpPr/>
            <p:nvPr/>
          </p:nvSpPr>
          <p:spPr bwMode="auto">
            <a:xfrm>
              <a:off x="5715008" y="1857364"/>
              <a:ext cx="2071702" cy="18573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Log Buffer</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20" name="TextBox 19"/>
            <p:cNvSpPr txBox="1"/>
            <p:nvPr/>
          </p:nvSpPr>
          <p:spPr>
            <a:xfrm>
              <a:off x="928662" y="3211297"/>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sp>
          <p:nvSpPr>
            <p:cNvPr id="21" name="TextBox 20"/>
            <p:cNvSpPr txBox="1"/>
            <p:nvPr/>
          </p:nvSpPr>
          <p:spPr>
            <a:xfrm>
              <a:off x="5572132" y="4214818"/>
              <a:ext cx="785818" cy="369332"/>
            </a:xfrm>
            <a:prstGeom prst="rect">
              <a:avLst/>
            </a:prstGeom>
            <a:noFill/>
            <a:ln>
              <a:solidFill>
                <a:schemeClr val="tx1"/>
              </a:solidFill>
            </a:ln>
          </p:spPr>
          <p:txBody>
            <a:bodyPr wrap="square" rtlCol="0">
              <a:spAutoFit/>
            </a:bodyPr>
            <a:lstStyle/>
            <a:p>
              <a:r>
                <a:rPr lang="en-US" altLang="zh-CN" b="0" err="1" smtClean="0"/>
                <a:t>Ckpt</a:t>
              </a:r>
              <a:endParaRPr lang="en-US" altLang="zh-CN" b="0" smtClean="0"/>
            </a:p>
          </p:txBody>
        </p:sp>
        <p:sp>
          <p:nvSpPr>
            <p:cNvPr id="22" name="流程图: 磁盘 21"/>
            <p:cNvSpPr/>
            <p:nvPr/>
          </p:nvSpPr>
          <p:spPr bwMode="auto">
            <a:xfrm>
              <a:off x="7143768" y="5143512"/>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23" name="TextBox 22"/>
            <p:cNvSpPr txBox="1"/>
            <p:nvPr/>
          </p:nvSpPr>
          <p:spPr>
            <a:xfrm>
              <a:off x="2143108" y="5857892"/>
              <a:ext cx="1214446" cy="369332"/>
            </a:xfrm>
            <a:prstGeom prst="rect">
              <a:avLst/>
            </a:prstGeom>
            <a:noFill/>
          </p:spPr>
          <p:txBody>
            <a:bodyPr wrap="square" rtlCol="0">
              <a:spAutoFit/>
            </a:bodyPr>
            <a:lstStyle/>
            <a:p>
              <a:r>
                <a:rPr lang="en-US" altLang="zh-CN" b="0" err="1" smtClean="0"/>
                <a:t>Datafiles</a:t>
              </a:r>
              <a:endParaRPr lang="en-US" altLang="zh-CN" b="0" smtClean="0"/>
            </a:p>
          </p:txBody>
        </p:sp>
        <p:sp>
          <p:nvSpPr>
            <p:cNvPr id="24" name="TextBox 23"/>
            <p:cNvSpPr txBox="1"/>
            <p:nvPr/>
          </p:nvSpPr>
          <p:spPr>
            <a:xfrm>
              <a:off x="7000892" y="5643578"/>
              <a:ext cx="1214446" cy="369332"/>
            </a:xfrm>
            <a:prstGeom prst="rect">
              <a:avLst/>
            </a:prstGeom>
            <a:noFill/>
          </p:spPr>
          <p:txBody>
            <a:bodyPr wrap="square" rtlCol="0">
              <a:spAutoFit/>
            </a:bodyPr>
            <a:lstStyle/>
            <a:p>
              <a:r>
                <a:rPr lang="en-US" altLang="zh-CN" b="0" smtClean="0"/>
                <a:t>Log files</a:t>
              </a:r>
            </a:p>
          </p:txBody>
        </p:sp>
        <p:sp>
          <p:nvSpPr>
            <p:cNvPr id="25" name="流程图: 磁盘 24"/>
            <p:cNvSpPr/>
            <p:nvPr/>
          </p:nvSpPr>
          <p:spPr bwMode="auto">
            <a:xfrm>
              <a:off x="7429488" y="4857760"/>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26" name="形状 17"/>
            <p:cNvCxnSpPr>
              <a:endCxn id="25" idx="0"/>
            </p:cNvCxnSpPr>
            <p:nvPr/>
          </p:nvCxnSpPr>
          <p:spPr bwMode="auto">
            <a:xfrm rot="16200000" flipH="1">
              <a:off x="6566295" y="3720720"/>
              <a:ext cx="1905013" cy="750067"/>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sp>
          <p:nvSpPr>
            <p:cNvPr id="30" name="TextBox 29"/>
            <p:cNvSpPr txBox="1"/>
            <p:nvPr/>
          </p:nvSpPr>
          <p:spPr>
            <a:xfrm>
              <a:off x="7643834" y="4059800"/>
              <a:ext cx="1214446" cy="369332"/>
            </a:xfrm>
            <a:prstGeom prst="rect">
              <a:avLst/>
            </a:prstGeom>
            <a:noFill/>
          </p:spPr>
          <p:txBody>
            <a:bodyPr wrap="square" rtlCol="0">
              <a:spAutoFit/>
            </a:bodyPr>
            <a:lstStyle/>
            <a:p>
              <a:r>
                <a:rPr lang="en-US" altLang="zh-CN" b="0" smtClean="0"/>
                <a:t>LGWR</a:t>
              </a:r>
            </a:p>
          </p:txBody>
        </p:sp>
        <p:sp>
          <p:nvSpPr>
            <p:cNvPr id="32" name="矩形 31"/>
            <p:cNvSpPr/>
            <p:nvPr/>
          </p:nvSpPr>
          <p:spPr bwMode="auto">
            <a:xfrm>
              <a:off x="4786314" y="5643578"/>
              <a:ext cx="1714512"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Control files</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33" name="形状 17"/>
            <p:cNvCxnSpPr>
              <a:stCxn id="21" idx="2"/>
              <a:endCxn id="32" idx="0"/>
            </p:cNvCxnSpPr>
            <p:nvPr/>
          </p:nvCxnSpPr>
          <p:spPr bwMode="auto">
            <a:xfrm rot="5400000">
              <a:off x="5274592" y="4953129"/>
              <a:ext cx="1059428" cy="321471"/>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36" name="形状 17"/>
            <p:cNvCxnSpPr>
              <a:stCxn id="83" idx="2"/>
              <a:endCxn id="80" idx="3"/>
            </p:cNvCxnSpPr>
            <p:nvPr/>
          </p:nvCxnSpPr>
          <p:spPr bwMode="auto">
            <a:xfrm rot="5400000">
              <a:off x="1803778" y="3768330"/>
              <a:ext cx="2250297" cy="100013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39" name="TextBox 38"/>
            <p:cNvSpPr txBox="1"/>
            <p:nvPr/>
          </p:nvSpPr>
          <p:spPr>
            <a:xfrm>
              <a:off x="3286116" y="4000504"/>
              <a:ext cx="1214446" cy="369332"/>
            </a:xfrm>
            <a:prstGeom prst="rect">
              <a:avLst/>
            </a:prstGeom>
            <a:noFill/>
          </p:spPr>
          <p:txBody>
            <a:bodyPr wrap="square" rtlCol="0">
              <a:spAutoFit/>
            </a:bodyPr>
            <a:lstStyle/>
            <a:p>
              <a:r>
                <a:rPr lang="en-US" altLang="zh-CN" b="0" smtClean="0"/>
                <a:t>DBWR</a:t>
              </a:r>
            </a:p>
          </p:txBody>
        </p:sp>
        <p:sp>
          <p:nvSpPr>
            <p:cNvPr id="40" name="TextBox 39"/>
            <p:cNvSpPr txBox="1"/>
            <p:nvPr/>
          </p:nvSpPr>
          <p:spPr>
            <a:xfrm>
              <a:off x="4429124" y="2282603"/>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cxnSp>
          <p:nvCxnSpPr>
            <p:cNvPr id="41" name="形状 17"/>
            <p:cNvCxnSpPr>
              <a:endCxn id="21" idx="0"/>
            </p:cNvCxnSpPr>
            <p:nvPr/>
          </p:nvCxnSpPr>
          <p:spPr bwMode="auto">
            <a:xfrm rot="5400000">
              <a:off x="5589992" y="3518298"/>
              <a:ext cx="1071570" cy="321471"/>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47" name="形状 17"/>
            <p:cNvCxnSpPr>
              <a:stCxn id="21" idx="2"/>
              <a:endCxn id="13" idx="4"/>
            </p:cNvCxnSpPr>
            <p:nvPr/>
          </p:nvCxnSpPr>
          <p:spPr bwMode="auto">
            <a:xfrm rot="5400000">
              <a:off x="4685229" y="3827980"/>
              <a:ext cx="523643" cy="2035983"/>
            </a:xfrm>
            <a:prstGeom prst="bentConnector2">
              <a:avLst/>
            </a:prstGeom>
            <a:solidFill>
              <a:schemeClr val="accent1"/>
            </a:solidFill>
            <a:ln w="25400" cap="flat" cmpd="sng" algn="ctr">
              <a:solidFill>
                <a:schemeClr val="tx1"/>
              </a:solidFill>
              <a:prstDash val="sysDash"/>
              <a:round/>
              <a:headEnd type="none" w="med" len="med"/>
              <a:tailEnd type="triangle" w="med" len="lg"/>
            </a:ln>
            <a:effectLst/>
          </p:spPr>
        </p:cxnSp>
        <p:sp>
          <p:nvSpPr>
            <p:cNvPr id="80" name="矩形 79"/>
            <p:cNvSpPr/>
            <p:nvPr/>
          </p:nvSpPr>
          <p:spPr bwMode="auto">
            <a:xfrm>
              <a:off x="1857356" y="5143512"/>
              <a:ext cx="571504" cy="5000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charset="0"/>
                  <a:ea typeface="宋体" pitchFamily="2" charset="-122"/>
                </a:rPr>
                <a:t>Blk</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83" name="矩形 82"/>
            <p:cNvSpPr/>
            <p:nvPr/>
          </p:nvSpPr>
          <p:spPr bwMode="auto">
            <a:xfrm>
              <a:off x="3143240" y="2643182"/>
              <a:ext cx="571504" cy="5000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Blk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89" name="矩形 88"/>
            <p:cNvSpPr/>
            <p:nvPr/>
          </p:nvSpPr>
          <p:spPr bwMode="auto">
            <a:xfrm>
              <a:off x="5857884" y="2714620"/>
              <a:ext cx="1785950" cy="28575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RBA</a:t>
              </a:r>
              <a:r>
                <a:rPr lang="en-US" altLang="zh-CN" sz="2000" b="0" err="1" smtClean="0"/>
                <a:t>:</a:t>
              </a:r>
              <a:r>
                <a:rPr kumimoji="0" lang="en-US" altLang="zh-CN" sz="2000" b="0" i="0" u="none" strike="noStrike" cap="none" normalizeH="0" baseline="0" err="1" smtClean="0">
                  <a:ln>
                    <a:noFill/>
                  </a:ln>
                  <a:solidFill>
                    <a:schemeClr val="tx1"/>
                  </a:solidFill>
                  <a:effectLst/>
                  <a:latin typeface="Arial" charset="0"/>
                  <a:ea typeface="宋体" pitchFamily="2" charset="-122"/>
                </a:rPr>
                <a:t>Record</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115" name="形状 17"/>
            <p:cNvCxnSpPr>
              <a:stCxn id="83" idx="3"/>
              <a:endCxn id="89" idx="1"/>
            </p:cNvCxnSpPr>
            <p:nvPr/>
          </p:nvCxnSpPr>
          <p:spPr bwMode="auto">
            <a:xfrm flipV="1">
              <a:off x="3714744" y="2857496"/>
              <a:ext cx="2143140"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55" name="任意多边形 54"/>
          <p:cNvSpPr/>
          <p:nvPr/>
        </p:nvSpPr>
        <p:spPr bwMode="auto">
          <a:xfrm>
            <a:off x="3857620" y="3071810"/>
            <a:ext cx="5000660" cy="3214710"/>
          </a:xfrm>
          <a:custGeom>
            <a:avLst/>
            <a:gdLst>
              <a:gd name="connsiteX0" fmla="*/ 442590 w 4262422"/>
              <a:gd name="connsiteY0" fmla="*/ 2728451 h 2861187"/>
              <a:gd name="connsiteX1" fmla="*/ 398345 w 4262422"/>
              <a:gd name="connsiteY1" fmla="*/ 2713703 h 2861187"/>
              <a:gd name="connsiteX2" fmla="*/ 236112 w 4262422"/>
              <a:gd name="connsiteY2" fmla="*/ 2610464 h 2861187"/>
              <a:gd name="connsiteX3" fmla="*/ 177119 w 4262422"/>
              <a:gd name="connsiteY3" fmla="*/ 2566219 h 2861187"/>
              <a:gd name="connsiteX4" fmla="*/ 132874 w 4262422"/>
              <a:gd name="connsiteY4" fmla="*/ 2536722 h 2861187"/>
              <a:gd name="connsiteX5" fmla="*/ 88628 w 4262422"/>
              <a:gd name="connsiteY5" fmla="*/ 2462980 h 2861187"/>
              <a:gd name="connsiteX6" fmla="*/ 59132 w 4262422"/>
              <a:gd name="connsiteY6" fmla="*/ 2389238 h 2861187"/>
              <a:gd name="connsiteX7" fmla="*/ 29635 w 4262422"/>
              <a:gd name="connsiteY7" fmla="*/ 2330245 h 2861187"/>
              <a:gd name="connsiteX8" fmla="*/ 29635 w 4262422"/>
              <a:gd name="connsiteY8" fmla="*/ 2005780 h 2861187"/>
              <a:gd name="connsiteX9" fmla="*/ 59132 w 4262422"/>
              <a:gd name="connsiteY9" fmla="*/ 1961535 h 2861187"/>
              <a:gd name="connsiteX10" fmla="*/ 88628 w 4262422"/>
              <a:gd name="connsiteY10" fmla="*/ 1873045 h 2861187"/>
              <a:gd name="connsiteX11" fmla="*/ 103377 w 4262422"/>
              <a:gd name="connsiteY11" fmla="*/ 1828800 h 2861187"/>
              <a:gd name="connsiteX12" fmla="*/ 132874 w 4262422"/>
              <a:gd name="connsiteY12" fmla="*/ 1769806 h 2861187"/>
              <a:gd name="connsiteX13" fmla="*/ 147622 w 4262422"/>
              <a:gd name="connsiteY13" fmla="*/ 1725561 h 2861187"/>
              <a:gd name="connsiteX14" fmla="*/ 177119 w 4262422"/>
              <a:gd name="connsiteY14" fmla="*/ 1681316 h 2861187"/>
              <a:gd name="connsiteX15" fmla="*/ 206616 w 4262422"/>
              <a:gd name="connsiteY15" fmla="*/ 1622322 h 2861187"/>
              <a:gd name="connsiteX16" fmla="*/ 265609 w 4262422"/>
              <a:gd name="connsiteY16" fmla="*/ 1563329 h 2861187"/>
              <a:gd name="connsiteX17" fmla="*/ 280358 w 4262422"/>
              <a:gd name="connsiteY17" fmla="*/ 1519084 h 2861187"/>
              <a:gd name="connsiteX18" fmla="*/ 354099 w 4262422"/>
              <a:gd name="connsiteY18" fmla="*/ 1415845 h 2861187"/>
              <a:gd name="connsiteX19" fmla="*/ 383596 w 4262422"/>
              <a:gd name="connsiteY19" fmla="*/ 1342103 h 2861187"/>
              <a:gd name="connsiteX20" fmla="*/ 501583 w 4262422"/>
              <a:gd name="connsiteY20" fmla="*/ 1224116 h 2861187"/>
              <a:gd name="connsiteX21" fmla="*/ 531080 w 4262422"/>
              <a:gd name="connsiteY21" fmla="*/ 1179871 h 2861187"/>
              <a:gd name="connsiteX22" fmla="*/ 545828 w 4262422"/>
              <a:gd name="connsiteY22" fmla="*/ 1120877 h 2861187"/>
              <a:gd name="connsiteX23" fmla="*/ 575325 w 4262422"/>
              <a:gd name="connsiteY23" fmla="*/ 1076632 h 2861187"/>
              <a:gd name="connsiteX24" fmla="*/ 619570 w 4262422"/>
              <a:gd name="connsiteY24" fmla="*/ 1002890 h 2861187"/>
              <a:gd name="connsiteX25" fmla="*/ 649067 w 4262422"/>
              <a:gd name="connsiteY25" fmla="*/ 943897 h 2861187"/>
              <a:gd name="connsiteX26" fmla="*/ 708061 w 4262422"/>
              <a:gd name="connsiteY26" fmla="*/ 840658 h 2861187"/>
              <a:gd name="connsiteX27" fmla="*/ 752306 w 4262422"/>
              <a:gd name="connsiteY27" fmla="*/ 707922 h 2861187"/>
              <a:gd name="connsiteX28" fmla="*/ 767054 w 4262422"/>
              <a:gd name="connsiteY28" fmla="*/ 663677 h 2861187"/>
              <a:gd name="connsiteX29" fmla="*/ 855545 w 4262422"/>
              <a:gd name="connsiteY29" fmla="*/ 575187 h 2861187"/>
              <a:gd name="connsiteX30" fmla="*/ 973532 w 4262422"/>
              <a:gd name="connsiteY30" fmla="*/ 471948 h 2861187"/>
              <a:gd name="connsiteX31" fmla="*/ 1062022 w 4262422"/>
              <a:gd name="connsiteY31" fmla="*/ 412955 h 2861187"/>
              <a:gd name="connsiteX32" fmla="*/ 1121016 w 4262422"/>
              <a:gd name="connsiteY32" fmla="*/ 398206 h 2861187"/>
              <a:gd name="connsiteX33" fmla="*/ 1209506 w 4262422"/>
              <a:gd name="connsiteY33" fmla="*/ 353961 h 2861187"/>
              <a:gd name="connsiteX34" fmla="*/ 1327493 w 4262422"/>
              <a:gd name="connsiteY34" fmla="*/ 309716 h 2861187"/>
              <a:gd name="connsiteX35" fmla="*/ 1445480 w 4262422"/>
              <a:gd name="connsiteY35" fmla="*/ 280219 h 2861187"/>
              <a:gd name="connsiteX36" fmla="*/ 1504474 w 4262422"/>
              <a:gd name="connsiteY36" fmla="*/ 250722 h 2861187"/>
              <a:gd name="connsiteX37" fmla="*/ 1563467 w 4262422"/>
              <a:gd name="connsiteY37" fmla="*/ 235974 h 2861187"/>
              <a:gd name="connsiteX38" fmla="*/ 1607712 w 4262422"/>
              <a:gd name="connsiteY38" fmla="*/ 221226 h 2861187"/>
              <a:gd name="connsiteX39" fmla="*/ 1666706 w 4262422"/>
              <a:gd name="connsiteY39" fmla="*/ 206477 h 2861187"/>
              <a:gd name="connsiteX40" fmla="*/ 1740448 w 4262422"/>
              <a:gd name="connsiteY40" fmla="*/ 176980 h 2861187"/>
              <a:gd name="connsiteX41" fmla="*/ 1902680 w 4262422"/>
              <a:gd name="connsiteY41" fmla="*/ 147484 h 2861187"/>
              <a:gd name="connsiteX42" fmla="*/ 2050164 w 4262422"/>
              <a:gd name="connsiteY42" fmla="*/ 103238 h 2861187"/>
              <a:gd name="connsiteX43" fmla="*/ 2153403 w 4262422"/>
              <a:gd name="connsiteY43" fmla="*/ 73742 h 2861187"/>
              <a:gd name="connsiteX44" fmla="*/ 2256641 w 4262422"/>
              <a:gd name="connsiteY44" fmla="*/ 29497 h 2861187"/>
              <a:gd name="connsiteX45" fmla="*/ 2448370 w 4262422"/>
              <a:gd name="connsiteY45" fmla="*/ 14748 h 2861187"/>
              <a:gd name="connsiteX46" fmla="*/ 2581106 w 4262422"/>
              <a:gd name="connsiteY46" fmla="*/ 0 h 2861187"/>
              <a:gd name="connsiteX47" fmla="*/ 3362770 w 4262422"/>
              <a:gd name="connsiteY47" fmla="*/ 14748 h 2861187"/>
              <a:gd name="connsiteX48" fmla="*/ 3480758 w 4262422"/>
              <a:gd name="connsiteY48" fmla="*/ 58993 h 2861187"/>
              <a:gd name="connsiteX49" fmla="*/ 3598745 w 4262422"/>
              <a:gd name="connsiteY49" fmla="*/ 88490 h 2861187"/>
              <a:gd name="connsiteX50" fmla="*/ 3657738 w 4262422"/>
              <a:gd name="connsiteY50" fmla="*/ 103238 h 2861187"/>
              <a:gd name="connsiteX51" fmla="*/ 3775725 w 4262422"/>
              <a:gd name="connsiteY51" fmla="*/ 147484 h 2861187"/>
              <a:gd name="connsiteX52" fmla="*/ 3819970 w 4262422"/>
              <a:gd name="connsiteY52" fmla="*/ 191729 h 2861187"/>
              <a:gd name="connsiteX53" fmla="*/ 3908461 w 4262422"/>
              <a:gd name="connsiteY53" fmla="*/ 250722 h 2861187"/>
              <a:gd name="connsiteX54" fmla="*/ 3952706 w 4262422"/>
              <a:gd name="connsiteY54" fmla="*/ 294968 h 2861187"/>
              <a:gd name="connsiteX55" fmla="*/ 4011699 w 4262422"/>
              <a:gd name="connsiteY55" fmla="*/ 383458 h 2861187"/>
              <a:gd name="connsiteX56" fmla="*/ 4026448 w 4262422"/>
              <a:gd name="connsiteY56" fmla="*/ 442451 h 2861187"/>
              <a:gd name="connsiteX57" fmla="*/ 4055945 w 4262422"/>
              <a:gd name="connsiteY57" fmla="*/ 516193 h 2861187"/>
              <a:gd name="connsiteX58" fmla="*/ 4070693 w 4262422"/>
              <a:gd name="connsiteY58" fmla="*/ 575187 h 2861187"/>
              <a:gd name="connsiteX59" fmla="*/ 4085441 w 4262422"/>
              <a:gd name="connsiteY59" fmla="*/ 619432 h 2861187"/>
              <a:gd name="connsiteX60" fmla="*/ 4100190 w 4262422"/>
              <a:gd name="connsiteY60" fmla="*/ 737419 h 2861187"/>
              <a:gd name="connsiteX61" fmla="*/ 4114938 w 4262422"/>
              <a:gd name="connsiteY61" fmla="*/ 870155 h 2861187"/>
              <a:gd name="connsiteX62" fmla="*/ 4129687 w 4262422"/>
              <a:gd name="connsiteY62" fmla="*/ 914400 h 2861187"/>
              <a:gd name="connsiteX63" fmla="*/ 4159183 w 4262422"/>
              <a:gd name="connsiteY63" fmla="*/ 1032387 h 2861187"/>
              <a:gd name="connsiteX64" fmla="*/ 4173932 w 4262422"/>
              <a:gd name="connsiteY64" fmla="*/ 1091380 h 2861187"/>
              <a:gd name="connsiteX65" fmla="*/ 4188680 w 4262422"/>
              <a:gd name="connsiteY65" fmla="*/ 1165122 h 2861187"/>
              <a:gd name="connsiteX66" fmla="*/ 4203428 w 4262422"/>
              <a:gd name="connsiteY66" fmla="*/ 1224116 h 2861187"/>
              <a:gd name="connsiteX67" fmla="*/ 4218177 w 4262422"/>
              <a:gd name="connsiteY67" fmla="*/ 1312606 h 2861187"/>
              <a:gd name="connsiteX68" fmla="*/ 4247674 w 4262422"/>
              <a:gd name="connsiteY68" fmla="*/ 1445342 h 2861187"/>
              <a:gd name="connsiteX69" fmla="*/ 4262422 w 4262422"/>
              <a:gd name="connsiteY69" fmla="*/ 1489587 h 2861187"/>
              <a:gd name="connsiteX70" fmla="*/ 4247674 w 4262422"/>
              <a:gd name="connsiteY70" fmla="*/ 1814051 h 2861187"/>
              <a:gd name="connsiteX71" fmla="*/ 4173932 w 4262422"/>
              <a:gd name="connsiteY71" fmla="*/ 1932038 h 2861187"/>
              <a:gd name="connsiteX72" fmla="*/ 4129687 w 4262422"/>
              <a:gd name="connsiteY72" fmla="*/ 1991032 h 2861187"/>
              <a:gd name="connsiteX73" fmla="*/ 4070693 w 4262422"/>
              <a:gd name="connsiteY73" fmla="*/ 2094271 h 2861187"/>
              <a:gd name="connsiteX74" fmla="*/ 4026448 w 4262422"/>
              <a:gd name="connsiteY74" fmla="*/ 2138516 h 2861187"/>
              <a:gd name="connsiteX75" fmla="*/ 3996951 w 4262422"/>
              <a:gd name="connsiteY75" fmla="*/ 2197509 h 2861187"/>
              <a:gd name="connsiteX76" fmla="*/ 3834719 w 4262422"/>
              <a:gd name="connsiteY76" fmla="*/ 2330245 h 2861187"/>
              <a:gd name="connsiteX77" fmla="*/ 3775725 w 4262422"/>
              <a:gd name="connsiteY77" fmla="*/ 2374490 h 2861187"/>
              <a:gd name="connsiteX78" fmla="*/ 3731480 w 4262422"/>
              <a:gd name="connsiteY78" fmla="*/ 2403987 h 2861187"/>
              <a:gd name="connsiteX79" fmla="*/ 3672487 w 4262422"/>
              <a:gd name="connsiteY79" fmla="*/ 2448232 h 2861187"/>
              <a:gd name="connsiteX80" fmla="*/ 3628241 w 4262422"/>
              <a:gd name="connsiteY80" fmla="*/ 2462980 h 2861187"/>
              <a:gd name="connsiteX81" fmla="*/ 3510254 w 4262422"/>
              <a:gd name="connsiteY81" fmla="*/ 2521974 h 2861187"/>
              <a:gd name="connsiteX82" fmla="*/ 3333274 w 4262422"/>
              <a:gd name="connsiteY82" fmla="*/ 2580968 h 2861187"/>
              <a:gd name="connsiteX83" fmla="*/ 3112048 w 4262422"/>
              <a:gd name="connsiteY83" fmla="*/ 2698955 h 2861187"/>
              <a:gd name="connsiteX84" fmla="*/ 3053054 w 4262422"/>
              <a:gd name="connsiteY84" fmla="*/ 2713703 h 2861187"/>
              <a:gd name="connsiteX85" fmla="*/ 2905570 w 4262422"/>
              <a:gd name="connsiteY85" fmla="*/ 2743200 h 2861187"/>
              <a:gd name="connsiteX86" fmla="*/ 2846577 w 4262422"/>
              <a:gd name="connsiteY86" fmla="*/ 2772697 h 2861187"/>
              <a:gd name="connsiteX87" fmla="*/ 2669596 w 4262422"/>
              <a:gd name="connsiteY87" fmla="*/ 2802193 h 2861187"/>
              <a:gd name="connsiteX88" fmla="*/ 2536861 w 4262422"/>
              <a:gd name="connsiteY88" fmla="*/ 2816942 h 2861187"/>
              <a:gd name="connsiteX89" fmla="*/ 2418874 w 4262422"/>
              <a:gd name="connsiteY89" fmla="*/ 2831690 h 2861187"/>
              <a:gd name="connsiteX90" fmla="*/ 2197648 w 4262422"/>
              <a:gd name="connsiteY90" fmla="*/ 2846438 h 2861187"/>
              <a:gd name="connsiteX91" fmla="*/ 2020667 w 4262422"/>
              <a:gd name="connsiteY91" fmla="*/ 2861187 h 2861187"/>
              <a:gd name="connsiteX92" fmla="*/ 1135764 w 4262422"/>
              <a:gd name="connsiteY92" fmla="*/ 2846438 h 2861187"/>
              <a:gd name="connsiteX93" fmla="*/ 1003028 w 4262422"/>
              <a:gd name="connsiteY93" fmla="*/ 2802193 h 2861187"/>
              <a:gd name="connsiteX94" fmla="*/ 855545 w 4262422"/>
              <a:gd name="connsiteY94" fmla="*/ 2772697 h 2861187"/>
              <a:gd name="connsiteX95" fmla="*/ 752306 w 4262422"/>
              <a:gd name="connsiteY95" fmla="*/ 2743200 h 2861187"/>
              <a:gd name="connsiteX96" fmla="*/ 693312 w 4262422"/>
              <a:gd name="connsiteY96" fmla="*/ 2713703 h 2861187"/>
              <a:gd name="connsiteX97" fmla="*/ 354099 w 4262422"/>
              <a:gd name="connsiteY97" fmla="*/ 2698955 h 2861187"/>
              <a:gd name="connsiteX98" fmla="*/ 354099 w 4262422"/>
              <a:gd name="connsiteY98" fmla="*/ 2698955 h 286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262422" h="2861187">
                <a:moveTo>
                  <a:pt x="442590" y="2728451"/>
                </a:moveTo>
                <a:cubicBezTo>
                  <a:pt x="427842" y="2723535"/>
                  <a:pt x="411843" y="2721416"/>
                  <a:pt x="398345" y="2713703"/>
                </a:cubicBezTo>
                <a:cubicBezTo>
                  <a:pt x="342692" y="2681901"/>
                  <a:pt x="289445" y="2646020"/>
                  <a:pt x="236112" y="2610464"/>
                </a:cubicBezTo>
                <a:cubicBezTo>
                  <a:pt x="215660" y="2596829"/>
                  <a:pt x="197121" y="2580506"/>
                  <a:pt x="177119" y="2566219"/>
                </a:cubicBezTo>
                <a:cubicBezTo>
                  <a:pt x="162695" y="2555916"/>
                  <a:pt x="147622" y="2546554"/>
                  <a:pt x="132874" y="2536722"/>
                </a:cubicBezTo>
                <a:cubicBezTo>
                  <a:pt x="118125" y="2512141"/>
                  <a:pt x="101448" y="2488620"/>
                  <a:pt x="88628" y="2462980"/>
                </a:cubicBezTo>
                <a:cubicBezTo>
                  <a:pt x="76788" y="2439301"/>
                  <a:pt x="69884" y="2413430"/>
                  <a:pt x="59132" y="2389238"/>
                </a:cubicBezTo>
                <a:cubicBezTo>
                  <a:pt x="50203" y="2369147"/>
                  <a:pt x="39467" y="2349909"/>
                  <a:pt x="29635" y="2330245"/>
                </a:cubicBezTo>
                <a:cubicBezTo>
                  <a:pt x="6871" y="2193661"/>
                  <a:pt x="0" y="2193469"/>
                  <a:pt x="29635" y="2005780"/>
                </a:cubicBezTo>
                <a:cubicBezTo>
                  <a:pt x="32399" y="1988272"/>
                  <a:pt x="49300" y="1976283"/>
                  <a:pt x="59132" y="1961535"/>
                </a:cubicBezTo>
                <a:lnTo>
                  <a:pt x="88628" y="1873045"/>
                </a:lnTo>
                <a:cubicBezTo>
                  <a:pt x="93544" y="1858297"/>
                  <a:pt x="96425" y="1842705"/>
                  <a:pt x="103377" y="1828800"/>
                </a:cubicBezTo>
                <a:cubicBezTo>
                  <a:pt x="113209" y="1809135"/>
                  <a:pt x="124213" y="1790014"/>
                  <a:pt x="132874" y="1769806"/>
                </a:cubicBezTo>
                <a:cubicBezTo>
                  <a:pt x="138998" y="1755517"/>
                  <a:pt x="140670" y="1739466"/>
                  <a:pt x="147622" y="1725561"/>
                </a:cubicBezTo>
                <a:cubicBezTo>
                  <a:pt x="155549" y="1709707"/>
                  <a:pt x="168325" y="1696706"/>
                  <a:pt x="177119" y="1681316"/>
                </a:cubicBezTo>
                <a:cubicBezTo>
                  <a:pt x="188027" y="1662227"/>
                  <a:pt x="193425" y="1639911"/>
                  <a:pt x="206616" y="1622322"/>
                </a:cubicBezTo>
                <a:cubicBezTo>
                  <a:pt x="223302" y="1600074"/>
                  <a:pt x="245945" y="1582993"/>
                  <a:pt x="265609" y="1563329"/>
                </a:cubicBezTo>
                <a:cubicBezTo>
                  <a:pt x="270525" y="1548581"/>
                  <a:pt x="272645" y="1532582"/>
                  <a:pt x="280358" y="1519084"/>
                </a:cubicBezTo>
                <a:cubicBezTo>
                  <a:pt x="307082" y="1472318"/>
                  <a:pt x="331272" y="1461500"/>
                  <a:pt x="354099" y="1415845"/>
                </a:cubicBezTo>
                <a:cubicBezTo>
                  <a:pt x="365939" y="1392166"/>
                  <a:pt x="367454" y="1363087"/>
                  <a:pt x="383596" y="1342103"/>
                </a:cubicBezTo>
                <a:cubicBezTo>
                  <a:pt x="417508" y="1298018"/>
                  <a:pt x="470731" y="1270394"/>
                  <a:pt x="501583" y="1224116"/>
                </a:cubicBezTo>
                <a:lnTo>
                  <a:pt x="531080" y="1179871"/>
                </a:lnTo>
                <a:cubicBezTo>
                  <a:pt x="535996" y="1160206"/>
                  <a:pt x="537843" y="1139508"/>
                  <a:pt x="545828" y="1120877"/>
                </a:cubicBezTo>
                <a:cubicBezTo>
                  <a:pt x="552810" y="1104585"/>
                  <a:pt x="565931" y="1091663"/>
                  <a:pt x="575325" y="1076632"/>
                </a:cubicBezTo>
                <a:cubicBezTo>
                  <a:pt x="590518" y="1052324"/>
                  <a:pt x="605649" y="1027948"/>
                  <a:pt x="619570" y="1002890"/>
                </a:cubicBezTo>
                <a:cubicBezTo>
                  <a:pt x="630247" y="983671"/>
                  <a:pt x="638159" y="962986"/>
                  <a:pt x="649067" y="943897"/>
                </a:cubicBezTo>
                <a:cubicBezTo>
                  <a:pt x="732451" y="797975"/>
                  <a:pt x="618925" y="1018927"/>
                  <a:pt x="708061" y="840658"/>
                </a:cubicBezTo>
                <a:cubicBezTo>
                  <a:pt x="732773" y="741805"/>
                  <a:pt x="710653" y="818998"/>
                  <a:pt x="752306" y="707922"/>
                </a:cubicBezTo>
                <a:cubicBezTo>
                  <a:pt x="757765" y="693366"/>
                  <a:pt x="757510" y="675948"/>
                  <a:pt x="767054" y="663677"/>
                </a:cubicBezTo>
                <a:cubicBezTo>
                  <a:pt x="792665" y="630749"/>
                  <a:pt x="832406" y="609896"/>
                  <a:pt x="855545" y="575187"/>
                </a:cubicBezTo>
                <a:cubicBezTo>
                  <a:pt x="904706" y="501445"/>
                  <a:pt x="870292" y="540775"/>
                  <a:pt x="973532" y="471948"/>
                </a:cubicBezTo>
                <a:cubicBezTo>
                  <a:pt x="973534" y="471946"/>
                  <a:pt x="1062019" y="412956"/>
                  <a:pt x="1062022" y="412955"/>
                </a:cubicBezTo>
                <a:lnTo>
                  <a:pt x="1121016" y="398206"/>
                </a:lnTo>
                <a:cubicBezTo>
                  <a:pt x="1188143" y="353454"/>
                  <a:pt x="1139721" y="380130"/>
                  <a:pt x="1209506" y="353961"/>
                </a:cubicBezTo>
                <a:cubicBezTo>
                  <a:pt x="1249252" y="339056"/>
                  <a:pt x="1286571" y="320876"/>
                  <a:pt x="1327493" y="309716"/>
                </a:cubicBezTo>
                <a:cubicBezTo>
                  <a:pt x="1366604" y="299049"/>
                  <a:pt x="1409220" y="298349"/>
                  <a:pt x="1445480" y="280219"/>
                </a:cubicBezTo>
                <a:cubicBezTo>
                  <a:pt x="1465145" y="270387"/>
                  <a:pt x="1483888" y="258442"/>
                  <a:pt x="1504474" y="250722"/>
                </a:cubicBezTo>
                <a:cubicBezTo>
                  <a:pt x="1523453" y="243605"/>
                  <a:pt x="1543977" y="241542"/>
                  <a:pt x="1563467" y="235974"/>
                </a:cubicBezTo>
                <a:cubicBezTo>
                  <a:pt x="1578415" y="231703"/>
                  <a:pt x="1592764" y="225497"/>
                  <a:pt x="1607712" y="221226"/>
                </a:cubicBezTo>
                <a:cubicBezTo>
                  <a:pt x="1627202" y="215657"/>
                  <a:pt x="1647476" y="212887"/>
                  <a:pt x="1666706" y="206477"/>
                </a:cubicBezTo>
                <a:cubicBezTo>
                  <a:pt x="1691822" y="198105"/>
                  <a:pt x="1715090" y="184587"/>
                  <a:pt x="1740448" y="176980"/>
                </a:cubicBezTo>
                <a:cubicBezTo>
                  <a:pt x="1766212" y="169251"/>
                  <a:pt x="1881677" y="150984"/>
                  <a:pt x="1902680" y="147484"/>
                </a:cubicBezTo>
                <a:cubicBezTo>
                  <a:pt x="2112944" y="77395"/>
                  <a:pt x="1894154" y="147812"/>
                  <a:pt x="2050164" y="103238"/>
                </a:cubicBezTo>
                <a:cubicBezTo>
                  <a:pt x="2198232" y="60933"/>
                  <a:pt x="1969029" y="119834"/>
                  <a:pt x="2153403" y="73742"/>
                </a:cubicBezTo>
                <a:cubicBezTo>
                  <a:pt x="2175155" y="62866"/>
                  <a:pt x="2227704" y="33114"/>
                  <a:pt x="2256641" y="29497"/>
                </a:cubicBezTo>
                <a:cubicBezTo>
                  <a:pt x="2320245" y="21546"/>
                  <a:pt x="2384535" y="20551"/>
                  <a:pt x="2448370" y="14748"/>
                </a:cubicBezTo>
                <a:cubicBezTo>
                  <a:pt x="2492705" y="10718"/>
                  <a:pt x="2536861" y="4916"/>
                  <a:pt x="2581106" y="0"/>
                </a:cubicBezTo>
                <a:lnTo>
                  <a:pt x="3362770" y="14748"/>
                </a:lnTo>
                <a:cubicBezTo>
                  <a:pt x="3424943" y="16930"/>
                  <a:pt x="3423320" y="39847"/>
                  <a:pt x="3480758" y="58993"/>
                </a:cubicBezTo>
                <a:cubicBezTo>
                  <a:pt x="3519217" y="71813"/>
                  <a:pt x="3559416" y="78658"/>
                  <a:pt x="3598745" y="88490"/>
                </a:cubicBezTo>
                <a:cubicBezTo>
                  <a:pt x="3618409" y="93406"/>
                  <a:pt x="3638918" y="95710"/>
                  <a:pt x="3657738" y="103238"/>
                </a:cubicBezTo>
                <a:cubicBezTo>
                  <a:pt x="3745914" y="138509"/>
                  <a:pt x="3706364" y="124363"/>
                  <a:pt x="3775725" y="147484"/>
                </a:cubicBezTo>
                <a:cubicBezTo>
                  <a:pt x="3790473" y="162232"/>
                  <a:pt x="3803506" y="178924"/>
                  <a:pt x="3819970" y="191729"/>
                </a:cubicBezTo>
                <a:cubicBezTo>
                  <a:pt x="3847953" y="213494"/>
                  <a:pt x="3883394" y="225654"/>
                  <a:pt x="3908461" y="250722"/>
                </a:cubicBezTo>
                <a:lnTo>
                  <a:pt x="3952706" y="294968"/>
                </a:lnTo>
                <a:cubicBezTo>
                  <a:pt x="3998750" y="433103"/>
                  <a:pt x="3923322" y="228801"/>
                  <a:pt x="4011699" y="383458"/>
                </a:cubicBezTo>
                <a:cubicBezTo>
                  <a:pt x="4021756" y="401057"/>
                  <a:pt x="4020038" y="423222"/>
                  <a:pt x="4026448" y="442451"/>
                </a:cubicBezTo>
                <a:cubicBezTo>
                  <a:pt x="4034820" y="467567"/>
                  <a:pt x="4047573" y="491077"/>
                  <a:pt x="4055945" y="516193"/>
                </a:cubicBezTo>
                <a:cubicBezTo>
                  <a:pt x="4062355" y="535423"/>
                  <a:pt x="4065125" y="555697"/>
                  <a:pt x="4070693" y="575187"/>
                </a:cubicBezTo>
                <a:cubicBezTo>
                  <a:pt x="4074964" y="590135"/>
                  <a:pt x="4080525" y="604684"/>
                  <a:pt x="4085441" y="619432"/>
                </a:cubicBezTo>
                <a:cubicBezTo>
                  <a:pt x="4090357" y="658761"/>
                  <a:pt x="4095559" y="698055"/>
                  <a:pt x="4100190" y="737419"/>
                </a:cubicBezTo>
                <a:cubicBezTo>
                  <a:pt x="4105392" y="781632"/>
                  <a:pt x="4107619" y="826243"/>
                  <a:pt x="4114938" y="870155"/>
                </a:cubicBezTo>
                <a:cubicBezTo>
                  <a:pt x="4117494" y="885490"/>
                  <a:pt x="4125597" y="899402"/>
                  <a:pt x="4129687" y="914400"/>
                </a:cubicBezTo>
                <a:cubicBezTo>
                  <a:pt x="4140354" y="953511"/>
                  <a:pt x="4149351" y="993058"/>
                  <a:pt x="4159183" y="1032387"/>
                </a:cubicBezTo>
                <a:cubicBezTo>
                  <a:pt x="4164099" y="1052051"/>
                  <a:pt x="4169957" y="1071504"/>
                  <a:pt x="4173932" y="1091380"/>
                </a:cubicBezTo>
                <a:cubicBezTo>
                  <a:pt x="4178848" y="1115961"/>
                  <a:pt x="4183242" y="1140651"/>
                  <a:pt x="4188680" y="1165122"/>
                </a:cubicBezTo>
                <a:cubicBezTo>
                  <a:pt x="4193077" y="1184909"/>
                  <a:pt x="4199453" y="1204240"/>
                  <a:pt x="4203428" y="1224116"/>
                </a:cubicBezTo>
                <a:cubicBezTo>
                  <a:pt x="4209293" y="1253439"/>
                  <a:pt x="4212828" y="1283185"/>
                  <a:pt x="4218177" y="1312606"/>
                </a:cubicBezTo>
                <a:cubicBezTo>
                  <a:pt x="4225783" y="1354437"/>
                  <a:pt x="4235835" y="1403905"/>
                  <a:pt x="4247674" y="1445342"/>
                </a:cubicBezTo>
                <a:cubicBezTo>
                  <a:pt x="4251945" y="1460290"/>
                  <a:pt x="4257506" y="1474839"/>
                  <a:pt x="4262422" y="1489587"/>
                </a:cubicBezTo>
                <a:cubicBezTo>
                  <a:pt x="4257506" y="1597742"/>
                  <a:pt x="4259630" y="1706447"/>
                  <a:pt x="4247674" y="1814051"/>
                </a:cubicBezTo>
                <a:cubicBezTo>
                  <a:pt x="4239634" y="1886408"/>
                  <a:pt x="4213890" y="1885421"/>
                  <a:pt x="4173932" y="1932038"/>
                </a:cubicBezTo>
                <a:cubicBezTo>
                  <a:pt x="4157935" y="1950701"/>
                  <a:pt x="4142715" y="1970188"/>
                  <a:pt x="4129687" y="1991032"/>
                </a:cubicBezTo>
                <a:cubicBezTo>
                  <a:pt x="4093624" y="2048734"/>
                  <a:pt x="4111289" y="2045557"/>
                  <a:pt x="4070693" y="2094271"/>
                </a:cubicBezTo>
                <a:cubicBezTo>
                  <a:pt x="4057340" y="2110294"/>
                  <a:pt x="4038571" y="2121544"/>
                  <a:pt x="4026448" y="2138516"/>
                </a:cubicBezTo>
                <a:cubicBezTo>
                  <a:pt x="4013669" y="2156406"/>
                  <a:pt x="4010685" y="2180341"/>
                  <a:pt x="3996951" y="2197509"/>
                </a:cubicBezTo>
                <a:cubicBezTo>
                  <a:pt x="3916588" y="2297963"/>
                  <a:pt x="3924717" y="2270247"/>
                  <a:pt x="3834719" y="2330245"/>
                </a:cubicBezTo>
                <a:cubicBezTo>
                  <a:pt x="3814267" y="2343880"/>
                  <a:pt x="3795727" y="2360203"/>
                  <a:pt x="3775725" y="2374490"/>
                </a:cubicBezTo>
                <a:cubicBezTo>
                  <a:pt x="3761301" y="2384793"/>
                  <a:pt x="3745904" y="2393684"/>
                  <a:pt x="3731480" y="2403987"/>
                </a:cubicBezTo>
                <a:cubicBezTo>
                  <a:pt x="3711478" y="2418274"/>
                  <a:pt x="3693829" y="2436037"/>
                  <a:pt x="3672487" y="2448232"/>
                </a:cubicBezTo>
                <a:cubicBezTo>
                  <a:pt x="3658989" y="2455945"/>
                  <a:pt x="3642394" y="2456547"/>
                  <a:pt x="3628241" y="2462980"/>
                </a:cubicBezTo>
                <a:cubicBezTo>
                  <a:pt x="3588211" y="2481175"/>
                  <a:pt x="3551969" y="2508069"/>
                  <a:pt x="3510254" y="2521974"/>
                </a:cubicBezTo>
                <a:cubicBezTo>
                  <a:pt x="3451261" y="2541639"/>
                  <a:pt x="3386597" y="2548974"/>
                  <a:pt x="3333274" y="2580968"/>
                </a:cubicBezTo>
                <a:cubicBezTo>
                  <a:pt x="3276895" y="2614795"/>
                  <a:pt x="3161510" y="2686590"/>
                  <a:pt x="3112048" y="2698955"/>
                </a:cubicBezTo>
                <a:cubicBezTo>
                  <a:pt x="3092383" y="2703871"/>
                  <a:pt x="3072874" y="2709456"/>
                  <a:pt x="3053054" y="2713703"/>
                </a:cubicBezTo>
                <a:cubicBezTo>
                  <a:pt x="3004032" y="2724208"/>
                  <a:pt x="2905570" y="2743200"/>
                  <a:pt x="2905570" y="2743200"/>
                </a:cubicBezTo>
                <a:cubicBezTo>
                  <a:pt x="2885906" y="2753032"/>
                  <a:pt x="2867163" y="2764977"/>
                  <a:pt x="2846577" y="2772697"/>
                </a:cubicBezTo>
                <a:cubicBezTo>
                  <a:pt x="2798482" y="2790733"/>
                  <a:pt x="2711197" y="2797299"/>
                  <a:pt x="2669596" y="2802193"/>
                </a:cubicBezTo>
                <a:lnTo>
                  <a:pt x="2536861" y="2816942"/>
                </a:lnTo>
                <a:cubicBezTo>
                  <a:pt x="2497497" y="2821573"/>
                  <a:pt x="2458360" y="2828257"/>
                  <a:pt x="2418874" y="2831690"/>
                </a:cubicBezTo>
                <a:cubicBezTo>
                  <a:pt x="2345246" y="2838092"/>
                  <a:pt x="2271352" y="2840978"/>
                  <a:pt x="2197648" y="2846438"/>
                </a:cubicBezTo>
                <a:lnTo>
                  <a:pt x="2020667" y="2861187"/>
                </a:lnTo>
                <a:lnTo>
                  <a:pt x="1135764" y="2846438"/>
                </a:lnTo>
                <a:cubicBezTo>
                  <a:pt x="1089626" y="2844996"/>
                  <a:pt x="1045253" y="2813453"/>
                  <a:pt x="1003028" y="2802193"/>
                </a:cubicBezTo>
                <a:cubicBezTo>
                  <a:pt x="954586" y="2789275"/>
                  <a:pt x="903107" y="2788551"/>
                  <a:pt x="855545" y="2772697"/>
                </a:cubicBezTo>
                <a:cubicBezTo>
                  <a:pt x="792070" y="2751538"/>
                  <a:pt x="826381" y="2761719"/>
                  <a:pt x="752306" y="2743200"/>
                </a:cubicBezTo>
                <a:cubicBezTo>
                  <a:pt x="732641" y="2733368"/>
                  <a:pt x="713520" y="2722364"/>
                  <a:pt x="693312" y="2713703"/>
                </a:cubicBezTo>
                <a:cubicBezTo>
                  <a:pt x="586352" y="2667863"/>
                  <a:pt x="471319" y="2698955"/>
                  <a:pt x="354099" y="2698955"/>
                </a:cubicBezTo>
                <a:lnTo>
                  <a:pt x="354099" y="2698955"/>
                </a:lnTo>
              </a:path>
            </a:pathLst>
          </a:custGeom>
          <a:solidFill>
            <a:schemeClr val="accent2">
              <a:lumMod val="40000"/>
              <a:lumOff val="60000"/>
              <a:alpha val="9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访问</a:t>
            </a:r>
            <a:r>
              <a:rPr lang="en-US" altLang="zh-CN" smtClean="0"/>
              <a:t>Buffer Cache</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52</a:t>
            </a:fld>
            <a:endParaRPr lang="en-US" altLang="zh-CN"/>
          </a:p>
        </p:txBody>
      </p:sp>
      <p:sp>
        <p:nvSpPr>
          <p:cNvPr id="158" name="云形 157"/>
          <p:cNvSpPr/>
          <p:nvPr/>
        </p:nvSpPr>
        <p:spPr bwMode="auto">
          <a:xfrm>
            <a:off x="3428992" y="857232"/>
            <a:ext cx="5572164" cy="5286412"/>
          </a:xfrm>
          <a:prstGeom prst="cloud">
            <a:avLst/>
          </a:prstGeom>
          <a:solidFill>
            <a:srgbClr val="D9EDEF"/>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b="0" smtClean="0"/>
          </a:p>
        </p:txBody>
      </p:sp>
      <p:sp>
        <p:nvSpPr>
          <p:cNvPr id="53" name="Rectangle 63"/>
          <p:cNvSpPr>
            <a:spLocks noChangeArrowheads="1"/>
          </p:cNvSpPr>
          <p:nvPr/>
        </p:nvSpPr>
        <p:spPr bwMode="blackWhite">
          <a:xfrm>
            <a:off x="6143636" y="1768466"/>
            <a:ext cx="412750" cy="374650"/>
          </a:xfrm>
          <a:prstGeom prst="rect">
            <a:avLst/>
          </a:prstGeom>
          <a:solidFill>
            <a:schemeClr val="tx1">
              <a:lumMod val="85000"/>
              <a:lumOff val="15000"/>
            </a:schemeClr>
          </a:solidFill>
          <a:ln w="25400">
            <a:solidFill>
              <a:schemeClr val="tx1">
                <a:lumMod val="85000"/>
                <a:lumOff val="15000"/>
              </a:schemeClr>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6" name="Rectangle 69"/>
          <p:cNvSpPr>
            <a:spLocks noChangeArrowheads="1"/>
          </p:cNvSpPr>
          <p:nvPr/>
        </p:nvSpPr>
        <p:spPr bwMode="auto">
          <a:xfrm>
            <a:off x="5429256" y="1776403"/>
            <a:ext cx="679450" cy="3667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b="0">
                <a:ea typeface="宋体" charset="-122"/>
              </a:rPr>
              <a:t>LRU</a:t>
            </a:r>
          </a:p>
        </p:txBody>
      </p:sp>
      <p:sp>
        <p:nvSpPr>
          <p:cNvPr id="57" name="Rectangle 70"/>
          <p:cNvSpPr>
            <a:spLocks noChangeArrowheads="1"/>
          </p:cNvSpPr>
          <p:nvPr/>
        </p:nvSpPr>
        <p:spPr bwMode="auto">
          <a:xfrm>
            <a:off x="6607186" y="1776403"/>
            <a:ext cx="914400" cy="3667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b="0">
                <a:ea typeface="宋体" charset="-122"/>
              </a:rPr>
              <a:t>LRUW</a:t>
            </a:r>
          </a:p>
        </p:txBody>
      </p:sp>
      <p:sp>
        <p:nvSpPr>
          <p:cNvPr id="64" name="Rectangle 53"/>
          <p:cNvSpPr>
            <a:spLocks noChangeArrowheads="1"/>
          </p:cNvSpPr>
          <p:nvPr/>
        </p:nvSpPr>
        <p:spPr bwMode="blackWhite">
          <a:xfrm>
            <a:off x="5019686" y="1768466"/>
            <a:ext cx="412750" cy="374650"/>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nvGrpSpPr>
          <p:cNvPr id="93" name="组合 92"/>
          <p:cNvGrpSpPr/>
          <p:nvPr/>
        </p:nvGrpSpPr>
        <p:grpSpPr>
          <a:xfrm>
            <a:off x="5000628" y="4357694"/>
            <a:ext cx="2500394" cy="1541494"/>
            <a:chOff x="6215042" y="4887902"/>
            <a:chExt cx="2500394" cy="1541494"/>
          </a:xfrm>
        </p:grpSpPr>
        <p:sp>
          <p:nvSpPr>
            <p:cNvPr id="79" name="Rectangle 71"/>
            <p:cNvSpPr>
              <a:spLocks noChangeArrowheads="1"/>
            </p:cNvSpPr>
            <p:nvPr/>
          </p:nvSpPr>
          <p:spPr bwMode="blackWhite">
            <a:xfrm>
              <a:off x="6215042" y="4887902"/>
              <a:ext cx="2500362" cy="1541470"/>
            </a:xfrm>
            <a:prstGeom prst="rect">
              <a:avLst/>
            </a:prstGeom>
            <a:solidFill>
              <a:schemeClr val="accent1"/>
            </a:solid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2" name="Rectangle 71"/>
            <p:cNvSpPr>
              <a:spLocks noChangeArrowheads="1"/>
            </p:cNvSpPr>
            <p:nvPr/>
          </p:nvSpPr>
          <p:spPr bwMode="blackWhite">
            <a:xfrm>
              <a:off x="6215074"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3" name="Rectangle 71"/>
            <p:cNvSpPr>
              <a:spLocks noChangeArrowheads="1"/>
            </p:cNvSpPr>
            <p:nvPr/>
          </p:nvSpPr>
          <p:spPr bwMode="blackWhite">
            <a:xfrm>
              <a:off x="7072330"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4" name="Rectangle 71"/>
            <p:cNvSpPr>
              <a:spLocks noChangeArrowheads="1"/>
            </p:cNvSpPr>
            <p:nvPr/>
          </p:nvSpPr>
          <p:spPr bwMode="blackWhite">
            <a:xfrm>
              <a:off x="7858148"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6" name="Rectangle 71"/>
            <p:cNvSpPr>
              <a:spLocks noChangeArrowheads="1"/>
            </p:cNvSpPr>
            <p:nvPr/>
          </p:nvSpPr>
          <p:spPr bwMode="blackWhite">
            <a:xfrm>
              <a:off x="6215042" y="5316530"/>
              <a:ext cx="2500394" cy="327048"/>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1" name="Rectangle 71"/>
            <p:cNvSpPr>
              <a:spLocks noChangeArrowheads="1"/>
            </p:cNvSpPr>
            <p:nvPr/>
          </p:nvSpPr>
          <p:spPr bwMode="blackWhite">
            <a:xfrm>
              <a:off x="6215042" y="6030910"/>
              <a:ext cx="2500394" cy="398486"/>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grpSp>
      <p:grpSp>
        <p:nvGrpSpPr>
          <p:cNvPr id="100" name="组合 99"/>
          <p:cNvGrpSpPr/>
          <p:nvPr/>
        </p:nvGrpSpPr>
        <p:grpSpPr>
          <a:xfrm>
            <a:off x="3553318" y="2336795"/>
            <a:ext cx="4691090" cy="1520833"/>
            <a:chOff x="3786182" y="1838317"/>
            <a:chExt cx="4691090" cy="1520833"/>
          </a:xfrm>
        </p:grpSpPr>
        <p:sp>
          <p:nvSpPr>
            <p:cNvPr id="24"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9"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4"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3" name="AutoShape 49"/>
            <p:cNvSpPr>
              <a:spLocks noChangeArrowheads="1"/>
            </p:cNvSpPr>
            <p:nvPr/>
          </p:nvSpPr>
          <p:spPr bwMode="blackWhite">
            <a:xfrm>
              <a:off x="4643438" y="193039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5"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94"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5"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96"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7"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98"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9"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97" name="AutoShape 49"/>
            <p:cNvSpPr>
              <a:spLocks noChangeArrowheads="1"/>
            </p:cNvSpPr>
            <p:nvPr/>
          </p:nvSpPr>
          <p:spPr bwMode="blackWhite">
            <a:xfrm>
              <a:off x="4643438" y="2430456"/>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98" name="AutoShape 49"/>
            <p:cNvSpPr>
              <a:spLocks noChangeArrowheads="1"/>
            </p:cNvSpPr>
            <p:nvPr/>
          </p:nvSpPr>
          <p:spPr bwMode="blackWhite">
            <a:xfrm>
              <a:off x="4643438" y="300196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grpSp>
        <p:nvGrpSpPr>
          <p:cNvPr id="101" name="组合 100"/>
          <p:cNvGrpSpPr/>
          <p:nvPr/>
        </p:nvGrpSpPr>
        <p:grpSpPr>
          <a:xfrm>
            <a:off x="3500430" y="2855908"/>
            <a:ext cx="4691090" cy="519113"/>
            <a:chOff x="3786182" y="1838317"/>
            <a:chExt cx="4691090" cy="519113"/>
          </a:xfrm>
        </p:grpSpPr>
        <p:sp>
          <p:nvSpPr>
            <p:cNvPr id="102"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3"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4"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06"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07"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8"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09"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0"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11"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2"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13" name="组合 112"/>
          <p:cNvGrpSpPr/>
          <p:nvPr/>
        </p:nvGrpSpPr>
        <p:grpSpPr>
          <a:xfrm>
            <a:off x="3500430" y="3427412"/>
            <a:ext cx="4691090" cy="519113"/>
            <a:chOff x="3786182" y="1838317"/>
            <a:chExt cx="4691090" cy="519113"/>
          </a:xfrm>
        </p:grpSpPr>
        <p:sp>
          <p:nvSpPr>
            <p:cNvPr id="114"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5"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6"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18"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19"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0"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21"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2"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23"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4"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sp>
        <p:nvSpPr>
          <p:cNvPr id="137" name="云形 136"/>
          <p:cNvSpPr/>
          <p:nvPr/>
        </p:nvSpPr>
        <p:spPr bwMode="auto">
          <a:xfrm>
            <a:off x="714348" y="3599752"/>
            <a:ext cx="2143140" cy="1928826"/>
          </a:xfrm>
          <a:prstGeom prst="cloud">
            <a:avLst/>
          </a:prstGeom>
          <a:solidFill>
            <a:srgbClr val="FFC00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b="0" smtClean="0"/>
          </a:p>
        </p:txBody>
      </p:sp>
      <p:sp>
        <p:nvSpPr>
          <p:cNvPr id="62" name="Rectangle 76"/>
          <p:cNvSpPr>
            <a:spLocks noChangeArrowheads="1"/>
          </p:cNvSpPr>
          <p:nvPr/>
        </p:nvSpPr>
        <p:spPr bwMode="blackWhite">
          <a:xfrm>
            <a:off x="1571604" y="4099818"/>
            <a:ext cx="428628" cy="450850"/>
          </a:xfrm>
          <a:prstGeom prst="rect">
            <a:avLst/>
          </a:prstGeom>
          <a:solidFill>
            <a:srgbClr val="FFFF93"/>
          </a:solidFill>
          <a:ln w="28575">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60" name="Rectangle 74"/>
          <p:cNvSpPr>
            <a:spLocks noChangeArrowheads="1"/>
          </p:cNvSpPr>
          <p:nvPr/>
        </p:nvSpPr>
        <p:spPr bwMode="auto">
          <a:xfrm>
            <a:off x="1066786" y="4528446"/>
            <a:ext cx="1504950" cy="677751"/>
          </a:xfrm>
          <a:prstGeom prst="rect">
            <a:avLst/>
          </a:prstGeom>
          <a:noFill/>
          <a:ln w="9525">
            <a:noFill/>
            <a:miter lim="800000"/>
            <a:headEnd/>
            <a:tailEnd/>
          </a:ln>
          <a:effectLst/>
        </p:spPr>
        <p:txBody>
          <a:bodyPr lIns="92075" tIns="46038" rIns="92075" bIns="46038">
            <a:spAutoFit/>
          </a:bodyPr>
          <a:lstStyle/>
          <a:p>
            <a:pPr eaLnBrk="0" hangingPunct="0">
              <a:lnSpc>
                <a:spcPct val="95000"/>
              </a:lnSpc>
              <a:spcBef>
                <a:spcPct val="35000"/>
              </a:spcBef>
              <a:buClrTx/>
              <a:buFontTx/>
              <a:buNone/>
            </a:pPr>
            <a:r>
              <a:rPr lang="en-US" altLang="zh-CN" sz="2000" b="0">
                <a:ea typeface="宋体" charset="-122"/>
              </a:rPr>
              <a:t>Buffer descriptor</a:t>
            </a:r>
          </a:p>
        </p:txBody>
      </p:sp>
      <p:cxnSp>
        <p:nvCxnSpPr>
          <p:cNvPr id="138" name="形状 17"/>
          <p:cNvCxnSpPr>
            <a:stCxn id="62" idx="0"/>
            <a:endCxn id="168" idx="1"/>
          </p:cNvCxnSpPr>
          <p:nvPr/>
        </p:nvCxnSpPr>
        <p:spPr bwMode="auto">
          <a:xfrm rot="5400000" flipH="1" flipV="1">
            <a:off x="1718402" y="3103608"/>
            <a:ext cx="1063727" cy="928694"/>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142" name="任意多边形 141"/>
          <p:cNvSpPr/>
          <p:nvPr/>
        </p:nvSpPr>
        <p:spPr bwMode="auto">
          <a:xfrm>
            <a:off x="4774648" y="1855330"/>
            <a:ext cx="1440426" cy="2288050"/>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43" name="任意多边形 142"/>
          <p:cNvSpPr/>
          <p:nvPr/>
        </p:nvSpPr>
        <p:spPr bwMode="auto">
          <a:xfrm>
            <a:off x="6286512" y="1857364"/>
            <a:ext cx="1130709" cy="2317492"/>
          </a:xfrm>
          <a:custGeom>
            <a:avLst/>
            <a:gdLst>
              <a:gd name="connsiteX0" fmla="*/ 127819 w 1130709"/>
              <a:gd name="connsiteY0" fmla="*/ 68825 h 2531806"/>
              <a:gd name="connsiteX1" fmla="*/ 127819 w 1130709"/>
              <a:gd name="connsiteY1" fmla="*/ 157316 h 2531806"/>
              <a:gd name="connsiteX2" fmla="*/ 98322 w 1130709"/>
              <a:gd name="connsiteY2" fmla="*/ 1012722 h 2531806"/>
              <a:gd name="connsiteX3" fmla="*/ 717754 w 1130709"/>
              <a:gd name="connsiteY3" fmla="*/ 835742 h 2531806"/>
              <a:gd name="connsiteX4" fmla="*/ 83574 w 1130709"/>
              <a:gd name="connsiteY4" fmla="*/ 2045109 h 2531806"/>
              <a:gd name="connsiteX5" fmla="*/ 850490 w 1130709"/>
              <a:gd name="connsiteY5" fmla="*/ 1897625 h 2531806"/>
              <a:gd name="connsiteX6" fmla="*/ 1130709 w 1130709"/>
              <a:gd name="connsiteY6" fmla="*/ 2531806 h 2531806"/>
              <a:gd name="connsiteX7" fmla="*/ 1130709 w 1130709"/>
              <a:gd name="connsiteY7" fmla="*/ 2531806 h 253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709" h="2531806">
                <a:moveTo>
                  <a:pt x="127819" y="68825"/>
                </a:moveTo>
                <a:cubicBezTo>
                  <a:pt x="130277" y="34412"/>
                  <a:pt x="132735" y="0"/>
                  <a:pt x="127819" y="157316"/>
                </a:cubicBezTo>
                <a:cubicBezTo>
                  <a:pt x="122903" y="314632"/>
                  <a:pt x="0" y="899651"/>
                  <a:pt x="98322" y="1012722"/>
                </a:cubicBezTo>
                <a:cubicBezTo>
                  <a:pt x="196644" y="1125793"/>
                  <a:pt x="720212" y="663678"/>
                  <a:pt x="717754" y="835742"/>
                </a:cubicBezTo>
                <a:cubicBezTo>
                  <a:pt x="715296" y="1007806"/>
                  <a:pt x="61451" y="1868129"/>
                  <a:pt x="83574" y="2045109"/>
                </a:cubicBezTo>
                <a:cubicBezTo>
                  <a:pt x="105697" y="2222089"/>
                  <a:pt x="675968" y="1816509"/>
                  <a:pt x="850490" y="1897625"/>
                </a:cubicBezTo>
                <a:cubicBezTo>
                  <a:pt x="1025013" y="1978741"/>
                  <a:pt x="1130709" y="2531806"/>
                  <a:pt x="1130709" y="2531806"/>
                </a:cubicBezTo>
                <a:lnTo>
                  <a:pt x="1130709" y="2531806"/>
                </a:lnTo>
              </a:path>
            </a:pathLst>
          </a:custGeom>
          <a:noFill/>
          <a:ln w="254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62" name="Rectangle 69"/>
          <p:cNvSpPr>
            <a:spLocks noChangeArrowheads="1"/>
          </p:cNvSpPr>
          <p:nvPr/>
        </p:nvSpPr>
        <p:spPr bwMode="auto">
          <a:xfrm>
            <a:off x="1071538" y="1571612"/>
            <a:ext cx="1071570"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Bucket</a:t>
            </a:r>
            <a:endParaRPr lang="en-US" altLang="zh-CN" sz="2000" b="0">
              <a:ea typeface="宋体" charset="-122"/>
            </a:endParaRPr>
          </a:p>
        </p:txBody>
      </p:sp>
      <p:sp>
        <p:nvSpPr>
          <p:cNvPr id="163" name="Rectangle 70"/>
          <p:cNvSpPr>
            <a:spLocks noChangeArrowheads="1"/>
          </p:cNvSpPr>
          <p:nvPr/>
        </p:nvSpPr>
        <p:spPr bwMode="auto">
          <a:xfrm>
            <a:off x="7358082" y="2285992"/>
            <a:ext cx="1571604"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buffer chain</a:t>
            </a:r>
            <a:endParaRPr lang="en-US" altLang="zh-CN" sz="2000" b="0">
              <a:ea typeface="宋体" charset="-122"/>
            </a:endParaRPr>
          </a:p>
        </p:txBody>
      </p:sp>
      <p:sp>
        <p:nvSpPr>
          <p:cNvPr id="164" name="Rectangle 69"/>
          <p:cNvSpPr>
            <a:spLocks noChangeArrowheads="1"/>
          </p:cNvSpPr>
          <p:nvPr/>
        </p:nvSpPr>
        <p:spPr bwMode="auto">
          <a:xfrm>
            <a:off x="1285852" y="5671454"/>
            <a:ext cx="1071570"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PGA</a:t>
            </a:r>
            <a:endParaRPr lang="en-US" altLang="zh-CN" sz="2000" b="0">
              <a:ea typeface="宋体" charset="-122"/>
            </a:endParaRPr>
          </a:p>
        </p:txBody>
      </p:sp>
      <p:sp>
        <p:nvSpPr>
          <p:cNvPr id="165" name="Rectangle 69"/>
          <p:cNvSpPr>
            <a:spLocks noChangeArrowheads="1"/>
          </p:cNvSpPr>
          <p:nvPr/>
        </p:nvSpPr>
        <p:spPr bwMode="auto">
          <a:xfrm>
            <a:off x="5286380" y="6215082"/>
            <a:ext cx="2357454"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Buffer Cache</a:t>
            </a:r>
            <a:endParaRPr lang="en-US" altLang="zh-CN" sz="2000" b="0">
              <a:ea typeface="宋体" charset="-122"/>
            </a:endParaRPr>
          </a:p>
        </p:txBody>
      </p:sp>
      <p:sp>
        <p:nvSpPr>
          <p:cNvPr id="167" name="Rectangle 68"/>
          <p:cNvSpPr>
            <a:spLocks noChangeArrowheads="1"/>
          </p:cNvSpPr>
          <p:nvPr/>
        </p:nvSpPr>
        <p:spPr bwMode="auto">
          <a:xfrm rot="5400000">
            <a:off x="3645691" y="407432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68" name="五边形 167"/>
          <p:cNvSpPr/>
          <p:nvPr/>
        </p:nvSpPr>
        <p:spPr bwMode="auto">
          <a:xfrm>
            <a:off x="2714612" y="2714620"/>
            <a:ext cx="285752" cy="642942"/>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softEdge"/>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73" name="肘形连接符 172"/>
          <p:cNvCxnSpPr>
            <a:stCxn id="168" idx="3"/>
          </p:cNvCxnSpPr>
          <p:nvPr/>
        </p:nvCxnSpPr>
        <p:spPr bwMode="auto">
          <a:xfrm>
            <a:off x="3000364" y="3036091"/>
            <a:ext cx="714380" cy="67866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74" name="肘形连接符 173"/>
          <p:cNvCxnSpPr>
            <a:stCxn id="168" idx="3"/>
          </p:cNvCxnSpPr>
          <p:nvPr/>
        </p:nvCxnSpPr>
        <p:spPr bwMode="auto">
          <a:xfrm>
            <a:off x="3000364" y="3036091"/>
            <a:ext cx="714380" cy="10715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77" name="肘形连接符 176"/>
          <p:cNvCxnSpPr>
            <a:stCxn id="168" idx="3"/>
          </p:cNvCxnSpPr>
          <p:nvPr/>
        </p:nvCxnSpPr>
        <p:spPr bwMode="auto">
          <a:xfrm flipV="1">
            <a:off x="3000364" y="2643182"/>
            <a:ext cx="785818" cy="392909"/>
          </a:xfrm>
          <a:prstGeom prst="bentConnector3">
            <a:avLst>
              <a:gd name="adj1" fmla="val 44370"/>
            </a:avLst>
          </a:prstGeom>
          <a:solidFill>
            <a:schemeClr val="accent1"/>
          </a:solidFill>
          <a:ln w="9525" cap="flat" cmpd="sng" algn="ctr">
            <a:solidFill>
              <a:schemeClr val="tx1"/>
            </a:solidFill>
            <a:prstDash val="solid"/>
            <a:round/>
            <a:headEnd type="none" w="med" len="med"/>
            <a:tailEnd type="arrow"/>
          </a:ln>
          <a:effectLst/>
        </p:spPr>
      </p:cxnSp>
      <p:sp>
        <p:nvSpPr>
          <p:cNvPr id="181" name="Rectangle 69"/>
          <p:cNvSpPr>
            <a:spLocks noChangeArrowheads="1"/>
          </p:cNvSpPr>
          <p:nvPr/>
        </p:nvSpPr>
        <p:spPr bwMode="auto">
          <a:xfrm>
            <a:off x="1857356" y="3286124"/>
            <a:ext cx="1500198" cy="400752"/>
          </a:xfrm>
          <a:prstGeom prst="rect">
            <a:avLst/>
          </a:prstGeom>
          <a:noFill/>
          <a:ln w="9525">
            <a:noFill/>
            <a:miter lim="800000"/>
            <a:headEnd/>
            <a:tailEnd/>
          </a:ln>
          <a:effectLst/>
        </p:spPr>
        <p:txBody>
          <a:bodyPr wrap="square" lIns="92075" tIns="46038" rIns="92075" bIns="46038">
            <a:spAutoFit/>
          </a:bodyPr>
          <a:lstStyle/>
          <a:p>
            <a:pPr eaLnBrk="0" hangingPunct="0">
              <a:spcBef>
                <a:spcPct val="50000"/>
              </a:spcBef>
              <a:buClrTx/>
              <a:buFontTx/>
              <a:buNone/>
            </a:pPr>
            <a:r>
              <a:rPr lang="en-US" altLang="zh-CN" sz="2000" b="0" smtClean="0">
                <a:ea typeface="宋体" charset="-122"/>
              </a:rPr>
              <a:t>CBC Latch</a:t>
            </a:r>
            <a:endParaRPr lang="en-US" altLang="zh-CN" sz="2000" b="0">
              <a:ea typeface="宋体" charset="-122"/>
            </a:endParaRPr>
          </a:p>
        </p:txBody>
      </p:sp>
      <p:sp>
        <p:nvSpPr>
          <p:cNvPr id="184" name="矩形 183"/>
          <p:cNvSpPr/>
          <p:nvPr/>
        </p:nvSpPr>
        <p:spPr bwMode="auto">
          <a:xfrm>
            <a:off x="5000628" y="1643050"/>
            <a:ext cx="1571636" cy="714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185" name="TextBox 184"/>
          <p:cNvSpPr txBox="1"/>
          <p:nvPr/>
        </p:nvSpPr>
        <p:spPr>
          <a:xfrm>
            <a:off x="4643438" y="1285860"/>
            <a:ext cx="2286016" cy="369332"/>
          </a:xfrm>
          <a:prstGeom prst="rect">
            <a:avLst/>
          </a:prstGeom>
          <a:noFill/>
        </p:spPr>
        <p:txBody>
          <a:bodyPr wrap="square" rtlCol="0">
            <a:spAutoFit/>
          </a:bodyPr>
          <a:lstStyle/>
          <a:p>
            <a:r>
              <a:rPr lang="en-US" altLang="zh-CN" smtClean="0"/>
              <a:t>A </a:t>
            </a:r>
            <a:r>
              <a:rPr lang="en-US" altLang="zh-CN" err="1" smtClean="0"/>
              <a:t>WorkingSet</a:t>
            </a:r>
            <a:endParaRPr lang="zh-CN" altLang="en-US"/>
          </a:p>
        </p:txBody>
      </p:sp>
      <p:sp>
        <p:nvSpPr>
          <p:cNvPr id="186" name="矩形 185"/>
          <p:cNvSpPr/>
          <p:nvPr/>
        </p:nvSpPr>
        <p:spPr bwMode="auto">
          <a:xfrm flipV="1">
            <a:off x="6643702" y="5143512"/>
            <a:ext cx="428628" cy="357190"/>
          </a:xfrm>
          <a:prstGeom prst="rect">
            <a:avLst/>
          </a:prstGeom>
          <a:solidFill>
            <a:schemeClr val="tx1">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45" name="肘形连接符 144"/>
          <p:cNvCxnSpPr/>
          <p:nvPr/>
        </p:nvCxnSpPr>
        <p:spPr bwMode="auto">
          <a:xfrm rot="16200000" flipH="1">
            <a:off x="6178562" y="4535496"/>
            <a:ext cx="1501786" cy="2"/>
          </a:xfrm>
          <a:prstGeom prst="bentConnector3">
            <a:avLst>
              <a:gd name="adj1" fmla="val 50000"/>
            </a:avLst>
          </a:prstGeom>
          <a:solidFill>
            <a:schemeClr val="accent1"/>
          </a:solidFill>
          <a:ln w="25400" cap="flat" cmpd="sng" algn="ctr">
            <a:solidFill>
              <a:srgbClr val="0070C0"/>
            </a:solidFill>
            <a:prstDash val="dash"/>
            <a:round/>
            <a:headEnd type="none" w="med" len="med"/>
            <a:tailEnd type="arrow"/>
          </a:ln>
          <a:effectLst/>
        </p:spPr>
      </p:cxnSp>
      <p:sp>
        <p:nvSpPr>
          <p:cNvPr id="187" name="矩形 186"/>
          <p:cNvSpPr/>
          <p:nvPr/>
        </p:nvSpPr>
        <p:spPr bwMode="auto">
          <a:xfrm flipV="1">
            <a:off x="5429256" y="5500702"/>
            <a:ext cx="428628" cy="35719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50" name="肘形连接符 149"/>
          <p:cNvCxnSpPr/>
          <p:nvPr/>
        </p:nvCxnSpPr>
        <p:spPr bwMode="auto">
          <a:xfrm rot="5400000">
            <a:off x="4428332" y="4428338"/>
            <a:ext cx="2430478" cy="2"/>
          </a:xfrm>
          <a:prstGeom prst="bentConnector3">
            <a:avLst>
              <a:gd name="adj1" fmla="val 50000"/>
            </a:avLst>
          </a:prstGeom>
          <a:solidFill>
            <a:schemeClr val="accent1"/>
          </a:solidFill>
          <a:ln w="25400" cap="flat" cmpd="sng" algn="ctr">
            <a:solidFill>
              <a:srgbClr val="0070C0"/>
            </a:solidFill>
            <a:prstDash val="dash"/>
            <a:round/>
            <a:headEnd type="none" w="med" len="med"/>
            <a:tailEnd type="arrow"/>
          </a:ln>
          <a:effectLst/>
        </p:spPr>
      </p:cxnSp>
      <p:sp>
        <p:nvSpPr>
          <p:cNvPr id="203" name="Rectangle 69"/>
          <p:cNvSpPr>
            <a:spLocks noChangeArrowheads="1"/>
          </p:cNvSpPr>
          <p:nvPr/>
        </p:nvSpPr>
        <p:spPr bwMode="auto">
          <a:xfrm>
            <a:off x="1071538" y="2143116"/>
            <a:ext cx="2000264"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Buffer Header</a:t>
            </a:r>
            <a:endParaRPr lang="en-US" altLang="zh-CN" sz="2000" b="0">
              <a:ea typeface="宋体" charset="-122"/>
            </a:endParaRPr>
          </a:p>
        </p:txBody>
      </p:sp>
      <p:sp>
        <p:nvSpPr>
          <p:cNvPr id="201" name="Rectangle 24"/>
          <p:cNvSpPr>
            <a:spLocks noChangeArrowheads="1"/>
          </p:cNvSpPr>
          <p:nvPr/>
        </p:nvSpPr>
        <p:spPr bwMode="blackWhite">
          <a:xfrm>
            <a:off x="500034" y="2151062"/>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02" name="AutoShape 19"/>
          <p:cNvSpPr>
            <a:spLocks noChangeArrowheads="1"/>
          </p:cNvSpPr>
          <p:nvPr/>
        </p:nvSpPr>
        <p:spPr bwMode="blackWhite">
          <a:xfrm rot="10800000" flipH="1" flipV="1">
            <a:off x="357158" y="1643050"/>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 Descriptor</a:t>
            </a:r>
            <a:endParaRPr lang="zh-CN" altLang="en-US"/>
          </a:p>
        </p:txBody>
      </p:sp>
      <p:sp>
        <p:nvSpPr>
          <p:cNvPr id="3" name="内容占位符 2"/>
          <p:cNvSpPr>
            <a:spLocks noGrp="1"/>
          </p:cNvSpPr>
          <p:nvPr>
            <p:ph idx="1"/>
          </p:nvPr>
        </p:nvSpPr>
        <p:spPr/>
        <p:txBody>
          <a:bodyPr/>
          <a:lstStyle/>
          <a:p>
            <a:r>
              <a:rPr lang="zh-CN" altLang="en-US" smtClean="0"/>
              <a:t>存放在</a:t>
            </a:r>
            <a:r>
              <a:rPr lang="en-US" altLang="zh-CN" smtClean="0"/>
              <a:t>Server Process</a:t>
            </a:r>
            <a:r>
              <a:rPr lang="zh-CN" altLang="en-US" smtClean="0"/>
              <a:t>的</a:t>
            </a:r>
            <a:r>
              <a:rPr lang="en-US" altLang="zh-CN" smtClean="0"/>
              <a:t>PGA</a:t>
            </a:r>
            <a:r>
              <a:rPr lang="zh-CN" altLang="en-US" smtClean="0"/>
              <a:t>中</a:t>
            </a:r>
            <a:endParaRPr lang="en-US" altLang="zh-CN" smtClean="0"/>
          </a:p>
          <a:p>
            <a:r>
              <a:rPr lang="zh-CN" altLang="en-US" smtClean="0"/>
              <a:t>用于查找</a:t>
            </a:r>
            <a:r>
              <a:rPr lang="en-US" altLang="zh-CN" smtClean="0"/>
              <a:t>buffer header</a:t>
            </a:r>
          </a:p>
          <a:p>
            <a:r>
              <a:rPr lang="zh-CN" altLang="en-US" smtClean="0"/>
              <a:t>根据要寻找的数据块信息构造：</a:t>
            </a:r>
            <a:endParaRPr lang="en-US" altLang="zh-CN" smtClean="0"/>
          </a:p>
          <a:p>
            <a:pPr lvl="1"/>
            <a:r>
              <a:rPr lang="zh-CN" altLang="en-US" smtClean="0"/>
              <a:t>物理地址：</a:t>
            </a:r>
            <a:r>
              <a:rPr lang="en-US" altLang="zh-CN" smtClean="0"/>
              <a:t>DBA</a:t>
            </a:r>
          </a:p>
          <a:p>
            <a:pPr lvl="1"/>
            <a:r>
              <a:rPr lang="zh-CN" altLang="en-US" smtClean="0"/>
              <a:t>数据块</a:t>
            </a:r>
            <a:r>
              <a:rPr lang="en-US" altLang="zh-CN" smtClean="0"/>
              <a:t>Class</a:t>
            </a:r>
          </a:p>
          <a:p>
            <a:pPr lvl="1"/>
            <a:r>
              <a:rPr lang="zh-CN" altLang="en-US" smtClean="0"/>
              <a:t>所属</a:t>
            </a:r>
            <a:r>
              <a:rPr lang="en-US" altLang="zh-CN" err="1" smtClean="0"/>
              <a:t>Obj</a:t>
            </a:r>
            <a:r>
              <a:rPr lang="en-US" altLang="zh-CN" smtClean="0"/>
              <a:t> ID</a:t>
            </a:r>
          </a:p>
          <a:p>
            <a:pPr lvl="1"/>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53</a:t>
            </a:fld>
            <a:endParaRPr lang="en-US" altLang="zh-CN"/>
          </a:p>
        </p:txBody>
      </p:sp>
      <p:sp>
        <p:nvSpPr>
          <p:cNvPr id="6" name="云形 5"/>
          <p:cNvSpPr/>
          <p:nvPr/>
        </p:nvSpPr>
        <p:spPr bwMode="auto">
          <a:xfrm>
            <a:off x="6000760" y="3429000"/>
            <a:ext cx="2143140" cy="1928826"/>
          </a:xfrm>
          <a:prstGeom prst="cloud">
            <a:avLst/>
          </a:prstGeom>
          <a:solidFill>
            <a:srgbClr val="FFC00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b="0" smtClean="0"/>
          </a:p>
        </p:txBody>
      </p:sp>
      <p:sp>
        <p:nvSpPr>
          <p:cNvPr id="7" name="Rectangle 76"/>
          <p:cNvSpPr>
            <a:spLocks noChangeArrowheads="1"/>
          </p:cNvSpPr>
          <p:nvPr/>
        </p:nvSpPr>
        <p:spPr bwMode="blackWhite">
          <a:xfrm>
            <a:off x="6858016" y="3929066"/>
            <a:ext cx="428628" cy="450850"/>
          </a:xfrm>
          <a:prstGeom prst="rect">
            <a:avLst/>
          </a:prstGeom>
          <a:solidFill>
            <a:srgbClr val="FFFF93"/>
          </a:solidFill>
          <a:ln w="28575">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8" name="Rectangle 74"/>
          <p:cNvSpPr>
            <a:spLocks noChangeArrowheads="1"/>
          </p:cNvSpPr>
          <p:nvPr/>
        </p:nvSpPr>
        <p:spPr bwMode="auto">
          <a:xfrm>
            <a:off x="6353198" y="4357694"/>
            <a:ext cx="1504950" cy="677751"/>
          </a:xfrm>
          <a:prstGeom prst="rect">
            <a:avLst/>
          </a:prstGeom>
          <a:noFill/>
          <a:ln w="9525">
            <a:noFill/>
            <a:miter lim="800000"/>
            <a:headEnd/>
            <a:tailEnd/>
          </a:ln>
          <a:effectLst/>
        </p:spPr>
        <p:txBody>
          <a:bodyPr lIns="92075" tIns="46038" rIns="92075" bIns="46038">
            <a:spAutoFit/>
          </a:bodyPr>
          <a:lstStyle/>
          <a:p>
            <a:pPr eaLnBrk="0" hangingPunct="0">
              <a:lnSpc>
                <a:spcPct val="95000"/>
              </a:lnSpc>
              <a:spcBef>
                <a:spcPct val="35000"/>
              </a:spcBef>
              <a:buClrTx/>
              <a:buFontTx/>
              <a:buNone/>
            </a:pPr>
            <a:r>
              <a:rPr lang="en-US" altLang="zh-CN" sz="2000" b="0">
                <a:ea typeface="宋体" charset="-122"/>
              </a:rPr>
              <a:t>Buffer descriptor</a:t>
            </a:r>
          </a:p>
        </p:txBody>
      </p:sp>
      <p:sp>
        <p:nvSpPr>
          <p:cNvPr id="9" name="Rectangle 69"/>
          <p:cNvSpPr>
            <a:spLocks noChangeArrowheads="1"/>
          </p:cNvSpPr>
          <p:nvPr/>
        </p:nvSpPr>
        <p:spPr bwMode="auto">
          <a:xfrm>
            <a:off x="6572264" y="5500702"/>
            <a:ext cx="1071570"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PGA</a:t>
            </a:r>
            <a:endParaRPr lang="en-US" altLang="zh-CN" sz="2000" b="0">
              <a:ea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chemeClr val="tx1"/>
                </a:solidFill>
              </a:rPr>
              <a:t>Buffer Header</a:t>
            </a:r>
            <a:endParaRPr lang="zh-CN" altLang="en-US">
              <a:solidFill>
                <a:schemeClr val="tx1"/>
              </a:solidFill>
            </a:endParaRPr>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solidFill>
                <a:schemeClr val="tx1"/>
              </a:solidFill>
            </a:endParaRP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solidFill>
                  <a:schemeClr val="tx1"/>
                </a:solidFill>
              </a:rPr>
              <a:pPr/>
              <a:t>54</a:t>
            </a:fld>
            <a:endParaRPr lang="en-US" altLang="zh-CN">
              <a:solidFill>
                <a:schemeClr val="tx1"/>
              </a:solidFill>
            </a:endParaRPr>
          </a:p>
        </p:txBody>
      </p:sp>
      <p:sp>
        <p:nvSpPr>
          <p:cNvPr id="6" name="Rectangle 4"/>
          <p:cNvSpPr>
            <a:spLocks noChangeArrowheads="1"/>
          </p:cNvSpPr>
          <p:nvPr/>
        </p:nvSpPr>
        <p:spPr bwMode="blackWhite">
          <a:xfrm>
            <a:off x="3048000" y="1514498"/>
            <a:ext cx="2806700" cy="5173662"/>
          </a:xfrm>
          <a:prstGeom prst="rect">
            <a:avLst/>
          </a:prstGeom>
          <a:solidFill>
            <a:srgbClr val="B2B2B2"/>
          </a:solidFill>
          <a:ln w="25400">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effectLst>
                <a:outerShdw blurRad="38100" dist="38100" dir="2700000" algn="tl">
                  <a:srgbClr val="000000"/>
                </a:outerShdw>
              </a:effectLst>
            </a:endParaRPr>
          </a:p>
        </p:txBody>
      </p:sp>
      <p:sp>
        <p:nvSpPr>
          <p:cNvPr id="7" name="Line 5"/>
          <p:cNvSpPr>
            <a:spLocks noChangeShapeType="1"/>
          </p:cNvSpPr>
          <p:nvPr/>
        </p:nvSpPr>
        <p:spPr bwMode="auto">
          <a:xfrm>
            <a:off x="1044575" y="1973285"/>
            <a:ext cx="693738" cy="0"/>
          </a:xfrm>
          <a:prstGeom prst="line">
            <a:avLst/>
          </a:prstGeom>
          <a:noFill/>
          <a:ln w="28575">
            <a:solidFill>
              <a:schemeClr val="tx2"/>
            </a:solidFill>
            <a:round/>
            <a:headEnd type="none" w="sm" len="sm"/>
            <a:tailEnd type="triangle" w="sm" len="sm"/>
          </a:ln>
          <a:effectLst/>
        </p:spPr>
        <p:txBody>
          <a:bodyPr/>
          <a:lstStyle/>
          <a:p>
            <a:endParaRPr lang="zh-CN" altLang="en-US"/>
          </a:p>
        </p:txBody>
      </p:sp>
      <p:sp>
        <p:nvSpPr>
          <p:cNvPr id="8" name="Line 6"/>
          <p:cNvSpPr>
            <a:spLocks noChangeShapeType="1"/>
          </p:cNvSpPr>
          <p:nvPr/>
        </p:nvSpPr>
        <p:spPr bwMode="auto">
          <a:xfrm>
            <a:off x="3048000" y="18192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9" name="Rectangle 7"/>
          <p:cNvSpPr>
            <a:spLocks noChangeArrowheads="1"/>
          </p:cNvSpPr>
          <p:nvPr/>
        </p:nvSpPr>
        <p:spPr bwMode="auto">
          <a:xfrm>
            <a:off x="3925888" y="1533548"/>
            <a:ext cx="1070806"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LRU chain</a:t>
            </a:r>
          </a:p>
        </p:txBody>
      </p:sp>
      <p:sp>
        <p:nvSpPr>
          <p:cNvPr id="10" name="Line 8"/>
          <p:cNvSpPr>
            <a:spLocks noChangeShapeType="1"/>
          </p:cNvSpPr>
          <p:nvPr/>
        </p:nvSpPr>
        <p:spPr bwMode="auto">
          <a:xfrm>
            <a:off x="5397500" y="1698648"/>
            <a:ext cx="790575" cy="0"/>
          </a:xfrm>
          <a:prstGeom prst="line">
            <a:avLst/>
          </a:prstGeom>
          <a:noFill/>
          <a:ln w="28575">
            <a:solidFill>
              <a:schemeClr val="tx1"/>
            </a:solidFill>
            <a:round/>
            <a:headEnd type="oval" w="med" len="med"/>
            <a:tailEnd type="triangle" w="sm" len="sm"/>
          </a:ln>
          <a:effectLst/>
        </p:spPr>
        <p:txBody>
          <a:bodyPr/>
          <a:lstStyle/>
          <a:p>
            <a:endParaRPr lang="zh-CN" altLang="en-US"/>
          </a:p>
        </p:txBody>
      </p:sp>
      <p:sp>
        <p:nvSpPr>
          <p:cNvPr id="11" name="Rectangle 9"/>
          <p:cNvSpPr>
            <a:spLocks noChangeArrowheads="1"/>
          </p:cNvSpPr>
          <p:nvPr/>
        </p:nvSpPr>
        <p:spPr bwMode="auto">
          <a:xfrm>
            <a:off x="3890963" y="1838348"/>
            <a:ext cx="1139735"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Hash chain</a:t>
            </a:r>
          </a:p>
        </p:txBody>
      </p:sp>
      <p:sp>
        <p:nvSpPr>
          <p:cNvPr id="12" name="Rectangle 10"/>
          <p:cNvSpPr>
            <a:spLocks noChangeArrowheads="1"/>
          </p:cNvSpPr>
          <p:nvPr/>
        </p:nvSpPr>
        <p:spPr bwMode="auto">
          <a:xfrm>
            <a:off x="3965575" y="2143148"/>
            <a:ext cx="992259"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Users list</a:t>
            </a:r>
          </a:p>
        </p:txBody>
      </p:sp>
      <p:sp>
        <p:nvSpPr>
          <p:cNvPr id="13" name="Line 11"/>
          <p:cNvSpPr>
            <a:spLocks noChangeShapeType="1"/>
          </p:cNvSpPr>
          <p:nvPr/>
        </p:nvSpPr>
        <p:spPr bwMode="auto">
          <a:xfrm>
            <a:off x="5397500" y="2238398"/>
            <a:ext cx="790575" cy="0"/>
          </a:xfrm>
          <a:prstGeom prst="line">
            <a:avLst/>
          </a:prstGeom>
          <a:noFill/>
          <a:ln w="28575">
            <a:solidFill>
              <a:schemeClr val="tx1"/>
            </a:solidFill>
            <a:round/>
            <a:headEnd type="oval" w="med" len="med"/>
            <a:tailEnd type="triangle" w="sm" len="sm"/>
          </a:ln>
          <a:effectLst/>
        </p:spPr>
        <p:txBody>
          <a:bodyPr/>
          <a:lstStyle/>
          <a:p>
            <a:endParaRPr lang="zh-CN" altLang="en-US"/>
          </a:p>
        </p:txBody>
      </p:sp>
      <p:sp>
        <p:nvSpPr>
          <p:cNvPr id="14" name="Rectangle 12"/>
          <p:cNvSpPr>
            <a:spLocks noChangeArrowheads="1"/>
          </p:cNvSpPr>
          <p:nvPr/>
        </p:nvSpPr>
        <p:spPr bwMode="blackWhite">
          <a:xfrm>
            <a:off x="6200775" y="2105048"/>
            <a:ext cx="947738" cy="365125"/>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latin typeface="Courier New" pitchFamily="49" charset="0"/>
                <a:ea typeface="宋体" charset="-122"/>
              </a:rPr>
              <a:t>pid 4</a:t>
            </a:r>
          </a:p>
        </p:txBody>
      </p:sp>
      <p:sp>
        <p:nvSpPr>
          <p:cNvPr id="15" name="Rectangle 13"/>
          <p:cNvSpPr>
            <a:spLocks noChangeArrowheads="1"/>
          </p:cNvSpPr>
          <p:nvPr/>
        </p:nvSpPr>
        <p:spPr bwMode="blackWhite">
          <a:xfrm>
            <a:off x="7827963" y="2117748"/>
            <a:ext cx="947737" cy="354012"/>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latin typeface="Courier New" pitchFamily="49" charset="0"/>
                <a:ea typeface="宋体" charset="-122"/>
              </a:rPr>
              <a:t>pid 9</a:t>
            </a:r>
          </a:p>
        </p:txBody>
      </p:sp>
      <p:sp>
        <p:nvSpPr>
          <p:cNvPr id="16" name="Rectangle 14"/>
          <p:cNvSpPr>
            <a:spLocks noChangeArrowheads="1"/>
          </p:cNvSpPr>
          <p:nvPr/>
        </p:nvSpPr>
        <p:spPr bwMode="auto">
          <a:xfrm>
            <a:off x="3890963" y="2447948"/>
            <a:ext cx="1134670"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Waiters list</a:t>
            </a:r>
          </a:p>
        </p:txBody>
      </p:sp>
      <p:sp>
        <p:nvSpPr>
          <p:cNvPr id="17" name="Rectangle 15"/>
          <p:cNvSpPr>
            <a:spLocks noChangeArrowheads="1"/>
          </p:cNvSpPr>
          <p:nvPr/>
        </p:nvSpPr>
        <p:spPr bwMode="auto">
          <a:xfrm>
            <a:off x="4125913" y="2752748"/>
            <a:ext cx="652423"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Flags</a:t>
            </a:r>
          </a:p>
        </p:txBody>
      </p:sp>
      <p:sp>
        <p:nvSpPr>
          <p:cNvPr id="18" name="Line 16"/>
          <p:cNvSpPr>
            <a:spLocks noChangeShapeType="1"/>
          </p:cNvSpPr>
          <p:nvPr/>
        </p:nvSpPr>
        <p:spPr bwMode="auto">
          <a:xfrm>
            <a:off x="4457700" y="2911498"/>
            <a:ext cx="0" cy="258762"/>
          </a:xfrm>
          <a:prstGeom prst="line">
            <a:avLst/>
          </a:prstGeom>
          <a:noFill/>
          <a:ln w="9525">
            <a:noFill/>
            <a:round/>
            <a:headEnd type="none" w="sm" len="sm"/>
            <a:tailEnd type="none" w="sm" len="sm"/>
          </a:ln>
          <a:effectLst/>
        </p:spPr>
        <p:txBody>
          <a:bodyPr/>
          <a:lstStyle/>
          <a:p>
            <a:endParaRPr lang="zh-CN" altLang="en-US"/>
          </a:p>
        </p:txBody>
      </p:sp>
      <p:grpSp>
        <p:nvGrpSpPr>
          <p:cNvPr id="19" name="Group 17"/>
          <p:cNvGrpSpPr>
            <a:grpSpLocks/>
          </p:cNvGrpSpPr>
          <p:nvPr/>
        </p:nvGrpSpPr>
        <p:grpSpPr bwMode="auto">
          <a:xfrm>
            <a:off x="3198812" y="3362348"/>
            <a:ext cx="2524124" cy="307975"/>
            <a:chOff x="2015" y="1857"/>
            <a:chExt cx="1590" cy="194"/>
          </a:xfrm>
        </p:grpSpPr>
        <p:sp>
          <p:nvSpPr>
            <p:cNvPr id="20" name="Rectangle 18"/>
            <p:cNvSpPr>
              <a:spLocks noChangeArrowheads="1"/>
            </p:cNvSpPr>
            <p:nvPr/>
          </p:nvSpPr>
          <p:spPr bwMode="auto">
            <a:xfrm>
              <a:off x="2015" y="1857"/>
              <a:ext cx="399"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Obj #</a:t>
              </a:r>
            </a:p>
          </p:txBody>
        </p:sp>
        <p:sp>
          <p:nvSpPr>
            <p:cNvPr id="21" name="Rectangle 19"/>
            <p:cNvSpPr>
              <a:spLocks noChangeArrowheads="1"/>
            </p:cNvSpPr>
            <p:nvPr/>
          </p:nvSpPr>
          <p:spPr bwMode="auto">
            <a:xfrm>
              <a:off x="3187" y="1857"/>
              <a:ext cx="418"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Class</a:t>
              </a:r>
            </a:p>
          </p:txBody>
        </p:sp>
      </p:grpSp>
      <p:sp>
        <p:nvSpPr>
          <p:cNvPr id="22" name="Rectangle 20"/>
          <p:cNvSpPr>
            <a:spLocks noChangeArrowheads="1"/>
          </p:cNvSpPr>
          <p:nvPr/>
        </p:nvSpPr>
        <p:spPr bwMode="auto">
          <a:xfrm>
            <a:off x="3124200" y="3971948"/>
            <a:ext cx="2667000"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a:ea typeface="宋体" charset="-122"/>
              </a:rPr>
              <a:t>Buffer state</a:t>
            </a:r>
          </a:p>
        </p:txBody>
      </p:sp>
      <p:grpSp>
        <p:nvGrpSpPr>
          <p:cNvPr id="23" name="Group 21"/>
          <p:cNvGrpSpPr>
            <a:grpSpLocks/>
          </p:cNvGrpSpPr>
          <p:nvPr/>
        </p:nvGrpSpPr>
        <p:grpSpPr bwMode="auto">
          <a:xfrm>
            <a:off x="3213101" y="4276748"/>
            <a:ext cx="2493963" cy="307975"/>
            <a:chOff x="2024" y="2433"/>
            <a:chExt cx="1571" cy="194"/>
          </a:xfrm>
        </p:grpSpPr>
        <p:sp>
          <p:nvSpPr>
            <p:cNvPr id="24" name="Rectangle 22"/>
            <p:cNvSpPr>
              <a:spLocks noChangeArrowheads="1"/>
            </p:cNvSpPr>
            <p:nvPr/>
          </p:nvSpPr>
          <p:spPr bwMode="auto">
            <a:xfrm>
              <a:off x="2024" y="2433"/>
              <a:ext cx="506"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CR env</a:t>
              </a:r>
            </a:p>
          </p:txBody>
        </p:sp>
        <p:sp>
          <p:nvSpPr>
            <p:cNvPr id="25" name="Rectangle 23"/>
            <p:cNvSpPr>
              <a:spLocks noChangeArrowheads="1"/>
            </p:cNvSpPr>
            <p:nvPr/>
          </p:nvSpPr>
          <p:spPr bwMode="auto">
            <a:xfrm>
              <a:off x="3184" y="2433"/>
              <a:ext cx="411"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Mode</a:t>
              </a:r>
            </a:p>
          </p:txBody>
        </p:sp>
      </p:grpSp>
      <p:sp>
        <p:nvSpPr>
          <p:cNvPr id="26" name="Rectangle 24"/>
          <p:cNvSpPr>
            <a:spLocks noChangeArrowheads="1"/>
          </p:cNvSpPr>
          <p:nvPr/>
        </p:nvSpPr>
        <p:spPr bwMode="auto">
          <a:xfrm>
            <a:off x="3079750" y="5191148"/>
            <a:ext cx="2774542"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RBAs (low, high and recovery)</a:t>
            </a:r>
          </a:p>
        </p:txBody>
      </p:sp>
      <p:sp>
        <p:nvSpPr>
          <p:cNvPr id="27" name="Line 25"/>
          <p:cNvSpPr>
            <a:spLocks noChangeShapeType="1"/>
          </p:cNvSpPr>
          <p:nvPr/>
        </p:nvSpPr>
        <p:spPr bwMode="auto">
          <a:xfrm>
            <a:off x="4457700" y="4322785"/>
            <a:ext cx="0" cy="258763"/>
          </a:xfrm>
          <a:prstGeom prst="line">
            <a:avLst/>
          </a:prstGeom>
          <a:noFill/>
          <a:ln w="9525">
            <a:noFill/>
            <a:round/>
            <a:headEnd type="none" w="sm" len="sm"/>
            <a:tailEnd type="none" w="sm" len="sm"/>
          </a:ln>
          <a:effectLst/>
        </p:spPr>
        <p:txBody>
          <a:bodyPr/>
          <a:lstStyle/>
          <a:p>
            <a:endParaRPr lang="zh-CN" altLang="en-US"/>
          </a:p>
        </p:txBody>
      </p:sp>
      <p:sp>
        <p:nvSpPr>
          <p:cNvPr id="28" name="Line 26"/>
          <p:cNvSpPr>
            <a:spLocks noChangeShapeType="1"/>
          </p:cNvSpPr>
          <p:nvPr/>
        </p:nvSpPr>
        <p:spPr bwMode="auto">
          <a:xfrm>
            <a:off x="4457700" y="4313260"/>
            <a:ext cx="0" cy="258763"/>
          </a:xfrm>
          <a:prstGeom prst="line">
            <a:avLst/>
          </a:prstGeom>
          <a:noFill/>
          <a:ln w="9525">
            <a:noFill/>
            <a:round/>
            <a:headEnd type="none" w="sm" len="sm"/>
            <a:tailEnd type="none" w="sm" len="sm"/>
          </a:ln>
          <a:effectLst/>
        </p:spPr>
        <p:txBody>
          <a:bodyPr/>
          <a:lstStyle/>
          <a:p>
            <a:endParaRPr lang="zh-CN" altLang="en-US"/>
          </a:p>
        </p:txBody>
      </p:sp>
      <p:sp>
        <p:nvSpPr>
          <p:cNvPr id="29" name="Rectangle 27"/>
          <p:cNvSpPr>
            <a:spLocks noChangeArrowheads="1"/>
          </p:cNvSpPr>
          <p:nvPr/>
        </p:nvSpPr>
        <p:spPr bwMode="auto">
          <a:xfrm>
            <a:off x="3797300" y="5495948"/>
            <a:ext cx="1320800"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err="1" smtClean="0">
                <a:ea typeface="宋体" charset="-122"/>
              </a:rPr>
              <a:t>Chage</a:t>
            </a:r>
            <a:r>
              <a:rPr lang="en-US" altLang="zh-CN" sz="1400" smtClean="0">
                <a:ea typeface="宋体" charset="-122"/>
              </a:rPr>
              <a:t> </a:t>
            </a:r>
            <a:r>
              <a:rPr lang="en-US" altLang="zh-CN" sz="1400">
                <a:ea typeface="宋体" charset="-122"/>
              </a:rPr>
              <a:t>State</a:t>
            </a:r>
          </a:p>
        </p:txBody>
      </p:sp>
      <p:sp>
        <p:nvSpPr>
          <p:cNvPr id="31" name="Rectangle 29"/>
          <p:cNvSpPr>
            <a:spLocks noChangeArrowheads="1"/>
          </p:cNvSpPr>
          <p:nvPr/>
        </p:nvSpPr>
        <p:spPr bwMode="auto">
          <a:xfrm>
            <a:off x="3479800" y="4886348"/>
            <a:ext cx="1955800"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a:ea typeface="宋体" charset="-122"/>
              </a:rPr>
              <a:t>CKPTQ and FQ</a:t>
            </a:r>
          </a:p>
        </p:txBody>
      </p:sp>
      <p:sp>
        <p:nvSpPr>
          <p:cNvPr id="32" name="Rectangle 30"/>
          <p:cNvSpPr>
            <a:spLocks noChangeArrowheads="1"/>
          </p:cNvSpPr>
          <p:nvPr/>
        </p:nvSpPr>
        <p:spPr bwMode="auto">
          <a:xfrm>
            <a:off x="3352800" y="5800748"/>
            <a:ext cx="2209800"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a:ea typeface="宋体" charset="-122"/>
              </a:rPr>
              <a:t>Working set description</a:t>
            </a:r>
          </a:p>
        </p:txBody>
      </p:sp>
      <p:sp>
        <p:nvSpPr>
          <p:cNvPr id="33" name="Line 31"/>
          <p:cNvSpPr>
            <a:spLocks noChangeShapeType="1"/>
          </p:cNvSpPr>
          <p:nvPr/>
        </p:nvSpPr>
        <p:spPr bwMode="auto">
          <a:xfrm>
            <a:off x="4457700" y="2886098"/>
            <a:ext cx="0" cy="258762"/>
          </a:xfrm>
          <a:prstGeom prst="line">
            <a:avLst/>
          </a:prstGeom>
          <a:noFill/>
          <a:ln w="9525">
            <a:noFill/>
            <a:round/>
            <a:headEnd type="none" w="sm" len="sm"/>
            <a:tailEnd type="none" w="sm" len="sm"/>
          </a:ln>
          <a:effectLst/>
        </p:spPr>
        <p:txBody>
          <a:bodyPr/>
          <a:lstStyle/>
          <a:p>
            <a:endParaRPr lang="zh-CN" altLang="en-US"/>
          </a:p>
        </p:txBody>
      </p:sp>
      <p:grpSp>
        <p:nvGrpSpPr>
          <p:cNvPr id="34" name="Group 32"/>
          <p:cNvGrpSpPr>
            <a:grpSpLocks/>
          </p:cNvGrpSpPr>
          <p:nvPr/>
        </p:nvGrpSpPr>
        <p:grpSpPr bwMode="auto">
          <a:xfrm>
            <a:off x="3213100" y="3057548"/>
            <a:ext cx="2495550" cy="307975"/>
            <a:chOff x="2024" y="1665"/>
            <a:chExt cx="1572" cy="194"/>
          </a:xfrm>
        </p:grpSpPr>
        <p:sp>
          <p:nvSpPr>
            <p:cNvPr id="35" name="Rectangle 33"/>
            <p:cNvSpPr>
              <a:spLocks noChangeArrowheads="1"/>
            </p:cNvSpPr>
            <p:nvPr/>
          </p:nvSpPr>
          <p:spPr bwMode="auto">
            <a:xfrm>
              <a:off x="2024" y="1665"/>
              <a:ext cx="375"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TSN </a:t>
              </a:r>
            </a:p>
          </p:txBody>
        </p:sp>
        <p:sp>
          <p:nvSpPr>
            <p:cNvPr id="36" name="Rectangle 34"/>
            <p:cNvSpPr>
              <a:spLocks noChangeArrowheads="1"/>
            </p:cNvSpPr>
            <p:nvPr/>
          </p:nvSpPr>
          <p:spPr bwMode="auto">
            <a:xfrm>
              <a:off x="3152" y="1665"/>
              <a:ext cx="444"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dirty="0">
                  <a:ea typeface="宋体" charset="-122"/>
                </a:rPr>
                <a:t>RDBA</a:t>
              </a:r>
            </a:p>
          </p:txBody>
        </p:sp>
        <p:sp>
          <p:nvSpPr>
            <p:cNvPr id="37" name="Rectangle 35"/>
            <p:cNvSpPr>
              <a:spLocks noChangeArrowheads="1"/>
            </p:cNvSpPr>
            <p:nvPr/>
          </p:nvSpPr>
          <p:spPr bwMode="auto">
            <a:xfrm>
              <a:off x="2662" y="1665"/>
              <a:ext cx="349" cy="194"/>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AFN</a:t>
              </a:r>
            </a:p>
          </p:txBody>
        </p:sp>
      </p:grpSp>
      <p:sp>
        <p:nvSpPr>
          <p:cNvPr id="38" name="Rectangle 36"/>
          <p:cNvSpPr>
            <a:spLocks noChangeArrowheads="1"/>
          </p:cNvSpPr>
          <p:nvPr/>
        </p:nvSpPr>
        <p:spPr bwMode="auto">
          <a:xfrm>
            <a:off x="3511550" y="6105548"/>
            <a:ext cx="1902765"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FOQ (flag on queue)</a:t>
            </a:r>
          </a:p>
        </p:txBody>
      </p:sp>
      <p:sp>
        <p:nvSpPr>
          <p:cNvPr id="39" name="Rectangle 37"/>
          <p:cNvSpPr>
            <a:spLocks noChangeArrowheads="1"/>
          </p:cNvSpPr>
          <p:nvPr/>
        </p:nvSpPr>
        <p:spPr bwMode="auto">
          <a:xfrm>
            <a:off x="661988" y="5545160"/>
            <a:ext cx="2743200" cy="587375"/>
          </a:xfrm>
          <a:prstGeom prst="rect">
            <a:avLst/>
          </a:prstGeom>
          <a:noFill/>
          <a:ln w="9525">
            <a:noFill/>
            <a:miter lim="800000"/>
            <a:headEnd/>
            <a:tailEnd/>
          </a:ln>
          <a:effectLst/>
        </p:spPr>
        <p:txBody>
          <a:bodyPr lIns="92075" tIns="46038" rIns="92075" bIns="46038">
            <a:spAutoFit/>
          </a:bodyPr>
          <a:lstStyle/>
          <a:p>
            <a:pPr algn="l" eaLnBrk="0" hangingPunct="0">
              <a:lnSpc>
                <a:spcPct val="90000"/>
              </a:lnSpc>
              <a:spcBef>
                <a:spcPct val="0"/>
              </a:spcBef>
              <a:buClrTx/>
              <a:buFontTx/>
              <a:buNone/>
            </a:pPr>
            <a:r>
              <a:rPr lang="en-US" altLang="zh-CN">
                <a:ea typeface="宋体" charset="-122"/>
              </a:rPr>
              <a:t>      = 1 : on write list</a:t>
            </a:r>
          </a:p>
          <a:p>
            <a:pPr algn="l" eaLnBrk="0" hangingPunct="0">
              <a:lnSpc>
                <a:spcPct val="90000"/>
              </a:lnSpc>
              <a:spcBef>
                <a:spcPct val="0"/>
              </a:spcBef>
              <a:buClrTx/>
              <a:buFontTx/>
              <a:buNone/>
            </a:pPr>
            <a:r>
              <a:rPr lang="en-US" altLang="zh-CN">
                <a:ea typeface="宋体" charset="-122"/>
              </a:rPr>
              <a:t>      = 2 : on ping list</a:t>
            </a:r>
          </a:p>
        </p:txBody>
      </p:sp>
      <p:sp>
        <p:nvSpPr>
          <p:cNvPr id="40" name="Rectangle 38"/>
          <p:cNvSpPr>
            <a:spLocks noChangeArrowheads="1"/>
          </p:cNvSpPr>
          <p:nvPr/>
        </p:nvSpPr>
        <p:spPr bwMode="blackWhite">
          <a:xfrm>
            <a:off x="6203950" y="1546248"/>
            <a:ext cx="950913" cy="392112"/>
          </a:xfrm>
          <a:prstGeom prst="rect">
            <a:avLst/>
          </a:prstGeom>
          <a:solidFill>
            <a:srgbClr val="99CCFF"/>
          </a:solidFill>
          <a:ln w="25400">
            <a:solidFill>
              <a:schemeClr val="bg2"/>
            </a:solidFill>
            <a:miter lim="800000"/>
            <a:headEnd/>
            <a:tailEnd/>
          </a:ln>
          <a:effectLst/>
        </p:spPr>
        <p:txBody>
          <a:bodyPr lIns="92075" tIns="46038" rIns="92075" bIns="46038"/>
          <a:lstStyle/>
          <a:p>
            <a:pPr eaLnBrk="0" hangingPunct="0">
              <a:spcBef>
                <a:spcPct val="0"/>
              </a:spcBef>
              <a:buClrTx/>
              <a:buFontTx/>
              <a:buNone/>
            </a:pPr>
            <a:r>
              <a:rPr lang="en-US" altLang="zh-CN">
                <a:latin typeface="Courier New" pitchFamily="49" charset="0"/>
                <a:ea typeface="宋体" charset="-122"/>
              </a:rPr>
              <a:t>kcbbh</a:t>
            </a:r>
          </a:p>
        </p:txBody>
      </p:sp>
      <p:sp>
        <p:nvSpPr>
          <p:cNvPr id="41" name="Line 39"/>
          <p:cNvSpPr>
            <a:spLocks noChangeShapeType="1"/>
          </p:cNvSpPr>
          <p:nvPr/>
        </p:nvSpPr>
        <p:spPr bwMode="auto">
          <a:xfrm>
            <a:off x="4457700" y="3865585"/>
            <a:ext cx="0" cy="258763"/>
          </a:xfrm>
          <a:prstGeom prst="line">
            <a:avLst/>
          </a:prstGeom>
          <a:noFill/>
          <a:ln w="9525">
            <a:noFill/>
            <a:round/>
            <a:headEnd type="none" w="sm" len="sm"/>
            <a:tailEnd type="none" w="sm" len="sm"/>
          </a:ln>
          <a:effectLst/>
        </p:spPr>
        <p:txBody>
          <a:bodyPr/>
          <a:lstStyle/>
          <a:p>
            <a:endParaRPr lang="zh-CN" altLang="en-US"/>
          </a:p>
        </p:txBody>
      </p:sp>
      <p:sp>
        <p:nvSpPr>
          <p:cNvPr id="42" name="Rectangle 40"/>
          <p:cNvSpPr>
            <a:spLocks noChangeArrowheads="1"/>
          </p:cNvSpPr>
          <p:nvPr/>
        </p:nvSpPr>
        <p:spPr bwMode="auto">
          <a:xfrm>
            <a:off x="3783013" y="4581548"/>
            <a:ext cx="1349375"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a:ea typeface="宋体" charset="-122"/>
              </a:rPr>
              <a:t>Lock element</a:t>
            </a:r>
          </a:p>
        </p:txBody>
      </p:sp>
      <p:sp>
        <p:nvSpPr>
          <p:cNvPr id="43" name="Line 41"/>
          <p:cNvSpPr>
            <a:spLocks noChangeShapeType="1"/>
          </p:cNvSpPr>
          <p:nvPr/>
        </p:nvSpPr>
        <p:spPr bwMode="auto">
          <a:xfrm>
            <a:off x="4457700" y="3140098"/>
            <a:ext cx="0" cy="258762"/>
          </a:xfrm>
          <a:prstGeom prst="line">
            <a:avLst/>
          </a:prstGeom>
          <a:noFill/>
          <a:ln w="9525">
            <a:noFill/>
            <a:round/>
            <a:headEnd type="none" w="sm" len="sm"/>
            <a:tailEnd type="none" w="sm" len="sm"/>
          </a:ln>
          <a:effectLst/>
        </p:spPr>
        <p:txBody>
          <a:bodyPr/>
          <a:lstStyle/>
          <a:p>
            <a:endParaRPr lang="zh-CN" altLang="en-US"/>
          </a:p>
        </p:txBody>
      </p:sp>
      <p:sp>
        <p:nvSpPr>
          <p:cNvPr id="44" name="Rectangle 42"/>
          <p:cNvSpPr>
            <a:spLocks noChangeArrowheads="1"/>
          </p:cNvSpPr>
          <p:nvPr/>
        </p:nvSpPr>
        <p:spPr bwMode="auto">
          <a:xfrm>
            <a:off x="3738563" y="3667148"/>
            <a:ext cx="1438275" cy="308419"/>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zh-CN" sz="1400" dirty="0">
                <a:ea typeface="宋体" charset="-122"/>
              </a:rPr>
              <a:t>Buffer address</a:t>
            </a:r>
          </a:p>
        </p:txBody>
      </p:sp>
      <p:sp>
        <p:nvSpPr>
          <p:cNvPr id="45" name="Rectangle 43"/>
          <p:cNvSpPr>
            <a:spLocks noChangeArrowheads="1"/>
          </p:cNvSpPr>
          <p:nvPr/>
        </p:nvSpPr>
        <p:spPr bwMode="blackWhite">
          <a:xfrm>
            <a:off x="1765300" y="2409848"/>
            <a:ext cx="912813" cy="37465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latin typeface="Courier New" pitchFamily="49" charset="0"/>
                <a:ea typeface="宋体" charset="-122"/>
              </a:rPr>
              <a:t>pid 7</a:t>
            </a:r>
          </a:p>
        </p:txBody>
      </p:sp>
      <p:sp>
        <p:nvSpPr>
          <p:cNvPr id="46" name="Rectangle 44"/>
          <p:cNvSpPr>
            <a:spLocks noChangeArrowheads="1"/>
          </p:cNvSpPr>
          <p:nvPr/>
        </p:nvSpPr>
        <p:spPr bwMode="blackWhite">
          <a:xfrm>
            <a:off x="1752600" y="1709760"/>
            <a:ext cx="914400" cy="392113"/>
          </a:xfrm>
          <a:prstGeom prst="rect">
            <a:avLst/>
          </a:prstGeom>
          <a:solidFill>
            <a:srgbClr val="99CCFF"/>
          </a:solidFill>
          <a:ln w="25400">
            <a:solidFill>
              <a:schemeClr val="bg2"/>
            </a:solidFill>
            <a:miter lim="800000"/>
            <a:headEnd/>
            <a:tailEnd/>
          </a:ln>
          <a:effectLst/>
        </p:spPr>
        <p:txBody>
          <a:bodyPr lIns="92075" tIns="46038" rIns="92075" bIns="46038"/>
          <a:lstStyle/>
          <a:p>
            <a:pPr eaLnBrk="0" hangingPunct="0">
              <a:spcBef>
                <a:spcPct val="0"/>
              </a:spcBef>
              <a:buClrTx/>
              <a:buFontTx/>
              <a:buNone/>
            </a:pPr>
            <a:r>
              <a:rPr lang="en-US" altLang="zh-CN">
                <a:latin typeface="Courier New" pitchFamily="49" charset="0"/>
                <a:ea typeface="宋体" charset="-122"/>
              </a:rPr>
              <a:t>kcbbh</a:t>
            </a:r>
          </a:p>
        </p:txBody>
      </p:sp>
      <p:sp>
        <p:nvSpPr>
          <p:cNvPr id="67" name="Rectangle 65"/>
          <p:cNvSpPr>
            <a:spLocks noChangeArrowheads="1"/>
          </p:cNvSpPr>
          <p:nvPr/>
        </p:nvSpPr>
        <p:spPr bwMode="auto">
          <a:xfrm>
            <a:off x="6696075" y="2852760"/>
            <a:ext cx="2000250" cy="3667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dirty="0">
                <a:ea typeface="宋体" charset="-122"/>
              </a:rPr>
              <a:t>Buffer Cache</a:t>
            </a:r>
          </a:p>
        </p:txBody>
      </p:sp>
      <p:sp>
        <p:nvSpPr>
          <p:cNvPr id="68" name="Rectangle 66"/>
          <p:cNvSpPr>
            <a:spLocks noChangeArrowheads="1"/>
          </p:cNvSpPr>
          <p:nvPr/>
        </p:nvSpPr>
        <p:spPr bwMode="auto">
          <a:xfrm>
            <a:off x="273029" y="2285992"/>
            <a:ext cx="129857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ltLang="zh-CN">
                <a:ea typeface="宋体" charset="-122"/>
              </a:rPr>
              <a:t>Hash bucket</a:t>
            </a:r>
          </a:p>
        </p:txBody>
      </p:sp>
      <p:sp>
        <p:nvSpPr>
          <p:cNvPr id="69" name="Line 67"/>
          <p:cNvSpPr>
            <a:spLocks noChangeShapeType="1"/>
          </p:cNvSpPr>
          <p:nvPr/>
        </p:nvSpPr>
        <p:spPr bwMode="auto">
          <a:xfrm>
            <a:off x="7162800" y="2243160"/>
            <a:ext cx="654050" cy="0"/>
          </a:xfrm>
          <a:prstGeom prst="line">
            <a:avLst/>
          </a:prstGeom>
          <a:noFill/>
          <a:ln w="28575">
            <a:solidFill>
              <a:schemeClr val="tx1"/>
            </a:solidFill>
            <a:round/>
            <a:headEnd type="triangle" w="sm" len="sm"/>
            <a:tailEnd type="triangle" w="sm" len="sm"/>
          </a:ln>
          <a:effectLst/>
        </p:spPr>
        <p:txBody>
          <a:bodyPr/>
          <a:lstStyle/>
          <a:p>
            <a:endParaRPr lang="zh-CN" altLang="en-US"/>
          </a:p>
        </p:txBody>
      </p:sp>
      <p:sp>
        <p:nvSpPr>
          <p:cNvPr id="70" name="Line 68"/>
          <p:cNvSpPr>
            <a:spLocks noChangeShapeType="1"/>
          </p:cNvSpPr>
          <p:nvPr/>
        </p:nvSpPr>
        <p:spPr bwMode="auto">
          <a:xfrm>
            <a:off x="2735263" y="1706585"/>
            <a:ext cx="790575" cy="0"/>
          </a:xfrm>
          <a:prstGeom prst="line">
            <a:avLst/>
          </a:prstGeom>
          <a:noFill/>
          <a:ln w="28575">
            <a:solidFill>
              <a:schemeClr val="tx1"/>
            </a:solidFill>
            <a:round/>
            <a:headEnd type="triangle" w="sm" len="sm"/>
            <a:tailEnd type="oval" w="med" len="med"/>
          </a:ln>
          <a:effectLst/>
        </p:spPr>
        <p:txBody>
          <a:bodyPr/>
          <a:lstStyle/>
          <a:p>
            <a:endParaRPr lang="zh-CN" altLang="en-US"/>
          </a:p>
        </p:txBody>
      </p:sp>
      <p:sp>
        <p:nvSpPr>
          <p:cNvPr id="71" name="Line 69"/>
          <p:cNvSpPr>
            <a:spLocks noChangeShapeType="1"/>
          </p:cNvSpPr>
          <p:nvPr/>
        </p:nvSpPr>
        <p:spPr bwMode="auto">
          <a:xfrm>
            <a:off x="2735263" y="2005035"/>
            <a:ext cx="790575" cy="0"/>
          </a:xfrm>
          <a:prstGeom prst="line">
            <a:avLst/>
          </a:prstGeom>
          <a:noFill/>
          <a:ln w="28575">
            <a:solidFill>
              <a:schemeClr val="tx1"/>
            </a:solidFill>
            <a:round/>
            <a:headEnd type="triangle" w="sm" len="sm"/>
            <a:tailEnd type="oval" w="med" len="med"/>
          </a:ln>
          <a:effectLst/>
        </p:spPr>
        <p:txBody>
          <a:bodyPr/>
          <a:lstStyle/>
          <a:p>
            <a:endParaRPr lang="zh-CN" altLang="en-US"/>
          </a:p>
        </p:txBody>
      </p:sp>
      <p:sp>
        <p:nvSpPr>
          <p:cNvPr id="72" name="Line 70"/>
          <p:cNvSpPr>
            <a:spLocks noChangeShapeType="1"/>
          </p:cNvSpPr>
          <p:nvPr/>
        </p:nvSpPr>
        <p:spPr bwMode="auto">
          <a:xfrm>
            <a:off x="2735263" y="2579710"/>
            <a:ext cx="790575" cy="0"/>
          </a:xfrm>
          <a:prstGeom prst="line">
            <a:avLst/>
          </a:prstGeom>
          <a:noFill/>
          <a:ln w="28575">
            <a:solidFill>
              <a:schemeClr val="tx1"/>
            </a:solidFill>
            <a:round/>
            <a:headEnd type="triangle" w="sm" len="sm"/>
            <a:tailEnd type="oval" w="med" len="med"/>
          </a:ln>
          <a:effectLst/>
        </p:spPr>
        <p:txBody>
          <a:bodyPr/>
          <a:lstStyle/>
          <a:p>
            <a:endParaRPr lang="zh-CN" altLang="en-US"/>
          </a:p>
        </p:txBody>
      </p:sp>
      <p:sp>
        <p:nvSpPr>
          <p:cNvPr id="73" name="Line 71"/>
          <p:cNvSpPr>
            <a:spLocks noChangeShapeType="1"/>
          </p:cNvSpPr>
          <p:nvPr/>
        </p:nvSpPr>
        <p:spPr bwMode="auto">
          <a:xfrm>
            <a:off x="2735263" y="5018110"/>
            <a:ext cx="790575" cy="0"/>
          </a:xfrm>
          <a:prstGeom prst="line">
            <a:avLst/>
          </a:prstGeom>
          <a:noFill/>
          <a:ln w="28575">
            <a:solidFill>
              <a:schemeClr val="tx1"/>
            </a:solidFill>
            <a:round/>
            <a:headEnd type="triangle" w="sm" len="sm"/>
            <a:tailEnd type="oval" w="med" len="med"/>
          </a:ln>
          <a:effectLst/>
        </p:spPr>
        <p:txBody>
          <a:bodyPr/>
          <a:lstStyle/>
          <a:p>
            <a:endParaRPr lang="zh-CN" altLang="en-US"/>
          </a:p>
        </p:txBody>
      </p:sp>
      <p:sp>
        <p:nvSpPr>
          <p:cNvPr id="74" name="AutoShape 72"/>
          <p:cNvSpPr>
            <a:spLocks noChangeArrowheads="1"/>
          </p:cNvSpPr>
          <p:nvPr/>
        </p:nvSpPr>
        <p:spPr bwMode="blackWhite">
          <a:xfrm rot="10800000" flipH="1" flipV="1">
            <a:off x="500034" y="1785926"/>
            <a:ext cx="714380" cy="428629"/>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effectLst>
                <a:outerShdw blurRad="38100" dist="38100" dir="2700000" algn="tl">
                  <a:srgbClr val="000000"/>
                </a:outerShdw>
              </a:effectLst>
            </a:endParaRPr>
          </a:p>
        </p:txBody>
      </p:sp>
      <p:sp>
        <p:nvSpPr>
          <p:cNvPr id="75" name="Rectangle 73"/>
          <p:cNvSpPr>
            <a:spLocks noChangeArrowheads="1"/>
          </p:cNvSpPr>
          <p:nvPr/>
        </p:nvSpPr>
        <p:spPr bwMode="auto">
          <a:xfrm>
            <a:off x="190500" y="5507060"/>
            <a:ext cx="1298575"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ltLang="zh-CN">
                <a:ea typeface="宋体" charset="-122"/>
              </a:rPr>
              <a:t>foq</a:t>
            </a:r>
          </a:p>
        </p:txBody>
      </p:sp>
      <p:sp>
        <p:nvSpPr>
          <p:cNvPr id="76" name="Rectangle 74"/>
          <p:cNvSpPr>
            <a:spLocks noChangeArrowheads="1"/>
          </p:cNvSpPr>
          <p:nvPr/>
        </p:nvSpPr>
        <p:spPr bwMode="auto">
          <a:xfrm>
            <a:off x="3165475" y="6410348"/>
            <a:ext cx="2598467" cy="308419"/>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altLang="zh-CN" sz="1400">
                <a:ea typeface="宋体" charset="-122"/>
              </a:rPr>
              <a:t>Stats (touch count and time)</a:t>
            </a:r>
          </a:p>
        </p:txBody>
      </p:sp>
      <p:sp>
        <p:nvSpPr>
          <p:cNvPr id="77" name="Line 75"/>
          <p:cNvSpPr>
            <a:spLocks noChangeShapeType="1"/>
          </p:cNvSpPr>
          <p:nvPr/>
        </p:nvSpPr>
        <p:spPr bwMode="auto">
          <a:xfrm>
            <a:off x="3048000" y="21240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78" name="Line 76"/>
          <p:cNvSpPr>
            <a:spLocks noChangeShapeType="1"/>
          </p:cNvSpPr>
          <p:nvPr/>
        </p:nvSpPr>
        <p:spPr bwMode="auto">
          <a:xfrm>
            <a:off x="3048000" y="24288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79" name="Line 77"/>
          <p:cNvSpPr>
            <a:spLocks noChangeShapeType="1"/>
          </p:cNvSpPr>
          <p:nvPr/>
        </p:nvSpPr>
        <p:spPr bwMode="auto">
          <a:xfrm>
            <a:off x="3048000" y="27336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0" name="Line 78"/>
          <p:cNvSpPr>
            <a:spLocks noChangeShapeType="1"/>
          </p:cNvSpPr>
          <p:nvPr/>
        </p:nvSpPr>
        <p:spPr bwMode="auto">
          <a:xfrm>
            <a:off x="3048000" y="30384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1" name="Line 79"/>
          <p:cNvSpPr>
            <a:spLocks noChangeShapeType="1"/>
          </p:cNvSpPr>
          <p:nvPr/>
        </p:nvSpPr>
        <p:spPr bwMode="auto">
          <a:xfrm>
            <a:off x="3048000" y="33432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2" name="Line 80"/>
          <p:cNvSpPr>
            <a:spLocks noChangeShapeType="1"/>
          </p:cNvSpPr>
          <p:nvPr/>
        </p:nvSpPr>
        <p:spPr bwMode="auto">
          <a:xfrm>
            <a:off x="3048000" y="36480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3" name="Line 81"/>
          <p:cNvSpPr>
            <a:spLocks noChangeShapeType="1"/>
          </p:cNvSpPr>
          <p:nvPr/>
        </p:nvSpPr>
        <p:spPr bwMode="auto">
          <a:xfrm>
            <a:off x="3048000" y="39528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4" name="Line 82"/>
          <p:cNvSpPr>
            <a:spLocks noChangeShapeType="1"/>
          </p:cNvSpPr>
          <p:nvPr/>
        </p:nvSpPr>
        <p:spPr bwMode="auto">
          <a:xfrm>
            <a:off x="3048000" y="42576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5" name="Line 83"/>
          <p:cNvSpPr>
            <a:spLocks noChangeShapeType="1"/>
          </p:cNvSpPr>
          <p:nvPr/>
        </p:nvSpPr>
        <p:spPr bwMode="auto">
          <a:xfrm>
            <a:off x="3048000" y="45624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6" name="Line 84"/>
          <p:cNvSpPr>
            <a:spLocks noChangeShapeType="1"/>
          </p:cNvSpPr>
          <p:nvPr/>
        </p:nvSpPr>
        <p:spPr bwMode="auto">
          <a:xfrm>
            <a:off x="3048000" y="48672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7" name="Line 85"/>
          <p:cNvSpPr>
            <a:spLocks noChangeShapeType="1"/>
          </p:cNvSpPr>
          <p:nvPr/>
        </p:nvSpPr>
        <p:spPr bwMode="auto">
          <a:xfrm>
            <a:off x="3048000" y="51720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8" name="Line 86"/>
          <p:cNvSpPr>
            <a:spLocks noChangeShapeType="1"/>
          </p:cNvSpPr>
          <p:nvPr/>
        </p:nvSpPr>
        <p:spPr bwMode="auto">
          <a:xfrm>
            <a:off x="3048000" y="54768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89" name="Line 87"/>
          <p:cNvSpPr>
            <a:spLocks noChangeShapeType="1"/>
          </p:cNvSpPr>
          <p:nvPr/>
        </p:nvSpPr>
        <p:spPr bwMode="auto">
          <a:xfrm>
            <a:off x="3048000" y="57816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90" name="Line 88"/>
          <p:cNvSpPr>
            <a:spLocks noChangeShapeType="1"/>
          </p:cNvSpPr>
          <p:nvPr/>
        </p:nvSpPr>
        <p:spPr bwMode="auto">
          <a:xfrm>
            <a:off x="3048000" y="60864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sp>
        <p:nvSpPr>
          <p:cNvPr id="91" name="Line 89"/>
          <p:cNvSpPr>
            <a:spLocks noChangeShapeType="1"/>
          </p:cNvSpPr>
          <p:nvPr/>
        </p:nvSpPr>
        <p:spPr bwMode="auto">
          <a:xfrm>
            <a:off x="3048000" y="6391298"/>
            <a:ext cx="2819400" cy="0"/>
          </a:xfrm>
          <a:prstGeom prst="line">
            <a:avLst/>
          </a:prstGeom>
          <a:noFill/>
          <a:ln w="25400">
            <a:solidFill>
              <a:schemeClr val="bg2"/>
            </a:solidFill>
            <a:round/>
            <a:headEnd type="none" w="sm" len="sm"/>
            <a:tailEnd type="none" w="sm" len="sm"/>
          </a:ln>
          <a:effectLst/>
        </p:spPr>
        <p:txBody>
          <a:bodyPr/>
          <a:lstStyle/>
          <a:p>
            <a:endParaRPr lang="zh-CN" altLang="en-US"/>
          </a:p>
        </p:txBody>
      </p:sp>
      <p:grpSp>
        <p:nvGrpSpPr>
          <p:cNvPr id="98" name="组合 97"/>
          <p:cNvGrpSpPr/>
          <p:nvPr/>
        </p:nvGrpSpPr>
        <p:grpSpPr>
          <a:xfrm>
            <a:off x="6429324" y="4673588"/>
            <a:ext cx="2500394" cy="1541494"/>
            <a:chOff x="6429324" y="4673588"/>
            <a:chExt cx="2500394" cy="1541494"/>
          </a:xfrm>
        </p:grpSpPr>
        <p:sp>
          <p:nvSpPr>
            <p:cNvPr id="30" name="Line 28"/>
            <p:cNvSpPr>
              <a:spLocks noChangeShapeType="1"/>
            </p:cNvSpPr>
            <p:nvPr/>
          </p:nvSpPr>
          <p:spPr bwMode="auto">
            <a:xfrm>
              <a:off x="6800796" y="5334004"/>
              <a:ext cx="790575" cy="0"/>
            </a:xfrm>
            <a:prstGeom prst="line">
              <a:avLst/>
            </a:prstGeom>
            <a:noFill/>
            <a:ln w="28575">
              <a:solidFill>
                <a:schemeClr val="tx1"/>
              </a:solidFill>
              <a:round/>
              <a:headEnd type="oval" w="med" len="med"/>
              <a:tailEnd type="triangle" w="sm" len="sm"/>
            </a:ln>
            <a:effectLst/>
          </p:spPr>
          <p:txBody>
            <a:bodyPr/>
            <a:lstStyle/>
            <a:p>
              <a:endParaRPr lang="zh-CN" altLang="en-US"/>
            </a:p>
          </p:txBody>
        </p:sp>
        <p:sp>
          <p:nvSpPr>
            <p:cNvPr id="92" name="Rectangle 71"/>
            <p:cNvSpPr>
              <a:spLocks noChangeArrowheads="1"/>
            </p:cNvSpPr>
            <p:nvPr/>
          </p:nvSpPr>
          <p:spPr bwMode="blackWhite">
            <a:xfrm>
              <a:off x="6429324" y="4673588"/>
              <a:ext cx="2500362" cy="1541470"/>
            </a:xfrm>
            <a:prstGeom prst="rect">
              <a:avLst/>
            </a:prstGeom>
            <a:solidFill>
              <a:schemeClr val="accent1"/>
            </a:solid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3" name="Rectangle 71"/>
            <p:cNvSpPr>
              <a:spLocks noChangeArrowheads="1"/>
            </p:cNvSpPr>
            <p:nvPr/>
          </p:nvSpPr>
          <p:spPr bwMode="blackWhite">
            <a:xfrm>
              <a:off x="6429356" y="4673588"/>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4" name="Rectangle 71"/>
            <p:cNvSpPr>
              <a:spLocks noChangeArrowheads="1"/>
            </p:cNvSpPr>
            <p:nvPr/>
          </p:nvSpPr>
          <p:spPr bwMode="blackWhite">
            <a:xfrm>
              <a:off x="7286612" y="4673588"/>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5" name="Rectangle 71"/>
            <p:cNvSpPr>
              <a:spLocks noChangeArrowheads="1"/>
            </p:cNvSpPr>
            <p:nvPr/>
          </p:nvSpPr>
          <p:spPr bwMode="blackWhite">
            <a:xfrm>
              <a:off x="8072430" y="4673588"/>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6" name="Rectangle 71"/>
            <p:cNvSpPr>
              <a:spLocks noChangeArrowheads="1"/>
            </p:cNvSpPr>
            <p:nvPr/>
          </p:nvSpPr>
          <p:spPr bwMode="blackWhite">
            <a:xfrm>
              <a:off x="6429324" y="5102216"/>
              <a:ext cx="2500394" cy="327048"/>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97" name="Rectangle 71"/>
            <p:cNvSpPr>
              <a:spLocks noChangeArrowheads="1"/>
            </p:cNvSpPr>
            <p:nvPr/>
          </p:nvSpPr>
          <p:spPr bwMode="blackWhite">
            <a:xfrm>
              <a:off x="6429324" y="5816596"/>
              <a:ext cx="2500394" cy="398486"/>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grpSp>
      <p:sp>
        <p:nvSpPr>
          <p:cNvPr id="66" name="Line 64"/>
          <p:cNvSpPr>
            <a:spLocks noChangeShapeType="1"/>
          </p:cNvSpPr>
          <p:nvPr/>
        </p:nvSpPr>
        <p:spPr bwMode="auto">
          <a:xfrm>
            <a:off x="5791200" y="3767160"/>
            <a:ext cx="1635125" cy="1246188"/>
          </a:xfrm>
          <a:prstGeom prst="line">
            <a:avLst/>
          </a:prstGeom>
          <a:noFill/>
          <a:ln w="25400">
            <a:solidFill>
              <a:schemeClr val="tx1"/>
            </a:solidFill>
            <a:round/>
            <a:headEnd type="oval" w="med" len="med"/>
            <a:tailEnd type="triangle" w="sm" len="sm"/>
          </a:ln>
          <a:effectLst/>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Hash Chains</a:t>
            </a:r>
            <a:r>
              <a:rPr lang="zh-CN" altLang="en-US" smtClean="0"/>
              <a:t>链表</a:t>
            </a:r>
            <a:endParaRPr lang="zh-CN" altLang="en-US"/>
          </a:p>
        </p:txBody>
      </p:sp>
      <p:sp>
        <p:nvSpPr>
          <p:cNvPr id="3" name="内容占位符 2"/>
          <p:cNvSpPr>
            <a:spLocks noGrp="1"/>
          </p:cNvSpPr>
          <p:nvPr>
            <p:ph idx="1"/>
          </p:nvPr>
        </p:nvSpPr>
        <p:spPr/>
        <p:txBody>
          <a:bodyPr/>
          <a:lstStyle/>
          <a:p>
            <a:r>
              <a:rPr lang="zh-CN" altLang="en-US" smtClean="0"/>
              <a:t>组织存放</a:t>
            </a:r>
            <a:r>
              <a:rPr lang="en-US" altLang="zh-CN" smtClean="0"/>
              <a:t>Buffer Header</a:t>
            </a:r>
          </a:p>
          <a:p>
            <a:pPr lvl="1"/>
            <a:r>
              <a:rPr lang="zh-CN" altLang="en-US" smtClean="0"/>
              <a:t>一个</a:t>
            </a:r>
            <a:r>
              <a:rPr lang="en-US" altLang="zh-CN" smtClean="0"/>
              <a:t>hash chain</a:t>
            </a:r>
            <a:r>
              <a:rPr lang="zh-CN" altLang="en-US" smtClean="0"/>
              <a:t>就是一个</a:t>
            </a:r>
            <a:r>
              <a:rPr lang="en-US" altLang="zh-CN" smtClean="0"/>
              <a:t>hash bucket</a:t>
            </a:r>
          </a:p>
          <a:p>
            <a:pPr lvl="2"/>
            <a:r>
              <a:rPr lang="en-US" altLang="zh-CN" smtClean="0"/>
              <a:t>_</a:t>
            </a:r>
            <a:r>
              <a:rPr lang="en-US" altLang="zh-CN" err="1" smtClean="0"/>
              <a:t>db_block_hash_buckets</a:t>
            </a:r>
            <a:r>
              <a:rPr lang="en-US" altLang="zh-CN" smtClean="0"/>
              <a:t> </a:t>
            </a:r>
          </a:p>
          <a:p>
            <a:r>
              <a:rPr lang="zh-CN" altLang="en-US" smtClean="0"/>
              <a:t>寻找</a:t>
            </a:r>
            <a:r>
              <a:rPr lang="en-US" altLang="zh-CN" smtClean="0"/>
              <a:t>buffer header</a:t>
            </a:r>
          </a:p>
          <a:p>
            <a:pPr lvl="1"/>
            <a:r>
              <a:rPr lang="en-US" altLang="zh-CN" smtClean="0"/>
              <a:t>Hash(</a:t>
            </a:r>
            <a:r>
              <a:rPr lang="en-US" altLang="zh-CN" err="1" smtClean="0"/>
              <a:t>DBA,Class</a:t>
            </a:r>
            <a:r>
              <a:rPr lang="en-US" altLang="zh-CN" smtClean="0"/>
              <a:t>)-&gt; Hash Chain</a:t>
            </a:r>
          </a:p>
          <a:p>
            <a:pPr lvl="1"/>
            <a:r>
              <a:rPr lang="zh-CN" altLang="en-US" smtClean="0"/>
              <a:t>获取</a:t>
            </a:r>
            <a:r>
              <a:rPr lang="en-US" altLang="zh-CN" smtClean="0"/>
              <a:t>CBC Latch</a:t>
            </a:r>
          </a:p>
          <a:p>
            <a:pPr lvl="1"/>
            <a:r>
              <a:rPr lang="zh-CN" altLang="en-US" smtClean="0"/>
              <a:t>扫描</a:t>
            </a:r>
            <a:r>
              <a:rPr lang="en-US" altLang="zh-CN" smtClean="0"/>
              <a:t>Hash Chain</a:t>
            </a:r>
          </a:p>
          <a:p>
            <a:pPr lvl="1"/>
            <a:endParaRPr lang="en-US" altLang="zh-CN" smtClean="0"/>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55</a:t>
            </a:fld>
            <a:endParaRPr lang="en-US" altLang="zh-CN"/>
          </a:p>
        </p:txBody>
      </p:sp>
      <p:cxnSp>
        <p:nvCxnSpPr>
          <p:cNvPr id="19" name="形状 17"/>
          <p:cNvCxnSpPr>
            <a:endCxn id="27" idx="1"/>
          </p:cNvCxnSpPr>
          <p:nvPr/>
        </p:nvCxnSpPr>
        <p:spPr bwMode="auto">
          <a:xfrm>
            <a:off x="4214810" y="5357826"/>
            <a:ext cx="714380" cy="14749"/>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grpSp>
        <p:nvGrpSpPr>
          <p:cNvPr id="79" name="组合 78"/>
          <p:cNvGrpSpPr/>
          <p:nvPr/>
        </p:nvGrpSpPr>
        <p:grpSpPr>
          <a:xfrm>
            <a:off x="4929190" y="4357694"/>
            <a:ext cx="3929090" cy="1857388"/>
            <a:chOff x="3929090" y="3891156"/>
            <a:chExt cx="4972100" cy="1965148"/>
          </a:xfrm>
        </p:grpSpPr>
        <p:grpSp>
          <p:nvGrpSpPr>
            <p:cNvPr id="13" name="组合 99"/>
            <p:cNvGrpSpPr/>
            <p:nvPr/>
          </p:nvGrpSpPr>
          <p:grpSpPr>
            <a:xfrm>
              <a:off x="4714908" y="4337059"/>
              <a:ext cx="3929090" cy="1449395"/>
              <a:chOff x="3786182" y="1909755"/>
              <a:chExt cx="3929090" cy="1449395"/>
            </a:xfrm>
          </p:grpSpPr>
          <p:sp>
            <p:nvSpPr>
              <p:cNvPr id="59"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62" name="AutoShape 49"/>
              <p:cNvSpPr>
                <a:spLocks noChangeArrowheads="1"/>
              </p:cNvSpPr>
              <p:nvPr/>
            </p:nvSpPr>
            <p:spPr bwMode="blackWhite">
              <a:xfrm>
                <a:off x="4643438" y="193039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4"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5"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66"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7"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68"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69"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70" name="AutoShape 49"/>
              <p:cNvSpPr>
                <a:spLocks noChangeArrowheads="1"/>
              </p:cNvSpPr>
              <p:nvPr/>
            </p:nvSpPr>
            <p:spPr bwMode="blackWhite">
              <a:xfrm>
                <a:off x="4643438" y="2430456"/>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71" name="AutoShape 49"/>
              <p:cNvSpPr>
                <a:spLocks noChangeArrowheads="1"/>
              </p:cNvSpPr>
              <p:nvPr/>
            </p:nvSpPr>
            <p:spPr bwMode="blackWhite">
              <a:xfrm>
                <a:off x="4643438" y="300196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grpSp>
        <p:grpSp>
          <p:nvGrpSpPr>
            <p:cNvPr id="14" name="组合 100"/>
            <p:cNvGrpSpPr/>
            <p:nvPr/>
          </p:nvGrpSpPr>
          <p:grpSpPr>
            <a:xfrm>
              <a:off x="4714908" y="4856172"/>
              <a:ext cx="3929090" cy="428628"/>
              <a:chOff x="3786182" y="1909755"/>
              <a:chExt cx="3929090" cy="428628"/>
            </a:xfrm>
          </p:grpSpPr>
          <p:sp>
            <p:nvSpPr>
              <p:cNvPr id="49"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53"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4"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55"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6"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57"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8"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grpSp>
        <p:grpSp>
          <p:nvGrpSpPr>
            <p:cNvPr id="15" name="组合 112"/>
            <p:cNvGrpSpPr/>
            <p:nvPr/>
          </p:nvGrpSpPr>
          <p:grpSpPr>
            <a:xfrm>
              <a:off x="4714908" y="5427676"/>
              <a:ext cx="3929090" cy="428628"/>
              <a:chOff x="3786182" y="1909755"/>
              <a:chExt cx="3929090" cy="428628"/>
            </a:xfrm>
          </p:grpSpPr>
          <p:sp>
            <p:nvSpPr>
              <p:cNvPr id="39"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4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4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43"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44"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45"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46"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sp>
            <p:nvSpPr>
              <p:cNvPr id="47"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48"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600"/>
              </a:p>
            </p:txBody>
          </p:sp>
        </p:grpSp>
        <p:sp>
          <p:nvSpPr>
            <p:cNvPr id="23" name="Rectangle 70"/>
            <p:cNvSpPr>
              <a:spLocks noChangeArrowheads="1"/>
            </p:cNvSpPr>
            <p:nvPr/>
          </p:nvSpPr>
          <p:spPr bwMode="auto">
            <a:xfrm>
              <a:off x="5963131" y="3891156"/>
              <a:ext cx="2938059" cy="391439"/>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buffer chain</a:t>
              </a:r>
              <a:endParaRPr lang="en-US" altLang="zh-CN" b="0">
                <a:ea typeface="宋体" charset="-122"/>
              </a:endParaRPr>
            </a:p>
          </p:txBody>
        </p:sp>
        <p:sp>
          <p:nvSpPr>
            <p:cNvPr id="27" name="五边形 26"/>
            <p:cNvSpPr/>
            <p:nvPr/>
          </p:nvSpPr>
          <p:spPr bwMode="auto">
            <a:xfrm>
              <a:off x="3929090" y="4643446"/>
              <a:ext cx="285752" cy="642942"/>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softEdge"/>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b="0" smtClean="0"/>
            </a:p>
          </p:txBody>
        </p:sp>
        <p:cxnSp>
          <p:nvCxnSpPr>
            <p:cNvPr id="28" name="肘形连接符 27"/>
            <p:cNvCxnSpPr>
              <a:stCxn id="27" idx="3"/>
            </p:cNvCxnSpPr>
            <p:nvPr/>
          </p:nvCxnSpPr>
          <p:spPr bwMode="auto">
            <a:xfrm>
              <a:off x="4214842" y="4964917"/>
              <a:ext cx="714380" cy="67866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9" name="肘形连接符 28"/>
            <p:cNvCxnSpPr>
              <a:stCxn id="27" idx="3"/>
            </p:cNvCxnSpPr>
            <p:nvPr/>
          </p:nvCxnSpPr>
          <p:spPr bwMode="auto">
            <a:xfrm>
              <a:off x="4214842" y="4964917"/>
              <a:ext cx="714380" cy="10715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30" name="肘形连接符 29"/>
            <p:cNvCxnSpPr>
              <a:stCxn id="27" idx="3"/>
            </p:cNvCxnSpPr>
            <p:nvPr/>
          </p:nvCxnSpPr>
          <p:spPr bwMode="auto">
            <a:xfrm flipV="1">
              <a:off x="4214842" y="4572008"/>
              <a:ext cx="785818" cy="392909"/>
            </a:xfrm>
            <a:prstGeom prst="bentConnector3">
              <a:avLst>
                <a:gd name="adj1" fmla="val 44370"/>
              </a:avLst>
            </a:prstGeom>
            <a:solidFill>
              <a:schemeClr val="accent1"/>
            </a:solidFill>
            <a:ln w="9525" cap="flat" cmpd="sng" algn="ctr">
              <a:solidFill>
                <a:schemeClr val="tx1"/>
              </a:solidFill>
              <a:prstDash val="solid"/>
              <a:round/>
              <a:headEnd type="none" w="med" len="med"/>
              <a:tailEnd type="arrow"/>
            </a:ln>
            <a:effectLst/>
          </p:spPr>
        </p:cxnSp>
      </p:grpSp>
      <p:sp>
        <p:nvSpPr>
          <p:cNvPr id="31" name="Rectangle 69"/>
          <p:cNvSpPr>
            <a:spLocks noChangeArrowheads="1"/>
          </p:cNvSpPr>
          <p:nvPr/>
        </p:nvSpPr>
        <p:spPr bwMode="auto">
          <a:xfrm>
            <a:off x="4000496" y="5715016"/>
            <a:ext cx="1500198" cy="400752"/>
          </a:xfrm>
          <a:prstGeom prst="rect">
            <a:avLst/>
          </a:prstGeom>
          <a:noFill/>
          <a:ln w="9525">
            <a:noFill/>
            <a:miter lim="800000"/>
            <a:headEnd/>
            <a:tailEnd/>
          </a:ln>
          <a:effectLst/>
        </p:spPr>
        <p:txBody>
          <a:bodyPr wrap="square" lIns="92075" tIns="46038" rIns="92075" bIns="46038">
            <a:spAutoFit/>
          </a:bodyPr>
          <a:lstStyle/>
          <a:p>
            <a:pPr eaLnBrk="0" hangingPunct="0">
              <a:spcBef>
                <a:spcPct val="50000"/>
              </a:spcBef>
              <a:buClrTx/>
              <a:buFontTx/>
              <a:buNone/>
            </a:pPr>
            <a:r>
              <a:rPr lang="en-US" altLang="zh-CN" sz="2000" b="0" smtClean="0">
                <a:ea typeface="宋体" charset="-122"/>
              </a:rPr>
              <a:t>CBC Latch</a:t>
            </a:r>
            <a:endParaRPr lang="en-US" altLang="zh-CN" sz="2000" b="0">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a:t>
            </a:r>
            <a:r>
              <a:rPr lang="en-US" altLang="zh-CN" smtClean="0"/>
              <a:t>buffer header</a:t>
            </a:r>
            <a:r>
              <a:rPr lang="zh-CN" altLang="en-US" smtClean="0"/>
              <a:t>流程</a:t>
            </a:r>
            <a:endParaRPr lang="zh-CN" altLang="en-US"/>
          </a:p>
        </p:txBody>
      </p:sp>
      <p:sp>
        <p:nvSpPr>
          <p:cNvPr id="3" name="内容占位符 2"/>
          <p:cNvSpPr>
            <a:spLocks noGrp="1"/>
          </p:cNvSpPr>
          <p:nvPr>
            <p:ph idx="1"/>
          </p:nvPr>
        </p:nvSpPr>
        <p:spPr/>
        <p:txBody>
          <a:bodyPr>
            <a:noAutofit/>
          </a:bodyPr>
          <a:lstStyle/>
          <a:p>
            <a:pPr lvl="1"/>
            <a:r>
              <a:rPr lang="zh-CN" altLang="en-US" sz="3200" smtClean="0"/>
              <a:t>跳过</a:t>
            </a:r>
            <a:r>
              <a:rPr lang="en-US" altLang="zh-CN" sz="3200" smtClean="0"/>
              <a:t>DBA</a:t>
            </a:r>
            <a:r>
              <a:rPr lang="zh-CN" altLang="en-US" sz="3200" smtClean="0"/>
              <a:t>不符的</a:t>
            </a:r>
            <a:endParaRPr lang="en-US" altLang="zh-CN" sz="3200" smtClean="0"/>
          </a:p>
          <a:p>
            <a:pPr lvl="1"/>
            <a:r>
              <a:rPr lang="zh-CN" altLang="en-US" sz="3200" smtClean="0"/>
              <a:t>跳过状态为</a:t>
            </a:r>
            <a:r>
              <a:rPr lang="en-US" altLang="zh-CN" sz="3200" smtClean="0"/>
              <a:t>CR/Reading</a:t>
            </a:r>
            <a:r>
              <a:rPr lang="zh-CN" altLang="en-US" sz="3200" smtClean="0"/>
              <a:t>的</a:t>
            </a:r>
            <a:endParaRPr lang="en-US" altLang="zh-CN" sz="3200" smtClean="0"/>
          </a:p>
          <a:p>
            <a:pPr lvl="1"/>
            <a:r>
              <a:rPr lang="zh-CN" altLang="en-US" sz="3200" smtClean="0"/>
              <a:t>找到</a:t>
            </a:r>
            <a:r>
              <a:rPr lang="en-US" altLang="zh-CN" sz="3200" smtClean="0"/>
              <a:t>DBA</a:t>
            </a:r>
            <a:r>
              <a:rPr lang="zh-CN" altLang="en-US" sz="3200" smtClean="0"/>
              <a:t>相符的：</a:t>
            </a:r>
            <a:endParaRPr lang="en-US" altLang="zh-CN" sz="3200" smtClean="0"/>
          </a:p>
          <a:p>
            <a:pPr lvl="2"/>
            <a:r>
              <a:rPr lang="zh-CN" altLang="en-US" sz="2800" smtClean="0"/>
              <a:t>锁兼容，返回数据块地址</a:t>
            </a:r>
            <a:endParaRPr lang="en-US" altLang="zh-CN" sz="2800" smtClean="0"/>
          </a:p>
          <a:p>
            <a:pPr lvl="2"/>
            <a:r>
              <a:rPr lang="zh-CN" altLang="en-US" sz="2800" smtClean="0"/>
              <a:t>锁不兼容，构造</a:t>
            </a:r>
            <a:r>
              <a:rPr lang="en-US" altLang="zh-CN" sz="2800" smtClean="0"/>
              <a:t>CR header</a:t>
            </a:r>
            <a:r>
              <a:rPr lang="zh-CN" altLang="en-US" sz="2800" smtClean="0"/>
              <a:t>及数据块</a:t>
            </a:r>
            <a:endParaRPr lang="en-US" altLang="zh-CN" sz="2800" smtClean="0"/>
          </a:p>
          <a:p>
            <a:pPr lvl="3"/>
            <a:r>
              <a:rPr lang="zh-CN" altLang="en-US" sz="2400" smtClean="0"/>
              <a:t>把</a:t>
            </a:r>
            <a:r>
              <a:rPr lang="en-US" altLang="zh-CN" sz="2400" smtClean="0"/>
              <a:t>header</a:t>
            </a:r>
            <a:r>
              <a:rPr lang="zh-CN" altLang="en-US" sz="2400" smtClean="0"/>
              <a:t>挂到</a:t>
            </a:r>
            <a:r>
              <a:rPr lang="en-US" altLang="zh-CN" sz="2400" smtClean="0"/>
              <a:t>Chain</a:t>
            </a:r>
            <a:r>
              <a:rPr lang="zh-CN" altLang="en-US" sz="2400" smtClean="0"/>
              <a:t>上，返回数据块地址</a:t>
            </a:r>
            <a:endParaRPr lang="en-US" altLang="zh-CN" sz="2400" smtClean="0"/>
          </a:p>
          <a:p>
            <a:pPr lvl="1"/>
            <a:r>
              <a:rPr lang="zh-CN" altLang="en-US" sz="3200" smtClean="0"/>
              <a:t>没找到</a:t>
            </a:r>
            <a:r>
              <a:rPr lang="en-US" altLang="zh-CN" sz="3200" smtClean="0"/>
              <a:t>DBA</a:t>
            </a:r>
            <a:r>
              <a:rPr lang="zh-CN" altLang="en-US" sz="3200" smtClean="0"/>
              <a:t>相符的：</a:t>
            </a:r>
            <a:endParaRPr lang="en-US" altLang="zh-CN" sz="3200" smtClean="0"/>
          </a:p>
          <a:p>
            <a:pPr lvl="2"/>
            <a:r>
              <a:rPr lang="zh-CN" altLang="en-US" sz="2800" smtClean="0"/>
              <a:t>从</a:t>
            </a:r>
            <a:r>
              <a:rPr lang="en-US" altLang="zh-CN" sz="2800" err="1" smtClean="0"/>
              <a:t>Datafile</a:t>
            </a:r>
            <a:r>
              <a:rPr lang="zh-CN" altLang="en-US" sz="2800" smtClean="0"/>
              <a:t>读取</a:t>
            </a:r>
            <a:endParaRPr lang="en-US" altLang="zh-CN" sz="2800" smtClean="0"/>
          </a:p>
          <a:p>
            <a:pPr lvl="3"/>
            <a:r>
              <a:rPr lang="zh-CN" altLang="en-US" sz="2400" smtClean="0"/>
              <a:t>创建</a:t>
            </a:r>
            <a:r>
              <a:rPr lang="en-US" altLang="zh-CN" sz="2400" smtClean="0"/>
              <a:t>header</a:t>
            </a:r>
            <a:r>
              <a:rPr lang="zh-CN" altLang="en-US" sz="2400" smtClean="0"/>
              <a:t>，挂到</a:t>
            </a:r>
            <a:r>
              <a:rPr lang="en-US" altLang="zh-CN" sz="2400" smtClean="0"/>
              <a:t>Chain</a:t>
            </a:r>
            <a:r>
              <a:rPr lang="zh-CN" altLang="en-US" sz="2400" smtClean="0"/>
              <a:t>上，返回数据块地址</a:t>
            </a:r>
            <a:endParaRPr lang="en-US" altLang="zh-CN" sz="240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a:t>
            </a:r>
            <a:r>
              <a:rPr lang="zh-CN" altLang="en-US" smtClean="0"/>
              <a:t>的管理</a:t>
            </a:r>
            <a:endParaRPr lang="zh-CN" altLang="en-US"/>
          </a:p>
        </p:txBody>
      </p:sp>
      <p:sp>
        <p:nvSpPr>
          <p:cNvPr id="3" name="内容占位符 2"/>
          <p:cNvSpPr>
            <a:spLocks noGrp="1"/>
          </p:cNvSpPr>
          <p:nvPr>
            <p:ph idx="1"/>
          </p:nvPr>
        </p:nvSpPr>
        <p:spPr/>
        <p:txBody>
          <a:bodyPr>
            <a:normAutofit/>
          </a:bodyPr>
          <a:lstStyle/>
          <a:p>
            <a:r>
              <a:rPr lang="zh-CN" altLang="en-US" sz="2000" dirty="0" smtClean="0"/>
              <a:t>通过</a:t>
            </a:r>
            <a:r>
              <a:rPr lang="en-US" altLang="zh-CN" sz="2000" dirty="0" smtClean="0"/>
              <a:t>LRU</a:t>
            </a:r>
            <a:r>
              <a:rPr lang="zh-CN" altLang="en-US" sz="2000" dirty="0" smtClean="0"/>
              <a:t>（最近最少使用）策略管理</a:t>
            </a:r>
            <a:endParaRPr lang="en-US" altLang="zh-CN" sz="2000" dirty="0" smtClean="0"/>
          </a:p>
          <a:p>
            <a:pPr lvl="1"/>
            <a:r>
              <a:rPr lang="zh-CN" altLang="en-US" sz="1600" dirty="0" smtClean="0"/>
              <a:t>加速</a:t>
            </a:r>
            <a:r>
              <a:rPr lang="en-US" altLang="zh-CN" sz="1600" dirty="0" smtClean="0"/>
              <a:t>free Buffer</a:t>
            </a:r>
          </a:p>
          <a:p>
            <a:r>
              <a:rPr lang="en-US" altLang="zh-CN" sz="2000" dirty="0" smtClean="0"/>
              <a:t>Buffer</a:t>
            </a:r>
            <a:r>
              <a:rPr lang="zh-CN" altLang="en-US" sz="2000" dirty="0" smtClean="0"/>
              <a:t>类型</a:t>
            </a:r>
            <a:endParaRPr lang="en-US" altLang="zh-CN" sz="2000" dirty="0" smtClean="0"/>
          </a:p>
          <a:p>
            <a:pPr lvl="1"/>
            <a:r>
              <a:rPr lang="en-US" altLang="zh-CN" sz="1600" dirty="0" smtClean="0"/>
              <a:t>dirty buffer</a:t>
            </a:r>
            <a:r>
              <a:rPr lang="zh-CN" altLang="en-US" sz="1600" dirty="0" smtClean="0"/>
              <a:t>：修改过的</a:t>
            </a:r>
            <a:r>
              <a:rPr lang="en-US" altLang="zh-CN" sz="1600" dirty="0" smtClean="0"/>
              <a:t>(</a:t>
            </a:r>
            <a:r>
              <a:rPr lang="zh-CN" altLang="en-US" sz="1600" dirty="0" smtClean="0"/>
              <a:t>脏块</a:t>
            </a:r>
            <a:r>
              <a:rPr lang="en-US" altLang="zh-CN" sz="1600" dirty="0" smtClean="0"/>
              <a:t>)</a:t>
            </a:r>
          </a:p>
          <a:p>
            <a:pPr lvl="1"/>
            <a:r>
              <a:rPr lang="en-US" altLang="zh-CN" sz="1600" dirty="0" smtClean="0"/>
              <a:t>free buffer</a:t>
            </a:r>
            <a:r>
              <a:rPr lang="zh-CN" altLang="en-US" sz="1600" dirty="0" smtClean="0"/>
              <a:t>：未用的或未修改过的</a:t>
            </a:r>
            <a:endParaRPr lang="en-US" altLang="zh-CN" sz="1600" dirty="0" smtClean="0"/>
          </a:p>
          <a:p>
            <a:pPr lvl="1"/>
            <a:r>
              <a:rPr lang="en-US" altLang="zh-CN" sz="1600" dirty="0" smtClean="0"/>
              <a:t>ping buffer</a:t>
            </a:r>
            <a:r>
              <a:rPr lang="zh-CN" altLang="en-US" sz="1600" dirty="0" smtClean="0"/>
              <a:t>：当前正在修改</a:t>
            </a:r>
            <a:endParaRPr lang="en-US" altLang="zh-CN" sz="1600"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57</a:t>
            </a:fld>
            <a:endParaRPr lang="en-US" altLang="zh-CN"/>
          </a:p>
        </p:txBody>
      </p:sp>
      <p:sp>
        <p:nvSpPr>
          <p:cNvPr id="78" name="Rectangle 63"/>
          <p:cNvSpPr>
            <a:spLocks noChangeArrowheads="1"/>
          </p:cNvSpPr>
          <p:nvPr/>
        </p:nvSpPr>
        <p:spPr bwMode="blackWhite">
          <a:xfrm>
            <a:off x="6927174" y="2178598"/>
            <a:ext cx="412750" cy="374650"/>
          </a:xfrm>
          <a:prstGeom prst="rect">
            <a:avLst/>
          </a:prstGeom>
          <a:solidFill>
            <a:schemeClr val="tx1">
              <a:lumMod val="85000"/>
              <a:lumOff val="15000"/>
            </a:schemeClr>
          </a:solidFill>
          <a:ln w="25400">
            <a:solidFill>
              <a:schemeClr val="tx1">
                <a:lumMod val="85000"/>
                <a:lumOff val="15000"/>
              </a:schemeClr>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79" name="Rectangle 69"/>
          <p:cNvSpPr>
            <a:spLocks noChangeArrowheads="1"/>
          </p:cNvSpPr>
          <p:nvPr/>
        </p:nvSpPr>
        <p:spPr bwMode="auto">
          <a:xfrm>
            <a:off x="6212794" y="2186535"/>
            <a:ext cx="679450" cy="3667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b="0">
                <a:ea typeface="宋体" charset="-122"/>
              </a:rPr>
              <a:t>LRU</a:t>
            </a:r>
          </a:p>
        </p:txBody>
      </p:sp>
      <p:sp>
        <p:nvSpPr>
          <p:cNvPr id="80" name="Rectangle 70"/>
          <p:cNvSpPr>
            <a:spLocks noChangeArrowheads="1"/>
          </p:cNvSpPr>
          <p:nvPr/>
        </p:nvSpPr>
        <p:spPr bwMode="auto">
          <a:xfrm>
            <a:off x="7390724" y="2186535"/>
            <a:ext cx="914400" cy="3667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b="0">
                <a:ea typeface="宋体" charset="-122"/>
              </a:rPr>
              <a:t>LRUW</a:t>
            </a:r>
          </a:p>
        </p:txBody>
      </p:sp>
      <p:sp>
        <p:nvSpPr>
          <p:cNvPr id="81" name="Rectangle 53"/>
          <p:cNvSpPr>
            <a:spLocks noChangeArrowheads="1"/>
          </p:cNvSpPr>
          <p:nvPr/>
        </p:nvSpPr>
        <p:spPr bwMode="blackWhite">
          <a:xfrm>
            <a:off x="5803224" y="2178598"/>
            <a:ext cx="412750" cy="374650"/>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nvGrpSpPr>
          <p:cNvPr id="82" name="组合 92"/>
          <p:cNvGrpSpPr/>
          <p:nvPr/>
        </p:nvGrpSpPr>
        <p:grpSpPr>
          <a:xfrm>
            <a:off x="5784166" y="4767826"/>
            <a:ext cx="2500394" cy="1541494"/>
            <a:chOff x="6215042" y="4887902"/>
            <a:chExt cx="2500394" cy="1541494"/>
          </a:xfrm>
        </p:grpSpPr>
        <p:sp>
          <p:nvSpPr>
            <p:cNvPr id="83" name="Rectangle 71"/>
            <p:cNvSpPr>
              <a:spLocks noChangeArrowheads="1"/>
            </p:cNvSpPr>
            <p:nvPr/>
          </p:nvSpPr>
          <p:spPr bwMode="blackWhite">
            <a:xfrm>
              <a:off x="6215042" y="4887902"/>
              <a:ext cx="2500362" cy="1541470"/>
            </a:xfrm>
            <a:prstGeom prst="rect">
              <a:avLst/>
            </a:prstGeom>
            <a:solidFill>
              <a:schemeClr val="accent1"/>
            </a:solid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4" name="Rectangle 71"/>
            <p:cNvSpPr>
              <a:spLocks noChangeArrowheads="1"/>
            </p:cNvSpPr>
            <p:nvPr/>
          </p:nvSpPr>
          <p:spPr bwMode="blackWhite">
            <a:xfrm>
              <a:off x="6215074"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5" name="Rectangle 71"/>
            <p:cNvSpPr>
              <a:spLocks noChangeArrowheads="1"/>
            </p:cNvSpPr>
            <p:nvPr/>
          </p:nvSpPr>
          <p:spPr bwMode="blackWhite">
            <a:xfrm>
              <a:off x="7072330"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6" name="Rectangle 71"/>
            <p:cNvSpPr>
              <a:spLocks noChangeArrowheads="1"/>
            </p:cNvSpPr>
            <p:nvPr/>
          </p:nvSpPr>
          <p:spPr bwMode="blackWhite">
            <a:xfrm>
              <a:off x="7858148" y="4887902"/>
              <a:ext cx="428628" cy="1541470"/>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7" name="Rectangle 71"/>
            <p:cNvSpPr>
              <a:spLocks noChangeArrowheads="1"/>
            </p:cNvSpPr>
            <p:nvPr/>
          </p:nvSpPr>
          <p:spPr bwMode="blackWhite">
            <a:xfrm>
              <a:off x="6215042" y="5316530"/>
              <a:ext cx="2500394" cy="327048"/>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sp>
          <p:nvSpPr>
            <p:cNvPr id="88" name="Rectangle 71"/>
            <p:cNvSpPr>
              <a:spLocks noChangeArrowheads="1"/>
            </p:cNvSpPr>
            <p:nvPr/>
          </p:nvSpPr>
          <p:spPr bwMode="blackWhite">
            <a:xfrm>
              <a:off x="6215042" y="6030910"/>
              <a:ext cx="2500394" cy="398486"/>
            </a:xfrm>
            <a:prstGeom prst="rect">
              <a:avLst/>
            </a:prstGeom>
            <a:noFill/>
            <a:ln w="28575" cap="sq" cmpd="sng">
              <a:solidFill>
                <a:schemeClr val="tx1"/>
              </a:solidFill>
              <a:prstDash val="sysDot"/>
              <a:round/>
              <a:headEnd/>
              <a:tailEnd/>
            </a:ln>
            <a:effectLst/>
          </p:spPr>
          <p:txBody>
            <a:bodyPr wrap="none" lIns="92075" tIns="46038" rIns="92075" bIns="46038" anchor="ctr"/>
            <a:lstStyle/>
            <a:p>
              <a:pPr eaLnBrk="0" hangingPunct="0">
                <a:lnSpc>
                  <a:spcPct val="120000"/>
                </a:lnSpc>
                <a:spcBef>
                  <a:spcPct val="60000"/>
                </a:spcBef>
                <a:buClrTx/>
                <a:buFontTx/>
                <a:buNone/>
              </a:pPr>
              <a:endParaRPr lang="zh-CN" altLang="zh-CN">
                <a:effectLst>
                  <a:outerShdw blurRad="38100" dist="38100" dir="2700000" algn="tl">
                    <a:srgbClr val="FFFFFF"/>
                  </a:outerShdw>
                </a:effectLst>
              </a:endParaRPr>
            </a:p>
          </p:txBody>
        </p:sp>
      </p:grpSp>
      <p:grpSp>
        <p:nvGrpSpPr>
          <p:cNvPr id="89" name="组合 99"/>
          <p:cNvGrpSpPr/>
          <p:nvPr/>
        </p:nvGrpSpPr>
        <p:grpSpPr>
          <a:xfrm>
            <a:off x="4336856" y="2746927"/>
            <a:ext cx="4691090" cy="1520833"/>
            <a:chOff x="3786182" y="1838317"/>
            <a:chExt cx="4691090" cy="1520833"/>
          </a:xfrm>
        </p:grpSpPr>
        <p:sp>
          <p:nvSpPr>
            <p:cNvPr id="90"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1"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2"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93" name="AutoShape 49"/>
            <p:cNvSpPr>
              <a:spLocks noChangeArrowheads="1"/>
            </p:cNvSpPr>
            <p:nvPr/>
          </p:nvSpPr>
          <p:spPr bwMode="blackWhite">
            <a:xfrm>
              <a:off x="4643438" y="193039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4"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dirty="0">
                  <a:solidFill>
                    <a:schemeClr val="tx2"/>
                  </a:solidFill>
                  <a:latin typeface="Times New Roman" charset="0"/>
                  <a:ea typeface="宋体" charset="-122"/>
                </a:rPr>
                <a:t>. . .</a:t>
              </a:r>
            </a:p>
          </p:txBody>
        </p:sp>
        <p:sp>
          <p:nvSpPr>
            <p:cNvPr id="95"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6"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97"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8"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99"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0"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01" name="AutoShape 49"/>
            <p:cNvSpPr>
              <a:spLocks noChangeArrowheads="1"/>
            </p:cNvSpPr>
            <p:nvPr/>
          </p:nvSpPr>
          <p:spPr bwMode="blackWhite">
            <a:xfrm>
              <a:off x="4643438" y="2430456"/>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2" name="AutoShape 49"/>
            <p:cNvSpPr>
              <a:spLocks noChangeArrowheads="1"/>
            </p:cNvSpPr>
            <p:nvPr/>
          </p:nvSpPr>
          <p:spPr bwMode="blackWhite">
            <a:xfrm>
              <a:off x="4643438" y="3001960"/>
              <a:ext cx="285752" cy="357190"/>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grpSp>
        <p:nvGrpSpPr>
          <p:cNvPr id="103" name="组合 100"/>
          <p:cNvGrpSpPr/>
          <p:nvPr/>
        </p:nvGrpSpPr>
        <p:grpSpPr>
          <a:xfrm>
            <a:off x="4283968" y="3266040"/>
            <a:ext cx="4691090" cy="519113"/>
            <a:chOff x="3786182" y="1838317"/>
            <a:chExt cx="4691090" cy="519113"/>
          </a:xfrm>
        </p:grpSpPr>
        <p:sp>
          <p:nvSpPr>
            <p:cNvPr id="104"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5"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6"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07"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08"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09"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10"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1"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12"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3"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14" name="组合 112"/>
          <p:cNvGrpSpPr/>
          <p:nvPr/>
        </p:nvGrpSpPr>
        <p:grpSpPr>
          <a:xfrm>
            <a:off x="4283968" y="3837544"/>
            <a:ext cx="4691090" cy="519113"/>
            <a:chOff x="3786182" y="1838317"/>
            <a:chExt cx="4691090" cy="519113"/>
          </a:xfrm>
        </p:grpSpPr>
        <p:sp>
          <p:nvSpPr>
            <p:cNvPr id="115" name="AutoShape 19"/>
            <p:cNvSpPr>
              <a:spLocks noChangeArrowheads="1"/>
            </p:cNvSpPr>
            <p:nvPr/>
          </p:nvSpPr>
          <p:spPr bwMode="blackWhite">
            <a:xfrm rot="10800000" flipH="1" flipV="1">
              <a:off x="3786182" y="1981193"/>
              <a:ext cx="785818" cy="357190"/>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6"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17"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18" name="Rectangle 68"/>
            <p:cNvSpPr>
              <a:spLocks noChangeArrowheads="1"/>
            </p:cNvSpPr>
            <p:nvPr/>
          </p:nvSpPr>
          <p:spPr bwMode="auto">
            <a:xfrm>
              <a:off x="7715272" y="1838317"/>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19"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0"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21"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2"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123"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24"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sp>
        <p:nvSpPr>
          <p:cNvPr id="125" name="任意多边形 141"/>
          <p:cNvSpPr/>
          <p:nvPr/>
        </p:nvSpPr>
        <p:spPr bwMode="auto">
          <a:xfrm>
            <a:off x="5558186" y="2265462"/>
            <a:ext cx="1440426" cy="2288050"/>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26" name="任意多边形 142"/>
          <p:cNvSpPr/>
          <p:nvPr/>
        </p:nvSpPr>
        <p:spPr bwMode="auto">
          <a:xfrm>
            <a:off x="7070050" y="2267496"/>
            <a:ext cx="1130709" cy="2317492"/>
          </a:xfrm>
          <a:custGeom>
            <a:avLst/>
            <a:gdLst>
              <a:gd name="connsiteX0" fmla="*/ 127819 w 1130709"/>
              <a:gd name="connsiteY0" fmla="*/ 68825 h 2531806"/>
              <a:gd name="connsiteX1" fmla="*/ 127819 w 1130709"/>
              <a:gd name="connsiteY1" fmla="*/ 157316 h 2531806"/>
              <a:gd name="connsiteX2" fmla="*/ 98322 w 1130709"/>
              <a:gd name="connsiteY2" fmla="*/ 1012722 h 2531806"/>
              <a:gd name="connsiteX3" fmla="*/ 717754 w 1130709"/>
              <a:gd name="connsiteY3" fmla="*/ 835742 h 2531806"/>
              <a:gd name="connsiteX4" fmla="*/ 83574 w 1130709"/>
              <a:gd name="connsiteY4" fmla="*/ 2045109 h 2531806"/>
              <a:gd name="connsiteX5" fmla="*/ 850490 w 1130709"/>
              <a:gd name="connsiteY5" fmla="*/ 1897625 h 2531806"/>
              <a:gd name="connsiteX6" fmla="*/ 1130709 w 1130709"/>
              <a:gd name="connsiteY6" fmla="*/ 2531806 h 2531806"/>
              <a:gd name="connsiteX7" fmla="*/ 1130709 w 1130709"/>
              <a:gd name="connsiteY7" fmla="*/ 2531806 h 253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709" h="2531806">
                <a:moveTo>
                  <a:pt x="127819" y="68825"/>
                </a:moveTo>
                <a:cubicBezTo>
                  <a:pt x="130277" y="34412"/>
                  <a:pt x="132735" y="0"/>
                  <a:pt x="127819" y="157316"/>
                </a:cubicBezTo>
                <a:cubicBezTo>
                  <a:pt x="122903" y="314632"/>
                  <a:pt x="0" y="899651"/>
                  <a:pt x="98322" y="1012722"/>
                </a:cubicBezTo>
                <a:cubicBezTo>
                  <a:pt x="196644" y="1125793"/>
                  <a:pt x="720212" y="663678"/>
                  <a:pt x="717754" y="835742"/>
                </a:cubicBezTo>
                <a:cubicBezTo>
                  <a:pt x="715296" y="1007806"/>
                  <a:pt x="61451" y="1868129"/>
                  <a:pt x="83574" y="2045109"/>
                </a:cubicBezTo>
                <a:cubicBezTo>
                  <a:pt x="105697" y="2222089"/>
                  <a:pt x="675968" y="1816509"/>
                  <a:pt x="850490" y="1897625"/>
                </a:cubicBezTo>
                <a:cubicBezTo>
                  <a:pt x="1025013" y="1978741"/>
                  <a:pt x="1130709" y="2531806"/>
                  <a:pt x="1130709" y="2531806"/>
                </a:cubicBezTo>
                <a:lnTo>
                  <a:pt x="1130709" y="2531806"/>
                </a:lnTo>
              </a:path>
            </a:pathLst>
          </a:custGeom>
          <a:noFill/>
          <a:ln w="254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28" name="Rectangle 68"/>
          <p:cNvSpPr>
            <a:spLocks noChangeArrowheads="1"/>
          </p:cNvSpPr>
          <p:nvPr/>
        </p:nvSpPr>
        <p:spPr bwMode="auto">
          <a:xfrm rot="5400000">
            <a:off x="4429229" y="4484459"/>
            <a:ext cx="7620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ClrTx/>
              <a:buFontTx/>
              <a:buNone/>
            </a:pPr>
            <a:r>
              <a:rPr lang="en-US" altLang="zh-CN" sz="2800">
                <a:solidFill>
                  <a:schemeClr val="tx2"/>
                </a:solidFill>
                <a:latin typeface="Times New Roman" charset="0"/>
                <a:ea typeface="宋体" charset="-122"/>
              </a:rPr>
              <a:t>. . .</a:t>
            </a:r>
          </a:p>
        </p:txBody>
      </p:sp>
      <p:sp>
        <p:nvSpPr>
          <p:cNvPr id="129" name="矩形 183"/>
          <p:cNvSpPr/>
          <p:nvPr/>
        </p:nvSpPr>
        <p:spPr bwMode="auto">
          <a:xfrm>
            <a:off x="5784166" y="2053182"/>
            <a:ext cx="1571636" cy="714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130" name="TextBox 129"/>
          <p:cNvSpPr txBox="1"/>
          <p:nvPr/>
        </p:nvSpPr>
        <p:spPr>
          <a:xfrm>
            <a:off x="5426976" y="1695992"/>
            <a:ext cx="2286016" cy="369332"/>
          </a:xfrm>
          <a:prstGeom prst="rect">
            <a:avLst/>
          </a:prstGeom>
          <a:noFill/>
        </p:spPr>
        <p:txBody>
          <a:bodyPr wrap="square" rtlCol="0">
            <a:spAutoFit/>
          </a:bodyPr>
          <a:lstStyle/>
          <a:p>
            <a:r>
              <a:rPr lang="en-US" altLang="zh-CN" smtClean="0"/>
              <a:t>A </a:t>
            </a:r>
            <a:r>
              <a:rPr lang="en-US" altLang="zh-CN" err="1" smtClean="0"/>
              <a:t>WorkingSet</a:t>
            </a:r>
            <a:endParaRPr lang="zh-CN" altLang="en-US"/>
          </a:p>
        </p:txBody>
      </p:sp>
      <p:sp>
        <p:nvSpPr>
          <p:cNvPr id="131" name="矩形 185"/>
          <p:cNvSpPr/>
          <p:nvPr/>
        </p:nvSpPr>
        <p:spPr bwMode="auto">
          <a:xfrm flipV="1">
            <a:off x="7427240" y="5553644"/>
            <a:ext cx="428628" cy="357190"/>
          </a:xfrm>
          <a:prstGeom prst="rect">
            <a:avLst/>
          </a:prstGeom>
          <a:solidFill>
            <a:schemeClr val="tx1">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32" name="肘形连接符 144"/>
          <p:cNvCxnSpPr/>
          <p:nvPr/>
        </p:nvCxnSpPr>
        <p:spPr bwMode="auto">
          <a:xfrm rot="16200000" flipH="1">
            <a:off x="6962100" y="4945628"/>
            <a:ext cx="1501786" cy="2"/>
          </a:xfrm>
          <a:prstGeom prst="bentConnector3">
            <a:avLst>
              <a:gd name="adj1" fmla="val 50000"/>
            </a:avLst>
          </a:prstGeom>
          <a:solidFill>
            <a:schemeClr val="accent1"/>
          </a:solidFill>
          <a:ln w="25400" cap="flat" cmpd="sng" algn="ctr">
            <a:solidFill>
              <a:srgbClr val="0070C0"/>
            </a:solidFill>
            <a:prstDash val="dash"/>
            <a:round/>
            <a:headEnd type="none" w="med" len="med"/>
            <a:tailEnd type="arrow"/>
          </a:ln>
          <a:effectLst/>
        </p:spPr>
      </p:cxnSp>
      <p:sp>
        <p:nvSpPr>
          <p:cNvPr id="133" name="矩形 186"/>
          <p:cNvSpPr/>
          <p:nvPr/>
        </p:nvSpPr>
        <p:spPr bwMode="auto">
          <a:xfrm flipV="1">
            <a:off x="6212794" y="5910834"/>
            <a:ext cx="428628" cy="35719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34" name="肘形连接符 149"/>
          <p:cNvCxnSpPr/>
          <p:nvPr/>
        </p:nvCxnSpPr>
        <p:spPr bwMode="auto">
          <a:xfrm rot="5400000">
            <a:off x="5211870" y="4838470"/>
            <a:ext cx="2430478" cy="2"/>
          </a:xfrm>
          <a:prstGeom prst="bentConnector3">
            <a:avLst>
              <a:gd name="adj1" fmla="val 50000"/>
            </a:avLst>
          </a:prstGeom>
          <a:solidFill>
            <a:schemeClr val="accent1"/>
          </a:solidFill>
          <a:ln w="25400" cap="flat" cmpd="sng" algn="ctr">
            <a:solidFill>
              <a:srgbClr val="0070C0"/>
            </a:solidFill>
            <a:prstDash val="dash"/>
            <a:round/>
            <a:headEnd type="none" w="med" len="med"/>
            <a:tailEnd type="arrow"/>
          </a:ln>
          <a:effec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LRU </a:t>
            </a:r>
            <a:r>
              <a:rPr lang="zh-CN" altLang="en-US" smtClean="0"/>
              <a:t>链表</a:t>
            </a:r>
            <a:endParaRPr lang="zh-CN" altLang="en-US"/>
          </a:p>
        </p:txBody>
      </p:sp>
      <p:sp>
        <p:nvSpPr>
          <p:cNvPr id="3" name="内容占位符 2"/>
          <p:cNvSpPr>
            <a:spLocks noGrp="1"/>
          </p:cNvSpPr>
          <p:nvPr>
            <p:ph idx="1"/>
          </p:nvPr>
        </p:nvSpPr>
        <p:spPr/>
        <p:txBody>
          <a:bodyPr/>
          <a:lstStyle/>
          <a:p>
            <a:r>
              <a:rPr lang="zh-CN" altLang="en-US" dirty="0" smtClean="0"/>
              <a:t>最</a:t>
            </a:r>
            <a:r>
              <a:rPr lang="zh-CN" altLang="en-US" dirty="0"/>
              <a:t>初</a:t>
            </a:r>
            <a:r>
              <a:rPr lang="zh-CN" altLang="en-US" dirty="0" smtClean="0"/>
              <a:t>只有</a:t>
            </a:r>
            <a:r>
              <a:rPr lang="en-US" altLang="zh-CN" dirty="0" smtClean="0"/>
              <a:t>LRU-list, LRUW-list</a:t>
            </a:r>
            <a:r>
              <a:rPr lang="zh-CN" altLang="en-US" dirty="0" smtClean="0"/>
              <a:t>：</a:t>
            </a:r>
            <a:endParaRPr lang="en-US" altLang="zh-CN" dirty="0" smtClean="0"/>
          </a:p>
          <a:p>
            <a:pPr lvl="1"/>
            <a:r>
              <a:rPr lang="en-US" altLang="zh-CN" sz="2400" dirty="0" smtClean="0"/>
              <a:t>LRUW-list</a:t>
            </a:r>
            <a:r>
              <a:rPr lang="zh-CN" altLang="en-US" sz="2400" dirty="0" smtClean="0"/>
              <a:t>：串接修改过</a:t>
            </a:r>
            <a:r>
              <a:rPr lang="en-US" altLang="zh-CN" sz="2400" dirty="0" smtClean="0"/>
              <a:t>/</a:t>
            </a:r>
            <a:r>
              <a:rPr lang="zh-CN" altLang="en-US" sz="2400" dirty="0" smtClean="0"/>
              <a:t>正在修改的块的</a:t>
            </a:r>
            <a:r>
              <a:rPr lang="en-US" altLang="zh-CN" sz="2400" dirty="0" smtClean="0"/>
              <a:t>header</a:t>
            </a:r>
          </a:p>
          <a:p>
            <a:pPr lvl="1"/>
            <a:r>
              <a:rPr lang="en-US" altLang="zh-CN" sz="2400" dirty="0" smtClean="0"/>
              <a:t>LRU-list</a:t>
            </a:r>
            <a:r>
              <a:rPr lang="zh-CN" altLang="en-US" sz="2400" dirty="0" smtClean="0"/>
              <a:t>：串接未修改过的块的</a:t>
            </a:r>
            <a:r>
              <a:rPr lang="en-US" altLang="zh-CN" sz="2400" dirty="0" smtClean="0"/>
              <a:t>header</a:t>
            </a:r>
          </a:p>
          <a:p>
            <a:r>
              <a:rPr lang="en-US" altLang="zh-CN" dirty="0" smtClean="0"/>
              <a:t>buffer block</a:t>
            </a:r>
            <a:r>
              <a:rPr lang="zh-CN" altLang="en-US" dirty="0" smtClean="0"/>
              <a:t>只能在一个链表上</a:t>
            </a:r>
            <a:endParaRPr lang="en-US" altLang="zh-CN" dirty="0" smtClean="0"/>
          </a:p>
          <a:p>
            <a:pPr lvl="1"/>
            <a:r>
              <a:rPr lang="zh-CN" altLang="en-US" dirty="0" smtClean="0"/>
              <a:t>初始在</a:t>
            </a:r>
            <a:r>
              <a:rPr lang="en-US" altLang="zh-CN" dirty="0" smtClean="0"/>
              <a:t>LRU-list</a:t>
            </a:r>
            <a:r>
              <a:rPr lang="zh-CN" altLang="en-US" dirty="0" smtClean="0"/>
              <a:t>上</a:t>
            </a:r>
            <a:endParaRPr lang="en-US" altLang="zh-CN" dirty="0" smtClean="0"/>
          </a:p>
          <a:p>
            <a:pPr lvl="1"/>
            <a:r>
              <a:rPr lang="zh-CN" altLang="en-US" dirty="0" smtClean="0"/>
              <a:t>修改时</a:t>
            </a:r>
            <a:r>
              <a:rPr lang="en-US" altLang="zh-CN" dirty="0" smtClean="0"/>
              <a:t>/</a:t>
            </a:r>
            <a:r>
              <a:rPr lang="zh-CN" altLang="en-US" dirty="0" smtClean="0"/>
              <a:t>后在</a:t>
            </a:r>
            <a:r>
              <a:rPr lang="en-US" altLang="zh-CN" dirty="0" smtClean="0"/>
              <a:t>LRUW-list</a:t>
            </a:r>
            <a:r>
              <a:rPr lang="zh-CN" altLang="en-US" dirty="0" smtClean="0"/>
              <a:t>上</a:t>
            </a:r>
            <a:endParaRPr lang="en-US" altLang="zh-CN" dirty="0" smtClean="0"/>
          </a:p>
          <a:p>
            <a:r>
              <a:rPr lang="zh-CN" altLang="en-US" dirty="0" smtClean="0"/>
              <a:t>由</a:t>
            </a:r>
            <a:r>
              <a:rPr lang="en-US" altLang="zh-CN" dirty="0" smtClean="0"/>
              <a:t>LRU latch</a:t>
            </a:r>
            <a:r>
              <a:rPr lang="zh-CN" altLang="en-US" dirty="0" smtClean="0"/>
              <a:t>保护</a:t>
            </a:r>
            <a:endParaRPr lang="en-US" altLang="zh-CN" dirty="0" smtClean="0"/>
          </a:p>
          <a:p>
            <a:pPr lvl="1"/>
            <a:r>
              <a:rPr lang="en-US" altLang="zh-CN" dirty="0" smtClean="0"/>
              <a:t>_</a:t>
            </a:r>
            <a:r>
              <a:rPr lang="en-US" altLang="zh-CN" dirty="0" err="1" smtClean="0"/>
              <a:t>db_block_lru_latches</a:t>
            </a:r>
            <a:r>
              <a:rPr lang="en-US" altLang="zh-CN" dirty="0"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58</a:t>
            </a:fld>
            <a:endParaRPr lang="en-US" altLang="zh-CN"/>
          </a:p>
        </p:txBody>
      </p:sp>
      <p:grpSp>
        <p:nvGrpSpPr>
          <p:cNvPr id="78" name="组合 77"/>
          <p:cNvGrpSpPr/>
          <p:nvPr/>
        </p:nvGrpSpPr>
        <p:grpSpPr>
          <a:xfrm>
            <a:off x="5857914" y="3857628"/>
            <a:ext cx="2928928" cy="2500330"/>
            <a:chOff x="4929190" y="3254648"/>
            <a:chExt cx="2855308" cy="2888996"/>
          </a:xfrm>
        </p:grpSpPr>
        <p:sp>
          <p:nvSpPr>
            <p:cNvPr id="8" name="Rectangle 63"/>
            <p:cNvSpPr>
              <a:spLocks noChangeArrowheads="1"/>
            </p:cNvSpPr>
            <p:nvPr/>
          </p:nvSpPr>
          <p:spPr bwMode="blackWhite">
            <a:xfrm>
              <a:off x="6429388" y="3737254"/>
              <a:ext cx="412750" cy="374650"/>
            </a:xfrm>
            <a:prstGeom prst="rect">
              <a:avLst/>
            </a:prstGeom>
            <a:solidFill>
              <a:schemeClr val="tx1">
                <a:lumMod val="85000"/>
                <a:lumOff val="15000"/>
              </a:schemeClr>
            </a:solidFill>
            <a:ln w="25400">
              <a:solidFill>
                <a:schemeClr val="tx1">
                  <a:lumMod val="85000"/>
                  <a:lumOff val="15000"/>
                </a:schemeClr>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9" name="Rectangle 69"/>
            <p:cNvSpPr>
              <a:spLocks noChangeArrowheads="1"/>
            </p:cNvSpPr>
            <p:nvPr/>
          </p:nvSpPr>
          <p:spPr bwMode="auto">
            <a:xfrm>
              <a:off x="5715008" y="3745190"/>
              <a:ext cx="1006627" cy="453393"/>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a:ea typeface="宋体" charset="-122"/>
                </a:rPr>
                <a:t>LRU</a:t>
              </a:r>
            </a:p>
          </p:txBody>
        </p:sp>
        <p:sp>
          <p:nvSpPr>
            <p:cNvPr id="10" name="Rectangle 70"/>
            <p:cNvSpPr>
              <a:spLocks noChangeArrowheads="1"/>
            </p:cNvSpPr>
            <p:nvPr/>
          </p:nvSpPr>
          <p:spPr bwMode="auto">
            <a:xfrm>
              <a:off x="6892939" y="3745190"/>
              <a:ext cx="891559" cy="427485"/>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a:ea typeface="宋体" charset="-122"/>
                </a:rPr>
                <a:t>LRUW</a:t>
              </a:r>
            </a:p>
          </p:txBody>
        </p:sp>
        <p:sp>
          <p:nvSpPr>
            <p:cNvPr id="11" name="Rectangle 53"/>
            <p:cNvSpPr>
              <a:spLocks noChangeArrowheads="1"/>
            </p:cNvSpPr>
            <p:nvPr/>
          </p:nvSpPr>
          <p:spPr bwMode="blackWhite">
            <a:xfrm>
              <a:off x="5305438" y="3737254"/>
              <a:ext cx="412750" cy="374650"/>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nvGrpSpPr>
            <p:cNvPr id="13" name="组合 99"/>
            <p:cNvGrpSpPr/>
            <p:nvPr/>
          </p:nvGrpSpPr>
          <p:grpSpPr>
            <a:xfrm>
              <a:off x="5000628" y="4377021"/>
              <a:ext cx="2714644" cy="420682"/>
              <a:chOff x="5000628" y="1909755"/>
              <a:chExt cx="2714644" cy="420682"/>
            </a:xfrm>
          </p:grpSpPr>
          <p:sp>
            <p:nvSpPr>
              <p:cNvPr id="6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6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64"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65"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66"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67"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68"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69"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4" name="组合 100"/>
            <p:cNvGrpSpPr/>
            <p:nvPr/>
          </p:nvGrpSpPr>
          <p:grpSpPr>
            <a:xfrm>
              <a:off x="5000628" y="4896134"/>
              <a:ext cx="2714644" cy="420682"/>
              <a:chOff x="5000628" y="1909755"/>
              <a:chExt cx="2714644" cy="420682"/>
            </a:xfrm>
          </p:grpSpPr>
          <p:sp>
            <p:nvSpPr>
              <p:cNvPr id="5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53"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4"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55"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6"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57"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58"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5" name="组合 112"/>
            <p:cNvGrpSpPr/>
            <p:nvPr/>
          </p:nvGrpSpPr>
          <p:grpSpPr>
            <a:xfrm>
              <a:off x="5000628" y="5467638"/>
              <a:ext cx="2714644" cy="420682"/>
              <a:chOff x="5000628" y="1909755"/>
              <a:chExt cx="2714644" cy="420682"/>
            </a:xfrm>
          </p:grpSpPr>
          <p:sp>
            <p:nvSpPr>
              <p:cNvPr id="4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3"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4"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5"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6"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7"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8"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sp>
          <p:nvSpPr>
            <p:cNvPr id="20" name="任意多边形 19"/>
            <p:cNvSpPr/>
            <p:nvPr/>
          </p:nvSpPr>
          <p:spPr bwMode="auto">
            <a:xfrm>
              <a:off x="5060400" y="3824118"/>
              <a:ext cx="1440426" cy="2288050"/>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21" name="任意多边形 20"/>
            <p:cNvSpPr/>
            <p:nvPr/>
          </p:nvSpPr>
          <p:spPr bwMode="auto">
            <a:xfrm>
              <a:off x="6572264" y="3826152"/>
              <a:ext cx="1130709" cy="2317492"/>
            </a:xfrm>
            <a:custGeom>
              <a:avLst/>
              <a:gdLst>
                <a:gd name="connsiteX0" fmla="*/ 127819 w 1130709"/>
                <a:gd name="connsiteY0" fmla="*/ 68825 h 2531806"/>
                <a:gd name="connsiteX1" fmla="*/ 127819 w 1130709"/>
                <a:gd name="connsiteY1" fmla="*/ 157316 h 2531806"/>
                <a:gd name="connsiteX2" fmla="*/ 98322 w 1130709"/>
                <a:gd name="connsiteY2" fmla="*/ 1012722 h 2531806"/>
                <a:gd name="connsiteX3" fmla="*/ 717754 w 1130709"/>
                <a:gd name="connsiteY3" fmla="*/ 835742 h 2531806"/>
                <a:gd name="connsiteX4" fmla="*/ 83574 w 1130709"/>
                <a:gd name="connsiteY4" fmla="*/ 2045109 h 2531806"/>
                <a:gd name="connsiteX5" fmla="*/ 850490 w 1130709"/>
                <a:gd name="connsiteY5" fmla="*/ 1897625 h 2531806"/>
                <a:gd name="connsiteX6" fmla="*/ 1130709 w 1130709"/>
                <a:gd name="connsiteY6" fmla="*/ 2531806 h 2531806"/>
                <a:gd name="connsiteX7" fmla="*/ 1130709 w 1130709"/>
                <a:gd name="connsiteY7" fmla="*/ 2531806 h 253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709" h="2531806">
                  <a:moveTo>
                    <a:pt x="127819" y="68825"/>
                  </a:moveTo>
                  <a:cubicBezTo>
                    <a:pt x="130277" y="34412"/>
                    <a:pt x="132735" y="0"/>
                    <a:pt x="127819" y="157316"/>
                  </a:cubicBezTo>
                  <a:cubicBezTo>
                    <a:pt x="122903" y="314632"/>
                    <a:pt x="0" y="899651"/>
                    <a:pt x="98322" y="1012722"/>
                  </a:cubicBezTo>
                  <a:cubicBezTo>
                    <a:pt x="196644" y="1125793"/>
                    <a:pt x="720212" y="663678"/>
                    <a:pt x="717754" y="835742"/>
                  </a:cubicBezTo>
                  <a:cubicBezTo>
                    <a:pt x="715296" y="1007806"/>
                    <a:pt x="61451" y="1868129"/>
                    <a:pt x="83574" y="2045109"/>
                  </a:cubicBezTo>
                  <a:cubicBezTo>
                    <a:pt x="105697" y="2222089"/>
                    <a:pt x="675968" y="1816509"/>
                    <a:pt x="850490" y="1897625"/>
                  </a:cubicBezTo>
                  <a:cubicBezTo>
                    <a:pt x="1025013" y="1978741"/>
                    <a:pt x="1130709" y="2531806"/>
                    <a:pt x="1130709" y="2531806"/>
                  </a:cubicBezTo>
                  <a:lnTo>
                    <a:pt x="1130709" y="2531806"/>
                  </a:lnTo>
                </a:path>
              </a:pathLst>
            </a:custGeom>
            <a:noFill/>
            <a:ln w="254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32" name="矩形 31"/>
            <p:cNvSpPr/>
            <p:nvPr/>
          </p:nvSpPr>
          <p:spPr bwMode="auto">
            <a:xfrm>
              <a:off x="5286380" y="3611838"/>
              <a:ext cx="1571636" cy="714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33" name="TextBox 32"/>
            <p:cNvSpPr txBox="1"/>
            <p:nvPr/>
          </p:nvSpPr>
          <p:spPr>
            <a:xfrm>
              <a:off x="4929190" y="3254648"/>
              <a:ext cx="2286016" cy="369332"/>
            </a:xfrm>
            <a:prstGeom prst="rect">
              <a:avLst/>
            </a:prstGeom>
            <a:noFill/>
          </p:spPr>
          <p:txBody>
            <a:bodyPr wrap="square" rtlCol="0">
              <a:spAutoFit/>
            </a:bodyPr>
            <a:lstStyle/>
            <a:p>
              <a:r>
                <a:rPr lang="en-US" altLang="zh-CN" smtClean="0"/>
                <a:t>A </a:t>
              </a:r>
              <a:r>
                <a:rPr lang="en-US" altLang="zh-CN" err="1" smtClean="0"/>
                <a:t>WorkingSet</a:t>
              </a:r>
              <a:endParaRPr lang="zh-CN"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LRU-list</a:t>
            </a:r>
            <a:r>
              <a:rPr lang="zh-CN" altLang="en-US" smtClean="0"/>
              <a:t>改进</a:t>
            </a:r>
            <a:endParaRPr lang="zh-CN" altLang="en-US"/>
          </a:p>
        </p:txBody>
      </p:sp>
      <p:sp>
        <p:nvSpPr>
          <p:cNvPr id="3" name="内容占位符 2"/>
          <p:cNvSpPr>
            <a:spLocks noGrp="1"/>
          </p:cNvSpPr>
          <p:nvPr>
            <p:ph idx="1"/>
          </p:nvPr>
        </p:nvSpPr>
        <p:spPr/>
        <p:txBody>
          <a:bodyPr/>
          <a:lstStyle/>
          <a:p>
            <a:r>
              <a:rPr lang="zh-CN" altLang="en-US" smtClean="0"/>
              <a:t>大操作容易导致</a:t>
            </a:r>
            <a:r>
              <a:rPr lang="en-US" altLang="zh-CN" smtClean="0"/>
              <a:t>list</a:t>
            </a:r>
            <a:r>
              <a:rPr lang="zh-CN" altLang="en-US" smtClean="0"/>
              <a:t>被冲刷</a:t>
            </a:r>
            <a:endParaRPr lang="en-US" altLang="zh-CN" smtClean="0"/>
          </a:p>
          <a:p>
            <a:pPr lvl="1"/>
            <a:r>
              <a:rPr lang="zh-CN" altLang="en-US" smtClean="0"/>
              <a:t>批量操作，大部分</a:t>
            </a:r>
            <a:r>
              <a:rPr lang="en-US" altLang="zh-CN" smtClean="0"/>
              <a:t>buffer</a:t>
            </a:r>
            <a:r>
              <a:rPr lang="zh-CN" altLang="en-US" smtClean="0"/>
              <a:t>只用一次</a:t>
            </a:r>
            <a:endParaRPr lang="en-US" altLang="zh-CN" smtClean="0"/>
          </a:p>
          <a:p>
            <a:pPr lvl="1"/>
            <a:r>
              <a:rPr lang="en-US" altLang="zh-CN" smtClean="0"/>
              <a:t>buffer</a:t>
            </a:r>
            <a:r>
              <a:rPr lang="zh-CN" altLang="en-US" smtClean="0"/>
              <a:t>没有主次，重要的需要多次访问的</a:t>
            </a:r>
            <a:r>
              <a:rPr lang="en-US" altLang="zh-CN" smtClean="0"/>
              <a:t>buffer</a:t>
            </a:r>
            <a:r>
              <a:rPr lang="zh-CN" altLang="en-US" smtClean="0"/>
              <a:t>可能被只用一次的</a:t>
            </a:r>
            <a:r>
              <a:rPr lang="en-US" altLang="zh-CN" smtClean="0"/>
              <a:t>buffer</a:t>
            </a:r>
            <a:r>
              <a:rPr lang="zh-CN" altLang="en-US" smtClean="0"/>
              <a:t>替代</a:t>
            </a:r>
            <a:endParaRPr lang="en-US" altLang="zh-CN" smtClean="0"/>
          </a:p>
          <a:p>
            <a:r>
              <a:rPr lang="zh-CN" altLang="en-US" smtClean="0"/>
              <a:t>改进</a:t>
            </a:r>
            <a:r>
              <a:rPr lang="en-US" altLang="zh-CN" smtClean="0"/>
              <a:t>:</a:t>
            </a:r>
          </a:p>
          <a:p>
            <a:pPr lvl="1"/>
            <a:r>
              <a:rPr lang="en-US" altLang="zh-CN" smtClean="0"/>
              <a:t>touch</a:t>
            </a:r>
            <a:r>
              <a:rPr lang="zh-CN" altLang="en-US" smtClean="0"/>
              <a:t>属性</a:t>
            </a:r>
            <a:endParaRPr lang="en-US" altLang="zh-CN" smtClean="0"/>
          </a:p>
          <a:p>
            <a:pPr lvl="1"/>
            <a:r>
              <a:rPr lang="zh-CN" altLang="en-US" smtClean="0"/>
              <a:t>多次访问的：</a:t>
            </a:r>
            <a:r>
              <a:rPr lang="en-US" altLang="zh-CN" smtClean="0"/>
              <a:t>LRU-main</a:t>
            </a:r>
          </a:p>
          <a:p>
            <a:pPr lvl="1"/>
            <a:r>
              <a:rPr lang="zh-CN" altLang="en-US" smtClean="0"/>
              <a:t>一次访问的：</a:t>
            </a:r>
            <a:r>
              <a:rPr lang="en-US" altLang="zh-CN" smtClean="0"/>
              <a:t>LRU-aux</a:t>
            </a:r>
          </a:p>
          <a:p>
            <a:pPr lvl="1"/>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59</a:t>
            </a:fld>
            <a:endParaRPr lang="en-US" altLang="zh-CN"/>
          </a:p>
        </p:txBody>
      </p:sp>
      <p:grpSp>
        <p:nvGrpSpPr>
          <p:cNvPr id="48" name="组合 47"/>
          <p:cNvGrpSpPr/>
          <p:nvPr/>
        </p:nvGrpSpPr>
        <p:grpSpPr>
          <a:xfrm>
            <a:off x="6000760" y="3714748"/>
            <a:ext cx="2928958" cy="2857524"/>
            <a:chOff x="5286380" y="3581395"/>
            <a:chExt cx="2928958" cy="2778540"/>
          </a:xfrm>
        </p:grpSpPr>
        <p:sp>
          <p:nvSpPr>
            <p:cNvPr id="8" name="Rectangle 69"/>
            <p:cNvSpPr>
              <a:spLocks noChangeArrowheads="1"/>
            </p:cNvSpPr>
            <p:nvPr/>
          </p:nvSpPr>
          <p:spPr bwMode="auto">
            <a:xfrm>
              <a:off x="5357818" y="3581395"/>
              <a:ext cx="1479937"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LRU-main</a:t>
              </a:r>
              <a:endParaRPr lang="en-US" altLang="zh-CN" b="0">
                <a:ea typeface="宋体" charset="-122"/>
              </a:endParaRPr>
            </a:p>
          </p:txBody>
        </p:sp>
        <p:sp>
          <p:nvSpPr>
            <p:cNvPr id="10" name="Rectangle 53"/>
            <p:cNvSpPr>
              <a:spLocks noChangeArrowheads="1"/>
            </p:cNvSpPr>
            <p:nvPr/>
          </p:nvSpPr>
          <p:spPr bwMode="blackWhite">
            <a:xfrm>
              <a:off x="5429256" y="3916282"/>
              <a:ext cx="423392" cy="324247"/>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nvGrpSpPr>
            <p:cNvPr id="11" name="组合 99"/>
            <p:cNvGrpSpPr/>
            <p:nvPr/>
          </p:nvGrpSpPr>
          <p:grpSpPr>
            <a:xfrm>
              <a:off x="5286380" y="4469980"/>
              <a:ext cx="2784637" cy="364086"/>
              <a:chOff x="5000628" y="1909755"/>
              <a:chExt cx="2714644" cy="420682"/>
            </a:xfrm>
          </p:grpSpPr>
          <p:sp>
            <p:nvSpPr>
              <p:cNvPr id="34"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5"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6"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7"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8"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9"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0"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1"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2" name="组合 100"/>
            <p:cNvGrpSpPr/>
            <p:nvPr/>
          </p:nvGrpSpPr>
          <p:grpSpPr>
            <a:xfrm>
              <a:off x="5286380" y="4919255"/>
              <a:ext cx="2784637" cy="364086"/>
              <a:chOff x="5000628" y="1909755"/>
              <a:chExt cx="2714644" cy="420682"/>
            </a:xfrm>
          </p:grpSpPr>
          <p:sp>
            <p:nvSpPr>
              <p:cNvPr id="26"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7"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8"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9"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0"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1"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2"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3"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3" name="组合 112"/>
            <p:cNvGrpSpPr/>
            <p:nvPr/>
          </p:nvGrpSpPr>
          <p:grpSpPr>
            <a:xfrm>
              <a:off x="5286380" y="5413872"/>
              <a:ext cx="2784637" cy="364086"/>
              <a:chOff x="5000628" y="1909755"/>
              <a:chExt cx="2714644" cy="420682"/>
            </a:xfrm>
          </p:grpSpPr>
          <p:sp>
            <p:nvSpPr>
              <p:cNvPr id="18"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9"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0"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1"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2"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3"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4"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5"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sp>
          <p:nvSpPr>
            <p:cNvPr id="14" name="任意多边形 13"/>
            <p:cNvSpPr/>
            <p:nvPr/>
          </p:nvSpPr>
          <p:spPr bwMode="auto">
            <a:xfrm>
              <a:off x="5380451" y="4161440"/>
              <a:ext cx="1477565" cy="185117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42" name="Rectangle 69"/>
            <p:cNvSpPr>
              <a:spLocks noChangeArrowheads="1"/>
            </p:cNvSpPr>
            <p:nvPr/>
          </p:nvSpPr>
          <p:spPr bwMode="auto">
            <a:xfrm>
              <a:off x="6929454" y="3581395"/>
              <a:ext cx="1214446"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LRU-aux</a:t>
              </a:r>
              <a:endParaRPr lang="en-US" altLang="zh-CN" b="0">
                <a:ea typeface="宋体" charset="-122"/>
              </a:endParaRPr>
            </a:p>
          </p:txBody>
        </p:sp>
        <p:sp>
          <p:nvSpPr>
            <p:cNvPr id="43" name="Rectangle 53"/>
            <p:cNvSpPr>
              <a:spLocks noChangeArrowheads="1"/>
            </p:cNvSpPr>
            <p:nvPr/>
          </p:nvSpPr>
          <p:spPr bwMode="blackWhite">
            <a:xfrm>
              <a:off x="7000892" y="3920362"/>
              <a:ext cx="423392" cy="324247"/>
            </a:xfrm>
            <a:prstGeom prst="rect">
              <a:avLst/>
            </a:prstGeom>
            <a:solidFill>
              <a:srgbClr val="C0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5" name="任意多边形 44"/>
            <p:cNvSpPr/>
            <p:nvPr/>
          </p:nvSpPr>
          <p:spPr bwMode="auto">
            <a:xfrm>
              <a:off x="6862632" y="4097409"/>
              <a:ext cx="995516" cy="2033452"/>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rgbClr val="C0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46" name="Rectangle 69"/>
            <p:cNvSpPr>
              <a:spLocks noChangeArrowheads="1"/>
            </p:cNvSpPr>
            <p:nvPr/>
          </p:nvSpPr>
          <p:spPr bwMode="auto">
            <a:xfrm>
              <a:off x="7358082" y="5959182"/>
              <a:ext cx="857256"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tch=1</a:t>
              </a:r>
              <a:endParaRPr lang="en-US" altLang="zh-CN" sz="2000" b="0">
                <a:ea typeface="宋体" charset="-122"/>
              </a:endParaRPr>
            </a:p>
          </p:txBody>
        </p:sp>
        <p:sp>
          <p:nvSpPr>
            <p:cNvPr id="47" name="Rectangle 69"/>
            <p:cNvSpPr>
              <a:spLocks noChangeArrowheads="1"/>
            </p:cNvSpPr>
            <p:nvPr/>
          </p:nvSpPr>
          <p:spPr bwMode="auto">
            <a:xfrm>
              <a:off x="5357818" y="5959183"/>
              <a:ext cx="857256"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2000" b="0" smtClean="0">
                  <a:ea typeface="宋体" charset="-122"/>
                </a:rPr>
                <a:t>tch&gt;1</a:t>
              </a:r>
              <a:endParaRPr lang="en-US" altLang="zh-CN" sz="2000" b="0">
                <a:ea typeface="宋体"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chunk</a:t>
            </a:r>
            <a:endParaRPr lang="zh-CN" altLang="en-US"/>
          </a:p>
        </p:txBody>
      </p:sp>
      <p:sp>
        <p:nvSpPr>
          <p:cNvPr id="3" name="内容占位符 2"/>
          <p:cNvSpPr>
            <a:spLocks noGrp="1"/>
          </p:cNvSpPr>
          <p:nvPr>
            <p:ph idx="1"/>
          </p:nvPr>
        </p:nvSpPr>
        <p:spPr/>
        <p:txBody>
          <a:bodyPr/>
          <a:lstStyle/>
          <a:p>
            <a:r>
              <a:rPr lang="zh-CN" altLang="en-US" smtClean="0"/>
              <a:t>连续的内存空间，最小分配单位</a:t>
            </a:r>
            <a:endParaRPr lang="en-US" altLang="zh-CN" smtClean="0"/>
          </a:p>
          <a:p>
            <a:r>
              <a:rPr lang="zh-CN" altLang="en-US" smtClean="0"/>
              <a:t>类型：</a:t>
            </a:r>
            <a:endParaRPr lang="en-US" altLang="zh-CN" smtClean="0"/>
          </a:p>
          <a:p>
            <a:pPr lvl="1"/>
            <a:r>
              <a:rPr lang="en-US" altLang="zh-CN" sz="2400" smtClean="0"/>
              <a:t>free</a:t>
            </a:r>
            <a:r>
              <a:rPr lang="zh-CN" altLang="en-US" sz="2400" smtClean="0"/>
              <a:t>：未使用</a:t>
            </a:r>
            <a:endParaRPr lang="en-US" altLang="zh-CN" sz="2400" smtClean="0"/>
          </a:p>
          <a:p>
            <a:pPr lvl="1"/>
            <a:r>
              <a:rPr lang="en-US" altLang="zh-CN" sz="2400" err="1" smtClean="0"/>
              <a:t>recr</a:t>
            </a:r>
            <a:r>
              <a:rPr lang="zh-CN" altLang="en-US" sz="2400" smtClean="0"/>
              <a:t>：可重用</a:t>
            </a:r>
            <a:endParaRPr lang="en-US" altLang="zh-CN" sz="2400" smtClean="0"/>
          </a:p>
          <a:p>
            <a:pPr lvl="1"/>
            <a:r>
              <a:rPr lang="en-US" altLang="zh-CN" sz="2400" err="1" smtClean="0"/>
              <a:t>freeabl</a:t>
            </a:r>
            <a:r>
              <a:rPr lang="zh-CN" altLang="en-US" sz="2400" smtClean="0"/>
              <a:t>：</a:t>
            </a:r>
            <a:r>
              <a:rPr lang="en-US" altLang="zh-CN" sz="2400" smtClean="0"/>
              <a:t>session</a:t>
            </a:r>
            <a:r>
              <a:rPr lang="zh-CN" altLang="en-US" sz="2400" smtClean="0"/>
              <a:t>或调用结束后可重用</a:t>
            </a:r>
            <a:endParaRPr lang="en-US" altLang="zh-CN" sz="2400" smtClean="0"/>
          </a:p>
          <a:p>
            <a:pPr lvl="1"/>
            <a:r>
              <a:rPr lang="en-US" altLang="zh-CN" sz="2400" smtClean="0"/>
              <a:t>perm</a:t>
            </a:r>
            <a:r>
              <a:rPr lang="zh-CN" altLang="en-US" sz="2400" smtClean="0"/>
              <a:t>：通常不可重用</a:t>
            </a:r>
            <a:endParaRPr lang="en-US" altLang="zh-CN" sz="2400" smtClean="0"/>
          </a:p>
          <a:p>
            <a:r>
              <a:rPr lang="zh-CN" altLang="en-US" smtClean="0"/>
              <a:t>存放：</a:t>
            </a:r>
            <a:endParaRPr lang="en-US" altLang="zh-CN" smtClean="0"/>
          </a:p>
          <a:p>
            <a:pPr lvl="1"/>
            <a:r>
              <a:rPr lang="zh-CN" altLang="en-US" sz="2400" smtClean="0"/>
              <a:t>类似</a:t>
            </a:r>
            <a:r>
              <a:rPr lang="en-US" altLang="zh-CN" sz="2400" smtClean="0"/>
              <a:t>cursor</a:t>
            </a:r>
            <a:r>
              <a:rPr lang="zh-CN" altLang="en-US" sz="2400" smtClean="0"/>
              <a:t>信息时，属于</a:t>
            </a:r>
            <a:r>
              <a:rPr lang="en-US" altLang="zh-CN" sz="2400" smtClean="0"/>
              <a:t>library cache</a:t>
            </a:r>
          </a:p>
          <a:p>
            <a:pPr lvl="1"/>
            <a:r>
              <a:rPr lang="zh-CN" altLang="en-US" sz="2400" smtClean="0"/>
              <a:t>数据字典信息时，属于</a:t>
            </a:r>
            <a:r>
              <a:rPr lang="en-US" altLang="zh-CN" sz="2400" smtClean="0"/>
              <a:t>row cache</a:t>
            </a:r>
          </a:p>
          <a:p>
            <a:pPr lvl="1">
              <a:buNone/>
            </a:pPr>
            <a:endParaRPr lang="en-US" altLang="zh-CN" smtClean="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LRUW-list</a:t>
            </a:r>
            <a:r>
              <a:rPr lang="zh-CN" altLang="en-US" smtClean="0"/>
              <a:t>改进</a:t>
            </a:r>
            <a:endParaRPr lang="zh-CN" altLang="en-US"/>
          </a:p>
        </p:txBody>
      </p:sp>
      <p:sp>
        <p:nvSpPr>
          <p:cNvPr id="3" name="内容占位符 2"/>
          <p:cNvSpPr>
            <a:spLocks noGrp="1"/>
          </p:cNvSpPr>
          <p:nvPr>
            <p:ph idx="1"/>
          </p:nvPr>
        </p:nvSpPr>
        <p:spPr/>
        <p:txBody>
          <a:bodyPr/>
          <a:lstStyle/>
          <a:p>
            <a:r>
              <a:rPr lang="en-US" altLang="zh-CN" smtClean="0"/>
              <a:t>DBWR</a:t>
            </a:r>
            <a:r>
              <a:rPr lang="zh-CN" altLang="en-US" smtClean="0"/>
              <a:t>负责将</a:t>
            </a:r>
            <a:r>
              <a:rPr lang="en-US" altLang="zh-CN" smtClean="0"/>
              <a:t>LRUW-list</a:t>
            </a:r>
            <a:r>
              <a:rPr lang="zh-CN" altLang="en-US" smtClean="0"/>
              <a:t>上的脏块写入</a:t>
            </a:r>
            <a:r>
              <a:rPr lang="en-US" altLang="zh-CN" smtClean="0"/>
              <a:t>Datafile,</a:t>
            </a:r>
            <a:r>
              <a:rPr lang="zh-CN" altLang="en-US" smtClean="0"/>
              <a:t>通过扫描</a:t>
            </a:r>
            <a:r>
              <a:rPr lang="en-US" altLang="zh-CN" smtClean="0"/>
              <a:t>LRUW-list:</a:t>
            </a:r>
          </a:p>
          <a:p>
            <a:pPr lvl="1"/>
            <a:r>
              <a:rPr lang="zh-CN" altLang="en-US" sz="2400" smtClean="0"/>
              <a:t>跳过正修改的</a:t>
            </a:r>
            <a:r>
              <a:rPr lang="en-US" altLang="zh-CN" sz="2400" smtClean="0"/>
              <a:t>ping buffer-(1)</a:t>
            </a:r>
          </a:p>
          <a:p>
            <a:pPr lvl="1"/>
            <a:r>
              <a:rPr lang="zh-CN" altLang="en-US" sz="2400" smtClean="0"/>
              <a:t>跳过正在写磁盘的</a:t>
            </a:r>
            <a:r>
              <a:rPr lang="en-US" altLang="zh-CN" sz="2400" smtClean="0"/>
              <a:t>buffer-(2)</a:t>
            </a:r>
          </a:p>
          <a:p>
            <a:pPr lvl="1"/>
            <a:r>
              <a:rPr lang="zh-CN" altLang="en-US" sz="2400" smtClean="0"/>
              <a:t>找到未使用中的</a:t>
            </a:r>
            <a:r>
              <a:rPr lang="en-US" altLang="zh-CN" sz="2400" smtClean="0"/>
              <a:t>dirty buffer-(3)</a:t>
            </a:r>
          </a:p>
          <a:p>
            <a:r>
              <a:rPr lang="zh-CN" altLang="en-US" smtClean="0"/>
              <a:t>改进：</a:t>
            </a:r>
            <a:endParaRPr lang="en-US" altLang="zh-CN" smtClean="0"/>
          </a:p>
          <a:p>
            <a:pPr lvl="1"/>
            <a:r>
              <a:rPr lang="en-US" altLang="zh-CN" sz="2400" smtClean="0"/>
              <a:t>LRUW-main</a:t>
            </a:r>
            <a:r>
              <a:rPr lang="zh-CN" altLang="en-US" sz="2400" smtClean="0"/>
              <a:t>：只存放</a:t>
            </a:r>
            <a:r>
              <a:rPr lang="en-US" altLang="zh-CN" sz="2400" smtClean="0"/>
              <a:t>(1)</a:t>
            </a:r>
            <a:r>
              <a:rPr lang="zh-CN" altLang="en-US" sz="2400" smtClean="0"/>
              <a:t>和（</a:t>
            </a:r>
            <a:r>
              <a:rPr lang="en-US" altLang="zh-CN" sz="2400" smtClean="0"/>
              <a:t>3</a:t>
            </a:r>
            <a:r>
              <a:rPr lang="zh-CN" altLang="en-US" sz="2400" smtClean="0"/>
              <a:t>）</a:t>
            </a:r>
            <a:endParaRPr lang="en-US" altLang="zh-CN" sz="2400" smtClean="0"/>
          </a:p>
          <a:p>
            <a:pPr lvl="2"/>
            <a:r>
              <a:rPr lang="zh-CN" altLang="en-US" sz="2000" smtClean="0"/>
              <a:t>加速扫描</a:t>
            </a:r>
            <a:endParaRPr lang="en-US" altLang="zh-CN" sz="2000" smtClean="0"/>
          </a:p>
          <a:p>
            <a:pPr lvl="1"/>
            <a:r>
              <a:rPr lang="en-US" altLang="zh-CN" sz="2400" smtClean="0"/>
              <a:t>LRUW-aux:</a:t>
            </a:r>
            <a:r>
              <a:rPr lang="zh-CN" altLang="en-US" sz="2400" smtClean="0"/>
              <a:t>只存放（</a:t>
            </a:r>
            <a:r>
              <a:rPr lang="en-US" altLang="zh-CN" sz="2400" smtClean="0"/>
              <a:t>2</a:t>
            </a:r>
            <a:r>
              <a:rPr lang="zh-CN" altLang="en-US" sz="2400" smtClean="0"/>
              <a:t>）和（</a:t>
            </a:r>
            <a:r>
              <a:rPr lang="en-US" altLang="zh-CN" sz="2400" smtClean="0"/>
              <a:t>3</a:t>
            </a:r>
            <a:r>
              <a:rPr lang="zh-CN" altLang="en-US" sz="2400" smtClean="0"/>
              <a:t>）</a:t>
            </a:r>
            <a:endParaRPr lang="en-US" altLang="zh-CN" sz="2400" smtClean="0"/>
          </a:p>
          <a:p>
            <a:pPr lvl="2"/>
            <a:r>
              <a:rPr lang="zh-CN" altLang="en-US" sz="2000" smtClean="0"/>
              <a:t>加速写</a:t>
            </a:r>
            <a:endParaRPr lang="en-US" altLang="zh-CN" sz="2000" smtClean="0"/>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60</a:t>
            </a:fld>
            <a:endParaRPr lang="en-US" altLang="zh-CN"/>
          </a:p>
        </p:txBody>
      </p:sp>
      <p:grpSp>
        <p:nvGrpSpPr>
          <p:cNvPr id="6" name="组合 5"/>
          <p:cNvGrpSpPr/>
          <p:nvPr/>
        </p:nvGrpSpPr>
        <p:grpSpPr>
          <a:xfrm>
            <a:off x="5929322" y="3786190"/>
            <a:ext cx="2928958" cy="2658027"/>
            <a:chOff x="5286380" y="3546304"/>
            <a:chExt cx="2995525" cy="2584557"/>
          </a:xfrm>
        </p:grpSpPr>
        <p:sp>
          <p:nvSpPr>
            <p:cNvPr id="7" name="Rectangle 69"/>
            <p:cNvSpPr>
              <a:spLocks noChangeArrowheads="1"/>
            </p:cNvSpPr>
            <p:nvPr/>
          </p:nvSpPr>
          <p:spPr bwMode="auto">
            <a:xfrm>
              <a:off x="5306641" y="3546304"/>
              <a:ext cx="1479937"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LRUW-main</a:t>
              </a:r>
              <a:endParaRPr lang="en-US" altLang="zh-CN" b="0">
                <a:ea typeface="宋体" charset="-122"/>
              </a:endParaRPr>
            </a:p>
          </p:txBody>
        </p:sp>
        <p:sp>
          <p:nvSpPr>
            <p:cNvPr id="8" name="Rectangle 53"/>
            <p:cNvSpPr>
              <a:spLocks noChangeArrowheads="1"/>
            </p:cNvSpPr>
            <p:nvPr/>
          </p:nvSpPr>
          <p:spPr bwMode="blackWhite">
            <a:xfrm>
              <a:off x="5429256" y="3916282"/>
              <a:ext cx="423392" cy="324247"/>
            </a:xfrm>
            <a:prstGeom prst="rect">
              <a:avLst/>
            </a:prstGeom>
            <a:solidFill>
              <a:schemeClr val="tx1">
                <a:lumMod val="50000"/>
                <a:lumOff val="50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grpSp>
          <p:nvGrpSpPr>
            <p:cNvPr id="9" name="组合 99"/>
            <p:cNvGrpSpPr/>
            <p:nvPr/>
          </p:nvGrpSpPr>
          <p:grpSpPr>
            <a:xfrm>
              <a:off x="5286384" y="4469980"/>
              <a:ext cx="2784639" cy="364086"/>
              <a:chOff x="5000628" y="1909755"/>
              <a:chExt cx="2714644" cy="420682"/>
            </a:xfrm>
          </p:grpSpPr>
          <p:sp>
            <p:nvSpPr>
              <p:cNvPr id="34"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5"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6"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7"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8"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9"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40"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41"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0" name="组合 100"/>
            <p:cNvGrpSpPr/>
            <p:nvPr/>
          </p:nvGrpSpPr>
          <p:grpSpPr>
            <a:xfrm>
              <a:off x="5286384" y="4919255"/>
              <a:ext cx="2784639" cy="364086"/>
              <a:chOff x="5000628" y="1909755"/>
              <a:chExt cx="2714644" cy="420682"/>
            </a:xfrm>
          </p:grpSpPr>
          <p:sp>
            <p:nvSpPr>
              <p:cNvPr id="26"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7"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8"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9"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0"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1"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32"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33"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grpSp>
          <p:nvGrpSpPr>
            <p:cNvPr id="11" name="组合 112"/>
            <p:cNvGrpSpPr/>
            <p:nvPr/>
          </p:nvGrpSpPr>
          <p:grpSpPr>
            <a:xfrm>
              <a:off x="5286384" y="5413872"/>
              <a:ext cx="2784639" cy="364086"/>
              <a:chOff x="5000628" y="1909755"/>
              <a:chExt cx="2714644" cy="420682"/>
            </a:xfrm>
          </p:grpSpPr>
          <p:sp>
            <p:nvSpPr>
              <p:cNvPr id="18"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9"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0"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1"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2"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3"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sp>
            <p:nvSpPr>
              <p:cNvPr id="24"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25"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a:p>
            </p:txBody>
          </p:sp>
        </p:grpSp>
        <p:sp>
          <p:nvSpPr>
            <p:cNvPr id="12" name="任意多边形 11"/>
            <p:cNvSpPr/>
            <p:nvPr/>
          </p:nvSpPr>
          <p:spPr bwMode="auto">
            <a:xfrm>
              <a:off x="5286380" y="4055207"/>
              <a:ext cx="1477565" cy="195740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chemeClr val="tx1">
                  <a:lumMod val="50000"/>
                  <a:lumOff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3" name="Rectangle 69"/>
            <p:cNvSpPr>
              <a:spLocks noChangeArrowheads="1"/>
            </p:cNvSpPr>
            <p:nvPr/>
          </p:nvSpPr>
          <p:spPr bwMode="auto">
            <a:xfrm>
              <a:off x="6820673" y="3556529"/>
              <a:ext cx="1461232" cy="359748"/>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LRUW-aux</a:t>
              </a:r>
              <a:endParaRPr lang="en-US" altLang="zh-CN" b="0">
                <a:ea typeface="宋体" charset="-122"/>
              </a:endParaRPr>
            </a:p>
          </p:txBody>
        </p:sp>
        <p:sp>
          <p:nvSpPr>
            <p:cNvPr id="14" name="Rectangle 53"/>
            <p:cNvSpPr>
              <a:spLocks noChangeArrowheads="1"/>
            </p:cNvSpPr>
            <p:nvPr/>
          </p:nvSpPr>
          <p:spPr bwMode="blackWhite">
            <a:xfrm>
              <a:off x="7000892" y="3920362"/>
              <a:ext cx="423392" cy="324247"/>
            </a:xfrm>
            <a:prstGeom prst="rect">
              <a:avLst/>
            </a:prstGeom>
            <a:solidFill>
              <a:schemeClr val="tx1">
                <a:lumMod val="95000"/>
                <a:lumOff val="5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5" name="任意多边形 14"/>
            <p:cNvSpPr/>
            <p:nvPr/>
          </p:nvSpPr>
          <p:spPr bwMode="auto">
            <a:xfrm>
              <a:off x="6862632" y="4097409"/>
              <a:ext cx="995516" cy="2033452"/>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chemeClr val="tx1">
                  <a:lumMod val="95000"/>
                  <a:lumOff val="5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其它</a:t>
            </a:r>
            <a:r>
              <a:rPr lang="en-US" altLang="zh-CN" smtClean="0"/>
              <a:t>Lists</a:t>
            </a:r>
            <a:endParaRPr lang="zh-CN" altLang="en-US"/>
          </a:p>
        </p:txBody>
      </p:sp>
      <p:sp>
        <p:nvSpPr>
          <p:cNvPr id="3" name="内容占位符 2"/>
          <p:cNvSpPr>
            <a:spLocks noGrp="1"/>
          </p:cNvSpPr>
          <p:nvPr>
            <p:ph idx="1"/>
          </p:nvPr>
        </p:nvSpPr>
        <p:spPr/>
        <p:txBody>
          <a:bodyPr/>
          <a:lstStyle/>
          <a:p>
            <a:r>
              <a:rPr lang="en-US" altLang="zh-CN" smtClean="0"/>
              <a:t>LRU-P:</a:t>
            </a:r>
          </a:p>
          <a:p>
            <a:pPr lvl="1"/>
            <a:r>
              <a:rPr lang="en-US" altLang="zh-CN" smtClean="0"/>
              <a:t>ping list;RAC only</a:t>
            </a:r>
          </a:p>
          <a:p>
            <a:r>
              <a:rPr lang="en-US" altLang="zh-CN" smtClean="0"/>
              <a:t>LRU-XO:</a:t>
            </a:r>
          </a:p>
          <a:p>
            <a:pPr lvl="1"/>
            <a:r>
              <a:rPr lang="en-US" altLang="zh-CN" smtClean="0"/>
              <a:t>buffers to be written for drop/truncate</a:t>
            </a:r>
          </a:p>
          <a:p>
            <a:r>
              <a:rPr lang="en-US" altLang="zh-CN" smtClean="0"/>
              <a:t>Ckpt Queue</a:t>
            </a:r>
          </a:p>
          <a:p>
            <a:pPr lvl="1"/>
            <a:r>
              <a:rPr lang="zh-CN" altLang="en-US" smtClean="0"/>
              <a:t>将脏块按首次修改顺序串接</a:t>
            </a:r>
            <a:endParaRPr lang="en-US" altLang="zh-CN" smtClean="0"/>
          </a:p>
          <a:p>
            <a:r>
              <a:rPr lang="en-US" altLang="zh-CN" smtClean="0"/>
              <a:t>File Queue</a:t>
            </a:r>
          </a:p>
          <a:p>
            <a:pPr lvl="1"/>
            <a:r>
              <a:rPr lang="zh-CN" altLang="en-US" smtClean="0"/>
              <a:t>将脏块按</a:t>
            </a:r>
            <a:r>
              <a:rPr lang="en-US" altLang="zh-CN" smtClean="0"/>
              <a:t>File#</a:t>
            </a:r>
            <a:r>
              <a:rPr lang="zh-CN" altLang="en-US" smtClean="0"/>
              <a:t>串接</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Working Sets</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62</a:t>
            </a:fld>
            <a:endParaRPr lang="en-US" altLang="zh-CN"/>
          </a:p>
        </p:txBody>
      </p:sp>
      <p:grpSp>
        <p:nvGrpSpPr>
          <p:cNvPr id="554" name="组合 553"/>
          <p:cNvGrpSpPr/>
          <p:nvPr/>
        </p:nvGrpSpPr>
        <p:grpSpPr>
          <a:xfrm>
            <a:off x="214282" y="2017572"/>
            <a:ext cx="8840422" cy="4126072"/>
            <a:chOff x="214282" y="2017572"/>
            <a:chExt cx="8840422" cy="4126072"/>
          </a:xfrm>
        </p:grpSpPr>
        <p:grpSp>
          <p:nvGrpSpPr>
            <p:cNvPr id="500" name="组合 499"/>
            <p:cNvGrpSpPr/>
            <p:nvPr/>
          </p:nvGrpSpPr>
          <p:grpSpPr>
            <a:xfrm>
              <a:off x="2214546" y="2017572"/>
              <a:ext cx="6840158" cy="4126072"/>
              <a:chOff x="928663" y="1782537"/>
              <a:chExt cx="6840158" cy="4126072"/>
            </a:xfrm>
          </p:grpSpPr>
          <p:sp>
            <p:nvSpPr>
              <p:cNvPr id="386" name="矩形 385"/>
              <p:cNvSpPr/>
              <p:nvPr/>
            </p:nvSpPr>
            <p:spPr bwMode="auto">
              <a:xfrm>
                <a:off x="1428728" y="3143248"/>
                <a:ext cx="2000264" cy="35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0" smtClean="0"/>
                  <a:t>A WorkingSet</a:t>
                </a:r>
                <a:endParaRPr lang="zh-CN" altLang="en-US" b="0" smtClean="0"/>
              </a:p>
              <a:p>
                <a:pPr marL="0" marR="0" indent="0" algn="ctr" defTabSz="914400" rtl="0" eaLnBrk="1" fontAlgn="base" latinLnBrk="0" hangingPunct="1">
                  <a:lnSpc>
                    <a:spcPct val="100000"/>
                  </a:lnSpc>
                  <a:spcBef>
                    <a:spcPct val="0"/>
                  </a:spcBef>
                  <a:spcAft>
                    <a:spcPct val="0"/>
                  </a:spcAft>
                  <a:buClrTx/>
                  <a:buSzTx/>
                  <a:buFontTx/>
                  <a:buNone/>
                  <a:tabLst/>
                </a:pPr>
                <a:endParaRPr lang="zh-CN" altLang="en-US" b="0" smtClean="0"/>
              </a:p>
            </p:txBody>
          </p:sp>
          <p:grpSp>
            <p:nvGrpSpPr>
              <p:cNvPr id="185" name="组合 184"/>
              <p:cNvGrpSpPr/>
              <p:nvPr/>
            </p:nvGrpSpPr>
            <p:grpSpPr>
              <a:xfrm>
                <a:off x="928663" y="3786190"/>
                <a:ext cx="3571899" cy="2122419"/>
                <a:chOff x="2071674" y="2761450"/>
                <a:chExt cx="6079827" cy="2360792"/>
              </a:xfrm>
            </p:grpSpPr>
            <p:grpSp>
              <p:nvGrpSpPr>
                <p:cNvPr id="115" name="组合 114"/>
                <p:cNvGrpSpPr/>
                <p:nvPr/>
              </p:nvGrpSpPr>
              <p:grpSpPr>
                <a:xfrm>
                  <a:off x="2071674" y="2761450"/>
                  <a:ext cx="3038393" cy="2360792"/>
                  <a:chOff x="5286384" y="3835321"/>
                  <a:chExt cx="3038393" cy="2295538"/>
                </a:xfrm>
              </p:grpSpPr>
              <p:sp>
                <p:nvSpPr>
                  <p:cNvPr id="116" name="Rectangle 69"/>
                  <p:cNvSpPr>
                    <a:spLocks noChangeArrowheads="1"/>
                  </p:cNvSpPr>
                  <p:nvPr/>
                </p:nvSpPr>
                <p:spPr bwMode="auto">
                  <a:xfrm>
                    <a:off x="5751991" y="3835321"/>
                    <a:ext cx="1479936" cy="3635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LRU-main</a:t>
                    </a:r>
                    <a:endParaRPr lang="en-US" altLang="zh-CN" sz="1400" b="0">
                      <a:ea typeface="宋体" charset="-122"/>
                    </a:endParaRPr>
                  </a:p>
                </p:txBody>
              </p:sp>
              <p:sp>
                <p:nvSpPr>
                  <p:cNvPr id="117" name="Rectangle 53"/>
                  <p:cNvSpPr>
                    <a:spLocks noChangeArrowheads="1"/>
                  </p:cNvSpPr>
                  <p:nvPr/>
                </p:nvSpPr>
                <p:spPr bwMode="blackWhite">
                  <a:xfrm>
                    <a:off x="5429256" y="3916282"/>
                    <a:ext cx="423392" cy="324247"/>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grpSp>
                <p:nvGrpSpPr>
                  <p:cNvPr id="118" name="组合 99"/>
                  <p:cNvGrpSpPr/>
                  <p:nvPr/>
                </p:nvGrpSpPr>
                <p:grpSpPr>
                  <a:xfrm>
                    <a:off x="5286384" y="4469980"/>
                    <a:ext cx="2784639" cy="364086"/>
                    <a:chOff x="5000628" y="1909755"/>
                    <a:chExt cx="2714644" cy="420682"/>
                  </a:xfrm>
                </p:grpSpPr>
                <p:sp>
                  <p:nvSpPr>
                    <p:cNvPr id="143"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44"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45"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46"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47"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48"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49"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50"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119" name="组合 100"/>
                  <p:cNvGrpSpPr/>
                  <p:nvPr/>
                </p:nvGrpSpPr>
                <p:grpSpPr>
                  <a:xfrm>
                    <a:off x="5286384" y="4919255"/>
                    <a:ext cx="2784639" cy="364086"/>
                    <a:chOff x="5000628" y="1909755"/>
                    <a:chExt cx="2714644" cy="420682"/>
                  </a:xfrm>
                </p:grpSpPr>
                <p:sp>
                  <p:nvSpPr>
                    <p:cNvPr id="135"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36"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37"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38"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39"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40"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41"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42"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120" name="组合 112"/>
                  <p:cNvGrpSpPr/>
                  <p:nvPr/>
                </p:nvGrpSpPr>
                <p:grpSpPr>
                  <a:xfrm>
                    <a:off x="5286384" y="5413872"/>
                    <a:ext cx="2784639" cy="364086"/>
                    <a:chOff x="5000628" y="1909755"/>
                    <a:chExt cx="2714644" cy="420682"/>
                  </a:xfrm>
                </p:grpSpPr>
                <p:sp>
                  <p:nvSpPr>
                    <p:cNvPr id="127"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28"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29"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30"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31"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32"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33"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34"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sp>
                <p:nvSpPr>
                  <p:cNvPr id="121" name="任意多边形 120"/>
                  <p:cNvSpPr/>
                  <p:nvPr/>
                </p:nvSpPr>
                <p:spPr bwMode="auto">
                  <a:xfrm>
                    <a:off x="5380451" y="4161440"/>
                    <a:ext cx="1477565" cy="185117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sp>
                <p:nvSpPr>
                  <p:cNvPr id="122" name="Rectangle 69"/>
                  <p:cNvSpPr>
                    <a:spLocks noChangeArrowheads="1"/>
                  </p:cNvSpPr>
                  <p:nvPr/>
                </p:nvSpPr>
                <p:spPr bwMode="auto">
                  <a:xfrm>
                    <a:off x="7110331" y="3835321"/>
                    <a:ext cx="1214446" cy="3635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LRU-aux</a:t>
                    </a:r>
                    <a:endParaRPr lang="en-US" altLang="zh-CN" sz="1400" b="0">
                      <a:ea typeface="宋体" charset="-122"/>
                    </a:endParaRPr>
                  </a:p>
                </p:txBody>
              </p:sp>
              <p:sp>
                <p:nvSpPr>
                  <p:cNvPr id="123" name="Rectangle 53"/>
                  <p:cNvSpPr>
                    <a:spLocks noChangeArrowheads="1"/>
                  </p:cNvSpPr>
                  <p:nvPr/>
                </p:nvSpPr>
                <p:spPr bwMode="blackWhite">
                  <a:xfrm>
                    <a:off x="6745541" y="3920361"/>
                    <a:ext cx="423392" cy="324247"/>
                  </a:xfrm>
                  <a:prstGeom prst="rect">
                    <a:avLst/>
                  </a:prstGeom>
                  <a:solidFill>
                    <a:srgbClr val="C0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24" name="任意多边形 123"/>
                  <p:cNvSpPr/>
                  <p:nvPr/>
                </p:nvSpPr>
                <p:spPr bwMode="auto">
                  <a:xfrm>
                    <a:off x="6623944" y="4097408"/>
                    <a:ext cx="995516" cy="2033451"/>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rgbClr val="C0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grpSp>
            <p:grpSp>
              <p:nvGrpSpPr>
                <p:cNvPr id="151" name="组合 150"/>
                <p:cNvGrpSpPr/>
                <p:nvPr/>
              </p:nvGrpSpPr>
              <p:grpSpPr>
                <a:xfrm>
                  <a:off x="4746793" y="2761453"/>
                  <a:ext cx="3404708" cy="2325445"/>
                  <a:chOff x="5172903" y="3807244"/>
                  <a:chExt cx="3482089" cy="2323617"/>
                </a:xfrm>
              </p:grpSpPr>
              <p:sp>
                <p:nvSpPr>
                  <p:cNvPr id="152" name="Rectangle 69"/>
                  <p:cNvSpPr>
                    <a:spLocks noChangeArrowheads="1"/>
                  </p:cNvSpPr>
                  <p:nvPr/>
                </p:nvSpPr>
                <p:spPr bwMode="auto">
                  <a:xfrm>
                    <a:off x="5610634" y="3807244"/>
                    <a:ext cx="1676391" cy="373548"/>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LRUW-main</a:t>
                    </a:r>
                    <a:endParaRPr lang="en-US" altLang="zh-CN" sz="1400" b="0">
                      <a:ea typeface="宋体" charset="-122"/>
                    </a:endParaRPr>
                  </a:p>
                </p:txBody>
              </p:sp>
              <p:sp>
                <p:nvSpPr>
                  <p:cNvPr id="153" name="Rectangle 53"/>
                  <p:cNvSpPr>
                    <a:spLocks noChangeArrowheads="1"/>
                  </p:cNvSpPr>
                  <p:nvPr/>
                </p:nvSpPr>
                <p:spPr bwMode="blackWhite">
                  <a:xfrm>
                    <a:off x="5297264" y="3916282"/>
                    <a:ext cx="423391" cy="324247"/>
                  </a:xfrm>
                  <a:prstGeom prst="rect">
                    <a:avLst/>
                  </a:prstGeom>
                  <a:solidFill>
                    <a:schemeClr val="tx1">
                      <a:lumMod val="50000"/>
                      <a:lumOff val="50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grpSp>
                <p:nvGrpSpPr>
                  <p:cNvPr id="154" name="组合 99"/>
                  <p:cNvGrpSpPr/>
                  <p:nvPr/>
                </p:nvGrpSpPr>
                <p:grpSpPr>
                  <a:xfrm>
                    <a:off x="5286384" y="4469980"/>
                    <a:ext cx="2784639" cy="364086"/>
                    <a:chOff x="5000628" y="1909755"/>
                    <a:chExt cx="2714644" cy="420682"/>
                  </a:xfrm>
                </p:grpSpPr>
                <p:sp>
                  <p:nvSpPr>
                    <p:cNvPr id="177"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78"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79"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80"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81"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82"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83"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84"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155" name="组合 100"/>
                  <p:cNvGrpSpPr/>
                  <p:nvPr/>
                </p:nvGrpSpPr>
                <p:grpSpPr>
                  <a:xfrm>
                    <a:off x="5286384" y="4919255"/>
                    <a:ext cx="2784639" cy="364086"/>
                    <a:chOff x="5000628" y="1909755"/>
                    <a:chExt cx="2714644" cy="420682"/>
                  </a:xfrm>
                </p:grpSpPr>
                <p:sp>
                  <p:nvSpPr>
                    <p:cNvPr id="169"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70"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71"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72"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73"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74"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75"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76"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156" name="组合 112"/>
                  <p:cNvGrpSpPr/>
                  <p:nvPr/>
                </p:nvGrpSpPr>
                <p:grpSpPr>
                  <a:xfrm>
                    <a:off x="5286384" y="5413872"/>
                    <a:ext cx="2784639" cy="364086"/>
                    <a:chOff x="5000628" y="1909755"/>
                    <a:chExt cx="2714644" cy="420682"/>
                  </a:xfrm>
                </p:grpSpPr>
                <p:sp>
                  <p:nvSpPr>
                    <p:cNvPr id="161"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62"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63"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64"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65"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66"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167"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68"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sp>
                <p:nvSpPr>
                  <p:cNvPr id="157" name="任意多边形 156"/>
                  <p:cNvSpPr/>
                  <p:nvPr/>
                </p:nvSpPr>
                <p:spPr bwMode="auto">
                  <a:xfrm>
                    <a:off x="5172903" y="4055207"/>
                    <a:ext cx="1477566" cy="195740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chemeClr val="tx1">
                        <a:lumMod val="50000"/>
                        <a:lumOff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sp>
                <p:nvSpPr>
                  <p:cNvPr id="158" name="Rectangle 69"/>
                  <p:cNvSpPr>
                    <a:spLocks noChangeArrowheads="1"/>
                  </p:cNvSpPr>
                  <p:nvPr/>
                </p:nvSpPr>
                <p:spPr bwMode="auto">
                  <a:xfrm>
                    <a:off x="7193759" y="3837162"/>
                    <a:ext cx="1461233" cy="582240"/>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LRUW-aux</a:t>
                    </a:r>
                    <a:endParaRPr lang="en-US" altLang="zh-CN" sz="1400" b="0">
                      <a:ea typeface="宋体" charset="-122"/>
                    </a:endParaRPr>
                  </a:p>
                </p:txBody>
              </p:sp>
              <p:sp>
                <p:nvSpPr>
                  <p:cNvPr id="159" name="Rectangle 53"/>
                  <p:cNvSpPr>
                    <a:spLocks noChangeArrowheads="1"/>
                  </p:cNvSpPr>
                  <p:nvPr/>
                </p:nvSpPr>
                <p:spPr bwMode="blackWhite">
                  <a:xfrm>
                    <a:off x="6913945" y="3920362"/>
                    <a:ext cx="423392" cy="324247"/>
                  </a:xfrm>
                  <a:prstGeom prst="rect">
                    <a:avLst/>
                  </a:prstGeom>
                  <a:solidFill>
                    <a:schemeClr val="tx1">
                      <a:lumMod val="95000"/>
                      <a:lumOff val="5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160" name="任意多边形 159"/>
                  <p:cNvSpPr/>
                  <p:nvPr/>
                </p:nvSpPr>
                <p:spPr bwMode="auto">
                  <a:xfrm>
                    <a:off x="6789585" y="4097409"/>
                    <a:ext cx="995517" cy="2033452"/>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chemeClr val="tx1">
                        <a:lumMod val="95000"/>
                        <a:lumOff val="5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grpSp>
          </p:grpSp>
          <p:grpSp>
            <p:nvGrpSpPr>
              <p:cNvPr id="257" name="组合 256"/>
              <p:cNvGrpSpPr/>
              <p:nvPr/>
            </p:nvGrpSpPr>
            <p:grpSpPr>
              <a:xfrm>
                <a:off x="4286248" y="3786183"/>
                <a:ext cx="3482573" cy="2122415"/>
                <a:chOff x="2071674" y="2761442"/>
                <a:chExt cx="5927784" cy="2360787"/>
              </a:xfrm>
            </p:grpSpPr>
            <p:grpSp>
              <p:nvGrpSpPr>
                <p:cNvPr id="258" name="组合 257"/>
                <p:cNvGrpSpPr/>
                <p:nvPr/>
              </p:nvGrpSpPr>
              <p:grpSpPr>
                <a:xfrm>
                  <a:off x="2071674" y="2761442"/>
                  <a:ext cx="3038393" cy="2360787"/>
                  <a:chOff x="5286384" y="3835321"/>
                  <a:chExt cx="3038393" cy="2295538"/>
                </a:xfrm>
              </p:grpSpPr>
              <p:sp>
                <p:nvSpPr>
                  <p:cNvPr id="293" name="Rectangle 69"/>
                  <p:cNvSpPr>
                    <a:spLocks noChangeArrowheads="1"/>
                  </p:cNvSpPr>
                  <p:nvPr/>
                </p:nvSpPr>
                <p:spPr bwMode="auto">
                  <a:xfrm>
                    <a:off x="5751991" y="3835321"/>
                    <a:ext cx="1479936" cy="3635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LRU-main</a:t>
                    </a:r>
                    <a:endParaRPr lang="en-US" altLang="zh-CN" sz="1400" b="0">
                      <a:ea typeface="宋体" charset="-122"/>
                    </a:endParaRPr>
                  </a:p>
                </p:txBody>
              </p:sp>
              <p:sp>
                <p:nvSpPr>
                  <p:cNvPr id="294" name="Rectangle 53"/>
                  <p:cNvSpPr>
                    <a:spLocks noChangeArrowheads="1"/>
                  </p:cNvSpPr>
                  <p:nvPr/>
                </p:nvSpPr>
                <p:spPr bwMode="blackWhite">
                  <a:xfrm>
                    <a:off x="5429256" y="3916282"/>
                    <a:ext cx="423392" cy="324247"/>
                  </a:xfrm>
                  <a:prstGeom prst="rect">
                    <a:avLst/>
                  </a:prstGeom>
                  <a:solidFill>
                    <a:srgbClr val="FF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grpSp>
                <p:nvGrpSpPr>
                  <p:cNvPr id="295" name="组合 99"/>
                  <p:cNvGrpSpPr/>
                  <p:nvPr/>
                </p:nvGrpSpPr>
                <p:grpSpPr>
                  <a:xfrm>
                    <a:off x="5286384" y="4469980"/>
                    <a:ext cx="2784639" cy="364086"/>
                    <a:chOff x="5000628" y="1909755"/>
                    <a:chExt cx="2714644" cy="420682"/>
                  </a:xfrm>
                </p:grpSpPr>
                <p:sp>
                  <p:nvSpPr>
                    <p:cNvPr id="318"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19"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20"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21"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22"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23"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24"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25"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296" name="组合 100"/>
                  <p:cNvGrpSpPr/>
                  <p:nvPr/>
                </p:nvGrpSpPr>
                <p:grpSpPr>
                  <a:xfrm>
                    <a:off x="5286384" y="4919255"/>
                    <a:ext cx="2784639" cy="364086"/>
                    <a:chOff x="5000628" y="1909755"/>
                    <a:chExt cx="2714644" cy="420682"/>
                  </a:xfrm>
                </p:grpSpPr>
                <p:sp>
                  <p:nvSpPr>
                    <p:cNvPr id="310"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11"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12"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13"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14"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15"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16"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17"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297" name="组合 112"/>
                  <p:cNvGrpSpPr/>
                  <p:nvPr/>
                </p:nvGrpSpPr>
                <p:grpSpPr>
                  <a:xfrm>
                    <a:off x="5286384" y="5413872"/>
                    <a:ext cx="2784639" cy="364086"/>
                    <a:chOff x="5000628" y="1909755"/>
                    <a:chExt cx="2714644" cy="420682"/>
                  </a:xfrm>
                </p:grpSpPr>
                <p:sp>
                  <p:nvSpPr>
                    <p:cNvPr id="302"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03"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04"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05"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06"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07"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308"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09"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sp>
                <p:nvSpPr>
                  <p:cNvPr id="298" name="任意多边形 297"/>
                  <p:cNvSpPr/>
                  <p:nvPr/>
                </p:nvSpPr>
                <p:spPr bwMode="auto">
                  <a:xfrm>
                    <a:off x="5380451" y="4161440"/>
                    <a:ext cx="1477565" cy="185117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sp>
                <p:nvSpPr>
                  <p:cNvPr id="299" name="Rectangle 69"/>
                  <p:cNvSpPr>
                    <a:spLocks noChangeArrowheads="1"/>
                  </p:cNvSpPr>
                  <p:nvPr/>
                </p:nvSpPr>
                <p:spPr bwMode="auto">
                  <a:xfrm>
                    <a:off x="7110331" y="3835321"/>
                    <a:ext cx="1214446" cy="3635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LRU-aux</a:t>
                    </a:r>
                    <a:endParaRPr lang="en-US" altLang="zh-CN" sz="1400" b="0">
                      <a:ea typeface="宋体" charset="-122"/>
                    </a:endParaRPr>
                  </a:p>
                </p:txBody>
              </p:sp>
              <p:sp>
                <p:nvSpPr>
                  <p:cNvPr id="300" name="Rectangle 53"/>
                  <p:cNvSpPr>
                    <a:spLocks noChangeArrowheads="1"/>
                  </p:cNvSpPr>
                  <p:nvPr/>
                </p:nvSpPr>
                <p:spPr bwMode="blackWhite">
                  <a:xfrm>
                    <a:off x="6745541" y="3920361"/>
                    <a:ext cx="423392" cy="324247"/>
                  </a:xfrm>
                  <a:prstGeom prst="rect">
                    <a:avLst/>
                  </a:prstGeom>
                  <a:solidFill>
                    <a:srgbClr val="C00000"/>
                  </a:solidFill>
                  <a:ln w="25400">
                    <a:solidFill>
                      <a:srgbClr val="FF0000"/>
                    </a:solid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301" name="任意多边形 300"/>
                  <p:cNvSpPr/>
                  <p:nvPr/>
                </p:nvSpPr>
                <p:spPr bwMode="auto">
                  <a:xfrm>
                    <a:off x="6623944" y="4097408"/>
                    <a:ext cx="995516" cy="2033451"/>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rgbClr val="C0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grpSp>
            <p:grpSp>
              <p:nvGrpSpPr>
                <p:cNvPr id="259" name="组合 258"/>
                <p:cNvGrpSpPr/>
                <p:nvPr/>
              </p:nvGrpSpPr>
              <p:grpSpPr>
                <a:xfrm>
                  <a:off x="4746797" y="2761455"/>
                  <a:ext cx="3252661" cy="2325446"/>
                  <a:chOff x="5172903" y="3807244"/>
                  <a:chExt cx="3326585" cy="2323617"/>
                </a:xfrm>
              </p:grpSpPr>
              <p:sp>
                <p:nvSpPr>
                  <p:cNvPr id="260" name="Rectangle 69"/>
                  <p:cNvSpPr>
                    <a:spLocks noChangeArrowheads="1"/>
                  </p:cNvSpPr>
                  <p:nvPr/>
                </p:nvSpPr>
                <p:spPr bwMode="auto">
                  <a:xfrm>
                    <a:off x="5610634" y="3807244"/>
                    <a:ext cx="1676391" cy="373548"/>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LRUW-main</a:t>
                    </a:r>
                    <a:endParaRPr lang="en-US" altLang="zh-CN" sz="1400" b="0">
                      <a:ea typeface="宋体" charset="-122"/>
                    </a:endParaRPr>
                  </a:p>
                </p:txBody>
              </p:sp>
              <p:sp>
                <p:nvSpPr>
                  <p:cNvPr id="261" name="Rectangle 53"/>
                  <p:cNvSpPr>
                    <a:spLocks noChangeArrowheads="1"/>
                  </p:cNvSpPr>
                  <p:nvPr/>
                </p:nvSpPr>
                <p:spPr bwMode="blackWhite">
                  <a:xfrm>
                    <a:off x="5297264" y="3916282"/>
                    <a:ext cx="423391" cy="324247"/>
                  </a:xfrm>
                  <a:prstGeom prst="rect">
                    <a:avLst/>
                  </a:prstGeom>
                  <a:solidFill>
                    <a:schemeClr val="tx1">
                      <a:lumMod val="50000"/>
                      <a:lumOff val="50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grpSp>
                <p:nvGrpSpPr>
                  <p:cNvPr id="262" name="组合 99"/>
                  <p:cNvGrpSpPr/>
                  <p:nvPr/>
                </p:nvGrpSpPr>
                <p:grpSpPr>
                  <a:xfrm>
                    <a:off x="5286384" y="4469980"/>
                    <a:ext cx="2784639" cy="364086"/>
                    <a:chOff x="5000628" y="1909755"/>
                    <a:chExt cx="2714644" cy="420682"/>
                  </a:xfrm>
                </p:grpSpPr>
                <p:sp>
                  <p:nvSpPr>
                    <p:cNvPr id="285"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86"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87"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88"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89"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90"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91"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92"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263" name="组合 100"/>
                  <p:cNvGrpSpPr/>
                  <p:nvPr/>
                </p:nvGrpSpPr>
                <p:grpSpPr>
                  <a:xfrm>
                    <a:off x="5286384" y="4919255"/>
                    <a:ext cx="2784639" cy="364086"/>
                    <a:chOff x="5000628" y="1909755"/>
                    <a:chExt cx="2714644" cy="420682"/>
                  </a:xfrm>
                </p:grpSpPr>
                <p:sp>
                  <p:nvSpPr>
                    <p:cNvPr id="277"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78"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79"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80"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81"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82"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83"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84"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grpSp>
                <p:nvGrpSpPr>
                  <p:cNvPr id="264" name="组合 112"/>
                  <p:cNvGrpSpPr/>
                  <p:nvPr/>
                </p:nvGrpSpPr>
                <p:grpSpPr>
                  <a:xfrm>
                    <a:off x="5286384" y="5413872"/>
                    <a:ext cx="2784639" cy="364086"/>
                    <a:chOff x="5000628" y="1909755"/>
                    <a:chExt cx="2714644" cy="420682"/>
                  </a:xfrm>
                </p:grpSpPr>
                <p:sp>
                  <p:nvSpPr>
                    <p:cNvPr id="269" name="Rectangle 24"/>
                    <p:cNvSpPr>
                      <a:spLocks noChangeArrowheads="1"/>
                    </p:cNvSpPr>
                    <p:nvPr/>
                  </p:nvSpPr>
                  <p:spPr bwMode="blackWhite">
                    <a:xfrm>
                      <a:off x="500062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70" name="Line 29"/>
                    <p:cNvSpPr>
                      <a:spLocks noChangeShapeType="1"/>
                    </p:cNvSpPr>
                    <p:nvPr/>
                  </p:nvSpPr>
                  <p:spPr bwMode="auto">
                    <a:xfrm>
                      <a:off x="5429256"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71" name="Rectangle 24"/>
                    <p:cNvSpPr>
                      <a:spLocks noChangeArrowheads="1"/>
                    </p:cNvSpPr>
                    <p:nvPr/>
                  </p:nvSpPr>
                  <p:spPr bwMode="blackWhite">
                    <a:xfrm>
                      <a:off x="5713434"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72" name="Line 29"/>
                    <p:cNvSpPr>
                      <a:spLocks noChangeShapeType="1"/>
                    </p:cNvSpPr>
                    <p:nvPr/>
                  </p:nvSpPr>
                  <p:spPr bwMode="auto">
                    <a:xfrm>
                      <a:off x="6072198"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73" name="Rectangle 24"/>
                    <p:cNvSpPr>
                      <a:spLocks noChangeArrowheads="1"/>
                    </p:cNvSpPr>
                    <p:nvPr/>
                  </p:nvSpPr>
                  <p:spPr bwMode="blackWhite">
                    <a:xfrm>
                      <a:off x="6356376"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74" name="Line 29"/>
                    <p:cNvSpPr>
                      <a:spLocks noChangeShapeType="1"/>
                    </p:cNvSpPr>
                    <p:nvPr/>
                  </p:nvSpPr>
                  <p:spPr bwMode="auto">
                    <a:xfrm>
                      <a:off x="6715140"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sp>
                  <p:nvSpPr>
                    <p:cNvPr id="275" name="Rectangle 24"/>
                    <p:cNvSpPr>
                      <a:spLocks noChangeArrowheads="1"/>
                    </p:cNvSpPr>
                    <p:nvPr/>
                  </p:nvSpPr>
                  <p:spPr bwMode="blackWhite">
                    <a:xfrm>
                      <a:off x="6999318" y="1909755"/>
                      <a:ext cx="430202" cy="420682"/>
                    </a:xfrm>
                    <a:prstGeom prst="rect">
                      <a:avLst/>
                    </a:prstGeom>
                    <a:solidFill>
                      <a:srgbClr val="99FF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76" name="Line 29"/>
                    <p:cNvSpPr>
                      <a:spLocks noChangeShapeType="1"/>
                    </p:cNvSpPr>
                    <p:nvPr/>
                  </p:nvSpPr>
                  <p:spPr bwMode="auto">
                    <a:xfrm>
                      <a:off x="7473972" y="2124069"/>
                      <a:ext cx="241300" cy="0"/>
                    </a:xfrm>
                    <a:prstGeom prst="line">
                      <a:avLst/>
                    </a:prstGeom>
                    <a:noFill/>
                    <a:ln w="28575">
                      <a:solidFill>
                        <a:schemeClr val="tx1"/>
                      </a:solidFill>
                      <a:round/>
                      <a:headEnd type="none" w="sm" len="sm"/>
                      <a:tailEnd type="triangle" w="sm" len="sm"/>
                    </a:ln>
                    <a:effectLst/>
                  </p:spPr>
                  <p:txBody>
                    <a:bodyPr/>
                    <a:lstStyle/>
                    <a:p>
                      <a:endParaRPr lang="zh-CN" altLang="en-US" sz="1400"/>
                    </a:p>
                  </p:txBody>
                </p:sp>
              </p:grpSp>
              <p:sp>
                <p:nvSpPr>
                  <p:cNvPr id="265" name="任意多边形 264"/>
                  <p:cNvSpPr/>
                  <p:nvPr/>
                </p:nvSpPr>
                <p:spPr bwMode="auto">
                  <a:xfrm>
                    <a:off x="5172903" y="4055207"/>
                    <a:ext cx="1477566" cy="1957408"/>
                  </a:xfrm>
                  <a:custGeom>
                    <a:avLst/>
                    <a:gdLst>
                      <a:gd name="connsiteX0" fmla="*/ 498987 w 1440426"/>
                      <a:gd name="connsiteY0" fmla="*/ 0 h 2580967"/>
                      <a:gd name="connsiteX1" fmla="*/ 852948 w 1440426"/>
                      <a:gd name="connsiteY1" fmla="*/ 855406 h 2580967"/>
                      <a:gd name="connsiteX2" fmla="*/ 86032 w 1440426"/>
                      <a:gd name="connsiteY2" fmla="*/ 1342103 h 2580967"/>
                      <a:gd name="connsiteX3" fmla="*/ 1369142 w 1440426"/>
                      <a:gd name="connsiteY3" fmla="*/ 1312606 h 2580967"/>
                      <a:gd name="connsiteX4" fmla="*/ 513736 w 1440426"/>
                      <a:gd name="connsiteY4" fmla="*/ 2315496 h 2580967"/>
                      <a:gd name="connsiteX5" fmla="*/ 336755 w 1440426"/>
                      <a:gd name="connsiteY5" fmla="*/ 2580967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426" h="2580967">
                        <a:moveTo>
                          <a:pt x="498987" y="0"/>
                        </a:moveTo>
                        <a:cubicBezTo>
                          <a:pt x="710380" y="315861"/>
                          <a:pt x="921774" y="631722"/>
                          <a:pt x="852948" y="855406"/>
                        </a:cubicBezTo>
                        <a:cubicBezTo>
                          <a:pt x="784122" y="1079090"/>
                          <a:pt x="0" y="1265903"/>
                          <a:pt x="86032" y="1342103"/>
                        </a:cubicBezTo>
                        <a:cubicBezTo>
                          <a:pt x="172064" y="1418303"/>
                          <a:pt x="1297858" y="1150374"/>
                          <a:pt x="1369142" y="1312606"/>
                        </a:cubicBezTo>
                        <a:cubicBezTo>
                          <a:pt x="1440426" y="1474838"/>
                          <a:pt x="685800" y="2104103"/>
                          <a:pt x="513736" y="2315496"/>
                        </a:cubicBezTo>
                        <a:cubicBezTo>
                          <a:pt x="341672" y="2526889"/>
                          <a:pt x="339213" y="2553928"/>
                          <a:pt x="336755" y="2580967"/>
                        </a:cubicBezTo>
                      </a:path>
                    </a:pathLst>
                  </a:custGeom>
                  <a:noFill/>
                  <a:ln w="25400" cap="flat" cmpd="sng" algn="ctr">
                    <a:solidFill>
                      <a:schemeClr val="tx1">
                        <a:lumMod val="50000"/>
                        <a:lumOff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sp>
                <p:nvSpPr>
                  <p:cNvPr id="266" name="Rectangle 69"/>
                  <p:cNvSpPr>
                    <a:spLocks noChangeArrowheads="1"/>
                  </p:cNvSpPr>
                  <p:nvPr/>
                </p:nvSpPr>
                <p:spPr bwMode="auto">
                  <a:xfrm>
                    <a:off x="7038311" y="3837161"/>
                    <a:ext cx="1461177" cy="582240"/>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sz="1400" b="0" smtClean="0">
                        <a:ea typeface="宋体" charset="-122"/>
                      </a:rPr>
                      <a:t>LRUW-aux</a:t>
                    </a:r>
                    <a:endParaRPr lang="en-US" altLang="zh-CN" sz="1400" b="0">
                      <a:ea typeface="宋体" charset="-122"/>
                    </a:endParaRPr>
                  </a:p>
                </p:txBody>
              </p:sp>
              <p:sp>
                <p:nvSpPr>
                  <p:cNvPr id="267" name="Rectangle 53"/>
                  <p:cNvSpPr>
                    <a:spLocks noChangeArrowheads="1"/>
                  </p:cNvSpPr>
                  <p:nvPr/>
                </p:nvSpPr>
                <p:spPr bwMode="blackWhite">
                  <a:xfrm>
                    <a:off x="6789590" y="3920361"/>
                    <a:ext cx="423392" cy="324247"/>
                  </a:xfrm>
                  <a:prstGeom prst="rect">
                    <a:avLst/>
                  </a:prstGeom>
                  <a:solidFill>
                    <a:schemeClr val="tx1">
                      <a:lumMod val="95000"/>
                      <a:lumOff val="5000"/>
                    </a:schemeClr>
                  </a:solidFill>
                  <a:ln w="25400">
                    <a:noFill/>
                    <a:prstDash val="solid"/>
                    <a:miter lim="800000"/>
                    <a:headEnd/>
                    <a:tailEnd/>
                  </a:ln>
                  <a:effectLst/>
                </p:spPr>
                <p:txBody>
                  <a:bodyPr wrap="none" anchor="ctr"/>
                  <a:lstStyle/>
                  <a:p>
                    <a:pPr defTabSz="822325" eaLnBrk="0" hangingPunct="0">
                      <a:spcBef>
                        <a:spcPct val="50000"/>
                      </a:spcBef>
                      <a:buClrTx/>
                      <a:buFontTx/>
                      <a:buNone/>
                    </a:pPr>
                    <a:endParaRPr lang="zh-CN" altLang="zh-CN" sz="1400">
                      <a:solidFill>
                        <a:schemeClr val="folHlink"/>
                      </a:solidFill>
                      <a:effectLst>
                        <a:outerShdw blurRad="38100" dist="38100" dir="2700000" algn="tl">
                          <a:srgbClr val="000000"/>
                        </a:outerShdw>
                      </a:effectLst>
                    </a:endParaRPr>
                  </a:p>
                </p:txBody>
              </p:sp>
              <p:sp>
                <p:nvSpPr>
                  <p:cNvPr id="268" name="任意多边形 267"/>
                  <p:cNvSpPr/>
                  <p:nvPr/>
                </p:nvSpPr>
                <p:spPr bwMode="auto">
                  <a:xfrm>
                    <a:off x="6789585" y="4097409"/>
                    <a:ext cx="995517" cy="2033452"/>
                  </a:xfrm>
                  <a:custGeom>
                    <a:avLst/>
                    <a:gdLst>
                      <a:gd name="connsiteX0" fmla="*/ 516193 w 995516"/>
                      <a:gd name="connsiteY0" fmla="*/ 0 h 2195051"/>
                      <a:gd name="connsiteX1" fmla="*/ 162232 w 995516"/>
                      <a:gd name="connsiteY1" fmla="*/ 412955 h 2195051"/>
                      <a:gd name="connsiteX2" fmla="*/ 117987 w 995516"/>
                      <a:gd name="connsiteY2" fmla="*/ 634181 h 2195051"/>
                      <a:gd name="connsiteX3" fmla="*/ 870154 w 995516"/>
                      <a:gd name="connsiteY3" fmla="*/ 693174 h 2195051"/>
                      <a:gd name="connsiteX4" fmla="*/ 412954 w 995516"/>
                      <a:gd name="connsiteY4" fmla="*/ 1179871 h 2195051"/>
                      <a:gd name="connsiteX5" fmla="*/ 58993 w 995516"/>
                      <a:gd name="connsiteY5" fmla="*/ 1548581 h 2195051"/>
                      <a:gd name="connsiteX6" fmla="*/ 752167 w 995516"/>
                      <a:gd name="connsiteY6" fmla="*/ 1607574 h 2195051"/>
                      <a:gd name="connsiteX7" fmla="*/ 958645 w 995516"/>
                      <a:gd name="connsiteY7" fmla="*/ 2109019 h 2195051"/>
                      <a:gd name="connsiteX8" fmla="*/ 973393 w 995516"/>
                      <a:gd name="connsiteY8" fmla="*/ 2123768 h 219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16" h="2195051">
                        <a:moveTo>
                          <a:pt x="516193" y="0"/>
                        </a:moveTo>
                        <a:cubicBezTo>
                          <a:pt x="372396" y="153629"/>
                          <a:pt x="228600" y="307258"/>
                          <a:pt x="162232" y="412955"/>
                        </a:cubicBezTo>
                        <a:cubicBezTo>
                          <a:pt x="95864" y="518652"/>
                          <a:pt x="0" y="587478"/>
                          <a:pt x="117987" y="634181"/>
                        </a:cubicBezTo>
                        <a:cubicBezTo>
                          <a:pt x="235974" y="680884"/>
                          <a:pt x="820993" y="602226"/>
                          <a:pt x="870154" y="693174"/>
                        </a:cubicBezTo>
                        <a:cubicBezTo>
                          <a:pt x="919315" y="784122"/>
                          <a:pt x="548148" y="1037303"/>
                          <a:pt x="412954" y="1179871"/>
                        </a:cubicBezTo>
                        <a:cubicBezTo>
                          <a:pt x="277761" y="1322439"/>
                          <a:pt x="2458" y="1477297"/>
                          <a:pt x="58993" y="1548581"/>
                        </a:cubicBezTo>
                        <a:cubicBezTo>
                          <a:pt x="115529" y="1619865"/>
                          <a:pt x="602225" y="1514168"/>
                          <a:pt x="752167" y="1607574"/>
                        </a:cubicBezTo>
                        <a:cubicBezTo>
                          <a:pt x="902109" y="1700980"/>
                          <a:pt x="921774" y="2022987"/>
                          <a:pt x="958645" y="2109019"/>
                        </a:cubicBezTo>
                        <a:cubicBezTo>
                          <a:pt x="995516" y="2195051"/>
                          <a:pt x="984454" y="2159409"/>
                          <a:pt x="973393" y="2123768"/>
                        </a:cubicBezTo>
                      </a:path>
                    </a:pathLst>
                  </a:custGeom>
                  <a:noFill/>
                  <a:ln w="25400" cap="flat" cmpd="sng" algn="ctr">
                    <a:solidFill>
                      <a:schemeClr val="tx1">
                        <a:lumMod val="95000"/>
                        <a:lumOff val="5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p:txBody>
              </p:sp>
            </p:grpSp>
          </p:grpSp>
          <p:sp>
            <p:nvSpPr>
              <p:cNvPr id="334" name="TextBox 333"/>
              <p:cNvSpPr txBox="1"/>
              <p:nvPr/>
            </p:nvSpPr>
            <p:spPr>
              <a:xfrm>
                <a:off x="1714480" y="1782537"/>
                <a:ext cx="1285884" cy="369332"/>
              </a:xfrm>
              <a:prstGeom prst="rect">
                <a:avLst/>
              </a:prstGeom>
              <a:noFill/>
              <a:ln>
                <a:solidFill>
                  <a:schemeClr val="tx1"/>
                </a:solidFill>
              </a:ln>
            </p:spPr>
            <p:txBody>
              <a:bodyPr wrap="square" rtlCol="0">
                <a:spAutoFit/>
              </a:bodyPr>
              <a:lstStyle/>
              <a:p>
                <a:r>
                  <a:rPr lang="en-US" altLang="zh-CN" b="0" smtClean="0"/>
                  <a:t>DBW0</a:t>
                </a:r>
              </a:p>
            </p:txBody>
          </p:sp>
          <p:cxnSp>
            <p:nvCxnSpPr>
              <p:cNvPr id="336" name="肘形连接符 335"/>
              <p:cNvCxnSpPr>
                <a:stCxn id="334" idx="2"/>
                <a:endCxn id="493" idx="1"/>
              </p:cNvCxnSpPr>
              <p:nvPr/>
            </p:nvCxnSpPr>
            <p:spPr bwMode="auto">
              <a:xfrm rot="5400000">
                <a:off x="2040328" y="2468963"/>
                <a:ext cx="634189"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37" name="肘形连接符 336"/>
              <p:cNvCxnSpPr>
                <a:stCxn id="493" idx="3"/>
                <a:endCxn id="117" idx="0"/>
              </p:cNvCxnSpPr>
              <p:nvPr/>
            </p:nvCxnSpPr>
            <p:spPr bwMode="auto">
              <a:xfrm rot="5400000">
                <a:off x="1352580" y="2856202"/>
                <a:ext cx="789235" cy="1220450"/>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41" name="肘形连接符 340"/>
              <p:cNvCxnSpPr>
                <a:stCxn id="493" idx="3"/>
                <a:endCxn id="123" idx="0"/>
              </p:cNvCxnSpPr>
              <p:nvPr/>
            </p:nvCxnSpPr>
            <p:spPr bwMode="auto">
              <a:xfrm rot="5400000">
                <a:off x="1737353" y="3244747"/>
                <a:ext cx="793007" cy="44713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45" name="肘形连接符 344"/>
              <p:cNvCxnSpPr>
                <a:stCxn id="493" idx="3"/>
                <a:endCxn id="153" idx="0"/>
              </p:cNvCxnSpPr>
              <p:nvPr/>
            </p:nvCxnSpPr>
            <p:spPr bwMode="auto">
              <a:xfrm rot="16200000" flipH="1">
                <a:off x="2119138" y="3310094"/>
                <a:ext cx="812488" cy="335920"/>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48" name="肘形连接符 347"/>
              <p:cNvCxnSpPr>
                <a:stCxn id="493" idx="3"/>
                <a:endCxn id="159" idx="0"/>
              </p:cNvCxnSpPr>
              <p:nvPr/>
            </p:nvCxnSpPr>
            <p:spPr bwMode="auto">
              <a:xfrm rot="16200000" flipH="1">
                <a:off x="2581650" y="2847582"/>
                <a:ext cx="816159" cy="1264614"/>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05" name="矩形 404"/>
              <p:cNvSpPr/>
              <p:nvPr/>
            </p:nvSpPr>
            <p:spPr bwMode="auto">
              <a:xfrm>
                <a:off x="4786314" y="3143248"/>
                <a:ext cx="2000264" cy="35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0" smtClean="0"/>
                  <a:t>A WorkingSet</a:t>
                </a:r>
                <a:endParaRPr lang="zh-CN" altLang="en-US" b="0" smtClean="0"/>
              </a:p>
              <a:p>
                <a:pPr marL="0" marR="0" indent="0" algn="ctr" defTabSz="914400" rtl="0" eaLnBrk="1" fontAlgn="base" latinLnBrk="0" hangingPunct="1">
                  <a:lnSpc>
                    <a:spcPct val="100000"/>
                  </a:lnSpc>
                  <a:spcBef>
                    <a:spcPct val="0"/>
                  </a:spcBef>
                  <a:spcAft>
                    <a:spcPct val="0"/>
                  </a:spcAft>
                  <a:buClrTx/>
                  <a:buSzTx/>
                  <a:buFontTx/>
                  <a:buNone/>
                  <a:tabLst/>
                </a:pPr>
                <a:endParaRPr lang="zh-CN" altLang="en-US" b="0" smtClean="0"/>
              </a:p>
            </p:txBody>
          </p:sp>
          <p:sp>
            <p:nvSpPr>
              <p:cNvPr id="406" name="五边形 405"/>
              <p:cNvSpPr/>
              <p:nvPr/>
            </p:nvSpPr>
            <p:spPr bwMode="auto">
              <a:xfrm rot="5400000">
                <a:off x="5572132" y="2500306"/>
                <a:ext cx="285752" cy="857256"/>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rot lat="0" lon="0" rev="0"/>
                </a:camera>
                <a:lightRig rig="threePt" dir="t"/>
              </a:scene3d>
              <a:sp3d prstMaterial="softEdge"/>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408" name="肘形连接符 407"/>
              <p:cNvCxnSpPr>
                <a:stCxn id="417" idx="2"/>
                <a:endCxn id="406" idx="1"/>
              </p:cNvCxnSpPr>
              <p:nvPr/>
            </p:nvCxnSpPr>
            <p:spPr bwMode="auto">
              <a:xfrm rot="5400000">
                <a:off x="5397914" y="2468963"/>
                <a:ext cx="634189"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09" name="肘形连接符 408"/>
              <p:cNvCxnSpPr>
                <a:stCxn id="406" idx="3"/>
                <a:endCxn id="294" idx="0"/>
              </p:cNvCxnSpPr>
              <p:nvPr/>
            </p:nvCxnSpPr>
            <p:spPr bwMode="auto">
              <a:xfrm rot="5400000">
                <a:off x="4710169" y="2856199"/>
                <a:ext cx="789228" cy="1220451"/>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10" name="肘形连接符 409"/>
              <p:cNvCxnSpPr>
                <a:stCxn id="406" idx="3"/>
                <a:endCxn id="300" idx="0"/>
              </p:cNvCxnSpPr>
              <p:nvPr/>
            </p:nvCxnSpPr>
            <p:spPr bwMode="auto">
              <a:xfrm rot="5400000">
                <a:off x="5094942" y="3244744"/>
                <a:ext cx="793000" cy="447133"/>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11" name="肘形连接符 410"/>
              <p:cNvCxnSpPr>
                <a:stCxn id="406" idx="3"/>
                <a:endCxn id="261" idx="0"/>
              </p:cNvCxnSpPr>
              <p:nvPr/>
            </p:nvCxnSpPr>
            <p:spPr bwMode="auto">
              <a:xfrm rot="16200000" flipH="1">
                <a:off x="5476724" y="3310094"/>
                <a:ext cx="812489" cy="335920"/>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12" name="肘形连接符 411"/>
              <p:cNvCxnSpPr>
                <a:stCxn id="406" idx="3"/>
                <a:endCxn id="267" idx="0"/>
              </p:cNvCxnSpPr>
              <p:nvPr/>
            </p:nvCxnSpPr>
            <p:spPr bwMode="auto">
              <a:xfrm rot="16200000" flipH="1">
                <a:off x="5903517" y="2883300"/>
                <a:ext cx="816160" cy="1193179"/>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13" name="矩形 412"/>
              <p:cNvSpPr/>
              <p:nvPr/>
            </p:nvSpPr>
            <p:spPr bwMode="auto">
              <a:xfrm>
                <a:off x="2786050" y="2643182"/>
                <a:ext cx="2571768" cy="357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cache buffers lru latch</a:t>
                </a:r>
                <a:endParaRPr lang="zh-CN" altLang="en-US" b="0" smtClean="0"/>
              </a:p>
            </p:txBody>
          </p:sp>
          <p:sp>
            <p:nvSpPr>
              <p:cNvPr id="417" name="TextBox 416"/>
              <p:cNvSpPr txBox="1"/>
              <p:nvPr/>
            </p:nvSpPr>
            <p:spPr>
              <a:xfrm>
                <a:off x="5072066" y="1782537"/>
                <a:ext cx="1285884" cy="369332"/>
              </a:xfrm>
              <a:prstGeom prst="rect">
                <a:avLst/>
              </a:prstGeom>
              <a:noFill/>
              <a:ln>
                <a:solidFill>
                  <a:schemeClr val="tx1"/>
                </a:solidFill>
              </a:ln>
            </p:spPr>
            <p:txBody>
              <a:bodyPr wrap="square" rtlCol="0">
                <a:spAutoFit/>
              </a:bodyPr>
              <a:lstStyle/>
              <a:p>
                <a:r>
                  <a:rPr lang="en-US" altLang="zh-CN" b="0" smtClean="0"/>
                  <a:t>DBW1</a:t>
                </a:r>
              </a:p>
            </p:txBody>
          </p:sp>
          <p:sp>
            <p:nvSpPr>
              <p:cNvPr id="493" name="五边形 492"/>
              <p:cNvSpPr/>
              <p:nvPr/>
            </p:nvSpPr>
            <p:spPr bwMode="auto">
              <a:xfrm rot="5400000">
                <a:off x="2214546" y="2500306"/>
                <a:ext cx="285752" cy="857256"/>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rot lat="0" lon="0" rev="0"/>
                </a:camera>
                <a:lightRig rig="threePt" dir="t"/>
              </a:scene3d>
              <a:sp3d prstMaterial="softEdge"/>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502" name="TextBox 501"/>
              <p:cNvSpPr txBox="1"/>
              <p:nvPr/>
            </p:nvSpPr>
            <p:spPr>
              <a:xfrm>
                <a:off x="6500827" y="1836643"/>
                <a:ext cx="857256" cy="369332"/>
              </a:xfrm>
              <a:prstGeom prst="rect">
                <a:avLst/>
              </a:prstGeom>
              <a:noFill/>
              <a:ln>
                <a:noFill/>
              </a:ln>
            </p:spPr>
            <p:txBody>
              <a:bodyPr wrap="square" rtlCol="0">
                <a:spAutoFit/>
              </a:bodyPr>
              <a:lstStyle/>
              <a:p>
                <a:r>
                  <a:rPr lang="en-US" altLang="zh-CN" b="0" smtClean="0"/>
                  <a:t>…</a:t>
                </a:r>
                <a:endParaRPr lang="zh-CN" altLang="en-US" b="0"/>
              </a:p>
            </p:txBody>
          </p:sp>
        </p:grpSp>
        <p:sp>
          <p:nvSpPr>
            <p:cNvPr id="530" name="AutoShape 19"/>
            <p:cNvSpPr>
              <a:spLocks noChangeArrowheads="1"/>
            </p:cNvSpPr>
            <p:nvPr/>
          </p:nvSpPr>
          <p:spPr bwMode="blackWhite">
            <a:xfrm rot="10800000" flipH="1" flipV="1">
              <a:off x="1399134" y="4647371"/>
              <a:ext cx="541942" cy="298649"/>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33" name="AutoShape 49"/>
            <p:cNvSpPr>
              <a:spLocks noChangeArrowheads="1"/>
            </p:cNvSpPr>
            <p:nvPr/>
          </p:nvSpPr>
          <p:spPr bwMode="blackWhite">
            <a:xfrm>
              <a:off x="1990343" y="4604894"/>
              <a:ext cx="197070" cy="298649"/>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40" name="AutoShape 49"/>
            <p:cNvSpPr>
              <a:spLocks noChangeArrowheads="1"/>
            </p:cNvSpPr>
            <p:nvPr/>
          </p:nvSpPr>
          <p:spPr bwMode="blackWhite">
            <a:xfrm>
              <a:off x="1990343" y="5023003"/>
              <a:ext cx="197070" cy="298649"/>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41" name="AutoShape 49"/>
            <p:cNvSpPr>
              <a:spLocks noChangeArrowheads="1"/>
            </p:cNvSpPr>
            <p:nvPr/>
          </p:nvSpPr>
          <p:spPr bwMode="blackWhite">
            <a:xfrm>
              <a:off x="1990343" y="5500841"/>
              <a:ext cx="197070" cy="298649"/>
            </a:xfrm>
            <a:prstGeom prst="rightArrow">
              <a:avLst>
                <a:gd name="adj1" fmla="val 75009"/>
                <a:gd name="adj2" fmla="val 50014"/>
              </a:avLst>
            </a:prstGeom>
            <a:noFill/>
            <a:ln w="19050">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21" name="AutoShape 19"/>
            <p:cNvSpPr>
              <a:spLocks noChangeArrowheads="1"/>
            </p:cNvSpPr>
            <p:nvPr/>
          </p:nvSpPr>
          <p:spPr bwMode="blackWhite">
            <a:xfrm rot="10800000" flipH="1" flipV="1">
              <a:off x="1399134" y="5081405"/>
              <a:ext cx="541942" cy="298649"/>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12" name="AutoShape 19"/>
            <p:cNvSpPr>
              <a:spLocks noChangeArrowheads="1"/>
            </p:cNvSpPr>
            <p:nvPr/>
          </p:nvSpPr>
          <p:spPr bwMode="blackWhite">
            <a:xfrm rot="10800000" flipH="1" flipV="1">
              <a:off x="1399134" y="5559243"/>
              <a:ext cx="541942" cy="298649"/>
            </a:xfrm>
            <a:custGeom>
              <a:avLst/>
              <a:gdLst>
                <a:gd name="G0" fmla="+- 5397 0 0"/>
                <a:gd name="G1" fmla="+- 21600 0 5397"/>
                <a:gd name="G2" fmla="*/ 5397 1 2"/>
                <a:gd name="G3" fmla="+- 21600 0 G2"/>
                <a:gd name="G4" fmla="+/ 5397 21600 2"/>
                <a:gd name="G5" fmla="+/ G1 0 2"/>
                <a:gd name="G6" fmla="*/ 21600 21600 5397"/>
                <a:gd name="G7" fmla="*/ G6 1 2"/>
                <a:gd name="G8" fmla="+- 21600 0 G7"/>
                <a:gd name="G9" fmla="*/ 21600 1 2"/>
                <a:gd name="G10" fmla="+- 5397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7" y="21600"/>
                  </a:lnTo>
                  <a:lnTo>
                    <a:pt x="16203" y="21600"/>
                  </a:lnTo>
                  <a:lnTo>
                    <a:pt x="21600" y="0"/>
                  </a:lnTo>
                  <a:close/>
                </a:path>
              </a:pathLst>
            </a:custGeom>
            <a:solidFill>
              <a:srgbClr val="FFCC99"/>
            </a:solidFill>
            <a:ln w="28575">
              <a:solidFill>
                <a:schemeClr val="tx1"/>
              </a:solidFill>
              <a:miter lim="800000"/>
              <a:headEnd/>
              <a:tailEnd/>
            </a:ln>
            <a:effectLst/>
          </p:spPr>
          <p:txBody>
            <a:bodyPr wrap="none" anchor="ctr"/>
            <a:lstStyle/>
            <a:p>
              <a:pPr defTabSz="822325" eaLnBrk="0" hangingPunct="0">
                <a:spcBef>
                  <a:spcPct val="50000"/>
                </a:spcBef>
                <a:buClrTx/>
                <a:buFontTx/>
                <a:buNone/>
              </a:pPr>
              <a:endParaRPr lang="zh-CN" altLang="zh-CN" sz="1600">
                <a:solidFill>
                  <a:schemeClr val="folHlink"/>
                </a:solidFill>
                <a:effectLst>
                  <a:outerShdw blurRad="38100" dist="38100" dir="2700000" algn="tl">
                    <a:srgbClr val="000000"/>
                  </a:outerShdw>
                </a:effectLst>
              </a:endParaRPr>
            </a:p>
          </p:txBody>
        </p:sp>
        <p:sp>
          <p:nvSpPr>
            <p:cNvPr id="507" name="Rectangle 70"/>
            <p:cNvSpPr>
              <a:spLocks noChangeArrowheads="1"/>
            </p:cNvSpPr>
            <p:nvPr/>
          </p:nvSpPr>
          <p:spPr bwMode="auto">
            <a:xfrm>
              <a:off x="1285852" y="4214818"/>
              <a:ext cx="1071570"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buClrTx/>
                <a:buFontTx/>
                <a:buNone/>
              </a:pPr>
              <a:r>
                <a:rPr lang="en-US" altLang="zh-CN" b="0" smtClean="0">
                  <a:ea typeface="宋体" charset="-122"/>
                </a:rPr>
                <a:t>Bucket</a:t>
              </a:r>
              <a:endParaRPr lang="en-US" altLang="zh-CN" b="0">
                <a:ea typeface="宋体" charset="-122"/>
              </a:endParaRPr>
            </a:p>
          </p:txBody>
        </p:sp>
        <p:sp>
          <p:nvSpPr>
            <p:cNvPr id="508" name="五边形 507"/>
            <p:cNvSpPr/>
            <p:nvPr/>
          </p:nvSpPr>
          <p:spPr bwMode="auto">
            <a:xfrm>
              <a:off x="857192" y="4843813"/>
              <a:ext cx="197070" cy="537568"/>
            </a:xfrm>
            <a:prstGeom prst="homePlat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softEdge"/>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b="0" smtClean="0"/>
            </a:p>
          </p:txBody>
        </p:sp>
        <p:cxnSp>
          <p:nvCxnSpPr>
            <p:cNvPr id="509" name="肘形连接符 508"/>
            <p:cNvCxnSpPr>
              <a:stCxn id="508" idx="3"/>
            </p:cNvCxnSpPr>
            <p:nvPr/>
          </p:nvCxnSpPr>
          <p:spPr bwMode="auto">
            <a:xfrm>
              <a:off x="1054262" y="5112597"/>
              <a:ext cx="492674" cy="567433"/>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10" name="肘形连接符 509"/>
            <p:cNvCxnSpPr>
              <a:stCxn id="508" idx="3"/>
            </p:cNvCxnSpPr>
            <p:nvPr/>
          </p:nvCxnSpPr>
          <p:spPr bwMode="auto">
            <a:xfrm>
              <a:off x="1054262" y="5112597"/>
              <a:ext cx="492674" cy="8959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11" name="肘形连接符 510"/>
            <p:cNvCxnSpPr>
              <a:stCxn id="508" idx="3"/>
            </p:cNvCxnSpPr>
            <p:nvPr/>
          </p:nvCxnSpPr>
          <p:spPr bwMode="auto">
            <a:xfrm flipV="1">
              <a:off x="1054262" y="4784083"/>
              <a:ext cx="541942" cy="328514"/>
            </a:xfrm>
            <a:prstGeom prst="bentConnector3">
              <a:avLst>
                <a:gd name="adj1" fmla="val 44370"/>
              </a:avLst>
            </a:prstGeom>
            <a:solidFill>
              <a:schemeClr val="accent1"/>
            </a:solidFill>
            <a:ln w="9525" cap="flat" cmpd="sng" algn="ctr">
              <a:solidFill>
                <a:schemeClr val="tx1"/>
              </a:solidFill>
              <a:prstDash val="solid"/>
              <a:round/>
              <a:headEnd type="none" w="med" len="med"/>
              <a:tailEnd type="arrow"/>
            </a:ln>
            <a:effectLst/>
          </p:spPr>
        </p:cxnSp>
        <p:cxnSp>
          <p:nvCxnSpPr>
            <p:cNvPr id="545" name="肘形连接符 544"/>
            <p:cNvCxnSpPr>
              <a:stCxn id="548" idx="2"/>
              <a:endCxn id="508" idx="1"/>
            </p:cNvCxnSpPr>
            <p:nvPr/>
          </p:nvCxnSpPr>
          <p:spPr bwMode="auto">
            <a:xfrm rot="5400000">
              <a:off x="-56028" y="4199344"/>
              <a:ext cx="1826473" cy="32"/>
            </a:xfrm>
            <a:prstGeom prst="bentConnector4">
              <a:avLst>
                <a:gd name="adj1" fmla="val 42642"/>
                <a:gd name="adj2" fmla="val 714475000"/>
              </a:avLst>
            </a:prstGeom>
            <a:solidFill>
              <a:schemeClr val="accent1"/>
            </a:solidFill>
            <a:ln w="25400" cap="flat" cmpd="sng" algn="ctr">
              <a:solidFill>
                <a:schemeClr val="tx1"/>
              </a:solidFill>
              <a:prstDash val="solid"/>
              <a:round/>
              <a:headEnd type="none" w="med" len="med"/>
              <a:tailEnd type="arrow"/>
            </a:ln>
            <a:effectLst/>
          </p:spPr>
        </p:cxnSp>
        <p:sp>
          <p:nvSpPr>
            <p:cNvPr id="548" name="TextBox 547"/>
            <p:cNvSpPr txBox="1"/>
            <p:nvPr/>
          </p:nvSpPr>
          <p:spPr>
            <a:xfrm>
              <a:off x="214282" y="2916792"/>
              <a:ext cx="1285884" cy="369332"/>
            </a:xfrm>
            <a:prstGeom prst="rect">
              <a:avLst/>
            </a:prstGeom>
            <a:noFill/>
            <a:ln>
              <a:solidFill>
                <a:schemeClr val="tx1"/>
              </a:solidFill>
            </a:ln>
          </p:spPr>
          <p:txBody>
            <a:bodyPr wrap="square" rtlCol="0">
              <a:spAutoFit/>
            </a:bodyPr>
            <a:lstStyle/>
            <a:p>
              <a:r>
                <a:rPr lang="en-US" altLang="zh-CN" b="0" smtClean="0"/>
                <a:t>serv proc</a:t>
              </a:r>
              <a:endParaRPr lang="zh-CN" altLang="en-US" b="0"/>
            </a:p>
          </p:txBody>
        </p:sp>
        <p:cxnSp>
          <p:nvCxnSpPr>
            <p:cNvPr id="550" name="肘形连接符 549"/>
            <p:cNvCxnSpPr>
              <a:stCxn id="548" idx="3"/>
              <a:endCxn id="493" idx="2"/>
            </p:cNvCxnSpPr>
            <p:nvPr/>
          </p:nvCxnSpPr>
          <p:spPr bwMode="auto">
            <a:xfrm flipV="1">
              <a:off x="1500166" y="3092531"/>
              <a:ext cx="1714511" cy="8927"/>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553" name="矩形 552"/>
            <p:cNvSpPr/>
            <p:nvPr/>
          </p:nvSpPr>
          <p:spPr bwMode="auto">
            <a:xfrm>
              <a:off x="214282" y="5214950"/>
              <a:ext cx="928662" cy="6429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CBC </a:t>
              </a:r>
            </a:p>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latch</a:t>
              </a:r>
              <a:endParaRPr lang="zh-CN" altLang="en-US" b="0" smtClean="0"/>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 header &amp; LRU lists</a:t>
            </a:r>
            <a:endParaRPr lang="zh-CN" altLang="en-US"/>
          </a:p>
        </p:txBody>
      </p:sp>
      <p:sp>
        <p:nvSpPr>
          <p:cNvPr id="3" name="内容占位符 2"/>
          <p:cNvSpPr>
            <a:spLocks noGrp="1"/>
          </p:cNvSpPr>
          <p:nvPr>
            <p:ph idx="1"/>
          </p:nvPr>
        </p:nvSpPr>
        <p:spPr>
          <a:xfrm>
            <a:off x="457200" y="1749445"/>
            <a:ext cx="8229600" cy="4608513"/>
          </a:xfrm>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63</a:t>
            </a:fld>
            <a:endParaRPr lang="en-US" altLang="zh-CN"/>
          </a:p>
        </p:txBody>
      </p:sp>
      <p:grpSp>
        <p:nvGrpSpPr>
          <p:cNvPr id="94" name="组合 93"/>
          <p:cNvGrpSpPr/>
          <p:nvPr/>
        </p:nvGrpSpPr>
        <p:grpSpPr>
          <a:xfrm>
            <a:off x="1000100" y="1571612"/>
            <a:ext cx="7786742" cy="4929222"/>
            <a:chOff x="1000100" y="1571612"/>
            <a:chExt cx="7786742" cy="4929222"/>
          </a:xfrm>
        </p:grpSpPr>
        <p:grpSp>
          <p:nvGrpSpPr>
            <p:cNvPr id="92" name="组合 91"/>
            <p:cNvGrpSpPr/>
            <p:nvPr/>
          </p:nvGrpSpPr>
          <p:grpSpPr>
            <a:xfrm>
              <a:off x="1071538" y="1571612"/>
              <a:ext cx="7715304" cy="4476792"/>
              <a:chOff x="785786" y="877835"/>
              <a:chExt cx="7786742" cy="4980851"/>
            </a:xfrm>
          </p:grpSpPr>
          <p:cxnSp>
            <p:nvCxnSpPr>
              <p:cNvPr id="7" name="直接连接符 6"/>
              <p:cNvCxnSpPr/>
              <p:nvPr/>
            </p:nvCxnSpPr>
            <p:spPr bwMode="auto">
              <a:xfrm rot="5400000">
                <a:off x="214282" y="3642520"/>
                <a:ext cx="4286280"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直接连接符 7"/>
              <p:cNvCxnSpPr/>
              <p:nvPr/>
            </p:nvCxnSpPr>
            <p:spPr bwMode="auto">
              <a:xfrm rot="5400000">
                <a:off x="1857356" y="3642520"/>
                <a:ext cx="4286280"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 name="直接连接符 8"/>
              <p:cNvCxnSpPr/>
              <p:nvPr/>
            </p:nvCxnSpPr>
            <p:spPr bwMode="auto">
              <a:xfrm rot="5400000">
                <a:off x="3321041" y="3679033"/>
                <a:ext cx="4358512"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 name="直接连接符 9"/>
              <p:cNvCxnSpPr/>
              <p:nvPr/>
            </p:nvCxnSpPr>
            <p:spPr bwMode="auto">
              <a:xfrm rot="5400000">
                <a:off x="4929190" y="3642520"/>
                <a:ext cx="4286280"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1" name="直接连接符 10"/>
              <p:cNvCxnSpPr/>
              <p:nvPr/>
            </p:nvCxnSpPr>
            <p:spPr bwMode="auto">
              <a:xfrm>
                <a:off x="785786" y="2143116"/>
                <a:ext cx="7643866"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5" name="TextBox 14"/>
              <p:cNvSpPr txBox="1"/>
              <p:nvPr/>
            </p:nvSpPr>
            <p:spPr>
              <a:xfrm>
                <a:off x="857224" y="1643050"/>
                <a:ext cx="1357323" cy="376673"/>
              </a:xfrm>
              <a:prstGeom prst="rect">
                <a:avLst/>
              </a:prstGeom>
              <a:noFill/>
            </p:spPr>
            <p:txBody>
              <a:bodyPr wrap="square" rtlCol="0">
                <a:spAutoFit/>
              </a:bodyPr>
              <a:lstStyle/>
              <a:p>
                <a:r>
                  <a:rPr lang="en-US" altLang="zh-CN" sz="1600" b="0" dirty="0" err="1" smtClean="0"/>
                  <a:t>DataFile</a:t>
                </a:r>
                <a:endParaRPr lang="zh-CN" altLang="en-US" sz="1600" b="0" dirty="0"/>
              </a:p>
            </p:txBody>
          </p:sp>
          <p:sp>
            <p:nvSpPr>
              <p:cNvPr id="16" name="TextBox 15"/>
              <p:cNvSpPr txBox="1"/>
              <p:nvPr/>
            </p:nvSpPr>
            <p:spPr>
              <a:xfrm>
                <a:off x="2500298" y="1643050"/>
                <a:ext cx="1357323" cy="376673"/>
              </a:xfrm>
              <a:prstGeom prst="rect">
                <a:avLst/>
              </a:prstGeom>
              <a:noFill/>
            </p:spPr>
            <p:txBody>
              <a:bodyPr wrap="square" rtlCol="0">
                <a:spAutoFit/>
              </a:bodyPr>
              <a:lstStyle/>
              <a:p>
                <a:r>
                  <a:rPr lang="en-US" altLang="zh-CN" sz="1600" b="0" dirty="0" smtClean="0"/>
                  <a:t>LRU-aux</a:t>
                </a:r>
                <a:endParaRPr lang="zh-CN" altLang="en-US" sz="1600" b="0" dirty="0"/>
              </a:p>
            </p:txBody>
          </p:sp>
          <p:sp>
            <p:nvSpPr>
              <p:cNvPr id="17" name="TextBox 16"/>
              <p:cNvSpPr txBox="1"/>
              <p:nvPr/>
            </p:nvSpPr>
            <p:spPr>
              <a:xfrm>
                <a:off x="4071934" y="1643050"/>
                <a:ext cx="1357323" cy="376673"/>
              </a:xfrm>
              <a:prstGeom prst="rect">
                <a:avLst/>
              </a:prstGeom>
              <a:noFill/>
            </p:spPr>
            <p:txBody>
              <a:bodyPr wrap="square" rtlCol="0">
                <a:spAutoFit/>
              </a:bodyPr>
              <a:lstStyle/>
              <a:p>
                <a:r>
                  <a:rPr lang="en-US" altLang="zh-CN" sz="1600" b="0" dirty="0" smtClean="0"/>
                  <a:t>LRU-main</a:t>
                </a:r>
                <a:endParaRPr lang="zh-CN" altLang="en-US" sz="1600" b="0" dirty="0"/>
              </a:p>
            </p:txBody>
          </p:sp>
          <p:sp>
            <p:nvSpPr>
              <p:cNvPr id="18" name="TextBox 17"/>
              <p:cNvSpPr txBox="1"/>
              <p:nvPr/>
            </p:nvSpPr>
            <p:spPr>
              <a:xfrm>
                <a:off x="5643569" y="1643050"/>
                <a:ext cx="1468944" cy="376673"/>
              </a:xfrm>
              <a:prstGeom prst="rect">
                <a:avLst/>
              </a:prstGeom>
              <a:noFill/>
            </p:spPr>
            <p:txBody>
              <a:bodyPr wrap="square" rtlCol="0">
                <a:spAutoFit/>
              </a:bodyPr>
              <a:lstStyle/>
              <a:p>
                <a:r>
                  <a:rPr lang="en-US" altLang="zh-CN" sz="1600" b="0" dirty="0" smtClean="0"/>
                  <a:t>LRUW-main</a:t>
                </a:r>
                <a:endParaRPr lang="zh-CN" altLang="en-US" sz="1600" b="0" dirty="0"/>
              </a:p>
            </p:txBody>
          </p:sp>
          <p:sp>
            <p:nvSpPr>
              <p:cNvPr id="19" name="TextBox 18"/>
              <p:cNvSpPr txBox="1"/>
              <p:nvPr/>
            </p:nvSpPr>
            <p:spPr>
              <a:xfrm>
                <a:off x="7215205" y="1643050"/>
                <a:ext cx="1357323" cy="376673"/>
              </a:xfrm>
              <a:prstGeom prst="rect">
                <a:avLst/>
              </a:prstGeom>
              <a:noFill/>
            </p:spPr>
            <p:txBody>
              <a:bodyPr wrap="square" rtlCol="0">
                <a:spAutoFit/>
              </a:bodyPr>
              <a:lstStyle/>
              <a:p>
                <a:r>
                  <a:rPr lang="en-US" altLang="zh-CN" sz="1600" b="0" dirty="0" smtClean="0"/>
                  <a:t>LRUW-</a:t>
                </a:r>
                <a:r>
                  <a:rPr lang="en-US" altLang="zh-CN" sz="1600" b="0" dirty="0" err="1" smtClean="0"/>
                  <a:t>aaux</a:t>
                </a:r>
                <a:endParaRPr lang="zh-CN" altLang="en-US" sz="1600" b="0" dirty="0"/>
              </a:p>
            </p:txBody>
          </p:sp>
          <p:sp>
            <p:nvSpPr>
              <p:cNvPr id="20" name="流程图: 磁盘 19"/>
              <p:cNvSpPr/>
              <p:nvPr/>
            </p:nvSpPr>
            <p:spPr bwMode="auto">
              <a:xfrm>
                <a:off x="928662" y="2428868"/>
                <a:ext cx="857256" cy="92869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dirty="0" smtClean="0"/>
              </a:p>
            </p:txBody>
          </p:sp>
          <p:sp>
            <p:nvSpPr>
              <p:cNvPr id="21" name="矩形 20"/>
              <p:cNvSpPr/>
              <p:nvPr/>
            </p:nvSpPr>
            <p:spPr bwMode="auto">
              <a:xfrm>
                <a:off x="2714612" y="2571744"/>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0" smtClean="0"/>
                  <a:t>TCH=1</a:t>
                </a:r>
                <a:endParaRPr lang="zh-CN" altLang="en-US" b="0" dirty="0" smtClean="0"/>
              </a:p>
            </p:txBody>
          </p:sp>
          <p:sp>
            <p:nvSpPr>
              <p:cNvPr id="22" name="矩形 21"/>
              <p:cNvSpPr/>
              <p:nvPr/>
            </p:nvSpPr>
            <p:spPr bwMode="auto">
              <a:xfrm>
                <a:off x="4286248" y="2571744"/>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0" smtClean="0"/>
                  <a:t>TCH&gt;1</a:t>
                </a:r>
                <a:endParaRPr lang="zh-CN" altLang="en-US" b="0" dirty="0" smtClean="0"/>
              </a:p>
            </p:txBody>
          </p:sp>
          <p:sp>
            <p:nvSpPr>
              <p:cNvPr id="23" name="矩形 22"/>
              <p:cNvSpPr/>
              <p:nvPr/>
            </p:nvSpPr>
            <p:spPr bwMode="auto">
              <a:xfrm>
                <a:off x="5786446" y="3714752"/>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0" smtClean="0"/>
                  <a:t>修改过</a:t>
                </a:r>
                <a:endParaRPr lang="zh-CN" altLang="en-US" b="0" dirty="0" smtClean="0"/>
              </a:p>
            </p:txBody>
          </p:sp>
          <p:sp>
            <p:nvSpPr>
              <p:cNvPr id="24" name="矩形 23"/>
              <p:cNvSpPr/>
              <p:nvPr/>
            </p:nvSpPr>
            <p:spPr bwMode="auto">
              <a:xfrm>
                <a:off x="5786446" y="4786322"/>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smtClean="0"/>
                  <a:t>再次修改</a:t>
                </a:r>
                <a:endParaRPr lang="zh-CN" altLang="en-US" sz="2000" b="0" dirty="0" smtClean="0"/>
              </a:p>
            </p:txBody>
          </p:sp>
          <p:sp>
            <p:nvSpPr>
              <p:cNvPr id="25" name="矩形 24"/>
              <p:cNvSpPr/>
              <p:nvPr/>
            </p:nvSpPr>
            <p:spPr bwMode="auto">
              <a:xfrm>
                <a:off x="7500958" y="4214818"/>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smtClean="0"/>
                  <a:t>待写磁盘</a:t>
                </a:r>
                <a:endParaRPr lang="zh-CN" altLang="en-US" sz="2000" b="0" dirty="0" smtClean="0"/>
              </a:p>
            </p:txBody>
          </p:sp>
          <p:sp>
            <p:nvSpPr>
              <p:cNvPr id="26" name="矩形 25"/>
              <p:cNvSpPr/>
              <p:nvPr/>
            </p:nvSpPr>
            <p:spPr bwMode="auto">
              <a:xfrm>
                <a:off x="4286248" y="3714752"/>
                <a:ext cx="928694" cy="642942"/>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0" smtClean="0"/>
                  <a:t>修改</a:t>
                </a:r>
                <a:endParaRPr lang="zh-CN" altLang="en-US" b="0" dirty="0" smtClean="0"/>
              </a:p>
            </p:txBody>
          </p:sp>
          <p:cxnSp>
            <p:nvCxnSpPr>
              <p:cNvPr id="27" name="肘形连接符 544"/>
              <p:cNvCxnSpPr>
                <a:stCxn id="20" idx="4"/>
                <a:endCxn id="21" idx="1"/>
              </p:cNvCxnSpPr>
              <p:nvPr/>
            </p:nvCxnSpPr>
            <p:spPr bwMode="auto">
              <a:xfrm>
                <a:off x="1785918" y="2893215"/>
                <a:ext cx="928694"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0" name="肘形连接符 544"/>
              <p:cNvCxnSpPr>
                <a:stCxn id="21" idx="3"/>
                <a:endCxn id="22" idx="1"/>
              </p:cNvCxnSpPr>
              <p:nvPr/>
            </p:nvCxnSpPr>
            <p:spPr bwMode="auto">
              <a:xfrm>
                <a:off x="3643306" y="2893215"/>
                <a:ext cx="642942"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3" name="肘形连接符 544"/>
              <p:cNvCxnSpPr>
                <a:stCxn id="22" idx="2"/>
                <a:endCxn id="26" idx="0"/>
              </p:cNvCxnSpPr>
              <p:nvPr/>
            </p:nvCxnSpPr>
            <p:spPr bwMode="auto">
              <a:xfrm rot="5400000">
                <a:off x="4500562" y="3464719"/>
                <a:ext cx="500066"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39" name="肘形连接符 544"/>
              <p:cNvCxnSpPr>
                <a:stCxn id="25" idx="0"/>
                <a:endCxn id="21" idx="0"/>
              </p:cNvCxnSpPr>
              <p:nvPr/>
            </p:nvCxnSpPr>
            <p:spPr bwMode="auto">
              <a:xfrm rot="16200000" flipV="1">
                <a:off x="4750595" y="1000108"/>
                <a:ext cx="1643074" cy="4786346"/>
              </a:xfrm>
              <a:prstGeom prst="bentConnector3">
                <a:avLst>
                  <a:gd name="adj1" fmla="val 113913"/>
                </a:avLst>
              </a:prstGeom>
              <a:solidFill>
                <a:schemeClr val="accent1"/>
              </a:solidFill>
              <a:ln w="25400" cap="flat" cmpd="sng" algn="ctr">
                <a:solidFill>
                  <a:schemeClr val="tx1"/>
                </a:solidFill>
                <a:prstDash val="solid"/>
                <a:round/>
                <a:headEnd type="none" w="med" len="med"/>
                <a:tailEnd type="arrow"/>
              </a:ln>
              <a:effectLst/>
            </p:spPr>
          </p:cxnSp>
          <p:cxnSp>
            <p:nvCxnSpPr>
              <p:cNvPr id="40" name="肘形连接符 544"/>
              <p:cNvCxnSpPr>
                <a:stCxn id="24" idx="2"/>
                <a:endCxn id="25" idx="1"/>
              </p:cNvCxnSpPr>
              <p:nvPr/>
            </p:nvCxnSpPr>
            <p:spPr bwMode="auto">
              <a:xfrm rot="5400000" flipH="1" flipV="1">
                <a:off x="6429387" y="4357694"/>
                <a:ext cx="892975" cy="1250165"/>
              </a:xfrm>
              <a:prstGeom prst="bentConnector4">
                <a:avLst>
                  <a:gd name="adj1" fmla="val -25600"/>
                  <a:gd name="adj2" fmla="val 68571"/>
                </a:avLst>
              </a:prstGeom>
              <a:solidFill>
                <a:schemeClr val="accent1"/>
              </a:solidFill>
              <a:ln w="25400" cap="flat" cmpd="sng" algn="ctr">
                <a:solidFill>
                  <a:schemeClr val="tx1"/>
                </a:solidFill>
                <a:prstDash val="solid"/>
                <a:round/>
                <a:headEnd type="none" w="med" len="med"/>
                <a:tailEnd type="arrow"/>
              </a:ln>
              <a:effectLst/>
            </p:spPr>
          </p:cxnSp>
          <p:cxnSp>
            <p:nvCxnSpPr>
              <p:cNvPr id="41" name="肘形连接符 544"/>
              <p:cNvCxnSpPr>
                <a:stCxn id="23" idx="2"/>
                <a:endCxn id="24" idx="0"/>
              </p:cNvCxnSpPr>
              <p:nvPr/>
            </p:nvCxnSpPr>
            <p:spPr bwMode="auto">
              <a:xfrm rot="5400000">
                <a:off x="6036479" y="4572008"/>
                <a:ext cx="428628"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42" name="肘形连接符 544"/>
              <p:cNvCxnSpPr>
                <a:stCxn id="26" idx="2"/>
                <a:endCxn id="23" idx="1"/>
              </p:cNvCxnSpPr>
              <p:nvPr/>
            </p:nvCxnSpPr>
            <p:spPr bwMode="auto">
              <a:xfrm rot="5400000" flipH="1" flipV="1">
                <a:off x="5107784" y="3679033"/>
                <a:ext cx="321471" cy="1035851"/>
              </a:xfrm>
              <a:prstGeom prst="bentConnector4">
                <a:avLst>
                  <a:gd name="adj1" fmla="val -71111"/>
                  <a:gd name="adj2" fmla="val 72414"/>
                </a:avLst>
              </a:prstGeom>
              <a:solidFill>
                <a:schemeClr val="accent1"/>
              </a:solidFill>
              <a:ln w="25400" cap="flat" cmpd="sng" algn="ctr">
                <a:solidFill>
                  <a:schemeClr val="tx1"/>
                </a:solidFill>
                <a:prstDash val="solid"/>
                <a:round/>
                <a:headEnd type="none" w="med" len="med"/>
                <a:tailEnd type="arrow"/>
              </a:ln>
              <a:effectLst/>
            </p:spPr>
          </p:cxnSp>
          <p:cxnSp>
            <p:nvCxnSpPr>
              <p:cNvPr id="56" name="肘形连接符 544"/>
              <p:cNvCxnSpPr>
                <a:stCxn id="25" idx="2"/>
                <a:endCxn id="20" idx="3"/>
              </p:cNvCxnSpPr>
              <p:nvPr/>
            </p:nvCxnSpPr>
            <p:spPr bwMode="auto">
              <a:xfrm rot="5400000" flipH="1">
                <a:off x="3911199" y="803654"/>
                <a:ext cx="1500198" cy="6608015"/>
              </a:xfrm>
              <a:prstGeom prst="bentConnector3">
                <a:avLst>
                  <a:gd name="adj1" fmla="val -66182"/>
                </a:avLst>
              </a:prstGeom>
              <a:solidFill>
                <a:schemeClr val="accent1"/>
              </a:solidFill>
              <a:ln w="25400" cap="flat" cmpd="sng" algn="ctr">
                <a:solidFill>
                  <a:schemeClr val="tx1"/>
                </a:solidFill>
                <a:prstDash val="solid"/>
                <a:round/>
                <a:headEnd type="none" w="med" len="med"/>
                <a:tailEnd type="arrow"/>
              </a:ln>
              <a:effectLst/>
            </p:spPr>
          </p:cxnSp>
          <p:sp>
            <p:nvSpPr>
              <p:cNvPr id="71" name="椭圆 70"/>
              <p:cNvSpPr/>
              <p:nvPr/>
            </p:nvSpPr>
            <p:spPr bwMode="auto">
              <a:xfrm>
                <a:off x="2000232" y="2571744"/>
                <a:ext cx="357190" cy="2857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72" name="椭圆 71"/>
              <p:cNvSpPr/>
              <p:nvPr/>
            </p:nvSpPr>
            <p:spPr bwMode="auto">
              <a:xfrm>
                <a:off x="3786182" y="2571744"/>
                <a:ext cx="357190" cy="2857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73" name="椭圆 72"/>
              <p:cNvSpPr/>
              <p:nvPr/>
            </p:nvSpPr>
            <p:spPr bwMode="auto">
              <a:xfrm>
                <a:off x="4786314" y="3286148"/>
                <a:ext cx="357190" cy="2857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74" name="椭圆 73"/>
              <p:cNvSpPr/>
              <p:nvPr/>
            </p:nvSpPr>
            <p:spPr bwMode="auto">
              <a:xfrm>
                <a:off x="5000628" y="4643446"/>
                <a:ext cx="357190" cy="2857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75" name="椭圆 74"/>
              <p:cNvSpPr/>
              <p:nvPr/>
            </p:nvSpPr>
            <p:spPr bwMode="auto">
              <a:xfrm>
                <a:off x="6286512" y="4429132"/>
                <a:ext cx="357190" cy="2857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76" name="椭圆 75"/>
              <p:cNvSpPr/>
              <p:nvPr/>
            </p:nvSpPr>
            <p:spPr bwMode="auto">
              <a:xfrm>
                <a:off x="7143768" y="5429264"/>
                <a:ext cx="357190" cy="28572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2</a:t>
                </a:r>
                <a:endParaRPr lang="zh-CN" altLang="en-US" sz="2000" b="0" dirty="0" smtClean="0"/>
              </a:p>
            </p:txBody>
          </p:sp>
          <p:sp>
            <p:nvSpPr>
              <p:cNvPr id="77" name="椭圆 76"/>
              <p:cNvSpPr/>
              <p:nvPr/>
            </p:nvSpPr>
            <p:spPr bwMode="auto">
              <a:xfrm>
                <a:off x="8001024" y="5357826"/>
                <a:ext cx="357190" cy="28572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2</a:t>
                </a:r>
                <a:endParaRPr lang="zh-CN" altLang="en-US" sz="2000" b="0" dirty="0" smtClean="0"/>
              </a:p>
            </p:txBody>
          </p:sp>
          <p:sp>
            <p:nvSpPr>
              <p:cNvPr id="78" name="椭圆 77"/>
              <p:cNvSpPr/>
              <p:nvPr/>
            </p:nvSpPr>
            <p:spPr bwMode="auto">
              <a:xfrm>
                <a:off x="8001024" y="3643314"/>
                <a:ext cx="357190" cy="28572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2</a:t>
                </a:r>
                <a:endParaRPr lang="zh-CN" altLang="en-US" sz="2000" b="0" dirty="0" smtClean="0"/>
              </a:p>
            </p:txBody>
          </p:sp>
          <p:cxnSp>
            <p:nvCxnSpPr>
              <p:cNvPr id="79" name="肘形连接符 544"/>
              <p:cNvCxnSpPr>
                <a:stCxn id="23" idx="3"/>
                <a:endCxn id="25" idx="1"/>
              </p:cNvCxnSpPr>
              <p:nvPr/>
            </p:nvCxnSpPr>
            <p:spPr bwMode="auto">
              <a:xfrm>
                <a:off x="6715140" y="4036223"/>
                <a:ext cx="785818" cy="500066"/>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82" name="椭圆 81"/>
              <p:cNvSpPr/>
              <p:nvPr/>
            </p:nvSpPr>
            <p:spPr bwMode="auto">
              <a:xfrm>
                <a:off x="7072330" y="3786190"/>
                <a:ext cx="357190" cy="28572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2</a:t>
                </a:r>
                <a:endParaRPr lang="zh-CN" altLang="en-US" sz="2000" b="0" dirty="0" smtClean="0"/>
              </a:p>
            </p:txBody>
          </p:sp>
          <p:sp>
            <p:nvSpPr>
              <p:cNvPr id="83" name="椭圆 82"/>
              <p:cNvSpPr/>
              <p:nvPr/>
            </p:nvSpPr>
            <p:spPr bwMode="auto">
              <a:xfrm>
                <a:off x="785786" y="963033"/>
                <a:ext cx="357190" cy="285727"/>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1</a:t>
                </a:r>
                <a:endParaRPr lang="zh-CN" altLang="en-US" sz="2000" b="0" dirty="0" smtClean="0"/>
              </a:p>
            </p:txBody>
          </p:sp>
          <p:sp>
            <p:nvSpPr>
              <p:cNvPr id="84" name="TextBox 83"/>
              <p:cNvSpPr txBox="1"/>
              <p:nvPr/>
            </p:nvSpPr>
            <p:spPr>
              <a:xfrm>
                <a:off x="1071537" y="917325"/>
                <a:ext cx="2147605" cy="410916"/>
              </a:xfrm>
              <a:prstGeom prst="rect">
                <a:avLst/>
              </a:prstGeom>
              <a:noFill/>
            </p:spPr>
            <p:txBody>
              <a:bodyPr wrap="square" rtlCol="0">
                <a:spAutoFit/>
              </a:bodyPr>
              <a:lstStyle/>
              <a:p>
                <a:pPr algn="l"/>
                <a:r>
                  <a:rPr lang="en-US" altLang="zh-CN" b="0" smtClean="0"/>
                  <a:t>:server process</a:t>
                </a:r>
                <a:endParaRPr lang="zh-CN" altLang="en-US" b="0"/>
              </a:p>
            </p:txBody>
          </p:sp>
          <p:sp>
            <p:nvSpPr>
              <p:cNvPr id="85" name="TextBox 84"/>
              <p:cNvSpPr txBox="1"/>
              <p:nvPr/>
            </p:nvSpPr>
            <p:spPr>
              <a:xfrm>
                <a:off x="3643306" y="879428"/>
                <a:ext cx="1857388" cy="369332"/>
              </a:xfrm>
              <a:prstGeom prst="rect">
                <a:avLst/>
              </a:prstGeom>
              <a:noFill/>
            </p:spPr>
            <p:txBody>
              <a:bodyPr wrap="square" rtlCol="0">
                <a:spAutoFit/>
              </a:bodyPr>
              <a:lstStyle/>
              <a:p>
                <a:pPr algn="l"/>
                <a:r>
                  <a:rPr lang="en-US" altLang="zh-CN" b="0" smtClean="0"/>
                  <a:t>:DBWR</a:t>
                </a:r>
                <a:endParaRPr lang="zh-CN" altLang="en-US" b="0"/>
              </a:p>
            </p:txBody>
          </p:sp>
          <p:sp>
            <p:nvSpPr>
              <p:cNvPr id="86" name="椭圆 85"/>
              <p:cNvSpPr/>
              <p:nvPr/>
            </p:nvSpPr>
            <p:spPr bwMode="auto">
              <a:xfrm>
                <a:off x="3357554" y="990881"/>
                <a:ext cx="357190" cy="285727"/>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0" smtClean="0"/>
                  <a:t>2</a:t>
                </a:r>
                <a:endParaRPr lang="zh-CN" altLang="en-US" sz="2000" b="0" dirty="0" smtClean="0"/>
              </a:p>
            </p:txBody>
          </p:sp>
          <p:sp>
            <p:nvSpPr>
              <p:cNvPr id="90" name="矩形 89"/>
              <p:cNvSpPr/>
              <p:nvPr/>
            </p:nvSpPr>
            <p:spPr bwMode="auto">
              <a:xfrm>
                <a:off x="5000628" y="919419"/>
                <a:ext cx="428628" cy="357189"/>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b="0" dirty="0" smtClean="0"/>
              </a:p>
            </p:txBody>
          </p:sp>
          <p:sp>
            <p:nvSpPr>
              <p:cNvPr id="91" name="TextBox 90"/>
              <p:cNvSpPr txBox="1"/>
              <p:nvPr/>
            </p:nvSpPr>
            <p:spPr>
              <a:xfrm>
                <a:off x="5357818" y="877835"/>
                <a:ext cx="2241367" cy="410917"/>
              </a:xfrm>
              <a:prstGeom prst="rect">
                <a:avLst/>
              </a:prstGeom>
              <a:noFill/>
            </p:spPr>
            <p:txBody>
              <a:bodyPr wrap="square" rtlCol="0">
                <a:spAutoFit/>
              </a:bodyPr>
              <a:lstStyle/>
              <a:p>
                <a:pPr algn="l"/>
                <a:r>
                  <a:rPr lang="en-US" altLang="zh-CN" b="0" smtClean="0"/>
                  <a:t>:Buffer Header</a:t>
                </a:r>
                <a:endParaRPr lang="zh-CN" altLang="en-US" b="0"/>
              </a:p>
            </p:txBody>
          </p:sp>
        </p:grpSp>
        <p:sp>
          <p:nvSpPr>
            <p:cNvPr id="93" name="TextBox 92"/>
            <p:cNvSpPr txBox="1"/>
            <p:nvPr/>
          </p:nvSpPr>
          <p:spPr>
            <a:xfrm>
              <a:off x="1000100" y="6131502"/>
              <a:ext cx="5286412" cy="369332"/>
            </a:xfrm>
            <a:prstGeom prst="rect">
              <a:avLst/>
            </a:prstGeom>
            <a:noFill/>
          </p:spPr>
          <p:txBody>
            <a:bodyPr wrap="square" rtlCol="0">
              <a:spAutoFit/>
            </a:bodyPr>
            <a:lstStyle/>
            <a:p>
              <a:pPr algn="l"/>
              <a:r>
                <a:rPr lang="zh-CN" altLang="en-US" b="0" smtClean="0"/>
                <a:t>注：所有跨</a:t>
              </a:r>
              <a:r>
                <a:rPr lang="en-US" altLang="zh-CN" b="0" smtClean="0"/>
                <a:t>LRU lists</a:t>
              </a:r>
              <a:r>
                <a:rPr lang="zh-CN" altLang="en-US" b="0" smtClean="0"/>
                <a:t>的操作都需要先获取</a:t>
              </a:r>
              <a:r>
                <a:rPr lang="en-US" altLang="zh-CN" b="0" smtClean="0"/>
                <a:t>CBL latch</a:t>
              </a:r>
              <a:endParaRPr lang="zh-CN" altLang="en-US" b="0"/>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DBWR</a:t>
            </a:r>
            <a:r>
              <a:rPr lang="zh-CN" altLang="en-US" smtClean="0"/>
              <a:t>的职责</a:t>
            </a:r>
            <a:endParaRPr lang="zh-CN" altLang="en-US"/>
          </a:p>
        </p:txBody>
      </p:sp>
      <p:sp>
        <p:nvSpPr>
          <p:cNvPr id="3" name="内容占位符 2"/>
          <p:cNvSpPr>
            <a:spLocks noGrp="1"/>
          </p:cNvSpPr>
          <p:nvPr>
            <p:ph idx="1"/>
          </p:nvPr>
        </p:nvSpPr>
        <p:spPr/>
        <p:txBody>
          <a:bodyPr/>
          <a:lstStyle/>
          <a:p>
            <a:r>
              <a:rPr lang="zh-CN" altLang="en-US" smtClean="0"/>
              <a:t>从</a:t>
            </a:r>
            <a:r>
              <a:rPr lang="en-US" altLang="zh-CN" smtClean="0"/>
              <a:t>LRUW-m</a:t>
            </a:r>
            <a:r>
              <a:rPr lang="zh-CN" altLang="en-US" smtClean="0"/>
              <a:t>挑选未使用中的脏块</a:t>
            </a:r>
            <a:endParaRPr lang="en-US" altLang="zh-CN" smtClean="0"/>
          </a:p>
          <a:p>
            <a:pPr lvl="1"/>
            <a:r>
              <a:rPr lang="zh-CN" altLang="en-US" smtClean="0"/>
              <a:t>放到</a:t>
            </a:r>
            <a:r>
              <a:rPr lang="en-US" altLang="zh-CN" smtClean="0"/>
              <a:t>LRUW-aux</a:t>
            </a:r>
          </a:p>
          <a:p>
            <a:r>
              <a:rPr lang="zh-CN" altLang="en-US" smtClean="0"/>
              <a:t>将</a:t>
            </a:r>
            <a:r>
              <a:rPr lang="en-US" altLang="zh-CN" smtClean="0"/>
              <a:t>LRUW-aux</a:t>
            </a:r>
            <a:r>
              <a:rPr lang="zh-CN" altLang="en-US" smtClean="0"/>
              <a:t>上的脏块写入</a:t>
            </a:r>
            <a:r>
              <a:rPr lang="en-US" altLang="zh-CN" smtClean="0"/>
              <a:t>Datafile</a:t>
            </a:r>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触发</a:t>
            </a:r>
            <a:r>
              <a:rPr lang="en-US" altLang="zh-CN" smtClean="0"/>
              <a:t>DBWR</a:t>
            </a:r>
            <a:endParaRPr lang="zh-CN" altLang="en-US"/>
          </a:p>
        </p:txBody>
      </p:sp>
      <p:sp>
        <p:nvSpPr>
          <p:cNvPr id="3" name="内容占位符 2"/>
          <p:cNvSpPr>
            <a:spLocks noGrp="1"/>
          </p:cNvSpPr>
          <p:nvPr>
            <p:ph idx="1"/>
          </p:nvPr>
        </p:nvSpPr>
        <p:spPr/>
        <p:txBody>
          <a:bodyPr/>
          <a:lstStyle/>
          <a:p>
            <a:r>
              <a:rPr lang="en-US" altLang="zh-CN" smtClean="0"/>
              <a:t>serv proc</a:t>
            </a:r>
            <a:r>
              <a:rPr lang="zh-CN" altLang="en-US" smtClean="0"/>
              <a:t>在</a:t>
            </a:r>
            <a:r>
              <a:rPr lang="en-US" altLang="zh-CN" smtClean="0"/>
              <a:t>LRU-m/a</a:t>
            </a:r>
            <a:r>
              <a:rPr lang="zh-CN" altLang="en-US" smtClean="0"/>
              <a:t>扫描可用</a:t>
            </a:r>
            <a:r>
              <a:rPr lang="en-US" altLang="zh-CN" smtClean="0"/>
              <a:t>buffer</a:t>
            </a:r>
          </a:p>
          <a:p>
            <a:pPr lvl="1"/>
            <a:r>
              <a:rPr lang="zh-CN" altLang="en-US" sz="2400" smtClean="0"/>
              <a:t>最多扫描链表</a:t>
            </a:r>
            <a:r>
              <a:rPr lang="en-US" altLang="zh-CN" sz="2400" smtClean="0"/>
              <a:t>40</a:t>
            </a:r>
            <a:r>
              <a:rPr lang="zh-CN" altLang="en-US" sz="2400" smtClean="0"/>
              <a:t>％的</a:t>
            </a:r>
            <a:r>
              <a:rPr lang="en-US" altLang="zh-CN" sz="2400" smtClean="0"/>
              <a:t>header</a:t>
            </a:r>
            <a:r>
              <a:rPr lang="zh-CN" altLang="en-US" sz="2400" smtClean="0"/>
              <a:t>，然后挂起</a:t>
            </a:r>
            <a:endParaRPr lang="en-US" altLang="zh-CN" sz="2400" smtClean="0"/>
          </a:p>
          <a:p>
            <a:pPr lvl="1"/>
            <a:r>
              <a:rPr lang="en-US" altLang="zh-CN" sz="2400" smtClean="0"/>
              <a:t>free buffer wait</a:t>
            </a:r>
          </a:p>
          <a:p>
            <a:pPr lvl="1"/>
            <a:r>
              <a:rPr lang="en-US" altLang="zh-CN" sz="2400" smtClean="0"/>
              <a:t>make clean buffers</a:t>
            </a:r>
          </a:p>
          <a:p>
            <a:r>
              <a:rPr lang="en-US" altLang="zh-CN" smtClean="0"/>
              <a:t>DBWR</a:t>
            </a:r>
            <a:r>
              <a:rPr lang="zh-CN" altLang="en-US" smtClean="0"/>
              <a:t>在</a:t>
            </a:r>
            <a:r>
              <a:rPr lang="en-US" altLang="zh-CN" smtClean="0"/>
              <a:t>LRUW-m</a:t>
            </a:r>
            <a:r>
              <a:rPr lang="zh-CN" altLang="en-US" smtClean="0"/>
              <a:t>上扫描等待写</a:t>
            </a:r>
            <a:r>
              <a:rPr lang="en-US" altLang="zh-CN" smtClean="0"/>
              <a:t>DF</a:t>
            </a:r>
            <a:r>
              <a:rPr lang="zh-CN" altLang="en-US" smtClean="0"/>
              <a:t>的脏块</a:t>
            </a:r>
            <a:endParaRPr lang="en-US" altLang="zh-CN" smtClean="0"/>
          </a:p>
          <a:p>
            <a:pPr lvl="1"/>
            <a:r>
              <a:rPr lang="zh-CN" altLang="en-US" sz="2400" smtClean="0"/>
              <a:t>最多扫描链表上</a:t>
            </a:r>
            <a:r>
              <a:rPr lang="en-US" altLang="zh-CN" sz="2400" smtClean="0"/>
              <a:t>25%</a:t>
            </a:r>
            <a:r>
              <a:rPr lang="zh-CN" altLang="en-US" sz="2400" smtClean="0"/>
              <a:t>的脏块</a:t>
            </a:r>
            <a:endParaRPr lang="en-US" altLang="zh-CN" sz="2400" smtClean="0"/>
          </a:p>
          <a:p>
            <a:pPr lvl="1"/>
            <a:r>
              <a:rPr lang="zh-CN" altLang="en-US" sz="2400" smtClean="0"/>
              <a:t>然后转向</a:t>
            </a:r>
            <a:r>
              <a:rPr lang="en-US" altLang="zh-CN" sz="2400" smtClean="0"/>
              <a:t>LRUW-a</a:t>
            </a:r>
            <a:r>
              <a:rPr lang="zh-CN" altLang="en-US" sz="2400" smtClean="0"/>
              <a:t>开始将脏块写入</a:t>
            </a:r>
            <a:r>
              <a:rPr lang="en-US" altLang="zh-CN" sz="2400" smtClean="0"/>
              <a:t>DF</a:t>
            </a:r>
          </a:p>
          <a:p>
            <a:r>
              <a:rPr lang="en-US" altLang="zh-CN" smtClean="0"/>
              <a:t>LRUW</a:t>
            </a:r>
            <a:r>
              <a:rPr lang="zh-CN" altLang="en-US" smtClean="0"/>
              <a:t>链表上脏块总数超过一定值</a:t>
            </a:r>
            <a:endParaRPr lang="en-US" altLang="zh-CN" smtClean="0"/>
          </a:p>
          <a:p>
            <a:r>
              <a:rPr lang="zh-CN" altLang="en-US" sz="2800" smtClean="0"/>
              <a:t>其它梢后介绍（</a:t>
            </a:r>
            <a:r>
              <a:rPr lang="en-US" altLang="zh-CN" sz="2800" smtClean="0"/>
              <a:t>ckpt</a:t>
            </a:r>
            <a:r>
              <a:rPr lang="zh-CN" altLang="en-US" sz="2800" smtClean="0"/>
              <a:t>、</a:t>
            </a:r>
            <a:r>
              <a:rPr lang="en-US" altLang="zh-CN" sz="2800" smtClean="0"/>
              <a:t>3</a:t>
            </a:r>
            <a:r>
              <a:rPr lang="zh-CN" altLang="en-US" sz="2800" smtClean="0"/>
              <a:t>秒）</a:t>
            </a:r>
            <a:endParaRPr lang="en-US" altLang="zh-CN" sz="280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DBWR &amp; Write Batch</a:t>
            </a:r>
            <a:endParaRPr lang="zh-CN" altLang="en-US"/>
          </a:p>
        </p:txBody>
      </p:sp>
      <p:sp>
        <p:nvSpPr>
          <p:cNvPr id="3" name="内容占位符 2"/>
          <p:cNvSpPr>
            <a:spLocks noGrp="1"/>
          </p:cNvSpPr>
          <p:nvPr>
            <p:ph idx="1"/>
          </p:nvPr>
        </p:nvSpPr>
        <p:spPr/>
        <p:txBody>
          <a:bodyPr/>
          <a:lstStyle/>
          <a:p>
            <a:r>
              <a:rPr lang="zh-CN" altLang="en-US" smtClean="0"/>
              <a:t>为性能考虑，不直接写脏块：</a:t>
            </a:r>
            <a:endParaRPr lang="en-US" altLang="zh-CN" smtClean="0"/>
          </a:p>
          <a:p>
            <a:pPr lvl="1"/>
            <a:r>
              <a:rPr lang="zh-CN" altLang="en-US" smtClean="0"/>
              <a:t>将</a:t>
            </a:r>
            <a:r>
              <a:rPr lang="en-US" altLang="zh-CN" smtClean="0"/>
              <a:t>LRUW-a</a:t>
            </a:r>
            <a:r>
              <a:rPr lang="zh-CN" altLang="en-US" smtClean="0"/>
              <a:t>上脏块先写入</a:t>
            </a:r>
            <a:r>
              <a:rPr lang="en-US" altLang="zh-CN" smtClean="0"/>
              <a:t>Write Batch</a:t>
            </a:r>
            <a:r>
              <a:rPr lang="zh-CN" altLang="en-US" smtClean="0"/>
              <a:t>结构</a:t>
            </a:r>
            <a:endParaRPr lang="en-US" altLang="zh-CN" smtClean="0"/>
          </a:p>
          <a:p>
            <a:pPr lvl="1"/>
            <a:r>
              <a:rPr lang="zh-CN" altLang="en-US" smtClean="0"/>
              <a:t>累积到一定量才发生实际</a:t>
            </a:r>
            <a:r>
              <a:rPr lang="en-US" altLang="zh-CN" smtClean="0"/>
              <a:t>IO</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66</a:t>
            </a:fld>
            <a:endParaRPr lang="en-US" altLang="zh-CN"/>
          </a:p>
        </p:txBody>
      </p:sp>
      <p:grpSp>
        <p:nvGrpSpPr>
          <p:cNvPr id="32" name="组合 31"/>
          <p:cNvGrpSpPr/>
          <p:nvPr/>
        </p:nvGrpSpPr>
        <p:grpSpPr>
          <a:xfrm>
            <a:off x="4035440" y="3071810"/>
            <a:ext cx="4822840" cy="3402013"/>
            <a:chOff x="4035440" y="3071810"/>
            <a:chExt cx="4822840" cy="3402013"/>
          </a:xfrm>
        </p:grpSpPr>
        <p:grpSp>
          <p:nvGrpSpPr>
            <p:cNvPr id="26" name="组合 25"/>
            <p:cNvGrpSpPr/>
            <p:nvPr/>
          </p:nvGrpSpPr>
          <p:grpSpPr>
            <a:xfrm>
              <a:off x="4035440" y="3071810"/>
              <a:ext cx="4822840" cy="3402013"/>
              <a:chOff x="2820994" y="2452686"/>
              <a:chExt cx="6026150" cy="4164013"/>
            </a:xfrm>
          </p:grpSpPr>
          <p:sp>
            <p:nvSpPr>
              <p:cNvPr id="6" name="Line 4"/>
              <p:cNvSpPr>
                <a:spLocks noChangeShapeType="1"/>
              </p:cNvSpPr>
              <p:nvPr/>
            </p:nvSpPr>
            <p:spPr bwMode="auto">
              <a:xfrm>
                <a:off x="3724282" y="3790949"/>
                <a:ext cx="1800225" cy="0"/>
              </a:xfrm>
              <a:prstGeom prst="line">
                <a:avLst/>
              </a:prstGeom>
              <a:noFill/>
              <a:ln w="28575">
                <a:solidFill>
                  <a:schemeClr val="tx2"/>
                </a:solidFill>
                <a:round/>
                <a:headEnd type="none" w="sm" len="sm"/>
                <a:tailEnd type="triangle" w="sm" len="sm"/>
              </a:ln>
              <a:effectLst/>
            </p:spPr>
            <p:txBody>
              <a:bodyPr/>
              <a:lstStyle/>
              <a:p>
                <a:endParaRPr lang="zh-CN" altLang="en-US"/>
              </a:p>
            </p:txBody>
          </p:sp>
          <p:sp>
            <p:nvSpPr>
              <p:cNvPr id="7" name="Line 5"/>
              <p:cNvSpPr>
                <a:spLocks noChangeShapeType="1"/>
              </p:cNvSpPr>
              <p:nvPr/>
            </p:nvSpPr>
            <p:spPr bwMode="auto">
              <a:xfrm>
                <a:off x="3636969" y="4951411"/>
                <a:ext cx="1887538" cy="0"/>
              </a:xfrm>
              <a:prstGeom prst="line">
                <a:avLst/>
              </a:prstGeom>
              <a:noFill/>
              <a:ln w="28575">
                <a:solidFill>
                  <a:schemeClr val="tx2"/>
                </a:solidFill>
                <a:round/>
                <a:headEnd type="none" w="sm" len="sm"/>
                <a:tailEnd type="triangle" w="sm" len="sm"/>
              </a:ln>
              <a:effectLst/>
            </p:spPr>
            <p:txBody>
              <a:bodyPr/>
              <a:lstStyle/>
              <a:p>
                <a:endParaRPr lang="zh-CN" altLang="en-US"/>
              </a:p>
            </p:txBody>
          </p:sp>
          <p:sp>
            <p:nvSpPr>
              <p:cNvPr id="8" name="Line 6"/>
              <p:cNvSpPr>
                <a:spLocks noChangeShapeType="1"/>
              </p:cNvSpPr>
              <p:nvPr/>
            </p:nvSpPr>
            <p:spPr bwMode="auto">
              <a:xfrm>
                <a:off x="3860807" y="5835649"/>
                <a:ext cx="1663700" cy="0"/>
              </a:xfrm>
              <a:prstGeom prst="line">
                <a:avLst/>
              </a:prstGeom>
              <a:noFill/>
              <a:ln w="28575">
                <a:solidFill>
                  <a:schemeClr val="tx2"/>
                </a:solidFill>
                <a:round/>
                <a:headEnd type="none" w="sm" len="sm"/>
                <a:tailEnd type="triangle" w="sm" len="sm"/>
              </a:ln>
              <a:effectLst/>
            </p:spPr>
            <p:txBody>
              <a:bodyPr/>
              <a:lstStyle/>
              <a:p>
                <a:endParaRPr lang="zh-CN" altLang="en-US"/>
              </a:p>
            </p:txBody>
          </p:sp>
          <p:sp>
            <p:nvSpPr>
              <p:cNvPr id="11" name="Rectangle 9"/>
              <p:cNvSpPr>
                <a:spLocks noChangeArrowheads="1"/>
              </p:cNvSpPr>
              <p:nvPr/>
            </p:nvSpPr>
            <p:spPr bwMode="blackWhite">
              <a:xfrm>
                <a:off x="2838457" y="3651249"/>
                <a:ext cx="10414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ea typeface="宋体" charset="-122"/>
                  </a:rPr>
                  <a:t>Set </a:t>
                </a:r>
                <a:r>
                  <a:rPr lang="en-US" altLang="zh-CN" smtClean="0">
                    <a:ea typeface="宋体" charset="-122"/>
                  </a:rPr>
                  <a:t>0</a:t>
                </a:r>
                <a:endParaRPr lang="en-US" altLang="zh-CN">
                  <a:ea typeface="宋体" charset="-122"/>
                </a:endParaRPr>
              </a:p>
            </p:txBody>
          </p:sp>
          <p:sp>
            <p:nvSpPr>
              <p:cNvPr id="12" name="Rectangle 10"/>
              <p:cNvSpPr>
                <a:spLocks noChangeArrowheads="1"/>
              </p:cNvSpPr>
              <p:nvPr/>
            </p:nvSpPr>
            <p:spPr bwMode="blackWhite">
              <a:xfrm>
                <a:off x="2820994" y="4845049"/>
                <a:ext cx="10414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ea typeface="宋体" charset="-122"/>
                  </a:rPr>
                  <a:t>Set </a:t>
                </a:r>
                <a:r>
                  <a:rPr lang="en-US" altLang="zh-CN" smtClean="0">
                    <a:ea typeface="宋体" charset="-122"/>
                  </a:rPr>
                  <a:t>1</a:t>
                </a:r>
                <a:endParaRPr lang="en-US" altLang="zh-CN">
                  <a:ea typeface="宋体" charset="-122"/>
                </a:endParaRPr>
              </a:p>
            </p:txBody>
          </p:sp>
          <p:sp>
            <p:nvSpPr>
              <p:cNvPr id="13" name="Rectangle 11"/>
              <p:cNvSpPr>
                <a:spLocks noChangeArrowheads="1"/>
              </p:cNvSpPr>
              <p:nvPr/>
            </p:nvSpPr>
            <p:spPr bwMode="blackWhite">
              <a:xfrm>
                <a:off x="2855919" y="5700711"/>
                <a:ext cx="1041400" cy="2794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a:ea typeface="宋体" charset="-122"/>
                  </a:rPr>
                  <a:t>Set </a:t>
                </a:r>
                <a:r>
                  <a:rPr lang="en-US" altLang="zh-CN" smtClean="0">
                    <a:ea typeface="宋体" charset="-122"/>
                  </a:rPr>
                  <a:t>2</a:t>
                </a:r>
                <a:endParaRPr lang="en-US" altLang="zh-CN">
                  <a:ea typeface="宋体" charset="-122"/>
                </a:endParaRPr>
              </a:p>
            </p:txBody>
          </p:sp>
          <p:sp>
            <p:nvSpPr>
              <p:cNvPr id="14" name="Rectangle 12"/>
              <p:cNvSpPr>
                <a:spLocks noChangeArrowheads="1"/>
              </p:cNvSpPr>
              <p:nvPr/>
            </p:nvSpPr>
            <p:spPr bwMode="blackWhite">
              <a:xfrm>
                <a:off x="5572132" y="2452686"/>
                <a:ext cx="1041400" cy="7366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ltLang="zh-CN" sz="1400">
                    <a:ea typeface="宋体" charset="-122"/>
                  </a:rPr>
                  <a:t>Inc CKPT</a:t>
                </a:r>
              </a:p>
              <a:p>
                <a:pPr defTabSz="822325" eaLnBrk="0" hangingPunct="0">
                  <a:lnSpc>
                    <a:spcPct val="95000"/>
                  </a:lnSpc>
                  <a:spcBef>
                    <a:spcPct val="0"/>
                  </a:spcBef>
                  <a:buClrTx/>
                  <a:buFontTx/>
                  <a:buNone/>
                </a:pPr>
                <a:r>
                  <a:rPr lang="en-US" altLang="zh-CN" sz="1400">
                    <a:ea typeface="宋体" charset="-122"/>
                  </a:rPr>
                  <a:t>buffers</a:t>
                </a:r>
              </a:p>
            </p:txBody>
          </p:sp>
          <p:sp>
            <p:nvSpPr>
              <p:cNvPr id="15" name="Rectangle 13"/>
              <p:cNvSpPr>
                <a:spLocks noChangeArrowheads="1"/>
              </p:cNvSpPr>
              <p:nvPr/>
            </p:nvSpPr>
            <p:spPr bwMode="blackWhite">
              <a:xfrm>
                <a:off x="5572132" y="3214686"/>
                <a:ext cx="1041400" cy="1117600"/>
              </a:xfrm>
              <a:prstGeom prst="rect">
                <a:avLst/>
              </a:prstGeom>
              <a:solidFill>
                <a:srgbClr val="FFFF93"/>
              </a:solidFill>
              <a:ln w="28575">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6" name="Rectangle 14"/>
              <p:cNvSpPr>
                <a:spLocks noChangeArrowheads="1"/>
              </p:cNvSpPr>
              <p:nvPr/>
            </p:nvSpPr>
            <p:spPr bwMode="blackWhite">
              <a:xfrm>
                <a:off x="5572132" y="5500686"/>
                <a:ext cx="1041400" cy="647700"/>
              </a:xfrm>
              <a:prstGeom prst="rect">
                <a:avLst/>
              </a:prstGeom>
              <a:solidFill>
                <a:srgbClr val="99CCFF"/>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zh-CN" altLang="zh-CN"/>
              </a:p>
            </p:txBody>
          </p:sp>
          <p:sp>
            <p:nvSpPr>
              <p:cNvPr id="17" name="Rectangle 15"/>
              <p:cNvSpPr>
                <a:spLocks noChangeArrowheads="1"/>
              </p:cNvSpPr>
              <p:nvPr/>
            </p:nvSpPr>
            <p:spPr bwMode="auto">
              <a:xfrm>
                <a:off x="5291144" y="6249986"/>
                <a:ext cx="14541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a:ea typeface="宋体" charset="-122"/>
                  </a:rPr>
                  <a:t>Write Batch</a:t>
                </a:r>
              </a:p>
            </p:txBody>
          </p:sp>
          <p:sp>
            <p:nvSpPr>
              <p:cNvPr id="18" name="Rectangle 16"/>
              <p:cNvSpPr>
                <a:spLocks noChangeArrowheads="1"/>
              </p:cNvSpPr>
              <p:nvPr/>
            </p:nvSpPr>
            <p:spPr bwMode="blackWhite">
              <a:xfrm>
                <a:off x="5572132" y="4357686"/>
                <a:ext cx="1041400" cy="1117600"/>
              </a:xfrm>
              <a:prstGeom prst="rect">
                <a:avLst/>
              </a:prstGeom>
              <a:solidFill>
                <a:srgbClr val="B8FFDB"/>
              </a:solidFill>
              <a:ln w="28575">
                <a:solidFill>
                  <a:schemeClr val="bg2"/>
                </a:solidFill>
                <a:miter lim="800000"/>
                <a:headEnd/>
                <a:tailEnd/>
              </a:ln>
              <a:effectLst/>
            </p:spPr>
            <p:txBody>
              <a:bodyPr wrap="none" anchor="ctr"/>
              <a:lstStyle/>
              <a:p>
                <a:pPr defTabSz="822325" eaLnBrk="0" hangingPunct="0">
                  <a:spcBef>
                    <a:spcPct val="50000"/>
                  </a:spcBef>
                  <a:buClrTx/>
                  <a:buFontTx/>
                  <a:buNone/>
                </a:pPr>
                <a:endParaRPr lang="zh-CN" altLang="zh-CN">
                  <a:solidFill>
                    <a:schemeClr val="folHlink"/>
                  </a:solidFill>
                  <a:effectLst>
                    <a:outerShdw blurRad="38100" dist="38100" dir="2700000" algn="tl">
                      <a:srgbClr val="000000"/>
                    </a:outerShdw>
                  </a:effectLst>
                </a:endParaRPr>
              </a:p>
            </p:txBody>
          </p:sp>
          <p:sp>
            <p:nvSpPr>
              <p:cNvPr id="19" name="Rectangle 17"/>
              <p:cNvSpPr>
                <a:spLocks noChangeArrowheads="1"/>
              </p:cNvSpPr>
              <p:nvPr/>
            </p:nvSpPr>
            <p:spPr bwMode="auto">
              <a:xfrm>
                <a:off x="7291394" y="4900611"/>
                <a:ext cx="15557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CN">
                    <a:ea typeface="宋体" charset="-122"/>
                  </a:rPr>
                  <a:t>Write to disk</a:t>
                </a:r>
              </a:p>
            </p:txBody>
          </p:sp>
          <p:sp>
            <p:nvSpPr>
              <p:cNvPr id="20" name="Freeform 18"/>
              <p:cNvSpPr>
                <a:spLocks/>
              </p:cNvSpPr>
              <p:nvPr/>
            </p:nvSpPr>
            <p:spPr bwMode="auto">
              <a:xfrm>
                <a:off x="6740532" y="2463799"/>
                <a:ext cx="344487" cy="3621087"/>
              </a:xfrm>
              <a:custGeom>
                <a:avLst/>
                <a:gdLst/>
                <a:ahLst/>
                <a:cxnLst>
                  <a:cxn ang="0">
                    <a:pos x="0" y="0"/>
                  </a:cxn>
                  <a:cxn ang="0">
                    <a:pos x="216" y="0"/>
                  </a:cxn>
                  <a:cxn ang="0">
                    <a:pos x="216" y="2280"/>
                  </a:cxn>
                  <a:cxn ang="0">
                    <a:pos x="0" y="2280"/>
                  </a:cxn>
                </a:cxnLst>
                <a:rect l="0" t="0" r="r" b="b"/>
                <a:pathLst>
                  <a:path w="217" h="2281">
                    <a:moveTo>
                      <a:pt x="0" y="0"/>
                    </a:moveTo>
                    <a:lnTo>
                      <a:pt x="216" y="0"/>
                    </a:lnTo>
                    <a:lnTo>
                      <a:pt x="216" y="2280"/>
                    </a:lnTo>
                    <a:lnTo>
                      <a:pt x="0" y="2280"/>
                    </a:lnTo>
                  </a:path>
                </a:pathLst>
              </a:custGeom>
              <a:noFill/>
              <a:ln w="28575" cap="rnd" cmpd="sng">
                <a:solidFill>
                  <a:schemeClr val="tx2"/>
                </a:solidFill>
                <a:prstDash val="solid"/>
                <a:round/>
                <a:headEnd type="none" w="sm" len="sm"/>
                <a:tailEnd type="none" w="sm" len="sm"/>
              </a:ln>
              <a:effectLst/>
            </p:spPr>
            <p:txBody>
              <a:bodyPr/>
              <a:lstStyle/>
              <a:p>
                <a:endParaRPr lang="zh-CN" altLang="en-US"/>
              </a:p>
            </p:txBody>
          </p:sp>
          <p:sp>
            <p:nvSpPr>
              <p:cNvPr id="21" name="Line 19"/>
              <p:cNvSpPr>
                <a:spLocks noChangeShapeType="1"/>
              </p:cNvSpPr>
              <p:nvPr/>
            </p:nvSpPr>
            <p:spPr bwMode="auto">
              <a:xfrm>
                <a:off x="7083432" y="4395786"/>
                <a:ext cx="533400" cy="0"/>
              </a:xfrm>
              <a:prstGeom prst="line">
                <a:avLst/>
              </a:prstGeom>
              <a:noFill/>
              <a:ln w="28575">
                <a:solidFill>
                  <a:schemeClr val="tx2"/>
                </a:solidFill>
                <a:round/>
                <a:headEnd type="none" w="sm" len="sm"/>
                <a:tailEnd type="triangle" w="sm" len="sm"/>
              </a:ln>
              <a:effectLst/>
            </p:spPr>
            <p:txBody>
              <a:bodyPr/>
              <a:lstStyle/>
              <a:p>
                <a:endParaRPr lang="zh-CN" altLang="en-US"/>
              </a:p>
            </p:txBody>
          </p:sp>
          <p:grpSp>
            <p:nvGrpSpPr>
              <p:cNvPr id="22" name="Group 20"/>
              <p:cNvGrpSpPr>
                <a:grpSpLocks/>
              </p:cNvGrpSpPr>
              <p:nvPr/>
            </p:nvGrpSpPr>
            <p:grpSpPr bwMode="auto">
              <a:xfrm>
                <a:off x="7659694" y="4105274"/>
                <a:ext cx="844550" cy="654050"/>
                <a:chOff x="4454" y="2441"/>
                <a:chExt cx="532" cy="412"/>
              </a:xfrm>
            </p:grpSpPr>
            <p:sp>
              <p:nvSpPr>
                <p:cNvPr id="23" name="Rectangle 21"/>
                <p:cNvSpPr>
                  <a:spLocks noChangeArrowheads="1"/>
                </p:cNvSpPr>
                <p:nvPr/>
              </p:nvSpPr>
              <p:spPr bwMode="auto">
                <a:xfrm>
                  <a:off x="4454" y="252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pPr defTabSz="228600"/>
                  <a:endParaRPr lang="zh-CN" altLang="zh-CN"/>
                </a:p>
              </p:txBody>
            </p:sp>
            <p:sp>
              <p:nvSpPr>
                <p:cNvPr id="24" name="Oval 22"/>
                <p:cNvSpPr>
                  <a:spLocks noChangeArrowheads="1"/>
                </p:cNvSpPr>
                <p:nvPr/>
              </p:nvSpPr>
              <p:spPr bwMode="auto">
                <a:xfrm>
                  <a:off x="4454" y="2441"/>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pPr defTabSz="228600"/>
                  <a:endParaRPr lang="zh-CN" altLang="zh-CN"/>
                </a:p>
              </p:txBody>
            </p:sp>
            <p:sp>
              <p:nvSpPr>
                <p:cNvPr id="25" name="Oval 23"/>
                <p:cNvSpPr>
                  <a:spLocks noChangeArrowheads="1"/>
                </p:cNvSpPr>
                <p:nvPr/>
              </p:nvSpPr>
              <p:spPr bwMode="auto">
                <a:xfrm>
                  <a:off x="4454" y="269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pPr defTabSz="228600"/>
                  <a:endParaRPr lang="zh-CN" altLang="zh-CN"/>
                </a:p>
              </p:txBody>
            </p:sp>
          </p:grpSp>
        </p:grpSp>
        <p:grpSp>
          <p:nvGrpSpPr>
            <p:cNvPr id="31" name="组合 30"/>
            <p:cNvGrpSpPr/>
            <p:nvPr/>
          </p:nvGrpSpPr>
          <p:grpSpPr>
            <a:xfrm>
              <a:off x="5143504" y="3786190"/>
              <a:ext cx="928694" cy="2012406"/>
              <a:chOff x="5143504" y="3786190"/>
              <a:chExt cx="928694" cy="2012406"/>
            </a:xfrm>
          </p:grpSpPr>
          <p:sp>
            <p:nvSpPr>
              <p:cNvPr id="27" name="TextBox 26"/>
              <p:cNvSpPr txBox="1"/>
              <p:nvPr/>
            </p:nvSpPr>
            <p:spPr>
              <a:xfrm>
                <a:off x="5143504" y="3786190"/>
                <a:ext cx="928694" cy="369332"/>
              </a:xfrm>
              <a:prstGeom prst="rect">
                <a:avLst/>
              </a:prstGeom>
              <a:noFill/>
            </p:spPr>
            <p:txBody>
              <a:bodyPr wrap="square" rtlCol="0">
                <a:spAutoFit/>
              </a:bodyPr>
              <a:lstStyle/>
              <a:p>
                <a:pPr algn="l"/>
                <a:r>
                  <a:rPr lang="en-US" altLang="zh-CN" b="0" smtClean="0"/>
                  <a:t>DBW0</a:t>
                </a:r>
                <a:endParaRPr lang="zh-CN" altLang="en-US" b="0"/>
              </a:p>
            </p:txBody>
          </p:sp>
          <p:sp>
            <p:nvSpPr>
              <p:cNvPr id="29" name="TextBox 28"/>
              <p:cNvSpPr txBox="1"/>
              <p:nvPr/>
            </p:nvSpPr>
            <p:spPr>
              <a:xfrm>
                <a:off x="5143504" y="4714884"/>
                <a:ext cx="928694" cy="369332"/>
              </a:xfrm>
              <a:prstGeom prst="rect">
                <a:avLst/>
              </a:prstGeom>
              <a:noFill/>
            </p:spPr>
            <p:txBody>
              <a:bodyPr wrap="square" rtlCol="0">
                <a:spAutoFit/>
              </a:bodyPr>
              <a:lstStyle/>
              <a:p>
                <a:pPr algn="l"/>
                <a:r>
                  <a:rPr lang="en-US" altLang="zh-CN" b="0" smtClean="0"/>
                  <a:t>DBW1</a:t>
                </a:r>
                <a:endParaRPr lang="zh-CN" altLang="en-US" b="0"/>
              </a:p>
            </p:txBody>
          </p:sp>
          <p:sp>
            <p:nvSpPr>
              <p:cNvPr id="30" name="TextBox 29"/>
              <p:cNvSpPr txBox="1"/>
              <p:nvPr/>
            </p:nvSpPr>
            <p:spPr>
              <a:xfrm>
                <a:off x="5143504" y="5429264"/>
                <a:ext cx="928694" cy="369332"/>
              </a:xfrm>
              <a:prstGeom prst="rect">
                <a:avLst/>
              </a:prstGeom>
              <a:noFill/>
            </p:spPr>
            <p:txBody>
              <a:bodyPr wrap="square" rtlCol="0">
                <a:spAutoFit/>
              </a:bodyPr>
              <a:lstStyle/>
              <a:p>
                <a:pPr algn="l"/>
                <a:r>
                  <a:rPr lang="en-US" altLang="zh-CN" b="0" smtClean="0"/>
                  <a:t>DBW2</a:t>
                </a:r>
                <a:endParaRPr lang="zh-CN" altLang="en-US" b="0"/>
              </a:p>
            </p:txBody>
          </p:sp>
        </p:gr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solidFill>
                  <a:srgbClr val="FF0000"/>
                </a:solidFill>
              </a:rPr>
              <a:t>pga</a:t>
            </a:r>
          </a:p>
          <a:p>
            <a:pPr lvl="1"/>
            <a:r>
              <a:rPr lang="en-US" altLang="zh-CN" smtClean="0">
                <a:solidFill>
                  <a:srgbClr val="FF0000"/>
                </a:solidFill>
              </a:rPr>
              <a:t>buffer cache</a:t>
            </a:r>
          </a:p>
          <a:p>
            <a:pPr lvl="1"/>
            <a:r>
              <a:rPr lang="en-US" altLang="zh-CN" smtClean="0">
                <a:solidFill>
                  <a:srgbClr val="FF0000"/>
                </a:solidFill>
              </a:rPr>
              <a:t>redo log</a:t>
            </a:r>
          </a:p>
          <a:p>
            <a:pPr lvl="1"/>
            <a:r>
              <a:rPr lang="en-US" altLang="zh-CN" smtClean="0"/>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Redo Log</a:t>
            </a:r>
            <a:endParaRPr lang="zh-CN" altLang="en-US"/>
          </a:p>
        </p:txBody>
      </p:sp>
      <p:sp>
        <p:nvSpPr>
          <p:cNvPr id="3" name="内容占位符 2"/>
          <p:cNvSpPr>
            <a:spLocks noGrp="1"/>
          </p:cNvSpPr>
          <p:nvPr>
            <p:ph idx="1"/>
          </p:nvPr>
        </p:nvSpPr>
        <p:spPr/>
        <p:txBody>
          <a:bodyPr/>
          <a:lstStyle/>
          <a:p>
            <a:r>
              <a:rPr lang="zh-CN" altLang="en-US" smtClean="0"/>
              <a:t>确保数据库能够从意外事故中恢复过来</a:t>
            </a:r>
            <a:endParaRPr lang="en-US" altLang="zh-CN" smtClean="0"/>
          </a:p>
          <a:p>
            <a:r>
              <a:rPr lang="zh-CN" altLang="en-US" smtClean="0"/>
              <a:t>详细记录数据库中的变更</a:t>
            </a:r>
            <a:endParaRPr lang="en-US" altLang="zh-CN" smtClean="0"/>
          </a:p>
          <a:p>
            <a:pPr lvl="1"/>
            <a:r>
              <a:rPr lang="en-US" altLang="zh-CN" smtClean="0"/>
              <a:t>serv proc</a:t>
            </a:r>
            <a:r>
              <a:rPr lang="zh-CN" altLang="en-US" smtClean="0"/>
              <a:t>记录</a:t>
            </a:r>
            <a:endParaRPr lang="en-US" altLang="zh-CN" smtClean="0"/>
          </a:p>
          <a:p>
            <a:pPr lvl="1"/>
            <a:r>
              <a:rPr lang="zh-CN" altLang="en-US" smtClean="0"/>
              <a:t>由</a:t>
            </a:r>
            <a:r>
              <a:rPr lang="en-US" altLang="zh-CN" smtClean="0"/>
              <a:t>LGWR</a:t>
            </a:r>
            <a:r>
              <a:rPr lang="zh-CN" altLang="en-US" smtClean="0"/>
              <a:t>保存成</a:t>
            </a:r>
            <a:r>
              <a:rPr lang="en-US" altLang="zh-CN" smtClean="0"/>
              <a:t>log file</a:t>
            </a:r>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日志记录方式</a:t>
            </a:r>
            <a:endParaRPr lang="zh-CN" altLang="en-US"/>
          </a:p>
        </p:txBody>
      </p:sp>
      <p:sp>
        <p:nvSpPr>
          <p:cNvPr id="3" name="内容占位符 2"/>
          <p:cNvSpPr>
            <a:spLocks noGrp="1"/>
          </p:cNvSpPr>
          <p:nvPr>
            <p:ph idx="1"/>
          </p:nvPr>
        </p:nvSpPr>
        <p:spPr/>
        <p:txBody>
          <a:bodyPr>
            <a:normAutofit/>
          </a:bodyPr>
          <a:lstStyle/>
          <a:p>
            <a:r>
              <a:rPr lang="zh-CN" altLang="en-US" smtClean="0"/>
              <a:t>逻辑方式：记录</a:t>
            </a:r>
            <a:r>
              <a:rPr lang="en-US" altLang="zh-CN" smtClean="0"/>
              <a:t>SQL</a:t>
            </a:r>
            <a:r>
              <a:rPr lang="zh-CN" altLang="en-US" smtClean="0"/>
              <a:t>语句：</a:t>
            </a:r>
            <a:endParaRPr lang="en-US" altLang="zh-CN" smtClean="0"/>
          </a:p>
          <a:p>
            <a:pPr lvl="1"/>
            <a:r>
              <a:rPr lang="zh-CN" altLang="en-US" smtClean="0"/>
              <a:t>简单、省空间</a:t>
            </a:r>
            <a:endParaRPr lang="en-US" altLang="zh-CN" smtClean="0"/>
          </a:p>
          <a:p>
            <a:pPr lvl="1"/>
            <a:r>
              <a:rPr lang="zh-CN" altLang="en-US" smtClean="0"/>
              <a:t>恢复时消耗大量资源</a:t>
            </a:r>
            <a:endParaRPr lang="en-US" altLang="zh-CN" smtClean="0"/>
          </a:p>
          <a:p>
            <a:r>
              <a:rPr lang="zh-CN" altLang="en-US" smtClean="0"/>
              <a:t>物理方式：完全保留</a:t>
            </a:r>
            <a:r>
              <a:rPr lang="en-US" altLang="zh-CN" smtClean="0"/>
              <a:t>block</a:t>
            </a:r>
            <a:r>
              <a:rPr lang="zh-CN" altLang="en-US" smtClean="0"/>
              <a:t>变更前副本</a:t>
            </a:r>
            <a:endParaRPr lang="en-US" altLang="zh-CN" smtClean="0"/>
          </a:p>
          <a:p>
            <a:pPr lvl="1"/>
            <a:r>
              <a:rPr lang="en-US" altLang="zh-CN" smtClean="0"/>
              <a:t>	</a:t>
            </a:r>
            <a:r>
              <a:rPr lang="zh-CN" altLang="en-US" smtClean="0"/>
              <a:t>恢复快</a:t>
            </a:r>
            <a:endParaRPr lang="en-US" altLang="zh-CN" smtClean="0"/>
          </a:p>
          <a:p>
            <a:pPr lvl="1"/>
            <a:r>
              <a:rPr lang="zh-CN" altLang="en-US" smtClean="0"/>
              <a:t>空间消耗巨大</a:t>
            </a:r>
            <a:endParaRPr lang="en-US" altLang="zh-CN" smtClean="0"/>
          </a:p>
          <a:p>
            <a:r>
              <a:rPr lang="en-US" altLang="zh-CN" smtClean="0"/>
              <a:t>Oracle Redo</a:t>
            </a:r>
            <a:r>
              <a:rPr lang="zh-CN" altLang="en-US" smtClean="0"/>
              <a:t>：物理＋逻辑：</a:t>
            </a:r>
            <a:endParaRPr lang="en-US" altLang="zh-CN" smtClean="0"/>
          </a:p>
          <a:p>
            <a:pPr lvl="1"/>
            <a:r>
              <a:rPr lang="zh-CN" altLang="en-US" smtClean="0"/>
              <a:t>物理：记录块</a:t>
            </a:r>
            <a:r>
              <a:rPr lang="en-US" altLang="zh-CN" smtClean="0"/>
              <a:t>DBA</a:t>
            </a:r>
          </a:p>
          <a:p>
            <a:pPr lvl="1"/>
            <a:r>
              <a:rPr lang="zh-CN" altLang="en-US" smtClean="0"/>
              <a:t>逻辑：记录块内原值和新值</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free list</a:t>
            </a:r>
            <a:endParaRPr lang="zh-CN" altLang="en-US"/>
          </a:p>
        </p:txBody>
      </p:sp>
      <p:sp>
        <p:nvSpPr>
          <p:cNvPr id="3" name="内容占位符 2"/>
          <p:cNvSpPr>
            <a:spLocks noGrp="1"/>
          </p:cNvSpPr>
          <p:nvPr>
            <p:ph idx="1"/>
          </p:nvPr>
        </p:nvSpPr>
        <p:spPr/>
        <p:txBody>
          <a:bodyPr/>
          <a:lstStyle/>
          <a:p>
            <a:pPr>
              <a:buNone/>
            </a:pPr>
            <a:r>
              <a:rPr lang="en-US" altLang="zh-CN" smtClean="0"/>
              <a:t> </a:t>
            </a: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a:t>
            </a:fld>
            <a:endParaRPr lang="en-US" altLang="zh-CN"/>
          </a:p>
        </p:txBody>
      </p:sp>
      <p:grpSp>
        <p:nvGrpSpPr>
          <p:cNvPr id="110" name="组合 109"/>
          <p:cNvGrpSpPr/>
          <p:nvPr/>
        </p:nvGrpSpPr>
        <p:grpSpPr>
          <a:xfrm>
            <a:off x="3548077" y="2411409"/>
            <a:ext cx="3816350" cy="517525"/>
            <a:chOff x="3132138" y="2997200"/>
            <a:chExt cx="3816350" cy="517525"/>
          </a:xfrm>
        </p:grpSpPr>
        <p:grpSp>
          <p:nvGrpSpPr>
            <p:cNvPr id="13" name="Group 79"/>
            <p:cNvGrpSpPr>
              <a:grpSpLocks/>
            </p:cNvGrpSpPr>
            <p:nvPr/>
          </p:nvGrpSpPr>
          <p:grpSpPr bwMode="auto">
            <a:xfrm>
              <a:off x="3708400" y="3009900"/>
              <a:ext cx="792163" cy="504825"/>
              <a:chOff x="2336" y="2077"/>
              <a:chExt cx="499" cy="318"/>
            </a:xfrm>
          </p:grpSpPr>
          <p:sp>
            <p:nvSpPr>
              <p:cNvPr id="14" name="Rectangle 39"/>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7" name="Group 80"/>
            <p:cNvGrpSpPr>
              <a:grpSpLocks/>
            </p:cNvGrpSpPr>
            <p:nvPr/>
          </p:nvGrpSpPr>
          <p:grpSpPr bwMode="auto">
            <a:xfrm>
              <a:off x="4932363" y="2997200"/>
              <a:ext cx="792162" cy="504825"/>
              <a:chOff x="2336" y="2077"/>
              <a:chExt cx="499" cy="318"/>
            </a:xfrm>
          </p:grpSpPr>
          <p:sp>
            <p:nvSpPr>
              <p:cNvPr id="18" name="Rectangle 81"/>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9" name="Line 82"/>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21" name="Group 84"/>
            <p:cNvGrpSpPr>
              <a:grpSpLocks/>
            </p:cNvGrpSpPr>
            <p:nvPr/>
          </p:nvGrpSpPr>
          <p:grpSpPr bwMode="auto">
            <a:xfrm>
              <a:off x="6156325" y="2997200"/>
              <a:ext cx="792163" cy="504825"/>
              <a:chOff x="2336" y="2077"/>
              <a:chExt cx="499" cy="318"/>
            </a:xfrm>
          </p:grpSpPr>
          <p:sp>
            <p:nvSpPr>
              <p:cNvPr id="22" name="Rectangle 85"/>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3" name="Line 86"/>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89" name="Line 159"/>
            <p:cNvSpPr>
              <a:spLocks noChangeShapeType="1"/>
            </p:cNvSpPr>
            <p:nvPr/>
          </p:nvSpPr>
          <p:spPr bwMode="auto">
            <a:xfrm>
              <a:off x="3132138" y="3068638"/>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0" name="Line 160"/>
            <p:cNvSpPr>
              <a:spLocks noChangeShapeType="1"/>
            </p:cNvSpPr>
            <p:nvPr/>
          </p:nvSpPr>
          <p:spPr bwMode="auto">
            <a:xfrm>
              <a:off x="4500563"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1" name="Line 161"/>
            <p:cNvSpPr>
              <a:spLocks noChangeShapeType="1"/>
            </p:cNvSpPr>
            <p:nvPr/>
          </p:nvSpPr>
          <p:spPr bwMode="auto">
            <a:xfrm>
              <a:off x="5724525"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0" name="Line 170"/>
            <p:cNvSpPr>
              <a:spLocks noChangeShapeType="1"/>
            </p:cNvSpPr>
            <p:nvPr/>
          </p:nvSpPr>
          <p:spPr bwMode="auto">
            <a:xfrm flipH="1">
              <a:off x="3132138" y="3213100"/>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1" name="Line 171"/>
            <p:cNvSpPr>
              <a:spLocks noChangeShapeType="1"/>
            </p:cNvSpPr>
            <p:nvPr/>
          </p:nvSpPr>
          <p:spPr bwMode="auto">
            <a:xfrm flipH="1">
              <a:off x="4500563"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2" name="Line 172"/>
            <p:cNvSpPr>
              <a:spLocks noChangeShapeType="1"/>
            </p:cNvSpPr>
            <p:nvPr/>
          </p:nvSpPr>
          <p:spPr bwMode="auto">
            <a:xfrm flipH="1">
              <a:off x="5724525"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grpSp>
      <p:sp>
        <p:nvSpPr>
          <p:cNvPr id="25" name="AutoShape 75"/>
          <p:cNvSpPr>
            <a:spLocks noChangeArrowheads="1"/>
          </p:cNvSpPr>
          <p:nvPr/>
        </p:nvSpPr>
        <p:spPr bwMode="auto">
          <a:xfrm>
            <a:off x="6143636" y="1785926"/>
            <a:ext cx="2428892" cy="357190"/>
          </a:xfrm>
          <a:prstGeom prst="wedgeRectCallout">
            <a:avLst>
              <a:gd name="adj1" fmla="val -63388"/>
              <a:gd name="adj2" fmla="val 146913"/>
            </a:avLst>
          </a:prstGeom>
          <a:solidFill>
            <a:schemeClr val="bg1"/>
          </a:solidFill>
          <a:ln w="12700" algn="ctr">
            <a:solidFill>
              <a:schemeClr val="tx1"/>
            </a:solidFill>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16 </a:t>
            </a:r>
            <a:r>
              <a:rPr lang="zh-CN" altLang="en-US" sz="1600" smtClean="0">
                <a:solidFill>
                  <a:schemeClr val="tx1"/>
                </a:solidFill>
                <a:ea typeface="宋体" pitchFamily="2" charset="-122"/>
              </a:rPr>
              <a:t>～ </a:t>
            </a:r>
            <a:r>
              <a:rPr lang="en-US" altLang="zh-CN" sz="1600" smtClean="0">
                <a:solidFill>
                  <a:schemeClr val="tx1"/>
                </a:solidFill>
                <a:ea typeface="宋体" pitchFamily="2" charset="-122"/>
              </a:rPr>
              <a:t>20 </a:t>
            </a:r>
            <a:r>
              <a:rPr lang="en-GB" altLang="zh-CN" sz="1600" smtClean="0">
                <a:solidFill>
                  <a:schemeClr val="tx1"/>
                </a:solidFill>
                <a:ea typeface="宋体" pitchFamily="2" charset="-122"/>
              </a:rPr>
              <a:t>bytes </a:t>
            </a:r>
            <a:r>
              <a:rPr lang="en-GB" altLang="zh-CN" sz="1600">
                <a:solidFill>
                  <a:schemeClr val="tx1"/>
                </a:solidFill>
                <a:ea typeface="宋体" pitchFamily="2" charset="-122"/>
              </a:rPr>
              <a:t>chunks</a:t>
            </a:r>
            <a:endParaRPr lang="en-US" sz="1600">
              <a:solidFill>
                <a:schemeClr val="tx1"/>
              </a:solidFill>
            </a:endParaRPr>
          </a:p>
        </p:txBody>
      </p:sp>
      <p:grpSp>
        <p:nvGrpSpPr>
          <p:cNvPr id="125" name="Group 79"/>
          <p:cNvGrpSpPr>
            <a:grpSpLocks/>
          </p:cNvGrpSpPr>
          <p:nvPr/>
        </p:nvGrpSpPr>
        <p:grpSpPr bwMode="auto">
          <a:xfrm>
            <a:off x="4135441" y="4727584"/>
            <a:ext cx="792163" cy="504825"/>
            <a:chOff x="2336" y="2077"/>
            <a:chExt cx="499" cy="318"/>
          </a:xfrm>
        </p:grpSpPr>
        <p:sp>
          <p:nvSpPr>
            <p:cNvPr id="138" name="Rectangle 39"/>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39"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128" name="Line 159"/>
          <p:cNvSpPr>
            <a:spLocks noChangeShapeType="1"/>
          </p:cNvSpPr>
          <p:nvPr/>
        </p:nvSpPr>
        <p:spPr bwMode="auto">
          <a:xfrm>
            <a:off x="3559179" y="4786322"/>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31" name="Line 170"/>
          <p:cNvSpPr>
            <a:spLocks noChangeShapeType="1"/>
          </p:cNvSpPr>
          <p:nvPr/>
        </p:nvSpPr>
        <p:spPr bwMode="auto">
          <a:xfrm flipH="1">
            <a:off x="3559179" y="4930784"/>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80" name="AutoShape 76"/>
          <p:cNvSpPr>
            <a:spLocks noChangeArrowheads="1"/>
          </p:cNvSpPr>
          <p:nvPr/>
        </p:nvSpPr>
        <p:spPr bwMode="auto">
          <a:xfrm>
            <a:off x="4202121" y="3857628"/>
            <a:ext cx="1584325" cy="358775"/>
          </a:xfrm>
          <a:prstGeom prst="wedgeRectCallout">
            <a:avLst>
              <a:gd name="adj1" fmla="val -36773"/>
              <a:gd name="adj2" fmla="val 256639"/>
            </a:avLst>
          </a:prstGeom>
          <a:solidFill>
            <a:schemeClr val="bg1"/>
          </a:solidFill>
          <a:ln w="12700" algn="ctr">
            <a:solidFill>
              <a:schemeClr val="tx1"/>
            </a:solidFill>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 4116 bytes</a:t>
            </a:r>
            <a:endParaRPr lang="en-US" sz="1600">
              <a:solidFill>
                <a:schemeClr val="tx1"/>
              </a:solidFill>
            </a:endParaRPr>
          </a:p>
        </p:txBody>
      </p:sp>
      <p:sp>
        <p:nvSpPr>
          <p:cNvPr id="140" name="TextBox 139"/>
          <p:cNvSpPr txBox="1"/>
          <p:nvPr/>
        </p:nvSpPr>
        <p:spPr>
          <a:xfrm>
            <a:off x="5072066" y="4786322"/>
            <a:ext cx="3000396" cy="461665"/>
          </a:xfrm>
          <a:prstGeom prst="rect">
            <a:avLst/>
          </a:prstGeom>
          <a:noFill/>
        </p:spPr>
        <p:txBody>
          <a:bodyPr wrap="square" rtlCol="0">
            <a:spAutoFit/>
          </a:bodyPr>
          <a:lstStyle/>
          <a:p>
            <a:r>
              <a:rPr lang="en-US" altLang="zh-CN" sz="2400" smtClean="0">
                <a:sym typeface="Wingdings" pitchFamily="2" charset="2"/>
              </a:rPr>
              <a:t></a:t>
            </a:r>
            <a:r>
              <a:rPr lang="zh-CN" altLang="en-US" sz="2400" smtClean="0"/>
              <a:t>分配</a:t>
            </a:r>
            <a:r>
              <a:rPr lang="en-US" altLang="zh-CN" sz="2400" smtClean="0"/>
              <a:t>4110</a:t>
            </a:r>
            <a:r>
              <a:rPr lang="zh-CN" altLang="en-US" sz="2400" smtClean="0"/>
              <a:t>字节空间</a:t>
            </a:r>
            <a:endParaRPr lang="en-US" altLang="zh-CN" sz="2400" smtClean="0"/>
          </a:p>
        </p:txBody>
      </p:sp>
      <p:grpSp>
        <p:nvGrpSpPr>
          <p:cNvPr id="141" name="Group 9"/>
          <p:cNvGrpSpPr>
            <a:grpSpLocks/>
          </p:cNvGrpSpPr>
          <p:nvPr/>
        </p:nvGrpSpPr>
        <p:grpSpPr bwMode="auto">
          <a:xfrm>
            <a:off x="2108214" y="2395538"/>
            <a:ext cx="1476375" cy="341312"/>
            <a:chOff x="1066" y="1509"/>
            <a:chExt cx="930" cy="215"/>
          </a:xfrm>
        </p:grpSpPr>
        <p:sp>
          <p:nvSpPr>
            <p:cNvPr id="142" name="Rectangle 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3" name="Text Box 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16</a:t>
              </a:r>
              <a:endParaRPr lang="en-US" sz="1600">
                <a:solidFill>
                  <a:schemeClr val="tx1"/>
                </a:solidFill>
              </a:endParaRPr>
            </a:p>
          </p:txBody>
        </p:sp>
      </p:grpSp>
      <p:grpSp>
        <p:nvGrpSpPr>
          <p:cNvPr id="144" name="Group 100"/>
          <p:cNvGrpSpPr>
            <a:grpSpLocks/>
          </p:cNvGrpSpPr>
          <p:nvPr/>
        </p:nvGrpSpPr>
        <p:grpSpPr bwMode="auto">
          <a:xfrm>
            <a:off x="2108214" y="2684463"/>
            <a:ext cx="1476375" cy="341312"/>
            <a:chOff x="1066" y="1509"/>
            <a:chExt cx="930" cy="215"/>
          </a:xfrm>
        </p:grpSpPr>
        <p:sp>
          <p:nvSpPr>
            <p:cNvPr id="145" name="Rectangle 10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6" name="Text Box 102"/>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20</a:t>
              </a:r>
              <a:endParaRPr lang="en-US" sz="1600">
                <a:solidFill>
                  <a:schemeClr val="tx1"/>
                </a:solidFill>
              </a:endParaRPr>
            </a:p>
          </p:txBody>
        </p:sp>
      </p:grpSp>
      <p:grpSp>
        <p:nvGrpSpPr>
          <p:cNvPr id="147" name="Group 103"/>
          <p:cNvGrpSpPr>
            <a:grpSpLocks/>
          </p:cNvGrpSpPr>
          <p:nvPr/>
        </p:nvGrpSpPr>
        <p:grpSpPr bwMode="auto">
          <a:xfrm>
            <a:off x="2108214" y="2971800"/>
            <a:ext cx="1476375" cy="341313"/>
            <a:chOff x="1066" y="1509"/>
            <a:chExt cx="930" cy="215"/>
          </a:xfrm>
        </p:grpSpPr>
        <p:sp>
          <p:nvSpPr>
            <p:cNvPr id="148" name="Rectangle 10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9" name="Text Box 105"/>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24</a:t>
              </a:r>
              <a:endParaRPr lang="en-US" sz="1600">
                <a:solidFill>
                  <a:schemeClr val="tx1"/>
                </a:solidFill>
              </a:endParaRPr>
            </a:p>
          </p:txBody>
        </p:sp>
      </p:grpSp>
      <p:grpSp>
        <p:nvGrpSpPr>
          <p:cNvPr id="150" name="Group 106"/>
          <p:cNvGrpSpPr>
            <a:grpSpLocks/>
          </p:cNvGrpSpPr>
          <p:nvPr/>
        </p:nvGrpSpPr>
        <p:grpSpPr bwMode="auto">
          <a:xfrm>
            <a:off x="2108214" y="3260725"/>
            <a:ext cx="1476375" cy="341313"/>
            <a:chOff x="1066" y="1509"/>
            <a:chExt cx="930" cy="215"/>
          </a:xfrm>
        </p:grpSpPr>
        <p:sp>
          <p:nvSpPr>
            <p:cNvPr id="151" name="Rectangle 107"/>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2" name="Text Box 10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28</a:t>
              </a:r>
              <a:endParaRPr lang="en-US" sz="1600">
                <a:solidFill>
                  <a:schemeClr val="tx1"/>
                </a:solidFill>
              </a:endParaRPr>
            </a:p>
          </p:txBody>
        </p:sp>
      </p:grpSp>
      <p:grpSp>
        <p:nvGrpSpPr>
          <p:cNvPr id="153" name="Group 109"/>
          <p:cNvGrpSpPr>
            <a:grpSpLocks/>
          </p:cNvGrpSpPr>
          <p:nvPr/>
        </p:nvGrpSpPr>
        <p:grpSpPr bwMode="auto">
          <a:xfrm>
            <a:off x="2108214" y="3548063"/>
            <a:ext cx="1476375" cy="650874"/>
            <a:chOff x="1066" y="1509"/>
            <a:chExt cx="930" cy="410"/>
          </a:xfrm>
        </p:grpSpPr>
        <p:sp>
          <p:nvSpPr>
            <p:cNvPr id="154" name="Rectangle 110"/>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5" name="Text Box 111"/>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US" sz="1600" smtClean="0">
                  <a:solidFill>
                    <a:schemeClr val="tx1"/>
                  </a:solidFill>
                </a:rPr>
                <a:t>32</a:t>
              </a:r>
              <a:endParaRPr lang="en-US" sz="1600">
                <a:solidFill>
                  <a:schemeClr val="tx1"/>
                </a:solidFill>
              </a:endParaRPr>
            </a:p>
          </p:txBody>
        </p:sp>
        <p:sp>
          <p:nvSpPr>
            <p:cNvPr id="156" name="Text Box 111"/>
            <p:cNvSpPr txBox="1">
              <a:spLocks noChangeArrowheads="1"/>
            </p:cNvSpPr>
            <p:nvPr/>
          </p:nvSpPr>
          <p:spPr bwMode="auto">
            <a:xfrm>
              <a:off x="1485" y="1704"/>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solidFill>
                    <a:schemeClr val="tx1"/>
                  </a:solidFill>
                </a:rPr>
                <a:t>32</a:t>
              </a:r>
              <a:endParaRPr lang="en-US" sz="1600">
                <a:solidFill>
                  <a:schemeClr val="tx1"/>
                </a:solidFill>
              </a:endParaRPr>
            </a:p>
          </p:txBody>
        </p:sp>
      </p:grpSp>
      <p:grpSp>
        <p:nvGrpSpPr>
          <p:cNvPr id="157" name="Group 112"/>
          <p:cNvGrpSpPr>
            <a:grpSpLocks/>
          </p:cNvGrpSpPr>
          <p:nvPr/>
        </p:nvGrpSpPr>
        <p:grpSpPr bwMode="auto">
          <a:xfrm>
            <a:off x="2108214" y="3836988"/>
            <a:ext cx="1476375" cy="341312"/>
            <a:chOff x="1066" y="1509"/>
            <a:chExt cx="930" cy="215"/>
          </a:xfrm>
        </p:grpSpPr>
        <p:sp>
          <p:nvSpPr>
            <p:cNvPr id="158" name="Rectangle 113"/>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9" name="Text Box 114"/>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endParaRPr lang="en-US" sz="1600">
                <a:solidFill>
                  <a:schemeClr val="tx1"/>
                </a:solidFill>
              </a:endParaRPr>
            </a:p>
          </p:txBody>
        </p:sp>
      </p:grpSp>
      <p:grpSp>
        <p:nvGrpSpPr>
          <p:cNvPr id="160" name="Group 115"/>
          <p:cNvGrpSpPr>
            <a:grpSpLocks/>
          </p:cNvGrpSpPr>
          <p:nvPr/>
        </p:nvGrpSpPr>
        <p:grpSpPr bwMode="auto">
          <a:xfrm>
            <a:off x="2108214" y="4124325"/>
            <a:ext cx="1476375" cy="341313"/>
            <a:chOff x="1066" y="1509"/>
            <a:chExt cx="930" cy="215"/>
          </a:xfrm>
        </p:grpSpPr>
        <p:sp>
          <p:nvSpPr>
            <p:cNvPr id="161" name="Rectangle 116"/>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62" name="Text Box 117"/>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sz="1600" smtClean="0"/>
                <a:t>40</a:t>
              </a:r>
              <a:endParaRPr lang="en-US" sz="1600">
                <a:solidFill>
                  <a:schemeClr val="tx1"/>
                </a:solidFill>
              </a:endParaRPr>
            </a:p>
          </p:txBody>
        </p:sp>
      </p:grpSp>
      <p:grpSp>
        <p:nvGrpSpPr>
          <p:cNvPr id="163" name="Group 118"/>
          <p:cNvGrpSpPr>
            <a:grpSpLocks/>
          </p:cNvGrpSpPr>
          <p:nvPr/>
        </p:nvGrpSpPr>
        <p:grpSpPr bwMode="auto">
          <a:xfrm>
            <a:off x="2108214" y="4411663"/>
            <a:ext cx="1476375" cy="341312"/>
            <a:chOff x="1066" y="1509"/>
            <a:chExt cx="930" cy="215"/>
          </a:xfrm>
        </p:grpSpPr>
        <p:sp>
          <p:nvSpPr>
            <p:cNvPr id="164" name="Rectangle 119"/>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65" name="Text Box 120"/>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t>4012</a:t>
              </a:r>
              <a:endParaRPr lang="en-US" sz="1600">
                <a:solidFill>
                  <a:schemeClr val="tx1"/>
                </a:solidFill>
              </a:endParaRPr>
            </a:p>
          </p:txBody>
        </p:sp>
      </p:grpSp>
      <p:grpSp>
        <p:nvGrpSpPr>
          <p:cNvPr id="166" name="Group 121"/>
          <p:cNvGrpSpPr>
            <a:grpSpLocks/>
          </p:cNvGrpSpPr>
          <p:nvPr/>
        </p:nvGrpSpPr>
        <p:grpSpPr bwMode="auto">
          <a:xfrm>
            <a:off x="2108214" y="4700588"/>
            <a:ext cx="1476375" cy="341312"/>
            <a:chOff x="1066" y="1509"/>
            <a:chExt cx="930" cy="215"/>
          </a:xfrm>
        </p:grpSpPr>
        <p:sp>
          <p:nvSpPr>
            <p:cNvPr id="167" name="Rectangle 122"/>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68" name="Text Box 123"/>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4108</a:t>
              </a:r>
              <a:endParaRPr lang="en-US" sz="1600">
                <a:solidFill>
                  <a:schemeClr val="tx1"/>
                </a:solidFill>
              </a:endParaRPr>
            </a:p>
          </p:txBody>
        </p:sp>
      </p:grpSp>
      <p:grpSp>
        <p:nvGrpSpPr>
          <p:cNvPr id="169" name="Group 124"/>
          <p:cNvGrpSpPr>
            <a:grpSpLocks/>
          </p:cNvGrpSpPr>
          <p:nvPr/>
        </p:nvGrpSpPr>
        <p:grpSpPr bwMode="auto">
          <a:xfrm>
            <a:off x="2108214" y="4987925"/>
            <a:ext cx="1476375" cy="341313"/>
            <a:chOff x="1066" y="1509"/>
            <a:chExt cx="930" cy="215"/>
          </a:xfrm>
        </p:grpSpPr>
        <p:sp>
          <p:nvSpPr>
            <p:cNvPr id="170" name="Rectangle 12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71" name="Text Box 126"/>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8204</a:t>
              </a:r>
              <a:endParaRPr lang="en-US" sz="1600">
                <a:solidFill>
                  <a:schemeClr val="tx1"/>
                </a:solidFill>
              </a:endParaRPr>
            </a:p>
          </p:txBody>
        </p:sp>
      </p:grpSp>
      <p:grpSp>
        <p:nvGrpSpPr>
          <p:cNvPr id="172" name="Group 127"/>
          <p:cNvGrpSpPr>
            <a:grpSpLocks/>
          </p:cNvGrpSpPr>
          <p:nvPr/>
        </p:nvGrpSpPr>
        <p:grpSpPr bwMode="auto">
          <a:xfrm>
            <a:off x="2108214" y="5275263"/>
            <a:ext cx="1476375" cy="341312"/>
            <a:chOff x="1066" y="1509"/>
            <a:chExt cx="930" cy="215"/>
          </a:xfrm>
        </p:grpSpPr>
        <p:sp>
          <p:nvSpPr>
            <p:cNvPr id="173" name="Rectangle 128"/>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74" name="Text Box 129"/>
            <p:cNvSpPr txBox="1">
              <a:spLocks noChangeArrowheads="1"/>
            </p:cNvSpPr>
            <p:nvPr/>
          </p:nvSpPr>
          <p:spPr bwMode="auto">
            <a:xfrm>
              <a:off x="1223" y="1509"/>
              <a:ext cx="77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16396</a:t>
              </a:r>
              <a:endParaRPr lang="en-US" sz="1600">
                <a:solidFill>
                  <a:schemeClr val="tx1"/>
                </a:solidFill>
              </a:endParaRPr>
            </a:p>
          </p:txBody>
        </p:sp>
      </p:grpSp>
      <p:grpSp>
        <p:nvGrpSpPr>
          <p:cNvPr id="175" name="Group 130"/>
          <p:cNvGrpSpPr>
            <a:grpSpLocks/>
          </p:cNvGrpSpPr>
          <p:nvPr/>
        </p:nvGrpSpPr>
        <p:grpSpPr bwMode="auto">
          <a:xfrm>
            <a:off x="2108214" y="5564188"/>
            <a:ext cx="1476375" cy="341312"/>
            <a:chOff x="1066" y="1509"/>
            <a:chExt cx="930" cy="215"/>
          </a:xfrm>
        </p:grpSpPr>
        <p:sp>
          <p:nvSpPr>
            <p:cNvPr id="176" name="Rectangle 13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77" name="Text Box 132"/>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32780</a:t>
              </a:r>
              <a:endParaRPr lang="en-US" sz="1600">
                <a:solidFill>
                  <a:schemeClr val="tx1"/>
                </a:solidFill>
              </a:endParaRPr>
            </a:p>
          </p:txBody>
        </p:sp>
      </p:grpSp>
      <p:grpSp>
        <p:nvGrpSpPr>
          <p:cNvPr id="178" name="Group 133"/>
          <p:cNvGrpSpPr>
            <a:grpSpLocks/>
          </p:cNvGrpSpPr>
          <p:nvPr/>
        </p:nvGrpSpPr>
        <p:grpSpPr bwMode="auto">
          <a:xfrm>
            <a:off x="2108214" y="5853113"/>
            <a:ext cx="1476375" cy="341312"/>
            <a:chOff x="1066" y="1509"/>
            <a:chExt cx="930" cy="215"/>
          </a:xfrm>
        </p:grpSpPr>
        <p:sp>
          <p:nvSpPr>
            <p:cNvPr id="179" name="Rectangle 13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80" name="Text Box 135"/>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sz="1600" smtClean="0"/>
                <a:t>65548</a:t>
              </a:r>
              <a:endParaRPr lang="en-US" sz="1600">
                <a:solidFill>
                  <a:schemeClr val="tx1"/>
                </a:solidFill>
              </a:endParaRPr>
            </a:p>
          </p:txBody>
        </p:sp>
      </p:grpSp>
      <p:sp>
        <p:nvSpPr>
          <p:cNvPr id="181" name="AutoShape 74"/>
          <p:cNvSpPr>
            <a:spLocks noChangeArrowheads="1"/>
          </p:cNvSpPr>
          <p:nvPr/>
        </p:nvSpPr>
        <p:spPr bwMode="auto">
          <a:xfrm>
            <a:off x="595327" y="2852738"/>
            <a:ext cx="1439862" cy="360362"/>
          </a:xfrm>
          <a:prstGeom prst="wedgeRectCallout">
            <a:avLst>
              <a:gd name="adj1" fmla="val 60177"/>
              <a:gd name="adj2" fmla="val -119419"/>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0</a:t>
            </a:r>
            <a:endParaRPr lang="en-US" sz="1600">
              <a:solidFill>
                <a:schemeClr val="tx1"/>
              </a:solidFill>
            </a:endParaRPr>
          </a:p>
        </p:txBody>
      </p:sp>
      <p:sp>
        <p:nvSpPr>
          <p:cNvPr id="182" name="AutoShape 74"/>
          <p:cNvSpPr>
            <a:spLocks noChangeArrowheads="1"/>
          </p:cNvSpPr>
          <p:nvPr/>
        </p:nvSpPr>
        <p:spPr bwMode="auto">
          <a:xfrm>
            <a:off x="630221" y="5357826"/>
            <a:ext cx="1439862" cy="360362"/>
          </a:xfrm>
          <a:prstGeom prst="wedgeRectCallout">
            <a:avLst>
              <a:gd name="adj1" fmla="val 60177"/>
              <a:gd name="adj2" fmla="val 130233"/>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254</a:t>
            </a:r>
            <a:endParaRPr lang="en-US" sz="1600">
              <a:solidFill>
                <a:schemeClr val="tx1"/>
              </a:solidFill>
            </a:endParaRPr>
          </a:p>
        </p:txBody>
      </p:sp>
      <p:sp>
        <p:nvSpPr>
          <p:cNvPr id="183" name="TextBox 182"/>
          <p:cNvSpPr txBox="1"/>
          <p:nvPr/>
        </p:nvSpPr>
        <p:spPr>
          <a:xfrm>
            <a:off x="2428860" y="3857628"/>
            <a:ext cx="1130319" cy="34073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altLang="zh-CN" sz="1600" smtClean="0"/>
              <a:t>36</a:t>
            </a:r>
            <a:endParaRPr lang="zh-CN" altLang="en-US" sz="1600" smtClean="0"/>
          </a:p>
        </p:txBody>
      </p:sp>
      <p:grpSp>
        <p:nvGrpSpPr>
          <p:cNvPr id="184" name="组合 112"/>
          <p:cNvGrpSpPr/>
          <p:nvPr/>
        </p:nvGrpSpPr>
        <p:grpSpPr>
          <a:xfrm>
            <a:off x="2058981" y="4143380"/>
            <a:ext cx="1571636" cy="571505"/>
            <a:chOff x="-1857420" y="4643446"/>
            <a:chExt cx="1571636" cy="714381"/>
          </a:xfrm>
        </p:grpSpPr>
        <p:sp>
          <p:nvSpPr>
            <p:cNvPr id="185" name="流程图: 文档 184"/>
            <p:cNvSpPr/>
            <p:nvPr/>
          </p:nvSpPr>
          <p:spPr bwMode="auto">
            <a:xfrm>
              <a:off x="-1857420" y="4929199"/>
              <a:ext cx="1571636" cy="428628"/>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86" name="流程图: 文档 185"/>
            <p:cNvSpPr/>
            <p:nvPr/>
          </p:nvSpPr>
          <p:spPr bwMode="auto">
            <a:xfrm rot="10800000">
              <a:off x="-1857420" y="4643446"/>
              <a:ext cx="1571636" cy="571504"/>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
        <p:nvSpPr>
          <p:cNvPr id="193" name="TextBox 192"/>
          <p:cNvSpPr txBox="1"/>
          <p:nvPr/>
        </p:nvSpPr>
        <p:spPr>
          <a:xfrm>
            <a:off x="1714480" y="1528692"/>
            <a:ext cx="2428892" cy="400110"/>
          </a:xfrm>
          <a:prstGeom prst="rect">
            <a:avLst/>
          </a:prstGeom>
          <a:noFill/>
        </p:spPr>
        <p:txBody>
          <a:bodyPr wrap="square" rtlCol="0">
            <a:spAutoFit/>
          </a:bodyPr>
          <a:lstStyle/>
          <a:p>
            <a:r>
              <a:rPr lang="en-US" altLang="zh-CN" sz="2000" b="0" smtClean="0"/>
              <a:t>shared pool latch</a:t>
            </a:r>
            <a:endParaRPr lang="zh-CN" altLang="en-US" sz="2000" b="0"/>
          </a:p>
        </p:txBody>
      </p:sp>
      <p:sp>
        <p:nvSpPr>
          <p:cNvPr id="197" name="右箭头 196"/>
          <p:cNvSpPr/>
          <p:nvPr/>
        </p:nvSpPr>
        <p:spPr bwMode="auto">
          <a:xfrm rot="5400000">
            <a:off x="2677378" y="1616460"/>
            <a:ext cx="421013" cy="106092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Redo Record</a:t>
            </a:r>
            <a:endParaRPr lang="zh-CN" altLang="en-US"/>
          </a:p>
        </p:txBody>
      </p:sp>
      <p:sp>
        <p:nvSpPr>
          <p:cNvPr id="3" name="内容占位符 2"/>
          <p:cNvSpPr>
            <a:spLocks noGrp="1"/>
          </p:cNvSpPr>
          <p:nvPr>
            <p:ph idx="1"/>
          </p:nvPr>
        </p:nvSpPr>
        <p:spPr/>
        <p:txBody>
          <a:bodyPr/>
          <a:lstStyle/>
          <a:p>
            <a:r>
              <a:rPr lang="en-US" altLang="zh-CN" smtClean="0"/>
              <a:t>Redo Vector</a:t>
            </a:r>
            <a:r>
              <a:rPr lang="zh-CN" altLang="en-US" smtClean="0"/>
              <a:t>：</a:t>
            </a:r>
            <a:endParaRPr lang="en-US" altLang="zh-CN" smtClean="0"/>
          </a:p>
          <a:p>
            <a:pPr lvl="1"/>
            <a:r>
              <a:rPr lang="zh-CN" altLang="en-US" smtClean="0"/>
              <a:t>记录</a:t>
            </a:r>
            <a:r>
              <a:rPr lang="en-US" altLang="zh-CN" smtClean="0"/>
              <a:t>Oracle</a:t>
            </a:r>
            <a:r>
              <a:rPr lang="zh-CN" altLang="en-US" smtClean="0"/>
              <a:t>的最小变更操作</a:t>
            </a:r>
            <a:endParaRPr lang="en-US" altLang="zh-CN" smtClean="0"/>
          </a:p>
          <a:p>
            <a:r>
              <a:rPr lang="en-US" altLang="zh-CN" smtClean="0"/>
              <a:t>Redo Record</a:t>
            </a:r>
            <a:r>
              <a:rPr lang="zh-CN" altLang="en-US" smtClean="0"/>
              <a:t>：</a:t>
            </a:r>
            <a:endParaRPr lang="en-US" altLang="zh-CN" smtClean="0"/>
          </a:p>
          <a:p>
            <a:pPr lvl="1"/>
            <a:r>
              <a:rPr lang="zh-CN" altLang="en-US" smtClean="0"/>
              <a:t>由多个</a:t>
            </a:r>
            <a:r>
              <a:rPr lang="en-US" altLang="zh-CN" smtClean="0"/>
              <a:t>Redo Vector</a:t>
            </a:r>
            <a:r>
              <a:rPr lang="zh-CN" altLang="en-US" smtClean="0"/>
              <a:t>组成</a:t>
            </a:r>
            <a:endParaRPr lang="en-US" altLang="zh-CN" smtClean="0"/>
          </a:p>
          <a:p>
            <a:pPr lvl="1"/>
            <a:r>
              <a:rPr lang="zh-CN" altLang="en-US" smtClean="0"/>
              <a:t>最小的</a:t>
            </a:r>
            <a:r>
              <a:rPr lang="en-US" altLang="zh-CN" smtClean="0"/>
              <a:t>redo</a:t>
            </a:r>
            <a:r>
              <a:rPr lang="zh-CN" altLang="en-US" smtClean="0"/>
              <a:t>操作单位</a:t>
            </a:r>
            <a:endParaRPr lang="en-US" altLang="zh-CN" smtClean="0"/>
          </a:p>
          <a:p>
            <a:r>
              <a:rPr lang="en-US" altLang="zh-CN" smtClean="0"/>
              <a:t>RBA</a:t>
            </a:r>
            <a:r>
              <a:rPr lang="zh-CN" altLang="en-US" smtClean="0"/>
              <a:t>：</a:t>
            </a:r>
            <a:endParaRPr lang="en-US" altLang="zh-CN" smtClean="0"/>
          </a:p>
          <a:p>
            <a:pPr lvl="1"/>
            <a:r>
              <a:rPr lang="en-US" altLang="zh-CN" smtClean="0"/>
              <a:t>Redo Log File &amp; Offset</a:t>
            </a:r>
          </a:p>
          <a:p>
            <a:pPr lvl="1"/>
            <a:r>
              <a:rPr lang="zh-CN" altLang="en-US" smtClean="0"/>
              <a:t>唯一顺序标识</a:t>
            </a:r>
            <a:r>
              <a:rPr lang="en-US" altLang="zh-CN" smtClean="0"/>
              <a:t>Redo Record</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70</a:t>
            </a:fld>
            <a:endParaRPr lang="en-US" altLang="zh-CN"/>
          </a:p>
        </p:txBody>
      </p:sp>
      <p:grpSp>
        <p:nvGrpSpPr>
          <p:cNvPr id="9" name="组合 8"/>
          <p:cNvGrpSpPr/>
          <p:nvPr/>
        </p:nvGrpSpPr>
        <p:grpSpPr>
          <a:xfrm>
            <a:off x="5786446" y="3857628"/>
            <a:ext cx="3143272" cy="2000264"/>
            <a:chOff x="5572132" y="4214818"/>
            <a:chExt cx="3143272" cy="2000264"/>
          </a:xfrm>
        </p:grpSpPr>
        <p:sp>
          <p:nvSpPr>
            <p:cNvPr id="7" name="矩形 6"/>
            <p:cNvSpPr/>
            <p:nvPr/>
          </p:nvSpPr>
          <p:spPr bwMode="auto">
            <a:xfrm>
              <a:off x="5572132" y="4214818"/>
              <a:ext cx="3143272" cy="20002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RBA</a:t>
              </a:r>
              <a:endParaRPr lang="zh-CN" altLang="en-US" sz="2000" b="0" dirty="0" smtClean="0"/>
            </a:p>
          </p:txBody>
        </p:sp>
        <p:sp>
          <p:nvSpPr>
            <p:cNvPr id="6" name="五边形 5"/>
            <p:cNvSpPr/>
            <p:nvPr/>
          </p:nvSpPr>
          <p:spPr bwMode="auto">
            <a:xfrm>
              <a:off x="5857884" y="464344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0" smtClean="0"/>
                <a:t>块</a:t>
              </a:r>
              <a:r>
                <a:rPr lang="en-US" altLang="zh-CN" b="0" smtClean="0"/>
                <a:t>ID,</a:t>
              </a:r>
              <a:r>
                <a:rPr lang="zh-CN" altLang="en-US" b="0" smtClean="0"/>
                <a:t>操作类型</a:t>
              </a:r>
              <a:r>
                <a:rPr lang="en-US" altLang="zh-CN" b="0" smtClean="0"/>
                <a:t>,</a:t>
              </a:r>
              <a:r>
                <a:rPr lang="zh-CN" altLang="en-US" b="0" smtClean="0"/>
                <a:t>原值</a:t>
              </a:r>
              <a:endParaRPr lang="zh-CN" altLang="en-US" b="0" dirty="0" smtClean="0"/>
            </a:p>
          </p:txBody>
        </p:sp>
        <p:sp>
          <p:nvSpPr>
            <p:cNvPr id="8" name="五边形 7"/>
            <p:cNvSpPr/>
            <p:nvPr/>
          </p:nvSpPr>
          <p:spPr bwMode="auto">
            <a:xfrm>
              <a:off x="5857884" y="535782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0" smtClean="0"/>
                <a:t>块</a:t>
              </a:r>
              <a:r>
                <a:rPr lang="en-US" altLang="zh-CN" b="0" smtClean="0"/>
                <a:t>ID,</a:t>
              </a:r>
              <a:r>
                <a:rPr lang="zh-CN" altLang="en-US" b="0" smtClean="0"/>
                <a:t>操作类型</a:t>
              </a:r>
              <a:r>
                <a:rPr lang="en-US" altLang="zh-CN" b="0" smtClean="0"/>
                <a:t>,</a:t>
              </a:r>
              <a:r>
                <a:rPr lang="zh-CN" altLang="en-US" b="0" smtClean="0"/>
                <a:t>新值</a:t>
              </a:r>
              <a:endParaRPr lang="zh-CN" altLang="en-US" b="0" dirty="0" smtClean="0"/>
            </a:p>
          </p:txBody>
        </p:sp>
      </p:grpSp>
      <p:sp>
        <p:nvSpPr>
          <p:cNvPr id="10" name="TextBox 9"/>
          <p:cNvSpPr txBox="1"/>
          <p:nvPr/>
        </p:nvSpPr>
        <p:spPr>
          <a:xfrm>
            <a:off x="6500826" y="5929330"/>
            <a:ext cx="1544012" cy="369332"/>
          </a:xfrm>
          <a:prstGeom prst="rect">
            <a:avLst/>
          </a:prstGeom>
          <a:noFill/>
        </p:spPr>
        <p:txBody>
          <a:bodyPr wrap="none" rtlCol="0">
            <a:spAutoFit/>
          </a:bodyPr>
          <a:lstStyle/>
          <a:p>
            <a:r>
              <a:rPr lang="en-US" altLang="zh-CN" b="0" smtClean="0"/>
              <a:t>Redo Record</a:t>
            </a:r>
            <a:endParaRPr lang="zh-CN" altLang="en-US" b="0"/>
          </a:p>
        </p:txBody>
      </p:sp>
      <p:sp>
        <p:nvSpPr>
          <p:cNvPr id="11" name="五边形 10"/>
          <p:cNvSpPr/>
          <p:nvPr/>
        </p:nvSpPr>
        <p:spPr bwMode="auto">
          <a:xfrm>
            <a:off x="6072198" y="178592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0" smtClean="0"/>
              <a:t>块</a:t>
            </a:r>
            <a:r>
              <a:rPr lang="en-US" altLang="zh-CN" b="0" smtClean="0"/>
              <a:t>ID,</a:t>
            </a:r>
            <a:r>
              <a:rPr lang="zh-CN" altLang="en-US" b="0" smtClean="0"/>
              <a:t>操作类型</a:t>
            </a:r>
            <a:r>
              <a:rPr lang="en-US" altLang="zh-CN" b="0" smtClean="0"/>
              <a:t>,</a:t>
            </a:r>
            <a:r>
              <a:rPr lang="zh-CN" altLang="en-US" b="0" smtClean="0"/>
              <a:t>原值</a:t>
            </a:r>
            <a:endParaRPr lang="zh-CN" altLang="en-US" b="0" dirty="0" smtClean="0"/>
          </a:p>
        </p:txBody>
      </p:sp>
      <p:sp>
        <p:nvSpPr>
          <p:cNvPr id="12" name="TextBox 11"/>
          <p:cNvSpPr txBox="1"/>
          <p:nvPr/>
        </p:nvSpPr>
        <p:spPr>
          <a:xfrm>
            <a:off x="6653226" y="2500306"/>
            <a:ext cx="1454309" cy="369332"/>
          </a:xfrm>
          <a:prstGeom prst="rect">
            <a:avLst/>
          </a:prstGeom>
          <a:noFill/>
        </p:spPr>
        <p:txBody>
          <a:bodyPr wrap="none" rtlCol="0">
            <a:spAutoFit/>
          </a:bodyPr>
          <a:lstStyle/>
          <a:p>
            <a:r>
              <a:rPr lang="en-US" altLang="zh-CN" b="0" smtClean="0"/>
              <a:t>Redo Vector</a:t>
            </a:r>
            <a:endParaRPr lang="zh-CN" altLang="en-US" b="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Redo Block</a:t>
            </a:r>
            <a:endParaRPr lang="zh-CN" altLang="en-US"/>
          </a:p>
        </p:txBody>
      </p:sp>
      <p:sp>
        <p:nvSpPr>
          <p:cNvPr id="3" name="内容占位符 2"/>
          <p:cNvSpPr>
            <a:spLocks noGrp="1"/>
          </p:cNvSpPr>
          <p:nvPr>
            <p:ph idx="1"/>
          </p:nvPr>
        </p:nvSpPr>
        <p:spPr/>
        <p:txBody>
          <a:bodyPr/>
          <a:lstStyle/>
          <a:p>
            <a:r>
              <a:rPr lang="zh-CN" altLang="en-US" smtClean="0"/>
              <a:t>大小：</a:t>
            </a:r>
            <a:r>
              <a:rPr lang="en-US" altLang="zh-CN" smtClean="0"/>
              <a:t>512bytes</a:t>
            </a:r>
            <a:r>
              <a:rPr lang="zh-CN" altLang="en-US" smtClean="0"/>
              <a:t>，平台相关</a:t>
            </a:r>
            <a:endParaRPr lang="en-US" altLang="zh-CN" smtClean="0"/>
          </a:p>
          <a:p>
            <a:r>
              <a:rPr lang="zh-CN" altLang="en-US" smtClean="0"/>
              <a:t>最小提交单位</a:t>
            </a:r>
            <a:endParaRPr lang="en-US" altLang="zh-CN" smtClean="0"/>
          </a:p>
          <a:p>
            <a:pPr lvl="1"/>
            <a:r>
              <a:rPr lang="zh-CN" altLang="en-US" smtClean="0"/>
              <a:t>频繁提交性能下降原因之一：</a:t>
            </a:r>
            <a:endParaRPr lang="en-US" altLang="zh-CN" smtClean="0"/>
          </a:p>
          <a:p>
            <a:pPr lvl="2"/>
            <a:r>
              <a:rPr lang="en-US" altLang="zh-CN" smtClean="0"/>
              <a:t>redo wastage</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71</a:t>
            </a:fld>
            <a:endParaRPr lang="en-US" altLang="zh-CN"/>
          </a:p>
        </p:txBody>
      </p:sp>
      <p:sp>
        <p:nvSpPr>
          <p:cNvPr id="20" name="矩形 19"/>
          <p:cNvSpPr/>
          <p:nvPr/>
        </p:nvSpPr>
        <p:spPr bwMode="auto">
          <a:xfrm>
            <a:off x="6000760" y="4844771"/>
            <a:ext cx="2643206" cy="1298873"/>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Redo Block</a:t>
            </a:r>
            <a:endParaRPr lang="zh-CN" altLang="en-US" b="0" dirty="0" smtClean="0"/>
          </a:p>
        </p:txBody>
      </p:sp>
      <p:sp>
        <p:nvSpPr>
          <p:cNvPr id="21" name="矩形 20"/>
          <p:cNvSpPr/>
          <p:nvPr/>
        </p:nvSpPr>
        <p:spPr bwMode="auto">
          <a:xfrm>
            <a:off x="6000760" y="3273135"/>
            <a:ext cx="2643206" cy="1513187"/>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Redo Block</a:t>
            </a:r>
            <a:endParaRPr lang="zh-CN" altLang="en-US" b="0" dirty="0" smtClean="0"/>
          </a:p>
        </p:txBody>
      </p:sp>
      <p:sp>
        <p:nvSpPr>
          <p:cNvPr id="22" name="矩形 21"/>
          <p:cNvSpPr/>
          <p:nvPr/>
        </p:nvSpPr>
        <p:spPr bwMode="auto">
          <a:xfrm>
            <a:off x="6000760" y="1785926"/>
            <a:ext cx="2643206" cy="1441749"/>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smtClean="0"/>
              <a:t>Redo Block</a:t>
            </a:r>
            <a:endParaRPr lang="zh-CN" altLang="en-US" b="0" dirty="0" smtClean="0"/>
          </a:p>
        </p:txBody>
      </p:sp>
      <p:grpSp>
        <p:nvGrpSpPr>
          <p:cNvPr id="6" name="组合 5"/>
          <p:cNvGrpSpPr/>
          <p:nvPr/>
        </p:nvGrpSpPr>
        <p:grpSpPr>
          <a:xfrm>
            <a:off x="6429388" y="2071678"/>
            <a:ext cx="1947626" cy="508255"/>
            <a:chOff x="5572132" y="4214818"/>
            <a:chExt cx="3143272" cy="2000264"/>
          </a:xfrm>
        </p:grpSpPr>
        <p:sp>
          <p:nvSpPr>
            <p:cNvPr id="7" name="矩形 6"/>
            <p:cNvSpPr/>
            <p:nvPr/>
          </p:nvSpPr>
          <p:spPr bwMode="auto">
            <a:xfrm>
              <a:off x="5572132" y="4214818"/>
              <a:ext cx="3143272" cy="20002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0" smtClean="0"/>
                <a:t>RBA</a:t>
              </a:r>
              <a:endParaRPr lang="zh-CN" altLang="en-US" sz="1100" b="0" dirty="0" smtClean="0"/>
            </a:p>
          </p:txBody>
        </p:sp>
        <p:sp>
          <p:nvSpPr>
            <p:cNvPr id="8" name="五边形 7"/>
            <p:cNvSpPr/>
            <p:nvPr/>
          </p:nvSpPr>
          <p:spPr bwMode="auto">
            <a:xfrm>
              <a:off x="5857884" y="464344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原值</a:t>
              </a:r>
              <a:endParaRPr lang="zh-CN" altLang="en-US" sz="1050" b="0" dirty="0" smtClean="0"/>
            </a:p>
          </p:txBody>
        </p:sp>
        <p:sp>
          <p:nvSpPr>
            <p:cNvPr id="9" name="五边形 8"/>
            <p:cNvSpPr/>
            <p:nvPr/>
          </p:nvSpPr>
          <p:spPr bwMode="auto">
            <a:xfrm>
              <a:off x="5857884" y="535782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新值</a:t>
              </a:r>
              <a:endParaRPr lang="zh-CN" altLang="en-US" sz="1050" b="0" dirty="0" smtClean="0"/>
            </a:p>
          </p:txBody>
        </p:sp>
      </p:grpSp>
      <p:grpSp>
        <p:nvGrpSpPr>
          <p:cNvPr id="11" name="组合 10"/>
          <p:cNvGrpSpPr/>
          <p:nvPr/>
        </p:nvGrpSpPr>
        <p:grpSpPr>
          <a:xfrm>
            <a:off x="6429388" y="2643182"/>
            <a:ext cx="1947626" cy="508255"/>
            <a:chOff x="5572132" y="4214818"/>
            <a:chExt cx="3143272" cy="2000264"/>
          </a:xfrm>
        </p:grpSpPr>
        <p:sp>
          <p:nvSpPr>
            <p:cNvPr id="12" name="矩形 11"/>
            <p:cNvSpPr/>
            <p:nvPr/>
          </p:nvSpPr>
          <p:spPr bwMode="auto">
            <a:xfrm>
              <a:off x="5572132" y="4214818"/>
              <a:ext cx="3143272" cy="20002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0" smtClean="0"/>
                <a:t>RBA</a:t>
              </a:r>
              <a:endParaRPr lang="zh-CN" altLang="en-US" sz="1100" b="0" dirty="0" smtClean="0"/>
            </a:p>
          </p:txBody>
        </p:sp>
        <p:sp>
          <p:nvSpPr>
            <p:cNvPr id="13" name="五边形 12"/>
            <p:cNvSpPr/>
            <p:nvPr/>
          </p:nvSpPr>
          <p:spPr bwMode="auto">
            <a:xfrm>
              <a:off x="5857884" y="464344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原值</a:t>
              </a:r>
              <a:endParaRPr lang="zh-CN" altLang="en-US" sz="1050" b="0" dirty="0" smtClean="0"/>
            </a:p>
          </p:txBody>
        </p:sp>
        <p:sp>
          <p:nvSpPr>
            <p:cNvPr id="14" name="五边形 13"/>
            <p:cNvSpPr/>
            <p:nvPr/>
          </p:nvSpPr>
          <p:spPr bwMode="auto">
            <a:xfrm>
              <a:off x="5857884" y="535782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新值</a:t>
              </a:r>
              <a:endParaRPr lang="zh-CN" altLang="en-US" sz="1050" b="0" dirty="0" smtClean="0"/>
            </a:p>
          </p:txBody>
        </p:sp>
      </p:grpSp>
      <p:grpSp>
        <p:nvGrpSpPr>
          <p:cNvPr id="16" name="组合 15"/>
          <p:cNvGrpSpPr/>
          <p:nvPr/>
        </p:nvGrpSpPr>
        <p:grpSpPr>
          <a:xfrm>
            <a:off x="6429388" y="3563687"/>
            <a:ext cx="1947626" cy="508255"/>
            <a:chOff x="5572132" y="4214818"/>
            <a:chExt cx="3143272" cy="2000264"/>
          </a:xfrm>
        </p:grpSpPr>
        <p:sp>
          <p:nvSpPr>
            <p:cNvPr id="17" name="矩形 16"/>
            <p:cNvSpPr/>
            <p:nvPr/>
          </p:nvSpPr>
          <p:spPr bwMode="auto">
            <a:xfrm>
              <a:off x="5572132" y="4214818"/>
              <a:ext cx="3143272" cy="20002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0" smtClean="0"/>
                <a:t>RBA</a:t>
              </a:r>
              <a:endParaRPr lang="zh-CN" altLang="en-US" sz="1100" b="0" dirty="0" smtClean="0"/>
            </a:p>
          </p:txBody>
        </p:sp>
        <p:sp>
          <p:nvSpPr>
            <p:cNvPr id="18" name="五边形 17"/>
            <p:cNvSpPr/>
            <p:nvPr/>
          </p:nvSpPr>
          <p:spPr bwMode="auto">
            <a:xfrm>
              <a:off x="5857884" y="464344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原值</a:t>
              </a:r>
              <a:endParaRPr lang="zh-CN" altLang="en-US" sz="1050" b="0" dirty="0" smtClean="0"/>
            </a:p>
          </p:txBody>
        </p:sp>
        <p:sp>
          <p:nvSpPr>
            <p:cNvPr id="19" name="五边形 18"/>
            <p:cNvSpPr/>
            <p:nvPr/>
          </p:nvSpPr>
          <p:spPr bwMode="auto">
            <a:xfrm>
              <a:off x="5857884" y="5357826"/>
              <a:ext cx="2643206" cy="571504"/>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050" b="0" smtClean="0"/>
                <a:t>块</a:t>
              </a:r>
              <a:r>
                <a:rPr lang="en-US" altLang="zh-CN" sz="1050" b="0" smtClean="0"/>
                <a:t>ID,</a:t>
              </a:r>
              <a:r>
                <a:rPr lang="zh-CN" altLang="en-US" sz="1050" b="0" smtClean="0"/>
                <a:t>操作类型</a:t>
              </a:r>
              <a:r>
                <a:rPr lang="en-US" altLang="zh-CN" sz="1050" b="0" smtClean="0"/>
                <a:t>,</a:t>
              </a:r>
              <a:r>
                <a:rPr lang="zh-CN" altLang="en-US" sz="1050" b="0" smtClean="0"/>
                <a:t>新值</a:t>
              </a:r>
              <a:endParaRPr lang="zh-CN" altLang="en-US" sz="1050" b="0" dirty="0" smtClean="0"/>
            </a:p>
          </p:txBody>
        </p:sp>
      </p:grpSp>
      <p:sp>
        <p:nvSpPr>
          <p:cNvPr id="23" name="TextBox 22"/>
          <p:cNvSpPr txBox="1"/>
          <p:nvPr/>
        </p:nvSpPr>
        <p:spPr>
          <a:xfrm>
            <a:off x="6816084" y="6131502"/>
            <a:ext cx="1184940" cy="369332"/>
          </a:xfrm>
          <a:prstGeom prst="rect">
            <a:avLst/>
          </a:prstGeom>
          <a:noFill/>
        </p:spPr>
        <p:txBody>
          <a:bodyPr wrap="none" rtlCol="0">
            <a:spAutoFit/>
          </a:bodyPr>
          <a:lstStyle/>
          <a:p>
            <a:r>
              <a:rPr lang="en-US" altLang="zh-CN" b="0" smtClean="0"/>
              <a:t>Redo Log</a:t>
            </a:r>
            <a:endParaRPr lang="zh-CN" altLang="en-US" b="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部分进程分工</a:t>
            </a:r>
            <a:r>
              <a:rPr lang="en-US" altLang="zh-CN" smtClean="0"/>
              <a:t>-LGWR</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72</a:t>
            </a:fld>
            <a:endParaRPr lang="en-US" altLang="zh-CN"/>
          </a:p>
        </p:txBody>
      </p:sp>
      <p:grpSp>
        <p:nvGrpSpPr>
          <p:cNvPr id="35" name="组合 34"/>
          <p:cNvGrpSpPr/>
          <p:nvPr/>
        </p:nvGrpSpPr>
        <p:grpSpPr>
          <a:xfrm>
            <a:off x="928662" y="1857364"/>
            <a:ext cx="7929618" cy="4643470"/>
            <a:chOff x="928662" y="1857364"/>
            <a:chExt cx="7929618" cy="4643470"/>
          </a:xfrm>
        </p:grpSpPr>
        <p:grpSp>
          <p:nvGrpSpPr>
            <p:cNvPr id="6" name="组合 52"/>
            <p:cNvGrpSpPr/>
            <p:nvPr/>
          </p:nvGrpSpPr>
          <p:grpSpPr>
            <a:xfrm>
              <a:off x="928662" y="1857364"/>
              <a:ext cx="7929618" cy="4369860"/>
              <a:chOff x="928662" y="1857364"/>
              <a:chExt cx="7929618" cy="4369860"/>
            </a:xfrm>
          </p:grpSpPr>
          <p:sp>
            <p:nvSpPr>
              <p:cNvPr id="8" name="矩形 7"/>
              <p:cNvSpPr/>
              <p:nvPr/>
            </p:nvSpPr>
            <p:spPr bwMode="auto">
              <a:xfrm>
                <a:off x="2428860" y="1857364"/>
                <a:ext cx="1928826" cy="20002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Buffer Cache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2" name="流程图: 磁盘 11"/>
              <p:cNvSpPr/>
              <p:nvPr/>
            </p:nvSpPr>
            <p:spPr bwMode="auto">
              <a:xfrm>
                <a:off x="1714480" y="4643446"/>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13" name="流程图: 磁盘 12"/>
              <p:cNvSpPr/>
              <p:nvPr/>
            </p:nvSpPr>
            <p:spPr bwMode="auto">
              <a:xfrm>
                <a:off x="2500298" y="4500570"/>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4" name="形状 17"/>
              <p:cNvCxnSpPr>
                <a:stCxn id="80" idx="0"/>
                <a:endCxn id="83" idx="1"/>
              </p:cNvCxnSpPr>
              <p:nvPr/>
            </p:nvCxnSpPr>
            <p:spPr bwMode="auto">
              <a:xfrm rot="5400000" flipH="1" flipV="1">
                <a:off x="1518026" y="3518298"/>
                <a:ext cx="2250297" cy="100013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18" name="矩形 17"/>
              <p:cNvSpPr/>
              <p:nvPr/>
            </p:nvSpPr>
            <p:spPr bwMode="auto">
              <a:xfrm>
                <a:off x="5715008" y="1857364"/>
                <a:ext cx="2071702" cy="18573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Log Buffer</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20" name="TextBox 19"/>
              <p:cNvSpPr txBox="1"/>
              <p:nvPr/>
            </p:nvSpPr>
            <p:spPr>
              <a:xfrm>
                <a:off x="928662" y="3211297"/>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sp>
            <p:nvSpPr>
              <p:cNvPr id="21" name="TextBox 20"/>
              <p:cNvSpPr txBox="1"/>
              <p:nvPr/>
            </p:nvSpPr>
            <p:spPr>
              <a:xfrm>
                <a:off x="5572132" y="4214818"/>
                <a:ext cx="785818" cy="369332"/>
              </a:xfrm>
              <a:prstGeom prst="rect">
                <a:avLst/>
              </a:prstGeom>
              <a:noFill/>
              <a:ln>
                <a:solidFill>
                  <a:schemeClr val="tx1"/>
                </a:solidFill>
              </a:ln>
            </p:spPr>
            <p:txBody>
              <a:bodyPr wrap="square" rtlCol="0">
                <a:spAutoFit/>
              </a:bodyPr>
              <a:lstStyle/>
              <a:p>
                <a:r>
                  <a:rPr lang="en-US" altLang="zh-CN" b="0" err="1" smtClean="0"/>
                  <a:t>Ckpt</a:t>
                </a:r>
                <a:endParaRPr lang="en-US" altLang="zh-CN" b="0" smtClean="0"/>
              </a:p>
            </p:txBody>
          </p:sp>
          <p:sp>
            <p:nvSpPr>
              <p:cNvPr id="22" name="流程图: 磁盘 21"/>
              <p:cNvSpPr/>
              <p:nvPr/>
            </p:nvSpPr>
            <p:spPr bwMode="auto">
              <a:xfrm>
                <a:off x="7143768" y="5143512"/>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23" name="TextBox 22"/>
              <p:cNvSpPr txBox="1"/>
              <p:nvPr/>
            </p:nvSpPr>
            <p:spPr>
              <a:xfrm>
                <a:off x="2143108" y="5857892"/>
                <a:ext cx="1214446" cy="369332"/>
              </a:xfrm>
              <a:prstGeom prst="rect">
                <a:avLst/>
              </a:prstGeom>
              <a:noFill/>
            </p:spPr>
            <p:txBody>
              <a:bodyPr wrap="square" rtlCol="0">
                <a:spAutoFit/>
              </a:bodyPr>
              <a:lstStyle/>
              <a:p>
                <a:r>
                  <a:rPr lang="en-US" altLang="zh-CN" b="0" err="1" smtClean="0"/>
                  <a:t>Datafiles</a:t>
                </a:r>
                <a:endParaRPr lang="en-US" altLang="zh-CN" b="0" smtClean="0"/>
              </a:p>
            </p:txBody>
          </p:sp>
          <p:sp>
            <p:nvSpPr>
              <p:cNvPr id="24" name="TextBox 23"/>
              <p:cNvSpPr txBox="1"/>
              <p:nvPr/>
            </p:nvSpPr>
            <p:spPr>
              <a:xfrm>
                <a:off x="7000892" y="5643578"/>
                <a:ext cx="1214446" cy="369332"/>
              </a:xfrm>
              <a:prstGeom prst="rect">
                <a:avLst/>
              </a:prstGeom>
              <a:noFill/>
            </p:spPr>
            <p:txBody>
              <a:bodyPr wrap="square" rtlCol="0">
                <a:spAutoFit/>
              </a:bodyPr>
              <a:lstStyle/>
              <a:p>
                <a:r>
                  <a:rPr lang="en-US" altLang="zh-CN" b="0" smtClean="0"/>
                  <a:t>Log files</a:t>
                </a:r>
              </a:p>
            </p:txBody>
          </p:sp>
          <p:sp>
            <p:nvSpPr>
              <p:cNvPr id="25" name="流程图: 磁盘 24"/>
              <p:cNvSpPr/>
              <p:nvPr/>
            </p:nvSpPr>
            <p:spPr bwMode="auto">
              <a:xfrm>
                <a:off x="7429488" y="4857760"/>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26" name="形状 17"/>
              <p:cNvCxnSpPr>
                <a:endCxn id="25" idx="0"/>
              </p:cNvCxnSpPr>
              <p:nvPr/>
            </p:nvCxnSpPr>
            <p:spPr bwMode="auto">
              <a:xfrm rot="16200000" flipH="1">
                <a:off x="6566295" y="3720720"/>
                <a:ext cx="1905013" cy="750067"/>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sp>
            <p:nvSpPr>
              <p:cNvPr id="30" name="TextBox 29"/>
              <p:cNvSpPr txBox="1"/>
              <p:nvPr/>
            </p:nvSpPr>
            <p:spPr>
              <a:xfrm>
                <a:off x="7643834" y="4059800"/>
                <a:ext cx="1214446" cy="369332"/>
              </a:xfrm>
              <a:prstGeom prst="rect">
                <a:avLst/>
              </a:prstGeom>
              <a:noFill/>
            </p:spPr>
            <p:txBody>
              <a:bodyPr wrap="square" rtlCol="0">
                <a:spAutoFit/>
              </a:bodyPr>
              <a:lstStyle/>
              <a:p>
                <a:r>
                  <a:rPr lang="en-US" altLang="zh-CN" b="0" smtClean="0"/>
                  <a:t>LGWR</a:t>
                </a:r>
              </a:p>
            </p:txBody>
          </p:sp>
          <p:sp>
            <p:nvSpPr>
              <p:cNvPr id="32" name="矩形 31"/>
              <p:cNvSpPr/>
              <p:nvPr/>
            </p:nvSpPr>
            <p:spPr bwMode="auto">
              <a:xfrm>
                <a:off x="4786314" y="5643578"/>
                <a:ext cx="1714512"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Control files</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33" name="形状 17"/>
              <p:cNvCxnSpPr>
                <a:stCxn id="21" idx="2"/>
                <a:endCxn id="32" idx="0"/>
              </p:cNvCxnSpPr>
              <p:nvPr/>
            </p:nvCxnSpPr>
            <p:spPr bwMode="auto">
              <a:xfrm rot="5400000">
                <a:off x="5274592" y="4953129"/>
                <a:ext cx="1059428" cy="321471"/>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36" name="形状 17"/>
              <p:cNvCxnSpPr>
                <a:stCxn id="83" idx="2"/>
                <a:endCxn id="80" idx="3"/>
              </p:cNvCxnSpPr>
              <p:nvPr/>
            </p:nvCxnSpPr>
            <p:spPr bwMode="auto">
              <a:xfrm rot="5400000">
                <a:off x="1803778" y="3768330"/>
                <a:ext cx="2250297" cy="100013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39" name="TextBox 38"/>
              <p:cNvSpPr txBox="1"/>
              <p:nvPr/>
            </p:nvSpPr>
            <p:spPr>
              <a:xfrm>
                <a:off x="3286116" y="4000504"/>
                <a:ext cx="1214446" cy="369332"/>
              </a:xfrm>
              <a:prstGeom prst="rect">
                <a:avLst/>
              </a:prstGeom>
              <a:noFill/>
            </p:spPr>
            <p:txBody>
              <a:bodyPr wrap="square" rtlCol="0">
                <a:spAutoFit/>
              </a:bodyPr>
              <a:lstStyle/>
              <a:p>
                <a:r>
                  <a:rPr lang="en-US" altLang="zh-CN" b="0" smtClean="0"/>
                  <a:t>DBWR</a:t>
                </a:r>
              </a:p>
            </p:txBody>
          </p:sp>
          <p:sp>
            <p:nvSpPr>
              <p:cNvPr id="40" name="TextBox 39"/>
              <p:cNvSpPr txBox="1"/>
              <p:nvPr/>
            </p:nvSpPr>
            <p:spPr>
              <a:xfrm>
                <a:off x="4429124" y="2282603"/>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cxnSp>
            <p:nvCxnSpPr>
              <p:cNvPr id="41" name="形状 17"/>
              <p:cNvCxnSpPr>
                <a:endCxn id="21" idx="0"/>
              </p:cNvCxnSpPr>
              <p:nvPr/>
            </p:nvCxnSpPr>
            <p:spPr bwMode="auto">
              <a:xfrm rot="5400000">
                <a:off x="5589992" y="3518298"/>
                <a:ext cx="1071570" cy="321471"/>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47" name="形状 17"/>
              <p:cNvCxnSpPr>
                <a:stCxn id="21" idx="2"/>
                <a:endCxn id="13" idx="4"/>
              </p:cNvCxnSpPr>
              <p:nvPr/>
            </p:nvCxnSpPr>
            <p:spPr bwMode="auto">
              <a:xfrm rot="5400000">
                <a:off x="4685229" y="3827980"/>
                <a:ext cx="523643" cy="2035983"/>
              </a:xfrm>
              <a:prstGeom prst="bentConnector2">
                <a:avLst/>
              </a:prstGeom>
              <a:solidFill>
                <a:schemeClr val="accent1"/>
              </a:solidFill>
              <a:ln w="25400" cap="flat" cmpd="sng" algn="ctr">
                <a:solidFill>
                  <a:schemeClr val="tx1"/>
                </a:solidFill>
                <a:prstDash val="sysDash"/>
                <a:round/>
                <a:headEnd type="none" w="med" len="med"/>
                <a:tailEnd type="triangle" w="med" len="lg"/>
              </a:ln>
              <a:effectLst/>
            </p:spPr>
          </p:cxnSp>
          <p:sp>
            <p:nvSpPr>
              <p:cNvPr id="80" name="矩形 79"/>
              <p:cNvSpPr/>
              <p:nvPr/>
            </p:nvSpPr>
            <p:spPr bwMode="auto">
              <a:xfrm>
                <a:off x="1857356" y="5143512"/>
                <a:ext cx="571504" cy="5000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Blk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83" name="矩形 82"/>
              <p:cNvSpPr/>
              <p:nvPr/>
            </p:nvSpPr>
            <p:spPr bwMode="auto">
              <a:xfrm>
                <a:off x="3143240" y="2643182"/>
                <a:ext cx="571504" cy="5000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Blk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89" name="矩形 88"/>
              <p:cNvSpPr/>
              <p:nvPr/>
            </p:nvSpPr>
            <p:spPr bwMode="auto">
              <a:xfrm>
                <a:off x="5857884" y="2714620"/>
                <a:ext cx="1785950" cy="28575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RBA</a:t>
                </a:r>
                <a:r>
                  <a:rPr lang="en-US" altLang="zh-CN" sz="2000" b="0" err="1" smtClean="0"/>
                  <a:t>:</a:t>
                </a:r>
                <a:r>
                  <a:rPr kumimoji="0" lang="en-US" altLang="zh-CN" sz="2000" b="0" i="0" u="none" strike="noStrike" cap="none" normalizeH="0" baseline="0" err="1" smtClean="0">
                    <a:ln>
                      <a:noFill/>
                    </a:ln>
                    <a:solidFill>
                      <a:schemeClr val="tx1"/>
                    </a:solidFill>
                    <a:effectLst/>
                    <a:latin typeface="Arial" charset="0"/>
                    <a:ea typeface="宋体" pitchFamily="2" charset="-122"/>
                  </a:rPr>
                  <a:t>Record</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115" name="形状 17"/>
              <p:cNvCxnSpPr>
                <a:stCxn id="83" idx="3"/>
                <a:endCxn id="89" idx="1"/>
              </p:cNvCxnSpPr>
              <p:nvPr/>
            </p:nvCxnSpPr>
            <p:spPr bwMode="auto">
              <a:xfrm flipV="1">
                <a:off x="3714744" y="2857496"/>
                <a:ext cx="2143140" cy="35719"/>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55" name="任意多边形 54"/>
            <p:cNvSpPr/>
            <p:nvPr/>
          </p:nvSpPr>
          <p:spPr bwMode="auto">
            <a:xfrm>
              <a:off x="3643306" y="3786190"/>
              <a:ext cx="3143272" cy="2714644"/>
            </a:xfrm>
            <a:custGeom>
              <a:avLst/>
              <a:gdLst>
                <a:gd name="connsiteX0" fmla="*/ 442590 w 4262422"/>
                <a:gd name="connsiteY0" fmla="*/ 2728451 h 2861187"/>
                <a:gd name="connsiteX1" fmla="*/ 398345 w 4262422"/>
                <a:gd name="connsiteY1" fmla="*/ 2713703 h 2861187"/>
                <a:gd name="connsiteX2" fmla="*/ 236112 w 4262422"/>
                <a:gd name="connsiteY2" fmla="*/ 2610464 h 2861187"/>
                <a:gd name="connsiteX3" fmla="*/ 177119 w 4262422"/>
                <a:gd name="connsiteY3" fmla="*/ 2566219 h 2861187"/>
                <a:gd name="connsiteX4" fmla="*/ 132874 w 4262422"/>
                <a:gd name="connsiteY4" fmla="*/ 2536722 h 2861187"/>
                <a:gd name="connsiteX5" fmla="*/ 88628 w 4262422"/>
                <a:gd name="connsiteY5" fmla="*/ 2462980 h 2861187"/>
                <a:gd name="connsiteX6" fmla="*/ 59132 w 4262422"/>
                <a:gd name="connsiteY6" fmla="*/ 2389238 h 2861187"/>
                <a:gd name="connsiteX7" fmla="*/ 29635 w 4262422"/>
                <a:gd name="connsiteY7" fmla="*/ 2330245 h 2861187"/>
                <a:gd name="connsiteX8" fmla="*/ 29635 w 4262422"/>
                <a:gd name="connsiteY8" fmla="*/ 2005780 h 2861187"/>
                <a:gd name="connsiteX9" fmla="*/ 59132 w 4262422"/>
                <a:gd name="connsiteY9" fmla="*/ 1961535 h 2861187"/>
                <a:gd name="connsiteX10" fmla="*/ 88628 w 4262422"/>
                <a:gd name="connsiteY10" fmla="*/ 1873045 h 2861187"/>
                <a:gd name="connsiteX11" fmla="*/ 103377 w 4262422"/>
                <a:gd name="connsiteY11" fmla="*/ 1828800 h 2861187"/>
                <a:gd name="connsiteX12" fmla="*/ 132874 w 4262422"/>
                <a:gd name="connsiteY12" fmla="*/ 1769806 h 2861187"/>
                <a:gd name="connsiteX13" fmla="*/ 147622 w 4262422"/>
                <a:gd name="connsiteY13" fmla="*/ 1725561 h 2861187"/>
                <a:gd name="connsiteX14" fmla="*/ 177119 w 4262422"/>
                <a:gd name="connsiteY14" fmla="*/ 1681316 h 2861187"/>
                <a:gd name="connsiteX15" fmla="*/ 206616 w 4262422"/>
                <a:gd name="connsiteY15" fmla="*/ 1622322 h 2861187"/>
                <a:gd name="connsiteX16" fmla="*/ 265609 w 4262422"/>
                <a:gd name="connsiteY16" fmla="*/ 1563329 h 2861187"/>
                <a:gd name="connsiteX17" fmla="*/ 280358 w 4262422"/>
                <a:gd name="connsiteY17" fmla="*/ 1519084 h 2861187"/>
                <a:gd name="connsiteX18" fmla="*/ 354099 w 4262422"/>
                <a:gd name="connsiteY18" fmla="*/ 1415845 h 2861187"/>
                <a:gd name="connsiteX19" fmla="*/ 383596 w 4262422"/>
                <a:gd name="connsiteY19" fmla="*/ 1342103 h 2861187"/>
                <a:gd name="connsiteX20" fmla="*/ 501583 w 4262422"/>
                <a:gd name="connsiteY20" fmla="*/ 1224116 h 2861187"/>
                <a:gd name="connsiteX21" fmla="*/ 531080 w 4262422"/>
                <a:gd name="connsiteY21" fmla="*/ 1179871 h 2861187"/>
                <a:gd name="connsiteX22" fmla="*/ 545828 w 4262422"/>
                <a:gd name="connsiteY22" fmla="*/ 1120877 h 2861187"/>
                <a:gd name="connsiteX23" fmla="*/ 575325 w 4262422"/>
                <a:gd name="connsiteY23" fmla="*/ 1076632 h 2861187"/>
                <a:gd name="connsiteX24" fmla="*/ 619570 w 4262422"/>
                <a:gd name="connsiteY24" fmla="*/ 1002890 h 2861187"/>
                <a:gd name="connsiteX25" fmla="*/ 649067 w 4262422"/>
                <a:gd name="connsiteY25" fmla="*/ 943897 h 2861187"/>
                <a:gd name="connsiteX26" fmla="*/ 708061 w 4262422"/>
                <a:gd name="connsiteY26" fmla="*/ 840658 h 2861187"/>
                <a:gd name="connsiteX27" fmla="*/ 752306 w 4262422"/>
                <a:gd name="connsiteY27" fmla="*/ 707922 h 2861187"/>
                <a:gd name="connsiteX28" fmla="*/ 767054 w 4262422"/>
                <a:gd name="connsiteY28" fmla="*/ 663677 h 2861187"/>
                <a:gd name="connsiteX29" fmla="*/ 855545 w 4262422"/>
                <a:gd name="connsiteY29" fmla="*/ 575187 h 2861187"/>
                <a:gd name="connsiteX30" fmla="*/ 973532 w 4262422"/>
                <a:gd name="connsiteY30" fmla="*/ 471948 h 2861187"/>
                <a:gd name="connsiteX31" fmla="*/ 1062022 w 4262422"/>
                <a:gd name="connsiteY31" fmla="*/ 412955 h 2861187"/>
                <a:gd name="connsiteX32" fmla="*/ 1121016 w 4262422"/>
                <a:gd name="connsiteY32" fmla="*/ 398206 h 2861187"/>
                <a:gd name="connsiteX33" fmla="*/ 1209506 w 4262422"/>
                <a:gd name="connsiteY33" fmla="*/ 353961 h 2861187"/>
                <a:gd name="connsiteX34" fmla="*/ 1327493 w 4262422"/>
                <a:gd name="connsiteY34" fmla="*/ 309716 h 2861187"/>
                <a:gd name="connsiteX35" fmla="*/ 1445480 w 4262422"/>
                <a:gd name="connsiteY35" fmla="*/ 280219 h 2861187"/>
                <a:gd name="connsiteX36" fmla="*/ 1504474 w 4262422"/>
                <a:gd name="connsiteY36" fmla="*/ 250722 h 2861187"/>
                <a:gd name="connsiteX37" fmla="*/ 1563467 w 4262422"/>
                <a:gd name="connsiteY37" fmla="*/ 235974 h 2861187"/>
                <a:gd name="connsiteX38" fmla="*/ 1607712 w 4262422"/>
                <a:gd name="connsiteY38" fmla="*/ 221226 h 2861187"/>
                <a:gd name="connsiteX39" fmla="*/ 1666706 w 4262422"/>
                <a:gd name="connsiteY39" fmla="*/ 206477 h 2861187"/>
                <a:gd name="connsiteX40" fmla="*/ 1740448 w 4262422"/>
                <a:gd name="connsiteY40" fmla="*/ 176980 h 2861187"/>
                <a:gd name="connsiteX41" fmla="*/ 1902680 w 4262422"/>
                <a:gd name="connsiteY41" fmla="*/ 147484 h 2861187"/>
                <a:gd name="connsiteX42" fmla="*/ 2050164 w 4262422"/>
                <a:gd name="connsiteY42" fmla="*/ 103238 h 2861187"/>
                <a:gd name="connsiteX43" fmla="*/ 2153403 w 4262422"/>
                <a:gd name="connsiteY43" fmla="*/ 73742 h 2861187"/>
                <a:gd name="connsiteX44" fmla="*/ 2256641 w 4262422"/>
                <a:gd name="connsiteY44" fmla="*/ 29497 h 2861187"/>
                <a:gd name="connsiteX45" fmla="*/ 2448370 w 4262422"/>
                <a:gd name="connsiteY45" fmla="*/ 14748 h 2861187"/>
                <a:gd name="connsiteX46" fmla="*/ 2581106 w 4262422"/>
                <a:gd name="connsiteY46" fmla="*/ 0 h 2861187"/>
                <a:gd name="connsiteX47" fmla="*/ 3362770 w 4262422"/>
                <a:gd name="connsiteY47" fmla="*/ 14748 h 2861187"/>
                <a:gd name="connsiteX48" fmla="*/ 3480758 w 4262422"/>
                <a:gd name="connsiteY48" fmla="*/ 58993 h 2861187"/>
                <a:gd name="connsiteX49" fmla="*/ 3598745 w 4262422"/>
                <a:gd name="connsiteY49" fmla="*/ 88490 h 2861187"/>
                <a:gd name="connsiteX50" fmla="*/ 3657738 w 4262422"/>
                <a:gd name="connsiteY50" fmla="*/ 103238 h 2861187"/>
                <a:gd name="connsiteX51" fmla="*/ 3775725 w 4262422"/>
                <a:gd name="connsiteY51" fmla="*/ 147484 h 2861187"/>
                <a:gd name="connsiteX52" fmla="*/ 3819970 w 4262422"/>
                <a:gd name="connsiteY52" fmla="*/ 191729 h 2861187"/>
                <a:gd name="connsiteX53" fmla="*/ 3908461 w 4262422"/>
                <a:gd name="connsiteY53" fmla="*/ 250722 h 2861187"/>
                <a:gd name="connsiteX54" fmla="*/ 3952706 w 4262422"/>
                <a:gd name="connsiteY54" fmla="*/ 294968 h 2861187"/>
                <a:gd name="connsiteX55" fmla="*/ 4011699 w 4262422"/>
                <a:gd name="connsiteY55" fmla="*/ 383458 h 2861187"/>
                <a:gd name="connsiteX56" fmla="*/ 4026448 w 4262422"/>
                <a:gd name="connsiteY56" fmla="*/ 442451 h 2861187"/>
                <a:gd name="connsiteX57" fmla="*/ 4055945 w 4262422"/>
                <a:gd name="connsiteY57" fmla="*/ 516193 h 2861187"/>
                <a:gd name="connsiteX58" fmla="*/ 4070693 w 4262422"/>
                <a:gd name="connsiteY58" fmla="*/ 575187 h 2861187"/>
                <a:gd name="connsiteX59" fmla="*/ 4085441 w 4262422"/>
                <a:gd name="connsiteY59" fmla="*/ 619432 h 2861187"/>
                <a:gd name="connsiteX60" fmla="*/ 4100190 w 4262422"/>
                <a:gd name="connsiteY60" fmla="*/ 737419 h 2861187"/>
                <a:gd name="connsiteX61" fmla="*/ 4114938 w 4262422"/>
                <a:gd name="connsiteY61" fmla="*/ 870155 h 2861187"/>
                <a:gd name="connsiteX62" fmla="*/ 4129687 w 4262422"/>
                <a:gd name="connsiteY62" fmla="*/ 914400 h 2861187"/>
                <a:gd name="connsiteX63" fmla="*/ 4159183 w 4262422"/>
                <a:gd name="connsiteY63" fmla="*/ 1032387 h 2861187"/>
                <a:gd name="connsiteX64" fmla="*/ 4173932 w 4262422"/>
                <a:gd name="connsiteY64" fmla="*/ 1091380 h 2861187"/>
                <a:gd name="connsiteX65" fmla="*/ 4188680 w 4262422"/>
                <a:gd name="connsiteY65" fmla="*/ 1165122 h 2861187"/>
                <a:gd name="connsiteX66" fmla="*/ 4203428 w 4262422"/>
                <a:gd name="connsiteY66" fmla="*/ 1224116 h 2861187"/>
                <a:gd name="connsiteX67" fmla="*/ 4218177 w 4262422"/>
                <a:gd name="connsiteY67" fmla="*/ 1312606 h 2861187"/>
                <a:gd name="connsiteX68" fmla="*/ 4247674 w 4262422"/>
                <a:gd name="connsiteY68" fmla="*/ 1445342 h 2861187"/>
                <a:gd name="connsiteX69" fmla="*/ 4262422 w 4262422"/>
                <a:gd name="connsiteY69" fmla="*/ 1489587 h 2861187"/>
                <a:gd name="connsiteX70" fmla="*/ 4247674 w 4262422"/>
                <a:gd name="connsiteY70" fmla="*/ 1814051 h 2861187"/>
                <a:gd name="connsiteX71" fmla="*/ 4173932 w 4262422"/>
                <a:gd name="connsiteY71" fmla="*/ 1932038 h 2861187"/>
                <a:gd name="connsiteX72" fmla="*/ 4129687 w 4262422"/>
                <a:gd name="connsiteY72" fmla="*/ 1991032 h 2861187"/>
                <a:gd name="connsiteX73" fmla="*/ 4070693 w 4262422"/>
                <a:gd name="connsiteY73" fmla="*/ 2094271 h 2861187"/>
                <a:gd name="connsiteX74" fmla="*/ 4026448 w 4262422"/>
                <a:gd name="connsiteY74" fmla="*/ 2138516 h 2861187"/>
                <a:gd name="connsiteX75" fmla="*/ 3996951 w 4262422"/>
                <a:gd name="connsiteY75" fmla="*/ 2197509 h 2861187"/>
                <a:gd name="connsiteX76" fmla="*/ 3834719 w 4262422"/>
                <a:gd name="connsiteY76" fmla="*/ 2330245 h 2861187"/>
                <a:gd name="connsiteX77" fmla="*/ 3775725 w 4262422"/>
                <a:gd name="connsiteY77" fmla="*/ 2374490 h 2861187"/>
                <a:gd name="connsiteX78" fmla="*/ 3731480 w 4262422"/>
                <a:gd name="connsiteY78" fmla="*/ 2403987 h 2861187"/>
                <a:gd name="connsiteX79" fmla="*/ 3672487 w 4262422"/>
                <a:gd name="connsiteY79" fmla="*/ 2448232 h 2861187"/>
                <a:gd name="connsiteX80" fmla="*/ 3628241 w 4262422"/>
                <a:gd name="connsiteY80" fmla="*/ 2462980 h 2861187"/>
                <a:gd name="connsiteX81" fmla="*/ 3510254 w 4262422"/>
                <a:gd name="connsiteY81" fmla="*/ 2521974 h 2861187"/>
                <a:gd name="connsiteX82" fmla="*/ 3333274 w 4262422"/>
                <a:gd name="connsiteY82" fmla="*/ 2580968 h 2861187"/>
                <a:gd name="connsiteX83" fmla="*/ 3112048 w 4262422"/>
                <a:gd name="connsiteY83" fmla="*/ 2698955 h 2861187"/>
                <a:gd name="connsiteX84" fmla="*/ 3053054 w 4262422"/>
                <a:gd name="connsiteY84" fmla="*/ 2713703 h 2861187"/>
                <a:gd name="connsiteX85" fmla="*/ 2905570 w 4262422"/>
                <a:gd name="connsiteY85" fmla="*/ 2743200 h 2861187"/>
                <a:gd name="connsiteX86" fmla="*/ 2846577 w 4262422"/>
                <a:gd name="connsiteY86" fmla="*/ 2772697 h 2861187"/>
                <a:gd name="connsiteX87" fmla="*/ 2669596 w 4262422"/>
                <a:gd name="connsiteY87" fmla="*/ 2802193 h 2861187"/>
                <a:gd name="connsiteX88" fmla="*/ 2536861 w 4262422"/>
                <a:gd name="connsiteY88" fmla="*/ 2816942 h 2861187"/>
                <a:gd name="connsiteX89" fmla="*/ 2418874 w 4262422"/>
                <a:gd name="connsiteY89" fmla="*/ 2831690 h 2861187"/>
                <a:gd name="connsiteX90" fmla="*/ 2197648 w 4262422"/>
                <a:gd name="connsiteY90" fmla="*/ 2846438 h 2861187"/>
                <a:gd name="connsiteX91" fmla="*/ 2020667 w 4262422"/>
                <a:gd name="connsiteY91" fmla="*/ 2861187 h 2861187"/>
                <a:gd name="connsiteX92" fmla="*/ 1135764 w 4262422"/>
                <a:gd name="connsiteY92" fmla="*/ 2846438 h 2861187"/>
                <a:gd name="connsiteX93" fmla="*/ 1003028 w 4262422"/>
                <a:gd name="connsiteY93" fmla="*/ 2802193 h 2861187"/>
                <a:gd name="connsiteX94" fmla="*/ 855545 w 4262422"/>
                <a:gd name="connsiteY94" fmla="*/ 2772697 h 2861187"/>
                <a:gd name="connsiteX95" fmla="*/ 752306 w 4262422"/>
                <a:gd name="connsiteY95" fmla="*/ 2743200 h 2861187"/>
                <a:gd name="connsiteX96" fmla="*/ 693312 w 4262422"/>
                <a:gd name="connsiteY96" fmla="*/ 2713703 h 2861187"/>
                <a:gd name="connsiteX97" fmla="*/ 354099 w 4262422"/>
                <a:gd name="connsiteY97" fmla="*/ 2698955 h 2861187"/>
                <a:gd name="connsiteX98" fmla="*/ 354099 w 4262422"/>
                <a:gd name="connsiteY98" fmla="*/ 2698955 h 286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262422" h="2861187">
                  <a:moveTo>
                    <a:pt x="442590" y="2728451"/>
                  </a:moveTo>
                  <a:cubicBezTo>
                    <a:pt x="427842" y="2723535"/>
                    <a:pt x="411843" y="2721416"/>
                    <a:pt x="398345" y="2713703"/>
                  </a:cubicBezTo>
                  <a:cubicBezTo>
                    <a:pt x="342692" y="2681901"/>
                    <a:pt x="289445" y="2646020"/>
                    <a:pt x="236112" y="2610464"/>
                  </a:cubicBezTo>
                  <a:cubicBezTo>
                    <a:pt x="215660" y="2596829"/>
                    <a:pt x="197121" y="2580506"/>
                    <a:pt x="177119" y="2566219"/>
                  </a:cubicBezTo>
                  <a:cubicBezTo>
                    <a:pt x="162695" y="2555916"/>
                    <a:pt x="147622" y="2546554"/>
                    <a:pt x="132874" y="2536722"/>
                  </a:cubicBezTo>
                  <a:cubicBezTo>
                    <a:pt x="118125" y="2512141"/>
                    <a:pt x="101448" y="2488620"/>
                    <a:pt x="88628" y="2462980"/>
                  </a:cubicBezTo>
                  <a:cubicBezTo>
                    <a:pt x="76788" y="2439301"/>
                    <a:pt x="69884" y="2413430"/>
                    <a:pt x="59132" y="2389238"/>
                  </a:cubicBezTo>
                  <a:cubicBezTo>
                    <a:pt x="50203" y="2369147"/>
                    <a:pt x="39467" y="2349909"/>
                    <a:pt x="29635" y="2330245"/>
                  </a:cubicBezTo>
                  <a:cubicBezTo>
                    <a:pt x="6871" y="2193661"/>
                    <a:pt x="0" y="2193469"/>
                    <a:pt x="29635" y="2005780"/>
                  </a:cubicBezTo>
                  <a:cubicBezTo>
                    <a:pt x="32399" y="1988272"/>
                    <a:pt x="49300" y="1976283"/>
                    <a:pt x="59132" y="1961535"/>
                  </a:cubicBezTo>
                  <a:lnTo>
                    <a:pt x="88628" y="1873045"/>
                  </a:lnTo>
                  <a:cubicBezTo>
                    <a:pt x="93544" y="1858297"/>
                    <a:pt x="96425" y="1842705"/>
                    <a:pt x="103377" y="1828800"/>
                  </a:cubicBezTo>
                  <a:cubicBezTo>
                    <a:pt x="113209" y="1809135"/>
                    <a:pt x="124213" y="1790014"/>
                    <a:pt x="132874" y="1769806"/>
                  </a:cubicBezTo>
                  <a:cubicBezTo>
                    <a:pt x="138998" y="1755517"/>
                    <a:pt x="140670" y="1739466"/>
                    <a:pt x="147622" y="1725561"/>
                  </a:cubicBezTo>
                  <a:cubicBezTo>
                    <a:pt x="155549" y="1709707"/>
                    <a:pt x="168325" y="1696706"/>
                    <a:pt x="177119" y="1681316"/>
                  </a:cubicBezTo>
                  <a:cubicBezTo>
                    <a:pt x="188027" y="1662227"/>
                    <a:pt x="193425" y="1639911"/>
                    <a:pt x="206616" y="1622322"/>
                  </a:cubicBezTo>
                  <a:cubicBezTo>
                    <a:pt x="223302" y="1600074"/>
                    <a:pt x="245945" y="1582993"/>
                    <a:pt x="265609" y="1563329"/>
                  </a:cubicBezTo>
                  <a:cubicBezTo>
                    <a:pt x="270525" y="1548581"/>
                    <a:pt x="272645" y="1532582"/>
                    <a:pt x="280358" y="1519084"/>
                  </a:cubicBezTo>
                  <a:cubicBezTo>
                    <a:pt x="307082" y="1472318"/>
                    <a:pt x="331272" y="1461500"/>
                    <a:pt x="354099" y="1415845"/>
                  </a:cubicBezTo>
                  <a:cubicBezTo>
                    <a:pt x="365939" y="1392166"/>
                    <a:pt x="367454" y="1363087"/>
                    <a:pt x="383596" y="1342103"/>
                  </a:cubicBezTo>
                  <a:cubicBezTo>
                    <a:pt x="417508" y="1298018"/>
                    <a:pt x="470731" y="1270394"/>
                    <a:pt x="501583" y="1224116"/>
                  </a:cubicBezTo>
                  <a:lnTo>
                    <a:pt x="531080" y="1179871"/>
                  </a:lnTo>
                  <a:cubicBezTo>
                    <a:pt x="535996" y="1160206"/>
                    <a:pt x="537843" y="1139508"/>
                    <a:pt x="545828" y="1120877"/>
                  </a:cubicBezTo>
                  <a:cubicBezTo>
                    <a:pt x="552810" y="1104585"/>
                    <a:pt x="565931" y="1091663"/>
                    <a:pt x="575325" y="1076632"/>
                  </a:cubicBezTo>
                  <a:cubicBezTo>
                    <a:pt x="590518" y="1052324"/>
                    <a:pt x="605649" y="1027948"/>
                    <a:pt x="619570" y="1002890"/>
                  </a:cubicBezTo>
                  <a:cubicBezTo>
                    <a:pt x="630247" y="983671"/>
                    <a:pt x="638159" y="962986"/>
                    <a:pt x="649067" y="943897"/>
                  </a:cubicBezTo>
                  <a:cubicBezTo>
                    <a:pt x="732451" y="797975"/>
                    <a:pt x="618925" y="1018927"/>
                    <a:pt x="708061" y="840658"/>
                  </a:cubicBezTo>
                  <a:cubicBezTo>
                    <a:pt x="732773" y="741805"/>
                    <a:pt x="710653" y="818998"/>
                    <a:pt x="752306" y="707922"/>
                  </a:cubicBezTo>
                  <a:cubicBezTo>
                    <a:pt x="757765" y="693366"/>
                    <a:pt x="757510" y="675948"/>
                    <a:pt x="767054" y="663677"/>
                  </a:cubicBezTo>
                  <a:cubicBezTo>
                    <a:pt x="792665" y="630749"/>
                    <a:pt x="832406" y="609896"/>
                    <a:pt x="855545" y="575187"/>
                  </a:cubicBezTo>
                  <a:cubicBezTo>
                    <a:pt x="904706" y="501445"/>
                    <a:pt x="870292" y="540775"/>
                    <a:pt x="973532" y="471948"/>
                  </a:cubicBezTo>
                  <a:cubicBezTo>
                    <a:pt x="973534" y="471946"/>
                    <a:pt x="1062019" y="412956"/>
                    <a:pt x="1062022" y="412955"/>
                  </a:cubicBezTo>
                  <a:lnTo>
                    <a:pt x="1121016" y="398206"/>
                  </a:lnTo>
                  <a:cubicBezTo>
                    <a:pt x="1188143" y="353454"/>
                    <a:pt x="1139721" y="380130"/>
                    <a:pt x="1209506" y="353961"/>
                  </a:cubicBezTo>
                  <a:cubicBezTo>
                    <a:pt x="1249252" y="339056"/>
                    <a:pt x="1286571" y="320876"/>
                    <a:pt x="1327493" y="309716"/>
                  </a:cubicBezTo>
                  <a:cubicBezTo>
                    <a:pt x="1366604" y="299049"/>
                    <a:pt x="1409220" y="298349"/>
                    <a:pt x="1445480" y="280219"/>
                  </a:cubicBezTo>
                  <a:cubicBezTo>
                    <a:pt x="1465145" y="270387"/>
                    <a:pt x="1483888" y="258442"/>
                    <a:pt x="1504474" y="250722"/>
                  </a:cubicBezTo>
                  <a:cubicBezTo>
                    <a:pt x="1523453" y="243605"/>
                    <a:pt x="1543977" y="241542"/>
                    <a:pt x="1563467" y="235974"/>
                  </a:cubicBezTo>
                  <a:cubicBezTo>
                    <a:pt x="1578415" y="231703"/>
                    <a:pt x="1592764" y="225497"/>
                    <a:pt x="1607712" y="221226"/>
                  </a:cubicBezTo>
                  <a:cubicBezTo>
                    <a:pt x="1627202" y="215657"/>
                    <a:pt x="1647476" y="212887"/>
                    <a:pt x="1666706" y="206477"/>
                  </a:cubicBezTo>
                  <a:cubicBezTo>
                    <a:pt x="1691822" y="198105"/>
                    <a:pt x="1715090" y="184587"/>
                    <a:pt x="1740448" y="176980"/>
                  </a:cubicBezTo>
                  <a:cubicBezTo>
                    <a:pt x="1766212" y="169251"/>
                    <a:pt x="1881677" y="150984"/>
                    <a:pt x="1902680" y="147484"/>
                  </a:cubicBezTo>
                  <a:cubicBezTo>
                    <a:pt x="2112944" y="77395"/>
                    <a:pt x="1894154" y="147812"/>
                    <a:pt x="2050164" y="103238"/>
                  </a:cubicBezTo>
                  <a:cubicBezTo>
                    <a:pt x="2198232" y="60933"/>
                    <a:pt x="1969029" y="119834"/>
                    <a:pt x="2153403" y="73742"/>
                  </a:cubicBezTo>
                  <a:cubicBezTo>
                    <a:pt x="2175155" y="62866"/>
                    <a:pt x="2227704" y="33114"/>
                    <a:pt x="2256641" y="29497"/>
                  </a:cubicBezTo>
                  <a:cubicBezTo>
                    <a:pt x="2320245" y="21546"/>
                    <a:pt x="2384535" y="20551"/>
                    <a:pt x="2448370" y="14748"/>
                  </a:cubicBezTo>
                  <a:cubicBezTo>
                    <a:pt x="2492705" y="10718"/>
                    <a:pt x="2536861" y="4916"/>
                    <a:pt x="2581106" y="0"/>
                  </a:cubicBezTo>
                  <a:lnTo>
                    <a:pt x="3362770" y="14748"/>
                  </a:lnTo>
                  <a:cubicBezTo>
                    <a:pt x="3424943" y="16930"/>
                    <a:pt x="3423320" y="39847"/>
                    <a:pt x="3480758" y="58993"/>
                  </a:cubicBezTo>
                  <a:cubicBezTo>
                    <a:pt x="3519217" y="71813"/>
                    <a:pt x="3559416" y="78658"/>
                    <a:pt x="3598745" y="88490"/>
                  </a:cubicBezTo>
                  <a:cubicBezTo>
                    <a:pt x="3618409" y="93406"/>
                    <a:pt x="3638918" y="95710"/>
                    <a:pt x="3657738" y="103238"/>
                  </a:cubicBezTo>
                  <a:cubicBezTo>
                    <a:pt x="3745914" y="138509"/>
                    <a:pt x="3706364" y="124363"/>
                    <a:pt x="3775725" y="147484"/>
                  </a:cubicBezTo>
                  <a:cubicBezTo>
                    <a:pt x="3790473" y="162232"/>
                    <a:pt x="3803506" y="178924"/>
                    <a:pt x="3819970" y="191729"/>
                  </a:cubicBezTo>
                  <a:cubicBezTo>
                    <a:pt x="3847953" y="213494"/>
                    <a:pt x="3883394" y="225654"/>
                    <a:pt x="3908461" y="250722"/>
                  </a:cubicBezTo>
                  <a:lnTo>
                    <a:pt x="3952706" y="294968"/>
                  </a:lnTo>
                  <a:cubicBezTo>
                    <a:pt x="3998750" y="433103"/>
                    <a:pt x="3923322" y="228801"/>
                    <a:pt x="4011699" y="383458"/>
                  </a:cubicBezTo>
                  <a:cubicBezTo>
                    <a:pt x="4021756" y="401057"/>
                    <a:pt x="4020038" y="423222"/>
                    <a:pt x="4026448" y="442451"/>
                  </a:cubicBezTo>
                  <a:cubicBezTo>
                    <a:pt x="4034820" y="467567"/>
                    <a:pt x="4047573" y="491077"/>
                    <a:pt x="4055945" y="516193"/>
                  </a:cubicBezTo>
                  <a:cubicBezTo>
                    <a:pt x="4062355" y="535423"/>
                    <a:pt x="4065125" y="555697"/>
                    <a:pt x="4070693" y="575187"/>
                  </a:cubicBezTo>
                  <a:cubicBezTo>
                    <a:pt x="4074964" y="590135"/>
                    <a:pt x="4080525" y="604684"/>
                    <a:pt x="4085441" y="619432"/>
                  </a:cubicBezTo>
                  <a:cubicBezTo>
                    <a:pt x="4090357" y="658761"/>
                    <a:pt x="4095559" y="698055"/>
                    <a:pt x="4100190" y="737419"/>
                  </a:cubicBezTo>
                  <a:cubicBezTo>
                    <a:pt x="4105392" y="781632"/>
                    <a:pt x="4107619" y="826243"/>
                    <a:pt x="4114938" y="870155"/>
                  </a:cubicBezTo>
                  <a:cubicBezTo>
                    <a:pt x="4117494" y="885490"/>
                    <a:pt x="4125597" y="899402"/>
                    <a:pt x="4129687" y="914400"/>
                  </a:cubicBezTo>
                  <a:cubicBezTo>
                    <a:pt x="4140354" y="953511"/>
                    <a:pt x="4149351" y="993058"/>
                    <a:pt x="4159183" y="1032387"/>
                  </a:cubicBezTo>
                  <a:cubicBezTo>
                    <a:pt x="4164099" y="1052051"/>
                    <a:pt x="4169957" y="1071504"/>
                    <a:pt x="4173932" y="1091380"/>
                  </a:cubicBezTo>
                  <a:cubicBezTo>
                    <a:pt x="4178848" y="1115961"/>
                    <a:pt x="4183242" y="1140651"/>
                    <a:pt x="4188680" y="1165122"/>
                  </a:cubicBezTo>
                  <a:cubicBezTo>
                    <a:pt x="4193077" y="1184909"/>
                    <a:pt x="4199453" y="1204240"/>
                    <a:pt x="4203428" y="1224116"/>
                  </a:cubicBezTo>
                  <a:cubicBezTo>
                    <a:pt x="4209293" y="1253439"/>
                    <a:pt x="4212828" y="1283185"/>
                    <a:pt x="4218177" y="1312606"/>
                  </a:cubicBezTo>
                  <a:cubicBezTo>
                    <a:pt x="4225783" y="1354437"/>
                    <a:pt x="4235835" y="1403905"/>
                    <a:pt x="4247674" y="1445342"/>
                  </a:cubicBezTo>
                  <a:cubicBezTo>
                    <a:pt x="4251945" y="1460290"/>
                    <a:pt x="4257506" y="1474839"/>
                    <a:pt x="4262422" y="1489587"/>
                  </a:cubicBezTo>
                  <a:cubicBezTo>
                    <a:pt x="4257506" y="1597742"/>
                    <a:pt x="4259630" y="1706447"/>
                    <a:pt x="4247674" y="1814051"/>
                  </a:cubicBezTo>
                  <a:cubicBezTo>
                    <a:pt x="4239634" y="1886408"/>
                    <a:pt x="4213890" y="1885421"/>
                    <a:pt x="4173932" y="1932038"/>
                  </a:cubicBezTo>
                  <a:cubicBezTo>
                    <a:pt x="4157935" y="1950701"/>
                    <a:pt x="4142715" y="1970188"/>
                    <a:pt x="4129687" y="1991032"/>
                  </a:cubicBezTo>
                  <a:cubicBezTo>
                    <a:pt x="4093624" y="2048734"/>
                    <a:pt x="4111289" y="2045557"/>
                    <a:pt x="4070693" y="2094271"/>
                  </a:cubicBezTo>
                  <a:cubicBezTo>
                    <a:pt x="4057340" y="2110294"/>
                    <a:pt x="4038571" y="2121544"/>
                    <a:pt x="4026448" y="2138516"/>
                  </a:cubicBezTo>
                  <a:cubicBezTo>
                    <a:pt x="4013669" y="2156406"/>
                    <a:pt x="4010685" y="2180341"/>
                    <a:pt x="3996951" y="2197509"/>
                  </a:cubicBezTo>
                  <a:cubicBezTo>
                    <a:pt x="3916588" y="2297963"/>
                    <a:pt x="3924717" y="2270247"/>
                    <a:pt x="3834719" y="2330245"/>
                  </a:cubicBezTo>
                  <a:cubicBezTo>
                    <a:pt x="3814267" y="2343880"/>
                    <a:pt x="3795727" y="2360203"/>
                    <a:pt x="3775725" y="2374490"/>
                  </a:cubicBezTo>
                  <a:cubicBezTo>
                    <a:pt x="3761301" y="2384793"/>
                    <a:pt x="3745904" y="2393684"/>
                    <a:pt x="3731480" y="2403987"/>
                  </a:cubicBezTo>
                  <a:cubicBezTo>
                    <a:pt x="3711478" y="2418274"/>
                    <a:pt x="3693829" y="2436037"/>
                    <a:pt x="3672487" y="2448232"/>
                  </a:cubicBezTo>
                  <a:cubicBezTo>
                    <a:pt x="3658989" y="2455945"/>
                    <a:pt x="3642394" y="2456547"/>
                    <a:pt x="3628241" y="2462980"/>
                  </a:cubicBezTo>
                  <a:cubicBezTo>
                    <a:pt x="3588211" y="2481175"/>
                    <a:pt x="3551969" y="2508069"/>
                    <a:pt x="3510254" y="2521974"/>
                  </a:cubicBezTo>
                  <a:cubicBezTo>
                    <a:pt x="3451261" y="2541639"/>
                    <a:pt x="3386597" y="2548974"/>
                    <a:pt x="3333274" y="2580968"/>
                  </a:cubicBezTo>
                  <a:cubicBezTo>
                    <a:pt x="3276895" y="2614795"/>
                    <a:pt x="3161510" y="2686590"/>
                    <a:pt x="3112048" y="2698955"/>
                  </a:cubicBezTo>
                  <a:cubicBezTo>
                    <a:pt x="3092383" y="2703871"/>
                    <a:pt x="3072874" y="2709456"/>
                    <a:pt x="3053054" y="2713703"/>
                  </a:cubicBezTo>
                  <a:cubicBezTo>
                    <a:pt x="3004032" y="2724208"/>
                    <a:pt x="2905570" y="2743200"/>
                    <a:pt x="2905570" y="2743200"/>
                  </a:cubicBezTo>
                  <a:cubicBezTo>
                    <a:pt x="2885906" y="2753032"/>
                    <a:pt x="2867163" y="2764977"/>
                    <a:pt x="2846577" y="2772697"/>
                  </a:cubicBezTo>
                  <a:cubicBezTo>
                    <a:pt x="2798482" y="2790733"/>
                    <a:pt x="2711197" y="2797299"/>
                    <a:pt x="2669596" y="2802193"/>
                  </a:cubicBezTo>
                  <a:lnTo>
                    <a:pt x="2536861" y="2816942"/>
                  </a:lnTo>
                  <a:cubicBezTo>
                    <a:pt x="2497497" y="2821573"/>
                    <a:pt x="2458360" y="2828257"/>
                    <a:pt x="2418874" y="2831690"/>
                  </a:cubicBezTo>
                  <a:cubicBezTo>
                    <a:pt x="2345246" y="2838092"/>
                    <a:pt x="2271352" y="2840978"/>
                    <a:pt x="2197648" y="2846438"/>
                  </a:cubicBezTo>
                  <a:lnTo>
                    <a:pt x="2020667" y="2861187"/>
                  </a:lnTo>
                  <a:lnTo>
                    <a:pt x="1135764" y="2846438"/>
                  </a:lnTo>
                  <a:cubicBezTo>
                    <a:pt x="1089626" y="2844996"/>
                    <a:pt x="1045253" y="2813453"/>
                    <a:pt x="1003028" y="2802193"/>
                  </a:cubicBezTo>
                  <a:cubicBezTo>
                    <a:pt x="954586" y="2789275"/>
                    <a:pt x="903107" y="2788551"/>
                    <a:pt x="855545" y="2772697"/>
                  </a:cubicBezTo>
                  <a:cubicBezTo>
                    <a:pt x="792070" y="2751538"/>
                    <a:pt x="826381" y="2761719"/>
                    <a:pt x="752306" y="2743200"/>
                  </a:cubicBezTo>
                  <a:cubicBezTo>
                    <a:pt x="732641" y="2733368"/>
                    <a:pt x="713520" y="2722364"/>
                    <a:pt x="693312" y="2713703"/>
                  </a:cubicBezTo>
                  <a:cubicBezTo>
                    <a:pt x="586352" y="2667863"/>
                    <a:pt x="471319" y="2698955"/>
                    <a:pt x="354099" y="2698955"/>
                  </a:cubicBezTo>
                  <a:lnTo>
                    <a:pt x="354099" y="2698955"/>
                  </a:lnTo>
                </a:path>
              </a:pathLst>
            </a:custGeom>
            <a:solidFill>
              <a:schemeClr val="accent2">
                <a:lumMod val="40000"/>
                <a:lumOff val="60000"/>
                <a:alpha val="9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LGWR</a:t>
            </a:r>
            <a:r>
              <a:rPr lang="zh-CN" altLang="en-US" smtClean="0"/>
              <a:t>事件</a:t>
            </a:r>
            <a:endParaRPr lang="zh-CN" altLang="en-US"/>
          </a:p>
        </p:txBody>
      </p:sp>
      <p:sp>
        <p:nvSpPr>
          <p:cNvPr id="3" name="内容占位符 2"/>
          <p:cNvSpPr>
            <a:spLocks noGrp="1"/>
          </p:cNvSpPr>
          <p:nvPr>
            <p:ph idx="1"/>
          </p:nvPr>
        </p:nvSpPr>
        <p:spPr/>
        <p:txBody>
          <a:bodyPr/>
          <a:lstStyle/>
          <a:p>
            <a:r>
              <a:rPr lang="en-US" altLang="zh-CN" smtClean="0">
                <a:sym typeface="Wingdings" pitchFamily="2" charset="2"/>
              </a:rPr>
              <a:t>commit/rollback</a:t>
            </a:r>
            <a:r>
              <a:rPr lang="zh-CN" altLang="en-US" smtClean="0">
                <a:sym typeface="Wingdings" pitchFamily="2" charset="2"/>
              </a:rPr>
              <a:t>触发</a:t>
            </a:r>
            <a:r>
              <a:rPr lang="en-US" altLang="zh-CN" smtClean="0">
                <a:sym typeface="Wingdings" pitchFamily="2" charset="2"/>
              </a:rPr>
              <a:t>LGWR</a:t>
            </a:r>
            <a:r>
              <a:rPr lang="zh-CN" altLang="en-US" smtClean="0">
                <a:sym typeface="Wingdings" pitchFamily="2" charset="2"/>
              </a:rPr>
              <a:t>时：</a:t>
            </a:r>
            <a:endParaRPr lang="en-US" altLang="zh-CN" smtClean="0">
              <a:sym typeface="Wingdings" pitchFamily="2" charset="2"/>
            </a:endParaRPr>
          </a:p>
          <a:p>
            <a:pPr lvl="1"/>
            <a:r>
              <a:rPr lang="en-US" altLang="zh-CN" smtClean="0">
                <a:sym typeface="Wingdings" pitchFamily="2" charset="2"/>
              </a:rPr>
              <a:t>lgwr</a:t>
            </a:r>
            <a:r>
              <a:rPr lang="zh-CN" altLang="en-US" smtClean="0">
                <a:sym typeface="Wingdings" pitchFamily="2" charset="2"/>
              </a:rPr>
              <a:t>同步写</a:t>
            </a:r>
            <a:endParaRPr lang="en-US" altLang="zh-CN" smtClean="0">
              <a:sym typeface="Wingdings" pitchFamily="2" charset="2"/>
            </a:endParaRPr>
          </a:p>
          <a:p>
            <a:pPr lvl="1"/>
            <a:r>
              <a:rPr lang="en-US" altLang="zh-CN" smtClean="0">
                <a:sym typeface="Wingdings" pitchFamily="2" charset="2"/>
              </a:rPr>
              <a:t>serv proc:log file sync</a:t>
            </a:r>
          </a:p>
          <a:p>
            <a:r>
              <a:rPr lang="zh-CN" altLang="en-US" smtClean="0"/>
              <a:t>其它条件触发</a:t>
            </a:r>
            <a:r>
              <a:rPr lang="en-US" altLang="zh-CN" smtClean="0"/>
              <a:t>LGWR</a:t>
            </a:r>
            <a:r>
              <a:rPr lang="zh-CN" altLang="en-US" smtClean="0"/>
              <a:t>时：</a:t>
            </a:r>
            <a:endParaRPr lang="en-US" altLang="zh-CN" smtClean="0"/>
          </a:p>
          <a:p>
            <a:pPr lvl="1"/>
            <a:r>
              <a:rPr lang="en-US" altLang="zh-CN" smtClean="0"/>
              <a:t>lgwr</a:t>
            </a:r>
            <a:r>
              <a:rPr lang="zh-CN" altLang="en-US" smtClean="0"/>
              <a:t>后台写</a:t>
            </a:r>
            <a:r>
              <a:rPr lang="en-US" altLang="zh-CN" smtClean="0"/>
              <a:t>:log file parallel write</a:t>
            </a:r>
          </a:p>
          <a:p>
            <a:pPr lvl="1"/>
            <a:r>
              <a:rPr lang="en-US" altLang="zh-CN" smtClean="0"/>
              <a:t>serv proc:log file sync</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solidFill>
                  <a:srgbClr val="FF0000"/>
                </a:solidFill>
              </a:rPr>
              <a:t>pga</a:t>
            </a:r>
          </a:p>
          <a:p>
            <a:pPr lvl="1"/>
            <a:r>
              <a:rPr lang="en-US" altLang="zh-CN" smtClean="0">
                <a:solidFill>
                  <a:srgbClr val="FF0000"/>
                </a:solidFill>
              </a:rPr>
              <a:t>buffer cache</a:t>
            </a:r>
          </a:p>
          <a:p>
            <a:pPr lvl="1"/>
            <a:r>
              <a:rPr lang="en-US" altLang="zh-CN" smtClean="0">
                <a:solidFill>
                  <a:srgbClr val="FF0000"/>
                </a:solidFill>
              </a:rPr>
              <a:t>redo log</a:t>
            </a:r>
          </a:p>
          <a:p>
            <a:pPr lvl="1"/>
            <a:r>
              <a:rPr lang="en-US" altLang="zh-CN" smtClean="0">
                <a:solidFill>
                  <a:srgbClr val="FF0000"/>
                </a:solidFill>
              </a:rPr>
              <a:t>checkpoint</a:t>
            </a:r>
          </a:p>
          <a:p>
            <a:pPr lvl="1"/>
            <a:r>
              <a:rPr lang="en-US" altLang="zh-CN"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Checkpoint</a:t>
            </a:r>
            <a:r>
              <a:rPr lang="zh-CN" altLang="en-US" smtClean="0"/>
              <a:t>目的</a:t>
            </a:r>
            <a:endParaRPr lang="zh-CN" altLang="en-US"/>
          </a:p>
        </p:txBody>
      </p:sp>
      <p:sp>
        <p:nvSpPr>
          <p:cNvPr id="3" name="内容占位符 2"/>
          <p:cNvSpPr>
            <a:spLocks noGrp="1"/>
          </p:cNvSpPr>
          <p:nvPr>
            <p:ph idx="1"/>
          </p:nvPr>
        </p:nvSpPr>
        <p:spPr/>
        <p:txBody>
          <a:bodyPr/>
          <a:lstStyle/>
          <a:p>
            <a:r>
              <a:rPr lang="zh-CN" altLang="en-US" smtClean="0"/>
              <a:t>确保实例中的脏块量不会太多</a:t>
            </a:r>
            <a:endParaRPr lang="en-US" altLang="zh-CN" smtClean="0"/>
          </a:p>
          <a:p>
            <a:pPr lvl="1"/>
            <a:r>
              <a:rPr lang="zh-CN" altLang="en-US" smtClean="0"/>
              <a:t>有利于缩短</a:t>
            </a:r>
            <a:r>
              <a:rPr lang="en-US" altLang="zh-CN" smtClean="0"/>
              <a:t>instance recovery</a:t>
            </a:r>
            <a:r>
              <a:rPr lang="zh-CN" altLang="en-US" smtClean="0"/>
              <a:t>所需时间</a:t>
            </a:r>
            <a:endParaRPr lang="en-US" altLang="zh-CN" smtClean="0"/>
          </a:p>
          <a:p>
            <a:r>
              <a:rPr lang="en-US" altLang="zh-CN" smtClean="0"/>
              <a:t>Working Sets</a:t>
            </a:r>
          </a:p>
          <a:p>
            <a:pPr lvl="1"/>
            <a:r>
              <a:rPr lang="en-US" altLang="zh-CN" smtClean="0"/>
              <a:t>ckpt queue:</a:t>
            </a:r>
            <a:r>
              <a:rPr lang="zh-CN" altLang="en-US" smtClean="0"/>
              <a:t>脏块按首次修改的顺序进入该队列</a:t>
            </a:r>
            <a:endParaRPr lang="en-US" altLang="zh-CN" smtClean="0"/>
          </a:p>
          <a:p>
            <a:pPr lvl="1"/>
            <a:r>
              <a:rPr lang="en-US" altLang="zh-CN" smtClean="0"/>
              <a:t>file queue:</a:t>
            </a:r>
            <a:r>
              <a:rPr lang="zh-CN" altLang="en-US" smtClean="0"/>
              <a:t>脏块</a:t>
            </a:r>
            <a:r>
              <a:rPr lang="en-US" altLang="zh-CN" smtClean="0"/>
              <a:t>file#</a:t>
            </a:r>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Ckpt Queue</a:t>
            </a:r>
            <a:endParaRPr lang="zh-CN" altLang="en-US"/>
          </a:p>
        </p:txBody>
      </p:sp>
      <p:sp>
        <p:nvSpPr>
          <p:cNvPr id="3" name="内容占位符 2"/>
          <p:cNvSpPr>
            <a:spLocks noGrp="1"/>
          </p:cNvSpPr>
          <p:nvPr>
            <p:ph idx="1"/>
          </p:nvPr>
        </p:nvSpPr>
        <p:spPr/>
        <p:txBody>
          <a:bodyPr>
            <a:normAutofit/>
          </a:bodyPr>
          <a:lstStyle/>
          <a:p>
            <a:r>
              <a:rPr lang="zh-CN" altLang="en-US" dirty="0" smtClean="0"/>
              <a:t>没有</a:t>
            </a:r>
            <a:r>
              <a:rPr lang="en-US" altLang="zh-CN" dirty="0" err="1" smtClean="0"/>
              <a:t>ckptq</a:t>
            </a:r>
            <a:r>
              <a:rPr lang="zh-CN" altLang="en-US" dirty="0" smtClean="0"/>
              <a:t>，</a:t>
            </a:r>
            <a:r>
              <a:rPr lang="en-US" altLang="zh-CN" dirty="0" err="1" smtClean="0"/>
              <a:t>ckpt</a:t>
            </a:r>
            <a:r>
              <a:rPr lang="zh-CN" altLang="en-US" dirty="0" smtClean="0"/>
              <a:t>时，需将所有</a:t>
            </a:r>
            <a:r>
              <a:rPr lang="en-US" altLang="zh-CN" dirty="0" smtClean="0"/>
              <a:t>LRUW-a</a:t>
            </a:r>
            <a:r>
              <a:rPr lang="zh-CN" altLang="en-US" dirty="0" smtClean="0"/>
              <a:t>上的脏块都写入磁盘效率低</a:t>
            </a:r>
            <a:endParaRPr lang="en-US" altLang="zh-CN" dirty="0" smtClean="0"/>
          </a:p>
          <a:p>
            <a:r>
              <a:rPr lang="zh-CN" altLang="en-US" dirty="0" smtClean="0"/>
              <a:t>当</a:t>
            </a:r>
            <a:r>
              <a:rPr lang="en-US" altLang="zh-CN" dirty="0" smtClean="0"/>
              <a:t>buffer</a:t>
            </a:r>
            <a:r>
              <a:rPr lang="zh-CN" altLang="en-US" dirty="0" smtClean="0"/>
              <a:t>初次被修改时，会被放入</a:t>
            </a:r>
            <a:r>
              <a:rPr lang="en-US" altLang="zh-CN" dirty="0" err="1" smtClean="0"/>
              <a:t>ckptq</a:t>
            </a:r>
            <a:r>
              <a:rPr lang="zh-CN" altLang="en-US" dirty="0" smtClean="0"/>
              <a:t>中</a:t>
            </a:r>
            <a:endParaRPr lang="en-US" altLang="zh-CN" dirty="0" smtClean="0"/>
          </a:p>
          <a:p>
            <a:r>
              <a:rPr lang="en-US" altLang="zh-CN" dirty="0" smtClean="0"/>
              <a:t>queue</a:t>
            </a:r>
            <a:r>
              <a:rPr lang="zh-CN" altLang="en-US" dirty="0" smtClean="0"/>
              <a:t>中的</a:t>
            </a:r>
            <a:r>
              <a:rPr lang="en-US" altLang="zh-CN" dirty="0" smtClean="0"/>
              <a:t>buffer</a:t>
            </a:r>
            <a:r>
              <a:rPr lang="zh-CN" altLang="en-US" dirty="0" smtClean="0"/>
              <a:t>排列</a:t>
            </a:r>
            <a:r>
              <a:rPr lang="en-US" altLang="zh-CN" dirty="0" smtClean="0"/>
              <a:t>:</a:t>
            </a:r>
          </a:p>
          <a:p>
            <a:pPr lvl="1"/>
            <a:r>
              <a:rPr lang="zh-CN" altLang="en-US" dirty="0" smtClean="0"/>
              <a:t>按</a:t>
            </a:r>
            <a:r>
              <a:rPr lang="en-US" altLang="zh-CN" dirty="0" smtClean="0"/>
              <a:t>low RBA</a:t>
            </a:r>
            <a:r>
              <a:rPr lang="zh-CN" altLang="en-US" dirty="0" smtClean="0"/>
              <a:t>从低到高排列</a:t>
            </a:r>
            <a:endParaRPr lang="en-US" altLang="zh-CN" dirty="0" smtClean="0"/>
          </a:p>
          <a:p>
            <a:pPr lvl="1"/>
            <a:r>
              <a:rPr lang="en-US" altLang="zh-CN" dirty="0" smtClean="0"/>
              <a:t>low RBA</a:t>
            </a:r>
            <a:r>
              <a:rPr lang="zh-CN" altLang="en-US" dirty="0" smtClean="0"/>
              <a:t>最小的排在</a:t>
            </a:r>
            <a:r>
              <a:rPr lang="en-US" altLang="zh-CN" dirty="0" smtClean="0"/>
              <a:t>queue</a:t>
            </a:r>
            <a:r>
              <a:rPr lang="zh-CN" altLang="en-US" dirty="0" smtClean="0"/>
              <a:t>头部</a:t>
            </a:r>
            <a:endParaRPr lang="en-US" altLang="zh-CN" dirty="0" smtClean="0"/>
          </a:p>
          <a:p>
            <a:r>
              <a:rPr lang="en-US" altLang="zh-CN" dirty="0"/>
              <a:t>buffer</a:t>
            </a:r>
            <a:r>
              <a:rPr lang="zh-CN" altLang="en-US" dirty="0"/>
              <a:t>多次修改时，在</a:t>
            </a:r>
            <a:r>
              <a:rPr lang="en-US" altLang="zh-CN" dirty="0"/>
              <a:t>queue</a:t>
            </a:r>
            <a:r>
              <a:rPr lang="zh-CN" altLang="en-US" dirty="0"/>
              <a:t>中的位置不变</a:t>
            </a:r>
            <a:endParaRPr lang="en-US" altLang="zh-CN" dirty="0"/>
          </a:p>
          <a:p>
            <a:pPr lvl="1"/>
            <a:r>
              <a:rPr lang="zh-CN" altLang="en-US" dirty="0"/>
              <a:t>因为</a:t>
            </a:r>
            <a:r>
              <a:rPr lang="en-US" altLang="zh-CN" dirty="0"/>
              <a:t>low RBA</a:t>
            </a:r>
            <a:r>
              <a:rPr lang="zh-CN" altLang="en-US" dirty="0"/>
              <a:t>不变</a:t>
            </a:r>
            <a:endParaRPr lang="en-US" altLang="zh-CN" dirty="0"/>
          </a:p>
          <a:p>
            <a:pPr lvl="1"/>
            <a:r>
              <a:rPr lang="zh-CN" altLang="en-US" dirty="0"/>
              <a:t>多次修改只会加大</a:t>
            </a:r>
            <a:r>
              <a:rPr lang="en-US" altLang="zh-CN" dirty="0"/>
              <a:t>high </a:t>
            </a:r>
            <a:r>
              <a:rPr lang="en-US" altLang="zh-CN" dirty="0" smtClean="0"/>
              <a:t>RBA</a:t>
            </a:r>
          </a:p>
          <a:p>
            <a:r>
              <a:rPr lang="en-US" altLang="zh-CN" dirty="0" err="1" smtClean="0"/>
              <a:t>ckptq</a:t>
            </a:r>
            <a:r>
              <a:rPr lang="zh-CN" altLang="en-US" dirty="0" smtClean="0"/>
              <a:t>由</a:t>
            </a:r>
            <a:r>
              <a:rPr lang="en-US" altLang="zh-CN" dirty="0" smtClean="0"/>
              <a:t>checkpoint queue latch</a:t>
            </a:r>
            <a:r>
              <a:rPr lang="zh-CN" altLang="en-US" dirty="0" smtClean="0"/>
              <a:t>保护</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Checkpoint</a:t>
            </a:r>
            <a:r>
              <a:rPr lang="zh-CN" altLang="en-US" smtClean="0"/>
              <a:t>流程</a:t>
            </a:r>
            <a:endParaRPr lang="zh-CN" altLang="en-US"/>
          </a:p>
        </p:txBody>
      </p:sp>
      <p:sp>
        <p:nvSpPr>
          <p:cNvPr id="3" name="内容占位符 2"/>
          <p:cNvSpPr>
            <a:spLocks noGrp="1"/>
          </p:cNvSpPr>
          <p:nvPr>
            <p:ph idx="1"/>
          </p:nvPr>
        </p:nvSpPr>
        <p:spPr/>
        <p:txBody>
          <a:bodyPr/>
          <a:lstStyle/>
          <a:p>
            <a:r>
              <a:rPr lang="en-US" altLang="zh-CN" sz="2800" dirty="0" smtClean="0"/>
              <a:t>CKPT</a:t>
            </a:r>
            <a:r>
              <a:rPr lang="zh-CN" altLang="en-US" sz="2800" dirty="0" smtClean="0"/>
              <a:t>从</a:t>
            </a:r>
            <a:r>
              <a:rPr lang="en-US" altLang="zh-CN" sz="2800" dirty="0" smtClean="0"/>
              <a:t>redo log</a:t>
            </a:r>
            <a:r>
              <a:rPr lang="zh-CN" altLang="en-US" sz="2800" dirty="0" smtClean="0"/>
              <a:t>中获取当前</a:t>
            </a:r>
            <a:r>
              <a:rPr lang="en-US" altLang="zh-CN" sz="2800" dirty="0" smtClean="0"/>
              <a:t>RBA</a:t>
            </a:r>
            <a:r>
              <a:rPr lang="zh-CN" altLang="en-US" sz="2800" dirty="0" smtClean="0"/>
              <a:t>，即</a:t>
            </a:r>
            <a:r>
              <a:rPr lang="en-US" altLang="zh-CN" sz="2800" dirty="0" err="1" smtClean="0"/>
              <a:t>ckpt</a:t>
            </a:r>
            <a:r>
              <a:rPr lang="en-US" altLang="zh-CN" sz="2800" dirty="0" smtClean="0"/>
              <a:t> </a:t>
            </a:r>
            <a:r>
              <a:rPr lang="en-US" altLang="zh-CN" sz="2800" dirty="0" err="1" smtClean="0"/>
              <a:t>rba</a:t>
            </a:r>
            <a:endParaRPr lang="en-US" altLang="zh-CN" sz="2800" dirty="0" smtClean="0"/>
          </a:p>
          <a:p>
            <a:pPr lvl="1"/>
            <a:r>
              <a:rPr lang="en-US" altLang="zh-CN" sz="2400" dirty="0" err="1" smtClean="0"/>
              <a:t>ckpt</a:t>
            </a:r>
            <a:r>
              <a:rPr lang="en-US" altLang="zh-CN" sz="2400" dirty="0" smtClean="0"/>
              <a:t> </a:t>
            </a:r>
            <a:r>
              <a:rPr lang="en-US" altLang="zh-CN" sz="2400" dirty="0" err="1" smtClean="0"/>
              <a:t>rba</a:t>
            </a:r>
            <a:r>
              <a:rPr lang="zh-CN" altLang="en-US" sz="2400" dirty="0" smtClean="0"/>
              <a:t>：有的文档也叫做</a:t>
            </a:r>
            <a:r>
              <a:rPr lang="en-US" altLang="zh-CN" sz="2400" dirty="0" err="1" smtClean="0"/>
              <a:t>ckpt</a:t>
            </a:r>
            <a:r>
              <a:rPr lang="en-US" altLang="zh-CN" sz="2400" dirty="0" smtClean="0"/>
              <a:t> point</a:t>
            </a:r>
          </a:p>
          <a:p>
            <a:r>
              <a:rPr lang="en-US" altLang="zh-CN" sz="2800" dirty="0" smtClean="0"/>
              <a:t>DBWR</a:t>
            </a:r>
            <a:r>
              <a:rPr lang="zh-CN" altLang="en-US" sz="2800" dirty="0" smtClean="0"/>
              <a:t>将</a:t>
            </a:r>
            <a:r>
              <a:rPr lang="en-US" altLang="zh-CN" sz="2800" dirty="0" err="1" smtClean="0"/>
              <a:t>ckptq</a:t>
            </a:r>
            <a:r>
              <a:rPr lang="zh-CN" altLang="en-US" sz="2800" dirty="0" smtClean="0"/>
              <a:t>上的</a:t>
            </a:r>
            <a:r>
              <a:rPr lang="en-US" altLang="zh-CN" sz="2800" dirty="0" smtClean="0"/>
              <a:t>buffer</a:t>
            </a:r>
            <a:r>
              <a:rPr lang="zh-CN" altLang="en-US" sz="2800" dirty="0" smtClean="0"/>
              <a:t>逐个写入</a:t>
            </a:r>
            <a:r>
              <a:rPr lang="en-US" altLang="zh-CN" sz="2800" dirty="0" smtClean="0"/>
              <a:t>DF</a:t>
            </a:r>
          </a:p>
          <a:p>
            <a:pPr lvl="1"/>
            <a:r>
              <a:rPr lang="zh-CN" altLang="en-US" sz="2400" dirty="0" smtClean="0"/>
              <a:t>从</a:t>
            </a:r>
            <a:r>
              <a:rPr lang="en-US" altLang="zh-CN" sz="2400" dirty="0" smtClean="0"/>
              <a:t>queue</a:t>
            </a:r>
            <a:r>
              <a:rPr lang="zh-CN" altLang="en-US" sz="2400" dirty="0" smtClean="0"/>
              <a:t>头开始，直到</a:t>
            </a:r>
            <a:r>
              <a:rPr lang="en-US" altLang="zh-CN" sz="2400" dirty="0" smtClean="0"/>
              <a:t>low RBA&gt;</a:t>
            </a:r>
            <a:r>
              <a:rPr lang="en-US" altLang="zh-CN" sz="2400" dirty="0" err="1" smtClean="0"/>
              <a:t>ckpt</a:t>
            </a:r>
            <a:r>
              <a:rPr lang="en-US" altLang="zh-CN" sz="2400" dirty="0" smtClean="0"/>
              <a:t> </a:t>
            </a:r>
            <a:r>
              <a:rPr lang="en-US" altLang="zh-CN" sz="2400" dirty="0" err="1" smtClean="0"/>
              <a:t>rba</a:t>
            </a:r>
            <a:endParaRPr lang="en-US" altLang="zh-CN" sz="2400" dirty="0" smtClean="0"/>
          </a:p>
          <a:p>
            <a:pPr lvl="1"/>
            <a:r>
              <a:rPr lang="zh-CN" altLang="en-US" sz="2400" dirty="0" smtClean="0"/>
              <a:t>写入磁盘后，</a:t>
            </a:r>
            <a:r>
              <a:rPr lang="en-US" altLang="zh-CN" sz="2400" dirty="0" smtClean="0"/>
              <a:t>buffer</a:t>
            </a:r>
            <a:r>
              <a:rPr lang="zh-CN" altLang="en-US" sz="2400" dirty="0" smtClean="0"/>
              <a:t>从</a:t>
            </a:r>
            <a:r>
              <a:rPr lang="en-US" altLang="zh-CN" sz="2400" dirty="0" err="1" smtClean="0"/>
              <a:t>ckptq</a:t>
            </a:r>
            <a:r>
              <a:rPr lang="zh-CN" altLang="en-US" sz="2400" dirty="0" smtClean="0"/>
              <a:t>中移除</a:t>
            </a:r>
            <a:endParaRPr lang="en-US" altLang="zh-CN" sz="2400" dirty="0" smtClean="0"/>
          </a:p>
          <a:p>
            <a:r>
              <a:rPr lang="en-US" altLang="zh-CN" sz="2800" dirty="0" err="1" smtClean="0"/>
              <a:t>inc</a:t>
            </a:r>
            <a:r>
              <a:rPr lang="en-US" altLang="zh-CN" sz="2800" dirty="0" smtClean="0"/>
              <a:t> </a:t>
            </a:r>
            <a:r>
              <a:rPr lang="en-US" altLang="zh-CN" sz="2800" dirty="0" err="1" smtClean="0"/>
              <a:t>ckpt</a:t>
            </a:r>
            <a:r>
              <a:rPr lang="en-US" altLang="zh-CN" sz="2800" dirty="0" smtClean="0"/>
              <a:t>:</a:t>
            </a:r>
            <a:r>
              <a:rPr lang="zh-CN" altLang="en-US" sz="2800" dirty="0" smtClean="0"/>
              <a:t>将</a:t>
            </a:r>
            <a:r>
              <a:rPr lang="en-US" altLang="zh-CN" sz="2800" dirty="0" err="1" smtClean="0"/>
              <a:t>ckpt</a:t>
            </a:r>
            <a:r>
              <a:rPr lang="en-US" altLang="zh-CN" sz="2800" dirty="0" smtClean="0"/>
              <a:t> </a:t>
            </a:r>
            <a:r>
              <a:rPr lang="en-US" altLang="zh-CN" sz="2800" dirty="0" err="1" smtClean="0"/>
              <a:t>rba</a:t>
            </a:r>
            <a:r>
              <a:rPr lang="zh-CN" altLang="en-US" sz="2800" dirty="0" smtClean="0"/>
              <a:t>写入</a:t>
            </a:r>
            <a:r>
              <a:rPr lang="en-US" altLang="zh-CN" sz="2800" dirty="0" smtClean="0"/>
              <a:t>ctrl file</a:t>
            </a:r>
          </a:p>
          <a:p>
            <a:r>
              <a:rPr lang="en-US" altLang="zh-CN" sz="2800" dirty="0" smtClean="0"/>
              <a:t>full </a:t>
            </a:r>
            <a:r>
              <a:rPr lang="en-US" altLang="zh-CN" sz="2800" dirty="0" err="1" smtClean="0"/>
              <a:t>ckpt</a:t>
            </a:r>
            <a:r>
              <a:rPr lang="en-US" altLang="zh-CN" sz="2800" dirty="0" smtClean="0"/>
              <a:t>:</a:t>
            </a:r>
            <a:r>
              <a:rPr lang="zh-CN" altLang="en-US" sz="2800" dirty="0" smtClean="0"/>
              <a:t>还要将</a:t>
            </a:r>
            <a:r>
              <a:rPr lang="en-US" altLang="zh-CN" sz="2800" dirty="0" err="1" smtClean="0"/>
              <a:t>ckpt</a:t>
            </a:r>
            <a:r>
              <a:rPr lang="en-US" altLang="zh-CN" sz="2800" dirty="0" smtClean="0"/>
              <a:t> </a:t>
            </a:r>
            <a:r>
              <a:rPr lang="en-US" altLang="zh-CN" sz="2800" dirty="0" err="1" smtClean="0"/>
              <a:t>rba</a:t>
            </a:r>
            <a:r>
              <a:rPr lang="zh-CN" altLang="en-US" sz="2800" dirty="0" smtClean="0"/>
              <a:t>写入</a:t>
            </a:r>
            <a:r>
              <a:rPr lang="en-US" altLang="zh-CN" sz="2800" dirty="0" smtClean="0"/>
              <a:t>DF</a:t>
            </a:r>
          </a:p>
          <a:p>
            <a:r>
              <a:rPr lang="zh-CN" altLang="en-US" sz="2800" dirty="0" smtClean="0"/>
              <a:t>此后如果发生</a:t>
            </a:r>
            <a:r>
              <a:rPr lang="en-US" altLang="zh-CN" sz="2800" dirty="0" smtClean="0"/>
              <a:t>instance crash</a:t>
            </a:r>
            <a:r>
              <a:rPr lang="zh-CN" altLang="en-US" sz="2800" dirty="0" smtClean="0"/>
              <a:t>，则从该</a:t>
            </a:r>
            <a:r>
              <a:rPr lang="en-US" altLang="zh-CN" sz="2800" dirty="0" err="1" smtClean="0"/>
              <a:t>ckpt</a:t>
            </a:r>
            <a:r>
              <a:rPr lang="en-US" altLang="zh-CN" sz="2800" dirty="0" smtClean="0"/>
              <a:t> </a:t>
            </a:r>
            <a:r>
              <a:rPr lang="en-US" altLang="zh-CN" sz="2800" dirty="0" err="1" smtClean="0"/>
              <a:t>rba</a:t>
            </a:r>
            <a:r>
              <a:rPr lang="zh-CN" altLang="en-US" sz="2800" dirty="0" smtClean="0"/>
              <a:t>开始做</a:t>
            </a:r>
            <a:r>
              <a:rPr lang="en-US" altLang="zh-CN" sz="2800" dirty="0" smtClean="0"/>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active ckpt queue</a:t>
            </a:r>
            <a:endParaRPr lang="zh-CN" altLang="en-US"/>
          </a:p>
        </p:txBody>
      </p:sp>
      <p:sp>
        <p:nvSpPr>
          <p:cNvPr id="3" name="内容占位符 2"/>
          <p:cNvSpPr>
            <a:spLocks noGrp="1"/>
          </p:cNvSpPr>
          <p:nvPr>
            <p:ph idx="1"/>
          </p:nvPr>
        </p:nvSpPr>
        <p:spPr/>
        <p:txBody>
          <a:bodyPr/>
          <a:lstStyle/>
          <a:p>
            <a:r>
              <a:rPr lang="zh-CN" altLang="en-US" smtClean="0"/>
              <a:t>为了管理多个</a:t>
            </a:r>
            <a:r>
              <a:rPr lang="en-US" altLang="zh-CN" smtClean="0"/>
              <a:t>ckpt </a:t>
            </a:r>
            <a:r>
              <a:rPr lang="zh-CN" altLang="en-US" smtClean="0"/>
              <a:t>请求</a:t>
            </a:r>
            <a:endParaRPr lang="en-US" altLang="zh-CN" smtClean="0"/>
          </a:p>
          <a:p>
            <a:r>
              <a:rPr lang="zh-CN" altLang="en-US" smtClean="0"/>
              <a:t>将多个</a:t>
            </a:r>
            <a:r>
              <a:rPr lang="en-US" altLang="zh-CN" smtClean="0"/>
              <a:t>ckpt</a:t>
            </a:r>
            <a:r>
              <a:rPr lang="zh-CN" altLang="en-US" smtClean="0"/>
              <a:t>请求放入</a:t>
            </a:r>
            <a:r>
              <a:rPr lang="en-US" altLang="zh-CN" smtClean="0"/>
              <a:t>acq</a:t>
            </a:r>
          </a:p>
          <a:p>
            <a:r>
              <a:rPr lang="en-US" altLang="zh-CN" smtClean="0"/>
              <a:t>acq</a:t>
            </a:r>
            <a:r>
              <a:rPr lang="zh-CN" altLang="en-US" smtClean="0"/>
              <a:t>中每个</a:t>
            </a:r>
            <a:r>
              <a:rPr lang="en-US" altLang="zh-CN" smtClean="0"/>
              <a:t>ckpt</a:t>
            </a:r>
            <a:r>
              <a:rPr lang="zh-CN" altLang="en-US" smtClean="0"/>
              <a:t>请求都会有一个条目</a:t>
            </a:r>
            <a:endParaRPr lang="en-US" altLang="zh-CN" smtClean="0"/>
          </a:p>
          <a:p>
            <a:r>
              <a:rPr lang="zh-CN" altLang="en-US" smtClean="0"/>
              <a:t>由</a:t>
            </a:r>
            <a:r>
              <a:rPr lang="en-US" altLang="zh-CN" smtClean="0"/>
              <a:t>DBWR</a:t>
            </a:r>
            <a:r>
              <a:rPr lang="zh-CN" altLang="en-US" smtClean="0"/>
              <a:t>来扫描</a:t>
            </a:r>
            <a:r>
              <a:rPr lang="en-US" altLang="zh-CN" smtClean="0"/>
              <a:t>acq</a:t>
            </a:r>
            <a:r>
              <a:rPr lang="zh-CN" altLang="en-US" smtClean="0"/>
              <a:t>并处理</a:t>
            </a:r>
            <a:r>
              <a:rPr lang="en-US" altLang="zh-CN" smtClean="0"/>
              <a:t>ckpt</a:t>
            </a:r>
            <a:r>
              <a:rPr lang="zh-CN" altLang="en-US" smtClean="0"/>
              <a:t>请求</a:t>
            </a:r>
            <a:endParaRPr lang="en-US" altLang="zh-CN" smtClean="0"/>
          </a:p>
          <a:p>
            <a:r>
              <a:rPr lang="en-US" altLang="zh-CN" smtClean="0"/>
              <a:t>ckpt</a:t>
            </a:r>
            <a:r>
              <a:rPr lang="zh-CN" altLang="en-US" smtClean="0"/>
              <a:t>请求可以分为低、中、高三个优先级</a:t>
            </a:r>
            <a:endParaRPr lang="en-US" altLang="zh-CN" smtClean="0"/>
          </a:p>
          <a:p>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78</a:t>
            </a:fld>
            <a:endParaRPr lang="en-US" altLang="zh-CN"/>
          </a:p>
        </p:txBody>
      </p:sp>
      <p:grpSp>
        <p:nvGrpSpPr>
          <p:cNvPr id="17" name="组合 16"/>
          <p:cNvGrpSpPr/>
          <p:nvPr/>
        </p:nvGrpSpPr>
        <p:grpSpPr>
          <a:xfrm>
            <a:off x="1285852" y="5286388"/>
            <a:ext cx="6786610" cy="797960"/>
            <a:chOff x="1285852" y="5643578"/>
            <a:chExt cx="6786610" cy="797960"/>
          </a:xfrm>
        </p:grpSpPr>
        <p:cxnSp>
          <p:nvCxnSpPr>
            <p:cNvPr id="7" name="直接箭头连接符 6"/>
            <p:cNvCxnSpPr/>
            <p:nvPr/>
          </p:nvCxnSpPr>
          <p:spPr bwMode="auto">
            <a:xfrm>
              <a:off x="2143108" y="5857892"/>
              <a:ext cx="592935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285852" y="5643578"/>
              <a:ext cx="714380" cy="369332"/>
            </a:xfrm>
            <a:prstGeom prst="rect">
              <a:avLst/>
            </a:prstGeom>
            <a:noFill/>
          </p:spPr>
          <p:txBody>
            <a:bodyPr wrap="square" rtlCol="0">
              <a:spAutoFit/>
            </a:bodyPr>
            <a:lstStyle/>
            <a:p>
              <a:r>
                <a:rPr lang="en-US" altLang="zh-CN" b="0" smtClean="0"/>
                <a:t>acq</a:t>
              </a:r>
              <a:r>
                <a:rPr lang="zh-CN" altLang="en-US" b="0" smtClean="0"/>
                <a:t>：</a:t>
              </a:r>
              <a:endParaRPr lang="zh-CN" altLang="en-US" b="0"/>
            </a:p>
          </p:txBody>
        </p:sp>
        <p:cxnSp>
          <p:nvCxnSpPr>
            <p:cNvPr id="11" name="直接连接符 10"/>
            <p:cNvCxnSpPr/>
            <p:nvPr/>
          </p:nvCxnSpPr>
          <p:spPr bwMode="auto">
            <a:xfrm rot="5400000">
              <a:off x="2857488" y="5857892"/>
              <a:ext cx="28575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rot="5400000">
              <a:off x="4644232" y="5857098"/>
              <a:ext cx="28575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rot="5400000">
              <a:off x="6715934" y="5857098"/>
              <a:ext cx="28575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2571736" y="6072206"/>
              <a:ext cx="1000132" cy="369332"/>
            </a:xfrm>
            <a:prstGeom prst="rect">
              <a:avLst/>
            </a:prstGeom>
            <a:noFill/>
          </p:spPr>
          <p:txBody>
            <a:bodyPr wrap="square" rtlCol="0">
              <a:spAutoFit/>
            </a:bodyPr>
            <a:lstStyle/>
            <a:p>
              <a:r>
                <a:rPr lang="en-US" altLang="zh-CN" b="0" smtClean="0"/>
                <a:t>ckpt1</a:t>
              </a:r>
              <a:endParaRPr lang="zh-CN" altLang="en-US" b="0"/>
            </a:p>
          </p:txBody>
        </p:sp>
        <p:sp>
          <p:nvSpPr>
            <p:cNvPr id="15" name="TextBox 14"/>
            <p:cNvSpPr txBox="1"/>
            <p:nvPr/>
          </p:nvSpPr>
          <p:spPr>
            <a:xfrm>
              <a:off x="4357686" y="6072206"/>
              <a:ext cx="1000132" cy="369332"/>
            </a:xfrm>
            <a:prstGeom prst="rect">
              <a:avLst/>
            </a:prstGeom>
            <a:noFill/>
          </p:spPr>
          <p:txBody>
            <a:bodyPr wrap="square" rtlCol="0">
              <a:spAutoFit/>
            </a:bodyPr>
            <a:lstStyle/>
            <a:p>
              <a:r>
                <a:rPr lang="en-US" altLang="zh-CN" b="0" smtClean="0"/>
                <a:t>ckpt2</a:t>
              </a:r>
              <a:endParaRPr lang="zh-CN" altLang="en-US" b="0"/>
            </a:p>
          </p:txBody>
        </p:sp>
        <p:sp>
          <p:nvSpPr>
            <p:cNvPr id="16" name="TextBox 15"/>
            <p:cNvSpPr txBox="1"/>
            <p:nvPr/>
          </p:nvSpPr>
          <p:spPr>
            <a:xfrm>
              <a:off x="6429388" y="6072206"/>
              <a:ext cx="1000132" cy="369332"/>
            </a:xfrm>
            <a:prstGeom prst="rect">
              <a:avLst/>
            </a:prstGeom>
            <a:noFill/>
          </p:spPr>
          <p:txBody>
            <a:bodyPr wrap="square" rtlCol="0">
              <a:spAutoFit/>
            </a:bodyPr>
            <a:lstStyle/>
            <a:p>
              <a:r>
                <a:rPr lang="en-US" altLang="zh-CN" b="0" smtClean="0"/>
                <a:t>ckpt2</a:t>
              </a:r>
              <a:endParaRPr lang="zh-CN" altLang="en-US" b="0"/>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保障事务持久性的</a:t>
            </a:r>
            <a:r>
              <a:rPr lang="en-US" altLang="zh-CN" smtClean="0"/>
              <a:t>4</a:t>
            </a:r>
            <a:r>
              <a:rPr lang="zh-CN" altLang="en-US" smtClean="0"/>
              <a:t>个原则</a:t>
            </a:r>
            <a:endParaRPr lang="zh-CN" altLang="en-US"/>
          </a:p>
        </p:txBody>
      </p:sp>
      <p:sp>
        <p:nvSpPr>
          <p:cNvPr id="3" name="内容占位符 2"/>
          <p:cNvSpPr>
            <a:spLocks noGrp="1"/>
          </p:cNvSpPr>
          <p:nvPr>
            <p:ph idx="1"/>
          </p:nvPr>
        </p:nvSpPr>
        <p:spPr/>
        <p:txBody>
          <a:bodyPr/>
          <a:lstStyle/>
          <a:p>
            <a:r>
              <a:rPr lang="zh-CN" altLang="en-US" sz="2800" dirty="0" smtClean="0"/>
              <a:t>修改数据前，先写</a:t>
            </a:r>
            <a:r>
              <a:rPr lang="en-US" altLang="zh-CN" sz="2800" dirty="0" smtClean="0"/>
              <a:t>Redo</a:t>
            </a:r>
          </a:p>
          <a:p>
            <a:r>
              <a:rPr lang="en-US" altLang="zh-CN" sz="2800" dirty="0" smtClean="0"/>
              <a:t>DBWR</a:t>
            </a:r>
            <a:r>
              <a:rPr lang="zh-CN" altLang="en-US" sz="2800" dirty="0" smtClean="0"/>
              <a:t>写磁盘前，</a:t>
            </a:r>
            <a:r>
              <a:rPr lang="en-US" altLang="zh-CN" sz="2800" dirty="0" smtClean="0"/>
              <a:t>LGWR</a:t>
            </a:r>
            <a:r>
              <a:rPr lang="zh-CN" altLang="en-US" sz="2800" dirty="0" smtClean="0"/>
              <a:t>先写</a:t>
            </a:r>
            <a:r>
              <a:rPr lang="en-US" altLang="zh-CN" sz="2800" dirty="0" smtClean="0"/>
              <a:t>Log</a:t>
            </a:r>
            <a:r>
              <a:rPr lang="zh-CN" altLang="en-US" sz="2800" dirty="0" smtClean="0"/>
              <a:t>文件</a:t>
            </a:r>
            <a:endParaRPr lang="en-US" altLang="zh-CN" sz="2800" dirty="0" smtClean="0"/>
          </a:p>
          <a:p>
            <a:r>
              <a:rPr lang="en-US" altLang="zh-CN" sz="2800" dirty="0" smtClean="0"/>
              <a:t>Commit</a:t>
            </a:r>
            <a:r>
              <a:rPr lang="zh-CN" altLang="en-US" sz="2800" dirty="0" smtClean="0"/>
              <a:t>返回前，先要求</a:t>
            </a:r>
            <a:r>
              <a:rPr lang="en-US" altLang="zh-CN" sz="2800" dirty="0" smtClean="0"/>
              <a:t>LGWR</a:t>
            </a:r>
            <a:r>
              <a:rPr lang="zh-CN" altLang="en-US" sz="2800" dirty="0" smtClean="0"/>
              <a:t>写相应的</a:t>
            </a:r>
            <a:r>
              <a:rPr lang="en-US" altLang="zh-CN" sz="2800" dirty="0" smtClean="0"/>
              <a:t> Redo Log</a:t>
            </a:r>
          </a:p>
          <a:p>
            <a:r>
              <a:rPr lang="en-US" altLang="zh-CN" sz="2800" dirty="0" smtClean="0"/>
              <a:t>log</a:t>
            </a:r>
            <a:r>
              <a:rPr lang="zh-CN" altLang="en-US" sz="2800" dirty="0" smtClean="0"/>
              <a:t>文件重用前，先做</a:t>
            </a:r>
            <a:r>
              <a:rPr lang="en-US" altLang="zh-CN" sz="2800" dirty="0" err="1" smtClean="0"/>
              <a:t>ckeckpoint</a:t>
            </a:r>
            <a:endParaRPr lang="en-US" altLang="zh-CN" sz="2800" dirty="0" smtClean="0"/>
          </a:p>
          <a:p>
            <a:endParaRPr lang="en-US" altLang="zh-CN" dirty="0" smtClean="0"/>
          </a:p>
          <a:p>
            <a:endParaRPr lang="en-US" altLang="zh-CN"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free list</a:t>
            </a:r>
            <a:endParaRPr lang="zh-CN" altLang="en-US"/>
          </a:p>
        </p:txBody>
      </p:sp>
      <p:sp>
        <p:nvSpPr>
          <p:cNvPr id="3" name="内容占位符 2"/>
          <p:cNvSpPr>
            <a:spLocks noGrp="1"/>
          </p:cNvSpPr>
          <p:nvPr>
            <p:ph idx="1"/>
          </p:nvPr>
        </p:nvSpPr>
        <p:spPr/>
        <p:txBody>
          <a:bodyPr/>
          <a:lstStyle/>
          <a:p>
            <a:pPr>
              <a:buNone/>
            </a:pPr>
            <a:r>
              <a:rPr lang="en-US" altLang="zh-CN" smtClean="0"/>
              <a:t> </a:t>
            </a: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a:t>
            </a:fld>
            <a:endParaRPr lang="en-US" altLang="zh-CN"/>
          </a:p>
        </p:txBody>
      </p:sp>
      <p:grpSp>
        <p:nvGrpSpPr>
          <p:cNvPr id="6" name="组合 109"/>
          <p:cNvGrpSpPr/>
          <p:nvPr/>
        </p:nvGrpSpPr>
        <p:grpSpPr>
          <a:xfrm>
            <a:off x="3548077" y="2411409"/>
            <a:ext cx="3816350" cy="517525"/>
            <a:chOff x="3132138" y="2997200"/>
            <a:chExt cx="3816350" cy="517525"/>
          </a:xfrm>
        </p:grpSpPr>
        <p:grpSp>
          <p:nvGrpSpPr>
            <p:cNvPr id="7" name="Group 79"/>
            <p:cNvGrpSpPr>
              <a:grpSpLocks/>
            </p:cNvGrpSpPr>
            <p:nvPr/>
          </p:nvGrpSpPr>
          <p:grpSpPr bwMode="auto">
            <a:xfrm>
              <a:off x="3708400" y="3009900"/>
              <a:ext cx="792163" cy="504825"/>
              <a:chOff x="2336" y="2077"/>
              <a:chExt cx="499" cy="318"/>
            </a:xfrm>
          </p:grpSpPr>
          <p:sp>
            <p:nvSpPr>
              <p:cNvPr id="14" name="Rectangle 39"/>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0" name="Group 80"/>
            <p:cNvGrpSpPr>
              <a:grpSpLocks/>
            </p:cNvGrpSpPr>
            <p:nvPr/>
          </p:nvGrpSpPr>
          <p:grpSpPr bwMode="auto">
            <a:xfrm>
              <a:off x="4932363" y="2997200"/>
              <a:ext cx="792162" cy="504825"/>
              <a:chOff x="2336" y="2077"/>
              <a:chExt cx="499" cy="318"/>
            </a:xfrm>
          </p:grpSpPr>
          <p:sp>
            <p:nvSpPr>
              <p:cNvPr id="18" name="Rectangle 81"/>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9" name="Line 82"/>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1" name="Group 84"/>
            <p:cNvGrpSpPr>
              <a:grpSpLocks/>
            </p:cNvGrpSpPr>
            <p:nvPr/>
          </p:nvGrpSpPr>
          <p:grpSpPr bwMode="auto">
            <a:xfrm>
              <a:off x="6156325" y="2997200"/>
              <a:ext cx="792163" cy="504825"/>
              <a:chOff x="2336" y="2077"/>
              <a:chExt cx="499" cy="318"/>
            </a:xfrm>
          </p:grpSpPr>
          <p:sp>
            <p:nvSpPr>
              <p:cNvPr id="22" name="Rectangle 85"/>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3" name="Line 86"/>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89" name="Line 159"/>
            <p:cNvSpPr>
              <a:spLocks noChangeShapeType="1"/>
            </p:cNvSpPr>
            <p:nvPr/>
          </p:nvSpPr>
          <p:spPr bwMode="auto">
            <a:xfrm>
              <a:off x="3132138" y="3068638"/>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0" name="Line 160"/>
            <p:cNvSpPr>
              <a:spLocks noChangeShapeType="1"/>
            </p:cNvSpPr>
            <p:nvPr/>
          </p:nvSpPr>
          <p:spPr bwMode="auto">
            <a:xfrm>
              <a:off x="4500563"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1" name="Line 161"/>
            <p:cNvSpPr>
              <a:spLocks noChangeShapeType="1"/>
            </p:cNvSpPr>
            <p:nvPr/>
          </p:nvSpPr>
          <p:spPr bwMode="auto">
            <a:xfrm>
              <a:off x="5724525"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0" name="Line 170"/>
            <p:cNvSpPr>
              <a:spLocks noChangeShapeType="1"/>
            </p:cNvSpPr>
            <p:nvPr/>
          </p:nvSpPr>
          <p:spPr bwMode="auto">
            <a:xfrm flipH="1">
              <a:off x="3132138" y="3213100"/>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1" name="Line 171"/>
            <p:cNvSpPr>
              <a:spLocks noChangeShapeType="1"/>
            </p:cNvSpPr>
            <p:nvPr/>
          </p:nvSpPr>
          <p:spPr bwMode="auto">
            <a:xfrm flipH="1">
              <a:off x="4500563"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2" name="Line 172"/>
            <p:cNvSpPr>
              <a:spLocks noChangeShapeType="1"/>
            </p:cNvSpPr>
            <p:nvPr/>
          </p:nvSpPr>
          <p:spPr bwMode="auto">
            <a:xfrm flipH="1">
              <a:off x="5724525"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grpSp>
      <p:sp>
        <p:nvSpPr>
          <p:cNvPr id="25" name="AutoShape 75"/>
          <p:cNvSpPr>
            <a:spLocks noChangeArrowheads="1"/>
          </p:cNvSpPr>
          <p:nvPr/>
        </p:nvSpPr>
        <p:spPr bwMode="auto">
          <a:xfrm>
            <a:off x="6143636" y="1785926"/>
            <a:ext cx="2428892" cy="357190"/>
          </a:xfrm>
          <a:prstGeom prst="wedgeRectCallout">
            <a:avLst>
              <a:gd name="adj1" fmla="val -63388"/>
              <a:gd name="adj2" fmla="val 146913"/>
            </a:avLst>
          </a:prstGeom>
          <a:solidFill>
            <a:schemeClr val="bg1"/>
          </a:solidFill>
          <a:ln w="12700" algn="ctr">
            <a:solidFill>
              <a:schemeClr val="tx1"/>
            </a:solidFill>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16 </a:t>
            </a:r>
            <a:r>
              <a:rPr lang="zh-CN" altLang="en-US" sz="1600" smtClean="0">
                <a:solidFill>
                  <a:schemeClr val="tx1"/>
                </a:solidFill>
                <a:ea typeface="宋体" pitchFamily="2" charset="-122"/>
              </a:rPr>
              <a:t>～ </a:t>
            </a:r>
            <a:r>
              <a:rPr lang="en-US" altLang="zh-CN" sz="1600" smtClean="0">
                <a:solidFill>
                  <a:schemeClr val="tx1"/>
                </a:solidFill>
                <a:ea typeface="宋体" pitchFamily="2" charset="-122"/>
              </a:rPr>
              <a:t>20 </a:t>
            </a:r>
            <a:r>
              <a:rPr lang="en-GB" altLang="zh-CN" sz="1600" smtClean="0">
                <a:solidFill>
                  <a:schemeClr val="tx1"/>
                </a:solidFill>
                <a:ea typeface="宋体" pitchFamily="2" charset="-122"/>
              </a:rPr>
              <a:t>bytes </a:t>
            </a:r>
            <a:r>
              <a:rPr lang="en-GB" altLang="zh-CN" sz="1600">
                <a:solidFill>
                  <a:schemeClr val="tx1"/>
                </a:solidFill>
                <a:ea typeface="宋体" pitchFamily="2" charset="-122"/>
              </a:rPr>
              <a:t>chunks</a:t>
            </a:r>
            <a:endParaRPr lang="en-US" sz="1600">
              <a:solidFill>
                <a:schemeClr val="tx1"/>
              </a:solidFill>
            </a:endParaRPr>
          </a:p>
        </p:txBody>
      </p:sp>
      <p:grpSp>
        <p:nvGrpSpPr>
          <p:cNvPr id="44" name="Group 79"/>
          <p:cNvGrpSpPr>
            <a:grpSpLocks/>
          </p:cNvGrpSpPr>
          <p:nvPr/>
        </p:nvGrpSpPr>
        <p:grpSpPr bwMode="auto">
          <a:xfrm>
            <a:off x="4135441" y="4727584"/>
            <a:ext cx="792163" cy="504825"/>
            <a:chOff x="2336" y="2077"/>
            <a:chExt cx="499" cy="318"/>
          </a:xfrm>
        </p:grpSpPr>
        <p:sp>
          <p:nvSpPr>
            <p:cNvPr id="138" name="Rectangle 39"/>
            <p:cNvSpPr>
              <a:spLocks noChangeArrowheads="1"/>
            </p:cNvSpPr>
            <p:nvPr/>
          </p:nvSpPr>
          <p:spPr bwMode="auto">
            <a:xfrm>
              <a:off x="2336" y="2077"/>
              <a:ext cx="499" cy="318"/>
            </a:xfrm>
            <a:prstGeom prst="rect">
              <a:avLst/>
            </a:prstGeom>
            <a:solidFill>
              <a:srgbClr val="FFFF00"/>
            </a:solidFill>
            <a:ln w="12700" algn="ctr">
              <a:solidFill>
                <a:schemeClr val="tx1"/>
              </a:solidFill>
              <a:prstDash val="dashDot"/>
              <a:miter lim="800000"/>
              <a:headEnd/>
              <a:tailEnd/>
            </a:ln>
            <a:effectLst/>
          </p:spPr>
          <p:txBody>
            <a:bodyPr lIns="90000" tIns="46800" rIns="90000" bIns="46800" anchor="ctr">
              <a:spAutoFit/>
            </a:bodyPr>
            <a:lstStyle/>
            <a:p>
              <a:endParaRPr lang="zh-CN" altLang="en-US"/>
            </a:p>
          </p:txBody>
        </p:sp>
        <p:sp>
          <p:nvSpPr>
            <p:cNvPr id="139" name="Line 40"/>
            <p:cNvSpPr>
              <a:spLocks noChangeShapeType="1"/>
            </p:cNvSpPr>
            <p:nvPr/>
          </p:nvSpPr>
          <p:spPr bwMode="auto">
            <a:xfrm>
              <a:off x="2336" y="2160"/>
              <a:ext cx="499" cy="0"/>
            </a:xfrm>
            <a:prstGeom prst="line">
              <a:avLst/>
            </a:prstGeom>
            <a:noFill/>
            <a:ln w="12700">
              <a:solidFill>
                <a:schemeClr val="tx1"/>
              </a:solidFill>
              <a:prstDash val="dashDot"/>
              <a:round/>
              <a:headEnd/>
              <a:tailEnd/>
            </a:ln>
            <a:effectLst/>
          </p:spPr>
          <p:txBody>
            <a:bodyPr lIns="90000" tIns="46800" rIns="90000" bIns="46800">
              <a:spAutoFit/>
            </a:bodyPr>
            <a:lstStyle/>
            <a:p>
              <a:endParaRPr lang="zh-CN" altLang="en-US"/>
            </a:p>
          </p:txBody>
        </p:sp>
      </p:grpSp>
      <p:sp>
        <p:nvSpPr>
          <p:cNvPr id="128" name="Line 159"/>
          <p:cNvSpPr>
            <a:spLocks noChangeShapeType="1"/>
          </p:cNvSpPr>
          <p:nvPr/>
        </p:nvSpPr>
        <p:spPr bwMode="auto">
          <a:xfrm flipV="1">
            <a:off x="6215074" y="3071810"/>
            <a:ext cx="668660" cy="857256"/>
          </a:xfrm>
          <a:prstGeom prst="line">
            <a:avLst/>
          </a:prstGeom>
          <a:noFill/>
          <a:ln w="25400">
            <a:solidFill>
              <a:schemeClr val="tx1"/>
            </a:solidFill>
            <a:round/>
            <a:headEnd/>
            <a:tailEnd type="triangle" w="med" len="med"/>
          </a:ln>
          <a:effectLst/>
        </p:spPr>
        <p:txBody>
          <a:bodyPr wrap="square" lIns="90000" tIns="46800" rIns="90000" bIns="46800">
            <a:spAutoFit/>
          </a:bodyPr>
          <a:lstStyle/>
          <a:p>
            <a:endParaRPr lang="zh-CN" altLang="en-US"/>
          </a:p>
        </p:txBody>
      </p:sp>
      <p:sp>
        <p:nvSpPr>
          <p:cNvPr id="131" name="Line 170"/>
          <p:cNvSpPr>
            <a:spLocks noChangeShapeType="1"/>
          </p:cNvSpPr>
          <p:nvPr/>
        </p:nvSpPr>
        <p:spPr bwMode="auto">
          <a:xfrm flipH="1">
            <a:off x="6429389" y="3071810"/>
            <a:ext cx="642942" cy="857256"/>
          </a:xfrm>
          <a:prstGeom prst="line">
            <a:avLst/>
          </a:prstGeom>
          <a:noFill/>
          <a:ln w="25400">
            <a:solidFill>
              <a:schemeClr val="tx1"/>
            </a:solidFill>
            <a:round/>
            <a:headEnd/>
            <a:tailEnd type="triangle" w="med" len="med"/>
          </a:ln>
          <a:effectLst/>
        </p:spPr>
        <p:txBody>
          <a:bodyPr wrap="square" lIns="90000" tIns="46800" rIns="90000" bIns="46800">
            <a:spAutoFit/>
          </a:bodyPr>
          <a:lstStyle/>
          <a:p>
            <a:endParaRPr lang="zh-CN" altLang="en-US"/>
          </a:p>
        </p:txBody>
      </p:sp>
      <p:sp>
        <p:nvSpPr>
          <p:cNvPr id="80" name="AutoShape 76"/>
          <p:cNvSpPr>
            <a:spLocks noChangeArrowheads="1"/>
          </p:cNvSpPr>
          <p:nvPr/>
        </p:nvSpPr>
        <p:spPr bwMode="auto">
          <a:xfrm>
            <a:off x="7000892" y="4857760"/>
            <a:ext cx="1584325" cy="358775"/>
          </a:xfrm>
          <a:prstGeom prst="wedgeRectCallout">
            <a:avLst>
              <a:gd name="adj1" fmla="val -89834"/>
              <a:gd name="adj2" fmla="val 88098"/>
            </a:avLst>
          </a:prstGeom>
          <a:solidFill>
            <a:schemeClr val="bg1"/>
          </a:solidFill>
          <a:ln w="12700" algn="ctr">
            <a:solidFill>
              <a:schemeClr val="tx1"/>
            </a:solidFill>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 4100 bytes</a:t>
            </a:r>
            <a:endParaRPr lang="en-US" sz="1600">
              <a:solidFill>
                <a:schemeClr val="tx1"/>
              </a:solidFill>
            </a:endParaRPr>
          </a:p>
        </p:txBody>
      </p:sp>
      <p:grpSp>
        <p:nvGrpSpPr>
          <p:cNvPr id="76" name="Group 79"/>
          <p:cNvGrpSpPr>
            <a:grpSpLocks/>
          </p:cNvGrpSpPr>
          <p:nvPr/>
        </p:nvGrpSpPr>
        <p:grpSpPr bwMode="auto">
          <a:xfrm>
            <a:off x="6000760" y="4000504"/>
            <a:ext cx="792163" cy="504825"/>
            <a:chOff x="2336" y="2077"/>
            <a:chExt cx="499" cy="318"/>
          </a:xfrm>
        </p:grpSpPr>
        <p:sp>
          <p:nvSpPr>
            <p:cNvPr id="77" name="Rectangle 39"/>
            <p:cNvSpPr>
              <a:spLocks noChangeArrowheads="1"/>
            </p:cNvSpPr>
            <p:nvPr/>
          </p:nvSpPr>
          <p:spPr bwMode="auto">
            <a:xfrm>
              <a:off x="2336" y="2077"/>
              <a:ext cx="499" cy="318"/>
            </a:xfrm>
            <a:prstGeom prst="rect">
              <a:avLst/>
            </a:prstGeom>
            <a:solidFill>
              <a:srgbClr val="FFFF00"/>
            </a:solidFill>
            <a:ln w="25400" algn="ctr">
              <a:solidFill>
                <a:srgbClr val="FF0000"/>
              </a:solidFill>
              <a:miter lim="800000"/>
              <a:headEnd/>
              <a:tailEnd/>
            </a:ln>
            <a:effectLst/>
          </p:spPr>
          <p:txBody>
            <a:bodyPr lIns="90000" tIns="46800" rIns="90000" bIns="46800" anchor="ctr">
              <a:spAutoFit/>
            </a:bodyPr>
            <a:lstStyle/>
            <a:p>
              <a:endParaRPr lang="zh-CN" altLang="en-US"/>
            </a:p>
          </p:txBody>
        </p:sp>
        <p:sp>
          <p:nvSpPr>
            <p:cNvPr id="78"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79" name="Group 79"/>
          <p:cNvGrpSpPr>
            <a:grpSpLocks/>
          </p:cNvGrpSpPr>
          <p:nvPr/>
        </p:nvGrpSpPr>
        <p:grpSpPr bwMode="auto">
          <a:xfrm>
            <a:off x="6000760" y="5429264"/>
            <a:ext cx="792163" cy="504825"/>
            <a:chOff x="2336" y="2077"/>
            <a:chExt cx="499" cy="318"/>
          </a:xfrm>
        </p:grpSpPr>
        <p:sp>
          <p:nvSpPr>
            <p:cNvPr id="81" name="Rectangle 39"/>
            <p:cNvSpPr>
              <a:spLocks noChangeArrowheads="1"/>
            </p:cNvSpPr>
            <p:nvPr/>
          </p:nvSpPr>
          <p:spPr bwMode="auto">
            <a:xfrm>
              <a:off x="2336" y="2077"/>
              <a:ext cx="499" cy="318"/>
            </a:xfrm>
            <a:prstGeom prst="rect">
              <a:avLst/>
            </a:prstGeom>
            <a:solidFill>
              <a:srgbClr val="EE5916"/>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82"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83" name="直角双向箭头 82"/>
          <p:cNvSpPr/>
          <p:nvPr/>
        </p:nvSpPr>
        <p:spPr bwMode="auto">
          <a:xfrm rot="7968889">
            <a:off x="5244364" y="4489367"/>
            <a:ext cx="937807" cy="879335"/>
          </a:xfrm>
          <a:prstGeom prst="leftUpArrow">
            <a:avLst>
              <a:gd name="adj1" fmla="val 16644"/>
              <a:gd name="adj2" fmla="val 25000"/>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84" name="AutoShape 76"/>
          <p:cNvSpPr>
            <a:spLocks noChangeArrowheads="1"/>
          </p:cNvSpPr>
          <p:nvPr/>
        </p:nvSpPr>
        <p:spPr bwMode="auto">
          <a:xfrm>
            <a:off x="4202121" y="3857628"/>
            <a:ext cx="1584325" cy="358775"/>
          </a:xfrm>
          <a:prstGeom prst="wedgeRectCallout">
            <a:avLst>
              <a:gd name="adj1" fmla="val -36773"/>
              <a:gd name="adj2" fmla="val 256639"/>
            </a:avLst>
          </a:prstGeom>
          <a:solidFill>
            <a:schemeClr val="bg1"/>
          </a:solidFill>
          <a:ln w="12700" algn="ctr">
            <a:solidFill>
              <a:schemeClr val="tx1"/>
            </a:solidFill>
            <a:prstDash val="sysDash"/>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 4116 bytes</a:t>
            </a:r>
            <a:endParaRPr lang="en-US" sz="1600">
              <a:solidFill>
                <a:schemeClr val="tx1"/>
              </a:solidFill>
            </a:endParaRPr>
          </a:p>
        </p:txBody>
      </p:sp>
      <p:sp>
        <p:nvSpPr>
          <p:cNvPr id="85" name="AutoShape 76"/>
          <p:cNvSpPr>
            <a:spLocks noChangeArrowheads="1"/>
          </p:cNvSpPr>
          <p:nvPr/>
        </p:nvSpPr>
        <p:spPr bwMode="auto">
          <a:xfrm>
            <a:off x="7000892" y="3571876"/>
            <a:ext cx="1584325" cy="358775"/>
          </a:xfrm>
          <a:prstGeom prst="wedgeRectCallout">
            <a:avLst>
              <a:gd name="adj1" fmla="val -77732"/>
              <a:gd name="adj2" fmla="val 129205"/>
            </a:avLst>
          </a:prstGeom>
          <a:solidFill>
            <a:schemeClr val="bg1"/>
          </a:solidFill>
          <a:ln w="12700" algn="ctr">
            <a:solidFill>
              <a:schemeClr val="tx1"/>
            </a:solidFill>
            <a:miter lim="800000"/>
            <a:headEnd/>
            <a:tailEnd/>
          </a:ln>
          <a:effectLst/>
        </p:spPr>
        <p:txBody>
          <a:bodyPr lIns="36000" tIns="46800" rIns="36000" bIns="46800"/>
          <a:lstStyle/>
          <a:p>
            <a:pPr defTabSz="355600">
              <a:tabLst>
                <a:tab pos="355600" algn="l"/>
                <a:tab pos="2159000" algn="l"/>
              </a:tabLst>
            </a:pPr>
            <a:r>
              <a:rPr lang="en-GB" altLang="zh-CN" sz="1600" smtClean="0">
                <a:solidFill>
                  <a:schemeClr val="tx1"/>
                </a:solidFill>
                <a:ea typeface="宋体" pitchFamily="2" charset="-122"/>
              </a:rPr>
              <a:t> 16 bytes</a:t>
            </a:r>
            <a:endParaRPr lang="en-US" sz="1600">
              <a:solidFill>
                <a:schemeClr val="tx1"/>
              </a:solidFill>
            </a:endParaRPr>
          </a:p>
        </p:txBody>
      </p:sp>
      <p:sp>
        <p:nvSpPr>
          <p:cNvPr id="87" name="AutoShape 46"/>
          <p:cNvSpPr>
            <a:spLocks noChangeArrowheads="1"/>
          </p:cNvSpPr>
          <p:nvPr/>
        </p:nvSpPr>
        <p:spPr bwMode="auto">
          <a:xfrm>
            <a:off x="5929322" y="6143644"/>
            <a:ext cx="2143140" cy="357190"/>
          </a:xfrm>
          <a:prstGeom prst="wedgeRectCallout">
            <a:avLst>
              <a:gd name="adj1" fmla="val 27200"/>
              <a:gd name="adj2" fmla="val 43544"/>
            </a:avLst>
          </a:prstGeom>
          <a:solidFill>
            <a:schemeClr val="bg1"/>
          </a:solidFill>
          <a:ln w="12700" algn="ctr">
            <a:solidFill>
              <a:schemeClr val="tx1"/>
            </a:solidFill>
            <a:miter lim="800000"/>
            <a:headEnd/>
            <a:tailEnd/>
          </a:ln>
          <a:effectLst/>
        </p:spPr>
        <p:txBody>
          <a:bodyPr lIns="90000" tIns="46800" rIns="90000" bIns="46800"/>
          <a:lstStyle/>
          <a:p>
            <a:pPr algn="ctr" defTabSz="355600">
              <a:tabLst>
                <a:tab pos="355600" algn="l"/>
                <a:tab pos="2159000" algn="l"/>
              </a:tabLst>
            </a:pPr>
            <a:r>
              <a:rPr lang="en-GB" altLang="zh-CN" sz="1600" smtClean="0">
                <a:solidFill>
                  <a:schemeClr val="tx1"/>
                </a:solidFill>
                <a:ea typeface="宋体" pitchFamily="2" charset="-122"/>
              </a:rPr>
              <a:t>unpinned </a:t>
            </a:r>
            <a:r>
              <a:rPr lang="en-GB" altLang="zh-CN" sz="1600" err="1" smtClean="0">
                <a:solidFill>
                  <a:schemeClr val="tx1"/>
                </a:solidFill>
                <a:ea typeface="宋体" pitchFamily="2" charset="-122"/>
              </a:rPr>
              <a:t>recr</a:t>
            </a:r>
            <a:r>
              <a:rPr lang="en-GB" altLang="zh-CN" sz="1600" smtClean="0">
                <a:solidFill>
                  <a:schemeClr val="tx1"/>
                </a:solidFill>
                <a:ea typeface="宋体" pitchFamily="2" charset="-122"/>
              </a:rPr>
              <a:t> </a:t>
            </a:r>
            <a:r>
              <a:rPr lang="en-GB" altLang="zh-CN" sz="1600">
                <a:solidFill>
                  <a:schemeClr val="tx1"/>
                </a:solidFill>
                <a:ea typeface="宋体" pitchFamily="2" charset="-122"/>
              </a:rPr>
              <a:t>List</a:t>
            </a:r>
            <a:endParaRPr lang="en-US" sz="1600">
              <a:solidFill>
                <a:schemeClr val="tx1"/>
              </a:solidFill>
            </a:endParaRPr>
          </a:p>
        </p:txBody>
      </p:sp>
      <p:sp>
        <p:nvSpPr>
          <p:cNvPr id="93" name="Line 159"/>
          <p:cNvSpPr>
            <a:spLocks noChangeShapeType="1"/>
          </p:cNvSpPr>
          <p:nvPr/>
        </p:nvSpPr>
        <p:spPr bwMode="auto">
          <a:xfrm>
            <a:off x="6858015" y="5715016"/>
            <a:ext cx="428629" cy="428628"/>
          </a:xfrm>
          <a:prstGeom prst="line">
            <a:avLst/>
          </a:prstGeom>
          <a:noFill/>
          <a:ln w="25400">
            <a:solidFill>
              <a:schemeClr val="tx1"/>
            </a:solidFill>
            <a:round/>
            <a:headEnd/>
            <a:tailEnd type="triangle" w="med" len="med"/>
          </a:ln>
          <a:effectLst/>
        </p:spPr>
        <p:txBody>
          <a:bodyPr wrap="square" lIns="90000" tIns="46800" rIns="90000" bIns="46800">
            <a:spAutoFit/>
          </a:bodyPr>
          <a:lstStyle/>
          <a:p>
            <a:endParaRPr lang="zh-CN" altLang="en-US"/>
          </a:p>
        </p:txBody>
      </p:sp>
      <p:sp>
        <p:nvSpPr>
          <p:cNvPr id="94" name="Line 170"/>
          <p:cNvSpPr>
            <a:spLocks noChangeShapeType="1"/>
          </p:cNvSpPr>
          <p:nvPr/>
        </p:nvSpPr>
        <p:spPr bwMode="auto">
          <a:xfrm flipH="1" flipV="1">
            <a:off x="6929454" y="5572140"/>
            <a:ext cx="500066" cy="500066"/>
          </a:xfrm>
          <a:prstGeom prst="line">
            <a:avLst/>
          </a:prstGeom>
          <a:noFill/>
          <a:ln w="25400">
            <a:solidFill>
              <a:schemeClr val="tx1"/>
            </a:solidFill>
            <a:round/>
            <a:headEnd/>
            <a:tailEnd type="triangle" w="med" len="med"/>
          </a:ln>
          <a:effectLst/>
        </p:spPr>
        <p:txBody>
          <a:bodyPr wrap="square" lIns="90000" tIns="46800" rIns="90000" bIns="46800">
            <a:spAutoFit/>
          </a:bodyPr>
          <a:lstStyle/>
          <a:p>
            <a:endParaRPr lang="zh-CN" altLang="en-US"/>
          </a:p>
        </p:txBody>
      </p:sp>
      <p:grpSp>
        <p:nvGrpSpPr>
          <p:cNvPr id="95" name="Group 9"/>
          <p:cNvGrpSpPr>
            <a:grpSpLocks/>
          </p:cNvGrpSpPr>
          <p:nvPr/>
        </p:nvGrpSpPr>
        <p:grpSpPr bwMode="auto">
          <a:xfrm>
            <a:off x="2108214" y="2395538"/>
            <a:ext cx="1476375" cy="341312"/>
            <a:chOff x="1066" y="1509"/>
            <a:chExt cx="930" cy="215"/>
          </a:xfrm>
        </p:grpSpPr>
        <p:sp>
          <p:nvSpPr>
            <p:cNvPr id="96" name="Rectangle 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97" name="Text Box 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16</a:t>
              </a:r>
              <a:endParaRPr lang="en-US" sz="1600">
                <a:solidFill>
                  <a:schemeClr val="tx1"/>
                </a:solidFill>
              </a:endParaRPr>
            </a:p>
          </p:txBody>
        </p:sp>
      </p:grpSp>
      <p:grpSp>
        <p:nvGrpSpPr>
          <p:cNvPr id="98" name="Group 100"/>
          <p:cNvGrpSpPr>
            <a:grpSpLocks/>
          </p:cNvGrpSpPr>
          <p:nvPr/>
        </p:nvGrpSpPr>
        <p:grpSpPr bwMode="auto">
          <a:xfrm>
            <a:off x="2108214" y="2684463"/>
            <a:ext cx="1476375" cy="341312"/>
            <a:chOff x="1066" y="1509"/>
            <a:chExt cx="930" cy="215"/>
          </a:xfrm>
        </p:grpSpPr>
        <p:sp>
          <p:nvSpPr>
            <p:cNvPr id="99" name="Rectangle 10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03" name="Text Box 102"/>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20</a:t>
              </a:r>
              <a:endParaRPr lang="en-US" sz="1600">
                <a:solidFill>
                  <a:schemeClr val="tx1"/>
                </a:solidFill>
              </a:endParaRPr>
            </a:p>
          </p:txBody>
        </p:sp>
      </p:grpSp>
      <p:grpSp>
        <p:nvGrpSpPr>
          <p:cNvPr id="104" name="Group 103"/>
          <p:cNvGrpSpPr>
            <a:grpSpLocks/>
          </p:cNvGrpSpPr>
          <p:nvPr/>
        </p:nvGrpSpPr>
        <p:grpSpPr bwMode="auto">
          <a:xfrm>
            <a:off x="2108214" y="2971800"/>
            <a:ext cx="1476375" cy="341313"/>
            <a:chOff x="1066" y="1509"/>
            <a:chExt cx="930" cy="215"/>
          </a:xfrm>
        </p:grpSpPr>
        <p:sp>
          <p:nvSpPr>
            <p:cNvPr id="105" name="Rectangle 10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06" name="Text Box 105"/>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24</a:t>
              </a:r>
              <a:endParaRPr lang="en-US" sz="1600">
                <a:solidFill>
                  <a:schemeClr val="tx1"/>
                </a:solidFill>
              </a:endParaRPr>
            </a:p>
          </p:txBody>
        </p:sp>
      </p:grpSp>
      <p:grpSp>
        <p:nvGrpSpPr>
          <p:cNvPr id="107" name="Group 106"/>
          <p:cNvGrpSpPr>
            <a:grpSpLocks/>
          </p:cNvGrpSpPr>
          <p:nvPr/>
        </p:nvGrpSpPr>
        <p:grpSpPr bwMode="auto">
          <a:xfrm>
            <a:off x="2108214" y="3260725"/>
            <a:ext cx="1476375" cy="341313"/>
            <a:chOff x="1066" y="1509"/>
            <a:chExt cx="930" cy="215"/>
          </a:xfrm>
        </p:grpSpPr>
        <p:sp>
          <p:nvSpPr>
            <p:cNvPr id="108" name="Rectangle 107"/>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09" name="Text Box 10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28</a:t>
              </a:r>
              <a:endParaRPr lang="en-US" sz="1600">
                <a:solidFill>
                  <a:schemeClr val="tx1"/>
                </a:solidFill>
              </a:endParaRPr>
            </a:p>
          </p:txBody>
        </p:sp>
      </p:grpSp>
      <p:grpSp>
        <p:nvGrpSpPr>
          <p:cNvPr id="110" name="Group 109"/>
          <p:cNvGrpSpPr>
            <a:grpSpLocks/>
          </p:cNvGrpSpPr>
          <p:nvPr/>
        </p:nvGrpSpPr>
        <p:grpSpPr bwMode="auto">
          <a:xfrm>
            <a:off x="2108214" y="3548063"/>
            <a:ext cx="1476375" cy="650874"/>
            <a:chOff x="1066" y="1509"/>
            <a:chExt cx="930" cy="410"/>
          </a:xfrm>
        </p:grpSpPr>
        <p:sp>
          <p:nvSpPr>
            <p:cNvPr id="113" name="Rectangle 110"/>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16" name="Text Box 111"/>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US" sz="1600" smtClean="0">
                  <a:solidFill>
                    <a:schemeClr val="tx1"/>
                  </a:solidFill>
                </a:rPr>
                <a:t>32</a:t>
              </a:r>
              <a:endParaRPr lang="en-US" sz="1600">
                <a:solidFill>
                  <a:schemeClr val="tx1"/>
                </a:solidFill>
              </a:endParaRPr>
            </a:p>
          </p:txBody>
        </p:sp>
        <p:sp>
          <p:nvSpPr>
            <p:cNvPr id="117" name="Text Box 111"/>
            <p:cNvSpPr txBox="1">
              <a:spLocks noChangeArrowheads="1"/>
            </p:cNvSpPr>
            <p:nvPr/>
          </p:nvSpPr>
          <p:spPr bwMode="auto">
            <a:xfrm>
              <a:off x="1485" y="1704"/>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solidFill>
                    <a:schemeClr val="tx1"/>
                  </a:solidFill>
                </a:rPr>
                <a:t>32</a:t>
              </a:r>
              <a:endParaRPr lang="en-US" sz="1600">
                <a:solidFill>
                  <a:schemeClr val="tx1"/>
                </a:solidFill>
              </a:endParaRPr>
            </a:p>
          </p:txBody>
        </p:sp>
      </p:grpSp>
      <p:grpSp>
        <p:nvGrpSpPr>
          <p:cNvPr id="118" name="Group 112"/>
          <p:cNvGrpSpPr>
            <a:grpSpLocks/>
          </p:cNvGrpSpPr>
          <p:nvPr/>
        </p:nvGrpSpPr>
        <p:grpSpPr bwMode="auto">
          <a:xfrm>
            <a:off x="2108214" y="3836988"/>
            <a:ext cx="1476375" cy="341312"/>
            <a:chOff x="1066" y="1509"/>
            <a:chExt cx="930" cy="215"/>
          </a:xfrm>
        </p:grpSpPr>
        <p:sp>
          <p:nvSpPr>
            <p:cNvPr id="119" name="Rectangle 113"/>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20" name="Text Box 114"/>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endParaRPr lang="en-US" sz="1600">
                <a:solidFill>
                  <a:schemeClr val="tx1"/>
                </a:solidFill>
              </a:endParaRPr>
            </a:p>
          </p:txBody>
        </p:sp>
      </p:grpSp>
      <p:grpSp>
        <p:nvGrpSpPr>
          <p:cNvPr id="121" name="Group 115"/>
          <p:cNvGrpSpPr>
            <a:grpSpLocks/>
          </p:cNvGrpSpPr>
          <p:nvPr/>
        </p:nvGrpSpPr>
        <p:grpSpPr bwMode="auto">
          <a:xfrm>
            <a:off x="2108214" y="4124325"/>
            <a:ext cx="1476375" cy="341313"/>
            <a:chOff x="1066" y="1509"/>
            <a:chExt cx="930" cy="215"/>
          </a:xfrm>
        </p:grpSpPr>
        <p:sp>
          <p:nvSpPr>
            <p:cNvPr id="122" name="Rectangle 116"/>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24" name="Text Box 117"/>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sz="1600" smtClean="0"/>
                <a:t>40</a:t>
              </a:r>
              <a:endParaRPr lang="en-US" sz="1600">
                <a:solidFill>
                  <a:schemeClr val="tx1"/>
                </a:solidFill>
              </a:endParaRPr>
            </a:p>
          </p:txBody>
        </p:sp>
      </p:grpSp>
      <p:grpSp>
        <p:nvGrpSpPr>
          <p:cNvPr id="125" name="Group 118"/>
          <p:cNvGrpSpPr>
            <a:grpSpLocks/>
          </p:cNvGrpSpPr>
          <p:nvPr/>
        </p:nvGrpSpPr>
        <p:grpSpPr bwMode="auto">
          <a:xfrm>
            <a:off x="2108214" y="4411663"/>
            <a:ext cx="1476375" cy="341312"/>
            <a:chOff x="1066" y="1509"/>
            <a:chExt cx="930" cy="215"/>
          </a:xfrm>
        </p:grpSpPr>
        <p:sp>
          <p:nvSpPr>
            <p:cNvPr id="126" name="Rectangle 119"/>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27" name="Text Box 120"/>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t>4012</a:t>
              </a:r>
              <a:endParaRPr lang="en-US" sz="1600">
                <a:solidFill>
                  <a:schemeClr val="tx1"/>
                </a:solidFill>
              </a:endParaRPr>
            </a:p>
          </p:txBody>
        </p:sp>
      </p:grpSp>
      <p:grpSp>
        <p:nvGrpSpPr>
          <p:cNvPr id="129" name="Group 121"/>
          <p:cNvGrpSpPr>
            <a:grpSpLocks/>
          </p:cNvGrpSpPr>
          <p:nvPr/>
        </p:nvGrpSpPr>
        <p:grpSpPr bwMode="auto">
          <a:xfrm>
            <a:off x="2108214" y="4700588"/>
            <a:ext cx="1476375" cy="341312"/>
            <a:chOff x="1066" y="1509"/>
            <a:chExt cx="930" cy="215"/>
          </a:xfrm>
        </p:grpSpPr>
        <p:sp>
          <p:nvSpPr>
            <p:cNvPr id="130" name="Rectangle 122"/>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32" name="Text Box 123"/>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4108</a:t>
              </a:r>
              <a:endParaRPr lang="en-US" sz="1600">
                <a:solidFill>
                  <a:schemeClr val="tx1"/>
                </a:solidFill>
              </a:endParaRPr>
            </a:p>
          </p:txBody>
        </p:sp>
      </p:grpSp>
      <p:grpSp>
        <p:nvGrpSpPr>
          <p:cNvPr id="133" name="Group 124"/>
          <p:cNvGrpSpPr>
            <a:grpSpLocks/>
          </p:cNvGrpSpPr>
          <p:nvPr/>
        </p:nvGrpSpPr>
        <p:grpSpPr bwMode="auto">
          <a:xfrm>
            <a:off x="2108214" y="4987925"/>
            <a:ext cx="1476375" cy="341313"/>
            <a:chOff x="1066" y="1509"/>
            <a:chExt cx="930" cy="215"/>
          </a:xfrm>
        </p:grpSpPr>
        <p:sp>
          <p:nvSpPr>
            <p:cNvPr id="134" name="Rectangle 12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35" name="Text Box 126"/>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8204</a:t>
              </a:r>
              <a:endParaRPr lang="en-US" sz="1600">
                <a:solidFill>
                  <a:schemeClr val="tx1"/>
                </a:solidFill>
              </a:endParaRPr>
            </a:p>
          </p:txBody>
        </p:sp>
      </p:grpSp>
      <p:grpSp>
        <p:nvGrpSpPr>
          <p:cNvPr id="136" name="Group 127"/>
          <p:cNvGrpSpPr>
            <a:grpSpLocks/>
          </p:cNvGrpSpPr>
          <p:nvPr/>
        </p:nvGrpSpPr>
        <p:grpSpPr bwMode="auto">
          <a:xfrm>
            <a:off x="2108214" y="5275263"/>
            <a:ext cx="1476375" cy="341312"/>
            <a:chOff x="1066" y="1509"/>
            <a:chExt cx="930" cy="215"/>
          </a:xfrm>
        </p:grpSpPr>
        <p:sp>
          <p:nvSpPr>
            <p:cNvPr id="137" name="Rectangle 128"/>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0" name="Text Box 129"/>
            <p:cNvSpPr txBox="1">
              <a:spLocks noChangeArrowheads="1"/>
            </p:cNvSpPr>
            <p:nvPr/>
          </p:nvSpPr>
          <p:spPr bwMode="auto">
            <a:xfrm>
              <a:off x="1223" y="1509"/>
              <a:ext cx="77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16396</a:t>
              </a:r>
              <a:endParaRPr lang="en-US" sz="1600">
                <a:solidFill>
                  <a:schemeClr val="tx1"/>
                </a:solidFill>
              </a:endParaRPr>
            </a:p>
          </p:txBody>
        </p:sp>
      </p:grpSp>
      <p:grpSp>
        <p:nvGrpSpPr>
          <p:cNvPr id="141" name="Group 130"/>
          <p:cNvGrpSpPr>
            <a:grpSpLocks/>
          </p:cNvGrpSpPr>
          <p:nvPr/>
        </p:nvGrpSpPr>
        <p:grpSpPr bwMode="auto">
          <a:xfrm>
            <a:off x="2108214" y="5564188"/>
            <a:ext cx="1476375" cy="341312"/>
            <a:chOff x="1066" y="1509"/>
            <a:chExt cx="930" cy="215"/>
          </a:xfrm>
        </p:grpSpPr>
        <p:sp>
          <p:nvSpPr>
            <p:cNvPr id="142" name="Rectangle 13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3" name="Text Box 132"/>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32780</a:t>
              </a:r>
              <a:endParaRPr lang="en-US" sz="1600">
                <a:solidFill>
                  <a:schemeClr val="tx1"/>
                </a:solidFill>
              </a:endParaRPr>
            </a:p>
          </p:txBody>
        </p:sp>
      </p:grpSp>
      <p:grpSp>
        <p:nvGrpSpPr>
          <p:cNvPr id="144" name="Group 133"/>
          <p:cNvGrpSpPr>
            <a:grpSpLocks/>
          </p:cNvGrpSpPr>
          <p:nvPr/>
        </p:nvGrpSpPr>
        <p:grpSpPr bwMode="auto">
          <a:xfrm>
            <a:off x="2108214" y="5853113"/>
            <a:ext cx="1476375" cy="341312"/>
            <a:chOff x="1066" y="1509"/>
            <a:chExt cx="930" cy="215"/>
          </a:xfrm>
        </p:grpSpPr>
        <p:sp>
          <p:nvSpPr>
            <p:cNvPr id="145" name="Rectangle 13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46" name="Text Box 135"/>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sz="1600" smtClean="0"/>
                <a:t>65548</a:t>
              </a:r>
              <a:endParaRPr lang="en-US" sz="1600">
                <a:solidFill>
                  <a:schemeClr val="tx1"/>
                </a:solidFill>
              </a:endParaRPr>
            </a:p>
          </p:txBody>
        </p:sp>
      </p:grpSp>
      <p:sp>
        <p:nvSpPr>
          <p:cNvPr id="147" name="AutoShape 74"/>
          <p:cNvSpPr>
            <a:spLocks noChangeArrowheads="1"/>
          </p:cNvSpPr>
          <p:nvPr/>
        </p:nvSpPr>
        <p:spPr bwMode="auto">
          <a:xfrm>
            <a:off x="595327" y="2852738"/>
            <a:ext cx="1439862" cy="360362"/>
          </a:xfrm>
          <a:prstGeom prst="wedgeRectCallout">
            <a:avLst>
              <a:gd name="adj1" fmla="val 60177"/>
              <a:gd name="adj2" fmla="val -119419"/>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0</a:t>
            </a:r>
            <a:endParaRPr lang="en-US" sz="1600">
              <a:solidFill>
                <a:schemeClr val="tx1"/>
              </a:solidFill>
            </a:endParaRPr>
          </a:p>
        </p:txBody>
      </p:sp>
      <p:sp>
        <p:nvSpPr>
          <p:cNvPr id="148" name="AutoShape 74"/>
          <p:cNvSpPr>
            <a:spLocks noChangeArrowheads="1"/>
          </p:cNvSpPr>
          <p:nvPr/>
        </p:nvSpPr>
        <p:spPr bwMode="auto">
          <a:xfrm>
            <a:off x="630221" y="5357826"/>
            <a:ext cx="1439862" cy="360362"/>
          </a:xfrm>
          <a:prstGeom prst="wedgeRectCallout">
            <a:avLst>
              <a:gd name="adj1" fmla="val 60177"/>
              <a:gd name="adj2" fmla="val 130233"/>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254</a:t>
            </a:r>
            <a:endParaRPr lang="en-US" sz="1600">
              <a:solidFill>
                <a:schemeClr val="tx1"/>
              </a:solidFill>
            </a:endParaRPr>
          </a:p>
        </p:txBody>
      </p:sp>
      <p:sp>
        <p:nvSpPr>
          <p:cNvPr id="149" name="TextBox 148"/>
          <p:cNvSpPr txBox="1"/>
          <p:nvPr/>
        </p:nvSpPr>
        <p:spPr>
          <a:xfrm>
            <a:off x="2428860" y="3857628"/>
            <a:ext cx="1130319" cy="34073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altLang="zh-CN" sz="1600" smtClean="0"/>
              <a:t>36</a:t>
            </a:r>
            <a:endParaRPr lang="zh-CN" altLang="en-US" sz="1600" smtClean="0"/>
          </a:p>
        </p:txBody>
      </p:sp>
      <p:grpSp>
        <p:nvGrpSpPr>
          <p:cNvPr id="150" name="组合 112"/>
          <p:cNvGrpSpPr/>
          <p:nvPr/>
        </p:nvGrpSpPr>
        <p:grpSpPr>
          <a:xfrm>
            <a:off x="2058981" y="4143380"/>
            <a:ext cx="1571636" cy="571505"/>
            <a:chOff x="-1857420" y="4643446"/>
            <a:chExt cx="1571636" cy="714381"/>
          </a:xfrm>
        </p:grpSpPr>
        <p:sp>
          <p:nvSpPr>
            <p:cNvPr id="151" name="流程图: 文档 150"/>
            <p:cNvSpPr/>
            <p:nvPr/>
          </p:nvSpPr>
          <p:spPr bwMode="auto">
            <a:xfrm>
              <a:off x="-1857420" y="4929199"/>
              <a:ext cx="1571636" cy="428628"/>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52" name="流程图: 文档 151"/>
            <p:cNvSpPr/>
            <p:nvPr/>
          </p:nvSpPr>
          <p:spPr bwMode="auto">
            <a:xfrm rot="10800000">
              <a:off x="-1857420" y="4643446"/>
              <a:ext cx="1571636" cy="571504"/>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
        <p:nvSpPr>
          <p:cNvPr id="153" name="TextBox 152"/>
          <p:cNvSpPr txBox="1"/>
          <p:nvPr/>
        </p:nvSpPr>
        <p:spPr>
          <a:xfrm>
            <a:off x="1714480" y="1528692"/>
            <a:ext cx="2428892" cy="400110"/>
          </a:xfrm>
          <a:prstGeom prst="rect">
            <a:avLst/>
          </a:prstGeom>
          <a:noFill/>
        </p:spPr>
        <p:txBody>
          <a:bodyPr wrap="square" rtlCol="0">
            <a:spAutoFit/>
          </a:bodyPr>
          <a:lstStyle/>
          <a:p>
            <a:r>
              <a:rPr lang="en-US" altLang="zh-CN" sz="2000" b="0" smtClean="0"/>
              <a:t>shared pool latch</a:t>
            </a:r>
            <a:endParaRPr lang="zh-CN" altLang="en-US" sz="2000" b="0"/>
          </a:p>
        </p:txBody>
      </p:sp>
      <p:sp>
        <p:nvSpPr>
          <p:cNvPr id="154" name="右箭头 153"/>
          <p:cNvSpPr/>
          <p:nvPr/>
        </p:nvSpPr>
        <p:spPr bwMode="auto">
          <a:xfrm rot="5400000">
            <a:off x="2677378" y="1616460"/>
            <a:ext cx="421013" cy="106092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Checkpoint</a:t>
            </a:r>
            <a:r>
              <a:rPr lang="zh-CN" altLang="en-US" smtClean="0"/>
              <a:t>流程</a:t>
            </a:r>
            <a:endParaRPr lang="zh-CN" altLang="en-US"/>
          </a:p>
        </p:txBody>
      </p:sp>
      <p:sp>
        <p:nvSpPr>
          <p:cNvPr id="3" name="内容占位符 2"/>
          <p:cNvSpPr>
            <a:spLocks noGrp="1"/>
          </p:cNvSpPr>
          <p:nvPr>
            <p:ph idx="1"/>
          </p:nvPr>
        </p:nvSpPr>
        <p:spPr/>
        <p:txBody>
          <a:bodyPr/>
          <a:lstStyle/>
          <a:p>
            <a:r>
              <a:rPr lang="en-US" altLang="zh-CN" smtClean="0"/>
              <a:t> </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80</a:t>
            </a:fld>
            <a:endParaRPr lang="en-US" altLang="zh-CN"/>
          </a:p>
        </p:txBody>
      </p:sp>
      <p:sp>
        <p:nvSpPr>
          <p:cNvPr id="8" name="矩形 7"/>
          <p:cNvSpPr/>
          <p:nvPr/>
        </p:nvSpPr>
        <p:spPr bwMode="auto">
          <a:xfrm>
            <a:off x="2428860" y="1714488"/>
            <a:ext cx="1928826" cy="12858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Buffer Cache</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2" name="流程图: 磁盘 11"/>
          <p:cNvSpPr/>
          <p:nvPr/>
        </p:nvSpPr>
        <p:spPr bwMode="auto">
          <a:xfrm>
            <a:off x="928662" y="4643446"/>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13" name="流程图: 磁盘 12"/>
          <p:cNvSpPr/>
          <p:nvPr/>
        </p:nvSpPr>
        <p:spPr bwMode="auto">
          <a:xfrm>
            <a:off x="1714480" y="4500570"/>
            <a:ext cx="1428760" cy="1214446"/>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14" name="形状 17"/>
          <p:cNvCxnSpPr>
            <a:stCxn id="80" idx="0"/>
            <a:endCxn id="83" idx="1"/>
          </p:cNvCxnSpPr>
          <p:nvPr/>
        </p:nvCxnSpPr>
        <p:spPr bwMode="auto">
          <a:xfrm rot="5400000" flipH="1" flipV="1">
            <a:off x="750067" y="3107529"/>
            <a:ext cx="2643206" cy="1428760"/>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18" name="矩形 17"/>
          <p:cNvSpPr/>
          <p:nvPr/>
        </p:nvSpPr>
        <p:spPr bwMode="auto">
          <a:xfrm>
            <a:off x="5715008" y="1714488"/>
            <a:ext cx="2071702" cy="13573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Log Buffer</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20" name="TextBox 19"/>
          <p:cNvSpPr txBox="1"/>
          <p:nvPr/>
        </p:nvSpPr>
        <p:spPr>
          <a:xfrm>
            <a:off x="928662" y="3211297"/>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sp>
        <p:nvSpPr>
          <p:cNvPr id="21" name="TextBox 20"/>
          <p:cNvSpPr txBox="1"/>
          <p:nvPr/>
        </p:nvSpPr>
        <p:spPr>
          <a:xfrm>
            <a:off x="5572132" y="3786190"/>
            <a:ext cx="785818" cy="369332"/>
          </a:xfrm>
          <a:prstGeom prst="rect">
            <a:avLst/>
          </a:prstGeom>
          <a:noFill/>
          <a:ln>
            <a:solidFill>
              <a:schemeClr val="tx1"/>
            </a:solidFill>
          </a:ln>
        </p:spPr>
        <p:txBody>
          <a:bodyPr wrap="square" rtlCol="0">
            <a:spAutoFit/>
          </a:bodyPr>
          <a:lstStyle/>
          <a:p>
            <a:r>
              <a:rPr lang="en-US" altLang="zh-CN" b="0" err="1" smtClean="0"/>
              <a:t>Ckpt</a:t>
            </a:r>
            <a:endParaRPr lang="en-US" altLang="zh-CN" b="0" smtClean="0"/>
          </a:p>
        </p:txBody>
      </p:sp>
      <p:sp>
        <p:nvSpPr>
          <p:cNvPr id="22" name="流程图: 磁盘 21"/>
          <p:cNvSpPr/>
          <p:nvPr/>
        </p:nvSpPr>
        <p:spPr bwMode="auto">
          <a:xfrm>
            <a:off x="7572428" y="5417122"/>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sp>
        <p:nvSpPr>
          <p:cNvPr id="23" name="TextBox 22"/>
          <p:cNvSpPr txBox="1"/>
          <p:nvPr/>
        </p:nvSpPr>
        <p:spPr>
          <a:xfrm>
            <a:off x="1357290" y="5857892"/>
            <a:ext cx="1214446" cy="369332"/>
          </a:xfrm>
          <a:prstGeom prst="rect">
            <a:avLst/>
          </a:prstGeom>
          <a:noFill/>
        </p:spPr>
        <p:txBody>
          <a:bodyPr wrap="square" rtlCol="0">
            <a:spAutoFit/>
          </a:bodyPr>
          <a:lstStyle/>
          <a:p>
            <a:r>
              <a:rPr lang="en-US" altLang="zh-CN" b="0" err="1" smtClean="0"/>
              <a:t>Datafiles</a:t>
            </a:r>
            <a:endParaRPr lang="en-US" altLang="zh-CN" b="0" smtClean="0"/>
          </a:p>
        </p:txBody>
      </p:sp>
      <p:sp>
        <p:nvSpPr>
          <p:cNvPr id="24" name="TextBox 23"/>
          <p:cNvSpPr txBox="1"/>
          <p:nvPr/>
        </p:nvSpPr>
        <p:spPr>
          <a:xfrm>
            <a:off x="7429552" y="5917188"/>
            <a:ext cx="1214446" cy="369332"/>
          </a:xfrm>
          <a:prstGeom prst="rect">
            <a:avLst/>
          </a:prstGeom>
          <a:noFill/>
        </p:spPr>
        <p:txBody>
          <a:bodyPr wrap="square" rtlCol="0">
            <a:spAutoFit/>
          </a:bodyPr>
          <a:lstStyle/>
          <a:p>
            <a:r>
              <a:rPr lang="en-US" altLang="zh-CN" b="0" smtClean="0"/>
              <a:t>Log files</a:t>
            </a:r>
          </a:p>
        </p:txBody>
      </p:sp>
      <p:sp>
        <p:nvSpPr>
          <p:cNvPr id="25" name="流程图: 磁盘 24"/>
          <p:cNvSpPr/>
          <p:nvPr/>
        </p:nvSpPr>
        <p:spPr bwMode="auto">
          <a:xfrm>
            <a:off x="7858148" y="5131370"/>
            <a:ext cx="928694" cy="571504"/>
          </a:xfrm>
          <a:prstGeom prst="flowChartMagneticDisk">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2000" b="0" smtClean="0"/>
          </a:p>
        </p:txBody>
      </p:sp>
      <p:cxnSp>
        <p:nvCxnSpPr>
          <p:cNvPr id="26" name="形状 17"/>
          <p:cNvCxnSpPr>
            <a:stCxn id="18" idx="3"/>
            <a:endCxn id="25" idx="0"/>
          </p:cNvCxnSpPr>
          <p:nvPr/>
        </p:nvCxnSpPr>
        <p:spPr bwMode="auto">
          <a:xfrm>
            <a:off x="7786710" y="2393149"/>
            <a:ext cx="535785" cy="292872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30" name="TextBox 29"/>
          <p:cNvSpPr txBox="1"/>
          <p:nvPr/>
        </p:nvSpPr>
        <p:spPr>
          <a:xfrm>
            <a:off x="7358082" y="4488428"/>
            <a:ext cx="928694" cy="369332"/>
          </a:xfrm>
          <a:prstGeom prst="rect">
            <a:avLst/>
          </a:prstGeom>
          <a:noFill/>
          <a:ln>
            <a:solidFill>
              <a:schemeClr val="tx1"/>
            </a:solidFill>
          </a:ln>
        </p:spPr>
        <p:txBody>
          <a:bodyPr wrap="square" rtlCol="0">
            <a:spAutoFit/>
          </a:bodyPr>
          <a:lstStyle/>
          <a:p>
            <a:r>
              <a:rPr lang="en-US" altLang="zh-CN" b="0" smtClean="0"/>
              <a:t>LGWR</a:t>
            </a:r>
          </a:p>
        </p:txBody>
      </p:sp>
      <p:sp>
        <p:nvSpPr>
          <p:cNvPr id="32" name="矩形 31"/>
          <p:cNvSpPr/>
          <p:nvPr/>
        </p:nvSpPr>
        <p:spPr bwMode="auto">
          <a:xfrm>
            <a:off x="4214810" y="5929330"/>
            <a:ext cx="1714512"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smtClean="0"/>
              <a:t>Control files</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33" name="形状 17"/>
          <p:cNvCxnSpPr>
            <a:stCxn id="21" idx="2"/>
            <a:endCxn id="32" idx="0"/>
          </p:cNvCxnSpPr>
          <p:nvPr/>
        </p:nvCxnSpPr>
        <p:spPr bwMode="auto">
          <a:xfrm rot="5400000">
            <a:off x="4631650" y="4595939"/>
            <a:ext cx="1773808" cy="892975"/>
          </a:xfrm>
          <a:prstGeom prst="bentConnector3">
            <a:avLst>
              <a:gd name="adj1" fmla="val 8770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36" name="形状 17"/>
          <p:cNvCxnSpPr>
            <a:stCxn id="83" idx="2"/>
            <a:endCxn id="80" idx="3"/>
          </p:cNvCxnSpPr>
          <p:nvPr/>
        </p:nvCxnSpPr>
        <p:spPr bwMode="auto">
          <a:xfrm rot="5400000">
            <a:off x="1232274" y="3268264"/>
            <a:ext cx="2536049" cy="1714512"/>
          </a:xfrm>
          <a:prstGeom prst="bentConnector2">
            <a:avLst/>
          </a:prstGeom>
          <a:solidFill>
            <a:schemeClr val="accent1"/>
          </a:solidFill>
          <a:ln w="25400" cap="flat" cmpd="sng" algn="ctr">
            <a:solidFill>
              <a:schemeClr val="tx1"/>
            </a:solidFill>
            <a:prstDash val="solid"/>
            <a:round/>
            <a:headEnd type="none" w="med" len="med"/>
            <a:tailEnd type="triangle" w="med" len="lg"/>
          </a:ln>
          <a:effectLst/>
        </p:spPr>
      </p:cxnSp>
      <p:sp>
        <p:nvSpPr>
          <p:cNvPr id="39" name="TextBox 38"/>
          <p:cNvSpPr txBox="1"/>
          <p:nvPr/>
        </p:nvSpPr>
        <p:spPr>
          <a:xfrm>
            <a:off x="3357554" y="3786190"/>
            <a:ext cx="1214446" cy="369332"/>
          </a:xfrm>
          <a:prstGeom prst="rect">
            <a:avLst/>
          </a:prstGeom>
          <a:noFill/>
          <a:ln>
            <a:solidFill>
              <a:schemeClr val="tx1"/>
            </a:solidFill>
          </a:ln>
        </p:spPr>
        <p:txBody>
          <a:bodyPr wrap="square" rtlCol="0">
            <a:spAutoFit/>
          </a:bodyPr>
          <a:lstStyle/>
          <a:p>
            <a:r>
              <a:rPr lang="en-US" altLang="zh-CN" b="0" smtClean="0"/>
              <a:t>DBWR</a:t>
            </a:r>
          </a:p>
        </p:txBody>
      </p:sp>
      <p:sp>
        <p:nvSpPr>
          <p:cNvPr id="40" name="TextBox 39"/>
          <p:cNvSpPr txBox="1"/>
          <p:nvPr/>
        </p:nvSpPr>
        <p:spPr>
          <a:xfrm>
            <a:off x="4429124" y="1857364"/>
            <a:ext cx="1214446" cy="646331"/>
          </a:xfrm>
          <a:prstGeom prst="rect">
            <a:avLst/>
          </a:prstGeom>
          <a:noFill/>
        </p:spPr>
        <p:txBody>
          <a:bodyPr wrap="square" rtlCol="0">
            <a:spAutoFit/>
          </a:bodyPr>
          <a:lstStyle/>
          <a:p>
            <a:r>
              <a:rPr lang="en-US" altLang="zh-CN" b="0" smtClean="0"/>
              <a:t>Server</a:t>
            </a:r>
          </a:p>
          <a:p>
            <a:r>
              <a:rPr lang="en-US" altLang="zh-CN" b="0" smtClean="0"/>
              <a:t>Process</a:t>
            </a:r>
          </a:p>
        </p:txBody>
      </p:sp>
      <p:cxnSp>
        <p:nvCxnSpPr>
          <p:cNvPr id="47" name="形状 17"/>
          <p:cNvCxnSpPr>
            <a:stCxn id="21" idx="2"/>
            <a:endCxn id="13" idx="4"/>
          </p:cNvCxnSpPr>
          <p:nvPr/>
        </p:nvCxnSpPr>
        <p:spPr bwMode="auto">
          <a:xfrm rot="5400000">
            <a:off x="4078006" y="3220757"/>
            <a:ext cx="952271" cy="2821801"/>
          </a:xfrm>
          <a:prstGeom prst="bentConnector2">
            <a:avLst/>
          </a:prstGeom>
          <a:solidFill>
            <a:schemeClr val="accent1"/>
          </a:solidFill>
          <a:ln w="25400" cap="flat" cmpd="sng" algn="ctr">
            <a:solidFill>
              <a:schemeClr val="tx1"/>
            </a:solidFill>
            <a:prstDash val="lgDash"/>
            <a:round/>
            <a:headEnd type="none" w="med" len="med"/>
            <a:tailEnd type="triangle" w="med" len="lg"/>
          </a:ln>
          <a:effectLst/>
        </p:spPr>
      </p:cxnSp>
      <p:sp>
        <p:nvSpPr>
          <p:cNvPr id="80" name="矩形 79"/>
          <p:cNvSpPr/>
          <p:nvPr/>
        </p:nvSpPr>
        <p:spPr bwMode="auto">
          <a:xfrm>
            <a:off x="1071538" y="5143512"/>
            <a:ext cx="571504" cy="5000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Blk</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83" name="矩形 82"/>
          <p:cNvSpPr/>
          <p:nvPr/>
        </p:nvSpPr>
        <p:spPr bwMode="auto">
          <a:xfrm>
            <a:off x="2786050" y="2143116"/>
            <a:ext cx="1143008" cy="7143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Blk</a:t>
            </a:r>
          </a:p>
          <a:p>
            <a:pPr marL="0" marR="0" indent="0" defTabSz="914400" rtl="0" eaLnBrk="1" fontAlgn="base" latinLnBrk="0" hangingPunct="1">
              <a:lnSpc>
                <a:spcPct val="100000"/>
              </a:lnSpc>
              <a:spcBef>
                <a:spcPct val="0"/>
              </a:spcBef>
              <a:spcAft>
                <a:spcPct val="0"/>
              </a:spcAft>
              <a:buClrTx/>
              <a:buSzTx/>
              <a:buFontTx/>
              <a:buNone/>
              <a:tabLst/>
            </a:pPr>
            <a:r>
              <a:rPr lang="en-US" altLang="zh-CN" sz="2000" b="0" smtClean="0"/>
              <a:t>(ckptq)</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89" name="矩形 88"/>
          <p:cNvSpPr/>
          <p:nvPr/>
        </p:nvSpPr>
        <p:spPr bwMode="auto">
          <a:xfrm>
            <a:off x="5857884" y="2357430"/>
            <a:ext cx="1785950" cy="28575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err="1" smtClean="0">
                <a:ln>
                  <a:noFill/>
                </a:ln>
                <a:solidFill>
                  <a:schemeClr val="tx1"/>
                </a:solidFill>
                <a:effectLst/>
                <a:latin typeface="Arial" charset="0"/>
                <a:ea typeface="宋体" pitchFamily="2" charset="-122"/>
              </a:rPr>
              <a:t>RBA</a:t>
            </a:r>
            <a:r>
              <a:rPr lang="en-US" altLang="zh-CN" sz="2000" b="0" err="1" smtClean="0"/>
              <a:t>:</a:t>
            </a:r>
            <a:r>
              <a:rPr kumimoji="0" lang="en-US" altLang="zh-CN" sz="2000" b="0" i="0" u="none" strike="noStrike" cap="none" normalizeH="0" baseline="0" err="1" smtClean="0">
                <a:ln>
                  <a:noFill/>
                </a:ln>
                <a:solidFill>
                  <a:schemeClr val="tx1"/>
                </a:solidFill>
                <a:effectLst/>
                <a:latin typeface="Arial" charset="0"/>
                <a:ea typeface="宋体" pitchFamily="2" charset="-122"/>
              </a:rPr>
              <a:t>Record</a:t>
            </a: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cxnSp>
        <p:nvCxnSpPr>
          <p:cNvPr id="115" name="形状 17"/>
          <p:cNvCxnSpPr>
            <a:stCxn id="83" idx="3"/>
            <a:endCxn id="89" idx="1"/>
          </p:cNvCxnSpPr>
          <p:nvPr/>
        </p:nvCxnSpPr>
        <p:spPr bwMode="auto">
          <a:xfrm>
            <a:off x="3929058" y="2500306"/>
            <a:ext cx="1928826" cy="1588"/>
          </a:xfrm>
          <a:prstGeom prst="bentConnector3">
            <a:avLst>
              <a:gd name="adj1" fmla="val 50000"/>
            </a:avLst>
          </a:prstGeom>
          <a:solidFill>
            <a:schemeClr val="accent1"/>
          </a:solidFill>
          <a:ln w="25400" cap="flat" cmpd="sng" algn="ctr">
            <a:solidFill>
              <a:schemeClr val="tx1"/>
            </a:solidFill>
            <a:prstDash val="solid"/>
            <a:round/>
            <a:headEnd type="none" w="med" len="med"/>
            <a:tailEnd type="triangle" w="med" len="lg"/>
          </a:ln>
          <a:effectLst/>
        </p:spPr>
      </p:cxnSp>
      <p:sp>
        <p:nvSpPr>
          <p:cNvPr id="34" name="TextBox 33"/>
          <p:cNvSpPr txBox="1"/>
          <p:nvPr/>
        </p:nvSpPr>
        <p:spPr>
          <a:xfrm>
            <a:off x="5929322" y="3286124"/>
            <a:ext cx="1133645" cy="369332"/>
          </a:xfrm>
          <a:prstGeom prst="rect">
            <a:avLst/>
          </a:prstGeom>
          <a:noFill/>
        </p:spPr>
        <p:txBody>
          <a:bodyPr wrap="none" rtlCol="0">
            <a:spAutoFit/>
          </a:bodyPr>
          <a:lstStyle/>
          <a:p>
            <a:r>
              <a:rPr lang="en-US" altLang="zh-CN" b="0" dirty="0" smtClean="0">
                <a:solidFill>
                  <a:srgbClr val="C00000"/>
                </a:solidFill>
              </a:rPr>
              <a:t>1ckpt </a:t>
            </a:r>
            <a:r>
              <a:rPr lang="en-US" altLang="zh-CN" b="0" dirty="0" err="1" smtClean="0">
                <a:solidFill>
                  <a:srgbClr val="C00000"/>
                </a:solidFill>
              </a:rPr>
              <a:t>rba</a:t>
            </a:r>
            <a:endParaRPr lang="zh-CN" altLang="en-US" b="0" dirty="0">
              <a:solidFill>
                <a:srgbClr val="C00000"/>
              </a:solidFill>
            </a:endParaRPr>
          </a:p>
        </p:txBody>
      </p:sp>
      <p:cxnSp>
        <p:nvCxnSpPr>
          <p:cNvPr id="35" name="形状 17"/>
          <p:cNvCxnSpPr>
            <a:endCxn id="21" idx="0"/>
          </p:cNvCxnSpPr>
          <p:nvPr/>
        </p:nvCxnSpPr>
        <p:spPr bwMode="auto">
          <a:xfrm rot="5400000">
            <a:off x="5518554" y="3161107"/>
            <a:ext cx="1071571" cy="178595"/>
          </a:xfrm>
          <a:prstGeom prst="bentConnector3">
            <a:avLst>
              <a:gd name="adj1" fmla="val 50000"/>
            </a:avLst>
          </a:prstGeom>
          <a:solidFill>
            <a:schemeClr val="accent1"/>
          </a:solidFill>
          <a:ln w="25400" cap="flat" cmpd="sng" algn="ctr">
            <a:solidFill>
              <a:srgbClr val="C00000"/>
            </a:solidFill>
            <a:prstDash val="sysDot"/>
            <a:round/>
            <a:headEnd type="none" w="med" len="med"/>
            <a:tailEnd type="triangle" w="med" len="lg"/>
          </a:ln>
          <a:effectLst/>
        </p:spPr>
      </p:cxnSp>
      <p:cxnSp>
        <p:nvCxnSpPr>
          <p:cNvPr id="42" name="形状 17"/>
          <p:cNvCxnSpPr>
            <a:stCxn id="21" idx="1"/>
            <a:endCxn id="39" idx="3"/>
          </p:cNvCxnSpPr>
          <p:nvPr/>
        </p:nvCxnSpPr>
        <p:spPr bwMode="auto">
          <a:xfrm rot="10800000">
            <a:off x="4572000" y="3970856"/>
            <a:ext cx="1000132" cy="1588"/>
          </a:xfrm>
          <a:prstGeom prst="bentConnector3">
            <a:avLst>
              <a:gd name="adj1" fmla="val 50000"/>
            </a:avLst>
          </a:prstGeom>
          <a:solidFill>
            <a:schemeClr val="accent1"/>
          </a:solidFill>
          <a:ln w="25400" cap="flat" cmpd="sng" algn="ctr">
            <a:solidFill>
              <a:srgbClr val="C00000"/>
            </a:solidFill>
            <a:prstDash val="sysDot"/>
            <a:round/>
            <a:headEnd type="none" w="med" len="med"/>
            <a:tailEnd type="triangle" w="med" len="lg"/>
          </a:ln>
          <a:effectLst/>
        </p:spPr>
      </p:cxnSp>
      <p:cxnSp>
        <p:nvCxnSpPr>
          <p:cNvPr id="43" name="形状 17"/>
          <p:cNvCxnSpPr>
            <a:stCxn id="39" idx="2"/>
            <a:endCxn id="30" idx="1"/>
          </p:cNvCxnSpPr>
          <p:nvPr/>
        </p:nvCxnSpPr>
        <p:spPr bwMode="auto">
          <a:xfrm rot="16200000" flipH="1">
            <a:off x="5402643" y="2717655"/>
            <a:ext cx="517572" cy="3393305"/>
          </a:xfrm>
          <a:prstGeom prst="bentConnector2">
            <a:avLst/>
          </a:prstGeom>
          <a:solidFill>
            <a:schemeClr val="accent1"/>
          </a:solidFill>
          <a:ln w="25400" cap="flat" cmpd="sng" algn="ctr">
            <a:solidFill>
              <a:srgbClr val="C00000"/>
            </a:solidFill>
            <a:prstDash val="sysDot"/>
            <a:round/>
            <a:headEnd type="none" w="med" len="med"/>
            <a:tailEnd type="triangle" w="med" len="lg"/>
          </a:ln>
          <a:effectLst/>
        </p:spPr>
      </p:cxnSp>
      <p:sp>
        <p:nvSpPr>
          <p:cNvPr id="57" name="TextBox 56"/>
          <p:cNvSpPr txBox="1"/>
          <p:nvPr/>
        </p:nvSpPr>
        <p:spPr>
          <a:xfrm>
            <a:off x="4473407" y="4357694"/>
            <a:ext cx="312907" cy="369332"/>
          </a:xfrm>
          <a:prstGeom prst="rect">
            <a:avLst/>
          </a:prstGeom>
          <a:noFill/>
        </p:spPr>
        <p:txBody>
          <a:bodyPr wrap="none" rtlCol="0">
            <a:spAutoFit/>
          </a:bodyPr>
          <a:lstStyle/>
          <a:p>
            <a:r>
              <a:rPr lang="en-US" altLang="zh-CN" b="0" smtClean="0">
                <a:solidFill>
                  <a:srgbClr val="C00000"/>
                </a:solidFill>
              </a:rPr>
              <a:t>3</a:t>
            </a:r>
            <a:endParaRPr lang="zh-CN" altLang="en-US" b="0" dirty="0">
              <a:solidFill>
                <a:srgbClr val="C00000"/>
              </a:solidFill>
            </a:endParaRPr>
          </a:p>
        </p:txBody>
      </p:sp>
      <p:sp>
        <p:nvSpPr>
          <p:cNvPr id="58" name="TextBox 57"/>
          <p:cNvSpPr txBox="1"/>
          <p:nvPr/>
        </p:nvSpPr>
        <p:spPr>
          <a:xfrm>
            <a:off x="5000628" y="3643314"/>
            <a:ext cx="312907" cy="369332"/>
          </a:xfrm>
          <a:prstGeom prst="rect">
            <a:avLst/>
          </a:prstGeom>
          <a:noFill/>
        </p:spPr>
        <p:txBody>
          <a:bodyPr wrap="none" rtlCol="0">
            <a:spAutoFit/>
          </a:bodyPr>
          <a:lstStyle/>
          <a:p>
            <a:r>
              <a:rPr lang="en-US" altLang="zh-CN" b="0" smtClean="0">
                <a:solidFill>
                  <a:srgbClr val="C00000"/>
                </a:solidFill>
              </a:rPr>
              <a:t>2</a:t>
            </a:r>
            <a:endParaRPr lang="zh-CN" altLang="en-US" b="0" dirty="0">
              <a:solidFill>
                <a:srgbClr val="C00000"/>
              </a:solidFill>
            </a:endParaRPr>
          </a:p>
        </p:txBody>
      </p:sp>
      <p:sp>
        <p:nvSpPr>
          <p:cNvPr id="59" name="TextBox 58"/>
          <p:cNvSpPr txBox="1"/>
          <p:nvPr/>
        </p:nvSpPr>
        <p:spPr>
          <a:xfrm>
            <a:off x="8429652" y="3643314"/>
            <a:ext cx="312907" cy="369332"/>
          </a:xfrm>
          <a:prstGeom prst="rect">
            <a:avLst/>
          </a:prstGeom>
          <a:noFill/>
        </p:spPr>
        <p:txBody>
          <a:bodyPr wrap="none" rtlCol="0">
            <a:spAutoFit/>
          </a:bodyPr>
          <a:lstStyle/>
          <a:p>
            <a:r>
              <a:rPr lang="en-US" altLang="zh-CN" b="0" smtClean="0">
                <a:solidFill>
                  <a:srgbClr val="C00000"/>
                </a:solidFill>
              </a:rPr>
              <a:t>4</a:t>
            </a:r>
            <a:endParaRPr lang="zh-CN" altLang="en-US" b="0" dirty="0">
              <a:solidFill>
                <a:srgbClr val="C00000"/>
              </a:solidFill>
            </a:endParaRPr>
          </a:p>
        </p:txBody>
      </p:sp>
      <p:sp>
        <p:nvSpPr>
          <p:cNvPr id="60" name="TextBox 59"/>
          <p:cNvSpPr txBox="1"/>
          <p:nvPr/>
        </p:nvSpPr>
        <p:spPr>
          <a:xfrm>
            <a:off x="3000364" y="3714752"/>
            <a:ext cx="312907" cy="369332"/>
          </a:xfrm>
          <a:prstGeom prst="rect">
            <a:avLst/>
          </a:prstGeom>
          <a:noFill/>
        </p:spPr>
        <p:txBody>
          <a:bodyPr wrap="none" rtlCol="0">
            <a:spAutoFit/>
          </a:bodyPr>
          <a:lstStyle/>
          <a:p>
            <a:r>
              <a:rPr lang="en-US" altLang="zh-CN" b="0" smtClean="0">
                <a:solidFill>
                  <a:srgbClr val="C00000"/>
                </a:solidFill>
              </a:rPr>
              <a:t>5</a:t>
            </a:r>
            <a:endParaRPr lang="zh-CN" altLang="en-US" b="0" dirty="0">
              <a:solidFill>
                <a:srgbClr val="C00000"/>
              </a:solidFill>
            </a:endParaRPr>
          </a:p>
        </p:txBody>
      </p:sp>
      <p:sp>
        <p:nvSpPr>
          <p:cNvPr id="70" name="TextBox 69"/>
          <p:cNvSpPr txBox="1"/>
          <p:nvPr/>
        </p:nvSpPr>
        <p:spPr>
          <a:xfrm>
            <a:off x="6072198" y="5214950"/>
            <a:ext cx="312907" cy="369332"/>
          </a:xfrm>
          <a:prstGeom prst="rect">
            <a:avLst/>
          </a:prstGeom>
          <a:noFill/>
        </p:spPr>
        <p:txBody>
          <a:bodyPr wrap="none" rtlCol="0">
            <a:spAutoFit/>
          </a:bodyPr>
          <a:lstStyle/>
          <a:p>
            <a:r>
              <a:rPr lang="en-US" altLang="zh-CN" b="0" smtClean="0">
                <a:solidFill>
                  <a:srgbClr val="C00000"/>
                </a:solidFill>
              </a:rPr>
              <a:t>6</a:t>
            </a:r>
            <a:endParaRPr lang="zh-CN" altLang="en-US" b="0" dirty="0">
              <a:solidFill>
                <a:srgbClr val="C00000"/>
              </a:solidFill>
            </a:endParaRPr>
          </a:p>
        </p:txBody>
      </p:sp>
      <p:sp>
        <p:nvSpPr>
          <p:cNvPr id="71" name="TextBox 70"/>
          <p:cNvSpPr txBox="1"/>
          <p:nvPr/>
        </p:nvSpPr>
        <p:spPr>
          <a:xfrm>
            <a:off x="4000496" y="5143512"/>
            <a:ext cx="312907" cy="369332"/>
          </a:xfrm>
          <a:prstGeom prst="rect">
            <a:avLst/>
          </a:prstGeom>
          <a:noFill/>
        </p:spPr>
        <p:txBody>
          <a:bodyPr wrap="none" rtlCol="0">
            <a:spAutoFit/>
          </a:bodyPr>
          <a:lstStyle/>
          <a:p>
            <a:r>
              <a:rPr lang="en-US" altLang="zh-CN" b="0" smtClean="0">
                <a:solidFill>
                  <a:srgbClr val="C00000"/>
                </a:solidFill>
              </a:rPr>
              <a:t>6</a:t>
            </a:r>
            <a:endParaRPr lang="zh-CN" altLang="en-US" b="0" dirty="0">
              <a:solidFill>
                <a:srgbClr val="C0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议题</a:t>
            </a:r>
            <a:endParaRPr lang="zh-CN" altLang="en-US"/>
          </a:p>
        </p:txBody>
      </p:sp>
      <p:sp>
        <p:nvSpPr>
          <p:cNvPr id="8" name="内容占位符 7"/>
          <p:cNvSpPr>
            <a:spLocks noGrp="1"/>
          </p:cNvSpPr>
          <p:nvPr>
            <p:ph idx="1"/>
          </p:nvPr>
        </p:nvSpPr>
        <p:spPr>
          <a:xfrm>
            <a:off x="428596" y="1643050"/>
            <a:ext cx="8229600" cy="4608513"/>
          </a:xfrm>
        </p:spPr>
        <p:txBody>
          <a:bodyPr/>
          <a:lstStyle/>
          <a:p>
            <a:r>
              <a:rPr lang="en-US" altLang="zh-CN" smtClean="0"/>
              <a:t>Oracle</a:t>
            </a:r>
            <a:r>
              <a:rPr lang="zh-CN" altLang="en-US" smtClean="0"/>
              <a:t> </a:t>
            </a:r>
            <a:r>
              <a:rPr lang="en-US" altLang="zh-CN" smtClean="0"/>
              <a:t>Database Server </a:t>
            </a:r>
            <a:r>
              <a:rPr lang="zh-CN" altLang="en-US" smtClean="0"/>
              <a:t>部分原理浅析</a:t>
            </a:r>
            <a:endParaRPr lang="en-US" altLang="zh-CN" smtClean="0"/>
          </a:p>
          <a:p>
            <a:pPr lvl="1"/>
            <a:r>
              <a:rPr lang="en-US" altLang="zh-CN" smtClean="0">
                <a:solidFill>
                  <a:srgbClr val="FF0000"/>
                </a:solidFill>
              </a:rPr>
              <a:t>shared pool</a:t>
            </a:r>
          </a:p>
          <a:p>
            <a:pPr lvl="2"/>
            <a:r>
              <a:rPr lang="en-US" altLang="zh-CN" smtClean="0">
                <a:solidFill>
                  <a:srgbClr val="FF0000"/>
                </a:solidFill>
              </a:rPr>
              <a:t>row cache</a:t>
            </a:r>
          </a:p>
          <a:p>
            <a:pPr lvl="2"/>
            <a:r>
              <a:rPr lang="en-US" altLang="zh-CN" smtClean="0">
                <a:solidFill>
                  <a:srgbClr val="FF0000"/>
                </a:solidFill>
              </a:rPr>
              <a:t>library cache</a:t>
            </a:r>
          </a:p>
          <a:p>
            <a:pPr lvl="1"/>
            <a:r>
              <a:rPr lang="en-US" altLang="zh-CN" smtClean="0">
                <a:solidFill>
                  <a:srgbClr val="FF0000"/>
                </a:solidFill>
              </a:rPr>
              <a:t>pga</a:t>
            </a:r>
          </a:p>
          <a:p>
            <a:pPr lvl="1"/>
            <a:r>
              <a:rPr lang="en-US" altLang="zh-CN" smtClean="0">
                <a:solidFill>
                  <a:srgbClr val="FF0000"/>
                </a:solidFill>
              </a:rPr>
              <a:t>buffer cache</a:t>
            </a:r>
          </a:p>
          <a:p>
            <a:pPr lvl="1"/>
            <a:r>
              <a:rPr lang="en-US" altLang="zh-CN" smtClean="0">
                <a:solidFill>
                  <a:srgbClr val="FF0000"/>
                </a:solidFill>
              </a:rPr>
              <a:t>redo log</a:t>
            </a:r>
          </a:p>
          <a:p>
            <a:pPr lvl="1"/>
            <a:r>
              <a:rPr lang="en-US" altLang="zh-CN" smtClean="0">
                <a:solidFill>
                  <a:srgbClr val="FF0000"/>
                </a:solidFill>
              </a:rPr>
              <a:t>checkpoint</a:t>
            </a:r>
          </a:p>
          <a:p>
            <a:pPr lvl="1"/>
            <a:r>
              <a:rPr lang="en-US" altLang="zh-CN" smtClean="0">
                <a:solidFill>
                  <a:srgbClr val="FF0000"/>
                </a:solidFill>
              </a:rPr>
              <a:t>instance recovery</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instance recovery</a:t>
            </a:r>
            <a:endParaRPr lang="zh-CN" altLang="en-US"/>
          </a:p>
        </p:txBody>
      </p:sp>
      <p:sp>
        <p:nvSpPr>
          <p:cNvPr id="3" name="内容占位符 2"/>
          <p:cNvSpPr>
            <a:spLocks noGrp="1"/>
          </p:cNvSpPr>
          <p:nvPr>
            <p:ph idx="1"/>
          </p:nvPr>
        </p:nvSpPr>
        <p:spPr/>
        <p:txBody>
          <a:bodyPr>
            <a:normAutofit/>
          </a:bodyPr>
          <a:lstStyle/>
          <a:p>
            <a:r>
              <a:rPr lang="zh-CN" altLang="en-US" smtClean="0"/>
              <a:t>实例意外终止后，再次启动都需要进行</a:t>
            </a:r>
            <a:r>
              <a:rPr lang="en-US" altLang="zh-CN" smtClean="0"/>
              <a:t>instance recovery</a:t>
            </a:r>
          </a:p>
          <a:p>
            <a:pPr lvl="1"/>
            <a:r>
              <a:rPr lang="zh-CN" altLang="en-US" smtClean="0"/>
              <a:t>机器断电</a:t>
            </a:r>
            <a:endParaRPr lang="en-US" altLang="zh-CN" smtClean="0"/>
          </a:p>
          <a:p>
            <a:pPr lvl="1"/>
            <a:r>
              <a:rPr lang="en-US" altLang="zh-CN" smtClean="0"/>
              <a:t>shutdown abort</a:t>
            </a:r>
          </a:p>
          <a:p>
            <a:pPr lvl="1"/>
            <a:r>
              <a:rPr lang="zh-CN" altLang="en-US" smtClean="0"/>
              <a:t>关键后台进程被</a:t>
            </a:r>
            <a:r>
              <a:rPr lang="en-US" altLang="zh-CN" smtClean="0"/>
              <a:t>kill</a:t>
            </a:r>
          </a:p>
          <a:p>
            <a:r>
              <a:rPr lang="zh-CN" altLang="en-US" smtClean="0"/>
              <a:t>主要分</a:t>
            </a:r>
            <a:r>
              <a:rPr lang="en-US" altLang="zh-CN" smtClean="0"/>
              <a:t>3</a:t>
            </a:r>
            <a:r>
              <a:rPr lang="zh-CN" altLang="en-US" smtClean="0"/>
              <a:t>个阶段：</a:t>
            </a:r>
            <a:endParaRPr lang="en-US" altLang="zh-CN" smtClean="0"/>
          </a:p>
          <a:p>
            <a:pPr lvl="1"/>
            <a:r>
              <a:rPr lang="zh-CN" altLang="en-US" smtClean="0"/>
              <a:t>分析阶段</a:t>
            </a:r>
            <a:endParaRPr lang="en-US" altLang="zh-CN" smtClean="0"/>
          </a:p>
          <a:p>
            <a:pPr lvl="1"/>
            <a:r>
              <a:rPr lang="en-US" altLang="zh-CN" smtClean="0"/>
              <a:t>cache recovery</a:t>
            </a:r>
            <a:r>
              <a:rPr lang="zh-CN" altLang="en-US" smtClean="0"/>
              <a:t>（</a:t>
            </a:r>
            <a:r>
              <a:rPr lang="en-US" altLang="zh-CN" smtClean="0"/>
              <a:t>roll forward</a:t>
            </a:r>
            <a:r>
              <a:rPr lang="zh-CN" altLang="en-US" smtClean="0"/>
              <a:t>）阶段</a:t>
            </a:r>
            <a:endParaRPr lang="en-US" altLang="zh-CN" smtClean="0"/>
          </a:p>
          <a:p>
            <a:pPr lvl="1"/>
            <a:r>
              <a:rPr lang="en-US" altLang="zh-CN" smtClean="0"/>
              <a:t>transaction recovery</a:t>
            </a:r>
            <a:r>
              <a:rPr lang="zh-CN" altLang="en-US" smtClean="0"/>
              <a:t>（</a:t>
            </a:r>
            <a:r>
              <a:rPr lang="en-US" altLang="zh-CN" smtClean="0"/>
              <a:t>rollback</a:t>
            </a:r>
            <a:r>
              <a:rPr lang="zh-CN" altLang="en-US" smtClean="0"/>
              <a:t>）阶段</a:t>
            </a:r>
            <a:endParaRPr lang="en-US" altLang="zh-CN"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分析阶段</a:t>
            </a:r>
            <a:endParaRPr lang="zh-CN" altLang="en-US"/>
          </a:p>
        </p:txBody>
      </p:sp>
      <p:sp>
        <p:nvSpPr>
          <p:cNvPr id="3" name="内容占位符 2"/>
          <p:cNvSpPr>
            <a:spLocks noGrp="1"/>
          </p:cNvSpPr>
          <p:nvPr>
            <p:ph idx="1"/>
          </p:nvPr>
        </p:nvSpPr>
        <p:spPr/>
        <p:txBody>
          <a:bodyPr/>
          <a:lstStyle/>
          <a:p>
            <a:r>
              <a:rPr lang="zh-CN" altLang="en-US" sz="2800" dirty="0" smtClean="0"/>
              <a:t>首先从控制文件读取最后一次</a:t>
            </a:r>
            <a:r>
              <a:rPr lang="en-US" altLang="zh-CN" sz="2800" dirty="0" err="1" smtClean="0"/>
              <a:t>ckpt</a:t>
            </a:r>
            <a:r>
              <a:rPr lang="en-US" altLang="zh-CN" sz="2800" dirty="0" smtClean="0"/>
              <a:t> </a:t>
            </a:r>
            <a:r>
              <a:rPr lang="en-US" altLang="zh-CN" sz="2800" dirty="0" err="1" smtClean="0"/>
              <a:t>rba</a:t>
            </a:r>
            <a:r>
              <a:rPr lang="en-US" altLang="zh-CN" sz="2800" dirty="0" smtClean="0"/>
              <a:t>/point</a:t>
            </a:r>
          </a:p>
          <a:p>
            <a:r>
              <a:rPr lang="zh-CN" altLang="en-US" sz="2800" dirty="0" smtClean="0"/>
              <a:t>分析</a:t>
            </a:r>
            <a:r>
              <a:rPr lang="en-US" altLang="zh-CN" sz="2800" dirty="0" smtClean="0"/>
              <a:t>log</a:t>
            </a:r>
            <a:r>
              <a:rPr lang="zh-CN" altLang="en-US" sz="2800" dirty="0" smtClean="0"/>
              <a:t>文件：</a:t>
            </a:r>
            <a:endParaRPr lang="en-US" altLang="zh-CN" sz="2800" dirty="0" smtClean="0"/>
          </a:p>
          <a:p>
            <a:pPr lvl="1"/>
            <a:r>
              <a:rPr lang="zh-CN" altLang="en-US" sz="2400" dirty="0" smtClean="0"/>
              <a:t>只分析</a:t>
            </a:r>
            <a:r>
              <a:rPr lang="en-US" altLang="zh-CN" sz="2400" dirty="0" err="1" smtClean="0"/>
              <a:t>rba</a:t>
            </a:r>
            <a:r>
              <a:rPr lang="en-US" altLang="zh-CN" sz="2400" dirty="0" smtClean="0"/>
              <a:t>&gt;</a:t>
            </a:r>
            <a:r>
              <a:rPr lang="en-US" altLang="zh-CN" sz="2400" dirty="0" err="1" smtClean="0"/>
              <a:t>ckpt</a:t>
            </a:r>
            <a:r>
              <a:rPr lang="en-US" altLang="zh-CN" sz="2400" dirty="0" smtClean="0"/>
              <a:t> </a:t>
            </a:r>
            <a:r>
              <a:rPr lang="en-US" altLang="zh-CN" sz="2400" dirty="0" err="1" smtClean="0"/>
              <a:t>rba</a:t>
            </a:r>
            <a:r>
              <a:rPr lang="zh-CN" altLang="en-US" sz="2400" dirty="0" smtClean="0"/>
              <a:t>的</a:t>
            </a:r>
            <a:r>
              <a:rPr lang="en-US" altLang="zh-CN" sz="2400" dirty="0" smtClean="0"/>
              <a:t>redo record</a:t>
            </a:r>
            <a:r>
              <a:rPr lang="zh-CN" altLang="en-US" sz="2400" dirty="0" smtClean="0"/>
              <a:t>，且需要分析</a:t>
            </a:r>
            <a:r>
              <a:rPr lang="en-US" altLang="zh-CN" sz="2400" dirty="0" smtClean="0"/>
              <a:t>2</a:t>
            </a:r>
            <a:r>
              <a:rPr lang="zh-CN" altLang="en-US" sz="2400" dirty="0" smtClean="0"/>
              <a:t>遍</a:t>
            </a:r>
            <a:endParaRPr lang="en-US" altLang="zh-CN" sz="2400" dirty="0" smtClean="0"/>
          </a:p>
          <a:p>
            <a:pPr lvl="1"/>
            <a:r>
              <a:rPr lang="zh-CN" altLang="en-US" sz="2400" dirty="0" smtClean="0"/>
              <a:t>第一次分析：</a:t>
            </a:r>
            <a:endParaRPr lang="en-US" altLang="zh-CN" sz="2400" dirty="0" smtClean="0"/>
          </a:p>
          <a:p>
            <a:pPr lvl="2"/>
            <a:r>
              <a:rPr lang="zh-CN" altLang="en-US" sz="2000" dirty="0" smtClean="0"/>
              <a:t>跳过</a:t>
            </a:r>
            <a:r>
              <a:rPr lang="en-US" altLang="zh-CN" sz="2000" dirty="0" smtClean="0"/>
              <a:t>BWR record</a:t>
            </a:r>
          </a:p>
          <a:p>
            <a:pPr lvl="3"/>
            <a:r>
              <a:rPr lang="en-US" altLang="zh-CN" sz="1800" dirty="0" smtClean="0"/>
              <a:t>LRUW-a</a:t>
            </a:r>
            <a:r>
              <a:rPr lang="zh-CN" altLang="en-US" sz="1800" dirty="0" smtClean="0"/>
              <a:t>上的脏块老化时以及</a:t>
            </a:r>
            <a:r>
              <a:rPr lang="en-US" altLang="zh-CN" sz="1800" dirty="0" err="1" smtClean="0"/>
              <a:t>ckpt</a:t>
            </a:r>
            <a:r>
              <a:rPr lang="zh-CN" altLang="en-US" sz="1800" dirty="0" smtClean="0"/>
              <a:t>时，</a:t>
            </a:r>
            <a:r>
              <a:rPr lang="en-US" altLang="zh-CN" sz="1800" dirty="0" smtClean="0"/>
              <a:t>DBWR</a:t>
            </a:r>
            <a:r>
              <a:rPr lang="zh-CN" altLang="en-US" sz="1800" dirty="0" smtClean="0"/>
              <a:t>将脏块写入</a:t>
            </a:r>
            <a:r>
              <a:rPr lang="en-US" altLang="zh-CN" sz="1800" dirty="0" smtClean="0"/>
              <a:t>DF</a:t>
            </a:r>
            <a:r>
              <a:rPr lang="zh-CN" altLang="en-US" sz="1800" dirty="0" smtClean="0"/>
              <a:t>的同时，还会将这一动作记录到</a:t>
            </a:r>
            <a:r>
              <a:rPr lang="en-US" altLang="zh-CN" sz="1800" dirty="0" smtClean="0"/>
              <a:t>Redo Log</a:t>
            </a:r>
            <a:r>
              <a:rPr lang="zh-CN" altLang="en-US" sz="1800" dirty="0" smtClean="0"/>
              <a:t>中，相关记录就叫</a:t>
            </a:r>
            <a:r>
              <a:rPr lang="en-US" altLang="zh-CN" sz="1800" dirty="0" smtClean="0"/>
              <a:t>Block Written Record</a:t>
            </a:r>
            <a:r>
              <a:rPr lang="zh-CN" altLang="en-US" sz="1800" dirty="0" smtClean="0"/>
              <a:t>（</a:t>
            </a:r>
            <a:r>
              <a:rPr lang="en-US" altLang="zh-CN" sz="1800" dirty="0" smtClean="0"/>
              <a:t>BWR</a:t>
            </a:r>
            <a:r>
              <a:rPr lang="zh-CN" altLang="en-US" sz="1800" dirty="0" smtClean="0"/>
              <a:t>）</a:t>
            </a:r>
            <a:endParaRPr lang="en-US" altLang="zh-CN" sz="1800" dirty="0" smtClean="0"/>
          </a:p>
          <a:p>
            <a:pPr lvl="2"/>
            <a:r>
              <a:rPr lang="zh-CN" altLang="en-US" sz="2000" dirty="0" smtClean="0"/>
              <a:t>分析其它没有</a:t>
            </a:r>
            <a:r>
              <a:rPr lang="en-US" altLang="zh-CN" sz="2000" dirty="0" smtClean="0"/>
              <a:t>BWR </a:t>
            </a:r>
            <a:r>
              <a:rPr lang="zh-CN" altLang="en-US" sz="2000" dirty="0" smtClean="0"/>
              <a:t>的</a:t>
            </a:r>
            <a:r>
              <a:rPr lang="en-US" altLang="zh-CN" sz="2000" dirty="0" smtClean="0"/>
              <a:t>record</a:t>
            </a:r>
            <a:r>
              <a:rPr lang="zh-CN" altLang="en-US" sz="2000" dirty="0" smtClean="0"/>
              <a:t>，形成一个</a:t>
            </a:r>
            <a:r>
              <a:rPr lang="en-US" altLang="zh-CN" sz="2000" dirty="0" smtClean="0"/>
              <a:t>recovery queue</a:t>
            </a:r>
          </a:p>
          <a:p>
            <a:pPr lvl="1"/>
            <a:r>
              <a:rPr lang="zh-CN" altLang="en-US" sz="2400" dirty="0" smtClean="0"/>
              <a:t>第二次分析：</a:t>
            </a:r>
            <a:endParaRPr lang="en-US" altLang="zh-CN" sz="2400" dirty="0" smtClean="0"/>
          </a:p>
          <a:p>
            <a:pPr lvl="2"/>
            <a:r>
              <a:rPr lang="zh-CN" altLang="en-US" sz="1800" dirty="0" smtClean="0"/>
              <a:t>对第一次分析形成的</a:t>
            </a:r>
            <a:r>
              <a:rPr lang="en-US" altLang="zh-CN" sz="1800" dirty="0" smtClean="0"/>
              <a:t>recovery queue</a:t>
            </a:r>
            <a:r>
              <a:rPr lang="zh-CN" altLang="en-US" sz="1800" dirty="0" smtClean="0"/>
              <a:t>涉及的数据块进行处理</a:t>
            </a:r>
            <a:endParaRPr lang="en-US" altLang="zh-CN" sz="1800"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cache recovery</a:t>
            </a:r>
            <a:r>
              <a:rPr lang="zh-CN" altLang="en-US" smtClean="0"/>
              <a:t>（</a:t>
            </a:r>
            <a:r>
              <a:rPr lang="en-US" altLang="zh-CN" smtClean="0"/>
              <a:t>roll forward</a:t>
            </a:r>
            <a:r>
              <a:rPr lang="zh-CN" altLang="en-US" smtClean="0"/>
              <a:t>）阶段</a:t>
            </a:r>
            <a:endParaRPr lang="zh-CN" altLang="en-US"/>
          </a:p>
        </p:txBody>
      </p:sp>
      <p:sp>
        <p:nvSpPr>
          <p:cNvPr id="3" name="内容占位符 2"/>
          <p:cNvSpPr>
            <a:spLocks noGrp="1"/>
          </p:cNvSpPr>
          <p:nvPr>
            <p:ph idx="1"/>
          </p:nvPr>
        </p:nvSpPr>
        <p:spPr/>
        <p:txBody>
          <a:bodyPr/>
          <a:lstStyle/>
          <a:p>
            <a:r>
              <a:rPr lang="zh-CN" altLang="en-US" sz="2800" dirty="0" smtClean="0"/>
              <a:t>目的：尽量将实例恢复到</a:t>
            </a:r>
            <a:r>
              <a:rPr lang="en-US" altLang="zh-CN" sz="2800" dirty="0" smtClean="0"/>
              <a:t>crash</a:t>
            </a:r>
            <a:r>
              <a:rPr lang="zh-CN" altLang="en-US" sz="2800" dirty="0" smtClean="0"/>
              <a:t>之前的状态</a:t>
            </a:r>
            <a:endParaRPr lang="en-US" altLang="zh-CN" sz="2800" dirty="0" smtClean="0"/>
          </a:p>
          <a:p>
            <a:r>
              <a:rPr lang="zh-CN" altLang="en-US" sz="2800" dirty="0" smtClean="0"/>
              <a:t>需要</a:t>
            </a:r>
            <a:r>
              <a:rPr lang="en-US" altLang="zh-CN" sz="2800" dirty="0" err="1" smtClean="0"/>
              <a:t>Datafile</a:t>
            </a:r>
            <a:r>
              <a:rPr lang="zh-CN" altLang="en-US" sz="2800" dirty="0" smtClean="0"/>
              <a:t>＋</a:t>
            </a:r>
            <a:r>
              <a:rPr lang="en-US" altLang="zh-CN" sz="2800" dirty="0" smtClean="0"/>
              <a:t>Redo log file</a:t>
            </a:r>
            <a:r>
              <a:rPr lang="zh-CN" altLang="en-US" sz="2800" dirty="0" smtClean="0"/>
              <a:t>＋</a:t>
            </a:r>
            <a:r>
              <a:rPr lang="en-US" altLang="zh-CN" sz="2800" dirty="0" smtClean="0"/>
              <a:t>Undo file</a:t>
            </a:r>
            <a:r>
              <a:rPr lang="zh-CN" altLang="en-US" sz="2800" dirty="0" smtClean="0"/>
              <a:t>共同协作来完成事务的</a:t>
            </a:r>
            <a:r>
              <a:rPr lang="en-US" altLang="zh-CN" sz="2800" dirty="0" smtClean="0"/>
              <a:t>roll forward</a:t>
            </a:r>
            <a:r>
              <a:rPr lang="zh-CN" altLang="en-US" sz="2800" dirty="0" smtClean="0"/>
              <a:t>动作</a:t>
            </a:r>
            <a:endParaRPr lang="en-US" altLang="zh-CN" sz="2800" dirty="0" smtClean="0"/>
          </a:p>
          <a:p>
            <a:pPr lvl="1"/>
            <a:r>
              <a:rPr lang="en-US" altLang="zh-CN" sz="2400" dirty="0" smtClean="0"/>
              <a:t>crash</a:t>
            </a:r>
            <a:r>
              <a:rPr lang="zh-CN" altLang="en-US" sz="2400" dirty="0" smtClean="0"/>
              <a:t>前已提交的事务：</a:t>
            </a:r>
            <a:r>
              <a:rPr lang="en-US" altLang="zh-CN" sz="2400" dirty="0" smtClean="0"/>
              <a:t>recovery</a:t>
            </a:r>
            <a:r>
              <a:rPr lang="zh-CN" altLang="en-US" sz="2400" dirty="0" smtClean="0"/>
              <a:t>后提交</a:t>
            </a:r>
            <a:endParaRPr lang="en-US" altLang="zh-CN" sz="2400" dirty="0" smtClean="0"/>
          </a:p>
          <a:p>
            <a:pPr lvl="1"/>
            <a:r>
              <a:rPr lang="en-US" altLang="zh-CN" sz="2400" dirty="0" smtClean="0"/>
              <a:t>crash</a:t>
            </a:r>
            <a:r>
              <a:rPr lang="zh-CN" altLang="en-US" sz="2400" dirty="0" smtClean="0"/>
              <a:t>未提交的事务：</a:t>
            </a:r>
            <a:r>
              <a:rPr lang="en-US" altLang="zh-CN" sz="2400" dirty="0" smtClean="0"/>
              <a:t>recovery</a:t>
            </a:r>
            <a:r>
              <a:rPr lang="zh-CN" altLang="en-US" sz="2400" dirty="0" smtClean="0"/>
              <a:t>成</a:t>
            </a:r>
            <a:r>
              <a:rPr lang="en-US" altLang="zh-CN" sz="2400" dirty="0" smtClean="0"/>
              <a:t>dead trans</a:t>
            </a:r>
            <a:r>
              <a:rPr lang="zh-CN" altLang="en-US" sz="2400" dirty="0" smtClean="0"/>
              <a:t>状态，留待下一阶段交由</a:t>
            </a:r>
            <a:r>
              <a:rPr lang="en-US" altLang="zh-CN" sz="2400" dirty="0" smtClean="0"/>
              <a:t>SMON</a:t>
            </a:r>
            <a:r>
              <a:rPr lang="zh-CN" altLang="en-US" sz="2400" dirty="0" smtClean="0"/>
              <a:t>或</a:t>
            </a:r>
            <a:r>
              <a:rPr lang="en-US" altLang="zh-CN" sz="2400" dirty="0" err="1" smtClean="0"/>
              <a:t>serv</a:t>
            </a:r>
            <a:r>
              <a:rPr lang="en-US" altLang="zh-CN" sz="2400" dirty="0" smtClean="0"/>
              <a:t> </a:t>
            </a:r>
            <a:r>
              <a:rPr lang="en-US" altLang="zh-CN" sz="2400" dirty="0" err="1" smtClean="0"/>
              <a:t>proc</a:t>
            </a:r>
            <a:r>
              <a:rPr lang="zh-CN" altLang="en-US" sz="2400" dirty="0" smtClean="0"/>
              <a:t>回滚</a:t>
            </a:r>
            <a:endParaRPr lang="en-US" altLang="zh-CN" sz="2400" dirty="0" smtClean="0"/>
          </a:p>
          <a:p>
            <a:r>
              <a:rPr lang="zh-CN" altLang="en-US" sz="2800" dirty="0" smtClean="0"/>
              <a:t>此阶段处理完成后，数据库就可以</a:t>
            </a:r>
            <a:r>
              <a:rPr lang="en-US" altLang="zh-CN" sz="2800" dirty="0" smtClean="0"/>
              <a:t>OPEN</a:t>
            </a:r>
            <a:r>
              <a:rPr lang="zh-CN" altLang="en-US" sz="2800" dirty="0" smtClean="0"/>
              <a:t>了</a:t>
            </a:r>
            <a:endParaRPr lang="en-US" altLang="zh-CN" sz="2800" dirty="0" smtClean="0"/>
          </a:p>
          <a:p>
            <a:pPr lvl="1"/>
            <a:r>
              <a:rPr lang="zh-CN" altLang="en-US" sz="2400" dirty="0" smtClean="0"/>
              <a:t>此时虽然还有一些</a:t>
            </a:r>
            <a:r>
              <a:rPr lang="en-US" altLang="zh-CN" sz="2400" dirty="0" smtClean="0"/>
              <a:t>dead trans</a:t>
            </a:r>
            <a:r>
              <a:rPr lang="zh-CN" altLang="en-US" sz="2400" dirty="0" smtClean="0"/>
              <a:t>未回滚，但用户可以发起连接了。这么</a:t>
            </a:r>
            <a:r>
              <a:rPr lang="zh-CN" altLang="en-US" sz="2400" dirty="0"/>
              <a:t>设计</a:t>
            </a:r>
            <a:r>
              <a:rPr lang="zh-CN" altLang="en-US" sz="2400" dirty="0" smtClean="0"/>
              <a:t>缩短了用户等待时间</a:t>
            </a:r>
            <a:endParaRPr lang="en-US" altLang="zh-CN" sz="2400"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trans recovery</a:t>
            </a:r>
            <a:r>
              <a:rPr lang="zh-CN" altLang="en-US" smtClean="0"/>
              <a:t>（</a:t>
            </a:r>
            <a:r>
              <a:rPr lang="en-US" altLang="zh-CN" smtClean="0"/>
              <a:t>rollback</a:t>
            </a:r>
            <a:r>
              <a:rPr lang="zh-CN" altLang="en-US" smtClean="0"/>
              <a:t>）阶段</a:t>
            </a:r>
            <a:endParaRPr lang="zh-CN" altLang="en-US"/>
          </a:p>
        </p:txBody>
      </p:sp>
      <p:sp>
        <p:nvSpPr>
          <p:cNvPr id="3" name="内容占位符 2"/>
          <p:cNvSpPr>
            <a:spLocks noGrp="1"/>
          </p:cNvSpPr>
          <p:nvPr>
            <p:ph idx="1"/>
          </p:nvPr>
        </p:nvSpPr>
        <p:spPr/>
        <p:txBody>
          <a:bodyPr/>
          <a:lstStyle/>
          <a:p>
            <a:r>
              <a:rPr lang="en-US" altLang="zh-CN" sz="2800" smtClean="0"/>
              <a:t>SMON</a:t>
            </a:r>
            <a:r>
              <a:rPr lang="zh-CN" altLang="en-US" sz="2800" smtClean="0"/>
              <a:t>扫描</a:t>
            </a:r>
            <a:r>
              <a:rPr lang="en-US" altLang="zh-CN" sz="2800" smtClean="0"/>
              <a:t>undo segment header</a:t>
            </a:r>
            <a:r>
              <a:rPr lang="zh-CN" altLang="en-US" sz="2800" smtClean="0"/>
              <a:t>，将</a:t>
            </a:r>
            <a:r>
              <a:rPr lang="en-US" altLang="zh-CN" sz="2800" smtClean="0"/>
              <a:t>crash</a:t>
            </a:r>
            <a:r>
              <a:rPr lang="zh-CN" altLang="en-US" sz="2800" smtClean="0"/>
              <a:t>前未提交的事务标记为</a:t>
            </a:r>
            <a:r>
              <a:rPr lang="en-US" altLang="zh-CN" sz="2800" smtClean="0"/>
              <a:t>dead</a:t>
            </a:r>
          </a:p>
          <a:p>
            <a:pPr lvl="1"/>
            <a:r>
              <a:rPr lang="zh-CN" altLang="en-US" sz="2400" smtClean="0"/>
              <a:t>然后逐个回滚这些事务</a:t>
            </a:r>
            <a:endParaRPr lang="en-US" altLang="zh-CN" sz="2400" smtClean="0"/>
          </a:p>
          <a:p>
            <a:pPr lvl="1"/>
            <a:r>
              <a:rPr lang="en-US" altLang="zh-CN" sz="2400" smtClean="0"/>
              <a:t>fast-start-on-demand:</a:t>
            </a:r>
            <a:r>
              <a:rPr lang="zh-CN" altLang="en-US" sz="2400" smtClean="0"/>
              <a:t>如果用户需要访问</a:t>
            </a:r>
            <a:r>
              <a:rPr lang="en-US" altLang="zh-CN" sz="2400" smtClean="0"/>
              <a:t>dead trans</a:t>
            </a:r>
            <a:r>
              <a:rPr lang="zh-CN" altLang="en-US" sz="2400" smtClean="0"/>
              <a:t>动过的数据块，</a:t>
            </a:r>
            <a:r>
              <a:rPr lang="en-US" altLang="zh-CN" sz="2400" smtClean="0"/>
              <a:t>Oracle</a:t>
            </a:r>
            <a:r>
              <a:rPr lang="zh-CN" altLang="en-US" sz="2400" smtClean="0"/>
              <a:t>可以部分回滚该事务，</a:t>
            </a:r>
            <a:endParaRPr lang="en-US" altLang="zh-CN" sz="2400" smtClean="0"/>
          </a:p>
          <a:p>
            <a:pPr lvl="2"/>
            <a:r>
              <a:rPr lang="zh-CN" altLang="en-US" sz="2000" smtClean="0"/>
              <a:t>即先只回滚用户需要访问的那些数据块，而无需将整个</a:t>
            </a:r>
            <a:r>
              <a:rPr lang="en-US" altLang="zh-CN" sz="2000" smtClean="0"/>
              <a:t>dead trans</a:t>
            </a:r>
            <a:r>
              <a:rPr lang="zh-CN" altLang="en-US" sz="2000" smtClean="0"/>
              <a:t>回滚后才允许用户事务继续进行</a:t>
            </a:r>
            <a:endParaRPr lang="en-US" altLang="zh-CN" sz="2000" smtClean="0"/>
          </a:p>
          <a:p>
            <a:pPr lvl="1"/>
            <a:r>
              <a:rPr lang="en-US" altLang="zh-CN" sz="2400" smtClean="0"/>
              <a:t>fast-start parallel:SMON</a:t>
            </a:r>
            <a:r>
              <a:rPr lang="zh-CN" altLang="en-US" sz="2400" smtClean="0"/>
              <a:t>自动判断是否需要启动</a:t>
            </a:r>
            <a:r>
              <a:rPr lang="en-US" altLang="zh-CN" sz="2400" smtClean="0"/>
              <a:t>px server</a:t>
            </a:r>
            <a:r>
              <a:rPr lang="zh-CN" altLang="en-US" sz="2400" smtClean="0"/>
              <a:t>来并行回滚某一</a:t>
            </a:r>
            <a:r>
              <a:rPr lang="en-US" altLang="zh-CN" sz="2400" smtClean="0"/>
              <a:t>dead trans</a:t>
            </a:r>
          </a:p>
          <a:p>
            <a:r>
              <a:rPr lang="zh-CN" altLang="en-US" sz="2800" smtClean="0"/>
              <a:t>此阶段无需读取</a:t>
            </a:r>
            <a:r>
              <a:rPr lang="en-US" altLang="zh-CN" sz="2800" smtClean="0"/>
              <a:t>redo log</a:t>
            </a:r>
            <a:r>
              <a:rPr lang="zh-CN" altLang="en-US" sz="2800" smtClean="0"/>
              <a:t>文件</a:t>
            </a:r>
            <a:endParaRPr lang="en-US" altLang="zh-CN" sz="280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instance recovery</a:t>
            </a:r>
            <a:endParaRPr lang="zh-CN" altLang="en-US"/>
          </a:p>
        </p:txBody>
      </p:sp>
      <p:sp>
        <p:nvSpPr>
          <p:cNvPr id="3" name="内容占位符 2"/>
          <p:cNvSpPr>
            <a:spLocks noGrp="1"/>
          </p:cNvSpPr>
          <p:nvPr>
            <p:ph idx="1"/>
          </p:nvPr>
        </p:nvSpPr>
        <p:spPr/>
        <p:txBody>
          <a:bodyPr/>
          <a:lstStyle/>
          <a:p>
            <a:pPr>
              <a:buNone/>
            </a:pPr>
            <a:r>
              <a:rPr lang="en-US" altLang="zh-CN" smtClean="0"/>
              <a:t> </a:t>
            </a:r>
            <a:endParaRPr lang="zh-CN" altLang="en-US"/>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86</a:t>
            </a:fld>
            <a:endParaRPr lang="en-US" altLang="zh-CN"/>
          </a:p>
        </p:txBody>
      </p:sp>
      <p:cxnSp>
        <p:nvCxnSpPr>
          <p:cNvPr id="8" name="直接箭头连接符 7"/>
          <p:cNvCxnSpPr/>
          <p:nvPr/>
        </p:nvCxnSpPr>
        <p:spPr bwMode="auto">
          <a:xfrm rot="5400000">
            <a:off x="3536149" y="4094725"/>
            <a:ext cx="4214842" cy="1588"/>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0" name="直接连接符 9"/>
          <p:cNvCxnSpPr/>
          <p:nvPr/>
        </p:nvCxnSpPr>
        <p:spPr bwMode="auto">
          <a:xfrm>
            <a:off x="5357818" y="6202940"/>
            <a:ext cx="64294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5429256" y="2333940"/>
            <a:ext cx="571504"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5357818" y="4619956"/>
            <a:ext cx="642942"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6000760" y="2118832"/>
            <a:ext cx="2286016" cy="646331"/>
          </a:xfrm>
          <a:prstGeom prst="rect">
            <a:avLst/>
          </a:prstGeom>
          <a:noFill/>
        </p:spPr>
        <p:txBody>
          <a:bodyPr wrap="square" rtlCol="0">
            <a:spAutoFit/>
          </a:bodyPr>
          <a:lstStyle/>
          <a:p>
            <a:pPr algn="l"/>
            <a:r>
              <a:rPr lang="en-US" altLang="zh-CN" b="0" smtClean="0"/>
              <a:t>A </a:t>
            </a:r>
            <a:r>
              <a:rPr lang="zh-CN" altLang="en-US" b="0" smtClean="0"/>
              <a:t>崩溃时活动的事务的最早的日志记录</a:t>
            </a:r>
            <a:endParaRPr lang="zh-CN" altLang="en-US" b="0"/>
          </a:p>
        </p:txBody>
      </p:sp>
      <p:sp>
        <p:nvSpPr>
          <p:cNvPr id="21" name="TextBox 20"/>
          <p:cNvSpPr txBox="1"/>
          <p:nvPr/>
        </p:nvSpPr>
        <p:spPr>
          <a:xfrm>
            <a:off x="6000760" y="4404848"/>
            <a:ext cx="2286016" cy="369332"/>
          </a:xfrm>
          <a:prstGeom prst="rect">
            <a:avLst/>
          </a:prstGeom>
          <a:noFill/>
        </p:spPr>
        <p:txBody>
          <a:bodyPr wrap="square" rtlCol="0">
            <a:spAutoFit/>
          </a:bodyPr>
          <a:lstStyle/>
          <a:p>
            <a:pPr algn="l"/>
            <a:r>
              <a:rPr lang="en-US" altLang="zh-CN" b="0" smtClean="0"/>
              <a:t>C </a:t>
            </a:r>
            <a:r>
              <a:rPr lang="zh-CN" altLang="en-US" b="0" smtClean="0"/>
              <a:t>最近的</a:t>
            </a:r>
            <a:r>
              <a:rPr lang="en-US" altLang="zh-CN" b="0" err="1" smtClean="0"/>
              <a:t>ckpt</a:t>
            </a:r>
            <a:endParaRPr lang="zh-CN" altLang="en-US" b="0"/>
          </a:p>
        </p:txBody>
      </p:sp>
      <p:sp>
        <p:nvSpPr>
          <p:cNvPr id="22" name="TextBox 21"/>
          <p:cNvSpPr txBox="1"/>
          <p:nvPr/>
        </p:nvSpPr>
        <p:spPr>
          <a:xfrm>
            <a:off x="6000760" y="5988626"/>
            <a:ext cx="2286016" cy="369332"/>
          </a:xfrm>
          <a:prstGeom prst="rect">
            <a:avLst/>
          </a:prstGeom>
          <a:noFill/>
        </p:spPr>
        <p:txBody>
          <a:bodyPr wrap="square" rtlCol="0">
            <a:spAutoFit/>
          </a:bodyPr>
          <a:lstStyle/>
          <a:p>
            <a:pPr algn="l"/>
            <a:r>
              <a:rPr lang="en-US" altLang="zh-CN" b="0" smtClean="0"/>
              <a:t>D </a:t>
            </a:r>
            <a:r>
              <a:rPr lang="zh-CN" altLang="en-US" b="0" smtClean="0"/>
              <a:t>崩溃</a:t>
            </a:r>
            <a:endParaRPr lang="zh-CN" altLang="en-US" b="0"/>
          </a:p>
        </p:txBody>
      </p:sp>
      <p:sp>
        <p:nvSpPr>
          <p:cNvPr id="23" name="下箭头 22"/>
          <p:cNvSpPr/>
          <p:nvPr/>
        </p:nvSpPr>
        <p:spPr bwMode="auto">
          <a:xfrm>
            <a:off x="4000496" y="4631304"/>
            <a:ext cx="285752" cy="157163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25" name="下箭头 24"/>
          <p:cNvSpPr/>
          <p:nvPr/>
        </p:nvSpPr>
        <p:spPr bwMode="auto">
          <a:xfrm>
            <a:off x="2786050" y="4643446"/>
            <a:ext cx="285752" cy="155949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28" name="下箭头 27"/>
          <p:cNvSpPr/>
          <p:nvPr/>
        </p:nvSpPr>
        <p:spPr bwMode="auto">
          <a:xfrm>
            <a:off x="1571604" y="2345288"/>
            <a:ext cx="285752" cy="3857652"/>
          </a:xfrm>
          <a:prstGeom prst="downArrow">
            <a:avLst/>
          </a:prstGeom>
          <a:solidFill>
            <a:schemeClr val="accent1"/>
          </a:solidFill>
          <a:ln w="9525" cap="flat" cmpd="sng" algn="ctr">
            <a:solidFill>
              <a:schemeClr val="tx1"/>
            </a:solidFill>
            <a:prstDash val="lgDash"/>
            <a:round/>
            <a:headEnd type="none" w="med" len="med"/>
            <a:tailEnd type="none" w="med" len="med"/>
          </a:ln>
          <a:effectLst/>
          <a:scene3d>
            <a:camera prst="orthographicFront">
              <a:rot lat="0" lon="0" rev="10800000"/>
            </a:camera>
            <a:lightRig rig="threePt" dir="t"/>
          </a:scene3d>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35" name="TextBox 34"/>
          <p:cNvSpPr txBox="1"/>
          <p:nvPr/>
        </p:nvSpPr>
        <p:spPr>
          <a:xfrm>
            <a:off x="3500430" y="4261972"/>
            <a:ext cx="1214446" cy="369332"/>
          </a:xfrm>
          <a:prstGeom prst="rect">
            <a:avLst/>
          </a:prstGeom>
          <a:noFill/>
        </p:spPr>
        <p:txBody>
          <a:bodyPr wrap="square" rtlCol="0">
            <a:spAutoFit/>
          </a:bodyPr>
          <a:lstStyle/>
          <a:p>
            <a:r>
              <a:rPr lang="en-US" altLang="zh-CN" b="0" smtClean="0"/>
              <a:t>1 analysis</a:t>
            </a:r>
            <a:endParaRPr lang="zh-CN" altLang="en-US" b="0"/>
          </a:p>
        </p:txBody>
      </p:sp>
      <p:sp>
        <p:nvSpPr>
          <p:cNvPr id="36" name="TextBox 35"/>
          <p:cNvSpPr txBox="1"/>
          <p:nvPr/>
        </p:nvSpPr>
        <p:spPr>
          <a:xfrm>
            <a:off x="2285984" y="4286256"/>
            <a:ext cx="1214446" cy="369332"/>
          </a:xfrm>
          <a:prstGeom prst="rect">
            <a:avLst/>
          </a:prstGeom>
          <a:noFill/>
        </p:spPr>
        <p:txBody>
          <a:bodyPr wrap="square" rtlCol="0">
            <a:spAutoFit/>
          </a:bodyPr>
          <a:lstStyle/>
          <a:p>
            <a:r>
              <a:rPr lang="en-US" altLang="zh-CN" b="0" smtClean="0"/>
              <a:t>2 redo</a:t>
            </a:r>
            <a:endParaRPr lang="zh-CN" altLang="en-US" b="0"/>
          </a:p>
        </p:txBody>
      </p:sp>
      <p:sp>
        <p:nvSpPr>
          <p:cNvPr id="37" name="TextBox 36"/>
          <p:cNvSpPr txBox="1"/>
          <p:nvPr/>
        </p:nvSpPr>
        <p:spPr>
          <a:xfrm>
            <a:off x="1071538" y="1975956"/>
            <a:ext cx="1214446" cy="369332"/>
          </a:xfrm>
          <a:prstGeom prst="rect">
            <a:avLst/>
          </a:prstGeom>
          <a:noFill/>
        </p:spPr>
        <p:txBody>
          <a:bodyPr wrap="square" rtlCol="0">
            <a:spAutoFit/>
          </a:bodyPr>
          <a:lstStyle/>
          <a:p>
            <a:r>
              <a:rPr lang="en-US" altLang="zh-CN" b="0" smtClean="0"/>
              <a:t>3 undo</a:t>
            </a:r>
            <a:endParaRPr lang="zh-CN" altLang="en-US" b="0"/>
          </a:p>
        </p:txBody>
      </p:sp>
      <p:cxnSp>
        <p:nvCxnSpPr>
          <p:cNvPr id="38" name="直接箭头连接符 37"/>
          <p:cNvCxnSpPr/>
          <p:nvPr/>
        </p:nvCxnSpPr>
        <p:spPr bwMode="auto">
          <a:xfrm>
            <a:off x="1285852" y="2345288"/>
            <a:ext cx="4143404" cy="1588"/>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46" name="直接箭头连接符 45"/>
          <p:cNvCxnSpPr/>
          <p:nvPr/>
        </p:nvCxnSpPr>
        <p:spPr bwMode="auto">
          <a:xfrm flipV="1">
            <a:off x="2786050" y="4632892"/>
            <a:ext cx="2571768" cy="10554"/>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48" name="直接箭头连接符 47"/>
          <p:cNvCxnSpPr/>
          <p:nvPr/>
        </p:nvCxnSpPr>
        <p:spPr bwMode="auto">
          <a:xfrm>
            <a:off x="1357290" y="6202940"/>
            <a:ext cx="4071966" cy="1588"/>
          </a:xfrm>
          <a:prstGeom prst="straightConnector1">
            <a:avLst/>
          </a:prstGeom>
          <a:solidFill>
            <a:schemeClr val="accent1"/>
          </a:solidFill>
          <a:ln w="9525" cap="flat" cmpd="sng" algn="ctr">
            <a:solidFill>
              <a:schemeClr val="tx1"/>
            </a:solidFill>
            <a:prstDash val="dash"/>
            <a:round/>
            <a:headEnd type="none" w="med" len="med"/>
            <a:tailEnd type="none"/>
          </a:ln>
          <a:effectLst/>
        </p:spPr>
      </p:cxnSp>
      <p:sp>
        <p:nvSpPr>
          <p:cNvPr id="50" name="TextBox 49"/>
          <p:cNvSpPr txBox="1"/>
          <p:nvPr/>
        </p:nvSpPr>
        <p:spPr>
          <a:xfrm>
            <a:off x="5072066" y="1630908"/>
            <a:ext cx="1214446" cy="369332"/>
          </a:xfrm>
          <a:prstGeom prst="rect">
            <a:avLst/>
          </a:prstGeom>
          <a:noFill/>
        </p:spPr>
        <p:txBody>
          <a:bodyPr wrap="square" rtlCol="0">
            <a:spAutoFit/>
          </a:bodyPr>
          <a:lstStyle/>
          <a:p>
            <a:r>
              <a:rPr lang="en-US" altLang="zh-CN" b="0" smtClean="0"/>
              <a:t>LOG</a:t>
            </a:r>
            <a:endParaRPr lang="zh-CN" altLang="en-US" b="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参考资料</a:t>
            </a:r>
            <a:endParaRPr lang="zh-CN" altLang="en-US"/>
          </a:p>
        </p:txBody>
      </p:sp>
      <p:sp>
        <p:nvSpPr>
          <p:cNvPr id="3" name="内容占位符 2"/>
          <p:cNvSpPr>
            <a:spLocks noGrp="1"/>
          </p:cNvSpPr>
          <p:nvPr>
            <p:ph idx="1"/>
          </p:nvPr>
        </p:nvSpPr>
        <p:spPr/>
        <p:txBody>
          <a:bodyPr/>
          <a:lstStyle/>
          <a:p>
            <a:r>
              <a:rPr lang="en-US" altLang="zh-CN" sz="2000" dirty="0" smtClean="0"/>
              <a:t>《</a:t>
            </a:r>
            <a:r>
              <a:rPr lang="en-US" sz="2000" dirty="0" smtClean="0"/>
              <a:t>SGA Internals</a:t>
            </a:r>
            <a:r>
              <a:rPr lang="en-US" altLang="zh-CN" sz="2000" dirty="0" smtClean="0"/>
              <a:t>》--</a:t>
            </a:r>
            <a:r>
              <a:rPr lang="en-US" sz="2000" dirty="0" smtClean="0"/>
              <a:t>Julian Dyke</a:t>
            </a:r>
          </a:p>
          <a:p>
            <a:r>
              <a:rPr lang="en-US" altLang="zh-CN" sz="2000" dirty="0" smtClean="0"/>
              <a:t>《</a:t>
            </a:r>
            <a:r>
              <a:rPr lang="en-US" sz="2000" dirty="0" smtClean="0"/>
              <a:t>buffer cache</a:t>
            </a:r>
            <a:r>
              <a:rPr lang="zh-CN" altLang="en-US" sz="2000" dirty="0" smtClean="0"/>
              <a:t>深度分析</a:t>
            </a:r>
            <a:r>
              <a:rPr lang="en-US" altLang="zh-CN" sz="2000" dirty="0" smtClean="0"/>
              <a:t>》--</a:t>
            </a:r>
            <a:r>
              <a:rPr lang="en-US" altLang="zh-CN" sz="2000" dirty="0" err="1" smtClean="0"/>
              <a:t>itpub,hanson</a:t>
            </a:r>
            <a:endParaRPr lang="en-US" altLang="zh-CN" sz="2000" dirty="0" smtClean="0"/>
          </a:p>
          <a:p>
            <a:r>
              <a:rPr lang="en-US" altLang="zh-CN" sz="2000" dirty="0" smtClean="0"/>
              <a:t>《</a:t>
            </a:r>
            <a:r>
              <a:rPr lang="zh-CN" altLang="en-US" sz="2000" b="1" dirty="0" smtClean="0"/>
              <a:t> </a:t>
            </a:r>
            <a:r>
              <a:rPr lang="en-US" altLang="zh-CN" sz="2000" dirty="0" smtClean="0"/>
              <a:t>log buffer</a:t>
            </a:r>
            <a:r>
              <a:rPr lang="zh-CN" altLang="en-US" sz="2000" dirty="0" smtClean="0"/>
              <a:t>及日志管理深入分析及性能调整</a:t>
            </a:r>
            <a:r>
              <a:rPr lang="en-US" altLang="zh-CN" sz="2000" dirty="0" smtClean="0"/>
              <a:t>》--it168,hanson</a:t>
            </a:r>
          </a:p>
          <a:p>
            <a:r>
              <a:rPr lang="en-US" altLang="zh-CN" sz="2000" dirty="0" smtClean="0"/>
              <a:t>《</a:t>
            </a:r>
            <a:r>
              <a:rPr lang="en-US" altLang="zh-CN" sz="2000" dirty="0" err="1" smtClean="0"/>
              <a:t>Checkpointing</a:t>
            </a:r>
            <a:r>
              <a:rPr lang="en-US" altLang="zh-CN" sz="2000" dirty="0" smtClean="0"/>
              <a:t> in Oracle》 --Ashok Joshi</a:t>
            </a:r>
          </a:p>
          <a:p>
            <a:r>
              <a:rPr lang="en-US" altLang="zh-CN" sz="2000" dirty="0" smtClean="0"/>
              <a:t>《</a:t>
            </a:r>
            <a:r>
              <a:rPr lang="zh-CN" altLang="en-US" sz="2000" b="1" dirty="0" smtClean="0"/>
              <a:t> </a:t>
            </a:r>
            <a:r>
              <a:rPr lang="en-US" altLang="zh-CN" sz="2000" dirty="0" smtClean="0"/>
              <a:t>Automatic Fault Recovery》--</a:t>
            </a:r>
            <a:r>
              <a:rPr lang="en-US" altLang="zh-CN" sz="2000" dirty="0"/>
              <a:t>Oracle , from internet</a:t>
            </a:r>
            <a:endParaRPr lang="en-US" altLang="zh-CN" sz="2000" dirty="0" smtClean="0"/>
          </a:p>
          <a:p>
            <a:r>
              <a:rPr lang="en-US" altLang="zh-CN" sz="2000" dirty="0" smtClean="0"/>
              <a:t>《SQL Memory Management in Oracle9i》 --</a:t>
            </a:r>
            <a:r>
              <a:rPr lang="en-US" altLang="zh-CN" sz="2000" dirty="0"/>
              <a:t>Oracle , from </a:t>
            </a:r>
            <a:r>
              <a:rPr lang="en-US" altLang="zh-CN" sz="2000" dirty="0" smtClean="0"/>
              <a:t>internet</a:t>
            </a:r>
          </a:p>
          <a:p>
            <a:r>
              <a:rPr lang="en-US" altLang="zh-CN" sz="2000" dirty="0" smtClean="0"/>
              <a:t>…</a:t>
            </a:r>
            <a:endParaRPr lang="en-US" altLang="zh-CN" sz="2000" dirty="0" smtClean="0"/>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Q&amp;A</a:t>
            </a:r>
            <a:endParaRPr lang="zh-CN" altLang="en-US"/>
          </a:p>
        </p:txBody>
      </p:sp>
      <p:sp>
        <p:nvSpPr>
          <p:cNvPr id="24" name="内容占位符 23"/>
          <p:cNvSpPr>
            <a:spLocks noGrp="1"/>
          </p:cNvSpPr>
          <p:nvPr>
            <p:ph idx="1"/>
          </p:nvPr>
        </p:nvSpPr>
        <p:spPr/>
        <p:txBody>
          <a:bodyPr anchor="ctr" anchorCtr="1"/>
          <a:lstStyle/>
          <a:p>
            <a:pPr algn="ctr">
              <a:buNone/>
            </a:pPr>
            <a:r>
              <a:rPr lang="en-US" altLang="zh-CN" sz="6600" smtClean="0"/>
              <a:t>Q&amp;A</a:t>
            </a:r>
          </a:p>
        </p:txBody>
      </p:sp>
      <p:sp>
        <p:nvSpPr>
          <p:cNvPr id="4" name="日期占位符 3"/>
          <p:cNvSpPr>
            <a:spLocks noGrp="1"/>
          </p:cNvSpPr>
          <p:nvPr>
            <p:ph type="dt" sz="half" idx="10"/>
          </p:nvPr>
        </p:nvSpPr>
        <p:spPr>
          <a:xfrm>
            <a:off x="0" y="6400800"/>
            <a:ext cx="2133600" cy="268288"/>
          </a:xfrm>
          <a:prstGeom prst="rect">
            <a:avLst/>
          </a:prstGeom>
        </p:spPr>
        <p:txBody>
          <a:bodyPr/>
          <a:lstStyle/>
          <a:p>
            <a:endParaRPr lang="en-US" altLang="zh-CN" dirty="0"/>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88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free list</a:t>
            </a:r>
            <a:endParaRPr lang="zh-CN" altLang="en-US"/>
          </a:p>
        </p:txBody>
      </p:sp>
      <p:sp>
        <p:nvSpPr>
          <p:cNvPr id="3" name="内容占位符 2"/>
          <p:cNvSpPr>
            <a:spLocks noGrp="1"/>
          </p:cNvSpPr>
          <p:nvPr>
            <p:ph idx="1"/>
          </p:nvPr>
        </p:nvSpPr>
        <p:spPr/>
        <p:txBody>
          <a:bodyPr/>
          <a:lstStyle/>
          <a:p>
            <a:pPr>
              <a:buNone/>
            </a:pPr>
            <a:r>
              <a:rPr lang="en-US" altLang="zh-CN" smtClean="0"/>
              <a:t> </a:t>
            </a:r>
          </a:p>
        </p:txBody>
      </p:sp>
      <p:sp>
        <p:nvSpPr>
          <p:cNvPr id="5" name="灯片编号占位符 4"/>
          <p:cNvSpPr>
            <a:spLocks noGrp="1"/>
          </p:cNvSpPr>
          <p:nvPr>
            <p:ph type="sldNum" sz="quarter" idx="12"/>
          </p:nvPr>
        </p:nvSpPr>
        <p:spPr>
          <a:xfrm>
            <a:off x="7010400" y="6400800"/>
            <a:ext cx="2133600" cy="268288"/>
          </a:xfrm>
          <a:prstGeom prst="rect">
            <a:avLst/>
          </a:prstGeom>
        </p:spPr>
        <p:txBody>
          <a:bodyPr/>
          <a:lstStyle/>
          <a:p>
            <a:fld id="{62F89BA8-FAC5-4552-A416-F22196287025}" type="slidenum">
              <a:rPr lang="en-US" altLang="zh-CN" smtClean="0"/>
              <a:pPr/>
              <a:t>9</a:t>
            </a:fld>
            <a:endParaRPr lang="en-US" altLang="zh-CN"/>
          </a:p>
        </p:txBody>
      </p:sp>
      <p:grpSp>
        <p:nvGrpSpPr>
          <p:cNvPr id="6" name="组合 109"/>
          <p:cNvGrpSpPr/>
          <p:nvPr/>
        </p:nvGrpSpPr>
        <p:grpSpPr>
          <a:xfrm>
            <a:off x="3548077" y="2411409"/>
            <a:ext cx="3816350" cy="517525"/>
            <a:chOff x="3132138" y="2997200"/>
            <a:chExt cx="3816350" cy="517525"/>
          </a:xfrm>
        </p:grpSpPr>
        <p:grpSp>
          <p:nvGrpSpPr>
            <p:cNvPr id="7" name="Group 79"/>
            <p:cNvGrpSpPr>
              <a:grpSpLocks/>
            </p:cNvGrpSpPr>
            <p:nvPr/>
          </p:nvGrpSpPr>
          <p:grpSpPr bwMode="auto">
            <a:xfrm>
              <a:off x="3708400" y="3009900"/>
              <a:ext cx="792163" cy="504825"/>
              <a:chOff x="2336" y="2077"/>
              <a:chExt cx="499" cy="318"/>
            </a:xfrm>
          </p:grpSpPr>
          <p:sp>
            <p:nvSpPr>
              <p:cNvPr id="14" name="Rectangle 39"/>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5" name="Line 40"/>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0" name="Group 80"/>
            <p:cNvGrpSpPr>
              <a:grpSpLocks/>
            </p:cNvGrpSpPr>
            <p:nvPr/>
          </p:nvGrpSpPr>
          <p:grpSpPr bwMode="auto">
            <a:xfrm>
              <a:off x="4932363" y="2997200"/>
              <a:ext cx="792162" cy="504825"/>
              <a:chOff x="2336" y="2077"/>
              <a:chExt cx="499" cy="318"/>
            </a:xfrm>
          </p:grpSpPr>
          <p:sp>
            <p:nvSpPr>
              <p:cNvPr id="18" name="Rectangle 81"/>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19" name="Line 82"/>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grpSp>
          <p:nvGrpSpPr>
            <p:cNvPr id="11" name="Group 84"/>
            <p:cNvGrpSpPr>
              <a:grpSpLocks/>
            </p:cNvGrpSpPr>
            <p:nvPr/>
          </p:nvGrpSpPr>
          <p:grpSpPr bwMode="auto">
            <a:xfrm>
              <a:off x="6156325" y="2997200"/>
              <a:ext cx="792163" cy="504825"/>
              <a:chOff x="2336" y="2077"/>
              <a:chExt cx="499" cy="318"/>
            </a:xfrm>
          </p:grpSpPr>
          <p:sp>
            <p:nvSpPr>
              <p:cNvPr id="22" name="Rectangle 85"/>
              <p:cNvSpPr>
                <a:spLocks noChangeArrowheads="1"/>
              </p:cNvSpPr>
              <p:nvPr/>
            </p:nvSpPr>
            <p:spPr bwMode="auto">
              <a:xfrm>
                <a:off x="2336" y="2077"/>
                <a:ext cx="499" cy="318"/>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3" name="Line 86"/>
              <p:cNvSpPr>
                <a:spLocks noChangeShapeType="1"/>
              </p:cNvSpPr>
              <p:nvPr/>
            </p:nvSpPr>
            <p:spPr bwMode="auto">
              <a:xfrm>
                <a:off x="2336" y="2160"/>
                <a:ext cx="499" cy="0"/>
              </a:xfrm>
              <a:prstGeom prst="line">
                <a:avLst/>
              </a:prstGeom>
              <a:noFill/>
              <a:ln w="12700">
                <a:solidFill>
                  <a:schemeClr val="tx1"/>
                </a:solidFill>
                <a:round/>
                <a:headEnd/>
                <a:tailEnd/>
              </a:ln>
              <a:effectLst/>
            </p:spPr>
            <p:txBody>
              <a:bodyPr lIns="90000" tIns="46800" rIns="90000" bIns="46800">
                <a:spAutoFit/>
              </a:bodyPr>
              <a:lstStyle/>
              <a:p>
                <a:endParaRPr lang="zh-CN" altLang="en-US"/>
              </a:p>
            </p:txBody>
          </p:sp>
        </p:grpSp>
        <p:sp>
          <p:nvSpPr>
            <p:cNvPr id="89" name="Line 159"/>
            <p:cNvSpPr>
              <a:spLocks noChangeShapeType="1"/>
            </p:cNvSpPr>
            <p:nvPr/>
          </p:nvSpPr>
          <p:spPr bwMode="auto">
            <a:xfrm>
              <a:off x="3132138" y="3068638"/>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0" name="Line 160"/>
            <p:cNvSpPr>
              <a:spLocks noChangeShapeType="1"/>
            </p:cNvSpPr>
            <p:nvPr/>
          </p:nvSpPr>
          <p:spPr bwMode="auto">
            <a:xfrm>
              <a:off x="4500563"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1" name="Line 161"/>
            <p:cNvSpPr>
              <a:spLocks noChangeShapeType="1"/>
            </p:cNvSpPr>
            <p:nvPr/>
          </p:nvSpPr>
          <p:spPr bwMode="auto">
            <a:xfrm>
              <a:off x="5724525" y="306863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0" name="Line 170"/>
            <p:cNvSpPr>
              <a:spLocks noChangeShapeType="1"/>
            </p:cNvSpPr>
            <p:nvPr/>
          </p:nvSpPr>
          <p:spPr bwMode="auto">
            <a:xfrm flipH="1">
              <a:off x="3132138" y="3213100"/>
              <a:ext cx="576262"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1" name="Line 171"/>
            <p:cNvSpPr>
              <a:spLocks noChangeShapeType="1"/>
            </p:cNvSpPr>
            <p:nvPr/>
          </p:nvSpPr>
          <p:spPr bwMode="auto">
            <a:xfrm flipH="1">
              <a:off x="4500563"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2" name="Line 172"/>
            <p:cNvSpPr>
              <a:spLocks noChangeShapeType="1"/>
            </p:cNvSpPr>
            <p:nvPr/>
          </p:nvSpPr>
          <p:spPr bwMode="auto">
            <a:xfrm flipH="1">
              <a:off x="5724525" y="3213100"/>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grpSp>
      <p:grpSp>
        <p:nvGrpSpPr>
          <p:cNvPr id="12" name="Group 9"/>
          <p:cNvGrpSpPr>
            <a:grpSpLocks/>
          </p:cNvGrpSpPr>
          <p:nvPr/>
        </p:nvGrpSpPr>
        <p:grpSpPr bwMode="auto">
          <a:xfrm>
            <a:off x="2108214" y="2395538"/>
            <a:ext cx="1476375" cy="341312"/>
            <a:chOff x="1066" y="1509"/>
            <a:chExt cx="930" cy="215"/>
          </a:xfrm>
        </p:grpSpPr>
        <p:sp>
          <p:nvSpPr>
            <p:cNvPr id="8" name="Rectangle 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9" name="Text Box 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16</a:t>
              </a:r>
              <a:endParaRPr lang="en-US" sz="1600">
                <a:solidFill>
                  <a:schemeClr val="tx1"/>
                </a:solidFill>
              </a:endParaRPr>
            </a:p>
          </p:txBody>
        </p:sp>
      </p:grpSp>
      <p:grpSp>
        <p:nvGrpSpPr>
          <p:cNvPr id="13" name="Group 100"/>
          <p:cNvGrpSpPr>
            <a:grpSpLocks/>
          </p:cNvGrpSpPr>
          <p:nvPr/>
        </p:nvGrpSpPr>
        <p:grpSpPr bwMode="auto">
          <a:xfrm>
            <a:off x="2108214" y="2684463"/>
            <a:ext cx="1476375" cy="341312"/>
            <a:chOff x="1066" y="1509"/>
            <a:chExt cx="930" cy="215"/>
          </a:xfrm>
        </p:grpSpPr>
        <p:sp>
          <p:nvSpPr>
            <p:cNvPr id="27" name="Rectangle 10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28" name="Text Box 102"/>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solidFill>
                    <a:schemeClr val="tx1"/>
                  </a:solidFill>
                  <a:ea typeface="宋体" pitchFamily="2" charset="-122"/>
                </a:rPr>
                <a:t>&gt;= 20</a:t>
              </a:r>
              <a:endParaRPr lang="en-US" sz="1600">
                <a:solidFill>
                  <a:schemeClr val="tx1"/>
                </a:solidFill>
              </a:endParaRPr>
            </a:p>
          </p:txBody>
        </p:sp>
      </p:grpSp>
      <p:grpSp>
        <p:nvGrpSpPr>
          <p:cNvPr id="16" name="Group 103"/>
          <p:cNvGrpSpPr>
            <a:grpSpLocks/>
          </p:cNvGrpSpPr>
          <p:nvPr/>
        </p:nvGrpSpPr>
        <p:grpSpPr bwMode="auto">
          <a:xfrm>
            <a:off x="2108214" y="2971800"/>
            <a:ext cx="1476375" cy="341313"/>
            <a:chOff x="1066" y="1509"/>
            <a:chExt cx="930" cy="215"/>
          </a:xfrm>
        </p:grpSpPr>
        <p:sp>
          <p:nvSpPr>
            <p:cNvPr id="30" name="Rectangle 10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31" name="Text Box 105"/>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24</a:t>
              </a:r>
              <a:endParaRPr lang="en-US" sz="1600">
                <a:solidFill>
                  <a:schemeClr val="tx1"/>
                </a:solidFill>
              </a:endParaRPr>
            </a:p>
          </p:txBody>
        </p:sp>
      </p:grpSp>
      <p:grpSp>
        <p:nvGrpSpPr>
          <p:cNvPr id="17" name="Group 106"/>
          <p:cNvGrpSpPr>
            <a:grpSpLocks/>
          </p:cNvGrpSpPr>
          <p:nvPr/>
        </p:nvGrpSpPr>
        <p:grpSpPr bwMode="auto">
          <a:xfrm>
            <a:off x="2108214" y="3260725"/>
            <a:ext cx="1476375" cy="341313"/>
            <a:chOff x="1066" y="1509"/>
            <a:chExt cx="930" cy="215"/>
          </a:xfrm>
        </p:grpSpPr>
        <p:sp>
          <p:nvSpPr>
            <p:cNvPr id="33" name="Rectangle 107"/>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34" name="Text Box 108"/>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GB" altLang="zh-CN" sz="1600" smtClean="0">
                  <a:solidFill>
                    <a:schemeClr val="tx1"/>
                  </a:solidFill>
                  <a:ea typeface="宋体" pitchFamily="2" charset="-122"/>
                </a:rPr>
                <a:t>28</a:t>
              </a:r>
              <a:endParaRPr lang="en-US" sz="1600">
                <a:solidFill>
                  <a:schemeClr val="tx1"/>
                </a:solidFill>
              </a:endParaRPr>
            </a:p>
          </p:txBody>
        </p:sp>
      </p:grpSp>
      <p:grpSp>
        <p:nvGrpSpPr>
          <p:cNvPr id="20" name="Group 109"/>
          <p:cNvGrpSpPr>
            <a:grpSpLocks/>
          </p:cNvGrpSpPr>
          <p:nvPr/>
        </p:nvGrpSpPr>
        <p:grpSpPr bwMode="auto">
          <a:xfrm>
            <a:off x="2108214" y="3548063"/>
            <a:ext cx="1476375" cy="650874"/>
            <a:chOff x="1066" y="1509"/>
            <a:chExt cx="930" cy="410"/>
          </a:xfrm>
        </p:grpSpPr>
        <p:sp>
          <p:nvSpPr>
            <p:cNvPr id="36" name="Rectangle 110"/>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37" name="Text Box 111"/>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altLang="zh-CN" sz="1600" smtClean="0"/>
                <a:t>&gt;= </a:t>
              </a:r>
              <a:r>
                <a:rPr lang="en-US" sz="1600" smtClean="0">
                  <a:solidFill>
                    <a:schemeClr val="tx1"/>
                  </a:solidFill>
                </a:rPr>
                <a:t>32</a:t>
              </a:r>
              <a:endParaRPr lang="en-US" sz="1600">
                <a:solidFill>
                  <a:schemeClr val="tx1"/>
                </a:solidFill>
              </a:endParaRPr>
            </a:p>
          </p:txBody>
        </p:sp>
        <p:sp>
          <p:nvSpPr>
            <p:cNvPr id="115" name="Text Box 111"/>
            <p:cNvSpPr txBox="1">
              <a:spLocks noChangeArrowheads="1"/>
            </p:cNvSpPr>
            <p:nvPr/>
          </p:nvSpPr>
          <p:spPr bwMode="auto">
            <a:xfrm>
              <a:off x="1485" y="1704"/>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solidFill>
                    <a:schemeClr val="tx1"/>
                  </a:solidFill>
                </a:rPr>
                <a:t>32</a:t>
              </a:r>
              <a:endParaRPr lang="en-US" sz="1600">
                <a:solidFill>
                  <a:schemeClr val="tx1"/>
                </a:solidFill>
              </a:endParaRPr>
            </a:p>
          </p:txBody>
        </p:sp>
      </p:grpSp>
      <p:grpSp>
        <p:nvGrpSpPr>
          <p:cNvPr id="21" name="Group 112"/>
          <p:cNvGrpSpPr>
            <a:grpSpLocks/>
          </p:cNvGrpSpPr>
          <p:nvPr/>
        </p:nvGrpSpPr>
        <p:grpSpPr bwMode="auto">
          <a:xfrm>
            <a:off x="2108214" y="3836988"/>
            <a:ext cx="1476375" cy="341312"/>
            <a:chOff x="1066" y="1509"/>
            <a:chExt cx="930" cy="215"/>
          </a:xfrm>
        </p:grpSpPr>
        <p:sp>
          <p:nvSpPr>
            <p:cNvPr id="39" name="Rectangle 113"/>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40" name="Text Box 114"/>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endParaRPr lang="en-US" sz="1600">
                <a:solidFill>
                  <a:schemeClr val="tx1"/>
                </a:solidFill>
              </a:endParaRPr>
            </a:p>
          </p:txBody>
        </p:sp>
      </p:grpSp>
      <p:grpSp>
        <p:nvGrpSpPr>
          <p:cNvPr id="24" name="Group 115"/>
          <p:cNvGrpSpPr>
            <a:grpSpLocks/>
          </p:cNvGrpSpPr>
          <p:nvPr/>
        </p:nvGrpSpPr>
        <p:grpSpPr bwMode="auto">
          <a:xfrm>
            <a:off x="2108214" y="4124325"/>
            <a:ext cx="1476375" cy="341313"/>
            <a:chOff x="1066" y="1509"/>
            <a:chExt cx="930" cy="215"/>
          </a:xfrm>
        </p:grpSpPr>
        <p:sp>
          <p:nvSpPr>
            <p:cNvPr id="42" name="Rectangle 116"/>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43" name="Text Box 117"/>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GB" sz="1600" smtClean="0"/>
                <a:t>40</a:t>
              </a:r>
              <a:endParaRPr lang="en-US" sz="1600">
                <a:solidFill>
                  <a:schemeClr val="tx1"/>
                </a:solidFill>
              </a:endParaRPr>
            </a:p>
          </p:txBody>
        </p:sp>
      </p:grpSp>
      <p:grpSp>
        <p:nvGrpSpPr>
          <p:cNvPr id="26" name="Group 118"/>
          <p:cNvGrpSpPr>
            <a:grpSpLocks/>
          </p:cNvGrpSpPr>
          <p:nvPr/>
        </p:nvGrpSpPr>
        <p:grpSpPr bwMode="auto">
          <a:xfrm>
            <a:off x="2108214" y="4411663"/>
            <a:ext cx="1476375" cy="341312"/>
            <a:chOff x="1066" y="1509"/>
            <a:chExt cx="930" cy="215"/>
          </a:xfrm>
        </p:grpSpPr>
        <p:sp>
          <p:nvSpPr>
            <p:cNvPr id="45" name="Rectangle 119"/>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46" name="Text Box 120"/>
            <p:cNvSpPr txBox="1">
              <a:spLocks noChangeArrowheads="1"/>
            </p:cNvSpPr>
            <p:nvPr/>
          </p:nvSpPr>
          <p:spPr bwMode="auto">
            <a:xfrm>
              <a:off x="1501" y="1509"/>
              <a:ext cx="495" cy="215"/>
            </a:xfrm>
            <a:prstGeom prst="rect">
              <a:avLst/>
            </a:prstGeom>
            <a:noFill/>
            <a:ln w="12700" algn="ctr">
              <a:noFill/>
              <a:miter lim="800000"/>
              <a:headEnd/>
              <a:tailEnd/>
            </a:ln>
            <a:effectLst/>
          </p:spPr>
          <p:txBody>
            <a:bodyPr lIns="90000" tIns="46800" rIns="90000" bIns="46800">
              <a:spAutoFit/>
            </a:bodyPr>
            <a:lstStyle/>
            <a:p>
              <a:pPr algn="r" defTabSz="355600">
                <a:tabLst>
                  <a:tab pos="355600" algn="l"/>
                  <a:tab pos="2159000" algn="l"/>
                </a:tabLst>
              </a:pPr>
              <a:r>
                <a:rPr lang="en-US" sz="1600" smtClean="0"/>
                <a:t>4012</a:t>
              </a:r>
              <a:endParaRPr lang="en-US" sz="1600">
                <a:solidFill>
                  <a:schemeClr val="tx1"/>
                </a:solidFill>
              </a:endParaRPr>
            </a:p>
          </p:txBody>
        </p:sp>
      </p:grpSp>
      <p:grpSp>
        <p:nvGrpSpPr>
          <p:cNvPr id="29" name="Group 121"/>
          <p:cNvGrpSpPr>
            <a:grpSpLocks/>
          </p:cNvGrpSpPr>
          <p:nvPr/>
        </p:nvGrpSpPr>
        <p:grpSpPr bwMode="auto">
          <a:xfrm>
            <a:off x="2108214" y="4700588"/>
            <a:ext cx="1476375" cy="341312"/>
            <a:chOff x="1066" y="1509"/>
            <a:chExt cx="930" cy="215"/>
          </a:xfrm>
        </p:grpSpPr>
        <p:sp>
          <p:nvSpPr>
            <p:cNvPr id="48" name="Rectangle 122"/>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49" name="Text Box 123"/>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4108</a:t>
              </a:r>
              <a:endParaRPr lang="en-US" sz="1600">
                <a:solidFill>
                  <a:schemeClr val="tx1"/>
                </a:solidFill>
              </a:endParaRPr>
            </a:p>
          </p:txBody>
        </p:sp>
      </p:grpSp>
      <p:grpSp>
        <p:nvGrpSpPr>
          <p:cNvPr id="32" name="Group 124"/>
          <p:cNvGrpSpPr>
            <a:grpSpLocks/>
          </p:cNvGrpSpPr>
          <p:nvPr/>
        </p:nvGrpSpPr>
        <p:grpSpPr bwMode="auto">
          <a:xfrm>
            <a:off x="2108214" y="4987925"/>
            <a:ext cx="1476375" cy="341313"/>
            <a:chOff x="1066" y="1509"/>
            <a:chExt cx="930" cy="215"/>
          </a:xfrm>
        </p:grpSpPr>
        <p:sp>
          <p:nvSpPr>
            <p:cNvPr id="51" name="Rectangle 125"/>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52" name="Text Box 126"/>
            <p:cNvSpPr txBox="1">
              <a:spLocks noChangeArrowheads="1"/>
            </p:cNvSpPr>
            <p:nvPr/>
          </p:nvSpPr>
          <p:spPr bwMode="auto">
            <a:xfrm>
              <a:off x="1268" y="1509"/>
              <a:ext cx="728"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8204</a:t>
              </a:r>
              <a:endParaRPr lang="en-US" sz="1600">
                <a:solidFill>
                  <a:schemeClr val="tx1"/>
                </a:solidFill>
              </a:endParaRPr>
            </a:p>
          </p:txBody>
        </p:sp>
      </p:grpSp>
      <p:grpSp>
        <p:nvGrpSpPr>
          <p:cNvPr id="35" name="Group 127"/>
          <p:cNvGrpSpPr>
            <a:grpSpLocks/>
          </p:cNvGrpSpPr>
          <p:nvPr/>
        </p:nvGrpSpPr>
        <p:grpSpPr bwMode="auto">
          <a:xfrm>
            <a:off x="2108214" y="5275263"/>
            <a:ext cx="1476375" cy="341312"/>
            <a:chOff x="1066" y="1509"/>
            <a:chExt cx="930" cy="215"/>
          </a:xfrm>
        </p:grpSpPr>
        <p:sp>
          <p:nvSpPr>
            <p:cNvPr id="54" name="Rectangle 128"/>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55" name="Text Box 129"/>
            <p:cNvSpPr txBox="1">
              <a:spLocks noChangeArrowheads="1"/>
            </p:cNvSpPr>
            <p:nvPr/>
          </p:nvSpPr>
          <p:spPr bwMode="auto">
            <a:xfrm>
              <a:off x="1223" y="1509"/>
              <a:ext cx="77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16396</a:t>
              </a:r>
              <a:endParaRPr lang="en-US" sz="1600">
                <a:solidFill>
                  <a:schemeClr val="tx1"/>
                </a:solidFill>
              </a:endParaRPr>
            </a:p>
          </p:txBody>
        </p:sp>
      </p:grpSp>
      <p:grpSp>
        <p:nvGrpSpPr>
          <p:cNvPr id="38" name="Group 130"/>
          <p:cNvGrpSpPr>
            <a:grpSpLocks/>
          </p:cNvGrpSpPr>
          <p:nvPr/>
        </p:nvGrpSpPr>
        <p:grpSpPr bwMode="auto">
          <a:xfrm>
            <a:off x="2108214" y="5564188"/>
            <a:ext cx="1476375" cy="341312"/>
            <a:chOff x="1066" y="1509"/>
            <a:chExt cx="930" cy="215"/>
          </a:xfrm>
        </p:grpSpPr>
        <p:sp>
          <p:nvSpPr>
            <p:cNvPr id="57" name="Rectangle 131"/>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58" name="Text Box 132"/>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32780</a:t>
              </a:r>
              <a:endParaRPr lang="en-US" sz="1600">
                <a:solidFill>
                  <a:schemeClr val="tx1"/>
                </a:solidFill>
              </a:endParaRPr>
            </a:p>
          </p:txBody>
        </p:sp>
      </p:grpSp>
      <p:grpSp>
        <p:nvGrpSpPr>
          <p:cNvPr id="41" name="Group 133"/>
          <p:cNvGrpSpPr>
            <a:grpSpLocks/>
          </p:cNvGrpSpPr>
          <p:nvPr/>
        </p:nvGrpSpPr>
        <p:grpSpPr bwMode="auto">
          <a:xfrm>
            <a:off x="2108214" y="5853113"/>
            <a:ext cx="1476375" cy="341312"/>
            <a:chOff x="1066" y="1509"/>
            <a:chExt cx="930" cy="215"/>
          </a:xfrm>
        </p:grpSpPr>
        <p:sp>
          <p:nvSpPr>
            <p:cNvPr id="60" name="Rectangle 134"/>
            <p:cNvSpPr>
              <a:spLocks noChangeArrowheads="1"/>
            </p:cNvSpPr>
            <p:nvPr/>
          </p:nvSpPr>
          <p:spPr bwMode="auto">
            <a:xfrm>
              <a:off x="1066" y="1525"/>
              <a:ext cx="907" cy="181"/>
            </a:xfrm>
            <a:prstGeom prst="rect">
              <a:avLst/>
            </a:prstGeom>
            <a:solidFill>
              <a:srgbClr val="FFFF00"/>
            </a:solidFill>
            <a:ln w="12700" algn="ctr">
              <a:solidFill>
                <a:schemeClr val="tx1"/>
              </a:solidFill>
              <a:miter lim="800000"/>
              <a:headEnd/>
              <a:tailEnd/>
            </a:ln>
            <a:effectLst/>
          </p:spPr>
          <p:txBody>
            <a:bodyPr lIns="90000" tIns="46800" rIns="90000" bIns="46800" anchor="ctr">
              <a:spAutoFit/>
            </a:bodyPr>
            <a:lstStyle/>
            <a:p>
              <a:endParaRPr lang="zh-CN" altLang="en-US"/>
            </a:p>
          </p:txBody>
        </p:sp>
        <p:sp>
          <p:nvSpPr>
            <p:cNvPr id="61" name="Text Box 135"/>
            <p:cNvSpPr txBox="1">
              <a:spLocks noChangeArrowheads="1"/>
            </p:cNvSpPr>
            <p:nvPr/>
          </p:nvSpPr>
          <p:spPr bwMode="auto">
            <a:xfrm>
              <a:off x="1313" y="1509"/>
              <a:ext cx="683" cy="21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sz="1600" smtClean="0"/>
                <a:t>65548</a:t>
              </a:r>
              <a:endParaRPr lang="en-US" sz="1600">
                <a:solidFill>
                  <a:schemeClr val="tx1"/>
                </a:solidFill>
              </a:endParaRPr>
            </a:p>
          </p:txBody>
        </p:sp>
      </p:grpSp>
      <p:sp>
        <p:nvSpPr>
          <p:cNvPr id="63" name="AutoShape 74"/>
          <p:cNvSpPr>
            <a:spLocks noChangeArrowheads="1"/>
          </p:cNvSpPr>
          <p:nvPr/>
        </p:nvSpPr>
        <p:spPr bwMode="auto">
          <a:xfrm>
            <a:off x="595327" y="2852738"/>
            <a:ext cx="1439862" cy="360362"/>
          </a:xfrm>
          <a:prstGeom prst="wedgeRectCallout">
            <a:avLst>
              <a:gd name="adj1" fmla="val 60177"/>
              <a:gd name="adj2" fmla="val -119419"/>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0</a:t>
            </a:r>
            <a:endParaRPr lang="en-US" sz="1600">
              <a:solidFill>
                <a:schemeClr val="tx1"/>
              </a:solidFill>
            </a:endParaRPr>
          </a:p>
        </p:txBody>
      </p:sp>
      <p:sp>
        <p:nvSpPr>
          <p:cNvPr id="114" name="AutoShape 74"/>
          <p:cNvSpPr>
            <a:spLocks noChangeArrowheads="1"/>
          </p:cNvSpPr>
          <p:nvPr/>
        </p:nvSpPr>
        <p:spPr bwMode="auto">
          <a:xfrm>
            <a:off x="630221" y="5357826"/>
            <a:ext cx="1439862" cy="360362"/>
          </a:xfrm>
          <a:prstGeom prst="wedgeRectCallout">
            <a:avLst>
              <a:gd name="adj1" fmla="val 60177"/>
              <a:gd name="adj2" fmla="val 130233"/>
            </a:avLst>
          </a:prstGeom>
          <a:solidFill>
            <a:schemeClr val="bg1"/>
          </a:solidFill>
          <a:ln w="12700" algn="ctr">
            <a:solidFill>
              <a:schemeClr val="tx1"/>
            </a:solidFill>
            <a:miter lim="800000"/>
            <a:headEnd/>
            <a:tailEnd/>
          </a:ln>
          <a:effectLst/>
        </p:spPr>
        <p:txBody>
          <a:bodyPr lIns="90000" tIns="46800" rIns="90000" bIns="46800"/>
          <a:lstStyle/>
          <a:p>
            <a:pPr defTabSz="355600">
              <a:tabLst>
                <a:tab pos="355600" algn="l"/>
                <a:tab pos="2159000" algn="l"/>
              </a:tabLst>
            </a:pPr>
            <a:r>
              <a:rPr lang="en-GB" altLang="zh-CN" sz="1600" smtClean="0">
                <a:solidFill>
                  <a:schemeClr val="tx1"/>
                </a:solidFill>
                <a:ea typeface="宋体" pitchFamily="2" charset="-122"/>
              </a:rPr>
              <a:t>Bucket 254</a:t>
            </a:r>
            <a:endParaRPr lang="en-US" sz="1600">
              <a:solidFill>
                <a:schemeClr val="tx1"/>
              </a:solidFill>
            </a:endParaRPr>
          </a:p>
        </p:txBody>
      </p:sp>
      <p:sp>
        <p:nvSpPr>
          <p:cNvPr id="123" name="TextBox 122"/>
          <p:cNvSpPr txBox="1"/>
          <p:nvPr/>
        </p:nvSpPr>
        <p:spPr>
          <a:xfrm>
            <a:off x="2428860" y="3857628"/>
            <a:ext cx="1130319" cy="340735"/>
          </a:xfrm>
          <a:prstGeom prst="rect">
            <a:avLst/>
          </a:prstGeom>
          <a:noFill/>
          <a:ln w="12700" algn="ctr">
            <a:noFill/>
            <a:miter lim="800000"/>
            <a:headEnd/>
            <a:tailEnd/>
          </a:ln>
          <a:effectLst/>
        </p:spPr>
        <p:txBody>
          <a:bodyPr wrap="square" lIns="90000" tIns="46800" rIns="90000" bIns="46800">
            <a:spAutoFit/>
          </a:bodyPr>
          <a:lstStyle/>
          <a:p>
            <a:pPr algn="r" defTabSz="355600">
              <a:tabLst>
                <a:tab pos="355600" algn="l"/>
                <a:tab pos="2159000" algn="l"/>
              </a:tabLst>
            </a:pPr>
            <a:r>
              <a:rPr lang="en-GB" altLang="zh-CN" sz="1600" smtClean="0"/>
              <a:t>&gt;= </a:t>
            </a:r>
            <a:r>
              <a:rPr lang="en-US" altLang="zh-CN" sz="1600" smtClean="0"/>
              <a:t>36</a:t>
            </a:r>
            <a:endParaRPr lang="zh-CN" altLang="en-US" sz="1600" smtClean="0"/>
          </a:p>
        </p:txBody>
      </p:sp>
      <p:grpSp>
        <p:nvGrpSpPr>
          <p:cNvPr id="47" name="组合 112"/>
          <p:cNvGrpSpPr/>
          <p:nvPr/>
        </p:nvGrpSpPr>
        <p:grpSpPr>
          <a:xfrm>
            <a:off x="2058981" y="4143380"/>
            <a:ext cx="1571636" cy="571505"/>
            <a:chOff x="-1857420" y="4643446"/>
            <a:chExt cx="1571636" cy="714381"/>
          </a:xfrm>
        </p:grpSpPr>
        <p:sp>
          <p:nvSpPr>
            <p:cNvPr id="111" name="流程图: 文档 110"/>
            <p:cNvSpPr/>
            <p:nvPr/>
          </p:nvSpPr>
          <p:spPr bwMode="auto">
            <a:xfrm>
              <a:off x="-1857420" y="4929199"/>
              <a:ext cx="1571636" cy="428628"/>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12" name="流程图: 文档 111"/>
            <p:cNvSpPr/>
            <p:nvPr/>
          </p:nvSpPr>
          <p:spPr bwMode="auto">
            <a:xfrm rot="10800000">
              <a:off x="-1857420" y="4643446"/>
              <a:ext cx="1571636" cy="571504"/>
            </a:xfrm>
            <a:prstGeom prst="flowChartDocumen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pSp>
        <p:nvGrpSpPr>
          <p:cNvPr id="50" name="Group 79"/>
          <p:cNvGrpSpPr>
            <a:grpSpLocks/>
          </p:cNvGrpSpPr>
          <p:nvPr/>
        </p:nvGrpSpPr>
        <p:grpSpPr bwMode="auto">
          <a:xfrm>
            <a:off x="7929586" y="2428868"/>
            <a:ext cx="792163" cy="504825"/>
            <a:chOff x="2336" y="2077"/>
            <a:chExt cx="499" cy="318"/>
          </a:xfrm>
        </p:grpSpPr>
        <p:sp>
          <p:nvSpPr>
            <p:cNvPr id="77" name="Rectangle 39"/>
            <p:cNvSpPr>
              <a:spLocks noChangeArrowheads="1"/>
            </p:cNvSpPr>
            <p:nvPr/>
          </p:nvSpPr>
          <p:spPr bwMode="auto">
            <a:xfrm>
              <a:off x="2336" y="2077"/>
              <a:ext cx="499" cy="318"/>
            </a:xfrm>
            <a:prstGeom prst="rect">
              <a:avLst/>
            </a:prstGeom>
            <a:solidFill>
              <a:srgbClr val="FFFF00"/>
            </a:solidFill>
            <a:ln w="25400" algn="ctr">
              <a:solidFill>
                <a:srgbClr val="FF0000"/>
              </a:solidFill>
              <a:miter lim="800000"/>
              <a:headEnd/>
              <a:tailEnd/>
            </a:ln>
            <a:effectLst/>
          </p:spPr>
          <p:txBody>
            <a:bodyPr lIns="90000" tIns="46800" rIns="90000" bIns="46800" anchor="ctr">
              <a:spAutoFit/>
            </a:bodyPr>
            <a:lstStyle/>
            <a:p>
              <a:endParaRPr lang="zh-CN" altLang="en-US"/>
            </a:p>
          </p:txBody>
        </p:sp>
        <p:sp>
          <p:nvSpPr>
            <p:cNvPr id="78" name="Line 40"/>
            <p:cNvSpPr>
              <a:spLocks noChangeShapeType="1"/>
            </p:cNvSpPr>
            <p:nvPr/>
          </p:nvSpPr>
          <p:spPr bwMode="auto">
            <a:xfrm>
              <a:off x="2336" y="2160"/>
              <a:ext cx="499" cy="0"/>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grpSp>
      <p:sp>
        <p:nvSpPr>
          <p:cNvPr id="88" name="Line 161"/>
          <p:cNvSpPr>
            <a:spLocks noChangeShapeType="1"/>
          </p:cNvSpPr>
          <p:nvPr/>
        </p:nvSpPr>
        <p:spPr bwMode="auto">
          <a:xfrm>
            <a:off x="7426348" y="2500306"/>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92" name="Line 172"/>
          <p:cNvSpPr>
            <a:spLocks noChangeShapeType="1"/>
          </p:cNvSpPr>
          <p:nvPr/>
        </p:nvSpPr>
        <p:spPr bwMode="auto">
          <a:xfrm flipH="1">
            <a:off x="7426348" y="2644768"/>
            <a:ext cx="431800" cy="0"/>
          </a:xfrm>
          <a:prstGeom prst="line">
            <a:avLst/>
          </a:prstGeom>
          <a:noFill/>
          <a:ln w="25400">
            <a:solidFill>
              <a:schemeClr val="tx1"/>
            </a:solidFill>
            <a:round/>
            <a:headEnd/>
            <a:tailEnd type="triangle" w="med" len="med"/>
          </a:ln>
          <a:effectLst/>
        </p:spPr>
        <p:txBody>
          <a:bodyPr lIns="90000" tIns="46800" rIns="90000" bIns="46800">
            <a:spAutoFit/>
          </a:bodyPr>
          <a:lstStyle/>
          <a:p>
            <a:endParaRPr lang="zh-CN" altLang="en-US"/>
          </a:p>
        </p:txBody>
      </p:sp>
      <p:sp>
        <p:nvSpPr>
          <p:cNvPr id="105" name="TextBox 104"/>
          <p:cNvSpPr txBox="1"/>
          <p:nvPr/>
        </p:nvSpPr>
        <p:spPr>
          <a:xfrm>
            <a:off x="1714480" y="1528692"/>
            <a:ext cx="2428892" cy="400110"/>
          </a:xfrm>
          <a:prstGeom prst="rect">
            <a:avLst/>
          </a:prstGeom>
          <a:noFill/>
        </p:spPr>
        <p:txBody>
          <a:bodyPr wrap="square" rtlCol="0">
            <a:spAutoFit/>
          </a:bodyPr>
          <a:lstStyle/>
          <a:p>
            <a:r>
              <a:rPr lang="en-US" altLang="zh-CN" sz="2000" b="0" smtClean="0"/>
              <a:t>shared pool latch</a:t>
            </a:r>
            <a:endParaRPr lang="zh-CN" altLang="en-US" sz="2000" b="0"/>
          </a:p>
        </p:txBody>
      </p:sp>
      <p:sp>
        <p:nvSpPr>
          <p:cNvPr id="106" name="右箭头 105"/>
          <p:cNvSpPr/>
          <p:nvPr/>
        </p:nvSpPr>
        <p:spPr bwMode="auto">
          <a:xfrm rot="5400000">
            <a:off x="2677378" y="1616460"/>
            <a:ext cx="421013" cy="106092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25" name="AutoShape 75"/>
          <p:cNvSpPr>
            <a:spLocks noChangeArrowheads="1"/>
          </p:cNvSpPr>
          <p:nvPr/>
        </p:nvSpPr>
        <p:spPr bwMode="auto">
          <a:xfrm>
            <a:off x="4500562" y="3714752"/>
            <a:ext cx="4000528" cy="1214446"/>
          </a:xfrm>
          <a:prstGeom prst="wedgeRectCallout">
            <a:avLst>
              <a:gd name="adj1" fmla="val 44358"/>
              <a:gd name="adj2" fmla="val -123416"/>
            </a:avLst>
          </a:prstGeom>
          <a:solidFill>
            <a:schemeClr val="bg1"/>
          </a:solidFill>
          <a:ln w="12700" algn="ctr">
            <a:solidFill>
              <a:schemeClr val="tx1"/>
            </a:solidFill>
            <a:miter lim="800000"/>
            <a:headEnd/>
            <a:tailEnd/>
          </a:ln>
          <a:effectLst/>
        </p:spPr>
        <p:txBody>
          <a:bodyPr lIns="36000" tIns="46800" rIns="36000" bIns="46800"/>
          <a:lstStyle/>
          <a:p>
            <a:pPr algn="l" defTabSz="355600">
              <a:tabLst>
                <a:tab pos="355600" algn="l"/>
                <a:tab pos="2159000" algn="l"/>
              </a:tabLst>
            </a:pPr>
            <a:r>
              <a:rPr lang="en-US" altLang="zh-CN" sz="2400" b="0" smtClean="0">
                <a:solidFill>
                  <a:schemeClr val="tx1"/>
                </a:solidFill>
              </a:rPr>
              <a:t>bucket 0 </a:t>
            </a:r>
            <a:r>
              <a:rPr lang="zh-CN" altLang="en-US" sz="2400" b="0" smtClean="0">
                <a:solidFill>
                  <a:schemeClr val="tx1"/>
                </a:solidFill>
              </a:rPr>
              <a:t>上的</a:t>
            </a:r>
            <a:r>
              <a:rPr lang="en-US" altLang="zh-CN" sz="2400" b="0" smtClean="0">
                <a:solidFill>
                  <a:schemeClr val="tx1"/>
                </a:solidFill>
              </a:rPr>
              <a:t>free chunk</a:t>
            </a:r>
            <a:r>
              <a:rPr lang="zh-CN" altLang="en-US" sz="2400" b="0" smtClean="0">
                <a:solidFill>
                  <a:schemeClr val="tx1"/>
                </a:solidFill>
              </a:rPr>
              <a:t>数量有可能不断增加</a:t>
            </a:r>
            <a:endParaRPr lang="en-US" sz="2400" b="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25562</TotalTime>
  <Words>8398</Words>
  <Application>Microsoft Office PowerPoint</Application>
  <PresentationFormat>On-screen Show (4:3)</PresentationFormat>
  <Paragraphs>1623</Paragraphs>
  <Slides>88</Slides>
  <Notes>80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88</vt:i4>
      </vt:variant>
    </vt:vector>
  </HeadingPairs>
  <TitlesOfParts>
    <vt:vector size="101" baseType="lpstr">
      <vt:lpstr>黑体</vt:lpstr>
      <vt:lpstr>华文细黑</vt:lpstr>
      <vt:lpstr>宋体</vt:lpstr>
      <vt:lpstr>微软雅黑</vt:lpstr>
      <vt:lpstr>Arial</vt:lpstr>
      <vt:lpstr>Calibri</vt:lpstr>
      <vt:lpstr>Calibri Light</vt:lpstr>
      <vt:lpstr>Courier New</vt:lpstr>
      <vt:lpstr>Times New Roman</vt:lpstr>
      <vt:lpstr>Wingdings</vt:lpstr>
      <vt:lpstr>Office Theme</vt:lpstr>
      <vt:lpstr>1_Office Theme</vt:lpstr>
      <vt:lpstr>2_Office Theme</vt:lpstr>
      <vt:lpstr>PowerPoint Presentation</vt:lpstr>
      <vt:lpstr>了解原理的重要意义</vt:lpstr>
      <vt:lpstr>议题</vt:lpstr>
      <vt:lpstr>granule</vt:lpstr>
      <vt:lpstr>shared pool</vt:lpstr>
      <vt:lpstr>chunk</vt:lpstr>
      <vt:lpstr>free list</vt:lpstr>
      <vt:lpstr>free list</vt:lpstr>
      <vt:lpstr>free list</vt:lpstr>
      <vt:lpstr>shared pool reserved</vt:lpstr>
      <vt:lpstr>ora-04031</vt:lpstr>
      <vt:lpstr>shared pool latch</vt:lpstr>
      <vt:lpstr>议题</vt:lpstr>
      <vt:lpstr>row cache</vt:lpstr>
      <vt:lpstr>议题</vt:lpstr>
      <vt:lpstr>library cache</vt:lpstr>
      <vt:lpstr>library cache组成</vt:lpstr>
      <vt:lpstr>library cache结构</vt:lpstr>
      <vt:lpstr>library cache handle </vt:lpstr>
      <vt:lpstr>LCO</vt:lpstr>
      <vt:lpstr>heap 0(object)</vt:lpstr>
      <vt:lpstr>heap 0(object)</vt:lpstr>
      <vt:lpstr>heap 0(object)</vt:lpstr>
      <vt:lpstr>LCO</vt:lpstr>
      <vt:lpstr>LCO例1</vt:lpstr>
      <vt:lpstr>LCO例1</vt:lpstr>
      <vt:lpstr>LCO例2</vt:lpstr>
      <vt:lpstr>LCO例2</vt:lpstr>
      <vt:lpstr>LCO例3</vt:lpstr>
      <vt:lpstr>LCO例3</vt:lpstr>
      <vt:lpstr>Locks and Pins</vt:lpstr>
      <vt:lpstr>Locks模式</vt:lpstr>
      <vt:lpstr>Lock兼容性</vt:lpstr>
      <vt:lpstr>Pin模式</vt:lpstr>
      <vt:lpstr>访问LCO</vt:lpstr>
      <vt:lpstr>访问LCO涉及的Latche</vt:lpstr>
      <vt:lpstr>导致LC争用的原因</vt:lpstr>
      <vt:lpstr>确保SQL共享</vt:lpstr>
      <vt:lpstr>议题</vt:lpstr>
      <vt:lpstr>pga (dedicated server)</vt:lpstr>
      <vt:lpstr>pga (dedicated server)</vt:lpstr>
      <vt:lpstr>Sql Work Area</vt:lpstr>
      <vt:lpstr>Sql Work Area</vt:lpstr>
      <vt:lpstr>排序性能与内存</vt:lpstr>
      <vt:lpstr>Hash Join性能与内存</vt:lpstr>
      <vt:lpstr>pga分配策略</vt:lpstr>
      <vt:lpstr>PGA自动调整</vt:lpstr>
      <vt:lpstr>pga分配限制</vt:lpstr>
      <vt:lpstr>议题</vt:lpstr>
      <vt:lpstr>Buffer Cache</vt:lpstr>
      <vt:lpstr>Oracle部分进程分工</vt:lpstr>
      <vt:lpstr>访问Buffer Cache</vt:lpstr>
      <vt:lpstr>Buffer Descriptor</vt:lpstr>
      <vt:lpstr>Buffer Header</vt:lpstr>
      <vt:lpstr>Hash Chains链表</vt:lpstr>
      <vt:lpstr>扫描buffer header流程</vt:lpstr>
      <vt:lpstr>Buffer的管理</vt:lpstr>
      <vt:lpstr>LRU 链表</vt:lpstr>
      <vt:lpstr>LRU-list改进</vt:lpstr>
      <vt:lpstr>LRUW-list改进</vt:lpstr>
      <vt:lpstr>其它Lists</vt:lpstr>
      <vt:lpstr>Working Sets</vt:lpstr>
      <vt:lpstr>buffer header &amp; LRU lists</vt:lpstr>
      <vt:lpstr>DBWR的职责</vt:lpstr>
      <vt:lpstr>触发DBWR</vt:lpstr>
      <vt:lpstr>DBWR &amp; Write Batch</vt:lpstr>
      <vt:lpstr>议题</vt:lpstr>
      <vt:lpstr>Redo Log</vt:lpstr>
      <vt:lpstr>日志记录方式</vt:lpstr>
      <vt:lpstr>Redo Record</vt:lpstr>
      <vt:lpstr>Redo Block</vt:lpstr>
      <vt:lpstr>Oracle部分进程分工-LGWR</vt:lpstr>
      <vt:lpstr>LGWR事件</vt:lpstr>
      <vt:lpstr>议题</vt:lpstr>
      <vt:lpstr>Checkpoint目的</vt:lpstr>
      <vt:lpstr>Ckpt Queue</vt:lpstr>
      <vt:lpstr>Checkpoint流程</vt:lpstr>
      <vt:lpstr>active ckpt queue</vt:lpstr>
      <vt:lpstr>保障事务持久性的4个原则</vt:lpstr>
      <vt:lpstr>Checkpoint流程</vt:lpstr>
      <vt:lpstr>议题</vt:lpstr>
      <vt:lpstr>instance recovery</vt:lpstr>
      <vt:lpstr>分析阶段</vt:lpstr>
      <vt:lpstr>cache recovery（roll forward）阶段</vt:lpstr>
      <vt:lpstr>trans recovery（rollback）阶段</vt:lpstr>
      <vt:lpstr>instance recovery</vt:lpstr>
      <vt:lpstr>参考资料</vt:lpstr>
      <vt:lpstr>Q&amp;A</vt:lpstr>
    </vt:vector>
  </TitlesOfParts>
  <Company>Asiainfo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Zhaoing Lu</dc:creator>
  <cp:lastModifiedBy>lu zhaoping</cp:lastModifiedBy>
  <cp:revision>888</cp:revision>
  <dcterms:created xsi:type="dcterms:W3CDTF">2007-03-22T01:34:43Z</dcterms:created>
  <dcterms:modified xsi:type="dcterms:W3CDTF">2019-10-25T00:44:39Z</dcterms:modified>
</cp:coreProperties>
</file>