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740" r:id="rId2"/>
    <p:sldId id="741" r:id="rId3"/>
    <p:sldId id="812" r:id="rId4"/>
    <p:sldId id="813" r:id="rId5"/>
    <p:sldId id="805" r:id="rId6"/>
    <p:sldId id="806" r:id="rId7"/>
    <p:sldId id="807" r:id="rId8"/>
    <p:sldId id="748" r:id="rId9"/>
    <p:sldId id="747" r:id="rId10"/>
    <p:sldId id="749" r:id="rId11"/>
    <p:sldId id="745" r:id="rId12"/>
    <p:sldId id="744" r:id="rId13"/>
    <p:sldId id="770" r:id="rId14"/>
    <p:sldId id="827" r:id="rId15"/>
    <p:sldId id="814" r:id="rId16"/>
    <p:sldId id="755" r:id="rId17"/>
    <p:sldId id="798" r:id="rId18"/>
    <p:sldId id="758" r:id="rId19"/>
    <p:sldId id="799" r:id="rId20"/>
    <p:sldId id="808" r:id="rId21"/>
    <p:sldId id="817" r:id="rId22"/>
    <p:sldId id="759" r:id="rId23"/>
    <p:sldId id="763" r:id="rId24"/>
    <p:sldId id="764" r:id="rId25"/>
    <p:sldId id="765" r:id="rId26"/>
    <p:sldId id="802" r:id="rId27"/>
    <p:sldId id="801" r:id="rId28"/>
    <p:sldId id="811" r:id="rId29"/>
    <p:sldId id="803" r:id="rId30"/>
    <p:sldId id="768" r:id="rId31"/>
    <p:sldId id="823" r:id="rId32"/>
    <p:sldId id="822" r:id="rId33"/>
    <p:sldId id="825" r:id="rId34"/>
    <p:sldId id="824" r:id="rId35"/>
    <p:sldId id="815" r:id="rId36"/>
    <p:sldId id="779" r:id="rId37"/>
    <p:sldId id="769" r:id="rId38"/>
    <p:sldId id="780" r:id="rId39"/>
    <p:sldId id="783" r:id="rId40"/>
    <p:sldId id="828" r:id="rId41"/>
    <p:sldId id="818" r:id="rId42"/>
    <p:sldId id="781" r:id="rId43"/>
    <p:sldId id="785" r:id="rId44"/>
    <p:sldId id="784" r:id="rId45"/>
    <p:sldId id="787" r:id="rId46"/>
    <p:sldId id="786" r:id="rId47"/>
    <p:sldId id="788" r:id="rId48"/>
    <p:sldId id="789" r:id="rId49"/>
    <p:sldId id="790" r:id="rId50"/>
    <p:sldId id="792" r:id="rId51"/>
    <p:sldId id="819" r:id="rId52"/>
    <p:sldId id="826" r:id="rId53"/>
  </p:sldIdLst>
  <p:sldSz cx="12188825" cy="6858000"/>
  <p:notesSz cx="6858000" cy="9144000"/>
  <p:custDataLst>
    <p:tags r:id="rId5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ping lu" initials="zl" lastIdx="1" clrIdx="0">
    <p:extLst>
      <p:ext uri="{19B8F6BF-5375-455C-9EA6-DF929625EA0E}">
        <p15:presenceInfo xmlns:p15="http://schemas.microsoft.com/office/powerpoint/2012/main" userId="933af6ffb27d35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E00"/>
    <a:srgbClr val="000000"/>
    <a:srgbClr val="FFE7E7"/>
    <a:srgbClr val="008138"/>
    <a:srgbClr val="00B9FF"/>
    <a:srgbClr val="45B1EC"/>
    <a:srgbClr val="7FBAEC"/>
    <a:srgbClr val="FF2600"/>
    <a:srgbClr val="424545"/>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79462" autoAdjust="0"/>
  </p:normalViewPr>
  <p:slideViewPr>
    <p:cSldViewPr snapToGrid="0">
      <p:cViewPr varScale="1">
        <p:scale>
          <a:sx n="79" d="100"/>
          <a:sy n="79" d="100"/>
        </p:scale>
        <p:origin x="619" y="62"/>
      </p:cViewPr>
      <p:guideLst>
        <p:guide orient="horz" pos="2160"/>
        <p:guide orient="horz" pos="3744"/>
        <p:guide orient="horz" pos="960"/>
        <p:guide orient="horz" pos="1248"/>
        <p:guide pos="3839"/>
        <p:guide pos="7343"/>
        <p:guide pos="335"/>
      </p:guideLst>
    </p:cSldViewPr>
  </p:slideViewPr>
  <p:outlineViewPr>
    <p:cViewPr>
      <p:scale>
        <a:sx n="33" d="100"/>
        <a:sy n="33" d="100"/>
      </p:scale>
      <p:origin x="0" y="-8861"/>
    </p:cViewPr>
  </p:outlineViewPr>
  <p:notesTextViewPr>
    <p:cViewPr>
      <p:scale>
        <a:sx n="1" d="1"/>
        <a:sy n="1" d="1"/>
      </p:scale>
      <p:origin x="0" y="-187"/>
    </p:cViewPr>
  </p:notesTextViewPr>
  <p:sorterViewPr>
    <p:cViewPr>
      <p:scale>
        <a:sx n="100" d="100"/>
        <a:sy n="100" d="100"/>
      </p:scale>
      <p:origin x="0" y="0"/>
    </p:cViewPr>
  </p:sorterViewPr>
  <p:notesViewPr>
    <p:cSldViewPr snapToGrid="0">
      <p:cViewPr varScale="1">
        <p:scale>
          <a:sx n="77" d="100"/>
          <a:sy n="77" d="100"/>
        </p:scale>
        <p:origin x="2904"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ECCC836-7519-4C22-AAB3-00ED847896C5}" type="datetimeFigureOut">
              <a:rPr lang="en-US"/>
              <a:pPr>
                <a:defRPr/>
              </a:pPr>
              <a:t>10/25/2019</a:t>
            </a:fld>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B13E670-4557-4E65-A579-A16A3180C013}" type="slidenum">
              <a:rPr/>
              <a:pPr>
                <a:defRPr/>
              </a:pPr>
              <a:t>‹#›</a:t>
            </a:fld>
            <a:endParaRPr dirty="0"/>
          </a:p>
        </p:txBody>
      </p:sp>
    </p:spTree>
    <p:extLst>
      <p:ext uri="{BB962C8B-B14F-4D97-AF65-F5344CB8AC3E}">
        <p14:creationId xmlns:p14="http://schemas.microsoft.com/office/powerpoint/2010/main" val="40561614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pPr lvl="0"/>
            <a:endParaRPr noProof="0"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54E52CD-A622-4F10-9321-450177867E5B}" type="slidenum">
              <a:rPr/>
              <a:pPr>
                <a:defRPr/>
              </a:pPr>
              <a:t>‹#›</a:t>
            </a:fld>
            <a:endParaRPr dirty="0"/>
          </a:p>
        </p:txBody>
      </p:sp>
    </p:spTree>
    <p:extLst>
      <p:ext uri="{BB962C8B-B14F-4D97-AF65-F5344CB8AC3E}">
        <p14:creationId xmlns:p14="http://schemas.microsoft.com/office/powerpoint/2010/main" val="3536483455"/>
      </p:ext>
    </p:extLst>
  </p:cSld>
  <p:clrMap bg1="lt1" tx1="dk1" bg2="lt2" tx2="dk2" accent1="accent1" accent2="accent2" accent3="accent3" accent4="accent4" accent5="accent5" accent6="accent6" hlink="hlink" folHlink="folHlink"/>
  <p:hf hdr="0" dt="0"/>
  <p:notesStyle>
    <a:lvl1pPr algn="l" rtl="0" fontAlgn="base">
      <a:spcBef>
        <a:spcPts val="600"/>
      </a:spcBef>
      <a:spcAft>
        <a:spcPct val="0"/>
      </a:spcAft>
      <a:defRPr sz="1100" kern="1200">
        <a:solidFill>
          <a:schemeClr val="tx1"/>
        </a:solidFill>
        <a:latin typeface="+mn-lt"/>
        <a:ea typeface="+mn-ea"/>
        <a:cs typeface="+mn-cs"/>
      </a:defRPr>
    </a:lvl1pPr>
    <a:lvl2pPr marL="228600" indent="-114300" algn="l" rtl="0" fontAlgn="base">
      <a:spcBef>
        <a:spcPts val="600"/>
      </a:spcBef>
      <a:spcAft>
        <a:spcPct val="0"/>
      </a:spcAft>
      <a:buFont typeface="Arial" charset="0"/>
      <a:buChar char="•"/>
      <a:defRPr sz="1000" kern="1200">
        <a:solidFill>
          <a:schemeClr val="tx1"/>
        </a:solidFill>
        <a:latin typeface="+mn-lt"/>
        <a:ea typeface="+mn-ea"/>
        <a:cs typeface="+mn-cs"/>
      </a:defRPr>
    </a:lvl2pPr>
    <a:lvl3pPr marL="400050" indent="-114300" algn="l" rtl="0" fontAlgn="base">
      <a:spcBef>
        <a:spcPts val="600"/>
      </a:spcBef>
      <a:spcAft>
        <a:spcPct val="0"/>
      </a:spcAft>
      <a:buFont typeface="Arial" charset="0"/>
      <a:buChar char="–"/>
      <a:defRPr sz="900" kern="1200">
        <a:solidFill>
          <a:schemeClr val="tx1"/>
        </a:solidFill>
        <a:latin typeface="+mn-lt"/>
        <a:ea typeface="+mn-ea"/>
        <a:cs typeface="+mn-cs"/>
      </a:defRPr>
    </a:lvl3pPr>
    <a:lvl4pPr marL="571500" indent="-114300" algn="l" rtl="0" fontAlgn="base">
      <a:spcBef>
        <a:spcPts val="600"/>
      </a:spcBef>
      <a:spcAft>
        <a:spcPct val="0"/>
      </a:spcAft>
      <a:buFont typeface="Arial" charset="0"/>
      <a:buChar char="•"/>
      <a:defRPr sz="900" kern="1200">
        <a:solidFill>
          <a:schemeClr val="tx1"/>
        </a:solidFill>
        <a:latin typeface="+mn-lt"/>
        <a:ea typeface="+mn-ea"/>
        <a:cs typeface="+mn-cs"/>
      </a:defRPr>
    </a:lvl4pPr>
    <a:lvl5pPr marL="742950" indent="-114300" algn="l" rtl="0" fontAlgn="base">
      <a:spcBef>
        <a:spcPts val="600"/>
      </a:spcBef>
      <a:spcAft>
        <a:spcPct val="0"/>
      </a:spcAft>
      <a:buFont typeface="Arial"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docs.oracle.com/cd/E11882_01/server.112/e40540/glossary.htm#CHDEJFJE" TargetMode="External"/><Relationship Id="rId3" Type="http://schemas.openxmlformats.org/officeDocument/2006/relationships/hyperlink" Target="http://docs.oracle.com/database/121/TGSQL/glossary.htm#GUID-B29D6FB9-8D89-4124-A14F-E0FAEDAB2AA5" TargetMode="External"/><Relationship Id="rId7" Type="http://schemas.openxmlformats.org/officeDocument/2006/relationships/hyperlink" Target="https://docs.oracle.com/cd/E11882_01/server.112/e40540/glossary.htm#CHDIHCBH"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docs.oracle.com/cd/E11882_01/server.112/e40540/glossary.htm#CBADGAJE" TargetMode="External"/><Relationship Id="rId5" Type="http://schemas.openxmlformats.org/officeDocument/2006/relationships/hyperlink" Target="https://docs.oracle.com/cd/E11882_01/server.112/e40540/glossary.htm#CHDDJAFD" TargetMode="External"/><Relationship Id="rId4" Type="http://schemas.openxmlformats.org/officeDocument/2006/relationships/hyperlink" Target="http://docs.oracle.com/database/121/TGSQL/glossary.htm#GUID-9DD889F6-A0BF-4E68-A53F-FC15371E9A09" TargetMode="External"/><Relationship Id="rId9" Type="http://schemas.openxmlformats.org/officeDocument/2006/relationships/hyperlink" Target="https://docs.oracle.com/cd/E11882_01/server.112/e40540/glossary.htm#CHDDHDGD"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oracle.com/database/121/TGSQL/glossary.htm#GUID-7EB56A29-EA19-4D81-B487-6940960A3CDC__BABEDGEJ"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docs.oracle.com/cd/E11882_01/server.112/e40540/sqllangu.htm#CHDGBAEJ" TargetMode="External"/><Relationship Id="rId4" Type="http://schemas.openxmlformats.org/officeDocument/2006/relationships/hyperlink" Target="https://docs.oracle.com/database/121/TGSQL/glossary.htm#GUID-800F2BE7-A383-4FF3-A9A6-FCE786AABA3B"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054E52CD-A622-4F10-9321-450177867E5B}" type="slidenum">
              <a:rPr lang="en-US" smtClean="0"/>
              <a:pPr>
                <a:defRPr/>
              </a:pPr>
              <a:t>1</a:t>
            </a:fld>
            <a:endParaRPr lang="en-US" dirty="0"/>
          </a:p>
        </p:txBody>
      </p:sp>
    </p:spTree>
    <p:extLst>
      <p:ext uri="{BB962C8B-B14F-4D97-AF65-F5344CB8AC3E}">
        <p14:creationId xmlns:p14="http://schemas.microsoft.com/office/powerpoint/2010/main" val="1881969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14</a:t>
            </a:fld>
            <a:endParaRPr lang="zh-CN" altLang="en-US" dirty="0"/>
          </a:p>
        </p:txBody>
      </p:sp>
    </p:spTree>
    <p:extLst>
      <p:ext uri="{BB962C8B-B14F-4D97-AF65-F5344CB8AC3E}">
        <p14:creationId xmlns:p14="http://schemas.microsoft.com/office/powerpoint/2010/main" val="2112012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Ref:</a:t>
            </a:r>
            <a:r>
              <a:rPr lang="en-US" altLang="zh-CN" baseline="0" dirty="0" smtClean="0"/>
              <a:t> http://docs.oracle.com/database/121/TGSQL/tgsql_sqlproc.htm#TGSQL176</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15</a:t>
            </a:fld>
            <a:endParaRPr lang="zh-CN" altLang="en-US" dirty="0"/>
          </a:p>
        </p:txBody>
      </p:sp>
    </p:spTree>
    <p:extLst>
      <p:ext uri="{BB962C8B-B14F-4D97-AF65-F5344CB8AC3E}">
        <p14:creationId xmlns:p14="http://schemas.microsoft.com/office/powerpoint/2010/main" val="2573852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Ref: http://docs.oracle.com/database/121/TGSQL/tgsql_transform.htm#TGSQL94844</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16</a:t>
            </a:fld>
            <a:endParaRPr lang="zh-CN" altLang="en-US" dirty="0"/>
          </a:p>
        </p:txBody>
      </p:sp>
    </p:spTree>
    <p:extLst>
      <p:ext uri="{BB962C8B-B14F-4D97-AF65-F5344CB8AC3E}">
        <p14:creationId xmlns:p14="http://schemas.microsoft.com/office/powerpoint/2010/main" val="544408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Ref: http://docs.oracle.com/database/121/TGSQL/tgsql_optcncpt.htm#TGSQL204</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17</a:t>
            </a:fld>
            <a:endParaRPr lang="zh-CN" altLang="en-US" dirty="0"/>
          </a:p>
        </p:txBody>
      </p:sp>
    </p:spTree>
    <p:extLst>
      <p:ext uri="{BB962C8B-B14F-4D97-AF65-F5344CB8AC3E}">
        <p14:creationId xmlns:p14="http://schemas.microsoft.com/office/powerpoint/2010/main" val="1647438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18</a:t>
            </a:fld>
            <a:endParaRPr lang="zh-CN" altLang="en-US" dirty="0"/>
          </a:p>
        </p:txBody>
      </p:sp>
    </p:spTree>
    <p:extLst>
      <p:ext uri="{BB962C8B-B14F-4D97-AF65-F5344CB8AC3E}">
        <p14:creationId xmlns:p14="http://schemas.microsoft.com/office/powerpoint/2010/main" val="4089349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Ref: http://docs.oracle.com/database/121/TGSQL/tgsql_optcncpt.htm#TGSQL204</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19</a:t>
            </a:fld>
            <a:endParaRPr lang="zh-CN" altLang="en-US" dirty="0"/>
          </a:p>
        </p:txBody>
      </p:sp>
    </p:spTree>
    <p:extLst>
      <p:ext uri="{BB962C8B-B14F-4D97-AF65-F5344CB8AC3E}">
        <p14:creationId xmlns:p14="http://schemas.microsoft.com/office/powerpoint/2010/main" val="721847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Ref: http://docs.oracle.com/database/121/TGSQL/tgsql_optcncpt.htm#TGSQL204</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20</a:t>
            </a:fld>
            <a:endParaRPr lang="zh-CN" altLang="en-US" dirty="0"/>
          </a:p>
        </p:txBody>
      </p:sp>
    </p:spTree>
    <p:extLst>
      <p:ext uri="{BB962C8B-B14F-4D97-AF65-F5344CB8AC3E}">
        <p14:creationId xmlns:p14="http://schemas.microsoft.com/office/powerpoint/2010/main" val="461294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Ref: http://docs.oracle.com/database/121/TGSQL/tgsql_transform.htm#TGSQL94844</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21</a:t>
            </a:fld>
            <a:endParaRPr lang="zh-CN" altLang="en-US" dirty="0"/>
          </a:p>
        </p:txBody>
      </p:sp>
    </p:spTree>
    <p:extLst>
      <p:ext uri="{BB962C8B-B14F-4D97-AF65-F5344CB8AC3E}">
        <p14:creationId xmlns:p14="http://schemas.microsoft.com/office/powerpoint/2010/main" val="2028410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Any sub-query block in a query statement may be called a </a:t>
            </a:r>
            <a:r>
              <a:rPr lang="en-US" altLang="zh-CN" dirty="0" err="1" smtClean="0"/>
              <a:t>subquery</a:t>
            </a:r>
            <a:r>
              <a:rPr lang="en-US" altLang="zh-CN" dirty="0" smtClean="0"/>
              <a:t>; however, we use the term </a:t>
            </a:r>
            <a:r>
              <a:rPr lang="en-US" altLang="zh-CN" dirty="0" err="1" smtClean="0"/>
              <a:t>subquery</a:t>
            </a:r>
            <a:r>
              <a:rPr lang="en-US" altLang="zh-CN" dirty="0" smtClean="0"/>
              <a:t> for a sub-query block that appears in the WHERE, SELECT and HAVING clauses. Some Oracle documentation uses the term "nested </a:t>
            </a:r>
            <a:r>
              <a:rPr lang="en-US" altLang="zh-CN" dirty="0" err="1" smtClean="0"/>
              <a:t>subquery</a:t>
            </a:r>
            <a:r>
              <a:rPr lang="en-US" altLang="zh-CN" dirty="0" smtClean="0"/>
              <a:t>" for what we refer to as a </a:t>
            </a:r>
            <a:r>
              <a:rPr lang="en-US" altLang="zh-CN" dirty="0" err="1" smtClean="0"/>
              <a:t>subquery</a:t>
            </a:r>
            <a:r>
              <a:rPr lang="en-US" altLang="zh-CN" dirty="0" smtClean="0"/>
              <a:t>. A sub-query block that appears in the FROM clause is called a view or derived table.</a:t>
            </a:r>
          </a:p>
          <a:p>
            <a:r>
              <a:rPr lang="en-US" altLang="zh-CN" dirty="0" smtClean="0"/>
              <a:t>Ref: https://blogs.oracle.com/optimizer/entry/optimizer_transformations_subquery_unesting_part_1</a:t>
            </a:r>
          </a:p>
          <a:p>
            <a:endParaRPr lang="en-US" altLang="zh-CN" dirty="0" smtClean="0"/>
          </a:p>
          <a:p>
            <a:endParaRPr lang="en-US" altLang="zh-CN" dirty="0" smtClean="0"/>
          </a:p>
          <a:p>
            <a:r>
              <a:rPr lang="en-US" altLang="zh-CN" b="1" dirty="0" smtClean="0"/>
              <a:t>Validity of </a:t>
            </a:r>
            <a:r>
              <a:rPr lang="en-US" altLang="zh-CN" b="1" dirty="0" err="1" smtClean="0"/>
              <a:t>Unnesting</a:t>
            </a:r>
            <a:endParaRPr lang="en-US" altLang="zh-CN" b="1" dirty="0" smtClean="0"/>
          </a:p>
          <a:p>
            <a:r>
              <a:rPr lang="en-US" altLang="zh-CN" dirty="0" smtClean="0"/>
              <a:t>Every </a:t>
            </a:r>
            <a:r>
              <a:rPr lang="en-US" altLang="zh-CN" dirty="0" err="1" smtClean="0"/>
              <a:t>subquery</a:t>
            </a:r>
            <a:r>
              <a:rPr lang="en-US" altLang="zh-CN" dirty="0" smtClean="0"/>
              <a:t>, before it can be </a:t>
            </a:r>
            <a:r>
              <a:rPr lang="en-US" altLang="zh-CN" dirty="0" err="1" smtClean="0"/>
              <a:t>unnested</a:t>
            </a:r>
            <a:r>
              <a:rPr lang="en-US" altLang="zh-CN" dirty="0" smtClean="0"/>
              <a:t>, goes through a set of validity checks. The optimizer decisions to </a:t>
            </a:r>
            <a:r>
              <a:rPr lang="en-US" altLang="zh-CN" dirty="0" err="1" smtClean="0"/>
              <a:t>unnest</a:t>
            </a:r>
            <a:r>
              <a:rPr lang="en-US" altLang="zh-CN" dirty="0" smtClean="0"/>
              <a:t> or not to </a:t>
            </a:r>
            <a:r>
              <a:rPr lang="en-US" altLang="zh-CN" dirty="0" err="1" smtClean="0"/>
              <a:t>unnest</a:t>
            </a:r>
            <a:r>
              <a:rPr lang="en-US" altLang="zh-CN" dirty="0" smtClean="0"/>
              <a:t> a </a:t>
            </a:r>
            <a:r>
              <a:rPr lang="en-US" altLang="zh-CN" dirty="0" err="1" smtClean="0"/>
              <a:t>subquery</a:t>
            </a:r>
            <a:r>
              <a:rPr lang="en-US" altLang="zh-CN" dirty="0" smtClean="0"/>
              <a:t> can be overridden by specifying an appropriate hint, but the validity requirements cannot be, since </a:t>
            </a:r>
            <a:r>
              <a:rPr lang="en-US" altLang="zh-CN" dirty="0" err="1" smtClean="0"/>
              <a:t>unnesting</a:t>
            </a:r>
            <a:r>
              <a:rPr lang="en-US" altLang="zh-CN" dirty="0" smtClean="0"/>
              <a:t> in such cases would not guarantee a semantically equivalent query. </a:t>
            </a:r>
            <a:br>
              <a:rPr lang="en-US" altLang="zh-CN" dirty="0" smtClean="0"/>
            </a:br>
            <a:r>
              <a:rPr lang="en-US" altLang="zh-CN" dirty="0" smtClean="0"/>
              <a:t>In the following, we enumerate some important checks that currently invalidate </a:t>
            </a:r>
            <a:r>
              <a:rPr lang="en-US" altLang="zh-CN" dirty="0" err="1" smtClean="0"/>
              <a:t>subquery</a:t>
            </a:r>
            <a:r>
              <a:rPr lang="en-US" altLang="zh-CN" dirty="0" smtClean="0"/>
              <a:t> </a:t>
            </a:r>
            <a:r>
              <a:rPr lang="en-US" altLang="zh-CN" dirty="0" err="1" smtClean="0"/>
              <a:t>unnesting</a:t>
            </a:r>
            <a:r>
              <a:rPr lang="en-US" altLang="zh-CN" dirty="0" smtClean="0"/>
              <a:t>. Note that this list of checks is by no means exhaustive.</a:t>
            </a:r>
          </a:p>
          <a:p>
            <a:pPr marL="171450" indent="-171450">
              <a:buFont typeface="Arial" panose="020B0604020202020204" pitchFamily="34" charset="0"/>
              <a:buChar char="•"/>
            </a:pPr>
            <a:r>
              <a:rPr lang="en-US" altLang="zh-CN" dirty="0" err="1" smtClean="0"/>
              <a:t>Subqueries</a:t>
            </a:r>
            <a:r>
              <a:rPr lang="en-US" altLang="zh-CN" dirty="0" smtClean="0"/>
              <a:t> that are correlated to non-parent; for example, </a:t>
            </a:r>
            <a:r>
              <a:rPr lang="en-US" altLang="zh-CN" dirty="0" err="1" smtClean="0"/>
              <a:t>subquery</a:t>
            </a:r>
            <a:r>
              <a:rPr lang="en-US" altLang="zh-CN" dirty="0" smtClean="0"/>
              <a:t> SQ3 is contained by SQ2 (parent of SQ3) and SQ2 in turn is contained by SQ1 and SQ3 is correlated to tables defined in SQ1.</a:t>
            </a:r>
          </a:p>
          <a:p>
            <a:pPr marL="171450" indent="-171450">
              <a:buFont typeface="Arial" panose="020B0604020202020204" pitchFamily="34" charset="0"/>
              <a:buChar char="•"/>
            </a:pPr>
            <a:r>
              <a:rPr lang="en-US" altLang="zh-CN" dirty="0" smtClean="0"/>
              <a:t>A group-by </a:t>
            </a:r>
            <a:r>
              <a:rPr lang="en-US" altLang="zh-CN" dirty="0" err="1" smtClean="0"/>
              <a:t>subquery</a:t>
            </a:r>
            <a:r>
              <a:rPr lang="en-US" altLang="zh-CN" dirty="0" smtClean="0"/>
              <a:t> is correlated; in this case, </a:t>
            </a:r>
            <a:r>
              <a:rPr lang="en-US" altLang="zh-CN" dirty="0" err="1" smtClean="0"/>
              <a:t>unnesting</a:t>
            </a:r>
            <a:r>
              <a:rPr lang="en-US" altLang="zh-CN" dirty="0" smtClean="0"/>
              <a:t> implies doing join after group-by. Changing the given order of the two operations may not be always legal.</a:t>
            </a:r>
          </a:p>
          <a:p>
            <a:pPr marL="171450" indent="-171450">
              <a:buFont typeface="Arial" panose="020B0604020202020204" pitchFamily="34" charset="0"/>
              <a:buChar char="•"/>
            </a:pPr>
            <a:r>
              <a:rPr lang="en-US" altLang="zh-CN" dirty="0" smtClean="0"/>
              <a:t>Connecting or correlating conditions are not well-formed (e.g., they contains a mix of local and correlated columns on either side of the predicate) and the </a:t>
            </a:r>
            <a:r>
              <a:rPr lang="en-US" altLang="zh-CN" dirty="0" err="1" smtClean="0"/>
              <a:t>subquery</a:t>
            </a:r>
            <a:r>
              <a:rPr lang="en-US" altLang="zh-CN" dirty="0" smtClean="0"/>
              <a:t> requires inline view generation, as predicates of this kind do not allow separating out view columns and outer table columns. </a:t>
            </a:r>
          </a:p>
          <a:p>
            <a:pPr marL="171450" indent="-171450">
              <a:buFont typeface="Arial" panose="020B0604020202020204" pitchFamily="34" charset="0"/>
              <a:buChar char="•"/>
            </a:pPr>
            <a:r>
              <a:rPr lang="en-US" altLang="zh-CN" dirty="0" smtClean="0"/>
              <a:t>For disjunctive </a:t>
            </a:r>
            <a:r>
              <a:rPr lang="en-US" altLang="zh-CN" dirty="0" err="1" smtClean="0"/>
              <a:t>subqueries</a:t>
            </a:r>
            <a:r>
              <a:rPr lang="en-US" altLang="zh-CN" dirty="0" smtClean="0"/>
              <a:t>, the outer columns in the connecting or correlating conditions are not the same.</a:t>
            </a:r>
          </a:p>
          <a:p>
            <a:r>
              <a:rPr lang="en-US" altLang="zh-CN" dirty="0" smtClean="0"/>
              <a:t>Using view-merging transformation, Oracle may merge the group-by or distinct inline view generated during </a:t>
            </a:r>
            <a:r>
              <a:rPr lang="en-US" altLang="zh-CN" dirty="0" err="1" smtClean="0"/>
              <a:t>unnesting</a:t>
            </a:r>
            <a:r>
              <a:rPr lang="en-US" altLang="zh-CN" dirty="0" smtClean="0"/>
              <a:t>, and therefore the execution plan may not show any view even when a view is expected. </a:t>
            </a:r>
          </a:p>
          <a:p>
            <a:r>
              <a:rPr lang="en-US" altLang="zh-CN" dirty="0" smtClean="0"/>
              <a:t>Ref: https://blogs.oracle.com/optimizer/entry/optimizer_transformations_subquery_unesting_part_2</a:t>
            </a:r>
          </a:p>
          <a:p>
            <a:endParaRPr lang="en-US" altLang="zh-CN" dirty="0" smtClean="0"/>
          </a:p>
          <a:p>
            <a:endParaRPr lang="en-US" altLang="zh-CN" dirty="0" smtClean="0"/>
          </a:p>
          <a:p>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22</a:t>
            </a:fld>
            <a:endParaRPr lang="zh-CN" altLang="en-US" dirty="0"/>
          </a:p>
        </p:txBody>
      </p:sp>
    </p:spTree>
    <p:extLst>
      <p:ext uri="{BB962C8B-B14F-4D97-AF65-F5344CB8AC3E}">
        <p14:creationId xmlns:p14="http://schemas.microsoft.com/office/powerpoint/2010/main" val="3205042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altLang="zh-CN" dirty="0" smtClean="0"/>
              <a:t>1. Disable</a:t>
            </a:r>
            <a:r>
              <a:rPr lang="en-US" altLang="zh-CN" baseline="0" dirty="0" smtClean="0"/>
              <a:t> </a:t>
            </a:r>
            <a:r>
              <a:rPr lang="en-US" altLang="zh-CN" baseline="0" dirty="0" err="1" smtClean="0"/>
              <a:t>Subquery</a:t>
            </a:r>
            <a:r>
              <a:rPr lang="en-US" altLang="zh-CN" baseline="0" dirty="0" smtClean="0"/>
              <a:t> </a:t>
            </a:r>
            <a:r>
              <a:rPr lang="en-US" altLang="zh-CN" baseline="0" dirty="0" err="1" smtClean="0"/>
              <a:t>Unnesting</a:t>
            </a:r>
            <a:r>
              <a:rPr lang="en-US" altLang="zh-CN" baseline="0" dirty="0" smtClean="0"/>
              <a:t> in XXXX application (</a:t>
            </a:r>
            <a:r>
              <a:rPr lang="en-US" altLang="zh-CN" dirty="0" smtClean="0"/>
              <a:t>_</a:t>
            </a:r>
            <a:r>
              <a:rPr lang="en-US" altLang="zh-CN" dirty="0" err="1" smtClean="0"/>
              <a:t>unnest_subquery</a:t>
            </a:r>
            <a:r>
              <a:rPr lang="en-US" altLang="zh-CN" dirty="0" smtClean="0"/>
              <a:t>=false)</a:t>
            </a:r>
          </a:p>
          <a:p>
            <a:pPr marL="0" marR="0" indent="0" algn="l" defTabSz="914400" rtl="0" eaLnBrk="1" fontAlgn="base" latinLnBrk="0" hangingPunct="1">
              <a:lnSpc>
                <a:spcPct val="100000"/>
              </a:lnSpc>
              <a:spcBef>
                <a:spcPts val="600"/>
              </a:spcBef>
              <a:spcAft>
                <a:spcPct val="0"/>
              </a:spcAft>
              <a:buClrTx/>
              <a:buSzTx/>
              <a:buFontTx/>
              <a:buNone/>
              <a:tabLst/>
              <a:defRPr/>
            </a:pPr>
            <a:endParaRPr lang="en-US" altLang="zh-CN" sz="1100" b="1"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sz="1100" b="1" kern="1200" dirty="0" smtClean="0">
                <a:solidFill>
                  <a:schemeClr val="tx1"/>
                </a:solidFill>
                <a:effectLst/>
                <a:latin typeface="+mn-lt"/>
                <a:ea typeface="+mn-ea"/>
                <a:cs typeface="+mn-cs"/>
              </a:rPr>
              <a:t>2. Required Interim Patches for the Oracle Database with XXXX (Doc ID 1100831.1)</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sz="1100" b="0" i="0" u="sng" strike="noStrike" kern="1200" dirty="0" smtClean="0">
                <a:solidFill>
                  <a:schemeClr val="tx1"/>
                </a:solidFill>
                <a:effectLst/>
                <a:latin typeface="+mn-lt"/>
                <a:ea typeface="+mn-ea"/>
                <a:cs typeface="+mn-cs"/>
              </a:rPr>
              <a:t>Poor query performance with SQL statements utilizing nested </a:t>
            </a:r>
            <a:r>
              <a:rPr lang="en-US" altLang="zh-CN" sz="1100" b="0" i="0" u="sng" strike="noStrike" kern="1200" dirty="0" err="1" smtClean="0">
                <a:solidFill>
                  <a:schemeClr val="tx1"/>
                </a:solidFill>
                <a:effectLst/>
                <a:latin typeface="+mn-lt"/>
                <a:ea typeface="+mn-ea"/>
                <a:cs typeface="+mn-cs"/>
              </a:rPr>
              <a:t>subqueries</a:t>
            </a:r>
            <a:r>
              <a:rPr lang="en-US" altLang="zh-CN" dirty="0" smtClean="0"/>
              <a:t> </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sz="1100" b="0" i="0" u="none" strike="noStrike" kern="1200" dirty="0" smtClean="0">
                <a:solidFill>
                  <a:schemeClr val="tx1"/>
                </a:solidFill>
                <a:effectLst/>
                <a:latin typeface="+mn-lt"/>
                <a:ea typeface="+mn-ea"/>
                <a:cs typeface="+mn-cs"/>
              </a:rPr>
              <a:t>The default value for the initialization parameter _</a:t>
            </a:r>
            <a:r>
              <a:rPr lang="en-US" altLang="zh-CN" sz="1100" b="0" i="0" u="none" strike="noStrike" kern="1200" dirty="0" err="1" smtClean="0">
                <a:solidFill>
                  <a:schemeClr val="tx1"/>
                </a:solidFill>
                <a:effectLst/>
                <a:latin typeface="+mn-lt"/>
                <a:ea typeface="+mn-ea"/>
                <a:cs typeface="+mn-cs"/>
              </a:rPr>
              <a:t>unnest_subquery</a:t>
            </a:r>
            <a:r>
              <a:rPr lang="en-US" altLang="zh-CN" sz="1100" b="0" i="0" u="none" strike="noStrike" kern="1200" dirty="0" smtClean="0">
                <a:solidFill>
                  <a:schemeClr val="tx1"/>
                </a:solidFill>
                <a:effectLst/>
                <a:latin typeface="+mn-lt"/>
                <a:ea typeface="+mn-ea"/>
                <a:cs typeface="+mn-cs"/>
              </a:rPr>
              <a:t> is TRUE.  </a:t>
            </a:r>
            <a:r>
              <a:rPr lang="en-US" altLang="zh-CN" sz="1100" b="0" i="0" u="none" strike="noStrike" kern="1200" dirty="0" err="1" smtClean="0">
                <a:solidFill>
                  <a:schemeClr val="tx1"/>
                </a:solidFill>
                <a:effectLst/>
                <a:latin typeface="+mn-lt"/>
                <a:ea typeface="+mn-ea"/>
                <a:cs typeface="+mn-cs"/>
              </a:rPr>
              <a:t>PeopleTools</a:t>
            </a:r>
            <a:r>
              <a:rPr lang="en-US" altLang="zh-CN" sz="1100" b="0" i="0" u="none" strike="noStrike" kern="1200" dirty="0" smtClean="0">
                <a:solidFill>
                  <a:schemeClr val="tx1"/>
                </a:solidFill>
                <a:effectLst/>
                <a:latin typeface="+mn-lt"/>
                <a:ea typeface="+mn-ea"/>
                <a:cs typeface="+mn-cs"/>
              </a:rPr>
              <a:t> requires it to be set to FALSE by default.</a:t>
            </a:r>
            <a:br>
              <a:rPr lang="en-US" altLang="zh-CN" sz="1100" b="0" i="0" u="none" strike="noStrike" kern="1200" dirty="0" smtClean="0">
                <a:solidFill>
                  <a:schemeClr val="tx1"/>
                </a:solidFill>
                <a:effectLst/>
                <a:latin typeface="+mn-lt"/>
                <a:ea typeface="+mn-ea"/>
                <a:cs typeface="+mn-cs"/>
              </a:rPr>
            </a:br>
            <a:r>
              <a:rPr lang="en-US" altLang="zh-CN" sz="1100" b="0" i="0" u="none" strike="noStrike" kern="1200" dirty="0" smtClean="0">
                <a:solidFill>
                  <a:schemeClr val="tx1"/>
                </a:solidFill>
                <a:effectLst/>
                <a:latin typeface="+mn-lt"/>
                <a:ea typeface="+mn-ea"/>
                <a:cs typeface="+mn-cs"/>
              </a:rPr>
              <a:t>During internal testing with the default value in place, performance issues occurred in on-line processing.  There were also some occasional errors creating views. </a:t>
            </a:r>
            <a:br>
              <a:rPr lang="en-US" altLang="zh-CN" sz="1100" b="0" i="0" u="none" strike="noStrike" kern="1200" dirty="0" smtClean="0">
                <a:solidFill>
                  <a:schemeClr val="tx1"/>
                </a:solidFill>
                <a:effectLst/>
                <a:latin typeface="+mn-lt"/>
                <a:ea typeface="+mn-ea"/>
                <a:cs typeface="+mn-cs"/>
              </a:rPr>
            </a:br>
            <a:r>
              <a:rPr lang="en-US" altLang="zh-CN" sz="1100" b="0" i="0" u="none" strike="noStrike" kern="1200" dirty="0" smtClean="0">
                <a:solidFill>
                  <a:schemeClr val="tx1"/>
                </a:solidFill>
                <a:effectLst/>
                <a:latin typeface="+mn-lt"/>
                <a:ea typeface="+mn-ea"/>
                <a:cs typeface="+mn-cs"/>
              </a:rPr>
              <a:t>This is due to the following optimizer behavior:</a:t>
            </a:r>
            <a:br>
              <a:rPr lang="en-US" altLang="zh-CN" sz="1100" b="0" i="0" u="none" strike="noStrike" kern="1200" dirty="0" smtClean="0">
                <a:solidFill>
                  <a:schemeClr val="tx1"/>
                </a:solidFill>
                <a:effectLst/>
                <a:latin typeface="+mn-lt"/>
                <a:ea typeface="+mn-ea"/>
                <a:cs typeface="+mn-cs"/>
              </a:rPr>
            </a:br>
            <a:r>
              <a:rPr lang="en-US" altLang="zh-CN" sz="1100" b="0" i="0" u="none" strike="noStrike" kern="1200" dirty="0" smtClean="0">
                <a:solidFill>
                  <a:schemeClr val="tx1"/>
                </a:solidFill>
                <a:effectLst/>
                <a:latin typeface="+mn-lt"/>
                <a:ea typeface="+mn-ea"/>
                <a:cs typeface="+mn-cs"/>
              </a:rPr>
              <a:t>“XXXX makes extensive use effective-dated and effective-sequenced rows and uses or generates SQL with correlated sub-queries to find the current effective-dated rows. </a:t>
            </a:r>
            <a:br>
              <a:rPr lang="en-US" altLang="zh-CN" sz="1100" b="0" i="0" u="none" strike="noStrike" kern="1200" dirty="0" smtClean="0">
                <a:solidFill>
                  <a:schemeClr val="tx1"/>
                </a:solidFill>
                <a:effectLst/>
                <a:latin typeface="+mn-lt"/>
                <a:ea typeface="+mn-ea"/>
                <a:cs typeface="+mn-cs"/>
              </a:rPr>
            </a:br>
            <a:r>
              <a:rPr lang="en-US" altLang="zh-CN" sz="1100" b="0" i="0" u="none" strike="noStrike" kern="1200" dirty="0" smtClean="0">
                <a:solidFill>
                  <a:schemeClr val="tx1"/>
                </a:solidFill>
                <a:effectLst/>
                <a:latin typeface="+mn-lt"/>
                <a:ea typeface="+mn-ea"/>
                <a:cs typeface="+mn-cs"/>
              </a:rPr>
              <a:t>The problem (at least for XXXX) is that the optimizer grossly underestimates the cardinality of the correlated sub-queries  where there are multiple correlating columns leading it to choose SQL transformation where it has </a:t>
            </a:r>
            <a:r>
              <a:rPr lang="en-US" altLang="zh-CN" sz="1100" b="0" i="0" u="none" strike="noStrike" kern="1200" dirty="0" err="1" smtClean="0">
                <a:solidFill>
                  <a:schemeClr val="tx1"/>
                </a:solidFill>
                <a:effectLst/>
                <a:latin typeface="+mn-lt"/>
                <a:ea typeface="+mn-ea"/>
                <a:cs typeface="+mn-cs"/>
              </a:rPr>
              <a:t>unnested</a:t>
            </a:r>
            <a:r>
              <a:rPr lang="en-US" altLang="zh-CN" sz="1100" b="0" i="0" u="none" strike="noStrike" kern="1200" dirty="0" smtClean="0">
                <a:solidFill>
                  <a:schemeClr val="tx1"/>
                </a:solidFill>
                <a:effectLst/>
                <a:latin typeface="+mn-lt"/>
                <a:ea typeface="+mn-ea"/>
                <a:cs typeface="+mn-cs"/>
              </a:rPr>
              <a:t> the sub-query as an inline view.  When we override _UNNEST_SUBQUERY default from TRUE to FALSE, the queries return the expected results in an acceptable timeframe.”</a:t>
            </a:r>
            <a:br>
              <a:rPr lang="en-US" altLang="zh-CN" sz="1100" b="0" i="0" u="none" strike="noStrike" kern="1200" dirty="0" smtClean="0">
                <a:solidFill>
                  <a:schemeClr val="tx1"/>
                </a:solidFill>
                <a:effectLst/>
                <a:latin typeface="+mn-lt"/>
                <a:ea typeface="+mn-ea"/>
                <a:cs typeface="+mn-cs"/>
              </a:rPr>
            </a:br>
            <a:r>
              <a:rPr lang="en-US" altLang="zh-CN" sz="1100" b="0" i="0" u="none" strike="noStrike" kern="1200" dirty="0" smtClean="0">
                <a:solidFill>
                  <a:schemeClr val="tx1"/>
                </a:solidFill>
                <a:effectLst/>
                <a:latin typeface="+mn-lt"/>
                <a:ea typeface="+mn-ea"/>
                <a:cs typeface="+mn-cs"/>
              </a:rPr>
              <a:t>To minimize the risks of encountering these issues, the default value for this parameter needs to be FALSE.</a:t>
            </a:r>
            <a:br>
              <a:rPr lang="en-US" altLang="zh-CN" sz="1100" b="0" i="0" u="none" strike="noStrike" kern="1200" dirty="0" smtClean="0">
                <a:solidFill>
                  <a:schemeClr val="tx1"/>
                </a:solidFill>
                <a:effectLst/>
                <a:latin typeface="+mn-lt"/>
                <a:ea typeface="+mn-ea"/>
                <a:cs typeface="+mn-cs"/>
              </a:rPr>
            </a:br>
            <a:r>
              <a:rPr lang="en-US" altLang="zh-CN" sz="1100" b="0" i="0" u="none" strike="noStrike" kern="1200" dirty="0" smtClean="0">
                <a:solidFill>
                  <a:schemeClr val="tx1"/>
                </a:solidFill>
                <a:effectLst/>
                <a:latin typeface="+mn-lt"/>
                <a:ea typeface="+mn-ea"/>
                <a:cs typeface="+mn-cs"/>
              </a:rPr>
              <a:t>If there is an specific use case where the use of the query </a:t>
            </a:r>
            <a:r>
              <a:rPr lang="en-US" altLang="zh-CN" sz="1100" b="0" i="0" u="none" strike="noStrike" kern="1200" dirty="0" err="1" smtClean="0">
                <a:solidFill>
                  <a:schemeClr val="tx1"/>
                </a:solidFill>
                <a:effectLst/>
                <a:latin typeface="+mn-lt"/>
                <a:ea typeface="+mn-ea"/>
                <a:cs typeface="+mn-cs"/>
              </a:rPr>
              <a:t>unnesting</a:t>
            </a:r>
            <a:r>
              <a:rPr lang="en-US" altLang="zh-CN" sz="1100" b="0" i="0" u="none" strike="noStrike" kern="1200" dirty="0" smtClean="0">
                <a:solidFill>
                  <a:schemeClr val="tx1"/>
                </a:solidFill>
                <a:effectLst/>
                <a:latin typeface="+mn-lt"/>
                <a:ea typeface="+mn-ea"/>
                <a:cs typeface="+mn-cs"/>
              </a:rPr>
              <a:t> feature is necessary, enabling this parameter is allowed, i.e. as either a hint or session setting.  The use of this parameter will be supported as a customization, and may need to be removed during the diagnostic process of a Service Request.</a:t>
            </a:r>
            <a:r>
              <a:rPr lang="en-US" altLang="zh-CN" dirty="0" smtClean="0"/>
              <a:t> </a:t>
            </a:r>
          </a:p>
          <a:p>
            <a:pPr marL="0" marR="0" indent="0" algn="l" defTabSz="914400" rtl="0" eaLnBrk="1" fontAlgn="base" latinLnBrk="0" hangingPunct="1">
              <a:lnSpc>
                <a:spcPct val="100000"/>
              </a:lnSpc>
              <a:spcBef>
                <a:spcPts val="6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ts val="6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3. </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Ref: https://docs.oracle.com/cd/E55243_01/pt854pbr0/eng/pt/tupa/task_UsingEffectiveDates-0714e5.html#topofpage</a:t>
            </a:r>
          </a:p>
          <a:p>
            <a:r>
              <a:rPr lang="en-US" altLang="zh-CN" dirty="0" smtClean="0">
                <a:effectLst/>
              </a:rPr>
              <a:t>XXXX’s effective-dating logic enables you to maintain an accurate history of information in the database. Effective dating allows you to store historical data, see changes in your data over time, and enter future data. For example, you may want to track several events in the career of Tom Sawyer: when he was hired, transferred, and promoted. By inserting rows of data based on his employee ID, and significant dates, you can build a job history.</a:t>
            </a:r>
          </a:p>
          <a:p>
            <a:r>
              <a:rPr lang="en-US" altLang="zh-CN" dirty="0" smtClean="0">
                <a:effectLst/>
              </a:rPr>
              <a:t>When you enter new information that is related to existing data (in this case about an employee), such as a transfer or pay rate change, you do not want to lose or overwrite the data already stored in the database. To retain history, add a data row identified by the date when the information goes into effect: the effective date. You can use the information to look at what has happened up to now and plan for the future. The XXXX system categorizes effective-dated rows into the following basic types:</a:t>
            </a:r>
          </a:p>
          <a:p>
            <a:r>
              <a:rPr lang="en-US" altLang="zh-CN" dirty="0" smtClean="0">
                <a:effectLst/>
              </a:rPr>
              <a:t>Field or Control</a:t>
            </a:r>
          </a:p>
          <a:p>
            <a:r>
              <a:rPr lang="en-US" altLang="zh-CN" dirty="0" smtClean="0">
                <a:effectLst/>
              </a:rPr>
              <a:t>Definition</a:t>
            </a:r>
          </a:p>
          <a:p>
            <a:r>
              <a:rPr lang="en-US" altLang="zh-CN" i="1" dirty="0" smtClean="0">
                <a:effectLst/>
              </a:rPr>
              <a:t>Current: </a:t>
            </a:r>
            <a:r>
              <a:rPr lang="en-US" altLang="zh-CN" dirty="0" smtClean="0">
                <a:effectLst/>
              </a:rPr>
              <a:t>The data row with the date closest to—but not greater than—the system date. Only one row can be the current row.</a:t>
            </a:r>
          </a:p>
          <a:p>
            <a:r>
              <a:rPr lang="en-US" altLang="zh-CN" i="1" dirty="0" smtClean="0">
                <a:effectLst/>
              </a:rPr>
              <a:t>History:  </a:t>
            </a:r>
            <a:r>
              <a:rPr lang="en-US" altLang="zh-CN" dirty="0" smtClean="0">
                <a:effectLst/>
              </a:rPr>
              <a:t>Data rows that have effective dates earlier than the current data row.</a:t>
            </a:r>
          </a:p>
          <a:p>
            <a:r>
              <a:rPr lang="en-US" altLang="zh-CN" i="1" dirty="0" smtClean="0">
                <a:effectLst/>
              </a:rPr>
              <a:t>Future:  </a:t>
            </a:r>
            <a:r>
              <a:rPr lang="en-US" altLang="zh-CN" dirty="0" smtClean="0">
                <a:effectLst/>
              </a:rPr>
              <a:t>Data rows that have effective dates later than the system date.</a:t>
            </a:r>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25</a:t>
            </a:fld>
            <a:endParaRPr lang="zh-CN" altLang="en-US" dirty="0"/>
          </a:p>
        </p:txBody>
      </p:sp>
    </p:spTree>
    <p:extLst>
      <p:ext uri="{BB962C8B-B14F-4D97-AF65-F5344CB8AC3E}">
        <p14:creationId xmlns:p14="http://schemas.microsoft.com/office/powerpoint/2010/main" val="3518508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Ref:</a:t>
            </a:r>
            <a:r>
              <a:rPr lang="en-US" altLang="zh-CN" baseline="0" dirty="0" smtClean="0"/>
              <a:t> http://docs.oracle.com/database/121/TGSQL/tgsql_sqlproc.htm#TGSQL176</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a:t>
            </a:fld>
            <a:endParaRPr lang="zh-CN" altLang="en-US" dirty="0"/>
          </a:p>
        </p:txBody>
      </p:sp>
    </p:spTree>
    <p:extLst>
      <p:ext uri="{BB962C8B-B14F-4D97-AF65-F5344CB8AC3E}">
        <p14:creationId xmlns:p14="http://schemas.microsoft.com/office/powerpoint/2010/main" val="3639299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A case from FMS GL </a:t>
            </a:r>
            <a:r>
              <a:rPr lang="en-US" altLang="zh-CN" dirty="0" err="1" smtClean="0"/>
              <a:t>MultiCurrency</a:t>
            </a:r>
            <a:r>
              <a:rPr lang="en-US" altLang="zh-CN" dirty="0" smtClean="0"/>
              <a:t> batch job</a:t>
            </a:r>
          </a:p>
          <a:p>
            <a:endParaRPr lang="en-US" altLang="zh-CN" dirty="0" smtClean="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26</a:t>
            </a:fld>
            <a:endParaRPr lang="zh-CN" altLang="en-US" dirty="0"/>
          </a:p>
        </p:txBody>
      </p:sp>
    </p:spTree>
    <p:extLst>
      <p:ext uri="{BB962C8B-B14F-4D97-AF65-F5344CB8AC3E}">
        <p14:creationId xmlns:p14="http://schemas.microsoft.com/office/powerpoint/2010/main" val="970089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altLang="zh-CN" dirty="0" smtClean="0"/>
          </a:p>
          <a:p>
            <a:r>
              <a:rPr lang="en-US" altLang="zh-CN" dirty="0" smtClean="0"/>
              <a:t>alter session set "_</a:t>
            </a:r>
            <a:r>
              <a:rPr lang="en-US" altLang="zh-CN" dirty="0" err="1" smtClean="0"/>
              <a:t>unnest_subquery</a:t>
            </a:r>
            <a:r>
              <a:rPr lang="en-US" altLang="zh-CN" dirty="0" smtClean="0"/>
              <a:t>"=false;</a:t>
            </a:r>
          </a:p>
          <a:p>
            <a:endParaRPr lang="en-US" altLang="zh-CN" dirty="0" smtClean="0"/>
          </a:p>
          <a:p>
            <a:r>
              <a:rPr lang="en-US" altLang="zh-CN" dirty="0" smtClean="0"/>
              <a:t>declare</a:t>
            </a:r>
          </a:p>
          <a:p>
            <a:r>
              <a:rPr lang="en-US" altLang="zh-CN" dirty="0" smtClean="0"/>
              <a:t>ret number;</a:t>
            </a:r>
          </a:p>
          <a:p>
            <a:r>
              <a:rPr lang="en-US" altLang="zh-CN" dirty="0" smtClean="0"/>
              <a:t>begin</a:t>
            </a:r>
          </a:p>
          <a:p>
            <a:r>
              <a:rPr lang="en-US" altLang="zh-CN" dirty="0" smtClean="0"/>
              <a:t>for </a:t>
            </a:r>
            <a:r>
              <a:rPr lang="en-US" altLang="zh-CN" dirty="0" err="1" smtClean="0"/>
              <a:t>i</a:t>
            </a:r>
            <a:r>
              <a:rPr lang="en-US" altLang="zh-CN" dirty="0" smtClean="0"/>
              <a:t> in 1 .. 10000000</a:t>
            </a:r>
          </a:p>
          <a:p>
            <a:r>
              <a:rPr lang="en-US" altLang="zh-CN" dirty="0" smtClean="0"/>
              <a:t>loop</a:t>
            </a:r>
          </a:p>
          <a:p>
            <a:endParaRPr lang="en-US" altLang="zh-CN" dirty="0" smtClean="0"/>
          </a:p>
          <a:p>
            <a:r>
              <a:rPr lang="en-US" altLang="zh-CN" dirty="0" smtClean="0"/>
              <a:t>SELECT </a:t>
            </a:r>
          </a:p>
          <a:p>
            <a:r>
              <a:rPr lang="en-US" altLang="zh-CN" dirty="0" smtClean="0"/>
              <a:t>--/*+ </a:t>
            </a:r>
            <a:r>
              <a:rPr lang="en-US" altLang="zh-CN" dirty="0" err="1" smtClean="0"/>
              <a:t>unnest</a:t>
            </a:r>
            <a:r>
              <a:rPr lang="en-US" altLang="zh-CN" dirty="0" smtClean="0"/>
              <a:t>(@sel$2) */</a:t>
            </a:r>
          </a:p>
          <a:p>
            <a:r>
              <a:rPr lang="en-US" altLang="zh-CN" dirty="0" smtClean="0"/>
              <a:t>count(*) into ret</a:t>
            </a:r>
          </a:p>
          <a:p>
            <a:r>
              <a:rPr lang="en-US" altLang="zh-CN" dirty="0" smtClean="0"/>
              <a:t>FROM PS_CURR_GRSTP_TBL G , PS_CURR_STEP_TBL S</a:t>
            </a:r>
          </a:p>
          <a:p>
            <a:r>
              <a:rPr lang="en-US" altLang="zh-CN" dirty="0" smtClean="0"/>
              <a:t>WHERE G.SETID = 'SHARE' AND S.EFFDT =</a:t>
            </a:r>
          </a:p>
          <a:p>
            <a:r>
              <a:rPr lang="en-US" altLang="zh-CN" dirty="0" smtClean="0"/>
              <a:t>  (SELECT MAX(X.EFFDT)</a:t>
            </a:r>
          </a:p>
          <a:p>
            <a:r>
              <a:rPr lang="en-US" altLang="zh-CN" dirty="0" smtClean="0"/>
              <a:t>  FROM PS_CURR_STEP_TBL X</a:t>
            </a:r>
          </a:p>
          <a:p>
            <a:r>
              <a:rPr lang="en-US" altLang="zh-CN" dirty="0" smtClean="0"/>
              <a:t>  WHERE X.SETID = S.SETID AND X.CURR_STEP = S.CURR_STEP AND X.VERSION_NUM = S.VERSION_NUM </a:t>
            </a:r>
          </a:p>
          <a:p>
            <a:r>
              <a:rPr lang="en-US" altLang="zh-CN" dirty="0" smtClean="0"/>
              <a:t>  AND X.EFFDT &lt;= TO_DATE('2013-12-31','YYYY-MM-DD')) </a:t>
            </a:r>
          </a:p>
          <a:p>
            <a:r>
              <a:rPr lang="en-US" altLang="zh-CN" dirty="0" smtClean="0"/>
              <a:t>AND S.EFF_STATUS = 'A' ORDER BY G.SEQUENCE_NBR_6;</a:t>
            </a:r>
          </a:p>
          <a:p>
            <a:r>
              <a:rPr lang="en-US" altLang="zh-CN" dirty="0" smtClean="0"/>
              <a:t>end loop;</a:t>
            </a:r>
          </a:p>
          <a:p>
            <a:r>
              <a:rPr lang="en-US" altLang="zh-CN" dirty="0" smtClean="0"/>
              <a:t>end;</a:t>
            </a:r>
          </a:p>
          <a:p>
            <a:r>
              <a:rPr lang="en-US" altLang="zh-CN" dirty="0" smtClean="0"/>
              <a:t>/</a:t>
            </a:r>
          </a:p>
          <a:p>
            <a:endParaRPr lang="en-US" altLang="zh-CN" dirty="0" smtClean="0"/>
          </a:p>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28</a:t>
            </a:fld>
            <a:endParaRPr lang="zh-CN" altLang="en-US" dirty="0"/>
          </a:p>
        </p:txBody>
      </p:sp>
    </p:spTree>
    <p:extLst>
      <p:ext uri="{BB962C8B-B14F-4D97-AF65-F5344CB8AC3E}">
        <p14:creationId xmlns:p14="http://schemas.microsoft.com/office/powerpoint/2010/main" val="504647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Ref: </a:t>
            </a:r>
            <a:r>
              <a:rPr lang="en-US" altLang="zh-CN" b="1" dirty="0" smtClean="0"/>
              <a:t>BUG 14110304 - BAD CARDINALITY FROM SELF-JOIN W/ SINGLE-ROW SUBQUERY</a:t>
            </a:r>
            <a:r>
              <a:rPr lang="en-US" altLang="zh-CN" dirty="0" smtClean="0"/>
              <a:t> </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29</a:t>
            </a:fld>
            <a:endParaRPr lang="zh-CN" altLang="en-US" dirty="0"/>
          </a:p>
        </p:txBody>
      </p:sp>
    </p:spTree>
    <p:extLst>
      <p:ext uri="{BB962C8B-B14F-4D97-AF65-F5344CB8AC3E}">
        <p14:creationId xmlns:p14="http://schemas.microsoft.com/office/powerpoint/2010/main" val="4081271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30</a:t>
            </a:fld>
            <a:endParaRPr lang="zh-CN" altLang="en-US" dirty="0"/>
          </a:p>
        </p:txBody>
      </p:sp>
    </p:spTree>
    <p:extLst>
      <p:ext uri="{BB962C8B-B14F-4D97-AF65-F5344CB8AC3E}">
        <p14:creationId xmlns:p14="http://schemas.microsoft.com/office/powerpoint/2010/main" val="3263877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Ref: https://docs.oracle.com/database/121/TGSQL/tgsql_join.htm#TGSQL95241</a:t>
            </a:r>
          </a:p>
          <a:p>
            <a:r>
              <a:rPr lang="en-US" altLang="zh-CN" dirty="0" smtClean="0"/>
              <a:t>The optimizer may choose a </a:t>
            </a:r>
            <a:r>
              <a:rPr lang="en-US" altLang="zh-CN" dirty="0" err="1" smtClean="0"/>
              <a:t>semijoin</a:t>
            </a:r>
            <a:r>
              <a:rPr lang="en-US" altLang="zh-CN" dirty="0" smtClean="0"/>
              <a:t> in the following circumstances:</a:t>
            </a:r>
          </a:p>
          <a:p>
            <a:pPr marL="171450" indent="-171450">
              <a:buFont typeface="Arial" panose="020B0604020202020204" pitchFamily="34" charset="0"/>
              <a:buChar char="•"/>
            </a:pPr>
            <a:r>
              <a:rPr lang="en-US" altLang="zh-CN" dirty="0" smtClean="0">
                <a:effectLst/>
              </a:rPr>
              <a:t>The statement uses either an IN or EXISTS clause.</a:t>
            </a:r>
          </a:p>
          <a:p>
            <a:pPr marL="171450" indent="-171450">
              <a:buFont typeface="Arial" panose="020B0604020202020204" pitchFamily="34" charset="0"/>
              <a:buChar char="•"/>
            </a:pPr>
            <a:r>
              <a:rPr lang="en-US" altLang="zh-CN" dirty="0" smtClean="0">
                <a:effectLst/>
              </a:rPr>
              <a:t>The statement contains a </a:t>
            </a:r>
            <a:r>
              <a:rPr lang="en-US" altLang="zh-CN" dirty="0" err="1" smtClean="0">
                <a:effectLst/>
              </a:rPr>
              <a:t>subquery</a:t>
            </a:r>
            <a:r>
              <a:rPr lang="en-US" altLang="zh-CN" dirty="0" smtClean="0">
                <a:effectLst/>
              </a:rPr>
              <a:t> in the IN or EXISTS clause.</a:t>
            </a:r>
          </a:p>
          <a:p>
            <a:pPr marL="171450" indent="-171450">
              <a:buFont typeface="Arial" panose="020B0604020202020204" pitchFamily="34" charset="0"/>
              <a:buChar char="•"/>
            </a:pPr>
            <a:r>
              <a:rPr lang="en-US" altLang="zh-CN" dirty="0" smtClean="0">
                <a:effectLst/>
              </a:rPr>
              <a:t>The IN or EXISTS clause is not contained inside an OR branch.</a:t>
            </a:r>
          </a:p>
          <a:p>
            <a:endParaRPr lang="en-US" altLang="zh-CN" dirty="0" smtClean="0"/>
          </a:p>
          <a:p>
            <a:r>
              <a:rPr lang="en-US" altLang="zh-CN" dirty="0" smtClean="0"/>
              <a:t>Ref: </a:t>
            </a:r>
          </a:p>
          <a:p>
            <a:r>
              <a:rPr lang="en-US" altLang="zh-CN" dirty="0" smtClean="0"/>
              <a:t>http://oracle-performance-tuning-tips3-dass.blogspot.jp/2012/03/hash-semi-join-oracle-tuning-tip26.html</a:t>
            </a:r>
          </a:p>
          <a:p>
            <a:r>
              <a:rPr lang="en-US" altLang="zh-CN" dirty="0" smtClean="0"/>
              <a:t>https://explainextended.com/2009/09/30/in-vs-join-vs-exists-oracle/</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31</a:t>
            </a:fld>
            <a:endParaRPr lang="zh-CN" altLang="en-US" dirty="0"/>
          </a:p>
        </p:txBody>
      </p:sp>
    </p:spTree>
    <p:extLst>
      <p:ext uri="{BB962C8B-B14F-4D97-AF65-F5344CB8AC3E}">
        <p14:creationId xmlns:p14="http://schemas.microsoft.com/office/powerpoint/2010/main" val="2914106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altLang="zh-CN" dirty="0" smtClean="0"/>
          </a:p>
          <a:p>
            <a:r>
              <a:rPr lang="en-US" altLang="zh-CN" dirty="0" smtClean="0"/>
              <a:t>Demo:</a:t>
            </a:r>
          </a:p>
          <a:p>
            <a:endParaRPr lang="en-US" altLang="zh-CN" dirty="0" smtClean="0"/>
          </a:p>
          <a:p>
            <a:endParaRPr lang="en-US" altLang="zh-CN" dirty="0" smtClean="0"/>
          </a:p>
          <a:p>
            <a:r>
              <a:rPr lang="en-US" altLang="zh-CN" dirty="0" smtClean="0"/>
              <a:t>drop table test1;</a:t>
            </a:r>
          </a:p>
          <a:p>
            <a:r>
              <a:rPr lang="en-US" altLang="zh-CN" dirty="0" smtClean="0"/>
              <a:t>create table test1 (id </a:t>
            </a:r>
            <a:r>
              <a:rPr lang="en-US" altLang="zh-CN" dirty="0" err="1" smtClean="0"/>
              <a:t>number,name</a:t>
            </a:r>
            <a:r>
              <a:rPr lang="en-US" altLang="zh-CN" dirty="0" smtClean="0"/>
              <a:t> varchar2(30));</a:t>
            </a:r>
          </a:p>
          <a:p>
            <a:r>
              <a:rPr lang="en-US" altLang="zh-CN" dirty="0" smtClean="0"/>
              <a:t>insert into test1 select </a:t>
            </a:r>
            <a:r>
              <a:rPr lang="en-US" altLang="zh-CN" dirty="0" err="1" smtClean="0"/>
              <a:t>rownum</a:t>
            </a:r>
            <a:r>
              <a:rPr lang="en-US" altLang="zh-CN" dirty="0" smtClean="0"/>
              <a:t>,'name'||</a:t>
            </a:r>
            <a:r>
              <a:rPr lang="en-US" altLang="zh-CN" dirty="0" err="1" smtClean="0"/>
              <a:t>rownum</a:t>
            </a:r>
            <a:r>
              <a:rPr lang="en-US" altLang="zh-CN" dirty="0" smtClean="0"/>
              <a:t> from dual connect by level &lt;=100000;</a:t>
            </a:r>
          </a:p>
          <a:p>
            <a:endParaRPr lang="en-US" altLang="zh-CN" dirty="0" smtClean="0"/>
          </a:p>
          <a:p>
            <a:r>
              <a:rPr lang="en-US" altLang="zh-CN" dirty="0" smtClean="0"/>
              <a:t>drop index test1;</a:t>
            </a:r>
          </a:p>
          <a:p>
            <a:r>
              <a:rPr lang="en-US" altLang="zh-CN" dirty="0" smtClean="0"/>
              <a:t>create unique index test1 on test1(id);</a:t>
            </a:r>
          </a:p>
          <a:p>
            <a:endParaRPr lang="en-US" altLang="zh-CN" dirty="0" smtClean="0"/>
          </a:p>
          <a:p>
            <a:r>
              <a:rPr lang="en-US" altLang="zh-CN" dirty="0" smtClean="0"/>
              <a:t>drop table test2;</a:t>
            </a:r>
          </a:p>
          <a:p>
            <a:r>
              <a:rPr lang="en-US" altLang="zh-CN" dirty="0" smtClean="0"/>
              <a:t>create table test2 (id </a:t>
            </a:r>
            <a:r>
              <a:rPr lang="en-US" altLang="zh-CN" dirty="0" err="1" smtClean="0"/>
              <a:t>number,name</a:t>
            </a:r>
            <a:r>
              <a:rPr lang="en-US" altLang="zh-CN" dirty="0" smtClean="0"/>
              <a:t> varchar2(30));</a:t>
            </a:r>
          </a:p>
          <a:p>
            <a:r>
              <a:rPr lang="en-US" altLang="zh-CN" dirty="0" smtClean="0"/>
              <a:t>insert into test2 select </a:t>
            </a:r>
            <a:r>
              <a:rPr lang="en-US" altLang="zh-CN" dirty="0" err="1" smtClean="0"/>
              <a:t>rownum</a:t>
            </a:r>
            <a:r>
              <a:rPr lang="en-US" altLang="zh-CN" dirty="0" smtClean="0"/>
              <a:t>,'name'||</a:t>
            </a:r>
            <a:r>
              <a:rPr lang="en-US" altLang="zh-CN" dirty="0" err="1" smtClean="0"/>
              <a:t>rownum</a:t>
            </a:r>
            <a:r>
              <a:rPr lang="en-US" altLang="zh-CN" dirty="0" smtClean="0"/>
              <a:t> from dual connect by level &lt;=1000000;</a:t>
            </a:r>
          </a:p>
          <a:p>
            <a:endParaRPr lang="en-US" altLang="zh-CN" dirty="0" smtClean="0"/>
          </a:p>
          <a:p>
            <a:r>
              <a:rPr lang="en-US" altLang="zh-CN" dirty="0" smtClean="0"/>
              <a:t>drop index test2;</a:t>
            </a:r>
          </a:p>
          <a:p>
            <a:r>
              <a:rPr lang="en-US" altLang="zh-CN" dirty="0" smtClean="0"/>
              <a:t>--create index test2 on test2(id);</a:t>
            </a:r>
          </a:p>
          <a:p>
            <a:r>
              <a:rPr lang="en-US" altLang="zh-CN" dirty="0" smtClean="0"/>
              <a:t>create unique index test2 on test2(id); -- with unique scan: hash join semi -&gt; hash join</a:t>
            </a:r>
          </a:p>
          <a:p>
            <a:endParaRPr lang="en-US" altLang="zh-CN" dirty="0" smtClean="0"/>
          </a:p>
          <a:p>
            <a:r>
              <a:rPr lang="en-US" altLang="zh-CN" dirty="0" smtClean="0"/>
              <a:t>--alter session set "_</a:t>
            </a:r>
            <a:r>
              <a:rPr lang="en-US" altLang="zh-CN" dirty="0" err="1" smtClean="0"/>
              <a:t>always_semi_join</a:t>
            </a:r>
            <a:r>
              <a:rPr lang="en-US" altLang="zh-CN" dirty="0" smtClean="0"/>
              <a:t>"=choose; </a:t>
            </a:r>
          </a:p>
          <a:p>
            <a:endParaRPr lang="en-US" altLang="zh-CN" dirty="0" smtClean="0"/>
          </a:p>
          <a:p>
            <a:r>
              <a:rPr lang="en-US" altLang="zh-CN" dirty="0" smtClean="0"/>
              <a:t>select </a:t>
            </a:r>
          </a:p>
          <a:p>
            <a:r>
              <a:rPr lang="en-US" altLang="zh-CN" dirty="0" smtClean="0"/>
              <a:t>*</a:t>
            </a:r>
          </a:p>
          <a:p>
            <a:r>
              <a:rPr lang="en-US" altLang="zh-CN" dirty="0" smtClean="0"/>
              <a:t>from test1 t1</a:t>
            </a:r>
          </a:p>
          <a:p>
            <a:r>
              <a:rPr lang="en-US" altLang="zh-CN" dirty="0" smtClean="0"/>
              <a:t>where id in (select id from test2);</a:t>
            </a:r>
          </a:p>
          <a:p>
            <a:endParaRPr lang="en-US" altLang="zh-CN" dirty="0" smtClean="0"/>
          </a:p>
          <a:p>
            <a:r>
              <a:rPr lang="en-US" altLang="zh-CN" dirty="0" smtClean="0"/>
              <a:t>select *</a:t>
            </a:r>
          </a:p>
          <a:p>
            <a:r>
              <a:rPr lang="en-US" altLang="zh-CN" dirty="0" smtClean="0"/>
              <a:t>from test2 t2</a:t>
            </a:r>
          </a:p>
          <a:p>
            <a:r>
              <a:rPr lang="en-US" altLang="zh-CN" dirty="0" smtClean="0"/>
              <a:t>where id in (select id from test1 t1);</a:t>
            </a:r>
          </a:p>
          <a:p>
            <a:endParaRPr lang="en-US" altLang="zh-CN" dirty="0" smtClean="0"/>
          </a:p>
          <a:p>
            <a:r>
              <a:rPr lang="en-US" altLang="zh-CN" dirty="0" smtClean="0"/>
              <a:t>select *</a:t>
            </a:r>
          </a:p>
          <a:p>
            <a:r>
              <a:rPr lang="en-US" altLang="zh-CN" dirty="0" smtClean="0"/>
              <a:t>from test1 t1</a:t>
            </a:r>
          </a:p>
          <a:p>
            <a:r>
              <a:rPr lang="en-US" altLang="zh-CN" dirty="0" smtClean="0"/>
              <a:t>where exists (select 1 from test2 t2 where t1.id=t2.id);</a:t>
            </a:r>
          </a:p>
          <a:p>
            <a:endParaRPr lang="en-US" altLang="zh-CN" dirty="0" smtClean="0"/>
          </a:p>
          <a:p>
            <a:r>
              <a:rPr lang="en-US" altLang="zh-CN" dirty="0" smtClean="0"/>
              <a:t>select </a:t>
            </a:r>
          </a:p>
          <a:p>
            <a:r>
              <a:rPr lang="en-US" altLang="zh-CN" dirty="0" smtClean="0"/>
              <a:t>*</a:t>
            </a:r>
          </a:p>
          <a:p>
            <a:r>
              <a:rPr lang="en-US" altLang="zh-CN" dirty="0" smtClean="0"/>
              <a:t>from test1 t1,test2 t2</a:t>
            </a:r>
          </a:p>
          <a:p>
            <a:r>
              <a:rPr lang="en-US" altLang="zh-CN" dirty="0" smtClean="0"/>
              <a:t>where t1.id=t2.id;</a:t>
            </a:r>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32</a:t>
            </a:fld>
            <a:endParaRPr lang="zh-CN" altLang="en-US" dirty="0"/>
          </a:p>
        </p:txBody>
      </p:sp>
    </p:spTree>
    <p:extLst>
      <p:ext uri="{BB962C8B-B14F-4D97-AF65-F5344CB8AC3E}">
        <p14:creationId xmlns:p14="http://schemas.microsoft.com/office/powerpoint/2010/main" val="2137610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auto" latinLnBrk="0" hangingPunct="1"/>
            <a:r>
              <a:rPr lang="en-US" altLang="zh-CN" sz="1100" b="0" i="0" u="none" strike="noStrike" kern="1200" dirty="0" smtClean="0">
                <a:solidFill>
                  <a:schemeClr val="tx1"/>
                </a:solidFill>
                <a:effectLst/>
                <a:latin typeface="+mn-lt"/>
                <a:ea typeface="+mn-ea"/>
                <a:cs typeface="+mn-cs"/>
              </a:rPr>
              <a:t>SELECT * FROM </a:t>
            </a:r>
            <a:r>
              <a:rPr lang="en-US" altLang="zh-CN" sz="1100" b="0" i="0" u="none" strike="noStrike" kern="1200" dirty="0" err="1" smtClean="0">
                <a:solidFill>
                  <a:schemeClr val="tx1"/>
                </a:solidFill>
                <a:effectLst/>
                <a:latin typeface="+mn-lt"/>
                <a:ea typeface="+mn-ea"/>
                <a:cs typeface="+mn-cs"/>
              </a:rPr>
              <a:t>ps_jrnl_ln</a:t>
            </a:r>
            <a:r>
              <a:rPr lang="en-US" altLang="zh-CN" sz="1100" b="0" i="0" u="none" strike="noStrike" kern="1200" dirty="0" smtClean="0">
                <a:solidFill>
                  <a:schemeClr val="tx1"/>
                </a:solidFill>
                <a:effectLst/>
                <a:latin typeface="+mn-lt"/>
                <a:ea typeface="+mn-ea"/>
                <a:cs typeface="+mn-cs"/>
              </a:rPr>
              <a:t> l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WHERE </a:t>
            </a:r>
            <a:r>
              <a:rPr lang="en-US" altLang="zh-CN" sz="1100" b="0" i="0" u="none" strike="noStrike" kern="1200" dirty="0" err="1" smtClean="0">
                <a:solidFill>
                  <a:schemeClr val="tx1"/>
                </a:solidFill>
                <a:effectLst/>
                <a:latin typeface="+mn-lt"/>
                <a:ea typeface="+mn-ea"/>
                <a:cs typeface="+mn-cs"/>
              </a:rPr>
              <a:t>l.business_unit</a:t>
            </a:r>
            <a:r>
              <a:rPr lang="en-US" altLang="zh-CN" sz="1100" b="0" i="0" u="none" strike="noStrike" kern="1200" dirty="0" smtClean="0">
                <a:solidFill>
                  <a:schemeClr val="tx1"/>
                </a:solidFill>
                <a:effectLst/>
                <a:latin typeface="+mn-lt"/>
                <a:ea typeface="+mn-ea"/>
                <a:cs typeface="+mn-cs"/>
              </a:rPr>
              <a:t> ='X6001' AND </a:t>
            </a:r>
            <a:r>
              <a:rPr lang="en-US" altLang="zh-CN" sz="1100" b="0" i="0" u="none" strike="noStrike" kern="1200" dirty="0" err="1" smtClean="0">
                <a:solidFill>
                  <a:schemeClr val="tx1"/>
                </a:solidFill>
                <a:effectLst/>
                <a:latin typeface="+mn-lt"/>
                <a:ea typeface="+mn-ea"/>
                <a:cs typeface="+mn-cs"/>
              </a:rPr>
              <a:t>l.journal_id</a:t>
            </a:r>
            <a:r>
              <a:rPr lang="en-US" altLang="zh-CN" sz="1100" b="0" i="0" u="none" strike="noStrike" kern="1200" dirty="0" smtClean="0">
                <a:solidFill>
                  <a:schemeClr val="tx1"/>
                </a:solidFill>
                <a:effectLst/>
                <a:latin typeface="+mn-lt"/>
                <a:ea typeface="+mn-ea"/>
                <a:cs typeface="+mn-cs"/>
              </a:rPr>
              <a:t> &gt;= 'XIU0100001' AND </a:t>
            </a:r>
            <a:r>
              <a:rPr lang="en-US" altLang="zh-CN" sz="1100" b="0" i="0" u="none" strike="noStrike" kern="1200" dirty="0" err="1" smtClean="0">
                <a:solidFill>
                  <a:schemeClr val="tx1"/>
                </a:solidFill>
                <a:effectLst/>
                <a:latin typeface="+mn-lt"/>
                <a:ea typeface="+mn-ea"/>
                <a:cs typeface="+mn-cs"/>
              </a:rPr>
              <a:t>l.journal_id</a:t>
            </a:r>
            <a:r>
              <a:rPr lang="en-US" altLang="zh-CN" sz="1100" b="0" i="0" u="none" strike="noStrike" kern="1200" dirty="0" smtClean="0">
                <a:solidFill>
                  <a:schemeClr val="tx1"/>
                </a:solidFill>
                <a:effectLst/>
                <a:latin typeface="+mn-lt"/>
                <a:ea typeface="+mn-ea"/>
                <a:cs typeface="+mn-cs"/>
              </a:rPr>
              <a:t> &lt;= 'XIU0100010'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AND </a:t>
            </a:r>
            <a:r>
              <a:rPr lang="en-US" altLang="zh-CN" sz="1100" b="0" i="0" u="none" strike="noStrike" kern="1200" dirty="0" err="1" smtClean="0">
                <a:solidFill>
                  <a:schemeClr val="tx1"/>
                </a:solidFill>
                <a:effectLst/>
                <a:latin typeface="+mn-lt"/>
                <a:ea typeface="+mn-ea"/>
                <a:cs typeface="+mn-cs"/>
              </a:rPr>
              <a:t>l.ledger</a:t>
            </a:r>
            <a:r>
              <a:rPr lang="en-US" altLang="zh-CN" sz="1100" b="0" i="0" u="none" strike="noStrike" kern="1200" dirty="0" smtClean="0">
                <a:solidFill>
                  <a:schemeClr val="tx1"/>
                </a:solidFill>
                <a:effectLst/>
                <a:latin typeface="+mn-lt"/>
                <a:ea typeface="+mn-ea"/>
                <a:cs typeface="+mn-cs"/>
              </a:rPr>
              <a:t> IN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        SELECT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        ledger FROM </a:t>
            </a:r>
            <a:r>
              <a:rPr lang="en-US" altLang="zh-CN" sz="1100" b="0" i="0" u="none" strike="noStrike" kern="1200" dirty="0" err="1" smtClean="0">
                <a:solidFill>
                  <a:schemeClr val="tx1"/>
                </a:solidFill>
                <a:effectLst/>
                <a:latin typeface="+mn-lt"/>
                <a:ea typeface="+mn-ea"/>
                <a:cs typeface="+mn-cs"/>
              </a:rPr>
              <a:t>ps_led_grp_led_tbl</a:t>
            </a:r>
            <a:r>
              <a:rPr lang="en-US" altLang="zh-CN" sz="1100" b="0" i="0" u="none" strike="noStrike" kern="1200" dirty="0" smtClean="0">
                <a:solidFill>
                  <a:schemeClr val="tx1"/>
                </a:solidFill>
                <a:effectLst/>
                <a:latin typeface="+mn-lt"/>
                <a:ea typeface="+mn-ea"/>
                <a:cs typeface="+mn-cs"/>
              </a:rPr>
              <a:t> t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        WHERE </a:t>
            </a:r>
            <a:r>
              <a:rPr lang="en-US" altLang="zh-CN" sz="1100" b="0" i="0" u="none" strike="noStrike" kern="1200" dirty="0" err="1" smtClean="0">
                <a:solidFill>
                  <a:schemeClr val="tx1"/>
                </a:solidFill>
                <a:effectLst/>
                <a:latin typeface="+mn-lt"/>
                <a:ea typeface="+mn-ea"/>
                <a:cs typeface="+mn-cs"/>
              </a:rPr>
              <a:t>setid</a:t>
            </a:r>
            <a:r>
              <a:rPr lang="en-US" altLang="zh-CN" sz="1100" b="0" i="0" u="none" strike="noStrike" kern="1200" dirty="0" smtClean="0">
                <a:solidFill>
                  <a:schemeClr val="tx1"/>
                </a:solidFill>
                <a:effectLst/>
                <a:latin typeface="+mn-lt"/>
                <a:ea typeface="+mn-ea"/>
                <a:cs typeface="+mn-cs"/>
              </a:rPr>
              <a:t> ='SHARE'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        AND </a:t>
            </a:r>
            <a:r>
              <a:rPr lang="en-US" altLang="zh-CN" sz="1100" b="0" i="0" u="none" strike="noStrike" kern="1200" dirty="0" err="1" smtClean="0">
                <a:solidFill>
                  <a:schemeClr val="tx1"/>
                </a:solidFill>
                <a:effectLst/>
                <a:latin typeface="+mn-lt"/>
                <a:ea typeface="+mn-ea"/>
                <a:cs typeface="+mn-cs"/>
              </a:rPr>
              <a:t>ledger_group</a:t>
            </a:r>
            <a:r>
              <a:rPr lang="en-US" altLang="zh-CN" sz="1100" b="0" i="0" u="none" strike="noStrike" kern="1200" dirty="0" smtClean="0">
                <a:solidFill>
                  <a:schemeClr val="tx1"/>
                </a:solidFill>
                <a:effectLst/>
                <a:latin typeface="+mn-lt"/>
                <a:ea typeface="+mn-ea"/>
                <a:cs typeface="+mn-cs"/>
              </a:rPr>
              <a:t> in( 'RECORDING')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SELECT  * FROM </a:t>
            </a:r>
            <a:r>
              <a:rPr lang="en-US" altLang="zh-CN" sz="1100" b="0" i="0" u="none" strike="noStrike" kern="1200" dirty="0" err="1" smtClean="0">
                <a:solidFill>
                  <a:schemeClr val="tx1"/>
                </a:solidFill>
                <a:effectLst/>
                <a:latin typeface="+mn-lt"/>
                <a:ea typeface="+mn-ea"/>
                <a:cs typeface="+mn-cs"/>
              </a:rPr>
              <a:t>ps_jrnl_ln</a:t>
            </a:r>
            <a:r>
              <a:rPr lang="en-US" altLang="zh-CN" sz="1100" b="0" i="0" u="none" strike="noStrike" kern="1200" dirty="0" smtClean="0">
                <a:solidFill>
                  <a:schemeClr val="tx1"/>
                </a:solidFill>
                <a:effectLst/>
                <a:latin typeface="+mn-lt"/>
                <a:ea typeface="+mn-ea"/>
                <a:cs typeface="+mn-cs"/>
              </a:rPr>
              <a:t> l</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WHERE </a:t>
            </a:r>
            <a:r>
              <a:rPr lang="en-US" altLang="zh-CN" sz="1100" b="0" i="0" u="none" strike="noStrike" kern="1200" dirty="0" err="1" smtClean="0">
                <a:solidFill>
                  <a:schemeClr val="tx1"/>
                </a:solidFill>
                <a:effectLst/>
                <a:latin typeface="+mn-lt"/>
                <a:ea typeface="+mn-ea"/>
                <a:cs typeface="+mn-cs"/>
              </a:rPr>
              <a:t>l.business_unit</a:t>
            </a:r>
            <a:r>
              <a:rPr lang="en-US" altLang="zh-CN" sz="1100" b="0" i="0" u="none" strike="noStrike" kern="1200" dirty="0" smtClean="0">
                <a:solidFill>
                  <a:schemeClr val="tx1"/>
                </a:solidFill>
                <a:effectLst/>
                <a:latin typeface="+mn-lt"/>
                <a:ea typeface="+mn-ea"/>
                <a:cs typeface="+mn-cs"/>
              </a:rPr>
              <a:t> ='X6001' AND </a:t>
            </a:r>
            <a:r>
              <a:rPr lang="en-US" altLang="zh-CN" sz="1100" b="0" i="0" u="none" strike="noStrike" kern="1200" dirty="0" err="1" smtClean="0">
                <a:solidFill>
                  <a:schemeClr val="tx1"/>
                </a:solidFill>
                <a:effectLst/>
                <a:latin typeface="+mn-lt"/>
                <a:ea typeface="+mn-ea"/>
                <a:cs typeface="+mn-cs"/>
              </a:rPr>
              <a:t>l.journal_id</a:t>
            </a:r>
            <a:r>
              <a:rPr lang="en-US" altLang="zh-CN" sz="1100" b="0" i="0" u="none" strike="noStrike" kern="1200" dirty="0" smtClean="0">
                <a:solidFill>
                  <a:schemeClr val="tx1"/>
                </a:solidFill>
                <a:effectLst/>
                <a:latin typeface="+mn-lt"/>
                <a:ea typeface="+mn-ea"/>
                <a:cs typeface="+mn-cs"/>
              </a:rPr>
              <a:t> &gt;= 'XIU0100001' AND </a:t>
            </a:r>
            <a:r>
              <a:rPr lang="en-US" altLang="zh-CN" sz="1100" b="0" i="0" u="none" strike="noStrike" kern="1200" dirty="0" err="1" smtClean="0">
                <a:solidFill>
                  <a:schemeClr val="tx1"/>
                </a:solidFill>
                <a:effectLst/>
                <a:latin typeface="+mn-lt"/>
                <a:ea typeface="+mn-ea"/>
                <a:cs typeface="+mn-cs"/>
              </a:rPr>
              <a:t>l.journal_id</a:t>
            </a:r>
            <a:r>
              <a:rPr lang="en-US" altLang="zh-CN" sz="1100" b="0" i="0" u="none" strike="noStrike" kern="1200" dirty="0" smtClean="0">
                <a:solidFill>
                  <a:schemeClr val="tx1"/>
                </a:solidFill>
                <a:effectLst/>
                <a:latin typeface="+mn-lt"/>
                <a:ea typeface="+mn-ea"/>
                <a:cs typeface="+mn-cs"/>
              </a:rPr>
              <a:t> &lt;= 'XIU0100010'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AND exists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        SELECT ledger  FROM </a:t>
            </a:r>
            <a:r>
              <a:rPr lang="en-US" altLang="zh-CN" sz="1100" b="0" i="0" u="none" strike="noStrike" kern="1200" dirty="0" err="1" smtClean="0">
                <a:solidFill>
                  <a:schemeClr val="tx1"/>
                </a:solidFill>
                <a:effectLst/>
                <a:latin typeface="+mn-lt"/>
                <a:ea typeface="+mn-ea"/>
                <a:cs typeface="+mn-cs"/>
              </a:rPr>
              <a:t>ps_led_grp_led_tbl</a:t>
            </a:r>
            <a:r>
              <a:rPr lang="en-US" altLang="zh-CN" sz="1100" b="0" i="0" u="none" strike="noStrike" kern="1200" dirty="0" smtClean="0">
                <a:solidFill>
                  <a:schemeClr val="tx1"/>
                </a:solidFill>
                <a:effectLst/>
                <a:latin typeface="+mn-lt"/>
                <a:ea typeface="+mn-ea"/>
                <a:cs typeface="+mn-cs"/>
              </a:rPr>
              <a:t> t WHERE </a:t>
            </a:r>
            <a:r>
              <a:rPr lang="en-US" altLang="zh-CN" sz="1100" b="0" i="0" u="none" strike="noStrike" kern="1200" dirty="0" err="1" smtClean="0">
                <a:solidFill>
                  <a:schemeClr val="tx1"/>
                </a:solidFill>
                <a:effectLst/>
                <a:latin typeface="+mn-lt"/>
                <a:ea typeface="+mn-ea"/>
                <a:cs typeface="+mn-cs"/>
              </a:rPr>
              <a:t>setid</a:t>
            </a:r>
            <a:r>
              <a:rPr lang="en-US" altLang="zh-CN" sz="1100" b="0" i="0" u="none" strike="noStrike" kern="1200" dirty="0" smtClean="0">
                <a:solidFill>
                  <a:schemeClr val="tx1"/>
                </a:solidFill>
                <a:effectLst/>
                <a:latin typeface="+mn-lt"/>
                <a:ea typeface="+mn-ea"/>
                <a:cs typeface="+mn-cs"/>
              </a:rPr>
              <a:t> ='SHARE'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        AND </a:t>
            </a:r>
            <a:r>
              <a:rPr lang="en-US" altLang="zh-CN" sz="1100" b="0" i="0" u="none" strike="noStrike" kern="1200" dirty="0" err="1" smtClean="0">
                <a:solidFill>
                  <a:schemeClr val="tx1"/>
                </a:solidFill>
                <a:effectLst/>
                <a:latin typeface="+mn-lt"/>
                <a:ea typeface="+mn-ea"/>
                <a:cs typeface="+mn-cs"/>
              </a:rPr>
              <a:t>ledger_group</a:t>
            </a:r>
            <a:r>
              <a:rPr lang="en-US" altLang="zh-CN" sz="1100" b="0" i="0" u="none" strike="noStrike" kern="1200" dirty="0" smtClean="0">
                <a:solidFill>
                  <a:schemeClr val="tx1"/>
                </a:solidFill>
                <a:effectLst/>
                <a:latin typeface="+mn-lt"/>
                <a:ea typeface="+mn-ea"/>
                <a:cs typeface="+mn-cs"/>
              </a:rPr>
              <a:t> in ('RECORDING')</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        and ledger=</a:t>
            </a:r>
            <a:r>
              <a:rPr lang="en-US" altLang="zh-CN" sz="1100" b="0" i="0" u="none" strike="noStrike" kern="1200" dirty="0" err="1" smtClean="0">
                <a:solidFill>
                  <a:schemeClr val="tx1"/>
                </a:solidFill>
                <a:effectLst/>
                <a:latin typeface="+mn-lt"/>
                <a:ea typeface="+mn-ea"/>
                <a:cs typeface="+mn-cs"/>
              </a:rPr>
              <a:t>l.ledger</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    );</a:t>
            </a:r>
            <a:endParaRPr lang="zh-CN" altLang="zh-CN" sz="1100" b="0" i="0" u="none" strike="noStrike" kern="1200" dirty="0" smtClean="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33</a:t>
            </a:fld>
            <a:endParaRPr lang="zh-CN" altLang="en-US" dirty="0"/>
          </a:p>
        </p:txBody>
      </p:sp>
    </p:spTree>
    <p:extLst>
      <p:ext uri="{BB962C8B-B14F-4D97-AF65-F5344CB8AC3E}">
        <p14:creationId xmlns:p14="http://schemas.microsoft.com/office/powerpoint/2010/main" val="847219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Ref:</a:t>
            </a:r>
            <a:r>
              <a:rPr lang="en-US" altLang="zh-CN" baseline="0" dirty="0" smtClean="0"/>
              <a:t> http://docs.oracle.com/database/121/TGSQL/tgsql_sqlproc.htm#TGSQL176</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35</a:t>
            </a:fld>
            <a:endParaRPr lang="zh-CN" altLang="en-US" dirty="0"/>
          </a:p>
        </p:txBody>
      </p:sp>
    </p:spTree>
    <p:extLst>
      <p:ext uri="{BB962C8B-B14F-4D97-AF65-F5344CB8AC3E}">
        <p14:creationId xmlns:p14="http://schemas.microsoft.com/office/powerpoint/2010/main" val="919676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Ref: http://docs.oracle.com/database/121/TGSQL/tgsql_optcncpt.htm#TGSQL213</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36</a:t>
            </a:fld>
            <a:endParaRPr lang="zh-CN" altLang="en-US" dirty="0"/>
          </a:p>
        </p:txBody>
      </p:sp>
    </p:spTree>
    <p:extLst>
      <p:ext uri="{BB962C8B-B14F-4D97-AF65-F5344CB8AC3E}">
        <p14:creationId xmlns:p14="http://schemas.microsoft.com/office/powerpoint/2010/main" val="2446920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ts val="600"/>
              </a:spcBef>
              <a:spcAft>
                <a:spcPct val="0"/>
              </a:spcAft>
              <a:buClrTx/>
              <a:buSzTx/>
              <a:buFontTx/>
              <a:buNone/>
              <a:tabLst/>
              <a:defRPr/>
            </a:pPr>
            <a:r>
              <a:rPr lang="en-US" altLang="zh-CN" sz="1600" dirty="0" smtClean="0"/>
              <a:t>A predicate filters a specific number of rows from a row set. Thus, the selectivity of a predicate indicates how many rows pass the predicate test. Selectivity ranges from 0.0 to 1.0. A selectivity of 0.0 means that no rows are selected from a row set, whereas a selectivity of 1.0 means that all rows are selected. A predicate becomes more selective as the value approaches 0.0 and less selective (or more unselective) as the value approaches 1.0.</a:t>
            </a:r>
          </a:p>
          <a:p>
            <a:endParaRPr lang="en-US" altLang="zh-CN" dirty="0" smtClean="0"/>
          </a:p>
          <a:p>
            <a:endParaRPr lang="en-US" altLang="zh-CN" dirty="0" smtClean="0"/>
          </a:p>
          <a:p>
            <a:r>
              <a:rPr lang="en-US" altLang="zh-CN" dirty="0" smtClean="0"/>
              <a:t>Ref: </a:t>
            </a:r>
          </a:p>
          <a:p>
            <a:r>
              <a:rPr lang="en-US" altLang="zh-CN" dirty="0" smtClean="0"/>
              <a:t>http</a:t>
            </a:r>
            <a:r>
              <a:rPr lang="en-US" altLang="zh-CN" smtClean="0"/>
              <a:t>://</a:t>
            </a:r>
            <a:r>
              <a:rPr lang="en-US" altLang="zh-CN" smtClean="0"/>
              <a:t>docs.oracle.com/database/121/TGSQL/tgsql_optcncpt.htm#TGSQL213</a:t>
            </a:r>
            <a:endParaRPr lang="en-US" altLang="zh-CN" dirty="0" smtClean="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37</a:t>
            </a:fld>
            <a:endParaRPr lang="zh-CN" altLang="en-US" dirty="0"/>
          </a:p>
        </p:txBody>
      </p:sp>
    </p:spTree>
    <p:extLst>
      <p:ext uri="{BB962C8B-B14F-4D97-AF65-F5344CB8AC3E}">
        <p14:creationId xmlns:p14="http://schemas.microsoft.com/office/powerpoint/2010/main" val="2001196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altLang="zh-CN" dirty="0" smtClean="0"/>
              <a:t>Case 1: Query, Soft Parse</a:t>
            </a:r>
            <a:r>
              <a:rPr lang="en-US" altLang="zh-CN" baseline="0" dirty="0" smtClean="0"/>
              <a:t> vs. Hard Parse</a:t>
            </a:r>
            <a:endParaRPr lang="en-US" altLang="zh-CN" dirty="0" smtClean="0"/>
          </a:p>
          <a:p>
            <a:r>
              <a:rPr lang="en-US" altLang="zh-CN" dirty="0" smtClean="0"/>
              <a:t>--exec </a:t>
            </a:r>
            <a:r>
              <a:rPr lang="en-US" altLang="zh-CN" dirty="0" err="1" smtClean="0"/>
              <a:t>runstats.rs_start</a:t>
            </a:r>
            <a:endParaRPr lang="en-US" altLang="zh-CN" dirty="0" smtClean="0"/>
          </a:p>
          <a:p>
            <a:r>
              <a:rPr lang="en-US" altLang="zh-CN" dirty="0" smtClean="0"/>
              <a:t>--Hard Parse:</a:t>
            </a:r>
          </a:p>
          <a:p>
            <a:r>
              <a:rPr lang="en-US" altLang="zh-CN" dirty="0" smtClean="0"/>
              <a:t>declare</a:t>
            </a:r>
          </a:p>
          <a:p>
            <a:r>
              <a:rPr lang="en-US" altLang="zh-CN" dirty="0" smtClean="0"/>
              <a:t>ret number;</a:t>
            </a:r>
          </a:p>
          <a:p>
            <a:r>
              <a:rPr lang="en-US" altLang="zh-CN" dirty="0" smtClean="0"/>
              <a:t>begin</a:t>
            </a:r>
          </a:p>
          <a:p>
            <a:r>
              <a:rPr lang="en-US" altLang="zh-CN" dirty="0" smtClean="0"/>
              <a:t>for </a:t>
            </a:r>
            <a:r>
              <a:rPr lang="en-US" altLang="zh-CN" dirty="0" err="1" smtClean="0"/>
              <a:t>i</a:t>
            </a:r>
            <a:r>
              <a:rPr lang="en-US" altLang="zh-CN" dirty="0" smtClean="0"/>
              <a:t> in 1 .. 10000</a:t>
            </a:r>
          </a:p>
          <a:p>
            <a:r>
              <a:rPr lang="en-US" altLang="zh-CN" dirty="0" smtClean="0"/>
              <a:t>loop</a:t>
            </a:r>
          </a:p>
          <a:p>
            <a:r>
              <a:rPr lang="en-US" altLang="zh-CN" dirty="0" smtClean="0"/>
              <a:t>execute immediate 'select 1 from dual where </a:t>
            </a:r>
            <a:r>
              <a:rPr lang="en-US" altLang="zh-CN" dirty="0" err="1" smtClean="0"/>
              <a:t>rownum</a:t>
            </a:r>
            <a:r>
              <a:rPr lang="en-US" altLang="zh-CN" dirty="0" smtClean="0"/>
              <a:t>&lt;='||</a:t>
            </a:r>
            <a:r>
              <a:rPr lang="en-US" altLang="zh-CN" dirty="0" err="1" smtClean="0"/>
              <a:t>i</a:t>
            </a:r>
            <a:r>
              <a:rPr lang="en-US" altLang="zh-CN" dirty="0" smtClean="0"/>
              <a:t> into ret;</a:t>
            </a:r>
          </a:p>
          <a:p>
            <a:r>
              <a:rPr lang="en-US" altLang="zh-CN" dirty="0" smtClean="0"/>
              <a:t>end loop;</a:t>
            </a:r>
          </a:p>
          <a:p>
            <a:r>
              <a:rPr lang="en-US" altLang="zh-CN" dirty="0" smtClean="0"/>
              <a:t>end;</a:t>
            </a:r>
          </a:p>
          <a:p>
            <a:r>
              <a:rPr lang="en-US" altLang="zh-CN" dirty="0" smtClean="0"/>
              <a:t>/</a:t>
            </a:r>
          </a:p>
          <a:p>
            <a:endParaRPr lang="en-US" altLang="zh-CN" dirty="0" smtClean="0"/>
          </a:p>
          <a:p>
            <a:r>
              <a:rPr lang="en-US" altLang="zh-CN" dirty="0" smtClean="0"/>
              <a:t>--exec </a:t>
            </a:r>
            <a:r>
              <a:rPr lang="en-US" altLang="zh-CN" dirty="0" err="1" smtClean="0"/>
              <a:t>runstats.rs_middle</a:t>
            </a:r>
            <a:endParaRPr lang="en-US" altLang="zh-CN" dirty="0" smtClean="0"/>
          </a:p>
          <a:p>
            <a:r>
              <a:rPr lang="en-US" altLang="zh-CN" dirty="0" smtClean="0"/>
              <a:t>--Soft Parse</a:t>
            </a:r>
            <a:r>
              <a:rPr lang="en-US" altLang="zh-CN" baseline="0" dirty="0" smtClean="0"/>
              <a:t>:</a:t>
            </a:r>
          </a:p>
          <a:p>
            <a:r>
              <a:rPr lang="en-US" altLang="zh-CN" baseline="0" dirty="0" smtClean="0"/>
              <a:t>declare</a:t>
            </a:r>
          </a:p>
          <a:p>
            <a:r>
              <a:rPr lang="en-US" altLang="zh-CN" baseline="0" dirty="0" smtClean="0"/>
              <a:t>ret number;</a:t>
            </a:r>
          </a:p>
          <a:p>
            <a:r>
              <a:rPr lang="en-US" altLang="zh-CN" baseline="0" dirty="0" smtClean="0"/>
              <a:t>begin</a:t>
            </a:r>
          </a:p>
          <a:p>
            <a:r>
              <a:rPr lang="en-US" altLang="zh-CN" baseline="0" dirty="0" smtClean="0"/>
              <a:t>for </a:t>
            </a:r>
            <a:r>
              <a:rPr lang="en-US" altLang="zh-CN" baseline="0" dirty="0" err="1" smtClean="0"/>
              <a:t>i</a:t>
            </a:r>
            <a:r>
              <a:rPr lang="en-US" altLang="zh-CN" baseline="0" dirty="0" smtClean="0"/>
              <a:t> in 1 .. </a:t>
            </a:r>
            <a:r>
              <a:rPr lang="en-US" altLang="zh-CN" dirty="0" smtClean="0"/>
              <a:t>100000</a:t>
            </a:r>
            <a:endParaRPr lang="en-US" altLang="zh-CN" baseline="0" dirty="0" smtClean="0"/>
          </a:p>
          <a:p>
            <a:r>
              <a:rPr lang="en-US" altLang="zh-CN" baseline="0" dirty="0" smtClean="0"/>
              <a:t>loop</a:t>
            </a:r>
          </a:p>
          <a:p>
            <a:r>
              <a:rPr lang="en-US" altLang="zh-CN" baseline="0" dirty="0" smtClean="0"/>
              <a:t>--select 1 into ret from dual where </a:t>
            </a:r>
            <a:r>
              <a:rPr lang="en-US" altLang="zh-CN" baseline="0" dirty="0" err="1" smtClean="0"/>
              <a:t>rownum</a:t>
            </a:r>
            <a:r>
              <a:rPr lang="en-US" altLang="zh-CN" baseline="0" dirty="0" smtClean="0"/>
              <a:t>&lt;=</a:t>
            </a:r>
            <a:r>
              <a:rPr lang="en-US" altLang="zh-CN" baseline="0" dirty="0" err="1" smtClean="0"/>
              <a:t>i</a:t>
            </a:r>
            <a:r>
              <a:rPr lang="en-US" altLang="zh-CN" baseline="0" dirty="0" smtClean="0"/>
              <a:t>; --17s</a:t>
            </a:r>
          </a:p>
          <a:p>
            <a:r>
              <a:rPr lang="en-US" altLang="zh-CN" baseline="0" dirty="0" smtClean="0"/>
              <a:t>execute immediate 'select 1 from dual where </a:t>
            </a:r>
            <a:r>
              <a:rPr lang="en-US" altLang="zh-CN" baseline="0" dirty="0" err="1" smtClean="0"/>
              <a:t>rownum</a:t>
            </a:r>
            <a:r>
              <a:rPr lang="en-US" altLang="zh-CN" baseline="0" dirty="0" smtClean="0"/>
              <a:t>&lt;= :x' into ret using </a:t>
            </a:r>
            <a:r>
              <a:rPr lang="en-US" altLang="zh-CN" baseline="0" dirty="0" err="1" smtClean="0"/>
              <a:t>i</a:t>
            </a:r>
            <a:r>
              <a:rPr lang="en-US" altLang="zh-CN" baseline="0" dirty="0" smtClean="0"/>
              <a:t>; --20s</a:t>
            </a:r>
          </a:p>
          <a:p>
            <a:r>
              <a:rPr lang="en-US" altLang="zh-CN" baseline="0" dirty="0" smtClean="0"/>
              <a:t>end loop;</a:t>
            </a:r>
          </a:p>
          <a:p>
            <a:r>
              <a:rPr lang="en-US" altLang="zh-CN" baseline="0" dirty="0" smtClean="0"/>
              <a:t>end;</a:t>
            </a:r>
          </a:p>
          <a:p>
            <a:r>
              <a:rPr lang="en-US" altLang="zh-CN" baseline="0" dirty="0" smtClean="0"/>
              <a:t>/</a:t>
            </a:r>
            <a:endParaRPr lang="en-US" altLang="zh-CN" dirty="0" smtClean="0"/>
          </a:p>
          <a:p>
            <a:endParaRPr lang="en-US" altLang="zh-CN" dirty="0" smtClean="0"/>
          </a:p>
          <a:p>
            <a:r>
              <a:rPr lang="en-US" altLang="zh-CN" dirty="0" smtClean="0"/>
              <a:t>--exec </a:t>
            </a:r>
            <a:r>
              <a:rPr lang="en-US" altLang="zh-CN" dirty="0" err="1" smtClean="0"/>
              <a:t>runstats.rs_stop</a:t>
            </a:r>
            <a:endParaRPr lang="en-US" altLang="zh-CN" dirty="0" smtClean="0"/>
          </a:p>
          <a:p>
            <a:endParaRPr lang="en-US" altLang="zh-CN" dirty="0" smtClean="0"/>
          </a:p>
          <a:p>
            <a:r>
              <a:rPr lang="en-US" altLang="zh-CN" dirty="0" smtClean="0"/>
              <a:t>Case 2: DML,</a:t>
            </a:r>
            <a:r>
              <a:rPr lang="en-US" altLang="zh-CN" baseline="0" dirty="0" smtClean="0"/>
              <a:t> </a:t>
            </a:r>
            <a:r>
              <a:rPr lang="en-US" altLang="zh-CN" dirty="0" smtClean="0"/>
              <a:t>Soft Parse</a:t>
            </a:r>
            <a:r>
              <a:rPr lang="en-US" altLang="zh-CN" baseline="0" dirty="0" smtClean="0"/>
              <a:t> vs. Hard Parse</a:t>
            </a:r>
            <a:endParaRPr lang="en-US" altLang="zh-CN" dirty="0" smtClean="0"/>
          </a:p>
          <a:p>
            <a:r>
              <a:rPr lang="en-US" altLang="zh-CN" dirty="0" err="1" smtClean="0"/>
              <a:t>PreReq</a:t>
            </a:r>
            <a:r>
              <a:rPr lang="en-US" altLang="zh-CN" dirty="0" smtClean="0"/>
              <a:t>:</a:t>
            </a:r>
          </a:p>
          <a:p>
            <a:r>
              <a:rPr lang="en-US" altLang="zh-CN" dirty="0" smtClean="0"/>
              <a:t>drop table test;</a:t>
            </a:r>
          </a:p>
          <a:p>
            <a:r>
              <a:rPr lang="en-US" altLang="zh-CN" dirty="0" smtClean="0"/>
              <a:t>create table test (id number);</a:t>
            </a:r>
          </a:p>
          <a:p>
            <a:endParaRPr lang="en-US" altLang="zh-CN" dirty="0" smtClean="0"/>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drop table </a:t>
            </a:r>
            <a:r>
              <a:rPr lang="en-US" altLang="zh-CN" dirty="0" err="1" smtClean="0"/>
              <a:t>test_gtt</a:t>
            </a:r>
            <a:r>
              <a:rPr lang="en-US" altLang="zh-CN" dirty="0" smtClean="0"/>
              <a:t>;</a:t>
            </a:r>
          </a:p>
          <a:p>
            <a:r>
              <a:rPr lang="en-US" altLang="zh-CN" dirty="0" smtClean="0"/>
              <a:t>create global temporary table </a:t>
            </a:r>
            <a:r>
              <a:rPr lang="en-US" altLang="zh-CN" dirty="0" err="1" smtClean="0"/>
              <a:t>test_gtt</a:t>
            </a:r>
            <a:r>
              <a:rPr lang="en-US" altLang="zh-CN" dirty="0" smtClean="0"/>
              <a:t>(id number) on commit preserve rows; </a:t>
            </a:r>
          </a:p>
          <a:p>
            <a:endParaRPr lang="en-US" altLang="zh-CN" dirty="0" smtClean="0"/>
          </a:p>
          <a:p>
            <a:r>
              <a:rPr lang="en-US" altLang="zh-CN" dirty="0" smtClean="0"/>
              <a:t>Hard Parse:</a:t>
            </a:r>
          </a:p>
          <a:p>
            <a:r>
              <a:rPr lang="en-US" altLang="zh-CN" dirty="0" smtClean="0"/>
              <a:t>declare</a:t>
            </a:r>
          </a:p>
          <a:p>
            <a:r>
              <a:rPr lang="en-US" altLang="zh-CN" dirty="0" smtClean="0"/>
              <a:t>ret number;</a:t>
            </a:r>
          </a:p>
          <a:p>
            <a:r>
              <a:rPr lang="en-US" altLang="zh-CN" dirty="0" smtClean="0"/>
              <a:t>begin</a:t>
            </a:r>
          </a:p>
          <a:p>
            <a:r>
              <a:rPr lang="en-US" altLang="zh-CN" dirty="0" smtClean="0"/>
              <a:t>for </a:t>
            </a:r>
            <a:r>
              <a:rPr lang="en-US" altLang="zh-CN" dirty="0" err="1" smtClean="0"/>
              <a:t>i</a:t>
            </a:r>
            <a:r>
              <a:rPr lang="en-US" altLang="zh-CN" dirty="0" smtClean="0"/>
              <a:t> in 1 .. 1000000 </a:t>
            </a:r>
          </a:p>
          <a:p>
            <a:r>
              <a:rPr lang="en-US" altLang="zh-CN" dirty="0" smtClean="0"/>
              <a:t>loop</a:t>
            </a:r>
          </a:p>
          <a:p>
            <a:r>
              <a:rPr lang="en-US" altLang="zh-CN" dirty="0" smtClean="0"/>
              <a:t>execute immediate 'insert into test values('||</a:t>
            </a:r>
            <a:r>
              <a:rPr lang="en-US" altLang="zh-CN" dirty="0" err="1" smtClean="0"/>
              <a:t>i</a:t>
            </a:r>
            <a:r>
              <a:rPr lang="en-US" altLang="zh-CN" dirty="0" smtClean="0"/>
              <a:t>||')';</a:t>
            </a:r>
          </a:p>
          <a:p>
            <a:r>
              <a:rPr lang="en-US" altLang="zh-CN" dirty="0" smtClean="0"/>
              <a:t>end loop;</a:t>
            </a:r>
          </a:p>
          <a:p>
            <a:r>
              <a:rPr lang="en-US" altLang="zh-CN" dirty="0" smtClean="0"/>
              <a:t>commit;</a:t>
            </a:r>
          </a:p>
          <a:p>
            <a:r>
              <a:rPr lang="en-US" altLang="zh-CN" dirty="0" smtClean="0"/>
              <a:t>end;</a:t>
            </a:r>
          </a:p>
          <a:p>
            <a:r>
              <a:rPr lang="en-US" altLang="zh-CN" dirty="0" smtClean="0"/>
              <a:t>/</a:t>
            </a:r>
          </a:p>
          <a:p>
            <a:endParaRPr lang="en-US" altLang="zh-CN" dirty="0" smtClean="0"/>
          </a:p>
          <a:p>
            <a:r>
              <a:rPr lang="en-US" altLang="zh-CN" dirty="0" smtClean="0"/>
              <a:t>Soft Parse</a:t>
            </a:r>
            <a:r>
              <a:rPr lang="en-US" altLang="zh-CN" baseline="0" dirty="0" smtClean="0"/>
              <a:t>:</a:t>
            </a:r>
          </a:p>
          <a:p>
            <a:r>
              <a:rPr lang="en-US" altLang="zh-CN" dirty="0" smtClean="0"/>
              <a:t>declare</a:t>
            </a:r>
          </a:p>
          <a:p>
            <a:r>
              <a:rPr lang="en-US" altLang="zh-CN" dirty="0" smtClean="0"/>
              <a:t>ret number;</a:t>
            </a:r>
          </a:p>
          <a:p>
            <a:r>
              <a:rPr lang="en-US" altLang="zh-CN" dirty="0" smtClean="0"/>
              <a:t>begin</a:t>
            </a:r>
          </a:p>
          <a:p>
            <a:r>
              <a:rPr lang="en-US" altLang="zh-CN" dirty="0" smtClean="0"/>
              <a:t>for </a:t>
            </a:r>
            <a:r>
              <a:rPr lang="en-US" altLang="zh-CN" dirty="0" err="1" smtClean="0"/>
              <a:t>i</a:t>
            </a:r>
            <a:r>
              <a:rPr lang="en-US" altLang="zh-CN" dirty="0" smtClean="0"/>
              <a:t> in 1 .. 1000000</a:t>
            </a:r>
          </a:p>
          <a:p>
            <a:r>
              <a:rPr lang="en-US" altLang="zh-CN" dirty="0" smtClean="0"/>
              <a:t>loop</a:t>
            </a:r>
          </a:p>
          <a:p>
            <a:r>
              <a:rPr lang="en-US" altLang="zh-CN" dirty="0" smtClean="0"/>
              <a:t>insert into test values(</a:t>
            </a:r>
            <a:r>
              <a:rPr lang="en-US" altLang="zh-CN" dirty="0" err="1" smtClean="0"/>
              <a:t>i</a:t>
            </a:r>
            <a:r>
              <a:rPr lang="en-US" altLang="zh-CN" dirty="0" smtClean="0"/>
              <a:t>);</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commit;</a:t>
            </a:r>
          </a:p>
          <a:p>
            <a:r>
              <a:rPr lang="en-US" altLang="zh-CN" dirty="0" smtClean="0"/>
              <a:t>end loop;</a:t>
            </a:r>
          </a:p>
          <a:p>
            <a:r>
              <a:rPr lang="en-US" altLang="zh-CN" dirty="0" smtClean="0"/>
              <a:t>end;</a:t>
            </a:r>
          </a:p>
          <a:p>
            <a:r>
              <a:rPr lang="en-US" altLang="zh-CN" dirty="0" smtClean="0"/>
              <a:t>/</a:t>
            </a:r>
          </a:p>
          <a:p>
            <a:endParaRPr lang="zh-CN" altLang="en-US" baseline="0" dirty="0">
              <a:latin typeface="+mn-lt"/>
              <a:ea typeface="Microsoft JhengHei UI" panose="020B0604030504040204" pitchFamily="34" charset="-120"/>
              <a:cs typeface="Microsoft Sans Serif" panose="020B0604020202020204" pitchFamily="34" charset="0"/>
            </a:endParaRPr>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5</a:t>
            </a:fld>
            <a:endParaRPr lang="zh-CN" altLang="en-US" dirty="0"/>
          </a:p>
        </p:txBody>
      </p:sp>
    </p:spTree>
    <p:extLst>
      <p:ext uri="{BB962C8B-B14F-4D97-AF65-F5344CB8AC3E}">
        <p14:creationId xmlns:p14="http://schemas.microsoft.com/office/powerpoint/2010/main" val="2252131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 case 1, if can</a:t>
            </a:r>
            <a:r>
              <a:rPr lang="en-US" altLang="zh-CN" baseline="0" dirty="0" smtClean="0"/>
              <a:t> only choose one column, then </a:t>
            </a:r>
            <a:r>
              <a:rPr lang="en-US" altLang="zh-CN" baseline="0" dirty="0" err="1" smtClean="0"/>
              <a:t>Native_Place</a:t>
            </a:r>
            <a:r>
              <a:rPr lang="en-US" altLang="zh-CN" baseline="0" dirty="0" smtClean="0"/>
              <a:t> should be the best one for indexing. Because the selectivity of column </a:t>
            </a:r>
            <a:r>
              <a:rPr lang="en-US" altLang="zh-CN" baseline="0" dirty="0" err="1" smtClean="0"/>
              <a:t>Native_Place</a:t>
            </a:r>
            <a:r>
              <a:rPr lang="en-US" altLang="zh-CN" baseline="0" dirty="0" smtClean="0"/>
              <a:t> is comparatively better than other 2 columns.</a:t>
            </a:r>
          </a:p>
          <a:p>
            <a:endParaRPr lang="en-US" altLang="zh-CN" baseline="0" dirty="0" smtClean="0"/>
          </a:p>
          <a:p>
            <a:r>
              <a:rPr lang="en-US" altLang="zh-CN" baseline="0" dirty="0" smtClean="0"/>
              <a:t>In case 2, It depends. But I intend to not to index this column. Because the column value may be changed very frequently. This is another factor should be considered when choosing index columns.</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38</a:t>
            </a:fld>
            <a:endParaRPr lang="zh-CN" altLang="en-US" dirty="0"/>
          </a:p>
        </p:txBody>
      </p:sp>
    </p:spTree>
    <p:extLst>
      <p:ext uri="{BB962C8B-B14F-4D97-AF65-F5344CB8AC3E}">
        <p14:creationId xmlns:p14="http://schemas.microsoft.com/office/powerpoint/2010/main" val="529307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ltLang="zh-CN" dirty="0" smtClean="0"/>
              <a:t>For query “… where name=xxx and gender=‘M’”. Both indexes</a:t>
            </a:r>
            <a:r>
              <a:rPr lang="en-US" altLang="zh-CN" baseline="0" dirty="0" smtClean="0"/>
              <a:t> are same. But index &lt;Name, Gender&gt; can also better support query “… where name=xxx”.</a:t>
            </a:r>
          </a:p>
          <a:p>
            <a:endParaRPr lang="en-US" altLang="zh-CN" dirty="0" smtClean="0"/>
          </a:p>
          <a:p>
            <a:r>
              <a:rPr lang="en-US" altLang="zh-CN" dirty="0" smtClean="0"/>
              <a:t>---------------------------------------------------------------</a:t>
            </a:r>
          </a:p>
          <a:p>
            <a:r>
              <a:rPr lang="en-US" altLang="zh-CN" dirty="0" smtClean="0"/>
              <a:t>drop table </a:t>
            </a:r>
            <a:r>
              <a:rPr lang="en-US" altLang="zh-CN" dirty="0" err="1" smtClean="0"/>
              <a:t>All_China_Population_Info</a:t>
            </a:r>
            <a:r>
              <a:rPr lang="en-US" altLang="zh-CN" dirty="0" smtClean="0"/>
              <a:t>;</a:t>
            </a:r>
          </a:p>
          <a:p>
            <a:r>
              <a:rPr lang="en-US" altLang="zh-CN" dirty="0" smtClean="0"/>
              <a:t>create table </a:t>
            </a:r>
            <a:r>
              <a:rPr lang="en-US" altLang="zh-CN" dirty="0" err="1" smtClean="0"/>
              <a:t>All_China_Population_Info</a:t>
            </a:r>
            <a:r>
              <a:rPr lang="en-US" altLang="zh-CN" dirty="0" smtClean="0"/>
              <a:t> (id number, name varchar2(3), gender varchar2(1), </a:t>
            </a:r>
            <a:r>
              <a:rPr lang="en-US" altLang="zh-CN" dirty="0" err="1" smtClean="0"/>
              <a:t>birth_date</a:t>
            </a:r>
            <a:r>
              <a:rPr lang="en-US" altLang="zh-CN" dirty="0" smtClean="0"/>
              <a:t> date, </a:t>
            </a:r>
            <a:r>
              <a:rPr lang="en-US" altLang="zh-CN" dirty="0" err="1" smtClean="0"/>
              <a:t>native_place</a:t>
            </a:r>
            <a:r>
              <a:rPr lang="en-US" altLang="zh-CN" dirty="0" smtClean="0"/>
              <a:t> varchar2(10), </a:t>
            </a:r>
            <a:r>
              <a:rPr lang="en-US" altLang="zh-CN" dirty="0" err="1" smtClean="0"/>
              <a:t>mobile_phone</a:t>
            </a:r>
            <a:r>
              <a:rPr lang="en-US" altLang="zh-CN" dirty="0" smtClean="0"/>
              <a:t> number);</a:t>
            </a:r>
          </a:p>
          <a:p>
            <a:endParaRPr lang="en-US" altLang="zh-CN" dirty="0" smtClean="0"/>
          </a:p>
          <a:p>
            <a:r>
              <a:rPr lang="en-US" altLang="zh-CN" dirty="0" smtClean="0"/>
              <a:t>insert into </a:t>
            </a:r>
            <a:r>
              <a:rPr lang="en-US" altLang="zh-CN" dirty="0" err="1" smtClean="0"/>
              <a:t>All_China_Population_Info</a:t>
            </a:r>
            <a:r>
              <a:rPr lang="en-US" altLang="zh-CN" dirty="0" smtClean="0"/>
              <a:t> </a:t>
            </a:r>
          </a:p>
          <a:p>
            <a:r>
              <a:rPr lang="en-US" altLang="zh-CN" dirty="0" smtClean="0"/>
              <a:t>with s as (select level id from dual connect by level &lt;=1000000)</a:t>
            </a:r>
          </a:p>
          <a:p>
            <a:r>
              <a:rPr lang="en-US" altLang="zh-CN" dirty="0" smtClean="0"/>
              <a:t>select id,</a:t>
            </a:r>
          </a:p>
          <a:p>
            <a:r>
              <a:rPr lang="en-US" altLang="zh-CN" dirty="0" err="1" smtClean="0"/>
              <a:t>dbms_random.string</a:t>
            </a:r>
            <a:r>
              <a:rPr lang="en-US" altLang="zh-CN" dirty="0" smtClean="0"/>
              <a:t>('l',3),</a:t>
            </a:r>
          </a:p>
          <a:p>
            <a:r>
              <a:rPr lang="en-US" altLang="zh-CN" dirty="0" smtClean="0"/>
              <a:t>case when mod(id,2)=0 then 'F' else 'M' end,</a:t>
            </a:r>
          </a:p>
          <a:p>
            <a:r>
              <a:rPr lang="en-US" altLang="zh-CN" dirty="0" err="1" smtClean="0"/>
              <a:t>sysdate</a:t>
            </a:r>
            <a:r>
              <a:rPr lang="en-US" altLang="zh-CN" dirty="0" smtClean="0"/>
              <a:t>-mod(id,365*100),</a:t>
            </a:r>
          </a:p>
          <a:p>
            <a:r>
              <a:rPr lang="en-US" altLang="zh-CN" dirty="0" smtClean="0"/>
              <a:t>mod(id,31),</a:t>
            </a:r>
          </a:p>
          <a:p>
            <a:r>
              <a:rPr lang="en-US" altLang="zh-CN" dirty="0" smtClean="0"/>
              <a:t>1e10+id</a:t>
            </a:r>
          </a:p>
          <a:p>
            <a:r>
              <a:rPr lang="en-US" altLang="zh-CN" dirty="0" smtClean="0"/>
              <a:t>from s;</a:t>
            </a:r>
          </a:p>
          <a:p>
            <a:endParaRPr lang="en-US" altLang="zh-CN" dirty="0" smtClean="0"/>
          </a:p>
          <a:p>
            <a:r>
              <a:rPr lang="en-US" altLang="zh-CN" dirty="0" smtClean="0"/>
              <a:t>create index </a:t>
            </a:r>
            <a:r>
              <a:rPr lang="en-US" altLang="zh-CN" dirty="0" err="1" smtClean="0"/>
              <a:t>idx_name_gender</a:t>
            </a:r>
            <a:r>
              <a:rPr lang="en-US" altLang="zh-CN" dirty="0" smtClean="0"/>
              <a:t> on </a:t>
            </a:r>
            <a:r>
              <a:rPr lang="en-US" altLang="zh-CN" dirty="0" err="1" smtClean="0"/>
              <a:t>All_China_Population_Info</a:t>
            </a:r>
            <a:r>
              <a:rPr lang="en-US" altLang="zh-CN" dirty="0" smtClean="0"/>
              <a:t>(</a:t>
            </a:r>
            <a:r>
              <a:rPr lang="en-US" altLang="zh-CN" dirty="0" err="1" smtClean="0"/>
              <a:t>name,gender</a:t>
            </a:r>
            <a:r>
              <a:rPr lang="en-US" altLang="zh-CN" dirty="0" smtClean="0"/>
              <a:t>);</a:t>
            </a:r>
          </a:p>
          <a:p>
            <a:r>
              <a:rPr lang="en-US" altLang="zh-CN" dirty="0" smtClean="0"/>
              <a:t>create index </a:t>
            </a:r>
            <a:r>
              <a:rPr lang="en-US" altLang="zh-CN" dirty="0" err="1" smtClean="0"/>
              <a:t>idx_gender_name</a:t>
            </a:r>
            <a:r>
              <a:rPr lang="en-US" altLang="zh-CN" dirty="0" smtClean="0"/>
              <a:t> on </a:t>
            </a:r>
            <a:r>
              <a:rPr lang="en-US" altLang="zh-CN" dirty="0" err="1" smtClean="0"/>
              <a:t>All_China_Population_Info</a:t>
            </a:r>
            <a:r>
              <a:rPr lang="en-US" altLang="zh-CN" dirty="0" smtClean="0"/>
              <a:t>(</a:t>
            </a:r>
            <a:r>
              <a:rPr lang="en-US" altLang="zh-CN" dirty="0" err="1" smtClean="0"/>
              <a:t>gender,name</a:t>
            </a:r>
            <a:r>
              <a:rPr lang="en-US" altLang="zh-CN" dirty="0" smtClean="0"/>
              <a:t>);</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create index </a:t>
            </a:r>
            <a:r>
              <a:rPr lang="en-US" altLang="zh-CN" dirty="0" err="1" smtClean="0"/>
              <a:t>idx_mobile_phone</a:t>
            </a:r>
            <a:r>
              <a:rPr lang="en-US" altLang="zh-CN" dirty="0" smtClean="0"/>
              <a:t> on </a:t>
            </a:r>
            <a:r>
              <a:rPr lang="en-US" altLang="zh-CN" dirty="0" err="1" smtClean="0"/>
              <a:t>All_China_Population_Info</a:t>
            </a:r>
            <a:r>
              <a:rPr lang="en-US" altLang="zh-CN" dirty="0" smtClean="0"/>
              <a:t>(</a:t>
            </a:r>
            <a:r>
              <a:rPr lang="en-US" altLang="zh-CN" dirty="0" err="1" smtClean="0"/>
              <a:t>mobile_phone</a:t>
            </a:r>
            <a:r>
              <a:rPr lang="en-US" altLang="zh-CN" dirty="0" smtClean="0"/>
              <a:t>);</a:t>
            </a:r>
          </a:p>
          <a:p>
            <a:endParaRPr lang="en-US" altLang="zh-CN" dirty="0" smtClean="0"/>
          </a:p>
          <a:p>
            <a:r>
              <a:rPr lang="en-US" altLang="zh-CN" dirty="0" smtClean="0"/>
              <a:t>exec </a:t>
            </a:r>
            <a:r>
              <a:rPr lang="en-US" altLang="zh-CN" dirty="0" err="1" smtClean="0"/>
              <a:t>dbms_stats.gather_table_stats</a:t>
            </a:r>
            <a:r>
              <a:rPr lang="en-US" altLang="zh-CN" dirty="0" smtClean="0"/>
              <a:t>(</a:t>
            </a:r>
            <a:r>
              <a:rPr lang="en-US" altLang="zh-CN" dirty="0" err="1" smtClean="0"/>
              <a:t>user,'ALL_CHINA_POPULATION_INFO</a:t>
            </a:r>
            <a:r>
              <a:rPr lang="en-US" altLang="zh-CN" dirty="0" smtClean="0"/>
              <a:t>');</a:t>
            </a:r>
          </a:p>
          <a:p>
            <a:endParaRPr lang="en-US" altLang="zh-CN" dirty="0" smtClean="0"/>
          </a:p>
          <a:p>
            <a:r>
              <a:rPr lang="en-US" altLang="zh-CN" dirty="0" smtClean="0"/>
              <a:t>declare </a:t>
            </a:r>
          </a:p>
          <a:p>
            <a:r>
              <a:rPr lang="en-US" altLang="zh-CN" dirty="0" err="1" smtClean="0"/>
              <a:t>v_id</a:t>
            </a:r>
            <a:r>
              <a:rPr lang="en-US" altLang="zh-CN" dirty="0" smtClean="0"/>
              <a:t> number;</a:t>
            </a:r>
          </a:p>
          <a:p>
            <a:r>
              <a:rPr lang="en-US" altLang="zh-CN" dirty="0" smtClean="0"/>
              <a:t>begin</a:t>
            </a:r>
          </a:p>
          <a:p>
            <a:r>
              <a:rPr lang="en-US" altLang="zh-CN" dirty="0" smtClean="0"/>
              <a:t>for </a:t>
            </a:r>
            <a:r>
              <a:rPr lang="en-US" altLang="zh-CN" dirty="0" err="1" smtClean="0"/>
              <a:t>i</a:t>
            </a:r>
            <a:r>
              <a:rPr lang="en-US" altLang="zh-CN" dirty="0" smtClean="0"/>
              <a:t> in 1..1000000 loop</a:t>
            </a:r>
          </a:p>
          <a:p>
            <a:r>
              <a:rPr lang="en-US" altLang="zh-CN" dirty="0" smtClean="0"/>
              <a:t>select </a:t>
            </a:r>
          </a:p>
          <a:p>
            <a:r>
              <a:rPr lang="en-US" altLang="zh-CN" dirty="0" smtClean="0"/>
              <a:t>--/*+ index(t </a:t>
            </a:r>
            <a:r>
              <a:rPr lang="en-US" altLang="zh-CN" dirty="0" err="1" smtClean="0"/>
              <a:t>idx_name_gender</a:t>
            </a:r>
            <a:r>
              <a:rPr lang="en-US" altLang="zh-CN" dirty="0" smtClean="0"/>
              <a:t>)  */</a:t>
            </a:r>
          </a:p>
          <a:p>
            <a:r>
              <a:rPr lang="en-US" altLang="zh-CN" dirty="0" smtClean="0"/>
              <a:t>/*+ index(t </a:t>
            </a:r>
            <a:r>
              <a:rPr lang="en-US" altLang="zh-CN" dirty="0" err="1" smtClean="0"/>
              <a:t>idx_gender_name</a:t>
            </a:r>
            <a:r>
              <a:rPr lang="en-US" altLang="zh-CN" dirty="0" smtClean="0"/>
              <a:t>)  */</a:t>
            </a:r>
          </a:p>
          <a:p>
            <a:r>
              <a:rPr lang="en-US" altLang="zh-CN" dirty="0" smtClean="0"/>
              <a:t>id into </a:t>
            </a:r>
            <a:r>
              <a:rPr lang="en-US" altLang="zh-CN" dirty="0" err="1" smtClean="0"/>
              <a:t>v_id</a:t>
            </a:r>
            <a:r>
              <a:rPr lang="en-US" altLang="zh-CN" dirty="0" smtClean="0"/>
              <a:t> from ALL_CHINA_POPULATION_INFO t where t.name=</a:t>
            </a:r>
            <a:r>
              <a:rPr lang="en-US" altLang="zh-CN" dirty="0" err="1" smtClean="0"/>
              <a:t>dbms_random.string</a:t>
            </a:r>
            <a:r>
              <a:rPr lang="en-US" altLang="zh-CN" dirty="0" smtClean="0"/>
              <a:t>('l',3) and gender='M' and </a:t>
            </a:r>
            <a:r>
              <a:rPr lang="en-US" altLang="zh-CN" dirty="0" err="1" smtClean="0"/>
              <a:t>rownum</a:t>
            </a:r>
            <a:r>
              <a:rPr lang="en-US" altLang="zh-CN" dirty="0" smtClean="0"/>
              <a:t>&lt;2 ;</a:t>
            </a:r>
          </a:p>
          <a:p>
            <a:r>
              <a:rPr lang="en-US" altLang="zh-CN" dirty="0" smtClean="0"/>
              <a:t>end loop;</a:t>
            </a:r>
          </a:p>
          <a:p>
            <a:r>
              <a:rPr lang="en-US" altLang="zh-CN" dirty="0" smtClean="0"/>
              <a:t>end;</a:t>
            </a:r>
          </a:p>
          <a:p>
            <a:r>
              <a:rPr lang="en-US" altLang="zh-CN" dirty="0" smtClean="0"/>
              <a:t>/</a:t>
            </a:r>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39</a:t>
            </a:fld>
            <a:endParaRPr lang="zh-CN" altLang="en-US" dirty="0"/>
          </a:p>
        </p:txBody>
      </p:sp>
    </p:spTree>
    <p:extLst>
      <p:ext uri="{BB962C8B-B14F-4D97-AF65-F5344CB8AC3E}">
        <p14:creationId xmlns:p14="http://schemas.microsoft.com/office/powerpoint/2010/main" val="2680197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Ref: http://docs.oracle.com/database/121/TGSQL/tgsql_optcncpt.htm#TGSQL213</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41</a:t>
            </a:fld>
            <a:endParaRPr lang="zh-CN" altLang="en-US" dirty="0"/>
          </a:p>
        </p:txBody>
      </p:sp>
    </p:spTree>
    <p:extLst>
      <p:ext uri="{BB962C8B-B14F-4D97-AF65-F5344CB8AC3E}">
        <p14:creationId xmlns:p14="http://schemas.microsoft.com/office/powerpoint/2010/main" val="2523249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42</a:t>
            </a:fld>
            <a:endParaRPr lang="zh-CN" altLang="en-US" dirty="0"/>
          </a:p>
        </p:txBody>
      </p:sp>
    </p:spTree>
    <p:extLst>
      <p:ext uri="{BB962C8B-B14F-4D97-AF65-F5344CB8AC3E}">
        <p14:creationId xmlns:p14="http://schemas.microsoft.com/office/powerpoint/2010/main" val="1863389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altLang="zh-CN" dirty="0" smtClean="0"/>
              <a:t>Case: XX</a:t>
            </a:r>
            <a:r>
              <a:rPr lang="en-US" altLang="zh-CN" baseline="0" dirty="0" smtClean="0"/>
              <a:t> temp table , wrong statistics caused Cartesian join.</a:t>
            </a:r>
          </a:p>
          <a:p>
            <a:r>
              <a:rPr lang="en-US" altLang="zh-CN" b="1" dirty="0" smtClean="0"/>
              <a:t>BUG 23721326 - FS_BP IS TAKING LONG TIME TO PROCESS 500 JOURNAL LINE</a:t>
            </a:r>
          </a:p>
          <a:p>
            <a:endParaRPr lang="en-US" altLang="zh-CN" dirty="0" smtClean="0"/>
          </a:p>
          <a:p>
            <a:r>
              <a:rPr lang="en-US" altLang="zh-CN" dirty="0" err="1" smtClean="0"/>
              <a:t>Db</a:t>
            </a:r>
            <a:r>
              <a:rPr lang="en-US" altLang="zh-CN" dirty="0" smtClean="0"/>
              <a:t>: 12.1.0.2</a:t>
            </a:r>
          </a:p>
          <a:p>
            <a:r>
              <a:rPr lang="en-US" altLang="zh-CN" dirty="0" err="1" smtClean="0"/>
              <a:t>optimizer_dynamic_sampling</a:t>
            </a:r>
            <a:r>
              <a:rPr lang="en-US" altLang="zh-CN" dirty="0" smtClean="0"/>
              <a:t>=0</a:t>
            </a:r>
          </a:p>
          <a:p>
            <a:r>
              <a:rPr lang="en-US" altLang="zh-CN" dirty="0" err="1" smtClean="0"/>
              <a:t>optimizer_adaptive_features</a:t>
            </a:r>
            <a:r>
              <a:rPr lang="en-US" altLang="zh-CN" dirty="0" smtClean="0"/>
              <a:t>=FALSE</a:t>
            </a:r>
          </a:p>
          <a:p>
            <a:endParaRPr lang="en-US" altLang="zh-CN" dirty="0" smtClean="0"/>
          </a:p>
          <a:p>
            <a:r>
              <a:rPr lang="en-US" altLang="zh-CN" dirty="0" smtClean="0"/>
              <a:t>The</a:t>
            </a:r>
            <a:r>
              <a:rPr lang="en-US" altLang="zh-CN" baseline="0" dirty="0" smtClean="0"/>
              <a:t> above settings caused the optimizer didn’t do the dynamic sampling for the temp table in the </a:t>
            </a:r>
            <a:r>
              <a:rPr lang="en-US" altLang="zh-CN" baseline="0" dirty="0" err="1" smtClean="0"/>
              <a:t>sql</a:t>
            </a:r>
            <a:r>
              <a:rPr lang="en-US" altLang="zh-CN" baseline="0" dirty="0" smtClean="0"/>
              <a:t>.</a:t>
            </a:r>
            <a:endParaRPr lang="en-US" altLang="zh-CN" dirty="0" smtClean="0"/>
          </a:p>
          <a:p>
            <a:endParaRPr lang="en-US" altLang="zh-CN" dirty="0" smtClean="0"/>
          </a:p>
          <a:p>
            <a:endParaRPr lang="en-US" altLang="zh-CN" dirty="0" smtClean="0"/>
          </a:p>
          <a:p>
            <a:r>
              <a:rPr lang="en-US" altLang="zh-CN" dirty="0" smtClean="0"/>
              <a:t>SELECT</a:t>
            </a:r>
            <a:r>
              <a:rPr lang="en-US" altLang="zh-CN" baseline="0" dirty="0" smtClean="0"/>
              <a:t> </a:t>
            </a:r>
            <a:r>
              <a:rPr lang="en-US" altLang="zh-CN" dirty="0" smtClean="0"/>
              <a:t>DISTINCT 'CC_APPROP',  6896239,  KK_TRAN_LN,  B.LEDGER,  FISCAL_YEAR,  ACCOUNTING_PERIOD,  ' ',  BUSINESS_UNIT,  CF3.CHARTFIELD_VALUE,  CF4.CHARTFIELD_VALUE,  ' ',  ' ',  CF1.CHARTFIELD_VALUE,  CF2.CHARTFIELD_VALUE,  ' ',  ' ',  ' ',  ' ',  ' ',  ' ',  ' ',  ' ',  ' ',  ' ',  ' ',  ' ',  ' ',  BP.BUDGET_PERIOD,  A.PARENT_SUBTYPE</a:t>
            </a:r>
          </a:p>
          <a:p>
            <a:r>
              <a:rPr lang="en-US" altLang="zh-CN" dirty="0" smtClean="0"/>
              <a:t>FROM  PS_BP_ACT_TAO11 A,  PS_LED_GRP_LED_TBL B,  PS_BP_XCF_TAO1 CF1 ,  PS_BP_XCF_TAO1 CF2 ,  PS_BP_XCF_TAO1 CF3 ,  PS_BP_XCF_TAO1 CF4 ,  PS_BP_XLBP_TAO1 BP</a:t>
            </a:r>
          </a:p>
          <a:p>
            <a:r>
              <a:rPr lang="en-US" altLang="zh-CN" dirty="0" smtClean="0"/>
              <a:t>WHERE</a:t>
            </a:r>
          </a:p>
          <a:p>
            <a:r>
              <a:rPr lang="en-US" altLang="zh-CN" dirty="0" smtClean="0"/>
              <a:t>  A.KK_TRAN_ID         ='0026098474'</a:t>
            </a:r>
          </a:p>
          <a:p>
            <a:r>
              <a:rPr lang="en-US" altLang="zh-CN" dirty="0" smtClean="0"/>
              <a:t>AND A.KK_TRAN_DT       =TO_DATE('2016-07-01','YYYY-MM-DD')</a:t>
            </a:r>
          </a:p>
          <a:p>
            <a:r>
              <a:rPr lang="en-US" altLang="zh-CN" dirty="0" smtClean="0"/>
              <a:t>AND B.LEDGER_GROUP     ='CC_APPROP'</a:t>
            </a:r>
          </a:p>
          <a:p>
            <a:r>
              <a:rPr lang="en-US" altLang="zh-CN" dirty="0" smtClean="0"/>
              <a:t>AND B.SETID            ='STATE'</a:t>
            </a:r>
          </a:p>
          <a:p>
            <a:r>
              <a:rPr lang="en-US" altLang="zh-CN" dirty="0" smtClean="0"/>
              <a:t>AND A.PROCESS_INSTANCE = 6896239</a:t>
            </a:r>
          </a:p>
          <a:p>
            <a:r>
              <a:rPr lang="en-US" altLang="zh-CN" dirty="0" smtClean="0"/>
              <a:t>AND B.LEDGER_TYPE_KK   ='0'</a:t>
            </a:r>
          </a:p>
          <a:p>
            <a:r>
              <a:rPr lang="en-US" altLang="zh-CN" dirty="0" smtClean="0"/>
              <a:t>AND A.BALANCING_LINE   = 'N'</a:t>
            </a:r>
          </a:p>
          <a:p>
            <a:r>
              <a:rPr lang="en-US" altLang="zh-CN" dirty="0" smtClean="0"/>
              <a:t>AND A.PARENT_SUBTYPE   = '1'</a:t>
            </a:r>
          </a:p>
          <a:p>
            <a:r>
              <a:rPr lang="en-US" altLang="zh-CN" dirty="0" smtClean="0"/>
              <a:t>AND A.LEDGER_GROUP     ='CC_ALLOT'</a:t>
            </a:r>
          </a:p>
          <a:p>
            <a:r>
              <a:rPr lang="en-US" altLang="zh-CN" dirty="0" smtClean="0"/>
              <a:t>AND A.LEDGER_GROUP     = CF1.KK_LEDGER_GROUP</a:t>
            </a:r>
          </a:p>
          <a:p>
            <a:r>
              <a:rPr lang="en-US" altLang="zh-CN" dirty="0" smtClean="0"/>
              <a:t>AND A.PARENT_SUBTYPE   = CF1.SUBTYPE</a:t>
            </a:r>
          </a:p>
          <a:p>
            <a:r>
              <a:rPr lang="en-US" altLang="zh-CN" dirty="0" smtClean="0"/>
              <a:t>AND A.PROCESS_INSTANCE = CF1.PROCESS_INSTANCE</a:t>
            </a:r>
          </a:p>
          <a:p>
            <a:r>
              <a:rPr lang="en-US" altLang="zh-CN" dirty="0" smtClean="0"/>
              <a:t>AND A.PRODUCT          = CF1.CF_VALUE2</a:t>
            </a:r>
          </a:p>
          <a:p>
            <a:r>
              <a:rPr lang="en-US" altLang="zh-CN" dirty="0" smtClean="0"/>
              <a:t>AND CF1.CHARTFIELD     ='PRODUCT'</a:t>
            </a:r>
          </a:p>
          <a:p>
            <a:r>
              <a:rPr lang="en-US" altLang="zh-CN" dirty="0" smtClean="0"/>
              <a:t>AND A.LEDGER_GROUP     = CF2.KK_LEDGER_GROUP</a:t>
            </a:r>
          </a:p>
          <a:p>
            <a:r>
              <a:rPr lang="en-US" altLang="zh-CN" dirty="0" smtClean="0"/>
              <a:t>AND A.PARENT_SUBTYPE   = CF2.SUBTYPE</a:t>
            </a:r>
          </a:p>
          <a:p>
            <a:r>
              <a:rPr lang="en-US" altLang="zh-CN" dirty="0" smtClean="0"/>
              <a:t>AND A.PROCESS_INSTANCE = CF2.PROCESS_INSTANCE</a:t>
            </a:r>
          </a:p>
          <a:p>
            <a:r>
              <a:rPr lang="en-US" altLang="zh-CN" dirty="0" smtClean="0"/>
              <a:t>AND A.FUND_CODE        = CF2.CF_VALUE2</a:t>
            </a:r>
          </a:p>
          <a:p>
            <a:r>
              <a:rPr lang="en-US" altLang="zh-CN" dirty="0" smtClean="0"/>
              <a:t>AND CF2.CHARTFIELD     ='FUND_CODE'</a:t>
            </a:r>
          </a:p>
          <a:p>
            <a:r>
              <a:rPr lang="en-US" altLang="zh-CN" dirty="0" smtClean="0"/>
              <a:t>AND A.LEDGER_GROUP     = CF3.KK_LEDGER_GROUP</a:t>
            </a:r>
          </a:p>
          <a:p>
            <a:r>
              <a:rPr lang="en-US" altLang="zh-CN" dirty="0" smtClean="0"/>
              <a:t>AND A.PARENT_SUBTYPE   = CF3.SUBTYPE</a:t>
            </a:r>
          </a:p>
          <a:p>
            <a:r>
              <a:rPr lang="en-US" altLang="zh-CN" dirty="0" smtClean="0"/>
              <a:t>AND A.PROCESS_INSTANCE = CF3.PROCESS_INSTANCE</a:t>
            </a:r>
          </a:p>
          <a:p>
            <a:r>
              <a:rPr lang="en-US" altLang="zh-CN" dirty="0" smtClean="0"/>
              <a:t>AND A.ACCOUNT          = CF3.CF_VALUE2</a:t>
            </a:r>
          </a:p>
          <a:p>
            <a:r>
              <a:rPr lang="en-US" altLang="zh-CN" dirty="0" smtClean="0"/>
              <a:t>AND CF3.CHARTFIELD     ='ACCOUNT'</a:t>
            </a:r>
          </a:p>
          <a:p>
            <a:r>
              <a:rPr lang="en-US" altLang="zh-CN" dirty="0" smtClean="0"/>
              <a:t>AND A.LEDGER_GROUP     = CF4.KK_LEDGER_GROUP</a:t>
            </a:r>
          </a:p>
          <a:p>
            <a:r>
              <a:rPr lang="en-US" altLang="zh-CN" dirty="0" smtClean="0"/>
              <a:t>AND A.PARENT_SUBTYPE   = CF4.SUBTYPE</a:t>
            </a:r>
          </a:p>
          <a:p>
            <a:r>
              <a:rPr lang="en-US" altLang="zh-CN" dirty="0" smtClean="0"/>
              <a:t>AND A.PROCESS_INSTANCE = CF4.PROCESS_INSTANCE</a:t>
            </a:r>
          </a:p>
          <a:p>
            <a:r>
              <a:rPr lang="en-US" altLang="zh-CN" dirty="0" smtClean="0"/>
              <a:t>AND A.DEPTID           = CF4.CF_VALUE2</a:t>
            </a:r>
          </a:p>
          <a:p>
            <a:r>
              <a:rPr lang="en-US" altLang="zh-CN" dirty="0" smtClean="0"/>
              <a:t>AND CF4.CHARTFIELD     ='DEPTID'</a:t>
            </a:r>
          </a:p>
          <a:p>
            <a:r>
              <a:rPr lang="en-US" altLang="zh-CN" dirty="0" smtClean="0"/>
              <a:t>AND A.BUDGET_PERIOD    = BP.BUDGET_PERIOD2</a:t>
            </a:r>
          </a:p>
          <a:p>
            <a:r>
              <a:rPr lang="en-US" altLang="zh-CN" dirty="0" smtClean="0"/>
              <a:t>AND A.SUBTYPE          = BP.SUBTYPE</a:t>
            </a:r>
          </a:p>
          <a:p>
            <a:r>
              <a:rPr lang="en-US" altLang="zh-CN" dirty="0" smtClean="0"/>
              <a:t>AND A.PROCESS_INSTANCE = BP.PROCESS_INSTANCE</a:t>
            </a:r>
          </a:p>
          <a:p>
            <a:r>
              <a:rPr lang="en-US" altLang="zh-CN" dirty="0" smtClean="0"/>
              <a:t>AND A.LEDGER_GROUP     = BP.LEDGER_GROUP ;</a:t>
            </a:r>
          </a:p>
          <a:p>
            <a:endParaRPr lang="en-US" altLang="zh-CN" dirty="0" smtClean="0"/>
          </a:p>
          <a:p>
            <a:endParaRPr lang="en-US" altLang="zh-CN" dirty="0" smtClean="0"/>
          </a:p>
          <a:p>
            <a:endParaRPr lang="zh-CN" altLang="en-US" dirty="0" smtClean="0"/>
          </a:p>
          <a:p>
            <a:endParaRPr lang="en-US" altLang="zh-CN" dirty="0" smtClean="0"/>
          </a:p>
          <a:p>
            <a:r>
              <a:rPr lang="en-US" altLang="zh-CN" dirty="0" smtClean="0"/>
              <a:t>Original </a:t>
            </a:r>
            <a:r>
              <a:rPr lang="en-US" altLang="zh-CN" dirty="0" err="1" smtClean="0"/>
              <a:t>Sql</a:t>
            </a:r>
            <a:r>
              <a:rPr lang="en-US" altLang="zh-CN" dirty="0" smtClean="0"/>
              <a:t> Text:</a:t>
            </a:r>
          </a:p>
          <a:p>
            <a:r>
              <a:rPr lang="en-US" altLang="zh-CN" sz="1100" kern="1200" dirty="0" smtClean="0">
                <a:solidFill>
                  <a:schemeClr val="tx1"/>
                </a:solidFill>
                <a:effectLst/>
                <a:latin typeface="+mn-lt"/>
                <a:ea typeface="+mn-ea"/>
                <a:cs typeface="+mn-cs"/>
              </a:rPr>
              <a:t>INSERT INTO PS_BP_PRNT_TAO11 (LEDGER_GROUP, PROCESS_INSTANCE, KK_TRAN_LN,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LEDGER, FISCAL_YEAR, ACCOUNTING_PERIOD, ERROR_FLAG, BUSINESS_UNIT, ACCOUNT,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DEPTID, STATISTICS_CODE, OPERATING_UNIT, PRODUCT, FUND_CODE, CLASS_FLD,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PROGRAM_CODE, BUDGET_REF, AFFILIATE, AFFILIATE_INTRA1, AFFILIATE_INTRA2,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CHARTFIELD1, CHARTFIELD2, CHARTFIELD3, BUSINESS_UNIT_PC, PROJECT_ID,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ACTIVITY_ID, RESOURCE_TYPE, BUDGET_PERIOD, SUBTYPE) SELECT /*+ LEADING(A) */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DISTINCT 'CC_APPROP', 6896239, KK_TRAN_LN, B.LEDGER, FISCAL_YEAR,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ACCOUNTING_PERIOD, ' ', BUSINESS_UNIT, CF3.CHARTFIELD_VALUE,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CF4.CHARTFIELD_VALUE, ' ', ' ', CF1.CHARTFIELD_VALUE, CF2.CHARTFIELD_VALUE, '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 ' ', ' ', ' ', ' ', ' ', ' ', ' ', ' ', ' ', ' ', ' ', ' ',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BP.BUDGET_PERIOD, A.PARENT_SUBTYPE FROM PS_BP_ACT_TAO11 A, PS_LED_GRP_LED_TBL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B  , PS_BP_XCF_TAO11 CF1 , PS_BP_XCF_TAO11 CF2 , PS_BP_XCF_TAO11 CF3 ,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PS_BP_XCF_TAO11 CF4 , PS_BP_XLBP_TAO11 BP   WHERE A.KK_TRAN_ID='0026098474'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AND A.KK_TRAN_DT=TO_DATE('2016-07-01','YYYY-MM-DD') AND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B.LEDGER_GROUP='CC_APPROP' AND B.SETID='STATE' AND A.PROCESS_INSTANCE=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6896239 AND B.LEDGER_TYPE_KK='0' AND A.BALANCING_LINE = 'N' AND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A.PARENT_SUBTYPE= '1' AND A.LEDGER_GROUP='CC_ALLOT'   AND A.LEDGER_GROUP =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CF1.KK_LEDGER_GROUP AND A.PARENT_SUBTYPE = CF1.SUBTYPE AND A.PROCESS_INSTANCE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 CF1.PROCESS_INSTANCE  AND A.PRODUCT = CF1.CF_VALUE2 AND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CF1.CHARTFIELD='PRODUCT' AND A.LEDGER_GROUP = CF2.KK_LEDGER_GROUP AND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A.PARENT_SUBTYPE = CF2.SUBTYPE AND A.PROCESS_INSTANCE = CF2.PROCESS_INSTANCE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AND A.FUND_CODE = CF2.CF_VALUE2 AND CF2.CHARTFIELD='FUND_CODE' AND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A.LEDGER_GROUP = CF3.KK_LEDGER_GROUP AND A.PARENT_SUBTYPE = CF3.SUBTYPE AND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A.PROCESS_INSTANCE = CF3.PROCESS_INSTANCE  AND A.ACCOUNT = CF3.CF_VALUE2 AND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CF3.CHARTFIELD='ACCOUNT' AND A.LEDGER_GROUP = CF4.KK_LEDGER_GROUP AND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A.PARENT_SUBTYPE = CF4.SUBTYPE AND A.PROCESS_INSTANCE = CF4.PROCESS_INSTANCE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AND A.DEPTID = CF4.CF_VALUE2 AND CF4.CHARTFIELD='DEPTID' AND A.BUDGET_PERIOD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 BP.BUDGET_PERIOD2 AND A.SUBTYPE = BP.SUBTYPE AND A.PROCESS_INSTANCE =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BP.PROCESS_INSTANCE AND A.LEDGER_GROUP= BP.LEDGER_GROUP</a:t>
            </a:r>
            <a:endParaRPr lang="zh-CN" altLang="zh-CN" sz="11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43</a:t>
            </a:fld>
            <a:endParaRPr lang="zh-CN" altLang="en-US" dirty="0"/>
          </a:p>
        </p:txBody>
      </p:sp>
    </p:spTree>
    <p:extLst>
      <p:ext uri="{BB962C8B-B14F-4D97-AF65-F5344CB8AC3E}">
        <p14:creationId xmlns:p14="http://schemas.microsoft.com/office/powerpoint/2010/main" val="28798699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sz="1100" kern="1200" dirty="0" smtClean="0">
                <a:solidFill>
                  <a:schemeClr val="tx1"/>
                </a:solidFill>
                <a:latin typeface="+mn-lt"/>
                <a:ea typeface="+mn-ea"/>
                <a:cs typeface="+mn-cs"/>
              </a:rPr>
              <a:t>Card of Cartesian: Cf1*cf2*cf3*cf4 * B =142*102*377*50 * B =273,023,400 * B</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sz="1100" kern="1200" dirty="0" smtClean="0">
                <a:solidFill>
                  <a:schemeClr val="tx1"/>
                </a:solidFill>
                <a:latin typeface="+mn-lt"/>
                <a:ea typeface="+mn-ea"/>
                <a:cs typeface="+mn-cs"/>
              </a:rPr>
              <a:t>Nested Loop Count:  Card of Cartesian * A * A = 273,023,400 * B</a:t>
            </a:r>
            <a:r>
              <a:rPr lang="en-US" altLang="zh-CN" sz="1100" kern="1200" baseline="0" dirty="0" smtClean="0">
                <a:solidFill>
                  <a:schemeClr val="tx1"/>
                </a:solidFill>
                <a:latin typeface="+mn-lt"/>
                <a:ea typeface="+mn-ea"/>
                <a:cs typeface="+mn-cs"/>
              </a:rPr>
              <a:t> * 150 * 150 = 6,143,026,500,000 * B</a:t>
            </a:r>
            <a:endParaRPr lang="en-US" altLang="zh-CN" sz="1100" kern="1200" dirty="0" smtClean="0">
              <a:solidFill>
                <a:schemeClr val="tx1"/>
              </a:solidFill>
              <a:latin typeface="+mn-lt"/>
              <a:ea typeface="+mn-ea"/>
              <a:cs typeface="+mn-cs"/>
            </a:endParaRPr>
          </a:p>
          <a:p>
            <a:endParaRPr lang="en-US" altLang="zh-CN" dirty="0" smtClean="0"/>
          </a:p>
          <a:p>
            <a:r>
              <a:rPr lang="en-US" altLang="zh-CN" dirty="0" smtClean="0"/>
              <a:t>No Hints:</a:t>
            </a:r>
          </a:p>
          <a:p>
            <a:r>
              <a:rPr lang="en-US" altLang="zh-CN" dirty="0" smtClean="0"/>
              <a:t>-------------------------------------------------------------------------------------------------------------------</a:t>
            </a:r>
          </a:p>
          <a:p>
            <a:r>
              <a:rPr lang="en-US" altLang="zh-CN" dirty="0" smtClean="0"/>
              <a:t>| Id  | Operation                                    | Name               | Rows  | Bytes | Cost (%CPU)| Time     |</a:t>
            </a:r>
          </a:p>
          <a:p>
            <a:r>
              <a:rPr lang="en-US" altLang="zh-CN" dirty="0" smtClean="0"/>
              <a:t>-------------------------------------------------------------------------------------------------------------------</a:t>
            </a:r>
          </a:p>
          <a:p>
            <a:r>
              <a:rPr lang="en-US" altLang="zh-CN" dirty="0" smtClean="0"/>
              <a:t>|   0 | SELECT STATEMENT                             |                    |     1 |  1250 |     4  (25)| 00:00:01 |</a:t>
            </a:r>
          </a:p>
          <a:p>
            <a:r>
              <a:rPr lang="en-US" altLang="zh-CN" dirty="0" smtClean="0"/>
              <a:t>|   1 |  HASH UNIQUE                                 |                    |     1 |  1250 |     4  (25)| 00:00:01 |</a:t>
            </a:r>
          </a:p>
          <a:p>
            <a:r>
              <a:rPr lang="en-US" altLang="zh-CN" dirty="0" smtClean="0"/>
              <a:t>|   2 |   NESTED LOOPS                               |                    |     1 |  1250 |     3   (0)| 00:00:01 |</a:t>
            </a:r>
          </a:p>
          <a:p>
            <a:r>
              <a:rPr lang="en-US" altLang="zh-CN" dirty="0" smtClean="0"/>
              <a:t>|   3 |    NESTED LOOPS                              |                    |     1 |  1250 |     3   (0)| 00:00:01 |</a:t>
            </a:r>
          </a:p>
          <a:p>
            <a:r>
              <a:rPr lang="en-US" altLang="zh-CN" dirty="0" smtClean="0"/>
              <a:t>|   4 |     MERGE JOIN CARTESIAN                     |                    |     1 |   997 |     3   (0)| 00:00:01 |</a:t>
            </a:r>
          </a:p>
          <a:p>
            <a:r>
              <a:rPr lang="en-US" altLang="zh-CN" dirty="0" smtClean="0"/>
              <a:t>|   5 |      MERGE JOIN CARTESIAN                    |                    |     1 |   969 |     2   (0)| 00:00:01 |</a:t>
            </a:r>
          </a:p>
          <a:p>
            <a:r>
              <a:rPr lang="en-US" altLang="zh-CN" dirty="0" smtClean="0"/>
              <a:t>|   6 |       MERGE JOIN CARTESIAN                   |                    |     1 |   876 |     0   (0)| 00:00:01 |</a:t>
            </a:r>
          </a:p>
          <a:p>
            <a:r>
              <a:rPr lang="en-US" altLang="zh-CN" dirty="0" smtClean="0"/>
              <a:t>|   7 |        MERGE JOIN CARTESIAN                  |                    |     1 |   657 |     0   (0)| 00:00:01 |</a:t>
            </a:r>
          </a:p>
          <a:p>
            <a:r>
              <a:rPr lang="en-US" altLang="zh-CN" dirty="0" smtClean="0"/>
              <a:t>|   8 |         MERGE JOIN CARTESIAN                 |                    |     1 |   438 |     0   (0)| 00:00:01 |</a:t>
            </a:r>
          </a:p>
          <a:p>
            <a:r>
              <a:rPr lang="en-US" altLang="zh-CN" dirty="0" smtClean="0"/>
              <a:t>|*  9 |          TABLE ACCESS BY INDEX ROWID         | PS_BP_XCF_TAO1     |     1 |   219 |     0   (0)| 00:00:01 |</a:t>
            </a:r>
          </a:p>
          <a:p>
            <a:r>
              <a:rPr lang="en-US" altLang="zh-CN" dirty="0" smtClean="0"/>
              <a:t>|* 10 |           INDEX RANGE SCAN                   | PSABP_XCF_TAO1     |     1 |       |     0   (0)| 00:00:01 |</a:t>
            </a:r>
          </a:p>
          <a:p>
            <a:r>
              <a:rPr lang="en-US" altLang="zh-CN" dirty="0" smtClean="0"/>
              <a:t>|  11 |          BUFFER SORT                         |                    |     1 |   219 |     0   (0)| 00:00:01 |</a:t>
            </a:r>
          </a:p>
          <a:p>
            <a:r>
              <a:rPr lang="en-US" altLang="zh-CN" dirty="0" smtClean="0"/>
              <a:t>|* 12 |           TABLE ACCESS BY INDEX ROWID BATCHED| PS_BP_XCF_TAO1     |     1 |   219 |     0   (0)| 00:00:01 |</a:t>
            </a:r>
          </a:p>
          <a:p>
            <a:r>
              <a:rPr lang="en-US" altLang="zh-CN" dirty="0" smtClean="0"/>
              <a:t>|* 13 |            INDEX RANGE SCAN                  | PSABP_XCF_TAO1     |     1 |       |     0   (0)| 00:00:01 |</a:t>
            </a:r>
          </a:p>
          <a:p>
            <a:r>
              <a:rPr lang="en-US" altLang="zh-CN" dirty="0" smtClean="0"/>
              <a:t>|  14 |         BUFFER SORT                          |                    |     1 |   219 |     0   (0)| 00:00:01 |</a:t>
            </a:r>
          </a:p>
          <a:p>
            <a:r>
              <a:rPr lang="en-US" altLang="zh-CN" dirty="0" smtClean="0"/>
              <a:t>|* 15 |          TABLE ACCESS BY INDEX ROWID BATCHED | PS_BP_XCF_TAO1     |     1 |   219 |     0   (0)| 00:00:01 |</a:t>
            </a:r>
          </a:p>
          <a:p>
            <a:r>
              <a:rPr lang="en-US" altLang="zh-CN" dirty="0" smtClean="0"/>
              <a:t>|* 16 |           INDEX RANGE SCAN                   | PSABP_XCF_TAO1     |     1 |       |     0   (0)| 00:00:01 |</a:t>
            </a:r>
          </a:p>
          <a:p>
            <a:r>
              <a:rPr lang="en-US" altLang="zh-CN" dirty="0" smtClean="0"/>
              <a:t>|  17 |        BUFFER SORT                           |                    |     1 |   219 |     0   (0)| 00:00:01 |</a:t>
            </a:r>
          </a:p>
          <a:p>
            <a:r>
              <a:rPr lang="en-US" altLang="zh-CN" dirty="0" smtClean="0"/>
              <a:t>|* 18 |         TABLE ACCESS BY INDEX ROWID BATCHED  | PS_BP_XCF_TAO1     |     1 |   219 |     0   (0)| 00:00:01 |</a:t>
            </a:r>
          </a:p>
          <a:p>
            <a:r>
              <a:rPr lang="en-US" altLang="zh-CN" dirty="0" smtClean="0"/>
              <a:t>|* 19 |          INDEX RANGE SCAN                    | PSABP_XCF_TAO1     |     1 |       |     0   (0)| 00:00:01 |</a:t>
            </a:r>
          </a:p>
          <a:p>
            <a:r>
              <a:rPr lang="en-US" altLang="zh-CN" dirty="0" smtClean="0"/>
              <a:t>|  20 |       BUFFER SORT                            |                    |     1 |    93 |     2   (0)| 00:00:01 |</a:t>
            </a:r>
          </a:p>
          <a:p>
            <a:r>
              <a:rPr lang="en-US" altLang="zh-CN" dirty="0" smtClean="0"/>
              <a:t>|* 21 |        TABLE ACCESS STORAGE FULL             | PS_BP_XLBP_TAO1    |     1 |    93 |     2   (0)| 00:00:01 |</a:t>
            </a:r>
          </a:p>
          <a:p>
            <a:r>
              <a:rPr lang="en-US" altLang="zh-CN" dirty="0" smtClean="0"/>
              <a:t>|  22 |      BUFFER SORT                             |                    |     5 |   140 |     1   (0)| 00:00:01 |</a:t>
            </a:r>
          </a:p>
          <a:p>
            <a:r>
              <a:rPr lang="en-US" altLang="zh-CN" dirty="0" smtClean="0"/>
              <a:t>|* 23 |       INDEX RANGE SCAN                       | PSALED_GRP_LED_TBL |     5 |   140 |     1   (0)| 00:00:01 |</a:t>
            </a:r>
          </a:p>
          <a:p>
            <a:r>
              <a:rPr lang="en-US" altLang="zh-CN" dirty="0" smtClean="0"/>
              <a:t>|* 24 |     INDEX RANGE SCAN                         | PSABP_ACT_TAO11    |     1 |       |     0   (0)| 00:00:01 |</a:t>
            </a:r>
          </a:p>
          <a:p>
            <a:r>
              <a:rPr lang="en-US" altLang="zh-CN" dirty="0" smtClean="0"/>
              <a:t>|* 25 |    TABLE ACCESS BY INDEX ROWID               | PS_BP_ACT_TAO11    |     1 |   253 |     0   (0)| 00:00:01 |</a:t>
            </a:r>
          </a:p>
          <a:p>
            <a:r>
              <a:rPr lang="en-US" altLang="zh-CN" dirty="0" smtClean="0"/>
              <a:t>-------------------------------------------------------------------------------------------------------------------</a:t>
            </a:r>
          </a:p>
          <a:p>
            <a:endParaRPr lang="en-US" altLang="zh-CN" sz="1100" kern="1200" dirty="0" smtClean="0">
              <a:solidFill>
                <a:schemeClr val="tx1"/>
              </a:solidFill>
              <a:latin typeface="+mn-lt"/>
              <a:ea typeface="+mn-ea"/>
              <a:cs typeface="+mn-cs"/>
            </a:endParaRPr>
          </a:p>
          <a:p>
            <a:r>
              <a:rPr lang="en-US" altLang="zh-CN" sz="1100" kern="1200" dirty="0" smtClean="0">
                <a:solidFill>
                  <a:schemeClr val="tx1"/>
                </a:solidFill>
                <a:latin typeface="+mn-lt"/>
                <a:ea typeface="+mn-ea"/>
                <a:cs typeface="+mn-cs"/>
              </a:rPr>
              <a:t>9 - filter("CF1"."PROCESS_INSTANCE"=6896239 AND "CF1"."KK_LEDGER_GROUP"='CC_ALLOT')</a:t>
            </a:r>
          </a:p>
          <a:p>
            <a:r>
              <a:rPr lang="en-US" altLang="zh-CN" sz="1100" b="1" kern="1200" dirty="0" smtClean="0">
                <a:solidFill>
                  <a:srgbClr val="FF0000"/>
                </a:solidFill>
                <a:latin typeface="+mn-lt"/>
                <a:ea typeface="+mn-ea"/>
                <a:cs typeface="+mn-cs"/>
              </a:rPr>
              <a:t>10 - access("CF1"."CHARTFIELD"='PRODUCT' AND "CF1"."SUBTYPE"='1')</a:t>
            </a:r>
          </a:p>
          <a:p>
            <a:r>
              <a:rPr lang="en-US" altLang="zh-CN" sz="1100" kern="1200" dirty="0" smtClean="0">
                <a:solidFill>
                  <a:schemeClr val="tx1"/>
                </a:solidFill>
                <a:latin typeface="+mn-lt"/>
                <a:ea typeface="+mn-ea"/>
                <a:cs typeface="+mn-cs"/>
              </a:rPr>
              <a:t>12 - filter("CF2"."PROCESS_INSTANCE"=6896239 AND "CF2"."KK_LEDGER_GROUP"='CC_ALLOT')</a:t>
            </a:r>
          </a:p>
          <a:p>
            <a:r>
              <a:rPr lang="en-US" altLang="zh-CN" sz="1100" kern="1200" dirty="0" smtClean="0">
                <a:solidFill>
                  <a:schemeClr val="tx1"/>
                </a:solidFill>
                <a:latin typeface="+mn-lt"/>
                <a:ea typeface="+mn-ea"/>
                <a:cs typeface="+mn-cs"/>
              </a:rPr>
              <a:t>13 - access("CF2"."CHARTFIELD"='FUND_CODE' AND "CF2"."SUBTYPE"='1')</a:t>
            </a:r>
          </a:p>
          <a:p>
            <a:r>
              <a:rPr lang="en-US" altLang="zh-CN" sz="1100" kern="1200" dirty="0" smtClean="0">
                <a:solidFill>
                  <a:schemeClr val="tx1"/>
                </a:solidFill>
                <a:latin typeface="+mn-lt"/>
                <a:ea typeface="+mn-ea"/>
                <a:cs typeface="+mn-cs"/>
              </a:rPr>
              <a:t>15 - filter("CF3"."PROCESS_INSTANCE"=6896239 AND "CF3"."KK_LEDGER_GROUP"='CC_ALLOT')</a:t>
            </a:r>
          </a:p>
          <a:p>
            <a:r>
              <a:rPr lang="en-US" altLang="zh-CN" sz="1100" kern="1200" dirty="0" smtClean="0">
                <a:solidFill>
                  <a:schemeClr val="tx1"/>
                </a:solidFill>
                <a:latin typeface="+mn-lt"/>
                <a:ea typeface="+mn-ea"/>
                <a:cs typeface="+mn-cs"/>
              </a:rPr>
              <a:t>16 - access("CF3"."CHARTFIELD"='ACCOUNT' AND "CF3"."SUBTYPE"='1')</a:t>
            </a:r>
          </a:p>
          <a:p>
            <a:r>
              <a:rPr lang="en-US" altLang="zh-CN" sz="1100" kern="1200" dirty="0" smtClean="0">
                <a:solidFill>
                  <a:schemeClr val="tx1"/>
                </a:solidFill>
                <a:latin typeface="+mn-lt"/>
                <a:ea typeface="+mn-ea"/>
                <a:cs typeface="+mn-cs"/>
              </a:rPr>
              <a:t>18 - filter("CF4"."PROCESS_INSTANCE"=6896239 AND "CF4"."KK_LEDGER_GROUP"='CC_ALLOT')</a:t>
            </a:r>
          </a:p>
          <a:p>
            <a:r>
              <a:rPr lang="en-US" altLang="zh-CN" sz="1100" kern="1200" dirty="0" smtClean="0">
                <a:solidFill>
                  <a:schemeClr val="tx1"/>
                </a:solidFill>
                <a:latin typeface="+mn-lt"/>
                <a:ea typeface="+mn-ea"/>
                <a:cs typeface="+mn-cs"/>
              </a:rPr>
              <a:t>19 - access("CF4"."CHARTFIELD"='DEPTID' AND "CF4"."SUBTYPE"='1')</a:t>
            </a:r>
          </a:p>
          <a:p>
            <a:r>
              <a:rPr lang="en-US" altLang="zh-CN" sz="1100" kern="1200" dirty="0" smtClean="0">
                <a:solidFill>
                  <a:schemeClr val="tx1"/>
                </a:solidFill>
                <a:latin typeface="+mn-lt"/>
                <a:ea typeface="+mn-ea"/>
                <a:cs typeface="+mn-cs"/>
              </a:rPr>
              <a:t>21 - storage("BP"."PROCESS_INSTANCE"=6896239 AND "BP"."LEDGER_GROUP"='CC_ALLOT')</a:t>
            </a:r>
          </a:p>
          <a:p>
            <a:r>
              <a:rPr lang="en-US" altLang="zh-CN" sz="1100" kern="1200" dirty="0" smtClean="0">
                <a:solidFill>
                  <a:schemeClr val="tx1"/>
                </a:solidFill>
                <a:latin typeface="+mn-lt"/>
                <a:ea typeface="+mn-ea"/>
                <a:cs typeface="+mn-cs"/>
              </a:rPr>
              <a:t>filter("BP"."PROCESS_INSTANCE"=6896239 AND "BP"."LEDGER_GROUP"='CC_ALLOT')</a:t>
            </a:r>
          </a:p>
          <a:p>
            <a:r>
              <a:rPr lang="en-US" altLang="zh-CN" sz="1100" kern="1200" dirty="0" smtClean="0">
                <a:solidFill>
                  <a:schemeClr val="tx1"/>
                </a:solidFill>
                <a:latin typeface="+mn-lt"/>
                <a:ea typeface="+mn-ea"/>
                <a:cs typeface="+mn-cs"/>
              </a:rPr>
              <a:t>23 - access("B"."SETID"='STATE' AND "B"."LEDGER_GROUP"='CC_APPROP' AND "B"."LEDGER_TYPE_KK"='0')</a:t>
            </a:r>
          </a:p>
          <a:p>
            <a:r>
              <a:rPr lang="en-US" altLang="zh-CN" sz="1100" kern="1200" dirty="0" smtClean="0">
                <a:solidFill>
                  <a:schemeClr val="tx1"/>
                </a:solidFill>
                <a:latin typeface="+mn-lt"/>
                <a:ea typeface="+mn-ea"/>
                <a:cs typeface="+mn-cs"/>
              </a:rPr>
              <a:t>24 - access("A"."PROCESS_INSTANCE"=6896239 AND "A"."KK_TRAN_ID"='0026098474' AND</a:t>
            </a:r>
          </a:p>
          <a:p>
            <a:r>
              <a:rPr lang="en-US" altLang="zh-CN" sz="1100" kern="1200" dirty="0" smtClean="0">
                <a:solidFill>
                  <a:schemeClr val="tx1"/>
                </a:solidFill>
                <a:latin typeface="+mn-lt"/>
                <a:ea typeface="+mn-ea"/>
                <a:cs typeface="+mn-cs"/>
              </a:rPr>
              <a:t>"A"."KK_TRAN_DT"=TO_DATE(' 2016-07-01 00:00:00', '</a:t>
            </a:r>
            <a:r>
              <a:rPr lang="en-US" altLang="zh-CN" sz="1100" kern="1200" dirty="0" err="1" smtClean="0">
                <a:solidFill>
                  <a:schemeClr val="tx1"/>
                </a:solidFill>
                <a:latin typeface="+mn-lt"/>
                <a:ea typeface="+mn-ea"/>
                <a:cs typeface="+mn-cs"/>
              </a:rPr>
              <a:t>syyyy</a:t>
            </a:r>
            <a:r>
              <a:rPr lang="en-US" altLang="zh-CN" sz="1100" kern="1200" dirty="0" smtClean="0">
                <a:solidFill>
                  <a:schemeClr val="tx1"/>
                </a:solidFill>
                <a:latin typeface="+mn-lt"/>
                <a:ea typeface="+mn-ea"/>
                <a:cs typeface="+mn-cs"/>
              </a:rPr>
              <a:t>-mm-</a:t>
            </a:r>
            <a:r>
              <a:rPr lang="en-US" altLang="zh-CN" sz="1100" kern="1200" dirty="0" err="1" smtClean="0">
                <a:solidFill>
                  <a:schemeClr val="tx1"/>
                </a:solidFill>
                <a:latin typeface="+mn-lt"/>
                <a:ea typeface="+mn-ea"/>
                <a:cs typeface="+mn-cs"/>
              </a:rPr>
              <a:t>dd</a:t>
            </a:r>
            <a:r>
              <a:rPr lang="en-US" altLang="zh-CN" sz="1100" kern="1200" dirty="0" smtClean="0">
                <a:solidFill>
                  <a:schemeClr val="tx1"/>
                </a:solidFill>
                <a:latin typeface="+mn-lt"/>
                <a:ea typeface="+mn-ea"/>
                <a:cs typeface="+mn-cs"/>
              </a:rPr>
              <a:t> hh24:mi:ss') AND</a:t>
            </a:r>
          </a:p>
          <a:p>
            <a:r>
              <a:rPr lang="en-US" altLang="zh-CN" sz="1100" kern="1200" dirty="0" smtClean="0">
                <a:solidFill>
                  <a:schemeClr val="tx1"/>
                </a:solidFill>
                <a:latin typeface="+mn-lt"/>
                <a:ea typeface="+mn-ea"/>
                <a:cs typeface="+mn-cs"/>
              </a:rPr>
              <a:t>"A"."LEDGER_GROUP"='CC_ALLOT')</a:t>
            </a:r>
          </a:p>
          <a:p>
            <a:r>
              <a:rPr lang="en-US" altLang="zh-CN" sz="1100" kern="1200" dirty="0" smtClean="0">
                <a:solidFill>
                  <a:schemeClr val="tx1"/>
                </a:solidFill>
                <a:latin typeface="+mn-lt"/>
                <a:ea typeface="+mn-ea"/>
                <a:cs typeface="+mn-cs"/>
              </a:rPr>
              <a:t>filter("A"."LEDGER_GROUP"='CC_ALLOT')</a:t>
            </a:r>
          </a:p>
          <a:p>
            <a:r>
              <a:rPr lang="en-US" altLang="zh-CN" sz="1100" kern="1200" dirty="0" smtClean="0">
                <a:solidFill>
                  <a:schemeClr val="tx1"/>
                </a:solidFill>
                <a:latin typeface="+mn-lt"/>
                <a:ea typeface="+mn-ea"/>
                <a:cs typeface="+mn-cs"/>
              </a:rPr>
              <a:t>25 - filter("A"."PRODUCT"="CF1"."CF_VALUE2" AND "A"."FUND_CODE"="CF2"."CF_VALUE2" AND</a:t>
            </a:r>
          </a:p>
          <a:p>
            <a:r>
              <a:rPr lang="en-US" altLang="zh-CN" sz="1100" kern="1200" dirty="0" smtClean="0">
                <a:solidFill>
                  <a:schemeClr val="tx1"/>
                </a:solidFill>
                <a:latin typeface="+mn-lt"/>
                <a:ea typeface="+mn-ea"/>
                <a:cs typeface="+mn-cs"/>
              </a:rPr>
              <a:t>"A"."ACCOUNT"="CF3"."CF_VALUE2" AND "A"."DEPTID"="CF4"."CF_VALUE2" AND</a:t>
            </a:r>
          </a:p>
          <a:p>
            <a:r>
              <a:rPr lang="en-US" altLang="zh-CN" sz="1100" kern="1200" dirty="0" smtClean="0">
                <a:solidFill>
                  <a:schemeClr val="tx1"/>
                </a:solidFill>
                <a:latin typeface="+mn-lt"/>
                <a:ea typeface="+mn-ea"/>
                <a:cs typeface="+mn-cs"/>
              </a:rPr>
              <a:t>"A"."BUDGET_PERIOD"="BP"."BUDGET_PERIOD2" AND "A"."SUBTYPE"="BP"."SUBTYPE" AND "A"."BALANCING_LINE"='N'</a:t>
            </a:r>
          </a:p>
          <a:p>
            <a:r>
              <a:rPr lang="en-US" altLang="zh-CN" sz="1100" kern="1200" dirty="0" smtClean="0">
                <a:solidFill>
                  <a:schemeClr val="tx1"/>
                </a:solidFill>
                <a:latin typeface="+mn-lt"/>
                <a:ea typeface="+mn-ea"/>
                <a:cs typeface="+mn-cs"/>
              </a:rPr>
              <a:t>AND "A"."PARENT_SUBTYPE"='1')</a:t>
            </a:r>
          </a:p>
          <a:p>
            <a:endParaRPr lang="en-US" altLang="zh-CN" dirty="0" smtClean="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44</a:t>
            </a:fld>
            <a:endParaRPr lang="zh-CN" altLang="en-US" dirty="0"/>
          </a:p>
        </p:txBody>
      </p:sp>
    </p:spTree>
    <p:extLst>
      <p:ext uri="{BB962C8B-B14F-4D97-AF65-F5344CB8AC3E}">
        <p14:creationId xmlns:p14="http://schemas.microsoft.com/office/powerpoint/2010/main" val="1329797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dirty="0" smtClean="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45</a:t>
            </a:fld>
            <a:endParaRPr lang="zh-CN" altLang="en-US" dirty="0"/>
          </a:p>
        </p:txBody>
      </p:sp>
    </p:spTree>
    <p:extLst>
      <p:ext uri="{BB962C8B-B14F-4D97-AF65-F5344CB8AC3E}">
        <p14:creationId xmlns:p14="http://schemas.microsoft.com/office/powerpoint/2010/main" val="10100733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altLang="zh-CN" dirty="0" smtClean="0">
                <a:latin typeface="+mj-lt"/>
                <a:ea typeface="+mn-ea"/>
              </a:rPr>
              <a:t>With cardinality hints:</a:t>
            </a:r>
          </a:p>
          <a:p>
            <a:r>
              <a:rPr lang="en-US" altLang="zh-CN" dirty="0" smtClean="0"/>
              <a:t> /*+ </a:t>
            </a:r>
          </a:p>
          <a:p>
            <a:r>
              <a:rPr lang="en-US" altLang="zh-CN" dirty="0" smtClean="0"/>
              <a:t>  </a:t>
            </a:r>
            <a:r>
              <a:rPr lang="en-US" altLang="zh-CN" dirty="0" err="1" smtClean="0"/>
              <a:t>opt_estimate</a:t>
            </a:r>
            <a:r>
              <a:rPr lang="en-US" altLang="zh-CN" dirty="0" smtClean="0"/>
              <a:t>(table a rows=150) </a:t>
            </a:r>
            <a:r>
              <a:rPr lang="en-US" altLang="zh-CN" dirty="0" err="1" smtClean="0"/>
              <a:t>opt_estimate</a:t>
            </a:r>
            <a:r>
              <a:rPr lang="en-US" altLang="zh-CN" dirty="0" smtClean="0"/>
              <a:t>(table b rows=5)</a:t>
            </a:r>
          </a:p>
          <a:p>
            <a:r>
              <a:rPr lang="en-US" altLang="zh-CN" dirty="0" smtClean="0"/>
              <a:t>  </a:t>
            </a:r>
            <a:r>
              <a:rPr lang="en-US" altLang="zh-CN" dirty="0" err="1" smtClean="0"/>
              <a:t>opt_estimate</a:t>
            </a:r>
            <a:r>
              <a:rPr lang="en-US" altLang="zh-CN" dirty="0" smtClean="0"/>
              <a:t>(table cf1 rows=142)  </a:t>
            </a:r>
            <a:r>
              <a:rPr lang="en-US" altLang="zh-CN" dirty="0" err="1" smtClean="0"/>
              <a:t>opt_estimate</a:t>
            </a:r>
            <a:r>
              <a:rPr lang="en-US" altLang="zh-CN" dirty="0" smtClean="0"/>
              <a:t>(table cf2 rows=102)  </a:t>
            </a:r>
            <a:r>
              <a:rPr lang="en-US" altLang="zh-CN" dirty="0" err="1" smtClean="0"/>
              <a:t>opt_estimate</a:t>
            </a:r>
            <a:r>
              <a:rPr lang="en-US" altLang="zh-CN" dirty="0" smtClean="0"/>
              <a:t>(table cf3 rows=377)  </a:t>
            </a:r>
            <a:r>
              <a:rPr lang="en-US" altLang="zh-CN" dirty="0" err="1" smtClean="0"/>
              <a:t>opt_estimate</a:t>
            </a:r>
            <a:r>
              <a:rPr lang="en-US" altLang="zh-CN" dirty="0" smtClean="0"/>
              <a:t>(table cf4 rows=50)</a:t>
            </a:r>
          </a:p>
          <a:p>
            <a:r>
              <a:rPr lang="en-US" altLang="zh-CN" dirty="0" smtClean="0"/>
              <a:t>  --</a:t>
            </a:r>
            <a:r>
              <a:rPr lang="en-US" altLang="zh-CN" dirty="0" err="1" smtClean="0"/>
              <a:t>opt_estimate</a:t>
            </a:r>
            <a:r>
              <a:rPr lang="en-US" altLang="zh-CN" dirty="0" smtClean="0"/>
              <a:t>(table </a:t>
            </a:r>
            <a:r>
              <a:rPr lang="en-US" altLang="zh-CN" dirty="0" err="1" smtClean="0"/>
              <a:t>bp</a:t>
            </a:r>
            <a:r>
              <a:rPr lang="en-US" altLang="zh-CN" dirty="0" smtClean="0"/>
              <a:t> rows=1)</a:t>
            </a:r>
          </a:p>
          <a:p>
            <a:r>
              <a:rPr lang="en-US" altLang="zh-CN" dirty="0" smtClean="0"/>
              <a:t>  --</a:t>
            </a:r>
            <a:r>
              <a:rPr lang="en-US" altLang="zh-CN" dirty="0" err="1" smtClean="0"/>
              <a:t>opt_estimate</a:t>
            </a:r>
            <a:r>
              <a:rPr lang="en-US" altLang="zh-CN" dirty="0" smtClean="0"/>
              <a:t>(join(</a:t>
            </a:r>
            <a:r>
              <a:rPr lang="en-US" altLang="zh-CN" dirty="0" err="1" smtClean="0"/>
              <a:t>bp</a:t>
            </a:r>
            <a:r>
              <a:rPr lang="en-US" altLang="zh-CN" dirty="0" smtClean="0"/>
              <a:t> a) rows=200)</a:t>
            </a:r>
          </a:p>
          <a:p>
            <a:r>
              <a:rPr lang="en-US" altLang="zh-CN" dirty="0" smtClean="0"/>
              <a:t>  */</a:t>
            </a:r>
          </a:p>
          <a:p>
            <a:endParaRPr lang="en-US" altLang="zh-CN" dirty="0" smtClean="0">
              <a:latin typeface="+mj-lt"/>
              <a:ea typeface="+mn-ea"/>
            </a:endParaRPr>
          </a:p>
          <a:p>
            <a:r>
              <a:rPr lang="en-US" altLang="zh-CN" dirty="0" smtClean="0">
                <a:latin typeface="+mj-lt"/>
                <a:ea typeface="+mn-ea"/>
              </a:rPr>
              <a:t>----------------------------------------------------------------------------------------------------------</a:t>
            </a:r>
          </a:p>
          <a:p>
            <a:r>
              <a:rPr lang="en-US" altLang="zh-CN" dirty="0" smtClean="0">
                <a:latin typeface="+mj-lt"/>
                <a:ea typeface="+mn-ea"/>
              </a:rPr>
              <a:t>| Id  | Operation                           | Name               | Rows  | Bytes | Cost (%CPU)| Time     |</a:t>
            </a:r>
          </a:p>
          <a:p>
            <a:r>
              <a:rPr lang="en-US" altLang="zh-CN" dirty="0" smtClean="0">
                <a:latin typeface="+mj-lt"/>
                <a:ea typeface="+mn-ea"/>
              </a:rPr>
              <a:t>----------------------------------------------------------------------------------------------------------</a:t>
            </a:r>
          </a:p>
          <a:p>
            <a:r>
              <a:rPr lang="en-US" altLang="zh-CN" dirty="0" smtClean="0">
                <a:latin typeface="+mj-lt"/>
                <a:ea typeface="+mn-ea"/>
              </a:rPr>
              <a:t>|   0 | SELECT STATEMENT                    |                    |     1 |  1250 |     4  (25)| 00:00:01 |</a:t>
            </a:r>
          </a:p>
          <a:p>
            <a:r>
              <a:rPr lang="en-US" altLang="zh-CN" dirty="0" smtClean="0">
                <a:latin typeface="+mj-lt"/>
                <a:ea typeface="+mn-ea"/>
              </a:rPr>
              <a:t>|   1 |  HASH UNIQUE                        |                    |     1 |  1250 |     4  (25)| 00:00:01 |</a:t>
            </a:r>
          </a:p>
          <a:p>
            <a:r>
              <a:rPr lang="en-US" altLang="zh-CN" dirty="0" smtClean="0">
                <a:latin typeface="+mj-lt"/>
                <a:ea typeface="+mn-ea"/>
              </a:rPr>
              <a:t>|   2 |   MERGE JOIN CARTESIAN              |                    |     1 |  1250 |     3   (0)| 00:00:01 |</a:t>
            </a:r>
          </a:p>
          <a:p>
            <a:r>
              <a:rPr lang="en-US" altLang="zh-CN" dirty="0" smtClean="0">
                <a:latin typeface="+mj-lt"/>
                <a:ea typeface="+mn-ea"/>
              </a:rPr>
              <a:t>|   3 |    NESTED LOOPS                     |                    |     1 |  1222 |     2   (0)| 00:00:01 |</a:t>
            </a:r>
          </a:p>
          <a:p>
            <a:r>
              <a:rPr lang="en-US" altLang="zh-CN" dirty="0" smtClean="0">
                <a:latin typeface="+mj-lt"/>
                <a:ea typeface="+mn-ea"/>
              </a:rPr>
              <a:t>|   4 |     NESTED LOOPS                    |                    |     1 |  1222 |     2   (0)| 00:00:01 |</a:t>
            </a:r>
          </a:p>
          <a:p>
            <a:r>
              <a:rPr lang="en-US" altLang="zh-CN" dirty="0" smtClean="0">
                <a:latin typeface="+mj-lt"/>
                <a:ea typeface="+mn-ea"/>
              </a:rPr>
              <a:t>|   5 |      NESTED LOOPS                   |                    |     1 |  1003 |     2   (0)| 00:00:01 |</a:t>
            </a:r>
          </a:p>
          <a:p>
            <a:r>
              <a:rPr lang="en-US" altLang="zh-CN" dirty="0" smtClean="0">
                <a:latin typeface="+mj-lt"/>
                <a:ea typeface="+mn-ea"/>
              </a:rPr>
              <a:t>|   6 |       NESTED LOOPS                  |                    |     1 |   784 |     2   (0)| 00:00:01 |</a:t>
            </a:r>
          </a:p>
          <a:p>
            <a:r>
              <a:rPr lang="en-US" altLang="zh-CN" dirty="0" smtClean="0">
                <a:latin typeface="+mj-lt"/>
                <a:ea typeface="+mn-ea"/>
              </a:rPr>
              <a:t>|   7 |        NESTED LOOPS                 |                    |     1 |   565 |     2   (0)| 00:00:01 |</a:t>
            </a:r>
          </a:p>
          <a:p>
            <a:r>
              <a:rPr lang="en-US" altLang="zh-CN" dirty="0" smtClean="0">
                <a:latin typeface="+mj-lt"/>
                <a:ea typeface="+mn-ea"/>
              </a:rPr>
              <a:t>|   8 |         NESTED LOOPS                |                    |     1 |   346 |     2   (0)| 00:00:01 |</a:t>
            </a:r>
          </a:p>
          <a:p>
            <a:r>
              <a:rPr lang="en-US" altLang="zh-CN" dirty="0" smtClean="0">
                <a:latin typeface="+mj-lt"/>
                <a:ea typeface="+mn-ea"/>
              </a:rPr>
              <a:t>|*  9 |          TABLE ACCESS STORAGE FULL  | PS_BP_XLBP_TAO1    |     1 |    93 |     2   (0)| 00:00:01 |</a:t>
            </a:r>
          </a:p>
          <a:p>
            <a:r>
              <a:rPr lang="en-US" altLang="zh-CN" dirty="0" smtClean="0">
                <a:latin typeface="+mj-lt"/>
                <a:ea typeface="+mn-ea"/>
              </a:rPr>
              <a:t>|* 10 |          TABLE ACCESS BY INDEX ROWID| PS_BP_ACT_TAO11    |     1 |   253 |     0   (0)| 00:00:01 |</a:t>
            </a:r>
          </a:p>
          <a:p>
            <a:r>
              <a:rPr lang="en-US" altLang="zh-CN" dirty="0" smtClean="0">
                <a:latin typeface="+mj-lt"/>
                <a:ea typeface="+mn-ea"/>
              </a:rPr>
              <a:t>|* 11 |           INDEX RANGE SCAN          | PSABP_ACT_TAO11    |     1 |       |     0   (0)| 00:00:01 |</a:t>
            </a:r>
          </a:p>
          <a:p>
            <a:r>
              <a:rPr lang="en-US" altLang="zh-CN" dirty="0" smtClean="0">
                <a:latin typeface="+mj-lt"/>
                <a:ea typeface="+mn-ea"/>
              </a:rPr>
              <a:t>|* 12 |         TABLE ACCESS BY INDEX ROWID | PS_BP_XCF_TAO1     |     1 |   219 |     0   (0)| 00:00:01 |</a:t>
            </a:r>
          </a:p>
          <a:p>
            <a:r>
              <a:rPr lang="en-US" altLang="zh-CN" dirty="0" smtClean="0">
                <a:latin typeface="+mj-lt"/>
                <a:ea typeface="+mn-ea"/>
              </a:rPr>
              <a:t>|* 13 |          INDEX RANGE SCAN           | PSABP_XCF_TAO1     |     1 |       |     0   (0)| 00:00:01 |</a:t>
            </a:r>
          </a:p>
          <a:p>
            <a:r>
              <a:rPr lang="en-US" altLang="zh-CN" dirty="0" smtClean="0">
                <a:latin typeface="+mj-lt"/>
                <a:ea typeface="+mn-ea"/>
              </a:rPr>
              <a:t>|* 14 |        TABLE ACCESS BY INDEX ROWID  | PS_BP_XCF_TAO1     |     1 |   219 |     0   (0)| 00:00:01 |</a:t>
            </a:r>
          </a:p>
          <a:p>
            <a:r>
              <a:rPr lang="en-US" altLang="zh-CN" dirty="0" smtClean="0">
                <a:latin typeface="+mj-lt"/>
                <a:ea typeface="+mn-ea"/>
              </a:rPr>
              <a:t>|* 15 |         INDEX RANGE SCAN            | PSABP_XCF_TAO1     |     1 |       |     0   (0)| 00:00:01 |</a:t>
            </a:r>
          </a:p>
          <a:p>
            <a:r>
              <a:rPr lang="en-US" altLang="zh-CN" dirty="0" smtClean="0">
                <a:latin typeface="+mj-lt"/>
                <a:ea typeface="+mn-ea"/>
              </a:rPr>
              <a:t>|* 16 |       TABLE ACCESS BY INDEX ROWID   | PS_BP_XCF_TAO1     |     1 |   219 |     0   (0)| 00:00:01 |</a:t>
            </a:r>
          </a:p>
          <a:p>
            <a:r>
              <a:rPr lang="en-US" altLang="zh-CN" dirty="0" smtClean="0">
                <a:latin typeface="+mj-lt"/>
                <a:ea typeface="+mn-ea"/>
              </a:rPr>
              <a:t>|* 17 |        INDEX RANGE SCAN             | PSABP_XCF_TAO1     |     1 |       |     0   (0)| 00:00:01 |</a:t>
            </a:r>
          </a:p>
          <a:p>
            <a:r>
              <a:rPr lang="en-US" altLang="zh-CN" dirty="0" smtClean="0">
                <a:latin typeface="+mj-lt"/>
                <a:ea typeface="+mn-ea"/>
              </a:rPr>
              <a:t>|* 18 |      INDEX RANGE SCAN               | PSABP_XCF_TAO1     |     1 |       |     0   (0)| 00:00:01 |</a:t>
            </a:r>
          </a:p>
          <a:p>
            <a:r>
              <a:rPr lang="en-US" altLang="zh-CN" dirty="0" smtClean="0">
                <a:latin typeface="+mj-lt"/>
                <a:ea typeface="+mn-ea"/>
              </a:rPr>
              <a:t>|* 19 |     TABLE ACCESS BY INDEX ROWID     | PS_BP_XCF_TAO1     |     1 |   219 |     0   (0)| 00:00:01 |</a:t>
            </a:r>
          </a:p>
          <a:p>
            <a:r>
              <a:rPr lang="en-US" altLang="zh-CN" dirty="0" smtClean="0">
                <a:latin typeface="+mj-lt"/>
                <a:ea typeface="+mn-ea"/>
              </a:rPr>
              <a:t>|  20 |    BUFFER SORT                      |                    |     5 |   140 |     3   (0)| 00:00:01 |</a:t>
            </a:r>
          </a:p>
          <a:p>
            <a:r>
              <a:rPr lang="en-US" altLang="zh-CN" dirty="0" smtClean="0">
                <a:latin typeface="+mj-lt"/>
                <a:ea typeface="+mn-ea"/>
              </a:rPr>
              <a:t>|* 21 |     INDEX RANGE SCAN                | PSALED_GRP_LED_TBL |     5 |   140 |     1   (0)| 00:00:01 |</a:t>
            </a:r>
          </a:p>
          <a:p>
            <a:r>
              <a:rPr lang="en-US" altLang="zh-CN" dirty="0" smtClean="0">
                <a:latin typeface="+mj-lt"/>
                <a:ea typeface="+mn-ea"/>
              </a:rPr>
              <a:t>----------------------------------------------------------------------------------------------------------</a:t>
            </a:r>
          </a:p>
          <a:p>
            <a:endParaRPr lang="en-US" altLang="zh-CN" dirty="0" smtClean="0"/>
          </a:p>
          <a:p>
            <a:r>
              <a:rPr lang="en-US" altLang="zh-CN" dirty="0" smtClean="0"/>
              <a:t>9 - storage("BP"."PROCESS_INSTANCE"=6896239 AND "BP"."LEDGER_GROUP"='CC_ALLOT')</a:t>
            </a:r>
          </a:p>
          <a:p>
            <a:r>
              <a:rPr lang="en-US" altLang="zh-CN" dirty="0" smtClean="0"/>
              <a:t>filter("BP"."PROCESS_INSTANCE"=6896239 AND "BP"."LEDGER_GROUP"='CC_ALLOT')</a:t>
            </a:r>
          </a:p>
          <a:p>
            <a:r>
              <a:rPr lang="en-US" altLang="zh-CN" dirty="0" smtClean="0"/>
              <a:t>10 - filter("A"."BUDGET_PERIOD"="BP"."BUDGET_PERIOD2" AND "A"."SUBTYPE"="BP"."SUBTYPE" AND</a:t>
            </a:r>
          </a:p>
          <a:p>
            <a:r>
              <a:rPr lang="en-US" altLang="zh-CN" dirty="0" smtClean="0"/>
              <a:t>"A"."BALANCING_LINE"='N' AND "A"."PARENT_SUBTYPE"='1')</a:t>
            </a:r>
          </a:p>
          <a:p>
            <a:r>
              <a:rPr lang="en-US" altLang="zh-CN" dirty="0" smtClean="0"/>
              <a:t>11 - access("A"."PROCESS_INSTANCE"=6896239 AND "A"."KK_TRAN_ID"='0026098474' AND</a:t>
            </a:r>
          </a:p>
          <a:p>
            <a:r>
              <a:rPr lang="en-US" altLang="zh-CN" dirty="0" smtClean="0"/>
              <a:t>"A"."KK_TRAN_DT"=TO_DATE(' 2016-07-01 00:00:00', '</a:t>
            </a:r>
            <a:r>
              <a:rPr lang="en-US" altLang="zh-CN" dirty="0" err="1" smtClean="0"/>
              <a:t>syyyy</a:t>
            </a:r>
            <a:r>
              <a:rPr lang="en-US" altLang="zh-CN" dirty="0" smtClean="0"/>
              <a:t>-mm-</a:t>
            </a:r>
            <a:r>
              <a:rPr lang="en-US" altLang="zh-CN" dirty="0" err="1" smtClean="0"/>
              <a:t>dd</a:t>
            </a:r>
            <a:r>
              <a:rPr lang="en-US" altLang="zh-CN" dirty="0" smtClean="0"/>
              <a:t> hh24:mi:ss') AND</a:t>
            </a:r>
          </a:p>
          <a:p>
            <a:r>
              <a:rPr lang="en-US" altLang="zh-CN" dirty="0" smtClean="0"/>
              <a:t>"A"."LEDGER_GROUP"='CC_ALLOT')</a:t>
            </a:r>
          </a:p>
          <a:p>
            <a:r>
              <a:rPr lang="en-US" altLang="zh-CN" dirty="0" smtClean="0"/>
              <a:t>filter("A"."LEDGER_GROUP"='CC_ALLOT')</a:t>
            </a:r>
          </a:p>
          <a:p>
            <a:r>
              <a:rPr lang="en-US" altLang="zh-CN" dirty="0" smtClean="0"/>
              <a:t>12 - filter("CF4"."PROCESS_INSTANCE"=6896239 AND "CF4"."KK_LEDGER_GROUP"='CC_ALLOT')</a:t>
            </a:r>
          </a:p>
          <a:p>
            <a:r>
              <a:rPr lang="en-US" altLang="zh-CN" b="1" dirty="0" smtClean="0">
                <a:solidFill>
                  <a:srgbClr val="FF0000"/>
                </a:solidFill>
              </a:rPr>
              <a:t>13 - access("CF4"."CHARTFIELD"='DEPTID' AND "CF4"."SUBTYPE"='1' AND</a:t>
            </a:r>
          </a:p>
          <a:p>
            <a:r>
              <a:rPr lang="en-US" altLang="zh-CN" b="1" dirty="0" smtClean="0">
                <a:solidFill>
                  <a:srgbClr val="FF0000"/>
                </a:solidFill>
              </a:rPr>
              <a:t>"A"."DEPTID"="CF4"."CF_VALUE2")</a:t>
            </a:r>
          </a:p>
          <a:p>
            <a:r>
              <a:rPr lang="en-US" altLang="zh-CN" dirty="0" smtClean="0"/>
              <a:t>filter("A"."DEPTID"="CF4"."CF_VALUE2")</a:t>
            </a:r>
          </a:p>
          <a:p>
            <a:r>
              <a:rPr lang="en-US" altLang="zh-CN" dirty="0" smtClean="0"/>
              <a:t>14 - filter("CF2"."PROCESS_INSTANCE"=6896239 AND "CF2"."KK_LEDGER_GROUP"='CC_ALLOT')</a:t>
            </a:r>
          </a:p>
          <a:p>
            <a:r>
              <a:rPr lang="en-US" altLang="zh-CN" dirty="0" smtClean="0"/>
              <a:t>15 - access("CF2"."CHARTFIELD"='FUND_CODE' AND "CF2"."SUBTYPE"='1' AND</a:t>
            </a:r>
          </a:p>
          <a:p>
            <a:r>
              <a:rPr lang="en-US" altLang="zh-CN" dirty="0" smtClean="0"/>
              <a:t>"A"."FUND_CODE"="CF2"."CF_VALUE2")</a:t>
            </a:r>
          </a:p>
          <a:p>
            <a:r>
              <a:rPr lang="en-US" altLang="zh-CN" dirty="0" smtClean="0"/>
              <a:t>filter("A"."FUND_CODE"="CF2"."CF_VALUE2")</a:t>
            </a:r>
          </a:p>
          <a:p>
            <a:r>
              <a:rPr lang="en-US" altLang="zh-CN" dirty="0" smtClean="0"/>
              <a:t>16 - filter("CF1"."PROCESS_INSTANCE"=6896239 AND "CF1"."KK_LEDGER_GROUP"='CC_ALLOT')</a:t>
            </a:r>
          </a:p>
          <a:p>
            <a:r>
              <a:rPr lang="en-US" altLang="zh-CN" dirty="0" smtClean="0"/>
              <a:t>17 - access("CF1"."CHARTFIELD"='PRODUCT' AND "CF1"."SUBTYPE"='1' AND</a:t>
            </a:r>
          </a:p>
          <a:p>
            <a:r>
              <a:rPr lang="en-US" altLang="zh-CN" dirty="0" smtClean="0"/>
              <a:t>"A"."PRODUCT"="CF1"."CF_VALUE2")</a:t>
            </a:r>
          </a:p>
          <a:p>
            <a:r>
              <a:rPr lang="en-US" altLang="zh-CN" dirty="0" smtClean="0"/>
              <a:t>filter("A"."PRODUCT"="CF1"."CF_VALUE2")</a:t>
            </a:r>
          </a:p>
          <a:p>
            <a:r>
              <a:rPr lang="en-US" altLang="zh-CN" dirty="0" smtClean="0"/>
              <a:t>18 - access("CF3"."CHARTFIELD"='ACCOUNT' AND "CF3"."SUBTYPE"='1' AND</a:t>
            </a:r>
          </a:p>
          <a:p>
            <a:r>
              <a:rPr lang="en-US" altLang="zh-CN" dirty="0" smtClean="0"/>
              <a:t>"A"."ACCOUNT"="CF3"."CF_VALUE2")</a:t>
            </a:r>
          </a:p>
          <a:p>
            <a:r>
              <a:rPr lang="en-US" altLang="zh-CN" dirty="0" smtClean="0"/>
              <a:t>filter("A"."ACCOUNT"="CF3"."CF_VALUE2")</a:t>
            </a:r>
          </a:p>
          <a:p>
            <a:r>
              <a:rPr lang="en-US" altLang="zh-CN" dirty="0" smtClean="0"/>
              <a:t>19 - filter("CF3"."PROCESS_INSTANCE"=6896239 AND "CF3"."KK_LEDGER_GROUP"='CC_ALLOT')</a:t>
            </a:r>
          </a:p>
          <a:p>
            <a:r>
              <a:rPr lang="en-US" altLang="zh-CN" dirty="0" smtClean="0"/>
              <a:t>21 - access("B"."SETID"='STATE' AND "B"."LEDGER_GROUP"='CC_APPROP' AND "B"."LEDGER_TYPE_KK"='0')</a:t>
            </a:r>
          </a:p>
          <a:p>
            <a:endParaRPr lang="en-US" altLang="zh-CN" dirty="0" smtClean="0"/>
          </a:p>
          <a:p>
            <a:endParaRPr lang="en-US" altLang="zh-CN" dirty="0" smtClean="0"/>
          </a:p>
          <a:p>
            <a:endParaRPr lang="en-US" altLang="zh-CN" dirty="0" smtClean="0"/>
          </a:p>
          <a:p>
            <a:r>
              <a:rPr lang="en-US" altLang="zh-CN" sz="1100" kern="1200" dirty="0" smtClean="0">
                <a:solidFill>
                  <a:schemeClr val="tx1"/>
                </a:solidFill>
                <a:latin typeface="+mn-lt"/>
                <a:ea typeface="+mn-ea"/>
                <a:cs typeface="+mn-cs"/>
              </a:rPr>
              <a:t>Ref: </a:t>
            </a:r>
          </a:p>
          <a:p>
            <a:r>
              <a:rPr lang="en-US" altLang="zh-CN" sz="1100" kern="1200" dirty="0" err="1" smtClean="0">
                <a:solidFill>
                  <a:schemeClr val="tx1"/>
                </a:solidFill>
                <a:latin typeface="+mn-lt"/>
                <a:ea typeface="+mn-ea"/>
                <a:cs typeface="+mn-cs"/>
              </a:rPr>
              <a:t>Opt_estimate</a:t>
            </a:r>
            <a:r>
              <a:rPr lang="en-US" altLang="zh-CN" sz="1100" kern="1200" dirty="0" smtClean="0">
                <a:solidFill>
                  <a:schemeClr val="tx1"/>
                </a:solidFill>
                <a:latin typeface="+mn-lt"/>
                <a:ea typeface="+mn-ea"/>
                <a:cs typeface="+mn-cs"/>
              </a:rPr>
              <a:t>: https://www.pythian.com/blog/oracles-opt_estimate-hint-usage-guide/</a:t>
            </a:r>
          </a:p>
          <a:p>
            <a:endParaRPr lang="en-US" altLang="zh-CN" sz="1100" kern="1200" dirty="0" smtClean="0">
              <a:solidFill>
                <a:schemeClr val="tx1"/>
              </a:solidFill>
              <a:latin typeface="+mn-lt"/>
              <a:ea typeface="+mn-ea"/>
              <a:cs typeface="+mn-cs"/>
            </a:endParaRPr>
          </a:p>
          <a:p>
            <a:endParaRPr lang="en-US" altLang="zh-CN" dirty="0" smtClean="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46</a:t>
            </a:fld>
            <a:endParaRPr lang="zh-CN" altLang="en-US" dirty="0"/>
          </a:p>
        </p:txBody>
      </p:sp>
    </p:spTree>
    <p:extLst>
      <p:ext uri="{BB962C8B-B14F-4D97-AF65-F5344CB8AC3E}">
        <p14:creationId xmlns:p14="http://schemas.microsoft.com/office/powerpoint/2010/main" val="24782529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Ref: http://docs.oracle.com/database/121/TGSQL/tgsql_statscon.htm#TGSQL336</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48</a:t>
            </a:fld>
            <a:endParaRPr lang="zh-CN" altLang="en-US" dirty="0"/>
          </a:p>
        </p:txBody>
      </p:sp>
    </p:spTree>
    <p:extLst>
      <p:ext uri="{BB962C8B-B14F-4D97-AF65-F5344CB8AC3E}">
        <p14:creationId xmlns:p14="http://schemas.microsoft.com/office/powerpoint/2010/main" val="2796133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Ref: </a:t>
            </a:r>
          </a:p>
          <a:p>
            <a:r>
              <a:rPr lang="en-US" altLang="zh-CN" dirty="0" smtClean="0"/>
              <a:t>http://docs.oracle.com/database/121/TGSQL/tgsql_astat.htm#TGSQL450</a:t>
            </a:r>
          </a:p>
          <a:p>
            <a:endParaRPr lang="en-US" altLang="zh-CN" dirty="0" smtClean="0"/>
          </a:p>
          <a:p>
            <a:endParaRPr lang="en-US" altLang="zh-CN" dirty="0" smtClean="0"/>
          </a:p>
          <a:p>
            <a:r>
              <a:rPr lang="en-US" altLang="zh-CN" dirty="0" smtClean="0"/>
              <a:t>select </a:t>
            </a:r>
            <a:r>
              <a:rPr lang="en-US" altLang="zh-CN" dirty="0" err="1" smtClean="0"/>
              <a:t>table_name,last_analyzed,num_rows</a:t>
            </a:r>
            <a:r>
              <a:rPr lang="en-US" altLang="zh-CN" dirty="0" smtClean="0"/>
              <a:t> </a:t>
            </a:r>
          </a:p>
          <a:p>
            <a:r>
              <a:rPr lang="en-US" altLang="zh-CN" dirty="0" smtClean="0"/>
              <a:t>from </a:t>
            </a:r>
            <a:r>
              <a:rPr lang="en-US" altLang="zh-CN" dirty="0" err="1" smtClean="0"/>
              <a:t>user_tables</a:t>
            </a:r>
            <a:r>
              <a:rPr lang="en-US" altLang="zh-CN" dirty="0" smtClean="0"/>
              <a:t> </a:t>
            </a:r>
          </a:p>
          <a:p>
            <a:r>
              <a:rPr lang="en-US" altLang="zh-CN" dirty="0" smtClean="0"/>
              <a:t>where </a:t>
            </a:r>
            <a:r>
              <a:rPr lang="en-US" altLang="zh-CN" dirty="0" err="1" smtClean="0"/>
              <a:t>table_name</a:t>
            </a:r>
            <a:r>
              <a:rPr lang="en-US" altLang="zh-CN" dirty="0" smtClean="0"/>
              <a:t> like 'PS_JRNL_%' and </a:t>
            </a:r>
            <a:r>
              <a:rPr lang="en-US" altLang="zh-CN" dirty="0" err="1" smtClean="0"/>
              <a:t>num_rows</a:t>
            </a:r>
            <a:r>
              <a:rPr lang="en-US" altLang="zh-CN" dirty="0" smtClean="0"/>
              <a:t> is not null </a:t>
            </a:r>
          </a:p>
          <a:p>
            <a:r>
              <a:rPr lang="en-US" altLang="zh-CN" dirty="0" smtClean="0"/>
              <a:t>order by </a:t>
            </a:r>
            <a:r>
              <a:rPr lang="en-US" altLang="zh-CN" dirty="0" err="1" smtClean="0"/>
              <a:t>num_rows</a:t>
            </a:r>
            <a:r>
              <a:rPr lang="en-US" altLang="zh-CN" dirty="0" smtClean="0"/>
              <a:t> </a:t>
            </a:r>
            <a:r>
              <a:rPr lang="en-US" altLang="zh-CN" dirty="0" err="1" smtClean="0"/>
              <a:t>desc</a:t>
            </a:r>
            <a:r>
              <a:rPr lang="en-US" altLang="zh-CN" dirty="0" smtClean="0"/>
              <a:t> </a:t>
            </a:r>
          </a:p>
          <a:p>
            <a:r>
              <a:rPr lang="en-US" altLang="zh-CN" dirty="0" smtClean="0"/>
              <a:t>fetch first 10 rows only;</a:t>
            </a:r>
          </a:p>
          <a:p>
            <a:r>
              <a:rPr lang="en-US" altLang="zh-CN" dirty="0" smtClean="0"/>
              <a:t>TABLE_NAME           LAST_ANALYZED   NUM_ROWS</a:t>
            </a:r>
          </a:p>
          <a:p>
            <a:r>
              <a:rPr lang="en-US" altLang="zh-CN" dirty="0" smtClean="0"/>
              <a:t>-------------------- ------------- ----------</a:t>
            </a:r>
          </a:p>
          <a:p>
            <a:r>
              <a:rPr lang="en-US" altLang="zh-CN" dirty="0" smtClean="0"/>
              <a:t>PS_JRNL_LN           18-MAY-16     2444162494</a:t>
            </a:r>
          </a:p>
          <a:p>
            <a:r>
              <a:rPr lang="en-US" altLang="zh-CN" dirty="0" smtClean="0"/>
              <a:t>PS_JRNL_HEADER       23-MAR-16         560855</a:t>
            </a:r>
          </a:p>
          <a:p>
            <a:r>
              <a:rPr lang="en-US" altLang="zh-CN" dirty="0" smtClean="0"/>
              <a:t>PS_JRNL_CF_BAL_TBL   02-MAR-16           2062</a:t>
            </a:r>
          </a:p>
          <a:p>
            <a:r>
              <a:rPr lang="en-US" altLang="zh-CN" dirty="0" smtClean="0"/>
              <a:t>PS_JRNLGEN_DEFNV     05-FEB-16            419</a:t>
            </a:r>
          </a:p>
          <a:p>
            <a:r>
              <a:rPr lang="en-US" altLang="zh-CN" dirty="0" smtClean="0"/>
              <a:t>PS_JRNL_EDIT_REQ     31-MAR-16            373</a:t>
            </a:r>
          </a:p>
          <a:p>
            <a:r>
              <a:rPr lang="en-US" altLang="zh-CN" dirty="0" smtClean="0"/>
              <a:t>PS_JRNL_VAT          02-MAR-16            309</a:t>
            </a:r>
          </a:p>
          <a:p>
            <a:r>
              <a:rPr lang="en-US" altLang="zh-CN" dirty="0" smtClean="0"/>
              <a:t>PS_JRNLGEN_DEFMB     05-FEB-16             85</a:t>
            </a:r>
          </a:p>
          <a:p>
            <a:r>
              <a:rPr lang="en-US" altLang="zh-CN" dirty="0" smtClean="0"/>
              <a:t>PS_JRNLGEN_REQUEST   05-FEB-16             78</a:t>
            </a:r>
          </a:p>
          <a:p>
            <a:r>
              <a:rPr lang="en-US" altLang="zh-CN" dirty="0" smtClean="0"/>
              <a:t>PS_JRNLGEN_APPL_ID   05-FEB-16             59</a:t>
            </a:r>
          </a:p>
          <a:p>
            <a:r>
              <a:rPr lang="en-US" altLang="zh-CN" dirty="0" smtClean="0"/>
              <a:t>PS_JRNL_AF_XREF      05-FEB-16             54</a:t>
            </a:r>
          </a:p>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49</a:t>
            </a:fld>
            <a:endParaRPr lang="zh-CN" altLang="en-US" dirty="0"/>
          </a:p>
        </p:txBody>
      </p:sp>
    </p:spTree>
    <p:extLst>
      <p:ext uri="{BB962C8B-B14F-4D97-AF65-F5344CB8AC3E}">
        <p14:creationId xmlns:p14="http://schemas.microsoft.com/office/powerpoint/2010/main" val="89170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altLang="zh-CN" dirty="0" smtClean="0"/>
              <a:t>Case 1</a:t>
            </a:r>
          </a:p>
          <a:p>
            <a:r>
              <a:rPr lang="en-US" altLang="zh-CN" dirty="0" smtClean="0"/>
              <a:t>--exec </a:t>
            </a:r>
            <a:r>
              <a:rPr lang="en-US" altLang="zh-CN" dirty="0" err="1" smtClean="0"/>
              <a:t>runstats.rs_start</a:t>
            </a:r>
            <a:endParaRPr lang="en-US" altLang="zh-CN" dirty="0" smtClean="0"/>
          </a:p>
          <a:p>
            <a:r>
              <a:rPr lang="en-US" altLang="zh-CN" dirty="0" smtClean="0"/>
              <a:t>--Hard Parse:</a:t>
            </a:r>
          </a:p>
          <a:p>
            <a:r>
              <a:rPr lang="en-US" altLang="zh-CN" dirty="0" smtClean="0"/>
              <a:t>declare</a:t>
            </a:r>
          </a:p>
          <a:p>
            <a:r>
              <a:rPr lang="en-US" altLang="zh-CN" dirty="0" smtClean="0"/>
              <a:t>ret number;</a:t>
            </a:r>
          </a:p>
          <a:p>
            <a:r>
              <a:rPr lang="en-US" altLang="zh-CN" dirty="0" smtClean="0"/>
              <a:t>begin</a:t>
            </a:r>
          </a:p>
          <a:p>
            <a:r>
              <a:rPr lang="en-US" altLang="zh-CN" dirty="0" smtClean="0"/>
              <a:t>for </a:t>
            </a:r>
            <a:r>
              <a:rPr lang="en-US" altLang="zh-CN" dirty="0" err="1" smtClean="0"/>
              <a:t>i</a:t>
            </a:r>
            <a:r>
              <a:rPr lang="en-US" altLang="zh-CN" dirty="0" smtClean="0"/>
              <a:t> in 1 .. 10000</a:t>
            </a:r>
          </a:p>
          <a:p>
            <a:r>
              <a:rPr lang="en-US" altLang="zh-CN" dirty="0" smtClean="0"/>
              <a:t>loop</a:t>
            </a:r>
          </a:p>
          <a:p>
            <a:r>
              <a:rPr lang="en-US" altLang="zh-CN" dirty="0" smtClean="0"/>
              <a:t>execute immediate 'select 1 from dual where </a:t>
            </a:r>
            <a:r>
              <a:rPr lang="en-US" altLang="zh-CN" dirty="0" err="1" smtClean="0"/>
              <a:t>rownum</a:t>
            </a:r>
            <a:r>
              <a:rPr lang="en-US" altLang="zh-CN" dirty="0" smtClean="0"/>
              <a:t>&lt;='||</a:t>
            </a:r>
            <a:r>
              <a:rPr lang="en-US" altLang="zh-CN" dirty="0" err="1" smtClean="0"/>
              <a:t>i</a:t>
            </a:r>
            <a:r>
              <a:rPr lang="en-US" altLang="zh-CN" dirty="0" smtClean="0"/>
              <a:t> into ret;</a:t>
            </a:r>
          </a:p>
          <a:p>
            <a:r>
              <a:rPr lang="en-US" altLang="zh-CN" dirty="0" smtClean="0"/>
              <a:t>end loop;</a:t>
            </a:r>
          </a:p>
          <a:p>
            <a:r>
              <a:rPr lang="en-US" altLang="zh-CN" dirty="0" smtClean="0"/>
              <a:t>end;</a:t>
            </a:r>
          </a:p>
          <a:p>
            <a:r>
              <a:rPr lang="en-US" altLang="zh-CN" dirty="0" smtClean="0"/>
              <a:t>/</a:t>
            </a:r>
          </a:p>
          <a:p>
            <a:endParaRPr lang="en-US" altLang="zh-CN" dirty="0" smtClean="0"/>
          </a:p>
          <a:p>
            <a:r>
              <a:rPr lang="en-US" altLang="zh-CN" dirty="0" smtClean="0"/>
              <a:t>--exec </a:t>
            </a:r>
            <a:r>
              <a:rPr lang="en-US" altLang="zh-CN" dirty="0" err="1" smtClean="0"/>
              <a:t>runstats.rs_middle</a:t>
            </a:r>
            <a:endParaRPr lang="en-US" altLang="zh-CN" dirty="0" smtClean="0"/>
          </a:p>
          <a:p>
            <a:r>
              <a:rPr lang="en-US" altLang="zh-CN" dirty="0" smtClean="0"/>
              <a:t>--Soft Parse</a:t>
            </a:r>
            <a:r>
              <a:rPr lang="en-US" altLang="zh-CN" baseline="0" dirty="0" smtClean="0"/>
              <a:t>:</a:t>
            </a:r>
          </a:p>
          <a:p>
            <a:r>
              <a:rPr lang="en-US" altLang="zh-CN" baseline="0" dirty="0" smtClean="0"/>
              <a:t>declare</a:t>
            </a:r>
          </a:p>
          <a:p>
            <a:r>
              <a:rPr lang="en-US" altLang="zh-CN" baseline="0" dirty="0" smtClean="0"/>
              <a:t>ret number;</a:t>
            </a:r>
          </a:p>
          <a:p>
            <a:r>
              <a:rPr lang="en-US" altLang="zh-CN" baseline="0" dirty="0" smtClean="0"/>
              <a:t>begin</a:t>
            </a:r>
          </a:p>
          <a:p>
            <a:r>
              <a:rPr lang="en-US" altLang="zh-CN" baseline="0" dirty="0" smtClean="0"/>
              <a:t>for </a:t>
            </a:r>
            <a:r>
              <a:rPr lang="en-US" altLang="zh-CN" baseline="0" dirty="0" err="1" smtClean="0"/>
              <a:t>i</a:t>
            </a:r>
            <a:r>
              <a:rPr lang="en-US" altLang="zh-CN" baseline="0" dirty="0" smtClean="0"/>
              <a:t> in 1 .. </a:t>
            </a:r>
            <a:r>
              <a:rPr lang="en-US" altLang="zh-CN" dirty="0" smtClean="0"/>
              <a:t>100000</a:t>
            </a:r>
            <a:endParaRPr lang="en-US" altLang="zh-CN" baseline="0" dirty="0" smtClean="0"/>
          </a:p>
          <a:p>
            <a:r>
              <a:rPr lang="en-US" altLang="zh-CN" baseline="0" dirty="0" smtClean="0"/>
              <a:t>loop</a:t>
            </a:r>
          </a:p>
          <a:p>
            <a:r>
              <a:rPr lang="en-US" altLang="zh-CN" baseline="0" dirty="0" smtClean="0"/>
              <a:t>--select 1 into ret from dual where </a:t>
            </a:r>
            <a:r>
              <a:rPr lang="en-US" altLang="zh-CN" baseline="0" dirty="0" err="1" smtClean="0"/>
              <a:t>rownum</a:t>
            </a:r>
            <a:r>
              <a:rPr lang="en-US" altLang="zh-CN" baseline="0" dirty="0" smtClean="0"/>
              <a:t>&lt;=</a:t>
            </a:r>
            <a:r>
              <a:rPr lang="en-US" altLang="zh-CN" baseline="0" dirty="0" err="1" smtClean="0"/>
              <a:t>i</a:t>
            </a:r>
            <a:r>
              <a:rPr lang="en-US" altLang="zh-CN" baseline="0" dirty="0" smtClean="0"/>
              <a:t>; --17s</a:t>
            </a:r>
          </a:p>
          <a:p>
            <a:r>
              <a:rPr lang="en-US" altLang="zh-CN" baseline="0" dirty="0" smtClean="0"/>
              <a:t>execute immediate 'select 1 from dual where </a:t>
            </a:r>
            <a:r>
              <a:rPr lang="en-US" altLang="zh-CN" baseline="0" dirty="0" err="1" smtClean="0"/>
              <a:t>rownum</a:t>
            </a:r>
            <a:r>
              <a:rPr lang="en-US" altLang="zh-CN" baseline="0" dirty="0" smtClean="0"/>
              <a:t>&lt;= :x' into ret using </a:t>
            </a:r>
            <a:r>
              <a:rPr lang="en-US" altLang="zh-CN" baseline="0" dirty="0" err="1" smtClean="0"/>
              <a:t>i</a:t>
            </a:r>
            <a:r>
              <a:rPr lang="en-US" altLang="zh-CN" baseline="0" dirty="0" smtClean="0"/>
              <a:t>; --20s</a:t>
            </a:r>
          </a:p>
          <a:p>
            <a:r>
              <a:rPr lang="en-US" altLang="zh-CN" baseline="0" dirty="0" smtClean="0"/>
              <a:t>end loop;</a:t>
            </a:r>
          </a:p>
          <a:p>
            <a:r>
              <a:rPr lang="en-US" altLang="zh-CN" baseline="0" dirty="0" smtClean="0"/>
              <a:t>end;</a:t>
            </a:r>
          </a:p>
          <a:p>
            <a:r>
              <a:rPr lang="en-US" altLang="zh-CN" baseline="0" dirty="0" smtClean="0"/>
              <a:t>/</a:t>
            </a:r>
            <a:endParaRPr lang="en-US" altLang="zh-CN" dirty="0" smtClean="0"/>
          </a:p>
          <a:p>
            <a:endParaRPr lang="en-US" altLang="zh-CN" dirty="0" smtClean="0"/>
          </a:p>
          <a:p>
            <a:r>
              <a:rPr lang="en-US" altLang="zh-CN" dirty="0" smtClean="0"/>
              <a:t>--exec </a:t>
            </a:r>
            <a:r>
              <a:rPr lang="en-US" altLang="zh-CN" dirty="0" err="1" smtClean="0"/>
              <a:t>runstats.rs_stop</a:t>
            </a:r>
            <a:endParaRPr lang="en-US" altLang="zh-CN" dirty="0" smtClean="0"/>
          </a:p>
          <a:p>
            <a:endParaRPr lang="en-US" altLang="zh-CN" dirty="0" smtClean="0"/>
          </a:p>
          <a:p>
            <a:r>
              <a:rPr lang="en-US" altLang="zh-CN" dirty="0" smtClean="0"/>
              <a:t>Case 2:</a:t>
            </a:r>
          </a:p>
          <a:p>
            <a:r>
              <a:rPr lang="en-US" altLang="zh-CN" dirty="0" err="1" smtClean="0"/>
              <a:t>PreReq</a:t>
            </a:r>
            <a:r>
              <a:rPr lang="en-US" altLang="zh-CN" dirty="0" smtClean="0"/>
              <a:t>:</a:t>
            </a:r>
          </a:p>
          <a:p>
            <a:r>
              <a:rPr lang="en-US" altLang="zh-CN" dirty="0" smtClean="0"/>
              <a:t>drop table test;</a:t>
            </a:r>
          </a:p>
          <a:p>
            <a:r>
              <a:rPr lang="en-US" altLang="zh-CN" dirty="0" smtClean="0"/>
              <a:t>create table test (id number);</a:t>
            </a:r>
          </a:p>
          <a:p>
            <a:endParaRPr lang="en-US" altLang="zh-CN" dirty="0" smtClean="0"/>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drop table </a:t>
            </a:r>
            <a:r>
              <a:rPr lang="en-US" altLang="zh-CN" dirty="0" err="1" smtClean="0"/>
              <a:t>test_gtt</a:t>
            </a:r>
            <a:r>
              <a:rPr lang="en-US" altLang="zh-CN" dirty="0" smtClean="0"/>
              <a:t>;</a:t>
            </a:r>
          </a:p>
          <a:p>
            <a:r>
              <a:rPr lang="en-US" altLang="zh-CN" dirty="0" smtClean="0"/>
              <a:t>create global temporary table </a:t>
            </a:r>
            <a:r>
              <a:rPr lang="en-US" altLang="zh-CN" dirty="0" err="1" smtClean="0"/>
              <a:t>test_gtt</a:t>
            </a:r>
            <a:r>
              <a:rPr lang="en-US" altLang="zh-CN" dirty="0" smtClean="0"/>
              <a:t>(id number) on commit preserve rows; </a:t>
            </a:r>
          </a:p>
          <a:p>
            <a:endParaRPr lang="en-US" altLang="zh-CN" dirty="0" smtClean="0"/>
          </a:p>
          <a:p>
            <a:r>
              <a:rPr lang="en-US" altLang="zh-CN" dirty="0" smtClean="0"/>
              <a:t>Hard Parse:</a:t>
            </a:r>
          </a:p>
          <a:p>
            <a:r>
              <a:rPr lang="en-US" altLang="zh-CN" dirty="0" smtClean="0"/>
              <a:t>declare</a:t>
            </a:r>
          </a:p>
          <a:p>
            <a:r>
              <a:rPr lang="en-US" altLang="zh-CN" dirty="0" smtClean="0"/>
              <a:t>ret number;</a:t>
            </a:r>
          </a:p>
          <a:p>
            <a:r>
              <a:rPr lang="en-US" altLang="zh-CN" dirty="0" smtClean="0"/>
              <a:t>begin</a:t>
            </a:r>
          </a:p>
          <a:p>
            <a:r>
              <a:rPr lang="en-US" altLang="zh-CN" dirty="0" smtClean="0"/>
              <a:t>for </a:t>
            </a:r>
            <a:r>
              <a:rPr lang="en-US" altLang="zh-CN" dirty="0" err="1" smtClean="0"/>
              <a:t>i</a:t>
            </a:r>
            <a:r>
              <a:rPr lang="en-US" altLang="zh-CN" dirty="0" smtClean="0"/>
              <a:t> in 1 .. 1000000 </a:t>
            </a:r>
          </a:p>
          <a:p>
            <a:r>
              <a:rPr lang="en-US" altLang="zh-CN" dirty="0" smtClean="0"/>
              <a:t>loop</a:t>
            </a:r>
          </a:p>
          <a:p>
            <a:r>
              <a:rPr lang="en-US" altLang="zh-CN" dirty="0" smtClean="0"/>
              <a:t>execute immediate 'insert into test values('||</a:t>
            </a:r>
            <a:r>
              <a:rPr lang="en-US" altLang="zh-CN" dirty="0" err="1" smtClean="0"/>
              <a:t>i</a:t>
            </a:r>
            <a:r>
              <a:rPr lang="en-US" altLang="zh-CN" dirty="0" smtClean="0"/>
              <a:t>||')';</a:t>
            </a:r>
          </a:p>
          <a:p>
            <a:r>
              <a:rPr lang="en-US" altLang="zh-CN" dirty="0" smtClean="0"/>
              <a:t>end loop;</a:t>
            </a:r>
          </a:p>
          <a:p>
            <a:r>
              <a:rPr lang="en-US" altLang="zh-CN" dirty="0" smtClean="0"/>
              <a:t>commit;</a:t>
            </a:r>
          </a:p>
          <a:p>
            <a:r>
              <a:rPr lang="en-US" altLang="zh-CN" dirty="0" smtClean="0"/>
              <a:t>end;</a:t>
            </a:r>
          </a:p>
          <a:p>
            <a:r>
              <a:rPr lang="en-US" altLang="zh-CN" dirty="0" smtClean="0"/>
              <a:t>/</a:t>
            </a:r>
          </a:p>
          <a:p>
            <a:endParaRPr lang="en-US" altLang="zh-CN" dirty="0" smtClean="0"/>
          </a:p>
          <a:p>
            <a:r>
              <a:rPr lang="en-US" altLang="zh-CN" dirty="0" smtClean="0"/>
              <a:t>Soft Parse</a:t>
            </a:r>
            <a:r>
              <a:rPr lang="en-US" altLang="zh-CN" baseline="0" dirty="0" smtClean="0"/>
              <a:t>:</a:t>
            </a:r>
          </a:p>
          <a:p>
            <a:r>
              <a:rPr lang="en-US" altLang="zh-CN" dirty="0" smtClean="0"/>
              <a:t>declare</a:t>
            </a:r>
          </a:p>
          <a:p>
            <a:r>
              <a:rPr lang="en-US" altLang="zh-CN" dirty="0" smtClean="0"/>
              <a:t>ret number;</a:t>
            </a:r>
          </a:p>
          <a:p>
            <a:r>
              <a:rPr lang="en-US" altLang="zh-CN" dirty="0" smtClean="0"/>
              <a:t>begin</a:t>
            </a:r>
          </a:p>
          <a:p>
            <a:r>
              <a:rPr lang="en-US" altLang="zh-CN" dirty="0" smtClean="0"/>
              <a:t>for </a:t>
            </a:r>
            <a:r>
              <a:rPr lang="en-US" altLang="zh-CN" dirty="0" err="1" smtClean="0"/>
              <a:t>i</a:t>
            </a:r>
            <a:r>
              <a:rPr lang="en-US" altLang="zh-CN" dirty="0" smtClean="0"/>
              <a:t> in 1 .. 1000000</a:t>
            </a:r>
          </a:p>
          <a:p>
            <a:r>
              <a:rPr lang="en-US" altLang="zh-CN" dirty="0" smtClean="0"/>
              <a:t>loop</a:t>
            </a:r>
          </a:p>
          <a:p>
            <a:r>
              <a:rPr lang="en-US" altLang="zh-CN" dirty="0" smtClean="0"/>
              <a:t>insert into test values(</a:t>
            </a:r>
            <a:r>
              <a:rPr lang="en-US" altLang="zh-CN" dirty="0" err="1" smtClean="0"/>
              <a:t>i</a:t>
            </a:r>
            <a:r>
              <a:rPr lang="en-US" altLang="zh-CN" dirty="0" smtClean="0"/>
              <a:t>);</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commit;</a:t>
            </a:r>
          </a:p>
          <a:p>
            <a:r>
              <a:rPr lang="en-US" altLang="zh-CN" dirty="0" smtClean="0"/>
              <a:t>end loop;</a:t>
            </a:r>
          </a:p>
          <a:p>
            <a:r>
              <a:rPr lang="en-US" altLang="zh-CN" dirty="0" smtClean="0"/>
              <a:t>end;</a:t>
            </a:r>
          </a:p>
          <a:p>
            <a:r>
              <a:rPr lang="en-US" altLang="zh-CN" dirty="0" smtClean="0"/>
              <a:t>/</a:t>
            </a:r>
          </a:p>
          <a:p>
            <a:endParaRPr lang="zh-CN" altLang="en-US" baseline="0" dirty="0">
              <a:latin typeface="+mn-lt"/>
              <a:ea typeface="Microsoft JhengHei UI" panose="020B0604030504040204" pitchFamily="34" charset="-120"/>
              <a:cs typeface="Microsoft Sans Serif" panose="020B0604020202020204" pitchFamily="34" charset="0"/>
            </a:endParaRPr>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6</a:t>
            </a:fld>
            <a:endParaRPr lang="zh-CN" altLang="en-US" dirty="0"/>
          </a:p>
        </p:txBody>
      </p:sp>
    </p:spTree>
    <p:extLst>
      <p:ext uri="{BB962C8B-B14F-4D97-AF65-F5344CB8AC3E}">
        <p14:creationId xmlns:p14="http://schemas.microsoft.com/office/powerpoint/2010/main" val="9074148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altLang="zh-CN" b="1" dirty="0" smtClean="0"/>
              <a:t>Demo</a:t>
            </a:r>
            <a:r>
              <a:rPr lang="en-US" altLang="zh-CN" dirty="0" smtClean="0"/>
              <a:t>:</a:t>
            </a:r>
          </a:p>
          <a:p>
            <a:r>
              <a:rPr lang="en-US" altLang="zh-CN" dirty="0" smtClean="0"/>
              <a:t>-- dynamic</a:t>
            </a:r>
            <a:r>
              <a:rPr lang="en-US" altLang="zh-CN" baseline="0" dirty="0" smtClean="0"/>
              <a:t> sampling test</a:t>
            </a:r>
            <a:endParaRPr lang="en-US" altLang="zh-CN" dirty="0" smtClean="0"/>
          </a:p>
          <a:p>
            <a:r>
              <a:rPr lang="en-US" altLang="zh-CN" dirty="0" smtClean="0"/>
              <a:t>alter session set </a:t>
            </a:r>
            <a:r>
              <a:rPr lang="en-US" altLang="zh-CN" dirty="0" err="1" smtClean="0"/>
              <a:t>optimizer_dynamic_sampling</a:t>
            </a:r>
            <a:r>
              <a:rPr lang="en-US" altLang="zh-CN" dirty="0" smtClean="0"/>
              <a:t>=0;</a:t>
            </a:r>
          </a:p>
          <a:p>
            <a:r>
              <a:rPr lang="en-US" altLang="zh-CN" dirty="0" smtClean="0"/>
              <a:t>drop table test;</a:t>
            </a:r>
          </a:p>
          <a:p>
            <a:r>
              <a:rPr lang="en-US" altLang="zh-CN" dirty="0" smtClean="0"/>
              <a:t>create table test(id number);</a:t>
            </a:r>
          </a:p>
          <a:p>
            <a:r>
              <a:rPr lang="en-US" altLang="zh-CN" dirty="0" smtClean="0"/>
              <a:t>insert into test select </a:t>
            </a:r>
            <a:r>
              <a:rPr lang="en-US" altLang="zh-CN" dirty="0" err="1" smtClean="0"/>
              <a:t>rownum</a:t>
            </a:r>
            <a:r>
              <a:rPr lang="en-US" altLang="zh-CN" dirty="0" smtClean="0"/>
              <a:t> from DUAL CONNECT BY LEVEL &lt;=1000;</a:t>
            </a:r>
          </a:p>
          <a:p>
            <a:r>
              <a:rPr lang="en-US" altLang="zh-CN" dirty="0" smtClean="0"/>
              <a:t>commit;</a:t>
            </a:r>
          </a:p>
          <a:p>
            <a:r>
              <a:rPr lang="en-US" altLang="zh-CN" dirty="0" smtClean="0"/>
              <a:t>select count(*) from test;</a:t>
            </a:r>
          </a:p>
          <a:p>
            <a:r>
              <a:rPr lang="en-US" altLang="zh-CN" dirty="0" smtClean="0"/>
              <a:t>--1000</a:t>
            </a:r>
          </a:p>
          <a:p>
            <a:endParaRPr lang="en-US" altLang="zh-CN" dirty="0" smtClean="0"/>
          </a:p>
          <a:p>
            <a:r>
              <a:rPr lang="en-US" altLang="zh-CN" dirty="0" smtClean="0"/>
              <a:t>select * from test t; -- 82</a:t>
            </a:r>
          </a:p>
          <a:p>
            <a:r>
              <a:rPr lang="en-US" altLang="zh-CN" dirty="0" smtClean="0"/>
              <a:t>select /*+ DYNAMIC_SAMPLING(t 2) */ * from test t; --1000, </a:t>
            </a:r>
            <a:r>
              <a:rPr lang="en-US" altLang="zh-CN" dirty="0" err="1" smtClean="0"/>
              <a:t>dyn</a:t>
            </a:r>
            <a:r>
              <a:rPr lang="en-US" altLang="zh-CN" dirty="0" smtClean="0"/>
              <a:t> </a:t>
            </a:r>
            <a:r>
              <a:rPr lang="en-US" altLang="zh-CN" dirty="0" err="1" smtClean="0"/>
              <a:t>sam</a:t>
            </a:r>
            <a:r>
              <a:rPr lang="en-US" altLang="zh-CN" dirty="0" smtClean="0"/>
              <a:t> will kick in because of no tab stats</a:t>
            </a:r>
          </a:p>
          <a:p>
            <a:endParaRPr lang="en-US" altLang="zh-CN" dirty="0" smtClean="0"/>
          </a:p>
          <a:p>
            <a:r>
              <a:rPr lang="en-US" altLang="zh-CN" dirty="0" smtClean="0"/>
              <a:t>exec </a:t>
            </a:r>
            <a:r>
              <a:rPr lang="en-US" altLang="zh-CN" dirty="0" err="1" smtClean="0"/>
              <a:t>dbms_stats.gather_table_stats</a:t>
            </a:r>
            <a:r>
              <a:rPr lang="en-US" altLang="zh-CN" dirty="0" smtClean="0"/>
              <a:t>(USER,'TEST');</a:t>
            </a:r>
          </a:p>
          <a:p>
            <a:endParaRPr lang="en-US" altLang="zh-CN" dirty="0" smtClean="0"/>
          </a:p>
          <a:p>
            <a:r>
              <a:rPr lang="en-US" altLang="zh-CN" dirty="0" smtClean="0"/>
              <a:t>select </a:t>
            </a:r>
            <a:r>
              <a:rPr lang="en-US" altLang="zh-CN" dirty="0" err="1" smtClean="0"/>
              <a:t>dbms_transaction.local_transaction_id</a:t>
            </a:r>
            <a:r>
              <a:rPr lang="en-US" altLang="zh-CN" dirty="0" smtClean="0"/>
              <a:t> from dual;</a:t>
            </a:r>
          </a:p>
          <a:p>
            <a:endParaRPr lang="en-US" altLang="zh-CN" dirty="0" smtClean="0"/>
          </a:p>
          <a:p>
            <a:r>
              <a:rPr lang="en-US" altLang="zh-CN" dirty="0" smtClean="0"/>
              <a:t>insert into test select </a:t>
            </a:r>
            <a:r>
              <a:rPr lang="en-US" altLang="zh-CN" dirty="0" err="1" smtClean="0"/>
              <a:t>rownum</a:t>
            </a:r>
            <a:r>
              <a:rPr lang="en-US" altLang="zh-CN" dirty="0" smtClean="0"/>
              <a:t> from DUAL CONNECT BY LEVEL &lt;=100000;</a:t>
            </a:r>
          </a:p>
          <a:p>
            <a:r>
              <a:rPr lang="en-US" altLang="zh-CN" dirty="0" smtClean="0"/>
              <a:t>commit;</a:t>
            </a:r>
          </a:p>
          <a:p>
            <a:r>
              <a:rPr lang="en-US" altLang="zh-CN" dirty="0" smtClean="0"/>
              <a:t>select count(*) from test;</a:t>
            </a:r>
          </a:p>
          <a:p>
            <a:r>
              <a:rPr lang="en-US" altLang="zh-CN" dirty="0" smtClean="0"/>
              <a:t>--101000</a:t>
            </a:r>
          </a:p>
          <a:p>
            <a:endParaRPr lang="en-US" altLang="zh-CN" dirty="0" smtClean="0"/>
          </a:p>
          <a:p>
            <a:r>
              <a:rPr lang="en-US" altLang="zh-CN" dirty="0" smtClean="0"/>
              <a:t>select * from test t; --1000</a:t>
            </a:r>
          </a:p>
          <a:p>
            <a:r>
              <a:rPr lang="en-US" altLang="zh-CN" dirty="0" smtClean="0"/>
              <a:t>select /*+ DYNAMIC_SAMPLING(t 2) */ * from test t; --1000, </a:t>
            </a:r>
            <a:r>
              <a:rPr lang="en-US" altLang="zh-CN" dirty="0" err="1" smtClean="0"/>
              <a:t>dyn</a:t>
            </a:r>
            <a:r>
              <a:rPr lang="en-US" altLang="zh-CN" dirty="0" smtClean="0"/>
              <a:t> </a:t>
            </a:r>
            <a:r>
              <a:rPr lang="en-US" altLang="zh-CN" dirty="0" err="1" smtClean="0"/>
              <a:t>sam</a:t>
            </a:r>
            <a:r>
              <a:rPr lang="en-US" altLang="zh-CN" dirty="0" smtClean="0"/>
              <a:t> may not kick in if tab has stats.</a:t>
            </a:r>
          </a:p>
          <a:p>
            <a:endParaRPr lang="en-US" altLang="zh-CN" dirty="0" smtClean="0"/>
          </a:p>
          <a:p>
            <a:endParaRPr lang="en-US" altLang="zh-CN" dirty="0" smtClean="0"/>
          </a:p>
          <a:p>
            <a:endParaRPr lang="en-US" altLang="zh-CN" dirty="0" smtClean="0"/>
          </a:p>
          <a:p>
            <a:endParaRPr lang="en-US" altLang="zh-CN" dirty="0" smtClean="0"/>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a:t>
            </a:r>
            <a:r>
              <a:rPr lang="en-US" altLang="zh-CN" dirty="0" err="1" smtClean="0"/>
              <a:t>UpdateStats</a:t>
            </a:r>
            <a:r>
              <a:rPr lang="en-US" altLang="zh-CN" dirty="0" smtClean="0"/>
              <a:t>: </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Ref: http://docs.oracle.com/cd/E66686_01/pt855pbr0/eng/pt/tape/langref_UsingApplicationEngineMeta-SQL-0771d9.html</a:t>
            </a:r>
          </a:p>
          <a:p>
            <a:endParaRPr lang="en-US" altLang="zh-CN" dirty="0" smtClean="0"/>
          </a:p>
          <a:p>
            <a:r>
              <a:rPr lang="en-US" altLang="zh-CN" dirty="0" smtClean="0"/>
              <a:t>Oracle uses DDL templates (in PSDDLMODEL) to determine SQL statements for %</a:t>
            </a:r>
            <a:r>
              <a:rPr lang="en-US" altLang="zh-CN" dirty="0" err="1" smtClean="0"/>
              <a:t>UpdateStats</a:t>
            </a:r>
            <a:r>
              <a:rPr lang="en-US" altLang="zh-CN" dirty="0" smtClean="0"/>
              <a:t>. Use DDLORA.DMS to change.</a:t>
            </a:r>
          </a:p>
          <a:p>
            <a:r>
              <a:rPr lang="en-US" altLang="zh-CN" dirty="0" smtClean="0"/>
              <a:t>Specifying LOW produces the statement</a:t>
            </a:r>
          </a:p>
          <a:p>
            <a:r>
              <a:rPr lang="en-US" altLang="zh-CN" dirty="0" smtClean="0"/>
              <a:t>	execute DBMS_STATS.GATHER_TABLE_STATS (</a:t>
            </a:r>
            <a:r>
              <a:rPr lang="en-US" altLang="zh-CN" dirty="0" err="1" smtClean="0"/>
              <a:t>ownname</a:t>
            </a:r>
            <a:r>
              <a:rPr lang="en-US" altLang="zh-CN" dirty="0" smtClean="0"/>
              <a:t>=&gt; 'PT8468908', </a:t>
            </a:r>
            <a:r>
              <a:rPr lang="en-US" altLang="zh-CN" dirty="0" err="1" smtClean="0"/>
              <a:t>tabname</a:t>
            </a:r>
            <a:r>
              <a:rPr lang="en-US" altLang="zh-CN" dirty="0" smtClean="0"/>
              <a:t>=&gt;'PSSTATUS', </a:t>
            </a:r>
            <a:r>
              <a:rPr lang="en-US" altLang="zh-CN" dirty="0" err="1" smtClean="0"/>
              <a:t>estimate_percent</a:t>
            </a:r>
            <a:r>
              <a:rPr lang="en-US" altLang="zh-CN" dirty="0" smtClean="0"/>
              <a:t>=&gt;20, </a:t>
            </a:r>
            <a:r>
              <a:rPr lang="en-US" altLang="zh-CN" dirty="0" err="1" smtClean="0"/>
              <a:t>method_opt</a:t>
            </a:r>
            <a:r>
              <a:rPr lang="en-US" altLang="zh-CN" dirty="0" smtClean="0"/>
              <a:t>=&gt; 'FOR ALL INDEXED COLUMNS SIZE 1',cascade=&gt;TRUE) </a:t>
            </a:r>
          </a:p>
          <a:p>
            <a:r>
              <a:rPr lang="en-US" altLang="zh-CN" dirty="0" smtClean="0"/>
              <a:t>Specifying HIGH produces the statement</a:t>
            </a:r>
          </a:p>
          <a:p>
            <a:r>
              <a:rPr lang="en-US" altLang="zh-CN" dirty="0" smtClean="0"/>
              <a:t>	execute DBMS_STATS.GATHER_TABLE_STATS (</a:t>
            </a:r>
            <a:r>
              <a:rPr lang="en-US" altLang="zh-CN" dirty="0" err="1" smtClean="0"/>
              <a:t>ownname</a:t>
            </a:r>
            <a:r>
              <a:rPr lang="en-US" altLang="zh-CN" dirty="0" smtClean="0"/>
              <a:t>=&gt; 'PT848908', </a:t>
            </a:r>
            <a:r>
              <a:rPr lang="en-US" altLang="zh-CN" dirty="0" err="1" smtClean="0"/>
              <a:t>tabname</a:t>
            </a:r>
            <a:r>
              <a:rPr lang="en-US" altLang="zh-CN" dirty="0" smtClean="0"/>
              <a:t>=&gt;'PSSTATUS', </a:t>
            </a:r>
            <a:r>
              <a:rPr lang="en-US" altLang="zh-CN" dirty="0" err="1" smtClean="0"/>
              <a:t>estimate_percent</a:t>
            </a:r>
            <a:r>
              <a:rPr lang="en-US" altLang="zh-CN" dirty="0" smtClean="0"/>
              <a:t>=&gt; </a:t>
            </a:r>
            <a:r>
              <a:rPr lang="en-US" altLang="zh-CN" dirty="0" err="1" smtClean="0"/>
              <a:t>dbms_stats.auto_sample_size</a:t>
            </a:r>
            <a:r>
              <a:rPr lang="en-US" altLang="zh-CN" dirty="0" smtClean="0"/>
              <a:t>, </a:t>
            </a:r>
            <a:r>
              <a:rPr lang="en-US" altLang="zh-CN" dirty="0" err="1" smtClean="0"/>
              <a:t>method_opt</a:t>
            </a:r>
            <a:r>
              <a:rPr lang="en-US" altLang="zh-CN" dirty="0" smtClean="0"/>
              <a:t>=&gt; 'FOR ALL INDEXED COLUMNS SIZE 1',cascade=&gt;TRUE)</a:t>
            </a:r>
          </a:p>
          <a:p>
            <a:endParaRPr lang="en-US" altLang="zh-CN" dirty="0" smtClean="0"/>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sz="1100" dirty="0" err="1" smtClean="0"/>
              <a:t>DisableGTTStats</a:t>
            </a:r>
            <a:r>
              <a:rPr lang="en-US" altLang="zh-CN" sz="1100" dirty="0" smtClean="0"/>
              <a:t>:</a:t>
            </a:r>
            <a:r>
              <a:rPr lang="en-US" altLang="zh-CN" sz="1100" baseline="0" dirty="0" smtClean="0"/>
              <a:t> </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sz="1100" b="1" baseline="0" dirty="0" smtClean="0"/>
              <a:t>Ref: </a:t>
            </a:r>
            <a:r>
              <a:rPr lang="en-US" altLang="zh-CN" b="1" dirty="0" smtClean="0"/>
              <a:t>BUG 21497281 - %UPDATESTATS IS IGNORED IF TABLE IS GLOBAL TEMPORARY TABLE</a:t>
            </a:r>
            <a:r>
              <a:rPr lang="en-US" altLang="zh-CN" dirty="0" smtClean="0"/>
              <a:t> </a:t>
            </a:r>
          </a:p>
          <a:p>
            <a:endParaRPr lang="en-US" altLang="zh-CN" dirty="0" smtClean="0"/>
          </a:p>
          <a:p>
            <a:endParaRPr lang="en-US" altLang="zh-CN" dirty="0" smtClean="0"/>
          </a:p>
          <a:p>
            <a:r>
              <a:rPr lang="en-US" altLang="zh-CN" dirty="0" smtClean="0"/>
              <a:t>; </a:t>
            </a:r>
            <a:r>
              <a:rPr lang="en-US" altLang="zh-CN" dirty="0" err="1" smtClean="0"/>
              <a:t>DbFlags</a:t>
            </a:r>
            <a:r>
              <a:rPr lang="en-US" altLang="zh-CN" dirty="0" smtClean="0"/>
              <a:t> </a:t>
            </a:r>
            <a:r>
              <a:rPr lang="en-US" altLang="zh-CN" dirty="0" err="1" smtClean="0"/>
              <a:t>Bitfield</a:t>
            </a:r>
            <a:endParaRPr lang="en-US" altLang="zh-CN" dirty="0" smtClean="0"/>
          </a:p>
          <a:p>
            <a:r>
              <a:rPr lang="en-US" altLang="zh-CN" dirty="0" smtClean="0"/>
              <a:t>;</a:t>
            </a:r>
          </a:p>
          <a:p>
            <a:r>
              <a:rPr lang="en-US" altLang="zh-CN" dirty="0" smtClean="0"/>
              <a:t>; Bit       Flag</a:t>
            </a:r>
          </a:p>
          <a:p>
            <a:r>
              <a:rPr lang="en-US" altLang="zh-CN" dirty="0" smtClean="0"/>
              <a:t>; ---       ----</a:t>
            </a:r>
          </a:p>
          <a:p>
            <a:r>
              <a:rPr lang="en-US" altLang="zh-CN" dirty="0" smtClean="0"/>
              <a:t>; 1         - Ignore </a:t>
            </a:r>
            <a:r>
              <a:rPr lang="en-US" altLang="zh-CN" dirty="0" err="1" smtClean="0"/>
              <a:t>metaSQL</a:t>
            </a:r>
            <a:r>
              <a:rPr lang="en-US" altLang="zh-CN" dirty="0" smtClean="0"/>
              <a:t> to update database statistics(shared with COBOL)</a:t>
            </a:r>
          </a:p>
          <a:p>
            <a:endParaRPr lang="en-US" altLang="zh-CN" dirty="0" smtClean="0"/>
          </a:p>
          <a:p>
            <a:endParaRPr lang="en-US" altLang="zh-CN" dirty="0" smtClean="0"/>
          </a:p>
          <a:p>
            <a:r>
              <a:rPr lang="en-US" altLang="zh-CN" dirty="0" smtClean="0"/>
              <a:t>Dynamic</a:t>
            </a:r>
            <a:r>
              <a:rPr lang="en-US" altLang="zh-CN" baseline="0" dirty="0" smtClean="0"/>
              <a:t> sampling hint:</a:t>
            </a:r>
          </a:p>
          <a:p>
            <a:r>
              <a:rPr lang="en-US" altLang="zh-CN" dirty="0" smtClean="0"/>
              <a:t>Ref: http://docs.oracle.com/database/121/SQLRF/sql_elements006.htm#BABDCGAA</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50</a:t>
            </a:fld>
            <a:endParaRPr lang="zh-CN" altLang="en-US" dirty="0"/>
          </a:p>
        </p:txBody>
      </p:sp>
    </p:spTree>
    <p:extLst>
      <p:ext uri="{BB962C8B-B14F-4D97-AF65-F5344CB8AC3E}">
        <p14:creationId xmlns:p14="http://schemas.microsoft.com/office/powerpoint/2010/main" val="22786021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Ref:</a:t>
            </a:r>
            <a:r>
              <a:rPr lang="en-US" altLang="zh-CN" baseline="0" dirty="0" smtClean="0"/>
              <a:t> http://docs.oracle.com/database/121/TGSQL/tgsql_sqlproc.htm#TGSQL176</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52</a:t>
            </a:fld>
            <a:endParaRPr lang="zh-CN" altLang="en-US" dirty="0"/>
          </a:p>
        </p:txBody>
      </p:sp>
    </p:spTree>
    <p:extLst>
      <p:ext uri="{BB962C8B-B14F-4D97-AF65-F5344CB8AC3E}">
        <p14:creationId xmlns:p14="http://schemas.microsoft.com/office/powerpoint/2010/main" val="2418154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Ref:</a:t>
            </a:r>
            <a:r>
              <a:rPr lang="en-US" altLang="zh-CN" baseline="0" dirty="0" smtClean="0"/>
              <a:t> http://docs.oracle.com/database/121/TGSQL/tgsql_sqlproc.htm#TGSQL176</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7</a:t>
            </a:fld>
            <a:endParaRPr lang="zh-CN" altLang="en-US" dirty="0"/>
          </a:p>
        </p:txBody>
      </p:sp>
    </p:spTree>
    <p:extLst>
      <p:ext uri="{BB962C8B-B14F-4D97-AF65-F5344CB8AC3E}">
        <p14:creationId xmlns:p14="http://schemas.microsoft.com/office/powerpoint/2010/main" val="4284678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b="1" dirty="0" smtClean="0"/>
              <a:t>About Cursors</a:t>
            </a:r>
          </a:p>
          <a:p>
            <a:r>
              <a:rPr lang="en-US" dirty="0" smtClean="0"/>
              <a:t>A private SQL area holds information about a parsed SQL statement and other session-specific information for processing. </a:t>
            </a:r>
          </a:p>
          <a:p>
            <a:endParaRPr lang="en-US" dirty="0" smtClean="0"/>
          </a:p>
          <a:p>
            <a:r>
              <a:rPr lang="en-US" dirty="0" smtClean="0"/>
              <a:t>When a server process executes SQL or PL/SQL code, the process uses the private SQL area to store bind variable values, query execution state information, and query execution work areas. </a:t>
            </a:r>
          </a:p>
          <a:p>
            <a:endParaRPr lang="en-US" dirty="0" smtClean="0"/>
          </a:p>
          <a:p>
            <a:r>
              <a:rPr lang="en-US" dirty="0" smtClean="0"/>
              <a:t>The private SQL areas for each execution of a statement are not shared and may contain different values and data.</a:t>
            </a:r>
          </a:p>
          <a:p>
            <a:r>
              <a:rPr lang="en-US" dirty="0" smtClean="0"/>
              <a:t>A </a:t>
            </a:r>
            <a:r>
              <a:rPr lang="en-US" dirty="0" smtClean="0">
                <a:hlinkClick r:id="rId3"/>
              </a:rPr>
              <a:t>cursor</a:t>
            </a:r>
            <a:r>
              <a:rPr lang="en-US" dirty="0" smtClean="0"/>
              <a:t> is a name or handle to a specific private SQL area. The cursor contains session-specific state information such as bind variable values and result sets.</a:t>
            </a:r>
          </a:p>
          <a:p>
            <a:endParaRPr lang="en-US" dirty="0" smtClean="0"/>
          </a:p>
          <a:p>
            <a:r>
              <a:rPr lang="en-US" b="1" dirty="0" smtClean="0"/>
              <a:t>Private and Shared SQL Areas</a:t>
            </a:r>
          </a:p>
          <a:p>
            <a:r>
              <a:rPr lang="en-US" dirty="0" smtClean="0"/>
              <a:t>A cursor in the private SQL area points to a shared SQL area in the library cache. Unlike the private SQL area, which contains session state information, the shared SQL area contains the parse tree and execution plan for the statement.</a:t>
            </a:r>
          </a:p>
          <a:p>
            <a:r>
              <a:rPr lang="en-US" dirty="0" smtClean="0"/>
              <a:t>For example, an execution of SELECT * FROM employees has a plan and parse tree stored in one shared SQL area. An execution of SELECT * FROM departments, which differs both syntactically and semantically, has a plan and parse tree stored in a separate shared SQL area.</a:t>
            </a:r>
          </a:p>
          <a:p>
            <a:r>
              <a:rPr lang="en-US" dirty="0" err="1" smtClean="0"/>
              <a:t>MulTips</a:t>
            </a:r>
            <a:r>
              <a:rPr lang="en-US" dirty="0" smtClean="0"/>
              <a:t> le private SQL areas in the same or different sessions can reference a single shared SQL area, a phenomenon known as cursor sharing. For example, an execution of SELECT * FROM employees in one session and an execution of the SELECT * FROM employees (accessing the same table) in a different session can use the same parse tree and plan. A shared SQL area that is accessed by </a:t>
            </a:r>
            <a:r>
              <a:rPr lang="en-US" dirty="0" err="1" smtClean="0"/>
              <a:t>mulTips</a:t>
            </a:r>
            <a:r>
              <a:rPr lang="en-US" dirty="0" smtClean="0"/>
              <a:t> le statements is known as a </a:t>
            </a:r>
            <a:r>
              <a:rPr lang="en-US" dirty="0" smtClean="0">
                <a:hlinkClick r:id="rId4"/>
              </a:rPr>
              <a:t>shared cursor</a:t>
            </a:r>
            <a:r>
              <a:rPr lang="en-US" dirty="0" smtClean="0"/>
              <a:t>.</a:t>
            </a:r>
          </a:p>
          <a:p>
            <a:endParaRPr lang="en-US" dirty="0" smtClean="0"/>
          </a:p>
          <a:p>
            <a:endParaRPr lang="en-US" dirty="0" smtClean="0"/>
          </a:p>
          <a:p>
            <a:r>
              <a:rPr lang="en-US" dirty="0" smtClean="0"/>
              <a:t>Private SQL</a:t>
            </a:r>
            <a:r>
              <a:rPr lang="en-US" baseline="0" dirty="0" smtClean="0"/>
              <a:t> Area memory arch:</a:t>
            </a:r>
          </a:p>
          <a:p>
            <a:r>
              <a:rPr lang="en-US" dirty="0" smtClean="0"/>
              <a:t>https://docs.oracle.com/cd/E11882_01/server.112/e40540/memory.htm#CNCPT1237</a:t>
            </a:r>
          </a:p>
          <a:p>
            <a:r>
              <a:rPr lang="en-US" dirty="0" smtClean="0"/>
              <a:t>A private SQL area is divided into the following areas:</a:t>
            </a:r>
          </a:p>
          <a:p>
            <a:r>
              <a:rPr lang="en-US" dirty="0" smtClean="0"/>
              <a:t>The run-time area</a:t>
            </a:r>
          </a:p>
          <a:p>
            <a:r>
              <a:rPr lang="en-US" dirty="0" smtClean="0"/>
              <a:t>This area contains query execution state information. For example, the run-time area tracks the number of rows retrieved so far in a </a:t>
            </a:r>
            <a:r>
              <a:rPr lang="en-US" dirty="0" smtClean="0">
                <a:hlinkClick r:id="rId5"/>
              </a:rPr>
              <a:t>full table scan</a:t>
            </a:r>
            <a:r>
              <a:rPr lang="en-US" dirty="0" smtClean="0"/>
              <a:t>.</a:t>
            </a:r>
          </a:p>
          <a:p>
            <a:r>
              <a:rPr lang="en-US" dirty="0" smtClean="0"/>
              <a:t>Oracle Database creates the run-time area as the first step of an execute request. For </a:t>
            </a:r>
            <a:r>
              <a:rPr lang="en-US" dirty="0" smtClean="0">
                <a:hlinkClick r:id="rId6"/>
              </a:rPr>
              <a:t>DML</a:t>
            </a:r>
            <a:r>
              <a:rPr lang="en-US" dirty="0" smtClean="0"/>
              <a:t> statements, the run-time area is freed when the SQL statement is closed.</a:t>
            </a:r>
          </a:p>
          <a:p>
            <a:r>
              <a:rPr lang="en-US" dirty="0" smtClean="0"/>
              <a:t>The persistent area</a:t>
            </a:r>
          </a:p>
          <a:p>
            <a:r>
              <a:rPr lang="en-US" dirty="0" smtClean="0"/>
              <a:t>This area contains bind variable values. A bind variable value is supplied to a SQL statement at run time when the statement is executed. The persistent area is freed only when the cursor is closed.</a:t>
            </a:r>
          </a:p>
          <a:p>
            <a:endParaRPr lang="en-US" dirty="0" smtClean="0"/>
          </a:p>
          <a:p>
            <a:r>
              <a:rPr lang="en-US" b="1" dirty="0" smtClean="0"/>
              <a:t>SQL Work Areas</a:t>
            </a:r>
          </a:p>
          <a:p>
            <a:r>
              <a:rPr lang="en-US" dirty="0" smtClean="0"/>
              <a:t>A work area is a private allocation of PGA memory used for memory-intensive operations. For example, a sort operator uses the sort area to sort a set of rows. Similarly, a </a:t>
            </a:r>
            <a:r>
              <a:rPr lang="en-US" dirty="0" smtClean="0">
                <a:hlinkClick r:id="rId7"/>
              </a:rPr>
              <a:t>hash join</a:t>
            </a:r>
            <a:r>
              <a:rPr lang="en-US" dirty="0" smtClean="0"/>
              <a:t> operator uses a hash area to build a </a:t>
            </a:r>
            <a:r>
              <a:rPr lang="en-US" dirty="0" smtClean="0">
                <a:hlinkClick r:id="rId8"/>
              </a:rPr>
              <a:t>hash table</a:t>
            </a:r>
            <a:r>
              <a:rPr lang="en-US" dirty="0" smtClean="0"/>
              <a:t> from its left input, whereas a </a:t>
            </a:r>
            <a:r>
              <a:rPr lang="en-US" dirty="0" smtClean="0">
                <a:hlinkClick r:id="rId9"/>
              </a:rPr>
              <a:t>bitmap merge</a:t>
            </a:r>
            <a:r>
              <a:rPr lang="en-US" dirty="0" smtClean="0"/>
              <a:t> uses the bitmap merge area to merge data retrieved from scans of </a:t>
            </a:r>
            <a:r>
              <a:rPr lang="en-US" dirty="0" err="1" smtClean="0"/>
              <a:t>mulTips</a:t>
            </a:r>
            <a:r>
              <a:rPr lang="en-US" dirty="0" smtClean="0"/>
              <a:t> le bitmap indexes.</a:t>
            </a:r>
          </a:p>
          <a:p>
            <a:endParaRPr lang="en-US" dirty="0" smtClean="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9</a:t>
            </a:fld>
            <a:endParaRPr lang="en-US" dirty="0"/>
          </a:p>
        </p:txBody>
      </p:sp>
    </p:spTree>
    <p:extLst>
      <p:ext uri="{BB962C8B-B14F-4D97-AF65-F5344CB8AC3E}">
        <p14:creationId xmlns:p14="http://schemas.microsoft.com/office/powerpoint/2010/main" val="1775439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execution plan</a:t>
            </a:r>
          </a:p>
          <a:p>
            <a:r>
              <a:rPr lang="en-US" dirty="0" smtClean="0"/>
              <a:t>The combination of steps used by the database to execute a SQL statement. Each step either retrieves rows of data physically from the database or prepares them for the user issuing the statement. You can override execution plans by using </a:t>
            </a:r>
            <a:r>
              <a:rPr lang="en-US" dirty="0" smtClean="0">
                <a:hlinkClick r:id="rId3"/>
              </a:rPr>
              <a:t>hints</a:t>
            </a:r>
            <a:r>
              <a:rPr lang="en-US" dirty="0" smtClean="0"/>
              <a:t>.</a:t>
            </a:r>
          </a:p>
          <a:p>
            <a:endParaRPr lang="en-US" dirty="0" smtClean="0"/>
          </a:p>
          <a:p>
            <a:r>
              <a:rPr lang="en-US" dirty="0" smtClean="0"/>
              <a:t>parse tree (aka:</a:t>
            </a:r>
            <a:r>
              <a:rPr lang="en-US" baseline="0" dirty="0" smtClean="0"/>
              <a:t> </a:t>
            </a:r>
            <a:r>
              <a:rPr lang="en-US" dirty="0" smtClean="0"/>
              <a:t>execution tree)</a:t>
            </a:r>
          </a:p>
          <a:p>
            <a:r>
              <a:rPr lang="en-US" dirty="0" smtClean="0"/>
              <a:t>A tree diagram that shows the flow of row sources from one step to another in an </a:t>
            </a:r>
            <a:r>
              <a:rPr lang="en-US" dirty="0" smtClean="0">
                <a:hlinkClick r:id="rId4"/>
              </a:rPr>
              <a:t>execution plan</a:t>
            </a:r>
            <a:r>
              <a:rPr lang="en-US" dirty="0" smtClean="0"/>
              <a:t>.</a:t>
            </a:r>
          </a:p>
          <a:p>
            <a:endParaRPr lang="en-US" dirty="0" smtClean="0"/>
          </a:p>
          <a:p>
            <a:endParaRPr lang="en-US" altLang="zh-CN" dirty="0" smtClean="0"/>
          </a:p>
          <a:p>
            <a:r>
              <a:rPr lang="en-US" altLang="zh-CN" dirty="0" smtClean="0"/>
              <a:t>Parse Tree:</a:t>
            </a:r>
          </a:p>
          <a:p>
            <a:r>
              <a:rPr lang="en-US" altLang="zh-CN" dirty="0" smtClean="0"/>
              <a:t>Ref: https://docs.oracle.com/cd/E11882_01/server.112/e40540/sqllangu.htm#CNCPT316</a:t>
            </a:r>
          </a:p>
          <a:p>
            <a:r>
              <a:rPr lang="en-US" altLang="zh-CN" dirty="0" smtClean="0">
                <a:hlinkClick r:id="rId5"/>
              </a:rPr>
              <a:t>Figure 7-5</a:t>
            </a:r>
            <a:r>
              <a:rPr lang="en-US" altLang="zh-CN" dirty="0" smtClean="0"/>
              <a:t> is an execution tree, also called a parse tree, that shows the flow of row sources from one step to another. In general, the order of the steps in execution is the reverse of the order in the plan, so you read the plan from the bottom up. Initial spaces in the Operation column indicate hierarchical relationships. For example, if the name of an operation is preceded by two spaces, then this operation is a child of an operation preceded by one space. Operations preceded by one space are children of the SELECT statement itself.</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10</a:t>
            </a:fld>
            <a:endParaRPr lang="en-US" dirty="0"/>
          </a:p>
        </p:txBody>
      </p:sp>
    </p:spTree>
    <p:extLst>
      <p:ext uri="{BB962C8B-B14F-4D97-AF65-F5344CB8AC3E}">
        <p14:creationId xmlns:p14="http://schemas.microsoft.com/office/powerpoint/2010/main" val="105618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sql</a:t>
            </a:r>
            <a:r>
              <a:rPr lang="en-US" dirty="0" smtClean="0"/>
              <a:t> id -&gt; hash value:</a:t>
            </a:r>
          </a:p>
          <a:p>
            <a:pPr marL="0" marR="0" indent="0" algn="l" defTabSz="914400" rtl="0" eaLnBrk="1" fontAlgn="base" latinLnBrk="0" hangingPunct="1">
              <a:lnSpc>
                <a:spcPct val="100000"/>
              </a:lnSpc>
              <a:spcBef>
                <a:spcPts val="600"/>
              </a:spcBef>
              <a:spcAft>
                <a:spcPct val="0"/>
              </a:spcAft>
              <a:buClrTx/>
              <a:buSzTx/>
              <a:buFontTx/>
              <a:buNone/>
              <a:tabLst/>
              <a:defRPr/>
            </a:pPr>
            <a:r>
              <a:rPr lang="en-US" dirty="0" smtClean="0"/>
              <a:t>take the SQL ID, interpret it as a 13 character base-32 encoded number and then take only the lowest 4 bytes worth of information (4 bytes in base-256) out of that number and that’s the hash value.</a:t>
            </a:r>
          </a:p>
          <a:p>
            <a:r>
              <a:rPr lang="en-US" dirty="0" smtClean="0"/>
              <a:t>select lower(trim('&amp;1')) </a:t>
            </a:r>
            <a:r>
              <a:rPr lang="en-US" dirty="0" err="1" smtClean="0"/>
              <a:t>sql_id</a:t>
            </a:r>
            <a:r>
              <a:rPr lang="en-US" dirty="0" smtClean="0"/>
              <a:t> , </a:t>
            </a:r>
            <a:r>
              <a:rPr lang="en-US" dirty="0" err="1" smtClean="0"/>
              <a:t>trunc</a:t>
            </a:r>
            <a:r>
              <a:rPr lang="en-US" dirty="0" smtClean="0"/>
              <a:t>(mod(sum((</a:t>
            </a:r>
            <a:r>
              <a:rPr lang="en-US" dirty="0" err="1" smtClean="0"/>
              <a:t>instr</a:t>
            </a:r>
            <a:r>
              <a:rPr lang="en-US" dirty="0" smtClean="0"/>
              <a:t>('0123456789abcdfghjkmnpqrstuvwxyz',substr(lower(trim('&amp;1')),level,1))-1) *power(32,length(trim('&amp;1'))-level)),power(2,32))) </a:t>
            </a:r>
            <a:r>
              <a:rPr lang="en-US" dirty="0" err="1" smtClean="0"/>
              <a:t>hash_value</a:t>
            </a:r>
            <a:r>
              <a:rPr lang="en-US" dirty="0" smtClean="0"/>
              <a:t> from dual connect by level &lt;= length(trim('&amp;1'));</a:t>
            </a:r>
          </a:p>
          <a:p>
            <a:r>
              <a:rPr lang="en-US" dirty="0" smtClean="0"/>
              <a:t>Ref: http://blog.tanelpoder.com/2009/02/22/sql_id-is-just-a-fancy-representation-of-hash-value/</a:t>
            </a:r>
          </a:p>
          <a:p>
            <a:endParaRPr lang="en-US" dirty="0" smtClean="0"/>
          </a:p>
          <a:p>
            <a:endParaRPr lang="en-US" dirty="0" smtClean="0"/>
          </a:p>
          <a:p>
            <a:r>
              <a:rPr lang="en-US" dirty="0" err="1" smtClean="0"/>
              <a:t>Dbms_utility.get_sql_hash</a:t>
            </a:r>
            <a:endParaRPr lang="en-US" dirty="0" smtClean="0"/>
          </a:p>
          <a:p>
            <a:pPr marL="0" marR="0" indent="0" algn="l" defTabSz="914400" rtl="0" eaLnBrk="1" fontAlgn="base" latinLnBrk="0" hangingPunct="1">
              <a:lnSpc>
                <a:spcPct val="100000"/>
              </a:lnSpc>
              <a:spcBef>
                <a:spcPts val="600"/>
              </a:spcBef>
              <a:spcAft>
                <a:spcPct val="0"/>
              </a:spcAft>
              <a:buClrTx/>
              <a:buSzTx/>
              <a:buFontTx/>
              <a:buNone/>
              <a:tabLst/>
              <a:defRPr/>
            </a:pPr>
            <a:r>
              <a:rPr lang="en-US" dirty="0" smtClean="0"/>
              <a:t>This function computes </a:t>
            </a:r>
            <a:r>
              <a:rPr lang="en-US" b="1" dirty="0" smtClean="0">
                <a:solidFill>
                  <a:srgbClr val="FF0000"/>
                </a:solidFill>
              </a:rPr>
              <a:t>a hash value for the given string using MD5 algorithm</a:t>
            </a:r>
            <a:r>
              <a:rPr lang="en-US" dirty="0" smtClean="0"/>
              <a:t>.</a:t>
            </a:r>
          </a:p>
          <a:p>
            <a:r>
              <a:rPr lang="en-US" dirty="0" smtClean="0"/>
              <a:t>A hash value (last 4 bytes) based on the input string. the MD5 hash algorithm computes a 16 byte hash value, but we only return the last 4 bytes so that we can return an actual number. one could use an optional raw parameter to get all 16 bytes and to store the pre 10i hash value of 4 bytes in the pre10i hash optional parameter.</a:t>
            </a:r>
          </a:p>
          <a:p>
            <a:r>
              <a:rPr lang="en-US" dirty="0" smtClean="0"/>
              <a:t>Ref:</a:t>
            </a:r>
            <a:r>
              <a:rPr lang="en-US" baseline="0" dirty="0" smtClean="0"/>
              <a:t> http://docs.oracle.com/database/121/ARPLS/d_util.htm#ARPLS73253</a:t>
            </a:r>
          </a:p>
          <a:p>
            <a:endParaRPr lang="en-US" dirty="0" smtClean="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11</a:t>
            </a:fld>
            <a:endParaRPr lang="en-US" dirty="0"/>
          </a:p>
        </p:txBody>
      </p:sp>
    </p:spTree>
    <p:extLst>
      <p:ext uri="{BB962C8B-B14F-4D97-AF65-F5344CB8AC3E}">
        <p14:creationId xmlns:p14="http://schemas.microsoft.com/office/powerpoint/2010/main" val="1984928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12</a:t>
            </a:fld>
            <a:endParaRPr lang="en-US" dirty="0"/>
          </a:p>
        </p:txBody>
      </p:sp>
    </p:spTree>
    <p:extLst>
      <p:ext uri="{BB962C8B-B14F-4D97-AF65-F5344CB8AC3E}">
        <p14:creationId xmlns:p14="http://schemas.microsoft.com/office/powerpoint/2010/main" val="590033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smtClean="0"/>
              <a:t>Click to edit Master text styles</a:t>
            </a:r>
          </a:p>
        </p:txBody>
      </p:sp>
      <p:sp>
        <p:nvSpPr>
          <p:cNvPr id="9" name="Slide Number Placeholder 5"/>
          <p:cNvSpPr>
            <a:spLocks noGrp="1"/>
          </p:cNvSpPr>
          <p:nvPr>
            <p:ph type="sldNum" sz="quarter" idx="16"/>
          </p:nvPr>
        </p:nvSpPr>
        <p:spPr>
          <a:xfrm>
            <a:off x="11276013" y="6934200"/>
            <a:ext cx="381000" cy="182563"/>
          </a:xfrm>
          <a:prstGeom prst="rect">
            <a:avLst/>
          </a:prstGeom>
        </p:spPr>
        <p:txBody>
          <a:bodyPr/>
          <a:lstStyle>
            <a:lvl1pPr>
              <a:defRPr/>
            </a:lvl1pPr>
          </a:lstStyle>
          <a:p>
            <a:pPr>
              <a:defRPr/>
            </a:pPr>
            <a:fld id="{CA27EAC0-FBDB-480A-A268-EC52E8797EE2}"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5" name="Straight Connector 4"/>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Title 7"/>
          <p:cNvSpPr>
            <a:spLocks noGrp="1"/>
          </p:cNvSpPr>
          <p:nvPr>
            <p:ph type="title"/>
          </p:nvPr>
        </p:nvSpPr>
        <p:spPr/>
        <p:txBody>
          <a:bodyPr/>
          <a:lstStyle/>
          <a:p>
            <a:r>
              <a:rPr lang="en-US" smtClean="0"/>
              <a:t>Click to edit Master title style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6" name="Straight Connector 5"/>
          <p:cNvCxnSpPr/>
          <p:nvPr/>
        </p:nvCxnSpPr>
        <p:spPr bwMode="ltGray">
          <a:xfrm>
            <a:off x="418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ltGray">
          <a:xfrm>
            <a:off x="799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2"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3"/>
          <p:cNvSpPr>
            <a:spLocks noGrp="1"/>
          </p:cNvSpPr>
          <p:nvPr>
            <p:ph sz="half" idx="13"/>
          </p:nvPr>
        </p:nvSpPr>
        <p:spPr>
          <a:xfrm>
            <a:off x="8182292"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ltGray">
          <a:xfrm flipH="1">
            <a:off x="531813" y="3733800"/>
            <a:ext cx="11125200"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2" name="Title 1"/>
          <p:cNvSpPr>
            <a:spLocks noGrp="1"/>
          </p:cNvSpPr>
          <p:nvPr>
            <p:ph type="title"/>
          </p:nvPr>
        </p:nvSpPr>
        <p:spPr>
          <a:xfrm>
            <a:off x="760412" y="1524000"/>
            <a:ext cx="4076700" cy="2743200"/>
          </a:xfrm>
        </p:spPr>
        <p:txBody>
          <a:bodyPr anchor="ctr"/>
          <a:lstStyle>
            <a:lvl1pPr algn="r">
              <a:defRPr sz="16600" b="1">
                <a:solidFill>
                  <a:schemeClr val="accent5"/>
                </a:solidFil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ext Placeholder 12"/>
          <p:cNvSpPr>
            <a:spLocks noGrp="1"/>
          </p:cNvSpPr>
          <p:nvPr>
            <p:ph type="body" sz="quarter" idx="13"/>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7" name="Title 6"/>
          <p:cNvSpPr>
            <a:spLocks noGrp="1"/>
          </p:cNvSpPr>
          <p:nvPr>
            <p:ph type="title"/>
          </p:nvPr>
        </p:nvSpPr>
        <p:spPr/>
        <p:txBody>
          <a:bodyPr/>
          <a:lstStyle/>
          <a:p>
            <a:r>
              <a:rPr lang="en-US" smtClean="0"/>
              <a:t>Click to edit Master title style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391549"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151812" y="1524001"/>
            <a:ext cx="350520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8" name="Slide Number Placeholder 5"/>
          <p:cNvSpPr>
            <a:spLocks noGrp="1"/>
          </p:cNvSpPr>
          <p:nvPr>
            <p:ph type="sldNum" sz="quarter" idx="12"/>
          </p:nvPr>
        </p:nvSpPr>
        <p:spPr>
          <a:xfrm>
            <a:off x="11276013" y="6934200"/>
            <a:ext cx="381000" cy="182563"/>
          </a:xfrm>
          <a:prstGeom prst="rect">
            <a:avLst/>
          </a:prstGeom>
        </p:spPr>
        <p:txBody>
          <a:bodyPr/>
          <a:lstStyle>
            <a:lvl1pPr>
              <a:defRPr/>
            </a:lvl1pPr>
          </a:lstStyle>
          <a:p>
            <a:pPr>
              <a:defRPr/>
            </a:pPr>
            <a:fld id="{D289FB52-201F-4E6B-8E5B-36015B6E5CB0}"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5" name="Picture 13"/>
          <p:cNvPicPr>
            <a:picLocks noChangeAspect="1"/>
          </p:cNvPicPr>
          <p:nvPr/>
        </p:nvPicPr>
        <p:blipFill>
          <a:blip r:embed="rId2" cstate="print"/>
          <a:srcRect/>
          <a:stretch>
            <a:fillRect/>
          </a:stretch>
        </p:blipFill>
        <p:spPr bwMode="auto">
          <a:xfrm>
            <a:off x="3916363" y="1522413"/>
            <a:ext cx="6496050" cy="4567237"/>
          </a:xfrm>
          <a:prstGeom prst="rect">
            <a:avLst/>
          </a:prstGeom>
          <a:noFill/>
          <a:ln w="9525">
            <a:noFill/>
            <a:miter lim="800000"/>
            <a:headEnd/>
            <a:tailEnd/>
          </a:ln>
        </p:spPr>
      </p:pic>
      <p:pic>
        <p:nvPicPr>
          <p:cNvPr id="6" name="Picture 15"/>
          <p:cNvPicPr>
            <a:picLocks noChangeAspect="1"/>
          </p:cNvPicPr>
          <p:nvPr/>
        </p:nvPicPr>
        <p:blipFill>
          <a:blip r:embed="rId3" cstate="print"/>
          <a:srcRect/>
          <a:stretch>
            <a:fillRect/>
          </a:stretch>
        </p:blipFill>
        <p:spPr bwMode="auto">
          <a:xfrm>
            <a:off x="1770063" y="1827213"/>
            <a:ext cx="1841500" cy="3887787"/>
          </a:xfrm>
          <a:prstGeom prst="rect">
            <a:avLst/>
          </a:prstGeom>
          <a:noFill/>
          <a:ln w="9525">
            <a:noFill/>
            <a:miter lim="800000"/>
            <a:headEnd/>
            <a:tailEnd/>
          </a:ln>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itle 3"/>
          <p:cNvSpPr>
            <a:spLocks noGrp="1"/>
          </p:cNvSpPr>
          <p:nvPr>
            <p:ph type="title"/>
          </p:nvPr>
        </p:nvSpPr>
        <p:spPr/>
        <p:txBody>
          <a:bodyPr/>
          <a:lstStyle/>
          <a:p>
            <a:r>
              <a:rPr lang="en-US" smtClean="0"/>
              <a:t>Click to edit Master title style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5" name="Picture 13"/>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67475" y="393700"/>
            <a:ext cx="4568825" cy="6007100"/>
          </a:xfrm>
          <a:prstGeom prst="rect">
            <a:avLst/>
          </a:prstGeom>
          <a:noFill/>
          <a:ln w="9525">
            <a:noFill/>
            <a:miter lim="800000"/>
            <a:headEnd/>
            <a:tailEnd/>
          </a:ln>
        </p:spPr>
      </p:pic>
      <p:pic>
        <p:nvPicPr>
          <p:cNvPr id="6" name="Picture 15"/>
          <p:cNvPicPr>
            <a:picLocks noChangeAspect="1"/>
          </p:cNvPicPr>
          <p:nvPr/>
        </p:nvPicPr>
        <p:blipFill>
          <a:blip r:embed="rId3" cstate="print"/>
          <a:srcRect/>
          <a:stretch>
            <a:fillRect/>
          </a:stretch>
        </p:blipFill>
        <p:spPr bwMode="auto">
          <a:xfrm>
            <a:off x="3960813" y="1905000"/>
            <a:ext cx="1841500" cy="3887788"/>
          </a:xfrm>
          <a:prstGeom prst="rect">
            <a:avLst/>
          </a:prstGeom>
          <a:noFill/>
          <a:ln w="9525">
            <a:noFill/>
            <a:miter lim="800000"/>
            <a:headEnd/>
            <a:tailEnd/>
          </a:ln>
        </p:spPr>
      </p:pic>
      <p:sp>
        <p:nvSpPr>
          <p:cNvPr id="2" name="Title 1"/>
          <p:cNvSpPr>
            <a:spLocks noGrp="1"/>
          </p:cNvSpPr>
          <p:nvPr>
            <p:ph type="title"/>
          </p:nvPr>
        </p:nvSpPr>
        <p:spPr>
          <a:xfrm>
            <a:off x="531812" y="406400"/>
            <a:ext cx="5562601" cy="889000"/>
          </a:xfrm>
        </p:spPr>
        <p:txBody>
          <a:bodyPr/>
          <a:lstStyle>
            <a:lvl1pPr algn="l">
              <a:defRPr sz="3600" b="0"/>
            </a:lvl1pPr>
          </a:lstStyle>
          <a:p>
            <a:r>
              <a:rPr lang="en-US" smtClean="0"/>
              <a:t>Click to edit Master title style</a:t>
            </a:r>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sp>
        <p:nvSpPr>
          <p:cNvPr id="3" name="Rectangle 2"/>
          <p:cNvSpPr/>
          <p:nvPr/>
        </p:nvSpPr>
        <p:spPr bwMode="gray">
          <a:xfrm>
            <a:off x="0" y="0"/>
            <a:ext cx="193675"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4" name="Rectangle 3"/>
          <p:cNvSpPr/>
          <p:nvPr/>
        </p:nvSpPr>
        <p:spPr bwMode="gray">
          <a:xfrm>
            <a:off x="11995150" y="6350"/>
            <a:ext cx="193675"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5" name="Rectangle 4"/>
          <p:cNvSpPr/>
          <p:nvPr/>
        </p:nvSpPr>
        <p:spPr bwMode="gray">
          <a:xfrm>
            <a:off x="0" y="6400800"/>
            <a:ext cx="12188825"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6" name="Rectangle 5"/>
          <p:cNvSpPr/>
          <p:nvPr/>
        </p:nvSpPr>
        <p:spPr bwMode="gray">
          <a:xfrm>
            <a:off x="0" y="0"/>
            <a:ext cx="12188825"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pic>
        <p:nvPicPr>
          <p:cNvPr id="7" name="Picture 20"/>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black">
          <a:xfrm>
            <a:off x="3822700" y="2843213"/>
            <a:ext cx="4543425" cy="56991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Text Placeholder 12"/>
          <p:cNvSpPr>
            <a:spLocks noGrp="1"/>
          </p:cNvSpPr>
          <p:nvPr>
            <p:ph type="body" sz="quarter" idx="13"/>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p:nvPr>
        </p:nvSpPr>
        <p:spPr>
          <a:xfrm>
            <a:off x="3198812" y="1905000"/>
            <a:ext cx="8456613" cy="2209800"/>
          </a:xfrm>
        </p:spPr>
        <p:txBody>
          <a:bodyPr anchor="t"/>
          <a:lstStyle>
            <a:lvl1pPr marL="228600" indent="-228600" algn="l">
              <a:defRPr sz="4000" b="0"/>
            </a:lvl1pPr>
          </a:lstStyle>
          <a:p>
            <a:r>
              <a:rPr lang="en-US" smtClean="0"/>
              <a:t>Click to edit Master title style</a:t>
            </a:r>
            <a:endParaRPr dirty="0"/>
          </a:p>
        </p:txBody>
      </p:sp>
      <p:sp>
        <p:nvSpPr>
          <p:cNvPr id="4" name="Text Placeholder 3"/>
          <p:cNvSpPr>
            <a:spLocks noGrp="1"/>
          </p:cNvSpPr>
          <p:nvPr>
            <p:ph type="body" sz="half" idx="2"/>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198812" y="1905000"/>
            <a:ext cx="8456613" cy="2209800"/>
          </a:xfrm>
        </p:spPr>
        <p:txBody>
          <a:bodyPr anchor="t"/>
          <a:lstStyle>
            <a:lvl1pPr marL="228600" indent="-228600" algn="l">
              <a:defRPr sz="4000" b="0"/>
            </a:lvl1pPr>
          </a:lstStyle>
          <a:p>
            <a:r>
              <a:rPr lang="en-US" smtClean="0"/>
              <a:t>Click to edit Master title style</a:t>
            </a:r>
            <a:endParaRPr/>
          </a:p>
        </p:txBody>
      </p:sp>
      <p:sp>
        <p:nvSpPr>
          <p:cNvPr id="4" name="Text Placeholder 3"/>
          <p:cNvSpPr>
            <a:spLocks noGrp="1"/>
          </p:cNvSpPr>
          <p:nvPr>
            <p:ph type="body" sz="half" idx="2"/>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15"/>
          <p:cNvSpPr>
            <a:spLocks noGrp="1" noChangeAspect="1"/>
          </p:cNvSpPr>
          <p:nvPr>
            <p:ph type="pic" sz="quarter" idx="14"/>
          </p:nvPr>
        </p:nvSpPr>
        <p:spPr>
          <a:xfrm>
            <a:off x="531812" y="1905000"/>
            <a:ext cx="2194560" cy="3072384"/>
          </a:xfrm>
          <a:noFill/>
        </p:spPr>
        <p:txBody>
          <a:bodyPr tIns="91440" rtlCol="0">
            <a:noAutofit/>
          </a:bodyPr>
          <a:lstStyle>
            <a:lvl1pPr marL="0" indent="0" algn="ctr">
              <a:spcBef>
                <a:spcPts val="0"/>
              </a:spcBef>
              <a:buNone/>
              <a:defRPr sz="1800" baseline="0">
                <a:solidFill>
                  <a:schemeClr val="tx1"/>
                </a:solidFill>
              </a:defRPr>
            </a:lvl1pPr>
          </a:lstStyle>
          <a:p>
            <a:pPr lvl="0"/>
            <a:r>
              <a:rPr lang="en-US" noProof="0" dirty="0" smtClean="0"/>
              <a:t>Click icon to add picture</a:t>
            </a:r>
            <a:endParaRPr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0"/>
            <a:ext cx="12188825" cy="6858000"/>
            <a:chOff x="-287" y="0"/>
            <a:chExt cx="12189399" cy="6858000"/>
          </a:xfrm>
        </p:grpSpPr>
        <p:sp>
          <p:nvSpPr>
            <p:cNvPr id="8" name="Rectangle 7"/>
            <p:cNvSpPr/>
            <p:nvPr/>
          </p:nvSpPr>
          <p:spPr bwMode="gray">
            <a:xfrm>
              <a:off x="-287" y="0"/>
              <a:ext cx="193684"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11995428" y="6350"/>
              <a:ext cx="193684"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10" name="Rectangle 9"/>
            <p:cNvSpPr/>
            <p:nvPr/>
          </p:nvSpPr>
          <p:spPr bwMode="gray">
            <a:xfrm>
              <a:off x="-287" y="6400800"/>
              <a:ext cx="12189399"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11" name="Rectangle 10"/>
            <p:cNvSpPr/>
            <p:nvPr/>
          </p:nvSpPr>
          <p:spPr bwMode="gray">
            <a:xfrm>
              <a:off x="-287" y="0"/>
              <a:ext cx="12189399"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27" name="Title Placeholder 1"/>
          <p:cNvSpPr>
            <a:spLocks noGrp="1"/>
          </p:cNvSpPr>
          <p:nvPr>
            <p:ph type="title"/>
          </p:nvPr>
        </p:nvSpPr>
        <p:spPr bwMode="auto">
          <a:xfrm>
            <a:off x="531813" y="406400"/>
            <a:ext cx="11125200" cy="8890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531813" y="1524000"/>
            <a:ext cx="11125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09" r:id="rId3"/>
    <p:sldLayoutId id="2147483710" r:id="rId4"/>
    <p:sldLayoutId id="2147483711" r:id="rId5"/>
    <p:sldLayoutId id="2147483712" r:id="rId6"/>
    <p:sldLayoutId id="2147483713" r:id="rId7"/>
    <p:sldLayoutId id="2147483714" r:id="rId8"/>
    <p:sldLayoutId id="2147483715" r:id="rId9"/>
    <p:sldLayoutId id="2147483728" r:id="rId10"/>
    <p:sldLayoutId id="2147483729" r:id="rId11"/>
    <p:sldLayoutId id="2147483730" r:id="rId12"/>
    <p:sldLayoutId id="2147483731" r:id="rId13"/>
    <p:sldLayoutId id="2147483716" r:id="rId14"/>
    <p:sldLayoutId id="2147483732" r:id="rId15"/>
    <p:sldLayoutId id="2147483717" r:id="rId16"/>
    <p:sldLayoutId id="2147483718" r:id="rId17"/>
    <p:sldLayoutId id="2147483719" r:id="rId18"/>
    <p:sldLayoutId id="2147483720" r:id="rId19"/>
    <p:sldLayoutId id="2147483721" r:id="rId20"/>
    <p:sldLayoutId id="2147483733" r:id="rId21"/>
    <p:sldLayoutId id="2147483734" r:id="rId22"/>
    <p:sldLayoutId id="2147483735" r:id="rId23"/>
    <p:sldLayoutId id="2147483736" r:id="rId24"/>
    <p:sldLayoutId id="2147483739" r:id="rId25"/>
    <p:sldLayoutId id="2147483740" r:id="rId26"/>
    <p:sldLayoutId id="2147483741"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rtl="0" fontAlgn="base">
        <a:lnSpc>
          <a:spcPct val="80000"/>
        </a:lnSpc>
        <a:spcBef>
          <a:spcPct val="0"/>
        </a:spcBef>
        <a:spcAft>
          <a:spcPct val="0"/>
        </a:spcAft>
        <a:defRPr sz="3600" kern="1200">
          <a:solidFill>
            <a:schemeClr val="tx1"/>
          </a:solidFill>
          <a:latin typeface="+mj-lt"/>
          <a:ea typeface="+mj-ea"/>
          <a:cs typeface="+mj-cs"/>
        </a:defRPr>
      </a:lvl1pPr>
      <a:lvl2pPr algn="l" rtl="0" fontAlgn="base">
        <a:lnSpc>
          <a:spcPct val="80000"/>
        </a:lnSpc>
        <a:spcBef>
          <a:spcPct val="0"/>
        </a:spcBef>
        <a:spcAft>
          <a:spcPct val="0"/>
        </a:spcAft>
        <a:defRPr sz="3600">
          <a:solidFill>
            <a:schemeClr val="tx1"/>
          </a:solidFill>
          <a:latin typeface="Calibri" pitchFamily="34" charset="0"/>
        </a:defRPr>
      </a:lvl2pPr>
      <a:lvl3pPr algn="l" rtl="0" fontAlgn="base">
        <a:lnSpc>
          <a:spcPct val="80000"/>
        </a:lnSpc>
        <a:spcBef>
          <a:spcPct val="0"/>
        </a:spcBef>
        <a:spcAft>
          <a:spcPct val="0"/>
        </a:spcAft>
        <a:defRPr sz="3600">
          <a:solidFill>
            <a:schemeClr val="tx1"/>
          </a:solidFill>
          <a:latin typeface="Calibri" pitchFamily="34" charset="0"/>
        </a:defRPr>
      </a:lvl3pPr>
      <a:lvl4pPr algn="l" rtl="0" fontAlgn="base">
        <a:lnSpc>
          <a:spcPct val="80000"/>
        </a:lnSpc>
        <a:spcBef>
          <a:spcPct val="0"/>
        </a:spcBef>
        <a:spcAft>
          <a:spcPct val="0"/>
        </a:spcAft>
        <a:defRPr sz="3600">
          <a:solidFill>
            <a:schemeClr val="tx1"/>
          </a:solidFill>
          <a:latin typeface="Calibri" pitchFamily="34" charset="0"/>
        </a:defRPr>
      </a:lvl4pPr>
      <a:lvl5pPr algn="l" rtl="0" fontAlgn="base">
        <a:lnSpc>
          <a:spcPct val="80000"/>
        </a:lnSpc>
        <a:spcBef>
          <a:spcPct val="0"/>
        </a:spcBef>
        <a:spcAft>
          <a:spcPct val="0"/>
        </a:spcAft>
        <a:defRPr sz="3600">
          <a:solidFill>
            <a:schemeClr val="tx1"/>
          </a:solidFill>
          <a:latin typeface="Calibri" pitchFamily="34" charset="0"/>
        </a:defRPr>
      </a:lvl5pPr>
      <a:lvl6pPr marL="457200" algn="l" rtl="0" fontAlgn="base">
        <a:lnSpc>
          <a:spcPct val="80000"/>
        </a:lnSpc>
        <a:spcBef>
          <a:spcPct val="0"/>
        </a:spcBef>
        <a:spcAft>
          <a:spcPct val="0"/>
        </a:spcAft>
        <a:defRPr sz="3600">
          <a:solidFill>
            <a:schemeClr val="tx1"/>
          </a:solidFill>
          <a:latin typeface="Calibri" pitchFamily="34" charset="0"/>
        </a:defRPr>
      </a:lvl6pPr>
      <a:lvl7pPr marL="914400" algn="l" rtl="0" fontAlgn="base">
        <a:lnSpc>
          <a:spcPct val="80000"/>
        </a:lnSpc>
        <a:spcBef>
          <a:spcPct val="0"/>
        </a:spcBef>
        <a:spcAft>
          <a:spcPct val="0"/>
        </a:spcAft>
        <a:defRPr sz="3600">
          <a:solidFill>
            <a:schemeClr val="tx1"/>
          </a:solidFill>
          <a:latin typeface="Calibri" pitchFamily="34" charset="0"/>
        </a:defRPr>
      </a:lvl7pPr>
      <a:lvl8pPr marL="1371600" algn="l" rtl="0" fontAlgn="base">
        <a:lnSpc>
          <a:spcPct val="80000"/>
        </a:lnSpc>
        <a:spcBef>
          <a:spcPct val="0"/>
        </a:spcBef>
        <a:spcAft>
          <a:spcPct val="0"/>
        </a:spcAft>
        <a:defRPr sz="3600">
          <a:solidFill>
            <a:schemeClr val="tx1"/>
          </a:solidFill>
          <a:latin typeface="Calibri" pitchFamily="34" charset="0"/>
        </a:defRPr>
      </a:lvl8pPr>
      <a:lvl9pPr marL="1828800" algn="l" rtl="0" fontAlgn="base">
        <a:lnSpc>
          <a:spcPct val="80000"/>
        </a:lnSpc>
        <a:spcBef>
          <a:spcPct val="0"/>
        </a:spcBef>
        <a:spcAft>
          <a:spcPct val="0"/>
        </a:spcAft>
        <a:defRPr sz="3600">
          <a:solidFill>
            <a:schemeClr val="tx1"/>
          </a:solidFill>
          <a:latin typeface="Calibri" pitchFamily="34" charset="0"/>
        </a:defRPr>
      </a:lvl9pPr>
    </p:titleStyle>
    <p:bodyStyle>
      <a:lvl1pPr marL="228600" indent="-228600" algn="l" rtl="0" fontAlgn="base">
        <a:lnSpc>
          <a:spcPct val="90000"/>
        </a:lnSpc>
        <a:spcBef>
          <a:spcPts val="1200"/>
        </a:spcBef>
        <a:spcAft>
          <a:spcPct val="0"/>
        </a:spcAft>
        <a:buClr>
          <a:srgbClr val="9F9F9F"/>
        </a:buClr>
        <a:buFont typeface="Arial" charset="0"/>
        <a:buChar char="•"/>
        <a:defRPr sz="2800" kern="1200">
          <a:solidFill>
            <a:schemeClr val="tx1"/>
          </a:solidFill>
          <a:latin typeface="+mn-lt"/>
          <a:ea typeface="+mn-ea"/>
          <a:cs typeface="+mn-cs"/>
        </a:defRPr>
      </a:lvl1pPr>
      <a:lvl2pPr marL="501650" indent="-228600" algn="l" rtl="0" fontAlgn="base">
        <a:lnSpc>
          <a:spcPct val="90000"/>
        </a:lnSpc>
        <a:spcBef>
          <a:spcPts val="800"/>
        </a:spcBef>
        <a:spcAft>
          <a:spcPct val="0"/>
        </a:spcAft>
        <a:buClr>
          <a:srgbClr val="9F9F9F"/>
        </a:buClr>
        <a:buFont typeface="Arial" charset="0"/>
        <a:buChar char="–"/>
        <a:defRPr sz="2400" kern="1200">
          <a:solidFill>
            <a:schemeClr val="tx1"/>
          </a:solidFill>
          <a:latin typeface="+mn-lt"/>
          <a:ea typeface="+mn-ea"/>
          <a:cs typeface="+mn-cs"/>
        </a:defRPr>
      </a:lvl2pPr>
      <a:lvl3pPr marL="730250" indent="-182563" algn="l" rtl="0" fontAlgn="base">
        <a:lnSpc>
          <a:spcPct val="90000"/>
        </a:lnSpc>
        <a:spcBef>
          <a:spcPts val="600"/>
        </a:spcBef>
        <a:spcAft>
          <a:spcPct val="0"/>
        </a:spcAft>
        <a:buClr>
          <a:srgbClr val="9F9F9F"/>
        </a:buClr>
        <a:buFont typeface="Arial" charset="0"/>
        <a:buChar char="•"/>
        <a:defRPr sz="2000" kern="1200">
          <a:solidFill>
            <a:schemeClr val="tx1"/>
          </a:solidFill>
          <a:latin typeface="+mn-lt"/>
          <a:ea typeface="+mn-ea"/>
          <a:cs typeface="+mn-cs"/>
        </a:defRPr>
      </a:lvl3pPr>
      <a:lvl4pPr marL="958850" indent="-182563" algn="l" rtl="0" fontAlgn="base">
        <a:lnSpc>
          <a:spcPct val="90000"/>
        </a:lnSpc>
        <a:spcBef>
          <a:spcPts val="600"/>
        </a:spcBef>
        <a:spcAft>
          <a:spcPct val="0"/>
        </a:spcAft>
        <a:buClr>
          <a:srgbClr val="9F9F9F"/>
        </a:buClr>
        <a:buFont typeface="Arial" charset="0"/>
        <a:buChar char="–"/>
        <a:defRPr kern="1200">
          <a:solidFill>
            <a:schemeClr val="tx1"/>
          </a:solidFill>
          <a:latin typeface="+mn-lt"/>
          <a:ea typeface="+mn-ea"/>
          <a:cs typeface="+mn-cs"/>
        </a:defRPr>
      </a:lvl4pPr>
      <a:lvl5pPr marL="1187450" indent="-182563" algn="l" rtl="0" fontAlgn="base">
        <a:lnSpc>
          <a:spcPct val="90000"/>
        </a:lnSpc>
        <a:spcBef>
          <a:spcPts val="600"/>
        </a:spcBef>
        <a:spcAft>
          <a:spcPct val="0"/>
        </a:spcAft>
        <a:buClr>
          <a:srgbClr val="9F9F9F"/>
        </a:buClr>
        <a:buFont typeface="Arial"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5.gi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5.gi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docs.oracle.com/database/121/TGSQL/glossary.htm#GUID-800F2BE7-A383-4FF3-A9A6-FCE786AABA3B"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docs.oracle.com/database/121/TGSQL/glossary.htm#GUID-7FCF0F80-65B5-4F76-A521-91ABD109DA17"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5.gi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altLang="zh-CN" dirty="0"/>
              <a:t>Oracle </a:t>
            </a:r>
            <a:r>
              <a:rPr lang="en-US" dirty="0"/>
              <a:t>SQL Tuning &amp; Optimizer ( Part </a:t>
            </a:r>
            <a:r>
              <a:rPr lang="en-US" dirty="0" smtClean="0"/>
              <a:t>1) – SQL Base Knowledge</a:t>
            </a:r>
            <a:endParaRPr lang="en-US" sz="4400" dirty="0"/>
          </a:p>
        </p:txBody>
      </p:sp>
      <p:sp>
        <p:nvSpPr>
          <p:cNvPr id="10" name="Subtitle 9"/>
          <p:cNvSpPr>
            <a:spLocks noGrp="1"/>
          </p:cNvSpPr>
          <p:nvPr>
            <p:ph type="subTitle" idx="1"/>
          </p:nvPr>
        </p:nvSpPr>
        <p:spPr/>
        <p:txBody>
          <a:bodyPr>
            <a:noAutofit/>
          </a:bodyPr>
          <a:lstStyle/>
          <a:p>
            <a:pPr algn="r"/>
            <a:endParaRPr lang="en-US" dirty="0" smtClean="0"/>
          </a:p>
          <a:p>
            <a:pPr algn="r"/>
            <a:endParaRPr lang="en-US" dirty="0"/>
          </a:p>
          <a:p>
            <a:pPr algn="r"/>
            <a:r>
              <a:rPr lang="en-US" dirty="0" err="1" smtClean="0"/>
              <a:t>Zhaoping</a:t>
            </a:r>
            <a:r>
              <a:rPr lang="en-US" dirty="0" smtClean="0"/>
              <a:t> Lu</a:t>
            </a:r>
            <a:endParaRPr lang="en-US" dirty="0"/>
          </a:p>
          <a:p>
            <a:pPr algn="r"/>
            <a:r>
              <a:rPr lang="en-US" dirty="0" smtClean="0"/>
              <a:t>2016.09</a:t>
            </a:r>
            <a:endParaRPr lang="en-US" dirty="0"/>
          </a:p>
          <a:p>
            <a:endParaRPr lang="en-US" dirty="0"/>
          </a:p>
        </p:txBody>
      </p:sp>
      <p:sp>
        <p:nvSpPr>
          <p:cNvPr id="6" name="Slide Number Placeholder 5"/>
          <p:cNvSpPr>
            <a:spLocks noGrp="1"/>
          </p:cNvSpPr>
          <p:nvPr>
            <p:ph type="sldNum" sz="quarter" idx="12"/>
          </p:nvPr>
        </p:nvSpPr>
        <p:spPr/>
        <p:txBody>
          <a:bodyPr/>
          <a:lstStyle/>
          <a:p>
            <a:pPr>
              <a:defRPr/>
            </a:pPr>
            <a:fld id="{2B74FB99-7240-4208-BC0E-A6A0B639986D}" type="slidenum">
              <a:rPr lang="en-US" smtClean="0"/>
              <a:pPr>
                <a:defRPr/>
              </a:pPr>
              <a:t>1</a:t>
            </a:fld>
            <a:endParaRPr lang="en-US" dirty="0"/>
          </a:p>
        </p:txBody>
      </p:sp>
    </p:spTree>
    <p:extLst>
      <p:ext uri="{BB962C8B-B14F-4D97-AF65-F5344CB8AC3E}">
        <p14:creationId xmlns:p14="http://schemas.microsoft.com/office/powerpoint/2010/main" val="421352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 SGA</a:t>
            </a:r>
            <a:endParaRPr lang="en-US" dirty="0"/>
          </a:p>
        </p:txBody>
      </p:sp>
      <p:sp>
        <p:nvSpPr>
          <p:cNvPr id="3" name="Content Placeholder 2"/>
          <p:cNvSpPr>
            <a:spLocks noGrp="1"/>
          </p:cNvSpPr>
          <p:nvPr>
            <p:ph idx="1"/>
          </p:nvPr>
        </p:nvSpPr>
        <p:spPr>
          <a:xfrm>
            <a:off x="531151" y="1524001"/>
            <a:ext cx="5013001" cy="4419600"/>
          </a:xfrm>
        </p:spPr>
        <p:txBody>
          <a:bodyPr/>
          <a:lstStyle/>
          <a:p>
            <a:pPr marL="228600" lvl="1">
              <a:spcBef>
                <a:spcPts val="1200"/>
              </a:spcBef>
              <a:buFont typeface="Arial" charset="0"/>
              <a:buChar char="•"/>
            </a:pPr>
            <a:r>
              <a:rPr lang="en-US" sz="2800" dirty="0"/>
              <a:t>Shared</a:t>
            </a:r>
            <a:r>
              <a:rPr lang="en-US" dirty="0"/>
              <a:t> SQL </a:t>
            </a:r>
            <a:r>
              <a:rPr lang="en-US" dirty="0" smtClean="0"/>
              <a:t>Area</a:t>
            </a:r>
          </a:p>
          <a:p>
            <a:pPr marL="457200" lvl="2">
              <a:spcBef>
                <a:spcPts val="1200"/>
              </a:spcBef>
            </a:pPr>
            <a:r>
              <a:rPr lang="en-US" dirty="0" smtClean="0"/>
              <a:t>In </a:t>
            </a:r>
            <a:r>
              <a:rPr lang="en-US" dirty="0"/>
              <a:t>the </a:t>
            </a:r>
            <a:r>
              <a:rPr lang="en-US" dirty="0" smtClean="0"/>
              <a:t>Shared pool/Library Cache</a:t>
            </a:r>
          </a:p>
          <a:p>
            <a:pPr marL="457200" lvl="2">
              <a:spcBef>
                <a:spcPts val="1200"/>
              </a:spcBef>
            </a:pPr>
            <a:r>
              <a:rPr lang="en-US" dirty="0" smtClean="0"/>
              <a:t>Contains the </a:t>
            </a:r>
            <a:r>
              <a:rPr lang="en-US" dirty="0"/>
              <a:t>parse tree and </a:t>
            </a:r>
            <a:r>
              <a:rPr lang="en-US" b="1" dirty="0"/>
              <a:t>execution plan </a:t>
            </a:r>
            <a:r>
              <a:rPr lang="en-US" dirty="0"/>
              <a:t>for a SQL statement. </a:t>
            </a:r>
            <a:endParaRPr lang="en-US" dirty="0" smtClean="0"/>
          </a:p>
          <a:p>
            <a:pPr marL="457200" lvl="2">
              <a:spcBef>
                <a:spcPts val="1200"/>
              </a:spcBef>
            </a:pPr>
            <a:r>
              <a:rPr lang="en-US" dirty="0" smtClean="0"/>
              <a:t>Only </a:t>
            </a:r>
            <a:r>
              <a:rPr lang="en-US" dirty="0"/>
              <a:t>one shared SQL area exists for a unique statement. </a:t>
            </a:r>
          </a:p>
          <a:p>
            <a:endParaRPr lang="en-US" dirty="0"/>
          </a:p>
        </p:txBody>
      </p:sp>
      <p:sp>
        <p:nvSpPr>
          <p:cNvPr id="4" name="Footer Placeholder 3"/>
          <p:cNvSpPr>
            <a:spLocks noGrp="1"/>
          </p:cNvSpPr>
          <p:nvPr>
            <p:ph type="ftr" sz="quarter" idx="4294967295"/>
          </p:nvPr>
        </p:nvSpPr>
        <p:spPr>
          <a:xfrm>
            <a:off x="8777288" y="6556375"/>
            <a:ext cx="2498725" cy="182563"/>
          </a:xfrm>
          <a:prstGeom prst="rect">
            <a:avLst/>
          </a:prstGeom>
        </p:spPr>
        <p:txBody>
          <a:bodyPr/>
          <a:lstStyle/>
          <a:p>
            <a:pPr>
              <a:defRPr/>
            </a:pPr>
            <a:r>
              <a:rPr lang="en-US" dirty="0" smtClean="0"/>
              <a:t>'</a:t>
            </a:r>
            <a:endParaRPr lang="en-US" dirty="0"/>
          </a:p>
        </p:txBody>
      </p:sp>
      <p:sp>
        <p:nvSpPr>
          <p:cNvPr id="5" name="Slide Number Placeholder 4"/>
          <p:cNvSpPr>
            <a:spLocks noGrp="1"/>
          </p:cNvSpPr>
          <p:nvPr>
            <p:ph type="sldNum" sz="quarter" idx="4294967295"/>
          </p:nvPr>
        </p:nvSpPr>
        <p:spPr>
          <a:xfrm>
            <a:off x="11276012" y="6556375"/>
            <a:ext cx="563061" cy="182563"/>
          </a:xfrm>
          <a:prstGeom prst="rect">
            <a:avLst/>
          </a:prstGeom>
        </p:spPr>
        <p:txBody>
          <a:bodyPr/>
          <a:lstStyle/>
          <a:p>
            <a:pPr>
              <a:defRPr/>
            </a:pPr>
            <a:fld id="{B5B172F7-A98B-4584-9F49-5B258BD0A77A}" type="slidenum">
              <a:rPr lang="en-US" sz="1200" smtClean="0"/>
              <a:pPr>
                <a:defRPr/>
              </a:pPr>
              <a:t>10</a:t>
            </a:fld>
            <a:endParaRPr lang="en-US" dirty="0"/>
          </a:p>
        </p:txBody>
      </p:sp>
      <p:grpSp>
        <p:nvGrpSpPr>
          <p:cNvPr id="7" name="Group 6"/>
          <p:cNvGrpSpPr/>
          <p:nvPr/>
        </p:nvGrpSpPr>
        <p:grpSpPr>
          <a:xfrm>
            <a:off x="6190810" y="1645920"/>
            <a:ext cx="5172955" cy="3525255"/>
            <a:chOff x="7237702" y="3335003"/>
            <a:chExt cx="4419311" cy="2837199"/>
          </a:xfrm>
        </p:grpSpPr>
        <p:pic>
          <p:nvPicPr>
            <p:cNvPr id="6146" name="Picture 2" descr="https://docs.oracle.com/cd/E11882_01/server.112/e40540/img/cncpt22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7702" y="3335003"/>
              <a:ext cx="4419311" cy="28371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440328" y="3888606"/>
              <a:ext cx="2685449" cy="741146"/>
            </a:xfrm>
            <a:prstGeom prst="rect">
              <a:avLst/>
            </a:prstGeom>
            <a:noFill/>
            <a:ln w="28575">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282392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scription of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812" y="1707138"/>
            <a:ext cx="6014201" cy="37359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SQL Cursor - Shared Pool Check</a:t>
            </a:r>
            <a:endParaRPr lang="en-US" dirty="0"/>
          </a:p>
        </p:txBody>
      </p:sp>
      <p:sp>
        <p:nvSpPr>
          <p:cNvPr id="4" name="Footer Placeholder 3"/>
          <p:cNvSpPr>
            <a:spLocks noGrp="1"/>
          </p:cNvSpPr>
          <p:nvPr>
            <p:ph type="ftr" sz="quarter" idx="4294967295"/>
          </p:nvPr>
        </p:nvSpPr>
        <p:spPr>
          <a:xfrm>
            <a:off x="8777288" y="6556375"/>
            <a:ext cx="2498725" cy="182563"/>
          </a:xfrm>
          <a:prstGeom prst="rect">
            <a:avLst/>
          </a:prstGeom>
        </p:spPr>
        <p:txBody>
          <a:bodyPr/>
          <a:lstStyle/>
          <a:p>
            <a:pPr>
              <a:defRPr/>
            </a:pPr>
            <a:r>
              <a:rPr lang="en-US" dirty="0" smtClean="0"/>
              <a:t>'</a:t>
            </a:r>
            <a:endParaRPr 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sz="1200"/>
              <a:pPr>
                <a:defRPr/>
              </a:pPr>
              <a:t>11</a:t>
            </a:fld>
            <a:endParaRPr lang="en-US" sz="1200" dirty="0"/>
          </a:p>
        </p:txBody>
      </p:sp>
      <p:sp>
        <p:nvSpPr>
          <p:cNvPr id="8" name="Content Placeholder 7"/>
          <p:cNvSpPr>
            <a:spLocks noGrp="1"/>
          </p:cNvSpPr>
          <p:nvPr>
            <p:ph idx="1"/>
          </p:nvPr>
        </p:nvSpPr>
        <p:spPr>
          <a:xfrm>
            <a:off x="531151" y="1524001"/>
            <a:ext cx="6793674" cy="4419600"/>
          </a:xfrm>
        </p:spPr>
        <p:txBody>
          <a:bodyPr/>
          <a:lstStyle/>
          <a:p>
            <a:r>
              <a:rPr lang="en-US" sz="2000" dirty="0" smtClean="0"/>
              <a:t>The </a:t>
            </a:r>
            <a:r>
              <a:rPr lang="en-US" sz="2000" dirty="0"/>
              <a:t>database uses a hashing algorithm to generate a hash value for every SQL statement. </a:t>
            </a:r>
            <a:endParaRPr lang="en-US" sz="2000" dirty="0" smtClean="0"/>
          </a:p>
          <a:p>
            <a:pPr lvl="1"/>
            <a:r>
              <a:rPr lang="en-US" sz="1600" dirty="0" smtClean="0"/>
              <a:t>V$SQL.SQL_ID.</a:t>
            </a:r>
          </a:p>
          <a:p>
            <a:r>
              <a:rPr lang="en-US" sz="2000" dirty="0" smtClean="0"/>
              <a:t>If </a:t>
            </a:r>
            <a:r>
              <a:rPr lang="en-US" sz="2000" dirty="0"/>
              <a:t>SQL cursor exists in the library cache by </a:t>
            </a:r>
            <a:r>
              <a:rPr lang="en-US" sz="2000" dirty="0" smtClean="0"/>
              <a:t>hash value.</a:t>
            </a:r>
            <a:endParaRPr lang="en-US" sz="2000" dirty="0"/>
          </a:p>
          <a:p>
            <a:pPr lvl="1"/>
            <a:r>
              <a:rPr lang="en-US" sz="1800" dirty="0"/>
              <a:t>If no matching hash value exists -&gt; hard parse.</a:t>
            </a:r>
          </a:p>
          <a:p>
            <a:r>
              <a:rPr lang="en-US" sz="2000" dirty="0"/>
              <a:t>Even matched, could still </a:t>
            </a:r>
            <a:r>
              <a:rPr lang="en-US" sz="2000" dirty="0" smtClean="0"/>
              <a:t>cause </a:t>
            </a:r>
            <a:r>
              <a:rPr lang="en-US" sz="2000" dirty="0"/>
              <a:t>hard parse.</a:t>
            </a:r>
          </a:p>
          <a:p>
            <a:pPr lvl="1"/>
            <a:r>
              <a:rPr lang="en-US" sz="1800" dirty="0"/>
              <a:t>Underlying objects belongs to different </a:t>
            </a:r>
            <a:r>
              <a:rPr lang="en-US" sz="1800" dirty="0" smtClean="0"/>
              <a:t>schema</a:t>
            </a:r>
          </a:p>
          <a:p>
            <a:pPr lvl="1"/>
            <a:r>
              <a:rPr lang="en-US" sz="1800" dirty="0" smtClean="0"/>
              <a:t>The </a:t>
            </a:r>
            <a:r>
              <a:rPr lang="en-US" sz="1800" dirty="0"/>
              <a:t>session </a:t>
            </a:r>
            <a:r>
              <a:rPr lang="en-US" sz="1800" dirty="0" smtClean="0"/>
              <a:t>environment.</a:t>
            </a:r>
            <a:endParaRPr lang="en-US" sz="1800" dirty="0"/>
          </a:p>
          <a:p>
            <a:pPr lvl="1"/>
            <a:r>
              <a:rPr lang="en-US" altLang="zh-CN" sz="1800" dirty="0" smtClean="0"/>
              <a:t>Adaptive </a:t>
            </a:r>
            <a:r>
              <a:rPr lang="en-US" altLang="zh-CN" sz="1800" dirty="0"/>
              <a:t>Cursor Sharing</a:t>
            </a:r>
          </a:p>
          <a:p>
            <a:endParaRPr lang="en-US" dirty="0"/>
          </a:p>
        </p:txBody>
      </p:sp>
    </p:spTree>
    <p:extLst>
      <p:ext uri="{BB962C8B-B14F-4D97-AF65-F5344CB8AC3E}">
        <p14:creationId xmlns:p14="http://schemas.microsoft.com/office/powerpoint/2010/main" val="274258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Parse </a:t>
            </a:r>
            <a:r>
              <a:rPr lang="en-US" dirty="0"/>
              <a:t>&amp;</a:t>
            </a:r>
            <a:r>
              <a:rPr lang="en-US" dirty="0" smtClean="0"/>
              <a:t> Soft Parse</a:t>
            </a:r>
            <a:endParaRPr 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sz="1200" smtClean="0"/>
              <a:pPr>
                <a:defRPr/>
              </a:pPr>
              <a:t>12</a:t>
            </a:fld>
            <a:endParaRPr lang="en-US" sz="1200" dirty="0"/>
          </a:p>
        </p:txBody>
      </p:sp>
      <p:sp>
        <p:nvSpPr>
          <p:cNvPr id="6" name="Content Placeholder 5"/>
          <p:cNvSpPr>
            <a:spLocks noGrp="1"/>
          </p:cNvSpPr>
          <p:nvPr>
            <p:ph idx="1"/>
          </p:nvPr>
        </p:nvSpPr>
        <p:spPr/>
        <p:txBody>
          <a:bodyPr/>
          <a:lstStyle/>
          <a:p>
            <a:r>
              <a:rPr lang="en-US" sz="2400" dirty="0" smtClean="0"/>
              <a:t>Hard </a:t>
            </a:r>
            <a:r>
              <a:rPr lang="en-US" sz="2400" dirty="0"/>
              <a:t>parse</a:t>
            </a:r>
          </a:p>
          <a:p>
            <a:pPr lvl="1"/>
            <a:r>
              <a:rPr lang="en-US" sz="2000" dirty="0"/>
              <a:t>If Oracle Database cannot reuse existing code, then it must build a new executable version of the application code. This operation is known as a hard parse, or a library cache miss</a:t>
            </a:r>
            <a:r>
              <a:rPr lang="en-US" sz="2000" dirty="0" smtClean="0"/>
              <a:t>.</a:t>
            </a:r>
          </a:p>
          <a:p>
            <a:pPr lvl="1"/>
            <a:r>
              <a:rPr lang="en-US" sz="2000" b="1" dirty="0"/>
              <a:t>In Short: Build a new execution plan.</a:t>
            </a:r>
          </a:p>
          <a:p>
            <a:r>
              <a:rPr lang="en-US" sz="2400" dirty="0"/>
              <a:t>Soft parse</a:t>
            </a:r>
          </a:p>
          <a:p>
            <a:pPr lvl="1"/>
            <a:r>
              <a:rPr lang="en-US" sz="2000" dirty="0"/>
              <a:t>A soft parse is any parse that is not a hard parse. If the submitted statement is the same as a reusable SQL statement in the shared pool, then Oracle Database reuses the existing code. This reuse of code is also called a library cache hit.</a:t>
            </a:r>
          </a:p>
          <a:p>
            <a:pPr lvl="1"/>
            <a:r>
              <a:rPr lang="en-US" sz="2000" b="1" dirty="0" smtClean="0"/>
              <a:t>Skips </a:t>
            </a:r>
            <a:r>
              <a:rPr lang="en-US" sz="2000" b="1" dirty="0"/>
              <a:t>the optimization and row source generation steps, proceeding straight to execution</a:t>
            </a:r>
            <a:r>
              <a:rPr lang="en-US" sz="2000" b="1" dirty="0" smtClean="0"/>
              <a:t>.</a:t>
            </a:r>
          </a:p>
          <a:p>
            <a:pPr lvl="1"/>
            <a:r>
              <a:rPr lang="en-US" altLang="zh-CN" sz="2000" dirty="0"/>
              <a:t>Soft parses can vary in how much work they perform. For example, configuring the session shared SQL area can sometimes reduce the amount of latching in the soft parses, making them "softer</a:t>
            </a:r>
            <a:r>
              <a:rPr lang="en-US" altLang="zh-CN" sz="2000" dirty="0" smtClean="0"/>
              <a:t>.“</a:t>
            </a:r>
          </a:p>
          <a:p>
            <a:pPr lvl="1"/>
            <a:r>
              <a:rPr lang="en-US" altLang="zh-CN" sz="2000" b="1" dirty="0" smtClean="0"/>
              <a:t>In Short: Reuse the existing execution plan.</a:t>
            </a:r>
            <a:endParaRPr lang="en-US" altLang="zh-CN" sz="2000" b="1" dirty="0"/>
          </a:p>
          <a:p>
            <a:pPr lvl="1"/>
            <a:endParaRPr lang="en-US" sz="2000" dirty="0"/>
          </a:p>
          <a:p>
            <a:endParaRPr lang="en-US" sz="2400" dirty="0"/>
          </a:p>
        </p:txBody>
      </p:sp>
    </p:spTree>
    <p:extLst>
      <p:ext uri="{BB962C8B-B14F-4D97-AF65-F5344CB8AC3E}">
        <p14:creationId xmlns:p14="http://schemas.microsoft.com/office/powerpoint/2010/main" val="227864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Other cases could cause hard </a:t>
            </a:r>
            <a:r>
              <a:rPr lang="en-US" altLang="zh-CN" dirty="0" smtClean="0"/>
              <a:t>parse</a:t>
            </a:r>
            <a:endParaRPr lang="en-US" altLang="zh-CN" dirty="0"/>
          </a:p>
        </p:txBody>
      </p:sp>
      <p:sp>
        <p:nvSpPr>
          <p:cNvPr id="3" name="内容占位符 2"/>
          <p:cNvSpPr>
            <a:spLocks noGrp="1"/>
          </p:cNvSpPr>
          <p:nvPr>
            <p:ph idx="1"/>
          </p:nvPr>
        </p:nvSpPr>
        <p:spPr/>
        <p:txBody>
          <a:bodyPr/>
          <a:lstStyle/>
          <a:p>
            <a:r>
              <a:rPr lang="en-US" altLang="zh-CN" sz="2400" dirty="0" smtClean="0"/>
              <a:t>Underlying </a:t>
            </a:r>
            <a:r>
              <a:rPr lang="en-US" altLang="zh-CN" sz="2400" dirty="0"/>
              <a:t>objects belongs to different </a:t>
            </a:r>
            <a:r>
              <a:rPr lang="en-US" altLang="zh-CN" sz="2400" dirty="0" smtClean="0"/>
              <a:t>schema</a:t>
            </a:r>
          </a:p>
          <a:p>
            <a:pPr marL="501650" lvl="2" indent="0">
              <a:buNone/>
            </a:pPr>
            <a:r>
              <a:rPr lang="en-US" altLang="zh-CN" sz="1600" dirty="0"/>
              <a:t>A.table_name1 and B.table_name1</a:t>
            </a:r>
          </a:p>
          <a:p>
            <a:pPr marL="501650" lvl="2" indent="0">
              <a:buNone/>
            </a:pPr>
            <a:r>
              <a:rPr lang="en-US" altLang="zh-CN" sz="1600" dirty="0"/>
              <a:t>In </a:t>
            </a:r>
            <a:r>
              <a:rPr lang="en-US" altLang="zh-CN" sz="1600" dirty="0" smtClean="0"/>
              <a:t>Schema A</a:t>
            </a:r>
            <a:r>
              <a:rPr lang="en-US" altLang="zh-CN" sz="1600" dirty="0"/>
              <a:t>: select * from table_name1;</a:t>
            </a:r>
          </a:p>
          <a:p>
            <a:pPr marL="501650" lvl="2" indent="0">
              <a:buNone/>
            </a:pPr>
            <a:r>
              <a:rPr lang="en-US" altLang="zh-CN" sz="1600" dirty="0"/>
              <a:t>In </a:t>
            </a:r>
            <a:r>
              <a:rPr lang="en-US" altLang="zh-CN" sz="1600" dirty="0" smtClean="0"/>
              <a:t>Schema B</a:t>
            </a:r>
            <a:r>
              <a:rPr lang="en-US" altLang="zh-CN" sz="1600" dirty="0"/>
              <a:t>: select * from table_name1;</a:t>
            </a:r>
          </a:p>
          <a:p>
            <a:r>
              <a:rPr lang="en-US" altLang="zh-CN" sz="2400" dirty="0" smtClean="0"/>
              <a:t>The </a:t>
            </a:r>
            <a:r>
              <a:rPr lang="en-US" altLang="zh-CN" sz="2400" dirty="0"/>
              <a:t>session environment</a:t>
            </a:r>
            <a:r>
              <a:rPr lang="en-US" altLang="zh-CN" sz="2400" dirty="0" smtClean="0"/>
              <a:t>.</a:t>
            </a:r>
          </a:p>
          <a:p>
            <a:pPr marL="501650" lvl="2" indent="0">
              <a:buNone/>
            </a:pPr>
            <a:r>
              <a:rPr lang="en-US" altLang="zh-CN" sz="1600" dirty="0"/>
              <a:t>alter session set </a:t>
            </a:r>
            <a:r>
              <a:rPr lang="en-US" altLang="zh-CN" sz="1600" dirty="0" err="1" smtClean="0"/>
              <a:t>optimizer_index_cost_adj</a:t>
            </a:r>
            <a:r>
              <a:rPr lang="en-US" altLang="zh-CN" sz="1600" dirty="0" smtClean="0"/>
              <a:t>=…;</a:t>
            </a:r>
          </a:p>
          <a:p>
            <a:pPr marL="501650" lvl="2" indent="0">
              <a:buNone/>
            </a:pPr>
            <a:endParaRPr lang="en-US" altLang="zh-CN" sz="1600" dirty="0" smtClean="0"/>
          </a:p>
        </p:txBody>
      </p:sp>
      <p:sp>
        <p:nvSpPr>
          <p:cNvPr id="5" name="灯片编号占位符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sz="1200" smtClean="0"/>
              <a:pPr>
                <a:defRPr/>
              </a:pPr>
              <a:t>13</a:t>
            </a:fld>
            <a:endParaRPr lang="en-US" dirty="0"/>
          </a:p>
        </p:txBody>
      </p:sp>
    </p:spTree>
    <p:extLst>
      <p:ext uri="{BB962C8B-B14F-4D97-AF65-F5344CB8AC3E}">
        <p14:creationId xmlns:p14="http://schemas.microsoft.com/office/powerpoint/2010/main" val="104741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How to identify hard parse SQL in AWR report</a:t>
            </a:r>
            <a:endParaRPr lang="zh-CN" altLang="en-US" dirty="0"/>
          </a:p>
        </p:txBody>
      </p:sp>
      <p:sp>
        <p:nvSpPr>
          <p:cNvPr id="3" name="Content Placeholder 2"/>
          <p:cNvSpPr>
            <a:spLocks noGrp="1"/>
          </p:cNvSpPr>
          <p:nvPr>
            <p:ph idx="1"/>
          </p:nvPr>
        </p:nvSpPr>
        <p:spPr/>
        <p:txBody>
          <a:bodyPr/>
          <a:lstStyle/>
          <a:p>
            <a:r>
              <a:rPr lang="en-US" altLang="zh-CN" sz="2400" dirty="0" smtClean="0"/>
              <a:t>Load Profile Section</a:t>
            </a:r>
          </a:p>
          <a:p>
            <a:pPr lvl="1"/>
            <a:r>
              <a:rPr lang="en-US" altLang="zh-CN" sz="2000" dirty="0" smtClean="0"/>
              <a:t>Hard Parses (SQL)</a:t>
            </a:r>
          </a:p>
          <a:p>
            <a:r>
              <a:rPr lang="en-US" altLang="zh-CN" sz="2400" dirty="0" smtClean="0"/>
              <a:t>Top Events Section</a:t>
            </a:r>
          </a:p>
          <a:p>
            <a:pPr lvl="1"/>
            <a:r>
              <a:rPr lang="en-US" altLang="zh-CN" sz="2000" dirty="0"/>
              <a:t>latch: shared </a:t>
            </a:r>
            <a:r>
              <a:rPr lang="en-US" altLang="zh-CN" sz="2000" dirty="0" smtClean="0"/>
              <a:t>pool</a:t>
            </a:r>
          </a:p>
          <a:p>
            <a:pPr lvl="1"/>
            <a:r>
              <a:rPr lang="en-US" altLang="zh-CN" sz="2000" dirty="0"/>
              <a:t>library cache: </a:t>
            </a:r>
            <a:r>
              <a:rPr lang="en-US" altLang="zh-CN" sz="2000" dirty="0" err="1"/>
              <a:t>mutex</a:t>
            </a:r>
            <a:r>
              <a:rPr lang="en-US" altLang="zh-CN" sz="2000" dirty="0"/>
              <a:t> </a:t>
            </a:r>
            <a:r>
              <a:rPr lang="en-US" altLang="zh-CN" sz="2000" dirty="0" smtClean="0"/>
              <a:t>X</a:t>
            </a:r>
          </a:p>
          <a:p>
            <a:r>
              <a:rPr lang="en-US" altLang="zh-CN" sz="2400" dirty="0" smtClean="0"/>
              <a:t>Top SQL Section</a:t>
            </a:r>
          </a:p>
          <a:p>
            <a:pPr lvl="1"/>
            <a:r>
              <a:rPr lang="en-US" altLang="zh-CN" sz="2000" dirty="0" smtClean="0"/>
              <a:t>AWR usually will not be able to capture </a:t>
            </a:r>
          </a:p>
          <a:p>
            <a:pPr marL="273050" lvl="1" indent="0">
              <a:buNone/>
            </a:pPr>
            <a:r>
              <a:rPr lang="en-US" altLang="zh-CN" sz="2000" dirty="0" smtClean="0"/>
              <a:t>the hard parse </a:t>
            </a:r>
            <a:r>
              <a:rPr lang="en-US" altLang="zh-CN" sz="2000" dirty="0"/>
              <a:t>SQL unless </a:t>
            </a:r>
            <a:r>
              <a:rPr lang="en-US" altLang="zh-CN" sz="2000" dirty="0" err="1" smtClean="0"/>
              <a:t>cursor_sharing</a:t>
            </a:r>
            <a:r>
              <a:rPr lang="en-US" altLang="zh-CN" sz="2000" dirty="0" smtClean="0"/>
              <a:t>&lt;&gt;EXACT</a:t>
            </a:r>
          </a:p>
          <a:p>
            <a:pPr marL="273050" lvl="1" indent="0">
              <a:buNone/>
            </a:pPr>
            <a:endParaRPr lang="en-US" altLang="zh-CN" sz="2000" dirty="0"/>
          </a:p>
          <a:p>
            <a:pPr marL="273050" lvl="1" indent="0">
              <a:buNone/>
            </a:pPr>
            <a:r>
              <a:rPr lang="en-US" altLang="zh-CN" sz="1800" dirty="0" smtClean="0"/>
              <a:t>A workaround:</a:t>
            </a:r>
          </a:p>
          <a:p>
            <a:pPr marL="547687" lvl="2" indent="0">
              <a:buNone/>
            </a:pPr>
            <a:r>
              <a:rPr lang="en-US" altLang="zh-CN" sz="1800" dirty="0" smtClean="0"/>
              <a:t>	select </a:t>
            </a:r>
            <a:r>
              <a:rPr lang="en-US" altLang="zh-CN" sz="1800" dirty="0" err="1"/>
              <a:t>FORCE_MATCHING_SIGNATURE,count</a:t>
            </a:r>
            <a:r>
              <a:rPr lang="en-US" altLang="zh-CN" sz="1800" dirty="0"/>
              <a:t>(*),max(</a:t>
            </a:r>
            <a:r>
              <a:rPr lang="en-US" altLang="zh-CN" sz="1800" dirty="0" err="1"/>
              <a:t>sql_id</a:t>
            </a:r>
            <a:r>
              <a:rPr lang="en-US" altLang="zh-CN" sz="1800" dirty="0"/>
              <a:t>),min(</a:t>
            </a:r>
            <a:r>
              <a:rPr lang="en-US" altLang="zh-CN" sz="1800" dirty="0" err="1"/>
              <a:t>sql_id</a:t>
            </a:r>
            <a:r>
              <a:rPr lang="en-US" altLang="zh-CN" sz="1800" dirty="0"/>
              <a:t>) from </a:t>
            </a:r>
            <a:r>
              <a:rPr lang="en-US" altLang="zh-CN" sz="1800" dirty="0" err="1"/>
              <a:t>v$sql</a:t>
            </a:r>
            <a:r>
              <a:rPr lang="en-US" altLang="zh-CN" sz="1800" dirty="0"/>
              <a:t> group by </a:t>
            </a:r>
            <a:r>
              <a:rPr lang="en-US" altLang="zh-CN" sz="1800" dirty="0" smtClean="0"/>
              <a:t>FORCE_MATCHING_SIGNATURE </a:t>
            </a:r>
            <a:r>
              <a:rPr lang="en-US" altLang="zh-CN" sz="1800" dirty="0"/>
              <a:t>order by 2 </a:t>
            </a:r>
            <a:r>
              <a:rPr lang="en-US" altLang="zh-CN" sz="1800" dirty="0" err="1"/>
              <a:t>desc</a:t>
            </a:r>
            <a:r>
              <a:rPr lang="en-US" altLang="zh-CN" sz="1800" dirty="0"/>
              <a:t> fetch first 10 rows only;</a:t>
            </a:r>
            <a:endParaRPr lang="zh-CN" altLang="en-US" sz="1800"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14</a:t>
            </a:fld>
            <a:endParaRPr lang="zh-CN" altLang="en-US" sz="1200" dirty="0"/>
          </a:p>
        </p:txBody>
      </p:sp>
      <p:pic>
        <p:nvPicPr>
          <p:cNvPr id="6" name="Picture 5"/>
          <p:cNvPicPr>
            <a:picLocks noChangeAspect="1"/>
          </p:cNvPicPr>
          <p:nvPr/>
        </p:nvPicPr>
        <p:blipFill>
          <a:blip r:embed="rId3"/>
          <a:stretch>
            <a:fillRect/>
          </a:stretch>
        </p:blipFill>
        <p:spPr>
          <a:xfrm>
            <a:off x="6847607" y="1389247"/>
            <a:ext cx="3859362" cy="3912686"/>
          </a:xfrm>
          <a:prstGeom prst="rect">
            <a:avLst/>
          </a:prstGeom>
        </p:spPr>
      </p:pic>
    </p:spTree>
    <p:extLst>
      <p:ext uri="{BB962C8B-B14F-4D97-AF65-F5344CB8AC3E}">
        <p14:creationId xmlns:p14="http://schemas.microsoft.com/office/powerpoint/2010/main" val="114400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Overview of SQL Processing</a:t>
            </a:r>
            <a:endParaRPr lang="en-US" dirty="0"/>
          </a:p>
        </p:txBody>
      </p:sp>
      <p:sp>
        <p:nvSpPr>
          <p:cNvPr id="3" name="Content Placeholder 2"/>
          <p:cNvSpPr>
            <a:spLocks noGrp="1"/>
          </p:cNvSpPr>
          <p:nvPr>
            <p:ph idx="1"/>
          </p:nvPr>
        </p:nvSpPr>
        <p:spPr/>
        <p:txBody>
          <a:bodyPr/>
          <a:lstStyle/>
          <a:p>
            <a:r>
              <a:rPr lang="en-US" b="1" dirty="0" smtClean="0"/>
              <a:t>Parsing</a:t>
            </a:r>
          </a:p>
          <a:p>
            <a:r>
              <a:rPr lang="en-US" b="1" dirty="0" smtClean="0"/>
              <a:t>Optimization</a:t>
            </a:r>
          </a:p>
          <a:p>
            <a:pPr lvl="1"/>
            <a:r>
              <a:rPr lang="en-US" b="1" dirty="0" smtClean="0">
                <a:solidFill>
                  <a:srgbClr val="FF0000"/>
                </a:solidFill>
              </a:rPr>
              <a:t>Query Transformation</a:t>
            </a:r>
          </a:p>
          <a:p>
            <a:pPr lvl="1"/>
            <a:r>
              <a:rPr lang="en-US" b="1" dirty="0" smtClean="0"/>
              <a:t>Estimation</a:t>
            </a:r>
          </a:p>
          <a:p>
            <a:pPr lvl="1"/>
            <a:r>
              <a:rPr lang="en-US" b="1" dirty="0" smtClean="0"/>
              <a:t>Generating Execution Plan</a:t>
            </a:r>
          </a:p>
          <a:p>
            <a:r>
              <a:rPr lang="en-US" dirty="0" smtClean="0"/>
              <a:t>Execution</a:t>
            </a:r>
          </a:p>
          <a:p>
            <a:endParaRPr lang="en-US" sz="3200"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sz="1200" smtClean="0"/>
              <a:pPr>
                <a:defRPr/>
              </a:pPr>
              <a:t>15</a:t>
            </a:fld>
            <a:endParaRPr lang="en-US" sz="1200" dirty="0"/>
          </a:p>
        </p:txBody>
      </p:sp>
      <p:pic>
        <p:nvPicPr>
          <p:cNvPr id="6"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120789" y="530626"/>
            <a:ext cx="3345724" cy="5523415"/>
          </a:xfrm>
          <a:prstGeom prst="rect">
            <a:avLst/>
          </a:prstGeom>
          <a:noFill/>
          <a:ln w="9525">
            <a:noFill/>
            <a:miter lim="800000"/>
            <a:headEnd/>
            <a:tailEnd/>
          </a:ln>
        </p:spPr>
      </p:pic>
    </p:spTree>
    <p:extLst>
      <p:ext uri="{BB962C8B-B14F-4D97-AF65-F5344CB8AC3E}">
        <p14:creationId xmlns:p14="http://schemas.microsoft.com/office/powerpoint/2010/main" val="99289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Optimizer Components – Query Transformer</a:t>
            </a:r>
            <a:endParaRPr lang="zh-CN" altLang="en-US" dirty="0"/>
          </a:p>
        </p:txBody>
      </p:sp>
      <p:sp>
        <p:nvSpPr>
          <p:cNvPr id="3" name="Content Placeholder 2"/>
          <p:cNvSpPr>
            <a:spLocks noGrp="1"/>
          </p:cNvSpPr>
          <p:nvPr>
            <p:ph idx="1"/>
          </p:nvPr>
        </p:nvSpPr>
        <p:spPr/>
        <p:txBody>
          <a:bodyPr/>
          <a:lstStyle/>
          <a:p>
            <a:r>
              <a:rPr lang="en-US" altLang="zh-CN" dirty="0" smtClean="0"/>
              <a:t>Rewrite the original SQL statement into a semantically equivalent SQL statement with a lower cost</a:t>
            </a:r>
          </a:p>
          <a:p>
            <a:pPr lvl="1"/>
            <a:r>
              <a:rPr lang="en-US" altLang="zh-CN" b="1" dirty="0" smtClean="0">
                <a:solidFill>
                  <a:schemeClr val="accent1"/>
                </a:solidFill>
              </a:rPr>
              <a:t>View Merging</a:t>
            </a:r>
          </a:p>
          <a:p>
            <a:pPr lvl="2"/>
            <a:r>
              <a:rPr lang="en-US" altLang="zh-CN" dirty="0" smtClean="0"/>
              <a:t>Tip: </a:t>
            </a:r>
            <a:r>
              <a:rPr lang="en-US" altLang="zh-CN" dirty="0"/>
              <a:t>Optimizer can do View Merging for you</a:t>
            </a:r>
          </a:p>
          <a:p>
            <a:pPr lvl="1"/>
            <a:r>
              <a:rPr lang="en-US" altLang="zh-CN" dirty="0" err="1"/>
              <a:t>Subquery</a:t>
            </a:r>
            <a:r>
              <a:rPr lang="en-US" altLang="zh-CN" dirty="0"/>
              <a:t> </a:t>
            </a:r>
            <a:r>
              <a:rPr lang="en-US" altLang="zh-CN" dirty="0" err="1"/>
              <a:t>Unnesting</a:t>
            </a:r>
            <a:endParaRPr lang="en-US" altLang="zh-CN" dirty="0"/>
          </a:p>
          <a:p>
            <a:pPr lvl="1"/>
            <a:r>
              <a:rPr lang="en-US" altLang="zh-CN" dirty="0" smtClean="0"/>
              <a:t>Query Rewrite with </a:t>
            </a:r>
            <a:r>
              <a:rPr lang="en-US" altLang="zh-CN" dirty="0" err="1" smtClean="0"/>
              <a:t>Materizlized</a:t>
            </a:r>
            <a:r>
              <a:rPr lang="en-US" altLang="zh-CN" dirty="0" smtClean="0"/>
              <a:t> Views</a:t>
            </a:r>
          </a:p>
          <a:p>
            <a:pPr lvl="1"/>
            <a:r>
              <a:rPr lang="en-US" altLang="zh-CN" dirty="0" smtClean="0"/>
              <a:t>Star Transformation</a:t>
            </a:r>
          </a:p>
          <a:p>
            <a:pPr lvl="1"/>
            <a:r>
              <a:rPr lang="en-US" altLang="zh-CN" dirty="0" smtClean="0"/>
              <a:t>In-Memory Aggregation</a:t>
            </a:r>
          </a:p>
          <a:p>
            <a:pPr lvl="1"/>
            <a:r>
              <a:rPr lang="en-US" altLang="zh-CN" dirty="0" smtClean="0"/>
              <a:t>…</a:t>
            </a:r>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16</a:t>
            </a:fld>
            <a:endParaRPr lang="zh-CN" altLang="en-US" sz="1200" dirty="0"/>
          </a:p>
        </p:txBody>
      </p:sp>
      <p:pic>
        <p:nvPicPr>
          <p:cNvPr id="6" name="Picture 2" descr="http://docs.oracle.com/database/121/TGSQL/img/GUID-22630970-B584-41C9-B104-200CEA2F4707-defaul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713" y="2486528"/>
            <a:ext cx="4305300" cy="337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54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Query Transformer - View </a:t>
            </a:r>
            <a:r>
              <a:rPr lang="en-US" altLang="zh-CN" dirty="0" smtClean="0"/>
              <a:t>Merging - Case 1</a:t>
            </a:r>
            <a:endParaRPr lang="zh-CN" altLang="en-US" dirty="0"/>
          </a:p>
        </p:txBody>
      </p:sp>
      <p:sp>
        <p:nvSpPr>
          <p:cNvPr id="3" name="Content Placeholder 2"/>
          <p:cNvSpPr>
            <a:spLocks noGrp="1"/>
          </p:cNvSpPr>
          <p:nvPr>
            <p:ph idx="1"/>
          </p:nvPr>
        </p:nvSpPr>
        <p:spPr/>
        <p:txBody>
          <a:bodyPr/>
          <a:lstStyle/>
          <a:p>
            <a:r>
              <a:rPr lang="en-US" altLang="zh-CN" dirty="0" smtClean="0"/>
              <a:t>Original </a:t>
            </a:r>
            <a:r>
              <a:rPr lang="en-US" altLang="zh-CN" dirty="0"/>
              <a:t>SQL statement</a:t>
            </a:r>
            <a:r>
              <a:rPr lang="en-US" altLang="zh-CN" dirty="0" smtClean="0"/>
              <a:t>:</a:t>
            </a:r>
          </a:p>
          <a:p>
            <a:pPr marL="273050" lvl="1" indent="0">
              <a:buNone/>
            </a:pPr>
            <a:endParaRPr lang="en-US" altLang="zh-CN" dirty="0" smtClean="0"/>
          </a:p>
          <a:p>
            <a:pPr marL="273050" lvl="1" indent="0">
              <a:buNone/>
            </a:pPr>
            <a:endParaRPr lang="en-US" altLang="zh-CN" dirty="0"/>
          </a:p>
          <a:p>
            <a:pPr lvl="1"/>
            <a:endParaRPr lang="en-US" altLang="zh-CN" dirty="0" smtClean="0"/>
          </a:p>
          <a:p>
            <a:pPr lvl="1"/>
            <a:endParaRPr lang="en-US" altLang="zh-CN" dirty="0" smtClean="0"/>
          </a:p>
          <a:p>
            <a:r>
              <a:rPr lang="en-US" altLang="zh-CN" dirty="0" smtClean="0"/>
              <a:t>Transformed </a:t>
            </a:r>
            <a:r>
              <a:rPr lang="en-US" altLang="zh-CN" dirty="0"/>
              <a:t>by Optimizer:</a:t>
            </a:r>
            <a:endParaRPr lang="zh-CN" altLang="en-US" dirty="0"/>
          </a:p>
          <a:p>
            <a:pPr lvl="1"/>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17</a:t>
            </a:fld>
            <a:endParaRPr lang="zh-CN" altLang="en-US" sz="1200" dirty="0"/>
          </a:p>
        </p:txBody>
      </p:sp>
      <p:graphicFrame>
        <p:nvGraphicFramePr>
          <p:cNvPr id="6" name="Table 5"/>
          <p:cNvGraphicFramePr>
            <a:graphicFrameLocks noGrp="1"/>
          </p:cNvGraphicFramePr>
          <p:nvPr>
            <p:extLst>
              <p:ext uri="{D42A27DB-BD31-4B8C-83A1-F6EECF244321}">
                <p14:modId xmlns:p14="http://schemas.microsoft.com/office/powerpoint/2010/main" val="2574152972"/>
              </p:ext>
            </p:extLst>
          </p:nvPr>
        </p:nvGraphicFramePr>
        <p:xfrm>
          <a:off x="1190934" y="2067033"/>
          <a:ext cx="7586354" cy="1188720"/>
        </p:xfrm>
        <a:graphic>
          <a:graphicData uri="http://schemas.openxmlformats.org/drawingml/2006/table">
            <a:tbl>
              <a:tblPr firstRow="1" bandRow="1">
                <a:tableStyleId>{5FD0F851-EC5A-4D38-B0AD-8093EC10F338}</a:tableStyleId>
              </a:tblPr>
              <a:tblGrid>
                <a:gridCol w="7586354"/>
              </a:tblGrid>
              <a:tr h="370840">
                <a:tc>
                  <a:txBody>
                    <a:bodyPr/>
                    <a:lstStyle/>
                    <a:p>
                      <a:pPr algn="l"/>
                      <a:r>
                        <a:rPr lang="en-US" altLang="zh-CN" sz="1800" b="0" dirty="0" smtClean="0"/>
                        <a:t>SELECT …</a:t>
                      </a:r>
                    </a:p>
                    <a:p>
                      <a:pPr algn="l"/>
                      <a:r>
                        <a:rPr lang="en-US" altLang="zh-CN" sz="1800" b="0" dirty="0" smtClean="0"/>
                        <a:t>FROM   employees e,</a:t>
                      </a:r>
                    </a:p>
                    <a:p>
                      <a:pPr algn="l"/>
                      <a:r>
                        <a:rPr lang="en-US" altLang="zh-CN" sz="1800" b="0" dirty="0" smtClean="0"/>
                        <a:t>      </a:t>
                      </a:r>
                      <a:r>
                        <a:rPr lang="en-US" altLang="zh-CN" sz="1800" b="0" dirty="0" smtClean="0">
                          <a:solidFill>
                            <a:schemeClr val="accent1"/>
                          </a:solidFill>
                        </a:rPr>
                        <a:t>( SELECT …    FROM   departments d, locations l  WHERE  </a:t>
                      </a:r>
                      <a:r>
                        <a:rPr lang="en-US" altLang="zh-CN" sz="1800" b="0" dirty="0" err="1" smtClean="0">
                          <a:solidFill>
                            <a:schemeClr val="accent1"/>
                          </a:solidFill>
                        </a:rPr>
                        <a:t>d.xxx</a:t>
                      </a:r>
                      <a:r>
                        <a:rPr lang="en-US" altLang="zh-CN" sz="1800" b="0" dirty="0" smtClean="0">
                          <a:solidFill>
                            <a:schemeClr val="accent1"/>
                          </a:solidFill>
                        </a:rPr>
                        <a:t> = </a:t>
                      </a:r>
                      <a:r>
                        <a:rPr lang="en-US" altLang="zh-CN" sz="1800" b="0" dirty="0" err="1" smtClean="0">
                          <a:solidFill>
                            <a:schemeClr val="accent1"/>
                          </a:solidFill>
                        </a:rPr>
                        <a:t>l.xxx</a:t>
                      </a:r>
                      <a:r>
                        <a:rPr lang="en-US" altLang="zh-CN" sz="1800" b="0" dirty="0" smtClean="0">
                          <a:solidFill>
                            <a:schemeClr val="accent1"/>
                          </a:solidFill>
                        </a:rPr>
                        <a:t> )</a:t>
                      </a:r>
                      <a:r>
                        <a:rPr lang="en-US" altLang="zh-CN" sz="1800" b="0" baseline="0" dirty="0" smtClean="0"/>
                        <a:t> v</a:t>
                      </a:r>
                      <a:endParaRPr lang="en-US" altLang="zh-CN" sz="1800" b="0" dirty="0" smtClean="0"/>
                    </a:p>
                    <a:p>
                      <a:pPr algn="l"/>
                      <a:r>
                        <a:rPr lang="en-US" altLang="zh-CN" sz="1800" b="0" dirty="0" smtClean="0"/>
                        <a:t>WHERE </a:t>
                      </a:r>
                      <a:r>
                        <a:rPr lang="en-US" altLang="zh-CN" sz="1800" b="0" dirty="0" err="1" smtClean="0"/>
                        <a:t>e.yyy</a:t>
                      </a:r>
                      <a:r>
                        <a:rPr lang="en-US" altLang="zh-CN" sz="1800" b="0" baseline="0" dirty="0" smtClean="0"/>
                        <a:t> = </a:t>
                      </a:r>
                      <a:r>
                        <a:rPr lang="en-US" altLang="zh-CN" sz="1800" b="0" baseline="0" dirty="0" err="1" smtClean="0"/>
                        <a:t>v.yyy</a:t>
                      </a:r>
                      <a:r>
                        <a:rPr lang="en-US" altLang="zh-CN" sz="1800" b="0" baseline="0" dirty="0" smtClean="0"/>
                        <a:t> and …</a:t>
                      </a:r>
                      <a:r>
                        <a:rPr lang="en-US" altLang="zh-CN" sz="1800" b="0" dirty="0" smtClean="0"/>
                        <a:t>;</a:t>
                      </a:r>
                      <a:endParaRPr lang="zh-CN" altLang="en-US" sz="1800" b="0" dirty="0" smtClean="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75080322"/>
              </p:ext>
            </p:extLst>
          </p:nvPr>
        </p:nvGraphicFramePr>
        <p:xfrm>
          <a:off x="1281137" y="4403997"/>
          <a:ext cx="7203969" cy="1463040"/>
        </p:xfrm>
        <a:graphic>
          <a:graphicData uri="http://schemas.openxmlformats.org/drawingml/2006/table">
            <a:tbl>
              <a:tblPr firstRow="1" bandRow="1">
                <a:tableStyleId>{5FD0F851-EC5A-4D38-B0AD-8093EC10F338}</a:tableStyleId>
              </a:tblPr>
              <a:tblGrid>
                <a:gridCol w="7203969"/>
              </a:tblGrid>
              <a:tr h="370840">
                <a:tc>
                  <a:txBody>
                    <a:bodyPr/>
                    <a:lstStyle/>
                    <a:p>
                      <a:pPr algn="l"/>
                      <a:r>
                        <a:rPr lang="en-US" altLang="zh-CN" sz="1800" b="0" dirty="0" smtClean="0"/>
                        <a:t>SELECT …</a:t>
                      </a:r>
                    </a:p>
                    <a:p>
                      <a:pPr algn="l"/>
                      <a:r>
                        <a:rPr lang="en-US" altLang="zh-CN" sz="1800" b="0" dirty="0" smtClean="0"/>
                        <a:t>FROM   employees e, departments d, locations l</a:t>
                      </a:r>
                    </a:p>
                    <a:p>
                      <a:pPr algn="l"/>
                      <a:r>
                        <a:rPr lang="en-US" altLang="zh-CN" sz="1800" b="0" dirty="0" smtClean="0"/>
                        <a:t>WHERE  </a:t>
                      </a:r>
                      <a:r>
                        <a:rPr lang="en-US" altLang="zh-CN" sz="1800" b="0" dirty="0" err="1" smtClean="0"/>
                        <a:t>d.xxx</a:t>
                      </a:r>
                      <a:r>
                        <a:rPr lang="en-US" altLang="zh-CN" sz="1800" b="0" dirty="0" smtClean="0"/>
                        <a:t> = </a:t>
                      </a:r>
                      <a:r>
                        <a:rPr lang="en-US" altLang="zh-CN" sz="1800" b="0" dirty="0" err="1" smtClean="0"/>
                        <a:t>l.xxx</a:t>
                      </a:r>
                      <a:endParaRPr lang="en-US" altLang="zh-CN" sz="1800" b="0" dirty="0" smtClean="0"/>
                    </a:p>
                    <a:p>
                      <a:pPr algn="l"/>
                      <a:r>
                        <a:rPr lang="en-US" altLang="zh-CN" sz="1800" b="0" dirty="0" smtClean="0"/>
                        <a:t>AND    d. </a:t>
                      </a:r>
                      <a:r>
                        <a:rPr lang="en-US" altLang="zh-CN" sz="1800" b="0" dirty="0" err="1" smtClean="0"/>
                        <a:t>yyy</a:t>
                      </a:r>
                      <a:r>
                        <a:rPr lang="en-US" altLang="zh-CN" sz="1800" b="0" dirty="0" smtClean="0"/>
                        <a:t> = </a:t>
                      </a:r>
                      <a:r>
                        <a:rPr lang="en-US" altLang="zh-CN" sz="1800" b="0" dirty="0" err="1" smtClean="0"/>
                        <a:t>e.yyy</a:t>
                      </a:r>
                      <a:endParaRPr lang="en-US" altLang="zh-CN" sz="1800" b="0" dirty="0" smtClean="0"/>
                    </a:p>
                    <a:p>
                      <a:pPr algn="l"/>
                      <a:r>
                        <a:rPr lang="en-US" altLang="zh-CN" sz="1800" b="0" dirty="0" smtClean="0"/>
                        <a:t>AND    …;</a:t>
                      </a:r>
                      <a:endParaRPr lang="zh-CN" altLang="en-US" sz="1800" b="0" dirty="0" smtClean="0"/>
                    </a:p>
                  </a:txBody>
                  <a:tcPr/>
                </a:tc>
              </a:tr>
            </a:tbl>
          </a:graphicData>
        </a:graphic>
      </p:graphicFrame>
    </p:spTree>
    <p:extLst>
      <p:ext uri="{BB962C8B-B14F-4D97-AF65-F5344CB8AC3E}">
        <p14:creationId xmlns:p14="http://schemas.microsoft.com/office/powerpoint/2010/main" val="405788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 </a:t>
            </a:r>
            <a:r>
              <a:rPr lang="en-US" altLang="zh-CN" dirty="0"/>
              <a:t>Optimizer </a:t>
            </a:r>
            <a:r>
              <a:rPr lang="en-US" altLang="zh-CN" dirty="0" smtClean="0"/>
              <a:t>can do View Merging for you</a:t>
            </a:r>
            <a:endParaRPr lang="zh-CN" altLang="en-US" dirty="0"/>
          </a:p>
        </p:txBody>
      </p:sp>
      <p:sp>
        <p:nvSpPr>
          <p:cNvPr id="3" name="Content Placeholder 2"/>
          <p:cNvSpPr>
            <a:spLocks noGrp="1"/>
          </p:cNvSpPr>
          <p:nvPr>
            <p:ph idx="1"/>
          </p:nvPr>
        </p:nvSpPr>
        <p:spPr/>
        <p:txBody>
          <a:bodyPr/>
          <a:lstStyle/>
          <a:p>
            <a:r>
              <a:rPr lang="en-US" altLang="zh-CN" sz="2400" dirty="0" smtClean="0"/>
              <a:t>View Merging may not happen if:</a:t>
            </a:r>
          </a:p>
          <a:p>
            <a:pPr lvl="1"/>
            <a:r>
              <a:rPr lang="en-US" altLang="zh-CN" sz="2000" dirty="0" smtClean="0"/>
              <a:t>    </a:t>
            </a:r>
            <a:r>
              <a:rPr lang="en-US" altLang="zh-CN" sz="2000" dirty="0"/>
              <a:t>The view contains constructs not included in select-project-join views, including:</a:t>
            </a:r>
          </a:p>
          <a:p>
            <a:pPr lvl="2"/>
            <a:r>
              <a:rPr lang="en-US" altLang="zh-CN" sz="1600" dirty="0" smtClean="0"/>
              <a:t>        </a:t>
            </a:r>
            <a:r>
              <a:rPr lang="en-US" altLang="zh-CN" sz="1600" dirty="0"/>
              <a:t>GROUP </a:t>
            </a:r>
            <a:r>
              <a:rPr lang="en-US" altLang="zh-CN" sz="1600" dirty="0" smtClean="0"/>
              <a:t>BY / DISTINCT / Outer join / MODEL / CONNECT BY / ROLLUP / PIVOT / Set operators / Aggregation</a:t>
            </a:r>
            <a:endParaRPr lang="en-US" altLang="zh-CN" sz="1600" dirty="0"/>
          </a:p>
          <a:p>
            <a:pPr lvl="1"/>
            <a:r>
              <a:rPr lang="en-US" altLang="zh-CN" sz="2000" dirty="0" smtClean="0"/>
              <a:t>    </a:t>
            </a:r>
            <a:r>
              <a:rPr lang="en-US" altLang="zh-CN" sz="2000" dirty="0"/>
              <a:t>The view appears on the right side of a </a:t>
            </a:r>
            <a:r>
              <a:rPr lang="en-US" altLang="zh-CN" sz="2000" dirty="0" err="1" smtClean="0"/>
              <a:t>semijoin</a:t>
            </a:r>
            <a:r>
              <a:rPr lang="en-US" altLang="zh-CN" sz="2000" dirty="0" smtClean="0"/>
              <a:t> or </a:t>
            </a:r>
            <a:r>
              <a:rPr lang="en-US" altLang="zh-CN" sz="2000" dirty="0" err="1"/>
              <a:t>antijoin</a:t>
            </a:r>
            <a:r>
              <a:rPr lang="en-US" altLang="zh-CN" sz="2000" dirty="0"/>
              <a:t>.</a:t>
            </a:r>
          </a:p>
          <a:p>
            <a:pPr lvl="1"/>
            <a:r>
              <a:rPr lang="en-US" altLang="zh-CN" sz="2000" dirty="0" smtClean="0"/>
              <a:t>    </a:t>
            </a:r>
            <a:r>
              <a:rPr lang="en-US" altLang="zh-CN" sz="2000" dirty="0"/>
              <a:t>The view contains </a:t>
            </a:r>
            <a:r>
              <a:rPr lang="en-US" altLang="zh-CN" sz="2000" dirty="0" err="1"/>
              <a:t>subqueries</a:t>
            </a:r>
            <a:r>
              <a:rPr lang="en-US" altLang="zh-CN" sz="2000" dirty="0"/>
              <a:t> in the SELECT list.</a:t>
            </a:r>
          </a:p>
          <a:p>
            <a:pPr lvl="1"/>
            <a:r>
              <a:rPr lang="en-US" altLang="zh-CN" sz="2000" dirty="0" smtClean="0"/>
              <a:t>    </a:t>
            </a:r>
            <a:r>
              <a:rPr lang="en-US" altLang="zh-CN" sz="2000" dirty="0"/>
              <a:t>The outer query block contains PL/SQL functions.</a:t>
            </a:r>
          </a:p>
          <a:p>
            <a:pPr lvl="1"/>
            <a:r>
              <a:rPr lang="en-US" altLang="zh-CN" sz="2000" dirty="0" smtClean="0"/>
              <a:t>    </a:t>
            </a:r>
            <a:r>
              <a:rPr lang="en-US" altLang="zh-CN" sz="2000" dirty="0"/>
              <a:t>The view participates in an outer join, and does not meet one of the several additional validity requirements that determine whether the view can be merged.</a:t>
            </a:r>
          </a:p>
          <a:p>
            <a:r>
              <a:rPr lang="en-US" altLang="zh-CN" sz="2400" dirty="0" smtClean="0"/>
              <a:t>Control View Merging:</a:t>
            </a:r>
          </a:p>
          <a:p>
            <a:pPr lvl="1"/>
            <a:r>
              <a:rPr lang="en-US" altLang="zh-CN" sz="2000" dirty="0"/>
              <a:t>_</a:t>
            </a:r>
            <a:r>
              <a:rPr lang="en-US" altLang="zh-CN" sz="2000" dirty="0" err="1" smtClean="0"/>
              <a:t>simple_view_merging</a:t>
            </a:r>
            <a:endParaRPr lang="en-US" altLang="zh-CN" sz="2000" dirty="0" smtClean="0"/>
          </a:p>
          <a:p>
            <a:pPr lvl="1"/>
            <a:r>
              <a:rPr lang="en-US" altLang="zh-CN" sz="2000" dirty="0"/>
              <a:t>_</a:t>
            </a:r>
            <a:r>
              <a:rPr lang="en-US" altLang="zh-CN" sz="2000" dirty="0" err="1"/>
              <a:t>complex_view_merging</a:t>
            </a:r>
            <a:endParaRPr lang="en-US" altLang="zh-CN" sz="2000" dirty="0" smtClean="0"/>
          </a:p>
          <a:p>
            <a:endParaRPr lang="zh-CN" altLang="en-US" sz="3200" dirty="0"/>
          </a:p>
        </p:txBody>
      </p:sp>
      <p:sp>
        <p:nvSpPr>
          <p:cNvPr id="6" name="Text Placeholder 5"/>
          <p:cNvSpPr>
            <a:spLocks noGrp="1"/>
          </p:cNvSpPr>
          <p:nvPr>
            <p:ph type="body" sz="quarter" idx="13"/>
          </p:nvPr>
        </p:nvSpPr>
        <p:spPr/>
        <p:txBody>
          <a:bodyPr/>
          <a:lstStyle/>
          <a:p>
            <a:r>
              <a:rPr lang="en-US" altLang="zh-CN" dirty="0"/>
              <a:t>So don’t afraid to write SQL with view if it makes your SQL easy to understand/read</a:t>
            </a:r>
          </a:p>
          <a:p>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18</a:t>
            </a:fld>
            <a:endParaRPr lang="zh-CN" altLang="en-US" sz="1200" dirty="0"/>
          </a:p>
        </p:txBody>
      </p:sp>
    </p:spTree>
    <p:extLst>
      <p:ext uri="{BB962C8B-B14F-4D97-AF65-F5344CB8AC3E}">
        <p14:creationId xmlns:p14="http://schemas.microsoft.com/office/powerpoint/2010/main" val="196532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Query Transformer - View </a:t>
            </a:r>
            <a:r>
              <a:rPr lang="en-US" altLang="zh-CN" dirty="0" smtClean="0"/>
              <a:t>Merging – Case 2</a:t>
            </a:r>
            <a:endParaRPr lang="zh-CN" altLang="en-US" dirty="0"/>
          </a:p>
        </p:txBody>
      </p:sp>
      <p:sp>
        <p:nvSpPr>
          <p:cNvPr id="3" name="Content Placeholder 2"/>
          <p:cNvSpPr>
            <a:spLocks noGrp="1"/>
          </p:cNvSpPr>
          <p:nvPr>
            <p:ph idx="1"/>
          </p:nvPr>
        </p:nvSpPr>
        <p:spPr/>
        <p:txBody>
          <a:bodyPr/>
          <a:lstStyle/>
          <a:p>
            <a:r>
              <a:rPr lang="en-US" altLang="zh-CN" dirty="0" smtClean="0"/>
              <a:t>Original SQL </a:t>
            </a:r>
            <a:r>
              <a:rPr lang="en-US" altLang="zh-CN" dirty="0"/>
              <a:t>statement</a:t>
            </a:r>
            <a:r>
              <a:rPr lang="en-US" altLang="zh-CN" dirty="0" smtClean="0"/>
              <a:t>:</a:t>
            </a:r>
          </a:p>
          <a:p>
            <a:pPr marL="273050" lvl="1" indent="0">
              <a:buNone/>
            </a:pPr>
            <a:endParaRPr lang="en-US" altLang="zh-CN" dirty="0" smtClean="0"/>
          </a:p>
          <a:p>
            <a:pPr marL="273050" lvl="1" indent="0">
              <a:buNone/>
            </a:pPr>
            <a:endParaRPr lang="en-US" altLang="zh-CN" dirty="0"/>
          </a:p>
          <a:p>
            <a:pPr marL="273050" lvl="1" indent="0">
              <a:buNone/>
            </a:pPr>
            <a:endParaRPr lang="en-US" altLang="zh-CN" dirty="0" smtClean="0"/>
          </a:p>
          <a:p>
            <a:pPr marL="273050" lvl="1" indent="0">
              <a:buNone/>
            </a:pPr>
            <a:endParaRPr lang="en-US" altLang="zh-CN" dirty="0" smtClean="0"/>
          </a:p>
          <a:p>
            <a:pPr marL="273050" lvl="1" indent="0">
              <a:buNone/>
            </a:pPr>
            <a:endParaRPr lang="en-US" altLang="zh-CN" dirty="0" smtClean="0"/>
          </a:p>
          <a:p>
            <a:pPr marL="273050" lvl="1" indent="0">
              <a:buNone/>
            </a:pPr>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19</a:t>
            </a:fld>
            <a:endParaRPr lang="zh-CN" altLang="en-US" sz="1200" dirty="0"/>
          </a:p>
        </p:txBody>
      </p:sp>
      <p:graphicFrame>
        <p:nvGraphicFramePr>
          <p:cNvPr id="6" name="Table 5"/>
          <p:cNvGraphicFramePr>
            <a:graphicFrameLocks noGrp="1"/>
          </p:cNvGraphicFramePr>
          <p:nvPr>
            <p:extLst>
              <p:ext uri="{D42A27DB-BD31-4B8C-83A1-F6EECF244321}">
                <p14:modId xmlns:p14="http://schemas.microsoft.com/office/powerpoint/2010/main" val="3170141359"/>
              </p:ext>
            </p:extLst>
          </p:nvPr>
        </p:nvGraphicFramePr>
        <p:xfrm>
          <a:off x="1424540" y="2119158"/>
          <a:ext cx="9962146" cy="2834640"/>
        </p:xfrm>
        <a:graphic>
          <a:graphicData uri="http://schemas.openxmlformats.org/drawingml/2006/table">
            <a:tbl>
              <a:tblPr firstRow="1" bandRow="1">
                <a:tableStyleId>{5FD0F851-EC5A-4D38-B0AD-8093EC10F338}</a:tableStyleId>
              </a:tblPr>
              <a:tblGrid>
                <a:gridCol w="9962146"/>
              </a:tblGrid>
              <a:tr h="370840">
                <a:tc>
                  <a:txBody>
                    <a:bodyPr/>
                    <a:lstStyle/>
                    <a:p>
                      <a:pPr marL="0" indent="0">
                        <a:buNone/>
                      </a:pPr>
                      <a:r>
                        <a:rPr lang="en-US" altLang="zh-CN" sz="1800" kern="1200" dirty="0" smtClean="0">
                          <a:solidFill>
                            <a:schemeClr val="tx1"/>
                          </a:solidFill>
                          <a:latin typeface="+mn-lt"/>
                          <a:ea typeface="+mn-ea"/>
                          <a:cs typeface="+mn-cs"/>
                        </a:rPr>
                        <a:t> </a:t>
                      </a:r>
                      <a:r>
                        <a:rPr lang="zh-CN" altLang="zh-CN" sz="1800" b="0" kern="1200" dirty="0" smtClean="0">
                          <a:solidFill>
                            <a:schemeClr val="tx1"/>
                          </a:solidFill>
                          <a:latin typeface="+mn-lt"/>
                          <a:ea typeface="+mn-ea"/>
                          <a:cs typeface="+mn-cs"/>
                        </a:rPr>
                        <a:t>CREATE VIEW </a:t>
                      </a:r>
                      <a:r>
                        <a:rPr lang="zh-CN" altLang="zh-CN" sz="1800" b="1" kern="1200" dirty="0" smtClean="0">
                          <a:solidFill>
                            <a:schemeClr val="tx1"/>
                          </a:solidFill>
                          <a:latin typeface="+mn-lt"/>
                          <a:ea typeface="+mn-ea"/>
                          <a:cs typeface="+mn-cs"/>
                        </a:rPr>
                        <a:t>cust_prod_totals_v</a:t>
                      </a:r>
                      <a:r>
                        <a:rPr lang="zh-CN" altLang="zh-CN" sz="1800" b="0" kern="1200" dirty="0" smtClean="0">
                          <a:solidFill>
                            <a:schemeClr val="tx1"/>
                          </a:solidFill>
                          <a:latin typeface="+mn-lt"/>
                          <a:ea typeface="+mn-ea"/>
                          <a:cs typeface="+mn-cs"/>
                        </a:rPr>
                        <a:t> AS </a:t>
                      </a:r>
                      <a:endParaRPr lang="en-US" altLang="zh-CN" sz="1800" b="0" kern="1200" dirty="0" smtClean="0">
                        <a:solidFill>
                          <a:schemeClr val="tx1"/>
                        </a:solidFill>
                        <a:latin typeface="+mn-lt"/>
                        <a:ea typeface="+mn-ea"/>
                        <a:cs typeface="+mn-cs"/>
                      </a:endParaRPr>
                    </a:p>
                    <a:p>
                      <a:pPr marL="0" indent="0">
                        <a:buNone/>
                      </a:pPr>
                      <a:r>
                        <a:rPr lang="zh-CN" altLang="zh-CN" sz="1800" b="0" kern="1200" dirty="0" smtClean="0">
                          <a:solidFill>
                            <a:schemeClr val="tx1"/>
                          </a:solidFill>
                          <a:latin typeface="+mn-lt"/>
                          <a:ea typeface="+mn-ea"/>
                          <a:cs typeface="+mn-cs"/>
                        </a:rPr>
                        <a:t>SELECT SUM(s.quantity_sold) </a:t>
                      </a:r>
                      <a:r>
                        <a:rPr lang="zh-CN" altLang="zh-CN" sz="1800" b="1" kern="1200" dirty="0" smtClean="0">
                          <a:solidFill>
                            <a:schemeClr val="tx1"/>
                          </a:solidFill>
                          <a:latin typeface="+mn-lt"/>
                          <a:ea typeface="+mn-ea"/>
                          <a:cs typeface="+mn-cs"/>
                        </a:rPr>
                        <a:t>total</a:t>
                      </a:r>
                      <a:r>
                        <a:rPr lang="zh-CN" altLang="zh-CN" sz="1800" b="0" kern="1200" dirty="0" smtClean="0">
                          <a:solidFill>
                            <a:schemeClr val="tx1"/>
                          </a:solidFill>
                          <a:latin typeface="+mn-lt"/>
                          <a:ea typeface="+mn-ea"/>
                          <a:cs typeface="+mn-cs"/>
                        </a:rPr>
                        <a:t>, s.cust_id, s.prod_id FROM sales s GROUP BY s.cust_id, s.prod_id; </a:t>
                      </a:r>
                      <a:endParaRPr lang="en-US" altLang="zh-CN" sz="1800" b="0" kern="1200" dirty="0" smtClean="0">
                        <a:solidFill>
                          <a:schemeClr val="tx1"/>
                        </a:solidFill>
                        <a:latin typeface="+mn-lt"/>
                        <a:ea typeface="+mn-ea"/>
                        <a:cs typeface="+mn-cs"/>
                      </a:endParaRPr>
                    </a:p>
                    <a:p>
                      <a:pPr marL="0" indent="0">
                        <a:buNone/>
                      </a:pPr>
                      <a:endParaRPr lang="en-US" altLang="zh-CN" sz="1800" b="0" kern="1200" dirty="0" smtClean="0">
                        <a:solidFill>
                          <a:schemeClr val="tx1"/>
                        </a:solidFill>
                        <a:latin typeface="+mn-lt"/>
                        <a:ea typeface="+mn-ea"/>
                        <a:cs typeface="+mn-cs"/>
                      </a:endParaRPr>
                    </a:p>
                    <a:p>
                      <a:pPr marL="0" indent="0">
                        <a:buNone/>
                      </a:pPr>
                      <a:r>
                        <a:rPr lang="en-US" altLang="zh-CN" sz="1800" b="0" dirty="0" smtClean="0"/>
                        <a:t>SELECT </a:t>
                      </a:r>
                      <a:r>
                        <a:rPr lang="en-US" altLang="zh-CN" sz="1800" b="0" dirty="0" err="1" smtClean="0"/>
                        <a:t>c.cust_id</a:t>
                      </a:r>
                      <a:r>
                        <a:rPr lang="en-US" altLang="zh-CN" sz="1800" b="0" dirty="0" smtClean="0"/>
                        <a:t>, </a:t>
                      </a:r>
                      <a:r>
                        <a:rPr lang="en-US" altLang="zh-CN" sz="1800" b="0" dirty="0" err="1" smtClean="0"/>
                        <a:t>c.cust_first_name</a:t>
                      </a:r>
                      <a:r>
                        <a:rPr lang="en-US" altLang="zh-CN" sz="1800" b="0" dirty="0" smtClean="0"/>
                        <a:t>, </a:t>
                      </a:r>
                      <a:r>
                        <a:rPr lang="en-US" altLang="zh-CN" sz="1800" b="0" dirty="0" err="1" smtClean="0"/>
                        <a:t>c.cust_last_name</a:t>
                      </a:r>
                      <a:r>
                        <a:rPr lang="en-US" altLang="zh-CN" sz="1800" b="0" dirty="0" smtClean="0"/>
                        <a:t>, </a:t>
                      </a:r>
                      <a:r>
                        <a:rPr lang="en-US" altLang="zh-CN" sz="1800" b="0" dirty="0" err="1" smtClean="0"/>
                        <a:t>c.cust_email</a:t>
                      </a:r>
                      <a:endParaRPr lang="en-US" altLang="zh-CN" sz="1800" b="0" dirty="0" smtClean="0"/>
                    </a:p>
                    <a:p>
                      <a:pPr marL="0" indent="0">
                        <a:buNone/>
                      </a:pPr>
                      <a:r>
                        <a:rPr lang="en-US" altLang="zh-CN" sz="1800" b="1" dirty="0" smtClean="0"/>
                        <a:t>FROM</a:t>
                      </a:r>
                      <a:r>
                        <a:rPr lang="en-US" altLang="zh-CN" sz="1800" b="0" dirty="0" smtClean="0"/>
                        <a:t>   customers c, products p, </a:t>
                      </a:r>
                      <a:r>
                        <a:rPr lang="en-US" altLang="zh-CN" sz="1800" b="1" dirty="0" err="1" smtClean="0"/>
                        <a:t>cust_prod_totals_v</a:t>
                      </a:r>
                      <a:endParaRPr lang="en-US" altLang="zh-CN" sz="1800" b="1" dirty="0" smtClean="0"/>
                    </a:p>
                    <a:p>
                      <a:pPr marL="0" indent="0">
                        <a:buNone/>
                      </a:pPr>
                      <a:r>
                        <a:rPr lang="en-US" altLang="zh-CN" sz="1800" b="1" dirty="0" smtClean="0"/>
                        <a:t>WHERE</a:t>
                      </a:r>
                      <a:r>
                        <a:rPr lang="en-US" altLang="zh-CN" sz="1800" b="0" dirty="0" smtClean="0"/>
                        <a:t>  </a:t>
                      </a:r>
                      <a:r>
                        <a:rPr lang="en-US" altLang="zh-CN" sz="1800" b="0" dirty="0" err="1" smtClean="0"/>
                        <a:t>c.country_id</a:t>
                      </a:r>
                      <a:r>
                        <a:rPr lang="en-US" altLang="zh-CN" sz="1800" b="0" dirty="0" smtClean="0"/>
                        <a:t> = 52790</a:t>
                      </a:r>
                    </a:p>
                    <a:p>
                      <a:pPr marL="0" indent="0">
                        <a:buNone/>
                      </a:pPr>
                      <a:r>
                        <a:rPr lang="en-US" altLang="zh-CN" sz="1800" b="0" dirty="0" smtClean="0"/>
                        <a:t>AND    </a:t>
                      </a:r>
                      <a:r>
                        <a:rPr lang="en-US" altLang="zh-CN" sz="1800" b="0" dirty="0" err="1" smtClean="0"/>
                        <a:t>c.cust_id</a:t>
                      </a:r>
                      <a:r>
                        <a:rPr lang="en-US" altLang="zh-CN" sz="1800" b="0" dirty="0" smtClean="0"/>
                        <a:t> = </a:t>
                      </a:r>
                      <a:r>
                        <a:rPr lang="en-US" altLang="zh-CN" sz="1800" b="0" dirty="0" err="1" smtClean="0"/>
                        <a:t>cust_prod_totals_v.cust_id</a:t>
                      </a:r>
                      <a:endParaRPr lang="en-US" altLang="zh-CN" sz="1800" b="0" dirty="0" smtClean="0"/>
                    </a:p>
                    <a:p>
                      <a:pPr marL="0" indent="0">
                        <a:buNone/>
                      </a:pPr>
                      <a:r>
                        <a:rPr lang="en-US" altLang="zh-CN" sz="1800" b="0" dirty="0" smtClean="0"/>
                        <a:t>AND    </a:t>
                      </a:r>
                      <a:r>
                        <a:rPr lang="en-US" altLang="zh-CN" sz="1800" b="0" dirty="0" err="1" smtClean="0"/>
                        <a:t>cust_prod_totals_v.prod_id</a:t>
                      </a:r>
                      <a:r>
                        <a:rPr lang="en-US" altLang="zh-CN" sz="1800" b="0" dirty="0" smtClean="0"/>
                        <a:t> = </a:t>
                      </a:r>
                      <a:r>
                        <a:rPr lang="en-US" altLang="zh-CN" sz="1800" b="0" dirty="0" err="1" smtClean="0"/>
                        <a:t>p.prod_id</a:t>
                      </a:r>
                      <a:endParaRPr lang="en-US" altLang="zh-CN" sz="1800" b="0" dirty="0" smtClean="0"/>
                    </a:p>
                    <a:p>
                      <a:pPr marL="0" indent="0">
                        <a:buNone/>
                      </a:pPr>
                      <a:r>
                        <a:rPr lang="en-US" altLang="zh-CN" sz="1800" b="0" dirty="0" smtClean="0"/>
                        <a:t>AND    </a:t>
                      </a:r>
                      <a:r>
                        <a:rPr lang="en-US" altLang="zh-CN" sz="1800" b="0" dirty="0" err="1" smtClean="0"/>
                        <a:t>p.prod_name</a:t>
                      </a:r>
                      <a:r>
                        <a:rPr lang="en-US" altLang="zh-CN" sz="1800" b="0" dirty="0" smtClean="0"/>
                        <a:t> = 'T3 Faux Fur-Trimmed Sweater‘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AND    </a:t>
                      </a:r>
                      <a:r>
                        <a:rPr lang="en-US" altLang="zh-CN" sz="1800" b="0" dirty="0" err="1" smtClean="0">
                          <a:solidFill>
                            <a:srgbClr val="FF0000"/>
                          </a:solidFill>
                        </a:rPr>
                        <a:t>cust_prod_totals_v.total</a:t>
                      </a:r>
                      <a:r>
                        <a:rPr lang="en-US" altLang="zh-CN" sz="1800" b="0" dirty="0" smtClean="0">
                          <a:solidFill>
                            <a:srgbClr val="FF0000"/>
                          </a:solidFill>
                        </a:rPr>
                        <a:t> &gt; 100</a:t>
                      </a:r>
                      <a:r>
                        <a:rPr lang="en-US" altLang="zh-CN" sz="1800" b="0" dirty="0" smtClean="0"/>
                        <a:t>;</a:t>
                      </a:r>
                      <a:endParaRPr lang="zh-CN" altLang="en-US" sz="1800" b="0" dirty="0" smtClean="0"/>
                    </a:p>
                  </a:txBody>
                  <a:tcPr/>
                </a:tc>
              </a:tr>
            </a:tbl>
          </a:graphicData>
        </a:graphic>
      </p:graphicFrame>
    </p:spTree>
    <p:extLst>
      <p:ext uri="{BB962C8B-B14F-4D97-AF65-F5344CB8AC3E}">
        <p14:creationId xmlns:p14="http://schemas.microsoft.com/office/powerpoint/2010/main" val="249387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a:t>
            </a:r>
            <a:endParaRPr lang="en-US" dirty="0"/>
          </a:p>
        </p:txBody>
      </p:sp>
      <p:sp>
        <p:nvSpPr>
          <p:cNvPr id="3" name="Content Placeholder 2"/>
          <p:cNvSpPr>
            <a:spLocks noGrp="1"/>
          </p:cNvSpPr>
          <p:nvPr>
            <p:ph idx="1"/>
          </p:nvPr>
        </p:nvSpPr>
        <p:spPr/>
        <p:txBody>
          <a:bodyPr/>
          <a:lstStyle/>
          <a:p>
            <a:r>
              <a:rPr lang="en-US" altLang="zh-CN" sz="2400" dirty="0" smtClean="0"/>
              <a:t>The target audience of this training is the XXXX developers/QA/… who have the basic SQL knowledge.</a:t>
            </a:r>
          </a:p>
          <a:p>
            <a:r>
              <a:rPr lang="en-US" altLang="zh-CN" sz="2400" dirty="0" smtClean="0"/>
              <a:t>This training intend to introduce the tuning and related knowledge about Oracle SQL itself. Will not focus on DBA related SQL tuning knowledge, for example, </a:t>
            </a:r>
            <a:r>
              <a:rPr lang="en-US" altLang="zh-CN" sz="2400" dirty="0" err="1" smtClean="0"/>
              <a:t>Sql</a:t>
            </a:r>
            <a:r>
              <a:rPr lang="en-US" altLang="zh-CN" sz="2400" dirty="0" smtClean="0"/>
              <a:t> Baseline Management, unless it could be helpful for </a:t>
            </a:r>
            <a:r>
              <a:rPr lang="en-US" altLang="zh-CN" sz="2400" dirty="0"/>
              <a:t>d</a:t>
            </a:r>
            <a:r>
              <a:rPr lang="en-US" altLang="zh-CN" sz="2400" dirty="0" smtClean="0"/>
              <a:t>evelopers/QA/…’ routine work.</a:t>
            </a:r>
          </a:p>
          <a:p>
            <a:r>
              <a:rPr lang="en-US" altLang="zh-CN" sz="2400" dirty="0" smtClean="0"/>
              <a:t>Please feel free to interrupt me if you have questions.</a:t>
            </a:r>
          </a:p>
        </p:txBody>
      </p:sp>
    </p:spTree>
    <p:extLst>
      <p:ext uri="{BB962C8B-B14F-4D97-AF65-F5344CB8AC3E}">
        <p14:creationId xmlns:p14="http://schemas.microsoft.com/office/powerpoint/2010/main" val="304203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Query Transformer - View </a:t>
            </a:r>
            <a:r>
              <a:rPr lang="en-US" altLang="zh-CN" dirty="0" smtClean="0"/>
              <a:t>Merging – Case 2</a:t>
            </a:r>
            <a:endParaRPr lang="zh-CN" altLang="en-US" dirty="0"/>
          </a:p>
        </p:txBody>
      </p:sp>
      <p:sp>
        <p:nvSpPr>
          <p:cNvPr id="3" name="Content Placeholder 2"/>
          <p:cNvSpPr>
            <a:spLocks noGrp="1"/>
          </p:cNvSpPr>
          <p:nvPr>
            <p:ph idx="1"/>
          </p:nvPr>
        </p:nvSpPr>
        <p:spPr/>
        <p:txBody>
          <a:bodyPr/>
          <a:lstStyle/>
          <a:p>
            <a:r>
              <a:rPr lang="en-US" altLang="zh-CN" dirty="0" smtClean="0"/>
              <a:t>Transformed </a:t>
            </a:r>
            <a:r>
              <a:rPr lang="en-US" altLang="zh-CN" dirty="0"/>
              <a:t>by Optimizer:</a:t>
            </a:r>
            <a:endParaRPr lang="zh-CN" altLang="en-US" dirty="0"/>
          </a:p>
          <a:p>
            <a:pPr lvl="1"/>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20</a:t>
            </a:fld>
            <a:endParaRPr lang="zh-CN" altLang="en-US" sz="1200" dirty="0"/>
          </a:p>
        </p:txBody>
      </p:sp>
      <p:graphicFrame>
        <p:nvGraphicFramePr>
          <p:cNvPr id="7" name="Table 6"/>
          <p:cNvGraphicFramePr>
            <a:graphicFrameLocks noGrp="1"/>
          </p:cNvGraphicFramePr>
          <p:nvPr>
            <p:extLst>
              <p:ext uri="{D42A27DB-BD31-4B8C-83A1-F6EECF244321}">
                <p14:modId xmlns:p14="http://schemas.microsoft.com/office/powerpoint/2010/main" val="3163771893"/>
              </p:ext>
            </p:extLst>
          </p:nvPr>
        </p:nvGraphicFramePr>
        <p:xfrm>
          <a:off x="1480205" y="2199373"/>
          <a:ext cx="8991206" cy="2286000"/>
        </p:xfrm>
        <a:graphic>
          <a:graphicData uri="http://schemas.openxmlformats.org/drawingml/2006/table">
            <a:tbl>
              <a:tblPr firstRow="1" bandRow="1">
                <a:tableStyleId>{5FD0F851-EC5A-4D38-B0AD-8093EC10F338}</a:tableStyleId>
              </a:tblPr>
              <a:tblGrid>
                <a:gridCol w="8991206"/>
              </a:tblGrid>
              <a:tr h="1164656">
                <a:tc>
                  <a:txBody>
                    <a:bodyPr/>
                    <a:lstStyle/>
                    <a:p>
                      <a:r>
                        <a:rPr lang="en-US" altLang="zh-CN" sz="1800" b="1" dirty="0" smtClean="0"/>
                        <a:t>SELECT</a:t>
                      </a:r>
                      <a:r>
                        <a:rPr lang="en-US" altLang="zh-CN" sz="1800" b="0" dirty="0" smtClean="0"/>
                        <a:t> </a:t>
                      </a:r>
                      <a:r>
                        <a:rPr lang="en-US" altLang="zh-CN" sz="1800" b="0" dirty="0" err="1" smtClean="0"/>
                        <a:t>c.cust_id</a:t>
                      </a:r>
                      <a:r>
                        <a:rPr lang="en-US" altLang="zh-CN" sz="1800" b="0" dirty="0" smtClean="0"/>
                        <a:t>, </a:t>
                      </a:r>
                      <a:r>
                        <a:rPr lang="en-US" altLang="zh-CN" sz="1800" b="0" dirty="0" err="1" smtClean="0"/>
                        <a:t>cust_first_name</a:t>
                      </a:r>
                      <a:r>
                        <a:rPr lang="en-US" altLang="zh-CN" sz="1800" b="0" dirty="0" smtClean="0"/>
                        <a:t>, </a:t>
                      </a:r>
                      <a:r>
                        <a:rPr lang="en-US" altLang="zh-CN" sz="1800" b="0" dirty="0" err="1" smtClean="0"/>
                        <a:t>cust_last_name</a:t>
                      </a:r>
                      <a:r>
                        <a:rPr lang="en-US" altLang="zh-CN" sz="1800" b="0" dirty="0" smtClean="0"/>
                        <a:t>, </a:t>
                      </a:r>
                      <a:r>
                        <a:rPr lang="en-US" altLang="zh-CN" sz="1800" b="0" dirty="0" err="1" smtClean="0"/>
                        <a:t>cust_email</a:t>
                      </a:r>
                      <a:endParaRPr lang="en-US" altLang="zh-CN" sz="1800" b="0" dirty="0" smtClean="0"/>
                    </a:p>
                    <a:p>
                      <a:r>
                        <a:rPr lang="en-US" altLang="zh-CN" sz="1800" b="1" dirty="0" smtClean="0"/>
                        <a:t>FROM</a:t>
                      </a:r>
                      <a:r>
                        <a:rPr lang="en-US" altLang="zh-CN" sz="1800" b="0" dirty="0" smtClean="0"/>
                        <a:t>   customers c, products p, sales s</a:t>
                      </a:r>
                    </a:p>
                    <a:p>
                      <a:r>
                        <a:rPr lang="en-US" altLang="zh-CN" sz="1800" b="1" dirty="0" smtClean="0"/>
                        <a:t>WHERE</a:t>
                      </a:r>
                      <a:r>
                        <a:rPr lang="en-US" altLang="zh-CN" sz="1800" b="0" dirty="0" smtClean="0"/>
                        <a:t>  </a:t>
                      </a:r>
                      <a:r>
                        <a:rPr lang="en-US" altLang="zh-CN" sz="1800" b="0" dirty="0" err="1" smtClean="0"/>
                        <a:t>c.country_id</a:t>
                      </a:r>
                      <a:r>
                        <a:rPr lang="en-US" altLang="zh-CN" sz="1800" b="0" dirty="0" smtClean="0"/>
                        <a:t> = 52790</a:t>
                      </a:r>
                    </a:p>
                    <a:p>
                      <a:r>
                        <a:rPr lang="en-US" altLang="zh-CN" sz="1800" b="0" dirty="0" smtClean="0"/>
                        <a:t>AND    </a:t>
                      </a:r>
                      <a:r>
                        <a:rPr lang="en-US" altLang="zh-CN" sz="1800" b="0" dirty="0" err="1" smtClean="0"/>
                        <a:t>c.cust_id</a:t>
                      </a:r>
                      <a:r>
                        <a:rPr lang="en-US" altLang="zh-CN" sz="1800" b="0" dirty="0" smtClean="0"/>
                        <a:t> = </a:t>
                      </a:r>
                      <a:r>
                        <a:rPr lang="en-US" altLang="zh-CN" sz="1800" b="0" dirty="0" err="1" smtClean="0"/>
                        <a:t>s.cust_id</a:t>
                      </a:r>
                      <a:r>
                        <a:rPr lang="en-US" altLang="zh-CN" sz="1800" b="0" dirty="0" smtClean="0"/>
                        <a:t>     AND    </a:t>
                      </a:r>
                      <a:r>
                        <a:rPr lang="en-US" altLang="zh-CN" sz="1800" b="0" dirty="0" err="1" smtClean="0"/>
                        <a:t>s.prod_id</a:t>
                      </a:r>
                      <a:r>
                        <a:rPr lang="en-US" altLang="zh-CN" sz="1800" b="0" dirty="0" smtClean="0"/>
                        <a:t> = </a:t>
                      </a:r>
                      <a:r>
                        <a:rPr lang="en-US" altLang="zh-CN" sz="1800" b="0" dirty="0" err="1" smtClean="0"/>
                        <a:t>p.prod_id</a:t>
                      </a:r>
                      <a:endParaRPr lang="en-US" altLang="zh-CN" sz="1800" b="0" dirty="0" smtClean="0"/>
                    </a:p>
                    <a:p>
                      <a:r>
                        <a:rPr lang="en-US" altLang="zh-CN" sz="1800" b="0" dirty="0" smtClean="0"/>
                        <a:t>AND    </a:t>
                      </a:r>
                      <a:r>
                        <a:rPr lang="en-US" altLang="zh-CN" sz="1800" b="0" dirty="0" err="1" smtClean="0"/>
                        <a:t>p.prod_name</a:t>
                      </a:r>
                      <a:r>
                        <a:rPr lang="en-US" altLang="zh-CN" sz="1800" b="0" dirty="0" smtClean="0"/>
                        <a:t> = 'T3 Faux Fur-Trimmed Sweater'</a:t>
                      </a:r>
                    </a:p>
                    <a:p>
                      <a:r>
                        <a:rPr lang="en-US" altLang="zh-CN" sz="1800" b="0" dirty="0" smtClean="0"/>
                        <a:t>GROUP BY </a:t>
                      </a:r>
                      <a:r>
                        <a:rPr lang="en-US" altLang="zh-CN" sz="1800" b="0" dirty="0" err="1" smtClean="0"/>
                        <a:t>s.cust_id</a:t>
                      </a:r>
                      <a:r>
                        <a:rPr lang="en-US" altLang="zh-CN" sz="1800" b="0" dirty="0" smtClean="0"/>
                        <a:t>, </a:t>
                      </a:r>
                      <a:r>
                        <a:rPr lang="en-US" altLang="zh-CN" sz="1800" b="0" dirty="0" err="1" smtClean="0"/>
                        <a:t>s.prod_id</a:t>
                      </a:r>
                      <a:r>
                        <a:rPr lang="en-US" altLang="zh-CN" sz="1800" b="0" dirty="0" smtClean="0"/>
                        <a:t>, </a:t>
                      </a:r>
                      <a:r>
                        <a:rPr lang="en-US" altLang="zh-CN" sz="1800" b="0" dirty="0" err="1" smtClean="0"/>
                        <a:t>p.rowid</a:t>
                      </a:r>
                      <a:r>
                        <a:rPr lang="en-US" altLang="zh-CN" sz="1800" b="0" dirty="0" smtClean="0"/>
                        <a:t>, </a:t>
                      </a:r>
                      <a:r>
                        <a:rPr lang="en-US" altLang="zh-CN" sz="1800" b="0" dirty="0" err="1" smtClean="0"/>
                        <a:t>c.rowid</a:t>
                      </a:r>
                      <a:r>
                        <a:rPr lang="en-US" altLang="zh-CN" sz="1800" b="0" dirty="0" smtClean="0"/>
                        <a:t>, </a:t>
                      </a:r>
                      <a:r>
                        <a:rPr lang="en-US" altLang="zh-CN" sz="1800" b="0" dirty="0" err="1" smtClean="0"/>
                        <a:t>c.cust_email</a:t>
                      </a:r>
                      <a:r>
                        <a:rPr lang="en-US" altLang="zh-CN" sz="1800" b="0" dirty="0" smtClean="0"/>
                        <a:t>, </a:t>
                      </a:r>
                      <a:r>
                        <a:rPr lang="en-US" altLang="zh-CN" sz="1800" b="0" dirty="0" err="1" smtClean="0"/>
                        <a:t>c.cust_last_name</a:t>
                      </a:r>
                      <a:r>
                        <a:rPr lang="en-US" altLang="zh-CN" sz="1800" b="0" dirty="0" smtClean="0"/>
                        <a:t>, </a:t>
                      </a:r>
                      <a:r>
                        <a:rPr lang="en-US" altLang="zh-CN" sz="1800" b="0" dirty="0" err="1" smtClean="0"/>
                        <a:t>c.cust_first_name</a:t>
                      </a:r>
                      <a:r>
                        <a:rPr lang="en-US" altLang="zh-CN" sz="1800" b="0" dirty="0" smtClean="0"/>
                        <a:t>, </a:t>
                      </a:r>
                      <a:r>
                        <a:rPr lang="en-US" altLang="zh-CN" sz="1800" b="0" dirty="0" err="1" smtClean="0"/>
                        <a:t>c.cust_id</a:t>
                      </a:r>
                      <a:endParaRPr lang="en-US" altLang="zh-CN" sz="1800" b="0" dirty="0" smtClean="0"/>
                    </a:p>
                    <a:p>
                      <a:r>
                        <a:rPr lang="en-US" altLang="zh-CN" sz="1800" b="0" dirty="0" smtClean="0">
                          <a:solidFill>
                            <a:srgbClr val="FF0000"/>
                          </a:solidFill>
                        </a:rPr>
                        <a:t>HAVING SUM(</a:t>
                      </a:r>
                      <a:r>
                        <a:rPr lang="en-US" altLang="zh-CN" sz="1800" b="0" dirty="0" err="1" smtClean="0">
                          <a:solidFill>
                            <a:srgbClr val="FF0000"/>
                          </a:solidFill>
                        </a:rPr>
                        <a:t>s.quantity_sold</a:t>
                      </a:r>
                      <a:r>
                        <a:rPr lang="en-US" altLang="zh-CN" sz="1800" b="0" dirty="0" smtClean="0">
                          <a:solidFill>
                            <a:srgbClr val="FF0000"/>
                          </a:solidFill>
                        </a:rPr>
                        <a:t>) &gt; 100;</a:t>
                      </a:r>
                      <a:endParaRPr lang="zh-CN" altLang="en-US" sz="1800" b="0" dirty="0" smtClean="0">
                        <a:solidFill>
                          <a:srgbClr val="FF0000"/>
                        </a:solidFill>
                      </a:endParaRPr>
                    </a:p>
                  </a:txBody>
                  <a:tcPr/>
                </a:tc>
              </a:tr>
            </a:tbl>
          </a:graphicData>
        </a:graphic>
      </p:graphicFrame>
    </p:spTree>
    <p:extLst>
      <p:ext uri="{BB962C8B-B14F-4D97-AF65-F5344CB8AC3E}">
        <p14:creationId xmlns:p14="http://schemas.microsoft.com/office/powerpoint/2010/main" val="160467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Optimizer Components – Query Transformer</a:t>
            </a:r>
            <a:endParaRPr lang="zh-CN" altLang="en-US" dirty="0"/>
          </a:p>
        </p:txBody>
      </p:sp>
      <p:sp>
        <p:nvSpPr>
          <p:cNvPr id="3" name="Content Placeholder 2"/>
          <p:cNvSpPr>
            <a:spLocks noGrp="1"/>
          </p:cNvSpPr>
          <p:nvPr>
            <p:ph idx="1"/>
          </p:nvPr>
        </p:nvSpPr>
        <p:spPr/>
        <p:txBody>
          <a:bodyPr/>
          <a:lstStyle/>
          <a:p>
            <a:r>
              <a:rPr lang="en-US" altLang="zh-CN" dirty="0" smtClean="0"/>
              <a:t>Rewrite the original SQL statement into a semantically equivalent SQL statement with a lower cost</a:t>
            </a:r>
          </a:p>
          <a:p>
            <a:pPr lvl="1"/>
            <a:r>
              <a:rPr lang="en-US" altLang="zh-CN" dirty="0"/>
              <a:t>View Merging</a:t>
            </a:r>
          </a:p>
          <a:p>
            <a:pPr lvl="1"/>
            <a:r>
              <a:rPr lang="en-US" altLang="zh-CN" dirty="0" err="1" smtClean="0">
                <a:solidFill>
                  <a:schemeClr val="accent1"/>
                </a:solidFill>
              </a:rPr>
              <a:t>Subquery</a:t>
            </a:r>
            <a:r>
              <a:rPr lang="en-US" altLang="zh-CN" dirty="0" smtClean="0">
                <a:solidFill>
                  <a:schemeClr val="accent1"/>
                </a:solidFill>
              </a:rPr>
              <a:t> </a:t>
            </a:r>
            <a:r>
              <a:rPr lang="en-US" altLang="zh-CN" dirty="0" err="1">
                <a:solidFill>
                  <a:schemeClr val="accent1"/>
                </a:solidFill>
              </a:rPr>
              <a:t>Unnesting</a:t>
            </a:r>
            <a:endParaRPr lang="en-US" altLang="zh-CN" dirty="0">
              <a:solidFill>
                <a:schemeClr val="accent1"/>
              </a:solidFill>
            </a:endParaRPr>
          </a:p>
          <a:p>
            <a:pPr lvl="2"/>
            <a:r>
              <a:rPr lang="en-US" altLang="zh-CN" dirty="0" smtClean="0"/>
              <a:t>Tip: </a:t>
            </a:r>
            <a:r>
              <a:rPr lang="en-US" altLang="zh-CN" dirty="0" err="1"/>
              <a:t>Subquery</a:t>
            </a:r>
            <a:r>
              <a:rPr lang="en-US" altLang="zh-CN" dirty="0"/>
              <a:t> </a:t>
            </a:r>
            <a:r>
              <a:rPr lang="en-US" altLang="zh-CN" dirty="0" err="1"/>
              <a:t>unnesting</a:t>
            </a:r>
            <a:r>
              <a:rPr lang="en-US" altLang="zh-CN" dirty="0"/>
              <a:t> disabled in </a:t>
            </a:r>
            <a:r>
              <a:rPr lang="en-US" altLang="zh-CN" dirty="0" smtClean="0"/>
              <a:t>XXXX </a:t>
            </a:r>
            <a:r>
              <a:rPr lang="en-US" altLang="zh-CN" dirty="0"/>
              <a:t>DB</a:t>
            </a:r>
          </a:p>
          <a:p>
            <a:pPr lvl="2"/>
            <a:r>
              <a:rPr lang="en-US" altLang="zh-CN" dirty="0" smtClean="0"/>
              <a:t>Tip: In and Exists </a:t>
            </a:r>
            <a:r>
              <a:rPr lang="en-US" altLang="zh-CN" dirty="0" err="1" smtClean="0"/>
              <a:t>Subquery</a:t>
            </a:r>
            <a:r>
              <a:rPr lang="en-US" altLang="zh-CN" dirty="0" smtClean="0"/>
              <a:t> </a:t>
            </a:r>
            <a:r>
              <a:rPr lang="en-US" altLang="zh-CN" dirty="0"/>
              <a:t>are similar now</a:t>
            </a:r>
            <a:endParaRPr lang="en-US" altLang="zh-CN" dirty="0" smtClean="0"/>
          </a:p>
          <a:p>
            <a:pPr lvl="1"/>
            <a:r>
              <a:rPr lang="en-US" altLang="zh-CN" dirty="0" smtClean="0"/>
              <a:t>Query Rewrite with Materialized Views</a:t>
            </a:r>
          </a:p>
          <a:p>
            <a:pPr lvl="1"/>
            <a:r>
              <a:rPr lang="en-US" altLang="zh-CN" dirty="0" smtClean="0"/>
              <a:t>Star Transformation</a:t>
            </a:r>
          </a:p>
          <a:p>
            <a:pPr lvl="1"/>
            <a:r>
              <a:rPr lang="en-US" altLang="zh-CN" dirty="0" smtClean="0"/>
              <a:t>In-Memory Aggregation</a:t>
            </a:r>
          </a:p>
          <a:p>
            <a:pPr lvl="1"/>
            <a:r>
              <a:rPr lang="en-US" altLang="zh-CN" dirty="0" smtClean="0"/>
              <a:t>…</a:t>
            </a:r>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21</a:t>
            </a:fld>
            <a:endParaRPr lang="zh-CN" altLang="en-US" sz="1200" dirty="0"/>
          </a:p>
        </p:txBody>
      </p:sp>
      <p:pic>
        <p:nvPicPr>
          <p:cNvPr id="6" name="Picture 2" descr="http://docs.oracle.com/database/121/TGSQL/img/GUID-22630970-B584-41C9-B104-200CEA2F4707-defaul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713" y="2486528"/>
            <a:ext cx="4305300" cy="337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01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Query Transformer </a:t>
            </a:r>
            <a:r>
              <a:rPr lang="en-US" altLang="zh-CN" dirty="0" smtClean="0"/>
              <a:t>– </a:t>
            </a:r>
            <a:r>
              <a:rPr lang="en-US" altLang="zh-CN" dirty="0" err="1" smtClean="0"/>
              <a:t>Subquery</a:t>
            </a:r>
            <a:r>
              <a:rPr lang="en-US" altLang="zh-CN" dirty="0" smtClean="0"/>
              <a:t> </a:t>
            </a:r>
            <a:r>
              <a:rPr lang="en-US" altLang="zh-CN" dirty="0" err="1" smtClean="0"/>
              <a:t>Unnesting</a:t>
            </a:r>
            <a:endParaRPr lang="zh-CN" altLang="en-US" dirty="0"/>
          </a:p>
        </p:txBody>
      </p:sp>
      <p:sp>
        <p:nvSpPr>
          <p:cNvPr id="3" name="Content Placeholder 2"/>
          <p:cNvSpPr>
            <a:spLocks noGrp="1"/>
          </p:cNvSpPr>
          <p:nvPr>
            <p:ph idx="1"/>
          </p:nvPr>
        </p:nvSpPr>
        <p:spPr/>
        <p:txBody>
          <a:bodyPr/>
          <a:lstStyle/>
          <a:p>
            <a:r>
              <a:rPr lang="en-US" altLang="zh-CN" dirty="0" smtClean="0"/>
              <a:t>A </a:t>
            </a:r>
            <a:r>
              <a:rPr lang="en-US" altLang="zh-CN" dirty="0"/>
              <a:t>sub-query block that appears in the WHERE, SELECT and HAVING clauses. </a:t>
            </a:r>
            <a:endParaRPr lang="en-US" altLang="zh-CN" dirty="0" smtClean="0"/>
          </a:p>
          <a:p>
            <a:r>
              <a:rPr lang="en-US" altLang="zh-CN" dirty="0" err="1" smtClean="0"/>
              <a:t>Unnesting</a:t>
            </a:r>
            <a:r>
              <a:rPr lang="en-US" altLang="zh-CN" dirty="0" smtClean="0"/>
              <a:t> </a:t>
            </a:r>
            <a:r>
              <a:rPr lang="en-US" altLang="zh-CN" dirty="0"/>
              <a:t>either merges the </a:t>
            </a:r>
            <a:r>
              <a:rPr lang="en-US" altLang="zh-CN" dirty="0" err="1"/>
              <a:t>subquery</a:t>
            </a:r>
            <a:r>
              <a:rPr lang="en-US" altLang="zh-CN" dirty="0"/>
              <a:t> into the body of the outer query or turns it into an inline view. </a:t>
            </a:r>
            <a:endParaRPr lang="en-US" altLang="zh-CN" dirty="0" smtClean="0"/>
          </a:p>
          <a:p>
            <a:r>
              <a:rPr lang="en-US" altLang="zh-CN" dirty="0">
                <a:solidFill>
                  <a:srgbClr val="FF0000"/>
                </a:solidFill>
              </a:rPr>
              <a:t>Without </a:t>
            </a:r>
            <a:r>
              <a:rPr lang="en-US" altLang="zh-CN" dirty="0" err="1">
                <a:solidFill>
                  <a:srgbClr val="FF0000"/>
                </a:solidFill>
              </a:rPr>
              <a:t>unnesting</a:t>
            </a:r>
            <a:r>
              <a:rPr lang="en-US" altLang="zh-CN" dirty="0">
                <a:solidFill>
                  <a:srgbClr val="FF0000"/>
                </a:solidFill>
              </a:rPr>
              <a:t>, the </a:t>
            </a:r>
            <a:r>
              <a:rPr lang="en-US" altLang="zh-CN" dirty="0" err="1">
                <a:solidFill>
                  <a:srgbClr val="FF0000"/>
                </a:solidFill>
              </a:rPr>
              <a:t>subquery</a:t>
            </a:r>
            <a:r>
              <a:rPr lang="en-US" altLang="zh-CN" dirty="0">
                <a:solidFill>
                  <a:srgbClr val="FF0000"/>
                </a:solidFill>
              </a:rPr>
              <a:t> is evaluated </a:t>
            </a:r>
            <a:r>
              <a:rPr lang="en-US" altLang="zh-CN" dirty="0" smtClean="0">
                <a:solidFill>
                  <a:srgbClr val="FF0000"/>
                </a:solidFill>
              </a:rPr>
              <a:t>1 time </a:t>
            </a:r>
            <a:r>
              <a:rPr lang="en-US" altLang="zh-CN" dirty="0">
                <a:solidFill>
                  <a:srgbClr val="FF0000"/>
                </a:solidFill>
              </a:rPr>
              <a:t>for each row of the outer table</a:t>
            </a:r>
            <a:endParaRPr lang="zh-CN" altLang="en-US" dirty="0">
              <a:solidFill>
                <a:srgbClr val="FF0000"/>
              </a:solidFill>
            </a:endParaRPr>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22</a:t>
            </a:fld>
            <a:endParaRPr lang="zh-CN" altLang="en-US" sz="1200" dirty="0"/>
          </a:p>
        </p:txBody>
      </p:sp>
    </p:spTree>
    <p:extLst>
      <p:ext uri="{BB962C8B-B14F-4D97-AF65-F5344CB8AC3E}">
        <p14:creationId xmlns:p14="http://schemas.microsoft.com/office/powerpoint/2010/main" val="84003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Query Transformer </a:t>
            </a:r>
            <a:r>
              <a:rPr lang="en-US" altLang="zh-CN" dirty="0" smtClean="0"/>
              <a:t>- </a:t>
            </a:r>
            <a:r>
              <a:rPr lang="en-US" altLang="zh-CN" dirty="0" err="1" smtClean="0"/>
              <a:t>Subquery</a:t>
            </a:r>
            <a:r>
              <a:rPr lang="en-US" altLang="zh-CN" dirty="0" smtClean="0"/>
              <a:t> </a:t>
            </a:r>
            <a:r>
              <a:rPr lang="en-US" altLang="zh-CN" dirty="0" err="1"/>
              <a:t>Unnesting</a:t>
            </a:r>
            <a:r>
              <a:rPr lang="en-US" altLang="zh-CN" dirty="0"/>
              <a:t> </a:t>
            </a:r>
            <a:r>
              <a:rPr lang="en-US" altLang="zh-CN" dirty="0" smtClean="0"/>
              <a:t>Sample</a:t>
            </a:r>
            <a:endParaRPr lang="zh-CN" altLang="en-US" dirty="0"/>
          </a:p>
        </p:txBody>
      </p:sp>
      <p:sp>
        <p:nvSpPr>
          <p:cNvPr id="3" name="Content Placeholder 2"/>
          <p:cNvSpPr>
            <a:spLocks noGrp="1"/>
          </p:cNvSpPr>
          <p:nvPr>
            <p:ph idx="1"/>
          </p:nvPr>
        </p:nvSpPr>
        <p:spPr>
          <a:xfrm>
            <a:off x="531151" y="1981200"/>
            <a:ext cx="11317326" cy="3962400"/>
          </a:xfrm>
        </p:spPr>
        <p:txBody>
          <a:bodyPr/>
          <a:lstStyle/>
          <a:p>
            <a:pPr marL="0" indent="0">
              <a:buNone/>
            </a:pPr>
            <a:endParaRPr lang="en-US" altLang="zh-CN" sz="2000" dirty="0" smtClean="0"/>
          </a:p>
          <a:p>
            <a:pPr marL="0" indent="0">
              <a:buNone/>
            </a:pPr>
            <a:r>
              <a:rPr lang="en-US" altLang="zh-CN" sz="2000" dirty="0" smtClean="0"/>
              <a:t>SELECT </a:t>
            </a:r>
            <a:r>
              <a:rPr lang="en-US" altLang="zh-CN" sz="2000" dirty="0" err="1"/>
              <a:t>C.cust_last_name</a:t>
            </a:r>
            <a:r>
              <a:rPr lang="en-US" altLang="zh-CN" sz="2000" dirty="0"/>
              <a:t>, </a:t>
            </a:r>
            <a:r>
              <a:rPr lang="en-US" altLang="zh-CN" sz="2000" dirty="0" err="1"/>
              <a:t>C.country_id</a:t>
            </a:r>
            <a:r>
              <a:rPr lang="en-US" altLang="zh-CN" sz="2000" dirty="0"/>
              <a:t> </a:t>
            </a:r>
            <a:br>
              <a:rPr lang="en-US" altLang="zh-CN" sz="2000" dirty="0"/>
            </a:br>
            <a:r>
              <a:rPr lang="en-US" altLang="zh-CN" sz="2000" dirty="0"/>
              <a:t>FROM    customers C </a:t>
            </a:r>
            <a:br>
              <a:rPr lang="en-US" altLang="zh-CN" sz="2000" dirty="0"/>
            </a:br>
            <a:r>
              <a:rPr lang="en-US" altLang="zh-CN" sz="2000" dirty="0"/>
              <a:t>WHERE EXISTS </a:t>
            </a:r>
            <a:r>
              <a:rPr lang="en-US" altLang="zh-CN" sz="2000" dirty="0" smtClean="0"/>
              <a:t>(</a:t>
            </a:r>
          </a:p>
          <a:p>
            <a:pPr marL="0" indent="0">
              <a:buNone/>
            </a:pPr>
            <a:r>
              <a:rPr lang="en-US" altLang="zh-CN" sz="2000" dirty="0"/>
              <a:t> </a:t>
            </a:r>
            <a:r>
              <a:rPr lang="en-US" altLang="zh-CN" sz="2000" dirty="0" smtClean="0"/>
              <a:t>    SELECT </a:t>
            </a:r>
            <a:r>
              <a:rPr lang="en-US" altLang="zh-CN" sz="2000" dirty="0"/>
              <a:t>1 </a:t>
            </a:r>
            <a:br>
              <a:rPr lang="en-US" altLang="zh-CN" sz="2000" dirty="0"/>
            </a:br>
            <a:r>
              <a:rPr lang="en-US" altLang="zh-CN" sz="2000" dirty="0"/>
              <a:t>     </a:t>
            </a:r>
            <a:r>
              <a:rPr lang="en-US" altLang="zh-CN" sz="2000" dirty="0" smtClean="0"/>
              <a:t>FROM </a:t>
            </a:r>
            <a:r>
              <a:rPr lang="en-US" altLang="zh-CN" sz="2000" dirty="0"/>
              <a:t>sales S </a:t>
            </a:r>
            <a:br>
              <a:rPr lang="en-US" altLang="zh-CN" sz="2000" dirty="0"/>
            </a:br>
            <a:r>
              <a:rPr lang="en-US" altLang="zh-CN" sz="2000" dirty="0"/>
              <a:t>     </a:t>
            </a:r>
            <a:r>
              <a:rPr lang="en-US" altLang="zh-CN" sz="2000" dirty="0" smtClean="0"/>
              <a:t>WHERE </a:t>
            </a:r>
            <a:r>
              <a:rPr lang="en-US" altLang="zh-CN" sz="2000" dirty="0" err="1"/>
              <a:t>S.quantity_sold</a:t>
            </a:r>
            <a:r>
              <a:rPr lang="en-US" altLang="zh-CN" sz="2000" dirty="0"/>
              <a:t> &gt; 1000 and </a:t>
            </a:r>
            <a:br>
              <a:rPr lang="en-US" altLang="zh-CN" sz="2000" dirty="0"/>
            </a:br>
            <a:r>
              <a:rPr lang="en-US" altLang="zh-CN" sz="2000" dirty="0"/>
              <a:t>     </a:t>
            </a:r>
            <a:r>
              <a:rPr lang="en-US" altLang="zh-CN" sz="2000" dirty="0" err="1" smtClean="0"/>
              <a:t>S.cust_id</a:t>
            </a:r>
            <a:r>
              <a:rPr lang="en-US" altLang="zh-CN" sz="2000" dirty="0" smtClean="0"/>
              <a:t> </a:t>
            </a:r>
            <a:r>
              <a:rPr lang="en-US" altLang="zh-CN" sz="2000" dirty="0"/>
              <a:t>= </a:t>
            </a:r>
            <a:r>
              <a:rPr lang="en-US" altLang="zh-CN" sz="2000" dirty="0" err="1" smtClean="0"/>
              <a:t>C.cust_id</a:t>
            </a:r>
            <a:endParaRPr lang="en-US" altLang="zh-CN" sz="2000" dirty="0" smtClean="0"/>
          </a:p>
          <a:p>
            <a:pPr marL="0" indent="0">
              <a:buNone/>
            </a:pPr>
            <a:r>
              <a:rPr lang="en-US" altLang="zh-CN" sz="2000" dirty="0" smtClean="0"/>
              <a:t>); </a:t>
            </a:r>
          </a:p>
          <a:p>
            <a:pPr marL="0" indent="0">
              <a:buNone/>
            </a:pPr>
            <a:endParaRPr lang="en-US" altLang="zh-CN" sz="2000" dirty="0" smtClean="0">
              <a:latin typeface="Consolas" panose="020B0609020204030204" pitchFamily="49" charset="0"/>
            </a:endParaRPr>
          </a:p>
          <a:p>
            <a:pPr marL="0" indent="0" algn="ctr">
              <a:buNone/>
            </a:pPr>
            <a:r>
              <a:rPr lang="en-US" altLang="zh-CN" sz="2000" dirty="0" smtClean="0"/>
              <a:t>The </a:t>
            </a:r>
            <a:r>
              <a:rPr lang="en-US" altLang="zh-CN" sz="2000" dirty="0" err="1"/>
              <a:t>subquery</a:t>
            </a:r>
            <a:r>
              <a:rPr lang="en-US" altLang="zh-CN" sz="2000" dirty="0"/>
              <a:t> will be evaluated </a:t>
            </a:r>
            <a:r>
              <a:rPr lang="en-US" altLang="zh-CN" sz="2000" b="1" dirty="0" smtClean="0"/>
              <a:t>1 time for each outer </a:t>
            </a:r>
            <a:r>
              <a:rPr lang="en-US" altLang="zh-CN" sz="2000" b="1" dirty="0"/>
              <a:t>row </a:t>
            </a:r>
            <a:r>
              <a:rPr lang="en-US" altLang="zh-CN" sz="2000" dirty="0"/>
              <a:t>of CUSTOMERS </a:t>
            </a:r>
            <a:r>
              <a:rPr lang="en-US" altLang="zh-CN" sz="2000" dirty="0" smtClean="0"/>
              <a:t>table</a:t>
            </a:r>
            <a:r>
              <a:rPr lang="en-US" altLang="zh-CN" sz="2000" dirty="0"/>
              <a:t>!</a:t>
            </a:r>
            <a:endParaRPr lang="en-US" altLang="zh-CN" sz="2000" dirty="0" smtClean="0"/>
          </a:p>
          <a:p>
            <a:pPr marL="0" indent="0">
              <a:buNone/>
            </a:pPr>
            <a:endParaRPr lang="zh-CN" altLang="en-US" sz="2000" dirty="0"/>
          </a:p>
        </p:txBody>
      </p:sp>
      <p:sp>
        <p:nvSpPr>
          <p:cNvPr id="7" name="Text Placeholder 6"/>
          <p:cNvSpPr>
            <a:spLocks noGrp="1"/>
          </p:cNvSpPr>
          <p:nvPr>
            <p:ph type="body" sz="quarter" idx="13"/>
          </p:nvPr>
        </p:nvSpPr>
        <p:spPr/>
        <p:txBody>
          <a:bodyPr/>
          <a:lstStyle/>
          <a:p>
            <a:r>
              <a:rPr lang="en-US" altLang="zh-CN" dirty="0" smtClean="0"/>
              <a:t>Without </a:t>
            </a:r>
            <a:r>
              <a:rPr lang="en-US" altLang="zh-CN" dirty="0" err="1" smtClean="0"/>
              <a:t>Subquery</a:t>
            </a:r>
            <a:r>
              <a:rPr lang="en-US" altLang="zh-CN" dirty="0" smtClean="0"/>
              <a:t> </a:t>
            </a:r>
            <a:r>
              <a:rPr lang="en-US" altLang="zh-CN" dirty="0" err="1" smtClean="0"/>
              <a:t>Unnesting</a:t>
            </a:r>
            <a:r>
              <a:rPr lang="en-US" altLang="zh-CN" dirty="0" smtClean="0"/>
              <a:t>:</a:t>
            </a:r>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23</a:t>
            </a:fld>
            <a:endParaRPr lang="zh-CN" altLang="en-US" sz="1200" dirty="0"/>
          </a:p>
        </p:txBody>
      </p:sp>
      <p:pic>
        <p:nvPicPr>
          <p:cNvPr id="6" name="Picture 2" descr="explain_plan_for_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471" y="1981200"/>
            <a:ext cx="6656006" cy="251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61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Query Transformer </a:t>
            </a:r>
            <a:r>
              <a:rPr lang="en-US" altLang="zh-CN" dirty="0" smtClean="0"/>
              <a:t>- </a:t>
            </a:r>
            <a:r>
              <a:rPr lang="en-US" altLang="zh-CN" dirty="0" err="1" smtClean="0"/>
              <a:t>Subquery</a:t>
            </a:r>
            <a:r>
              <a:rPr lang="en-US" altLang="zh-CN" dirty="0" smtClean="0"/>
              <a:t> </a:t>
            </a:r>
            <a:r>
              <a:rPr lang="en-US" altLang="zh-CN" dirty="0" err="1"/>
              <a:t>Unnesting</a:t>
            </a:r>
            <a:r>
              <a:rPr lang="en-US" altLang="zh-CN" dirty="0"/>
              <a:t> </a:t>
            </a:r>
            <a:r>
              <a:rPr lang="en-US" altLang="zh-CN" dirty="0" smtClean="0"/>
              <a:t>Sample (cont’d.)</a:t>
            </a:r>
            <a:endParaRPr lang="zh-CN" altLang="en-US" dirty="0"/>
          </a:p>
        </p:txBody>
      </p:sp>
      <p:sp>
        <p:nvSpPr>
          <p:cNvPr id="3" name="Content Placeholder 2"/>
          <p:cNvSpPr>
            <a:spLocks noGrp="1"/>
          </p:cNvSpPr>
          <p:nvPr>
            <p:ph idx="1"/>
          </p:nvPr>
        </p:nvSpPr>
        <p:spPr/>
        <p:txBody>
          <a:bodyPr/>
          <a:lstStyle/>
          <a:p>
            <a:pPr marL="0" indent="0">
              <a:buNone/>
            </a:pPr>
            <a:endParaRPr lang="en-US" altLang="zh-CN" sz="2000" dirty="0" smtClean="0"/>
          </a:p>
          <a:p>
            <a:pPr marL="0" indent="0">
              <a:buNone/>
            </a:pPr>
            <a:r>
              <a:rPr lang="en-US" altLang="zh-CN" sz="2000" dirty="0"/>
              <a:t>SELECT </a:t>
            </a:r>
            <a:r>
              <a:rPr lang="en-US" altLang="zh-CN" sz="2000" dirty="0" err="1"/>
              <a:t>C.cust_last_name</a:t>
            </a:r>
            <a:r>
              <a:rPr lang="en-US" altLang="zh-CN" sz="2000" dirty="0"/>
              <a:t>, </a:t>
            </a:r>
            <a:r>
              <a:rPr lang="en-US" altLang="zh-CN" sz="2000" dirty="0" err="1"/>
              <a:t>C.country_id</a:t>
            </a:r>
            <a:r>
              <a:rPr lang="en-US" altLang="zh-CN" sz="2000" dirty="0"/>
              <a:t> </a:t>
            </a:r>
            <a:br>
              <a:rPr lang="en-US" altLang="zh-CN" sz="2000" dirty="0"/>
            </a:br>
            <a:r>
              <a:rPr lang="en-US" altLang="zh-CN" sz="2000" dirty="0"/>
              <a:t>FROM customers C, sales S </a:t>
            </a:r>
            <a:br>
              <a:rPr lang="en-US" altLang="zh-CN" sz="2000" dirty="0"/>
            </a:br>
            <a:r>
              <a:rPr lang="en-US" altLang="zh-CN" sz="2000" dirty="0"/>
              <a:t>WHERE </a:t>
            </a:r>
            <a:r>
              <a:rPr lang="en-US" altLang="zh-CN" sz="2000" dirty="0" err="1"/>
              <a:t>S.quantity_sold</a:t>
            </a:r>
            <a:r>
              <a:rPr lang="en-US" altLang="zh-CN" sz="2000" dirty="0"/>
              <a:t> &gt; 1000 and </a:t>
            </a:r>
            <a:br>
              <a:rPr lang="en-US" altLang="zh-CN" sz="2000" dirty="0"/>
            </a:br>
            <a:r>
              <a:rPr lang="en-US" altLang="zh-CN" sz="2000" dirty="0" err="1"/>
              <a:t>C.cust_id</a:t>
            </a:r>
            <a:r>
              <a:rPr lang="en-US" altLang="zh-CN" sz="2000" dirty="0"/>
              <a:t> </a:t>
            </a:r>
            <a:r>
              <a:rPr lang="en-US" altLang="zh-CN" sz="2000" b="1" dirty="0"/>
              <a:t>S=</a:t>
            </a:r>
            <a:r>
              <a:rPr lang="en-US" altLang="zh-CN" sz="2000" dirty="0"/>
              <a:t> </a:t>
            </a:r>
            <a:r>
              <a:rPr lang="en-US" altLang="zh-CN" sz="2000" dirty="0" err="1"/>
              <a:t>S.cust_id</a:t>
            </a:r>
            <a:r>
              <a:rPr lang="en-US" altLang="zh-CN" sz="2000" dirty="0"/>
              <a:t>; </a:t>
            </a:r>
            <a:endParaRPr lang="en-US" altLang="zh-CN" sz="2000" dirty="0" smtClean="0">
              <a:latin typeface="Consolas" panose="020B0609020204030204" pitchFamily="49" charset="0"/>
            </a:endParaRPr>
          </a:p>
          <a:p>
            <a:pPr marL="0" indent="0">
              <a:buNone/>
            </a:pPr>
            <a:endParaRPr lang="en-US" altLang="zh-CN" sz="2000" dirty="0" smtClean="0">
              <a:latin typeface="Consolas" panose="020B0609020204030204" pitchFamily="49" charset="0"/>
            </a:endParaRPr>
          </a:p>
          <a:p>
            <a:pPr marL="0" indent="0">
              <a:buNone/>
            </a:pPr>
            <a:endParaRPr lang="en-US" altLang="zh-CN" sz="2000" dirty="0">
              <a:latin typeface="Consolas" panose="020B0609020204030204" pitchFamily="49" charset="0"/>
            </a:endParaRPr>
          </a:p>
          <a:p>
            <a:pPr marL="0" indent="0">
              <a:buNone/>
            </a:pPr>
            <a:r>
              <a:rPr lang="en-US" altLang="zh-CN" sz="1800" dirty="0" smtClean="0"/>
              <a:t>Note: Presume each customer only have one row in sales table.</a:t>
            </a:r>
          </a:p>
          <a:p>
            <a:pPr marL="0" indent="0">
              <a:buNone/>
            </a:pPr>
            <a:endParaRPr lang="en-US" altLang="zh-CN" sz="2000" dirty="0" smtClean="0"/>
          </a:p>
          <a:p>
            <a:pPr marL="0" indent="0">
              <a:buNone/>
            </a:pPr>
            <a:r>
              <a:rPr lang="en-US" altLang="zh-CN" sz="3600" b="1" dirty="0" smtClean="0"/>
              <a:t>          But …</a:t>
            </a:r>
            <a:endParaRPr lang="zh-CN" altLang="en-US" sz="3600" b="1" dirty="0"/>
          </a:p>
        </p:txBody>
      </p:sp>
      <p:sp>
        <p:nvSpPr>
          <p:cNvPr id="7" name="Text Placeholder 6"/>
          <p:cNvSpPr>
            <a:spLocks noGrp="1"/>
          </p:cNvSpPr>
          <p:nvPr>
            <p:ph type="body" sz="quarter" idx="13"/>
          </p:nvPr>
        </p:nvSpPr>
        <p:spPr/>
        <p:txBody>
          <a:bodyPr/>
          <a:lstStyle/>
          <a:p>
            <a:r>
              <a:rPr lang="en-US" altLang="zh-CN" dirty="0" smtClean="0"/>
              <a:t>With </a:t>
            </a:r>
            <a:r>
              <a:rPr lang="en-US" altLang="zh-CN" dirty="0" err="1" smtClean="0"/>
              <a:t>Subquery</a:t>
            </a:r>
            <a:r>
              <a:rPr lang="en-US" altLang="zh-CN" dirty="0" smtClean="0"/>
              <a:t> </a:t>
            </a:r>
            <a:r>
              <a:rPr lang="en-US" altLang="zh-CN" dirty="0" err="1" smtClean="0"/>
              <a:t>Unnesting</a:t>
            </a:r>
            <a:r>
              <a:rPr lang="en-US" altLang="zh-CN" dirty="0" smtClean="0"/>
              <a:t>:</a:t>
            </a:r>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24</a:t>
            </a:fld>
            <a:endParaRPr lang="zh-CN" altLang="en-US" sz="1200" dirty="0"/>
          </a:p>
        </p:txBody>
      </p:sp>
      <p:pic>
        <p:nvPicPr>
          <p:cNvPr id="2050" name="Picture 2" descr="explain_plan_for_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1413" y="1908175"/>
            <a:ext cx="6065100" cy="220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93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Subquery</a:t>
            </a:r>
            <a:r>
              <a:rPr lang="en-US" altLang="zh-CN" dirty="0" smtClean="0"/>
              <a:t> </a:t>
            </a:r>
            <a:r>
              <a:rPr lang="en-US" altLang="zh-CN" dirty="0" err="1" smtClean="0"/>
              <a:t>Unnesting</a:t>
            </a:r>
            <a:r>
              <a:rPr lang="en-US" altLang="zh-CN" dirty="0" smtClean="0"/>
              <a:t> -  Disabled </a:t>
            </a:r>
            <a:r>
              <a:rPr lang="en-US" altLang="zh-CN" dirty="0"/>
              <a:t>in </a:t>
            </a:r>
            <a:r>
              <a:rPr lang="en-US" altLang="zh-CN" dirty="0" smtClean="0"/>
              <a:t>XXXX DB</a:t>
            </a:r>
            <a:endParaRPr lang="zh-CN" altLang="en-US" dirty="0"/>
          </a:p>
        </p:txBody>
      </p:sp>
      <p:sp>
        <p:nvSpPr>
          <p:cNvPr id="3" name="Content Placeholder 2"/>
          <p:cNvSpPr>
            <a:spLocks noGrp="1"/>
          </p:cNvSpPr>
          <p:nvPr>
            <p:ph idx="1"/>
          </p:nvPr>
        </p:nvSpPr>
        <p:spPr/>
        <p:txBody>
          <a:bodyPr/>
          <a:lstStyle/>
          <a:p>
            <a:r>
              <a:rPr lang="en-US" altLang="zh-CN" sz="2000" dirty="0" smtClean="0">
                <a:latin typeface="Consolas" panose="020B0609020204030204" pitchFamily="49" charset="0"/>
              </a:rPr>
              <a:t>XXXX </a:t>
            </a:r>
            <a:r>
              <a:rPr lang="en-US" altLang="zh-CN" sz="2000" dirty="0">
                <a:latin typeface="Consolas" panose="020B0609020204030204" pitchFamily="49" charset="0"/>
              </a:rPr>
              <a:t>makes extensive use </a:t>
            </a:r>
            <a:r>
              <a:rPr lang="en-US" altLang="zh-CN" sz="2000" dirty="0" smtClean="0">
                <a:latin typeface="Consolas" panose="020B0609020204030204" pitchFamily="49" charset="0"/>
              </a:rPr>
              <a:t>of effective-dated </a:t>
            </a:r>
            <a:r>
              <a:rPr lang="en-US" altLang="zh-CN" sz="2000" dirty="0">
                <a:latin typeface="Consolas" panose="020B0609020204030204" pitchFamily="49" charset="0"/>
              </a:rPr>
              <a:t>and effective-sequenced rows and uses or generates SQL with correlated sub-queries to find the current effective-dated rows. </a:t>
            </a:r>
            <a:r>
              <a:rPr lang="en-US" altLang="zh-CN" sz="2000" dirty="0" smtClean="0">
                <a:latin typeface="Consolas" panose="020B0609020204030204" pitchFamily="49" charset="0"/>
              </a:rPr>
              <a:t>i.e.</a:t>
            </a:r>
          </a:p>
          <a:p>
            <a:pPr marL="273050" lvl="1" indent="0">
              <a:buNone/>
            </a:pPr>
            <a:endParaRPr lang="en-US" altLang="zh-CN" sz="1600" dirty="0" smtClean="0">
              <a:latin typeface="Consolas" panose="020B0609020204030204" pitchFamily="49" charset="0"/>
            </a:endParaRPr>
          </a:p>
          <a:p>
            <a:pPr marL="273050" lvl="1" indent="0">
              <a:buNone/>
            </a:pPr>
            <a:endParaRPr lang="en-US" altLang="zh-CN" sz="1600" dirty="0">
              <a:latin typeface="Consolas" panose="020B0609020204030204" pitchFamily="49" charset="0"/>
            </a:endParaRPr>
          </a:p>
          <a:p>
            <a:pPr marL="273050" lvl="1" indent="0">
              <a:buNone/>
            </a:pPr>
            <a:endParaRPr lang="en-US" altLang="zh-CN" sz="1600" dirty="0" smtClean="0">
              <a:latin typeface="Consolas" panose="020B0609020204030204" pitchFamily="49" charset="0"/>
            </a:endParaRPr>
          </a:p>
          <a:p>
            <a:pPr marL="273050" lvl="1" indent="0">
              <a:buNone/>
            </a:pPr>
            <a:endParaRPr lang="en-US" altLang="zh-CN" sz="1600" dirty="0">
              <a:latin typeface="Consolas" panose="020B0609020204030204" pitchFamily="49" charset="0"/>
            </a:endParaRPr>
          </a:p>
          <a:p>
            <a:pPr marL="273050" lvl="1" indent="0">
              <a:buNone/>
            </a:pPr>
            <a:endParaRPr lang="en-US" altLang="zh-CN" sz="1600" dirty="0" smtClean="0">
              <a:latin typeface="Consolas" panose="020B0609020204030204" pitchFamily="49" charset="0"/>
            </a:endParaRPr>
          </a:p>
          <a:p>
            <a:pPr marL="273050" lvl="1" indent="0">
              <a:buNone/>
            </a:pPr>
            <a:endParaRPr lang="en-US" altLang="zh-CN" sz="1600" dirty="0" smtClean="0">
              <a:latin typeface="Consolas" panose="020B0609020204030204" pitchFamily="49" charset="0"/>
            </a:endParaRPr>
          </a:p>
          <a:p>
            <a:r>
              <a:rPr lang="en-US" altLang="zh-CN" sz="2000" dirty="0" smtClean="0">
                <a:latin typeface="Consolas" panose="020B0609020204030204" pitchFamily="49" charset="0"/>
              </a:rPr>
              <a:t>The </a:t>
            </a:r>
            <a:r>
              <a:rPr lang="en-US" altLang="zh-CN" sz="2000" dirty="0">
                <a:latin typeface="Consolas" panose="020B0609020204030204" pitchFamily="49" charset="0"/>
              </a:rPr>
              <a:t>problem </a:t>
            </a:r>
            <a:r>
              <a:rPr lang="en-US" altLang="zh-CN" sz="2000" dirty="0" smtClean="0">
                <a:latin typeface="Consolas" panose="020B0609020204030204" pitchFamily="49" charset="0"/>
              </a:rPr>
              <a:t>is </a:t>
            </a:r>
            <a:r>
              <a:rPr lang="en-US" altLang="zh-CN" sz="2000" dirty="0">
                <a:latin typeface="Consolas" panose="020B0609020204030204" pitchFamily="49" charset="0"/>
              </a:rPr>
              <a:t>that the optimizer grossly underestimates the cardinality of the correlated </a:t>
            </a:r>
            <a:r>
              <a:rPr lang="en-US" altLang="zh-CN" sz="2000" dirty="0" smtClean="0">
                <a:latin typeface="Consolas" panose="020B0609020204030204" pitchFamily="49" charset="0"/>
              </a:rPr>
              <a:t>sub-queries where </a:t>
            </a:r>
            <a:r>
              <a:rPr lang="en-US" altLang="zh-CN" sz="2000" dirty="0">
                <a:latin typeface="Consolas" panose="020B0609020204030204" pitchFamily="49" charset="0"/>
              </a:rPr>
              <a:t>there are </a:t>
            </a:r>
            <a:r>
              <a:rPr lang="en-US" altLang="zh-CN" sz="2000" dirty="0" smtClean="0">
                <a:latin typeface="Consolas" panose="020B0609020204030204" pitchFamily="49" charset="0"/>
              </a:rPr>
              <a:t>multiple </a:t>
            </a:r>
            <a:r>
              <a:rPr lang="en-US" altLang="zh-CN" sz="2000" dirty="0">
                <a:latin typeface="Consolas" panose="020B0609020204030204" pitchFamily="49" charset="0"/>
              </a:rPr>
              <a:t>correlating columns leading it to choose SQL transformation where it has </a:t>
            </a:r>
            <a:r>
              <a:rPr lang="en-US" altLang="zh-CN" sz="2000" dirty="0" err="1">
                <a:latin typeface="Consolas" panose="020B0609020204030204" pitchFamily="49" charset="0"/>
              </a:rPr>
              <a:t>unnested</a:t>
            </a:r>
            <a:r>
              <a:rPr lang="en-US" altLang="zh-CN" sz="2000" dirty="0">
                <a:latin typeface="Consolas" panose="020B0609020204030204" pitchFamily="49" charset="0"/>
              </a:rPr>
              <a:t> the sub-query as an inline view</a:t>
            </a:r>
            <a:r>
              <a:rPr lang="en-US" altLang="zh-CN" sz="2000" dirty="0" smtClean="0">
                <a:latin typeface="Consolas" panose="020B0609020204030204" pitchFamily="49" charset="0"/>
              </a:rPr>
              <a:t>.</a:t>
            </a:r>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25</a:t>
            </a:fld>
            <a:endParaRPr lang="zh-CN" altLang="en-US" sz="1200" dirty="0"/>
          </a:p>
        </p:txBody>
      </p:sp>
      <p:graphicFrame>
        <p:nvGraphicFramePr>
          <p:cNvPr id="6" name="Table 5"/>
          <p:cNvGraphicFramePr>
            <a:graphicFrameLocks noGrp="1"/>
          </p:cNvGraphicFramePr>
          <p:nvPr>
            <p:extLst>
              <p:ext uri="{D42A27DB-BD31-4B8C-83A1-F6EECF244321}">
                <p14:modId xmlns:p14="http://schemas.microsoft.com/office/powerpoint/2010/main" val="2530236542"/>
              </p:ext>
            </p:extLst>
          </p:nvPr>
        </p:nvGraphicFramePr>
        <p:xfrm>
          <a:off x="1903455" y="2457732"/>
          <a:ext cx="8125883" cy="1554480"/>
        </p:xfrm>
        <a:graphic>
          <a:graphicData uri="http://schemas.openxmlformats.org/drawingml/2006/table">
            <a:tbl>
              <a:tblPr firstRow="1" bandRow="1">
                <a:tableStyleId>{5FD0F851-EC5A-4D38-B0AD-8093EC10F338}</a:tableStyleId>
              </a:tblPr>
              <a:tblGrid>
                <a:gridCol w="8125883"/>
              </a:tblGrid>
              <a:tr h="370840">
                <a:tc>
                  <a:txBody>
                    <a:bodyPr/>
                    <a:lstStyle/>
                    <a:p>
                      <a:pPr marL="273050" lvl="1" indent="0">
                        <a:buNone/>
                      </a:pPr>
                      <a:r>
                        <a:rPr lang="en-US" altLang="zh-CN" sz="1600" b="0" dirty="0" smtClean="0">
                          <a:latin typeface="Consolas" panose="020B0609020204030204" pitchFamily="49" charset="0"/>
                        </a:rPr>
                        <a:t>SELECT * </a:t>
                      </a:r>
                    </a:p>
                    <a:p>
                      <a:pPr marL="273050" lvl="1" indent="0">
                        <a:buNone/>
                      </a:pPr>
                      <a:r>
                        <a:rPr lang="en-US" altLang="zh-CN" sz="1600" b="0" dirty="0" smtClean="0">
                          <a:latin typeface="Consolas" panose="020B0609020204030204" pitchFamily="49" charset="0"/>
                        </a:rPr>
                        <a:t>FROM PS_CURR_GRSTP_TBL G , PS_CURR_STEP_TBL S</a:t>
                      </a:r>
                    </a:p>
                    <a:p>
                      <a:pPr marL="273050" lvl="1" indent="0">
                        <a:buNone/>
                      </a:pPr>
                      <a:r>
                        <a:rPr lang="en-US" altLang="zh-CN" sz="1600" b="0" dirty="0" smtClean="0">
                          <a:latin typeface="Consolas" panose="020B0609020204030204" pitchFamily="49" charset="0"/>
                        </a:rPr>
                        <a:t>WHERE ... AND S.EFFDT =</a:t>
                      </a:r>
                    </a:p>
                    <a:p>
                      <a:pPr marL="273050" lvl="1" indent="0">
                        <a:buNone/>
                      </a:pPr>
                      <a:r>
                        <a:rPr lang="en-US" altLang="zh-CN" sz="1600" b="0" i="1" dirty="0" smtClean="0">
                          <a:latin typeface="Consolas" panose="020B0609020204030204" pitchFamily="49" charset="0"/>
                        </a:rPr>
                        <a:t>  </a:t>
                      </a:r>
                      <a:r>
                        <a:rPr lang="en-US" altLang="zh-CN" sz="1600" b="0" i="1" dirty="0" smtClean="0">
                          <a:solidFill>
                            <a:srgbClr val="FF0000"/>
                          </a:solidFill>
                          <a:latin typeface="Consolas" panose="020B0609020204030204" pitchFamily="49" charset="0"/>
                        </a:rPr>
                        <a:t>(SELECT MAX(X.EFFDT)</a:t>
                      </a:r>
                    </a:p>
                    <a:p>
                      <a:pPr marL="273050" lvl="1" indent="0">
                        <a:buNone/>
                      </a:pPr>
                      <a:r>
                        <a:rPr lang="en-US" altLang="zh-CN" sz="1600" b="0" i="1" dirty="0" smtClean="0">
                          <a:solidFill>
                            <a:srgbClr val="FF0000"/>
                          </a:solidFill>
                          <a:latin typeface="Consolas" panose="020B0609020204030204" pitchFamily="49" charset="0"/>
                        </a:rPr>
                        <a:t>  FROM PS_CURR_STEP_TBL X</a:t>
                      </a:r>
                    </a:p>
                    <a:p>
                      <a:pPr marL="273050" lvl="1" indent="0">
                        <a:buNone/>
                      </a:pPr>
                      <a:r>
                        <a:rPr lang="en-US" altLang="zh-CN" sz="1600" b="0" i="1" dirty="0" smtClean="0">
                          <a:solidFill>
                            <a:srgbClr val="FF0000"/>
                          </a:solidFill>
                          <a:latin typeface="Consolas" panose="020B0609020204030204" pitchFamily="49" charset="0"/>
                        </a:rPr>
                        <a:t>  WHERE ...</a:t>
                      </a:r>
                      <a:r>
                        <a:rPr lang="en-US" altLang="zh-CN" sz="1600" b="0" i="1" baseline="0" dirty="0" smtClean="0">
                          <a:solidFill>
                            <a:srgbClr val="FF0000"/>
                          </a:solidFill>
                          <a:latin typeface="Consolas" panose="020B0609020204030204" pitchFamily="49" charset="0"/>
                        </a:rPr>
                        <a:t> </a:t>
                      </a:r>
                      <a:r>
                        <a:rPr lang="en-US" altLang="zh-CN" sz="1600" b="0" i="1" dirty="0" smtClean="0">
                          <a:solidFill>
                            <a:srgbClr val="FF0000"/>
                          </a:solidFill>
                          <a:latin typeface="Consolas" panose="020B0609020204030204" pitchFamily="49" charset="0"/>
                        </a:rPr>
                        <a:t>AND X.EFFDT &lt;= TO_DATE('2013-12-31','YYYY-MM-DD'))</a:t>
                      </a:r>
                      <a:r>
                        <a:rPr lang="en-US" altLang="zh-CN" sz="1600" b="0" dirty="0" smtClean="0">
                          <a:latin typeface="Consolas" panose="020B0609020204030204" pitchFamily="49" charset="0"/>
                        </a:rPr>
                        <a:t>;</a:t>
                      </a:r>
                      <a:endParaRPr lang="zh-CN" altLang="en-US" sz="2000" b="0" dirty="0" smtClean="0"/>
                    </a:p>
                  </a:txBody>
                  <a:tcPr/>
                </a:tc>
              </a:tr>
            </a:tbl>
          </a:graphicData>
        </a:graphic>
      </p:graphicFrame>
    </p:spTree>
    <p:extLst>
      <p:ext uri="{BB962C8B-B14F-4D97-AF65-F5344CB8AC3E}">
        <p14:creationId xmlns:p14="http://schemas.microsoft.com/office/powerpoint/2010/main" val="341478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Subquery</a:t>
            </a:r>
            <a:r>
              <a:rPr lang="en-US" altLang="zh-CN" dirty="0"/>
              <a:t> </a:t>
            </a:r>
            <a:r>
              <a:rPr lang="en-US" altLang="zh-CN" dirty="0" err="1"/>
              <a:t>Unnesting</a:t>
            </a:r>
            <a:r>
              <a:rPr lang="en-US" altLang="zh-CN" dirty="0"/>
              <a:t> - </a:t>
            </a:r>
            <a:r>
              <a:rPr lang="en-US" altLang="zh-CN" dirty="0" smtClean="0"/>
              <a:t>XXXX </a:t>
            </a:r>
            <a:r>
              <a:rPr lang="en-US" altLang="zh-CN" dirty="0"/>
              <a:t>SQL </a:t>
            </a:r>
            <a:r>
              <a:rPr lang="en-US" altLang="zh-CN" dirty="0" smtClean="0"/>
              <a:t>Case 1</a:t>
            </a:r>
            <a:endParaRPr lang="zh-CN" altLang="en-US" dirty="0"/>
          </a:p>
        </p:txBody>
      </p:sp>
      <p:sp>
        <p:nvSpPr>
          <p:cNvPr id="3" name="Content Placeholder 2"/>
          <p:cNvSpPr>
            <a:spLocks noGrp="1"/>
          </p:cNvSpPr>
          <p:nvPr>
            <p:ph idx="1"/>
          </p:nvPr>
        </p:nvSpPr>
        <p:spPr>
          <a:xfrm>
            <a:off x="531151" y="1524001"/>
            <a:ext cx="3526499" cy="4419600"/>
          </a:xfrm>
        </p:spPr>
        <p:txBody>
          <a:bodyPr/>
          <a:lstStyle/>
          <a:p>
            <a:r>
              <a:rPr lang="en-US" altLang="zh-CN" sz="2400" dirty="0" smtClean="0"/>
              <a:t>No </a:t>
            </a:r>
            <a:r>
              <a:rPr lang="en-US" altLang="zh-CN" sz="2400" dirty="0" err="1" smtClean="0"/>
              <a:t>subquery</a:t>
            </a:r>
            <a:r>
              <a:rPr lang="en-US" altLang="zh-CN" sz="2400" dirty="0" smtClean="0"/>
              <a:t> </a:t>
            </a:r>
            <a:r>
              <a:rPr lang="en-US" altLang="zh-CN" sz="2400" dirty="0" err="1" smtClean="0"/>
              <a:t>unnesting</a:t>
            </a:r>
            <a:r>
              <a:rPr lang="en-US" altLang="zh-CN" sz="2400" dirty="0" smtClean="0"/>
              <a:t>:</a:t>
            </a: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smtClean="0"/>
          </a:p>
          <a:p>
            <a:pPr marL="0" indent="0">
              <a:buNone/>
            </a:pPr>
            <a:endParaRPr lang="en-US" altLang="zh-CN" sz="2400" dirty="0" smtClean="0"/>
          </a:p>
          <a:p>
            <a:r>
              <a:rPr lang="en-US" altLang="zh-CN" sz="2400" dirty="0" smtClean="0"/>
              <a:t>With </a:t>
            </a:r>
            <a:r>
              <a:rPr lang="en-US" altLang="zh-CN" sz="2400" dirty="0" err="1" smtClean="0"/>
              <a:t>subquery</a:t>
            </a:r>
            <a:r>
              <a:rPr lang="en-US" altLang="zh-CN" sz="2400" dirty="0" smtClean="0"/>
              <a:t> </a:t>
            </a:r>
            <a:r>
              <a:rPr lang="en-US" altLang="zh-CN" sz="2400" dirty="0" err="1" smtClean="0"/>
              <a:t>unnesting</a:t>
            </a:r>
            <a:r>
              <a:rPr lang="en-US" altLang="zh-CN" sz="2400" dirty="0" smtClean="0"/>
              <a:t>:</a:t>
            </a:r>
            <a:endParaRPr lang="en-US" altLang="zh-CN" sz="2400"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26</a:t>
            </a:fld>
            <a:endParaRPr lang="zh-CN" altLang="en-US" sz="1200" dirty="0"/>
          </a:p>
        </p:txBody>
      </p:sp>
      <p:graphicFrame>
        <p:nvGraphicFramePr>
          <p:cNvPr id="8" name="Table 7"/>
          <p:cNvGraphicFramePr>
            <a:graphicFrameLocks noGrp="1"/>
          </p:cNvGraphicFramePr>
          <p:nvPr>
            <p:extLst>
              <p:ext uri="{D42A27DB-BD31-4B8C-83A1-F6EECF244321}">
                <p14:modId xmlns:p14="http://schemas.microsoft.com/office/powerpoint/2010/main" val="2775882776"/>
              </p:ext>
            </p:extLst>
          </p:nvPr>
        </p:nvGraphicFramePr>
        <p:xfrm>
          <a:off x="4280939" y="1548386"/>
          <a:ext cx="6874742" cy="2042160"/>
        </p:xfrm>
        <a:graphic>
          <a:graphicData uri="http://schemas.openxmlformats.org/drawingml/2006/table">
            <a:tbl>
              <a:tblPr firstRow="1" bandRow="1">
                <a:tableStyleId>{5FD0F851-EC5A-4D38-B0AD-8093EC10F338}</a:tableStyleId>
              </a:tblPr>
              <a:tblGrid>
                <a:gridCol w="6874742"/>
              </a:tblGrid>
              <a:tr h="370840">
                <a:tc>
                  <a:txBody>
                    <a:bodyPr/>
                    <a:lstStyle/>
                    <a:p>
                      <a:r>
                        <a:rPr lang="en-US" altLang="zh-CN" sz="1600" b="0" dirty="0" smtClean="0">
                          <a:latin typeface="Consolas" panose="020B0609020204030204" pitchFamily="49" charset="0"/>
                        </a:rPr>
                        <a:t>SELECT *</a:t>
                      </a:r>
                    </a:p>
                    <a:p>
                      <a:r>
                        <a:rPr lang="en-US" altLang="zh-CN" sz="1600" b="1" dirty="0" smtClean="0">
                          <a:latin typeface="Consolas" panose="020B0609020204030204" pitchFamily="49" charset="0"/>
                        </a:rPr>
                        <a:t>FROM</a:t>
                      </a:r>
                      <a:r>
                        <a:rPr lang="en-US" altLang="zh-CN" sz="1600" b="0" dirty="0" smtClean="0">
                          <a:latin typeface="Consolas" panose="020B0609020204030204" pitchFamily="49" charset="0"/>
                        </a:rPr>
                        <a:t> PS_CURR_GRSTP_TBL G , PS_CURR_STEP_TBL S</a:t>
                      </a:r>
                    </a:p>
                    <a:p>
                      <a:r>
                        <a:rPr lang="en-US" altLang="zh-CN" sz="1600" b="1" dirty="0" smtClean="0">
                          <a:latin typeface="Consolas" panose="020B0609020204030204" pitchFamily="49" charset="0"/>
                        </a:rPr>
                        <a:t>WHERE</a:t>
                      </a:r>
                      <a:r>
                        <a:rPr lang="en-US" altLang="zh-CN" sz="1600" b="0" dirty="0" smtClean="0">
                          <a:latin typeface="Consolas" panose="020B0609020204030204" pitchFamily="49" charset="0"/>
                        </a:rPr>
                        <a:t> G.SETID = 'SHARE' ... AND S.EFFDT =</a:t>
                      </a:r>
                    </a:p>
                    <a:p>
                      <a:r>
                        <a:rPr lang="en-US" altLang="zh-CN" sz="1600" b="0" dirty="0" smtClean="0">
                          <a:latin typeface="Consolas" panose="020B0609020204030204" pitchFamily="49" charset="0"/>
                        </a:rPr>
                        <a:t>  (</a:t>
                      </a:r>
                      <a:r>
                        <a:rPr lang="en-US" altLang="zh-CN" sz="1600" b="0" i="1" dirty="0" smtClean="0">
                          <a:solidFill>
                            <a:srgbClr val="FF0000"/>
                          </a:solidFill>
                          <a:latin typeface="Consolas" panose="020B0609020204030204" pitchFamily="49" charset="0"/>
                        </a:rPr>
                        <a:t>SELECT MAX(X.EFFDT)</a:t>
                      </a:r>
                    </a:p>
                    <a:p>
                      <a:r>
                        <a:rPr lang="en-US" altLang="zh-CN" sz="1600" b="0" i="1" dirty="0" smtClean="0">
                          <a:solidFill>
                            <a:srgbClr val="FF0000"/>
                          </a:solidFill>
                          <a:latin typeface="Consolas" panose="020B0609020204030204" pitchFamily="49" charset="0"/>
                        </a:rPr>
                        <a:t>  FROM PS_CURR_STEP_TBL X</a:t>
                      </a:r>
                    </a:p>
                    <a:p>
                      <a:r>
                        <a:rPr lang="en-US" altLang="zh-CN" sz="1600" b="0" i="1" dirty="0" smtClean="0">
                          <a:solidFill>
                            <a:srgbClr val="FF0000"/>
                          </a:solidFill>
                          <a:latin typeface="Consolas" panose="020B0609020204030204" pitchFamily="49" charset="0"/>
                        </a:rPr>
                        <a:t>  WHERE X.SETID = S.SETID AND ...</a:t>
                      </a:r>
                    </a:p>
                    <a:p>
                      <a:r>
                        <a:rPr lang="en-US" altLang="zh-CN" sz="1600" b="0" i="1" dirty="0" smtClean="0">
                          <a:solidFill>
                            <a:srgbClr val="FF0000"/>
                          </a:solidFill>
                          <a:latin typeface="Consolas" panose="020B0609020204030204" pitchFamily="49" charset="0"/>
                        </a:rPr>
                        <a:t>  AND X.EFFDT &lt;= TO_DATE('2013-12-31','YYYY-MM-DD')</a:t>
                      </a:r>
                      <a:r>
                        <a:rPr lang="en-US" altLang="zh-CN" sz="1600" b="0" dirty="0" smtClean="0">
                          <a:latin typeface="Consolas" panose="020B0609020204030204" pitchFamily="49" charset="0"/>
                        </a:rPr>
                        <a:t>) </a:t>
                      </a:r>
                    </a:p>
                    <a:p>
                      <a:r>
                        <a:rPr lang="en-US" altLang="zh-CN" sz="1600" b="0" dirty="0" smtClean="0">
                          <a:latin typeface="Consolas" panose="020B0609020204030204" pitchFamily="49" charset="0"/>
                        </a:rPr>
                        <a:t>AND S.EFF_STATUS = 'A' ORDER BY G.SEQUENCE_NBR_6;</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72905784"/>
              </p:ext>
            </p:extLst>
          </p:nvPr>
        </p:nvGraphicFramePr>
        <p:xfrm>
          <a:off x="4180311" y="4279519"/>
          <a:ext cx="7021089" cy="2042160"/>
        </p:xfrm>
        <a:graphic>
          <a:graphicData uri="http://schemas.openxmlformats.org/drawingml/2006/table">
            <a:tbl>
              <a:tblPr firstRow="1" bandRow="1">
                <a:tableStyleId>{5FD0F851-EC5A-4D38-B0AD-8093EC10F338}</a:tableStyleId>
              </a:tblPr>
              <a:tblGrid>
                <a:gridCol w="7021089"/>
              </a:tblGrid>
              <a:tr h="370840">
                <a:tc>
                  <a:txBody>
                    <a:bodyPr/>
                    <a:lstStyle/>
                    <a:p>
                      <a:r>
                        <a:rPr lang="en-US" altLang="zh-CN" sz="1600" b="0" dirty="0" smtClean="0">
                          <a:latin typeface="Consolas" panose="020B0609020204030204" pitchFamily="49" charset="0"/>
                        </a:rPr>
                        <a:t>SELECT *</a:t>
                      </a:r>
                    </a:p>
                    <a:p>
                      <a:r>
                        <a:rPr lang="en-US" altLang="zh-CN" sz="1600" b="1" dirty="0" smtClean="0">
                          <a:latin typeface="Consolas" panose="020B0609020204030204" pitchFamily="49" charset="0"/>
                        </a:rPr>
                        <a:t>FROM</a:t>
                      </a:r>
                      <a:r>
                        <a:rPr lang="en-US" altLang="zh-CN" sz="1600" b="0" dirty="0" smtClean="0">
                          <a:latin typeface="Consolas" panose="020B0609020204030204" pitchFamily="49" charset="0"/>
                        </a:rPr>
                        <a:t> PS_CURR_GRSTP_TBL G , PS_CURR_STEP_TBL S,</a:t>
                      </a:r>
                    </a:p>
                    <a:p>
                      <a:r>
                        <a:rPr lang="en-US" altLang="zh-CN" sz="1600" b="0" i="1" dirty="0" smtClean="0">
                          <a:solidFill>
                            <a:schemeClr val="accent1"/>
                          </a:solidFill>
                          <a:latin typeface="Consolas" panose="020B0609020204030204" pitchFamily="49" charset="0"/>
                        </a:rPr>
                        <a:t>(SELECT MAX(EFFDT) EFFDT,SETID,CURR_STEP,VERSION_NUM</a:t>
                      </a:r>
                    </a:p>
                    <a:p>
                      <a:r>
                        <a:rPr lang="en-US" altLang="zh-CN" sz="1600" b="0" i="1" dirty="0" smtClean="0">
                          <a:solidFill>
                            <a:schemeClr val="accent1"/>
                          </a:solidFill>
                          <a:latin typeface="Consolas" panose="020B0609020204030204" pitchFamily="49" charset="0"/>
                        </a:rPr>
                        <a:t>  FROM PS_CURR_STEP_TBL</a:t>
                      </a:r>
                    </a:p>
                    <a:p>
                      <a:r>
                        <a:rPr lang="en-US" altLang="zh-CN" sz="1600" b="0" i="1" dirty="0" smtClean="0">
                          <a:solidFill>
                            <a:schemeClr val="accent1"/>
                          </a:solidFill>
                          <a:latin typeface="Consolas" panose="020B0609020204030204" pitchFamily="49" charset="0"/>
                        </a:rPr>
                        <a:t>  WHERE EFFDT &lt;= TO_DATE('2013-12-31','YYYY-MM-DD')</a:t>
                      </a:r>
                    </a:p>
                    <a:p>
                      <a:r>
                        <a:rPr lang="en-US" altLang="zh-CN" sz="1600" b="0" i="1" dirty="0" smtClean="0">
                          <a:solidFill>
                            <a:schemeClr val="accent1"/>
                          </a:solidFill>
                          <a:latin typeface="Consolas" panose="020B0609020204030204" pitchFamily="49" charset="0"/>
                        </a:rPr>
                        <a:t>  </a:t>
                      </a:r>
                      <a:r>
                        <a:rPr lang="en-US" altLang="zh-CN" sz="1600" b="1" i="1" dirty="0" smtClean="0">
                          <a:solidFill>
                            <a:schemeClr val="accent1"/>
                          </a:solidFill>
                          <a:latin typeface="Consolas" panose="020B0609020204030204" pitchFamily="49" charset="0"/>
                        </a:rPr>
                        <a:t>group by </a:t>
                      </a:r>
                      <a:r>
                        <a:rPr lang="en-US" altLang="zh-CN" sz="1600" b="0" i="1" dirty="0" smtClean="0">
                          <a:solidFill>
                            <a:schemeClr val="accent1"/>
                          </a:solidFill>
                          <a:latin typeface="Consolas" panose="020B0609020204030204" pitchFamily="49" charset="0"/>
                        </a:rPr>
                        <a:t>SETID,CURR_STEP,VERSION_NUM) </a:t>
                      </a:r>
                      <a:r>
                        <a:rPr lang="en-US" altLang="zh-CN" sz="1600" b="0" dirty="0" smtClean="0">
                          <a:latin typeface="Consolas" panose="020B0609020204030204" pitchFamily="49" charset="0"/>
                        </a:rPr>
                        <a:t>X</a:t>
                      </a:r>
                    </a:p>
                    <a:p>
                      <a:r>
                        <a:rPr lang="en-US" altLang="zh-CN" sz="1600" b="1" dirty="0" smtClean="0">
                          <a:latin typeface="Consolas" panose="020B0609020204030204" pitchFamily="49" charset="0"/>
                        </a:rPr>
                        <a:t>WHERE</a:t>
                      </a:r>
                      <a:r>
                        <a:rPr lang="en-US" altLang="zh-CN" sz="1600" b="0" dirty="0" smtClean="0">
                          <a:latin typeface="Consolas" panose="020B0609020204030204" pitchFamily="49" charset="0"/>
                        </a:rPr>
                        <a:t> G.SETID = 'SHARE' AND ... </a:t>
                      </a:r>
                    </a:p>
                    <a:p>
                      <a:r>
                        <a:rPr lang="en-US" altLang="zh-CN" sz="1600" b="0" dirty="0" smtClean="0">
                          <a:latin typeface="Consolas" panose="020B0609020204030204" pitchFamily="49" charset="0"/>
                        </a:rPr>
                        <a:t>  AND S.EFF_STATUS = 'A' ORDER BY G.SEQUENCE_NBR_6;</a:t>
                      </a:r>
                      <a:endParaRPr lang="zh-CN" altLang="en-US" sz="1600" b="0" dirty="0" smtClean="0">
                        <a:latin typeface="Consolas" panose="020B0609020204030204" pitchFamily="49" charset="0"/>
                      </a:endParaRPr>
                    </a:p>
                  </a:txBody>
                  <a:tcPr/>
                </a:tc>
              </a:tr>
            </a:tbl>
          </a:graphicData>
        </a:graphic>
      </p:graphicFrame>
    </p:spTree>
    <p:extLst>
      <p:ext uri="{BB962C8B-B14F-4D97-AF65-F5344CB8AC3E}">
        <p14:creationId xmlns:p14="http://schemas.microsoft.com/office/powerpoint/2010/main" val="198723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Subquery</a:t>
            </a:r>
            <a:r>
              <a:rPr lang="en-US" altLang="zh-CN" dirty="0"/>
              <a:t> </a:t>
            </a:r>
            <a:r>
              <a:rPr lang="en-US" altLang="zh-CN" dirty="0" err="1"/>
              <a:t>Unnesting</a:t>
            </a:r>
            <a:r>
              <a:rPr lang="en-US" altLang="zh-CN" dirty="0"/>
              <a:t> - </a:t>
            </a:r>
            <a:r>
              <a:rPr lang="en-US" altLang="zh-CN" dirty="0" smtClean="0"/>
              <a:t>XXXX </a:t>
            </a:r>
            <a:r>
              <a:rPr lang="en-US" altLang="zh-CN" dirty="0"/>
              <a:t>SQL </a:t>
            </a:r>
            <a:r>
              <a:rPr lang="en-US" altLang="zh-CN" dirty="0" smtClean="0"/>
              <a:t>Case 1</a:t>
            </a:r>
            <a:endParaRPr lang="zh-CN" altLang="en-US" dirty="0"/>
          </a:p>
        </p:txBody>
      </p:sp>
      <p:sp>
        <p:nvSpPr>
          <p:cNvPr id="3" name="Content Placeholder 2"/>
          <p:cNvSpPr>
            <a:spLocks noGrp="1"/>
          </p:cNvSpPr>
          <p:nvPr>
            <p:ph idx="1"/>
          </p:nvPr>
        </p:nvSpPr>
        <p:spPr>
          <a:xfrm>
            <a:off x="531151" y="1524001"/>
            <a:ext cx="3526499" cy="4419600"/>
          </a:xfrm>
        </p:spPr>
        <p:txBody>
          <a:bodyPr/>
          <a:lstStyle/>
          <a:p>
            <a:r>
              <a:rPr lang="en-US" altLang="zh-CN" dirty="0" smtClean="0"/>
              <a:t>Without </a:t>
            </a:r>
            <a:r>
              <a:rPr lang="en-US" altLang="zh-CN" dirty="0" err="1" smtClean="0"/>
              <a:t>subquery</a:t>
            </a:r>
            <a:r>
              <a:rPr lang="en-US" altLang="zh-CN" dirty="0" smtClean="0"/>
              <a:t> </a:t>
            </a:r>
            <a:r>
              <a:rPr lang="en-US" altLang="zh-CN" dirty="0" err="1" smtClean="0"/>
              <a:t>unnesting</a:t>
            </a:r>
            <a:r>
              <a:rPr lang="en-US" altLang="zh-CN" dirty="0" smtClean="0"/>
              <a:t>:</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r>
              <a:rPr lang="en-US" altLang="zh-CN" dirty="0" smtClean="0"/>
              <a:t>With </a:t>
            </a:r>
            <a:r>
              <a:rPr lang="en-US" altLang="zh-CN" dirty="0" err="1" smtClean="0"/>
              <a:t>subquery</a:t>
            </a:r>
            <a:r>
              <a:rPr lang="en-US" altLang="zh-CN" dirty="0" smtClean="0"/>
              <a:t> </a:t>
            </a:r>
            <a:r>
              <a:rPr lang="en-US" altLang="zh-CN" dirty="0" err="1" smtClean="0"/>
              <a:t>unnesting</a:t>
            </a:r>
            <a:r>
              <a:rPr lang="en-US" altLang="zh-CN" dirty="0" smtClean="0"/>
              <a:t>:</a:t>
            </a:r>
            <a:endParaRPr lang="en-US" altLang="zh-CN"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27</a:t>
            </a:fld>
            <a:endParaRPr lang="zh-CN" altLang="en-US" sz="1200" dirty="0"/>
          </a:p>
        </p:txBody>
      </p:sp>
      <p:grpSp>
        <p:nvGrpSpPr>
          <p:cNvPr id="15" name="Group 14"/>
          <p:cNvGrpSpPr/>
          <p:nvPr/>
        </p:nvGrpSpPr>
        <p:grpSpPr>
          <a:xfrm>
            <a:off x="4704711" y="3971258"/>
            <a:ext cx="6822886" cy="2457052"/>
            <a:chOff x="4453127" y="4099323"/>
            <a:chExt cx="6822886" cy="2457052"/>
          </a:xfrm>
        </p:grpSpPr>
        <p:pic>
          <p:nvPicPr>
            <p:cNvPr id="7" name="Picture 6"/>
            <p:cNvPicPr>
              <a:picLocks noChangeAspect="1"/>
            </p:cNvPicPr>
            <p:nvPr/>
          </p:nvPicPr>
          <p:blipFill>
            <a:blip r:embed="rId2"/>
            <a:stretch>
              <a:fillRect/>
            </a:stretch>
          </p:blipFill>
          <p:spPr>
            <a:xfrm>
              <a:off x="4453127" y="4099323"/>
              <a:ext cx="6822886" cy="2457052"/>
            </a:xfrm>
            <a:prstGeom prst="rect">
              <a:avLst/>
            </a:prstGeom>
          </p:spPr>
        </p:pic>
        <p:sp>
          <p:nvSpPr>
            <p:cNvPr id="8" name="Rectangle 7"/>
            <p:cNvSpPr/>
            <p:nvPr/>
          </p:nvSpPr>
          <p:spPr>
            <a:xfrm>
              <a:off x="5630778" y="6169793"/>
              <a:ext cx="1684421" cy="154005"/>
            </a:xfrm>
            <a:prstGeom prst="rect">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pic>
        <p:nvPicPr>
          <p:cNvPr id="16" name="Picture 15"/>
          <p:cNvPicPr>
            <a:picLocks noChangeAspect="1"/>
          </p:cNvPicPr>
          <p:nvPr/>
        </p:nvPicPr>
        <p:blipFill>
          <a:blip r:embed="rId3"/>
          <a:stretch>
            <a:fillRect/>
          </a:stretch>
        </p:blipFill>
        <p:spPr>
          <a:xfrm>
            <a:off x="4486664" y="1260465"/>
            <a:ext cx="7258981" cy="2582729"/>
          </a:xfrm>
          <a:prstGeom prst="rect">
            <a:avLst/>
          </a:prstGeom>
        </p:spPr>
      </p:pic>
    </p:spTree>
    <p:extLst>
      <p:ext uri="{BB962C8B-B14F-4D97-AF65-F5344CB8AC3E}">
        <p14:creationId xmlns:p14="http://schemas.microsoft.com/office/powerpoint/2010/main" val="238245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151" y="1524001"/>
            <a:ext cx="11125862" cy="4419600"/>
          </a:xfrm>
        </p:spPr>
        <p:txBody>
          <a:bodyPr/>
          <a:lstStyle/>
          <a:p>
            <a:r>
              <a:rPr lang="en-US" altLang="zh-CN" sz="2400" dirty="0" smtClean="0"/>
              <a:t>No </a:t>
            </a:r>
            <a:r>
              <a:rPr lang="en-US" altLang="zh-CN" sz="2400" dirty="0" err="1" smtClean="0"/>
              <a:t>subquery</a:t>
            </a:r>
            <a:r>
              <a:rPr lang="en-US" altLang="zh-CN" sz="2400" dirty="0" smtClean="0"/>
              <a:t> </a:t>
            </a:r>
            <a:r>
              <a:rPr lang="en-US" altLang="zh-CN" sz="2400" dirty="0" err="1" smtClean="0"/>
              <a:t>unnesting</a:t>
            </a:r>
            <a:r>
              <a:rPr lang="en-US" altLang="zh-CN" sz="2400" dirty="0" smtClean="0"/>
              <a:t>:</a:t>
            </a:r>
            <a:endParaRPr lang="en-US" altLang="zh-CN" sz="2400" dirty="0"/>
          </a:p>
          <a:p>
            <a:pPr marL="0" indent="0">
              <a:buNone/>
            </a:pPr>
            <a:endParaRPr lang="en-US" altLang="zh-CN" sz="2400" dirty="0" smtClean="0"/>
          </a:p>
          <a:p>
            <a:pPr marL="0" indent="0">
              <a:buNone/>
            </a:pPr>
            <a:endParaRPr lang="en-US" altLang="zh-CN" sz="2400" dirty="0"/>
          </a:p>
          <a:p>
            <a:endParaRPr lang="en-US" altLang="zh-CN" sz="2400" dirty="0" smtClean="0"/>
          </a:p>
          <a:p>
            <a:r>
              <a:rPr lang="en-US" altLang="zh-CN" sz="2400" dirty="0" smtClean="0"/>
              <a:t>With </a:t>
            </a:r>
            <a:r>
              <a:rPr lang="en-US" altLang="zh-CN" sz="2400" dirty="0" err="1" smtClean="0"/>
              <a:t>subquery</a:t>
            </a:r>
            <a:r>
              <a:rPr lang="en-US" altLang="zh-CN" sz="2400" dirty="0" smtClean="0"/>
              <a:t> </a:t>
            </a:r>
            <a:r>
              <a:rPr lang="en-US" altLang="zh-CN" sz="2400" dirty="0" err="1" smtClean="0"/>
              <a:t>unnesting</a:t>
            </a:r>
            <a:r>
              <a:rPr lang="en-US" altLang="zh-CN" sz="2400" dirty="0" smtClean="0"/>
              <a:t>:</a:t>
            </a:r>
          </a:p>
          <a:p>
            <a:endParaRPr lang="en-US" altLang="zh-CN" sz="2400" dirty="0"/>
          </a:p>
          <a:p>
            <a:endParaRPr lang="en-US" altLang="zh-CN" sz="2400" dirty="0" smtClean="0"/>
          </a:p>
          <a:p>
            <a:pPr marL="0" indent="0">
              <a:buNone/>
            </a:pPr>
            <a:endParaRPr lang="en-US" altLang="zh-CN" sz="2000" dirty="0" smtClean="0"/>
          </a:p>
          <a:p>
            <a:pPr marL="0" indent="0">
              <a:buNone/>
            </a:pPr>
            <a:r>
              <a:rPr lang="en-US" altLang="zh-CN" sz="2000" dirty="0" smtClean="0"/>
              <a:t>Note: </a:t>
            </a:r>
            <a:r>
              <a:rPr lang="en-US" altLang="zh-CN" sz="1800" dirty="0" smtClean="0"/>
              <a:t>SQL Work Area</a:t>
            </a:r>
          </a:p>
          <a:p>
            <a:pPr lvl="1"/>
            <a:r>
              <a:rPr lang="en-US" altLang="zh-CN" sz="1800" dirty="0" smtClean="0"/>
              <a:t>Sort Area for sort/aggregate/.. operations</a:t>
            </a:r>
          </a:p>
          <a:p>
            <a:pPr lvl="1"/>
            <a:r>
              <a:rPr lang="en-US" altLang="zh-CN" sz="1800" dirty="0" smtClean="0"/>
              <a:t>Hash Area for hash join, ..</a:t>
            </a:r>
          </a:p>
          <a:p>
            <a:pPr lvl="1"/>
            <a:endParaRPr lang="en-US" altLang="zh-CN" sz="2000" dirty="0"/>
          </a:p>
        </p:txBody>
      </p:sp>
      <p:sp>
        <p:nvSpPr>
          <p:cNvPr id="2" name="Title 1"/>
          <p:cNvSpPr>
            <a:spLocks noGrp="1"/>
          </p:cNvSpPr>
          <p:nvPr>
            <p:ph type="title"/>
          </p:nvPr>
        </p:nvSpPr>
        <p:spPr/>
        <p:txBody>
          <a:bodyPr/>
          <a:lstStyle/>
          <a:p>
            <a:r>
              <a:rPr lang="en-US" altLang="zh-CN" dirty="0" err="1"/>
              <a:t>Subquery</a:t>
            </a:r>
            <a:r>
              <a:rPr lang="en-US" altLang="zh-CN" dirty="0"/>
              <a:t> </a:t>
            </a:r>
            <a:r>
              <a:rPr lang="en-US" altLang="zh-CN" dirty="0" err="1"/>
              <a:t>Unnesting</a:t>
            </a:r>
            <a:r>
              <a:rPr lang="en-US" altLang="zh-CN" dirty="0"/>
              <a:t> - </a:t>
            </a:r>
            <a:r>
              <a:rPr lang="en-US" altLang="zh-CN" dirty="0" smtClean="0"/>
              <a:t>XXXX </a:t>
            </a:r>
            <a:r>
              <a:rPr lang="en-US" altLang="zh-CN" dirty="0"/>
              <a:t>SQL </a:t>
            </a:r>
            <a:r>
              <a:rPr lang="en-US" altLang="zh-CN" dirty="0" smtClean="0"/>
              <a:t>Case 1 - Performance</a:t>
            </a:r>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28</a:t>
            </a:fld>
            <a:endParaRPr lang="zh-CN" altLang="en-US" sz="1200" dirty="0"/>
          </a:p>
        </p:txBody>
      </p:sp>
      <p:grpSp>
        <p:nvGrpSpPr>
          <p:cNvPr id="11" name="Group 10"/>
          <p:cNvGrpSpPr/>
          <p:nvPr/>
        </p:nvGrpSpPr>
        <p:grpSpPr>
          <a:xfrm>
            <a:off x="637819" y="3801002"/>
            <a:ext cx="11215303" cy="990555"/>
            <a:chOff x="637819" y="3801002"/>
            <a:chExt cx="11215303" cy="990555"/>
          </a:xfrm>
        </p:grpSpPr>
        <p:pic>
          <p:nvPicPr>
            <p:cNvPr id="8" name="Picture 7"/>
            <p:cNvPicPr>
              <a:picLocks noChangeAspect="1"/>
            </p:cNvPicPr>
            <p:nvPr/>
          </p:nvPicPr>
          <p:blipFill>
            <a:blip r:embed="rId3"/>
            <a:stretch>
              <a:fillRect/>
            </a:stretch>
          </p:blipFill>
          <p:spPr>
            <a:xfrm>
              <a:off x="637819" y="3892634"/>
              <a:ext cx="10912526" cy="841497"/>
            </a:xfrm>
            <a:prstGeom prst="rect">
              <a:avLst/>
            </a:prstGeom>
          </p:spPr>
        </p:pic>
        <p:sp>
          <p:nvSpPr>
            <p:cNvPr id="14" name="Oval 13"/>
            <p:cNvSpPr/>
            <p:nvPr/>
          </p:nvSpPr>
          <p:spPr>
            <a:xfrm>
              <a:off x="8003017" y="3831386"/>
              <a:ext cx="991402" cy="960171"/>
            </a:xfrm>
            <a:prstGeom prst="ellipse">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sp>
          <p:nvSpPr>
            <p:cNvPr id="15" name="Oval 14"/>
            <p:cNvSpPr/>
            <p:nvPr/>
          </p:nvSpPr>
          <p:spPr>
            <a:xfrm>
              <a:off x="10861720" y="3823808"/>
              <a:ext cx="991402" cy="960171"/>
            </a:xfrm>
            <a:prstGeom prst="ellipse">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sp>
          <p:nvSpPr>
            <p:cNvPr id="16" name="Oval 15"/>
            <p:cNvSpPr/>
            <p:nvPr/>
          </p:nvSpPr>
          <p:spPr>
            <a:xfrm>
              <a:off x="6904947" y="3801002"/>
              <a:ext cx="991402" cy="960171"/>
            </a:xfrm>
            <a:prstGeom prst="ellipse">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grpSp>
        <p:nvGrpSpPr>
          <p:cNvPr id="12" name="Group 11"/>
          <p:cNvGrpSpPr/>
          <p:nvPr/>
        </p:nvGrpSpPr>
        <p:grpSpPr>
          <a:xfrm>
            <a:off x="621393" y="1903788"/>
            <a:ext cx="11088954" cy="964557"/>
            <a:chOff x="621393" y="1903788"/>
            <a:chExt cx="11088954" cy="964557"/>
          </a:xfrm>
        </p:grpSpPr>
        <p:pic>
          <p:nvPicPr>
            <p:cNvPr id="9" name="Picture 8"/>
            <p:cNvPicPr>
              <a:picLocks noChangeAspect="1"/>
            </p:cNvPicPr>
            <p:nvPr/>
          </p:nvPicPr>
          <p:blipFill>
            <a:blip r:embed="rId4"/>
            <a:stretch>
              <a:fillRect/>
            </a:stretch>
          </p:blipFill>
          <p:spPr>
            <a:xfrm>
              <a:off x="621393" y="1947268"/>
              <a:ext cx="10845120" cy="873209"/>
            </a:xfrm>
            <a:prstGeom prst="rect">
              <a:avLst/>
            </a:prstGeom>
          </p:spPr>
        </p:pic>
        <p:sp>
          <p:nvSpPr>
            <p:cNvPr id="7" name="Oval 6"/>
            <p:cNvSpPr/>
            <p:nvPr/>
          </p:nvSpPr>
          <p:spPr>
            <a:xfrm>
              <a:off x="7892716" y="1908174"/>
              <a:ext cx="991402" cy="960171"/>
            </a:xfrm>
            <a:prstGeom prst="ellipse">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sp>
          <p:nvSpPr>
            <p:cNvPr id="13" name="Oval 12"/>
            <p:cNvSpPr/>
            <p:nvPr/>
          </p:nvSpPr>
          <p:spPr>
            <a:xfrm>
              <a:off x="10718945" y="1906206"/>
              <a:ext cx="991402" cy="960171"/>
            </a:xfrm>
            <a:prstGeom prst="ellipse">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sp>
          <p:nvSpPr>
            <p:cNvPr id="17" name="Oval 16"/>
            <p:cNvSpPr/>
            <p:nvPr/>
          </p:nvSpPr>
          <p:spPr>
            <a:xfrm>
              <a:off x="6901314" y="1903788"/>
              <a:ext cx="991402" cy="960171"/>
            </a:xfrm>
            <a:prstGeom prst="ellipse">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230205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Subquery</a:t>
            </a:r>
            <a:r>
              <a:rPr lang="en-US" altLang="zh-CN" dirty="0"/>
              <a:t> </a:t>
            </a:r>
            <a:r>
              <a:rPr lang="en-US" altLang="zh-CN" dirty="0" err="1"/>
              <a:t>Unnesting</a:t>
            </a:r>
            <a:r>
              <a:rPr lang="en-US" altLang="zh-CN" dirty="0"/>
              <a:t> - </a:t>
            </a:r>
            <a:r>
              <a:rPr lang="en-US" altLang="zh-CN" dirty="0" smtClean="0"/>
              <a:t>XXXX </a:t>
            </a:r>
            <a:r>
              <a:rPr lang="en-US" altLang="zh-CN" dirty="0"/>
              <a:t>SQL </a:t>
            </a:r>
            <a:r>
              <a:rPr lang="en-US" altLang="zh-CN" dirty="0" smtClean="0"/>
              <a:t>Case 2</a:t>
            </a:r>
            <a:endParaRPr lang="zh-CN" altLang="en-US" dirty="0"/>
          </a:p>
        </p:txBody>
      </p:sp>
      <p:sp>
        <p:nvSpPr>
          <p:cNvPr id="3" name="Content Placeholder 2"/>
          <p:cNvSpPr>
            <a:spLocks noGrp="1"/>
          </p:cNvSpPr>
          <p:nvPr>
            <p:ph idx="1"/>
          </p:nvPr>
        </p:nvSpPr>
        <p:spPr>
          <a:xfrm>
            <a:off x="531151" y="1524001"/>
            <a:ext cx="11125862" cy="4770921"/>
          </a:xfrm>
        </p:spPr>
        <p:txBody>
          <a:bodyPr>
            <a:normAutofit fontScale="92500" lnSpcReduction="10000"/>
          </a:bodyPr>
          <a:lstStyle/>
          <a:p>
            <a:pPr marL="0" indent="0">
              <a:buNone/>
            </a:pPr>
            <a:r>
              <a:rPr lang="en-US" altLang="zh-CN" dirty="0" smtClean="0"/>
              <a:t> </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sz="1800" dirty="0" smtClean="0"/>
          </a:p>
          <a:p>
            <a:pPr marL="0" indent="0">
              <a:buNone/>
            </a:pPr>
            <a:endParaRPr lang="en-US" altLang="zh-CN" sz="1800" dirty="0" smtClean="0"/>
          </a:p>
          <a:p>
            <a:pPr marL="0" indent="0">
              <a:buNone/>
            </a:pPr>
            <a:r>
              <a:rPr lang="en-US" altLang="zh-CN" sz="1800" dirty="0" smtClean="0"/>
              <a:t>Note: alter </a:t>
            </a:r>
            <a:r>
              <a:rPr lang="en-US" altLang="zh-CN" sz="1800" dirty="0"/>
              <a:t>session set "_</a:t>
            </a:r>
            <a:r>
              <a:rPr lang="en-US" altLang="zh-CN" sz="1800" dirty="0" err="1"/>
              <a:t>unnest_subquery</a:t>
            </a:r>
            <a:r>
              <a:rPr lang="en-US" altLang="zh-CN" sz="1800" dirty="0"/>
              <a:t>"=false;</a:t>
            </a:r>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29</a:t>
            </a:fld>
            <a:endParaRPr lang="zh-CN" altLang="en-US" sz="1200" dirty="0"/>
          </a:p>
        </p:txBody>
      </p:sp>
      <p:graphicFrame>
        <p:nvGraphicFramePr>
          <p:cNvPr id="8" name="Table 7"/>
          <p:cNvGraphicFramePr>
            <a:graphicFrameLocks noGrp="1"/>
          </p:cNvGraphicFramePr>
          <p:nvPr>
            <p:extLst>
              <p:ext uri="{D42A27DB-BD31-4B8C-83A1-F6EECF244321}">
                <p14:modId xmlns:p14="http://schemas.microsoft.com/office/powerpoint/2010/main" val="768489787"/>
              </p:ext>
            </p:extLst>
          </p:nvPr>
        </p:nvGraphicFramePr>
        <p:xfrm>
          <a:off x="413883" y="1524001"/>
          <a:ext cx="11368622" cy="4395536"/>
        </p:xfrm>
        <a:graphic>
          <a:graphicData uri="http://schemas.openxmlformats.org/drawingml/2006/table">
            <a:tbl>
              <a:tblPr firstRow="1" bandRow="1">
                <a:tableStyleId>{5FD0F851-EC5A-4D38-B0AD-8093EC10F338}</a:tableStyleId>
              </a:tblPr>
              <a:tblGrid>
                <a:gridCol w="5640408"/>
                <a:gridCol w="5728214"/>
              </a:tblGrid>
              <a:tr h="1914920">
                <a:tc>
                  <a:txBody>
                    <a:bodyPr/>
                    <a:lstStyle/>
                    <a:p>
                      <a:r>
                        <a:rPr lang="en-US" altLang="zh-CN" sz="1400" b="0" smtClean="0"/>
                        <a:t>SELECT *   </a:t>
                      </a:r>
                      <a:r>
                        <a:rPr lang="en-US" altLang="zh-CN" sz="1400" b="0" dirty="0" smtClean="0"/>
                        <a:t>FROM   PS_JOB D</a:t>
                      </a:r>
                    </a:p>
                    <a:p>
                      <a:r>
                        <a:rPr lang="en-US" altLang="zh-CN" sz="1400" b="0" dirty="0" smtClean="0"/>
                        <a:t>   WHERE D.EFFDT =</a:t>
                      </a:r>
                    </a:p>
                    <a:p>
                      <a:r>
                        <a:rPr lang="en-US" altLang="zh-CN" sz="1400" b="0" dirty="0" smtClean="0"/>
                        <a:t>                 (SELECT   MAX (J.EFFDT)</a:t>
                      </a:r>
                    </a:p>
                    <a:p>
                      <a:r>
                        <a:rPr lang="en-US" altLang="zh-CN" sz="1400" b="0" dirty="0" smtClean="0"/>
                        <a:t>                    FROM   PS_JOB J</a:t>
                      </a:r>
                    </a:p>
                    <a:p>
                      <a:r>
                        <a:rPr lang="en-US" altLang="zh-CN" sz="1400" b="0" dirty="0" smtClean="0"/>
                        <a:t>                   WHERE       J.EMPLID = D.EMPLID</a:t>
                      </a:r>
                    </a:p>
                    <a:p>
                      <a:r>
                        <a:rPr lang="en-US" altLang="zh-CN" sz="1400" b="0" dirty="0" smtClean="0"/>
                        <a:t>                           AND J.EMPL_RCD = D.EMPL_RCD</a:t>
                      </a:r>
                    </a:p>
                    <a:p>
                      <a:r>
                        <a:rPr lang="en-US" altLang="zh-CN" sz="1400" b="0" dirty="0" smtClean="0"/>
                        <a:t>                           AND J.EFFDT &lt;= </a:t>
                      </a:r>
                      <a:r>
                        <a:rPr lang="en-US" altLang="zh-CN" sz="1400" b="0" dirty="0" err="1" smtClean="0"/>
                        <a:t>sysdate</a:t>
                      </a:r>
                      <a:r>
                        <a:rPr lang="en-US" altLang="zh-CN" sz="1400" b="0" dirty="0" smtClean="0"/>
                        <a:t>);</a:t>
                      </a:r>
                      <a:endParaRPr lang="zh-CN" alt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b="0" dirty="0" smtClean="0"/>
                        <a:t>SELECT </a:t>
                      </a:r>
                      <a:r>
                        <a:rPr lang="en-US" altLang="zh-CN" sz="1400" b="1" dirty="0" smtClean="0">
                          <a:solidFill>
                            <a:srgbClr val="FF0000"/>
                          </a:solidFill>
                        </a:rPr>
                        <a:t>/*+ </a:t>
                      </a:r>
                      <a:r>
                        <a:rPr lang="en-US" altLang="zh-CN" sz="1400" b="1" dirty="0" err="1" smtClean="0">
                          <a:solidFill>
                            <a:srgbClr val="FF0000"/>
                          </a:solidFill>
                        </a:rPr>
                        <a:t>unnest</a:t>
                      </a:r>
                      <a:r>
                        <a:rPr lang="en-US" altLang="zh-CN" sz="1400" b="1" dirty="0" smtClean="0">
                          <a:solidFill>
                            <a:srgbClr val="FF0000"/>
                          </a:solidFill>
                        </a:rPr>
                        <a:t>(@sel$2) */ </a:t>
                      </a:r>
                      <a:r>
                        <a:rPr lang="en-US" altLang="zh-CN" sz="1400" b="0" dirty="0" smtClean="0"/>
                        <a:t>*   FROM   PS_JOB D</a:t>
                      </a:r>
                    </a:p>
                    <a:p>
                      <a:r>
                        <a:rPr lang="en-US" altLang="zh-CN" sz="1400" b="0" dirty="0" smtClean="0"/>
                        <a:t>   WHERE D.EFFDT =</a:t>
                      </a:r>
                    </a:p>
                    <a:p>
                      <a:r>
                        <a:rPr lang="en-US" altLang="zh-CN" sz="1400" b="0" dirty="0" smtClean="0"/>
                        <a:t>                 (SELECT   MAX (J.EFFDT)</a:t>
                      </a:r>
                    </a:p>
                    <a:p>
                      <a:r>
                        <a:rPr lang="en-US" altLang="zh-CN" sz="1400" b="0" dirty="0" smtClean="0"/>
                        <a:t>                    FROM   PS_JOB J</a:t>
                      </a:r>
                    </a:p>
                    <a:p>
                      <a:r>
                        <a:rPr lang="en-US" altLang="zh-CN" sz="1400" b="0" dirty="0" smtClean="0"/>
                        <a:t>                   WHERE       J.EMPLID = D.EMPLID</a:t>
                      </a:r>
                    </a:p>
                    <a:p>
                      <a:r>
                        <a:rPr lang="en-US" altLang="zh-CN" sz="1400" b="0" dirty="0" smtClean="0"/>
                        <a:t>                           AND J.EMPL_RCD = D.EMPL_RCD</a:t>
                      </a:r>
                    </a:p>
                    <a:p>
                      <a:r>
                        <a:rPr lang="en-US" altLang="zh-CN" sz="1400" b="0" dirty="0" smtClean="0"/>
                        <a:t>                           AND J.EFFDT &lt;= </a:t>
                      </a:r>
                      <a:r>
                        <a:rPr lang="en-US" altLang="zh-CN" sz="1400" b="0" dirty="0" err="1" smtClean="0"/>
                        <a:t>sysdate</a:t>
                      </a:r>
                      <a:r>
                        <a:rPr lang="en-US" altLang="zh-CN" sz="1400" b="0" dirty="0" smtClean="0"/>
                        <a:t>);</a:t>
                      </a:r>
                      <a:endParaRPr lang="zh-CN" altLang="en-US" sz="1400" b="0" dirty="0" smtClean="0"/>
                    </a:p>
                    <a:p>
                      <a:endParaRPr lang="zh-CN" alt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0616">
                <a:tc>
                  <a:txBody>
                    <a:bodyPr/>
                    <a:lstStyle/>
                    <a:p>
                      <a:endParaRPr lang="en-US" altLang="zh-CN" sz="1400" b="0" dirty="0" smtClean="0"/>
                    </a:p>
                    <a:p>
                      <a:endParaRPr lang="en-US" altLang="zh-CN" sz="1400" b="0" dirty="0" smtClean="0"/>
                    </a:p>
                    <a:p>
                      <a:endParaRPr lang="en-US" altLang="zh-CN" sz="1400" b="0" dirty="0" smtClean="0"/>
                    </a:p>
                    <a:p>
                      <a:endParaRPr lang="en-US" altLang="zh-CN" sz="1400" b="0" dirty="0" smtClean="0"/>
                    </a:p>
                    <a:p>
                      <a:endParaRPr lang="en-US" altLang="zh-CN" sz="1400" b="0" dirty="0" smtClean="0"/>
                    </a:p>
                    <a:p>
                      <a:endParaRPr lang="en-US" altLang="zh-CN" sz="1400" b="0" dirty="0" smtClean="0"/>
                    </a:p>
                    <a:p>
                      <a:endParaRPr lang="en-US" altLang="zh-CN" sz="1400" b="0" dirty="0" smtClean="0"/>
                    </a:p>
                    <a:p>
                      <a:endParaRPr lang="en-US" altLang="zh-CN" sz="1400" b="0" dirty="0" smtClean="0"/>
                    </a:p>
                    <a:p>
                      <a:endParaRPr lang="en-US" altLang="zh-CN" sz="14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tLang="zh-CN" sz="1400" b="0" smtClean="0"/>
                    </a:p>
                    <a:p>
                      <a:endParaRPr lang="en-US" altLang="zh-CN" sz="1400" b="0" smtClean="0"/>
                    </a:p>
                    <a:p>
                      <a:endParaRPr lang="en-US" altLang="zh-CN" sz="1400" b="0" smtClean="0"/>
                    </a:p>
                    <a:p>
                      <a:endParaRPr lang="en-US" altLang="zh-CN" sz="1400" b="0" smtClean="0"/>
                    </a:p>
                    <a:p>
                      <a:endParaRPr lang="en-US" altLang="zh-CN" sz="1400" b="0" smtClean="0"/>
                    </a:p>
                    <a:p>
                      <a:endParaRPr lang="en-US" altLang="zh-CN" sz="1400" b="0" smtClean="0"/>
                    </a:p>
                    <a:p>
                      <a:endParaRPr lang="en-US" altLang="zh-CN" sz="1400" b="0" smtClean="0"/>
                    </a:p>
                    <a:p>
                      <a:endParaRPr lang="en-US" altLang="zh-CN" sz="1400" b="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 name="Picture 8"/>
          <p:cNvPicPr>
            <a:picLocks noChangeAspect="1"/>
          </p:cNvPicPr>
          <p:nvPr/>
        </p:nvPicPr>
        <p:blipFill>
          <a:blip r:embed="rId3"/>
          <a:stretch>
            <a:fillRect/>
          </a:stretch>
        </p:blipFill>
        <p:spPr>
          <a:xfrm>
            <a:off x="452953" y="3570171"/>
            <a:ext cx="5566067" cy="1983606"/>
          </a:xfrm>
          <a:prstGeom prst="rect">
            <a:avLst/>
          </a:prstGeom>
        </p:spPr>
      </p:pic>
      <p:pic>
        <p:nvPicPr>
          <p:cNvPr id="10" name="Picture 9"/>
          <p:cNvPicPr>
            <a:picLocks noChangeAspect="1"/>
          </p:cNvPicPr>
          <p:nvPr/>
        </p:nvPicPr>
        <p:blipFill>
          <a:blip r:embed="rId4"/>
          <a:stretch>
            <a:fillRect/>
          </a:stretch>
        </p:blipFill>
        <p:spPr>
          <a:xfrm>
            <a:off x="6112407" y="3570171"/>
            <a:ext cx="5826612" cy="2243488"/>
          </a:xfrm>
          <a:prstGeom prst="rect">
            <a:avLst/>
          </a:prstGeom>
        </p:spPr>
      </p:pic>
    </p:spTree>
    <p:extLst>
      <p:ext uri="{BB962C8B-B14F-4D97-AF65-F5344CB8AC3E}">
        <p14:creationId xmlns:p14="http://schemas.microsoft.com/office/powerpoint/2010/main" val="262660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Oracle Database </a:t>
            </a:r>
            <a:br>
              <a:rPr lang="en-US" altLang="zh-CN" dirty="0" smtClean="0"/>
            </a:br>
            <a:r>
              <a:rPr lang="en-US" altLang="zh-CN" dirty="0" smtClean="0"/>
              <a:t>Architecture</a:t>
            </a:r>
            <a:endParaRPr lang="zh-CN" altLang="en-US" dirty="0"/>
          </a:p>
        </p:txBody>
      </p:sp>
      <p:sp>
        <p:nvSpPr>
          <p:cNvPr id="3" name="Content Placeholder 2"/>
          <p:cNvSpPr>
            <a:spLocks noGrp="1"/>
          </p:cNvSpPr>
          <p:nvPr>
            <p:ph idx="1"/>
          </p:nvPr>
        </p:nvSpPr>
        <p:spPr/>
        <p:txBody>
          <a:bodyPr/>
          <a:lstStyle/>
          <a:p>
            <a:r>
              <a:rPr lang="en-US" altLang="zh-CN" dirty="0" smtClean="0"/>
              <a:t>Database</a:t>
            </a:r>
          </a:p>
          <a:p>
            <a:pPr lvl="1"/>
            <a:r>
              <a:rPr lang="en-US" altLang="zh-CN" dirty="0" smtClean="0"/>
              <a:t>Data Files</a:t>
            </a:r>
          </a:p>
          <a:p>
            <a:pPr lvl="1"/>
            <a:r>
              <a:rPr lang="en-US" altLang="zh-CN" dirty="0" smtClean="0"/>
              <a:t>Control Files</a:t>
            </a:r>
          </a:p>
          <a:p>
            <a:pPr lvl="1"/>
            <a:r>
              <a:rPr lang="en-US" altLang="zh-CN" dirty="0" smtClean="0"/>
              <a:t>Redo Files</a:t>
            </a:r>
          </a:p>
          <a:p>
            <a:r>
              <a:rPr lang="en-US" altLang="zh-CN" dirty="0" smtClean="0"/>
              <a:t>Instance</a:t>
            </a:r>
          </a:p>
          <a:p>
            <a:pPr lvl="1"/>
            <a:r>
              <a:rPr lang="en-US" altLang="zh-CN" dirty="0" smtClean="0"/>
              <a:t>PGA</a:t>
            </a:r>
          </a:p>
          <a:p>
            <a:pPr lvl="2"/>
            <a:r>
              <a:rPr lang="en-US" altLang="zh-CN" dirty="0" smtClean="0"/>
              <a:t>SQL Work Area</a:t>
            </a:r>
          </a:p>
          <a:p>
            <a:pPr lvl="2"/>
            <a:r>
              <a:rPr lang="en-US" altLang="zh-CN" dirty="0" smtClean="0"/>
              <a:t>Private SQL Area</a:t>
            </a:r>
          </a:p>
          <a:p>
            <a:pPr lvl="1"/>
            <a:r>
              <a:rPr lang="en-US" altLang="zh-CN" dirty="0" smtClean="0"/>
              <a:t>SGA</a:t>
            </a:r>
          </a:p>
          <a:p>
            <a:pPr lvl="2"/>
            <a:r>
              <a:rPr lang="en-US" altLang="zh-CN" dirty="0" smtClean="0"/>
              <a:t>Shared Pool</a:t>
            </a:r>
          </a:p>
          <a:p>
            <a:pPr lvl="3"/>
            <a:r>
              <a:rPr lang="en-US" altLang="zh-CN" dirty="0" smtClean="0"/>
              <a:t>Library Cache</a:t>
            </a:r>
            <a:endParaRPr lang="zh-CN" altLang="en-US" dirty="0"/>
          </a:p>
        </p:txBody>
      </p:sp>
      <p:sp>
        <p:nvSpPr>
          <p:cNvPr id="4" name="Footer Placeholder 3"/>
          <p:cNvSpPr>
            <a:spLocks noGrp="1"/>
          </p:cNvSpPr>
          <p:nvPr>
            <p:ph type="ftr" sz="quarter" idx="4294967295"/>
          </p:nvPr>
        </p:nvSpPr>
        <p:spPr>
          <a:xfrm>
            <a:off x="8777288" y="6556375"/>
            <a:ext cx="2498725" cy="182563"/>
          </a:xfrm>
          <a:prstGeom prst="rect">
            <a:avLst/>
          </a:prstGeom>
        </p:spPr>
        <p:txBody>
          <a:bodyPr/>
          <a:lstStyle/>
          <a:p>
            <a:pPr>
              <a:defRPr/>
            </a:pPr>
            <a:r>
              <a:rPr lang="en-US" dirty="0" smtClean="0"/>
              <a:t>'</a:t>
            </a:r>
            <a:endParaRPr 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mtClean="0"/>
              <a:pPr>
                <a:defRPr/>
              </a:pPr>
              <a:t>3</a:t>
            </a:fld>
            <a:endParaRPr lang="zh-CN" altLang="en-US" dirty="0"/>
          </a:p>
        </p:txBody>
      </p:sp>
      <p:grpSp>
        <p:nvGrpSpPr>
          <p:cNvPr id="7" name="Group 6"/>
          <p:cNvGrpSpPr/>
          <p:nvPr/>
        </p:nvGrpSpPr>
        <p:grpSpPr>
          <a:xfrm>
            <a:off x="4571999" y="116259"/>
            <a:ext cx="6256421" cy="6741741"/>
            <a:chOff x="4571999" y="116259"/>
            <a:chExt cx="6256421" cy="6741741"/>
          </a:xfrm>
        </p:grpSpPr>
        <p:pic>
          <p:nvPicPr>
            <p:cNvPr id="1026" name="Picture 2" descr="Description of Figure 1-1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9" y="116259"/>
              <a:ext cx="6256421" cy="67417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985886" y="1010653"/>
              <a:ext cx="1337912" cy="962526"/>
            </a:xfrm>
            <a:prstGeom prst="rect">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sp>
          <p:nvSpPr>
            <p:cNvPr id="8" name="Rectangle 7"/>
            <p:cNvSpPr/>
            <p:nvPr/>
          </p:nvSpPr>
          <p:spPr>
            <a:xfrm>
              <a:off x="4726003" y="4600877"/>
              <a:ext cx="2213811" cy="577516"/>
            </a:xfrm>
            <a:prstGeom prst="rect">
              <a:avLst/>
            </a:prstGeom>
            <a:noFill/>
            <a:ln w="38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sp>
          <p:nvSpPr>
            <p:cNvPr id="9" name="Rectangle 8"/>
            <p:cNvSpPr/>
            <p:nvPr/>
          </p:nvSpPr>
          <p:spPr>
            <a:xfrm>
              <a:off x="4985886" y="2046170"/>
              <a:ext cx="577516" cy="531262"/>
            </a:xfrm>
            <a:prstGeom prst="rect">
              <a:avLst/>
            </a:prstGeom>
            <a:noFill/>
            <a:ln w="38100">
              <a:solidFill>
                <a:srgbClr val="FF8E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327261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 </a:t>
            </a:r>
            <a:r>
              <a:rPr lang="en-US" altLang="zh-CN" dirty="0" err="1"/>
              <a:t>S</a:t>
            </a:r>
            <a:r>
              <a:rPr lang="en-US" altLang="zh-CN" dirty="0" err="1" smtClean="0"/>
              <a:t>ubquery</a:t>
            </a:r>
            <a:r>
              <a:rPr lang="en-US" altLang="zh-CN" dirty="0" smtClean="0"/>
              <a:t> </a:t>
            </a:r>
            <a:r>
              <a:rPr lang="en-US" altLang="zh-CN" dirty="0" err="1" smtClean="0"/>
              <a:t>unnesting</a:t>
            </a:r>
            <a:r>
              <a:rPr lang="en-US" altLang="zh-CN" dirty="0" smtClean="0"/>
              <a:t> disabled in XXXX DB</a:t>
            </a:r>
            <a:endParaRPr lang="zh-CN" altLang="en-US" dirty="0"/>
          </a:p>
        </p:txBody>
      </p:sp>
      <p:sp>
        <p:nvSpPr>
          <p:cNvPr id="3" name="Content Placeholder 2"/>
          <p:cNvSpPr>
            <a:spLocks noGrp="1"/>
          </p:cNvSpPr>
          <p:nvPr>
            <p:ph idx="1"/>
          </p:nvPr>
        </p:nvSpPr>
        <p:spPr/>
        <p:txBody>
          <a:bodyPr/>
          <a:lstStyle/>
          <a:p>
            <a:pPr marL="228600" lvl="1">
              <a:spcBef>
                <a:spcPts val="1200"/>
              </a:spcBef>
              <a:buFont typeface="Arial" charset="0"/>
              <a:buChar char="•"/>
            </a:pPr>
            <a:r>
              <a:rPr lang="en-US" altLang="zh-CN" dirty="0"/>
              <a:t>The following style of </a:t>
            </a:r>
            <a:r>
              <a:rPr lang="en-US" altLang="zh-CN" dirty="0" err="1"/>
              <a:t>subquery</a:t>
            </a:r>
            <a:r>
              <a:rPr lang="en-US" altLang="zh-CN" dirty="0"/>
              <a:t> </a:t>
            </a:r>
            <a:r>
              <a:rPr lang="en-US" altLang="zh-CN" dirty="0" smtClean="0"/>
              <a:t>( without </a:t>
            </a:r>
            <a:r>
              <a:rPr lang="en-US" altLang="zh-CN" dirty="0" err="1" smtClean="0"/>
              <a:t>unnesting</a:t>
            </a:r>
            <a:r>
              <a:rPr lang="en-US" altLang="zh-CN" dirty="0" smtClean="0"/>
              <a:t> ) </a:t>
            </a:r>
            <a:r>
              <a:rPr lang="en-US" altLang="zh-CN" dirty="0"/>
              <a:t>has been proved workable in production environment especially in complex SQL of </a:t>
            </a:r>
            <a:r>
              <a:rPr lang="en-US" altLang="zh-CN" dirty="0" smtClean="0"/>
              <a:t>XXXX </a:t>
            </a:r>
            <a:r>
              <a:rPr lang="en-US" altLang="zh-CN" dirty="0"/>
              <a:t>HCM App.</a:t>
            </a:r>
          </a:p>
          <a:p>
            <a:pPr marL="273050" lvl="1" indent="0">
              <a:buNone/>
            </a:pPr>
            <a:r>
              <a:rPr lang="en-US" altLang="zh-CN" sz="1800" b="1" dirty="0" smtClean="0"/>
              <a:t>select … from … where </a:t>
            </a:r>
            <a:r>
              <a:rPr lang="en-US" altLang="zh-CN" sz="1800" b="1" dirty="0"/>
              <a:t>… and </a:t>
            </a:r>
            <a:r>
              <a:rPr lang="en-US" altLang="zh-CN" sz="1800" b="1" dirty="0" err="1"/>
              <a:t>a.effdt</a:t>
            </a:r>
            <a:r>
              <a:rPr lang="en-US" altLang="zh-CN" sz="1800" b="1" dirty="0"/>
              <a:t> = (select max(</a:t>
            </a:r>
            <a:r>
              <a:rPr lang="en-US" altLang="zh-CN" sz="1800" b="1" dirty="0" err="1"/>
              <a:t>b.effdt</a:t>
            </a:r>
            <a:r>
              <a:rPr lang="en-US" altLang="zh-CN" sz="1800" b="1" dirty="0"/>
              <a:t>) from b …)</a:t>
            </a:r>
          </a:p>
          <a:p>
            <a:r>
              <a:rPr lang="en-US" altLang="zh-CN" sz="2400" dirty="0" smtClean="0"/>
              <a:t>When using correlated subquery, don’t expect optimizer will </a:t>
            </a:r>
            <a:r>
              <a:rPr lang="en-US" altLang="zh-CN" sz="2400" dirty="0" err="1" smtClean="0"/>
              <a:t>unnest</a:t>
            </a:r>
            <a:r>
              <a:rPr lang="en-US" altLang="zh-CN" sz="2400" dirty="0" smtClean="0"/>
              <a:t> it for you in XXXX </a:t>
            </a:r>
            <a:r>
              <a:rPr lang="en-US" altLang="zh-CN" sz="2400" dirty="0"/>
              <a:t>DB</a:t>
            </a:r>
            <a:r>
              <a:rPr lang="en-US" altLang="zh-CN" sz="2400" dirty="0" smtClean="0"/>
              <a:t>. Especially </a:t>
            </a:r>
            <a:r>
              <a:rPr lang="en-US" altLang="zh-CN" sz="2400" dirty="0"/>
              <a:t>be </a:t>
            </a:r>
            <a:r>
              <a:rPr lang="en-US" altLang="zh-CN" sz="2400" dirty="0" smtClean="0"/>
              <a:t>careful if:</a:t>
            </a:r>
            <a:endParaRPr lang="en-US" altLang="zh-CN" sz="2400" dirty="0"/>
          </a:p>
          <a:p>
            <a:pPr lvl="1"/>
            <a:r>
              <a:rPr lang="en-US" altLang="zh-CN" sz="1800" dirty="0" smtClean="0"/>
              <a:t>Not like: </a:t>
            </a:r>
            <a:r>
              <a:rPr lang="en-US" altLang="zh-CN" sz="1800" b="1" dirty="0" smtClean="0"/>
              <a:t>where … and </a:t>
            </a:r>
            <a:r>
              <a:rPr lang="en-US" altLang="zh-CN" sz="1800" b="1" dirty="0" err="1" smtClean="0"/>
              <a:t>a.effdt</a:t>
            </a:r>
            <a:r>
              <a:rPr lang="en-US" altLang="zh-CN" sz="1800" b="1" dirty="0" smtClean="0"/>
              <a:t> = (select max(</a:t>
            </a:r>
            <a:r>
              <a:rPr lang="en-US" altLang="zh-CN" sz="1800" b="1" dirty="0" err="1" smtClean="0"/>
              <a:t>b.effdt</a:t>
            </a:r>
            <a:r>
              <a:rPr lang="en-US" altLang="zh-CN" sz="1800" b="1" dirty="0" smtClean="0"/>
              <a:t>) from b …)</a:t>
            </a:r>
          </a:p>
          <a:p>
            <a:pPr lvl="1"/>
            <a:r>
              <a:rPr lang="en-US" altLang="zh-CN" sz="1800" dirty="0" smtClean="0"/>
              <a:t>The outer query will return </a:t>
            </a:r>
            <a:r>
              <a:rPr lang="en-US" altLang="zh-CN" sz="1800" dirty="0"/>
              <a:t>large set of data</a:t>
            </a:r>
            <a:r>
              <a:rPr lang="en-US" altLang="zh-CN" sz="1800" dirty="0" smtClean="0"/>
              <a:t>.</a:t>
            </a:r>
          </a:p>
          <a:p>
            <a:r>
              <a:rPr lang="en-US" altLang="zh-CN" sz="2400" dirty="0" smtClean="0"/>
              <a:t>Control Subquery </a:t>
            </a:r>
            <a:r>
              <a:rPr lang="en-US" altLang="zh-CN" sz="2400" dirty="0" err="1" smtClean="0"/>
              <a:t>Unnesting</a:t>
            </a:r>
            <a:r>
              <a:rPr lang="en-US" altLang="zh-CN" sz="2400" dirty="0" smtClean="0"/>
              <a:t>:</a:t>
            </a:r>
          </a:p>
          <a:p>
            <a:pPr lvl="1"/>
            <a:r>
              <a:rPr lang="en-US" altLang="zh-CN" sz="1800" dirty="0" smtClean="0"/>
              <a:t>DB/Session Level: _</a:t>
            </a:r>
            <a:r>
              <a:rPr lang="en-US" altLang="zh-CN" sz="1800" dirty="0" err="1" smtClean="0"/>
              <a:t>unnest_subquery</a:t>
            </a:r>
            <a:endParaRPr lang="en-US" altLang="zh-CN" sz="1800" dirty="0" smtClean="0"/>
          </a:p>
          <a:p>
            <a:pPr lvl="2"/>
            <a:r>
              <a:rPr lang="en-US" altLang="zh-CN" sz="1400" dirty="0" smtClean="0"/>
              <a:t>XXXX Highly </a:t>
            </a:r>
            <a:r>
              <a:rPr lang="en-US" altLang="zh-CN" sz="1400" dirty="0" err="1" smtClean="0"/>
              <a:t>Recommanded</a:t>
            </a:r>
            <a:r>
              <a:rPr lang="en-US" altLang="zh-CN" sz="1400" dirty="0" smtClean="0"/>
              <a:t> Value: false</a:t>
            </a:r>
          </a:p>
          <a:p>
            <a:pPr lvl="1"/>
            <a:r>
              <a:rPr lang="en-US" altLang="zh-CN" sz="1800" dirty="0" err="1" smtClean="0"/>
              <a:t>Sql</a:t>
            </a:r>
            <a:r>
              <a:rPr lang="en-US" altLang="zh-CN" sz="1800" dirty="0" smtClean="0"/>
              <a:t> Level: Hint UNNEST/NO_UNNEST</a:t>
            </a:r>
          </a:p>
          <a:p>
            <a:pPr lvl="2"/>
            <a:r>
              <a:rPr lang="en-US" altLang="zh-CN" sz="1400" dirty="0" smtClean="0"/>
              <a:t>Select /*+ </a:t>
            </a:r>
            <a:r>
              <a:rPr lang="en-US" altLang="zh-CN" sz="1400" dirty="0" err="1" smtClean="0"/>
              <a:t>unnest</a:t>
            </a:r>
            <a:r>
              <a:rPr lang="en-US" altLang="zh-CN" sz="1400" dirty="0" smtClean="0"/>
              <a:t>(@</a:t>
            </a:r>
            <a:r>
              <a:rPr lang="en-US" altLang="zh-CN" sz="1400" dirty="0" err="1" smtClean="0"/>
              <a:t>qb_name</a:t>
            </a:r>
            <a:r>
              <a:rPr lang="en-US" altLang="zh-CN" sz="1400" dirty="0" smtClean="0"/>
              <a:t>) */ …</a:t>
            </a:r>
          </a:p>
          <a:p>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30</a:t>
            </a:fld>
            <a:endParaRPr lang="zh-CN" altLang="en-US" sz="1200" dirty="0"/>
          </a:p>
        </p:txBody>
      </p:sp>
    </p:spTree>
    <p:extLst>
      <p:ext uri="{BB962C8B-B14F-4D97-AF65-F5344CB8AC3E}">
        <p14:creationId xmlns:p14="http://schemas.microsoft.com/office/powerpoint/2010/main" val="334029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pPr marL="228600" lvl="1">
              <a:spcBef>
                <a:spcPts val="1200"/>
              </a:spcBef>
              <a:buFont typeface="Arial" charset="0"/>
              <a:buChar char="•"/>
            </a:pPr>
            <a:r>
              <a:rPr lang="en-US" altLang="zh-CN" dirty="0" smtClean="0"/>
              <a:t>In and Exists </a:t>
            </a:r>
            <a:r>
              <a:rPr lang="en-US" altLang="zh-CN" dirty="0" err="1"/>
              <a:t>subquery</a:t>
            </a:r>
            <a:r>
              <a:rPr lang="en-US" altLang="zh-CN" dirty="0"/>
              <a:t> will be converted to join style no matter the value of _</a:t>
            </a:r>
            <a:r>
              <a:rPr lang="en-US" altLang="zh-CN" dirty="0" err="1" smtClean="0"/>
              <a:t>unnest_subquery</a:t>
            </a:r>
            <a:endParaRPr lang="en-US" altLang="zh-CN" dirty="0" smtClean="0"/>
          </a:p>
          <a:p>
            <a:pPr marL="228600" lvl="1">
              <a:spcBef>
                <a:spcPts val="1200"/>
              </a:spcBef>
              <a:buFont typeface="Arial" charset="0"/>
              <a:buChar char="•"/>
            </a:pPr>
            <a:r>
              <a:rPr lang="en-US" altLang="zh-CN" dirty="0" smtClean="0"/>
              <a:t>Controlled by:</a:t>
            </a:r>
          </a:p>
          <a:p>
            <a:pPr marL="457200" lvl="2">
              <a:spcBef>
                <a:spcPts val="1200"/>
              </a:spcBef>
            </a:pPr>
            <a:r>
              <a:rPr lang="en-US" altLang="zh-CN" dirty="0"/>
              <a:t>_</a:t>
            </a:r>
            <a:r>
              <a:rPr lang="en-US" altLang="zh-CN" dirty="0" err="1" smtClean="0"/>
              <a:t>always_semi_join</a:t>
            </a:r>
            <a:r>
              <a:rPr lang="en-US" altLang="zh-CN" dirty="0"/>
              <a:t> = </a:t>
            </a:r>
            <a:r>
              <a:rPr lang="en-US" altLang="zh-CN" dirty="0" smtClean="0"/>
              <a:t>choose / off </a:t>
            </a:r>
            <a:r>
              <a:rPr lang="en-US" altLang="zh-CN" dirty="0"/>
              <a:t>/ </a:t>
            </a:r>
            <a:r>
              <a:rPr lang="en-US" altLang="zh-CN" dirty="0" smtClean="0"/>
              <a:t>hash </a:t>
            </a:r>
            <a:r>
              <a:rPr lang="en-US" altLang="zh-CN" dirty="0"/>
              <a:t>/ </a:t>
            </a:r>
            <a:r>
              <a:rPr lang="en-US" altLang="zh-CN" dirty="0" err="1" smtClean="0"/>
              <a:t>nested_loops</a:t>
            </a:r>
            <a:r>
              <a:rPr lang="en-US" altLang="zh-CN" dirty="0" smtClean="0"/>
              <a:t> / …</a:t>
            </a:r>
            <a:endParaRPr lang="en-US" altLang="zh-CN" dirty="0"/>
          </a:p>
          <a:p>
            <a:endParaRPr lang="zh-CN" altLang="en-US" dirty="0"/>
          </a:p>
        </p:txBody>
      </p:sp>
      <p:sp>
        <p:nvSpPr>
          <p:cNvPr id="2" name="Title 1"/>
          <p:cNvSpPr>
            <a:spLocks noGrp="1"/>
          </p:cNvSpPr>
          <p:nvPr>
            <p:ph type="title"/>
          </p:nvPr>
        </p:nvSpPr>
        <p:spPr/>
        <p:txBody>
          <a:bodyPr/>
          <a:lstStyle/>
          <a:p>
            <a:r>
              <a:rPr lang="en-US" altLang="zh-CN" dirty="0" smtClean="0"/>
              <a:t>In and Exists </a:t>
            </a:r>
            <a:r>
              <a:rPr lang="en-US" altLang="zh-CN" dirty="0" err="1" smtClean="0"/>
              <a:t>Subquery</a:t>
            </a:r>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31</a:t>
            </a:fld>
            <a:endParaRPr lang="zh-CN" altLang="en-US" sz="1200" dirty="0"/>
          </a:p>
        </p:txBody>
      </p:sp>
    </p:spTree>
    <p:extLst>
      <p:ext uri="{BB962C8B-B14F-4D97-AF65-F5344CB8AC3E}">
        <p14:creationId xmlns:p14="http://schemas.microsoft.com/office/powerpoint/2010/main" val="124536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 / Exists </a:t>
            </a:r>
            <a:r>
              <a:rPr lang="en-US" altLang="zh-CN" dirty="0" err="1" smtClean="0"/>
              <a:t>subquery</a:t>
            </a:r>
            <a:endParaRPr lang="zh-CN" altLang="en-US" dirty="0"/>
          </a:p>
        </p:txBody>
      </p:sp>
      <p:sp>
        <p:nvSpPr>
          <p:cNvPr id="3" name="Content Placeholder 2"/>
          <p:cNvSpPr>
            <a:spLocks noGrp="1"/>
          </p:cNvSpPr>
          <p:nvPr>
            <p:ph idx="1"/>
          </p:nvPr>
        </p:nvSpPr>
        <p:spPr/>
        <p:txBody>
          <a:bodyPr/>
          <a:lstStyle/>
          <a:p>
            <a:pPr marL="228600" lvl="1">
              <a:spcBef>
                <a:spcPts val="1200"/>
              </a:spcBef>
              <a:buFont typeface="Arial" charset="0"/>
              <a:buChar char="•"/>
            </a:pPr>
            <a:r>
              <a:rPr lang="en-US" altLang="zh-CN" dirty="0"/>
              <a:t>Sometimes, both in and exists </a:t>
            </a:r>
            <a:r>
              <a:rPr lang="en-US" altLang="zh-CN" dirty="0" smtClean="0"/>
              <a:t>style use </a:t>
            </a:r>
            <a:r>
              <a:rPr lang="en-US" altLang="zh-CN" dirty="0"/>
              <a:t>same execution plans (v12.1).</a:t>
            </a:r>
          </a:p>
          <a:p>
            <a:endParaRPr lang="zh-CN" altLang="en-US" dirty="0"/>
          </a:p>
        </p:txBody>
      </p:sp>
      <p:sp>
        <p:nvSpPr>
          <p:cNvPr id="5" name="Slide Number Placeholder 4"/>
          <p:cNvSpPr>
            <a:spLocks noGrp="1"/>
          </p:cNvSpPr>
          <p:nvPr>
            <p:ph type="sldNum" sz="quarter" idx="4294967295"/>
          </p:nvPr>
        </p:nvSpPr>
        <p:spPr>
          <a:xfrm>
            <a:off x="11276013" y="6546750"/>
            <a:ext cx="381000" cy="182563"/>
          </a:xfrm>
          <a:prstGeom prst="rect">
            <a:avLst/>
          </a:prstGeom>
        </p:spPr>
        <p:txBody>
          <a:bodyPr/>
          <a:lstStyle/>
          <a:p>
            <a:pPr>
              <a:defRPr/>
            </a:pPr>
            <a:fld id="{B5B172F7-A98B-4584-9F49-5B258BD0A77A}" type="slidenum">
              <a:rPr lang="en-US" altLang="zh-CN" sz="1200" smtClean="0"/>
              <a:pPr>
                <a:defRPr/>
              </a:pPr>
              <a:t>32</a:t>
            </a:fld>
            <a:endParaRPr lang="zh-CN" altLang="en-US" sz="1200" dirty="0"/>
          </a:p>
        </p:txBody>
      </p:sp>
      <p:graphicFrame>
        <p:nvGraphicFramePr>
          <p:cNvPr id="6" name="Content Placeholder 5"/>
          <p:cNvGraphicFramePr>
            <a:graphicFrameLocks/>
          </p:cNvGraphicFramePr>
          <p:nvPr>
            <p:extLst>
              <p:ext uri="{D42A27DB-BD31-4B8C-83A1-F6EECF244321}">
                <p14:modId xmlns:p14="http://schemas.microsoft.com/office/powerpoint/2010/main" val="1212404469"/>
              </p:ext>
            </p:extLst>
          </p:nvPr>
        </p:nvGraphicFramePr>
        <p:xfrm>
          <a:off x="666565" y="2300684"/>
          <a:ext cx="11125200" cy="3043744"/>
        </p:xfrm>
        <a:graphic>
          <a:graphicData uri="http://schemas.openxmlformats.org/drawingml/2006/table">
            <a:tbl>
              <a:tblPr firstRow="1" bandRow="1">
                <a:tableStyleId>{5FD0F851-EC5A-4D38-B0AD-8093EC10F338}</a:tableStyleId>
              </a:tblPr>
              <a:tblGrid>
                <a:gridCol w="3385671"/>
                <a:gridCol w="3792353"/>
                <a:gridCol w="3947176"/>
              </a:tblGrid>
              <a:tr h="483424">
                <a:tc>
                  <a:txBody>
                    <a:bodyPr/>
                    <a:lstStyle/>
                    <a:p>
                      <a:endParaRPr lang="en-US" altLang="zh-CN" sz="1800" b="1"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create index test2 on test2(id);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create </a:t>
                      </a:r>
                      <a:r>
                        <a:rPr lang="en-US" altLang="zh-CN" dirty="0" smtClean="0">
                          <a:solidFill>
                            <a:srgbClr val="FF0000"/>
                          </a:solidFill>
                        </a:rPr>
                        <a:t>unique</a:t>
                      </a:r>
                      <a:r>
                        <a:rPr lang="en-US" altLang="zh-CN" dirty="0" smtClean="0"/>
                        <a:t> index test2 on test2(id);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9355">
                <a:tc>
                  <a:txBody>
                    <a:bodyPr/>
                    <a:lstStyle/>
                    <a:p>
                      <a:r>
                        <a:rPr lang="en-US" altLang="zh-CN" sz="1800" b="1" kern="1200" dirty="0" smtClean="0">
                          <a:solidFill>
                            <a:schemeClr val="tx1"/>
                          </a:solidFill>
                          <a:effectLst/>
                          <a:latin typeface="+mn-lt"/>
                          <a:ea typeface="+mn-ea"/>
                          <a:cs typeface="+mn-cs"/>
                        </a:rPr>
                        <a:t>select *</a:t>
                      </a:r>
                    </a:p>
                    <a:p>
                      <a:r>
                        <a:rPr lang="en-US" altLang="zh-CN" sz="1800" b="1" kern="1200" dirty="0" smtClean="0">
                          <a:solidFill>
                            <a:schemeClr val="tx1"/>
                          </a:solidFill>
                          <a:effectLst/>
                          <a:latin typeface="+mn-lt"/>
                          <a:ea typeface="+mn-ea"/>
                          <a:cs typeface="+mn-cs"/>
                        </a:rPr>
                        <a:t>from test1 t1</a:t>
                      </a:r>
                    </a:p>
                    <a:p>
                      <a:r>
                        <a:rPr lang="en-US" altLang="zh-CN" sz="1800" b="1" kern="1200" dirty="0" smtClean="0">
                          <a:solidFill>
                            <a:schemeClr val="tx1"/>
                          </a:solidFill>
                          <a:effectLst/>
                          <a:latin typeface="+mn-lt"/>
                          <a:ea typeface="+mn-ea"/>
                          <a:cs typeface="+mn-cs"/>
                        </a:rPr>
                        <a:t>where id </a:t>
                      </a:r>
                      <a:r>
                        <a:rPr lang="en-US" altLang="zh-CN" sz="1800" b="1" kern="1200" dirty="0" smtClean="0">
                          <a:solidFill>
                            <a:srgbClr val="FF0000"/>
                          </a:solidFill>
                          <a:effectLst/>
                          <a:latin typeface="+mn-lt"/>
                          <a:ea typeface="+mn-ea"/>
                          <a:cs typeface="+mn-cs"/>
                        </a:rPr>
                        <a:t>in</a:t>
                      </a:r>
                      <a:r>
                        <a:rPr lang="en-US" altLang="zh-CN" sz="1800" b="1" kern="1200" dirty="0" smtClean="0">
                          <a:solidFill>
                            <a:schemeClr val="tx1"/>
                          </a:solidFill>
                          <a:effectLst/>
                          <a:latin typeface="+mn-lt"/>
                          <a:ea typeface="+mn-ea"/>
                          <a:cs typeface="+mn-cs"/>
                        </a:rPr>
                        <a:t> (select id from test2 t2);</a:t>
                      </a:r>
                    </a:p>
                    <a:p>
                      <a:endParaRPr lang="en-US" altLang="zh-CN" dirty="0" smtClean="0"/>
                    </a:p>
                    <a:p>
                      <a:r>
                        <a:rPr lang="en-US" altLang="zh-CN" sz="1800" b="1" kern="1200" dirty="0" smtClean="0">
                          <a:solidFill>
                            <a:schemeClr val="tx1"/>
                          </a:solidFill>
                          <a:effectLst/>
                          <a:latin typeface="+mn-lt"/>
                          <a:ea typeface="+mn-ea"/>
                          <a:cs typeface="+mn-cs"/>
                        </a:rPr>
                        <a:t>select *</a:t>
                      </a:r>
                    </a:p>
                    <a:p>
                      <a:r>
                        <a:rPr lang="en-US" altLang="zh-CN" sz="1800" b="1" kern="1200" dirty="0" smtClean="0">
                          <a:solidFill>
                            <a:schemeClr val="tx1"/>
                          </a:solidFill>
                          <a:effectLst/>
                          <a:latin typeface="+mn-lt"/>
                          <a:ea typeface="+mn-ea"/>
                          <a:cs typeface="+mn-cs"/>
                        </a:rPr>
                        <a:t>from test1 t1</a:t>
                      </a:r>
                    </a:p>
                    <a:p>
                      <a:r>
                        <a:rPr lang="en-US" altLang="zh-CN" sz="1800" b="1" kern="1200" dirty="0" smtClean="0">
                          <a:solidFill>
                            <a:schemeClr val="tx1"/>
                          </a:solidFill>
                          <a:effectLst/>
                          <a:latin typeface="+mn-lt"/>
                          <a:ea typeface="+mn-ea"/>
                          <a:cs typeface="+mn-cs"/>
                        </a:rPr>
                        <a:t>where </a:t>
                      </a:r>
                      <a:r>
                        <a:rPr lang="en-US" altLang="zh-CN" sz="1800" b="1" kern="1200" dirty="0" smtClean="0">
                          <a:solidFill>
                            <a:srgbClr val="FF0000"/>
                          </a:solidFill>
                          <a:effectLst/>
                          <a:latin typeface="+mn-lt"/>
                          <a:ea typeface="+mn-ea"/>
                          <a:cs typeface="+mn-cs"/>
                        </a:rPr>
                        <a:t>exists</a:t>
                      </a:r>
                      <a:r>
                        <a:rPr lang="en-US" altLang="zh-CN" sz="1800" b="1" kern="1200" dirty="0" smtClean="0">
                          <a:solidFill>
                            <a:schemeClr val="tx1"/>
                          </a:solidFill>
                          <a:effectLst/>
                          <a:latin typeface="+mn-lt"/>
                          <a:ea typeface="+mn-ea"/>
                          <a:cs typeface="+mn-cs"/>
                        </a:rPr>
                        <a:t> (select 1 from test2 t2 where t1.id=t2.id);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tLang="zh-CN" dirty="0" smtClean="0"/>
                    </a:p>
                    <a:p>
                      <a:endParaRPr lang="en-US" altLang="zh-CN" dirty="0" smtClean="0"/>
                    </a:p>
                    <a:p>
                      <a:endParaRPr lang="en-US" altLang="zh-CN" dirty="0" smtClean="0"/>
                    </a:p>
                    <a:p>
                      <a:endParaRPr lang="en-US" altLang="zh-CN" dirty="0" smtClean="0"/>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Picture 6"/>
          <p:cNvPicPr>
            <a:picLocks noChangeAspect="1"/>
          </p:cNvPicPr>
          <p:nvPr/>
        </p:nvPicPr>
        <p:blipFill>
          <a:blip r:embed="rId3"/>
          <a:stretch>
            <a:fillRect/>
          </a:stretch>
        </p:blipFill>
        <p:spPr>
          <a:xfrm>
            <a:off x="4188309" y="3068002"/>
            <a:ext cx="3600450" cy="1390650"/>
          </a:xfrm>
          <a:prstGeom prst="rect">
            <a:avLst/>
          </a:prstGeom>
        </p:spPr>
      </p:pic>
      <p:pic>
        <p:nvPicPr>
          <p:cNvPr id="8" name="Picture 7"/>
          <p:cNvPicPr>
            <a:picLocks noChangeAspect="1"/>
          </p:cNvPicPr>
          <p:nvPr/>
        </p:nvPicPr>
        <p:blipFill>
          <a:blip r:embed="rId4"/>
          <a:stretch>
            <a:fillRect/>
          </a:stretch>
        </p:blipFill>
        <p:spPr>
          <a:xfrm>
            <a:off x="8072922" y="3096577"/>
            <a:ext cx="3695700" cy="1362075"/>
          </a:xfrm>
          <a:prstGeom prst="rect">
            <a:avLst/>
          </a:prstGeom>
        </p:spPr>
      </p:pic>
    </p:spTree>
    <p:extLst>
      <p:ext uri="{BB962C8B-B14F-4D97-AF65-F5344CB8AC3E}">
        <p14:creationId xmlns:p14="http://schemas.microsoft.com/office/powerpoint/2010/main" val="1130780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 / Exists </a:t>
            </a:r>
            <a:r>
              <a:rPr lang="en-US" altLang="zh-CN" dirty="0" err="1" smtClean="0"/>
              <a:t>subquery</a:t>
            </a:r>
            <a:endParaRPr lang="zh-CN" altLang="en-US" dirty="0"/>
          </a:p>
        </p:txBody>
      </p:sp>
      <p:sp>
        <p:nvSpPr>
          <p:cNvPr id="3" name="Content Placeholder 2"/>
          <p:cNvSpPr>
            <a:spLocks noGrp="1"/>
          </p:cNvSpPr>
          <p:nvPr>
            <p:ph idx="1"/>
          </p:nvPr>
        </p:nvSpPr>
        <p:spPr/>
        <p:txBody>
          <a:bodyPr/>
          <a:lstStyle/>
          <a:p>
            <a:pPr marL="228600" lvl="1">
              <a:spcBef>
                <a:spcPts val="1200"/>
              </a:spcBef>
              <a:buFont typeface="Arial" charset="0"/>
              <a:buChar char="•"/>
            </a:pPr>
            <a:r>
              <a:rPr lang="en-US" altLang="zh-CN" dirty="0"/>
              <a:t>Sometimes, </a:t>
            </a:r>
            <a:r>
              <a:rPr lang="en-US" altLang="zh-CN" dirty="0" smtClean="0"/>
              <a:t>they don’t(v12.1).</a:t>
            </a:r>
            <a:endParaRPr lang="en-US" altLang="zh-CN" dirty="0"/>
          </a:p>
          <a:p>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33</a:t>
            </a:fld>
            <a:endParaRPr lang="zh-CN" altLang="en-US" sz="1200" dirty="0"/>
          </a:p>
        </p:txBody>
      </p:sp>
      <p:graphicFrame>
        <p:nvGraphicFramePr>
          <p:cNvPr id="6" name="Content Placeholder 5"/>
          <p:cNvGraphicFramePr>
            <a:graphicFrameLocks/>
          </p:cNvGraphicFramePr>
          <p:nvPr>
            <p:extLst>
              <p:ext uri="{D42A27DB-BD31-4B8C-83A1-F6EECF244321}">
                <p14:modId xmlns:p14="http://schemas.microsoft.com/office/powerpoint/2010/main" val="2875975271"/>
              </p:ext>
            </p:extLst>
          </p:nvPr>
        </p:nvGraphicFramePr>
        <p:xfrm>
          <a:off x="907197" y="2011680"/>
          <a:ext cx="10662369" cy="4297680"/>
        </p:xfrm>
        <a:graphic>
          <a:graphicData uri="http://schemas.openxmlformats.org/drawingml/2006/table">
            <a:tbl>
              <a:tblPr firstRow="1" bandRow="1">
                <a:tableStyleId>{5FD0F851-EC5A-4D38-B0AD-8093EC10F338}</a:tableStyleId>
              </a:tblPr>
              <a:tblGrid>
                <a:gridCol w="5224538"/>
                <a:gridCol w="5437831"/>
              </a:tblGrid>
              <a:tr h="4834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SELECT * FROM </a:t>
                      </a:r>
                      <a:r>
                        <a:rPr lang="en-US" altLang="zh-CN" sz="1800" b="0" dirty="0" err="1" smtClean="0"/>
                        <a:t>ps_jrnl_ln</a:t>
                      </a:r>
                      <a:r>
                        <a:rPr lang="en-US" altLang="zh-CN" sz="1800" b="0" dirty="0" smtClean="0"/>
                        <a:t> l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WHERE … AND </a:t>
                      </a:r>
                      <a:r>
                        <a:rPr lang="en-US" altLang="zh-CN" sz="1800" b="0" dirty="0" err="1" smtClean="0"/>
                        <a:t>l.ledger</a:t>
                      </a:r>
                      <a:r>
                        <a:rPr lang="en-US" altLang="zh-CN" sz="1800" b="0" dirty="0" smtClean="0"/>
                        <a:t> </a:t>
                      </a:r>
                      <a:r>
                        <a:rPr lang="en-US" altLang="zh-CN" sz="1800" b="0" dirty="0" smtClean="0">
                          <a:solidFill>
                            <a:srgbClr val="FF0000"/>
                          </a:solidFill>
                        </a:rPr>
                        <a:t>IN</a:t>
                      </a:r>
                      <a:r>
                        <a:rPr lang="en-US" altLang="zh-CN" sz="1800" b="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        SELECT ledger FROM </a:t>
                      </a:r>
                      <a:r>
                        <a:rPr lang="en-US" altLang="zh-CN" sz="1800" b="0" dirty="0" err="1" smtClean="0"/>
                        <a:t>ps_led_grp_led_tbl</a:t>
                      </a:r>
                      <a:r>
                        <a:rPr lang="en-US" altLang="zh-CN" sz="1800" b="0" dirty="0" smtClean="0"/>
                        <a:t> 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        WHERE </a:t>
                      </a:r>
                      <a:r>
                        <a:rPr lang="en-US" altLang="zh-CN" sz="1800" b="0" dirty="0" err="1" smtClean="0"/>
                        <a:t>setid</a:t>
                      </a:r>
                      <a:r>
                        <a:rPr lang="en-US" altLang="zh-CN" sz="1800" b="0" dirty="0" smtClean="0"/>
                        <a:t> ='SHARE'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        AND </a:t>
                      </a:r>
                      <a:r>
                        <a:rPr lang="en-US" altLang="zh-CN" sz="1800" b="0" dirty="0" err="1" smtClean="0"/>
                        <a:t>ledger_group</a:t>
                      </a:r>
                      <a:r>
                        <a:rPr lang="en-US" altLang="zh-CN" sz="1800" b="0" dirty="0" smtClean="0"/>
                        <a:t> = 'RECORDING'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SELECT  * FROM </a:t>
                      </a:r>
                      <a:r>
                        <a:rPr lang="en-US" altLang="zh-CN" sz="1800" b="0" dirty="0" err="1" smtClean="0"/>
                        <a:t>ps_jrnl_ln</a:t>
                      </a:r>
                      <a:r>
                        <a:rPr lang="en-US" altLang="zh-CN" sz="1800" b="0" dirty="0" smtClean="0"/>
                        <a:t> 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WHERE … AND </a:t>
                      </a:r>
                      <a:r>
                        <a:rPr lang="en-US" altLang="zh-CN" sz="1800" b="0" dirty="0" smtClean="0">
                          <a:solidFill>
                            <a:srgbClr val="FF0000"/>
                          </a:solidFill>
                        </a:rPr>
                        <a:t>exists</a:t>
                      </a:r>
                      <a:r>
                        <a:rPr lang="en-US" altLang="zh-CN" sz="1800" b="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        SELECT ledger  FROM </a:t>
                      </a:r>
                      <a:r>
                        <a:rPr lang="en-US" altLang="zh-CN" sz="1800" b="0" dirty="0" err="1" smtClean="0"/>
                        <a:t>ps_led_grp_led_tbl</a:t>
                      </a:r>
                      <a:r>
                        <a:rPr lang="en-US" altLang="zh-CN" sz="1800" b="0" dirty="0" smtClean="0"/>
                        <a:t> 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        WHERE </a:t>
                      </a:r>
                      <a:r>
                        <a:rPr lang="en-US" altLang="zh-CN" sz="1800" b="0" dirty="0" err="1" smtClean="0"/>
                        <a:t>setid</a:t>
                      </a:r>
                      <a:r>
                        <a:rPr lang="en-US" altLang="zh-CN" sz="1800" b="0" dirty="0" smtClean="0"/>
                        <a:t> ='SHARE'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        AND </a:t>
                      </a:r>
                      <a:r>
                        <a:rPr lang="en-US" altLang="zh-CN" sz="1800" b="0" dirty="0" err="1" smtClean="0"/>
                        <a:t>ledger_group</a:t>
                      </a:r>
                      <a:r>
                        <a:rPr lang="en-US" altLang="zh-CN" sz="1800" b="0" baseline="0" dirty="0" smtClean="0"/>
                        <a:t> = </a:t>
                      </a:r>
                      <a:r>
                        <a:rPr lang="en-US" altLang="zh-CN" sz="1800" b="0" dirty="0" smtClean="0"/>
                        <a:t>'RECORDING'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        and ledger=</a:t>
                      </a:r>
                      <a:r>
                        <a:rPr lang="en-US" altLang="zh-CN" sz="1800" b="0" dirty="0" err="1" smtClean="0"/>
                        <a:t>l.ledger</a:t>
                      </a:r>
                      <a:r>
                        <a:rPr lang="en-US" altLang="zh-CN" sz="1800" b="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9355">
                <a:tc>
                  <a: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Picture 10"/>
          <p:cNvPicPr>
            <a:picLocks noChangeAspect="1"/>
          </p:cNvPicPr>
          <p:nvPr/>
        </p:nvPicPr>
        <p:blipFill>
          <a:blip r:embed="rId3"/>
          <a:stretch>
            <a:fillRect/>
          </a:stretch>
        </p:blipFill>
        <p:spPr>
          <a:xfrm>
            <a:off x="6172200" y="3858978"/>
            <a:ext cx="5210175" cy="2181225"/>
          </a:xfrm>
          <a:prstGeom prst="rect">
            <a:avLst/>
          </a:prstGeom>
        </p:spPr>
      </p:pic>
      <p:pic>
        <p:nvPicPr>
          <p:cNvPr id="12" name="Picture 11"/>
          <p:cNvPicPr>
            <a:picLocks noChangeAspect="1"/>
          </p:cNvPicPr>
          <p:nvPr/>
        </p:nvPicPr>
        <p:blipFill>
          <a:blip r:embed="rId4"/>
          <a:stretch>
            <a:fillRect/>
          </a:stretch>
        </p:blipFill>
        <p:spPr>
          <a:xfrm>
            <a:off x="914400" y="3858978"/>
            <a:ext cx="5257800" cy="2162175"/>
          </a:xfrm>
          <a:prstGeom prst="rect">
            <a:avLst/>
          </a:prstGeom>
        </p:spPr>
      </p:pic>
    </p:spTree>
    <p:extLst>
      <p:ext uri="{BB962C8B-B14F-4D97-AF65-F5344CB8AC3E}">
        <p14:creationId xmlns:p14="http://schemas.microsoft.com/office/powerpoint/2010/main" val="175877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 In and Exists </a:t>
            </a:r>
            <a:r>
              <a:rPr lang="en-US" altLang="zh-CN" dirty="0" err="1" smtClean="0"/>
              <a:t>Subquery</a:t>
            </a:r>
            <a:r>
              <a:rPr lang="en-US" altLang="zh-CN" dirty="0" smtClean="0"/>
              <a:t> are similar now</a:t>
            </a:r>
            <a:endParaRPr lang="zh-CN" altLang="en-US" dirty="0"/>
          </a:p>
        </p:txBody>
      </p:sp>
      <p:sp>
        <p:nvSpPr>
          <p:cNvPr id="3" name="Content Placeholder 2"/>
          <p:cNvSpPr>
            <a:spLocks noGrp="1"/>
          </p:cNvSpPr>
          <p:nvPr>
            <p:ph idx="1"/>
          </p:nvPr>
        </p:nvSpPr>
        <p:spPr/>
        <p:txBody>
          <a:bodyPr/>
          <a:lstStyle/>
          <a:p>
            <a:r>
              <a:rPr lang="en-US" altLang="zh-CN" dirty="0" smtClean="0"/>
              <a:t>They might </a:t>
            </a:r>
            <a:r>
              <a:rPr lang="en-US" altLang="zh-CN" dirty="0"/>
              <a:t>still have some difference inside. But not that much </a:t>
            </a:r>
            <a:r>
              <a:rPr lang="en-US" altLang="zh-CN" dirty="0" smtClean="0"/>
              <a:t>now (v12.1)</a:t>
            </a:r>
          </a:p>
          <a:p>
            <a:r>
              <a:rPr lang="en-US" altLang="zh-CN" dirty="0" smtClean="0"/>
              <a:t>Don’t judge too quick when you see IN style SQL. Check SQL plan always.</a:t>
            </a:r>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34</a:t>
            </a:fld>
            <a:endParaRPr lang="zh-CN" altLang="en-US" sz="1200" dirty="0"/>
          </a:p>
        </p:txBody>
      </p:sp>
    </p:spTree>
    <p:extLst>
      <p:ext uri="{BB962C8B-B14F-4D97-AF65-F5344CB8AC3E}">
        <p14:creationId xmlns:p14="http://schemas.microsoft.com/office/powerpoint/2010/main" val="99667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Overview of SQL Processing</a:t>
            </a:r>
            <a:endParaRPr lang="en-US" dirty="0"/>
          </a:p>
        </p:txBody>
      </p:sp>
      <p:sp>
        <p:nvSpPr>
          <p:cNvPr id="3" name="Content Placeholder 2"/>
          <p:cNvSpPr>
            <a:spLocks noGrp="1"/>
          </p:cNvSpPr>
          <p:nvPr>
            <p:ph idx="1"/>
          </p:nvPr>
        </p:nvSpPr>
        <p:spPr/>
        <p:txBody>
          <a:bodyPr/>
          <a:lstStyle/>
          <a:p>
            <a:r>
              <a:rPr lang="en-US" b="1" dirty="0" smtClean="0"/>
              <a:t>Parsing</a:t>
            </a:r>
          </a:p>
          <a:p>
            <a:r>
              <a:rPr lang="en-US" b="1" dirty="0" smtClean="0"/>
              <a:t>Optimization</a:t>
            </a:r>
          </a:p>
          <a:p>
            <a:pPr lvl="1"/>
            <a:r>
              <a:rPr lang="en-US" b="1" dirty="0" smtClean="0"/>
              <a:t>Query Transformation</a:t>
            </a:r>
          </a:p>
          <a:p>
            <a:pPr lvl="1"/>
            <a:r>
              <a:rPr lang="en-US" b="1" dirty="0" smtClean="0">
                <a:solidFill>
                  <a:srgbClr val="FF0000"/>
                </a:solidFill>
              </a:rPr>
              <a:t>Estimation</a:t>
            </a:r>
          </a:p>
          <a:p>
            <a:pPr lvl="1"/>
            <a:r>
              <a:rPr lang="en-US" b="1" dirty="0" smtClean="0"/>
              <a:t>Generating Execution Plan</a:t>
            </a:r>
          </a:p>
          <a:p>
            <a:r>
              <a:rPr lang="en-US" dirty="0" smtClean="0"/>
              <a:t>Execution</a:t>
            </a:r>
          </a:p>
          <a:p>
            <a:endParaRPr lang="en-US" sz="3200"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sz="1200" smtClean="0"/>
              <a:pPr>
                <a:defRPr/>
              </a:pPr>
              <a:t>35</a:t>
            </a:fld>
            <a:endParaRPr lang="en-US" sz="1200" dirty="0"/>
          </a:p>
        </p:txBody>
      </p:sp>
      <p:pic>
        <p:nvPicPr>
          <p:cNvPr id="6"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120789" y="530626"/>
            <a:ext cx="3345724" cy="5523415"/>
          </a:xfrm>
          <a:prstGeom prst="rect">
            <a:avLst/>
          </a:prstGeom>
          <a:noFill/>
          <a:ln w="9525">
            <a:noFill/>
            <a:miter lim="800000"/>
            <a:headEnd/>
            <a:tailEnd/>
          </a:ln>
        </p:spPr>
      </p:pic>
    </p:spTree>
    <p:extLst>
      <p:ext uri="{BB962C8B-B14F-4D97-AF65-F5344CB8AC3E}">
        <p14:creationId xmlns:p14="http://schemas.microsoft.com/office/powerpoint/2010/main" val="146718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Optimizer Components -</a:t>
            </a:r>
            <a:r>
              <a:rPr lang="en-US" altLang="zh-CN" dirty="0" smtClean="0"/>
              <a:t> Estimator</a:t>
            </a:r>
            <a:endParaRPr lang="en-US" dirty="0"/>
          </a:p>
        </p:txBody>
      </p:sp>
      <p:sp>
        <p:nvSpPr>
          <p:cNvPr id="3" name="内容占位符 2"/>
          <p:cNvSpPr>
            <a:spLocks noGrp="1"/>
          </p:cNvSpPr>
          <p:nvPr>
            <p:ph idx="1"/>
          </p:nvPr>
        </p:nvSpPr>
        <p:spPr>
          <a:xfrm>
            <a:off x="531150" y="1524001"/>
            <a:ext cx="6852143" cy="4419600"/>
          </a:xfrm>
        </p:spPr>
        <p:txBody>
          <a:bodyPr/>
          <a:lstStyle/>
          <a:p>
            <a:r>
              <a:rPr lang="en-US" sz="2400" dirty="0"/>
              <a:t>The estimator is the component of the optimizer that determines the overall cost of a given execution plan</a:t>
            </a:r>
            <a:r>
              <a:rPr lang="en-US" sz="2400" dirty="0" smtClean="0"/>
              <a:t>.</a:t>
            </a:r>
          </a:p>
          <a:p>
            <a:r>
              <a:rPr lang="en-US" altLang="zh-CN" sz="2400" dirty="0"/>
              <a:t>The estimator uses three different </a:t>
            </a:r>
            <a:r>
              <a:rPr lang="en-US" altLang="zh-CN" sz="2400" dirty="0" smtClean="0"/>
              <a:t>measures</a:t>
            </a:r>
            <a:endParaRPr lang="en-US" sz="2400" dirty="0" smtClean="0"/>
          </a:p>
          <a:p>
            <a:pPr lvl="1"/>
            <a:r>
              <a:rPr lang="en-US" sz="2000" dirty="0" smtClean="0">
                <a:solidFill>
                  <a:schemeClr val="accent1"/>
                </a:solidFill>
              </a:rPr>
              <a:t>Selectivity</a:t>
            </a:r>
          </a:p>
          <a:p>
            <a:pPr lvl="2"/>
            <a:r>
              <a:rPr lang="en-US" altLang="zh-CN" dirty="0" smtClean="0"/>
              <a:t>Tip: </a:t>
            </a:r>
            <a:r>
              <a:rPr lang="en-US" altLang="zh-CN" dirty="0"/>
              <a:t>More distinct values, better candidate for indexing</a:t>
            </a:r>
          </a:p>
          <a:p>
            <a:pPr lvl="1"/>
            <a:r>
              <a:rPr lang="en-US" sz="2000" dirty="0" smtClean="0"/>
              <a:t>Cardinality</a:t>
            </a:r>
          </a:p>
          <a:p>
            <a:pPr lvl="2"/>
            <a:r>
              <a:rPr lang="en-US" altLang="zh-CN" dirty="0" smtClean="0"/>
              <a:t>Tip: </a:t>
            </a:r>
            <a:r>
              <a:rPr lang="en-US" altLang="zh-CN" dirty="0"/>
              <a:t>Accurate Statistics, better execution plan</a:t>
            </a:r>
          </a:p>
          <a:p>
            <a:pPr lvl="2"/>
            <a:r>
              <a:rPr lang="en-US" altLang="zh-CN" dirty="0" smtClean="0"/>
              <a:t>Tip: </a:t>
            </a:r>
            <a:r>
              <a:rPr lang="en-US" altLang="zh-CN" dirty="0"/>
              <a:t>Gather Statistics on </a:t>
            </a:r>
            <a:r>
              <a:rPr lang="en-US" altLang="zh-CN" dirty="0" smtClean="0"/>
              <a:t>XX </a:t>
            </a:r>
            <a:r>
              <a:rPr lang="en-US" altLang="zh-CN" dirty="0"/>
              <a:t>Temp Table Before Important SQL</a:t>
            </a:r>
            <a:endParaRPr lang="zh-CN" altLang="en-US" dirty="0"/>
          </a:p>
          <a:p>
            <a:pPr lvl="1"/>
            <a:r>
              <a:rPr lang="en-US" sz="2000" dirty="0" smtClean="0"/>
              <a:t>Cost</a:t>
            </a:r>
          </a:p>
        </p:txBody>
      </p:sp>
      <p:sp>
        <p:nvSpPr>
          <p:cNvPr id="5" name="灯片编号占位符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sz="1200" smtClean="0"/>
              <a:pPr>
                <a:defRPr/>
              </a:pPr>
              <a:t>36</a:t>
            </a:fld>
            <a:endParaRPr lang="en-US" sz="1200" dirty="0"/>
          </a:p>
        </p:txBody>
      </p:sp>
      <p:pic>
        <p:nvPicPr>
          <p:cNvPr id="7" name="Picture 3" descr="Description of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3722" y="4315694"/>
            <a:ext cx="3712537" cy="190221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7840788" y="512229"/>
            <a:ext cx="3518443" cy="2755596"/>
            <a:chOff x="2258135" y="3416606"/>
            <a:chExt cx="3518443" cy="2755596"/>
          </a:xfrm>
        </p:grpSpPr>
        <p:pic>
          <p:nvPicPr>
            <p:cNvPr id="8" name="Picture 2" descr="http://docs.oracle.com/database/121/TGSQL/img/GUID-22630970-B584-41C9-B104-200CEA2F4707-defaul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8135" y="3416606"/>
              <a:ext cx="3518443" cy="275559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3936733" y="4562375"/>
              <a:ext cx="808522" cy="327259"/>
            </a:xfrm>
            <a:prstGeom prst="ellipse">
              <a:avLst/>
            </a:prstGeom>
            <a:noFill/>
            <a:ln w="28575">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270955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Optimizer Components -</a:t>
            </a:r>
            <a:r>
              <a:rPr lang="en-US" altLang="zh-CN" dirty="0" smtClean="0"/>
              <a:t> Estimator - Selectivity</a:t>
            </a:r>
            <a:endParaRPr lang="en-US" dirty="0"/>
          </a:p>
        </p:txBody>
      </p:sp>
      <p:sp>
        <p:nvSpPr>
          <p:cNvPr id="3" name="内容占位符 2"/>
          <p:cNvSpPr>
            <a:spLocks noGrp="1"/>
          </p:cNvSpPr>
          <p:nvPr>
            <p:ph idx="1"/>
          </p:nvPr>
        </p:nvSpPr>
        <p:spPr>
          <a:xfrm>
            <a:off x="531151" y="1524001"/>
            <a:ext cx="11125862" cy="4419600"/>
          </a:xfrm>
        </p:spPr>
        <p:txBody>
          <a:bodyPr/>
          <a:lstStyle/>
          <a:p>
            <a:r>
              <a:rPr lang="en-US" altLang="zh-CN" sz="2400" dirty="0"/>
              <a:t>A predicate filters a specific number of rows from a row set. Thus, the selectivity of a predicate indicates how many rows pass the predicate test. </a:t>
            </a:r>
            <a:endParaRPr lang="en-US" altLang="zh-CN" sz="2400" dirty="0" smtClean="0"/>
          </a:p>
          <a:p>
            <a:r>
              <a:rPr lang="en-US" altLang="zh-CN" sz="2400" dirty="0" smtClean="0"/>
              <a:t>Sample:</a:t>
            </a:r>
          </a:p>
          <a:p>
            <a:pPr marL="273050" lvl="1" indent="0">
              <a:buNone/>
            </a:pPr>
            <a:endParaRPr lang="en-US" altLang="zh-CN" sz="1800" dirty="0" smtClean="0"/>
          </a:p>
          <a:p>
            <a:pPr marL="273050" lvl="1" indent="0">
              <a:buNone/>
            </a:pPr>
            <a:endParaRPr lang="en-US" altLang="zh-CN" sz="1800" dirty="0"/>
          </a:p>
          <a:p>
            <a:pPr marL="273050" lvl="1" indent="0">
              <a:buNone/>
            </a:pPr>
            <a:endParaRPr lang="en-US" altLang="zh-CN" sz="1800" dirty="0" smtClean="0"/>
          </a:p>
          <a:p>
            <a:pPr marL="273050" lvl="1" indent="0">
              <a:buNone/>
            </a:pPr>
            <a:endParaRPr lang="en-US" altLang="zh-CN" sz="1800" dirty="0"/>
          </a:p>
          <a:p>
            <a:pPr marL="273050" lvl="1" indent="0">
              <a:buNone/>
            </a:pPr>
            <a:endParaRPr lang="en-US" altLang="zh-CN" sz="1800" dirty="0" smtClean="0"/>
          </a:p>
          <a:p>
            <a:pPr marL="273050" lvl="1" indent="0">
              <a:buNone/>
            </a:pPr>
            <a:endParaRPr lang="en-US" altLang="zh-CN" sz="1800" dirty="0" smtClean="0"/>
          </a:p>
          <a:p>
            <a:pPr marL="273050" lvl="1" indent="0">
              <a:buNone/>
            </a:pPr>
            <a:endParaRPr lang="en-US" altLang="zh-CN" sz="1800" dirty="0"/>
          </a:p>
          <a:p>
            <a:pPr lvl="1"/>
            <a:r>
              <a:rPr lang="en-US" altLang="zh-CN" sz="2000" dirty="0" smtClean="0"/>
              <a:t>In this case, index Selectivity = 1/ Number of Distinct Values</a:t>
            </a:r>
          </a:p>
          <a:p>
            <a:pPr lvl="2"/>
            <a:r>
              <a:rPr lang="en-US" altLang="zh-CN" sz="1600" dirty="0" smtClean="0"/>
              <a:t>Index Selectivity of TEST_ID1</a:t>
            </a:r>
            <a:r>
              <a:rPr lang="en-US" altLang="zh-CN" sz="1600" dirty="0"/>
              <a:t>:  </a:t>
            </a:r>
            <a:r>
              <a:rPr lang="en-US" altLang="zh-CN" sz="1600" dirty="0" smtClean="0"/>
              <a:t>0.001</a:t>
            </a:r>
          </a:p>
          <a:p>
            <a:pPr lvl="2"/>
            <a:r>
              <a:rPr lang="en-US" altLang="zh-CN" sz="1600" dirty="0" smtClean="0"/>
              <a:t>Index Selectivity of TEST_ID2</a:t>
            </a:r>
            <a:r>
              <a:rPr lang="en-US" altLang="zh-CN" sz="1600" dirty="0"/>
              <a:t>:  </a:t>
            </a:r>
            <a:r>
              <a:rPr lang="en-US" altLang="zh-CN" sz="1600" dirty="0" smtClean="0"/>
              <a:t>0.002</a:t>
            </a:r>
          </a:p>
        </p:txBody>
      </p:sp>
      <p:sp>
        <p:nvSpPr>
          <p:cNvPr id="5" name="灯片编号占位符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sz="1200" smtClean="0"/>
              <a:pPr>
                <a:defRPr/>
              </a:pPr>
              <a:t>37</a:t>
            </a:fld>
            <a:endParaRPr lang="en-US" sz="1200" dirty="0"/>
          </a:p>
        </p:txBody>
      </p:sp>
      <p:graphicFrame>
        <p:nvGraphicFramePr>
          <p:cNvPr id="6" name="Table 5"/>
          <p:cNvGraphicFramePr>
            <a:graphicFrameLocks noGrp="1"/>
          </p:cNvGraphicFramePr>
          <p:nvPr>
            <p:extLst>
              <p:ext uri="{D42A27DB-BD31-4B8C-83A1-F6EECF244321}">
                <p14:modId xmlns:p14="http://schemas.microsoft.com/office/powerpoint/2010/main" val="1513717381"/>
              </p:ext>
            </p:extLst>
          </p:nvPr>
        </p:nvGraphicFramePr>
        <p:xfrm>
          <a:off x="2230648" y="2286621"/>
          <a:ext cx="8570137" cy="2590800"/>
        </p:xfrm>
        <a:graphic>
          <a:graphicData uri="http://schemas.openxmlformats.org/drawingml/2006/table">
            <a:tbl>
              <a:tblPr firstRow="1" bandRow="1">
                <a:tableStyleId>{5FD0F851-EC5A-4D38-B0AD-8093EC10F338}</a:tableStyleId>
              </a:tblPr>
              <a:tblGrid>
                <a:gridCol w="8570137"/>
              </a:tblGrid>
              <a:tr h="370840">
                <a:tc>
                  <a:txBody>
                    <a:bodyPr/>
                    <a:lstStyle/>
                    <a:p>
                      <a:pPr marL="0" indent="0">
                        <a:buNone/>
                      </a:pPr>
                      <a:r>
                        <a:rPr lang="en-US" altLang="zh-CN" sz="1600" b="0" dirty="0" smtClean="0">
                          <a:latin typeface="+mj-lt"/>
                        </a:rPr>
                        <a:t>create table test as select </a:t>
                      </a:r>
                      <a:r>
                        <a:rPr lang="en-US" altLang="zh-CN" sz="1600" b="0" dirty="0" err="1" smtClean="0">
                          <a:latin typeface="+mj-lt"/>
                        </a:rPr>
                        <a:t>rownum</a:t>
                      </a:r>
                      <a:r>
                        <a:rPr lang="en-US" altLang="zh-CN" sz="1600" b="0" dirty="0" smtClean="0">
                          <a:latin typeface="+mj-lt"/>
                        </a:rPr>
                        <a:t> id1, mod(rownum,500) id2 from </a:t>
                      </a:r>
                      <a:r>
                        <a:rPr lang="en-US" altLang="zh-CN" sz="1600" b="0" dirty="0" err="1" smtClean="0">
                          <a:latin typeface="+mj-lt"/>
                        </a:rPr>
                        <a:t>all_tables</a:t>
                      </a:r>
                      <a:r>
                        <a:rPr lang="en-US" altLang="zh-CN" sz="1600" b="0" dirty="0" smtClean="0">
                          <a:latin typeface="+mj-lt"/>
                        </a:rPr>
                        <a:t> where </a:t>
                      </a:r>
                      <a:r>
                        <a:rPr lang="en-US" altLang="zh-CN" sz="1600" b="0" dirty="0" err="1" smtClean="0">
                          <a:latin typeface="+mj-lt"/>
                        </a:rPr>
                        <a:t>rownum</a:t>
                      </a:r>
                      <a:r>
                        <a:rPr lang="en-US" altLang="zh-CN" sz="1600" b="0" dirty="0" smtClean="0">
                          <a:latin typeface="+mj-lt"/>
                        </a:rPr>
                        <a:t>&lt;=1000;</a:t>
                      </a:r>
                    </a:p>
                    <a:p>
                      <a:pPr marL="0" indent="0">
                        <a:buNone/>
                      </a:pPr>
                      <a:r>
                        <a:rPr lang="en-US" altLang="zh-CN" sz="1600" b="0" dirty="0" smtClean="0">
                          <a:latin typeface="+mj-lt"/>
                        </a:rPr>
                        <a:t>create index test_id1 on test(id1);</a:t>
                      </a:r>
                    </a:p>
                    <a:p>
                      <a:pPr marL="0" indent="0">
                        <a:buNone/>
                      </a:pPr>
                      <a:r>
                        <a:rPr lang="en-US" altLang="zh-CN" sz="1600" b="0" dirty="0" smtClean="0">
                          <a:latin typeface="+mj-lt"/>
                        </a:rPr>
                        <a:t>create index test_id2 on test(id2);</a:t>
                      </a:r>
                    </a:p>
                    <a:p>
                      <a:pPr marL="0" indent="0">
                        <a:buNone/>
                      </a:pPr>
                      <a:endParaRPr lang="en-US" altLang="zh-CN" sz="1600" b="0" dirty="0" smtClean="0">
                        <a:latin typeface="+mj-lt"/>
                      </a:endParaRPr>
                    </a:p>
                    <a:p>
                      <a:pPr marL="0" indent="0">
                        <a:buNone/>
                      </a:pPr>
                      <a:r>
                        <a:rPr lang="en-US" altLang="zh-CN" sz="1600" b="0" dirty="0" smtClean="0">
                          <a:latin typeface="+mj-lt"/>
                        </a:rPr>
                        <a:t>select * from test where id1=23 and id2=23;</a:t>
                      </a:r>
                    </a:p>
                    <a:p>
                      <a:pPr marL="0" indent="0">
                        <a:buNone/>
                      </a:pPr>
                      <a:r>
                        <a:rPr lang="en-US" altLang="zh-CN" sz="1200" b="0" kern="1200" dirty="0" smtClean="0">
                          <a:solidFill>
                            <a:schemeClr val="tx1"/>
                          </a:solidFill>
                          <a:latin typeface="Consolas" panose="020B0609020204030204" pitchFamily="49" charset="0"/>
                          <a:ea typeface="+mn-ea"/>
                          <a:cs typeface="+mn-cs"/>
                        </a:rPr>
                        <a:t>-------------------------------------------------------+-----------------------------------+</a:t>
                      </a:r>
                    </a:p>
                    <a:p>
                      <a:pPr marL="0" indent="0">
                        <a:buNone/>
                      </a:pPr>
                      <a:r>
                        <a:rPr lang="en-US" altLang="zh-CN" sz="1200" b="0" kern="1200" dirty="0" smtClean="0">
                          <a:solidFill>
                            <a:schemeClr val="tx1"/>
                          </a:solidFill>
                          <a:latin typeface="Consolas" panose="020B0609020204030204" pitchFamily="49" charset="0"/>
                          <a:ea typeface="+mn-ea"/>
                          <a:cs typeface="+mn-cs"/>
                        </a:rPr>
                        <a:t>| Id  | Operation                            | Name    | Rows  | Bytes | Cost  | Time      |</a:t>
                      </a:r>
                    </a:p>
                    <a:p>
                      <a:pPr marL="0" indent="0">
                        <a:buNone/>
                      </a:pPr>
                      <a:r>
                        <a:rPr lang="en-US" altLang="zh-CN" sz="1200" b="0" kern="1200" dirty="0" smtClean="0">
                          <a:solidFill>
                            <a:schemeClr val="tx1"/>
                          </a:solidFill>
                          <a:latin typeface="Consolas" panose="020B0609020204030204" pitchFamily="49" charset="0"/>
                          <a:ea typeface="+mn-ea"/>
                          <a:cs typeface="+mn-cs"/>
                        </a:rPr>
                        <a:t>-------------------------------------------------------+-----------------------------------+</a:t>
                      </a:r>
                    </a:p>
                    <a:p>
                      <a:pPr marL="0" indent="0">
                        <a:buNone/>
                      </a:pPr>
                      <a:r>
                        <a:rPr lang="en-US" altLang="zh-CN" sz="1200" b="0" kern="1200" dirty="0" smtClean="0">
                          <a:solidFill>
                            <a:schemeClr val="tx1"/>
                          </a:solidFill>
                          <a:latin typeface="Consolas" panose="020B0609020204030204" pitchFamily="49" charset="0"/>
                          <a:ea typeface="+mn-ea"/>
                          <a:cs typeface="+mn-cs"/>
                        </a:rPr>
                        <a:t>| 0   | SELECT STATEMENT                     |         |       |       |     2 |           |</a:t>
                      </a:r>
                    </a:p>
                    <a:p>
                      <a:pPr marL="0" indent="0">
                        <a:buNone/>
                      </a:pPr>
                      <a:r>
                        <a:rPr lang="en-US" altLang="zh-CN" sz="1200" b="0" kern="1200" dirty="0" smtClean="0">
                          <a:solidFill>
                            <a:schemeClr val="tx1"/>
                          </a:solidFill>
                          <a:latin typeface="Consolas" panose="020B0609020204030204" pitchFamily="49" charset="0"/>
                          <a:ea typeface="+mn-ea"/>
                          <a:cs typeface="+mn-cs"/>
                        </a:rPr>
                        <a:t>| 1   |  TABLE ACCESS BY INDEX ROWID BATCHED | TEST    |     1 |     8 |     2 |  00:00:01 |</a:t>
                      </a:r>
                    </a:p>
                    <a:p>
                      <a:pPr marL="0" indent="0">
                        <a:buNone/>
                      </a:pPr>
                      <a:r>
                        <a:rPr lang="en-US" altLang="zh-CN" sz="1200" b="0" kern="1200" dirty="0" smtClean="0">
                          <a:solidFill>
                            <a:schemeClr val="tx1"/>
                          </a:solidFill>
                          <a:latin typeface="Consolas" panose="020B0609020204030204" pitchFamily="49" charset="0"/>
                          <a:ea typeface="+mn-ea"/>
                          <a:cs typeface="+mn-cs"/>
                        </a:rPr>
                        <a:t>| 2   |   INDEX RANGE SCAN                   | TEST_ID1|     1 |       |     1 |  00:00:01 |</a:t>
                      </a:r>
                    </a:p>
                    <a:p>
                      <a:pPr marL="0" indent="0">
                        <a:buNone/>
                      </a:pPr>
                      <a:r>
                        <a:rPr lang="en-US" altLang="zh-CN" sz="1200" b="0" kern="1200" dirty="0" smtClean="0">
                          <a:solidFill>
                            <a:schemeClr val="tx1"/>
                          </a:solidFill>
                          <a:latin typeface="Consolas" panose="020B0609020204030204" pitchFamily="49" charset="0"/>
                          <a:ea typeface="+mn-ea"/>
                          <a:cs typeface="+mn-cs"/>
                        </a:rPr>
                        <a:t>-------------------------------------------------------+-----------------------------------+</a:t>
                      </a:r>
                    </a:p>
                  </a:txBody>
                  <a:tcPr/>
                </a:tc>
              </a:tr>
            </a:tbl>
          </a:graphicData>
        </a:graphic>
      </p:graphicFrame>
    </p:spTree>
    <p:extLst>
      <p:ext uri="{BB962C8B-B14F-4D97-AF65-F5344CB8AC3E}">
        <p14:creationId xmlns:p14="http://schemas.microsoft.com/office/powerpoint/2010/main" val="95303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 More distinct values, better candidate for indexing</a:t>
            </a:r>
            <a:endParaRPr lang="zh-CN" altLang="en-US" dirty="0"/>
          </a:p>
        </p:txBody>
      </p:sp>
      <p:sp>
        <p:nvSpPr>
          <p:cNvPr id="3" name="Content Placeholder 2"/>
          <p:cNvSpPr>
            <a:spLocks noGrp="1"/>
          </p:cNvSpPr>
          <p:nvPr>
            <p:ph idx="1"/>
          </p:nvPr>
        </p:nvSpPr>
        <p:spPr/>
        <p:txBody>
          <a:bodyPr/>
          <a:lstStyle/>
          <a:p>
            <a:r>
              <a:rPr lang="en-US" altLang="zh-CN" dirty="0" smtClean="0"/>
              <a:t>Case 1</a:t>
            </a:r>
          </a:p>
          <a:p>
            <a:endParaRPr lang="en-US" altLang="zh-CN" dirty="0"/>
          </a:p>
          <a:p>
            <a:endParaRPr lang="en-US" altLang="zh-CN" dirty="0" smtClean="0"/>
          </a:p>
          <a:p>
            <a:r>
              <a:rPr lang="en-US" altLang="zh-CN" dirty="0" smtClean="0"/>
              <a:t>In this case, if can only choose one column, which one is the best candidate for indexing? </a:t>
            </a:r>
          </a:p>
          <a:p>
            <a:endParaRPr lang="en-US" altLang="zh-CN" dirty="0" smtClean="0"/>
          </a:p>
          <a:p>
            <a:r>
              <a:rPr lang="en-US" altLang="zh-CN" dirty="0" smtClean="0"/>
              <a:t>Case 2</a:t>
            </a:r>
          </a:p>
          <a:p>
            <a:endParaRPr lang="en-US" altLang="zh-CN" dirty="0"/>
          </a:p>
          <a:p>
            <a:r>
              <a:rPr lang="en-US" altLang="zh-CN" dirty="0" smtClean="0"/>
              <a:t>In this case, is </a:t>
            </a:r>
            <a:r>
              <a:rPr lang="en-US" altLang="zh-CN" dirty="0" err="1" smtClean="0"/>
              <a:t>Account_Balance</a:t>
            </a:r>
            <a:r>
              <a:rPr lang="en-US" altLang="zh-CN" dirty="0" smtClean="0"/>
              <a:t> a good candidate for indexing?</a:t>
            </a:r>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38</a:t>
            </a:fld>
            <a:endParaRPr lang="zh-CN" altLang="en-US" sz="1200" dirty="0"/>
          </a:p>
        </p:txBody>
      </p:sp>
      <p:graphicFrame>
        <p:nvGraphicFramePr>
          <p:cNvPr id="6" name="Table 5"/>
          <p:cNvGraphicFramePr>
            <a:graphicFrameLocks noGrp="1"/>
          </p:cNvGraphicFramePr>
          <p:nvPr>
            <p:extLst>
              <p:ext uri="{D42A27DB-BD31-4B8C-83A1-F6EECF244321}">
                <p14:modId xmlns:p14="http://schemas.microsoft.com/office/powerpoint/2010/main" val="239985250"/>
              </p:ext>
            </p:extLst>
          </p:nvPr>
        </p:nvGraphicFramePr>
        <p:xfrm>
          <a:off x="1687440" y="1797734"/>
          <a:ext cx="8125883" cy="1188720"/>
        </p:xfrm>
        <a:graphic>
          <a:graphicData uri="http://schemas.openxmlformats.org/drawingml/2006/table">
            <a:tbl>
              <a:tblPr firstRow="1" bandRow="1">
                <a:tableStyleId>{5FD0F851-EC5A-4D38-B0AD-8093EC10F338}</a:tableStyleId>
              </a:tblPr>
              <a:tblGrid>
                <a:gridCol w="8125883"/>
              </a:tblGrid>
              <a:tr h="370840">
                <a:tc>
                  <a:txBody>
                    <a:bodyPr/>
                    <a:lstStyle/>
                    <a:p>
                      <a:pPr marL="273050" lvl="1" indent="0">
                        <a:buNone/>
                      </a:pPr>
                      <a:r>
                        <a:rPr lang="en-US" altLang="zh-CN" b="0" dirty="0" smtClean="0"/>
                        <a:t>Select count(*) From </a:t>
                      </a:r>
                      <a:r>
                        <a:rPr lang="en-US" altLang="zh-CN" b="0" dirty="0" err="1" smtClean="0"/>
                        <a:t>All_China_Population_Info</a:t>
                      </a:r>
                      <a:endParaRPr lang="en-US" altLang="zh-CN" b="0" dirty="0" smtClean="0"/>
                    </a:p>
                    <a:p>
                      <a:pPr marL="547687" lvl="2" indent="0">
                        <a:buNone/>
                      </a:pPr>
                      <a:r>
                        <a:rPr lang="en-US" altLang="zh-CN" b="0" dirty="0" smtClean="0"/>
                        <a:t>Where </a:t>
                      </a:r>
                      <a:r>
                        <a:rPr lang="en-US" altLang="zh-CN" b="1" dirty="0" smtClean="0"/>
                        <a:t>Gender</a:t>
                      </a:r>
                      <a:r>
                        <a:rPr lang="en-US" altLang="zh-CN" b="0" dirty="0" smtClean="0"/>
                        <a:t> = ‘male’</a:t>
                      </a:r>
                    </a:p>
                    <a:p>
                      <a:pPr marL="547687" lvl="2" indent="0">
                        <a:buNone/>
                      </a:pPr>
                      <a:r>
                        <a:rPr lang="en-US" altLang="zh-CN" b="0" dirty="0" smtClean="0"/>
                        <a:t>And </a:t>
                      </a:r>
                      <a:r>
                        <a:rPr lang="en-US" altLang="zh-CN" b="1" dirty="0" err="1" smtClean="0"/>
                        <a:t>Birth_Date</a:t>
                      </a:r>
                      <a:r>
                        <a:rPr lang="en-US" altLang="zh-CN" b="0" dirty="0" smtClean="0"/>
                        <a:t> = &lt;1999-09-09&gt;</a:t>
                      </a:r>
                    </a:p>
                    <a:p>
                      <a:pPr marL="547687" lvl="2" indent="0">
                        <a:buNone/>
                      </a:pPr>
                      <a:r>
                        <a:rPr lang="en-US" altLang="zh-CN" b="0" dirty="0" smtClean="0"/>
                        <a:t>And </a:t>
                      </a:r>
                      <a:r>
                        <a:rPr lang="en-US" altLang="zh-CN" b="1" dirty="0" err="1" smtClean="0"/>
                        <a:t>Native_Place</a:t>
                      </a:r>
                      <a:r>
                        <a:rPr lang="en-US" altLang="zh-CN" b="0" dirty="0" smtClean="0"/>
                        <a:t> = &lt;Beijing&gt;</a:t>
                      </a:r>
                      <a:endParaRPr lang="zh-CN" altLang="en-US" b="0" dirty="0" smtClean="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22293702"/>
              </p:ext>
            </p:extLst>
          </p:nvPr>
        </p:nvGraphicFramePr>
        <p:xfrm>
          <a:off x="1885108" y="4820083"/>
          <a:ext cx="8125883" cy="640080"/>
        </p:xfrm>
        <a:graphic>
          <a:graphicData uri="http://schemas.openxmlformats.org/drawingml/2006/table">
            <a:tbl>
              <a:tblPr firstRow="1" bandRow="1">
                <a:tableStyleId>{5FD0F851-EC5A-4D38-B0AD-8093EC10F338}</a:tableStyleId>
              </a:tblPr>
              <a:tblGrid>
                <a:gridCol w="8125883"/>
              </a:tblGrid>
              <a:tr h="370840">
                <a:tc>
                  <a:txBody>
                    <a:bodyPr/>
                    <a:lstStyle/>
                    <a:p>
                      <a:pPr marL="273050" lvl="1" indent="0">
                        <a:buNone/>
                      </a:pPr>
                      <a:r>
                        <a:rPr lang="en-US" altLang="zh-CN" b="0" dirty="0" smtClean="0"/>
                        <a:t>Select count(*) From </a:t>
                      </a:r>
                      <a:r>
                        <a:rPr lang="en-US" altLang="zh-CN" b="0" dirty="0" err="1" smtClean="0"/>
                        <a:t>All_Mobile_Phone_Account_Info</a:t>
                      </a:r>
                      <a:endParaRPr lang="en-US" altLang="zh-CN" b="0" dirty="0" smtClean="0"/>
                    </a:p>
                    <a:p>
                      <a:pPr marL="547687" lvl="2" indent="0">
                        <a:buNone/>
                      </a:pPr>
                      <a:r>
                        <a:rPr lang="en-US" altLang="zh-CN" b="0" dirty="0" smtClean="0"/>
                        <a:t>Where </a:t>
                      </a:r>
                      <a:r>
                        <a:rPr lang="en-US" altLang="zh-CN" b="1" dirty="0" err="1" smtClean="0"/>
                        <a:t>Account_Balance</a:t>
                      </a:r>
                      <a:r>
                        <a:rPr lang="en-US" altLang="zh-CN" b="0" dirty="0" smtClean="0"/>
                        <a:t> &lt;</a:t>
                      </a:r>
                      <a:r>
                        <a:rPr lang="en-US" altLang="zh-CN" b="0" baseline="0" dirty="0" smtClean="0"/>
                        <a:t>  10</a:t>
                      </a:r>
                      <a:endParaRPr lang="en-US" altLang="zh-CN" b="0" dirty="0" smtClean="0"/>
                    </a:p>
                  </a:txBody>
                  <a:tcPr/>
                </a:tc>
              </a:tr>
            </a:tbl>
          </a:graphicData>
        </a:graphic>
      </p:graphicFrame>
    </p:spTree>
    <p:extLst>
      <p:ext uri="{BB962C8B-B14F-4D97-AF65-F5344CB8AC3E}">
        <p14:creationId xmlns:p14="http://schemas.microsoft.com/office/powerpoint/2010/main" val="55987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Tip: More distinct values, better candidate for </a:t>
            </a:r>
            <a:r>
              <a:rPr lang="en-US" altLang="zh-CN" sz="3200" dirty="0"/>
              <a:t>indexing (cont’d.)</a:t>
            </a:r>
            <a:endParaRPr lang="zh-CN" altLang="en-US" sz="3200" dirty="0"/>
          </a:p>
        </p:txBody>
      </p:sp>
      <p:sp>
        <p:nvSpPr>
          <p:cNvPr id="3" name="Content Placeholder 2"/>
          <p:cNvSpPr>
            <a:spLocks noGrp="1"/>
          </p:cNvSpPr>
          <p:nvPr>
            <p:ph idx="1"/>
          </p:nvPr>
        </p:nvSpPr>
        <p:spPr/>
        <p:txBody>
          <a:bodyPr/>
          <a:lstStyle/>
          <a:p>
            <a:r>
              <a:rPr lang="en-US" altLang="zh-CN" dirty="0" smtClean="0"/>
              <a:t>Case 3</a:t>
            </a:r>
          </a:p>
          <a:p>
            <a:endParaRPr lang="en-US" altLang="zh-CN" dirty="0"/>
          </a:p>
          <a:p>
            <a:endParaRPr lang="en-US" altLang="zh-CN" dirty="0" smtClean="0"/>
          </a:p>
          <a:p>
            <a:endParaRPr lang="en-US" altLang="zh-CN" dirty="0" smtClean="0"/>
          </a:p>
          <a:p>
            <a:r>
              <a:rPr lang="en-US" altLang="zh-CN" dirty="0" smtClean="0"/>
              <a:t>For above query, if we want to create a 2-columns index with column Name and Gender. Which one as follows is better?</a:t>
            </a:r>
          </a:p>
          <a:p>
            <a:pPr lvl="1"/>
            <a:r>
              <a:rPr lang="en-US" altLang="zh-CN" dirty="0" smtClean="0"/>
              <a:t>Index 1: &lt;Name, Gender&gt;</a:t>
            </a:r>
          </a:p>
          <a:p>
            <a:pPr lvl="1"/>
            <a:r>
              <a:rPr lang="en-US" altLang="zh-CN" dirty="0" smtClean="0"/>
              <a:t>Index 2: &lt;Gender, Name&gt;</a:t>
            </a:r>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39</a:t>
            </a:fld>
            <a:endParaRPr lang="zh-CN" altLang="en-US" sz="1200" dirty="0"/>
          </a:p>
        </p:txBody>
      </p:sp>
      <p:graphicFrame>
        <p:nvGraphicFramePr>
          <p:cNvPr id="8" name="Table 7"/>
          <p:cNvGraphicFramePr>
            <a:graphicFrameLocks noGrp="1"/>
          </p:cNvGraphicFramePr>
          <p:nvPr>
            <p:extLst>
              <p:ext uri="{D42A27DB-BD31-4B8C-83A1-F6EECF244321}">
                <p14:modId xmlns:p14="http://schemas.microsoft.com/office/powerpoint/2010/main" val="4178356050"/>
              </p:ext>
            </p:extLst>
          </p:nvPr>
        </p:nvGraphicFramePr>
        <p:xfrm>
          <a:off x="2074628" y="2118805"/>
          <a:ext cx="5347103" cy="1188720"/>
        </p:xfrm>
        <a:graphic>
          <a:graphicData uri="http://schemas.openxmlformats.org/drawingml/2006/table">
            <a:tbl>
              <a:tblPr firstRow="1" bandRow="1">
                <a:tableStyleId>{5FD0F851-EC5A-4D38-B0AD-8093EC10F338}</a:tableStyleId>
              </a:tblPr>
              <a:tblGrid>
                <a:gridCol w="5347103"/>
              </a:tblGrid>
              <a:tr h="370840">
                <a:tc>
                  <a:txBody>
                    <a:bodyPr/>
                    <a:lstStyle/>
                    <a:p>
                      <a:r>
                        <a:rPr lang="en-US" altLang="zh-CN" sz="1800" b="0" kern="1200" dirty="0" smtClean="0">
                          <a:solidFill>
                            <a:schemeClr val="tx1"/>
                          </a:solidFill>
                          <a:latin typeface="+mn-lt"/>
                          <a:ea typeface="+mn-ea"/>
                          <a:cs typeface="+mn-cs"/>
                        </a:rPr>
                        <a:t>Select id </a:t>
                      </a:r>
                    </a:p>
                    <a:p>
                      <a:r>
                        <a:rPr lang="en-US" altLang="zh-CN" sz="1800" b="0" kern="1200" dirty="0" smtClean="0">
                          <a:solidFill>
                            <a:schemeClr val="tx1"/>
                          </a:solidFill>
                          <a:latin typeface="+mn-lt"/>
                          <a:ea typeface="+mn-ea"/>
                          <a:cs typeface="+mn-cs"/>
                        </a:rPr>
                        <a:t>From ALL_CHINA_POPULATION_INFO </a:t>
                      </a:r>
                    </a:p>
                    <a:p>
                      <a:r>
                        <a:rPr lang="en-US" altLang="zh-CN" sz="1800" b="0" kern="1200" dirty="0" smtClean="0">
                          <a:solidFill>
                            <a:schemeClr val="tx1"/>
                          </a:solidFill>
                          <a:latin typeface="+mn-lt"/>
                          <a:ea typeface="+mn-ea"/>
                          <a:cs typeface="+mn-cs"/>
                        </a:rPr>
                        <a:t>Where </a:t>
                      </a:r>
                      <a:r>
                        <a:rPr lang="en-US" altLang="zh-CN" sz="1800" b="1" kern="1200" dirty="0" smtClean="0">
                          <a:solidFill>
                            <a:schemeClr val="tx1"/>
                          </a:solidFill>
                          <a:latin typeface="+mn-lt"/>
                          <a:ea typeface="+mn-ea"/>
                          <a:cs typeface="+mn-cs"/>
                        </a:rPr>
                        <a:t>Name</a:t>
                      </a:r>
                      <a:r>
                        <a:rPr lang="en-US" altLang="zh-CN" sz="1800" b="0" kern="1200" dirty="0" smtClean="0">
                          <a:solidFill>
                            <a:schemeClr val="tx1"/>
                          </a:solidFill>
                          <a:latin typeface="+mn-lt"/>
                          <a:ea typeface="+mn-ea"/>
                          <a:cs typeface="+mn-cs"/>
                        </a:rPr>
                        <a:t>=‘xxx’ </a:t>
                      </a:r>
                    </a:p>
                    <a:p>
                      <a:r>
                        <a:rPr lang="en-US" altLang="zh-CN" sz="1800" b="0" kern="1200" dirty="0" smtClean="0">
                          <a:solidFill>
                            <a:schemeClr val="tx1"/>
                          </a:solidFill>
                          <a:latin typeface="+mn-lt"/>
                          <a:ea typeface="+mn-ea"/>
                          <a:cs typeface="+mn-cs"/>
                        </a:rPr>
                        <a:t>And </a:t>
                      </a:r>
                      <a:r>
                        <a:rPr lang="en-US" altLang="zh-CN" sz="1800" b="1" kern="1200" dirty="0" smtClean="0">
                          <a:solidFill>
                            <a:schemeClr val="tx1"/>
                          </a:solidFill>
                          <a:latin typeface="+mn-lt"/>
                          <a:ea typeface="+mn-ea"/>
                          <a:cs typeface="+mn-cs"/>
                        </a:rPr>
                        <a:t>Gender</a:t>
                      </a:r>
                      <a:r>
                        <a:rPr lang="en-US" altLang="zh-CN" sz="1800" b="0" kern="1200" dirty="0" smtClean="0">
                          <a:solidFill>
                            <a:schemeClr val="tx1"/>
                          </a:solidFill>
                          <a:latin typeface="+mn-lt"/>
                          <a:ea typeface="+mn-ea"/>
                          <a:cs typeface="+mn-cs"/>
                        </a:rPr>
                        <a:t>='M‘;</a:t>
                      </a:r>
                    </a:p>
                  </a:txBody>
                  <a:tcPr/>
                </a:tc>
              </a:tr>
            </a:tbl>
          </a:graphicData>
        </a:graphic>
      </p:graphicFrame>
    </p:spTree>
    <p:extLst>
      <p:ext uri="{BB962C8B-B14F-4D97-AF65-F5344CB8AC3E}">
        <p14:creationId xmlns:p14="http://schemas.microsoft.com/office/powerpoint/2010/main" val="352586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Overview of SQL Processing</a:t>
            </a:r>
            <a:endParaRPr lang="en-US" dirty="0"/>
          </a:p>
        </p:txBody>
      </p:sp>
      <p:sp>
        <p:nvSpPr>
          <p:cNvPr id="3" name="Content Placeholder 2"/>
          <p:cNvSpPr>
            <a:spLocks noGrp="1"/>
          </p:cNvSpPr>
          <p:nvPr>
            <p:ph idx="1"/>
          </p:nvPr>
        </p:nvSpPr>
        <p:spPr/>
        <p:txBody>
          <a:bodyPr/>
          <a:lstStyle/>
          <a:p>
            <a:r>
              <a:rPr lang="en-US" b="1" dirty="0" smtClean="0">
                <a:solidFill>
                  <a:schemeClr val="accent1"/>
                </a:solidFill>
              </a:rPr>
              <a:t>Parsing</a:t>
            </a:r>
          </a:p>
          <a:p>
            <a:pPr lvl="2"/>
            <a:r>
              <a:rPr lang="en-US" altLang="zh-CN" dirty="0" smtClean="0"/>
              <a:t>Tip: </a:t>
            </a:r>
            <a:r>
              <a:rPr lang="en-US" altLang="zh-CN" dirty="0"/>
              <a:t>Use bind variable  to avoid h</a:t>
            </a:r>
            <a:r>
              <a:rPr lang="en-US" altLang="zh-CN" dirty="0" smtClean="0"/>
              <a:t>ard </a:t>
            </a:r>
            <a:r>
              <a:rPr lang="en-US" altLang="zh-CN" dirty="0"/>
              <a:t>parse</a:t>
            </a:r>
          </a:p>
          <a:p>
            <a:r>
              <a:rPr lang="en-US" b="1" dirty="0" smtClean="0"/>
              <a:t>Optimization</a:t>
            </a:r>
          </a:p>
          <a:p>
            <a:pPr lvl="1"/>
            <a:r>
              <a:rPr lang="en-US" b="1" dirty="0" smtClean="0"/>
              <a:t>Query Transformation</a:t>
            </a:r>
          </a:p>
          <a:p>
            <a:pPr lvl="1"/>
            <a:r>
              <a:rPr lang="en-US" b="1" dirty="0" smtClean="0"/>
              <a:t>Estimation</a:t>
            </a:r>
          </a:p>
          <a:p>
            <a:pPr lvl="1"/>
            <a:r>
              <a:rPr lang="en-US" b="1" dirty="0" smtClean="0"/>
              <a:t>Generating Execution Plan</a:t>
            </a:r>
          </a:p>
          <a:p>
            <a:r>
              <a:rPr lang="en-US" dirty="0" smtClean="0"/>
              <a:t>Execution</a:t>
            </a:r>
          </a:p>
          <a:p>
            <a:endParaRPr lang="en-US" sz="3200" dirty="0"/>
          </a:p>
        </p:txBody>
      </p:sp>
      <p:sp>
        <p:nvSpPr>
          <p:cNvPr id="4" name="Footer Placeholder 3"/>
          <p:cNvSpPr>
            <a:spLocks noGrp="1"/>
          </p:cNvSpPr>
          <p:nvPr>
            <p:ph type="ftr" sz="quarter" idx="4294967295"/>
          </p:nvPr>
        </p:nvSpPr>
        <p:spPr>
          <a:xfrm>
            <a:off x="8777288" y="6556375"/>
            <a:ext cx="2498725" cy="182563"/>
          </a:xfrm>
          <a:prstGeom prst="rect">
            <a:avLst/>
          </a:prstGeom>
        </p:spPr>
        <p:txBody>
          <a:bodyPr/>
          <a:lstStyle/>
          <a:p>
            <a:pPr>
              <a:defRPr/>
            </a:pPr>
            <a:r>
              <a:rPr lang="en-US" dirty="0" smtClean="0"/>
              <a:t>'</a:t>
            </a:r>
            <a:endParaRPr 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smtClean="0"/>
              <a:pPr>
                <a:defRPr/>
              </a:pPr>
              <a:t>4</a:t>
            </a:fld>
            <a:endParaRPr lang="en-US" dirty="0"/>
          </a:p>
        </p:txBody>
      </p:sp>
      <p:pic>
        <p:nvPicPr>
          <p:cNvPr id="6"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120789" y="530626"/>
            <a:ext cx="3345724" cy="5523415"/>
          </a:xfrm>
          <a:prstGeom prst="rect">
            <a:avLst/>
          </a:prstGeom>
          <a:noFill/>
          <a:ln w="9525">
            <a:noFill/>
            <a:miter lim="800000"/>
            <a:headEnd/>
            <a:tailEnd/>
          </a:ln>
        </p:spPr>
      </p:pic>
    </p:spTree>
    <p:extLst>
      <p:ext uri="{BB962C8B-B14F-4D97-AF65-F5344CB8AC3E}">
        <p14:creationId xmlns:p14="http://schemas.microsoft.com/office/powerpoint/2010/main" val="330368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 some cases optimizer will not use index</a:t>
            </a:r>
            <a:endParaRPr lang="zh-CN" altLang="en-US" dirty="0"/>
          </a:p>
        </p:txBody>
      </p:sp>
      <p:sp>
        <p:nvSpPr>
          <p:cNvPr id="3" name="Content Placeholder 2"/>
          <p:cNvSpPr>
            <a:spLocks noGrp="1"/>
          </p:cNvSpPr>
          <p:nvPr>
            <p:ph idx="1"/>
          </p:nvPr>
        </p:nvSpPr>
        <p:spPr/>
        <p:txBody>
          <a:bodyPr/>
          <a:lstStyle/>
          <a:p>
            <a:r>
              <a:rPr lang="en-US" altLang="zh-CN" dirty="0" smtClean="0"/>
              <a:t>Wrong type / Implicit type convert</a:t>
            </a:r>
          </a:p>
          <a:p>
            <a:pPr lvl="1"/>
            <a:r>
              <a:rPr lang="en-US" altLang="zh-CN" dirty="0"/>
              <a:t>Select * from </a:t>
            </a:r>
            <a:r>
              <a:rPr lang="en-US" altLang="zh-CN" dirty="0" err="1"/>
              <a:t>ps_jrnl_ln</a:t>
            </a:r>
            <a:r>
              <a:rPr lang="en-US" altLang="zh-CN" dirty="0"/>
              <a:t> where account=69200000</a:t>
            </a:r>
            <a:r>
              <a:rPr lang="en-US" altLang="zh-CN" dirty="0" smtClean="0"/>
              <a:t>; -- </a:t>
            </a:r>
            <a:r>
              <a:rPr lang="en-US" altLang="zh-CN" dirty="0" err="1" smtClean="0"/>
              <a:t>accout</a:t>
            </a:r>
            <a:r>
              <a:rPr lang="en-US" altLang="zh-CN" dirty="0" smtClean="0"/>
              <a:t>: </a:t>
            </a:r>
            <a:r>
              <a:rPr lang="en-US" altLang="zh-CN" dirty="0" smtClean="0">
                <a:solidFill>
                  <a:srgbClr val="FF0000"/>
                </a:solidFill>
              </a:rPr>
              <a:t>varchar2(10)</a:t>
            </a:r>
          </a:p>
          <a:p>
            <a:r>
              <a:rPr lang="en-US" altLang="zh-CN" dirty="0" smtClean="0"/>
              <a:t>Column in expression</a:t>
            </a:r>
          </a:p>
          <a:p>
            <a:pPr lvl="1"/>
            <a:r>
              <a:rPr lang="en-US" altLang="zh-CN" dirty="0" smtClean="0"/>
              <a:t>Select * from </a:t>
            </a:r>
            <a:r>
              <a:rPr lang="en-US" altLang="zh-CN" dirty="0" err="1" smtClean="0"/>
              <a:t>ps_jrnl_ln</a:t>
            </a:r>
            <a:r>
              <a:rPr lang="en-US" altLang="zh-CN" dirty="0" smtClean="0"/>
              <a:t> where </a:t>
            </a:r>
            <a:r>
              <a:rPr lang="en-US" altLang="zh-CN" dirty="0" smtClean="0">
                <a:solidFill>
                  <a:srgbClr val="FF0000"/>
                </a:solidFill>
              </a:rPr>
              <a:t>upper</a:t>
            </a:r>
            <a:r>
              <a:rPr lang="en-US" altLang="zh-CN" dirty="0" smtClean="0"/>
              <a:t>(</a:t>
            </a:r>
            <a:r>
              <a:rPr lang="en-US" altLang="zh-CN" dirty="0" err="1" smtClean="0"/>
              <a:t>business_unit</a:t>
            </a:r>
            <a:r>
              <a:rPr lang="en-US" altLang="zh-CN" dirty="0" smtClean="0"/>
              <a:t>)= ‘X6000’;</a:t>
            </a:r>
          </a:p>
          <a:p>
            <a:r>
              <a:rPr lang="en-US" altLang="zh-CN" dirty="0" smtClean="0"/>
              <a:t>Wildcard in the head of search condition string</a:t>
            </a:r>
          </a:p>
          <a:p>
            <a:pPr lvl="1"/>
            <a:r>
              <a:rPr lang="en-US" altLang="zh-CN" dirty="0"/>
              <a:t>Select </a:t>
            </a:r>
            <a:r>
              <a:rPr lang="en-US" altLang="zh-CN" dirty="0" smtClean="0"/>
              <a:t>* </a:t>
            </a:r>
            <a:r>
              <a:rPr lang="en-US" altLang="zh-CN" dirty="0"/>
              <a:t>from </a:t>
            </a:r>
            <a:r>
              <a:rPr lang="en-US" altLang="zh-CN" dirty="0" err="1"/>
              <a:t>ps_jrnl_ln</a:t>
            </a:r>
            <a:r>
              <a:rPr lang="en-US" altLang="zh-CN" dirty="0"/>
              <a:t> l where </a:t>
            </a:r>
            <a:r>
              <a:rPr lang="en-US" altLang="zh-CN" dirty="0" err="1"/>
              <a:t>journal_id</a:t>
            </a:r>
            <a:r>
              <a:rPr lang="en-US" altLang="zh-CN" dirty="0"/>
              <a:t> like '</a:t>
            </a:r>
            <a:r>
              <a:rPr lang="en-US" altLang="zh-CN" dirty="0">
                <a:solidFill>
                  <a:srgbClr val="FF0000"/>
                </a:solidFill>
              </a:rPr>
              <a:t>%</a:t>
            </a:r>
            <a:r>
              <a:rPr lang="en-US" altLang="zh-CN" dirty="0"/>
              <a:t>0001</a:t>
            </a:r>
            <a:r>
              <a:rPr lang="en-US" altLang="zh-CN" dirty="0" smtClean="0"/>
              <a:t>';</a:t>
            </a:r>
          </a:p>
          <a:p>
            <a:r>
              <a:rPr lang="en-US" altLang="zh-CN" dirty="0" smtClean="0"/>
              <a:t>Return large part of  data (Optimizer need to aware the data distribution)</a:t>
            </a:r>
          </a:p>
          <a:p>
            <a:pPr lvl="1"/>
            <a:r>
              <a:rPr lang="en-US" altLang="zh-CN" dirty="0"/>
              <a:t>Select * </a:t>
            </a:r>
            <a:r>
              <a:rPr lang="en-US" altLang="zh-CN" dirty="0" smtClean="0"/>
              <a:t>from </a:t>
            </a:r>
            <a:r>
              <a:rPr lang="en-US" altLang="zh-CN" dirty="0" err="1"/>
              <a:t>ps_jrnl_header</a:t>
            </a:r>
            <a:r>
              <a:rPr lang="en-US" altLang="zh-CN" dirty="0"/>
              <a:t> where </a:t>
            </a:r>
            <a:r>
              <a:rPr lang="en-US" altLang="zh-CN" dirty="0" err="1"/>
              <a:t>journal_date</a:t>
            </a:r>
            <a:r>
              <a:rPr lang="en-US" altLang="zh-CN" dirty="0"/>
              <a:t> &gt; </a:t>
            </a:r>
            <a:r>
              <a:rPr lang="en-US" altLang="zh-CN" dirty="0" err="1"/>
              <a:t>to_date</a:t>
            </a:r>
            <a:r>
              <a:rPr lang="en-US" altLang="zh-CN" dirty="0"/>
              <a:t>('</a:t>
            </a:r>
            <a:r>
              <a:rPr lang="en-US" altLang="zh-CN" dirty="0">
                <a:solidFill>
                  <a:srgbClr val="FF0000"/>
                </a:solidFill>
              </a:rPr>
              <a:t>1999</a:t>
            </a:r>
            <a:r>
              <a:rPr lang="en-US" altLang="zh-CN" dirty="0"/>
              <a:t>0104','yyyymmdd</a:t>
            </a:r>
            <a:r>
              <a:rPr lang="en-US" altLang="zh-CN" dirty="0" smtClean="0"/>
              <a:t>');</a:t>
            </a:r>
          </a:p>
          <a:p>
            <a:r>
              <a:rPr lang="en-US" altLang="zh-CN" dirty="0" smtClean="0"/>
              <a:t>…</a:t>
            </a:r>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40</a:t>
            </a:fld>
            <a:endParaRPr lang="zh-CN" altLang="en-US" sz="1200" dirty="0"/>
          </a:p>
        </p:txBody>
      </p:sp>
    </p:spTree>
    <p:extLst>
      <p:ext uri="{BB962C8B-B14F-4D97-AF65-F5344CB8AC3E}">
        <p14:creationId xmlns:p14="http://schemas.microsoft.com/office/powerpoint/2010/main" val="152094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Optimizer Components -</a:t>
            </a:r>
            <a:r>
              <a:rPr lang="en-US" altLang="zh-CN" dirty="0" smtClean="0"/>
              <a:t> Estimator</a:t>
            </a:r>
            <a:endParaRPr lang="en-US" dirty="0"/>
          </a:p>
        </p:txBody>
      </p:sp>
      <p:sp>
        <p:nvSpPr>
          <p:cNvPr id="3" name="内容占位符 2"/>
          <p:cNvSpPr>
            <a:spLocks noGrp="1"/>
          </p:cNvSpPr>
          <p:nvPr>
            <p:ph idx="1"/>
          </p:nvPr>
        </p:nvSpPr>
        <p:spPr>
          <a:xfrm>
            <a:off x="531151" y="1524001"/>
            <a:ext cx="6278314" cy="4419600"/>
          </a:xfrm>
        </p:spPr>
        <p:txBody>
          <a:bodyPr/>
          <a:lstStyle/>
          <a:p>
            <a:r>
              <a:rPr lang="en-US" sz="2400" dirty="0"/>
              <a:t>The estimator is the component of the optimizer that determines the overall cost of a given execution plan</a:t>
            </a:r>
            <a:r>
              <a:rPr lang="en-US" sz="2400" dirty="0" smtClean="0"/>
              <a:t>.</a:t>
            </a:r>
          </a:p>
          <a:p>
            <a:r>
              <a:rPr lang="en-US" altLang="zh-CN" sz="2400" dirty="0"/>
              <a:t>The estimator uses three different </a:t>
            </a:r>
            <a:r>
              <a:rPr lang="en-US" altLang="zh-CN" sz="2400" dirty="0" smtClean="0"/>
              <a:t>measures</a:t>
            </a:r>
            <a:endParaRPr lang="en-US" sz="2400" dirty="0" smtClean="0"/>
          </a:p>
          <a:p>
            <a:pPr lvl="1"/>
            <a:r>
              <a:rPr lang="en-US" sz="2000" dirty="0"/>
              <a:t>Selectivity</a:t>
            </a:r>
          </a:p>
          <a:p>
            <a:pPr lvl="2"/>
            <a:r>
              <a:rPr lang="en-US" altLang="zh-CN" dirty="0" smtClean="0"/>
              <a:t>Tip: </a:t>
            </a:r>
            <a:r>
              <a:rPr lang="en-US" altLang="zh-CN" dirty="0"/>
              <a:t>More distinct values, better candidate for indexing</a:t>
            </a:r>
          </a:p>
          <a:p>
            <a:pPr lvl="1"/>
            <a:r>
              <a:rPr lang="en-US" sz="2000" dirty="0" smtClean="0">
                <a:solidFill>
                  <a:schemeClr val="accent1"/>
                </a:solidFill>
              </a:rPr>
              <a:t>Cardinality</a:t>
            </a:r>
          </a:p>
          <a:p>
            <a:pPr lvl="2"/>
            <a:r>
              <a:rPr lang="en-US" altLang="zh-CN" dirty="0" smtClean="0"/>
              <a:t>Tip: </a:t>
            </a:r>
            <a:r>
              <a:rPr lang="en-US" altLang="zh-CN" dirty="0"/>
              <a:t>Accurate Statistics, better execution plan</a:t>
            </a:r>
          </a:p>
          <a:p>
            <a:pPr lvl="2"/>
            <a:r>
              <a:rPr lang="en-US" altLang="zh-CN" dirty="0" smtClean="0"/>
              <a:t>Tip: </a:t>
            </a:r>
            <a:r>
              <a:rPr lang="en-US" altLang="zh-CN" dirty="0"/>
              <a:t>Gather Statistics on </a:t>
            </a:r>
            <a:r>
              <a:rPr lang="en-US" altLang="zh-CN" dirty="0" smtClean="0"/>
              <a:t>XX </a:t>
            </a:r>
            <a:r>
              <a:rPr lang="en-US" altLang="zh-CN" dirty="0"/>
              <a:t>Temp Table Before Important SQL</a:t>
            </a:r>
            <a:endParaRPr lang="zh-CN" altLang="en-US" dirty="0"/>
          </a:p>
          <a:p>
            <a:pPr lvl="1"/>
            <a:r>
              <a:rPr lang="en-US" sz="2000" dirty="0" smtClean="0"/>
              <a:t>Cost</a:t>
            </a:r>
          </a:p>
        </p:txBody>
      </p:sp>
      <p:sp>
        <p:nvSpPr>
          <p:cNvPr id="5" name="灯片编号占位符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sz="1200" smtClean="0"/>
              <a:pPr>
                <a:defRPr/>
              </a:pPr>
              <a:t>41</a:t>
            </a:fld>
            <a:endParaRPr lang="en-US" sz="1200" dirty="0"/>
          </a:p>
        </p:txBody>
      </p:sp>
      <p:pic>
        <p:nvPicPr>
          <p:cNvPr id="7" name="Picture 3" descr="Description of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423" y="4577865"/>
            <a:ext cx="3712537" cy="190221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7471042" y="837804"/>
            <a:ext cx="3995471" cy="3308657"/>
            <a:chOff x="2258135" y="3416606"/>
            <a:chExt cx="3518443" cy="2755596"/>
          </a:xfrm>
        </p:grpSpPr>
        <p:pic>
          <p:nvPicPr>
            <p:cNvPr id="8" name="Picture 2" descr="http://docs.oracle.com/database/121/TGSQL/img/GUID-22630970-B584-41C9-B104-200CEA2F4707-defaul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8135" y="3416606"/>
              <a:ext cx="3518443" cy="275559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3936733" y="4562375"/>
              <a:ext cx="808522" cy="327259"/>
            </a:xfrm>
            <a:prstGeom prst="ellipse">
              <a:avLst/>
            </a:prstGeom>
            <a:noFill/>
            <a:ln w="28575">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412392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Optimizer Components -</a:t>
            </a:r>
            <a:r>
              <a:rPr lang="en-US" altLang="zh-CN" dirty="0" smtClean="0"/>
              <a:t> Estimator - </a:t>
            </a:r>
            <a:r>
              <a:rPr lang="en-US" altLang="zh-CN" dirty="0"/>
              <a:t>Cardinality</a:t>
            </a:r>
            <a:endParaRPr lang="en-US" dirty="0"/>
          </a:p>
        </p:txBody>
      </p:sp>
      <p:sp>
        <p:nvSpPr>
          <p:cNvPr id="3" name="内容占位符 2"/>
          <p:cNvSpPr>
            <a:spLocks noGrp="1"/>
          </p:cNvSpPr>
          <p:nvPr>
            <p:ph idx="1"/>
          </p:nvPr>
        </p:nvSpPr>
        <p:spPr>
          <a:xfrm>
            <a:off x="531151" y="1524001"/>
            <a:ext cx="11125862" cy="4419600"/>
          </a:xfrm>
        </p:spPr>
        <p:txBody>
          <a:bodyPr/>
          <a:lstStyle/>
          <a:p>
            <a:r>
              <a:rPr lang="en-US" altLang="zh-CN" sz="2400" dirty="0" smtClean="0"/>
              <a:t>The </a:t>
            </a:r>
            <a:r>
              <a:rPr lang="en-US" altLang="zh-CN" sz="2400" dirty="0"/>
              <a:t>cardinality is the number of rows returned by each operation in an execution plan. </a:t>
            </a:r>
            <a:endParaRPr lang="en-US" altLang="zh-CN" sz="2400" dirty="0" smtClean="0"/>
          </a:p>
          <a:p>
            <a:pPr lvl="1"/>
            <a:r>
              <a:rPr lang="en-US" altLang="zh-CN" sz="1800" dirty="0" smtClean="0"/>
              <a:t>For </a:t>
            </a:r>
            <a:r>
              <a:rPr lang="en-US" altLang="zh-CN" sz="1800" dirty="0"/>
              <a:t>example, if the optimizer estimate for the number of rows returned by a full table scan is 100, then the cardinality estimate for this operation is 100. </a:t>
            </a:r>
            <a:endParaRPr lang="en-US" altLang="zh-CN" sz="1800" dirty="0" smtClean="0"/>
          </a:p>
          <a:p>
            <a:pPr lvl="1"/>
            <a:r>
              <a:rPr lang="en-US" altLang="zh-CN" sz="1800" dirty="0" smtClean="0"/>
              <a:t>The </a:t>
            </a:r>
            <a:r>
              <a:rPr lang="en-US" altLang="zh-CN" sz="1800" dirty="0"/>
              <a:t>cardinality estimate appears in the Rows column of the execution plan.</a:t>
            </a:r>
          </a:p>
          <a:p>
            <a:r>
              <a:rPr lang="en-US" altLang="zh-CN" sz="2400" dirty="0" smtClean="0"/>
              <a:t>Cardinality </a:t>
            </a:r>
            <a:r>
              <a:rPr lang="en-US" altLang="zh-CN" sz="2400" dirty="0"/>
              <a:t>estimates must be as accurate as possible because they influence all aspects of the execution plan. </a:t>
            </a:r>
            <a:r>
              <a:rPr lang="en-US" altLang="zh-CN" sz="2400" dirty="0" smtClean="0"/>
              <a:t>Cardinality </a:t>
            </a:r>
            <a:r>
              <a:rPr lang="en-US" altLang="zh-CN" sz="2400" dirty="0"/>
              <a:t>is important when the optimizer determines the cost of a join. </a:t>
            </a:r>
            <a:endParaRPr lang="en-US" altLang="zh-CN" sz="2400" dirty="0" smtClean="0"/>
          </a:p>
          <a:p>
            <a:pPr lvl="1"/>
            <a:r>
              <a:rPr lang="en-US" altLang="zh-CN" sz="1800" dirty="0" smtClean="0"/>
              <a:t>For </a:t>
            </a:r>
            <a:r>
              <a:rPr lang="en-US" altLang="zh-CN" sz="1800" dirty="0"/>
              <a:t>example, </a:t>
            </a:r>
            <a:r>
              <a:rPr lang="en-US" altLang="zh-CN" sz="1800" dirty="0" smtClean="0"/>
              <a:t>in </a:t>
            </a:r>
            <a:r>
              <a:rPr lang="en-US" altLang="zh-CN" sz="1800" dirty="0"/>
              <a:t>a nested loops join of the employees and departments tables, the number of rows in employees determines how often the database must probe the departments table. </a:t>
            </a:r>
            <a:endParaRPr lang="en-US" altLang="zh-CN" sz="1800" dirty="0" smtClean="0"/>
          </a:p>
          <a:p>
            <a:pPr lvl="1"/>
            <a:r>
              <a:rPr lang="en-US" altLang="zh-CN" sz="1800" dirty="0" smtClean="0"/>
              <a:t>Cardinality </a:t>
            </a:r>
            <a:r>
              <a:rPr lang="en-US" altLang="zh-CN" sz="1800" dirty="0"/>
              <a:t>is also important for determining the cost of sorts.</a:t>
            </a:r>
          </a:p>
          <a:p>
            <a:endParaRPr lang="en-US" altLang="zh-CN" sz="2400" dirty="0" smtClean="0"/>
          </a:p>
        </p:txBody>
      </p:sp>
      <p:sp>
        <p:nvSpPr>
          <p:cNvPr id="5" name="灯片编号占位符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sz="1200" smtClean="0"/>
              <a:pPr>
                <a:defRPr/>
              </a:pPr>
              <a:t>42</a:t>
            </a:fld>
            <a:endParaRPr lang="en-US" sz="1200" dirty="0"/>
          </a:p>
        </p:txBody>
      </p:sp>
    </p:spTree>
    <p:extLst>
      <p:ext uri="{BB962C8B-B14F-4D97-AF65-F5344CB8AC3E}">
        <p14:creationId xmlns:p14="http://schemas.microsoft.com/office/powerpoint/2010/main" val="341561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Case: Wrong Execution Plan caused by Wrong Cardinality</a:t>
            </a:r>
            <a:endParaRPr lang="zh-CN" alt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56131220"/>
              </p:ext>
            </p:extLst>
          </p:nvPr>
        </p:nvGraphicFramePr>
        <p:xfrm>
          <a:off x="531813" y="1524000"/>
          <a:ext cx="11125200" cy="3108960"/>
        </p:xfrm>
        <a:graphic>
          <a:graphicData uri="http://schemas.openxmlformats.org/drawingml/2006/table">
            <a:tbl>
              <a:tblPr firstRow="1" bandRow="1">
                <a:tableStyleId>{5FD0F851-EC5A-4D38-B0AD-8093EC10F338}</a:tableStyleId>
              </a:tblPr>
              <a:tblGrid>
                <a:gridCol w="11125200"/>
              </a:tblGrid>
              <a:tr h="370840">
                <a:tc>
                  <a:txBody>
                    <a:bodyPr/>
                    <a:lstStyle/>
                    <a:p>
                      <a:r>
                        <a:rPr lang="en-US" altLang="zh-CN" b="1" dirty="0" smtClean="0"/>
                        <a:t>SELECT</a:t>
                      </a:r>
                      <a:r>
                        <a:rPr lang="en-US" altLang="zh-CN" b="0" baseline="0" dirty="0" smtClean="0"/>
                        <a:t> </a:t>
                      </a:r>
                      <a:r>
                        <a:rPr lang="en-US" altLang="zh-CN" b="0" dirty="0" smtClean="0"/>
                        <a:t>DISTINCT 'CC_APPROP',  6896239,  …</a:t>
                      </a:r>
                    </a:p>
                    <a:p>
                      <a:r>
                        <a:rPr lang="en-US" altLang="zh-CN" b="1" dirty="0" smtClean="0"/>
                        <a:t>FROM</a:t>
                      </a:r>
                      <a:r>
                        <a:rPr lang="en-US" altLang="zh-CN" b="0" dirty="0" smtClean="0"/>
                        <a:t>  PS_BP_ACT_TAO11 A,  PS_LED_GRP_LED_TBL B,  PS_BP_XCF_TAO1 CF1 ,  PS_BP_XCF_TAO1 CF2 ,  PS_BP_XCF_TAO1 CF3 ,  PS_BP_XCF_TAO1 CF4 ,  PS_BP_XLBP_TAO1 BP</a:t>
                      </a:r>
                    </a:p>
                    <a:p>
                      <a:r>
                        <a:rPr lang="en-US" altLang="zh-CN" b="1" dirty="0" smtClean="0"/>
                        <a:t>WHERE</a:t>
                      </a:r>
                      <a:r>
                        <a:rPr lang="en-US" altLang="zh-CN" b="0" dirty="0" smtClean="0"/>
                        <a:t>  …</a:t>
                      </a:r>
                    </a:p>
                    <a:p>
                      <a:r>
                        <a:rPr lang="en-US" altLang="zh-CN" b="0" dirty="0" smtClean="0"/>
                        <a:t>AND A.PARENT_SUBTYPE   = '1‘</a:t>
                      </a:r>
                    </a:p>
                    <a:p>
                      <a:r>
                        <a:rPr lang="en-US" altLang="zh-CN" b="0" dirty="0" smtClean="0"/>
                        <a:t>AND A.PARENT_SUBTYPE   = CF1.SUBTYPE</a:t>
                      </a:r>
                    </a:p>
                    <a:p>
                      <a:r>
                        <a:rPr lang="en-US" altLang="zh-CN" b="0" dirty="0" smtClean="0">
                          <a:solidFill>
                            <a:srgbClr val="FF0000"/>
                          </a:solidFill>
                        </a:rPr>
                        <a:t>AND CF1.CHARTFIELD     ='PRODUCT'</a:t>
                      </a:r>
                    </a:p>
                    <a:p>
                      <a:r>
                        <a:rPr lang="en-US" altLang="zh-CN" b="0" dirty="0" smtClean="0"/>
                        <a:t>…</a:t>
                      </a:r>
                    </a:p>
                    <a:p>
                      <a:r>
                        <a:rPr lang="en-US" altLang="zh-CN" b="0" dirty="0" smtClean="0"/>
                        <a:t>AND A.PARENT_SUBTYPE   = CF2.SUBTYPE</a:t>
                      </a:r>
                    </a:p>
                    <a:p>
                      <a:r>
                        <a:rPr lang="en-US" altLang="zh-CN" b="0" dirty="0" smtClean="0">
                          <a:solidFill>
                            <a:srgbClr val="FF0000"/>
                          </a:solidFill>
                        </a:rPr>
                        <a:t>AND CF2.CHARTFIELD     ='FUND_CODE'</a:t>
                      </a:r>
                    </a:p>
                    <a:p>
                      <a:r>
                        <a:rPr lang="en-US" altLang="zh-CN" b="0" dirty="0" smtClean="0"/>
                        <a:t>…</a:t>
                      </a:r>
                      <a:endParaRPr lang="zh-CN" altLang="en-US" b="0" dirty="0"/>
                    </a:p>
                  </a:txBody>
                  <a:tcPr/>
                </a:tc>
              </a:tr>
            </a:tbl>
          </a:graphicData>
        </a:graphic>
      </p:graphicFrame>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43</a:t>
            </a:fld>
            <a:endParaRPr lang="zh-CN" altLang="en-US" sz="1200" dirty="0"/>
          </a:p>
        </p:txBody>
      </p:sp>
      <p:sp>
        <p:nvSpPr>
          <p:cNvPr id="3" name="Rectangle 2"/>
          <p:cNvSpPr/>
          <p:nvPr/>
        </p:nvSpPr>
        <p:spPr>
          <a:xfrm>
            <a:off x="531813" y="5139035"/>
            <a:ext cx="6092825" cy="923330"/>
          </a:xfrm>
          <a:prstGeom prst="rect">
            <a:avLst/>
          </a:prstGeom>
        </p:spPr>
        <p:txBody>
          <a:bodyPr>
            <a:spAutoFit/>
          </a:bodyPr>
          <a:lstStyle/>
          <a:p>
            <a:r>
              <a:rPr lang="en-US" altLang="zh-CN" dirty="0" err="1"/>
              <a:t>Db</a:t>
            </a:r>
            <a:r>
              <a:rPr lang="en-US" altLang="zh-CN" dirty="0"/>
              <a:t>: 12.1.0.2</a:t>
            </a:r>
          </a:p>
          <a:p>
            <a:r>
              <a:rPr lang="en-US" altLang="zh-CN" dirty="0" err="1"/>
              <a:t>optimizer_dynamic_sampling</a:t>
            </a:r>
            <a:r>
              <a:rPr lang="en-US" altLang="zh-CN" dirty="0"/>
              <a:t>=0</a:t>
            </a:r>
          </a:p>
          <a:p>
            <a:r>
              <a:rPr lang="en-US" altLang="zh-CN" dirty="0" err="1"/>
              <a:t>optimizer_adaptive_features</a:t>
            </a:r>
            <a:r>
              <a:rPr lang="en-US" altLang="zh-CN" dirty="0"/>
              <a:t>=FALSE</a:t>
            </a:r>
          </a:p>
        </p:txBody>
      </p:sp>
    </p:spTree>
    <p:extLst>
      <p:ext uri="{BB962C8B-B14F-4D97-AF65-F5344CB8AC3E}">
        <p14:creationId xmlns:p14="http://schemas.microsoft.com/office/powerpoint/2010/main" val="106589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Wrong Execution Plan ( elapsed time: 12hours+)</a:t>
            </a:r>
            <a:endParaRPr lang="zh-CN" alt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26512724"/>
              </p:ext>
            </p:extLst>
          </p:nvPr>
        </p:nvGraphicFramePr>
        <p:xfrm>
          <a:off x="885826" y="1295400"/>
          <a:ext cx="10390187" cy="4998720"/>
        </p:xfrm>
        <a:graphic>
          <a:graphicData uri="http://schemas.openxmlformats.org/drawingml/2006/table">
            <a:tbl>
              <a:tblPr firstRow="1" bandRow="1">
                <a:tableStyleId>{5FD0F851-EC5A-4D38-B0AD-8093EC10F338}</a:tableStyleId>
              </a:tblPr>
              <a:tblGrid>
                <a:gridCol w="10390187"/>
              </a:tblGrid>
              <a:tr h="370840">
                <a:tc>
                  <a:txBody>
                    <a:bodyPr/>
                    <a:lstStyle/>
                    <a:p>
                      <a:r>
                        <a:rPr lang="en-US" altLang="zh-CN" sz="1400" b="0" dirty="0" smtClean="0">
                          <a:latin typeface="Consolas" panose="020B0609020204030204" pitchFamily="49" charset="0"/>
                        </a:rPr>
                        <a:t>| Id  | Operation                                    | Name               | Rows  | Bytes | Cost (%CPU)</a:t>
                      </a:r>
                    </a:p>
                    <a:p>
                      <a:r>
                        <a:rPr lang="en-US" altLang="zh-CN" sz="1400" b="0" dirty="0" smtClean="0">
                          <a:latin typeface="Consolas" panose="020B0609020204030204" pitchFamily="49" charset="0"/>
                        </a:rPr>
                        <a:t>------------------------------------------------------------------------------------------------------</a:t>
                      </a:r>
                    </a:p>
                    <a:p>
                      <a:r>
                        <a:rPr lang="en-US" altLang="zh-CN" sz="1400" b="0" dirty="0" smtClean="0">
                          <a:latin typeface="Consolas" panose="020B0609020204030204" pitchFamily="49" charset="0"/>
                        </a:rPr>
                        <a:t>|   0 | SELECT STATEMENT                             |                    |     1 |  1250 |     4  (25)</a:t>
                      </a:r>
                    </a:p>
                    <a:p>
                      <a:r>
                        <a:rPr lang="en-US" altLang="zh-CN" sz="1400" b="0" dirty="0" smtClean="0">
                          <a:latin typeface="Consolas" panose="020B0609020204030204" pitchFamily="49" charset="0"/>
                        </a:rPr>
                        <a:t>|   1 |  HASH UNIQUE                                 |                    |     1 |  1250 |     4  (25)</a:t>
                      </a:r>
                    </a:p>
                    <a:p>
                      <a:r>
                        <a:rPr lang="en-US" altLang="zh-CN" sz="1400" b="0" dirty="0" smtClean="0">
                          <a:latin typeface="Consolas" panose="020B0609020204030204" pitchFamily="49" charset="0"/>
                        </a:rPr>
                        <a:t>|   2 |   NESTED LOOPS                               |                    |     1 |  1250 |     3   (0)</a:t>
                      </a:r>
                    </a:p>
                    <a:p>
                      <a:r>
                        <a:rPr lang="en-US" altLang="zh-CN" sz="1400" b="0" dirty="0" smtClean="0">
                          <a:latin typeface="Consolas" panose="020B0609020204030204" pitchFamily="49" charset="0"/>
                        </a:rPr>
                        <a:t>|   3 |    NESTED LOOPS                              |                    |     1 |  1250 |     3   (0)</a:t>
                      </a:r>
                    </a:p>
                    <a:p>
                      <a:r>
                        <a:rPr lang="en-US" altLang="zh-CN" sz="1400" b="0" dirty="0" smtClean="0">
                          <a:latin typeface="Consolas" panose="020B0609020204030204" pitchFamily="49" charset="0"/>
                        </a:rPr>
                        <a:t>|   4 |     </a:t>
                      </a:r>
                      <a:r>
                        <a:rPr lang="en-US" altLang="zh-CN" sz="1400" b="0" dirty="0" smtClean="0">
                          <a:solidFill>
                            <a:srgbClr val="FF0000"/>
                          </a:solidFill>
                          <a:latin typeface="Consolas" panose="020B0609020204030204" pitchFamily="49" charset="0"/>
                        </a:rPr>
                        <a:t>MERGE JOIN CARTESIAN                     </a:t>
                      </a:r>
                      <a:r>
                        <a:rPr lang="en-US" altLang="zh-CN" sz="1400" b="0" dirty="0" smtClean="0">
                          <a:latin typeface="Consolas" panose="020B0609020204030204" pitchFamily="49" charset="0"/>
                        </a:rPr>
                        <a:t>|                    |     1 |   997 |     3   (0)</a:t>
                      </a:r>
                    </a:p>
                    <a:p>
                      <a:r>
                        <a:rPr lang="en-US" altLang="zh-CN" sz="1400" b="0" dirty="0" smtClean="0">
                          <a:latin typeface="Consolas" panose="020B0609020204030204" pitchFamily="49" charset="0"/>
                        </a:rPr>
                        <a:t>|   5 |      </a:t>
                      </a:r>
                      <a:r>
                        <a:rPr lang="en-US" altLang="zh-CN" sz="1400" b="0" dirty="0" smtClean="0">
                          <a:solidFill>
                            <a:srgbClr val="FF0000"/>
                          </a:solidFill>
                          <a:latin typeface="Consolas" panose="020B0609020204030204" pitchFamily="49" charset="0"/>
                        </a:rPr>
                        <a:t>MERGE JOIN CARTESIAN                    </a:t>
                      </a:r>
                      <a:r>
                        <a:rPr lang="en-US" altLang="zh-CN" sz="1400" b="0" dirty="0" smtClean="0">
                          <a:latin typeface="Consolas" panose="020B0609020204030204" pitchFamily="49" charset="0"/>
                        </a:rPr>
                        <a:t>|                    |     1 |   969 |     2   (0)</a:t>
                      </a:r>
                    </a:p>
                    <a:p>
                      <a:r>
                        <a:rPr lang="en-US" altLang="zh-CN" sz="1400" b="0" dirty="0" smtClean="0">
                          <a:latin typeface="Consolas" panose="020B0609020204030204" pitchFamily="49" charset="0"/>
                        </a:rPr>
                        <a:t>|   6 |       </a:t>
                      </a:r>
                      <a:r>
                        <a:rPr lang="en-US" altLang="zh-CN" sz="1400" b="0" dirty="0" smtClean="0">
                          <a:solidFill>
                            <a:srgbClr val="FF0000"/>
                          </a:solidFill>
                          <a:latin typeface="Consolas" panose="020B0609020204030204" pitchFamily="49" charset="0"/>
                        </a:rPr>
                        <a:t>MERGE JOIN CARTESIAN                   </a:t>
                      </a:r>
                      <a:r>
                        <a:rPr lang="en-US" altLang="zh-CN" sz="1400" b="0" dirty="0" smtClean="0">
                          <a:latin typeface="Consolas" panose="020B0609020204030204" pitchFamily="49" charset="0"/>
                        </a:rPr>
                        <a:t>|                    |     1 |   876 |     0   (0)</a:t>
                      </a:r>
                    </a:p>
                    <a:p>
                      <a:r>
                        <a:rPr lang="en-US" altLang="zh-CN" sz="1400" b="0" dirty="0" smtClean="0">
                          <a:latin typeface="Consolas" panose="020B0609020204030204" pitchFamily="49" charset="0"/>
                        </a:rPr>
                        <a:t>|   7 |        </a:t>
                      </a:r>
                      <a:r>
                        <a:rPr lang="en-US" altLang="zh-CN" sz="1400" b="0" dirty="0" smtClean="0">
                          <a:solidFill>
                            <a:srgbClr val="FF0000"/>
                          </a:solidFill>
                          <a:latin typeface="Consolas" panose="020B0609020204030204" pitchFamily="49" charset="0"/>
                        </a:rPr>
                        <a:t>MERGE JOIN CARTESIAN                  </a:t>
                      </a:r>
                      <a:r>
                        <a:rPr lang="en-US" altLang="zh-CN" sz="1400" b="0" dirty="0" smtClean="0">
                          <a:latin typeface="Consolas" panose="020B0609020204030204" pitchFamily="49" charset="0"/>
                        </a:rPr>
                        <a:t>|                    |     1 |   657 |     0   (0)</a:t>
                      </a:r>
                    </a:p>
                    <a:p>
                      <a:r>
                        <a:rPr lang="en-US" altLang="zh-CN" sz="1400" b="0" dirty="0" smtClean="0">
                          <a:latin typeface="Consolas" panose="020B0609020204030204" pitchFamily="49" charset="0"/>
                        </a:rPr>
                        <a:t>|   8 |         </a:t>
                      </a:r>
                      <a:r>
                        <a:rPr lang="en-US" altLang="zh-CN" sz="1400" b="0" dirty="0" smtClean="0">
                          <a:solidFill>
                            <a:srgbClr val="FF0000"/>
                          </a:solidFill>
                          <a:latin typeface="Consolas" panose="020B0609020204030204" pitchFamily="49" charset="0"/>
                        </a:rPr>
                        <a:t>MERGE JOIN CARTESIAN                 </a:t>
                      </a:r>
                      <a:r>
                        <a:rPr lang="en-US" altLang="zh-CN" sz="1400" b="0" dirty="0" smtClean="0">
                          <a:latin typeface="Consolas" panose="020B0609020204030204" pitchFamily="49" charset="0"/>
                        </a:rPr>
                        <a:t>|                    |     1 |   438 |     0   (0)</a:t>
                      </a:r>
                    </a:p>
                    <a:p>
                      <a:r>
                        <a:rPr lang="en-US" altLang="zh-CN" sz="1400" b="0" dirty="0" smtClean="0">
                          <a:latin typeface="Consolas" panose="020B0609020204030204" pitchFamily="49" charset="0"/>
                        </a:rPr>
                        <a:t>|*  9 |          TABLE ACCESS BY INDEX ROWID         | </a:t>
                      </a:r>
                      <a:r>
                        <a:rPr lang="en-US" altLang="zh-CN" sz="1400" b="0" dirty="0" smtClean="0">
                          <a:solidFill>
                            <a:srgbClr val="FF0000"/>
                          </a:solidFill>
                          <a:latin typeface="Consolas" panose="020B0609020204030204" pitchFamily="49" charset="0"/>
                        </a:rPr>
                        <a:t>PS_BP_XCF_TAO1     |     1 </a:t>
                      </a:r>
                      <a:r>
                        <a:rPr lang="en-US" altLang="zh-CN" sz="1400" b="0" dirty="0" smtClean="0">
                          <a:latin typeface="Consolas" panose="020B0609020204030204" pitchFamily="49" charset="0"/>
                        </a:rPr>
                        <a:t>|   219 |     0   (0)</a:t>
                      </a:r>
                    </a:p>
                    <a:p>
                      <a:r>
                        <a:rPr lang="en-US" altLang="zh-CN" sz="1400" b="0" dirty="0" smtClean="0">
                          <a:latin typeface="Consolas" panose="020B0609020204030204" pitchFamily="49" charset="0"/>
                        </a:rPr>
                        <a:t>|* 10 |           INDEX RANGE SCAN                   | PSABP_XCF_TAO1     |     1 |       |     0   (0)</a:t>
                      </a:r>
                    </a:p>
                    <a:p>
                      <a:r>
                        <a:rPr lang="en-US" altLang="zh-CN" sz="1400" b="0" dirty="0" smtClean="0">
                          <a:latin typeface="Consolas" panose="020B0609020204030204" pitchFamily="49" charset="0"/>
                        </a:rPr>
                        <a:t>|  11 |          BUFFER SORT                         |                    |     1 |   219 |     0   (0)</a:t>
                      </a:r>
                    </a:p>
                    <a:p>
                      <a:r>
                        <a:rPr lang="en-US" altLang="zh-CN" sz="1400" b="0" dirty="0" smtClean="0">
                          <a:latin typeface="Consolas" panose="020B0609020204030204" pitchFamily="49" charset="0"/>
                        </a:rPr>
                        <a:t>|* 12 |           TABLE ACCESS BY INDEX ROWID BATCHED| </a:t>
                      </a:r>
                      <a:r>
                        <a:rPr lang="en-US" altLang="zh-CN" sz="1400" b="0" dirty="0" smtClean="0">
                          <a:solidFill>
                            <a:srgbClr val="FF0000"/>
                          </a:solidFill>
                          <a:latin typeface="Consolas" panose="020B0609020204030204" pitchFamily="49" charset="0"/>
                        </a:rPr>
                        <a:t>PS_BP_XCF_TAO1     |     1 </a:t>
                      </a:r>
                      <a:r>
                        <a:rPr lang="en-US" altLang="zh-CN" sz="1400" b="0" dirty="0" smtClean="0">
                          <a:latin typeface="Consolas" panose="020B0609020204030204" pitchFamily="49" charset="0"/>
                        </a:rPr>
                        <a:t>|   219 |     0   (0)</a:t>
                      </a:r>
                    </a:p>
                    <a:p>
                      <a:r>
                        <a:rPr lang="en-US" altLang="zh-CN" sz="1400" b="0" dirty="0" smtClean="0">
                          <a:latin typeface="Consolas" panose="020B0609020204030204" pitchFamily="49" charset="0"/>
                        </a:rPr>
                        <a:t>|* 13 |            INDEX RANGE SCAN                  | PSABP_XCF_TAO1     |     1 |       |     0   (0)</a:t>
                      </a:r>
                    </a:p>
                    <a:p>
                      <a:r>
                        <a:rPr lang="en-US" altLang="zh-CN" sz="1400" b="0" dirty="0" smtClean="0">
                          <a:latin typeface="Consolas" panose="020B0609020204030204" pitchFamily="49" charset="0"/>
                        </a:rPr>
                        <a:t>|  14 |         BUFFER SORT                          |                    |     1 |   219 |     0   (0)</a:t>
                      </a:r>
                    </a:p>
                    <a:p>
                      <a:r>
                        <a:rPr lang="en-US" altLang="zh-CN" sz="1400" b="0" dirty="0" smtClean="0">
                          <a:latin typeface="Consolas" panose="020B0609020204030204" pitchFamily="49" charset="0"/>
                        </a:rPr>
                        <a:t>|* 15 |          TABLE ACCESS BY INDEX ROWID BATCHED | </a:t>
                      </a:r>
                      <a:r>
                        <a:rPr lang="en-US" altLang="zh-CN" sz="1400" b="0" dirty="0" smtClean="0">
                          <a:solidFill>
                            <a:srgbClr val="FF0000"/>
                          </a:solidFill>
                          <a:latin typeface="Consolas" panose="020B0609020204030204" pitchFamily="49" charset="0"/>
                        </a:rPr>
                        <a:t>PS_BP_XCF_TAO1     |     1 </a:t>
                      </a:r>
                      <a:r>
                        <a:rPr lang="en-US" altLang="zh-CN" sz="1400" b="0" dirty="0" smtClean="0">
                          <a:latin typeface="Consolas" panose="020B0609020204030204" pitchFamily="49" charset="0"/>
                        </a:rPr>
                        <a:t>|   219 |     0   (0)</a:t>
                      </a:r>
                    </a:p>
                    <a:p>
                      <a:r>
                        <a:rPr lang="en-US" altLang="zh-CN" sz="1400" b="0" dirty="0" smtClean="0">
                          <a:latin typeface="Consolas" panose="020B0609020204030204" pitchFamily="49" charset="0"/>
                        </a:rPr>
                        <a:t>|* 16 |           INDEX RANGE SCAN                   | PSABP_XCF_TAO1     |     1 |       |     0   (0)</a:t>
                      </a:r>
                    </a:p>
                    <a:p>
                      <a:r>
                        <a:rPr lang="en-US" altLang="zh-CN" sz="1400" b="0" dirty="0" smtClean="0">
                          <a:latin typeface="Consolas" panose="020B0609020204030204" pitchFamily="49" charset="0"/>
                        </a:rPr>
                        <a:t>|  17 |        BUFFER SORT                           |                    |     1 |   219 |     0   (0)</a:t>
                      </a:r>
                    </a:p>
                    <a:p>
                      <a:r>
                        <a:rPr lang="en-US" altLang="zh-CN" sz="1400" b="0" dirty="0" smtClean="0">
                          <a:latin typeface="Consolas" panose="020B0609020204030204" pitchFamily="49" charset="0"/>
                        </a:rPr>
                        <a:t>|* 18 |         TABLE ACCESS BY INDEX ROWID BATCHED  | </a:t>
                      </a:r>
                      <a:r>
                        <a:rPr lang="en-US" altLang="zh-CN" sz="1400" b="0" dirty="0" smtClean="0">
                          <a:solidFill>
                            <a:srgbClr val="FF0000"/>
                          </a:solidFill>
                          <a:latin typeface="Consolas" panose="020B0609020204030204" pitchFamily="49" charset="0"/>
                        </a:rPr>
                        <a:t>PS_BP_XCF_TAO1     |     1 </a:t>
                      </a:r>
                      <a:r>
                        <a:rPr lang="en-US" altLang="zh-CN" sz="1400" b="0" dirty="0" smtClean="0">
                          <a:latin typeface="Consolas" panose="020B0609020204030204" pitchFamily="49" charset="0"/>
                        </a:rPr>
                        <a:t>|   219 |     0   (0)</a:t>
                      </a:r>
                    </a:p>
                    <a:p>
                      <a:r>
                        <a:rPr lang="en-US" altLang="zh-CN" sz="1400" b="0" dirty="0" smtClean="0">
                          <a:latin typeface="Consolas" panose="020B0609020204030204" pitchFamily="49" charset="0"/>
                        </a:rPr>
                        <a:t>|* 19 |          INDEX RANGE SCAN                    | PSABP_XCF_TAO1     |     1 |       |     0   (0)</a:t>
                      </a:r>
                    </a:p>
                    <a:p>
                      <a:r>
                        <a:rPr lang="en-US" altLang="zh-CN" sz="1400" b="0" dirty="0" smtClean="0">
                          <a:latin typeface="Consolas" panose="020B0609020204030204" pitchFamily="49" charset="0"/>
                        </a:rPr>
                        <a:t>…</a:t>
                      </a:r>
                    </a:p>
                  </a:txBody>
                  <a:tcPr/>
                </a:tc>
              </a:tr>
            </a:tbl>
          </a:graphicData>
        </a:graphic>
      </p:graphicFrame>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44</a:t>
            </a:fld>
            <a:endParaRPr lang="zh-CN" altLang="en-US" sz="1200" dirty="0"/>
          </a:p>
        </p:txBody>
      </p:sp>
    </p:spTree>
    <p:extLst>
      <p:ext uri="{BB962C8B-B14F-4D97-AF65-F5344CB8AC3E}">
        <p14:creationId xmlns:p14="http://schemas.microsoft.com/office/powerpoint/2010/main" val="3216206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Try with right cardinality</a:t>
            </a:r>
            <a:endParaRPr lang="zh-CN" alt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76356185"/>
              </p:ext>
            </p:extLst>
          </p:nvPr>
        </p:nvGraphicFramePr>
        <p:xfrm>
          <a:off x="531813" y="1524000"/>
          <a:ext cx="11125200" cy="2834640"/>
        </p:xfrm>
        <a:graphic>
          <a:graphicData uri="http://schemas.openxmlformats.org/drawingml/2006/table">
            <a:tbl>
              <a:tblPr firstRow="1" bandRow="1">
                <a:tableStyleId>{5FD0F851-EC5A-4D38-B0AD-8093EC10F338}</a:tableStyleId>
              </a:tblPr>
              <a:tblGrid>
                <a:gridCol w="11125200"/>
              </a:tblGrid>
              <a:tr h="370840">
                <a:tc>
                  <a:txBody>
                    <a:bodyPr/>
                    <a:lstStyle/>
                    <a:p>
                      <a:r>
                        <a:rPr lang="en-US" altLang="zh-CN" b="1" dirty="0" smtClean="0"/>
                        <a:t>SELECT</a:t>
                      </a:r>
                      <a:r>
                        <a:rPr lang="en-US" altLang="zh-CN" b="0" baseline="0" dirty="0" smtClean="0"/>
                        <a:t> </a:t>
                      </a:r>
                    </a:p>
                    <a:p>
                      <a:r>
                        <a:rPr lang="en-US" altLang="zh-CN" b="0" dirty="0" smtClean="0"/>
                        <a:t> /*+ </a:t>
                      </a:r>
                    </a:p>
                    <a:p>
                      <a:r>
                        <a:rPr lang="en-US" altLang="zh-CN" b="0" dirty="0" smtClean="0"/>
                        <a:t>  </a:t>
                      </a:r>
                      <a:r>
                        <a:rPr lang="en-US" altLang="zh-CN" b="0" dirty="0" err="1" smtClean="0"/>
                        <a:t>opt_estimate</a:t>
                      </a:r>
                      <a:r>
                        <a:rPr lang="en-US" altLang="zh-CN" b="0" dirty="0" smtClean="0"/>
                        <a:t>(table a rows=150)     </a:t>
                      </a:r>
                      <a:r>
                        <a:rPr lang="en-US" altLang="zh-CN" b="0" dirty="0" err="1" smtClean="0"/>
                        <a:t>opt_estimate</a:t>
                      </a:r>
                      <a:r>
                        <a:rPr lang="en-US" altLang="zh-CN" b="0" dirty="0" smtClean="0"/>
                        <a:t>(table b rows=5)</a:t>
                      </a:r>
                    </a:p>
                    <a:p>
                      <a:r>
                        <a:rPr lang="en-US" altLang="zh-CN" b="0" dirty="0" smtClean="0"/>
                        <a:t>  </a:t>
                      </a:r>
                      <a:r>
                        <a:rPr lang="en-US" altLang="zh-CN" b="0" dirty="0" err="1" smtClean="0"/>
                        <a:t>opt_estimate</a:t>
                      </a:r>
                      <a:r>
                        <a:rPr lang="en-US" altLang="zh-CN" b="0" dirty="0" smtClean="0"/>
                        <a:t>(table cf1 rows=142)  </a:t>
                      </a:r>
                      <a:r>
                        <a:rPr lang="en-US" altLang="zh-CN" b="0" dirty="0" err="1" smtClean="0"/>
                        <a:t>opt_estimate</a:t>
                      </a:r>
                      <a:r>
                        <a:rPr lang="en-US" altLang="zh-CN" b="0" dirty="0" smtClean="0"/>
                        <a:t>(table cf2 rows=102)  </a:t>
                      </a:r>
                    </a:p>
                    <a:p>
                      <a:r>
                        <a:rPr lang="en-US" altLang="zh-CN" b="0" dirty="0" smtClean="0"/>
                        <a:t>  </a:t>
                      </a:r>
                      <a:r>
                        <a:rPr lang="en-US" altLang="zh-CN" b="0" dirty="0" err="1" smtClean="0"/>
                        <a:t>opt_estimate</a:t>
                      </a:r>
                      <a:r>
                        <a:rPr lang="en-US" altLang="zh-CN" b="0" dirty="0" smtClean="0"/>
                        <a:t>(table cf3 rows=377)  </a:t>
                      </a:r>
                      <a:r>
                        <a:rPr lang="en-US" altLang="zh-CN" b="0" dirty="0" err="1" smtClean="0"/>
                        <a:t>opt_estimate</a:t>
                      </a:r>
                      <a:r>
                        <a:rPr lang="en-US" altLang="zh-CN" b="0" dirty="0" smtClean="0"/>
                        <a:t>(table cf4 rows=50)</a:t>
                      </a:r>
                    </a:p>
                    <a:p>
                      <a:r>
                        <a:rPr lang="en-US" altLang="zh-CN" b="0" dirty="0" smtClean="0"/>
                        <a:t>  */</a:t>
                      </a:r>
                      <a:endParaRPr lang="en-US" altLang="zh-CN" b="0" baseline="0" dirty="0" smtClean="0"/>
                    </a:p>
                    <a:p>
                      <a:r>
                        <a:rPr lang="en-US" altLang="zh-CN" b="0" dirty="0" smtClean="0"/>
                        <a:t>DISTINCT 'CC_APPROP',  6896239,  …</a:t>
                      </a:r>
                    </a:p>
                    <a:p>
                      <a:r>
                        <a:rPr lang="en-US" altLang="zh-CN" b="1" dirty="0" smtClean="0"/>
                        <a:t>FROM</a:t>
                      </a:r>
                      <a:r>
                        <a:rPr lang="en-US" altLang="zh-CN" b="0" dirty="0" smtClean="0"/>
                        <a:t>  PS_BP_ACT_TAO11 </a:t>
                      </a:r>
                      <a:r>
                        <a:rPr lang="en-US" altLang="zh-CN" b="0" dirty="0" smtClean="0">
                          <a:solidFill>
                            <a:srgbClr val="FF0000"/>
                          </a:solidFill>
                        </a:rPr>
                        <a:t>A</a:t>
                      </a:r>
                      <a:r>
                        <a:rPr lang="en-US" altLang="zh-CN" b="0" dirty="0" smtClean="0"/>
                        <a:t>,  PS_LED_GRP_LED_TBL </a:t>
                      </a:r>
                      <a:r>
                        <a:rPr lang="en-US" altLang="zh-CN" b="0" dirty="0" smtClean="0">
                          <a:solidFill>
                            <a:srgbClr val="FF0000"/>
                          </a:solidFill>
                        </a:rPr>
                        <a:t>B</a:t>
                      </a:r>
                      <a:r>
                        <a:rPr lang="en-US" altLang="zh-CN" b="0" dirty="0" smtClean="0"/>
                        <a:t>,  PS_BP_XCF_TAO1 </a:t>
                      </a:r>
                      <a:r>
                        <a:rPr lang="en-US" altLang="zh-CN" b="0" dirty="0" smtClean="0">
                          <a:solidFill>
                            <a:srgbClr val="FF0000"/>
                          </a:solidFill>
                        </a:rPr>
                        <a:t>CF1</a:t>
                      </a:r>
                      <a:r>
                        <a:rPr lang="en-US" altLang="zh-CN" b="0" dirty="0" smtClean="0"/>
                        <a:t> ,  PS_BP_XCF_TAO1 </a:t>
                      </a:r>
                      <a:r>
                        <a:rPr lang="en-US" altLang="zh-CN" b="0" dirty="0" smtClean="0">
                          <a:solidFill>
                            <a:srgbClr val="FF0000"/>
                          </a:solidFill>
                        </a:rPr>
                        <a:t>CF2</a:t>
                      </a:r>
                      <a:r>
                        <a:rPr lang="en-US" altLang="zh-CN" b="0" dirty="0" smtClean="0"/>
                        <a:t> ,  PS_BP_XCF_TAO1 </a:t>
                      </a:r>
                      <a:r>
                        <a:rPr lang="en-US" altLang="zh-CN" b="0" dirty="0" smtClean="0">
                          <a:solidFill>
                            <a:srgbClr val="FF0000"/>
                          </a:solidFill>
                        </a:rPr>
                        <a:t>CF3</a:t>
                      </a:r>
                      <a:r>
                        <a:rPr lang="en-US" altLang="zh-CN" b="0" dirty="0" smtClean="0"/>
                        <a:t> ,  PS_BP_XCF_TAO1 </a:t>
                      </a:r>
                      <a:r>
                        <a:rPr lang="en-US" altLang="zh-CN" b="0" dirty="0" smtClean="0">
                          <a:solidFill>
                            <a:srgbClr val="FF0000"/>
                          </a:solidFill>
                        </a:rPr>
                        <a:t>CF4</a:t>
                      </a:r>
                      <a:r>
                        <a:rPr lang="en-US" altLang="zh-CN" b="0" dirty="0" smtClean="0"/>
                        <a:t> ,  PS_BP_XLBP_TAO1 </a:t>
                      </a:r>
                      <a:r>
                        <a:rPr lang="en-US" altLang="zh-CN" b="0" dirty="0" smtClean="0">
                          <a:solidFill>
                            <a:srgbClr val="FF0000"/>
                          </a:solidFill>
                        </a:rPr>
                        <a:t>BP</a:t>
                      </a:r>
                    </a:p>
                    <a:p>
                      <a:r>
                        <a:rPr lang="en-US" altLang="zh-CN" b="1" dirty="0" smtClean="0"/>
                        <a:t>WHERE</a:t>
                      </a:r>
                      <a:r>
                        <a:rPr lang="en-US" altLang="zh-CN" b="0" dirty="0" smtClean="0"/>
                        <a:t>  …</a:t>
                      </a:r>
                      <a:endParaRPr lang="zh-CN" altLang="en-US" b="0" dirty="0"/>
                    </a:p>
                  </a:txBody>
                  <a:tcPr/>
                </a:tc>
              </a:tr>
            </a:tbl>
          </a:graphicData>
        </a:graphic>
      </p:graphicFrame>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45</a:t>
            </a:fld>
            <a:endParaRPr lang="zh-CN" altLang="en-US" sz="1200" dirty="0"/>
          </a:p>
        </p:txBody>
      </p:sp>
    </p:spTree>
    <p:extLst>
      <p:ext uri="{BB962C8B-B14F-4D97-AF65-F5344CB8AC3E}">
        <p14:creationId xmlns:p14="http://schemas.microsoft.com/office/powerpoint/2010/main" val="159721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Right Execution Plan with </a:t>
            </a:r>
            <a:r>
              <a:rPr lang="en-US" altLang="zh-CN" dirty="0"/>
              <a:t>hint( elapsed </a:t>
            </a:r>
            <a:r>
              <a:rPr lang="en-US" altLang="zh-CN" dirty="0" smtClean="0"/>
              <a:t>time: &lt; 1 second) </a:t>
            </a:r>
            <a:endParaRPr lang="zh-CN" alt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57556122"/>
              </p:ext>
            </p:extLst>
          </p:nvPr>
        </p:nvGraphicFramePr>
        <p:xfrm>
          <a:off x="1738313" y="1295400"/>
          <a:ext cx="9537700" cy="4785360"/>
        </p:xfrm>
        <a:graphic>
          <a:graphicData uri="http://schemas.openxmlformats.org/drawingml/2006/table">
            <a:tbl>
              <a:tblPr firstRow="1" bandRow="1">
                <a:tableStyleId>{5FD0F851-EC5A-4D38-B0AD-8093EC10F338}</a:tableStyleId>
              </a:tblPr>
              <a:tblGrid>
                <a:gridCol w="9537700"/>
              </a:tblGrid>
              <a:tr h="370840">
                <a:tc>
                  <a:txBody>
                    <a:bodyPr/>
                    <a:lstStyle/>
                    <a:p>
                      <a:r>
                        <a:rPr lang="en-US" altLang="zh-CN" sz="1400" b="0" kern="1200" dirty="0" smtClean="0">
                          <a:solidFill>
                            <a:schemeClr val="tx1"/>
                          </a:solidFill>
                          <a:latin typeface="Consolas" panose="020B0609020204030204" pitchFamily="49" charset="0"/>
                          <a:ea typeface="+mn-ea"/>
                          <a:cs typeface="+mn-cs"/>
                        </a:rPr>
                        <a:t>| Id  | Operation                           | Name               | Rows  | Bytes | Cost (%CPU)</a:t>
                      </a:r>
                    </a:p>
                    <a:p>
                      <a:r>
                        <a:rPr lang="en-US" altLang="zh-CN" sz="1400" b="0" kern="1200" dirty="0" smtClean="0">
                          <a:solidFill>
                            <a:schemeClr val="tx1"/>
                          </a:solidFill>
                          <a:latin typeface="Consolas" panose="020B0609020204030204" pitchFamily="49" charset="0"/>
                          <a:ea typeface="+mn-ea"/>
                          <a:cs typeface="+mn-cs"/>
                        </a:rPr>
                        <a:t>----------------------------------------------------------------------------------------------</a:t>
                      </a:r>
                    </a:p>
                    <a:p>
                      <a:r>
                        <a:rPr lang="en-US" altLang="zh-CN" sz="1400" b="0" kern="1200" dirty="0" smtClean="0">
                          <a:solidFill>
                            <a:schemeClr val="tx1"/>
                          </a:solidFill>
                          <a:latin typeface="Consolas" panose="020B0609020204030204" pitchFamily="49" charset="0"/>
                          <a:ea typeface="+mn-ea"/>
                          <a:cs typeface="+mn-cs"/>
                        </a:rPr>
                        <a:t>|   0 | SELECT STATEMENT                    |                    |     1 |  1250 |     4  (25)</a:t>
                      </a:r>
                    </a:p>
                    <a:p>
                      <a:r>
                        <a:rPr lang="en-US" altLang="zh-CN" sz="1400" b="0" kern="1200" dirty="0" smtClean="0">
                          <a:solidFill>
                            <a:schemeClr val="tx1"/>
                          </a:solidFill>
                          <a:latin typeface="Consolas" panose="020B0609020204030204" pitchFamily="49" charset="0"/>
                          <a:ea typeface="+mn-ea"/>
                          <a:cs typeface="+mn-cs"/>
                        </a:rPr>
                        <a:t>|   1 |  HASH UNIQUE                        |                    |     1 |  1250 |     4  (25)</a:t>
                      </a:r>
                    </a:p>
                    <a:p>
                      <a:r>
                        <a:rPr lang="en-US" altLang="zh-CN" sz="1400" b="0" kern="1200" dirty="0" smtClean="0">
                          <a:solidFill>
                            <a:schemeClr val="tx1"/>
                          </a:solidFill>
                          <a:latin typeface="Consolas" panose="020B0609020204030204" pitchFamily="49" charset="0"/>
                          <a:ea typeface="+mn-ea"/>
                          <a:cs typeface="+mn-cs"/>
                        </a:rPr>
                        <a:t>|   2 |   MERGE JOIN CARTESIAN              |                    |     1 |  1250 |     3   (0)</a:t>
                      </a:r>
                    </a:p>
                    <a:p>
                      <a:r>
                        <a:rPr lang="en-US" altLang="zh-CN" sz="1400" b="0" kern="1200" dirty="0" smtClean="0">
                          <a:solidFill>
                            <a:schemeClr val="tx1"/>
                          </a:solidFill>
                          <a:latin typeface="Consolas" panose="020B0609020204030204" pitchFamily="49" charset="0"/>
                          <a:ea typeface="+mn-ea"/>
                          <a:cs typeface="+mn-cs"/>
                        </a:rPr>
                        <a:t>|   3 |    NESTED LOOPS                     |                    |     1 |  1222 |     2   (0)</a:t>
                      </a:r>
                    </a:p>
                    <a:p>
                      <a:r>
                        <a:rPr lang="en-US" altLang="zh-CN" sz="1400" b="0" kern="1200" dirty="0" smtClean="0">
                          <a:solidFill>
                            <a:schemeClr val="tx1"/>
                          </a:solidFill>
                          <a:latin typeface="Consolas" panose="020B0609020204030204" pitchFamily="49" charset="0"/>
                          <a:ea typeface="+mn-ea"/>
                          <a:cs typeface="+mn-cs"/>
                        </a:rPr>
                        <a:t>|   4 |     NESTED LOOPS                    |                    |     1 |  1222 |     2   (0)</a:t>
                      </a:r>
                    </a:p>
                    <a:p>
                      <a:r>
                        <a:rPr lang="en-US" altLang="zh-CN" sz="1400" b="0" kern="1200" dirty="0" smtClean="0">
                          <a:solidFill>
                            <a:schemeClr val="tx1"/>
                          </a:solidFill>
                          <a:latin typeface="Consolas" panose="020B0609020204030204" pitchFamily="49" charset="0"/>
                          <a:ea typeface="+mn-ea"/>
                          <a:cs typeface="+mn-cs"/>
                        </a:rPr>
                        <a:t>|   5 |      NESTED LOOPS                   |                    |     1 |  1003 |     2   (0)</a:t>
                      </a:r>
                    </a:p>
                    <a:p>
                      <a:r>
                        <a:rPr lang="en-US" altLang="zh-CN" sz="1400" b="0" kern="1200" dirty="0" smtClean="0">
                          <a:solidFill>
                            <a:schemeClr val="tx1"/>
                          </a:solidFill>
                          <a:latin typeface="Consolas" panose="020B0609020204030204" pitchFamily="49" charset="0"/>
                          <a:ea typeface="+mn-ea"/>
                          <a:cs typeface="+mn-cs"/>
                        </a:rPr>
                        <a:t>|   6 |       NESTED LOOPS                  |                    |     1 |   784 |     2   (0)</a:t>
                      </a:r>
                    </a:p>
                    <a:p>
                      <a:r>
                        <a:rPr lang="en-US" altLang="zh-CN" sz="1400" b="0" kern="1200" dirty="0" smtClean="0">
                          <a:solidFill>
                            <a:schemeClr val="tx1"/>
                          </a:solidFill>
                          <a:latin typeface="Consolas" panose="020B0609020204030204" pitchFamily="49" charset="0"/>
                          <a:ea typeface="+mn-ea"/>
                          <a:cs typeface="+mn-cs"/>
                        </a:rPr>
                        <a:t>|   7 |        NESTED LOOPS                 |                    |     1 |   565 |     2   (0)</a:t>
                      </a:r>
                    </a:p>
                    <a:p>
                      <a:r>
                        <a:rPr lang="en-US" altLang="zh-CN" sz="1400" b="0" kern="1200" dirty="0" smtClean="0">
                          <a:solidFill>
                            <a:schemeClr val="tx1"/>
                          </a:solidFill>
                          <a:latin typeface="Consolas" panose="020B0609020204030204" pitchFamily="49" charset="0"/>
                          <a:ea typeface="+mn-ea"/>
                          <a:cs typeface="+mn-cs"/>
                        </a:rPr>
                        <a:t>|   8 |         NESTED LOOPS                |                    |     1 |   346 |     2   (0)</a:t>
                      </a:r>
                    </a:p>
                    <a:p>
                      <a:r>
                        <a:rPr lang="en-US" altLang="zh-CN" sz="1400" b="0" kern="1200" dirty="0" smtClean="0">
                          <a:solidFill>
                            <a:schemeClr val="tx1"/>
                          </a:solidFill>
                          <a:latin typeface="Consolas" panose="020B0609020204030204" pitchFamily="49" charset="0"/>
                          <a:ea typeface="+mn-ea"/>
                          <a:cs typeface="+mn-cs"/>
                        </a:rPr>
                        <a:t>|*  9 |          TABLE ACCESS STORAGE FULL  | PS_BP_XLBP_TAO1    |     1 |    93 |     2   (0)</a:t>
                      </a:r>
                    </a:p>
                    <a:p>
                      <a:r>
                        <a:rPr lang="en-US" altLang="zh-CN" sz="1400" b="0" kern="1200" dirty="0" smtClean="0">
                          <a:solidFill>
                            <a:schemeClr val="tx1"/>
                          </a:solidFill>
                          <a:latin typeface="Consolas" panose="020B0609020204030204" pitchFamily="49" charset="0"/>
                          <a:ea typeface="+mn-ea"/>
                          <a:cs typeface="+mn-cs"/>
                        </a:rPr>
                        <a:t>|* 10 |          TABLE ACCESS BY INDEX ROWID| PS_BP_ACT_TAO11    |     1 |   253 |     0   (0)</a:t>
                      </a:r>
                    </a:p>
                    <a:p>
                      <a:r>
                        <a:rPr lang="en-US" altLang="zh-CN" sz="1400" b="0" kern="1200" dirty="0" smtClean="0">
                          <a:solidFill>
                            <a:schemeClr val="tx1"/>
                          </a:solidFill>
                          <a:latin typeface="Consolas" panose="020B0609020204030204" pitchFamily="49" charset="0"/>
                          <a:ea typeface="+mn-ea"/>
                          <a:cs typeface="+mn-cs"/>
                        </a:rPr>
                        <a:t>|* 11 |           INDEX RANGE SCAN          | PSABP_ACT_TAO11    |     1 |       |     0   (0)</a:t>
                      </a:r>
                    </a:p>
                    <a:p>
                      <a:r>
                        <a:rPr lang="en-US" altLang="zh-CN" sz="1400" b="0" kern="1200" dirty="0" smtClean="0">
                          <a:solidFill>
                            <a:schemeClr val="tx1"/>
                          </a:solidFill>
                          <a:latin typeface="Consolas" panose="020B0609020204030204" pitchFamily="49" charset="0"/>
                          <a:ea typeface="+mn-ea"/>
                          <a:cs typeface="+mn-cs"/>
                        </a:rPr>
                        <a:t>|* 12 |         TABLE ACCESS BY INDEX ROWID | PS_BP_XCF_TAO1     |     1 |   219 |     0   (0)</a:t>
                      </a:r>
                    </a:p>
                    <a:p>
                      <a:r>
                        <a:rPr lang="en-US" altLang="zh-CN" sz="1400" b="0" kern="1200" dirty="0" smtClean="0">
                          <a:solidFill>
                            <a:schemeClr val="tx1"/>
                          </a:solidFill>
                          <a:latin typeface="Consolas" panose="020B0609020204030204" pitchFamily="49" charset="0"/>
                          <a:ea typeface="+mn-ea"/>
                          <a:cs typeface="+mn-cs"/>
                        </a:rPr>
                        <a:t>|* 13 |          INDEX RANGE SCAN           | PSABP_XCF_TAO1     |     1 |       |     0   (0)</a:t>
                      </a:r>
                    </a:p>
                    <a:p>
                      <a:r>
                        <a:rPr lang="en-US" altLang="zh-CN" sz="1400" b="0" kern="1200" dirty="0" smtClean="0">
                          <a:solidFill>
                            <a:schemeClr val="tx1"/>
                          </a:solidFill>
                          <a:latin typeface="Consolas" panose="020B0609020204030204" pitchFamily="49" charset="0"/>
                          <a:ea typeface="+mn-ea"/>
                          <a:cs typeface="+mn-cs"/>
                        </a:rPr>
                        <a:t>|* 14 |        TABLE ACCESS BY INDEX ROWID  | PS_BP_XCF_TAO1     |     1 |   219 |     0   (0)</a:t>
                      </a:r>
                    </a:p>
                    <a:p>
                      <a:r>
                        <a:rPr lang="en-US" altLang="zh-CN" sz="1400" b="0" kern="1200" dirty="0" smtClean="0">
                          <a:solidFill>
                            <a:schemeClr val="tx1"/>
                          </a:solidFill>
                          <a:latin typeface="Consolas" panose="020B0609020204030204" pitchFamily="49" charset="0"/>
                          <a:ea typeface="+mn-ea"/>
                          <a:cs typeface="+mn-cs"/>
                        </a:rPr>
                        <a:t>|* 15 |         INDEX RANGE SCAN            | PSABP_XCF_TAO1     |     1 |       |     0   (0)</a:t>
                      </a:r>
                    </a:p>
                    <a:p>
                      <a:r>
                        <a:rPr lang="en-US" altLang="zh-CN" sz="1400" b="0" kern="1200" dirty="0" smtClean="0">
                          <a:solidFill>
                            <a:schemeClr val="tx1"/>
                          </a:solidFill>
                          <a:latin typeface="Consolas" panose="020B0609020204030204" pitchFamily="49" charset="0"/>
                          <a:ea typeface="+mn-ea"/>
                          <a:cs typeface="+mn-cs"/>
                        </a:rPr>
                        <a:t>|* 16 |       TABLE ACCESS BY INDEX ROWID   | PS_BP_XCF_TAO1     |     1 |   219 |     0   (0)</a:t>
                      </a:r>
                    </a:p>
                    <a:p>
                      <a:r>
                        <a:rPr lang="en-US" altLang="zh-CN" sz="1400" b="0" kern="1200" dirty="0" smtClean="0">
                          <a:solidFill>
                            <a:schemeClr val="tx1"/>
                          </a:solidFill>
                          <a:latin typeface="Consolas" panose="020B0609020204030204" pitchFamily="49" charset="0"/>
                          <a:ea typeface="+mn-ea"/>
                          <a:cs typeface="+mn-cs"/>
                        </a:rPr>
                        <a:t>|* 17 |        INDEX RANGE SCAN             | PSABP_XCF_TAO1     |     1 |       |     0   (0)</a:t>
                      </a:r>
                    </a:p>
                    <a:p>
                      <a:r>
                        <a:rPr lang="en-US" altLang="zh-CN" sz="1400" b="0" kern="1200" dirty="0" smtClean="0">
                          <a:solidFill>
                            <a:schemeClr val="tx1"/>
                          </a:solidFill>
                          <a:latin typeface="Consolas" panose="020B0609020204030204" pitchFamily="49" charset="0"/>
                          <a:ea typeface="+mn-ea"/>
                          <a:cs typeface="+mn-cs"/>
                        </a:rPr>
                        <a:t>|* 18 |      INDEX RANGE SCAN               | PSABP_XCF_TAO1     |     1 |       |     0   (0)</a:t>
                      </a:r>
                    </a:p>
                    <a:p>
                      <a:r>
                        <a:rPr lang="en-US" altLang="zh-CN" sz="1400" b="0" kern="1200" dirty="0" smtClean="0">
                          <a:solidFill>
                            <a:schemeClr val="tx1"/>
                          </a:solidFill>
                          <a:latin typeface="Consolas" panose="020B0609020204030204" pitchFamily="49" charset="0"/>
                          <a:ea typeface="+mn-ea"/>
                          <a:cs typeface="+mn-cs"/>
                        </a:rPr>
                        <a:t>|* 19 |     TABLE ACCESS BY INDEX ROWID     | PS_BP_XCF_TAO1     |     1 |   219 |     0   (0)</a:t>
                      </a:r>
                    </a:p>
                  </a:txBody>
                  <a:tcPr/>
                </a:tc>
              </a:tr>
            </a:tbl>
          </a:graphicData>
        </a:graphic>
      </p:graphicFrame>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46</a:t>
            </a:fld>
            <a:endParaRPr lang="zh-CN" altLang="en-US" sz="1200" dirty="0"/>
          </a:p>
        </p:txBody>
      </p:sp>
    </p:spTree>
    <p:extLst>
      <p:ext uri="{BB962C8B-B14F-4D97-AF65-F5344CB8AC3E}">
        <p14:creationId xmlns:p14="http://schemas.microsoft.com/office/powerpoint/2010/main" val="240132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 Accurate Statistics, better execution plan</a:t>
            </a:r>
            <a:endParaRPr lang="zh-CN" altLang="en-US" dirty="0"/>
          </a:p>
        </p:txBody>
      </p:sp>
      <p:sp>
        <p:nvSpPr>
          <p:cNvPr id="3" name="Content Placeholder 2"/>
          <p:cNvSpPr>
            <a:spLocks noGrp="1"/>
          </p:cNvSpPr>
          <p:nvPr>
            <p:ph idx="1"/>
          </p:nvPr>
        </p:nvSpPr>
        <p:spPr/>
        <p:txBody>
          <a:bodyPr/>
          <a:lstStyle/>
          <a:p>
            <a:r>
              <a:rPr lang="en-US" altLang="zh-CN" dirty="0" smtClean="0"/>
              <a:t>In most of cases, the optimizer can find the right execution plan if we let it have the right cardinality.</a:t>
            </a:r>
          </a:p>
          <a:p>
            <a:r>
              <a:rPr lang="en-US" altLang="zh-CN" dirty="0" smtClean="0"/>
              <a:t>OPT_ESTIMATE can be helpful when analyzing execution plan issue.</a:t>
            </a:r>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47</a:t>
            </a:fld>
            <a:endParaRPr lang="zh-CN" altLang="en-US" sz="1200" dirty="0"/>
          </a:p>
        </p:txBody>
      </p:sp>
    </p:spTree>
    <p:extLst>
      <p:ext uri="{BB962C8B-B14F-4D97-AF65-F5344CB8AC3E}">
        <p14:creationId xmlns:p14="http://schemas.microsoft.com/office/powerpoint/2010/main" val="328121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Optimizer Statistics</a:t>
            </a:r>
            <a:endParaRPr lang="zh-CN" altLang="en-US" dirty="0"/>
          </a:p>
        </p:txBody>
      </p:sp>
      <p:sp>
        <p:nvSpPr>
          <p:cNvPr id="3" name="Content Placeholder 2"/>
          <p:cNvSpPr>
            <a:spLocks noGrp="1"/>
          </p:cNvSpPr>
          <p:nvPr>
            <p:ph idx="1"/>
          </p:nvPr>
        </p:nvSpPr>
        <p:spPr>
          <a:xfrm>
            <a:off x="531151" y="1524000"/>
            <a:ext cx="7017513" cy="4582159"/>
          </a:xfrm>
        </p:spPr>
        <p:txBody>
          <a:bodyPr/>
          <a:lstStyle/>
          <a:p>
            <a:r>
              <a:rPr lang="en-US" altLang="zh-CN" sz="2400" dirty="0"/>
              <a:t>Statistics are critical to the optimizer's ability to pick the best </a:t>
            </a:r>
            <a:r>
              <a:rPr lang="en-US" altLang="zh-CN" sz="2400" dirty="0">
                <a:hlinkClick r:id="rId3"/>
              </a:rPr>
              <a:t>execution plan</a:t>
            </a:r>
            <a:r>
              <a:rPr lang="en-US" altLang="zh-CN" sz="2400" dirty="0"/>
              <a:t> for a SQL statement. </a:t>
            </a:r>
            <a:endParaRPr lang="en-US" altLang="zh-CN" sz="2400" dirty="0" smtClean="0"/>
          </a:p>
          <a:p>
            <a:pPr lvl="1"/>
            <a:r>
              <a:rPr lang="en-US" altLang="zh-CN" sz="2000" dirty="0"/>
              <a:t>Selectivity / Cardinality / Cost</a:t>
            </a:r>
          </a:p>
          <a:p>
            <a:r>
              <a:rPr lang="en-US" altLang="zh-CN" sz="2400" dirty="0"/>
              <a:t>Optimizer statistics include the following:</a:t>
            </a:r>
          </a:p>
          <a:p>
            <a:pPr lvl="1"/>
            <a:r>
              <a:rPr lang="en-US" altLang="zh-CN" sz="2000" dirty="0"/>
              <a:t>Table </a:t>
            </a:r>
            <a:r>
              <a:rPr lang="en-US" altLang="zh-CN" sz="2000" dirty="0" smtClean="0"/>
              <a:t>statistics: </a:t>
            </a:r>
          </a:p>
          <a:p>
            <a:pPr lvl="2"/>
            <a:r>
              <a:rPr lang="en-US" altLang="zh-CN" b="1" dirty="0" smtClean="0">
                <a:solidFill>
                  <a:srgbClr val="FF0000"/>
                </a:solidFill>
              </a:rPr>
              <a:t>Number </a:t>
            </a:r>
            <a:r>
              <a:rPr lang="en-US" altLang="zh-CN" b="1" dirty="0">
                <a:solidFill>
                  <a:srgbClr val="FF0000"/>
                </a:solidFill>
              </a:rPr>
              <a:t>of </a:t>
            </a:r>
            <a:r>
              <a:rPr lang="en-US" altLang="zh-CN" b="1" dirty="0" smtClean="0">
                <a:solidFill>
                  <a:srgbClr val="FF0000"/>
                </a:solidFill>
              </a:rPr>
              <a:t>rows </a:t>
            </a:r>
            <a:r>
              <a:rPr lang="en-US" altLang="zh-CN" sz="1400" dirty="0" smtClean="0"/>
              <a:t>/ Number of blocks / Average </a:t>
            </a:r>
            <a:r>
              <a:rPr lang="en-US" altLang="zh-CN" sz="1400" dirty="0"/>
              <a:t>row length</a:t>
            </a:r>
          </a:p>
          <a:p>
            <a:pPr lvl="1"/>
            <a:r>
              <a:rPr lang="en-US" altLang="zh-CN" sz="2000" dirty="0"/>
              <a:t>Column </a:t>
            </a:r>
            <a:r>
              <a:rPr lang="en-US" altLang="zh-CN" sz="2000" dirty="0" smtClean="0"/>
              <a:t>statistics : </a:t>
            </a:r>
          </a:p>
          <a:p>
            <a:pPr lvl="2"/>
            <a:r>
              <a:rPr lang="en-US" altLang="zh-CN" sz="1400" dirty="0" smtClean="0"/>
              <a:t>Number </a:t>
            </a:r>
            <a:r>
              <a:rPr lang="en-US" altLang="zh-CN" sz="1400" dirty="0"/>
              <a:t>of distinct values (NDV) in a </a:t>
            </a:r>
            <a:r>
              <a:rPr lang="en-US" altLang="zh-CN" sz="1400" dirty="0" smtClean="0"/>
              <a:t>column / Number </a:t>
            </a:r>
            <a:r>
              <a:rPr lang="en-US" altLang="zh-CN" sz="1400" dirty="0"/>
              <a:t>of nulls in a </a:t>
            </a:r>
            <a:r>
              <a:rPr lang="en-US" altLang="zh-CN" sz="1400" dirty="0" smtClean="0"/>
              <a:t>column / Data </a:t>
            </a:r>
            <a:r>
              <a:rPr lang="en-US" altLang="zh-CN" sz="1400" dirty="0"/>
              <a:t>distribution (histogram</a:t>
            </a:r>
            <a:r>
              <a:rPr lang="en-US" altLang="zh-CN" sz="1400" dirty="0" smtClean="0"/>
              <a:t>) / Extended </a:t>
            </a:r>
            <a:r>
              <a:rPr lang="en-US" altLang="zh-CN" sz="1400" dirty="0"/>
              <a:t>statistics</a:t>
            </a:r>
          </a:p>
          <a:p>
            <a:pPr lvl="1"/>
            <a:r>
              <a:rPr lang="en-US" altLang="zh-CN" sz="2000" dirty="0"/>
              <a:t>Index </a:t>
            </a:r>
            <a:r>
              <a:rPr lang="en-US" altLang="zh-CN" sz="2000" dirty="0" smtClean="0"/>
              <a:t>statistics : </a:t>
            </a:r>
          </a:p>
          <a:p>
            <a:pPr lvl="2"/>
            <a:r>
              <a:rPr lang="en-US" altLang="zh-CN" sz="1400" dirty="0" smtClean="0"/>
              <a:t>Number </a:t>
            </a:r>
            <a:r>
              <a:rPr lang="en-US" altLang="zh-CN" sz="1400" dirty="0"/>
              <a:t>of leaf </a:t>
            </a:r>
            <a:r>
              <a:rPr lang="en-US" altLang="zh-CN" sz="1400" dirty="0" smtClean="0"/>
              <a:t>blocks / Number </a:t>
            </a:r>
            <a:r>
              <a:rPr lang="en-US" altLang="zh-CN" sz="1400" dirty="0"/>
              <a:t>of </a:t>
            </a:r>
            <a:r>
              <a:rPr lang="en-US" altLang="zh-CN" sz="1400" dirty="0" smtClean="0"/>
              <a:t>levels / Index </a:t>
            </a:r>
            <a:r>
              <a:rPr lang="en-US" altLang="zh-CN" sz="1400" dirty="0"/>
              <a:t>clustering factor</a:t>
            </a:r>
          </a:p>
          <a:p>
            <a:pPr lvl="1"/>
            <a:r>
              <a:rPr lang="en-US" altLang="zh-CN" sz="2000" dirty="0"/>
              <a:t>System </a:t>
            </a:r>
            <a:r>
              <a:rPr lang="en-US" altLang="zh-CN" sz="2000" dirty="0" smtClean="0"/>
              <a:t>statistics : </a:t>
            </a:r>
          </a:p>
          <a:p>
            <a:pPr lvl="2"/>
            <a:r>
              <a:rPr lang="en-US" altLang="zh-CN" sz="1400" dirty="0" smtClean="0"/>
              <a:t>I/O </a:t>
            </a:r>
            <a:r>
              <a:rPr lang="en-US" altLang="zh-CN" sz="1400" dirty="0"/>
              <a:t>performance and </a:t>
            </a:r>
            <a:r>
              <a:rPr lang="en-US" altLang="zh-CN" sz="1400" dirty="0" smtClean="0"/>
              <a:t>utilization / CPU </a:t>
            </a:r>
            <a:r>
              <a:rPr lang="en-US" altLang="zh-CN" sz="1400" dirty="0"/>
              <a:t>performance and </a:t>
            </a:r>
            <a:r>
              <a:rPr lang="en-US" altLang="zh-CN" sz="1400" dirty="0" smtClean="0"/>
              <a:t>utilization</a:t>
            </a:r>
            <a:endParaRPr lang="en-US" altLang="zh-CN" sz="1400"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48</a:t>
            </a:fld>
            <a:endParaRPr lang="zh-CN" altLang="en-US" sz="1200" dirty="0"/>
          </a:p>
        </p:txBody>
      </p:sp>
      <p:pic>
        <p:nvPicPr>
          <p:cNvPr id="6" name="Picture 3" descr="Description of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7391" y="3132306"/>
            <a:ext cx="3569254" cy="182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00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dirty="0"/>
              <a:t>Optimizer </a:t>
            </a:r>
            <a:r>
              <a:rPr lang="en-US" altLang="zh-CN" dirty="0" smtClean="0"/>
              <a:t>Statistics – Check and Gather Table Statistics</a:t>
            </a:r>
            <a:endParaRPr lang="zh-CN" altLang="en-US" dirty="0"/>
          </a:p>
        </p:txBody>
      </p:sp>
      <p:sp>
        <p:nvSpPr>
          <p:cNvPr id="3" name="Content Placeholder 2"/>
          <p:cNvSpPr>
            <a:spLocks noGrp="1"/>
          </p:cNvSpPr>
          <p:nvPr>
            <p:ph idx="1"/>
          </p:nvPr>
        </p:nvSpPr>
        <p:spPr/>
        <p:txBody>
          <a:bodyPr/>
          <a:lstStyle/>
          <a:p>
            <a:r>
              <a:rPr lang="en-US" altLang="zh-CN" dirty="0" smtClean="0"/>
              <a:t>The quick and intuitive indicator to show if the statistics stale</a:t>
            </a:r>
          </a:p>
          <a:p>
            <a:pPr lvl="1"/>
            <a:r>
              <a:rPr lang="en-US" altLang="zh-CN" dirty="0" smtClean="0"/>
              <a:t>select </a:t>
            </a:r>
            <a:r>
              <a:rPr lang="en-US" altLang="zh-CN" dirty="0" err="1"/>
              <a:t>table_name,last_analyzed,num_rows</a:t>
            </a:r>
            <a:r>
              <a:rPr lang="en-US" altLang="zh-CN" dirty="0"/>
              <a:t> </a:t>
            </a:r>
            <a:r>
              <a:rPr lang="en-US" altLang="zh-CN" dirty="0" smtClean="0"/>
              <a:t>from </a:t>
            </a:r>
            <a:r>
              <a:rPr lang="en-US" altLang="zh-CN" dirty="0" err="1" smtClean="0"/>
              <a:t>user_tables</a:t>
            </a:r>
            <a:r>
              <a:rPr lang="en-US" altLang="zh-CN" dirty="0" smtClean="0"/>
              <a:t>;</a:t>
            </a:r>
          </a:p>
          <a:p>
            <a:r>
              <a:rPr lang="en-US" altLang="zh-CN" dirty="0" smtClean="0"/>
              <a:t>Gather Table Statistics:</a:t>
            </a:r>
          </a:p>
          <a:p>
            <a:pPr lvl="1"/>
            <a:r>
              <a:rPr lang="en-US" altLang="zh-CN" sz="1800" dirty="0" smtClean="0"/>
              <a:t>Exec </a:t>
            </a:r>
            <a:r>
              <a:rPr lang="en-US" altLang="zh-CN" sz="1800" dirty="0" err="1" smtClean="0"/>
              <a:t>dbms_stats.gather_table_stats</a:t>
            </a:r>
            <a:r>
              <a:rPr lang="en-US" altLang="zh-CN" sz="1800" dirty="0" smtClean="0"/>
              <a:t>(‘EMDBO’,’PS_JRNL_LN’, </a:t>
            </a:r>
            <a:r>
              <a:rPr lang="en-US" altLang="zh-CN" sz="1800" dirty="0" err="1" smtClean="0"/>
              <a:t>method_opt</a:t>
            </a:r>
            <a:r>
              <a:rPr lang="en-US" altLang="zh-CN" sz="1800" dirty="0" smtClean="0"/>
              <a:t>=&gt;’for all columns size 254’, degree=&gt;8, </a:t>
            </a:r>
            <a:r>
              <a:rPr lang="en-US" altLang="zh-CN" sz="1800" dirty="0" err="1" smtClean="0"/>
              <a:t>no_invalidate</a:t>
            </a:r>
            <a:r>
              <a:rPr lang="en-US" altLang="zh-CN" sz="1800" dirty="0" smtClean="0"/>
              <a:t> =&gt; false);</a:t>
            </a:r>
            <a:endParaRPr lang="en-US" altLang="zh-CN" sz="1800" dirty="0"/>
          </a:p>
          <a:p>
            <a:pPr lvl="1"/>
            <a:r>
              <a:rPr lang="en-US" altLang="zh-CN" dirty="0" smtClean="0"/>
              <a:t>Dynamic Sampling</a:t>
            </a:r>
          </a:p>
          <a:p>
            <a:pPr lvl="2"/>
            <a:r>
              <a:rPr lang="en-US" altLang="zh-CN" dirty="0" smtClean="0"/>
              <a:t>Default level = 2</a:t>
            </a:r>
          </a:p>
          <a:p>
            <a:pPr lvl="3"/>
            <a:r>
              <a:rPr lang="en-US" altLang="zh-CN" dirty="0" smtClean="0"/>
              <a:t>If </a:t>
            </a:r>
            <a:r>
              <a:rPr lang="en-US" altLang="zh-CN" dirty="0"/>
              <a:t>at least one table in the statement has no statistics, dynamic statistics automatically run recursive SQL during parsing to scan a small random sample of table blocks.</a:t>
            </a:r>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49</a:t>
            </a:fld>
            <a:endParaRPr lang="zh-CN" altLang="en-US" sz="1200" dirty="0"/>
          </a:p>
        </p:txBody>
      </p:sp>
    </p:spTree>
    <p:extLst>
      <p:ext uri="{BB962C8B-B14F-4D97-AF65-F5344CB8AC3E}">
        <p14:creationId xmlns:p14="http://schemas.microsoft.com/office/powerpoint/2010/main" val="82595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 </a:t>
            </a:r>
            <a:r>
              <a:rPr lang="en-US" altLang="zh-CN" dirty="0"/>
              <a:t>Use bind variable </a:t>
            </a:r>
            <a:r>
              <a:rPr lang="en-US" altLang="zh-CN" dirty="0" smtClean="0"/>
              <a:t> to avoid </a:t>
            </a:r>
            <a:r>
              <a:rPr lang="en-US" altLang="zh-CN" dirty="0"/>
              <a:t>h</a:t>
            </a:r>
            <a:r>
              <a:rPr lang="en-US" altLang="zh-CN" dirty="0" smtClean="0"/>
              <a:t>ard parse</a:t>
            </a:r>
            <a:endParaRPr lang="zh-CN" altLang="en-US" dirty="0"/>
          </a:p>
        </p:txBody>
      </p:sp>
      <p:sp>
        <p:nvSpPr>
          <p:cNvPr id="3" name="Content Placeholder 2"/>
          <p:cNvSpPr>
            <a:spLocks noGrp="1"/>
          </p:cNvSpPr>
          <p:nvPr>
            <p:ph idx="1"/>
          </p:nvPr>
        </p:nvSpPr>
        <p:spPr/>
        <p:txBody>
          <a:bodyPr/>
          <a:lstStyle/>
          <a:p>
            <a:r>
              <a:rPr lang="en-US" altLang="zh-CN" sz="2000" dirty="0" smtClean="0"/>
              <a:t>OLTP: </a:t>
            </a:r>
          </a:p>
          <a:p>
            <a:pPr lvl="1"/>
            <a:r>
              <a:rPr lang="en-US" altLang="zh-CN" sz="1800" dirty="0"/>
              <a:t>U</a:t>
            </a:r>
            <a:r>
              <a:rPr lang="en-US" altLang="zh-CN" sz="1800" dirty="0" smtClean="0"/>
              <a:t>se bind variables, avoid literal SQL, avoid hard parse.</a:t>
            </a:r>
          </a:p>
          <a:p>
            <a:pPr lvl="1"/>
            <a:r>
              <a:rPr lang="en-US" altLang="zh-CN" sz="1800" dirty="0" smtClean="0"/>
              <a:t>Test Case:</a:t>
            </a:r>
          </a:p>
          <a:p>
            <a:pPr lvl="1"/>
            <a:endParaRPr lang="en-US" altLang="zh-CN" sz="1800" dirty="0" smtClean="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smtClean="0"/>
          </a:p>
          <a:p>
            <a:r>
              <a:rPr lang="en-US" altLang="zh-CN" sz="2000" dirty="0" smtClean="0"/>
              <a:t>OLAP: </a:t>
            </a:r>
            <a:r>
              <a:rPr lang="en-US" altLang="zh-CN" sz="1800" dirty="0" smtClean="0"/>
              <a:t>It depends: Sometimes, Literal SQL is a better choice.</a:t>
            </a:r>
            <a:endParaRPr lang="zh-CN" altLang="en-US" sz="1800" dirty="0"/>
          </a:p>
        </p:txBody>
      </p:sp>
      <p:sp>
        <p:nvSpPr>
          <p:cNvPr id="4" name="Footer Placeholder 3"/>
          <p:cNvSpPr>
            <a:spLocks noGrp="1"/>
          </p:cNvSpPr>
          <p:nvPr>
            <p:ph type="ftr" sz="quarter" idx="4294967295"/>
          </p:nvPr>
        </p:nvSpPr>
        <p:spPr>
          <a:xfrm>
            <a:off x="8777288" y="6556375"/>
            <a:ext cx="2498725" cy="182563"/>
          </a:xfrm>
          <a:prstGeom prst="rect">
            <a:avLst/>
          </a:prstGeom>
        </p:spPr>
        <p:txBody>
          <a:bodyPr/>
          <a:lstStyle/>
          <a:p>
            <a:pPr>
              <a:defRPr/>
            </a:pPr>
            <a:r>
              <a:rPr lang="en-US" dirty="0" smtClean="0"/>
              <a:t>'</a:t>
            </a:r>
            <a:endParaRPr 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mtClean="0"/>
              <a:pPr>
                <a:defRPr/>
              </a:pPr>
              <a:t>5</a:t>
            </a:fld>
            <a:endParaRPr lang="zh-CN" altLang="en-US" dirty="0"/>
          </a:p>
        </p:txBody>
      </p:sp>
      <p:graphicFrame>
        <p:nvGraphicFramePr>
          <p:cNvPr id="20" name="Table 19"/>
          <p:cNvGraphicFramePr>
            <a:graphicFrameLocks noGrp="1"/>
          </p:cNvGraphicFramePr>
          <p:nvPr>
            <p:extLst>
              <p:ext uri="{D42A27DB-BD31-4B8C-83A1-F6EECF244321}">
                <p14:modId xmlns:p14="http://schemas.microsoft.com/office/powerpoint/2010/main" val="3857239634"/>
              </p:ext>
            </p:extLst>
          </p:nvPr>
        </p:nvGraphicFramePr>
        <p:xfrm>
          <a:off x="1072448" y="2576945"/>
          <a:ext cx="10497118" cy="3108960"/>
        </p:xfrm>
        <a:graphic>
          <a:graphicData uri="http://schemas.openxmlformats.org/drawingml/2006/table">
            <a:tbl>
              <a:tblPr firstRow="1" bandRow="1">
                <a:tableStyleId>{5FD0F851-EC5A-4D38-B0AD-8093EC10F338}</a:tableStyleId>
              </a:tblPr>
              <a:tblGrid>
                <a:gridCol w="5042820"/>
                <a:gridCol w="5454298"/>
              </a:tblGrid>
              <a:tr h="2529037">
                <a:tc>
                  <a:txBody>
                    <a:bodyPr/>
                    <a:lstStyle/>
                    <a:p>
                      <a:r>
                        <a:rPr lang="en-US" altLang="zh-CN" sz="1800" b="1" dirty="0" smtClean="0">
                          <a:ln>
                            <a:noFill/>
                          </a:ln>
                        </a:rPr>
                        <a:t>--Hard Parse:</a:t>
                      </a:r>
                    </a:p>
                    <a:p>
                      <a:r>
                        <a:rPr lang="en-US" altLang="zh-CN" sz="1800" b="0" dirty="0" smtClean="0">
                          <a:ln>
                            <a:noFill/>
                          </a:ln>
                        </a:rPr>
                        <a:t>Declare</a:t>
                      </a:r>
                    </a:p>
                    <a:p>
                      <a:r>
                        <a:rPr lang="en-US" altLang="zh-CN" sz="1800" b="0" dirty="0" smtClean="0">
                          <a:ln>
                            <a:noFill/>
                          </a:ln>
                        </a:rPr>
                        <a:t>ret number;</a:t>
                      </a:r>
                    </a:p>
                    <a:p>
                      <a:r>
                        <a:rPr lang="en-US" altLang="zh-CN" sz="1800" b="0" dirty="0" smtClean="0">
                          <a:ln>
                            <a:noFill/>
                          </a:ln>
                        </a:rPr>
                        <a:t>Begin</a:t>
                      </a:r>
                    </a:p>
                    <a:p>
                      <a:r>
                        <a:rPr lang="en-US" altLang="zh-CN" sz="1800" b="0" dirty="0" smtClean="0">
                          <a:ln>
                            <a:noFill/>
                          </a:ln>
                        </a:rPr>
                        <a:t>for </a:t>
                      </a:r>
                      <a:r>
                        <a:rPr lang="en-US" altLang="zh-CN" sz="1800" b="0" dirty="0" err="1" smtClean="0">
                          <a:ln>
                            <a:noFill/>
                          </a:ln>
                        </a:rPr>
                        <a:t>i</a:t>
                      </a:r>
                      <a:r>
                        <a:rPr lang="en-US" altLang="zh-CN" sz="1800" b="0" dirty="0" smtClean="0">
                          <a:ln>
                            <a:noFill/>
                          </a:ln>
                        </a:rPr>
                        <a:t> in 1 .. 100000</a:t>
                      </a:r>
                    </a:p>
                    <a:p>
                      <a:r>
                        <a:rPr lang="en-US" altLang="zh-CN" sz="1800" b="0" dirty="0" smtClean="0">
                          <a:ln>
                            <a:noFill/>
                          </a:ln>
                        </a:rPr>
                        <a:t>loop</a:t>
                      </a:r>
                    </a:p>
                    <a:p>
                      <a:r>
                        <a:rPr lang="en-US" altLang="zh-CN" sz="1800" b="1" dirty="0" smtClean="0">
                          <a:ln>
                            <a:noFill/>
                          </a:ln>
                        </a:rPr>
                        <a:t>execute immediate </a:t>
                      </a:r>
                    </a:p>
                    <a:p>
                      <a:r>
                        <a:rPr lang="en-US" altLang="zh-CN" sz="1800" b="1" dirty="0" smtClean="0">
                          <a:ln>
                            <a:noFill/>
                          </a:ln>
                          <a:solidFill>
                            <a:srgbClr val="FF0000"/>
                          </a:solidFill>
                        </a:rPr>
                        <a:t>'select 1 from dual where </a:t>
                      </a:r>
                      <a:r>
                        <a:rPr lang="en-US" altLang="zh-CN" sz="1800" b="1" dirty="0" err="1" smtClean="0">
                          <a:ln>
                            <a:noFill/>
                          </a:ln>
                          <a:solidFill>
                            <a:srgbClr val="FF0000"/>
                          </a:solidFill>
                        </a:rPr>
                        <a:t>rownum</a:t>
                      </a:r>
                      <a:r>
                        <a:rPr lang="en-US" altLang="zh-CN" sz="1800" b="1" dirty="0" smtClean="0">
                          <a:ln>
                            <a:noFill/>
                          </a:ln>
                          <a:solidFill>
                            <a:srgbClr val="FF0000"/>
                          </a:solidFill>
                        </a:rPr>
                        <a:t>&lt;='|| </a:t>
                      </a:r>
                      <a:r>
                        <a:rPr lang="en-US" altLang="zh-CN" sz="1800" b="1" dirty="0" err="1" smtClean="0">
                          <a:ln>
                            <a:noFill/>
                          </a:ln>
                          <a:solidFill>
                            <a:srgbClr val="FF0000"/>
                          </a:solidFill>
                        </a:rPr>
                        <a:t>i</a:t>
                      </a:r>
                      <a:r>
                        <a:rPr lang="en-US" altLang="zh-CN" sz="1800" b="1" dirty="0" smtClean="0">
                          <a:ln>
                            <a:noFill/>
                          </a:ln>
                          <a:solidFill>
                            <a:srgbClr val="FF0000"/>
                          </a:solidFill>
                        </a:rPr>
                        <a:t> </a:t>
                      </a:r>
                      <a:r>
                        <a:rPr lang="en-US" altLang="zh-CN" sz="1800" b="1" dirty="0" smtClean="0">
                          <a:ln>
                            <a:noFill/>
                          </a:ln>
                        </a:rPr>
                        <a:t>into ret;</a:t>
                      </a:r>
                    </a:p>
                    <a:p>
                      <a:r>
                        <a:rPr lang="en-US" altLang="zh-CN" sz="1800" b="0" dirty="0" smtClean="0">
                          <a:ln>
                            <a:noFill/>
                          </a:ln>
                        </a:rPr>
                        <a:t>end loop;</a:t>
                      </a:r>
                    </a:p>
                    <a:p>
                      <a:r>
                        <a:rPr lang="en-US" altLang="zh-CN" sz="1800" b="0" dirty="0" smtClean="0">
                          <a:ln>
                            <a:noFill/>
                          </a:ln>
                        </a:rPr>
                        <a:t>End;</a:t>
                      </a:r>
                    </a:p>
                    <a:p>
                      <a:r>
                        <a:rPr lang="en-US" altLang="zh-CN" sz="1800" b="0" dirty="0" smtClean="0">
                          <a:ln>
                            <a:noFill/>
                          </a:ln>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1" dirty="0" smtClean="0">
                          <a:ln>
                            <a:noFill/>
                          </a:ln>
                        </a:rPr>
                        <a:t>--Soft Parse</a:t>
                      </a:r>
                      <a:r>
                        <a:rPr lang="en-US" altLang="zh-CN" sz="1800" b="1" baseline="0" dirty="0" smtClean="0">
                          <a:ln>
                            <a:noFill/>
                          </a:ln>
                        </a:rPr>
                        <a:t>:</a:t>
                      </a:r>
                    </a:p>
                    <a:p>
                      <a:r>
                        <a:rPr lang="en-US" altLang="zh-CN" sz="1800" b="0" baseline="0" dirty="0" smtClean="0">
                          <a:ln>
                            <a:noFill/>
                          </a:ln>
                        </a:rPr>
                        <a:t>Declare</a:t>
                      </a:r>
                    </a:p>
                    <a:p>
                      <a:r>
                        <a:rPr lang="en-US" altLang="zh-CN" sz="1800" b="0" baseline="0" dirty="0" smtClean="0">
                          <a:ln>
                            <a:noFill/>
                          </a:ln>
                        </a:rPr>
                        <a:t>ret number;</a:t>
                      </a:r>
                    </a:p>
                    <a:p>
                      <a:r>
                        <a:rPr lang="en-US" altLang="zh-CN" sz="1800" b="0" baseline="0" dirty="0" smtClean="0">
                          <a:ln>
                            <a:noFill/>
                          </a:ln>
                        </a:rPr>
                        <a:t>Begin</a:t>
                      </a:r>
                    </a:p>
                    <a:p>
                      <a:r>
                        <a:rPr lang="en-US" altLang="zh-CN" sz="1800" b="0" baseline="0" dirty="0" smtClean="0">
                          <a:ln>
                            <a:noFill/>
                          </a:ln>
                        </a:rPr>
                        <a:t>for </a:t>
                      </a:r>
                      <a:r>
                        <a:rPr lang="en-US" altLang="zh-CN" sz="1800" b="0" baseline="0" dirty="0" err="1" smtClean="0">
                          <a:ln>
                            <a:noFill/>
                          </a:ln>
                        </a:rPr>
                        <a:t>i</a:t>
                      </a:r>
                      <a:r>
                        <a:rPr lang="en-US" altLang="zh-CN" sz="1800" b="0" baseline="0" dirty="0" smtClean="0">
                          <a:ln>
                            <a:noFill/>
                          </a:ln>
                        </a:rPr>
                        <a:t> in 1 .. </a:t>
                      </a:r>
                      <a:r>
                        <a:rPr lang="en-US" altLang="zh-CN" sz="1800" b="0" dirty="0" smtClean="0">
                          <a:ln>
                            <a:noFill/>
                          </a:ln>
                        </a:rPr>
                        <a:t>100000</a:t>
                      </a:r>
                      <a:endParaRPr lang="en-US" altLang="zh-CN" sz="1800" b="0" baseline="0" dirty="0" smtClean="0">
                        <a:ln>
                          <a:noFill/>
                        </a:ln>
                      </a:endParaRPr>
                    </a:p>
                    <a:p>
                      <a:r>
                        <a:rPr lang="en-US" altLang="zh-CN" sz="1800" b="0" baseline="0" dirty="0" smtClean="0">
                          <a:ln>
                            <a:noFill/>
                          </a:ln>
                        </a:rPr>
                        <a:t>loop</a:t>
                      </a:r>
                    </a:p>
                    <a:p>
                      <a:r>
                        <a:rPr lang="en-US" altLang="zh-CN" sz="1800" b="1" baseline="0" dirty="0" smtClean="0">
                          <a:ln>
                            <a:noFill/>
                          </a:ln>
                        </a:rPr>
                        <a:t>execute immediate </a:t>
                      </a:r>
                    </a:p>
                    <a:p>
                      <a:r>
                        <a:rPr lang="en-US" altLang="zh-CN" sz="1800" b="1" baseline="0" dirty="0" smtClean="0">
                          <a:ln>
                            <a:noFill/>
                          </a:ln>
                          <a:solidFill>
                            <a:srgbClr val="FF0000"/>
                          </a:solidFill>
                        </a:rPr>
                        <a:t>'select 1 from dual where </a:t>
                      </a:r>
                      <a:r>
                        <a:rPr lang="en-US" altLang="zh-CN" sz="1800" b="1" baseline="0" dirty="0" err="1" smtClean="0">
                          <a:ln>
                            <a:noFill/>
                          </a:ln>
                          <a:solidFill>
                            <a:srgbClr val="FF0000"/>
                          </a:solidFill>
                        </a:rPr>
                        <a:t>rownum</a:t>
                      </a:r>
                      <a:r>
                        <a:rPr lang="en-US" altLang="zh-CN" sz="1800" b="1" baseline="0" dirty="0" smtClean="0">
                          <a:ln>
                            <a:noFill/>
                          </a:ln>
                          <a:solidFill>
                            <a:srgbClr val="FF0000"/>
                          </a:solidFill>
                        </a:rPr>
                        <a:t>&lt;= :x' </a:t>
                      </a:r>
                      <a:r>
                        <a:rPr lang="en-US" altLang="zh-CN" sz="1800" b="1" baseline="0" dirty="0" smtClean="0">
                          <a:ln>
                            <a:noFill/>
                          </a:ln>
                        </a:rPr>
                        <a:t>into ret using </a:t>
                      </a:r>
                      <a:r>
                        <a:rPr lang="en-US" altLang="zh-CN" sz="1800" b="1" baseline="0" dirty="0" err="1" smtClean="0">
                          <a:ln>
                            <a:noFill/>
                          </a:ln>
                        </a:rPr>
                        <a:t>i</a:t>
                      </a:r>
                      <a:r>
                        <a:rPr lang="en-US" altLang="zh-CN" sz="1800" b="1" baseline="0" dirty="0" smtClean="0">
                          <a:ln>
                            <a:noFill/>
                          </a:ln>
                        </a:rPr>
                        <a:t>;</a:t>
                      </a:r>
                    </a:p>
                    <a:p>
                      <a:r>
                        <a:rPr lang="en-US" altLang="zh-CN" sz="1800" b="0" baseline="0" dirty="0" smtClean="0">
                          <a:ln>
                            <a:noFill/>
                          </a:ln>
                        </a:rPr>
                        <a:t>end loop;</a:t>
                      </a:r>
                    </a:p>
                    <a:p>
                      <a:r>
                        <a:rPr lang="en-US" altLang="zh-CN" sz="1800" b="0" baseline="0" dirty="0" smtClean="0">
                          <a:ln>
                            <a:noFill/>
                          </a:ln>
                        </a:rPr>
                        <a:t>End;</a:t>
                      </a:r>
                    </a:p>
                    <a:p>
                      <a:r>
                        <a:rPr lang="en-US" altLang="zh-CN" sz="1800" b="0" baseline="0" dirty="0" smtClean="0">
                          <a:ln>
                            <a:noFill/>
                          </a:ln>
                        </a:rPr>
                        <a:t>/</a:t>
                      </a:r>
                      <a:endParaRPr lang="en-US" altLang="zh-CN" sz="1800" b="0" dirty="0" smtClean="0">
                        <a:ln>
                          <a:no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7462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 Gather Statistics </a:t>
            </a:r>
            <a:r>
              <a:rPr lang="en-US" altLang="zh-CN" smtClean="0"/>
              <a:t>on XX </a:t>
            </a:r>
            <a:r>
              <a:rPr lang="en-US" altLang="zh-CN" dirty="0" smtClean="0"/>
              <a:t>Temp Table Before Important SQL</a:t>
            </a:r>
            <a:endParaRPr lang="zh-CN" altLang="en-US" dirty="0"/>
          </a:p>
        </p:txBody>
      </p:sp>
      <p:sp>
        <p:nvSpPr>
          <p:cNvPr id="3" name="Content Placeholder 2"/>
          <p:cNvSpPr>
            <a:spLocks noGrp="1"/>
          </p:cNvSpPr>
          <p:nvPr>
            <p:ph idx="1"/>
          </p:nvPr>
        </p:nvSpPr>
        <p:spPr>
          <a:xfrm>
            <a:off x="531151" y="1518082"/>
            <a:ext cx="11125862" cy="5142600"/>
          </a:xfrm>
        </p:spPr>
        <p:txBody>
          <a:bodyPr/>
          <a:lstStyle/>
          <a:p>
            <a:r>
              <a:rPr lang="en-US" altLang="zh-CN" sz="2400" dirty="0" err="1"/>
              <a:t>PeopleTools</a:t>
            </a:r>
            <a:r>
              <a:rPr lang="en-US" altLang="zh-CN" sz="2400" dirty="0"/>
              <a:t> Meta-SQL</a:t>
            </a:r>
            <a:r>
              <a:rPr lang="en-US" altLang="zh-CN" sz="2400" dirty="0" smtClean="0"/>
              <a:t>:  </a:t>
            </a:r>
            <a:r>
              <a:rPr lang="en-US" altLang="zh-CN" sz="2000" dirty="0" smtClean="0"/>
              <a:t>%</a:t>
            </a:r>
            <a:r>
              <a:rPr lang="en-US" altLang="zh-CN" sz="2000" dirty="0" err="1" smtClean="0"/>
              <a:t>UpdateStats</a:t>
            </a:r>
            <a:endParaRPr lang="en-US" altLang="zh-CN" sz="2000" dirty="0" smtClean="0"/>
          </a:p>
          <a:p>
            <a:r>
              <a:rPr lang="en-US" altLang="zh-CN" sz="2400" dirty="0" smtClean="0"/>
              <a:t>Can be disabled by:</a:t>
            </a:r>
          </a:p>
          <a:p>
            <a:pPr lvl="1"/>
            <a:r>
              <a:rPr lang="en-US" altLang="zh-CN" sz="1800" dirty="0" err="1"/>
              <a:t>DbFlags</a:t>
            </a:r>
            <a:r>
              <a:rPr lang="en-US" altLang="zh-CN" sz="1800" dirty="0"/>
              <a:t>=1</a:t>
            </a:r>
          </a:p>
          <a:p>
            <a:pPr lvl="1"/>
            <a:r>
              <a:rPr lang="en-US" altLang="zh-CN" sz="1800" dirty="0" err="1" smtClean="0"/>
              <a:t>DisableGTTStats</a:t>
            </a:r>
            <a:r>
              <a:rPr lang="en-US" altLang="zh-CN" sz="1800" dirty="0" smtClean="0"/>
              <a:t>=1 (</a:t>
            </a:r>
            <a:r>
              <a:rPr lang="en-US" altLang="zh-CN" sz="1800" dirty="0" err="1" smtClean="0"/>
              <a:t>Def</a:t>
            </a:r>
            <a:r>
              <a:rPr lang="en-US" altLang="zh-CN" sz="1800" dirty="0" smtClean="0"/>
              <a:t>: 0, for GTT only)</a:t>
            </a:r>
          </a:p>
          <a:p>
            <a:r>
              <a:rPr lang="en-US" altLang="zh-CN" sz="2400" dirty="0" smtClean="0"/>
              <a:t>Can’t run %</a:t>
            </a:r>
            <a:r>
              <a:rPr lang="en-US" altLang="zh-CN" sz="2400" dirty="0" err="1" smtClean="0"/>
              <a:t>UpdateStats</a:t>
            </a:r>
            <a:r>
              <a:rPr lang="en-US" altLang="zh-CN" sz="2400" dirty="0" smtClean="0"/>
              <a:t> (in a loop action of a </a:t>
            </a:r>
            <a:r>
              <a:rPr lang="en-US" altLang="zh-CN" sz="2400" dirty="0" err="1" smtClean="0"/>
              <a:t>restartable</a:t>
            </a:r>
            <a:r>
              <a:rPr lang="en-US" altLang="zh-CN" sz="2400" dirty="0" smtClean="0"/>
              <a:t> </a:t>
            </a:r>
            <a:r>
              <a:rPr lang="en-US" altLang="zh-CN" sz="2400" dirty="0" err="1" smtClean="0"/>
              <a:t>pgm</a:t>
            </a:r>
            <a:r>
              <a:rPr lang="en-US" altLang="zh-CN" sz="2400" dirty="0" smtClean="0"/>
              <a:t>?):</a:t>
            </a:r>
          </a:p>
          <a:p>
            <a:pPr lvl="1"/>
            <a:r>
              <a:rPr lang="en-US" altLang="zh-CN" sz="2000" dirty="0" smtClean="0"/>
              <a:t>Set </a:t>
            </a:r>
            <a:r>
              <a:rPr lang="en-US" altLang="zh-CN" sz="2000" dirty="0" err="1" smtClean="0"/>
              <a:t>optimizer_dynamic_sampling</a:t>
            </a:r>
            <a:r>
              <a:rPr lang="en-US" altLang="zh-CN" sz="2000" dirty="0" smtClean="0"/>
              <a:t>=2 (default)</a:t>
            </a:r>
            <a:endParaRPr lang="en-US" altLang="zh-CN" sz="2000" dirty="0"/>
          </a:p>
          <a:p>
            <a:pPr lvl="1"/>
            <a:r>
              <a:rPr lang="en-US" altLang="zh-CN" sz="2000" dirty="0" smtClean="0"/>
              <a:t>Add dynamic sampling hint into SQL:</a:t>
            </a:r>
          </a:p>
          <a:p>
            <a:pPr lvl="2"/>
            <a:r>
              <a:rPr lang="en-US" altLang="zh-CN" sz="1800" dirty="0"/>
              <a:t>SELECT /*+ </a:t>
            </a:r>
            <a:r>
              <a:rPr lang="en-US" altLang="zh-CN" sz="1800" dirty="0" smtClean="0"/>
              <a:t>DYNAMIC_SAMPLING(t 2) */ … from t</a:t>
            </a:r>
            <a:endParaRPr lang="en-US" altLang="zh-CN" sz="1800" dirty="0"/>
          </a:p>
          <a:p>
            <a:pPr lvl="2"/>
            <a:r>
              <a:rPr lang="en-US" altLang="zh-CN" sz="1800" dirty="0" smtClean="0"/>
              <a:t>Delete &amp; Lock table statistics firstly.</a:t>
            </a:r>
          </a:p>
          <a:p>
            <a:pPr marL="273050" lvl="1" indent="0">
              <a:buNone/>
            </a:pPr>
            <a:r>
              <a:rPr lang="en-US" altLang="zh-CN" sz="2000" dirty="0" smtClean="0"/>
              <a:t>Note: 	</a:t>
            </a:r>
            <a:r>
              <a:rPr lang="en-US" altLang="zh-CN" sz="1800" dirty="0" smtClean="0"/>
              <a:t>1</a:t>
            </a:r>
            <a:r>
              <a:rPr lang="en-US" altLang="zh-CN" sz="1800" dirty="0"/>
              <a:t>. If table t has stats, then dynamic sampling may not kick in.</a:t>
            </a:r>
          </a:p>
          <a:p>
            <a:pPr marL="547687" lvl="2" indent="0">
              <a:buNone/>
            </a:pPr>
            <a:r>
              <a:rPr lang="en-US" altLang="zh-CN" sz="1800" dirty="0" smtClean="0"/>
              <a:t>	2. Dynamic Sampling doesn’t commit/rollback the current uncommitted transaction.</a:t>
            </a:r>
          </a:p>
          <a:p>
            <a:pPr marL="547687" lvl="2" indent="0">
              <a:buNone/>
            </a:pPr>
            <a:r>
              <a:rPr lang="en-US" altLang="zh-CN" sz="1800" dirty="0"/>
              <a:t>	</a:t>
            </a:r>
            <a:r>
              <a:rPr lang="en-US" altLang="zh-CN" sz="1800" dirty="0" smtClean="0"/>
              <a:t>3. Dynamic Sampling Statistics is statement level. Same statement will reuse the statistics. And can’t be 	 	shared to other statements.</a:t>
            </a:r>
          </a:p>
          <a:p>
            <a:pPr marL="547687" lvl="2" indent="0">
              <a:buNone/>
            </a:pPr>
            <a:endParaRPr lang="en-US" altLang="zh-CN" sz="1800"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z="1200" smtClean="0"/>
              <a:pPr>
                <a:defRPr/>
              </a:pPr>
              <a:t>50</a:t>
            </a:fld>
            <a:endParaRPr lang="zh-CN" altLang="en-US" sz="1200" dirty="0"/>
          </a:p>
        </p:txBody>
      </p:sp>
      <p:pic>
        <p:nvPicPr>
          <p:cNvPr id="12" name="Picture 11"/>
          <p:cNvPicPr>
            <a:picLocks noChangeAspect="1"/>
          </p:cNvPicPr>
          <p:nvPr/>
        </p:nvPicPr>
        <p:blipFill>
          <a:blip r:embed="rId3"/>
          <a:stretch>
            <a:fillRect/>
          </a:stretch>
        </p:blipFill>
        <p:spPr>
          <a:xfrm>
            <a:off x="7818032" y="1180409"/>
            <a:ext cx="3369144" cy="1951897"/>
          </a:xfrm>
          <a:prstGeom prst="rect">
            <a:avLst/>
          </a:prstGeom>
        </p:spPr>
      </p:pic>
    </p:spTree>
    <p:extLst>
      <p:ext uri="{BB962C8B-B14F-4D97-AF65-F5344CB8AC3E}">
        <p14:creationId xmlns:p14="http://schemas.microsoft.com/office/powerpoint/2010/main" val="358729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Optimizer Components </a:t>
            </a:r>
            <a:r>
              <a:rPr lang="en-US" altLang="zh-CN" dirty="0" smtClean="0"/>
              <a:t>– </a:t>
            </a:r>
            <a:r>
              <a:rPr lang="en-US" altLang="zh-CN" dirty="0"/>
              <a:t>Estimator </a:t>
            </a:r>
            <a:r>
              <a:rPr lang="en-US" altLang="zh-CN" dirty="0" smtClean="0"/>
              <a:t>- Cost</a:t>
            </a:r>
            <a:endParaRPr lang="en-US" dirty="0"/>
          </a:p>
        </p:txBody>
      </p:sp>
      <p:sp>
        <p:nvSpPr>
          <p:cNvPr id="3" name="内容占位符 2"/>
          <p:cNvSpPr>
            <a:spLocks noGrp="1"/>
          </p:cNvSpPr>
          <p:nvPr>
            <p:ph idx="1"/>
          </p:nvPr>
        </p:nvSpPr>
        <p:spPr/>
        <p:txBody>
          <a:bodyPr/>
          <a:lstStyle/>
          <a:p>
            <a:r>
              <a:rPr lang="en-US" altLang="zh-CN" dirty="0"/>
              <a:t>The optimizer cost model accounts for the I/O, CPU, and network resources that a query is predicted to use.</a:t>
            </a:r>
          </a:p>
          <a:p>
            <a:r>
              <a:rPr lang="en-US" altLang="zh-CN" dirty="0" smtClean="0"/>
              <a:t>The </a:t>
            </a:r>
            <a:r>
              <a:rPr lang="en-US" altLang="zh-CN" dirty="0">
                <a:hlinkClick r:id="rId2"/>
              </a:rPr>
              <a:t>cost</a:t>
            </a:r>
            <a:r>
              <a:rPr lang="en-US" altLang="zh-CN" dirty="0"/>
              <a:t> is an </a:t>
            </a:r>
            <a:r>
              <a:rPr lang="en-US" altLang="zh-CN" dirty="0" smtClean="0"/>
              <a:t>numeric </a:t>
            </a:r>
            <a:r>
              <a:rPr lang="en-US" altLang="zh-CN" dirty="0"/>
              <a:t>measure that represents the estimated resource usage for a plan. The lower the cost, the more efficient the plan</a:t>
            </a:r>
            <a:r>
              <a:rPr lang="en-US" altLang="zh-CN" dirty="0" smtClean="0"/>
              <a:t>.</a:t>
            </a:r>
          </a:p>
          <a:p>
            <a:pPr lvl="1"/>
            <a:endParaRPr lang="en-US" dirty="0"/>
          </a:p>
        </p:txBody>
      </p:sp>
      <p:sp>
        <p:nvSpPr>
          <p:cNvPr id="5" name="灯片编号占位符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sz="1200" smtClean="0"/>
              <a:pPr>
                <a:defRPr/>
              </a:pPr>
              <a:t>51</a:t>
            </a:fld>
            <a:endParaRPr lang="en-US" sz="1200" dirty="0"/>
          </a:p>
        </p:txBody>
      </p:sp>
      <p:pic>
        <p:nvPicPr>
          <p:cNvPr id="7" name="Picture 3" descr="Description of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3562" y="3775295"/>
            <a:ext cx="3772451" cy="193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88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Q&amp;A?</a:t>
            </a:r>
            <a:endParaRPr lang="en-US" dirty="0"/>
          </a:p>
        </p:txBody>
      </p:sp>
      <p:sp>
        <p:nvSpPr>
          <p:cNvPr id="3" name="Content Placeholder 2"/>
          <p:cNvSpPr>
            <a:spLocks noGrp="1"/>
          </p:cNvSpPr>
          <p:nvPr>
            <p:ph idx="1"/>
          </p:nvPr>
        </p:nvSpPr>
        <p:spPr/>
        <p:txBody>
          <a:bodyPr/>
          <a:lstStyle/>
          <a:p>
            <a:r>
              <a:rPr lang="en-US" sz="2400" dirty="0"/>
              <a:t>Parsing</a:t>
            </a:r>
          </a:p>
          <a:p>
            <a:pPr lvl="2"/>
            <a:r>
              <a:rPr lang="en-US" altLang="zh-CN" sz="1800" dirty="0" smtClean="0"/>
              <a:t>Tip: </a:t>
            </a:r>
            <a:r>
              <a:rPr lang="en-US" altLang="zh-CN" sz="1800" dirty="0"/>
              <a:t>Use bind variable  to avoid h</a:t>
            </a:r>
            <a:r>
              <a:rPr lang="en-US" altLang="zh-CN" sz="1800" dirty="0" smtClean="0"/>
              <a:t>ard </a:t>
            </a:r>
            <a:r>
              <a:rPr lang="en-US" altLang="zh-CN" sz="1800" dirty="0"/>
              <a:t>parse</a:t>
            </a:r>
          </a:p>
          <a:p>
            <a:r>
              <a:rPr lang="en-US" sz="2400" dirty="0" smtClean="0"/>
              <a:t>Optimization</a:t>
            </a:r>
          </a:p>
          <a:p>
            <a:pPr lvl="1"/>
            <a:r>
              <a:rPr lang="en-US" sz="2000" dirty="0" smtClean="0"/>
              <a:t>Query Transformation</a:t>
            </a:r>
          </a:p>
          <a:p>
            <a:pPr lvl="1"/>
            <a:r>
              <a:rPr lang="en-US" altLang="zh-CN" sz="2000" dirty="0"/>
              <a:t>View </a:t>
            </a:r>
            <a:r>
              <a:rPr lang="en-US" altLang="zh-CN" sz="2000" dirty="0" smtClean="0"/>
              <a:t>Merging</a:t>
            </a:r>
          </a:p>
          <a:p>
            <a:pPr lvl="2"/>
            <a:r>
              <a:rPr lang="en-US" altLang="zh-CN" sz="1800" dirty="0"/>
              <a:t>Tip: Optimizer can do View Merging for you</a:t>
            </a:r>
          </a:p>
          <a:p>
            <a:pPr lvl="1"/>
            <a:r>
              <a:rPr lang="en-US" altLang="zh-CN" sz="2000" dirty="0" err="1"/>
              <a:t>Subquery</a:t>
            </a:r>
            <a:r>
              <a:rPr lang="en-US" altLang="zh-CN" sz="2000" dirty="0"/>
              <a:t> </a:t>
            </a:r>
            <a:r>
              <a:rPr lang="en-US" altLang="zh-CN" sz="2000" dirty="0" err="1"/>
              <a:t>Unnesting</a:t>
            </a:r>
            <a:endParaRPr lang="en-US" altLang="zh-CN" sz="2000" dirty="0"/>
          </a:p>
          <a:p>
            <a:pPr lvl="2"/>
            <a:r>
              <a:rPr lang="en-US" altLang="zh-CN" sz="1800" dirty="0"/>
              <a:t>Tip: </a:t>
            </a:r>
            <a:r>
              <a:rPr lang="en-US" altLang="zh-CN" sz="1800" dirty="0" err="1"/>
              <a:t>Subquery</a:t>
            </a:r>
            <a:r>
              <a:rPr lang="en-US" altLang="zh-CN" sz="1800" dirty="0"/>
              <a:t> </a:t>
            </a:r>
            <a:r>
              <a:rPr lang="en-US" altLang="zh-CN" sz="1800" dirty="0" err="1"/>
              <a:t>unnesting</a:t>
            </a:r>
            <a:r>
              <a:rPr lang="en-US" altLang="zh-CN" sz="1800" dirty="0"/>
              <a:t> disabled in </a:t>
            </a:r>
            <a:r>
              <a:rPr lang="en-US" altLang="zh-CN" sz="1800" dirty="0" smtClean="0"/>
              <a:t>XXXX </a:t>
            </a:r>
            <a:r>
              <a:rPr lang="en-US" altLang="zh-CN" sz="1800" dirty="0"/>
              <a:t>DB</a:t>
            </a:r>
          </a:p>
          <a:p>
            <a:pPr lvl="2"/>
            <a:r>
              <a:rPr lang="en-US" altLang="zh-CN" sz="1800" dirty="0"/>
              <a:t>Tip: </a:t>
            </a:r>
            <a:r>
              <a:rPr lang="en-US" altLang="zh-CN" sz="1800" dirty="0" smtClean="0"/>
              <a:t>In and Exists </a:t>
            </a:r>
            <a:r>
              <a:rPr lang="en-US" altLang="zh-CN" sz="1800" dirty="0" err="1" smtClean="0"/>
              <a:t>Subquery</a:t>
            </a:r>
            <a:r>
              <a:rPr lang="en-US" altLang="zh-CN" sz="1800" dirty="0" smtClean="0"/>
              <a:t> </a:t>
            </a:r>
            <a:r>
              <a:rPr lang="en-US" altLang="zh-CN" sz="1800" dirty="0"/>
              <a:t>are similar now</a:t>
            </a:r>
          </a:p>
          <a:p>
            <a:pPr lvl="1"/>
            <a:r>
              <a:rPr lang="en-US" sz="2000" dirty="0" smtClean="0"/>
              <a:t>Estimation</a:t>
            </a:r>
          </a:p>
          <a:p>
            <a:pPr lvl="2"/>
            <a:r>
              <a:rPr lang="en-US" altLang="zh-CN" sz="1800" dirty="0"/>
              <a:t>Selectivity: Tip: More distinct values, better candidate for indexing</a:t>
            </a:r>
          </a:p>
          <a:p>
            <a:pPr lvl="2"/>
            <a:r>
              <a:rPr lang="en-US" altLang="zh-CN" sz="1800" dirty="0"/>
              <a:t>Cardinality</a:t>
            </a:r>
          </a:p>
          <a:p>
            <a:pPr lvl="3"/>
            <a:r>
              <a:rPr lang="en-US" altLang="zh-CN" dirty="0"/>
              <a:t>Tip: Accurate Statistics, better execution plan</a:t>
            </a:r>
          </a:p>
          <a:p>
            <a:pPr lvl="3"/>
            <a:r>
              <a:rPr lang="en-US" altLang="zh-CN" dirty="0"/>
              <a:t>Tip: Gather Statistics on </a:t>
            </a:r>
            <a:r>
              <a:rPr lang="en-US" altLang="zh-CN" dirty="0" smtClean="0"/>
              <a:t>XX </a:t>
            </a:r>
            <a:r>
              <a:rPr lang="en-US" altLang="zh-CN" dirty="0"/>
              <a:t>Temp Table Before Important </a:t>
            </a:r>
            <a:r>
              <a:rPr lang="en-US" altLang="zh-CN" dirty="0" smtClean="0"/>
              <a:t>SQL</a:t>
            </a:r>
            <a:endParaRPr lang="zh-CN" alt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sz="1200" smtClean="0"/>
              <a:pPr>
                <a:defRPr/>
              </a:pPr>
              <a:t>52</a:t>
            </a:fld>
            <a:endParaRPr lang="en-US" dirty="0"/>
          </a:p>
        </p:txBody>
      </p:sp>
      <p:pic>
        <p:nvPicPr>
          <p:cNvPr id="6"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094412" y="1295400"/>
            <a:ext cx="2106242" cy="3477170"/>
          </a:xfrm>
          <a:prstGeom prst="rect">
            <a:avLst/>
          </a:prstGeom>
          <a:noFill/>
          <a:ln w="9525">
            <a:noFill/>
            <a:miter lim="800000"/>
            <a:headEnd/>
            <a:tailEnd/>
          </a:ln>
        </p:spPr>
      </p:pic>
      <p:pic>
        <p:nvPicPr>
          <p:cNvPr id="8" name="Picture 2" descr="http://docs.oracle.com/database/121/TGSQL/img/GUID-22630970-B584-41C9-B104-200CEA2F4707-defaul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9352" y="2616740"/>
            <a:ext cx="2926087" cy="201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5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28600" lvl="1">
              <a:spcBef>
                <a:spcPts val="1200"/>
              </a:spcBef>
              <a:buFont typeface="Arial" charset="0"/>
              <a:buChar char="•"/>
            </a:pPr>
            <a:r>
              <a:rPr lang="en-US" altLang="zh-CN" sz="2800" dirty="0"/>
              <a:t>Soft Parse is </a:t>
            </a:r>
            <a:r>
              <a:rPr lang="en-US" altLang="zh-CN" sz="2800" b="1" dirty="0"/>
              <a:t>30X</a:t>
            </a:r>
            <a:r>
              <a:rPr lang="en-US" altLang="zh-CN" sz="2800" dirty="0"/>
              <a:t> faster than Hard Parse in </a:t>
            </a:r>
            <a:r>
              <a:rPr lang="en-US" altLang="zh-CN" sz="2800" dirty="0" smtClean="0"/>
              <a:t>this case</a:t>
            </a:r>
            <a:endParaRPr lang="en-US" altLang="zh-CN" sz="2800" dirty="0"/>
          </a:p>
          <a:p>
            <a:pPr lvl="1"/>
            <a:r>
              <a:rPr lang="en-US" altLang="zh-CN" sz="2200" dirty="0" smtClean="0"/>
              <a:t>Hard Parse: 1.7k/s</a:t>
            </a:r>
          </a:p>
          <a:p>
            <a:pPr lvl="1"/>
            <a:endParaRPr lang="en-US" altLang="zh-CN" sz="2200" dirty="0" smtClean="0"/>
          </a:p>
          <a:p>
            <a:pPr marL="319087" lvl="1" indent="0">
              <a:buNone/>
            </a:pPr>
            <a:endParaRPr lang="en-US" altLang="zh-CN" sz="2200" dirty="0" smtClean="0"/>
          </a:p>
          <a:p>
            <a:pPr lvl="1"/>
            <a:endParaRPr lang="en-US" altLang="zh-CN" sz="2200" dirty="0" smtClean="0"/>
          </a:p>
          <a:p>
            <a:pPr lvl="1"/>
            <a:r>
              <a:rPr lang="en-US" altLang="zh-CN" sz="2200" dirty="0" smtClean="0"/>
              <a:t>Soft Parse: 52.8k/s</a:t>
            </a:r>
          </a:p>
          <a:p>
            <a:pPr lvl="1"/>
            <a:endParaRPr lang="en-US" altLang="zh-CN" sz="2200" dirty="0" smtClean="0"/>
          </a:p>
          <a:p>
            <a:pPr lvl="1"/>
            <a:endParaRPr lang="en-US" altLang="zh-CN" sz="2200" dirty="0"/>
          </a:p>
          <a:p>
            <a:pPr lvl="1"/>
            <a:endParaRPr lang="en-US" altLang="zh-CN" sz="2200" dirty="0" smtClean="0"/>
          </a:p>
          <a:p>
            <a:pPr marL="273050" lvl="1" indent="0">
              <a:buNone/>
            </a:pPr>
            <a:endParaRPr lang="en-US" altLang="zh-CN" sz="2200" dirty="0"/>
          </a:p>
          <a:p>
            <a:pPr marL="273050" lvl="1" indent="0">
              <a:buNone/>
            </a:pPr>
            <a:r>
              <a:rPr lang="en-US" altLang="zh-CN" sz="2000" dirty="0" smtClean="0"/>
              <a:t>Test </a:t>
            </a:r>
            <a:r>
              <a:rPr lang="en-US" altLang="zh-CN" sz="2000" dirty="0" err="1" smtClean="0"/>
              <a:t>Env</a:t>
            </a:r>
            <a:r>
              <a:rPr lang="en-US" altLang="zh-CN" sz="2000" dirty="0" smtClean="0"/>
              <a:t>.: </a:t>
            </a:r>
            <a:r>
              <a:rPr lang="en-US" altLang="zh-CN" sz="2000" dirty="0" err="1" smtClean="0"/>
              <a:t>Exadata</a:t>
            </a:r>
            <a:r>
              <a:rPr lang="en-US" altLang="zh-CN" sz="2000" dirty="0" smtClean="0"/>
              <a:t> X2, DB12.1</a:t>
            </a:r>
            <a:endParaRPr lang="en-US" altLang="zh-CN" sz="2000" dirty="0"/>
          </a:p>
          <a:p>
            <a:pPr lvl="1"/>
            <a:endParaRPr lang="en-US" altLang="zh-CN" sz="2200" dirty="0" smtClean="0"/>
          </a:p>
          <a:p>
            <a:pPr marL="319087" lvl="1" indent="0">
              <a:buNone/>
            </a:pPr>
            <a:r>
              <a:rPr lang="en-US" altLang="zh-CN" sz="2200" dirty="0"/>
              <a:t>	</a:t>
            </a:r>
            <a:endParaRPr lang="en-US" altLang="zh-CN" sz="2200" dirty="0" smtClean="0"/>
          </a:p>
        </p:txBody>
      </p:sp>
      <p:sp>
        <p:nvSpPr>
          <p:cNvPr id="2" name="Title 1"/>
          <p:cNvSpPr>
            <a:spLocks noGrp="1"/>
          </p:cNvSpPr>
          <p:nvPr>
            <p:ph type="title"/>
          </p:nvPr>
        </p:nvSpPr>
        <p:spPr/>
        <p:txBody>
          <a:bodyPr/>
          <a:lstStyle/>
          <a:p>
            <a:r>
              <a:rPr lang="en-US" altLang="zh-CN" dirty="0" smtClean="0"/>
              <a:t>Soft Parse vs. Hard Parse</a:t>
            </a:r>
            <a:endParaRPr lang="zh-CN" altLang="en-US" dirty="0"/>
          </a:p>
        </p:txBody>
      </p:sp>
      <p:sp>
        <p:nvSpPr>
          <p:cNvPr id="4" name="Footer Placeholder 3"/>
          <p:cNvSpPr>
            <a:spLocks noGrp="1"/>
          </p:cNvSpPr>
          <p:nvPr>
            <p:ph type="ftr" sz="quarter" idx="4294967295"/>
          </p:nvPr>
        </p:nvSpPr>
        <p:spPr>
          <a:xfrm>
            <a:off x="8777288" y="6556375"/>
            <a:ext cx="2498725" cy="182563"/>
          </a:xfrm>
          <a:prstGeom prst="rect">
            <a:avLst/>
          </a:prstGeom>
        </p:spPr>
        <p:txBody>
          <a:bodyPr/>
          <a:lstStyle/>
          <a:p>
            <a:pPr>
              <a:defRPr/>
            </a:pPr>
            <a:r>
              <a:rPr lang="en-US" dirty="0" smtClean="0"/>
              <a:t>'</a:t>
            </a:r>
            <a:endParaRPr 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altLang="zh-CN" smtClean="0"/>
              <a:pPr>
                <a:defRPr/>
              </a:pPr>
              <a:t>6</a:t>
            </a:fld>
            <a:endParaRPr lang="zh-CN" altLang="en-US" dirty="0"/>
          </a:p>
        </p:txBody>
      </p:sp>
      <p:grpSp>
        <p:nvGrpSpPr>
          <p:cNvPr id="18" name="Group 17"/>
          <p:cNvGrpSpPr/>
          <p:nvPr/>
        </p:nvGrpSpPr>
        <p:grpSpPr>
          <a:xfrm>
            <a:off x="725590" y="1451809"/>
            <a:ext cx="11184967" cy="3828089"/>
            <a:chOff x="725590" y="1451809"/>
            <a:chExt cx="11184967" cy="3828089"/>
          </a:xfrm>
        </p:grpSpPr>
        <p:pic>
          <p:nvPicPr>
            <p:cNvPr id="10" name="Picture 9"/>
            <p:cNvPicPr>
              <a:picLocks noChangeAspect="1"/>
            </p:cNvPicPr>
            <p:nvPr/>
          </p:nvPicPr>
          <p:blipFill>
            <a:blip r:embed="rId3"/>
            <a:stretch>
              <a:fillRect/>
            </a:stretch>
          </p:blipFill>
          <p:spPr>
            <a:xfrm>
              <a:off x="725590" y="2636420"/>
              <a:ext cx="11058525" cy="781050"/>
            </a:xfrm>
            <a:prstGeom prst="rect">
              <a:avLst/>
            </a:prstGeom>
          </p:spPr>
        </p:pic>
        <p:sp>
          <p:nvSpPr>
            <p:cNvPr id="8" name="Rectangle 7"/>
            <p:cNvSpPr/>
            <p:nvPr/>
          </p:nvSpPr>
          <p:spPr>
            <a:xfrm>
              <a:off x="9143192" y="1451809"/>
              <a:ext cx="1685229" cy="923330"/>
            </a:xfrm>
            <a:prstGeom prst="rect">
              <a:avLst/>
            </a:prstGeom>
            <a:noFill/>
          </p:spPr>
          <p:txBody>
            <a:bodyPr wrap="square" lIns="91440" tIns="45720" rIns="91440" bIns="45720">
              <a:spAutoFit/>
            </a:bodyPr>
            <a:lstStyle/>
            <a:p>
              <a:pPr algn="ctr"/>
              <a:r>
                <a:rPr lang="en-US" altLang="zh-CN" sz="5400" dirty="0" smtClean="0">
                  <a:ln w="0"/>
                  <a:solidFill>
                    <a:schemeClr val="accent1"/>
                  </a:solidFill>
                  <a:effectLst>
                    <a:outerShdw blurRad="38100" dist="25400" dir="5400000" algn="ctr" rotWithShape="0">
                      <a:srgbClr val="6E747A">
                        <a:alpha val="43000"/>
                      </a:srgbClr>
                    </a:outerShdw>
                  </a:effectLst>
                </a:rPr>
                <a:t>30X</a:t>
              </a:r>
              <a:endParaRPr lang="en-US" altLang="zh-CN" sz="5400" b="0" cap="none" spc="0" dirty="0">
                <a:ln w="0"/>
                <a:solidFill>
                  <a:schemeClr val="accent1"/>
                </a:solidFill>
                <a:effectLst>
                  <a:outerShdw blurRad="38100" dist="25400" dir="5400000" algn="ctr" rotWithShape="0">
                    <a:srgbClr val="6E747A">
                      <a:alpha val="43000"/>
                    </a:srgbClr>
                  </a:outerShdw>
                </a:effectLst>
              </a:endParaRPr>
            </a:p>
          </p:txBody>
        </p:sp>
        <p:sp>
          <p:nvSpPr>
            <p:cNvPr id="9" name="Oval 8"/>
            <p:cNvSpPr/>
            <p:nvPr/>
          </p:nvSpPr>
          <p:spPr>
            <a:xfrm>
              <a:off x="8048723" y="3050060"/>
              <a:ext cx="794084" cy="529390"/>
            </a:xfrm>
            <a:prstGeom prst="ellipse">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pic>
          <p:nvPicPr>
            <p:cNvPr id="11" name="Picture 10"/>
            <p:cNvPicPr>
              <a:picLocks noChangeAspect="1"/>
            </p:cNvPicPr>
            <p:nvPr/>
          </p:nvPicPr>
          <p:blipFill>
            <a:blip r:embed="rId4"/>
            <a:stretch>
              <a:fillRect/>
            </a:stretch>
          </p:blipFill>
          <p:spPr>
            <a:xfrm>
              <a:off x="785357" y="4345698"/>
              <a:ext cx="11125200" cy="809625"/>
            </a:xfrm>
            <a:prstGeom prst="rect">
              <a:avLst/>
            </a:prstGeom>
          </p:spPr>
        </p:pic>
        <p:sp>
          <p:nvSpPr>
            <p:cNvPr id="12" name="Oval 11"/>
            <p:cNvSpPr/>
            <p:nvPr/>
          </p:nvSpPr>
          <p:spPr>
            <a:xfrm>
              <a:off x="8085221" y="4831880"/>
              <a:ext cx="794084" cy="389823"/>
            </a:xfrm>
            <a:prstGeom prst="ellipse">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cxnSp>
          <p:nvCxnSpPr>
            <p:cNvPr id="16" name="Straight Arrow Connector 15"/>
            <p:cNvCxnSpPr>
              <a:stCxn id="8" idx="2"/>
              <a:endCxn id="9" idx="6"/>
            </p:cNvCxnSpPr>
            <p:nvPr/>
          </p:nvCxnSpPr>
          <p:spPr>
            <a:xfrm flipH="1">
              <a:off x="8842807" y="2375139"/>
              <a:ext cx="1143000" cy="939616"/>
            </a:xfrm>
            <a:prstGeom prst="straightConnector1">
              <a:avLst/>
            </a:prstGeom>
            <a:ln w="19050">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12" idx="6"/>
            </p:cNvCxnSpPr>
            <p:nvPr/>
          </p:nvCxnSpPr>
          <p:spPr>
            <a:xfrm flipH="1">
              <a:off x="8879305" y="2375139"/>
              <a:ext cx="1106502" cy="2651653"/>
            </a:xfrm>
            <a:prstGeom prst="straightConnector1">
              <a:avLst/>
            </a:prstGeom>
            <a:ln w="19050">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963554" y="3050060"/>
              <a:ext cx="622832" cy="529389"/>
            </a:xfrm>
            <a:prstGeom prst="ellipse">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sp>
          <p:nvSpPr>
            <p:cNvPr id="15" name="Oval 14"/>
            <p:cNvSpPr/>
            <p:nvPr/>
          </p:nvSpPr>
          <p:spPr>
            <a:xfrm>
              <a:off x="2050180" y="4831881"/>
              <a:ext cx="613207" cy="448017"/>
            </a:xfrm>
            <a:prstGeom prst="ellipse">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271624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SQL </a:t>
            </a:r>
            <a:r>
              <a:rPr lang="en-US" altLang="zh-CN" dirty="0" smtClean="0"/>
              <a:t>Parsing</a:t>
            </a:r>
            <a:endParaRPr lang="en-US" dirty="0"/>
          </a:p>
        </p:txBody>
      </p:sp>
      <p:sp>
        <p:nvSpPr>
          <p:cNvPr id="3" name="Content Placeholder 2"/>
          <p:cNvSpPr>
            <a:spLocks noGrp="1"/>
          </p:cNvSpPr>
          <p:nvPr>
            <p:ph idx="1"/>
          </p:nvPr>
        </p:nvSpPr>
        <p:spPr/>
        <p:txBody>
          <a:bodyPr/>
          <a:lstStyle/>
          <a:p>
            <a:r>
              <a:rPr lang="en-US" b="1" dirty="0" smtClean="0"/>
              <a:t>Parsing</a:t>
            </a:r>
          </a:p>
          <a:p>
            <a:pPr lvl="1"/>
            <a:r>
              <a:rPr lang="en-US" sz="1800" dirty="0" smtClean="0"/>
              <a:t>Syntax Check</a:t>
            </a:r>
          </a:p>
          <a:p>
            <a:pPr lvl="1"/>
            <a:r>
              <a:rPr lang="en-US" sz="1800" dirty="0" smtClean="0"/>
              <a:t>Semantic Check</a:t>
            </a:r>
          </a:p>
          <a:p>
            <a:pPr lvl="1"/>
            <a:r>
              <a:rPr lang="en-US" dirty="0" smtClean="0"/>
              <a:t>Shared Pool Check</a:t>
            </a:r>
          </a:p>
          <a:p>
            <a:pPr lvl="2"/>
            <a:r>
              <a:rPr lang="en-US" dirty="0" smtClean="0"/>
              <a:t>Hard/Soft Parse</a:t>
            </a:r>
          </a:p>
          <a:p>
            <a:endParaRPr lang="en-US" sz="3200" dirty="0"/>
          </a:p>
        </p:txBody>
      </p:sp>
      <p:sp>
        <p:nvSpPr>
          <p:cNvPr id="4" name="Footer Placeholder 3"/>
          <p:cNvSpPr>
            <a:spLocks noGrp="1"/>
          </p:cNvSpPr>
          <p:nvPr>
            <p:ph type="ftr" sz="quarter" idx="4294967295"/>
          </p:nvPr>
        </p:nvSpPr>
        <p:spPr>
          <a:xfrm>
            <a:off x="8777288" y="6556375"/>
            <a:ext cx="2498725" cy="182563"/>
          </a:xfrm>
          <a:prstGeom prst="rect">
            <a:avLst/>
          </a:prstGeom>
        </p:spPr>
        <p:txBody>
          <a:bodyPr/>
          <a:lstStyle/>
          <a:p>
            <a:pPr>
              <a:defRPr/>
            </a:pPr>
            <a:r>
              <a:rPr lang="en-US" dirty="0" smtClean="0"/>
              <a:t>'</a:t>
            </a:r>
            <a:endParaRPr 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smtClean="0"/>
              <a:pPr>
                <a:defRPr/>
              </a:pPr>
              <a:t>7</a:t>
            </a:fld>
            <a:endParaRPr lang="en-US" dirty="0"/>
          </a:p>
        </p:txBody>
      </p:sp>
    </p:spTree>
    <p:extLst>
      <p:ext uri="{BB962C8B-B14F-4D97-AF65-F5344CB8AC3E}">
        <p14:creationId xmlns:p14="http://schemas.microsoft.com/office/powerpoint/2010/main" val="243779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Oracle Store Parsed SQL</a:t>
            </a:r>
            <a:endParaRPr lang="en-US" dirty="0"/>
          </a:p>
        </p:txBody>
      </p:sp>
      <p:sp>
        <p:nvSpPr>
          <p:cNvPr id="3" name="Content Placeholder 2"/>
          <p:cNvSpPr>
            <a:spLocks noGrp="1"/>
          </p:cNvSpPr>
          <p:nvPr>
            <p:ph idx="1"/>
          </p:nvPr>
        </p:nvSpPr>
        <p:spPr>
          <a:xfrm>
            <a:off x="531151" y="1524001"/>
            <a:ext cx="4531737" cy="4419600"/>
          </a:xfrm>
        </p:spPr>
        <p:txBody>
          <a:bodyPr/>
          <a:lstStyle/>
          <a:p>
            <a:pPr marL="228600" lvl="1">
              <a:spcBef>
                <a:spcPts val="1200"/>
              </a:spcBef>
              <a:buFont typeface="Arial" charset="0"/>
              <a:buChar char="•"/>
            </a:pPr>
            <a:r>
              <a:rPr lang="en-US" dirty="0"/>
              <a:t>In </a:t>
            </a:r>
            <a:r>
              <a:rPr lang="en-US" dirty="0" smtClean="0"/>
              <a:t>PGA</a:t>
            </a:r>
            <a:endParaRPr lang="en-US" dirty="0"/>
          </a:p>
          <a:p>
            <a:pPr lvl="1"/>
            <a:r>
              <a:rPr lang="en-US" dirty="0" smtClean="0"/>
              <a:t>Private SQL Area</a:t>
            </a:r>
          </a:p>
          <a:p>
            <a:pPr lvl="1"/>
            <a:r>
              <a:rPr lang="en-US" dirty="0" smtClean="0"/>
              <a:t>SQL Work Area (runtime)</a:t>
            </a:r>
          </a:p>
          <a:p>
            <a:r>
              <a:rPr lang="en-US" dirty="0" smtClean="0"/>
              <a:t>In SGA (Shared Pool/Library </a:t>
            </a:r>
            <a:r>
              <a:rPr lang="en-US" dirty="0"/>
              <a:t>Cache</a:t>
            </a:r>
            <a:r>
              <a:rPr lang="en-US" dirty="0" smtClean="0"/>
              <a:t>)</a:t>
            </a:r>
          </a:p>
          <a:p>
            <a:pPr lvl="1"/>
            <a:r>
              <a:rPr lang="en-US" dirty="0" smtClean="0"/>
              <a:t>Shared SQL Area</a:t>
            </a:r>
            <a:endParaRPr lang="en-US" dirty="0"/>
          </a:p>
        </p:txBody>
      </p:sp>
      <p:sp>
        <p:nvSpPr>
          <p:cNvPr id="4" name="Footer Placeholder 3"/>
          <p:cNvSpPr>
            <a:spLocks noGrp="1"/>
          </p:cNvSpPr>
          <p:nvPr>
            <p:ph type="ftr" sz="quarter" idx="4294967295"/>
          </p:nvPr>
        </p:nvSpPr>
        <p:spPr>
          <a:xfrm>
            <a:off x="8777288" y="6556375"/>
            <a:ext cx="2498725" cy="182563"/>
          </a:xfrm>
          <a:prstGeom prst="rect">
            <a:avLst/>
          </a:prstGeom>
        </p:spPr>
        <p:txBody>
          <a:bodyPr/>
          <a:lstStyle/>
          <a:p>
            <a:pPr>
              <a:defRPr/>
            </a:pPr>
            <a:r>
              <a:rPr lang="en-US" dirty="0" smtClean="0"/>
              <a:t>'</a:t>
            </a:r>
            <a:endParaRPr 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smtClean="0"/>
              <a:pPr>
                <a:defRPr/>
              </a:pPr>
              <a:t>8</a:t>
            </a:fld>
            <a:endParaRPr lang="en-US" dirty="0"/>
          </a:p>
        </p:txBody>
      </p:sp>
      <p:pic>
        <p:nvPicPr>
          <p:cNvPr id="6" name="Picture 2" descr="http://docs.oracle.com/database/121/TGSQL/img/GUID-B71BA462-E5D5-4AB5-90BE-6E7668469CF2-defaul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268" y="1421227"/>
            <a:ext cx="6330562" cy="500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14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lvl="1">
              <a:spcBef>
                <a:spcPts val="1200"/>
              </a:spcBef>
            </a:pPr>
            <a:r>
              <a:rPr lang="en-US" dirty="0" smtClean="0"/>
              <a:t>SQL In PGA</a:t>
            </a:r>
            <a:endParaRPr lang="en-US" dirty="0"/>
          </a:p>
        </p:txBody>
      </p:sp>
      <p:sp>
        <p:nvSpPr>
          <p:cNvPr id="3" name="Content Placeholder 2"/>
          <p:cNvSpPr>
            <a:spLocks noGrp="1"/>
          </p:cNvSpPr>
          <p:nvPr>
            <p:ph idx="1"/>
          </p:nvPr>
        </p:nvSpPr>
        <p:spPr/>
        <p:txBody>
          <a:bodyPr/>
          <a:lstStyle/>
          <a:p>
            <a:r>
              <a:rPr lang="en-US" dirty="0"/>
              <a:t>Private SQL </a:t>
            </a:r>
            <a:r>
              <a:rPr lang="en-US" dirty="0" smtClean="0"/>
              <a:t>Area</a:t>
            </a:r>
          </a:p>
          <a:p>
            <a:pPr lvl="1"/>
            <a:r>
              <a:rPr lang="en-US" dirty="0" smtClean="0"/>
              <a:t>session-specific info for processing</a:t>
            </a:r>
          </a:p>
          <a:p>
            <a:pPr lvl="2"/>
            <a:r>
              <a:rPr lang="en-US" dirty="0" smtClean="0"/>
              <a:t>Bind variable values</a:t>
            </a:r>
          </a:p>
          <a:p>
            <a:pPr lvl="3"/>
            <a:r>
              <a:rPr lang="en-US" dirty="0"/>
              <a:t> </a:t>
            </a:r>
            <a:r>
              <a:rPr lang="en-US" dirty="0" smtClean="0"/>
              <a:t>Stored in Persistent Area</a:t>
            </a:r>
          </a:p>
          <a:p>
            <a:pPr lvl="2"/>
            <a:r>
              <a:rPr lang="en-US" dirty="0" smtClean="0"/>
              <a:t>query execution state information</a:t>
            </a:r>
          </a:p>
          <a:p>
            <a:pPr lvl="3"/>
            <a:r>
              <a:rPr lang="en-US" dirty="0"/>
              <a:t> </a:t>
            </a:r>
            <a:r>
              <a:rPr lang="en-US" dirty="0" smtClean="0"/>
              <a:t>Stored in Runtime Area</a:t>
            </a:r>
          </a:p>
          <a:p>
            <a:pPr lvl="2"/>
            <a:r>
              <a:rPr lang="en-US" dirty="0" smtClean="0"/>
              <a:t>query execution work area</a:t>
            </a:r>
          </a:p>
          <a:p>
            <a:pPr lvl="3"/>
            <a:r>
              <a:rPr lang="en-US" dirty="0" smtClean="0"/>
              <a:t>Stored in SQL Work Area</a:t>
            </a:r>
          </a:p>
          <a:p>
            <a:r>
              <a:rPr lang="en-US" dirty="0" smtClean="0"/>
              <a:t>SQL Work Area</a:t>
            </a:r>
          </a:p>
          <a:p>
            <a:pPr lvl="1"/>
            <a:r>
              <a:rPr lang="en-US" sz="2000" dirty="0" smtClean="0"/>
              <a:t>Sort Area for sort/aggregate/.. operations</a:t>
            </a:r>
          </a:p>
          <a:p>
            <a:pPr lvl="1"/>
            <a:r>
              <a:rPr lang="en-US" sz="2000" dirty="0" smtClean="0"/>
              <a:t>Hash Area for hash join, ..</a:t>
            </a:r>
          </a:p>
          <a:p>
            <a:pPr lvl="1"/>
            <a:endParaRPr lang="en-US" dirty="0" smtClean="0"/>
          </a:p>
        </p:txBody>
      </p:sp>
      <p:sp>
        <p:nvSpPr>
          <p:cNvPr id="4" name="Footer Placeholder 3"/>
          <p:cNvSpPr>
            <a:spLocks noGrp="1"/>
          </p:cNvSpPr>
          <p:nvPr>
            <p:ph type="ftr" sz="quarter" idx="4294967295"/>
          </p:nvPr>
        </p:nvSpPr>
        <p:spPr>
          <a:xfrm>
            <a:off x="8777288" y="6556375"/>
            <a:ext cx="2498725" cy="182563"/>
          </a:xfrm>
          <a:prstGeom prst="rect">
            <a:avLst/>
          </a:prstGeom>
        </p:spPr>
        <p:txBody>
          <a:bodyPr/>
          <a:lstStyle/>
          <a:p>
            <a:pPr>
              <a:defRPr/>
            </a:pPr>
            <a:r>
              <a:rPr lang="en-US" dirty="0" smtClean="0"/>
              <a:t>'</a:t>
            </a:r>
            <a:endParaRPr lang="en-US" dirty="0"/>
          </a:p>
        </p:txBody>
      </p:sp>
      <p:sp>
        <p:nvSpPr>
          <p:cNvPr id="5" name="Slide Number Placeholder 4"/>
          <p:cNvSpPr>
            <a:spLocks noGrp="1"/>
          </p:cNvSpPr>
          <p:nvPr>
            <p:ph type="sldNum" sz="quarter" idx="4294967295"/>
          </p:nvPr>
        </p:nvSpPr>
        <p:spPr>
          <a:xfrm>
            <a:off x="11276013" y="6556375"/>
            <a:ext cx="381000" cy="182563"/>
          </a:xfrm>
          <a:prstGeom prst="rect">
            <a:avLst/>
          </a:prstGeom>
        </p:spPr>
        <p:txBody>
          <a:bodyPr/>
          <a:lstStyle/>
          <a:p>
            <a:pPr>
              <a:defRPr/>
            </a:pPr>
            <a:fld id="{B5B172F7-A98B-4584-9F49-5B258BD0A77A}" type="slidenum">
              <a:rPr lang="en-US" smtClean="0"/>
              <a:pPr>
                <a:defRPr/>
              </a:pPr>
              <a:t>9</a:t>
            </a:fld>
            <a:endParaRPr lang="en-US" dirty="0"/>
          </a:p>
        </p:txBody>
      </p:sp>
      <p:pic>
        <p:nvPicPr>
          <p:cNvPr id="5124" name="Picture 4" descr="http://docs.oracle.com/database/121/TGSQL/img/GUID-D3F2B149-6142-42D0-92FC-2B4B97B1A1EC-defaul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0590" y="1295400"/>
            <a:ext cx="2990163" cy="210670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docs.oracle.com/cd/E11882_01/server.112/e40540/img/cncpt21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9055" y="4169210"/>
            <a:ext cx="4827958" cy="1170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40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Oracle_16x9_2014</Template>
  <TotalTime>80528</TotalTime>
  <Words>8858</Words>
  <Application>Microsoft Office PowerPoint</Application>
  <PresentationFormat>Custom</PresentationFormat>
  <Paragraphs>1321</Paragraphs>
  <Slides>52</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Microsoft JhengHei UI</vt:lpstr>
      <vt:lpstr>宋体</vt:lpstr>
      <vt:lpstr>Arial</vt:lpstr>
      <vt:lpstr>Calibri</vt:lpstr>
      <vt:lpstr>Consolas</vt:lpstr>
      <vt:lpstr>Microsoft Sans Serif</vt:lpstr>
      <vt:lpstr>Oracle_16x9_2014</vt:lpstr>
      <vt:lpstr>Oracle SQL Tuning &amp; Optimizer ( Part 1) – SQL Base Knowledge</vt:lpstr>
      <vt:lpstr>About</vt:lpstr>
      <vt:lpstr>Oracle Database  Architecture</vt:lpstr>
      <vt:lpstr>Overview of SQL Processing</vt:lpstr>
      <vt:lpstr>Tip: Use bind variable  to avoid hard parse</vt:lpstr>
      <vt:lpstr>Soft Parse vs. Hard Parse</vt:lpstr>
      <vt:lpstr>SQL Parsing</vt:lpstr>
      <vt:lpstr>Where does Oracle Store Parsed SQL</vt:lpstr>
      <vt:lpstr>SQL In PGA</vt:lpstr>
      <vt:lpstr>SQL in SGA</vt:lpstr>
      <vt:lpstr>SQL Cursor - Shared Pool Check</vt:lpstr>
      <vt:lpstr>Hard Parse &amp; Soft Parse</vt:lpstr>
      <vt:lpstr>Other cases could cause hard parse</vt:lpstr>
      <vt:lpstr>How to identify hard parse SQL in AWR report</vt:lpstr>
      <vt:lpstr>Overview of SQL Processing</vt:lpstr>
      <vt:lpstr>Optimizer Components – Query Transformer</vt:lpstr>
      <vt:lpstr>Query Transformer - View Merging - Case 1</vt:lpstr>
      <vt:lpstr>Tip: Optimizer can do View Merging for you</vt:lpstr>
      <vt:lpstr>Query Transformer - View Merging – Case 2</vt:lpstr>
      <vt:lpstr>Query Transformer - View Merging – Case 2</vt:lpstr>
      <vt:lpstr>Optimizer Components – Query Transformer</vt:lpstr>
      <vt:lpstr>Query Transformer – Subquery Unnesting</vt:lpstr>
      <vt:lpstr>Query Transformer - Subquery Unnesting Sample</vt:lpstr>
      <vt:lpstr>Query Transformer - Subquery Unnesting Sample (cont’d.)</vt:lpstr>
      <vt:lpstr>Subquery Unnesting -  Disabled in XXXX DB</vt:lpstr>
      <vt:lpstr>Subquery Unnesting - XXXX SQL Case 1</vt:lpstr>
      <vt:lpstr>Subquery Unnesting - XXXX SQL Case 1</vt:lpstr>
      <vt:lpstr>Subquery Unnesting - XXXX SQL Case 1 - Performance</vt:lpstr>
      <vt:lpstr>Subquery Unnesting - XXXX SQL Case 2</vt:lpstr>
      <vt:lpstr>Tip: Subquery unnesting disabled in XXXX DB</vt:lpstr>
      <vt:lpstr>In and Exists Subquery</vt:lpstr>
      <vt:lpstr>In / Exists subquery</vt:lpstr>
      <vt:lpstr>In / Exists subquery</vt:lpstr>
      <vt:lpstr>Tip: In and Exists Subquery are similar now</vt:lpstr>
      <vt:lpstr>Overview of SQL Processing</vt:lpstr>
      <vt:lpstr>Optimizer Components - Estimator</vt:lpstr>
      <vt:lpstr>Optimizer Components - Estimator - Selectivity</vt:lpstr>
      <vt:lpstr>Tip: More distinct values, better candidate for indexing</vt:lpstr>
      <vt:lpstr>Tip: More distinct values, better candidate for indexing (cont’d.)</vt:lpstr>
      <vt:lpstr>In some cases optimizer will not use index</vt:lpstr>
      <vt:lpstr>Optimizer Components - Estimator</vt:lpstr>
      <vt:lpstr>Optimizer Components - Estimator - Cardinality</vt:lpstr>
      <vt:lpstr>Case: Wrong Execution Plan caused by Wrong Cardinality</vt:lpstr>
      <vt:lpstr>Wrong Execution Plan ( elapsed time: 12hours+)</vt:lpstr>
      <vt:lpstr>Try with right cardinality</vt:lpstr>
      <vt:lpstr>Right Execution Plan with hint( elapsed time: &lt; 1 second) </vt:lpstr>
      <vt:lpstr>Tip: Accurate Statistics, better execution plan</vt:lpstr>
      <vt:lpstr>Optimizer Statistics</vt:lpstr>
      <vt:lpstr>Optimizer Statistics – Check and Gather Table Statistics</vt:lpstr>
      <vt:lpstr>Tip: Gather Statistics on XX Temp Table Before Important SQL</vt:lpstr>
      <vt:lpstr>Optimizer Components – Estimator - Cost</vt:lpstr>
      <vt:lpstr>Q&amp;A?</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zhaoping lu</dc:creator>
  <cp:keywords>Oracle 12c;Sql Tuning;Peoplesoft;Developer</cp:keywords>
  <cp:lastModifiedBy>lu zhaoping</cp:lastModifiedBy>
  <cp:revision>1573</cp:revision>
  <dcterms:created xsi:type="dcterms:W3CDTF">2014-05-08T20:34:48Z</dcterms:created>
  <dcterms:modified xsi:type="dcterms:W3CDTF">2019-10-25T01:26:41Z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