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740" r:id="rId2"/>
    <p:sldId id="741" r:id="rId3"/>
    <p:sldId id="811" r:id="rId4"/>
    <p:sldId id="809" r:id="rId5"/>
    <p:sldId id="810" r:id="rId6"/>
    <p:sldId id="791" r:id="rId7"/>
    <p:sldId id="815" r:id="rId8"/>
    <p:sldId id="812" r:id="rId9"/>
    <p:sldId id="817" r:id="rId10"/>
    <p:sldId id="813" r:id="rId11"/>
    <p:sldId id="814" r:id="rId12"/>
    <p:sldId id="818" r:id="rId13"/>
    <p:sldId id="819" r:id="rId14"/>
    <p:sldId id="820" r:id="rId15"/>
    <p:sldId id="821" r:id="rId16"/>
    <p:sldId id="829" r:id="rId17"/>
    <p:sldId id="830" r:id="rId18"/>
    <p:sldId id="831" r:id="rId19"/>
    <p:sldId id="822" r:id="rId20"/>
    <p:sldId id="823" r:id="rId21"/>
    <p:sldId id="824" r:id="rId22"/>
    <p:sldId id="825" r:id="rId23"/>
    <p:sldId id="826" r:id="rId24"/>
    <p:sldId id="827" r:id="rId25"/>
    <p:sldId id="828" r:id="rId26"/>
    <p:sldId id="832" r:id="rId27"/>
    <p:sldId id="833" r:id="rId28"/>
    <p:sldId id="834" r:id="rId29"/>
    <p:sldId id="835" r:id="rId30"/>
    <p:sldId id="838" r:id="rId31"/>
    <p:sldId id="840" r:id="rId32"/>
    <p:sldId id="839" r:id="rId33"/>
    <p:sldId id="836" r:id="rId34"/>
    <p:sldId id="841" r:id="rId35"/>
    <p:sldId id="842" r:id="rId36"/>
    <p:sldId id="843" r:id="rId37"/>
    <p:sldId id="844" r:id="rId38"/>
    <p:sldId id="845" r:id="rId39"/>
    <p:sldId id="846" r:id="rId40"/>
    <p:sldId id="847" r:id="rId41"/>
    <p:sldId id="848" r:id="rId42"/>
    <p:sldId id="837" r:id="rId43"/>
    <p:sldId id="850" r:id="rId44"/>
    <p:sldId id="851" r:id="rId45"/>
    <p:sldId id="849" r:id="rId46"/>
    <p:sldId id="852" r:id="rId47"/>
    <p:sldId id="860" r:id="rId48"/>
    <p:sldId id="854" r:id="rId49"/>
    <p:sldId id="857" r:id="rId50"/>
    <p:sldId id="853" r:id="rId51"/>
    <p:sldId id="856" r:id="rId52"/>
    <p:sldId id="859" r:id="rId53"/>
    <p:sldId id="858" r:id="rId54"/>
    <p:sldId id="863" r:id="rId55"/>
    <p:sldId id="861" r:id="rId56"/>
    <p:sldId id="864" r:id="rId57"/>
    <p:sldId id="865" r:id="rId58"/>
    <p:sldId id="866" r:id="rId59"/>
    <p:sldId id="867" r:id="rId60"/>
    <p:sldId id="868" r:id="rId61"/>
    <p:sldId id="869" r:id="rId62"/>
    <p:sldId id="870" r:id="rId63"/>
    <p:sldId id="873" r:id="rId64"/>
    <p:sldId id="874" r:id="rId65"/>
    <p:sldId id="871" r:id="rId66"/>
    <p:sldId id="872" r:id="rId67"/>
    <p:sldId id="875" r:id="rId68"/>
    <p:sldId id="876" r:id="rId69"/>
    <p:sldId id="879" r:id="rId70"/>
    <p:sldId id="880" r:id="rId71"/>
    <p:sldId id="882" r:id="rId72"/>
    <p:sldId id="881" r:id="rId73"/>
    <p:sldId id="883" r:id="rId74"/>
    <p:sldId id="884" r:id="rId75"/>
  </p:sldIdLst>
  <p:sldSz cx="12188825" cy="6858000"/>
  <p:notesSz cx="6858000" cy="9144000"/>
  <p:custDataLst>
    <p:tags r:id="rId7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ping lu" initials="zl" lastIdx="1" clrIdx="0">
    <p:extLst>
      <p:ext uri="{19B8F6BF-5375-455C-9EA6-DF929625EA0E}">
        <p15:presenceInfo xmlns:p15="http://schemas.microsoft.com/office/powerpoint/2012/main" userId="933af6ffb27d3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2600"/>
    <a:srgbClr val="45B1EC"/>
    <a:srgbClr val="00B9FF"/>
    <a:srgbClr val="008138"/>
    <a:srgbClr val="FFE7E7"/>
    <a:srgbClr val="7FBAEC"/>
    <a:srgbClr val="424545"/>
    <a:srgbClr val="FF8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6" autoAdjust="0"/>
    <p:restoredTop sz="74731" autoAdjust="0"/>
  </p:normalViewPr>
  <p:slideViewPr>
    <p:cSldViewPr snapToGrid="0">
      <p:cViewPr>
        <p:scale>
          <a:sx n="66" d="100"/>
          <a:sy n="66" d="100"/>
        </p:scale>
        <p:origin x="1114" y="245"/>
      </p:cViewPr>
      <p:guideLst>
        <p:guide orient="horz" pos="2160"/>
        <p:guide orient="horz" pos="3744"/>
        <p:guide orient="horz" pos="960"/>
        <p:guide orient="horz" pos="1248"/>
        <p:guide pos="3839"/>
        <p:guide pos="7343"/>
        <p:guide pos="335"/>
      </p:guideLst>
    </p:cSldViewPr>
  </p:slideViewPr>
  <p:outlineViewPr>
    <p:cViewPr>
      <p:scale>
        <a:sx n="33" d="100"/>
        <a:sy n="33" d="100"/>
      </p:scale>
      <p:origin x="0" y="-8904"/>
    </p:cViewPr>
  </p:outlineViewPr>
  <p:notesTextViewPr>
    <p:cViewPr>
      <p:scale>
        <a:sx n="1" d="1"/>
        <a:sy n="1" d="1"/>
      </p:scale>
      <p:origin x="0" y="0"/>
    </p:cViewPr>
  </p:notesTextViewPr>
  <p:sorterViewPr>
    <p:cViewPr>
      <p:scale>
        <a:sx n="100" d="100"/>
        <a:sy n="100" d="100"/>
      </p:scale>
      <p:origin x="0" y="-4013"/>
    </p:cViewPr>
  </p:sorterViewPr>
  <p:notesViewPr>
    <p:cSldViewPr snapToGrid="0">
      <p:cViewPr varScale="1">
        <p:scale>
          <a:sx n="76" d="100"/>
          <a:sy n="76" d="100"/>
        </p:scale>
        <p:origin x="2918"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ECCC836-7519-4C22-AAB3-00ED847896C5}" type="datetimeFigureOut">
              <a:rPr lang="en-US"/>
              <a:pPr>
                <a:defRPr/>
              </a:pPr>
              <a:t>10/25/2019</a:t>
            </a:fld>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13E670-4557-4E65-A579-A16A3180C013}" type="slidenum">
              <a:rPr/>
              <a:pPr>
                <a:defRPr/>
              </a:pPr>
              <a:t>‹#›</a:t>
            </a:fld>
            <a:endParaRPr dirty="0"/>
          </a:p>
        </p:txBody>
      </p:sp>
    </p:spTree>
    <p:extLst>
      <p:ext uri="{BB962C8B-B14F-4D97-AF65-F5344CB8AC3E}">
        <p14:creationId xmlns:p14="http://schemas.microsoft.com/office/powerpoint/2010/main" val="40561614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54E52CD-A622-4F10-9321-450177867E5B}" type="slidenum">
              <a:rPr/>
              <a:pPr>
                <a:defRPr/>
              </a:pPr>
              <a:t>‹#›</a:t>
            </a:fld>
            <a:endParaRPr dirty="0"/>
          </a:p>
        </p:txBody>
      </p:sp>
    </p:spTree>
    <p:extLst>
      <p:ext uri="{BB962C8B-B14F-4D97-AF65-F5344CB8AC3E}">
        <p14:creationId xmlns:p14="http://schemas.microsoft.com/office/powerpoint/2010/main" val="3536483455"/>
      </p:ext>
    </p:extLst>
  </p:cSld>
  <p:clrMap bg1="lt1" tx1="dk1" bg2="lt2" tx2="dk2" accent1="accent1" accent2="accent2" accent3="accent3" accent4="accent4" accent5="accent5" accent6="accent6" hlink="hlink" folHlink="folHlink"/>
  <p:hf hdr="0" dt="0"/>
  <p:notesStyle>
    <a:lvl1pPr algn="l" rtl="0" fontAlgn="base">
      <a:spcBef>
        <a:spcPts val="600"/>
      </a:spcBef>
      <a:spcAft>
        <a:spcPct val="0"/>
      </a:spcAft>
      <a:defRPr sz="1100" kern="1200">
        <a:solidFill>
          <a:schemeClr val="tx1"/>
        </a:solidFill>
        <a:latin typeface="+mn-lt"/>
        <a:ea typeface="+mn-ea"/>
        <a:cs typeface="+mn-cs"/>
      </a:defRPr>
    </a:lvl1pPr>
    <a:lvl2pPr marL="228600" indent="-114300" algn="l" rtl="0" fontAlgn="base">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fontAlgn="base">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fontAlgn="base">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fontAlgn="base">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054E52CD-A622-4F10-9321-450177867E5B}" type="slidenum">
              <a:rPr lang="en-US" smtClean="0"/>
              <a:pPr>
                <a:defRPr/>
              </a:pPr>
              <a:t>1</a:t>
            </a:fld>
            <a:endParaRPr lang="en-US" dirty="0"/>
          </a:p>
        </p:txBody>
      </p:sp>
    </p:spTree>
    <p:extLst>
      <p:ext uri="{BB962C8B-B14F-4D97-AF65-F5344CB8AC3E}">
        <p14:creationId xmlns:p14="http://schemas.microsoft.com/office/powerpoint/2010/main" val="188196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Execution</a:t>
            </a:r>
            <a:r>
              <a:rPr lang="en-US" altLang="zh-CN" baseline="0" dirty="0"/>
              <a:t> plan missed in </a:t>
            </a:r>
            <a:r>
              <a:rPr lang="en-US" altLang="zh-CN" baseline="0" dirty="0" err="1"/>
              <a:t>awr</a:t>
            </a:r>
            <a:r>
              <a:rPr lang="en-US" altLang="zh-CN" baseline="0" dirty="0"/>
              <a:t> </a:t>
            </a:r>
            <a:r>
              <a:rPr lang="en-US" altLang="zh-CN" baseline="0" dirty="0" err="1"/>
              <a:t>sql</a:t>
            </a:r>
            <a:r>
              <a:rPr lang="en-US" altLang="zh-CN" baseline="0" dirty="0"/>
              <a:t> report in 12.1</a:t>
            </a:r>
          </a:p>
          <a:p>
            <a:r>
              <a:rPr lang="en-US" altLang="zh-CN" baseline="0" dirty="0"/>
              <a:t>Ref: </a:t>
            </a:r>
            <a:r>
              <a:rPr lang="en-US" altLang="zh-CN" b="1" dirty="0"/>
              <a:t>BUG 24626166 - EXECUTION PLAN INFORMATION IS MISSING IN AWR SQL REPORT GENERATED IN CDB</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11</a:t>
            </a:fld>
            <a:endParaRPr lang="zh-CN" altLang="en-US" dirty="0"/>
          </a:p>
        </p:txBody>
      </p:sp>
    </p:spTree>
    <p:extLst>
      <p:ext uri="{BB962C8B-B14F-4D97-AF65-F5344CB8AC3E}">
        <p14:creationId xmlns:p14="http://schemas.microsoft.com/office/powerpoint/2010/main" val="335478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a:t>
            </a:r>
            <a:r>
              <a:rPr lang="en-US" altLang="zh-CN" baseline="0" dirty="0"/>
              <a:t> more: http://allthingsoracle.com/execution-plans-part-14-sql-monitoring/</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12</a:t>
            </a:fld>
            <a:endParaRPr lang="zh-CN" altLang="en-US" dirty="0"/>
          </a:p>
        </p:txBody>
      </p:sp>
    </p:spTree>
    <p:extLst>
      <p:ext uri="{BB962C8B-B14F-4D97-AF65-F5344CB8AC3E}">
        <p14:creationId xmlns:p14="http://schemas.microsoft.com/office/powerpoint/2010/main" val="18553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 http://docs.oracle.com/database/121/ARPLS/d_sqltun.htm#ARPLS68444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13</a:t>
            </a:fld>
            <a:endParaRPr lang="zh-CN" altLang="en-US" dirty="0"/>
          </a:p>
        </p:txBody>
      </p:sp>
    </p:spTree>
    <p:extLst>
      <p:ext uri="{BB962C8B-B14F-4D97-AF65-F5344CB8AC3E}">
        <p14:creationId xmlns:p14="http://schemas.microsoft.com/office/powerpoint/2010/main" val="299277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Ref: http://docs.oracle.com/database/121/ARPLS/d_sqltun.htm#ARPLS68444</a:t>
            </a:r>
          </a:p>
          <a:p>
            <a:r>
              <a:rPr lang="en-US" altLang="zh-CN" dirty="0"/>
              <a:t>Note: If </a:t>
            </a:r>
            <a:r>
              <a:rPr lang="en-US" altLang="zh-CN" dirty="0" err="1"/>
              <a:t>firefox</a:t>
            </a:r>
            <a:r>
              <a:rPr lang="en-US" altLang="zh-CN" dirty="0"/>
              <a:t> can not display  </a:t>
            </a:r>
            <a:r>
              <a:rPr lang="en-US" altLang="zh-CN" dirty="0" err="1"/>
              <a:t>sql</a:t>
            </a:r>
            <a:r>
              <a:rPr lang="en-US" altLang="zh-CN" dirty="0"/>
              <a:t> monitor active report, try IE or Edge. Or uncomment the commented lines in the head of html file.</a:t>
            </a:r>
          </a:p>
          <a:p>
            <a:endParaRPr lang="en-US" altLang="zh-CN" dirty="0"/>
          </a:p>
          <a:p>
            <a:endParaRPr lang="en-US" altLang="zh-CN" dirty="0"/>
          </a:p>
          <a:p>
            <a:r>
              <a:rPr lang="en-US" altLang="zh-CN" dirty="0"/>
              <a:t>-- Full script to generate html type</a:t>
            </a:r>
            <a:r>
              <a:rPr lang="en-US" altLang="zh-CN" baseline="0" dirty="0"/>
              <a:t> report:</a:t>
            </a:r>
          </a:p>
          <a:p>
            <a:r>
              <a:rPr lang="en-US" altLang="zh-CN" dirty="0"/>
              <a:t>set echo off verify off timing off </a:t>
            </a:r>
            <a:r>
              <a:rPr lang="en-US" altLang="zh-CN" dirty="0" err="1"/>
              <a:t>trimsp</a:t>
            </a:r>
            <a:r>
              <a:rPr lang="en-US" altLang="zh-CN" dirty="0"/>
              <a:t> on feed off pages 0 term off long 9999999 </a:t>
            </a:r>
            <a:r>
              <a:rPr lang="en-US" altLang="zh-CN" dirty="0" err="1"/>
              <a:t>longc</a:t>
            </a:r>
            <a:r>
              <a:rPr lang="en-US" altLang="zh-CN" dirty="0"/>
              <a:t> 9999999</a:t>
            </a:r>
          </a:p>
          <a:p>
            <a:r>
              <a:rPr lang="en-US" altLang="zh-CN" dirty="0"/>
              <a:t>--optional: disable compress in report</a:t>
            </a:r>
          </a:p>
          <a:p>
            <a:r>
              <a:rPr lang="en-US" altLang="zh-CN" dirty="0"/>
              <a:t>alter session set events '</a:t>
            </a:r>
            <a:r>
              <a:rPr lang="en-US" altLang="zh-CN" dirty="0" err="1"/>
              <a:t>emx_control</a:t>
            </a:r>
            <a:r>
              <a:rPr lang="en-US" altLang="zh-CN" dirty="0"/>
              <a:t> </a:t>
            </a:r>
            <a:r>
              <a:rPr lang="en-US" altLang="zh-CN" dirty="0" err="1"/>
              <a:t>compress_xml</a:t>
            </a:r>
            <a:r>
              <a:rPr lang="en-US" altLang="zh-CN" dirty="0"/>
              <a:t>=none';</a:t>
            </a:r>
          </a:p>
          <a:p>
            <a:r>
              <a:rPr lang="en-US" altLang="zh-CN" dirty="0"/>
              <a:t>spool</a:t>
            </a:r>
            <a:r>
              <a:rPr lang="en-US" altLang="zh-CN" baseline="0" dirty="0"/>
              <a:t> sqlmon_active_report.html</a:t>
            </a:r>
            <a:endParaRPr lang="en-US" altLang="zh-CN" dirty="0"/>
          </a:p>
          <a:p>
            <a:r>
              <a:rPr lang="en-US" altLang="zh-CN" dirty="0"/>
              <a:t>select DBMS_SQLTUNE.REPORT_SQL_MONITOR('&amp;</a:t>
            </a:r>
            <a:r>
              <a:rPr lang="en-US" altLang="zh-CN" dirty="0" err="1"/>
              <a:t>sqlid</a:t>
            </a:r>
            <a:r>
              <a:rPr lang="en-US" altLang="zh-CN" dirty="0"/>
              <a:t>',</a:t>
            </a:r>
            <a:r>
              <a:rPr lang="en-US" altLang="zh-CN" dirty="0" err="1"/>
              <a:t>report_level</a:t>
            </a:r>
            <a:r>
              <a:rPr lang="en-US" altLang="zh-CN" dirty="0"/>
              <a:t>=&gt;'</a:t>
            </a:r>
            <a:r>
              <a:rPr lang="en-US" altLang="zh-CN" dirty="0" err="1"/>
              <a:t>ALL',type</a:t>
            </a:r>
            <a:r>
              <a:rPr lang="en-US" altLang="zh-CN" dirty="0"/>
              <a:t>=&gt;'ACTIVE') rep from dual;</a:t>
            </a:r>
          </a:p>
          <a:p>
            <a:r>
              <a:rPr lang="en-US" altLang="zh-CN" dirty="0"/>
              <a:t>spool off</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14</a:t>
            </a:fld>
            <a:endParaRPr lang="zh-CN" altLang="en-US" dirty="0"/>
          </a:p>
        </p:txBody>
      </p:sp>
    </p:spTree>
    <p:extLst>
      <p:ext uri="{BB962C8B-B14F-4D97-AF65-F5344CB8AC3E}">
        <p14:creationId xmlns:p14="http://schemas.microsoft.com/office/powerpoint/2010/main" val="256839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explain plan for select owner, </a:t>
            </a:r>
            <a:r>
              <a:rPr lang="en-US" altLang="zh-CN" dirty="0" err="1"/>
              <a:t>object_type</a:t>
            </a:r>
            <a:r>
              <a:rPr lang="en-US" altLang="zh-CN" dirty="0"/>
              <a:t>, count(*) from </a:t>
            </a:r>
            <a:r>
              <a:rPr lang="en-US" altLang="zh-CN" dirty="0" err="1"/>
              <a:t>dba_objects</a:t>
            </a:r>
            <a:r>
              <a:rPr lang="en-US" altLang="zh-CN" dirty="0"/>
              <a:t> group by owner, </a:t>
            </a:r>
            <a:r>
              <a:rPr lang="en-US" altLang="zh-CN" dirty="0" err="1"/>
              <a:t>object_type</a:t>
            </a:r>
            <a:r>
              <a:rPr lang="en-US" altLang="zh-CN" dirty="0"/>
              <a:t> order by 	owner, </a:t>
            </a:r>
            <a:r>
              <a:rPr lang="en-US" altLang="zh-CN" dirty="0" err="1"/>
              <a:t>object_type</a:t>
            </a:r>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15</a:t>
            </a:fld>
            <a:endParaRPr lang="zh-CN" altLang="en-US" dirty="0"/>
          </a:p>
        </p:txBody>
      </p:sp>
    </p:spTree>
    <p:extLst>
      <p:ext uri="{BB962C8B-B14F-4D97-AF65-F5344CB8AC3E}">
        <p14:creationId xmlns:p14="http://schemas.microsoft.com/office/powerpoint/2010/main" val="47652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altLang="zh-CN" dirty="0"/>
          </a:p>
          <a:p>
            <a:r>
              <a:rPr lang="en-US" altLang="zh-CN" dirty="0"/>
              <a:t>--E</a:t>
            </a:r>
            <a:r>
              <a:rPr lang="en-US" altLang="zh-CN" baseline="0" dirty="0"/>
              <a:t>xecution plan with sequence from </a:t>
            </a:r>
            <a:r>
              <a:rPr lang="en-US" altLang="zh-CN" baseline="0" dirty="0" err="1"/>
              <a:t>plan_table</a:t>
            </a:r>
            <a:r>
              <a:rPr lang="en-US" altLang="zh-CN" baseline="0" dirty="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a:t>
            </a:r>
            <a:r>
              <a:rPr lang="en-US" altLang="zh-CN" dirty="0" err="1"/>
              <a:t>seq</a:t>
            </a:r>
            <a:r>
              <a:rPr lang="en-US" altLang="zh-CN" dirty="0"/>
              <a:t> limitation: the total lines of execution plan &lt; 1000</a:t>
            </a:r>
          </a:p>
          <a:p>
            <a:r>
              <a:rPr lang="en-US" altLang="zh-CN" dirty="0"/>
              <a:t>select </a:t>
            </a:r>
          </a:p>
          <a:p>
            <a:r>
              <a:rPr lang="en-US" altLang="zh-CN" dirty="0" err="1"/>
              <a:t>row_number</a:t>
            </a:r>
            <a:r>
              <a:rPr lang="en-US" altLang="zh-CN" dirty="0"/>
              <a:t>() over (partition by 1 order by </a:t>
            </a:r>
            <a:r>
              <a:rPr lang="en-US" altLang="zh-CN" dirty="0" err="1"/>
              <a:t>rpad</a:t>
            </a:r>
            <a:r>
              <a:rPr lang="en-US" altLang="zh-CN" dirty="0"/>
              <a:t>(</a:t>
            </a:r>
            <a:r>
              <a:rPr lang="en-US" altLang="zh-CN" dirty="0" err="1"/>
              <a:t>sys_connect_by_path</a:t>
            </a:r>
            <a:r>
              <a:rPr lang="en-US" altLang="zh-CN" dirty="0"/>
              <a:t>(nvl2(parent_id,999-position,'999')||'-'||(999-id),'/'),8000,' ') </a:t>
            </a:r>
            <a:r>
              <a:rPr lang="en-US" altLang="zh-CN" dirty="0" err="1"/>
              <a:t>desc</a:t>
            </a:r>
            <a:r>
              <a:rPr lang="en-US" altLang="zh-CN" dirty="0"/>
              <a:t>) </a:t>
            </a:r>
            <a:r>
              <a:rPr lang="en-US" altLang="zh-CN" dirty="0" err="1"/>
              <a:t>seq</a:t>
            </a:r>
            <a:r>
              <a:rPr lang="en-US" altLang="zh-CN" dirty="0"/>
              <a:t>,</a:t>
            </a:r>
          </a:p>
          <a:p>
            <a:r>
              <a:rPr lang="en-US" altLang="zh-CN" dirty="0"/>
              <a:t>id, </a:t>
            </a:r>
            <a:r>
              <a:rPr lang="en-US" altLang="zh-CN" dirty="0" err="1"/>
              <a:t>lpad</a:t>
            </a:r>
            <a:r>
              <a:rPr lang="en-US" altLang="zh-CN" dirty="0"/>
              <a:t>(' ',(level-1)*2,' ')||operation || ' ' || options operation, </a:t>
            </a:r>
          </a:p>
          <a:p>
            <a:r>
              <a:rPr lang="en-US" altLang="zh-CN" dirty="0"/>
              <a:t>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optimizer,'ANALYZED</a:t>
            </a:r>
            <a:r>
              <a:rPr lang="en-US" altLang="zh-CN" dirty="0"/>
              <a:t>','(A)',null,' ','('||optimizer||')')) name, </a:t>
            </a:r>
          </a:p>
          <a:p>
            <a:r>
              <a:rPr lang="en-US" altLang="zh-CN" dirty="0"/>
              <a:t>cost, </a:t>
            </a:r>
            <a:r>
              <a:rPr lang="en-US" altLang="zh-CN" dirty="0" err="1"/>
              <a:t>io_cost</a:t>
            </a:r>
            <a:r>
              <a:rPr lang="en-US" altLang="zh-CN" dirty="0"/>
              <a:t>,  cardinality card, </a:t>
            </a:r>
            <a:r>
              <a:rPr lang="en-US" altLang="zh-CN" dirty="0" err="1"/>
              <a:t>bytes,cpu_cost</a:t>
            </a:r>
            <a:endParaRPr lang="en-US" altLang="zh-CN" dirty="0"/>
          </a:p>
          <a:p>
            <a:r>
              <a:rPr lang="en-US" altLang="zh-CN" dirty="0"/>
              <a:t>from </a:t>
            </a:r>
            <a:r>
              <a:rPr lang="en-US" altLang="zh-CN" dirty="0" err="1"/>
              <a:t>plan_table</a:t>
            </a:r>
            <a:endParaRPr lang="en-US" altLang="zh-CN" dirty="0"/>
          </a:p>
          <a:p>
            <a:r>
              <a:rPr lang="en-US" altLang="zh-CN" dirty="0"/>
              <a:t>connect by prior id=</a:t>
            </a:r>
            <a:r>
              <a:rPr lang="en-US" altLang="zh-CN" dirty="0" err="1"/>
              <a:t>parent_id</a:t>
            </a:r>
            <a:endParaRPr lang="en-US" altLang="zh-CN" dirty="0"/>
          </a:p>
          <a:p>
            <a:r>
              <a:rPr lang="en-US" altLang="zh-CN" dirty="0"/>
              <a:t>start with id=0</a:t>
            </a:r>
          </a:p>
          <a:p>
            <a:r>
              <a:rPr lang="en-US" altLang="zh-CN" dirty="0"/>
              <a:t>order by id</a:t>
            </a:r>
          </a:p>
          <a:p>
            <a:r>
              <a:rPr lang="en-US" altLang="zh-CN" dirty="0"/>
              <a:t>;</a:t>
            </a:r>
          </a:p>
          <a:p>
            <a:endParaRPr lang="en-US" altLang="zh-CN" dirty="0"/>
          </a:p>
          <a:p>
            <a:endParaRPr lang="en-US" altLang="zh-CN" dirty="0"/>
          </a:p>
          <a:p>
            <a:endParaRPr lang="en-US" altLang="zh-CN" dirty="0"/>
          </a:p>
          <a:p>
            <a:r>
              <a:rPr lang="en-US" altLang="zh-CN" dirty="0"/>
              <a:t>with </a:t>
            </a:r>
            <a:r>
              <a:rPr lang="en-US" altLang="zh-CN" dirty="0" err="1"/>
              <a:t>tmp</a:t>
            </a:r>
            <a:r>
              <a:rPr lang="en-US" altLang="zh-CN" dirty="0"/>
              <a:t> as (select * from </a:t>
            </a:r>
            <a:r>
              <a:rPr lang="en-US" altLang="zh-CN" dirty="0" err="1"/>
              <a:t>v$sql_plan</a:t>
            </a:r>
            <a:r>
              <a:rPr lang="en-US" altLang="zh-CN" dirty="0"/>
              <a:t> where </a:t>
            </a:r>
            <a:r>
              <a:rPr lang="en-US" altLang="zh-CN" dirty="0" err="1"/>
              <a:t>sql_id</a:t>
            </a:r>
            <a:r>
              <a:rPr lang="en-US" altLang="zh-CN" dirty="0"/>
              <a:t>='&amp;1')</a:t>
            </a:r>
          </a:p>
          <a:p>
            <a:r>
              <a:rPr lang="en-US" altLang="zh-CN" dirty="0"/>
              <a:t>select</a:t>
            </a:r>
          </a:p>
          <a:p>
            <a:r>
              <a:rPr lang="en-US" altLang="zh-CN" dirty="0" err="1"/>
              <a:t>row_number</a:t>
            </a:r>
            <a:r>
              <a:rPr lang="en-US" altLang="zh-CN" dirty="0"/>
              <a:t>() over (partition by 1 order by </a:t>
            </a:r>
            <a:r>
              <a:rPr lang="en-US" altLang="zh-CN" dirty="0" err="1"/>
              <a:t>rpad</a:t>
            </a:r>
            <a:r>
              <a:rPr lang="en-US" altLang="zh-CN" dirty="0"/>
              <a:t>(</a:t>
            </a:r>
            <a:r>
              <a:rPr lang="en-US" altLang="zh-CN" dirty="0" err="1"/>
              <a:t>sys_connect_by_path</a:t>
            </a:r>
            <a:r>
              <a:rPr lang="en-US" altLang="zh-CN" dirty="0"/>
              <a:t>(nvl2(parent_id,999-position,'999')||'-'||(999-id),'/'),8000,' ') </a:t>
            </a:r>
            <a:r>
              <a:rPr lang="en-US" altLang="zh-CN" dirty="0" err="1"/>
              <a:t>desc</a:t>
            </a:r>
            <a:r>
              <a:rPr lang="en-US" altLang="zh-CN" dirty="0"/>
              <a:t>) </a:t>
            </a:r>
            <a:r>
              <a:rPr lang="en-US" altLang="zh-CN" dirty="0" err="1"/>
              <a:t>seq</a:t>
            </a:r>
            <a:r>
              <a:rPr lang="en-US" altLang="zh-CN" dirty="0"/>
              <a:t>,</a:t>
            </a:r>
          </a:p>
          <a:p>
            <a:r>
              <a:rPr lang="en-US" altLang="zh-CN" dirty="0"/>
              <a:t>id, </a:t>
            </a:r>
            <a:r>
              <a:rPr lang="en-US" altLang="zh-CN" dirty="0" err="1"/>
              <a:t>lpad</a:t>
            </a:r>
            <a:r>
              <a:rPr lang="en-US" altLang="zh-CN" dirty="0"/>
              <a:t>(' ',(level-1)*2,' ')||operation || ' ' || options operation,</a:t>
            </a:r>
          </a:p>
          <a:p>
            <a:r>
              <a:rPr lang="en-US" altLang="zh-CN" dirty="0"/>
              <a:t>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optimizer,'ANALYZED</a:t>
            </a:r>
            <a:r>
              <a:rPr lang="en-US" altLang="zh-CN" dirty="0"/>
              <a:t>','(A)',null,' ','('||optimizer||')')) </a:t>
            </a:r>
            <a:r>
              <a:rPr lang="en-US" altLang="zh-CN" dirty="0" err="1"/>
              <a:t>obj</a:t>
            </a:r>
            <a:r>
              <a:rPr lang="en-US" altLang="zh-CN" dirty="0"/>
              <a:t>,</a:t>
            </a:r>
          </a:p>
          <a:p>
            <a:r>
              <a:rPr lang="en-US" altLang="zh-CN" dirty="0"/>
              <a:t>cost, </a:t>
            </a:r>
            <a:r>
              <a:rPr lang="en-US" altLang="zh-CN" dirty="0" err="1"/>
              <a:t>io_cost</a:t>
            </a:r>
            <a:r>
              <a:rPr lang="en-US" altLang="zh-CN" dirty="0"/>
              <a:t>,  cardinality card, </a:t>
            </a:r>
            <a:r>
              <a:rPr lang="en-US" altLang="zh-CN" dirty="0" err="1"/>
              <a:t>bytes,cpu_cost</a:t>
            </a:r>
            <a:endParaRPr lang="en-US" altLang="zh-CN" dirty="0"/>
          </a:p>
          <a:p>
            <a:r>
              <a:rPr lang="en-US" altLang="zh-CN" dirty="0"/>
              <a:t>from </a:t>
            </a:r>
            <a:r>
              <a:rPr lang="en-US" altLang="zh-CN" dirty="0" err="1"/>
              <a:t>tmp</a:t>
            </a:r>
            <a:endParaRPr lang="en-US" altLang="zh-CN" dirty="0"/>
          </a:p>
          <a:p>
            <a:r>
              <a:rPr lang="en-US" altLang="zh-CN" dirty="0"/>
              <a:t>connect by prior id=</a:t>
            </a:r>
            <a:r>
              <a:rPr lang="en-US" altLang="zh-CN" dirty="0" err="1"/>
              <a:t>parent_id</a:t>
            </a:r>
            <a:endParaRPr lang="en-US" altLang="zh-CN" dirty="0"/>
          </a:p>
          <a:p>
            <a:r>
              <a:rPr lang="en-US" altLang="zh-CN" dirty="0"/>
              <a:t>start with id=0</a:t>
            </a:r>
          </a:p>
          <a:p>
            <a:r>
              <a:rPr lang="en-US" altLang="zh-CN" dirty="0"/>
              <a:t>order by id</a:t>
            </a:r>
          </a:p>
          <a:p>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19</a:t>
            </a:fld>
            <a:endParaRPr lang="zh-CN" altLang="en-US" dirty="0"/>
          </a:p>
        </p:txBody>
      </p:sp>
    </p:spTree>
    <p:extLst>
      <p:ext uri="{BB962C8B-B14F-4D97-AF65-F5344CB8AC3E}">
        <p14:creationId xmlns:p14="http://schemas.microsoft.com/office/powerpoint/2010/main" val="360236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Ref:</a:t>
            </a:r>
            <a:r>
              <a:rPr lang="en-US" altLang="zh-CN" baseline="0" dirty="0"/>
              <a:t> http://docs.oracle.com/database/121/TGSQL/tgsql_interp.htm#TGSQL277</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20</a:t>
            </a:fld>
            <a:endParaRPr lang="zh-CN" altLang="en-US" dirty="0"/>
          </a:p>
        </p:txBody>
      </p:sp>
    </p:spTree>
    <p:extLst>
      <p:ext uri="{BB962C8B-B14F-4D97-AF65-F5344CB8AC3E}">
        <p14:creationId xmlns:p14="http://schemas.microsoft.com/office/powerpoint/2010/main" val="400953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select max(t1.name) from test1 t1,test2 t2 where t1.id=t2.id; </a:t>
            </a:r>
          </a:p>
          <a:p>
            <a:endParaRPr lang="en-US" altLang="zh-CN" dirty="0"/>
          </a:p>
          <a:p>
            <a:r>
              <a:rPr lang="en-US" altLang="zh-CN" dirty="0"/>
              <a:t>select count(*) from test1 t1,test2 t2 where t1.id=t2.id and t2.name='</a:t>
            </a:r>
            <a:r>
              <a:rPr lang="en-US" altLang="zh-CN" dirty="0" err="1"/>
              <a:t>asdf</a:t>
            </a:r>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21</a:t>
            </a:fld>
            <a:endParaRPr lang="zh-CN" altLang="en-US" dirty="0"/>
          </a:p>
        </p:txBody>
      </p:sp>
    </p:spTree>
    <p:extLst>
      <p:ext uri="{BB962C8B-B14F-4D97-AF65-F5344CB8AC3E}">
        <p14:creationId xmlns:p14="http://schemas.microsoft.com/office/powerpoint/2010/main" val="306362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select count(*) from test1 t1,test2 t2,test2 t3 where t1.id=t3.id and t1.id=t2.id;</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a:p>
          <a:p>
            <a:endParaRPr lang="en-US" altLang="zh-CN" dirty="0"/>
          </a:p>
          <a:p>
            <a:r>
              <a:rPr lang="en-US" altLang="zh-CN" dirty="0"/>
              <a:t>select count(*) from test1 t1,test2 t2,test2 t3 where t1.id=t3.id and t1.id=t2.id and t2.name='</a:t>
            </a:r>
            <a:r>
              <a:rPr lang="en-US" altLang="zh-CN" dirty="0" err="1"/>
              <a:t>asdf</a:t>
            </a:r>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22</a:t>
            </a:fld>
            <a:endParaRPr lang="zh-CN" altLang="en-US" dirty="0"/>
          </a:p>
        </p:txBody>
      </p:sp>
    </p:spTree>
    <p:extLst>
      <p:ext uri="{BB962C8B-B14F-4D97-AF65-F5344CB8AC3E}">
        <p14:creationId xmlns:p14="http://schemas.microsoft.com/office/powerpoint/2010/main" val="138129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test2 t2 where t2.name = (select max(name) from test1 t1 where t1.id=t2.id);</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23</a:t>
            </a:fld>
            <a:endParaRPr lang="zh-CN" altLang="en-US" dirty="0"/>
          </a:p>
        </p:txBody>
      </p:sp>
    </p:spTree>
    <p:extLst>
      <p:ext uri="{BB962C8B-B14F-4D97-AF65-F5344CB8AC3E}">
        <p14:creationId xmlns:p14="http://schemas.microsoft.com/office/powerpoint/2010/main" val="113168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a:t>
            </a:fld>
            <a:endParaRPr lang="en-US" dirty="0"/>
          </a:p>
        </p:txBody>
      </p:sp>
    </p:spTree>
    <p:extLst>
      <p:ext uri="{BB962C8B-B14F-4D97-AF65-F5344CB8AC3E}">
        <p14:creationId xmlns:p14="http://schemas.microsoft.com/office/powerpoint/2010/main" val="3144741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select </a:t>
            </a:r>
          </a:p>
          <a:p>
            <a:r>
              <a:rPr lang="en-US" altLang="zh-CN" dirty="0"/>
              <a:t>case when (t1.name =(select max(name) from test2 t2 where t2.id=t1.id)) then 111 else 222 end col1</a:t>
            </a:r>
          </a:p>
          <a:p>
            <a:r>
              <a:rPr lang="en-US" altLang="zh-CN" dirty="0"/>
              <a:t>from test1 t1 where t1.name='</a:t>
            </a:r>
            <a:r>
              <a:rPr lang="en-US" altLang="zh-CN" dirty="0" err="1"/>
              <a:t>asdf</a:t>
            </a:r>
            <a:r>
              <a:rPr lang="en-US" altLang="zh-CN" dirty="0"/>
              <a:t>';</a:t>
            </a:r>
          </a:p>
          <a:p>
            <a:endParaRPr lang="en-US" altLang="zh-CN"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24</a:t>
            </a:fld>
            <a:endParaRPr lang="zh-CN" altLang="en-US" dirty="0"/>
          </a:p>
        </p:txBody>
      </p:sp>
    </p:spTree>
    <p:extLst>
      <p:ext uri="{BB962C8B-B14F-4D97-AF65-F5344CB8AC3E}">
        <p14:creationId xmlns:p14="http://schemas.microsoft.com/office/powerpoint/2010/main" val="1537497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--Bloom filter/JOIN FILTER CREATE</a:t>
            </a:r>
          </a:p>
          <a:p>
            <a:r>
              <a:rPr lang="en-US" altLang="zh-CN" dirty="0"/>
              <a:t>select t1.* </a:t>
            </a:r>
          </a:p>
          <a:p>
            <a:r>
              <a:rPr lang="en-US" altLang="zh-CN" dirty="0"/>
              <a:t>from test1 t1,test2 t2 </a:t>
            </a:r>
          </a:p>
          <a:p>
            <a:r>
              <a:rPr lang="en-US" altLang="zh-CN" dirty="0"/>
              <a:t>where t1.id=t2.id </a:t>
            </a:r>
          </a:p>
          <a:p>
            <a:r>
              <a:rPr lang="en-US" altLang="zh-CN" dirty="0"/>
              <a:t>and t2.name='</a:t>
            </a:r>
            <a:r>
              <a:rPr lang="en-US" altLang="zh-CN" dirty="0" err="1"/>
              <a:t>asdf</a:t>
            </a:r>
            <a:r>
              <a:rPr lang="en-US" altLang="zh-CN" dirty="0"/>
              <a:t>' </a:t>
            </a:r>
          </a:p>
          <a:p>
            <a:r>
              <a:rPr lang="en-US" altLang="zh-CN" dirty="0"/>
              <a:t>and exists (select 1 from test1 t4 where t4.id=t1.id and t4.name &lt;'</a:t>
            </a:r>
            <a:r>
              <a:rPr lang="en-US" altLang="zh-CN" dirty="0" err="1"/>
              <a:t>aaa</a:t>
            </a:r>
            <a:r>
              <a:rPr lang="en-US" altLang="zh-CN" dirty="0"/>
              <a:t>');</a:t>
            </a:r>
          </a:p>
          <a:p>
            <a:endParaRPr lang="en-US" altLang="zh-CN" dirty="0"/>
          </a:p>
          <a:p>
            <a:r>
              <a:rPr lang="en-US" altLang="zh-CN" dirty="0"/>
              <a:t>Predicate Information (identified by operation id):</a:t>
            </a:r>
          </a:p>
          <a:p>
            <a:r>
              <a:rPr lang="en-US" altLang="zh-CN" dirty="0"/>
              <a:t>---------------------------------------------------</a:t>
            </a:r>
          </a:p>
          <a:p>
            <a:r>
              <a:rPr lang="en-US" altLang="zh-CN" dirty="0"/>
              <a:t>10 - storage(("T4"."NAME"&lt;'</a:t>
            </a:r>
            <a:r>
              <a:rPr lang="en-US" altLang="zh-CN" dirty="0" err="1"/>
              <a:t>aaa</a:t>
            </a:r>
            <a:r>
              <a:rPr lang="en-US" altLang="zh-CN" dirty="0"/>
              <a:t>' AND SYS_OP_BLOOM_FILTER(:BF0000,"T4"."ID")))</a:t>
            </a:r>
          </a:p>
          <a:p>
            <a:r>
              <a:rPr lang="en-US" altLang="zh-CN" dirty="0"/>
              <a:t>filter(("T4"."NAME"&lt;'</a:t>
            </a:r>
            <a:r>
              <a:rPr lang="en-US" altLang="zh-CN" dirty="0" err="1"/>
              <a:t>aaa</a:t>
            </a:r>
            <a:r>
              <a:rPr lang="en-US" altLang="zh-CN" dirty="0"/>
              <a:t>' AND SYS_OP_BLOOM_FILTER(:BF0000,"T4"."ID")))</a:t>
            </a:r>
          </a:p>
          <a:p>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When </a:t>
            </a:r>
            <a:r>
              <a:rPr lang="en-US" altLang="zh-CN" sz="1100" kern="1200" dirty="0">
                <a:solidFill>
                  <a:schemeClr val="tx1"/>
                </a:solidFill>
                <a:effectLst/>
                <a:latin typeface="+mn-lt"/>
                <a:ea typeface="+mn-ea"/>
                <a:cs typeface="+mn-cs"/>
              </a:rPr>
              <a:t>two tables are joined via a hash join, the first table (typically the smaller table) is scanned and the rows that satisfy the WHERE clause predicates (for that table) are used to create a hash table. During the hash table creation, a Bloom filter bit string is also created based on the join column. The bit string is then sent as an additional predicate to the second table scan. After the WHERE clause predicates relating to the second table are applied, the resulting rows are tested using the Bloom filter. Any rows rejected by the Bloom filter must fail the join criteria and are discarded. Any rows that match using the Bloom filter are sent to the hash join.</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25</a:t>
            </a:fld>
            <a:endParaRPr lang="zh-CN" altLang="en-US" dirty="0"/>
          </a:p>
        </p:txBody>
      </p:sp>
    </p:spTree>
    <p:extLst>
      <p:ext uri="{BB962C8B-B14F-4D97-AF65-F5344CB8AC3E}">
        <p14:creationId xmlns:p14="http://schemas.microsoft.com/office/powerpoint/2010/main" val="2161224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CONNECT_BY_FILTERING */ level,t3.* from test3 t3 start with id=4 connect by prior id= </a:t>
            </a:r>
            <a:r>
              <a:rPr lang="en-US" altLang="zh-CN" dirty="0" err="1"/>
              <a:t>parent_id</a:t>
            </a:r>
            <a:r>
              <a:rPr lang="en-US" altLang="zh-CN" dirty="0"/>
              <a:t>;</a:t>
            </a:r>
          </a:p>
          <a:p>
            <a:endParaRPr lang="en-US" altLang="zh-CN" dirty="0"/>
          </a:p>
          <a:p>
            <a:r>
              <a:rPr lang="en-US" altLang="zh-CN" dirty="0"/>
              <a:t>Ref: </a:t>
            </a:r>
          </a:p>
          <a:p>
            <a:r>
              <a:rPr lang="en-US" altLang="zh-CN" sz="1100" b="1" kern="1200" dirty="0">
                <a:solidFill>
                  <a:schemeClr val="tx1"/>
                </a:solidFill>
                <a:effectLst/>
                <a:latin typeface="+mn-lt"/>
                <a:ea typeface="+mn-ea"/>
                <a:cs typeface="+mn-cs"/>
              </a:rPr>
              <a:t>1.</a:t>
            </a:r>
            <a:r>
              <a:rPr lang="en-US" altLang="zh-CN" sz="1100" b="1" kern="1200" baseline="0" dirty="0">
                <a:solidFill>
                  <a:schemeClr val="tx1"/>
                </a:solidFill>
                <a:effectLst/>
                <a:latin typeface="+mn-lt"/>
                <a:ea typeface="+mn-ea"/>
                <a:cs typeface="+mn-cs"/>
              </a:rPr>
              <a:t> </a:t>
            </a:r>
            <a:r>
              <a:rPr lang="en-US" altLang="zh-CN" sz="1100" b="1" kern="1200" dirty="0">
                <a:solidFill>
                  <a:schemeClr val="tx1"/>
                </a:solidFill>
                <a:effectLst/>
                <a:latin typeface="+mn-lt"/>
                <a:ea typeface="+mn-ea"/>
                <a:cs typeface="+mn-cs"/>
              </a:rPr>
              <a:t>How to Understand Connect by Explain Plans on Oracle 10g Release 2 (Doc ID 729201.1)</a:t>
            </a:r>
          </a:p>
          <a:p>
            <a:r>
              <a:rPr lang="en-US" altLang="zh-CN" sz="1100" kern="1200" dirty="0">
                <a:solidFill>
                  <a:schemeClr val="tx1"/>
                </a:solidFill>
                <a:effectLst/>
                <a:latin typeface="+mn-lt"/>
                <a:ea typeface="+mn-ea"/>
                <a:cs typeface="+mn-cs"/>
              </a:rPr>
              <a:t>The way connect by works is that it starts with a set of rows based on the start with clause, then it uses those rows in a connect by select to create the hierarchy.</a:t>
            </a:r>
          </a:p>
          <a:p>
            <a:endParaRPr lang="en-US" altLang="zh-CN" dirty="0"/>
          </a:p>
          <a:p>
            <a:r>
              <a:rPr lang="en-US" altLang="zh-CN" dirty="0"/>
              <a:t>2. http://docs.oracle.com/database/121/SQLRF/queries003.htm#SQLRF52332</a:t>
            </a:r>
          </a:p>
          <a:p>
            <a:r>
              <a:rPr lang="en-US" altLang="zh-CN" dirty="0"/>
              <a:t>Oracle processes hierarchical queries as follows:</a:t>
            </a:r>
          </a:p>
          <a:p>
            <a:pPr marL="171450" indent="-171450">
              <a:buFont typeface="Arial" panose="020B0604020202020204" pitchFamily="34" charset="0"/>
              <a:buChar char="•"/>
            </a:pPr>
            <a:r>
              <a:rPr lang="en-US" altLang="zh-CN" dirty="0"/>
              <a:t>A join, if present, is evaluated first, whether the join is specified in the FROM clause or with WHERE clause predicates.</a:t>
            </a:r>
          </a:p>
          <a:p>
            <a:pPr marL="171450" indent="-171450">
              <a:buFont typeface="Arial" panose="020B0604020202020204" pitchFamily="34" charset="0"/>
              <a:buChar char="•"/>
            </a:pPr>
            <a:r>
              <a:rPr lang="en-US" altLang="zh-CN" dirty="0"/>
              <a:t>The CONNECT BY condition is evaluated.</a:t>
            </a:r>
          </a:p>
          <a:p>
            <a:pPr marL="171450" indent="-171450">
              <a:buFont typeface="Arial" panose="020B0604020202020204" pitchFamily="34" charset="0"/>
              <a:buChar char="•"/>
            </a:pPr>
            <a:r>
              <a:rPr lang="en-US" altLang="zh-CN" dirty="0"/>
              <a:t>Any remaining WHERE clause predicates are evaluated.</a:t>
            </a:r>
          </a:p>
          <a:p>
            <a:endParaRPr lang="en-US" altLang="zh-CN"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26</a:t>
            </a:fld>
            <a:endParaRPr lang="zh-CN" altLang="en-US" dirty="0"/>
          </a:p>
        </p:txBody>
      </p:sp>
    </p:spTree>
    <p:extLst>
      <p:ext uri="{BB962C8B-B14F-4D97-AF65-F5344CB8AC3E}">
        <p14:creationId xmlns:p14="http://schemas.microsoft.com/office/powerpoint/2010/main" val="308546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zh-CN" dirty="0"/>
              <a:t>explain plan for select owner, </a:t>
            </a:r>
            <a:r>
              <a:rPr lang="en-US" altLang="zh-CN" dirty="0" err="1"/>
              <a:t>object_type</a:t>
            </a:r>
            <a:r>
              <a:rPr lang="en-US" altLang="zh-CN" dirty="0"/>
              <a:t>, count(*) from </a:t>
            </a:r>
            <a:r>
              <a:rPr lang="en-US" altLang="zh-CN" dirty="0" err="1"/>
              <a:t>dba_objects</a:t>
            </a:r>
            <a:r>
              <a:rPr lang="en-US" altLang="zh-CN" dirty="0"/>
              <a:t> group by owner, </a:t>
            </a:r>
            <a:r>
              <a:rPr lang="en-US" altLang="zh-CN" dirty="0" err="1"/>
              <a:t>object_type</a:t>
            </a:r>
            <a:r>
              <a:rPr lang="en-US" altLang="zh-CN" dirty="0"/>
              <a:t> order by owner, </a:t>
            </a:r>
            <a:r>
              <a:rPr lang="en-US" altLang="zh-CN" dirty="0" err="1"/>
              <a:t>object_type</a:t>
            </a:r>
            <a:r>
              <a:rPr lang="en-US" altLang="zh-CN" dirty="0"/>
              <a:t>; </a:t>
            </a:r>
          </a:p>
          <a:p>
            <a:endParaRPr lang="en-US" altLang="zh-CN" dirty="0"/>
          </a:p>
          <a:p>
            <a:r>
              <a:rPr lang="en-US" altLang="zh-CN" dirty="0"/>
              <a:t> SEQ     ID PARENT_ID POSITION OPERATION                                          NAME                                   COST    IO_COST       CARD            BYTES   CPU_COST</a:t>
            </a:r>
          </a:p>
          <a:p>
            <a:r>
              <a:rPr lang="en-US" altLang="zh-CN" dirty="0"/>
              <a:t>---- ------ --------- -------- -------------------------------------------------- ------------------------------ ------------ ---------- ---------- ---------------- ----------</a:t>
            </a:r>
          </a:p>
          <a:p>
            <a:r>
              <a:rPr lang="en-US" altLang="zh-CN" dirty="0"/>
              <a:t>  21      0              2,017 SELECT STATEMENT                                                                         2,017       1963         74            4,588  884040529</a:t>
            </a:r>
          </a:p>
          <a:p>
            <a:r>
              <a:rPr lang="en-US" altLang="zh-CN" dirty="0"/>
              <a:t>  20      1         0        1   SORT GROUP BY                                                                          2,017       1963         74            4,588  884040529</a:t>
            </a:r>
          </a:p>
          <a:p>
            <a:r>
              <a:rPr lang="en-US" altLang="zh-CN" dirty="0"/>
              <a:t>  19      2         1        1     VIEW                                           SYS.DBA_OBJECTS                       2,004       1963     232791       14,433,042  680565269</a:t>
            </a:r>
          </a:p>
          <a:p>
            <a:r>
              <a:rPr lang="en-US" altLang="zh-CN" dirty="0"/>
              <a:t>  18      3         2        1       UNION-ALL</a:t>
            </a:r>
          </a:p>
          <a:p>
            <a:r>
              <a:rPr lang="en-US" altLang="zh-CN" dirty="0"/>
              <a:t>  13      4         3        2         TABLE ACCESS BY INDEX ROWID                SYS.SUM$(A)                               0          0          1               26       1700</a:t>
            </a:r>
          </a:p>
          <a:p>
            <a:r>
              <a:rPr lang="en-US" altLang="zh-CN" dirty="0"/>
              <a:t>  12      5         4        1           INDEX UNIQUE SCAN                        SYS.I_SUM$_1(A)                           0          0          1                        1050</a:t>
            </a:r>
          </a:p>
          <a:p>
            <a:r>
              <a:rPr lang="en-US" altLang="zh-CN" dirty="0"/>
              <a:t>  11      6         3        1         FILTER</a:t>
            </a:r>
          </a:p>
          <a:p>
            <a:r>
              <a:rPr lang="en-US" altLang="zh-CN" dirty="0"/>
              <a:t>   5      7         6        1           HASH JOIN                                                                        945        927     235658       32,285,146  299433019</a:t>
            </a:r>
          </a:p>
          <a:p>
            <a:r>
              <a:rPr lang="en-US" altLang="zh-CN" dirty="0"/>
              <a:t>   1      8         7        1             TABLE ACCESS STORAGE FULL              SYS.USER$(A)                              3          3         73            1,314      40896</a:t>
            </a:r>
          </a:p>
          <a:p>
            <a:r>
              <a:rPr lang="en-US" altLang="zh-CN" dirty="0"/>
              <a:t>   4      9         7        2             HASH JOIN                                                                      941        924     235658       28,043,302  275215373</a:t>
            </a:r>
          </a:p>
          <a:p>
            <a:r>
              <a:rPr lang="en-US" altLang="zh-CN" dirty="0"/>
              <a:t>   2     10         9        1               INDEX FULL SCAN                      SYS.I_USER2(A)                            1          1         73            1,752       7321</a:t>
            </a:r>
          </a:p>
          <a:p>
            <a:r>
              <a:rPr lang="en-US" altLang="zh-CN" dirty="0"/>
              <a:t>   3     11         9        2               TABLE ACCESS STORAGE FULL            SYS.OBJ$(A)                             938        923     235658       22,387,510  251031302</a:t>
            </a:r>
          </a:p>
          <a:p>
            <a:r>
              <a:rPr lang="en-US" altLang="zh-CN" dirty="0"/>
              <a:t>   6     12         6        2           TABLE ACCESS STORAGE FULL FIRST ROWS     SYS.USER_EDITIONING$(A)                   2          2          1                6       7611</a:t>
            </a:r>
          </a:p>
          <a:p>
            <a:r>
              <a:rPr lang="en-US" altLang="zh-CN" dirty="0"/>
              <a:t>   9     13         6        3           NESTED LOOPS SEMI                                                                  3          3          1               31      22614</a:t>
            </a:r>
          </a:p>
          <a:p>
            <a:r>
              <a:rPr lang="en-US" altLang="zh-CN" dirty="0"/>
              <a:t>   7     14        13        1             INDEX SKIP SCAN                        SYS.I_USER2(A)                            1          1          1               20       7321</a:t>
            </a:r>
          </a:p>
          <a:p>
            <a:r>
              <a:rPr lang="en-US" altLang="zh-CN" dirty="0"/>
              <a:t>   8     15        13        2             INDEX RANGE SCAN                       SYS.I_OBJ4(A)                             2          2          1               11      15293</a:t>
            </a:r>
          </a:p>
          <a:p>
            <a:r>
              <a:rPr lang="en-US" altLang="zh-CN" dirty="0"/>
              <a:t>  10     16         6        4           TABLE ACCESS STORAGE FULL FIRST ROWS     SYS.USER_EDITIONING$(A)                   2          2          1                6       7611</a:t>
            </a:r>
          </a:p>
          <a:p>
            <a:r>
              <a:rPr lang="en-US" altLang="zh-CN" dirty="0"/>
              <a:t>  17     17         3        3         NESTED LOOPS                                                                         1          1          1               31       8541</a:t>
            </a:r>
          </a:p>
          <a:p>
            <a:r>
              <a:rPr lang="en-US" altLang="zh-CN" dirty="0"/>
              <a:t>  14     18        17        1           INDEX FULL SCAN                          SYS.I_LINK1(A)                            0          0          1               13        200</a:t>
            </a:r>
          </a:p>
          <a:p>
            <a:r>
              <a:rPr lang="en-US" altLang="zh-CN" dirty="0"/>
              <a:t>  16     19        17        2           TABLE ACCESS CLUSTER                     SYS.USER$(A)                              1          1          1               18       8341</a:t>
            </a:r>
          </a:p>
          <a:p>
            <a:r>
              <a:rPr lang="en-US" altLang="zh-CN" dirty="0"/>
              <a:t>  15     20        19        1             INDEX UNIQUE SCAN                      SYS.I_USER#(A)                            0          0          1                        1050</a:t>
            </a:r>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27</a:t>
            </a:fld>
            <a:endParaRPr lang="zh-CN" altLang="en-US" dirty="0"/>
          </a:p>
        </p:txBody>
      </p:sp>
    </p:spTree>
    <p:extLst>
      <p:ext uri="{BB962C8B-B14F-4D97-AF65-F5344CB8AC3E}">
        <p14:creationId xmlns:p14="http://schemas.microsoft.com/office/powerpoint/2010/main" val="1266308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29</a:t>
            </a:fld>
            <a:endParaRPr lang="zh-CN" altLang="en-US" dirty="0"/>
          </a:p>
        </p:txBody>
      </p:sp>
    </p:spTree>
    <p:extLst>
      <p:ext uri="{BB962C8B-B14F-4D97-AF65-F5344CB8AC3E}">
        <p14:creationId xmlns:p14="http://schemas.microsoft.com/office/powerpoint/2010/main" val="362150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a:t>
            </a:r>
          </a:p>
          <a:p>
            <a:r>
              <a:rPr lang="en-US" altLang="zh-CN" dirty="0"/>
              <a:t>https://docs.oracle.com/database/121/TGSQL/tgsql_optop.htm#TGSQL232</a:t>
            </a:r>
          </a:p>
          <a:p>
            <a:endParaRPr lang="en-US" altLang="zh-CN" dirty="0"/>
          </a:p>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sz="2000" dirty="0"/>
              <a:t>Relevant parameters: </a:t>
            </a:r>
          </a:p>
          <a:p>
            <a:pPr marL="0" marR="0" lvl="2" indent="0" algn="l" defTabSz="914400" rtl="0" eaLnBrk="1" fontAlgn="base" latinLnBrk="0" hangingPunct="1">
              <a:lnSpc>
                <a:spcPct val="100000"/>
              </a:lnSpc>
              <a:spcBef>
                <a:spcPts val="600"/>
              </a:spcBef>
              <a:spcAft>
                <a:spcPct val="0"/>
              </a:spcAft>
              <a:buClrTx/>
              <a:buSzTx/>
              <a:buFontTx/>
              <a:buNone/>
              <a:tabLst/>
              <a:defRPr/>
            </a:pPr>
            <a:r>
              <a:rPr lang="en-US" altLang="zh-CN" sz="1600" dirty="0"/>
              <a:t>_</a:t>
            </a:r>
            <a:r>
              <a:rPr lang="en-US" altLang="zh-CN" sz="1600" dirty="0" err="1"/>
              <a:t>db_file_noncontig_mblock_read_count</a:t>
            </a:r>
            <a:endParaRPr lang="en-US" altLang="zh-CN" sz="160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30</a:t>
            </a:fld>
            <a:endParaRPr lang="zh-CN" altLang="en-US" dirty="0"/>
          </a:p>
        </p:txBody>
      </p:sp>
    </p:spTree>
    <p:extLst>
      <p:ext uri="{BB962C8B-B14F-4D97-AF65-F5344CB8AC3E}">
        <p14:creationId xmlns:p14="http://schemas.microsoft.com/office/powerpoint/2010/main" val="80456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a:t>
            </a:r>
          </a:p>
          <a:p>
            <a:r>
              <a:rPr lang="en-US" altLang="zh-CN" dirty="0"/>
              <a:t>http://docs.oracle.com/database/121/CNCPT/logical.htm#CNCPT1046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31</a:t>
            </a:fld>
            <a:endParaRPr lang="zh-CN" altLang="en-US" dirty="0"/>
          </a:p>
        </p:txBody>
      </p:sp>
    </p:spTree>
    <p:extLst>
      <p:ext uri="{BB962C8B-B14F-4D97-AF65-F5344CB8AC3E}">
        <p14:creationId xmlns:p14="http://schemas.microsoft.com/office/powerpoint/2010/main" val="1932652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32</a:t>
            </a:fld>
            <a:endParaRPr lang="zh-CN" altLang="en-US" dirty="0"/>
          </a:p>
        </p:txBody>
      </p:sp>
    </p:spTree>
    <p:extLst>
      <p:ext uri="{BB962C8B-B14F-4D97-AF65-F5344CB8AC3E}">
        <p14:creationId xmlns:p14="http://schemas.microsoft.com/office/powerpoint/2010/main" val="289225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34</a:t>
            </a:fld>
            <a:endParaRPr lang="zh-CN" altLang="en-US" dirty="0"/>
          </a:p>
        </p:txBody>
      </p:sp>
    </p:spTree>
    <p:extLst>
      <p:ext uri="{BB962C8B-B14F-4D97-AF65-F5344CB8AC3E}">
        <p14:creationId xmlns:p14="http://schemas.microsoft.com/office/powerpoint/2010/main" val="1542841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a:t>Ref:</a:t>
            </a:r>
          </a:p>
          <a:p>
            <a:r>
              <a:rPr lang="en-US" altLang="zh-CN" dirty="0"/>
              <a:t>http://oracle-performance-tuning-tips2-dass.blogspot.jp/2010/10/oracle-tuning-tip12-index-range-scan.html</a:t>
            </a:r>
          </a:p>
          <a:p>
            <a:r>
              <a:rPr lang="en-US" altLang="zh-CN" dirty="0"/>
              <a:t>https://docs.oracle.com/cd/E58500_01/pt854pbh1/eng/pt/tadm/task_ConvertingDescendingIndexes.html#topofpage</a:t>
            </a:r>
          </a:p>
          <a:p>
            <a:endParaRPr lang="en-US" altLang="zh-CN" dirty="0"/>
          </a:p>
          <a:p>
            <a:endParaRPr lang="en-US" altLang="zh-CN" dirty="0"/>
          </a:p>
          <a:p>
            <a:endParaRPr lang="en-US" altLang="zh-CN" dirty="0"/>
          </a:p>
          <a:p>
            <a:r>
              <a:rPr lang="en-US" altLang="zh-CN" dirty="0"/>
              <a:t>Demo:</a:t>
            </a:r>
            <a:r>
              <a:rPr lang="en-US" altLang="zh-CN" baseline="0" dirty="0"/>
              <a:t> </a:t>
            </a:r>
            <a:r>
              <a:rPr lang="en-US" altLang="zh-CN" dirty="0"/>
              <a:t>Trace Consistent</a:t>
            </a:r>
            <a:r>
              <a:rPr lang="en-US" altLang="zh-CN" baseline="0" dirty="0"/>
              <a:t> Read of ‘Index Range Scan’</a:t>
            </a:r>
            <a:endParaRPr lang="en-US" altLang="zh-CN" dirty="0"/>
          </a:p>
          <a:p>
            <a:endParaRPr lang="en-US" altLang="zh-CN" dirty="0"/>
          </a:p>
          <a:p>
            <a:r>
              <a:rPr lang="en-US" altLang="zh-CN" dirty="0"/>
              <a:t>create table test4 as select </a:t>
            </a:r>
            <a:r>
              <a:rPr lang="en-US" altLang="zh-CN" dirty="0" err="1"/>
              <a:t>rownum</a:t>
            </a:r>
            <a:r>
              <a:rPr lang="en-US" altLang="zh-CN" dirty="0"/>
              <a:t> id, 'name'||</a:t>
            </a:r>
            <a:r>
              <a:rPr lang="en-US" altLang="zh-CN" dirty="0" err="1"/>
              <a:t>rownum</a:t>
            </a:r>
            <a:r>
              <a:rPr lang="en-US" altLang="zh-CN" dirty="0"/>
              <a:t> name from dual connect by level &lt;1000000;</a:t>
            </a:r>
          </a:p>
          <a:p>
            <a:r>
              <a:rPr lang="en-US" altLang="zh-CN" dirty="0"/>
              <a:t>insert into test4 select * from test4 where id &lt;12349;</a:t>
            </a:r>
          </a:p>
          <a:p>
            <a:r>
              <a:rPr lang="en-US" altLang="zh-CN" dirty="0"/>
              <a:t>create index test4_id on test4(id);</a:t>
            </a:r>
          </a:p>
          <a:p>
            <a:endParaRPr lang="en-US" altLang="zh-CN" dirty="0"/>
          </a:p>
          <a:p>
            <a:r>
              <a:rPr lang="en-US" altLang="zh-CN" dirty="0"/>
              <a:t>alter session set events 'immediate trace name </a:t>
            </a:r>
            <a:r>
              <a:rPr lang="en-US" altLang="zh-CN" dirty="0" err="1"/>
              <a:t>treedump</a:t>
            </a:r>
            <a:r>
              <a:rPr lang="en-US" altLang="zh-CN" dirty="0"/>
              <a:t> level 350634'</a:t>
            </a:r>
          </a:p>
          <a:p>
            <a:r>
              <a:rPr lang="en-US" altLang="zh-CN" dirty="0"/>
              <a:t>alter session set events '10200 trace name context </a:t>
            </a:r>
            <a:r>
              <a:rPr lang="en-US" altLang="zh-CN" dirty="0" err="1"/>
              <a:t>forever,level</a:t>
            </a:r>
            <a:r>
              <a:rPr lang="en-US" altLang="zh-CN" dirty="0"/>
              <a:t> 1';</a:t>
            </a:r>
          </a:p>
          <a:p>
            <a:r>
              <a:rPr lang="en-US" altLang="zh-CN" dirty="0"/>
              <a:t>alter system set events '</a:t>
            </a:r>
            <a:r>
              <a:rPr lang="en-US" altLang="zh-CN" dirty="0" err="1"/>
              <a:t>sql_trace</a:t>
            </a:r>
            <a:r>
              <a:rPr lang="en-US" altLang="zh-CN" dirty="0"/>
              <a:t> {</a:t>
            </a:r>
            <a:r>
              <a:rPr lang="en-US" altLang="zh-CN" dirty="0" err="1"/>
              <a:t>process:orapid</a:t>
            </a:r>
            <a:r>
              <a:rPr lang="en-US" altLang="zh-CN" dirty="0"/>
              <a:t> = 86} level 12'</a:t>
            </a:r>
          </a:p>
          <a:p>
            <a:endParaRPr lang="en-US" altLang="zh-CN" dirty="0"/>
          </a:p>
          <a:p>
            <a:endParaRPr lang="en-US" altLang="zh-CN" dirty="0"/>
          </a:p>
          <a:p>
            <a:r>
              <a:rPr lang="en-US" altLang="zh-CN" dirty="0"/>
              <a:t>-- index blocks:</a:t>
            </a:r>
          </a:p>
          <a:p>
            <a:r>
              <a:rPr lang="en-US" altLang="zh-CN" dirty="0"/>
              <a:t>branch: 0x5fc913b3 1607013299 (0: </a:t>
            </a:r>
            <a:r>
              <a:rPr lang="en-US" altLang="zh-CN" dirty="0" err="1"/>
              <a:t>nrow</a:t>
            </a:r>
            <a:r>
              <a:rPr lang="en-US" altLang="zh-CN" dirty="0"/>
              <a:t>: 4, level: 2)</a:t>
            </a:r>
          </a:p>
          <a:p>
            <a:r>
              <a:rPr lang="en-US" altLang="zh-CN" dirty="0"/>
              <a:t>   branch: 0x5fcb16b6 1607145142 (-1: </a:t>
            </a:r>
            <a:r>
              <a:rPr lang="en-US" altLang="zh-CN" dirty="0" err="1"/>
              <a:t>nrow</a:t>
            </a:r>
            <a:r>
              <a:rPr lang="en-US" altLang="zh-CN" dirty="0"/>
              <a:t>: 672, level: 1)</a:t>
            </a:r>
          </a:p>
          <a:p>
            <a:r>
              <a:rPr lang="en-US" altLang="zh-CN" dirty="0"/>
              <a:t>      leaf: 0x5fc913ef 1607013359 (25: row:449.449 avs:816)  </a:t>
            </a:r>
          </a:p>
          <a:p>
            <a:r>
              <a:rPr lang="en-US" altLang="zh-CN" dirty="0"/>
              <a:t>   branch: 0x5fcb195f 1607145823 (0: </a:t>
            </a:r>
            <a:r>
              <a:rPr lang="en-US" altLang="zh-CN" dirty="0" err="1"/>
              <a:t>nrow</a:t>
            </a:r>
            <a:r>
              <a:rPr lang="en-US" altLang="zh-CN" dirty="0"/>
              <a:t>: 670, level: 1)</a:t>
            </a:r>
          </a:p>
          <a:p>
            <a:r>
              <a:rPr lang="en-US" altLang="zh-CN" dirty="0"/>
              <a:t>   branch: 0x5fcb1c0a 1607146506 (1: </a:t>
            </a:r>
            <a:r>
              <a:rPr lang="en-US" altLang="zh-CN" dirty="0" err="1"/>
              <a:t>nrow</a:t>
            </a:r>
            <a:r>
              <a:rPr lang="en-US" altLang="zh-CN" dirty="0"/>
              <a:t>: 670, level: 1)</a:t>
            </a:r>
          </a:p>
          <a:p>
            <a:r>
              <a:rPr lang="en-US" altLang="zh-CN" dirty="0"/>
              <a:t>   branch: 0x5fcb1ce2 1607146722 (2: </a:t>
            </a:r>
            <a:r>
              <a:rPr lang="en-US" altLang="zh-CN" dirty="0" err="1"/>
              <a:t>nrow</a:t>
            </a:r>
            <a:r>
              <a:rPr lang="en-US" altLang="zh-CN" dirty="0"/>
              <a:t>: 214, level: 1)</a:t>
            </a:r>
          </a:p>
          <a:p>
            <a:endParaRPr lang="en-US" altLang="zh-CN" dirty="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return 2 rows</a:t>
            </a:r>
          </a:p>
          <a:p>
            <a:r>
              <a:rPr lang="en-US" altLang="zh-CN" dirty="0"/>
              <a:t>select * from test4 where id=12345;</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CR trace:</a:t>
            </a:r>
          </a:p>
          <a:p>
            <a:r>
              <a:rPr lang="en-US" altLang="zh-CN" dirty="0"/>
              <a:t>WAIT #139963395496048: </a:t>
            </a:r>
            <a:r>
              <a:rPr lang="en-US" altLang="zh-CN" dirty="0" err="1"/>
              <a:t>nam</a:t>
            </a:r>
            <a:r>
              <a:rPr lang="en-US" altLang="zh-CN" dirty="0"/>
              <a:t>='Disk file operations I/O' </a:t>
            </a:r>
            <a:r>
              <a:rPr lang="en-US" altLang="zh-CN" dirty="0" err="1"/>
              <a:t>ela</a:t>
            </a:r>
            <a:r>
              <a:rPr lang="en-US" altLang="zh-CN" dirty="0"/>
              <a:t>= 29 </a:t>
            </a:r>
            <a:r>
              <a:rPr lang="en-US" altLang="zh-CN" dirty="0" err="1"/>
              <a:t>FileOperation</a:t>
            </a:r>
            <a:r>
              <a:rPr lang="en-US" altLang="zh-CN" dirty="0"/>
              <a:t>=8 </a:t>
            </a:r>
            <a:r>
              <a:rPr lang="en-US" altLang="zh-CN" dirty="0" err="1"/>
              <a:t>fileno</a:t>
            </a:r>
            <a:r>
              <a:rPr lang="en-US" altLang="zh-CN" dirty="0"/>
              <a:t>=0 </a:t>
            </a:r>
            <a:r>
              <a:rPr lang="en-US" altLang="zh-CN" dirty="0" err="1"/>
              <a:t>filetype</a:t>
            </a:r>
            <a:r>
              <a:rPr lang="en-US" altLang="zh-CN" dirty="0"/>
              <a:t>=8 </a:t>
            </a:r>
            <a:r>
              <a:rPr lang="en-US" altLang="zh-CN" dirty="0" err="1"/>
              <a:t>obj</a:t>
            </a:r>
            <a:r>
              <a:rPr lang="en-US" altLang="zh-CN" dirty="0"/>
              <a:t>#=653 </a:t>
            </a:r>
            <a:r>
              <a:rPr lang="en-US" altLang="zh-CN" dirty="0" err="1"/>
              <a:t>tim</a:t>
            </a:r>
            <a:r>
              <a:rPr lang="en-US" altLang="zh-CN" dirty="0"/>
              <a:t>=16862228065172</a:t>
            </a:r>
          </a:p>
          <a:p>
            <a:r>
              <a:rPr lang="en-US" altLang="zh-CN" dirty="0"/>
              <a:t>WAIT #139963395496048: </a:t>
            </a:r>
            <a:r>
              <a:rPr lang="en-US" altLang="zh-CN" dirty="0" err="1"/>
              <a:t>nam</a:t>
            </a:r>
            <a:r>
              <a:rPr lang="en-US" altLang="zh-CN" dirty="0"/>
              <a:t>='SQL*Net message to client' </a:t>
            </a:r>
            <a:r>
              <a:rPr lang="en-US" altLang="zh-CN" dirty="0" err="1"/>
              <a:t>ela</a:t>
            </a:r>
            <a:r>
              <a:rPr lang="en-US" altLang="zh-CN" dirty="0"/>
              <a:t>= 2 driver id=1650815232 #bytes=1 p3=0 </a:t>
            </a:r>
            <a:r>
              <a:rPr lang="en-US" altLang="zh-CN" dirty="0" err="1"/>
              <a:t>obj</a:t>
            </a:r>
            <a:r>
              <a:rPr lang="en-US" altLang="zh-CN" dirty="0"/>
              <a:t>#=653 </a:t>
            </a:r>
            <a:r>
              <a:rPr lang="en-US" altLang="zh-CN" dirty="0" err="1"/>
              <a:t>tim</a:t>
            </a:r>
            <a:r>
              <a:rPr lang="en-US" altLang="zh-CN" dirty="0"/>
              <a:t>=16862228065201</a:t>
            </a:r>
          </a:p>
          <a:p>
            <a:endParaRPr lang="en-US" altLang="zh-CN" dirty="0"/>
          </a:p>
          <a:p>
            <a:r>
              <a:rPr lang="en-US" altLang="zh-CN" dirty="0"/>
              <a:t>-- access index root block</a:t>
            </a:r>
          </a:p>
          <a:p>
            <a:r>
              <a:rPr lang="en-US" altLang="zh-CN" dirty="0"/>
              <a:t>ktrgtc2(): started for block &lt;0x0004 : 0x5fc913b3&gt; </a:t>
            </a:r>
            <a:r>
              <a:rPr lang="en-US" altLang="zh-CN" dirty="0" err="1"/>
              <a:t>objd</a:t>
            </a:r>
            <a:r>
              <a:rPr lang="en-US" altLang="zh-CN" dirty="0"/>
              <a:t>: 0x000559ab</a:t>
            </a:r>
          </a:p>
          <a:p>
            <a:r>
              <a:rPr lang="en-US" altLang="zh-CN" dirty="0"/>
              <a:t>ktrgtc2(): completed for block &lt;0x0004 : 0x5fc913b3&gt; </a:t>
            </a:r>
            <a:r>
              <a:rPr lang="en-US" altLang="zh-CN" dirty="0" err="1"/>
              <a:t>objd</a:t>
            </a:r>
            <a:r>
              <a:rPr lang="en-US" altLang="zh-CN" dirty="0"/>
              <a:t>: 0x000559ab</a:t>
            </a:r>
          </a:p>
          <a:p>
            <a:endParaRPr lang="en-US" altLang="zh-CN" dirty="0"/>
          </a:p>
          <a:p>
            <a:r>
              <a:rPr lang="en-US" altLang="zh-CN" dirty="0"/>
              <a:t>-- access index branch block</a:t>
            </a:r>
          </a:p>
          <a:p>
            <a:r>
              <a:rPr lang="en-US" altLang="zh-CN" dirty="0"/>
              <a:t>ktrgtc2(): started for block &lt;0x0004 : 0x5fcb16b6&gt; </a:t>
            </a:r>
            <a:r>
              <a:rPr lang="en-US" altLang="zh-CN" dirty="0" err="1"/>
              <a:t>objd</a:t>
            </a:r>
            <a:r>
              <a:rPr lang="en-US" altLang="zh-CN" dirty="0"/>
              <a:t>: 0x000559ab</a:t>
            </a:r>
          </a:p>
          <a:p>
            <a:r>
              <a:rPr lang="en-US" altLang="zh-CN" dirty="0"/>
              <a:t>ktrgtc2(): completed for block &lt;0x0004 : 0x5fcb16b6&gt; </a:t>
            </a:r>
            <a:r>
              <a:rPr lang="en-US" altLang="zh-CN" dirty="0" err="1"/>
              <a:t>objd</a:t>
            </a:r>
            <a:r>
              <a:rPr lang="en-US" altLang="zh-CN" dirty="0"/>
              <a:t>: 0x000559ab</a:t>
            </a:r>
          </a:p>
          <a:p>
            <a:endParaRPr lang="en-US" altLang="zh-CN" dirty="0"/>
          </a:p>
          <a:p>
            <a:r>
              <a:rPr lang="en-US" altLang="zh-CN" dirty="0"/>
              <a:t>-- access index leaf block for 1</a:t>
            </a:r>
            <a:r>
              <a:rPr lang="en-US" altLang="zh-CN" baseline="30000" dirty="0"/>
              <a:t>st</a:t>
            </a:r>
            <a:r>
              <a:rPr lang="en-US" altLang="zh-CN" dirty="0"/>
              <a:t> </a:t>
            </a:r>
            <a:r>
              <a:rPr lang="en-US" altLang="zh-CN" dirty="0" err="1"/>
              <a:t>rowid</a:t>
            </a:r>
            <a:endParaRPr lang="en-US" altLang="zh-CN" dirty="0"/>
          </a:p>
          <a:p>
            <a:r>
              <a:rPr lang="en-US" altLang="zh-CN" dirty="0"/>
              <a:t>ktrget2(): started for block  &lt;0x0004 : 0x5fc913ef&gt; </a:t>
            </a:r>
            <a:r>
              <a:rPr lang="en-US" altLang="zh-CN" dirty="0" err="1"/>
              <a:t>objd</a:t>
            </a:r>
            <a:r>
              <a:rPr lang="en-US" altLang="zh-CN" dirty="0"/>
              <a:t>: 0x000559ab</a:t>
            </a:r>
          </a:p>
          <a:p>
            <a:r>
              <a:rPr lang="en-US" altLang="zh-CN" dirty="0"/>
              <a:t>ktrget2(): completed for  block &lt;0x0004 : 0x5fc913ef&gt; </a:t>
            </a:r>
            <a:r>
              <a:rPr lang="en-US" altLang="zh-CN" dirty="0" err="1"/>
              <a:t>objd</a:t>
            </a:r>
            <a:r>
              <a:rPr lang="en-US" altLang="zh-CN" dirty="0"/>
              <a:t>: 0x000559ab</a:t>
            </a:r>
          </a:p>
          <a:p>
            <a:endParaRPr lang="en-US" altLang="zh-CN" dirty="0"/>
          </a:p>
          <a:p>
            <a:r>
              <a:rPr lang="en-US" altLang="zh-CN" dirty="0"/>
              <a:t>-- access table block for 1</a:t>
            </a:r>
            <a:r>
              <a:rPr lang="en-US" altLang="zh-CN" baseline="30000" dirty="0"/>
              <a:t>st</a:t>
            </a:r>
            <a:r>
              <a:rPr lang="en-US" altLang="zh-CN" dirty="0"/>
              <a:t> row</a:t>
            </a:r>
          </a:p>
          <a:p>
            <a:r>
              <a:rPr lang="en-US" altLang="zh-CN" dirty="0"/>
              <a:t>ktrget2(): started for block  &lt;0x0004 : 0x5fc3624c&gt; </a:t>
            </a:r>
            <a:r>
              <a:rPr lang="en-US" altLang="zh-CN" dirty="0" err="1"/>
              <a:t>objd</a:t>
            </a:r>
            <a:r>
              <a:rPr lang="en-US" altLang="zh-CN" dirty="0"/>
              <a:t>: 0x000559aa</a:t>
            </a:r>
          </a:p>
          <a:p>
            <a:r>
              <a:rPr lang="en-US" altLang="zh-CN" dirty="0"/>
              <a:t>ktrget2(): completed for  block &lt;0x0004 : 0x5fc3624c&gt; </a:t>
            </a:r>
            <a:r>
              <a:rPr lang="en-US" altLang="zh-CN" dirty="0" err="1"/>
              <a:t>objd</a:t>
            </a:r>
            <a:r>
              <a:rPr lang="en-US" altLang="zh-CN" dirty="0"/>
              <a:t>: 0x000559aa</a:t>
            </a:r>
          </a:p>
          <a:p>
            <a:endParaRPr lang="en-US" altLang="zh-CN" dirty="0"/>
          </a:p>
          <a:p>
            <a:r>
              <a:rPr lang="en-US" altLang="zh-CN" dirty="0"/>
              <a:t>FETCH #139963395496048:c=0,e=324,p=0,cr=4,cu=0,mis=0,r=1,dep=0,og=1,plh=1674315994,tim=16862228065548</a:t>
            </a:r>
          </a:p>
          <a:p>
            <a:r>
              <a:rPr lang="en-US" altLang="zh-CN" dirty="0"/>
              <a:t>WAIT #139963395496048: </a:t>
            </a:r>
            <a:r>
              <a:rPr lang="en-US" altLang="zh-CN" dirty="0" err="1"/>
              <a:t>nam</a:t>
            </a:r>
            <a:r>
              <a:rPr lang="en-US" altLang="zh-CN" dirty="0"/>
              <a:t>='SQL*Net message from client' </a:t>
            </a:r>
            <a:r>
              <a:rPr lang="en-US" altLang="zh-CN" dirty="0" err="1"/>
              <a:t>ela</a:t>
            </a:r>
            <a:r>
              <a:rPr lang="en-US" altLang="zh-CN" dirty="0"/>
              <a:t>= 227 driver id=1650815232 #bytes=1 p3=0 </a:t>
            </a:r>
            <a:r>
              <a:rPr lang="en-US" altLang="zh-CN" dirty="0" err="1"/>
              <a:t>obj</a:t>
            </a:r>
            <a:r>
              <a:rPr lang="en-US" altLang="zh-CN" dirty="0"/>
              <a:t>#=653 </a:t>
            </a:r>
            <a:r>
              <a:rPr lang="en-US" altLang="zh-CN" dirty="0" err="1"/>
              <a:t>tim</a:t>
            </a:r>
            <a:r>
              <a:rPr lang="en-US" altLang="zh-CN" dirty="0"/>
              <a:t>=16862228065807</a:t>
            </a:r>
          </a:p>
          <a:p>
            <a:endParaRPr lang="en-US" altLang="zh-CN" dirty="0"/>
          </a:p>
          <a:p>
            <a:r>
              <a:rPr lang="en-US" altLang="zh-CN" dirty="0"/>
              <a:t>-- access index leaf block again for 2</a:t>
            </a:r>
            <a:r>
              <a:rPr lang="en-US" altLang="zh-CN" baseline="30000" dirty="0"/>
              <a:t>nd</a:t>
            </a:r>
            <a:r>
              <a:rPr lang="en-US" altLang="zh-CN" dirty="0"/>
              <a:t> </a:t>
            </a:r>
            <a:r>
              <a:rPr lang="en-US" altLang="zh-CN" dirty="0" err="1"/>
              <a:t>rowid</a:t>
            </a:r>
            <a:endParaRPr lang="en-US" altLang="zh-CN" dirty="0"/>
          </a:p>
          <a:p>
            <a:r>
              <a:rPr lang="en-US" altLang="zh-CN" dirty="0"/>
              <a:t>ktrget2(): started for block  &lt;0x0004 : 0x5fc913ef&gt; </a:t>
            </a:r>
            <a:r>
              <a:rPr lang="en-US" altLang="zh-CN" dirty="0" err="1"/>
              <a:t>objd</a:t>
            </a:r>
            <a:r>
              <a:rPr lang="en-US" altLang="zh-CN" dirty="0"/>
              <a:t>: 0x000559ab</a:t>
            </a:r>
          </a:p>
          <a:p>
            <a:r>
              <a:rPr lang="en-US" altLang="zh-CN" dirty="0"/>
              <a:t>ktrget2(): completed for  block &lt;0x0004 : 0x5fc913ef&gt; </a:t>
            </a:r>
            <a:r>
              <a:rPr lang="en-US" altLang="zh-CN" dirty="0" err="1"/>
              <a:t>objd</a:t>
            </a:r>
            <a:r>
              <a:rPr lang="en-US" altLang="zh-CN" dirty="0"/>
              <a:t>: 0x000559ab</a:t>
            </a:r>
          </a:p>
          <a:p>
            <a:endParaRPr lang="en-US" altLang="zh-CN" dirty="0"/>
          </a:p>
          <a:p>
            <a:r>
              <a:rPr lang="en-US" altLang="zh-CN" dirty="0"/>
              <a:t>-- access table block again for 2</a:t>
            </a:r>
            <a:r>
              <a:rPr lang="en-US" altLang="zh-CN" baseline="30000" dirty="0"/>
              <a:t>nd</a:t>
            </a:r>
            <a:r>
              <a:rPr lang="en-US" altLang="zh-CN" dirty="0"/>
              <a:t> row</a:t>
            </a:r>
          </a:p>
          <a:p>
            <a:r>
              <a:rPr lang="en-US" altLang="zh-CN" dirty="0"/>
              <a:t>ktrget2(): started for block  &lt;0x0004 : 0x5fcb139e&gt; </a:t>
            </a:r>
            <a:r>
              <a:rPr lang="en-US" altLang="zh-CN" dirty="0" err="1"/>
              <a:t>objd</a:t>
            </a:r>
            <a:r>
              <a:rPr lang="en-US" altLang="zh-CN" dirty="0"/>
              <a:t>: 0x000559aa</a:t>
            </a:r>
          </a:p>
          <a:p>
            <a:r>
              <a:rPr lang="en-US" altLang="zh-CN" dirty="0"/>
              <a:t>ktrget2(): completed for  block &lt;0x0004 : 0x5fcb139e&gt; </a:t>
            </a:r>
            <a:r>
              <a:rPr lang="en-US" altLang="zh-CN" dirty="0" err="1"/>
              <a:t>objd</a:t>
            </a:r>
            <a:r>
              <a:rPr lang="en-US" altLang="zh-CN" dirty="0"/>
              <a:t>: 0x000559aa</a:t>
            </a:r>
          </a:p>
          <a:p>
            <a:endParaRPr lang="en-US" altLang="zh-CN" dirty="0"/>
          </a:p>
          <a:p>
            <a:r>
              <a:rPr lang="en-US" altLang="zh-CN" dirty="0"/>
              <a:t>WAIT #139963395496048: </a:t>
            </a:r>
            <a:r>
              <a:rPr lang="en-US" altLang="zh-CN" dirty="0" err="1"/>
              <a:t>nam</a:t>
            </a:r>
            <a:r>
              <a:rPr lang="en-US" altLang="zh-CN" dirty="0"/>
              <a:t>='SQL*Net message to client' </a:t>
            </a:r>
            <a:r>
              <a:rPr lang="en-US" altLang="zh-CN" dirty="0" err="1"/>
              <a:t>ela</a:t>
            </a:r>
            <a:r>
              <a:rPr lang="en-US" altLang="zh-CN" dirty="0"/>
              <a:t>= 1 driver id=1650815232 #bytes=1 p3=0 </a:t>
            </a:r>
            <a:r>
              <a:rPr lang="en-US" altLang="zh-CN" dirty="0" err="1"/>
              <a:t>obj</a:t>
            </a:r>
            <a:r>
              <a:rPr lang="en-US" altLang="zh-CN" dirty="0"/>
              <a:t>#=653 </a:t>
            </a:r>
            <a:r>
              <a:rPr lang="en-US" altLang="zh-CN" dirty="0" err="1"/>
              <a:t>tim</a:t>
            </a:r>
            <a:r>
              <a:rPr lang="en-US" altLang="zh-CN" dirty="0"/>
              <a:t>=16862228065959</a:t>
            </a:r>
          </a:p>
          <a:p>
            <a:r>
              <a:rPr lang="en-US" altLang="zh-CN" dirty="0"/>
              <a:t>FETCH #139963395496048:c=0,e=138,p=0,cr=2,cu=0,mis=0,r=1,dep=0,og=1,plh=1674315994,tim=16862228065970</a:t>
            </a:r>
          </a:p>
          <a:p>
            <a:endParaRPr lang="en-US" altLang="zh-CN" dirty="0"/>
          </a:p>
          <a:p>
            <a:r>
              <a:rPr lang="en-US" altLang="zh-CN" dirty="0"/>
              <a:t>STAT #139963395496048 id=1 </a:t>
            </a:r>
            <a:r>
              <a:rPr lang="en-US" altLang="zh-CN" dirty="0" err="1"/>
              <a:t>cnt</a:t>
            </a:r>
            <a:r>
              <a:rPr lang="en-US" altLang="zh-CN" dirty="0"/>
              <a:t>=2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=350634 op='TABLE ACCESS BY INDEX ROWID BATCHED TEST4 (</a:t>
            </a:r>
            <a:r>
              <a:rPr lang="en-US" altLang="zh-CN" dirty="0" err="1"/>
              <a:t>cr</a:t>
            </a:r>
            <a:r>
              <a:rPr lang="en-US" altLang="zh-CN" dirty="0"/>
              <a:t>=6 </a:t>
            </a:r>
            <a:r>
              <a:rPr lang="en-US" altLang="zh-CN" dirty="0" err="1"/>
              <a:t>pr</a:t>
            </a:r>
            <a:r>
              <a:rPr lang="en-US" altLang="zh-CN" dirty="0"/>
              <a:t>=0 pw=0 time=325 us cost=4 size=16 card=1)'</a:t>
            </a:r>
          </a:p>
          <a:p>
            <a:r>
              <a:rPr lang="en-US" altLang="zh-CN" dirty="0"/>
              <a:t>STAT #139963395496048 id=2 </a:t>
            </a:r>
            <a:r>
              <a:rPr lang="en-US" altLang="zh-CN" dirty="0" err="1"/>
              <a:t>cnt</a:t>
            </a:r>
            <a:r>
              <a:rPr lang="en-US" altLang="zh-CN" dirty="0"/>
              <a:t>=2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=350635 op='INDEX RANGE SCAN TEST4_ID (</a:t>
            </a:r>
            <a:r>
              <a:rPr lang="en-US" altLang="zh-CN" dirty="0" err="1"/>
              <a:t>cr</a:t>
            </a:r>
            <a:r>
              <a:rPr lang="en-US" altLang="zh-CN" dirty="0"/>
              <a:t>=4 </a:t>
            </a:r>
            <a:r>
              <a:rPr lang="en-US" altLang="zh-CN" dirty="0" err="1"/>
              <a:t>pr</a:t>
            </a:r>
            <a:r>
              <a:rPr lang="en-US" altLang="zh-CN" dirty="0"/>
              <a:t>=0 pw=0 time=292 us cost=3 size=0 card=1)'</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35</a:t>
            </a:fld>
            <a:endParaRPr lang="zh-CN" altLang="en-US" dirty="0"/>
          </a:p>
        </p:txBody>
      </p:sp>
    </p:spTree>
    <p:extLst>
      <p:ext uri="{BB962C8B-B14F-4D97-AF65-F5344CB8AC3E}">
        <p14:creationId xmlns:p14="http://schemas.microsoft.com/office/powerpoint/2010/main" val="294408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a:t>
            </a:fld>
            <a:endParaRPr lang="zh-CN" altLang="en-US" dirty="0"/>
          </a:p>
        </p:txBody>
      </p:sp>
    </p:spTree>
    <p:extLst>
      <p:ext uri="{BB962C8B-B14F-4D97-AF65-F5344CB8AC3E}">
        <p14:creationId xmlns:p14="http://schemas.microsoft.com/office/powerpoint/2010/main" val="2811438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Exception:</a:t>
            </a:r>
          </a:p>
          <a:p>
            <a:r>
              <a:rPr lang="en-US" altLang="zh-CN" dirty="0"/>
              <a:t>-- Optimizer can’t use ‘index range scan(min/max) if both max(), min() function appeared in select clause. </a:t>
            </a:r>
          </a:p>
          <a:p>
            <a:r>
              <a:rPr lang="en-US" altLang="zh-CN" dirty="0"/>
              <a:t>-- In this case, optimizer</a:t>
            </a:r>
            <a:r>
              <a:rPr lang="en-US" altLang="zh-CN" baseline="0" dirty="0"/>
              <a:t> will use the regular ‘index range scan’</a:t>
            </a:r>
            <a:endParaRPr lang="en-US" altLang="zh-CN" dirty="0"/>
          </a:p>
          <a:p>
            <a:r>
              <a:rPr lang="en-US" altLang="zh-CN" dirty="0"/>
              <a:t>select </a:t>
            </a:r>
          </a:p>
          <a:p>
            <a:r>
              <a:rPr lang="en-US" altLang="zh-CN" dirty="0"/>
              <a:t>max(EFFDT)</a:t>
            </a:r>
          </a:p>
          <a:p>
            <a:r>
              <a:rPr lang="en-US" altLang="zh-CN" dirty="0"/>
              <a:t>,min(NODEEXP_IMAGE)</a:t>
            </a:r>
          </a:p>
          <a:p>
            <a:r>
              <a:rPr lang="en-US" altLang="zh-CN" dirty="0"/>
              <a:t>from </a:t>
            </a:r>
            <a:r>
              <a:rPr lang="en-US" altLang="zh-CN" dirty="0" err="1"/>
              <a:t>pstreenode</a:t>
            </a:r>
            <a:r>
              <a:rPr lang="en-US" altLang="zh-CN" dirty="0"/>
              <a:t> t </a:t>
            </a:r>
          </a:p>
          <a:p>
            <a:r>
              <a:rPr lang="en-US" altLang="zh-CN" dirty="0"/>
              <a:t>where </a:t>
            </a:r>
            <a:r>
              <a:rPr lang="en-US" altLang="zh-CN" dirty="0" err="1"/>
              <a:t>tree_name</a:t>
            </a:r>
            <a:r>
              <a:rPr lang="en-US" altLang="zh-CN" dirty="0"/>
              <a:t>='QUERY_TREE_EX'</a:t>
            </a:r>
          </a:p>
          <a:p>
            <a:r>
              <a:rPr lang="en-US" altLang="zh-CN" dirty="0"/>
              <a:t>and </a:t>
            </a:r>
            <a:r>
              <a:rPr lang="en-US" altLang="zh-CN" dirty="0" err="1"/>
              <a:t>setid</a:t>
            </a:r>
            <a:r>
              <a:rPr lang="en-US" altLang="zh-CN" dirty="0"/>
              <a:t>=' '</a:t>
            </a:r>
          </a:p>
          <a:p>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36</a:t>
            </a:fld>
            <a:endParaRPr lang="zh-CN" altLang="en-US" dirty="0"/>
          </a:p>
        </p:txBody>
      </p:sp>
    </p:spTree>
    <p:extLst>
      <p:ext uri="{BB962C8B-B14F-4D97-AF65-F5344CB8AC3E}">
        <p14:creationId xmlns:p14="http://schemas.microsoft.com/office/powerpoint/2010/main" val="1392494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altLang="zh-CN" dirty="0"/>
          </a:p>
          <a:p>
            <a:r>
              <a:rPr lang="en-US" altLang="zh-CN" dirty="0"/>
              <a:t>select max(</a:t>
            </a:r>
            <a:r>
              <a:rPr lang="en-US" altLang="zh-CN" dirty="0" err="1"/>
              <a:t>effdt</a:t>
            </a:r>
            <a:r>
              <a:rPr lang="en-US" altLang="zh-CN" dirty="0"/>
              <a:t>)</a:t>
            </a:r>
          </a:p>
          <a:p>
            <a:r>
              <a:rPr lang="en-US" altLang="zh-CN" dirty="0"/>
              <a:t>from </a:t>
            </a:r>
            <a:r>
              <a:rPr lang="en-US" altLang="zh-CN" dirty="0" err="1"/>
              <a:t>pstreenode</a:t>
            </a:r>
            <a:endParaRPr lang="en-US" altLang="zh-CN" dirty="0"/>
          </a:p>
          <a:p>
            <a:r>
              <a:rPr lang="en-US" altLang="zh-CN" dirty="0"/>
              <a:t>where </a:t>
            </a:r>
            <a:r>
              <a:rPr lang="en-US" altLang="zh-CN" dirty="0" err="1"/>
              <a:t>setid</a:t>
            </a:r>
            <a:r>
              <a:rPr lang="en-US" altLang="zh-CN" dirty="0"/>
              <a:t>=' '  </a:t>
            </a:r>
          </a:p>
          <a:p>
            <a:r>
              <a:rPr lang="en-US" altLang="zh-CN" dirty="0"/>
              <a:t>and SETCNTRLVALUE=' ' </a:t>
            </a:r>
          </a:p>
          <a:p>
            <a:r>
              <a:rPr lang="en-US" altLang="zh-CN" dirty="0"/>
              <a:t>and </a:t>
            </a:r>
            <a:r>
              <a:rPr lang="en-US" altLang="zh-CN" dirty="0" err="1"/>
              <a:t>tree_name</a:t>
            </a:r>
            <a:r>
              <a:rPr lang="en-US" altLang="zh-CN" dirty="0"/>
              <a:t>='QUERY_TREE_EX' ;</a:t>
            </a:r>
          </a:p>
          <a:p>
            <a:endParaRPr lang="en-US" altLang="zh-CN" dirty="0"/>
          </a:p>
          <a:p>
            <a:endParaRPr lang="en-US" altLang="zh-CN" dirty="0"/>
          </a:p>
          <a:p>
            <a:endParaRPr lang="en-US" altLang="zh-CN" dirty="0"/>
          </a:p>
          <a:p>
            <a:endParaRPr lang="en-US" altLang="zh-CN" dirty="0"/>
          </a:p>
          <a:p>
            <a:r>
              <a:rPr lang="en-US" altLang="zh-CN" dirty="0"/>
              <a:t>Demo: </a:t>
            </a:r>
            <a:r>
              <a:rPr lang="en-US" altLang="zh-CN" sz="1100" kern="1200" dirty="0">
                <a:solidFill>
                  <a:schemeClr val="tx1"/>
                </a:solidFill>
                <a:effectLst/>
                <a:latin typeface="+mn-lt"/>
                <a:ea typeface="+mn-ea"/>
                <a:cs typeface="+mn-cs"/>
              </a:rPr>
              <a:t>Index Range Scan(Min/Max) vs. Index Range Scan</a:t>
            </a:r>
          </a:p>
          <a:p>
            <a:endParaRPr lang="en-US" altLang="zh-CN" dirty="0"/>
          </a:p>
          <a:p>
            <a:r>
              <a:rPr lang="en-US" altLang="zh-CN" dirty="0"/>
              <a:t>----- begin tree dump</a:t>
            </a:r>
          </a:p>
          <a:p>
            <a:r>
              <a:rPr lang="en-US" altLang="zh-CN" dirty="0"/>
              <a:t>branch: 0x1ec2a77c 516073340 (0: </a:t>
            </a:r>
            <a:r>
              <a:rPr lang="en-US" altLang="zh-CN" dirty="0" err="1"/>
              <a:t>nrow</a:t>
            </a:r>
            <a:r>
              <a:rPr lang="en-US" altLang="zh-CN" dirty="0"/>
              <a:t>: 107, level: 1)</a:t>
            </a:r>
          </a:p>
          <a:p>
            <a:r>
              <a:rPr lang="en-US" altLang="zh-CN" dirty="0"/>
              <a:t>   leaf: 0x1ec2a77d 516073341 (-1: row:108.108 avs:1906)</a:t>
            </a:r>
          </a:p>
          <a:p>
            <a:r>
              <a:rPr lang="en-US" altLang="zh-CN" dirty="0"/>
              <a:t>   leaf: 0x1ec2f15f 516092255 (0: row:64.64 avs:4255)</a:t>
            </a:r>
          </a:p>
          <a:p>
            <a:r>
              <a:rPr lang="en-US" altLang="zh-CN" dirty="0"/>
              <a:t>   leaf: 0x1ec2a77e 516073342 (1: row:123.123 avs:826)</a:t>
            </a:r>
          </a:p>
          <a:p>
            <a:r>
              <a:rPr lang="en-US" altLang="zh-CN" dirty="0"/>
              <a:t>...</a:t>
            </a:r>
          </a:p>
          <a:p>
            <a:r>
              <a:rPr lang="en-US" altLang="zh-CN" dirty="0"/>
              <a:t>   leaf: 0x1ec2a7b0 516073392 (18: row:123.123 avs:837)</a:t>
            </a:r>
          </a:p>
          <a:p>
            <a:r>
              <a:rPr lang="en-US" altLang="zh-CN" dirty="0"/>
              <a:t>   leaf: 0x1ec2a7b1 516073393 (19: row:121.121 avs:853)</a:t>
            </a:r>
          </a:p>
          <a:p>
            <a:r>
              <a:rPr lang="en-US" altLang="zh-CN" dirty="0"/>
              <a:t>   leaf: 0x1ec2a7b2 516073394 (20: row:123.123 avs:841) &lt;---- INDEX RANGE SCAN (MIN/MAX) PS_PSTREENODE </a:t>
            </a:r>
          </a:p>
          <a:p>
            <a:r>
              <a:rPr lang="en-US" altLang="zh-CN" dirty="0"/>
              <a:t>   leaf: 0x1ec2a7b3 516073395 (21: row:121.121 avs:861)</a:t>
            </a:r>
          </a:p>
          <a:p>
            <a:r>
              <a:rPr lang="en-US" altLang="zh-CN" dirty="0"/>
              <a:t>...</a:t>
            </a:r>
          </a:p>
          <a:p>
            <a:r>
              <a:rPr lang="en-US" altLang="zh-CN" dirty="0"/>
              <a:t>   leaf: 0x1ec2f17a 516092282 (105: row:19.19 avs:6837)</a:t>
            </a:r>
          </a:p>
          <a:p>
            <a:r>
              <a:rPr lang="en-US" altLang="zh-CN" dirty="0"/>
              <a:t>----- end tree dump</a:t>
            </a:r>
          </a:p>
          <a:p>
            <a:endParaRPr lang="en-US" altLang="zh-CN" dirty="0"/>
          </a:p>
          <a:p>
            <a:r>
              <a:rPr lang="en-US" altLang="zh-CN" dirty="0"/>
              <a:t>-- test 1: Index Range Scan(MIN/MAX)</a:t>
            </a:r>
          </a:p>
          <a:p>
            <a:r>
              <a:rPr lang="en-US" altLang="zh-CN" dirty="0"/>
              <a:t>select</a:t>
            </a:r>
          </a:p>
          <a:p>
            <a:r>
              <a:rPr lang="en-US" altLang="zh-CN" dirty="0"/>
              <a:t>max(EFFDT)</a:t>
            </a:r>
          </a:p>
          <a:p>
            <a:r>
              <a:rPr lang="en-US" altLang="zh-CN" dirty="0"/>
              <a:t>from </a:t>
            </a:r>
            <a:r>
              <a:rPr lang="en-US" altLang="zh-CN" dirty="0" err="1"/>
              <a:t>pstreenode</a:t>
            </a:r>
            <a:r>
              <a:rPr lang="en-US" altLang="zh-CN" dirty="0"/>
              <a:t> t</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a:t>
            </a:r>
          </a:p>
          <a:p>
            <a:endParaRPr lang="en-US" altLang="zh-CN" dirty="0"/>
          </a:p>
          <a:p>
            <a:endParaRPr lang="en-US" altLang="zh-CN" dirty="0"/>
          </a:p>
          <a:p>
            <a:r>
              <a:rPr lang="en-US" altLang="zh-CN" dirty="0"/>
              <a:t>ktrgtc2(): started for block &lt;0x008b : 0x1ec2a77c&gt; </a:t>
            </a:r>
            <a:r>
              <a:rPr lang="en-US" altLang="zh-CN" dirty="0" err="1"/>
              <a:t>objd</a:t>
            </a:r>
            <a:r>
              <a:rPr lang="en-US" altLang="zh-CN" dirty="0"/>
              <a:t>: 0x0000e926</a:t>
            </a:r>
          </a:p>
          <a:p>
            <a:r>
              <a:rPr lang="en-US" altLang="zh-CN" dirty="0"/>
              <a:t>ktrgtc2(): completed for block &lt;0x008b : 0x1ec2a77c&gt; </a:t>
            </a:r>
            <a:r>
              <a:rPr lang="en-US" altLang="zh-CN" dirty="0" err="1"/>
              <a:t>objd</a:t>
            </a:r>
            <a:r>
              <a:rPr lang="en-US" altLang="zh-CN" dirty="0"/>
              <a:t>: 0x0000e926</a:t>
            </a:r>
          </a:p>
          <a:p>
            <a:endParaRPr lang="en-US" altLang="zh-CN" dirty="0"/>
          </a:p>
          <a:p>
            <a:r>
              <a:rPr lang="en-US" altLang="zh-CN" dirty="0"/>
              <a:t>ktrget2(): started for block  &lt;0x008b : 0x1ec2a7b2&gt;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0x1ec2a7b2&gt; </a:t>
            </a:r>
            <a:r>
              <a:rPr lang="en-US" altLang="zh-CN" dirty="0" err="1"/>
              <a:t>objd</a:t>
            </a:r>
            <a:r>
              <a:rPr lang="en-US" altLang="zh-CN" dirty="0"/>
              <a:t>: 0x0000e926</a:t>
            </a:r>
          </a:p>
          <a:p>
            <a:endParaRPr lang="en-US" altLang="zh-CN" dirty="0"/>
          </a:p>
          <a:p>
            <a:r>
              <a:rPr lang="en-US" altLang="zh-CN" dirty="0"/>
              <a:t>FETCH #139623102808584:c=0,e=200,p=0,cr=2,cu=0,mis=0,r=1,dep=0,og=1,plh=1792147841,tim=17470307707814</a:t>
            </a:r>
          </a:p>
          <a:p>
            <a:r>
              <a:rPr lang="en-US" altLang="zh-CN" dirty="0"/>
              <a:t>STAT #139623102808584 id=1 </a:t>
            </a:r>
            <a:r>
              <a:rPr lang="en-US" altLang="zh-CN" dirty="0" err="1"/>
              <a:t>cnt</a:t>
            </a:r>
            <a:r>
              <a:rPr lang="en-US" altLang="zh-CN" dirty="0"/>
              <a:t>=1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=0 op='SORT AGGREGATE (</a:t>
            </a:r>
            <a:r>
              <a:rPr lang="en-US" altLang="zh-CN" dirty="0" err="1"/>
              <a:t>cr</a:t>
            </a:r>
            <a:r>
              <a:rPr lang="en-US" altLang="zh-CN" dirty="0"/>
              <a:t>=2 </a:t>
            </a:r>
            <a:r>
              <a:rPr lang="en-US" altLang="zh-CN" dirty="0" err="1"/>
              <a:t>pr</a:t>
            </a:r>
            <a:r>
              <a:rPr lang="en-US" altLang="zh-CN" dirty="0"/>
              <a:t>=0 pw=0 time=208 us)'</a:t>
            </a:r>
          </a:p>
          <a:p>
            <a:r>
              <a:rPr lang="en-US" altLang="zh-CN" dirty="0"/>
              <a:t>STAT #139623102808584 id=2 </a:t>
            </a:r>
            <a:r>
              <a:rPr lang="en-US" altLang="zh-CN" dirty="0" err="1"/>
              <a:t>cnt</a:t>
            </a:r>
            <a:r>
              <a:rPr lang="en-US" altLang="zh-CN" dirty="0"/>
              <a:t>=1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=0 op='FIRST ROW  (</a:t>
            </a:r>
            <a:r>
              <a:rPr lang="en-US" altLang="zh-CN" dirty="0" err="1"/>
              <a:t>cr</a:t>
            </a:r>
            <a:r>
              <a:rPr lang="en-US" altLang="zh-CN" dirty="0"/>
              <a:t>=2 </a:t>
            </a:r>
            <a:r>
              <a:rPr lang="en-US" altLang="zh-CN" dirty="0" err="1"/>
              <a:t>pr</a:t>
            </a:r>
            <a:r>
              <a:rPr lang="en-US" altLang="zh-CN" dirty="0"/>
              <a:t>=0 pw=0 time=195 us cost=2 size=30 card=1)'</a:t>
            </a:r>
          </a:p>
          <a:p>
            <a:r>
              <a:rPr lang="en-US" altLang="zh-CN" dirty="0"/>
              <a:t>STAT #139623102808584 id=3 </a:t>
            </a:r>
            <a:r>
              <a:rPr lang="en-US" altLang="zh-CN" dirty="0" err="1"/>
              <a:t>cnt</a:t>
            </a:r>
            <a:r>
              <a:rPr lang="en-US" altLang="zh-CN" dirty="0"/>
              <a:t>=1 </a:t>
            </a:r>
            <a:r>
              <a:rPr lang="en-US" altLang="zh-CN" dirty="0" err="1"/>
              <a:t>pid</a:t>
            </a:r>
            <a:r>
              <a:rPr lang="en-US" altLang="zh-CN" dirty="0"/>
              <a:t>=2 </a:t>
            </a:r>
            <a:r>
              <a:rPr lang="en-US" altLang="zh-CN" dirty="0" err="1"/>
              <a:t>pos</a:t>
            </a:r>
            <a:r>
              <a:rPr lang="en-US" altLang="zh-CN" dirty="0"/>
              <a:t>=1 </a:t>
            </a:r>
            <a:r>
              <a:rPr lang="en-US" altLang="zh-CN" dirty="0" err="1"/>
              <a:t>obj</a:t>
            </a:r>
            <a:r>
              <a:rPr lang="en-US" altLang="zh-CN" dirty="0"/>
              <a:t>=59686 op='INDEX RANGE SCAN (MIN/MAX) PS_PSTREENODE (</a:t>
            </a:r>
            <a:r>
              <a:rPr lang="en-US" altLang="zh-CN" dirty="0" err="1"/>
              <a:t>cr</a:t>
            </a:r>
            <a:r>
              <a:rPr lang="en-US" altLang="zh-CN" dirty="0"/>
              <a:t>=2 </a:t>
            </a:r>
            <a:r>
              <a:rPr lang="en-US" altLang="zh-CN" dirty="0" err="1"/>
              <a:t>pr</a:t>
            </a:r>
            <a:r>
              <a:rPr lang="en-US" altLang="zh-CN" dirty="0"/>
              <a:t>=0 pw=0 time=192 us cost=2 size=30 card=1)'</a:t>
            </a:r>
          </a:p>
          <a:p>
            <a:endParaRPr lang="en-US" altLang="zh-CN" dirty="0"/>
          </a:p>
          <a:p>
            <a:endParaRPr lang="en-US" altLang="zh-CN" dirty="0"/>
          </a:p>
          <a:p>
            <a:endParaRPr lang="en-US" altLang="zh-CN" dirty="0"/>
          </a:p>
          <a:p>
            <a:endParaRPr lang="en-US" altLang="zh-CN" dirty="0"/>
          </a:p>
          <a:p>
            <a:r>
              <a:rPr lang="en-US" altLang="zh-CN" dirty="0"/>
              <a:t>-- test 2: Index Range Scan</a:t>
            </a:r>
          </a:p>
          <a:p>
            <a:r>
              <a:rPr lang="en-US" altLang="zh-CN" dirty="0"/>
              <a:t>select</a:t>
            </a:r>
          </a:p>
          <a:p>
            <a:r>
              <a:rPr lang="en-US" altLang="zh-CN" dirty="0"/>
              <a:t>max(EFFDT),min(</a:t>
            </a:r>
            <a:r>
              <a:rPr lang="en-US" altLang="zh-CN" dirty="0" err="1"/>
              <a:t>effdt</a:t>
            </a:r>
            <a:r>
              <a:rPr lang="en-US" altLang="zh-CN" dirty="0"/>
              <a:t>)</a:t>
            </a:r>
          </a:p>
          <a:p>
            <a:r>
              <a:rPr lang="en-US" altLang="zh-CN" dirty="0"/>
              <a:t>from </a:t>
            </a:r>
            <a:r>
              <a:rPr lang="en-US" altLang="zh-CN" dirty="0" err="1"/>
              <a:t>pstreenode</a:t>
            </a:r>
            <a:r>
              <a:rPr lang="en-US" altLang="zh-CN" dirty="0"/>
              <a:t> t</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a:t>
            </a:r>
          </a:p>
          <a:p>
            <a:endParaRPr lang="en-US" altLang="zh-CN" dirty="0"/>
          </a:p>
          <a:p>
            <a:r>
              <a:rPr lang="en-US" altLang="zh-CN" dirty="0"/>
              <a:t>ktrgtc2(): started for block &lt;0x008b : 0x1ec2a77c&gt; </a:t>
            </a:r>
            <a:r>
              <a:rPr lang="en-US" altLang="zh-CN" dirty="0" err="1"/>
              <a:t>objd</a:t>
            </a:r>
            <a:r>
              <a:rPr lang="en-US" altLang="zh-CN" dirty="0"/>
              <a:t>: 0x0000e926</a:t>
            </a:r>
          </a:p>
          <a:p>
            <a:r>
              <a:rPr lang="en-US" altLang="zh-CN" dirty="0" err="1"/>
              <a:t>ktrexc</a:t>
            </a:r>
            <a:r>
              <a:rPr lang="en-US" altLang="zh-CN" dirty="0"/>
              <a:t>(): returning 2 on:  0x7ff94287e990  </a:t>
            </a:r>
            <a:r>
              <a:rPr lang="en-US" altLang="zh-CN" dirty="0" err="1"/>
              <a:t>cr-scn</a:t>
            </a:r>
            <a:r>
              <a:rPr lang="en-US" altLang="zh-CN" dirty="0"/>
              <a:t>: 0xffff.ffffffff   </a:t>
            </a:r>
            <a:r>
              <a:rPr lang="en-US" altLang="zh-CN" dirty="0" err="1"/>
              <a:t>xid</a:t>
            </a:r>
            <a:r>
              <a:rPr lang="en-US" altLang="zh-CN" dirty="0"/>
              <a:t>: 0x0000.000.00000000  </a:t>
            </a:r>
            <a:r>
              <a:rPr lang="en-US" altLang="zh-CN" dirty="0" err="1"/>
              <a:t>uba</a:t>
            </a:r>
            <a:r>
              <a:rPr lang="en-US" altLang="zh-CN" dirty="0"/>
              <a:t>: 0x00000000.0000.00  cl-</a:t>
            </a:r>
            <a:r>
              <a:rPr lang="en-US" altLang="zh-CN" dirty="0" err="1"/>
              <a:t>scn</a:t>
            </a:r>
            <a:r>
              <a:rPr lang="en-US" altLang="zh-CN" dirty="0"/>
              <a:t>: 0xffff.ffffffff  </a:t>
            </a:r>
            <a:r>
              <a:rPr lang="en-US" altLang="zh-CN" dirty="0" err="1"/>
              <a:t>sfl</a:t>
            </a:r>
            <a:r>
              <a:rPr lang="en-US" altLang="zh-CN" dirty="0"/>
              <a:t>: 0</a:t>
            </a:r>
          </a:p>
          <a:p>
            <a:r>
              <a:rPr lang="en-US" altLang="zh-CN" dirty="0"/>
              <a:t>ktrgtc2(): completed for block &lt;0x008b : 0x1ec2a77c&gt; </a:t>
            </a:r>
            <a:r>
              <a:rPr lang="en-US" altLang="zh-CN" dirty="0" err="1"/>
              <a:t>objd</a:t>
            </a:r>
            <a:r>
              <a:rPr lang="en-US" altLang="zh-CN" dirty="0"/>
              <a:t>: 0x0000e926</a:t>
            </a:r>
          </a:p>
          <a:p>
            <a:endParaRPr lang="en-US" altLang="zh-CN" dirty="0"/>
          </a:p>
          <a:p>
            <a:r>
              <a:rPr lang="en-US" altLang="zh-CN" dirty="0"/>
              <a:t>ktrget2(): started for block  &lt;0x008b : 0x1ec2a7b0&gt;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0x1ec2a7b0&gt; </a:t>
            </a:r>
            <a:r>
              <a:rPr lang="en-US" altLang="zh-CN" dirty="0" err="1"/>
              <a:t>objd</a:t>
            </a:r>
            <a:r>
              <a:rPr lang="en-US" altLang="zh-CN" dirty="0"/>
              <a:t>: 0x0000e926</a:t>
            </a:r>
          </a:p>
          <a:p>
            <a:endParaRPr lang="en-US" altLang="zh-CN" dirty="0"/>
          </a:p>
          <a:p>
            <a:r>
              <a:rPr lang="en-US" altLang="zh-CN" dirty="0"/>
              <a:t>ktrget2(): started for block  &lt;0x008b : 0x1ec2a7b1&gt;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0x1ec2a7b1&gt; </a:t>
            </a:r>
            <a:r>
              <a:rPr lang="en-US" altLang="zh-CN" dirty="0" err="1"/>
              <a:t>objd</a:t>
            </a:r>
            <a:r>
              <a:rPr lang="en-US" altLang="zh-CN" dirty="0"/>
              <a:t>: 0x0000e926</a:t>
            </a:r>
          </a:p>
          <a:p>
            <a:endParaRPr lang="en-US" altLang="zh-CN" dirty="0"/>
          </a:p>
          <a:p>
            <a:r>
              <a:rPr lang="en-US" altLang="zh-CN" dirty="0"/>
              <a:t>ktrget2(): started for block  &lt;0x008b : 0x1ec2a7b2&gt;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0x1ec2a7b2&gt; </a:t>
            </a:r>
            <a:r>
              <a:rPr lang="en-US" altLang="zh-CN" dirty="0" err="1"/>
              <a:t>objd</a:t>
            </a:r>
            <a:r>
              <a:rPr lang="en-US" altLang="zh-CN" dirty="0"/>
              <a:t>: 0x0000e926</a:t>
            </a:r>
          </a:p>
          <a:p>
            <a:endParaRPr lang="en-US" altLang="zh-CN" dirty="0"/>
          </a:p>
          <a:p>
            <a:r>
              <a:rPr lang="en-US" altLang="zh-CN" dirty="0"/>
              <a:t>FETCH #140708456958632:c=0,e=441,p=0,cr=4,cu=0,mis=0,r=1,dep=0,og=1,plh=2730818506,tim=17471232508473</a:t>
            </a:r>
          </a:p>
          <a:p>
            <a:r>
              <a:rPr lang="en-US" altLang="zh-CN" dirty="0"/>
              <a:t>STAT #140708456958632 id=1 </a:t>
            </a:r>
            <a:r>
              <a:rPr lang="en-US" altLang="zh-CN" dirty="0" err="1"/>
              <a:t>cnt</a:t>
            </a:r>
            <a:r>
              <a:rPr lang="en-US" altLang="zh-CN" dirty="0"/>
              <a:t>=1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=0 op='SORT AGGREGATE (</a:t>
            </a:r>
            <a:r>
              <a:rPr lang="en-US" altLang="zh-CN" dirty="0" err="1"/>
              <a:t>cr</a:t>
            </a:r>
            <a:r>
              <a:rPr lang="en-US" altLang="zh-CN" dirty="0"/>
              <a:t>=4 </a:t>
            </a:r>
            <a:r>
              <a:rPr lang="en-US" altLang="zh-CN" dirty="0" err="1"/>
              <a:t>pr</a:t>
            </a:r>
            <a:r>
              <a:rPr lang="en-US" altLang="zh-CN" dirty="0"/>
              <a:t>=0 pw=0 time=450 us)'</a:t>
            </a:r>
          </a:p>
          <a:p>
            <a:r>
              <a:rPr lang="en-US" altLang="zh-CN" dirty="0"/>
              <a:t>STAT #140708456958632 id=2 </a:t>
            </a:r>
            <a:r>
              <a:rPr lang="en-US" altLang="zh-CN" dirty="0" err="1"/>
              <a:t>cnt</a:t>
            </a:r>
            <a:r>
              <a:rPr lang="en-US" altLang="zh-CN" dirty="0"/>
              <a:t>=256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=59686 op='INDEX RANGE SCAN PS_PSTREENODE (</a:t>
            </a:r>
            <a:r>
              <a:rPr lang="en-US" altLang="zh-CN" dirty="0" err="1"/>
              <a:t>cr</a:t>
            </a:r>
            <a:r>
              <a:rPr lang="en-US" altLang="zh-CN" dirty="0"/>
              <a:t>=4 </a:t>
            </a:r>
            <a:r>
              <a:rPr lang="en-US" altLang="zh-CN" dirty="0" err="1"/>
              <a:t>pr</a:t>
            </a:r>
            <a:r>
              <a:rPr lang="en-US" altLang="zh-CN" dirty="0"/>
              <a:t>=0 pw=0 time=177 us cost=3 size=5160 card=172)'</a:t>
            </a:r>
          </a:p>
          <a:p>
            <a:endParaRPr lang="en-US" altLang="zh-CN" dirty="0"/>
          </a:p>
          <a:p>
            <a:endParaRPr lang="en-US" altLang="zh-CN" dirty="0"/>
          </a:p>
          <a:p>
            <a:endParaRPr lang="en-US" altLang="zh-CN" dirty="0"/>
          </a:p>
          <a:p>
            <a:endParaRPr lang="en-US" altLang="zh-CN" dirty="0"/>
          </a:p>
          <a:p>
            <a:r>
              <a:rPr lang="en-US" altLang="zh-CN" dirty="0"/>
              <a:t>Ref:</a:t>
            </a:r>
          </a:p>
          <a:p>
            <a:r>
              <a:rPr lang="en-US" altLang="zh-CN" dirty="0"/>
              <a:t>select</a:t>
            </a:r>
          </a:p>
          <a:p>
            <a:r>
              <a:rPr lang="en-US" altLang="zh-CN" dirty="0"/>
              <a:t>count(*)</a:t>
            </a:r>
          </a:p>
          <a:p>
            <a:r>
              <a:rPr lang="en-US" altLang="zh-CN" dirty="0"/>
              <a:t>from </a:t>
            </a:r>
            <a:r>
              <a:rPr lang="en-US" altLang="zh-CN" dirty="0" err="1"/>
              <a:t>pstreenode</a:t>
            </a:r>
            <a:r>
              <a:rPr lang="en-US" altLang="zh-CN" dirty="0"/>
              <a:t> t </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  </a:t>
            </a:r>
          </a:p>
          <a:p>
            <a:r>
              <a:rPr lang="en-US" altLang="zh-CN" dirty="0"/>
              <a:t>;</a:t>
            </a:r>
          </a:p>
          <a:p>
            <a:r>
              <a:rPr lang="en-US" altLang="zh-CN" dirty="0"/>
              <a:t>256</a:t>
            </a:r>
          </a:p>
          <a:p>
            <a:endParaRPr lang="en-US" altLang="zh-CN" dirty="0"/>
          </a:p>
          <a:p>
            <a:endParaRPr lang="en-US" altLang="zh-CN" dirty="0"/>
          </a:p>
          <a:p>
            <a:endParaRPr lang="en-US" altLang="zh-CN" dirty="0"/>
          </a:p>
          <a:p>
            <a:r>
              <a:rPr lang="en-US" altLang="zh-CN" dirty="0"/>
              <a:t>Index Columns Info:</a:t>
            </a:r>
          </a:p>
          <a:p>
            <a:r>
              <a:rPr lang="en-US" altLang="zh-CN" dirty="0"/>
              <a:t>~~~~~~~~~~~~~~~~~~~~~</a:t>
            </a:r>
          </a:p>
          <a:p>
            <a:r>
              <a:rPr lang="en-US" altLang="zh-CN" dirty="0"/>
              <a:t>INDEX_NAME                          DESC COLUMN_LIST</a:t>
            </a:r>
          </a:p>
          <a:p>
            <a:r>
              <a:rPr lang="en-US" altLang="zh-CN" dirty="0"/>
              <a:t>----------------------------------- ---- ------------------------------------------------------------------------------------------------------------------------</a:t>
            </a:r>
          </a:p>
          <a:p>
            <a:r>
              <a:rPr lang="en-US" altLang="zh-CN" dirty="0"/>
              <a:t>SYSADM.PS_PSTREENODE                ASC  SETID, SETCNTRLVALUE, TREE_NAME, EFFDT, TREE_NODE_NUM, TREE_NODE, TREE_BRANCH</a:t>
            </a:r>
          </a:p>
          <a:p>
            <a:endParaRPr lang="en-US" altLang="zh-CN" dirty="0"/>
          </a:p>
          <a:p>
            <a:endParaRPr lang="en-US" altLang="zh-CN" dirty="0"/>
          </a:p>
          <a:p>
            <a:endParaRPr lang="en-US" altLang="zh-CN" dirty="0"/>
          </a:p>
          <a:p>
            <a:endParaRPr lang="en-US" altLang="zh-CN" dirty="0"/>
          </a:p>
          <a:p>
            <a:r>
              <a:rPr lang="en-US" altLang="zh-CN" dirty="0"/>
              <a:t>Index Root/Branch block 0x1ec2a77c dump:</a:t>
            </a:r>
          </a:p>
          <a:p>
            <a:r>
              <a:rPr lang="en-US" altLang="zh-CN" dirty="0"/>
              <a:t>Branch block dump</a:t>
            </a:r>
          </a:p>
          <a:p>
            <a:r>
              <a:rPr lang="en-US" altLang="zh-CN" dirty="0"/>
              <a:t>=================</a:t>
            </a:r>
          </a:p>
          <a:p>
            <a:r>
              <a:rPr lang="en-US" altLang="zh-CN" dirty="0"/>
              <a:t>header address 140708467167820=0x7ff93e33d24c</a:t>
            </a:r>
          </a:p>
          <a:p>
            <a:r>
              <a:rPr lang="en-US" altLang="zh-CN" dirty="0" err="1"/>
              <a:t>kdxcolev</a:t>
            </a:r>
            <a:r>
              <a:rPr lang="en-US" altLang="zh-CN" dirty="0"/>
              <a:t> 1</a:t>
            </a:r>
          </a:p>
          <a:p>
            <a:r>
              <a:rPr lang="en-US" altLang="zh-CN" dirty="0"/>
              <a:t>KDXCOLEV Flags = - - -</a:t>
            </a:r>
          </a:p>
          <a:p>
            <a:r>
              <a:rPr lang="en-US" altLang="zh-CN" dirty="0" err="1"/>
              <a:t>kdxcolok</a:t>
            </a:r>
            <a:r>
              <a:rPr lang="en-US" altLang="zh-CN" dirty="0"/>
              <a:t> 0</a:t>
            </a:r>
          </a:p>
          <a:p>
            <a:r>
              <a:rPr lang="en-US" altLang="zh-CN" dirty="0" err="1"/>
              <a:t>kdxcoopc</a:t>
            </a:r>
            <a:r>
              <a:rPr lang="en-US" altLang="zh-CN" dirty="0"/>
              <a:t> 0x80: </a:t>
            </a:r>
            <a:r>
              <a:rPr lang="en-US" altLang="zh-CN" dirty="0" err="1"/>
              <a:t>opcode</a:t>
            </a:r>
            <a:r>
              <a:rPr lang="en-US" altLang="zh-CN" dirty="0"/>
              <a:t>=0: </a:t>
            </a:r>
            <a:r>
              <a:rPr lang="en-US" altLang="zh-CN" dirty="0" err="1"/>
              <a:t>iot</a:t>
            </a:r>
            <a:r>
              <a:rPr lang="en-US" altLang="zh-CN" dirty="0"/>
              <a:t> flags=--- is converted=Y</a:t>
            </a:r>
          </a:p>
          <a:p>
            <a:r>
              <a:rPr lang="en-US" altLang="zh-CN" dirty="0" err="1"/>
              <a:t>kdxconco</a:t>
            </a:r>
            <a:r>
              <a:rPr lang="en-US" altLang="zh-CN" dirty="0"/>
              <a:t> 7</a:t>
            </a:r>
          </a:p>
          <a:p>
            <a:r>
              <a:rPr lang="en-US" altLang="zh-CN" dirty="0" err="1"/>
              <a:t>kdxcosdc</a:t>
            </a:r>
            <a:r>
              <a:rPr lang="en-US" altLang="zh-CN" dirty="0"/>
              <a:t> 0</a:t>
            </a:r>
          </a:p>
          <a:p>
            <a:r>
              <a:rPr lang="en-US" altLang="zh-CN" dirty="0" err="1"/>
              <a:t>kdxconro</a:t>
            </a:r>
            <a:r>
              <a:rPr lang="en-US" altLang="zh-CN" dirty="0"/>
              <a:t> 106</a:t>
            </a:r>
          </a:p>
          <a:p>
            <a:r>
              <a:rPr lang="en-US" altLang="zh-CN" dirty="0" err="1"/>
              <a:t>kdxcofbo</a:t>
            </a:r>
            <a:r>
              <a:rPr lang="en-US" altLang="zh-CN" dirty="0"/>
              <a:t> 240=0xf0</a:t>
            </a:r>
          </a:p>
          <a:p>
            <a:r>
              <a:rPr lang="en-US" altLang="zh-CN" dirty="0" err="1"/>
              <a:t>kdxcofeo</a:t>
            </a:r>
            <a:r>
              <a:rPr lang="en-US" altLang="zh-CN" dirty="0"/>
              <a:t> 4495=0x118f</a:t>
            </a:r>
          </a:p>
          <a:p>
            <a:r>
              <a:rPr lang="en-US" altLang="zh-CN" dirty="0" err="1"/>
              <a:t>kdxcoavs</a:t>
            </a:r>
            <a:r>
              <a:rPr lang="en-US" altLang="zh-CN" dirty="0"/>
              <a:t> 4255</a:t>
            </a:r>
          </a:p>
          <a:p>
            <a:r>
              <a:rPr lang="en-US" altLang="zh-CN" dirty="0" err="1"/>
              <a:t>kdxbrlmc</a:t>
            </a:r>
            <a:r>
              <a:rPr lang="en-US" altLang="zh-CN" dirty="0"/>
              <a:t> 516073341=0x1ec2a77d</a:t>
            </a:r>
          </a:p>
          <a:p>
            <a:r>
              <a:rPr lang="en-US" altLang="zh-CN" dirty="0" err="1"/>
              <a:t>kdxbrsno</a:t>
            </a:r>
            <a:r>
              <a:rPr lang="en-US" altLang="zh-CN" dirty="0"/>
              <a:t> 93</a:t>
            </a:r>
          </a:p>
          <a:p>
            <a:r>
              <a:rPr lang="en-US" altLang="zh-CN" dirty="0" err="1"/>
              <a:t>kdxbrbksz</a:t>
            </a:r>
            <a:r>
              <a:rPr lang="en-US" altLang="zh-CN" dirty="0"/>
              <a:t> 8056 </a:t>
            </a:r>
          </a:p>
          <a:p>
            <a:r>
              <a:rPr lang="en-US" altLang="zh-CN" dirty="0"/>
              <a:t>kdxbr2urrc 2</a:t>
            </a:r>
          </a:p>
          <a:p>
            <a:r>
              <a:rPr lang="en-US" altLang="zh-CN" dirty="0"/>
              <a:t>...</a:t>
            </a:r>
          </a:p>
          <a:p>
            <a:r>
              <a:rPr lang="en-US" altLang="zh-CN" dirty="0"/>
              <a:t>row#17[7469] </a:t>
            </a:r>
            <a:r>
              <a:rPr lang="en-US" altLang="zh-CN" dirty="0" err="1"/>
              <a:t>dba</a:t>
            </a:r>
            <a:r>
              <a:rPr lang="en-US" altLang="zh-CN" dirty="0"/>
              <a:t>: 516073391=0x1ec2a7af</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52 50                                                         [QUERY_TREE_ERP]</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4; (4):  c3 2b 09 59                                                                                         [?	Y]</a:t>
            </a:r>
          </a:p>
          <a:p>
            <a:r>
              <a:rPr lang="en-US" altLang="zh-CN" dirty="0"/>
              <a:t>col 5; TERM</a:t>
            </a:r>
          </a:p>
          <a:p>
            <a:r>
              <a:rPr lang="en-US" altLang="zh-CN" dirty="0"/>
              <a:t>row#18[7434] </a:t>
            </a:r>
            <a:r>
              <a:rPr lang="en-US" altLang="zh-CN" dirty="0" err="1"/>
              <a:t>dba</a:t>
            </a:r>
            <a:r>
              <a:rPr lang="en-US" altLang="zh-CN" dirty="0"/>
              <a:t>: 516073392=0x1ec2a7b0</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2; (2):  c5 0a                                                                                               []</a:t>
            </a:r>
          </a:p>
          <a:p>
            <a:r>
              <a:rPr lang="en-US" altLang="zh-CN" dirty="0"/>
              <a:t>col 5; TERM</a:t>
            </a:r>
          </a:p>
          <a:p>
            <a:r>
              <a:rPr lang="en-US" altLang="zh-CN" dirty="0"/>
              <a:t>row#19[7399] </a:t>
            </a:r>
            <a:r>
              <a:rPr lang="en-US" altLang="zh-CN" dirty="0" err="1"/>
              <a:t>dba</a:t>
            </a:r>
            <a:r>
              <a:rPr lang="en-US" altLang="zh-CN" dirty="0"/>
              <a:t>: 516073393=0x1ec2a7b1</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3; (3):  c5 02 2d                                                                                            [?-]</a:t>
            </a:r>
          </a:p>
          <a:p>
            <a:r>
              <a:rPr lang="en-US" altLang="zh-CN" dirty="0"/>
              <a:t>col 5; TERM</a:t>
            </a:r>
          </a:p>
          <a:p>
            <a:r>
              <a:rPr lang="en-US" altLang="zh-CN" dirty="0"/>
              <a:t>row#20[7363] </a:t>
            </a:r>
            <a:r>
              <a:rPr lang="en-US" altLang="zh-CN" dirty="0" err="1"/>
              <a:t>dba</a:t>
            </a:r>
            <a:r>
              <a:rPr lang="en-US" altLang="zh-CN" dirty="0"/>
              <a:t>: 516073394=0x1ec2a7b2</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4; (4):  c5 0b 42 5f                                                                                         [?_]</a:t>
            </a:r>
          </a:p>
          <a:p>
            <a:r>
              <a:rPr lang="en-US" altLang="zh-CN" dirty="0"/>
              <a:t>col 5; TERM</a:t>
            </a:r>
          </a:p>
          <a:p>
            <a:r>
              <a:rPr lang="en-US" altLang="zh-CN" dirty="0"/>
              <a:t>row#21[7328] </a:t>
            </a:r>
            <a:r>
              <a:rPr lang="en-US" altLang="zh-CN" dirty="0" err="1"/>
              <a:t>dba</a:t>
            </a:r>
            <a:r>
              <a:rPr lang="en-US" altLang="zh-CN" dirty="0"/>
              <a:t>: 516073395=0x1ec2a7b3</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47 4c                                                            [QUERY_TREE_GL]</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3; (3):  c4 03 35                                                                                            [?5]</a:t>
            </a:r>
          </a:p>
          <a:p>
            <a:r>
              <a:rPr lang="en-US" altLang="zh-CN" dirty="0"/>
              <a:t>col 5; TERM</a:t>
            </a:r>
          </a:p>
          <a:p>
            <a:r>
              <a:rPr lang="en-US" altLang="zh-CN" dirty="0"/>
              <a:t>...</a:t>
            </a:r>
          </a:p>
          <a:p>
            <a:endParaRPr lang="en-US" altLang="zh-CN" dirty="0"/>
          </a:p>
          <a:p>
            <a:endParaRPr lang="en-US" altLang="zh-CN" dirty="0"/>
          </a:p>
          <a:p>
            <a:endParaRPr lang="en-US" altLang="zh-CN" dirty="0"/>
          </a:p>
          <a:p>
            <a:endParaRPr lang="en-US" altLang="zh-CN" dirty="0"/>
          </a:p>
          <a:p>
            <a:r>
              <a:rPr lang="en-US" altLang="zh-CN" dirty="0"/>
              <a:t>Index Leaf Block 0x1ec2a7b0 Dump:</a:t>
            </a:r>
          </a:p>
          <a:p>
            <a:endParaRPr lang="en-US" altLang="zh-CN" dirty="0"/>
          </a:p>
          <a:p>
            <a:r>
              <a:rPr lang="en-US" altLang="zh-CN" dirty="0"/>
              <a:t>Leaf block dump</a:t>
            </a:r>
          </a:p>
          <a:p>
            <a:r>
              <a:rPr lang="en-US" altLang="zh-CN" dirty="0"/>
              <a:t>===============</a:t>
            </a:r>
          </a:p>
          <a:p>
            <a:r>
              <a:rPr lang="en-US" altLang="zh-CN" dirty="0"/>
              <a:t>header address 140657390576228=0x7fed59cce264</a:t>
            </a:r>
          </a:p>
          <a:p>
            <a:r>
              <a:rPr lang="en-US" altLang="zh-CN" dirty="0" err="1"/>
              <a:t>kdxcolev</a:t>
            </a:r>
            <a:r>
              <a:rPr lang="en-US" altLang="zh-CN" dirty="0"/>
              <a:t> 0</a:t>
            </a:r>
          </a:p>
          <a:p>
            <a:r>
              <a:rPr lang="en-US" altLang="zh-CN" dirty="0"/>
              <a:t>KDXCOLEV Flags = - - -</a:t>
            </a:r>
          </a:p>
          <a:p>
            <a:r>
              <a:rPr lang="en-US" altLang="zh-CN" dirty="0" err="1"/>
              <a:t>kdxcolok</a:t>
            </a:r>
            <a:r>
              <a:rPr lang="en-US" altLang="zh-CN" dirty="0"/>
              <a:t> 0</a:t>
            </a:r>
          </a:p>
          <a:p>
            <a:r>
              <a:rPr lang="en-US" altLang="zh-CN" dirty="0" err="1"/>
              <a:t>kdxcoopc</a:t>
            </a:r>
            <a:r>
              <a:rPr lang="en-US" altLang="zh-CN" dirty="0"/>
              <a:t> 0x80: </a:t>
            </a:r>
            <a:r>
              <a:rPr lang="en-US" altLang="zh-CN" dirty="0" err="1"/>
              <a:t>opcode</a:t>
            </a:r>
            <a:r>
              <a:rPr lang="en-US" altLang="zh-CN" dirty="0"/>
              <a:t>=0: </a:t>
            </a:r>
            <a:r>
              <a:rPr lang="en-US" altLang="zh-CN" dirty="0" err="1"/>
              <a:t>iot</a:t>
            </a:r>
            <a:r>
              <a:rPr lang="en-US" altLang="zh-CN" dirty="0"/>
              <a:t> flags=--- is converted=Y</a:t>
            </a:r>
          </a:p>
          <a:p>
            <a:r>
              <a:rPr lang="en-US" altLang="zh-CN" dirty="0" err="1"/>
              <a:t>kdxconco</a:t>
            </a:r>
            <a:r>
              <a:rPr lang="en-US" altLang="zh-CN" dirty="0"/>
              <a:t> 7</a:t>
            </a:r>
          </a:p>
          <a:p>
            <a:r>
              <a:rPr lang="en-US" altLang="zh-CN" dirty="0" err="1"/>
              <a:t>kdxcosdc</a:t>
            </a:r>
            <a:r>
              <a:rPr lang="en-US" altLang="zh-CN" dirty="0"/>
              <a:t> 0</a:t>
            </a:r>
          </a:p>
          <a:p>
            <a:r>
              <a:rPr lang="en-US" altLang="zh-CN" dirty="0" err="1"/>
              <a:t>kdxconro</a:t>
            </a:r>
            <a:r>
              <a:rPr lang="en-US" altLang="zh-CN" dirty="0"/>
              <a:t> 123</a:t>
            </a:r>
          </a:p>
          <a:p>
            <a:r>
              <a:rPr lang="en-US" altLang="zh-CN" dirty="0" err="1"/>
              <a:t>kdxcofbo</a:t>
            </a:r>
            <a:r>
              <a:rPr lang="en-US" altLang="zh-CN" dirty="0"/>
              <a:t> 282=0x11a</a:t>
            </a:r>
          </a:p>
          <a:p>
            <a:r>
              <a:rPr lang="en-US" altLang="zh-CN" dirty="0" err="1"/>
              <a:t>kdxcofeo</a:t>
            </a:r>
            <a:r>
              <a:rPr lang="en-US" altLang="zh-CN" dirty="0"/>
              <a:t> 1119=0x45f</a:t>
            </a:r>
          </a:p>
          <a:p>
            <a:r>
              <a:rPr lang="en-US" altLang="zh-CN" dirty="0" err="1"/>
              <a:t>kdxcoavs</a:t>
            </a:r>
            <a:r>
              <a:rPr lang="en-US" altLang="zh-CN" dirty="0"/>
              <a:t> 837</a:t>
            </a:r>
          </a:p>
          <a:p>
            <a:r>
              <a:rPr lang="en-US" altLang="zh-CN" dirty="0" err="1"/>
              <a:t>kdxlespl</a:t>
            </a:r>
            <a:r>
              <a:rPr lang="en-US" altLang="zh-CN" dirty="0"/>
              <a:t> 0</a:t>
            </a:r>
          </a:p>
          <a:p>
            <a:r>
              <a:rPr lang="en-US" altLang="zh-CN" dirty="0" err="1"/>
              <a:t>kdxlende</a:t>
            </a:r>
            <a:r>
              <a:rPr lang="en-US" altLang="zh-CN" dirty="0"/>
              <a:t> 0</a:t>
            </a:r>
          </a:p>
          <a:p>
            <a:r>
              <a:rPr lang="en-US" altLang="zh-CN" dirty="0" err="1"/>
              <a:t>kdxlenxt</a:t>
            </a:r>
            <a:r>
              <a:rPr lang="en-US" altLang="zh-CN" dirty="0"/>
              <a:t> 516073393=0x1ec2a7b1</a:t>
            </a:r>
          </a:p>
          <a:p>
            <a:r>
              <a:rPr lang="en-US" altLang="zh-CN" dirty="0" err="1"/>
              <a:t>kdxleprv</a:t>
            </a:r>
            <a:r>
              <a:rPr lang="en-US" altLang="zh-CN" dirty="0"/>
              <a:t> 516073391=0x1ec2a7af</a:t>
            </a:r>
          </a:p>
          <a:p>
            <a:r>
              <a:rPr lang="en-US" altLang="zh-CN" dirty="0" err="1"/>
              <a:t>kdxledsz</a:t>
            </a:r>
            <a:r>
              <a:rPr lang="en-US" altLang="zh-CN" dirty="0"/>
              <a:t> 6</a:t>
            </a:r>
          </a:p>
          <a:p>
            <a:r>
              <a:rPr lang="en-US" altLang="zh-CN" dirty="0" err="1"/>
              <a:t>kdxlebksz</a:t>
            </a:r>
            <a:r>
              <a:rPr lang="en-US" altLang="zh-CN" dirty="0"/>
              <a:t> 8032</a:t>
            </a:r>
          </a:p>
          <a:p>
            <a:r>
              <a:rPr lang="en-US" altLang="zh-CN" dirty="0"/>
              <a:t>...</a:t>
            </a:r>
          </a:p>
          <a:p>
            <a:r>
              <a:rPr lang="en-US" altLang="zh-CN" dirty="0"/>
              <a:t>row#4[7743] flag: -------, lock: 0, </a:t>
            </a:r>
            <a:r>
              <a:rPr lang="en-US" altLang="zh-CN" dirty="0" err="1"/>
              <a:t>len</a:t>
            </a:r>
            <a:r>
              <a:rPr lang="en-US" altLang="zh-CN" dirty="0"/>
              <a:t>=57, data:(6):  22 40 00 9a 00 19</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11 43 43 43 3e                                                                                   [?CCC&gt;]</a:t>
            </a:r>
          </a:p>
          <a:p>
            <a:r>
              <a:rPr lang="en-US" altLang="zh-CN" dirty="0"/>
              <a:t>col 5; </a:t>
            </a:r>
            <a:r>
              <a:rPr lang="en-US" altLang="zh-CN" dirty="0" err="1"/>
              <a:t>len</a:t>
            </a:r>
            <a:r>
              <a:rPr lang="en-US" altLang="zh-CN" dirty="0"/>
              <a:t> 12; (12):  50 53 41 5f 43 4f 4d </a:t>
            </a:r>
            <a:r>
              <a:rPr lang="en-US" altLang="zh-CN" dirty="0" err="1"/>
              <a:t>4d</a:t>
            </a:r>
            <a:r>
              <a:rPr lang="en-US" altLang="zh-CN" dirty="0"/>
              <a:t> 45 4e 54 53</a:t>
            </a:r>
          </a:p>
          <a:p>
            <a:r>
              <a:rPr lang="en-US" altLang="zh-CN" dirty="0"/>
              <a:t>col 6; </a:t>
            </a:r>
            <a:r>
              <a:rPr lang="en-US" altLang="zh-CN" dirty="0" err="1"/>
              <a:t>len</a:t>
            </a:r>
            <a:r>
              <a:rPr lang="en-US" altLang="zh-CN" dirty="0"/>
              <a:t> 1; (1):  20                                                                                                  [ ]</a:t>
            </a:r>
          </a:p>
          <a:p>
            <a:r>
              <a:rPr lang="en-US" altLang="zh-CN" dirty="0"/>
              <a:t>row#5[7683] flag: -------, lock: 0, </a:t>
            </a:r>
            <a:r>
              <a:rPr lang="en-US" altLang="zh-CN" dirty="0" err="1"/>
              <a:t>len</a:t>
            </a:r>
            <a:r>
              <a:rPr lang="en-US" altLang="zh-CN" dirty="0"/>
              <a:t>=60, data:(6):  22 40 00 9a 00 1a</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13 22 22 22 1c                                                                                   [?"""]</a:t>
            </a:r>
          </a:p>
          <a:p>
            <a:r>
              <a:rPr lang="en-US" altLang="zh-CN" dirty="0"/>
              <a:t>col 5; </a:t>
            </a:r>
            <a:r>
              <a:rPr lang="en-US" altLang="zh-CN" dirty="0" err="1"/>
              <a:t>len</a:t>
            </a:r>
            <a:r>
              <a:rPr lang="en-US" altLang="zh-CN" dirty="0"/>
              <a:t> 15; (15):  50 53 41 5f 41 43 54 49 56 5f 4c 49 4e 45 53</a:t>
            </a:r>
          </a:p>
          <a:p>
            <a:r>
              <a:rPr lang="en-US" altLang="zh-CN" dirty="0"/>
              <a:t>col 6; </a:t>
            </a:r>
            <a:r>
              <a:rPr lang="en-US" altLang="zh-CN" dirty="0" err="1"/>
              <a:t>len</a:t>
            </a:r>
            <a:r>
              <a:rPr lang="en-US" altLang="zh-CN" dirty="0"/>
              <a:t> 1; (1):  20                                                                                                  [ ]</a:t>
            </a:r>
          </a:p>
          <a:p>
            <a:r>
              <a:rPr lang="en-US" altLang="zh-CN" dirty="0"/>
              <a:t>row#6[7628] flag: -------, lock: 0, </a:t>
            </a:r>
            <a:r>
              <a:rPr lang="en-US" altLang="zh-CN" dirty="0" err="1"/>
              <a:t>len</a:t>
            </a:r>
            <a:r>
              <a:rPr lang="en-US" altLang="zh-CN" dirty="0"/>
              <a:t>=55, data:(6):  22 40 00 8c 00 00</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2; (2):  c1 02                                                                                               [?]</a:t>
            </a:r>
          </a:p>
          <a:p>
            <a:r>
              <a:rPr lang="en-US" altLang="zh-CN" dirty="0"/>
              <a:t>col 5; </a:t>
            </a:r>
            <a:r>
              <a:rPr lang="en-US" altLang="zh-CN" dirty="0" err="1"/>
              <a:t>len</a:t>
            </a:r>
            <a:r>
              <a:rPr lang="en-US" altLang="zh-CN" dirty="0"/>
              <a:t> 15; (15):  45 58 5f 41 43 43 45 53 53 5f 47 52 4f 55 50</a:t>
            </a:r>
          </a:p>
          <a:p>
            <a:r>
              <a:rPr lang="en-US" altLang="zh-CN" dirty="0"/>
              <a:t>col 6; </a:t>
            </a:r>
            <a:r>
              <a:rPr lang="en-US" altLang="zh-CN" dirty="0" err="1"/>
              <a:t>len</a:t>
            </a:r>
            <a:r>
              <a:rPr lang="en-US" altLang="zh-CN" dirty="0"/>
              <a:t> 1; (1):  20                                                                                                  [ ]</a:t>
            </a:r>
          </a:p>
          <a:p>
            <a:r>
              <a:rPr lang="en-US" altLang="zh-CN" dirty="0"/>
              <a:t>...</a:t>
            </a:r>
          </a:p>
          <a:p>
            <a:r>
              <a:rPr lang="en-US" altLang="zh-CN" dirty="0"/>
              <a:t>row#122[1119] flag: -------, lock: 0, </a:t>
            </a:r>
            <a:r>
              <a:rPr lang="en-US" altLang="zh-CN" dirty="0" err="1"/>
              <a:t>len</a:t>
            </a:r>
            <a:r>
              <a:rPr lang="en-US" altLang="zh-CN" dirty="0"/>
              <a:t>=58, data:(6):  22 40 00 8e 00 1d</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02 2b 56 48 1f                                                                                   [?+VH]</a:t>
            </a:r>
          </a:p>
          <a:p>
            <a:r>
              <a:rPr lang="en-US" altLang="zh-CN" dirty="0"/>
              <a:t>col 5; </a:t>
            </a:r>
            <a:r>
              <a:rPr lang="en-US" altLang="zh-CN" dirty="0" err="1"/>
              <a:t>len</a:t>
            </a:r>
            <a:r>
              <a:rPr lang="en-US" altLang="zh-CN" dirty="0"/>
              <a:t> 14; (14):  45 58 5f 45 58 43 34 35 30 30 5f 56 57 34</a:t>
            </a:r>
          </a:p>
          <a:p>
            <a:r>
              <a:rPr lang="en-US" altLang="zh-CN" dirty="0"/>
              <a:t>col 6; </a:t>
            </a:r>
            <a:r>
              <a:rPr lang="en-US" altLang="zh-CN" dirty="0" err="1"/>
              <a:t>len</a:t>
            </a:r>
            <a:r>
              <a:rPr lang="en-US" altLang="zh-CN" dirty="0"/>
              <a:t> 1; (1):  20                                                                                                  [ ]</a:t>
            </a:r>
          </a:p>
          <a:p>
            <a:r>
              <a:rPr lang="en-US" altLang="zh-CN" dirty="0"/>
              <a:t>----- end of leaf block Logical dump -----</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37</a:t>
            </a:fld>
            <a:endParaRPr lang="zh-CN" altLang="en-US" dirty="0"/>
          </a:p>
        </p:txBody>
      </p:sp>
    </p:spTree>
    <p:extLst>
      <p:ext uri="{BB962C8B-B14F-4D97-AF65-F5344CB8AC3E}">
        <p14:creationId xmlns:p14="http://schemas.microsoft.com/office/powerpoint/2010/main" val="1592406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p>
          <a:p>
            <a:r>
              <a:rPr lang="en-US" dirty="0"/>
              <a:t>http://oracle-performance-tuning-tips2-dass.blogspot.jp/2010/10/oracle-tuning-tip14-index-skip-scan.html</a:t>
            </a:r>
          </a:p>
          <a:p>
            <a:endParaRPr lang="en-US" dirty="0"/>
          </a:p>
          <a:p>
            <a:endParaRPr lang="en-US" dirty="0"/>
          </a:p>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dirty="0"/>
              <a:t>Control: _</a:t>
            </a:r>
            <a:r>
              <a:rPr lang="en-US" altLang="zh-CN" dirty="0" err="1"/>
              <a:t>optimizer_skip_scan_enabled</a:t>
            </a:r>
            <a:endParaRPr lang="zh-CN" altLang="en-US" dirty="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38</a:t>
            </a:fld>
            <a:endParaRPr lang="en-US" dirty="0"/>
          </a:p>
        </p:txBody>
      </p:sp>
    </p:spTree>
    <p:extLst>
      <p:ext uri="{BB962C8B-B14F-4D97-AF65-F5344CB8AC3E}">
        <p14:creationId xmlns:p14="http://schemas.microsoft.com/office/powerpoint/2010/main" val="248409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index full scan:</a:t>
            </a:r>
          </a:p>
          <a:p>
            <a:r>
              <a:rPr lang="en-US" dirty="0"/>
              <a:t>Columns</a:t>
            </a:r>
            <a:r>
              <a:rPr lang="en-US" baseline="0" dirty="0"/>
              <a:t> in index: not null</a:t>
            </a:r>
          </a:p>
          <a:p>
            <a:r>
              <a:rPr lang="en-US" baseline="0" dirty="0"/>
              <a:t>Or </a:t>
            </a:r>
          </a:p>
          <a:p>
            <a:r>
              <a:rPr lang="en-US" baseline="0" dirty="0"/>
              <a:t>Where </a:t>
            </a:r>
            <a:r>
              <a:rPr lang="en-US" baseline="0" dirty="0" err="1"/>
              <a:t>colX</a:t>
            </a:r>
            <a:r>
              <a:rPr lang="en-US" baseline="0" dirty="0"/>
              <a:t> not null</a:t>
            </a:r>
          </a:p>
          <a:p>
            <a:endParaRPr lang="en-US" baseline="0" dirty="0"/>
          </a:p>
          <a:p>
            <a:r>
              <a:rPr lang="en-US" dirty="0"/>
              <a:t>create table test(id not </a:t>
            </a:r>
            <a:r>
              <a:rPr lang="en-US" dirty="0" err="1"/>
              <a:t>null,name</a:t>
            </a:r>
            <a:r>
              <a:rPr lang="en-US" dirty="0"/>
              <a:t> not null) as select * from (select </a:t>
            </a:r>
            <a:r>
              <a:rPr lang="en-US" dirty="0" err="1"/>
              <a:t>rownum</a:t>
            </a:r>
            <a:r>
              <a:rPr lang="en-US" dirty="0"/>
              <a:t> </a:t>
            </a:r>
            <a:r>
              <a:rPr lang="en-US" dirty="0" err="1"/>
              <a:t>id,'name</a:t>
            </a:r>
            <a:r>
              <a:rPr lang="en-US" dirty="0"/>
              <a:t>'||</a:t>
            </a:r>
            <a:r>
              <a:rPr lang="en-US" dirty="0" err="1"/>
              <a:t>rownum</a:t>
            </a:r>
            <a:r>
              <a:rPr lang="en-US" dirty="0"/>
              <a:t> name from dual connect by level &lt;1000001) order by </a:t>
            </a:r>
            <a:r>
              <a:rPr lang="en-US" dirty="0" err="1"/>
              <a:t>dbms_random.random</a:t>
            </a:r>
            <a:r>
              <a:rPr lang="en-US" dirty="0"/>
              <a:t>;</a:t>
            </a:r>
          </a:p>
          <a:p>
            <a:r>
              <a:rPr lang="en-US" dirty="0"/>
              <a:t>create index </a:t>
            </a:r>
            <a:r>
              <a:rPr lang="en-US" dirty="0" err="1"/>
              <a:t>test_id</a:t>
            </a:r>
            <a:r>
              <a:rPr lang="en-US" dirty="0"/>
              <a:t> on test(id); </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39</a:t>
            </a:fld>
            <a:endParaRPr lang="en-US" dirty="0"/>
          </a:p>
        </p:txBody>
      </p:sp>
    </p:spTree>
    <p:extLst>
      <p:ext uri="{BB962C8B-B14F-4D97-AF65-F5344CB8AC3E}">
        <p14:creationId xmlns:p14="http://schemas.microsoft.com/office/powerpoint/2010/main" val="2699930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http://dbakevlar.com/2014/05/right-deep-left-deep-and-bushy-joins-in-sql/comment-page-1/</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43</a:t>
            </a:fld>
            <a:endParaRPr lang="en-US" dirty="0"/>
          </a:p>
        </p:txBody>
      </p:sp>
    </p:spTree>
    <p:extLst>
      <p:ext uri="{BB962C8B-B14F-4D97-AF65-F5344CB8AC3E}">
        <p14:creationId xmlns:p14="http://schemas.microsoft.com/office/powerpoint/2010/main" val="233091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44</a:t>
            </a:fld>
            <a:endParaRPr lang="en-US" dirty="0"/>
          </a:p>
        </p:txBody>
      </p:sp>
    </p:spTree>
    <p:extLst>
      <p:ext uri="{BB962C8B-B14F-4D97-AF65-F5344CB8AC3E}">
        <p14:creationId xmlns:p14="http://schemas.microsoft.com/office/powerpoint/2010/main" val="149334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p>
          <a:p>
            <a:r>
              <a:rPr lang="en-US" dirty="0"/>
              <a:t>http://oracle-performance-tuning-tips3-dass.blogspot.jp/2010/10/oracle-tuning-tip18-nested-loop-natural.html</a:t>
            </a:r>
          </a:p>
          <a:p>
            <a:r>
              <a:rPr lang="en-US" dirty="0"/>
              <a:t>http://www.dba-oracle.com/t_no_nlj_batching_hint.htm</a:t>
            </a:r>
          </a:p>
          <a:p>
            <a:r>
              <a:rPr lang="en-US" dirty="0"/>
              <a:t>https://jonathanlewis.wordpress.com/?s=NL+history</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45</a:t>
            </a:fld>
            <a:endParaRPr lang="en-US" dirty="0"/>
          </a:p>
        </p:txBody>
      </p:sp>
    </p:spTree>
    <p:extLst>
      <p:ext uri="{BB962C8B-B14F-4D97-AF65-F5344CB8AC3E}">
        <p14:creationId xmlns:p14="http://schemas.microsoft.com/office/powerpoint/2010/main" val="4204585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vs filter in Execution Plan</a:t>
            </a:r>
            <a:r>
              <a:rPr lang="en-US" baseline="0" dirty="0"/>
              <a:t> (Ref: https://asktom.oracle.com/pls/apex/f?p=100:11:::NO:RP:P11_QUESTION_ID:7807480400346035212)</a:t>
            </a:r>
          </a:p>
          <a:p>
            <a:r>
              <a:rPr lang="en-US" dirty="0"/>
              <a:t>Access means we are using something to "access" the data - we only "access" relevant data. </a:t>
            </a:r>
            <a:br>
              <a:rPr lang="en-US" dirty="0"/>
            </a:br>
            <a:r>
              <a:rPr lang="en-US" dirty="0"/>
              <a:t>Filter means we are getting more data then we need, and we filter it after we get it. The filter will be applied to all rows and only those that pass the filter get sent along. </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46</a:t>
            </a:fld>
            <a:endParaRPr lang="en-US" dirty="0"/>
          </a:p>
        </p:txBody>
      </p:sp>
    </p:spTree>
    <p:extLst>
      <p:ext uri="{BB962C8B-B14F-4D97-AF65-F5344CB8AC3E}">
        <p14:creationId xmlns:p14="http://schemas.microsoft.com/office/powerpoint/2010/main" val="3560012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47</a:t>
            </a:fld>
            <a:endParaRPr lang="en-US" dirty="0"/>
          </a:p>
        </p:txBody>
      </p:sp>
    </p:spTree>
    <p:extLst>
      <p:ext uri="{BB962C8B-B14F-4D97-AF65-F5344CB8AC3E}">
        <p14:creationId xmlns:p14="http://schemas.microsoft.com/office/powerpoint/2010/main" val="1857963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http://dbakevlar.com/2014/05/right-deep-left-deep-and-bushy-joins-in-sql/comment-page-1/</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48</a:t>
            </a:fld>
            <a:endParaRPr lang="en-US" dirty="0"/>
          </a:p>
        </p:txBody>
      </p:sp>
    </p:spTree>
    <p:extLst>
      <p:ext uri="{BB962C8B-B14F-4D97-AF65-F5344CB8AC3E}">
        <p14:creationId xmlns:p14="http://schemas.microsoft.com/office/powerpoint/2010/main" val="69551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Read more:</a:t>
            </a:r>
            <a:r>
              <a:rPr lang="en-US" altLang="zh-CN" baseline="0" dirty="0"/>
              <a:t> </a:t>
            </a:r>
          </a:p>
          <a:p>
            <a:r>
              <a:rPr lang="en-US" altLang="zh-CN" baseline="0" dirty="0"/>
              <a:t>http://docs.oracle.com/database/121/TGSQL/tgsql_sqlproc.htm#TGSQL176</a:t>
            </a:r>
          </a:p>
          <a:p>
            <a:r>
              <a:rPr lang="en-US" altLang="zh-CN" baseline="0" dirty="0"/>
              <a:t>https://jonathanlewis.wordpress.com/explain-plan/</a:t>
            </a:r>
          </a:p>
          <a:p>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a:t>
            </a:fld>
            <a:endParaRPr lang="zh-CN" altLang="en-US" dirty="0"/>
          </a:p>
        </p:txBody>
      </p:sp>
    </p:spTree>
    <p:extLst>
      <p:ext uri="{BB962C8B-B14F-4D97-AF65-F5344CB8AC3E}">
        <p14:creationId xmlns:p14="http://schemas.microsoft.com/office/powerpoint/2010/main" val="3546097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49</a:t>
            </a:fld>
            <a:endParaRPr lang="en-US" dirty="0"/>
          </a:p>
        </p:txBody>
      </p:sp>
    </p:spTree>
    <p:extLst>
      <p:ext uri="{BB962C8B-B14F-4D97-AF65-F5344CB8AC3E}">
        <p14:creationId xmlns:p14="http://schemas.microsoft.com/office/powerpoint/2010/main" val="3446534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r>
              <a:rPr lang="en-US" baseline="0" dirty="0"/>
              <a:t> </a:t>
            </a:r>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50</a:t>
            </a:fld>
            <a:endParaRPr lang="en-US" dirty="0"/>
          </a:p>
        </p:txBody>
      </p:sp>
    </p:spTree>
    <p:extLst>
      <p:ext uri="{BB962C8B-B14F-4D97-AF65-F5344CB8AC3E}">
        <p14:creationId xmlns:p14="http://schemas.microsoft.com/office/powerpoint/2010/main" val="1148855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r>
              <a:rPr lang="en-US" baseline="0" dirty="0"/>
              <a:t> </a:t>
            </a:r>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51</a:t>
            </a:fld>
            <a:endParaRPr lang="en-US" dirty="0"/>
          </a:p>
        </p:txBody>
      </p:sp>
    </p:spTree>
    <p:extLst>
      <p:ext uri="{BB962C8B-B14F-4D97-AF65-F5344CB8AC3E}">
        <p14:creationId xmlns:p14="http://schemas.microsoft.com/office/powerpoint/2010/main" val="1230045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52</a:t>
            </a:fld>
            <a:endParaRPr lang="en-US" dirty="0"/>
          </a:p>
        </p:txBody>
      </p:sp>
    </p:spTree>
    <p:extLst>
      <p:ext uri="{BB962C8B-B14F-4D97-AF65-F5344CB8AC3E}">
        <p14:creationId xmlns:p14="http://schemas.microsoft.com/office/powerpoint/2010/main" val="1185622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53</a:t>
            </a:fld>
            <a:endParaRPr lang="en-US" dirty="0"/>
          </a:p>
        </p:txBody>
      </p:sp>
    </p:spTree>
    <p:extLst>
      <p:ext uri="{BB962C8B-B14F-4D97-AF65-F5344CB8AC3E}">
        <p14:creationId xmlns:p14="http://schemas.microsoft.com/office/powerpoint/2010/main" val="127982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latin typeface="Consolas" panose="020B0609020204030204" pitchFamily="49" charset="0"/>
            </a:endParaRPr>
          </a:p>
          <a:p>
            <a:r>
              <a:rPr lang="en-US" sz="1000" dirty="0">
                <a:latin typeface="Consolas" panose="020B0609020204030204" pitchFamily="49" charset="0"/>
              </a:rPr>
              <a:t>SELECT *</a:t>
            </a:r>
          </a:p>
          <a:p>
            <a:r>
              <a:rPr lang="en-US" sz="1000" dirty="0">
                <a:latin typeface="Consolas" panose="020B0609020204030204" pitchFamily="49" charset="0"/>
              </a:rPr>
              <a:t>FROM Employees e, Departments d </a:t>
            </a:r>
          </a:p>
          <a:p>
            <a:r>
              <a:rPr lang="en-US" sz="1000" dirty="0">
                <a:latin typeface="Consolas" panose="020B0609020204030204" pitchFamily="49" charset="0"/>
              </a:rPr>
              <a:t>WHERE </a:t>
            </a:r>
            <a:r>
              <a:rPr lang="en-US" sz="1000" dirty="0" err="1">
                <a:latin typeface="Consolas" panose="020B0609020204030204" pitchFamily="49" charset="0"/>
              </a:rPr>
              <a:t>e.department_id</a:t>
            </a:r>
            <a:r>
              <a:rPr lang="en-US" sz="1000" dirty="0">
                <a:latin typeface="Consolas" panose="020B0609020204030204" pitchFamily="49" charset="0"/>
              </a:rPr>
              <a:t> = </a:t>
            </a:r>
            <a:r>
              <a:rPr lang="en-US" sz="1000" dirty="0" err="1">
                <a:latin typeface="Consolas" panose="020B0609020204030204" pitchFamily="49" charset="0"/>
              </a:rPr>
              <a:t>d.department_id</a:t>
            </a:r>
            <a:endParaRPr lang="en-US" sz="1000" dirty="0">
              <a:latin typeface="Consolas" panose="020B0609020204030204" pitchFamily="49" charset="0"/>
            </a:endParaRPr>
          </a:p>
          <a:p>
            <a:r>
              <a:rPr lang="en-US" sz="1000" dirty="0">
                <a:latin typeface="Consolas" panose="020B0609020204030204" pitchFamily="49" charset="0"/>
              </a:rPr>
              <a:t>order by </a:t>
            </a:r>
            <a:r>
              <a:rPr lang="en-US" sz="1000" dirty="0" err="1">
                <a:latin typeface="Consolas" panose="020B0609020204030204" pitchFamily="49" charset="0"/>
              </a:rPr>
              <a:t>d.department_name</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 Id  | Operation           | Name        | Rows  | Bytes | Cost (%CPU)| Time     |</a:t>
            </a:r>
          </a:p>
          <a:p>
            <a:r>
              <a:rPr lang="en-US" sz="1000" dirty="0">
                <a:latin typeface="Consolas" panose="020B0609020204030204" pitchFamily="49" charset="0"/>
              </a:rPr>
              <a:t>-----------------------------------------------------------------------------------</a:t>
            </a:r>
          </a:p>
          <a:p>
            <a:r>
              <a:rPr lang="en-US" sz="1000" dirty="0">
                <a:latin typeface="Consolas" panose="020B0609020204030204" pitchFamily="49" charset="0"/>
              </a:rPr>
              <a:t>|   0 | SELECT STATEMENT    |             |   106 |  9540 |     5  (20)| 00:00:01 |</a:t>
            </a:r>
          </a:p>
          <a:p>
            <a:r>
              <a:rPr lang="en-US" sz="1000" dirty="0">
                <a:latin typeface="Consolas" panose="020B0609020204030204" pitchFamily="49" charset="0"/>
              </a:rPr>
              <a:t>|   1 |  SORT ORDER BY      |             |   106 |  9540 |     5  (20)| 00:00:01 |</a:t>
            </a:r>
          </a:p>
          <a:p>
            <a:r>
              <a:rPr lang="en-US" sz="1000" dirty="0">
                <a:latin typeface="Consolas" panose="020B0609020204030204" pitchFamily="49" charset="0"/>
              </a:rPr>
              <a:t>|*  2 |   HASH JOIN         |             |   106 |  9540 |     4   (0)| 00:00:01 |</a:t>
            </a:r>
          </a:p>
          <a:p>
            <a:r>
              <a:rPr lang="en-US" sz="1000" dirty="0">
                <a:latin typeface="Consolas" panose="020B0609020204030204" pitchFamily="49" charset="0"/>
              </a:rPr>
              <a:t>|   3 |    TABLE ACCESS FULL| DEPARTMENTS |    27 |   567 |     2   (0)| 00:00:01 |</a:t>
            </a:r>
          </a:p>
          <a:p>
            <a:r>
              <a:rPr lang="en-US" sz="1000" dirty="0">
                <a:latin typeface="Consolas" panose="020B0609020204030204" pitchFamily="49" charset="0"/>
              </a:rPr>
              <a:t>|   4 |    TABLE ACCESS FULL| EMPLOYEES   |   107 |  7383 |     2   (0)| 00:00:01 |</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Predicate Information (identified by operation id):</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2 - access("E"."DEPARTMENT_ID"="D"."DEPARTMENT_ID")</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54</a:t>
            </a:fld>
            <a:endParaRPr lang="en-US" dirty="0"/>
          </a:p>
        </p:txBody>
      </p:sp>
    </p:spTree>
    <p:extLst>
      <p:ext uri="{BB962C8B-B14F-4D97-AF65-F5344CB8AC3E}">
        <p14:creationId xmlns:p14="http://schemas.microsoft.com/office/powerpoint/2010/main" val="230662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55</a:t>
            </a:fld>
            <a:endParaRPr lang="en-US" dirty="0"/>
          </a:p>
        </p:txBody>
      </p:sp>
    </p:spTree>
    <p:extLst>
      <p:ext uri="{BB962C8B-B14F-4D97-AF65-F5344CB8AC3E}">
        <p14:creationId xmlns:p14="http://schemas.microsoft.com/office/powerpoint/2010/main" val="3851084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http://docs.oracle.com/database/122/TGSQL/joins.htm#TGSQL94986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56</a:t>
            </a:fld>
            <a:endParaRPr lang="en-US" dirty="0"/>
          </a:p>
        </p:txBody>
      </p:sp>
    </p:spTree>
    <p:extLst>
      <p:ext uri="{BB962C8B-B14F-4D97-AF65-F5344CB8AC3E}">
        <p14:creationId xmlns:p14="http://schemas.microsoft.com/office/powerpoint/2010/main" val="740538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http://docs.oracle.com/database/122/TGSQL/joins.htm#TGSQL94986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57</a:t>
            </a:fld>
            <a:endParaRPr lang="en-US" dirty="0"/>
          </a:p>
        </p:txBody>
      </p:sp>
    </p:spTree>
    <p:extLst>
      <p:ext uri="{BB962C8B-B14F-4D97-AF65-F5344CB8AC3E}">
        <p14:creationId xmlns:p14="http://schemas.microsoft.com/office/powerpoint/2010/main" val="3389488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latin typeface="Consolas" panose="020B0609020204030204" pitchFamily="49" charset="0"/>
            </a:endParaRPr>
          </a:p>
          <a:p>
            <a:r>
              <a:rPr lang="en-US" sz="1000" dirty="0">
                <a:latin typeface="Consolas" panose="020B0609020204030204" pitchFamily="49" charset="0"/>
              </a:rPr>
              <a:t>SELECT *</a:t>
            </a:r>
          </a:p>
          <a:p>
            <a:r>
              <a:rPr lang="en-US" sz="1000" dirty="0">
                <a:latin typeface="Consolas" panose="020B0609020204030204" pitchFamily="49" charset="0"/>
              </a:rPr>
              <a:t>FROM Employees e, Departments d </a:t>
            </a:r>
          </a:p>
          <a:p>
            <a:r>
              <a:rPr lang="en-US" sz="1000" dirty="0">
                <a:latin typeface="Consolas" panose="020B0609020204030204" pitchFamily="49" charset="0"/>
              </a:rPr>
              <a:t>WHERE </a:t>
            </a:r>
            <a:r>
              <a:rPr lang="en-US" sz="1000" dirty="0" err="1">
                <a:latin typeface="Consolas" panose="020B0609020204030204" pitchFamily="49" charset="0"/>
              </a:rPr>
              <a:t>e.department_id</a:t>
            </a:r>
            <a:r>
              <a:rPr lang="en-US" sz="1000" dirty="0">
                <a:latin typeface="Consolas" panose="020B0609020204030204" pitchFamily="49" charset="0"/>
              </a:rPr>
              <a:t> = </a:t>
            </a:r>
            <a:r>
              <a:rPr lang="en-US" sz="1000" dirty="0" err="1">
                <a:latin typeface="Consolas" panose="020B0609020204030204" pitchFamily="49" charset="0"/>
              </a:rPr>
              <a:t>d.department_id</a:t>
            </a:r>
            <a:endParaRPr lang="en-US" sz="1000" dirty="0">
              <a:latin typeface="Consolas" panose="020B0609020204030204" pitchFamily="49" charset="0"/>
            </a:endParaRPr>
          </a:p>
          <a:p>
            <a:r>
              <a:rPr lang="en-US" sz="1000" dirty="0">
                <a:latin typeface="Consolas" panose="020B0609020204030204" pitchFamily="49" charset="0"/>
              </a:rPr>
              <a:t>order by </a:t>
            </a:r>
            <a:r>
              <a:rPr lang="en-US" sz="1000" dirty="0" err="1">
                <a:latin typeface="Consolas" panose="020B0609020204030204" pitchFamily="49" charset="0"/>
              </a:rPr>
              <a:t>d.department_name</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 Id  | Operation           | Name        | Rows  | Bytes | Cost (%CPU)| Time     |</a:t>
            </a:r>
          </a:p>
          <a:p>
            <a:r>
              <a:rPr lang="en-US" sz="1000" dirty="0">
                <a:latin typeface="Consolas" panose="020B0609020204030204" pitchFamily="49" charset="0"/>
              </a:rPr>
              <a:t>-----------------------------------------------------------------------------------</a:t>
            </a:r>
          </a:p>
          <a:p>
            <a:r>
              <a:rPr lang="en-US" sz="1000" dirty="0">
                <a:latin typeface="Consolas" panose="020B0609020204030204" pitchFamily="49" charset="0"/>
              </a:rPr>
              <a:t>|   0 | SELECT STATEMENT    |             |   106 |  9540 |     5  (20)| 00:00:01 |</a:t>
            </a:r>
          </a:p>
          <a:p>
            <a:r>
              <a:rPr lang="en-US" sz="1000" dirty="0">
                <a:latin typeface="Consolas" panose="020B0609020204030204" pitchFamily="49" charset="0"/>
              </a:rPr>
              <a:t>|   1 |  SORT ORDER BY      |             |   106 |  9540 |     5  (20)| 00:00:01 |</a:t>
            </a:r>
          </a:p>
          <a:p>
            <a:r>
              <a:rPr lang="en-US" sz="1000" dirty="0">
                <a:latin typeface="Consolas" panose="020B0609020204030204" pitchFamily="49" charset="0"/>
              </a:rPr>
              <a:t>|*  2 |   HASH JOIN         |             |   106 |  9540 |     4   (0)| 00:00:01 |</a:t>
            </a:r>
          </a:p>
          <a:p>
            <a:r>
              <a:rPr lang="en-US" sz="1000" dirty="0">
                <a:latin typeface="Consolas" panose="020B0609020204030204" pitchFamily="49" charset="0"/>
              </a:rPr>
              <a:t>|   3 |    TABLE ACCESS FULL| DEPARTMENTS |    27 |   567 |     2   (0)| 00:00:01 |</a:t>
            </a:r>
          </a:p>
          <a:p>
            <a:r>
              <a:rPr lang="en-US" sz="1000" dirty="0">
                <a:latin typeface="Consolas" panose="020B0609020204030204" pitchFamily="49" charset="0"/>
              </a:rPr>
              <a:t>|   4 |    TABLE ACCESS FULL| EMPLOYEES   |   107 |  7383 |     2   (0)| 00:00:01 |</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Predicate Information (identified by operation id):</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2 - access("E"."DEPARTMENT_ID"="D"."DEPARTMENT_ID")</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58</a:t>
            </a:fld>
            <a:endParaRPr lang="en-US" dirty="0"/>
          </a:p>
        </p:txBody>
      </p:sp>
    </p:spTree>
    <p:extLst>
      <p:ext uri="{BB962C8B-B14F-4D97-AF65-F5344CB8AC3E}">
        <p14:creationId xmlns:p14="http://schemas.microsoft.com/office/powerpoint/2010/main" val="399993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altLang="zh-CN" sz="1000" dirty="0">
                <a:latin typeface="Consolas" panose="020B0609020204030204" pitchFamily="49" charset="0"/>
              </a:rPr>
              <a:t>alter session set </a:t>
            </a:r>
            <a:r>
              <a:rPr lang="en-US" altLang="zh-CN" sz="1000" dirty="0" err="1">
                <a:latin typeface="Consolas" panose="020B0609020204030204" pitchFamily="49" charset="0"/>
              </a:rPr>
              <a:t>statistics_level</a:t>
            </a:r>
            <a:r>
              <a:rPr lang="en-US" altLang="zh-CN" sz="1000" dirty="0">
                <a:latin typeface="Consolas" panose="020B0609020204030204" pitchFamily="49" charset="0"/>
              </a:rPr>
              <a:t>=all;</a:t>
            </a:r>
          </a:p>
          <a:p>
            <a:endParaRPr lang="en-US" altLang="zh-CN" sz="1000" dirty="0">
              <a:latin typeface="Consolas" panose="020B0609020204030204" pitchFamily="49" charset="0"/>
            </a:endParaRPr>
          </a:p>
          <a:p>
            <a:r>
              <a:rPr lang="en-US" altLang="zh-CN" sz="1000" dirty="0">
                <a:latin typeface="Consolas" panose="020B0609020204030204" pitchFamily="49" charset="0"/>
              </a:rPr>
              <a:t>select count(*) from dual connect by level &lt;123456789</a:t>
            </a:r>
          </a:p>
          <a:p>
            <a:endParaRPr lang="en-US" altLang="zh-CN" sz="1000" dirty="0">
              <a:latin typeface="Consolas" panose="020B0609020204030204" pitchFamily="49" charset="0"/>
            </a:endParaRPr>
          </a:p>
          <a:p>
            <a:endParaRPr lang="en-US" altLang="zh-CN" sz="1000" dirty="0">
              <a:latin typeface="Consolas" panose="020B0609020204030204" pitchFamily="49" charset="0"/>
            </a:endParaRPr>
          </a:p>
          <a:p>
            <a:r>
              <a:rPr lang="en-US" altLang="zh-CN" sz="1000" dirty="0" err="1">
                <a:latin typeface="Consolas" panose="020B0609020204030204" pitchFamily="49" charset="0"/>
              </a:rPr>
              <a:t>statistics_level</a:t>
            </a:r>
            <a:r>
              <a:rPr lang="en-US" altLang="zh-CN" sz="1000" dirty="0">
                <a:latin typeface="Consolas" panose="020B0609020204030204" pitchFamily="49" charset="0"/>
              </a:rPr>
              <a:t>=all format: </a:t>
            </a:r>
          </a:p>
          <a:p>
            <a:endParaRPr lang="en-US" altLang="zh-CN" sz="1000" dirty="0">
              <a:latin typeface="Consolas" panose="020B0609020204030204" pitchFamily="49" charset="0"/>
            </a:endParaRPr>
          </a:p>
          <a:p>
            <a:r>
              <a:rPr lang="en-US" altLang="zh-CN" sz="1000" dirty="0">
                <a:latin typeface="Consolas" panose="020B0609020204030204" pitchFamily="49" charset="0"/>
              </a:rPr>
              <a:t>Plan hash value: 968211682</a:t>
            </a:r>
          </a:p>
          <a:p>
            <a:endParaRPr lang="en-US" altLang="zh-CN" sz="1000" dirty="0">
              <a:latin typeface="Consolas" panose="020B0609020204030204" pitchFamily="49" charset="0"/>
            </a:endParaRPr>
          </a:p>
          <a:p>
            <a:r>
              <a:rPr lang="en-US" altLang="zh-CN" sz="1000" dirty="0">
                <a:latin typeface="Consolas" panose="020B0609020204030204" pitchFamily="49" charset="0"/>
              </a:rPr>
              <a:t>--------------------------------------------------------------------------------------------------------------</a:t>
            </a:r>
          </a:p>
          <a:p>
            <a:r>
              <a:rPr lang="en-US" altLang="zh-CN" sz="1000" dirty="0">
                <a:latin typeface="Consolas" panose="020B0609020204030204" pitchFamily="49" charset="0"/>
              </a:rPr>
              <a:t>| Id  | Operation                     | Name | Starts | E-Rows | Cost (%CPU)| E-Time   | A-Rows |   A-Time   |</a:t>
            </a:r>
          </a:p>
          <a:p>
            <a:r>
              <a:rPr lang="en-US" altLang="zh-CN" sz="1000" b="0" i="0" u="none" dirty="0">
                <a:latin typeface="Consolas" panose="020B0609020204030204" pitchFamily="49" charset="0"/>
              </a:rPr>
              <a:t>--------------------------------------------------------------------------------------------------------------</a:t>
            </a:r>
          </a:p>
          <a:p>
            <a:r>
              <a:rPr lang="en-US" altLang="zh-CN" sz="1000" b="0" i="0" u="none" dirty="0">
                <a:latin typeface="Consolas" panose="020B0609020204030204" pitchFamily="49" charset="0"/>
              </a:rPr>
              <a:t>|   0 | SELECT STATEMENT              |      |      1 |        |     2 (100)|          |      0 |00:00:00.01 |</a:t>
            </a:r>
          </a:p>
          <a:p>
            <a:r>
              <a:rPr lang="en-US" altLang="zh-CN" sz="1000" b="0" i="0" u="none" dirty="0">
                <a:latin typeface="Consolas" panose="020B0609020204030204" pitchFamily="49" charset="0"/>
              </a:rPr>
              <a:t>|   1 |  SORT AGGREGATE               |      |      1 |      1 |            |          |      0 |00:00:00.01 |</a:t>
            </a:r>
          </a:p>
          <a:p>
            <a:r>
              <a:rPr lang="en-US" altLang="zh-CN" sz="1000" b="0" i="0" u="none" dirty="0">
                <a:latin typeface="Consolas" panose="020B0609020204030204" pitchFamily="49" charset="0"/>
              </a:rPr>
              <a:t>|   2 |   CONNECT BY WITHOUT FILTERING|      |      1 |        |            |          |     45M|00:00:13.56 |</a:t>
            </a:r>
          </a:p>
          <a:p>
            <a:r>
              <a:rPr lang="en-US" altLang="zh-CN" sz="1000" b="0" i="0" u="none" dirty="0">
                <a:latin typeface="Consolas" panose="020B0609020204030204" pitchFamily="49" charset="0"/>
              </a:rPr>
              <a:t>|   3 |    FAST DUAL                  |      |      1 |      1 |     2   (0)| 00:00:01 |      1 |00:00:00.01 |</a:t>
            </a:r>
          </a:p>
          <a:p>
            <a:r>
              <a:rPr lang="en-US" altLang="zh-CN" sz="1000" b="0" i="0" u="none" dirty="0">
                <a:latin typeface="Consolas" panose="020B0609020204030204" pitchFamily="49" charset="0"/>
              </a:rPr>
              <a:t>--------------------------------------------------------------------------------------------------------------</a:t>
            </a:r>
          </a:p>
          <a:p>
            <a:endParaRPr lang="en-US" altLang="zh-CN" sz="1000" dirty="0">
              <a:latin typeface="Consolas" panose="020B0609020204030204" pitchFamily="49" charset="0"/>
            </a:endParaRPr>
          </a:p>
          <a:p>
            <a:endParaRPr lang="en-US" altLang="zh-CN" sz="1000" dirty="0">
              <a:latin typeface="Consolas" panose="020B0609020204030204" pitchFamily="49" charset="0"/>
            </a:endParaRPr>
          </a:p>
          <a:p>
            <a:r>
              <a:rPr lang="en-US" altLang="zh-CN" sz="1000" dirty="0">
                <a:latin typeface="Consolas" panose="020B0609020204030204" pitchFamily="49" charset="0"/>
              </a:rPr>
              <a:t>Monitor format:</a:t>
            </a:r>
          </a:p>
          <a:p>
            <a:endParaRPr lang="en-US" altLang="zh-CN" sz="1000" dirty="0">
              <a:latin typeface="Consolas" panose="020B0609020204030204" pitchFamily="49" charset="0"/>
            </a:endParaRPr>
          </a:p>
          <a:p>
            <a:r>
              <a:rPr lang="en-US" altLang="zh-CN" sz="1000" dirty="0">
                <a:latin typeface="Consolas" panose="020B0609020204030204" pitchFamily="49" charset="0"/>
              </a:rPr>
              <a:t>Global Stats</a:t>
            </a:r>
          </a:p>
          <a:p>
            <a:r>
              <a:rPr lang="en-US" altLang="zh-CN" sz="1000" dirty="0">
                <a:latin typeface="Consolas" panose="020B0609020204030204" pitchFamily="49" charset="0"/>
              </a:rPr>
              <a:t>========================================</a:t>
            </a:r>
          </a:p>
          <a:p>
            <a:r>
              <a:rPr lang="en-US" altLang="zh-CN" sz="1000" dirty="0">
                <a:latin typeface="Consolas" panose="020B0609020204030204" pitchFamily="49" charset="0"/>
              </a:rPr>
              <a:t>| Elapsed |   </a:t>
            </a:r>
            <a:r>
              <a:rPr lang="en-US" altLang="zh-CN" sz="1000" dirty="0" err="1">
                <a:latin typeface="Consolas" panose="020B0609020204030204" pitchFamily="49" charset="0"/>
              </a:rPr>
              <a:t>Cpu</a:t>
            </a:r>
            <a:r>
              <a:rPr lang="en-US" altLang="zh-CN" sz="1000" dirty="0">
                <a:latin typeface="Consolas" panose="020B0609020204030204" pitchFamily="49" charset="0"/>
              </a:rPr>
              <a:t>   |  Other   | Fetch |</a:t>
            </a:r>
          </a:p>
          <a:p>
            <a:r>
              <a:rPr lang="en-US" altLang="zh-CN" sz="1000" dirty="0">
                <a:latin typeface="Consolas" panose="020B0609020204030204" pitchFamily="49" charset="0"/>
              </a:rPr>
              <a:t>| Time(s) | Time(s) | Waits(s) | Calls |</a:t>
            </a:r>
          </a:p>
          <a:p>
            <a:r>
              <a:rPr lang="en-US" altLang="zh-CN" sz="1000" dirty="0">
                <a:latin typeface="Consolas" panose="020B0609020204030204" pitchFamily="49" charset="0"/>
              </a:rPr>
              <a:t>========================================</a:t>
            </a:r>
          </a:p>
          <a:p>
            <a:r>
              <a:rPr lang="en-US" altLang="zh-CN" sz="1000" dirty="0">
                <a:latin typeface="Consolas" panose="020B0609020204030204" pitchFamily="49" charset="0"/>
              </a:rPr>
              <a:t>|      16 |      16 |     0.06 |     1 |</a:t>
            </a:r>
          </a:p>
          <a:p>
            <a:r>
              <a:rPr lang="en-US" altLang="zh-CN" sz="1000" dirty="0">
                <a:latin typeface="Consolas" panose="020B0609020204030204" pitchFamily="49" charset="0"/>
              </a:rPr>
              <a:t>========================================</a:t>
            </a:r>
          </a:p>
          <a:p>
            <a:r>
              <a:rPr lang="en-US" altLang="zh-CN" sz="1000" dirty="0">
                <a:latin typeface="Consolas" panose="020B0609020204030204" pitchFamily="49" charset="0"/>
              </a:rPr>
              <a:t>SQL Plan Monitoring Details (Plan Hash Value=968211682)</a:t>
            </a:r>
          </a:p>
          <a:p>
            <a:r>
              <a:rPr lang="en-US" altLang="zh-CN" sz="1000" dirty="0">
                <a:latin typeface="Consolas" panose="020B0609020204030204" pitchFamily="49" charset="0"/>
              </a:rPr>
              <a:t>=====================================================================================================================================</a:t>
            </a:r>
          </a:p>
          <a:p>
            <a:r>
              <a:rPr lang="en-US" altLang="zh-CN" sz="1000" dirty="0">
                <a:latin typeface="Consolas" panose="020B0609020204030204" pitchFamily="49" charset="0"/>
              </a:rPr>
              <a:t>| Id |            Operation            | Name |  Rows   | Cost |   Time    | Start  | Execs |   Rows   | Activity | Activity Detail |</a:t>
            </a:r>
          </a:p>
          <a:p>
            <a:r>
              <a:rPr lang="en-US" altLang="zh-CN" sz="1000" dirty="0">
                <a:latin typeface="Consolas" panose="020B0609020204030204" pitchFamily="49" charset="0"/>
              </a:rPr>
              <a:t>|    |                                 |      | (</a:t>
            </a:r>
            <a:r>
              <a:rPr lang="en-US" altLang="zh-CN" sz="1000" dirty="0" err="1">
                <a:latin typeface="Consolas" panose="020B0609020204030204" pitchFamily="49" charset="0"/>
              </a:rPr>
              <a:t>Estim</a:t>
            </a:r>
            <a:r>
              <a:rPr lang="en-US" altLang="zh-CN" sz="1000" dirty="0">
                <a:latin typeface="Consolas" panose="020B0609020204030204" pitchFamily="49" charset="0"/>
              </a:rPr>
              <a:t>) |      | Active(s) | Active |       | (Actual) |   (%)    |   (# samples)   |</a:t>
            </a:r>
          </a:p>
          <a:p>
            <a:r>
              <a:rPr lang="en-US" altLang="zh-CN" sz="1000" dirty="0">
                <a:latin typeface="Consolas" panose="020B0609020204030204" pitchFamily="49" charset="0"/>
              </a:rPr>
              <a:t>=====================================================================================================================================</a:t>
            </a:r>
          </a:p>
          <a:p>
            <a:r>
              <a:rPr lang="en-US" altLang="zh-CN" sz="1000" dirty="0">
                <a:latin typeface="Consolas" panose="020B0609020204030204" pitchFamily="49" charset="0"/>
              </a:rPr>
              <a:t>|  0 | SELECT STATEMENT                |      |         |      |        11 |     +6 |     1 |        0 |          |                 |</a:t>
            </a:r>
          </a:p>
          <a:p>
            <a:r>
              <a:rPr lang="en-US" altLang="zh-CN" sz="1000" dirty="0">
                <a:latin typeface="Consolas" panose="020B0609020204030204" pitchFamily="49" charset="0"/>
              </a:rPr>
              <a:t>|  1 |   SORT AGGREGATE                |      |       1 |      |        11 |     +6 |     1 |        0 |    20.00 | </a:t>
            </a:r>
            <a:r>
              <a:rPr lang="en-US" altLang="zh-CN" sz="1000" dirty="0" err="1">
                <a:latin typeface="Consolas" panose="020B0609020204030204" pitchFamily="49" charset="0"/>
              </a:rPr>
              <a:t>Cpu</a:t>
            </a:r>
            <a:r>
              <a:rPr lang="en-US" altLang="zh-CN" sz="1000" dirty="0">
                <a:latin typeface="Consolas" panose="020B0609020204030204" pitchFamily="49" charset="0"/>
              </a:rPr>
              <a:t> (3)         |</a:t>
            </a:r>
          </a:p>
          <a:p>
            <a:r>
              <a:rPr lang="en-US" altLang="zh-CN" sz="1000" dirty="0">
                <a:latin typeface="Consolas" panose="020B0609020204030204" pitchFamily="49" charset="0"/>
              </a:rPr>
              <a:t>|  2 |    CONNECT BY WITHOUT FILTERING |      |         |      |        16 |     +1 |     1 |      46M |    80.00 | </a:t>
            </a:r>
            <a:r>
              <a:rPr lang="en-US" altLang="zh-CN" sz="1000" dirty="0" err="1">
                <a:latin typeface="Consolas" panose="020B0609020204030204" pitchFamily="49" charset="0"/>
              </a:rPr>
              <a:t>Cpu</a:t>
            </a:r>
            <a:r>
              <a:rPr lang="en-US" altLang="zh-CN" sz="1000" dirty="0">
                <a:latin typeface="Consolas" panose="020B0609020204030204" pitchFamily="49" charset="0"/>
              </a:rPr>
              <a:t> (12)        |</a:t>
            </a:r>
          </a:p>
          <a:p>
            <a:r>
              <a:rPr lang="en-US" altLang="zh-CN" sz="1000" dirty="0">
                <a:latin typeface="Consolas" panose="020B0609020204030204" pitchFamily="49" charset="0"/>
              </a:rPr>
              <a:t>|  3 |     FAST DUAL                   |      |       1 |    2 |         1 |     +6 |     1 |        1 |          |                 |</a:t>
            </a:r>
          </a:p>
          <a:p>
            <a:r>
              <a:rPr lang="en-US" altLang="zh-CN" sz="1000" dirty="0">
                <a:latin typeface="Consolas" panose="020B0609020204030204" pitchFamily="49" charset="0"/>
              </a:rPr>
              <a:t>=====================================================================================================================================</a:t>
            </a:r>
          </a:p>
          <a:p>
            <a:endParaRPr lang="zh-CN" altLang="en-US" sz="100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6</a:t>
            </a:fld>
            <a:endParaRPr lang="zh-CN" altLang="en-US" dirty="0"/>
          </a:p>
        </p:txBody>
      </p:sp>
    </p:spTree>
    <p:extLst>
      <p:ext uri="{BB962C8B-B14F-4D97-AF65-F5344CB8AC3E}">
        <p14:creationId xmlns:p14="http://schemas.microsoft.com/office/powerpoint/2010/main" val="36120472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http://docs.oracle.com/database/122/TGSQL/joins.htm#TGSQL95240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59</a:t>
            </a:fld>
            <a:endParaRPr lang="en-US" dirty="0"/>
          </a:p>
        </p:txBody>
      </p:sp>
    </p:spTree>
    <p:extLst>
      <p:ext uri="{BB962C8B-B14F-4D97-AF65-F5344CB8AC3E}">
        <p14:creationId xmlns:p14="http://schemas.microsoft.com/office/powerpoint/2010/main" val="3938071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Oracle recommends that you use the FROM clause OUTER JOIN syntax rather than the Oracle join operator. </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 http://docs.oracle.com/database/122/SQLRF/Joins.htm#SQLRF30046</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dirty="0"/>
          </a:p>
          <a:p>
            <a:pPr marL="0" marR="0" indent="0" algn="l" defTabSz="914400" rtl="0" eaLnBrk="1" fontAlgn="base" latinLnBrk="0" hangingPunct="1">
              <a:lnSpc>
                <a:spcPct val="100000"/>
              </a:lnSpc>
              <a:spcBef>
                <a:spcPts val="6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61</a:t>
            </a:fld>
            <a:endParaRPr lang="en-US" dirty="0"/>
          </a:p>
        </p:txBody>
      </p:sp>
    </p:spTree>
    <p:extLst>
      <p:ext uri="{BB962C8B-B14F-4D97-AF65-F5344CB8AC3E}">
        <p14:creationId xmlns:p14="http://schemas.microsoft.com/office/powerpoint/2010/main" val="36900529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leading(e) */ *</a:t>
            </a:r>
          </a:p>
          <a:p>
            <a:r>
              <a:rPr lang="en-US" dirty="0"/>
              <a:t>FROM Employees e left join Departments d </a:t>
            </a:r>
          </a:p>
          <a:p>
            <a:r>
              <a:rPr lang="en-US" dirty="0"/>
              <a:t>on </a:t>
            </a:r>
            <a:r>
              <a:rPr lang="en-US" dirty="0" err="1"/>
              <a:t>e.department_id</a:t>
            </a:r>
            <a:r>
              <a:rPr lang="en-US" dirty="0"/>
              <a:t> = </a:t>
            </a:r>
            <a:r>
              <a:rPr lang="en-US" dirty="0" err="1"/>
              <a:t>d.department_id</a:t>
            </a:r>
            <a:r>
              <a:rPr lang="en-US" dirty="0"/>
              <a:t>;</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62</a:t>
            </a:fld>
            <a:endParaRPr lang="en-US" dirty="0"/>
          </a:p>
        </p:txBody>
      </p:sp>
    </p:spTree>
    <p:extLst>
      <p:ext uri="{BB962C8B-B14F-4D97-AF65-F5344CB8AC3E}">
        <p14:creationId xmlns:p14="http://schemas.microsoft.com/office/powerpoint/2010/main" val="34688666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63</a:t>
            </a:fld>
            <a:endParaRPr lang="en-US" dirty="0"/>
          </a:p>
        </p:txBody>
      </p:sp>
    </p:spTree>
    <p:extLst>
      <p:ext uri="{BB962C8B-B14F-4D97-AF65-F5344CB8AC3E}">
        <p14:creationId xmlns:p14="http://schemas.microsoft.com/office/powerpoint/2010/main" val="137843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64</a:t>
            </a:fld>
            <a:endParaRPr lang="en-US" dirty="0"/>
          </a:p>
        </p:txBody>
      </p:sp>
    </p:spTree>
    <p:extLst>
      <p:ext uri="{BB962C8B-B14F-4D97-AF65-F5344CB8AC3E}">
        <p14:creationId xmlns:p14="http://schemas.microsoft.com/office/powerpoint/2010/main" val="7759483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p>
          <a:p>
            <a:r>
              <a:rPr lang="en-US" dirty="0"/>
              <a:t>http://oracle-performance-tuning-tips3-dass.blogspot.jp/2011/03/hash-outer-right-join-oracle-tuning.html</a:t>
            </a:r>
          </a:p>
          <a:p>
            <a:r>
              <a:rPr lang="en-US" dirty="0"/>
              <a:t>http://docs.oracle.com/database/122/TGSQL/joins.htm#GUID-278E01B5-9498-40EC-B0BD-CC415C18E078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65</a:t>
            </a:fld>
            <a:endParaRPr lang="en-US" dirty="0"/>
          </a:p>
        </p:txBody>
      </p:sp>
    </p:spTree>
    <p:extLst>
      <p:ext uri="{BB962C8B-B14F-4D97-AF65-F5344CB8AC3E}">
        <p14:creationId xmlns:p14="http://schemas.microsoft.com/office/powerpoint/2010/main" val="13146119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http://docs.oracle.com/database/122/TGSQL/joins.htm#TGSQL95241</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66</a:t>
            </a:fld>
            <a:endParaRPr lang="en-US" dirty="0"/>
          </a:p>
        </p:txBody>
      </p:sp>
    </p:spTree>
    <p:extLst>
      <p:ext uri="{BB962C8B-B14F-4D97-AF65-F5344CB8AC3E}">
        <p14:creationId xmlns:p14="http://schemas.microsoft.com/office/powerpoint/2010/main" val="2950062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http://oracle-performance-tuning-tips3-dass.blogspot.jp/2012/03/hash-semi-join-oracle-tuning-tip26.html</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70</a:t>
            </a:fld>
            <a:endParaRPr lang="en-US" dirty="0"/>
          </a:p>
        </p:txBody>
      </p:sp>
    </p:spTree>
    <p:extLst>
      <p:ext uri="{BB962C8B-B14F-4D97-AF65-F5344CB8AC3E}">
        <p14:creationId xmlns:p14="http://schemas.microsoft.com/office/powerpoint/2010/main" val="11871400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http://oracle-performance-tuning-tips3-dass.blogspot.jp/2012/12/hash-semi-right-join-oracle-tuning-tip27_31.html</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72</a:t>
            </a:fld>
            <a:endParaRPr lang="en-US" dirty="0"/>
          </a:p>
        </p:txBody>
      </p:sp>
    </p:spTree>
    <p:extLst>
      <p:ext uri="{BB962C8B-B14F-4D97-AF65-F5344CB8AC3E}">
        <p14:creationId xmlns:p14="http://schemas.microsoft.com/office/powerpoint/2010/main" val="3903816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http://docs.oracle.com/database/122/TGSQL/joins.htm#TGSQL95320</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74</a:t>
            </a:fld>
            <a:endParaRPr lang="en-US" dirty="0"/>
          </a:p>
        </p:txBody>
      </p:sp>
    </p:spTree>
    <p:extLst>
      <p:ext uri="{BB962C8B-B14F-4D97-AF65-F5344CB8AC3E}">
        <p14:creationId xmlns:p14="http://schemas.microsoft.com/office/powerpoint/2010/main" val="237737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drop table test1;</a:t>
            </a:r>
          </a:p>
          <a:p>
            <a:r>
              <a:rPr lang="en-US" altLang="zh-CN" dirty="0"/>
              <a:t>create table test1 as select case when </a:t>
            </a:r>
            <a:r>
              <a:rPr lang="en-US" altLang="zh-CN" dirty="0" err="1"/>
              <a:t>rownum</a:t>
            </a:r>
            <a:r>
              <a:rPr lang="en-US" altLang="zh-CN" dirty="0"/>
              <a:t>&gt;1000 then 1001 else </a:t>
            </a:r>
            <a:r>
              <a:rPr lang="en-US" altLang="zh-CN" dirty="0" err="1"/>
              <a:t>rownum</a:t>
            </a:r>
            <a:r>
              <a:rPr lang="en-US" altLang="zh-CN" dirty="0"/>
              <a:t> end id, </a:t>
            </a:r>
            <a:r>
              <a:rPr lang="en-US" altLang="zh-CN" dirty="0" err="1"/>
              <a:t>table_name</a:t>
            </a:r>
            <a:r>
              <a:rPr lang="en-US" altLang="zh-CN" dirty="0"/>
              <a:t> name from </a:t>
            </a:r>
            <a:r>
              <a:rPr lang="en-US" altLang="zh-CN" dirty="0" err="1"/>
              <a:t>all_tables</a:t>
            </a:r>
            <a:r>
              <a:rPr lang="en-US" altLang="zh-CN" dirty="0"/>
              <a:t> where </a:t>
            </a:r>
            <a:r>
              <a:rPr lang="en-US" altLang="zh-CN" dirty="0" err="1"/>
              <a:t>rownum</a:t>
            </a:r>
            <a:r>
              <a:rPr lang="en-US" altLang="zh-CN" dirty="0"/>
              <a:t>&lt;=10000;</a:t>
            </a:r>
          </a:p>
          <a:p>
            <a:r>
              <a:rPr lang="en-US" altLang="zh-CN" dirty="0"/>
              <a:t>create index test1_id on test1(id);</a:t>
            </a:r>
          </a:p>
          <a:p>
            <a:r>
              <a:rPr lang="en-US" altLang="zh-CN" dirty="0"/>
              <a:t>exec </a:t>
            </a:r>
            <a:r>
              <a:rPr lang="en-US" altLang="zh-CN" dirty="0" err="1"/>
              <a:t>dbms_stats.gather_table_stats</a:t>
            </a:r>
            <a:r>
              <a:rPr lang="en-US" altLang="zh-CN" dirty="0"/>
              <a:t>(user,'TEST1',METHOD_OPT=&gt;'FOR ALL COLUMNS SIZE 254');</a:t>
            </a:r>
          </a:p>
          <a:p>
            <a:endParaRPr lang="en-US" altLang="zh-CN" dirty="0"/>
          </a:p>
          <a:p>
            <a:pPr marL="0" marR="0" lvl="1" indent="0" algn="l" defTabSz="914400" rtl="0" eaLnBrk="1" fontAlgn="base" latinLnBrk="0" hangingPunct="1">
              <a:lnSpc>
                <a:spcPct val="100000"/>
              </a:lnSpc>
              <a:spcBef>
                <a:spcPts val="1200"/>
              </a:spcBef>
              <a:spcAft>
                <a:spcPct val="0"/>
              </a:spcAft>
              <a:buClrTx/>
              <a:buSzTx/>
              <a:buFont typeface="Arial" charset="0"/>
              <a:buNone/>
              <a:tabLst/>
              <a:defRPr/>
            </a:pPr>
            <a:r>
              <a:rPr lang="en-US" altLang="zh-CN" sz="1100" dirty="0"/>
              <a:t>drop table test2;</a:t>
            </a:r>
          </a:p>
          <a:p>
            <a:pPr marL="0" lvl="1" indent="0">
              <a:spcBef>
                <a:spcPts val="1200"/>
              </a:spcBef>
              <a:buNone/>
            </a:pPr>
            <a:r>
              <a:rPr lang="en-US" altLang="zh-CN" sz="1100" dirty="0"/>
              <a:t>create table test2 as select * from test1 where </a:t>
            </a:r>
            <a:r>
              <a:rPr lang="en-US" altLang="zh-CN" sz="1100" dirty="0" err="1"/>
              <a:t>rownum</a:t>
            </a:r>
            <a:r>
              <a:rPr lang="en-US" altLang="zh-CN" sz="1100" dirty="0"/>
              <a:t>&lt;=1000;</a:t>
            </a:r>
          </a:p>
          <a:p>
            <a:pPr marL="0" lvl="1" indent="0">
              <a:spcBef>
                <a:spcPts val="1200"/>
              </a:spcBef>
              <a:buNone/>
            </a:pPr>
            <a:r>
              <a:rPr lang="en-US" altLang="zh-CN" sz="1100" dirty="0"/>
              <a:t>create index test2_id on test2(id);</a:t>
            </a:r>
          </a:p>
          <a:p>
            <a:pPr marL="0" marR="0" lvl="1" indent="0" algn="l" defTabSz="914400" rtl="0" eaLnBrk="1" fontAlgn="base" latinLnBrk="0" hangingPunct="1">
              <a:lnSpc>
                <a:spcPct val="100000"/>
              </a:lnSpc>
              <a:spcBef>
                <a:spcPts val="1200"/>
              </a:spcBef>
              <a:spcAft>
                <a:spcPct val="0"/>
              </a:spcAft>
              <a:buClrTx/>
              <a:buSzTx/>
              <a:buFont typeface="Arial" charset="0"/>
              <a:buNone/>
              <a:tabLst/>
              <a:defRPr/>
            </a:pPr>
            <a:r>
              <a:rPr lang="en-US" altLang="zh-CN" sz="1100" dirty="0"/>
              <a:t>exec </a:t>
            </a:r>
            <a:r>
              <a:rPr lang="en-US" altLang="zh-CN" sz="1100" dirty="0" err="1"/>
              <a:t>dbms_stats.gather_table_stats</a:t>
            </a:r>
            <a:r>
              <a:rPr lang="en-US" altLang="zh-CN" sz="1100" dirty="0"/>
              <a:t>(user,'TEST2',METHOD_OPT=&gt;'FOR ALL COLUMNS SIZE 254');</a:t>
            </a:r>
          </a:p>
          <a:p>
            <a:pPr marL="0" lvl="1" indent="0">
              <a:spcBef>
                <a:spcPts val="1200"/>
              </a:spcBef>
              <a:buNone/>
            </a:pPr>
            <a:endParaRPr lang="en-US" altLang="zh-CN" sz="160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7</a:t>
            </a:fld>
            <a:endParaRPr lang="zh-CN" altLang="en-US" dirty="0"/>
          </a:p>
        </p:txBody>
      </p:sp>
    </p:spTree>
    <p:extLst>
      <p:ext uri="{BB962C8B-B14F-4D97-AF65-F5344CB8AC3E}">
        <p14:creationId xmlns:p14="http://schemas.microsoft.com/office/powerpoint/2010/main" val="289540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altLang="zh-CN" dirty="0"/>
          </a:p>
          <a:p>
            <a:r>
              <a:rPr lang="en-US" altLang="zh-CN" dirty="0"/>
              <a:t>-- display plan in </a:t>
            </a:r>
            <a:r>
              <a:rPr lang="en-US" altLang="zh-CN" dirty="0" err="1"/>
              <a:t>plan_table</a:t>
            </a:r>
            <a:endParaRPr lang="en-US" altLang="zh-CN" dirty="0"/>
          </a:p>
          <a:p>
            <a:r>
              <a:rPr lang="en-US" altLang="zh-CN" dirty="0"/>
              <a:t>col op for a50</a:t>
            </a:r>
          </a:p>
          <a:p>
            <a:r>
              <a:rPr lang="en-US" altLang="zh-CN" dirty="0"/>
              <a:t>col </a:t>
            </a:r>
            <a:r>
              <a:rPr lang="en-US" altLang="zh-CN" dirty="0" err="1"/>
              <a:t>obj</a:t>
            </a:r>
            <a:r>
              <a:rPr lang="en-US" altLang="zh-CN" dirty="0"/>
              <a:t> for a30</a:t>
            </a:r>
          </a:p>
          <a:p>
            <a:r>
              <a:rPr lang="en-US" altLang="zh-CN" dirty="0"/>
              <a:t>col part for a10</a:t>
            </a:r>
          </a:p>
          <a:p>
            <a:r>
              <a:rPr lang="en-US" altLang="zh-CN" dirty="0"/>
              <a:t>col COST for 999,999,999</a:t>
            </a:r>
          </a:p>
          <a:p>
            <a:r>
              <a:rPr lang="en-US" altLang="zh-CN" dirty="0"/>
              <a:t>col ACCESS_PREDICATES for a30</a:t>
            </a:r>
          </a:p>
          <a:p>
            <a:r>
              <a:rPr lang="en-US" altLang="zh-CN" dirty="0"/>
              <a:t>col par for 999</a:t>
            </a:r>
          </a:p>
          <a:p>
            <a:endParaRPr lang="en-US" altLang="zh-CN" dirty="0"/>
          </a:p>
          <a:p>
            <a:r>
              <a:rPr lang="en-US" altLang="zh-CN" dirty="0"/>
              <a:t>with </a:t>
            </a:r>
            <a:r>
              <a:rPr lang="en-US" altLang="zh-CN" dirty="0" err="1"/>
              <a:t>tmp</a:t>
            </a:r>
            <a:r>
              <a:rPr lang="en-US" altLang="zh-CN" dirty="0"/>
              <a:t> as (</a:t>
            </a:r>
          </a:p>
          <a:p>
            <a:r>
              <a:rPr lang="en-US" altLang="zh-CN" dirty="0"/>
              <a:t>select </a:t>
            </a:r>
            <a:r>
              <a:rPr lang="en-US" altLang="zh-CN" dirty="0" err="1"/>
              <a:t>id,parent_id,operation,options,object_name,object_owner</a:t>
            </a:r>
            <a:r>
              <a:rPr lang="en-US" altLang="zh-CN" dirty="0"/>
              <a:t>,</a:t>
            </a:r>
          </a:p>
          <a:p>
            <a:r>
              <a:rPr lang="en-US" altLang="zh-CN" dirty="0"/>
              <a:t>                </a:t>
            </a:r>
            <a:r>
              <a:rPr lang="en-US" altLang="zh-CN" dirty="0" err="1"/>
              <a:t>optimizer,cost,io_cost,cardinality,bytes,cpu_cost,temp_space</a:t>
            </a:r>
            <a:endParaRPr lang="en-US" altLang="zh-CN" dirty="0"/>
          </a:p>
          <a:p>
            <a:r>
              <a:rPr lang="en-US" altLang="zh-CN" dirty="0"/>
              <a:t>                ,</a:t>
            </a:r>
            <a:r>
              <a:rPr lang="en-US" altLang="zh-CN" dirty="0" err="1"/>
              <a:t>partition_start,partition_stop,partition_id,to_char</a:t>
            </a:r>
            <a:r>
              <a:rPr lang="en-US" altLang="zh-CN" dirty="0"/>
              <a:t>(timestamp,'</a:t>
            </a:r>
            <a:r>
              <a:rPr lang="en-US" altLang="zh-CN" dirty="0" err="1"/>
              <a:t>mmdd</a:t>
            </a:r>
            <a:r>
              <a:rPr lang="en-US" altLang="zh-CN" dirty="0"/>
              <a:t> hh24:mi:ss') </a:t>
            </a:r>
            <a:r>
              <a:rPr lang="en-US" altLang="zh-CN" dirty="0" err="1"/>
              <a:t>ts,substr</a:t>
            </a:r>
            <a:r>
              <a:rPr lang="en-US" altLang="zh-CN" dirty="0"/>
              <a:t>(access_predicates,1,60) </a:t>
            </a:r>
            <a:r>
              <a:rPr lang="en-US" altLang="zh-CN" dirty="0" err="1"/>
              <a:t>access_predicates</a:t>
            </a:r>
            <a:r>
              <a:rPr lang="en-US" altLang="zh-CN" dirty="0"/>
              <a:t> </a:t>
            </a:r>
          </a:p>
          <a:p>
            <a:r>
              <a:rPr lang="en-US" altLang="zh-CN" dirty="0"/>
              <a:t>                from </a:t>
            </a:r>
            <a:r>
              <a:rPr lang="en-US" altLang="zh-CN" dirty="0" err="1"/>
              <a:t>plan_table</a:t>
            </a:r>
            <a:r>
              <a:rPr lang="en-US" altLang="zh-CN" dirty="0"/>
              <a:t> order by id</a:t>
            </a:r>
          </a:p>
          <a:p>
            <a:r>
              <a:rPr lang="en-US" altLang="zh-CN" dirty="0"/>
              <a:t>                )</a:t>
            </a:r>
          </a:p>
          <a:p>
            <a:r>
              <a:rPr lang="en-US" altLang="zh-CN" dirty="0"/>
              <a:t>select  id,  </a:t>
            </a:r>
            <a:r>
              <a:rPr lang="en-US" altLang="zh-CN" dirty="0" err="1"/>
              <a:t>parent_id</a:t>
            </a:r>
            <a:r>
              <a:rPr lang="en-US" altLang="zh-CN" dirty="0"/>
              <a:t> par, </a:t>
            </a:r>
          </a:p>
          <a:p>
            <a:r>
              <a:rPr lang="en-US" altLang="zh-CN" dirty="0"/>
              <a:t>           </a:t>
            </a:r>
            <a:r>
              <a:rPr lang="en-US" altLang="zh-CN" dirty="0" err="1"/>
              <a:t>lpad</a:t>
            </a:r>
            <a:r>
              <a:rPr lang="en-US" altLang="zh-CN" dirty="0"/>
              <a:t>(' ',(level-1)*2,' ')||operation || ' ' || options op, </a:t>
            </a:r>
          </a:p>
          <a:p>
            <a:r>
              <a:rPr lang="en-US" altLang="zh-CN" dirty="0"/>
              <a:t>           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optimizer,null</a:t>
            </a:r>
            <a:r>
              <a:rPr lang="en-US" altLang="zh-CN" dirty="0"/>
              <a:t>,' ','('||optimizer||')')) </a:t>
            </a:r>
            <a:r>
              <a:rPr lang="en-US" altLang="zh-CN" dirty="0" err="1"/>
              <a:t>obj</a:t>
            </a:r>
            <a:r>
              <a:rPr lang="en-US" altLang="zh-CN" dirty="0"/>
              <a:t>,--</a:t>
            </a:r>
            <a:r>
              <a:rPr lang="en-US" altLang="zh-CN" dirty="0" err="1"/>
              <a:t>access_predicates</a:t>
            </a:r>
            <a:r>
              <a:rPr lang="en-US" altLang="zh-CN" dirty="0"/>
              <a:t>,</a:t>
            </a:r>
          </a:p>
          <a:p>
            <a:r>
              <a:rPr lang="en-US" altLang="zh-CN" dirty="0"/>
              <a:t>           cost, </a:t>
            </a:r>
            <a:r>
              <a:rPr lang="en-US" altLang="zh-CN" dirty="0" err="1"/>
              <a:t>io_cost</a:t>
            </a:r>
            <a:r>
              <a:rPr lang="en-US" altLang="zh-CN" dirty="0"/>
              <a:t>,  cardinality card, </a:t>
            </a:r>
            <a:r>
              <a:rPr lang="en-US" altLang="zh-CN" dirty="0" err="1"/>
              <a:t>bytes,cpu_cost</a:t>
            </a:r>
            <a:r>
              <a:rPr lang="en-US" altLang="zh-CN" dirty="0"/>
              <a:t>, </a:t>
            </a:r>
            <a:r>
              <a:rPr lang="en-US" altLang="zh-CN" dirty="0" err="1"/>
              <a:t>temp_space</a:t>
            </a:r>
            <a:r>
              <a:rPr lang="en-US" altLang="zh-CN" dirty="0"/>
              <a:t>,</a:t>
            </a:r>
          </a:p>
          <a:p>
            <a:r>
              <a:rPr lang="en-US" altLang="zh-CN" dirty="0"/>
              <a:t>           </a:t>
            </a:r>
            <a:r>
              <a:rPr lang="en-US" altLang="zh-CN" dirty="0" err="1"/>
              <a:t>partition_start</a:t>
            </a:r>
            <a:r>
              <a:rPr lang="en-US" altLang="zh-CN" dirty="0"/>
              <a:t> || '~' || </a:t>
            </a:r>
            <a:r>
              <a:rPr lang="en-US" altLang="zh-CN" dirty="0" err="1"/>
              <a:t>partition_stop</a:t>
            </a:r>
            <a:r>
              <a:rPr lang="en-US" altLang="zh-CN" dirty="0"/>
              <a:t> part, </a:t>
            </a:r>
            <a:r>
              <a:rPr lang="en-US" altLang="zh-CN" dirty="0" err="1"/>
              <a:t>partition_id</a:t>
            </a:r>
            <a:r>
              <a:rPr lang="en-US" altLang="zh-CN" dirty="0"/>
              <a:t> </a:t>
            </a:r>
            <a:r>
              <a:rPr lang="en-US" altLang="zh-CN" dirty="0" err="1"/>
              <a:t>partid</a:t>
            </a:r>
            <a:r>
              <a:rPr lang="en-US" altLang="zh-CN" dirty="0"/>
              <a:t>--,</a:t>
            </a:r>
            <a:r>
              <a:rPr lang="en-US" altLang="zh-CN" dirty="0" err="1"/>
              <a:t>ts</a:t>
            </a:r>
            <a:endParaRPr lang="en-US" altLang="zh-CN" dirty="0"/>
          </a:p>
          <a:p>
            <a:r>
              <a:rPr lang="en-US" altLang="zh-CN" dirty="0"/>
              <a:t>from </a:t>
            </a:r>
            <a:r>
              <a:rPr lang="en-US" altLang="zh-CN" dirty="0" err="1"/>
              <a:t>tmp</a:t>
            </a:r>
            <a:r>
              <a:rPr lang="en-US" altLang="zh-CN" dirty="0"/>
              <a:t> </a:t>
            </a:r>
          </a:p>
          <a:p>
            <a:r>
              <a:rPr lang="en-US" altLang="zh-CN" dirty="0"/>
              <a:t>connect by prior id=</a:t>
            </a:r>
            <a:r>
              <a:rPr lang="en-US" altLang="zh-CN" dirty="0" err="1"/>
              <a:t>parent_id</a:t>
            </a:r>
            <a:endParaRPr lang="en-US" altLang="zh-CN" dirty="0"/>
          </a:p>
          <a:p>
            <a:r>
              <a:rPr lang="en-US" altLang="zh-CN" dirty="0"/>
              <a:t>start with id=0</a:t>
            </a:r>
          </a:p>
          <a:p>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8</a:t>
            </a:fld>
            <a:endParaRPr lang="zh-CN" altLang="en-US" dirty="0"/>
          </a:p>
        </p:txBody>
      </p:sp>
    </p:spTree>
    <p:extLst>
      <p:ext uri="{BB962C8B-B14F-4D97-AF65-F5344CB8AC3E}">
        <p14:creationId xmlns:p14="http://schemas.microsoft.com/office/powerpoint/2010/main" val="411214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 more: </a:t>
            </a:r>
          </a:p>
          <a:p>
            <a:r>
              <a:rPr lang="en-US" altLang="zh-CN" dirty="0"/>
              <a:t>http://</a:t>
            </a:r>
            <a:r>
              <a:rPr lang="en-US" altLang="zh-CN"/>
              <a:t>allthingsoracle.com/execution-plans-part-1-finding-plans/</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9</a:t>
            </a:fld>
            <a:endParaRPr lang="zh-CN" altLang="en-US" dirty="0"/>
          </a:p>
        </p:txBody>
      </p:sp>
    </p:spTree>
    <p:extLst>
      <p:ext uri="{BB962C8B-B14F-4D97-AF65-F5344CB8AC3E}">
        <p14:creationId xmlns:p14="http://schemas.microsoft.com/office/powerpoint/2010/main" val="154743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var</a:t>
            </a:r>
            <a:r>
              <a:rPr lang="en-US" altLang="zh-CN" dirty="0"/>
              <a:t> </a:t>
            </a:r>
            <a:r>
              <a:rPr lang="en-US" altLang="zh-CN" dirty="0" err="1"/>
              <a:t>myid</a:t>
            </a:r>
            <a:r>
              <a:rPr lang="en-US" altLang="zh-CN" dirty="0"/>
              <a:t> number;</a:t>
            </a:r>
          </a:p>
          <a:p>
            <a:r>
              <a:rPr lang="en-US" altLang="zh-CN" dirty="0"/>
              <a:t>exec :</a:t>
            </a:r>
            <a:r>
              <a:rPr lang="en-US" altLang="zh-CN" dirty="0" err="1"/>
              <a:t>myid</a:t>
            </a:r>
            <a:r>
              <a:rPr lang="en-US" altLang="zh-CN" dirty="0"/>
              <a:t>:=1;</a:t>
            </a:r>
          </a:p>
          <a:p>
            <a:r>
              <a:rPr lang="en-US" altLang="zh-CN" dirty="0"/>
              <a:t>select max(name) from test1 where id=:</a:t>
            </a:r>
            <a:r>
              <a:rPr lang="en-US" altLang="zh-CN" dirty="0" err="1"/>
              <a:t>myid</a:t>
            </a:r>
            <a:r>
              <a:rPr lang="en-US" altLang="zh-CN" dirty="0"/>
              <a:t>;</a:t>
            </a:r>
          </a:p>
          <a:p>
            <a:endParaRPr lang="en-US" altLang="zh-CN" dirty="0"/>
          </a:p>
          <a:p>
            <a:endParaRPr lang="en-US" altLang="zh-CN" dirty="0"/>
          </a:p>
          <a:p>
            <a:endParaRPr lang="en-US" altLang="zh-CN" dirty="0"/>
          </a:p>
          <a:p>
            <a:r>
              <a:rPr lang="en-US" altLang="zh-CN" dirty="0"/>
              <a:t>Read</a:t>
            </a:r>
            <a:r>
              <a:rPr lang="en-US" altLang="zh-CN" baseline="0" dirty="0"/>
              <a:t> more: https://jonathanlewis.wordpress.com/2016/05/11/dbms_xplan/</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10</a:t>
            </a:fld>
            <a:endParaRPr lang="zh-CN" altLang="en-US" dirty="0"/>
          </a:p>
        </p:txBody>
      </p:sp>
    </p:spTree>
    <p:extLst>
      <p:ext uri="{BB962C8B-B14F-4D97-AF65-F5344CB8AC3E}">
        <p14:creationId xmlns:p14="http://schemas.microsoft.com/office/powerpoint/2010/main" val="277205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lang="en-US" sz="800" dirty="0" smtClean="0">
                <a:solidFill>
                  <a:schemeClr val="tx1">
                    <a:lumMod val="60000"/>
                    <a:lumOff val="40000"/>
                  </a:schemeClr>
                </a:solidFill>
                <a:latin typeface="+mn-lt"/>
                <a:cs typeface="+mn-cs"/>
              </a:rPr>
              <a:t>`</a:t>
            </a:r>
            <a:endParaRPr sz="800" dirty="0">
              <a:solidFill>
                <a:schemeClr val="tx1">
                  <a:lumMod val="60000"/>
                  <a:lumOff val="40000"/>
                </a:schemeClr>
              </a:solidFill>
              <a:latin typeface="+mn-lt"/>
              <a:cs typeface="+mn-cs"/>
            </a:endParaRP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dirty="0"/>
          </a:p>
        </p:txBody>
      </p:sp>
      <p:sp>
        <p:nvSpPr>
          <p:cNvPr id="8" name="Footer Placeholder 4"/>
          <p:cNvSpPr>
            <a:spLocks noGrp="1"/>
          </p:cNvSpPr>
          <p:nvPr>
            <p:ph type="ftr" sz="quarter" idx="15"/>
          </p:nvPr>
        </p:nvSpPr>
        <p:spPr/>
        <p:txBody>
          <a:bodyPr/>
          <a:lstStyle>
            <a:lvl1pPr>
              <a:defRPr/>
            </a:lvl1pPr>
          </a:lstStyle>
          <a:p>
            <a:pPr>
              <a:defRPr/>
            </a:pPr>
            <a:r>
              <a:rPr lang="en-US" dirty="0" smtClean="0"/>
              <a:t>`</a:t>
            </a:r>
            <a:endParaRPr dirty="0"/>
          </a:p>
        </p:txBody>
      </p:sp>
      <p:sp>
        <p:nvSpPr>
          <p:cNvPr id="9" name="Slide Number Placeholder 5"/>
          <p:cNvSpPr>
            <a:spLocks noGrp="1"/>
          </p:cNvSpPr>
          <p:nvPr>
            <p:ph type="sldNum" sz="quarter" idx="16"/>
          </p:nvPr>
        </p:nvSpPr>
        <p:spPr>
          <a:xfrm>
            <a:off x="11276013" y="6934200"/>
            <a:ext cx="381000" cy="182563"/>
          </a:xfrm>
        </p:spPr>
        <p:txBody>
          <a:bodyPr/>
          <a:lstStyle>
            <a:lvl1pPr>
              <a:defRPr/>
            </a:lvl1pPr>
          </a:lstStyle>
          <a:p>
            <a:pPr>
              <a:defRPr/>
            </a:pPr>
            <a:fld id="{CA27EAC0-FBDB-480A-A268-EC52E8797EE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endParaRPr dirty="0"/>
          </a:p>
        </p:txBody>
      </p:sp>
      <p:sp>
        <p:nvSpPr>
          <p:cNvPr id="7" name="Footer Placeholder 5"/>
          <p:cNvSpPr>
            <a:spLocks noGrp="1"/>
          </p:cNvSpPr>
          <p:nvPr>
            <p:ph type="ftr" sz="quarter" idx="11"/>
          </p:nvPr>
        </p:nvSpPr>
        <p:spPr/>
        <p:txBody>
          <a:bodyPr/>
          <a:lstStyle>
            <a:lvl1pPr>
              <a:defRPr/>
            </a:lvl1pPr>
          </a:lstStyle>
          <a:p>
            <a:pPr>
              <a:defRPr/>
            </a:pPr>
            <a:r>
              <a:rPr lang="en-US" dirty="0" smtClean="0"/>
              <a:t>`</a:t>
            </a:r>
            <a:endParaRPr dirty="0"/>
          </a:p>
        </p:txBody>
      </p:sp>
      <p:sp>
        <p:nvSpPr>
          <p:cNvPr id="9" name="Slide Number Placeholder 6"/>
          <p:cNvSpPr>
            <a:spLocks noGrp="1"/>
          </p:cNvSpPr>
          <p:nvPr>
            <p:ph type="sldNum" sz="quarter" idx="12"/>
          </p:nvPr>
        </p:nvSpPr>
        <p:spPr/>
        <p:txBody>
          <a:bodyPr/>
          <a:lstStyle>
            <a:lvl1pPr>
              <a:defRPr/>
            </a:lvl1pPr>
          </a:lstStyle>
          <a:p>
            <a:pPr>
              <a:defRPr/>
            </a:pPr>
            <a:fld id="{A2B05070-0CA1-4A63-AC0A-D1AC4486603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endParaRPr dirty="0"/>
          </a:p>
        </p:txBody>
      </p:sp>
      <p:sp>
        <p:nvSpPr>
          <p:cNvPr id="10" name="Footer Placeholder 5"/>
          <p:cNvSpPr>
            <a:spLocks noGrp="1"/>
          </p:cNvSpPr>
          <p:nvPr>
            <p:ph type="ftr" sz="quarter" idx="15"/>
          </p:nvPr>
        </p:nvSpPr>
        <p:spPr/>
        <p:txBody>
          <a:bodyPr/>
          <a:lstStyle>
            <a:lvl1pPr>
              <a:defRPr/>
            </a:lvl1pPr>
          </a:lstStyle>
          <a:p>
            <a:pPr>
              <a:defRPr/>
            </a:pPr>
            <a:r>
              <a:rPr lang="en-US" dirty="0" smtClean="0"/>
              <a:t>`</a:t>
            </a:r>
            <a:endParaRPr dirty="0"/>
          </a:p>
        </p:txBody>
      </p:sp>
      <p:sp>
        <p:nvSpPr>
          <p:cNvPr id="12" name="Slide Number Placeholder 6"/>
          <p:cNvSpPr>
            <a:spLocks noGrp="1"/>
          </p:cNvSpPr>
          <p:nvPr>
            <p:ph type="sldNum" sz="quarter" idx="16"/>
          </p:nvPr>
        </p:nvSpPr>
        <p:spPr/>
        <p:txBody>
          <a:bodyPr/>
          <a:lstStyle>
            <a:lvl1pPr>
              <a:defRPr/>
            </a:lvl1pPr>
          </a:lstStyle>
          <a:p>
            <a:pPr>
              <a:defRPr/>
            </a:pPr>
            <a:fld id="{F11ECA91-D044-450B-A27E-BC49EC7F02F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dirty="0" smtClean="0"/>
              <a:t>`</a:t>
            </a:r>
            <a:endParaRPr dirty="0"/>
          </a:p>
        </p:txBody>
      </p:sp>
      <p:sp>
        <p:nvSpPr>
          <p:cNvPr id="13" name="Slide Number Placeholder 6"/>
          <p:cNvSpPr>
            <a:spLocks noGrp="1"/>
          </p:cNvSpPr>
          <p:nvPr>
            <p:ph type="sldNum" sz="quarter" idx="17"/>
          </p:nvPr>
        </p:nvSpPr>
        <p:spPr/>
        <p:txBody>
          <a:bodyPr/>
          <a:lstStyle>
            <a:lvl1pPr>
              <a:defRPr/>
            </a:lvl1pPr>
          </a:lstStyle>
          <a:p>
            <a:pPr>
              <a:defRPr/>
            </a:pPr>
            <a:fld id="{A80A3B4D-89B3-4D48-A2AC-306664020CB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endParaRPr dirty="0"/>
          </a:p>
        </p:txBody>
      </p:sp>
      <p:sp>
        <p:nvSpPr>
          <p:cNvPr id="10" name="Footer Placeholder 5"/>
          <p:cNvSpPr>
            <a:spLocks noGrp="1"/>
          </p:cNvSpPr>
          <p:nvPr>
            <p:ph type="ftr" sz="quarter" idx="20"/>
          </p:nvPr>
        </p:nvSpPr>
        <p:spPr/>
        <p:txBody>
          <a:bodyPr/>
          <a:lstStyle>
            <a:lvl1pPr>
              <a:defRPr/>
            </a:lvl1pPr>
          </a:lstStyle>
          <a:p>
            <a:pPr>
              <a:defRPr/>
            </a:pPr>
            <a:r>
              <a:rPr lang="en-US" dirty="0" smtClean="0"/>
              <a:t>`</a:t>
            </a:r>
            <a:endParaRPr dirty="0"/>
          </a:p>
        </p:txBody>
      </p:sp>
      <p:sp>
        <p:nvSpPr>
          <p:cNvPr id="11" name="Slide Number Placeholder 6"/>
          <p:cNvSpPr>
            <a:spLocks noGrp="1"/>
          </p:cNvSpPr>
          <p:nvPr>
            <p:ph type="sldNum" sz="quarter" idx="21"/>
          </p:nvPr>
        </p:nvSpPr>
        <p:spPr/>
        <p:txBody>
          <a:bodyPr/>
          <a:lstStyle>
            <a:lvl1pPr>
              <a:defRPr/>
            </a:lvl1pPr>
          </a:lstStyle>
          <a:p>
            <a:pPr>
              <a:defRPr/>
            </a:pPr>
            <a:fld id="{6346B329-5D3C-4BBA-8422-5DE0D4B9550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a:t>Click to edit Master title style</a:t>
            </a:r>
            <a:endParaRPr lang="en-US" dirty="0"/>
          </a:p>
        </p:txBody>
      </p:sp>
      <p:sp>
        <p:nvSpPr>
          <p:cNvPr id="4" name="Date Placeholder 3"/>
          <p:cNvSpPr>
            <a:spLocks noGrp="1"/>
          </p:cNvSpPr>
          <p:nvPr>
            <p:ph type="dt" sz="half" idx="16"/>
          </p:nvPr>
        </p:nvSpPr>
        <p:spPr/>
        <p:txBody>
          <a:bodyPr/>
          <a:lstStyle>
            <a:lvl1pPr>
              <a:defRPr/>
            </a:lvl1pPr>
          </a:lstStyle>
          <a:p>
            <a:pPr>
              <a:defRPr/>
            </a:pPr>
            <a:endParaRPr dirty="0"/>
          </a:p>
        </p:txBody>
      </p:sp>
      <p:sp>
        <p:nvSpPr>
          <p:cNvPr id="5" name="Footer Placeholder 4"/>
          <p:cNvSpPr>
            <a:spLocks noGrp="1"/>
          </p:cNvSpPr>
          <p:nvPr>
            <p:ph type="ftr" sz="quarter" idx="17"/>
          </p:nvPr>
        </p:nvSpPr>
        <p:spPr/>
        <p:txBody>
          <a:bodyPr/>
          <a:lstStyle>
            <a:lvl1pPr>
              <a:defRPr/>
            </a:lvl1pPr>
          </a:lstStyle>
          <a:p>
            <a:pPr>
              <a:defRPr/>
            </a:pPr>
            <a:r>
              <a:rPr lang="en-US" dirty="0" smtClean="0"/>
              <a:t>`</a:t>
            </a:r>
            <a:endParaRPr dirty="0"/>
          </a:p>
        </p:txBody>
      </p:sp>
      <p:sp>
        <p:nvSpPr>
          <p:cNvPr id="6" name="Slide Number Placeholder 5"/>
          <p:cNvSpPr>
            <a:spLocks noGrp="1"/>
          </p:cNvSpPr>
          <p:nvPr>
            <p:ph type="sldNum" sz="quarter" idx="18"/>
          </p:nvPr>
        </p:nvSpPr>
        <p:spPr/>
        <p:txBody>
          <a:bodyPr/>
          <a:lstStyle>
            <a:lvl1pPr>
              <a:defRPr/>
            </a:lvl1pPr>
          </a:lstStyle>
          <a:p>
            <a:pPr>
              <a:defRPr/>
            </a:pPr>
            <a:fld id="{5B26772B-F4F1-4255-A832-2DE0B614773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endParaRPr dirty="0"/>
          </a:p>
        </p:txBody>
      </p:sp>
      <p:sp>
        <p:nvSpPr>
          <p:cNvPr id="9" name="Footer Placeholder 7"/>
          <p:cNvSpPr>
            <a:spLocks noGrp="1"/>
          </p:cNvSpPr>
          <p:nvPr>
            <p:ph type="ftr" sz="quarter" idx="11"/>
          </p:nvPr>
        </p:nvSpPr>
        <p:spPr/>
        <p:txBody>
          <a:bodyPr/>
          <a:lstStyle>
            <a:lvl1pPr>
              <a:defRPr/>
            </a:lvl1pPr>
          </a:lstStyle>
          <a:p>
            <a:pPr>
              <a:defRPr/>
            </a:pPr>
            <a:r>
              <a:rPr lang="en-US" dirty="0" smtClean="0"/>
              <a:t>`</a:t>
            </a:r>
            <a:endParaRPr dirty="0"/>
          </a:p>
        </p:txBody>
      </p:sp>
      <p:sp>
        <p:nvSpPr>
          <p:cNvPr id="10" name="Slide Number Placeholder 8"/>
          <p:cNvSpPr>
            <a:spLocks noGrp="1"/>
          </p:cNvSpPr>
          <p:nvPr>
            <p:ph type="sldNum" sz="quarter" idx="12"/>
          </p:nvPr>
        </p:nvSpPr>
        <p:spPr/>
        <p:txBody>
          <a:bodyPr/>
          <a:lstStyle>
            <a:lvl1pPr>
              <a:defRPr/>
            </a:lvl1pPr>
          </a:lstStyle>
          <a:p>
            <a:pPr>
              <a:defRPr/>
            </a:pPr>
            <a:fld id="{F29581FA-C729-495B-A559-67791274690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dirty="0"/>
          </a:p>
        </p:txBody>
      </p:sp>
      <p:sp>
        <p:nvSpPr>
          <p:cNvPr id="4"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5" name="Slide Number Placeholder 5"/>
          <p:cNvSpPr>
            <a:spLocks noGrp="1"/>
          </p:cNvSpPr>
          <p:nvPr>
            <p:ph type="sldNum" sz="quarter" idx="12"/>
          </p:nvPr>
        </p:nvSpPr>
        <p:spPr/>
        <p:txBody>
          <a:bodyPr/>
          <a:lstStyle>
            <a:lvl1pPr>
              <a:defRPr/>
            </a:lvl1pPr>
          </a:lstStyle>
          <a:p>
            <a:pPr>
              <a:defRPr/>
            </a:pPr>
            <a:fld id="{C63A726E-E6CB-414C-BEE1-3ACA556396EE}"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dirty="0" smtClean="0"/>
              <a:t>`</a:t>
            </a:r>
            <a:endParaRPr dirty="0"/>
          </a:p>
        </p:txBody>
      </p:sp>
      <p:sp>
        <p:nvSpPr>
          <p:cNvPr id="8" name="Slide Number Placeholder 5"/>
          <p:cNvSpPr>
            <a:spLocks noGrp="1"/>
          </p:cNvSpPr>
          <p:nvPr>
            <p:ph type="sldNum" sz="quarter" idx="16"/>
          </p:nvPr>
        </p:nvSpPr>
        <p:spPr/>
        <p:txBody>
          <a:bodyPr/>
          <a:lstStyle>
            <a:lvl1pPr>
              <a:defRPr/>
            </a:lvl1pPr>
          </a:lstStyle>
          <a:p>
            <a:pPr>
              <a:defRPr/>
            </a:pPr>
            <a:fld id="{C145E9CF-C678-4B91-BBA5-FDF1163F1E9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dirty="0"/>
          </a:p>
        </p:txBody>
      </p:sp>
      <p:sp>
        <p:nvSpPr>
          <p:cNvPr id="3"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4" name="Slide Number Placeholder 5"/>
          <p:cNvSpPr>
            <a:spLocks noGrp="1"/>
          </p:cNvSpPr>
          <p:nvPr>
            <p:ph type="sldNum" sz="quarter" idx="12"/>
          </p:nvPr>
        </p:nvSpPr>
        <p:spPr/>
        <p:txBody>
          <a:bodyPr/>
          <a:lstStyle>
            <a:lvl1pPr>
              <a:defRPr/>
            </a:lvl1pPr>
          </a:lstStyle>
          <a:p>
            <a:pPr>
              <a:defRPr/>
            </a:pPr>
            <a:fld id="{83855AC4-504A-4273-A144-4C64DC1B4385}"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7" name="Slide Number Placeholder 5"/>
          <p:cNvSpPr>
            <a:spLocks noGrp="1"/>
          </p:cNvSpPr>
          <p:nvPr>
            <p:ph type="sldNum" sz="quarter" idx="12"/>
          </p:nvPr>
        </p:nvSpPr>
        <p:spPr/>
        <p:txBody>
          <a:bodyPr/>
          <a:lstStyle>
            <a:lvl1pPr>
              <a:defRPr/>
            </a:lvl1pPr>
          </a:lstStyle>
          <a:p>
            <a:pPr>
              <a:defRPr/>
            </a:pPr>
            <a:fld id="{37E0EF7C-D179-499A-A879-5A949B40902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lang="en-US" sz="800" dirty="0" smtClean="0">
                <a:solidFill>
                  <a:schemeClr val="tx1">
                    <a:lumMod val="60000"/>
                    <a:lumOff val="40000"/>
                  </a:schemeClr>
                </a:solidFill>
                <a:latin typeface="+mn-lt"/>
                <a:cs typeface="+mn-cs"/>
              </a:rPr>
              <a:t>`</a:t>
            </a:r>
            <a:endParaRPr sz="800" dirty="0">
              <a:solidFill>
                <a:schemeClr val="tx1">
                  <a:lumMod val="60000"/>
                  <a:lumOff val="40000"/>
                </a:schemeClr>
              </a:solidFill>
              <a:latin typeface="+mn-lt"/>
              <a:cs typeface="+mn-cs"/>
            </a:endParaRP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6" name="Date Placeholder 3"/>
          <p:cNvSpPr>
            <a:spLocks noGrp="1"/>
          </p:cNvSpPr>
          <p:nvPr>
            <p:ph type="dt" sz="half" idx="10"/>
          </p:nvPr>
        </p:nvSpPr>
        <p:spPr/>
        <p:txBody>
          <a:bodyPr/>
          <a:lstStyle>
            <a:lvl1pPr>
              <a:defRPr/>
            </a:lvl1pPr>
          </a:lstStyle>
          <a:p>
            <a:pPr>
              <a:defRPr/>
            </a:pPr>
            <a:endParaRPr dirty="0"/>
          </a:p>
        </p:txBody>
      </p:sp>
      <p:sp>
        <p:nvSpPr>
          <p:cNvPr id="7"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8" name="Slide Number Placeholder 5"/>
          <p:cNvSpPr>
            <a:spLocks noGrp="1"/>
          </p:cNvSpPr>
          <p:nvPr>
            <p:ph type="sldNum" sz="quarter" idx="12"/>
          </p:nvPr>
        </p:nvSpPr>
        <p:spPr>
          <a:xfrm>
            <a:off x="11276013" y="6934200"/>
            <a:ext cx="381000" cy="182563"/>
          </a:xfrm>
        </p:spPr>
        <p:txBody>
          <a:bodyPr/>
          <a:lstStyle>
            <a:lvl1pPr>
              <a:defRPr/>
            </a:lvl1pPr>
          </a:lstStyle>
          <a:p>
            <a:pPr>
              <a:defRPr/>
            </a:pPr>
            <a:fld id="{D289FB52-201F-4E6B-8E5B-36015B6E5CB0}"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7" name="Slide Number Placeholder 5"/>
          <p:cNvSpPr>
            <a:spLocks noGrp="1"/>
          </p:cNvSpPr>
          <p:nvPr>
            <p:ph type="sldNum" sz="quarter" idx="12"/>
          </p:nvPr>
        </p:nvSpPr>
        <p:spPr/>
        <p:txBody>
          <a:bodyPr/>
          <a:lstStyle>
            <a:lvl1pPr>
              <a:defRPr/>
            </a:lvl1pPr>
          </a:lstStyle>
          <a:p>
            <a:pPr>
              <a:defRPr/>
            </a:pPr>
            <a:fld id="{B4FE5096-86A4-42E2-BA84-B9DA7892765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dirty="0" smtClean="0"/>
              <a:t>`</a:t>
            </a:r>
            <a:endParaRPr dirty="0"/>
          </a:p>
        </p:txBody>
      </p:sp>
      <p:sp>
        <p:nvSpPr>
          <p:cNvPr id="13" name="Slide Number Placeholder 6"/>
          <p:cNvSpPr>
            <a:spLocks noGrp="1"/>
          </p:cNvSpPr>
          <p:nvPr>
            <p:ph type="sldNum" sz="quarter" idx="17"/>
          </p:nvPr>
        </p:nvSpPr>
        <p:spPr/>
        <p:txBody>
          <a:bodyPr/>
          <a:lstStyle>
            <a:lvl1pPr>
              <a:defRPr/>
            </a:lvl1pPr>
          </a:lstStyle>
          <a:p>
            <a:pPr>
              <a:defRPr/>
            </a:pPr>
            <a:fld id="{B4224B7E-25DD-44E6-AE3B-B018E7D6D0A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endParaRPr dirty="0"/>
          </a:p>
        </p:txBody>
      </p:sp>
      <p:sp>
        <p:nvSpPr>
          <p:cNvPr id="16" name="Footer Placeholder 5"/>
          <p:cNvSpPr>
            <a:spLocks noGrp="1"/>
          </p:cNvSpPr>
          <p:nvPr>
            <p:ph type="ftr" sz="quarter" idx="18"/>
          </p:nvPr>
        </p:nvSpPr>
        <p:spPr/>
        <p:txBody>
          <a:bodyPr/>
          <a:lstStyle>
            <a:lvl1pPr>
              <a:defRPr/>
            </a:lvl1pPr>
          </a:lstStyle>
          <a:p>
            <a:pPr>
              <a:defRPr/>
            </a:pPr>
            <a:r>
              <a:rPr lang="en-US" dirty="0" smtClean="0"/>
              <a:t>`</a:t>
            </a:r>
            <a:endParaRPr dirty="0"/>
          </a:p>
        </p:txBody>
      </p:sp>
      <p:sp>
        <p:nvSpPr>
          <p:cNvPr id="17" name="Slide Number Placeholder 6"/>
          <p:cNvSpPr>
            <a:spLocks noGrp="1"/>
          </p:cNvSpPr>
          <p:nvPr>
            <p:ph type="sldNum" sz="quarter" idx="19"/>
          </p:nvPr>
        </p:nvSpPr>
        <p:spPr/>
        <p:txBody>
          <a:bodyPr/>
          <a:lstStyle>
            <a:lvl1pPr>
              <a:defRPr/>
            </a:lvl1pPr>
          </a:lstStyle>
          <a:p>
            <a:pPr>
              <a:defRPr/>
            </a:pPr>
            <a:fld id="{EA80AE55-97D5-465B-B351-9CE11AAA02A9}"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6" name="Slide Number Placeholder 5"/>
          <p:cNvSpPr>
            <a:spLocks noGrp="1"/>
          </p:cNvSpPr>
          <p:nvPr>
            <p:ph type="sldNum" sz="quarter" idx="12"/>
          </p:nvPr>
        </p:nvSpPr>
        <p:spPr/>
        <p:txBody>
          <a:bodyPr/>
          <a:lstStyle>
            <a:lvl1pPr>
              <a:defRPr/>
            </a:lvl1pPr>
          </a:lstStyle>
          <a:p>
            <a:pPr>
              <a:defRPr/>
            </a:pPr>
            <a:fld id="{B5B172F7-A98B-4584-9F49-5B258BD0A77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dirty="0"/>
          </a:p>
        </p:txBody>
      </p:sp>
      <p:sp>
        <p:nvSpPr>
          <p:cNvPr id="6" name="Footer Placeholder 4"/>
          <p:cNvSpPr>
            <a:spLocks noGrp="1"/>
          </p:cNvSpPr>
          <p:nvPr>
            <p:ph type="ftr" sz="quarter" idx="15"/>
          </p:nvPr>
        </p:nvSpPr>
        <p:spPr/>
        <p:txBody>
          <a:bodyPr/>
          <a:lstStyle>
            <a:lvl1pPr>
              <a:defRPr/>
            </a:lvl1pPr>
          </a:lstStyle>
          <a:p>
            <a:pPr>
              <a:defRPr/>
            </a:pPr>
            <a:r>
              <a:rPr lang="en-US" dirty="0" smtClean="0"/>
              <a:t>`</a:t>
            </a:r>
            <a:endParaRPr dirty="0"/>
          </a:p>
        </p:txBody>
      </p:sp>
      <p:sp>
        <p:nvSpPr>
          <p:cNvPr id="8" name="Slide Number Placeholder 5"/>
          <p:cNvSpPr>
            <a:spLocks noGrp="1"/>
          </p:cNvSpPr>
          <p:nvPr>
            <p:ph type="sldNum" sz="quarter" idx="16"/>
          </p:nvPr>
        </p:nvSpPr>
        <p:spPr/>
        <p:txBody>
          <a:bodyPr/>
          <a:lstStyle>
            <a:lvl1pPr>
              <a:defRPr/>
            </a:lvl1pPr>
          </a:lstStyle>
          <a:p>
            <a:pPr>
              <a:defRPr/>
            </a:pPr>
            <a:fld id="{2B74FB99-7240-4208-BC0E-A6A0B639986D}"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dirty="0" smtClean="0"/>
              <a:t>`</a:t>
            </a:r>
            <a:endParaRPr dirty="0"/>
          </a:p>
        </p:txBody>
      </p:sp>
      <p:sp>
        <p:nvSpPr>
          <p:cNvPr id="6" name="Slide Number Placeholder 5"/>
          <p:cNvSpPr>
            <a:spLocks noGrp="1"/>
          </p:cNvSpPr>
          <p:nvPr>
            <p:ph type="sldNum" sz="quarter" idx="16"/>
          </p:nvPr>
        </p:nvSpPr>
        <p:spPr/>
        <p:txBody>
          <a:bodyPr/>
          <a:lstStyle>
            <a:lvl1pPr>
              <a:defRPr/>
            </a:lvl1pPr>
          </a:lstStyle>
          <a:p>
            <a:pPr>
              <a:defRPr/>
            </a:pPr>
            <a:fld id="{79E8905C-C01A-4278-9B36-5FA26DDF11F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6" name="Slide Number Placeholder 5"/>
          <p:cNvSpPr>
            <a:spLocks noGrp="1"/>
          </p:cNvSpPr>
          <p:nvPr>
            <p:ph type="sldNum" sz="quarter" idx="12"/>
          </p:nvPr>
        </p:nvSpPr>
        <p:spPr/>
        <p:txBody>
          <a:bodyPr/>
          <a:lstStyle>
            <a:lvl1pPr>
              <a:defRPr/>
            </a:lvl1pPr>
          </a:lstStyle>
          <a:p>
            <a:pPr>
              <a:defRPr/>
            </a:pPr>
            <a:fld id="{DFD6B9D2-39DE-43F5-8E6E-A164C17F9F6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7" name="Slide Number Placeholder 5"/>
          <p:cNvSpPr>
            <a:spLocks noGrp="1"/>
          </p:cNvSpPr>
          <p:nvPr>
            <p:ph type="sldNum" sz="quarter" idx="12"/>
          </p:nvPr>
        </p:nvSpPr>
        <p:spPr/>
        <p:txBody>
          <a:bodyPr/>
          <a:lstStyle>
            <a:lvl1pPr>
              <a:defRPr/>
            </a:lvl1pPr>
          </a:lstStyle>
          <a:p>
            <a:pPr>
              <a:defRPr/>
            </a:pPr>
            <a:fld id="{A4B7C1B2-24FD-4839-9EEB-84B8CAD5274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dirty="0" smtClean="0"/>
              <a:t>`</a:t>
            </a:r>
            <a:endParaRPr dirty="0"/>
          </a:p>
        </p:txBody>
      </p:sp>
      <p:sp>
        <p:nvSpPr>
          <p:cNvPr id="7" name="Slide Number Placeholder 5"/>
          <p:cNvSpPr>
            <a:spLocks noGrp="1"/>
          </p:cNvSpPr>
          <p:nvPr>
            <p:ph type="sldNum" sz="quarter" idx="12"/>
          </p:nvPr>
        </p:nvSpPr>
        <p:spPr/>
        <p:txBody>
          <a:bodyPr/>
          <a:lstStyle>
            <a:lvl1pPr>
              <a:defRPr/>
            </a:lvl1pPr>
          </a:lstStyle>
          <a:p>
            <a:pPr>
              <a:defRPr/>
            </a:pPr>
            <a:fld id="{E01BDE63-57AB-4487-8811-A5D5E5F0B07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a:t>Click to edit Master title style</a:t>
            </a:r>
            <a:endParaRPr/>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15"/>
          <p:cNvSpPr>
            <a:spLocks noGrp="1" noChangeAspect="1"/>
          </p:cNvSpPr>
          <p:nvPr>
            <p:ph type="pic" sz="quarter" idx="14"/>
          </p:nvPr>
        </p:nvSpPr>
        <p:spPr>
          <a:xfrm>
            <a:off x="531812" y="1905000"/>
            <a:ext cx="2194560" cy="3072384"/>
          </a:xfrm>
          <a:noFill/>
        </p:spPr>
        <p:txBody>
          <a:bodyPr tIns="91440" rtlCol="0">
            <a:noAutofit/>
          </a:bodyPr>
          <a:lstStyle>
            <a:lvl1pPr marL="0" indent="0" algn="ctr">
              <a:spcBef>
                <a:spcPts val="0"/>
              </a:spcBef>
              <a:buNone/>
              <a:defRPr sz="1800" baseline="0">
                <a:solidFill>
                  <a:schemeClr val="tx1"/>
                </a:solidFill>
              </a:defRPr>
            </a:lvl1pPr>
          </a:lstStyle>
          <a:p>
            <a:pPr lvl="0"/>
            <a:r>
              <a:rPr lang="en-US" noProof="0" dirty="0"/>
              <a:t>Click icon to add picture</a:t>
            </a:r>
            <a:endParaRPr noProof="0" dirty="0"/>
          </a:p>
        </p:txBody>
      </p:sp>
      <p:sp>
        <p:nvSpPr>
          <p:cNvPr id="5" name="Date Placeholder 3"/>
          <p:cNvSpPr>
            <a:spLocks noGrp="1"/>
          </p:cNvSpPr>
          <p:nvPr>
            <p:ph type="dt" sz="half" idx="15"/>
          </p:nvPr>
        </p:nvSpPr>
        <p:spPr/>
        <p:txBody>
          <a:bodyPr/>
          <a:lstStyle>
            <a:lvl1pPr>
              <a:defRPr/>
            </a:lvl1pPr>
          </a:lstStyle>
          <a:p>
            <a:pPr>
              <a:defRPr/>
            </a:pPr>
            <a:endParaRPr dirty="0"/>
          </a:p>
        </p:txBody>
      </p:sp>
      <p:sp>
        <p:nvSpPr>
          <p:cNvPr id="6" name="Footer Placeholder 4"/>
          <p:cNvSpPr>
            <a:spLocks noGrp="1"/>
          </p:cNvSpPr>
          <p:nvPr>
            <p:ph type="ftr" sz="quarter" idx="16"/>
          </p:nvPr>
        </p:nvSpPr>
        <p:spPr/>
        <p:txBody>
          <a:bodyPr/>
          <a:lstStyle>
            <a:lvl1pPr>
              <a:defRPr/>
            </a:lvl1pPr>
          </a:lstStyle>
          <a:p>
            <a:pPr>
              <a:defRPr/>
            </a:pPr>
            <a:r>
              <a:rPr lang="en-US" dirty="0" smtClean="0"/>
              <a:t>`</a:t>
            </a:r>
            <a:endParaRPr dirty="0"/>
          </a:p>
        </p:txBody>
      </p:sp>
      <p:sp>
        <p:nvSpPr>
          <p:cNvPr id="7" name="Slide Number Placeholder 5"/>
          <p:cNvSpPr>
            <a:spLocks noGrp="1"/>
          </p:cNvSpPr>
          <p:nvPr>
            <p:ph type="sldNum" sz="quarter" idx="17"/>
          </p:nvPr>
        </p:nvSpPr>
        <p:spPr/>
        <p:txBody>
          <a:bodyPr/>
          <a:lstStyle>
            <a:lvl1pPr>
              <a:defRPr/>
            </a:lvl1pPr>
          </a:lstStyle>
          <a:p>
            <a:pPr>
              <a:defRPr/>
            </a:pPr>
            <a:fld id="{62908702-08E1-4C8D-8A1E-E8028136F5F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287" y="0"/>
            <a:chExt cx="12189399" cy="6858000"/>
          </a:xfrm>
        </p:grpSpPr>
        <p:sp>
          <p:nvSpPr>
            <p:cNvPr id="8" name="Rectangle 7"/>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2475" y="6556375"/>
            <a:ext cx="1227138"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endParaRPr dirty="0"/>
          </a:p>
        </p:txBody>
      </p:sp>
      <p:sp>
        <p:nvSpPr>
          <p:cNvPr id="5" name="Footer Placeholder 4"/>
          <p:cNvSpPr>
            <a:spLocks noGrp="1"/>
          </p:cNvSpPr>
          <p:nvPr>
            <p:ph type="ftr" sz="quarter" idx="3"/>
          </p:nvPr>
        </p:nvSpPr>
        <p:spPr>
          <a:xfrm>
            <a:off x="8777288" y="6556375"/>
            <a:ext cx="2498725" cy="182563"/>
          </a:xfrm>
          <a:prstGeom prst="rect">
            <a:avLst/>
          </a:prstGeom>
        </p:spPr>
        <p:txBody>
          <a:bodyPr vert="horz" wrap="none" lIns="0" tIns="0" rIns="0" bIns="0" rtlCol="0" anchor="ctr"/>
          <a:lstStyle>
            <a:lvl1pPr algn="l" fontAlgn="auto">
              <a:spcBef>
                <a:spcPts val="0"/>
              </a:spcBef>
              <a:spcAft>
                <a:spcPts val="0"/>
              </a:spcAft>
              <a:defRPr sz="800" dirty="0">
                <a:solidFill>
                  <a:schemeClr val="tx1">
                    <a:lumMod val="60000"/>
                    <a:lumOff val="40000"/>
                  </a:schemeClr>
                </a:solidFill>
                <a:latin typeface="+mn-lt"/>
                <a:cs typeface="+mn-cs"/>
              </a:defRPr>
            </a:lvl1pPr>
          </a:lstStyle>
          <a:p>
            <a:pPr>
              <a:defRPr/>
            </a:pPr>
            <a:r>
              <a:rPr lang="en-US" dirty="0" smtClean="0"/>
              <a:t>`</a:t>
            </a:r>
            <a:endParaRPr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fld id="{7FB380F9-1E61-4065-95B7-356E3A4647D2}" type="slidenum">
              <a:rPr/>
              <a:pPr>
                <a:defRPr/>
              </a:pPr>
              <a:t>‹#›</a:t>
            </a:fld>
            <a:endParaRPr dirty="0"/>
          </a:p>
        </p:txBody>
      </p:sp>
      <p:sp>
        <p:nvSpPr>
          <p:cNvPr id="15" name="TextBox 1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lang="en-US" sz="800" dirty="0" smtClean="0">
                <a:solidFill>
                  <a:schemeClr val="tx1">
                    <a:lumMod val="60000"/>
                    <a:lumOff val="40000"/>
                  </a:schemeClr>
                </a:solidFill>
                <a:latin typeface="+mn-lt"/>
                <a:cs typeface="+mn-cs"/>
              </a:rPr>
              <a:t>`</a:t>
            </a:r>
            <a:endParaRPr sz="800" dirty="0">
              <a:solidFill>
                <a:schemeClr val="tx1">
                  <a:lumMod val="60000"/>
                  <a:lumOff val="40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09" r:id="rId3"/>
    <p:sldLayoutId id="2147483710" r:id="rId4"/>
    <p:sldLayoutId id="2147483711" r:id="rId5"/>
    <p:sldLayoutId id="2147483712" r:id="rId6"/>
    <p:sldLayoutId id="2147483713" r:id="rId7"/>
    <p:sldLayoutId id="2147483714" r:id="rId8"/>
    <p:sldLayoutId id="2147483715" r:id="rId9"/>
    <p:sldLayoutId id="2147483728" r:id="rId10"/>
    <p:sldLayoutId id="2147483729" r:id="rId11"/>
    <p:sldLayoutId id="2147483730" r:id="rId12"/>
    <p:sldLayoutId id="2147483731" r:id="rId13"/>
    <p:sldLayoutId id="2147483716" r:id="rId14"/>
    <p:sldLayoutId id="2147483732" r:id="rId15"/>
    <p:sldLayoutId id="2147483717" r:id="rId16"/>
    <p:sldLayoutId id="2147483718" r:id="rId17"/>
    <p:sldLayoutId id="2147483719" r:id="rId18"/>
    <p:sldLayoutId id="2147483720" r:id="rId19"/>
    <p:sldLayoutId id="2147483721" r:id="rId20"/>
    <p:sldLayoutId id="2147483733" r:id="rId21"/>
    <p:sldLayoutId id="214748373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fontAlgn="base">
        <a:lnSpc>
          <a:spcPct val="80000"/>
        </a:lnSpc>
        <a:spcBef>
          <a:spcPct val="0"/>
        </a:spcBef>
        <a:spcAft>
          <a:spcPct val="0"/>
        </a:spcAft>
        <a:defRPr sz="3600" kern="1200">
          <a:solidFill>
            <a:schemeClr val="tx1"/>
          </a:solidFill>
          <a:latin typeface="+mj-lt"/>
          <a:ea typeface="+mj-ea"/>
          <a:cs typeface="+mj-cs"/>
        </a:defRPr>
      </a:lvl1pPr>
      <a:lvl2pPr algn="l" rtl="0" fontAlgn="base">
        <a:lnSpc>
          <a:spcPct val="80000"/>
        </a:lnSpc>
        <a:spcBef>
          <a:spcPct val="0"/>
        </a:spcBef>
        <a:spcAft>
          <a:spcPct val="0"/>
        </a:spcAft>
        <a:defRPr sz="3600">
          <a:solidFill>
            <a:schemeClr val="tx1"/>
          </a:solidFill>
          <a:latin typeface="Calibri" pitchFamily="34" charset="0"/>
        </a:defRPr>
      </a:lvl2pPr>
      <a:lvl3pPr algn="l" rtl="0" fontAlgn="base">
        <a:lnSpc>
          <a:spcPct val="80000"/>
        </a:lnSpc>
        <a:spcBef>
          <a:spcPct val="0"/>
        </a:spcBef>
        <a:spcAft>
          <a:spcPct val="0"/>
        </a:spcAft>
        <a:defRPr sz="3600">
          <a:solidFill>
            <a:schemeClr val="tx1"/>
          </a:solidFill>
          <a:latin typeface="Calibri" pitchFamily="34" charset="0"/>
        </a:defRPr>
      </a:lvl3pPr>
      <a:lvl4pPr algn="l" rtl="0" fontAlgn="base">
        <a:lnSpc>
          <a:spcPct val="80000"/>
        </a:lnSpc>
        <a:spcBef>
          <a:spcPct val="0"/>
        </a:spcBef>
        <a:spcAft>
          <a:spcPct val="0"/>
        </a:spcAft>
        <a:defRPr sz="3600">
          <a:solidFill>
            <a:schemeClr val="tx1"/>
          </a:solidFill>
          <a:latin typeface="Calibri" pitchFamily="34" charset="0"/>
        </a:defRPr>
      </a:lvl4pPr>
      <a:lvl5pPr algn="l" rtl="0" fontAlgn="base">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6.gif"/></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docs.oracle.com/database/122/CNCPT/indexes-and-index-organized-tables.htm#CNCPT88833"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docs.oracle.com/database/122/TGSQL/glossary.htm#GUID-EA539BF9-F0F2-479B-90B5-1855CD8E34B9"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docs.oracle.com/database/122/TGSQL/glossary.htm#GUID-4EF44AED-32FD-4FF4-9ECB-24F0011A667E"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altLang="zh-CN" dirty="0"/>
              <a:t>Oracle </a:t>
            </a:r>
            <a:r>
              <a:rPr lang="en-US" dirty="0"/>
              <a:t>SQL Tuning &amp; </a:t>
            </a:r>
            <a:r>
              <a:rPr lang="en-US" dirty="0" smtClean="0"/>
              <a:t>Optimizer</a:t>
            </a:r>
            <a:r>
              <a:rPr lang="en-US" dirty="0"/>
              <a:t> ( Part 2</a:t>
            </a:r>
            <a:r>
              <a:rPr lang="en-US" dirty="0" smtClean="0"/>
              <a:t>) – Execution </a:t>
            </a:r>
            <a:r>
              <a:rPr lang="en-US" dirty="0"/>
              <a:t>P</a:t>
            </a:r>
            <a:r>
              <a:rPr lang="en-US" dirty="0" smtClean="0"/>
              <a:t>lan</a:t>
            </a:r>
            <a:endParaRPr lang="en-US" sz="4400" dirty="0"/>
          </a:p>
        </p:txBody>
      </p:sp>
      <p:sp>
        <p:nvSpPr>
          <p:cNvPr id="10" name="Subtitle 9"/>
          <p:cNvSpPr>
            <a:spLocks noGrp="1"/>
          </p:cNvSpPr>
          <p:nvPr>
            <p:ph type="subTitle" idx="1"/>
          </p:nvPr>
        </p:nvSpPr>
        <p:spPr>
          <a:xfrm>
            <a:off x="531763" y="2285999"/>
            <a:ext cx="11126648" cy="1454727"/>
          </a:xfrm>
        </p:spPr>
        <p:txBody>
          <a:bodyPr>
            <a:noAutofit/>
          </a:bodyPr>
          <a:lstStyle/>
          <a:p>
            <a:pPr algn="r"/>
            <a:endParaRPr lang="en-US" dirty="0"/>
          </a:p>
          <a:p>
            <a:pPr algn="r"/>
            <a:endParaRPr lang="en-US" dirty="0"/>
          </a:p>
          <a:p>
            <a:pPr algn="r"/>
            <a:r>
              <a:rPr lang="en-US" dirty="0" err="1" smtClean="0"/>
              <a:t>Zhaoping</a:t>
            </a:r>
            <a:r>
              <a:rPr lang="en-US" dirty="0" smtClean="0"/>
              <a:t> Lu</a:t>
            </a:r>
            <a:endParaRPr lang="en-US" dirty="0"/>
          </a:p>
          <a:p>
            <a:pPr algn="r"/>
            <a:r>
              <a:rPr lang="en-US" dirty="0" smtClean="0"/>
              <a:t>2016.09</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2B74FB99-7240-4208-BC0E-A6A0B639986D}" type="slidenum">
              <a:rPr lang="en-US" smtClean="0"/>
              <a:pPr>
                <a:defRPr/>
              </a:pPr>
              <a:t>1</a:t>
            </a:fld>
            <a:endParaRPr lang="en-US" dirty="0"/>
          </a:p>
        </p:txBody>
      </p:sp>
    </p:spTree>
    <p:extLst>
      <p:ext uri="{BB962C8B-B14F-4D97-AF65-F5344CB8AC3E}">
        <p14:creationId xmlns:p14="http://schemas.microsoft.com/office/powerpoint/2010/main" val="42135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Memory – Library Cache</a:t>
            </a:r>
            <a:endParaRPr lang="zh-CN" altLang="en-US" dirty="0"/>
          </a:p>
        </p:txBody>
      </p:sp>
      <p:sp>
        <p:nvSpPr>
          <p:cNvPr id="3" name="Content Placeholder 2"/>
          <p:cNvSpPr>
            <a:spLocks noGrp="1"/>
          </p:cNvSpPr>
          <p:nvPr>
            <p:ph idx="1"/>
          </p:nvPr>
        </p:nvSpPr>
        <p:spPr/>
        <p:txBody>
          <a:bodyPr/>
          <a:lstStyle/>
          <a:p>
            <a:r>
              <a:rPr lang="en-US" altLang="zh-CN" dirty="0"/>
              <a:t>Sample:</a:t>
            </a:r>
          </a:p>
          <a:p>
            <a:pPr marL="273050" lvl="1" indent="0">
              <a:buNone/>
            </a:pPr>
            <a:r>
              <a:rPr lang="en-US" altLang="zh-CN" sz="2000" dirty="0"/>
              <a:t>select /*+ sample_sql1 */ max(name) from test1 where id=:</a:t>
            </a:r>
            <a:r>
              <a:rPr lang="en-US" altLang="zh-CN" sz="2000" dirty="0" err="1"/>
              <a:t>myid</a:t>
            </a:r>
            <a:r>
              <a:rPr lang="en-US" altLang="zh-CN" sz="2000" dirty="0"/>
              <a:t>;</a:t>
            </a:r>
          </a:p>
          <a:p>
            <a:pPr marL="273050" lvl="1" indent="0">
              <a:buNone/>
            </a:pPr>
            <a:r>
              <a:rPr lang="en-US" altLang="zh-CN" sz="2000" dirty="0"/>
              <a:t>select /*+ sample_sql1 </a:t>
            </a:r>
            <a:r>
              <a:rPr lang="en-US" altLang="zh-CN" sz="2000" dirty="0" err="1">
                <a:solidFill>
                  <a:srgbClr val="FF0000"/>
                </a:solidFill>
              </a:rPr>
              <a:t>gather_plan_statistics</a:t>
            </a:r>
            <a:r>
              <a:rPr lang="en-US" altLang="zh-CN" sz="2000" dirty="0"/>
              <a:t> */ count(*) from test1 t1,test1 t2 where t2.id=:</a:t>
            </a:r>
            <a:r>
              <a:rPr lang="en-US" altLang="zh-CN" sz="2000" dirty="0" err="1"/>
              <a:t>myid</a:t>
            </a:r>
            <a:r>
              <a:rPr lang="en-US" altLang="zh-CN" sz="2000" dirty="0"/>
              <a:t>;</a:t>
            </a:r>
          </a:p>
          <a:p>
            <a:pPr marL="273050" lvl="1" indent="0">
              <a:buNone/>
            </a:pPr>
            <a:endParaRPr lang="zh-CN" altLang="en-US" sz="2000" dirty="0"/>
          </a:p>
          <a:p>
            <a:pPr marL="273050" lvl="1" indent="0">
              <a:buNone/>
            </a:pPr>
            <a:r>
              <a:rPr lang="en-US" altLang="zh-CN" sz="2000" dirty="0"/>
              <a:t>select </a:t>
            </a:r>
            <a:r>
              <a:rPr lang="en-US" altLang="zh-CN" sz="2000" dirty="0" err="1"/>
              <a:t>sql_id,sql_fulltext</a:t>
            </a:r>
            <a:r>
              <a:rPr lang="en-US" altLang="zh-CN" sz="2000" dirty="0"/>
              <a:t> from </a:t>
            </a:r>
            <a:r>
              <a:rPr lang="en-US" altLang="zh-CN" sz="2000" dirty="0" err="1"/>
              <a:t>v$sql</a:t>
            </a:r>
            <a:r>
              <a:rPr lang="en-US" altLang="zh-CN" sz="2000" dirty="0"/>
              <a:t> s where </a:t>
            </a:r>
            <a:r>
              <a:rPr lang="en-US" altLang="zh-CN" sz="2000" dirty="0" err="1"/>
              <a:t>instr</a:t>
            </a:r>
            <a:r>
              <a:rPr lang="en-US" altLang="zh-CN" sz="2000" dirty="0"/>
              <a:t>( lower(</a:t>
            </a:r>
            <a:r>
              <a:rPr lang="en-US" altLang="zh-CN" sz="2000" dirty="0" err="1"/>
              <a:t>s.SQL_FULLTEXT</a:t>
            </a:r>
            <a:r>
              <a:rPr lang="en-US" altLang="zh-CN" sz="2000" dirty="0"/>
              <a:t>) ,lower(' sample_sql1')) &gt; '0';</a:t>
            </a:r>
          </a:p>
          <a:p>
            <a:pPr marL="273050" lvl="1" indent="0">
              <a:buNone/>
            </a:pPr>
            <a:r>
              <a:rPr lang="en-US" altLang="zh-CN" sz="2000" dirty="0"/>
              <a:t>select * from table(</a:t>
            </a:r>
            <a:r>
              <a:rPr lang="en-US" altLang="zh-CN" sz="2000" dirty="0" err="1">
                <a:solidFill>
                  <a:srgbClr val="FF0000"/>
                </a:solidFill>
              </a:rPr>
              <a:t>dbms_xplan.display_cursor</a:t>
            </a:r>
            <a:r>
              <a:rPr lang="en-US" altLang="zh-CN" sz="2000" dirty="0"/>
              <a:t>('&amp;</a:t>
            </a:r>
            <a:r>
              <a:rPr lang="en-US" altLang="zh-CN" sz="2000" dirty="0" err="1"/>
              <a:t>sqlid</a:t>
            </a:r>
            <a:r>
              <a:rPr lang="en-US" altLang="zh-CN" sz="2000" dirty="0"/>
              <a:t>', null, 'ADVANCED ALLSTATS LAST'));</a:t>
            </a:r>
          </a:p>
          <a:p>
            <a:pPr marL="273050" lvl="1" indent="0">
              <a:buNone/>
            </a:pPr>
            <a:endParaRPr lang="en-US" altLang="zh-CN" dirty="0"/>
          </a:p>
          <a:p>
            <a:pPr marL="273050" lvl="1" indent="0">
              <a:buNone/>
            </a:pPr>
            <a:endParaRPr lang="en-US" altLang="zh-CN" dirty="0"/>
          </a:p>
          <a:p>
            <a:pPr marL="273050" lvl="1" indent="0">
              <a:buNone/>
            </a:pPr>
            <a:endParaRPr lang="en-US" altLang="zh-CN" dirty="0"/>
          </a:p>
          <a:p>
            <a:pPr marL="273050" lvl="1" indent="0">
              <a:buNone/>
            </a:pPr>
            <a:endParaRPr lang="en-US" altLang="zh-CN" dirty="0"/>
          </a:p>
          <a:p>
            <a:pPr marL="273050" lvl="1" indent="0">
              <a:buNone/>
            </a:pPr>
            <a:r>
              <a:rPr lang="en-US" altLang="zh-CN" dirty="0"/>
              <a:t>Note: This way will always get the real execution plan.</a:t>
            </a:r>
          </a:p>
          <a:p>
            <a:pPr marL="0" indent="0">
              <a:buNone/>
            </a:pPr>
            <a:endParaRPr lang="zh-CN" altLang="en-US" sz="1400" dirty="0">
              <a:solidFill>
                <a:srgbClr val="FF0000"/>
              </a:solidFill>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10</a:t>
            </a:fld>
            <a:endParaRPr lang="zh-CN" altLang="en-US" dirty="0"/>
          </a:p>
        </p:txBody>
      </p:sp>
      <p:pic>
        <p:nvPicPr>
          <p:cNvPr id="7" name="Picture 6"/>
          <p:cNvPicPr>
            <a:picLocks noChangeAspect="1"/>
          </p:cNvPicPr>
          <p:nvPr/>
        </p:nvPicPr>
        <p:blipFill>
          <a:blip r:embed="rId3"/>
          <a:stretch>
            <a:fillRect/>
          </a:stretch>
        </p:blipFill>
        <p:spPr>
          <a:xfrm>
            <a:off x="246746" y="4052236"/>
            <a:ext cx="11247766" cy="1469336"/>
          </a:xfrm>
          <a:prstGeom prst="rect">
            <a:avLst/>
          </a:prstGeom>
        </p:spPr>
      </p:pic>
      <p:sp>
        <p:nvSpPr>
          <p:cNvPr id="8" name="Rectangle 7"/>
          <p:cNvSpPr/>
          <p:nvPr/>
        </p:nvSpPr>
        <p:spPr>
          <a:xfrm>
            <a:off x="6930190" y="4052236"/>
            <a:ext cx="2723950" cy="1434164"/>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9" name="TextBox 8"/>
          <p:cNvSpPr txBox="1"/>
          <p:nvPr/>
        </p:nvSpPr>
        <p:spPr>
          <a:xfrm>
            <a:off x="7815714" y="5936431"/>
            <a:ext cx="3841299" cy="471542"/>
          </a:xfrm>
          <a:prstGeom prst="rect">
            <a:avLst/>
          </a:prstGeom>
          <a:noFill/>
        </p:spPr>
        <p:txBody>
          <a:bodyPr wrap="square" lIns="0" tIns="0" rIns="0" bIns="0" rtlCol="0">
            <a:noAutofit/>
          </a:bodyPr>
          <a:lstStyle/>
          <a:p>
            <a:pPr>
              <a:lnSpc>
                <a:spcPct val="90000"/>
              </a:lnSpc>
            </a:pPr>
            <a:r>
              <a:rPr lang="en-US" altLang="zh-CN" sz="1600" dirty="0">
                <a:solidFill>
                  <a:srgbClr val="FF0000"/>
                </a:solidFill>
              </a:rPr>
              <a:t>Hint:  </a:t>
            </a:r>
            <a:r>
              <a:rPr lang="en-US" altLang="zh-CN" sz="1600" dirty="0" err="1">
                <a:solidFill>
                  <a:srgbClr val="FF0000"/>
                </a:solidFill>
              </a:rPr>
              <a:t>gather_plan_statistics</a:t>
            </a:r>
            <a:endParaRPr lang="en-US" altLang="zh-CN" sz="1600" dirty="0">
              <a:solidFill>
                <a:srgbClr val="FF0000"/>
              </a:solidFill>
            </a:endParaRPr>
          </a:p>
          <a:p>
            <a:pPr marL="0" lvl="1">
              <a:lnSpc>
                <a:spcPct val="90000"/>
              </a:lnSpc>
            </a:pPr>
            <a:r>
              <a:rPr lang="en-US" altLang="zh-CN" sz="1600" dirty="0">
                <a:solidFill>
                  <a:srgbClr val="FF0000"/>
                </a:solidFill>
              </a:rPr>
              <a:t>Or </a:t>
            </a:r>
            <a:r>
              <a:rPr lang="en-US" altLang="zh-CN" sz="1600" dirty="0" err="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statistics_level</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=ALL (default: TYPICAL)</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sz="1400" dirty="0">
              <a:solidFill>
                <a:srgbClr val="FF0000"/>
              </a:solidFill>
            </a:endParaRPr>
          </a:p>
        </p:txBody>
      </p:sp>
      <p:cxnSp>
        <p:nvCxnSpPr>
          <p:cNvPr id="11" name="Straight Arrow Connector 10"/>
          <p:cNvCxnSpPr/>
          <p:nvPr/>
        </p:nvCxnSpPr>
        <p:spPr>
          <a:xfrm flipH="1">
            <a:off x="9740766" y="4639377"/>
            <a:ext cx="105878" cy="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8" idx="2"/>
          </p:cNvCxnSpPr>
          <p:nvPr/>
        </p:nvCxnSpPr>
        <p:spPr>
          <a:xfrm flipH="1" flipV="1">
            <a:off x="8292165" y="5486400"/>
            <a:ext cx="1444199" cy="450031"/>
          </a:xfrm>
          <a:prstGeom prst="straightConnector1">
            <a:avLst/>
          </a:prstGeom>
          <a:ln w="28575">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5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AWR Repository</a:t>
            </a:r>
            <a:endParaRPr lang="zh-CN" altLang="en-US" dirty="0"/>
          </a:p>
        </p:txBody>
      </p:sp>
      <p:sp>
        <p:nvSpPr>
          <p:cNvPr id="3" name="Content Placeholder 2"/>
          <p:cNvSpPr>
            <a:spLocks noGrp="1"/>
          </p:cNvSpPr>
          <p:nvPr>
            <p:ph idx="1"/>
          </p:nvPr>
        </p:nvSpPr>
        <p:spPr/>
        <p:txBody>
          <a:bodyPr/>
          <a:lstStyle/>
          <a:p>
            <a:r>
              <a:rPr lang="en-US" altLang="zh-CN" dirty="0"/>
              <a:t>Sample:</a:t>
            </a:r>
          </a:p>
          <a:p>
            <a:pPr marL="0" indent="0">
              <a:buNone/>
            </a:pPr>
            <a:r>
              <a:rPr lang="en-US" altLang="zh-CN" sz="2000" dirty="0"/>
              <a:t>select </a:t>
            </a:r>
            <a:r>
              <a:rPr lang="en-US" altLang="zh-CN" sz="2000" dirty="0" err="1"/>
              <a:t>dbms_workload_repository.create_snapshot</a:t>
            </a:r>
            <a:r>
              <a:rPr lang="en-US" altLang="zh-CN" sz="2000" dirty="0"/>
              <a:t>() from dual;</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Select count(*) from test1 t1,test1 t2 where t2.id=:</a:t>
            </a:r>
            <a:r>
              <a:rPr lang="en-US" altLang="zh-CN" sz="2000" dirty="0" err="1"/>
              <a:t>myid</a:t>
            </a:r>
            <a:r>
              <a:rPr lang="en-US" altLang="zh-CN" sz="2000" dirty="0"/>
              <a:t>;</a:t>
            </a:r>
          </a:p>
          <a:p>
            <a:pPr marL="0" lvl="1" indent="0">
              <a:spcBef>
                <a:spcPts val="1200"/>
              </a:spcBef>
              <a:buNone/>
            </a:pPr>
            <a:r>
              <a:rPr lang="en-US" altLang="zh-CN" sz="2000" dirty="0"/>
              <a:t>select </a:t>
            </a:r>
            <a:r>
              <a:rPr lang="en-US" altLang="zh-CN" sz="2000" dirty="0" err="1"/>
              <a:t>dbms_workload_repository.create_snapshot</a:t>
            </a:r>
            <a:r>
              <a:rPr lang="en-US" altLang="zh-CN" sz="2000" dirty="0"/>
              <a:t>() from dual;</a:t>
            </a:r>
          </a:p>
          <a:p>
            <a:pPr marL="0" lvl="1" indent="0">
              <a:spcBef>
                <a:spcPts val="1200"/>
              </a:spcBef>
              <a:buNone/>
            </a:pPr>
            <a:r>
              <a:rPr lang="en-US" altLang="zh-CN" sz="2000" dirty="0"/>
              <a:t>@?/</a:t>
            </a:r>
            <a:r>
              <a:rPr lang="en-US" altLang="zh-CN" sz="2000" dirty="0" err="1"/>
              <a:t>rdbms</a:t>
            </a:r>
            <a:r>
              <a:rPr lang="en-US" altLang="zh-CN" sz="2000" dirty="0"/>
              <a:t>/admin/</a:t>
            </a:r>
            <a:r>
              <a:rPr lang="en-US" altLang="zh-CN" sz="2000" dirty="0" err="1"/>
              <a:t>awrrpt</a:t>
            </a:r>
            <a:endParaRPr lang="en-US" altLang="zh-CN" sz="2000" dirty="0"/>
          </a:p>
          <a:p>
            <a:pPr marL="0" lvl="1" indent="0">
              <a:spcBef>
                <a:spcPts val="1200"/>
              </a:spcBef>
              <a:buNone/>
            </a:pPr>
            <a:r>
              <a:rPr lang="en-US" altLang="zh-CN" sz="2000" dirty="0"/>
              <a:t>select * from </a:t>
            </a:r>
            <a:r>
              <a:rPr lang="en-US" altLang="zh-CN" sz="2000" dirty="0" smtClean="0"/>
              <a:t>table(</a:t>
            </a:r>
            <a:r>
              <a:rPr lang="en-US" altLang="zh-CN" sz="2000" dirty="0" err="1" smtClean="0"/>
              <a:t>dbms_xplan.display_awr</a:t>
            </a:r>
            <a:r>
              <a:rPr lang="en-US" altLang="zh-CN" sz="2000" dirty="0" smtClean="0"/>
              <a:t>('&amp;</a:t>
            </a:r>
            <a:r>
              <a:rPr lang="en-US" altLang="zh-CN" sz="2000" dirty="0" err="1"/>
              <a:t>sqlid</a:t>
            </a:r>
            <a:r>
              <a:rPr lang="en-US" altLang="zh-CN" sz="2000" dirty="0" smtClean="0"/>
              <a:t>');</a:t>
            </a:r>
            <a:endParaRPr lang="en-US" altLang="zh-CN" sz="2000" dirty="0"/>
          </a:p>
          <a:p>
            <a:pPr marL="0" lvl="1" indent="0">
              <a:spcBef>
                <a:spcPts val="1200"/>
              </a:spcBef>
              <a:buNone/>
            </a:pPr>
            <a:r>
              <a:rPr lang="en-US" altLang="zh-CN" sz="2000" dirty="0"/>
              <a:t>(or: @?/</a:t>
            </a:r>
            <a:r>
              <a:rPr lang="en-US" altLang="zh-CN" sz="2000" dirty="0" err="1"/>
              <a:t>rdbms</a:t>
            </a:r>
            <a:r>
              <a:rPr lang="en-US" altLang="zh-CN" sz="2000" dirty="0"/>
              <a:t>/admin/</a:t>
            </a:r>
            <a:r>
              <a:rPr lang="en-US" altLang="zh-CN" sz="2000" dirty="0" err="1"/>
              <a:t>awrsqrpt</a:t>
            </a:r>
            <a:r>
              <a:rPr lang="en-US" altLang="zh-CN" sz="2000" dirty="0"/>
              <a:t>)</a:t>
            </a:r>
          </a:p>
          <a:p>
            <a:pPr marL="0" indent="0">
              <a:buNone/>
            </a:pPr>
            <a:endParaRPr lang="zh-CN" altLang="en-US" sz="20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11</a:t>
            </a:fld>
            <a:endParaRPr lang="zh-CN" altLang="en-US" dirty="0"/>
          </a:p>
        </p:txBody>
      </p:sp>
      <p:grpSp>
        <p:nvGrpSpPr>
          <p:cNvPr id="10" name="Group 9"/>
          <p:cNvGrpSpPr/>
          <p:nvPr/>
        </p:nvGrpSpPr>
        <p:grpSpPr>
          <a:xfrm>
            <a:off x="4277144" y="5095877"/>
            <a:ext cx="7572375" cy="1220702"/>
            <a:chOff x="4277144" y="5095877"/>
            <a:chExt cx="7572375" cy="1220702"/>
          </a:xfrm>
        </p:grpSpPr>
        <p:pic>
          <p:nvPicPr>
            <p:cNvPr id="8" name="Picture 7"/>
            <p:cNvPicPr>
              <a:picLocks noChangeAspect="1"/>
            </p:cNvPicPr>
            <p:nvPr/>
          </p:nvPicPr>
          <p:blipFill>
            <a:blip r:embed="rId3"/>
            <a:stretch>
              <a:fillRect/>
            </a:stretch>
          </p:blipFill>
          <p:spPr>
            <a:xfrm>
              <a:off x="4277144" y="5095877"/>
              <a:ext cx="7572375" cy="1076325"/>
            </a:xfrm>
            <a:prstGeom prst="rect">
              <a:avLst/>
            </a:prstGeom>
          </p:spPr>
        </p:pic>
        <p:sp>
          <p:nvSpPr>
            <p:cNvPr id="9" name="Rectangle 8"/>
            <p:cNvSpPr/>
            <p:nvPr/>
          </p:nvSpPr>
          <p:spPr>
            <a:xfrm>
              <a:off x="9192126" y="5095877"/>
              <a:ext cx="1010653" cy="122070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85756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for monitored SQL</a:t>
            </a:r>
            <a:endParaRPr lang="zh-CN" altLang="en-US" dirty="0"/>
          </a:p>
        </p:txBody>
      </p:sp>
      <p:sp>
        <p:nvSpPr>
          <p:cNvPr id="3" name="Content Placeholder 2"/>
          <p:cNvSpPr>
            <a:spLocks noGrp="1"/>
          </p:cNvSpPr>
          <p:nvPr>
            <p:ph idx="1"/>
          </p:nvPr>
        </p:nvSpPr>
        <p:spPr/>
        <p:txBody>
          <a:bodyPr/>
          <a:lstStyle/>
          <a:p>
            <a:r>
              <a:rPr lang="en-US" altLang="zh-CN" sz="2400" dirty="0"/>
              <a:t>SQL is monitored if (So the execution plan statistics will be saved):</a:t>
            </a:r>
          </a:p>
          <a:p>
            <a:pPr lvl="1"/>
            <a:r>
              <a:rPr lang="en-US" altLang="zh-CN" sz="2000" dirty="0"/>
              <a:t>SQL elapsed time &gt; 5s (default, specified by parameter _</a:t>
            </a:r>
            <a:r>
              <a:rPr lang="en-US" altLang="zh-CN" sz="2000" dirty="0" err="1"/>
              <a:t>sqlmon_threshold</a:t>
            </a:r>
            <a:r>
              <a:rPr lang="en-US" altLang="zh-CN" sz="2000" dirty="0"/>
              <a:t>)</a:t>
            </a:r>
          </a:p>
          <a:p>
            <a:pPr lvl="1"/>
            <a:r>
              <a:rPr lang="en-US" altLang="zh-CN" sz="2000" dirty="0"/>
              <a:t>SQL with hint monitor</a:t>
            </a:r>
          </a:p>
          <a:p>
            <a:pPr lvl="1"/>
            <a:r>
              <a:rPr lang="en-US" altLang="zh-CN" sz="2000" dirty="0"/>
              <a:t>Parameter </a:t>
            </a:r>
            <a:r>
              <a:rPr lang="en-US" altLang="zh-CN" sz="2000" dirty="0" err="1"/>
              <a:t>statistics_level</a:t>
            </a:r>
            <a:r>
              <a:rPr lang="en-US" altLang="zh-CN" sz="2000" dirty="0"/>
              <a:t>=ALL (default: TYPICAL)</a:t>
            </a:r>
          </a:p>
          <a:p>
            <a:r>
              <a:rPr lang="en-US" altLang="zh-CN" sz="2400" dirty="0"/>
              <a:t>Sample:</a:t>
            </a:r>
          </a:p>
          <a:p>
            <a:pPr marL="0" indent="0">
              <a:buNone/>
            </a:pPr>
            <a:r>
              <a:rPr lang="en-US" altLang="zh-CN" sz="2000" dirty="0" err="1"/>
              <a:t>var</a:t>
            </a:r>
            <a:r>
              <a:rPr lang="en-US" altLang="zh-CN" sz="2000" dirty="0"/>
              <a:t> </a:t>
            </a:r>
            <a:r>
              <a:rPr lang="en-US" altLang="zh-CN" sz="2000" dirty="0" err="1"/>
              <a:t>myid</a:t>
            </a:r>
            <a:r>
              <a:rPr lang="en-US" altLang="zh-CN" sz="2000" dirty="0"/>
              <a:t> number; </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select /*+ sample_sql1 </a:t>
            </a:r>
            <a:r>
              <a:rPr lang="en-US" altLang="zh-CN" sz="2000" dirty="0">
                <a:solidFill>
                  <a:srgbClr val="FF0000"/>
                </a:solidFill>
              </a:rPr>
              <a:t>monitor</a:t>
            </a:r>
            <a:r>
              <a:rPr lang="en-US" altLang="zh-CN" sz="2000" dirty="0"/>
              <a:t> */ count(*) from test1 t1,test1 t2 where t2.id=:</a:t>
            </a:r>
            <a:r>
              <a:rPr lang="en-US" altLang="zh-CN" sz="2000" dirty="0" err="1"/>
              <a:t>myid</a:t>
            </a:r>
            <a:r>
              <a:rPr lang="en-US" altLang="zh-CN" sz="2000" dirty="0"/>
              <a:t>;</a:t>
            </a:r>
          </a:p>
          <a:p>
            <a:pPr marL="0" indent="0">
              <a:buNone/>
            </a:pPr>
            <a:r>
              <a:rPr lang="en-US" altLang="zh-CN" sz="2000" dirty="0"/>
              <a:t>select /*+ sample_sql1 */ count(*) from test1 t1,test1 t2,(select * from test1 where </a:t>
            </a:r>
            <a:r>
              <a:rPr lang="en-US" altLang="zh-CN" sz="2000" dirty="0" err="1"/>
              <a:t>rownum</a:t>
            </a:r>
            <a:r>
              <a:rPr lang="en-US" altLang="zh-CN" sz="2000" dirty="0"/>
              <a:t>&lt;5);</a:t>
            </a:r>
          </a:p>
          <a:p>
            <a:pPr marL="0" lvl="1" indent="0">
              <a:spcBef>
                <a:spcPts val="1200"/>
              </a:spcBef>
              <a:buNone/>
            </a:pPr>
            <a:r>
              <a:rPr lang="en-US" altLang="zh-CN" sz="2000" dirty="0"/>
              <a:t>select </a:t>
            </a:r>
            <a:r>
              <a:rPr lang="en-US" altLang="zh-CN" sz="2000" dirty="0" err="1"/>
              <a:t>sql_id,sql_fulltext</a:t>
            </a:r>
            <a:r>
              <a:rPr lang="en-US" altLang="zh-CN" sz="2000" dirty="0"/>
              <a:t> from </a:t>
            </a:r>
            <a:r>
              <a:rPr lang="en-US" altLang="zh-CN" sz="2000" dirty="0" err="1"/>
              <a:t>v$sql</a:t>
            </a:r>
            <a:r>
              <a:rPr lang="en-US" altLang="zh-CN" sz="2000" dirty="0"/>
              <a:t> s where </a:t>
            </a:r>
            <a:r>
              <a:rPr lang="en-US" altLang="zh-CN" sz="2000" dirty="0" err="1"/>
              <a:t>instr</a:t>
            </a:r>
            <a:r>
              <a:rPr lang="en-US" altLang="zh-CN" sz="2000" dirty="0"/>
              <a:t>( lower(</a:t>
            </a:r>
            <a:r>
              <a:rPr lang="en-US" altLang="zh-CN" sz="2000" dirty="0" err="1"/>
              <a:t>s.SQL_FULLTEXT</a:t>
            </a:r>
            <a:r>
              <a:rPr lang="en-US" altLang="zh-CN" sz="2000" dirty="0"/>
              <a:t>) ,lower(' sample_sql1')) &gt; '0';</a:t>
            </a:r>
          </a:p>
          <a:p>
            <a:pPr marL="0" indent="0">
              <a:buNone/>
            </a:pPr>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type=&gt;'text') from dual;</a:t>
            </a:r>
          </a:p>
          <a:p>
            <a:endParaRPr lang="zh-CN" altLang="en-US" dirty="0"/>
          </a:p>
          <a:p>
            <a:pPr lvl="1"/>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12</a:t>
            </a:fld>
            <a:endParaRPr lang="zh-CN" altLang="en-US" dirty="0"/>
          </a:p>
        </p:txBody>
      </p:sp>
    </p:spTree>
    <p:extLst>
      <p:ext uri="{BB962C8B-B14F-4D97-AF65-F5344CB8AC3E}">
        <p14:creationId xmlns:p14="http://schemas.microsoft.com/office/powerpoint/2010/main" val="14247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SQL Monitor – cont’d</a:t>
            </a:r>
            <a:endParaRPr lang="zh-CN" altLang="en-US" dirty="0"/>
          </a:p>
        </p:txBody>
      </p:sp>
      <p:sp>
        <p:nvSpPr>
          <p:cNvPr id="3" name="Content Placeholder 2"/>
          <p:cNvSpPr>
            <a:spLocks noGrp="1"/>
          </p:cNvSpPr>
          <p:nvPr>
            <p:ph idx="1"/>
          </p:nvPr>
        </p:nvSpPr>
        <p:spPr/>
        <p:txBody>
          <a:bodyPr/>
          <a:lstStyle/>
          <a:p>
            <a:r>
              <a:rPr lang="en-US" altLang="zh-CN" sz="2000" dirty="0"/>
              <a:t>select /*+ sample_sql1 </a:t>
            </a:r>
            <a:r>
              <a:rPr lang="en-US" altLang="zh-CN" sz="2000" dirty="0">
                <a:solidFill>
                  <a:srgbClr val="FF0000"/>
                </a:solidFill>
              </a:rPr>
              <a:t>monitor</a:t>
            </a:r>
            <a:r>
              <a:rPr lang="en-US" altLang="zh-CN" sz="2000" dirty="0"/>
              <a:t> */ count(*) from test1 t1,test1 t2 where t2.id=:</a:t>
            </a:r>
            <a:r>
              <a:rPr lang="en-US" altLang="zh-CN" sz="2000" dirty="0" err="1"/>
              <a:t>myid</a:t>
            </a:r>
            <a:r>
              <a:rPr lang="en-US" altLang="zh-CN" sz="2000" dirty="0"/>
              <a:t>;</a:t>
            </a:r>
          </a:p>
          <a:p>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a:t>
            </a:r>
            <a:r>
              <a:rPr lang="en-US" altLang="zh-CN" sz="2000" dirty="0">
                <a:solidFill>
                  <a:srgbClr val="FF0000"/>
                </a:solidFill>
              </a:rPr>
              <a:t>'text</a:t>
            </a:r>
            <a:r>
              <a:rPr lang="en-US" altLang="zh-CN" sz="2000" dirty="0"/>
              <a:t>') from dual;</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13</a:t>
            </a:fld>
            <a:endParaRPr lang="zh-CN" altLang="en-US" dirty="0"/>
          </a:p>
        </p:txBody>
      </p:sp>
      <p:pic>
        <p:nvPicPr>
          <p:cNvPr id="6" name="Picture 5"/>
          <p:cNvPicPr>
            <a:picLocks noChangeAspect="1"/>
          </p:cNvPicPr>
          <p:nvPr/>
        </p:nvPicPr>
        <p:blipFill>
          <a:blip r:embed="rId3"/>
          <a:stretch>
            <a:fillRect/>
          </a:stretch>
        </p:blipFill>
        <p:spPr>
          <a:xfrm>
            <a:off x="459494" y="2797844"/>
            <a:ext cx="11269836" cy="1871913"/>
          </a:xfrm>
          <a:prstGeom prst="rect">
            <a:avLst/>
          </a:prstGeom>
        </p:spPr>
      </p:pic>
    </p:spTree>
    <p:extLst>
      <p:ext uri="{BB962C8B-B14F-4D97-AF65-F5344CB8AC3E}">
        <p14:creationId xmlns:p14="http://schemas.microsoft.com/office/powerpoint/2010/main" val="26479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SQL Monitor – cont’d 2</a:t>
            </a:r>
            <a:endParaRPr lang="zh-CN" altLang="en-US" dirty="0"/>
          </a:p>
        </p:txBody>
      </p:sp>
      <p:sp>
        <p:nvSpPr>
          <p:cNvPr id="3" name="Content Placeholder 2"/>
          <p:cNvSpPr>
            <a:spLocks noGrp="1"/>
          </p:cNvSpPr>
          <p:nvPr>
            <p:ph idx="1"/>
          </p:nvPr>
        </p:nvSpPr>
        <p:spPr/>
        <p:txBody>
          <a:bodyPr/>
          <a:lstStyle/>
          <a:p>
            <a:r>
              <a:rPr lang="en-US" altLang="zh-CN" sz="2000" dirty="0"/>
              <a:t>select /*+ sample_sql1 */ count(*) from test1 t1,test1 t2,(select * from test1 where </a:t>
            </a:r>
            <a:r>
              <a:rPr lang="en-US" altLang="zh-CN" sz="2000" dirty="0" err="1"/>
              <a:t>rownum</a:t>
            </a:r>
            <a:r>
              <a:rPr lang="en-US" altLang="zh-CN" sz="2000" dirty="0"/>
              <a:t>&lt;5);</a:t>
            </a:r>
          </a:p>
          <a:p>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a:t>
            </a:r>
            <a:r>
              <a:rPr lang="en-US" altLang="zh-CN" sz="2000" dirty="0">
                <a:solidFill>
                  <a:srgbClr val="FF0000"/>
                </a:solidFill>
              </a:rPr>
              <a:t>active</a:t>
            </a:r>
            <a:r>
              <a:rPr lang="en-US" altLang="zh-CN" sz="2000" dirty="0"/>
              <a:t>') from dual;</a:t>
            </a:r>
          </a:p>
          <a:p>
            <a:endParaRPr lang="en-US" altLang="zh-CN" sz="2000" dirty="0"/>
          </a:p>
          <a:p>
            <a:endParaRPr lang="en-US" altLang="zh-CN" sz="2000" dirty="0"/>
          </a:p>
          <a:p>
            <a:endParaRPr lang="en-US" altLang="zh-CN" sz="20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14</a:t>
            </a:fld>
            <a:endParaRPr lang="zh-CN" altLang="en-US" dirty="0"/>
          </a:p>
        </p:txBody>
      </p:sp>
      <p:pic>
        <p:nvPicPr>
          <p:cNvPr id="8" name="Picture 7"/>
          <p:cNvPicPr>
            <a:picLocks noChangeAspect="1"/>
          </p:cNvPicPr>
          <p:nvPr/>
        </p:nvPicPr>
        <p:blipFill>
          <a:blip r:embed="rId3"/>
          <a:stretch>
            <a:fillRect/>
          </a:stretch>
        </p:blipFill>
        <p:spPr>
          <a:xfrm>
            <a:off x="1662264" y="2412326"/>
            <a:ext cx="9994749" cy="4095122"/>
          </a:xfrm>
          <a:prstGeom prst="rect">
            <a:avLst/>
          </a:prstGeom>
        </p:spPr>
      </p:pic>
    </p:spTree>
    <p:extLst>
      <p:ext uri="{BB962C8B-B14F-4D97-AF65-F5344CB8AC3E}">
        <p14:creationId xmlns:p14="http://schemas.microsoft.com/office/powerpoint/2010/main" val="29862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read execution Plan</a:t>
            </a:r>
            <a:endParaRPr lang="zh-CN" altLang="en-US" dirty="0"/>
          </a:p>
        </p:txBody>
      </p:sp>
      <p:sp>
        <p:nvSpPr>
          <p:cNvPr id="3" name="Content Placeholder 2"/>
          <p:cNvSpPr>
            <a:spLocks noGrp="1"/>
          </p:cNvSpPr>
          <p:nvPr>
            <p:ph idx="1"/>
          </p:nvPr>
        </p:nvSpPr>
        <p:spPr/>
        <p:txBody>
          <a:bodyPr/>
          <a:lstStyle/>
          <a:p>
            <a:r>
              <a:rPr lang="en-US" altLang="zh-CN" dirty="0"/>
              <a:t>Sometimes, the hardest part is to find out the executing sequence of execution plan. For example:</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15</a:t>
            </a:fld>
            <a:endParaRPr lang="zh-CN" altLang="en-US" dirty="0"/>
          </a:p>
        </p:txBody>
      </p:sp>
      <p:pic>
        <p:nvPicPr>
          <p:cNvPr id="6" name="Picture 5"/>
          <p:cNvPicPr>
            <a:picLocks noChangeAspect="1"/>
          </p:cNvPicPr>
          <p:nvPr/>
        </p:nvPicPr>
        <p:blipFill>
          <a:blip r:embed="rId3"/>
          <a:stretch>
            <a:fillRect/>
          </a:stretch>
        </p:blipFill>
        <p:spPr>
          <a:xfrm>
            <a:off x="4071486" y="2406316"/>
            <a:ext cx="6701045" cy="4024931"/>
          </a:xfrm>
          <a:prstGeom prst="rect">
            <a:avLst/>
          </a:prstGeom>
        </p:spPr>
      </p:pic>
    </p:spTree>
    <p:extLst>
      <p:ext uri="{BB962C8B-B14F-4D97-AF65-F5344CB8AC3E}">
        <p14:creationId xmlns:p14="http://schemas.microsoft.com/office/powerpoint/2010/main" val="1634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altLang="zh-CN" dirty="0"/>
              <a:t>ID: A number assigned to each step in the execution plan</a:t>
            </a:r>
          </a:p>
          <a:p>
            <a:r>
              <a:rPr lang="en-US" altLang="zh-CN" dirty="0"/>
              <a:t>PARENT_ID: ID of the next execution step that operates on the output of the current step</a:t>
            </a:r>
          </a:p>
          <a:p>
            <a:r>
              <a:rPr lang="en-US" altLang="zh-CN" dirty="0"/>
              <a:t>POSITION:  Order of processing for all operations that have the same PARENT_ID</a:t>
            </a:r>
          </a:p>
          <a:p>
            <a:endParaRPr lang="zh-CN" altLang="en-US"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16</a:t>
            </a:fld>
            <a:endParaRPr lang="zh-CN" altLang="en-US" dirty="0"/>
          </a:p>
        </p:txBody>
      </p:sp>
      <p:pic>
        <p:nvPicPr>
          <p:cNvPr id="14" name="Picture 13"/>
          <p:cNvPicPr>
            <a:picLocks noChangeAspect="1"/>
          </p:cNvPicPr>
          <p:nvPr/>
        </p:nvPicPr>
        <p:blipFill>
          <a:blip r:embed="rId2"/>
          <a:stretch>
            <a:fillRect/>
          </a:stretch>
        </p:blipFill>
        <p:spPr>
          <a:xfrm>
            <a:off x="3351213" y="4314959"/>
            <a:ext cx="8115300" cy="1447800"/>
          </a:xfrm>
          <a:prstGeom prst="rect">
            <a:avLst/>
          </a:prstGeom>
        </p:spPr>
      </p:pic>
    </p:spTree>
    <p:extLst>
      <p:ext uri="{BB962C8B-B14F-4D97-AF65-F5344CB8AC3E}">
        <p14:creationId xmlns:p14="http://schemas.microsoft.com/office/powerpoint/2010/main" val="165295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sz="2400" dirty="0"/>
              <a:t>ID 0 has a child 1, so need to run ID 1 before ID 0</a:t>
            </a:r>
          </a:p>
          <a:p>
            <a:r>
              <a:rPr lang="en-US" altLang="zh-CN" sz="2400" dirty="0"/>
              <a:t>ID 1 has child 2, so need to run ID 2 before ID 1</a:t>
            </a:r>
          </a:p>
          <a:p>
            <a:r>
              <a:rPr lang="en-US" altLang="zh-CN" sz="2400" dirty="0"/>
              <a:t>ID 2 has 2 children (3,4), so need to run ID 3 and before ID 2</a:t>
            </a:r>
          </a:p>
          <a:p>
            <a:r>
              <a:rPr lang="en-US" altLang="zh-CN" sz="2400" dirty="0"/>
              <a:t>ID 3 and 4 have same parent ID (2). Which one be run firstly?</a:t>
            </a:r>
          </a:p>
          <a:p>
            <a:pPr lvl="1"/>
            <a:r>
              <a:rPr lang="en-US" altLang="zh-CN" sz="2000" dirty="0"/>
              <a:t>Decided by POSITION number.</a:t>
            </a:r>
          </a:p>
          <a:p>
            <a:pPr lvl="1"/>
            <a:endParaRPr lang="zh-CN" altLang="en-US"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 – Sample 1</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17</a:t>
            </a:fld>
            <a:endParaRPr lang="zh-CN" alt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1969120118"/>
              </p:ext>
            </p:extLst>
          </p:nvPr>
        </p:nvGraphicFramePr>
        <p:xfrm>
          <a:off x="3359285" y="3901441"/>
          <a:ext cx="7710666" cy="2042160"/>
        </p:xfrm>
        <a:graphic>
          <a:graphicData uri="http://schemas.openxmlformats.org/drawingml/2006/table">
            <a:tbl>
              <a:tblPr firstRow="1" bandRow="1">
                <a:tableStyleId>{5FD0F851-EC5A-4D38-B0AD-8093EC10F338}</a:tableStyleId>
              </a:tblPr>
              <a:tblGrid>
                <a:gridCol w="7710666">
                  <a:extLst>
                    <a:ext uri="{9D8B030D-6E8A-4147-A177-3AD203B41FA5}">
                      <a16:colId xmlns="" xmlns:a16="http://schemas.microsoft.com/office/drawing/2014/main" val="20000"/>
                    </a:ext>
                  </a:extLst>
                </a:gridCol>
              </a:tblGrid>
              <a:tr h="370840">
                <a:tc>
                  <a:txBody>
                    <a:bodyPr/>
                    <a:lstStyle/>
                    <a:p>
                      <a:r>
                        <a:rPr lang="en-US" altLang="zh-CN" sz="1600" b="0" dirty="0">
                          <a:latin typeface="Consolas" panose="020B0609020204030204" pitchFamily="49" charset="0"/>
                        </a:rPr>
                        <a:t>ID PARENT_ID POSITION OPERATION                         </a:t>
                      </a:r>
                    </a:p>
                    <a:p>
                      <a:r>
                        <a:rPr lang="en-US" altLang="zh-CN" sz="1600" b="0" dirty="0">
                          <a:latin typeface="Consolas" panose="020B0609020204030204" pitchFamily="49" charset="0"/>
                        </a:rPr>
                        <a:t>-- --------- -------- ----------------------------------</a:t>
                      </a:r>
                    </a:p>
                    <a:p>
                      <a:r>
                        <a:rPr lang="en-US" altLang="zh-CN" sz="1600" b="0" dirty="0">
                          <a:latin typeface="Consolas" panose="020B0609020204030204" pitchFamily="49" charset="0"/>
                        </a:rPr>
                        <a:t> 0                 </a:t>
                      </a:r>
                      <a:r>
                        <a:rPr lang="en-US" altLang="zh-CN" sz="1600" b="0" strike="sngStrike" dirty="0">
                          <a:latin typeface="Consolas" panose="020B0609020204030204" pitchFamily="49" charset="0"/>
                        </a:rPr>
                        <a:t>16</a:t>
                      </a:r>
                      <a:r>
                        <a:rPr lang="en-US" altLang="zh-CN" sz="1600" b="0" dirty="0">
                          <a:latin typeface="Consolas" panose="020B0609020204030204" pitchFamily="49" charset="0"/>
                        </a:rPr>
                        <a:t> SELECT STATEMENT                  </a:t>
                      </a:r>
                    </a:p>
                    <a:p>
                      <a:r>
                        <a:rPr lang="en-US" altLang="zh-CN" sz="1600" b="0" dirty="0">
                          <a:latin typeface="Consolas" panose="020B0609020204030204" pitchFamily="49" charset="0"/>
                        </a:rPr>
                        <a:t> 1         0        1   SORT AGGREGATE                  </a:t>
                      </a:r>
                    </a:p>
                    <a:p>
                      <a:r>
                        <a:rPr lang="en-US" altLang="zh-CN" sz="1600" b="0" dirty="0">
                          <a:latin typeface="Consolas" panose="020B0609020204030204" pitchFamily="49" charset="0"/>
                        </a:rPr>
                        <a:t> </a:t>
                      </a:r>
                      <a:r>
                        <a:rPr lang="en-US" altLang="zh-CN" sz="1600" b="0" dirty="0">
                          <a:solidFill>
                            <a:srgbClr val="FF0000"/>
                          </a:solidFill>
                          <a:latin typeface="Consolas" panose="020B0609020204030204" pitchFamily="49" charset="0"/>
                        </a:rPr>
                        <a:t>2 </a:t>
                      </a:r>
                      <a:r>
                        <a:rPr lang="en-US" altLang="zh-CN" sz="1600" b="0" dirty="0">
                          <a:latin typeface="Consolas" panose="020B0609020204030204" pitchFamily="49" charset="0"/>
                        </a:rPr>
                        <a:t>        1        1     HASH JOIN                     </a:t>
                      </a:r>
                    </a:p>
                    <a:p>
                      <a:r>
                        <a:rPr lang="en-US" altLang="zh-CN" sz="1600" b="0" dirty="0">
                          <a:latin typeface="Consolas" panose="020B0609020204030204" pitchFamily="49" charset="0"/>
                        </a:rPr>
                        <a:t> </a:t>
                      </a:r>
                    </a:p>
                    <a:p>
                      <a:r>
                        <a:rPr lang="en-US" altLang="zh-CN" sz="1600" b="0" dirty="0">
                          <a:latin typeface="Consolas" panose="020B0609020204030204" pitchFamily="49" charset="0"/>
                        </a:rPr>
                        <a:t> 3         </a:t>
                      </a:r>
                      <a:r>
                        <a:rPr lang="en-US" altLang="zh-CN" sz="1600" b="0" dirty="0">
                          <a:solidFill>
                            <a:srgbClr val="FF0000"/>
                          </a:solidFill>
                          <a:latin typeface="Consolas" panose="020B0609020204030204" pitchFamily="49" charset="0"/>
                        </a:rPr>
                        <a:t>2</a:t>
                      </a:r>
                      <a:r>
                        <a:rPr lang="en-US" altLang="zh-CN" sz="1600" b="0" dirty="0">
                          <a:latin typeface="Consolas" panose="020B0609020204030204" pitchFamily="49" charset="0"/>
                        </a:rPr>
                        <a:t>        </a:t>
                      </a:r>
                      <a:r>
                        <a:rPr lang="en-US" altLang="zh-CN" sz="1600" b="1" dirty="0">
                          <a:solidFill>
                            <a:srgbClr val="008138"/>
                          </a:solidFill>
                          <a:latin typeface="Consolas" panose="020B0609020204030204" pitchFamily="49" charset="0"/>
                        </a:rPr>
                        <a:t>1</a:t>
                      </a:r>
                      <a:r>
                        <a:rPr lang="en-US" altLang="zh-CN" sz="1600" b="0" dirty="0">
                          <a:solidFill>
                            <a:srgbClr val="008138"/>
                          </a:solidFill>
                          <a:latin typeface="Consolas" panose="020B0609020204030204" pitchFamily="49" charset="0"/>
                        </a:rPr>
                        <a:t> </a:t>
                      </a:r>
                      <a:r>
                        <a:rPr lang="en-US" altLang="zh-CN" sz="1600" b="0" dirty="0">
                          <a:latin typeface="Consolas" panose="020B0609020204030204" pitchFamily="49" charset="0"/>
                        </a:rPr>
                        <a:t>      INDEX STORAGE FAST FULL SCAN</a:t>
                      </a:r>
                    </a:p>
                    <a:p>
                      <a:r>
                        <a:rPr lang="en-US" altLang="zh-CN" sz="1600" b="0" dirty="0">
                          <a:latin typeface="Consolas" panose="020B0609020204030204" pitchFamily="49" charset="0"/>
                        </a:rPr>
                        <a:t> 4         </a:t>
                      </a:r>
                      <a:r>
                        <a:rPr lang="en-US" altLang="zh-CN" sz="1600" b="0" dirty="0">
                          <a:solidFill>
                            <a:srgbClr val="FF0000"/>
                          </a:solidFill>
                          <a:latin typeface="Consolas" panose="020B0609020204030204" pitchFamily="49" charset="0"/>
                        </a:rPr>
                        <a:t>2</a:t>
                      </a:r>
                      <a:r>
                        <a:rPr lang="en-US" altLang="zh-CN" sz="1600" b="0" dirty="0">
                          <a:latin typeface="Consolas" panose="020B0609020204030204" pitchFamily="49" charset="0"/>
                        </a:rPr>
                        <a:t>        </a:t>
                      </a:r>
                      <a:r>
                        <a:rPr lang="en-US" altLang="zh-CN" sz="1600" b="1" dirty="0">
                          <a:solidFill>
                            <a:srgbClr val="008138"/>
                          </a:solidFill>
                          <a:latin typeface="Consolas" panose="020B0609020204030204" pitchFamily="49" charset="0"/>
                        </a:rPr>
                        <a:t>2</a:t>
                      </a:r>
                      <a:r>
                        <a:rPr lang="en-US" altLang="zh-CN" sz="1600" b="0" dirty="0">
                          <a:latin typeface="Consolas" panose="020B0609020204030204" pitchFamily="49" charset="0"/>
                        </a:rPr>
                        <a:t>       TABLE ACCESS STORAGE FULL </a:t>
                      </a:r>
                      <a:endParaRPr lang="zh-CN" altLang="en-US" sz="1600" b="0" dirty="0">
                        <a:latin typeface="Consolas" panose="020B0609020204030204" pitchFamily="49" charset="0"/>
                      </a:endParaRP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5209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531151" y="1524001"/>
            <a:ext cx="11126522"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altLang="zh-CN" sz="2400" dirty="0"/>
              <a:t>ID 3,7 have same PARENT_ID 2. </a:t>
            </a:r>
          </a:p>
          <a:p>
            <a:pPr lvl="1"/>
            <a:r>
              <a:rPr lang="en-US" altLang="zh-CN" sz="2000" dirty="0"/>
              <a:t>ID 3 will be run firstly because of the smaller POOSITION value.</a:t>
            </a:r>
          </a:p>
          <a:p>
            <a:r>
              <a:rPr lang="en-US" altLang="zh-CN" sz="2400" dirty="0"/>
              <a:t>ID 4,6 have same PARENT_ID 3.</a:t>
            </a:r>
          </a:p>
          <a:p>
            <a:pPr lvl="1"/>
            <a:r>
              <a:rPr lang="en-US" altLang="zh-CN" sz="2000" dirty="0"/>
              <a:t>ID 4 will be run firstly because of the smaller POOSITION value.</a:t>
            </a:r>
            <a:endParaRPr lang="zh-CN" altLang="en-US" sz="2000"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 – Sample 2</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45669594"/>
              </p:ext>
            </p:extLst>
          </p:nvPr>
        </p:nvGraphicFramePr>
        <p:xfrm>
          <a:off x="4139530" y="3142456"/>
          <a:ext cx="7710666" cy="3261360"/>
        </p:xfrm>
        <a:graphic>
          <a:graphicData uri="http://schemas.openxmlformats.org/drawingml/2006/table">
            <a:tbl>
              <a:tblPr firstRow="1" bandRow="1">
                <a:tableStyleId>{5FD0F851-EC5A-4D38-B0AD-8093EC10F338}</a:tableStyleId>
              </a:tblPr>
              <a:tblGrid>
                <a:gridCol w="7710666">
                  <a:extLst>
                    <a:ext uri="{9D8B030D-6E8A-4147-A177-3AD203B41FA5}">
                      <a16:colId xmlns="" xmlns:a16="http://schemas.microsoft.com/office/drawing/2014/main" val="20000"/>
                    </a:ext>
                  </a:extLst>
                </a:gridCol>
              </a:tblGrid>
              <a:tr h="370840">
                <a:tc>
                  <a:txBody>
                    <a:bodyPr/>
                    <a:lstStyle/>
                    <a:p>
                      <a:r>
                        <a:rPr lang="en-US" altLang="zh-CN" sz="1600" b="0" dirty="0">
                          <a:latin typeface="Consolas" panose="020B0609020204030204" pitchFamily="49" charset="0"/>
                        </a:rPr>
                        <a:t>ID PARENT_ID POSITION OPERATION                                  </a:t>
                      </a:r>
                    </a:p>
                    <a:p>
                      <a:r>
                        <a:rPr lang="en-US" altLang="zh-CN" sz="1600" b="0" dirty="0">
                          <a:latin typeface="Consolas" panose="020B0609020204030204" pitchFamily="49" charset="0"/>
                        </a:rPr>
                        <a:t>-- --------- -------- -------------------------------------------</a:t>
                      </a:r>
                    </a:p>
                    <a:p>
                      <a:r>
                        <a:rPr lang="en-US" altLang="zh-CN" sz="1600" b="0" dirty="0">
                          <a:latin typeface="Consolas" panose="020B0609020204030204" pitchFamily="49" charset="0"/>
                        </a:rPr>
                        <a:t> 0                  </a:t>
                      </a:r>
                      <a:r>
                        <a:rPr lang="en-US" altLang="zh-CN" sz="1600" b="0" strike="sngStrike" dirty="0">
                          <a:latin typeface="Consolas" panose="020B0609020204030204" pitchFamily="49" charset="0"/>
                        </a:rPr>
                        <a:t>6</a:t>
                      </a:r>
                      <a:r>
                        <a:rPr lang="en-US" altLang="zh-CN" sz="1600" b="0" dirty="0">
                          <a:latin typeface="Consolas" panose="020B0609020204030204" pitchFamily="49" charset="0"/>
                        </a:rPr>
                        <a:t> SELECT STATEMENT                           </a:t>
                      </a:r>
                    </a:p>
                    <a:p>
                      <a:r>
                        <a:rPr lang="en-US" altLang="zh-CN" sz="1600" b="0" dirty="0">
                          <a:latin typeface="Consolas" panose="020B0609020204030204" pitchFamily="49" charset="0"/>
                        </a:rPr>
                        <a:t> 1         0        1   SORT AGGREGATE                           </a:t>
                      </a:r>
                    </a:p>
                    <a:p>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1        1     HASH JOIN                              </a:t>
                      </a:r>
                    </a:p>
                    <a:p>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1</a:t>
                      </a:r>
                      <a:r>
                        <a:rPr lang="en-US" altLang="zh-CN" sz="1600" b="0" dirty="0">
                          <a:latin typeface="Consolas" panose="020B0609020204030204" pitchFamily="49" charset="0"/>
                        </a:rPr>
                        <a:t>       NESTED LOOPS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4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1</a:t>
                      </a:r>
                      <a:r>
                        <a:rPr lang="en-US" altLang="zh-CN" sz="1600" b="0" dirty="0">
                          <a:latin typeface="Consolas" panose="020B0609020204030204" pitchFamily="49" charset="0"/>
                        </a:rPr>
                        <a:t>         TABLE ACCESS BY INDEX ROWID BATCHED</a:t>
                      </a:r>
                    </a:p>
                    <a:p>
                      <a:r>
                        <a:rPr lang="en-US" altLang="zh-CN" sz="1600" b="0" dirty="0">
                          <a:latin typeface="Consolas" panose="020B0609020204030204" pitchFamily="49" charset="0"/>
                        </a:rPr>
                        <a:t> 5         4        1           INDEX RANGE SCAN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6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2</a:t>
                      </a:r>
                      <a:r>
                        <a:rPr lang="en-US" altLang="zh-CN" sz="1600" b="0" dirty="0">
                          <a:latin typeface="Consolas" panose="020B0609020204030204" pitchFamily="49" charset="0"/>
                        </a:rPr>
                        <a:t>         INDEX RANGE SCAN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7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INDEX STORAGE FAST FULL SCAN </a:t>
                      </a:r>
                      <a:endParaRPr lang="zh-CN" altLang="en-US" sz="1600" b="0" dirty="0">
                        <a:latin typeface="Consolas" panose="020B0609020204030204" pitchFamily="49" charset="0"/>
                      </a:endParaRPr>
                    </a:p>
                  </a:txBody>
                  <a:tcPr/>
                </a:tc>
                <a:extLst>
                  <a:ext uri="{0D108BD9-81ED-4DB2-BD59-A6C34878D82A}">
                    <a16:rowId xmlns=""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18</a:t>
            </a:fld>
            <a:endParaRPr lang="zh-CN" altLang="en-US" dirty="0"/>
          </a:p>
        </p:txBody>
      </p:sp>
    </p:spTree>
    <p:extLst>
      <p:ext uri="{BB962C8B-B14F-4D97-AF65-F5344CB8AC3E}">
        <p14:creationId xmlns:p14="http://schemas.microsoft.com/office/powerpoint/2010/main" val="34490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Calculate the sequence by id/</a:t>
            </a:r>
            <a:r>
              <a:rPr lang="en-US" altLang="zh-CN" dirty="0" err="1"/>
              <a:t>parent_id</a:t>
            </a:r>
            <a:r>
              <a:rPr lang="en-US" altLang="zh-CN" dirty="0"/>
              <a:t>/position</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19</a:t>
            </a:fld>
            <a:endParaRPr lang="zh-CN" altLang="en-US" dirty="0"/>
          </a:p>
        </p:txBody>
      </p:sp>
      <p:sp>
        <p:nvSpPr>
          <p:cNvPr id="7" name="Rectangle 6"/>
          <p:cNvSpPr/>
          <p:nvPr/>
        </p:nvSpPr>
        <p:spPr>
          <a:xfrm>
            <a:off x="2210218" y="6091990"/>
            <a:ext cx="2638286" cy="369332"/>
          </a:xfrm>
          <a:prstGeom prst="rect">
            <a:avLst/>
          </a:prstGeom>
        </p:spPr>
        <p:txBody>
          <a:bodyPr wrap="none">
            <a:spAutoFit/>
          </a:bodyPr>
          <a:lstStyle/>
          <a:p>
            <a:r>
              <a:rPr lang="en-US" altLang="zh-CN" dirty="0"/>
              <a:t>Note: SQL in note zone.</a:t>
            </a:r>
            <a:endParaRPr lang="zh-CN" altLang="en-US" dirty="0"/>
          </a:p>
        </p:txBody>
      </p:sp>
      <p:grpSp>
        <p:nvGrpSpPr>
          <p:cNvPr id="9" name="Group 8"/>
          <p:cNvGrpSpPr/>
          <p:nvPr/>
        </p:nvGrpSpPr>
        <p:grpSpPr>
          <a:xfrm>
            <a:off x="2899210" y="1364926"/>
            <a:ext cx="8376803" cy="4578675"/>
            <a:chOff x="2899210" y="1364926"/>
            <a:chExt cx="8376803" cy="4578675"/>
          </a:xfrm>
        </p:grpSpPr>
        <p:pic>
          <p:nvPicPr>
            <p:cNvPr id="6" name="Picture 5"/>
            <p:cNvPicPr>
              <a:picLocks noChangeAspect="1"/>
            </p:cNvPicPr>
            <p:nvPr/>
          </p:nvPicPr>
          <p:blipFill>
            <a:blip r:embed="rId3"/>
            <a:stretch>
              <a:fillRect/>
            </a:stretch>
          </p:blipFill>
          <p:spPr>
            <a:xfrm>
              <a:off x="2899210" y="1364926"/>
              <a:ext cx="8376803" cy="4578675"/>
            </a:xfrm>
            <a:prstGeom prst="rect">
              <a:avLst/>
            </a:prstGeom>
          </p:spPr>
        </p:pic>
        <p:sp>
          <p:nvSpPr>
            <p:cNvPr id="8" name="Rectangle 7"/>
            <p:cNvSpPr/>
            <p:nvPr/>
          </p:nvSpPr>
          <p:spPr>
            <a:xfrm>
              <a:off x="2899210" y="1390918"/>
              <a:ext cx="489397" cy="4552683"/>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9619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3" name="Content Placeholder 2"/>
          <p:cNvSpPr>
            <a:spLocks noGrp="1"/>
          </p:cNvSpPr>
          <p:nvPr>
            <p:ph idx="1"/>
          </p:nvPr>
        </p:nvSpPr>
        <p:spPr/>
        <p:txBody>
          <a:bodyPr/>
          <a:lstStyle/>
          <a:p>
            <a:r>
              <a:rPr lang="en-US" altLang="zh-CN" sz="2400" dirty="0"/>
              <a:t>The target audiences of this training are </a:t>
            </a:r>
            <a:r>
              <a:rPr lang="en-US" altLang="zh-CN" sz="2400" dirty="0" smtClean="0"/>
              <a:t>people </a:t>
            </a:r>
            <a:r>
              <a:rPr lang="en-US" altLang="zh-CN" sz="2400" dirty="0"/>
              <a:t>who have the basic SQL knowledge.</a:t>
            </a:r>
          </a:p>
          <a:p>
            <a:r>
              <a:rPr lang="en-US" altLang="zh-CN" sz="2400" dirty="0"/>
              <a:t>This training intend to introduce the </a:t>
            </a:r>
            <a:r>
              <a:rPr lang="en-US" altLang="zh-CN" sz="2400" dirty="0" smtClean="0"/>
              <a:t>knowledge </a:t>
            </a:r>
            <a:r>
              <a:rPr lang="en-US" altLang="zh-CN" sz="2400" dirty="0"/>
              <a:t>about Oracle SQL itself. </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2</a:t>
            </a:fld>
            <a:endParaRPr lang="en-US" dirty="0"/>
          </a:p>
        </p:txBody>
      </p:sp>
    </p:spTree>
    <p:extLst>
      <p:ext uri="{BB962C8B-B14F-4D97-AF65-F5344CB8AC3E}">
        <p14:creationId xmlns:p14="http://schemas.microsoft.com/office/powerpoint/2010/main" val="3042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if the execution plan was given without sequence or even </a:t>
            </a:r>
            <a:r>
              <a:rPr lang="en-US" altLang="zh-CN" dirty="0" err="1"/>
              <a:t>parent_id</a:t>
            </a:r>
            <a:r>
              <a:rPr lang="en-US" altLang="zh-CN" dirty="0"/>
              <a:t>/position</a:t>
            </a:r>
            <a:endParaRPr lang="zh-CN" altLang="en-US" dirty="0"/>
          </a:p>
        </p:txBody>
      </p:sp>
      <p:sp>
        <p:nvSpPr>
          <p:cNvPr id="3" name="Content Placeholder 2"/>
          <p:cNvSpPr>
            <a:spLocks noGrp="1"/>
          </p:cNvSpPr>
          <p:nvPr>
            <p:ph idx="1"/>
          </p:nvPr>
        </p:nvSpPr>
        <p:spPr/>
        <p:txBody>
          <a:bodyPr/>
          <a:lstStyle/>
          <a:p>
            <a:r>
              <a:rPr lang="en-US" altLang="zh-CN" dirty="0"/>
              <a:t>Rules help to read execution plan in right sequence – find the first line which will be executed</a:t>
            </a:r>
          </a:p>
          <a:p>
            <a:pPr lvl="1"/>
            <a:r>
              <a:rPr lang="en-US" altLang="zh-CN" dirty="0"/>
              <a:t>Rule 1: The 1</a:t>
            </a:r>
            <a:r>
              <a:rPr lang="en-US" altLang="zh-CN" baseline="30000" dirty="0"/>
              <a:t>st</a:t>
            </a:r>
            <a:r>
              <a:rPr lang="en-US" altLang="zh-CN" dirty="0"/>
              <a:t> row source of the join operation will be executed firstly.</a:t>
            </a:r>
          </a:p>
          <a:p>
            <a:pPr lvl="2"/>
            <a:r>
              <a:rPr lang="en-US" altLang="zh-CN" dirty="0"/>
              <a:t>The join operation need 2 row sources to complete the operation. </a:t>
            </a:r>
          </a:p>
          <a:p>
            <a:pPr lvl="1"/>
            <a:r>
              <a:rPr lang="en-US" altLang="zh-CN" dirty="0"/>
              <a:t>Rule 2: Follow the Rule 1 and then, the innermost indented line is the first statement executed</a:t>
            </a:r>
          </a:p>
          <a:p>
            <a:pPr lvl="1"/>
            <a:r>
              <a:rPr lang="en-US" altLang="zh-CN" dirty="0"/>
              <a:t>Rule 3: Follow the Rule 2 and then, the lines under the same parent with same indent level will be executed in sequence.</a:t>
            </a:r>
          </a:p>
          <a:p>
            <a:pPr lvl="1"/>
            <a:r>
              <a:rPr lang="en-US" altLang="zh-CN" dirty="0"/>
              <a:t>Rule 4: Follow the Rule 3 unless the </a:t>
            </a:r>
            <a:r>
              <a:rPr lang="en-US" altLang="zh-CN" dirty="0" err="1"/>
              <a:t>rowsources</a:t>
            </a:r>
            <a:r>
              <a:rPr lang="en-US" altLang="zh-CN" dirty="0"/>
              <a:t> depend on other </a:t>
            </a:r>
            <a:r>
              <a:rPr lang="en-US" altLang="zh-CN" dirty="0" err="1"/>
              <a:t>rowsources</a:t>
            </a:r>
            <a:r>
              <a:rPr lang="en-US" altLang="zh-CN" dirty="0"/>
              <a:t>.</a:t>
            </a:r>
          </a:p>
          <a:p>
            <a:pPr lvl="1"/>
            <a:r>
              <a:rPr lang="en-US" altLang="zh-CN" dirty="0"/>
              <a:t>Rule 5: </a:t>
            </a:r>
            <a:r>
              <a:rPr lang="en-US" altLang="zh-CN" dirty="0" smtClean="0"/>
              <a:t>Some </a:t>
            </a:r>
            <a:r>
              <a:rPr lang="en-US" altLang="zh-CN" dirty="0"/>
              <a:t>exceptions …</a:t>
            </a:r>
          </a:p>
          <a:p>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20</a:t>
            </a:fld>
            <a:endParaRPr lang="zh-CN" altLang="en-US" dirty="0"/>
          </a:p>
        </p:txBody>
      </p:sp>
    </p:spTree>
    <p:extLst>
      <p:ext uri="{BB962C8B-B14F-4D97-AF65-F5344CB8AC3E}">
        <p14:creationId xmlns:p14="http://schemas.microsoft.com/office/powerpoint/2010/main" val="207865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1: The 1</a:t>
            </a:r>
            <a:r>
              <a:rPr lang="en-US" altLang="zh-CN" baseline="30000" dirty="0"/>
              <a:t>st</a:t>
            </a:r>
            <a:r>
              <a:rPr lang="en-US" altLang="zh-CN" dirty="0"/>
              <a:t> row source of the join operation will be executed firstly.</a:t>
            </a:r>
          </a:p>
        </p:txBody>
      </p:sp>
      <p:sp>
        <p:nvSpPr>
          <p:cNvPr id="3" name="Content Placeholder 2"/>
          <p:cNvSpPr>
            <a:spLocks noGrp="1"/>
          </p:cNvSpPr>
          <p:nvPr>
            <p:ph idx="1"/>
          </p:nvPr>
        </p:nvSpPr>
        <p:spPr/>
        <p:txBody>
          <a:bodyPr/>
          <a:lstStyle/>
          <a:p>
            <a:pPr marL="228600" lvl="2" indent="-228600">
              <a:spcBef>
                <a:spcPts val="1200"/>
              </a:spcBef>
            </a:pPr>
            <a:r>
              <a:rPr lang="en-US" altLang="zh-CN" sz="2800" dirty="0"/>
              <a:t>The join operation need 2 row sources to complete the operation.</a:t>
            </a:r>
          </a:p>
          <a:p>
            <a:pPr marL="457200" lvl="3" indent="-228600">
              <a:spcBef>
                <a:spcPts val="1200"/>
              </a:spcBef>
            </a:pPr>
            <a:r>
              <a:rPr lang="en-US" altLang="zh-CN" sz="2600" dirty="0"/>
              <a:t> Nested loop / Hash join / Merge join / Cartesian join</a:t>
            </a:r>
          </a:p>
          <a:p>
            <a:pPr marL="457200" lvl="3" indent="-228600">
              <a:spcBef>
                <a:spcPts val="1200"/>
              </a:spcBef>
            </a:pPr>
            <a:r>
              <a:rPr lang="en-US" altLang="zh-CN" sz="2600" dirty="0"/>
              <a:t>Samples:</a:t>
            </a:r>
          </a:p>
          <a:p>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21</a:t>
            </a:fld>
            <a:endParaRPr lang="zh-CN" altLang="en-US" dirty="0"/>
          </a:p>
        </p:txBody>
      </p:sp>
      <p:pic>
        <p:nvPicPr>
          <p:cNvPr id="8" name="Picture 7"/>
          <p:cNvPicPr>
            <a:picLocks noChangeAspect="1"/>
          </p:cNvPicPr>
          <p:nvPr/>
        </p:nvPicPr>
        <p:blipFill>
          <a:blip r:embed="rId3"/>
          <a:stretch>
            <a:fillRect/>
          </a:stretch>
        </p:blipFill>
        <p:spPr>
          <a:xfrm>
            <a:off x="1136048" y="3324223"/>
            <a:ext cx="4314825" cy="1695450"/>
          </a:xfrm>
          <a:prstGeom prst="rect">
            <a:avLst/>
          </a:prstGeom>
        </p:spPr>
      </p:pic>
      <p:pic>
        <p:nvPicPr>
          <p:cNvPr id="9" name="Picture 8"/>
          <p:cNvPicPr>
            <a:picLocks noChangeAspect="1"/>
          </p:cNvPicPr>
          <p:nvPr/>
        </p:nvPicPr>
        <p:blipFill>
          <a:blip r:embed="rId4"/>
          <a:stretch>
            <a:fillRect/>
          </a:stretch>
        </p:blipFill>
        <p:spPr>
          <a:xfrm>
            <a:off x="6219825" y="3324223"/>
            <a:ext cx="5114925" cy="1866900"/>
          </a:xfrm>
          <a:prstGeom prst="rect">
            <a:avLst/>
          </a:prstGeom>
        </p:spPr>
      </p:pic>
      <p:sp>
        <p:nvSpPr>
          <p:cNvPr id="10" name="Rectangle 9"/>
          <p:cNvSpPr/>
          <p:nvPr/>
        </p:nvSpPr>
        <p:spPr>
          <a:xfrm>
            <a:off x="1136048" y="5191123"/>
            <a:ext cx="1620957" cy="369332"/>
          </a:xfrm>
          <a:prstGeom prst="rect">
            <a:avLst/>
          </a:prstGeom>
        </p:spPr>
        <p:txBody>
          <a:bodyPr wrap="none">
            <a:spAutoFit/>
          </a:bodyPr>
          <a:lstStyle/>
          <a:p>
            <a:r>
              <a:rPr lang="en-US" altLang="zh-CN" dirty="0" err="1"/>
              <a:t>Seq</a:t>
            </a:r>
            <a:r>
              <a:rPr lang="en-US" altLang="zh-CN" dirty="0"/>
              <a:t>: 3,4,2,1,0</a:t>
            </a:r>
            <a:endParaRPr lang="zh-CN" altLang="en-US" dirty="0"/>
          </a:p>
        </p:txBody>
      </p:sp>
      <p:sp>
        <p:nvSpPr>
          <p:cNvPr id="11" name="Rectangle 10"/>
          <p:cNvSpPr/>
          <p:nvPr/>
        </p:nvSpPr>
        <p:spPr>
          <a:xfrm>
            <a:off x="6219825" y="5419724"/>
            <a:ext cx="1813317" cy="369332"/>
          </a:xfrm>
          <a:prstGeom prst="rect">
            <a:avLst/>
          </a:prstGeom>
        </p:spPr>
        <p:txBody>
          <a:bodyPr wrap="none">
            <a:spAutoFit/>
          </a:bodyPr>
          <a:lstStyle/>
          <a:p>
            <a:r>
              <a:rPr lang="en-US" altLang="zh-CN" dirty="0" err="1"/>
              <a:t>Seq</a:t>
            </a:r>
            <a:r>
              <a:rPr lang="en-US" altLang="zh-CN" dirty="0"/>
              <a:t>: 4,3,5,2,1,0</a:t>
            </a:r>
            <a:endParaRPr lang="zh-CN" altLang="en-US" dirty="0"/>
          </a:p>
        </p:txBody>
      </p:sp>
    </p:spTree>
    <p:extLst>
      <p:ext uri="{BB962C8B-B14F-4D97-AF65-F5344CB8AC3E}">
        <p14:creationId xmlns:p14="http://schemas.microsoft.com/office/powerpoint/2010/main" val="44641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2: Follow the Rule 1 and then, the innermost indented line is the first statement executed</a:t>
            </a:r>
            <a:endParaRPr lang="zh-CN" altLang="en-US" dirty="0"/>
          </a:p>
        </p:txBody>
      </p:sp>
      <p:sp>
        <p:nvSpPr>
          <p:cNvPr id="3" name="Content Placeholder 2"/>
          <p:cNvSpPr>
            <a:spLocks noGrp="1"/>
          </p:cNvSpPr>
          <p:nvPr>
            <p:ph idx="1"/>
          </p:nvPr>
        </p:nvSpPr>
        <p:spPr/>
        <p:txBody>
          <a:bodyPr/>
          <a:lstStyle/>
          <a:p>
            <a:r>
              <a:rPr lang="en-US" altLang="zh-CN" dirty="0"/>
              <a:t>Samples:</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22</a:t>
            </a:fld>
            <a:endParaRPr lang="zh-CN" altLang="en-US" dirty="0"/>
          </a:p>
        </p:txBody>
      </p:sp>
      <p:pic>
        <p:nvPicPr>
          <p:cNvPr id="12" name="Picture 11"/>
          <p:cNvPicPr>
            <a:picLocks noChangeAspect="1"/>
          </p:cNvPicPr>
          <p:nvPr/>
        </p:nvPicPr>
        <p:blipFill>
          <a:blip r:embed="rId3"/>
          <a:stretch>
            <a:fillRect/>
          </a:stretch>
        </p:blipFill>
        <p:spPr>
          <a:xfrm>
            <a:off x="935281" y="2590801"/>
            <a:ext cx="4438650" cy="2105025"/>
          </a:xfrm>
          <a:prstGeom prst="rect">
            <a:avLst/>
          </a:prstGeom>
        </p:spPr>
      </p:pic>
      <p:sp>
        <p:nvSpPr>
          <p:cNvPr id="13" name="Rectangle 12"/>
          <p:cNvSpPr/>
          <p:nvPr/>
        </p:nvSpPr>
        <p:spPr>
          <a:xfrm>
            <a:off x="935281" y="5135047"/>
            <a:ext cx="2005677" cy="369332"/>
          </a:xfrm>
          <a:prstGeom prst="rect">
            <a:avLst/>
          </a:prstGeom>
        </p:spPr>
        <p:txBody>
          <a:bodyPr wrap="none">
            <a:spAutoFit/>
          </a:bodyPr>
          <a:lstStyle/>
          <a:p>
            <a:r>
              <a:rPr lang="en-US" altLang="zh-CN" dirty="0" err="1"/>
              <a:t>Seq</a:t>
            </a:r>
            <a:r>
              <a:rPr lang="en-US" altLang="zh-CN" dirty="0"/>
              <a:t>: 3,5,6,4,2,1,0</a:t>
            </a:r>
            <a:endParaRPr lang="zh-CN" altLang="en-US" dirty="0"/>
          </a:p>
        </p:txBody>
      </p:sp>
      <p:sp>
        <p:nvSpPr>
          <p:cNvPr id="14" name="Rectangle 13"/>
          <p:cNvSpPr/>
          <p:nvPr/>
        </p:nvSpPr>
        <p:spPr>
          <a:xfrm>
            <a:off x="6561138" y="5135047"/>
            <a:ext cx="2262158" cy="369332"/>
          </a:xfrm>
          <a:prstGeom prst="rect">
            <a:avLst/>
          </a:prstGeom>
        </p:spPr>
        <p:txBody>
          <a:bodyPr wrap="none">
            <a:spAutoFit/>
          </a:bodyPr>
          <a:lstStyle/>
          <a:p>
            <a:r>
              <a:rPr lang="en-US" altLang="zh-CN" dirty="0" err="1"/>
              <a:t>Seq</a:t>
            </a:r>
            <a:r>
              <a:rPr lang="en-US" altLang="zh-CN" dirty="0"/>
              <a:t>: 5,4,6,3,7,2,1,0 </a:t>
            </a:r>
            <a:endParaRPr lang="zh-CN" altLang="en-US" dirty="0"/>
          </a:p>
        </p:txBody>
      </p:sp>
      <p:pic>
        <p:nvPicPr>
          <p:cNvPr id="15" name="Picture 14"/>
          <p:cNvPicPr>
            <a:picLocks noChangeAspect="1"/>
          </p:cNvPicPr>
          <p:nvPr/>
        </p:nvPicPr>
        <p:blipFill>
          <a:blip r:embed="rId4"/>
          <a:stretch>
            <a:fillRect/>
          </a:stretch>
        </p:blipFill>
        <p:spPr>
          <a:xfrm>
            <a:off x="6218238" y="2542660"/>
            <a:ext cx="5248275" cy="2286000"/>
          </a:xfrm>
          <a:prstGeom prst="rect">
            <a:avLst/>
          </a:prstGeom>
        </p:spPr>
      </p:pic>
    </p:spTree>
    <p:extLst>
      <p:ext uri="{BB962C8B-B14F-4D97-AF65-F5344CB8AC3E}">
        <p14:creationId xmlns:p14="http://schemas.microsoft.com/office/powerpoint/2010/main" val="176199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406400"/>
            <a:ext cx="11125200" cy="1358006"/>
          </a:xfrm>
        </p:spPr>
        <p:txBody>
          <a:bodyPr/>
          <a:lstStyle/>
          <a:p>
            <a:pPr lvl="1"/>
            <a:r>
              <a:rPr lang="en-US" altLang="zh-CN" dirty="0"/>
              <a:t>Rule 3: Follow the Rule 2 and then, the lines under the same parent with same indent level will be executed in sequence.</a:t>
            </a:r>
            <a:endParaRPr lang="zh-CN" altLang="en-US" dirty="0"/>
          </a:p>
        </p:txBody>
      </p:sp>
      <p:sp>
        <p:nvSpPr>
          <p:cNvPr id="3" name="Content Placeholder 2"/>
          <p:cNvSpPr>
            <a:spLocks noGrp="1"/>
          </p:cNvSpPr>
          <p:nvPr>
            <p:ph idx="1"/>
          </p:nvPr>
        </p:nvSpPr>
        <p:spPr>
          <a:xfrm>
            <a:off x="531151" y="2009103"/>
            <a:ext cx="11126522" cy="3934497"/>
          </a:xfrm>
        </p:spPr>
        <p:txBody>
          <a:bodyPr/>
          <a:lstStyle/>
          <a:p>
            <a:r>
              <a:rPr lang="en-US" altLang="zh-CN" dirty="0"/>
              <a:t>Samples:</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23</a:t>
            </a:fld>
            <a:endParaRPr lang="zh-CN" altLang="en-US" dirty="0"/>
          </a:p>
        </p:txBody>
      </p:sp>
      <p:pic>
        <p:nvPicPr>
          <p:cNvPr id="6" name="Picture 5"/>
          <p:cNvPicPr>
            <a:picLocks noChangeAspect="1"/>
          </p:cNvPicPr>
          <p:nvPr/>
        </p:nvPicPr>
        <p:blipFill>
          <a:blip r:embed="rId3"/>
          <a:stretch>
            <a:fillRect/>
          </a:stretch>
        </p:blipFill>
        <p:spPr>
          <a:xfrm>
            <a:off x="1754644" y="2776470"/>
            <a:ext cx="4991100" cy="1914525"/>
          </a:xfrm>
          <a:prstGeom prst="rect">
            <a:avLst/>
          </a:prstGeom>
        </p:spPr>
      </p:pic>
      <p:sp>
        <p:nvSpPr>
          <p:cNvPr id="7" name="Rectangle 6"/>
          <p:cNvSpPr/>
          <p:nvPr/>
        </p:nvSpPr>
        <p:spPr>
          <a:xfrm>
            <a:off x="1754644" y="4812716"/>
            <a:ext cx="1813317" cy="369332"/>
          </a:xfrm>
          <a:prstGeom prst="rect">
            <a:avLst/>
          </a:prstGeom>
        </p:spPr>
        <p:txBody>
          <a:bodyPr wrap="none">
            <a:spAutoFit/>
          </a:bodyPr>
          <a:lstStyle/>
          <a:p>
            <a:r>
              <a:rPr lang="en-US" altLang="zh-CN" dirty="0" err="1"/>
              <a:t>Seq</a:t>
            </a:r>
            <a:r>
              <a:rPr lang="en-US" altLang="zh-CN" dirty="0"/>
              <a:t>: 2,5,4,3,1,0</a:t>
            </a:r>
            <a:endParaRPr lang="zh-CN" altLang="en-US" dirty="0"/>
          </a:p>
        </p:txBody>
      </p:sp>
    </p:spTree>
    <p:extLst>
      <p:ext uri="{BB962C8B-B14F-4D97-AF65-F5344CB8AC3E}">
        <p14:creationId xmlns:p14="http://schemas.microsoft.com/office/powerpoint/2010/main" val="172569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4: Follow the Rule 3 unless the </a:t>
            </a:r>
            <a:r>
              <a:rPr lang="en-US" altLang="zh-CN" dirty="0" err="1"/>
              <a:t>rowsources</a:t>
            </a:r>
            <a:r>
              <a:rPr lang="en-US" altLang="zh-CN" dirty="0"/>
              <a:t> depend on other </a:t>
            </a:r>
            <a:r>
              <a:rPr lang="en-US" altLang="zh-CN" dirty="0" err="1"/>
              <a:t>rowsources</a:t>
            </a:r>
            <a:r>
              <a:rPr lang="en-US" altLang="zh-CN" dirty="0"/>
              <a:t>.</a:t>
            </a:r>
            <a:endParaRPr lang="zh-CN" altLang="en-US" dirty="0"/>
          </a:p>
        </p:txBody>
      </p:sp>
      <p:sp>
        <p:nvSpPr>
          <p:cNvPr id="3" name="Content Placeholder 2"/>
          <p:cNvSpPr>
            <a:spLocks noGrp="1"/>
          </p:cNvSpPr>
          <p:nvPr>
            <p:ph idx="1"/>
          </p:nvPr>
        </p:nvSpPr>
        <p:spPr/>
        <p:txBody>
          <a:bodyPr/>
          <a:lstStyle/>
          <a:p>
            <a:r>
              <a:rPr lang="en-US" altLang="zh-CN" dirty="0"/>
              <a:t>Sample:</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24</a:t>
            </a:fld>
            <a:endParaRPr lang="zh-CN" altLang="en-US" dirty="0"/>
          </a:p>
        </p:txBody>
      </p:sp>
      <p:pic>
        <p:nvPicPr>
          <p:cNvPr id="6" name="Picture 5"/>
          <p:cNvPicPr>
            <a:picLocks noChangeAspect="1"/>
          </p:cNvPicPr>
          <p:nvPr/>
        </p:nvPicPr>
        <p:blipFill>
          <a:blip r:embed="rId3"/>
          <a:stretch>
            <a:fillRect/>
          </a:stretch>
        </p:blipFill>
        <p:spPr>
          <a:xfrm>
            <a:off x="2313792" y="2318934"/>
            <a:ext cx="5595488" cy="1933576"/>
          </a:xfrm>
          <a:prstGeom prst="rect">
            <a:avLst/>
          </a:prstGeom>
        </p:spPr>
      </p:pic>
      <p:sp>
        <p:nvSpPr>
          <p:cNvPr id="7" name="Rectangle 6"/>
          <p:cNvSpPr/>
          <p:nvPr/>
        </p:nvSpPr>
        <p:spPr>
          <a:xfrm>
            <a:off x="2313792" y="4374231"/>
            <a:ext cx="1620957" cy="369332"/>
          </a:xfrm>
          <a:prstGeom prst="rect">
            <a:avLst/>
          </a:prstGeom>
        </p:spPr>
        <p:txBody>
          <a:bodyPr wrap="none">
            <a:spAutoFit/>
          </a:bodyPr>
          <a:lstStyle/>
          <a:p>
            <a:r>
              <a:rPr lang="en-US" altLang="zh-CN" dirty="0" err="1"/>
              <a:t>Seq</a:t>
            </a:r>
            <a:r>
              <a:rPr lang="en-US" altLang="zh-CN" dirty="0"/>
              <a:t>: 4,3,2,1,0</a:t>
            </a:r>
            <a:endParaRPr lang="zh-CN" altLang="en-US" dirty="0"/>
          </a:p>
        </p:txBody>
      </p:sp>
    </p:spTree>
    <p:extLst>
      <p:ext uri="{BB962C8B-B14F-4D97-AF65-F5344CB8AC3E}">
        <p14:creationId xmlns:p14="http://schemas.microsoft.com/office/powerpoint/2010/main" val="380955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Special execution plan – Bloom Filter/Join Filter Create and use </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25</a:t>
            </a:fld>
            <a:endParaRPr lang="zh-CN" altLang="en-US" dirty="0"/>
          </a:p>
        </p:txBody>
      </p:sp>
      <p:graphicFrame>
        <p:nvGraphicFramePr>
          <p:cNvPr id="12" name="Table 11"/>
          <p:cNvGraphicFramePr>
            <a:graphicFrameLocks noGrp="1"/>
          </p:cNvGraphicFramePr>
          <p:nvPr>
            <p:extLst>
              <p:ext uri="{D42A27DB-BD31-4B8C-83A1-F6EECF244321}">
                <p14:modId xmlns:p14="http://schemas.microsoft.com/office/powerpoint/2010/main" val="4289864386"/>
              </p:ext>
            </p:extLst>
          </p:nvPr>
        </p:nvGraphicFramePr>
        <p:xfrm>
          <a:off x="531151" y="2265837"/>
          <a:ext cx="11149027" cy="3261360"/>
        </p:xfrm>
        <a:graphic>
          <a:graphicData uri="http://schemas.openxmlformats.org/drawingml/2006/table">
            <a:tbl>
              <a:tblPr firstRow="1" bandRow="1">
                <a:tableStyleId>{5FD0F851-EC5A-4D38-B0AD-8093EC10F338}</a:tableStyleId>
              </a:tblPr>
              <a:tblGrid>
                <a:gridCol w="11149027">
                  <a:extLst>
                    <a:ext uri="{9D8B030D-6E8A-4147-A177-3AD203B41FA5}">
                      <a16:colId xmlns="" xmlns:a16="http://schemas.microsoft.com/office/drawing/2014/main" val="20000"/>
                    </a:ext>
                  </a:extLst>
                </a:gridCol>
              </a:tblGrid>
              <a:tr h="370840">
                <a:tc>
                  <a:txBody>
                    <a:bodyPr/>
                    <a:lstStyle/>
                    <a:p>
                      <a:r>
                        <a:rPr lang="en-US" altLang="zh-CN" sz="1600" b="0" dirty="0">
                          <a:latin typeface="Consolas" panose="020B0609020204030204" pitchFamily="49" charset="0"/>
                        </a:rPr>
                        <a:t> SEQ     ID  PAR POSITION OPERATION                                     OBJ              </a:t>
                      </a:r>
                    </a:p>
                    <a:p>
                      <a:r>
                        <a:rPr lang="en-US" altLang="zh-CN" sz="1600" b="0" dirty="0">
                          <a:latin typeface="Consolas" panose="020B0609020204030204" pitchFamily="49" charset="0"/>
                        </a:rPr>
                        <a:t>---- ------ ---- -------- --------------------------------------------- -----------------</a:t>
                      </a:r>
                    </a:p>
                    <a:p>
                      <a:r>
                        <a:rPr lang="en-US" altLang="zh-CN" sz="1600" b="0" dirty="0">
                          <a:latin typeface="Consolas" panose="020B0609020204030204" pitchFamily="49" charset="0"/>
                        </a:rPr>
                        <a:t>  11      0            17 SELECT STATEMENT                                               </a:t>
                      </a:r>
                    </a:p>
                    <a:p>
                      <a:r>
                        <a:rPr lang="en-US" altLang="zh-CN" sz="1600" b="0" dirty="0">
                          <a:latin typeface="Consolas" panose="020B0609020204030204" pitchFamily="49" charset="0"/>
                        </a:rPr>
                        <a:t>  10      1    0        1   HASH JOIN SEMI                                               </a:t>
                      </a:r>
                    </a:p>
                    <a:p>
                      <a:r>
                        <a:rPr lang="en-US" altLang="zh-CN" sz="1600" b="0" dirty="0">
                          <a:latin typeface="Consolas" panose="020B0609020204030204" pitchFamily="49" charset="0"/>
                        </a:rPr>
                        <a:t>   7      2    1        1     </a:t>
                      </a:r>
                      <a:r>
                        <a:rPr lang="en-US" altLang="zh-CN" sz="1600" b="0" dirty="0">
                          <a:solidFill>
                            <a:schemeClr val="accent1"/>
                          </a:solidFill>
                          <a:latin typeface="Consolas" panose="020B0609020204030204" pitchFamily="49" charset="0"/>
                        </a:rPr>
                        <a:t>JOIN FILTER CREATE                        </a:t>
                      </a:r>
                      <a:r>
                        <a:rPr lang="en-US" altLang="zh-CN" sz="1600" b="0" dirty="0">
                          <a:latin typeface="Consolas" panose="020B0609020204030204" pitchFamily="49" charset="0"/>
                        </a:rPr>
                        <a:t>SYS.:BF0000      </a:t>
                      </a:r>
                    </a:p>
                    <a:p>
                      <a:r>
                        <a:rPr lang="en-US" altLang="zh-CN" sz="1600" b="0" dirty="0">
                          <a:latin typeface="Consolas" panose="020B0609020204030204" pitchFamily="49" charset="0"/>
                        </a:rPr>
                        <a:t>   6      3    2        1       NESTED LOOPS                                             </a:t>
                      </a:r>
                    </a:p>
                    <a:p>
                      <a:r>
                        <a:rPr lang="en-US" altLang="zh-CN" sz="1600" b="0" dirty="0">
                          <a:latin typeface="Consolas" panose="020B0609020204030204" pitchFamily="49" charset="0"/>
                        </a:rPr>
                        <a:t>   4      4    3        1         NESTED LOOPS                                           </a:t>
                      </a:r>
                    </a:p>
                    <a:p>
                      <a:r>
                        <a:rPr lang="en-US" altLang="zh-CN" sz="1600" b="0" dirty="0">
                          <a:latin typeface="Consolas" panose="020B0609020204030204" pitchFamily="49" charset="0"/>
                        </a:rPr>
                        <a:t>   2      5    4        1           TABLE ACCESS BY INDEX ROWID BATCHED SYSADM.TEST2     </a:t>
                      </a:r>
                    </a:p>
                    <a:p>
                      <a:r>
                        <a:rPr lang="en-US" altLang="zh-CN" sz="1600" b="0" dirty="0">
                          <a:latin typeface="Consolas" panose="020B0609020204030204" pitchFamily="49" charset="0"/>
                        </a:rPr>
                        <a:t>   1      6    5        1             INDEX RANGE SCAN                  SYSADM.TEST2_NAME</a:t>
                      </a:r>
                    </a:p>
                    <a:p>
                      <a:r>
                        <a:rPr lang="en-US" altLang="zh-CN" sz="1600" b="0" dirty="0">
                          <a:latin typeface="Consolas" panose="020B0609020204030204" pitchFamily="49" charset="0"/>
                        </a:rPr>
                        <a:t>   3      7    4        2           INDEX RANGE SCAN                    SYSADM.TEST1_ID  </a:t>
                      </a:r>
                    </a:p>
                    <a:p>
                      <a:r>
                        <a:rPr lang="en-US" altLang="zh-CN" sz="1600" b="0" dirty="0">
                          <a:latin typeface="Consolas" panose="020B0609020204030204" pitchFamily="49" charset="0"/>
                        </a:rPr>
                        <a:t>   5      8    3        2         TABLE ACCESS BY INDEX ROWID           SYSADM.TEST1     </a:t>
                      </a:r>
                    </a:p>
                    <a:p>
                      <a:r>
                        <a:rPr lang="en-US" altLang="zh-CN" sz="1600" b="0" dirty="0">
                          <a:latin typeface="Consolas" panose="020B0609020204030204" pitchFamily="49" charset="0"/>
                        </a:rPr>
                        <a:t>   9      9    1        2     </a:t>
                      </a:r>
                      <a:r>
                        <a:rPr lang="en-US" altLang="zh-CN" sz="1600" b="0" dirty="0">
                          <a:solidFill>
                            <a:schemeClr val="accent1"/>
                          </a:solidFill>
                          <a:latin typeface="Consolas" panose="020B0609020204030204" pitchFamily="49" charset="0"/>
                        </a:rPr>
                        <a:t>JOIN FILTER USE                           </a:t>
                      </a:r>
                      <a:r>
                        <a:rPr lang="en-US" altLang="zh-CN" sz="1600" b="0" dirty="0">
                          <a:latin typeface="Consolas" panose="020B0609020204030204" pitchFamily="49" charset="0"/>
                        </a:rPr>
                        <a:t>SYS.:BF0000      </a:t>
                      </a:r>
                    </a:p>
                    <a:p>
                      <a:r>
                        <a:rPr lang="en-US" altLang="zh-CN" sz="1600" b="0" dirty="0">
                          <a:latin typeface="Consolas" panose="020B0609020204030204" pitchFamily="49" charset="0"/>
                        </a:rPr>
                        <a:t>   8     10    9        1       TABLE ACCESS STORAGE FULL               SYSADM.TEST1 </a:t>
                      </a:r>
                      <a:endParaRPr lang="zh-CN" altLang="en-US" sz="1600" b="0" dirty="0">
                        <a:latin typeface="Consolas" panose="020B0609020204030204" pitchFamily="49" charset="0"/>
                      </a:endParaRP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65179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Special execution plan – Connect by</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26</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23447077"/>
              </p:ext>
            </p:extLst>
          </p:nvPr>
        </p:nvGraphicFramePr>
        <p:xfrm>
          <a:off x="531151" y="2398489"/>
          <a:ext cx="11257768" cy="3048000"/>
        </p:xfrm>
        <a:graphic>
          <a:graphicData uri="http://schemas.openxmlformats.org/drawingml/2006/table">
            <a:tbl>
              <a:tblPr firstRow="1" bandRow="1">
                <a:tableStyleId>{5FD0F851-EC5A-4D38-B0AD-8093EC10F338}</a:tableStyleId>
              </a:tblPr>
              <a:tblGrid>
                <a:gridCol w="11257768">
                  <a:extLst>
                    <a:ext uri="{9D8B030D-6E8A-4147-A177-3AD203B41FA5}">
                      <a16:colId xmlns="" xmlns:a16="http://schemas.microsoft.com/office/drawing/2014/main" val="20000"/>
                    </a:ext>
                  </a:extLst>
                </a:gridCol>
              </a:tblGrid>
              <a:tr h="370840">
                <a:tc>
                  <a:txBody>
                    <a:bodyPr/>
                    <a:lstStyle/>
                    <a:p>
                      <a:r>
                        <a:rPr lang="en-US" altLang="zh-CN" sz="1600" b="0" dirty="0">
                          <a:latin typeface="Consolas" panose="020B0609020204030204" pitchFamily="49" charset="0"/>
                        </a:rPr>
                        <a:t> SEQ     ID  PAR POSITION OPERATION                                          OBJ                  </a:t>
                      </a:r>
                    </a:p>
                    <a:p>
                      <a:r>
                        <a:rPr lang="en-US" altLang="zh-CN" sz="1600" b="0" dirty="0">
                          <a:latin typeface="Consolas" panose="020B0609020204030204" pitchFamily="49" charset="0"/>
                        </a:rPr>
                        <a:t>---- ------ ---- -------- -------------------------------------------------- ---------------------</a:t>
                      </a:r>
                    </a:p>
                    <a:p>
                      <a:r>
                        <a:rPr lang="en-US" altLang="zh-CN" sz="1600" b="0" dirty="0">
                          <a:latin typeface="Consolas" panose="020B0609020204030204" pitchFamily="49" charset="0"/>
                        </a:rPr>
                        <a:t>   9      0             8 SELECT STATEMENT                                                        </a:t>
                      </a:r>
                    </a:p>
                    <a:p>
                      <a:r>
                        <a:rPr lang="en-US" altLang="zh-CN" sz="1600" b="0" dirty="0">
                          <a:latin typeface="Consolas" panose="020B0609020204030204" pitchFamily="49" charset="0"/>
                        </a:rPr>
                        <a:t>   8      1    0        1   FILTER</a:t>
                      </a:r>
                    </a:p>
                    <a:p>
                      <a:r>
                        <a:rPr lang="en-US" altLang="zh-CN" sz="1600" b="0" dirty="0">
                          <a:latin typeface="Consolas" panose="020B0609020204030204" pitchFamily="49" charset="0"/>
                        </a:rPr>
                        <a:t>   7      2    1        1     CONNECT BY WITH FILTERING</a:t>
                      </a:r>
                    </a:p>
                    <a:p>
                      <a:r>
                        <a:rPr lang="en-US" altLang="zh-CN" sz="1600" b="0" dirty="0">
                          <a:latin typeface="Consolas" panose="020B0609020204030204" pitchFamily="49" charset="0"/>
                        </a:rPr>
                        <a:t>   2      3    2        1       TABLE ACCESS BY INDEX ROWID BATCHED          SYSADM.TEST3         </a:t>
                      </a:r>
                    </a:p>
                    <a:p>
                      <a:r>
                        <a:rPr lang="en-US" altLang="zh-CN" sz="1600" b="0" dirty="0">
                          <a:latin typeface="Consolas" panose="020B0609020204030204" pitchFamily="49" charset="0"/>
                        </a:rPr>
                        <a:t>   1      4    3        1         INDEX RANGE SCAN                           SYSADM.TEST3_ID      </a:t>
                      </a:r>
                    </a:p>
                    <a:p>
                      <a:r>
                        <a:rPr lang="en-US" altLang="zh-CN" sz="1600" b="0" dirty="0">
                          <a:latin typeface="Consolas" panose="020B0609020204030204" pitchFamily="49" charset="0"/>
                        </a:rPr>
                        <a:t>   6      5    2        2       NESTED LOOPS                                                      </a:t>
                      </a:r>
                    </a:p>
                    <a:p>
                      <a:r>
                        <a:rPr lang="en-US" altLang="zh-CN" sz="1600" b="0" dirty="0">
                          <a:latin typeface="Consolas" panose="020B0609020204030204" pitchFamily="49" charset="0"/>
                        </a:rPr>
                        <a:t>   3      6    5        1         </a:t>
                      </a:r>
                      <a:r>
                        <a:rPr lang="en-US" altLang="zh-CN" sz="1600" b="0" dirty="0">
                          <a:solidFill>
                            <a:schemeClr val="accent1"/>
                          </a:solidFill>
                          <a:latin typeface="Consolas" panose="020B0609020204030204" pitchFamily="49" charset="0"/>
                        </a:rPr>
                        <a:t>CONNECT BY PUMP</a:t>
                      </a:r>
                    </a:p>
                    <a:p>
                      <a:r>
                        <a:rPr lang="en-US" altLang="zh-CN" sz="1600" b="0" dirty="0">
                          <a:latin typeface="Consolas" panose="020B0609020204030204" pitchFamily="49" charset="0"/>
                        </a:rPr>
                        <a:t>   5      7    5        2         TABLE ACCESS BY INDEX ROWID BATCHED        SYSADM.TEST3         </a:t>
                      </a:r>
                    </a:p>
                    <a:p>
                      <a:r>
                        <a:rPr lang="en-US" altLang="zh-CN" sz="1600" b="0" dirty="0">
                          <a:latin typeface="Consolas" panose="020B0609020204030204" pitchFamily="49" charset="0"/>
                        </a:rPr>
                        <a:t>   4      8    7        1           INDEX RANGE SCAN                         SYSADM.TEST3_PARENTID</a:t>
                      </a:r>
                    </a:p>
                    <a:p>
                      <a:endParaRPr lang="zh-CN" altLang="en-US"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84094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Examine what we </a:t>
            </a:r>
            <a:br>
              <a:rPr lang="en-US" altLang="zh-CN" dirty="0"/>
            </a:br>
            <a:r>
              <a:rPr lang="en-US" altLang="zh-CN" dirty="0"/>
              <a:t>learned </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27</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3989631077"/>
              </p:ext>
            </p:extLst>
          </p:nvPr>
        </p:nvGraphicFramePr>
        <p:xfrm>
          <a:off x="3910213" y="944881"/>
          <a:ext cx="7183275" cy="5120640"/>
        </p:xfrm>
        <a:graphic>
          <a:graphicData uri="http://schemas.openxmlformats.org/drawingml/2006/table">
            <a:tbl>
              <a:tblPr firstRow="1" bandRow="1">
                <a:tableStyleId>{5FD0F851-EC5A-4D38-B0AD-8093EC10F338}</a:tableStyleId>
              </a:tblPr>
              <a:tblGrid>
                <a:gridCol w="7183275">
                  <a:extLst>
                    <a:ext uri="{9D8B030D-6E8A-4147-A177-3AD203B41FA5}">
                      <a16:colId xmlns="" xmlns:a16="http://schemas.microsoft.com/office/drawing/2014/main" val="20000"/>
                    </a:ext>
                  </a:extLst>
                </a:gridCol>
              </a:tblGrid>
              <a:tr h="4557822">
                <a:tc>
                  <a:txBody>
                    <a:bodyPr/>
                    <a:lstStyle/>
                    <a:p>
                      <a:r>
                        <a:rPr lang="en-US" altLang="zh-CN" sz="1100" b="0" dirty="0">
                          <a:latin typeface="Consolas" panose="020B0609020204030204" pitchFamily="49" charset="0"/>
                        </a:rPr>
                        <a:t>| Id  |Operation                                     | Name            </a:t>
                      </a:r>
                    </a:p>
                    <a:p>
                      <a:r>
                        <a:rPr lang="en-US" altLang="zh-CN" sz="1100" b="0" dirty="0">
                          <a:latin typeface="Consolas" panose="020B0609020204030204" pitchFamily="49" charset="0"/>
                        </a:rPr>
                        <a:t>-----------------------------------------------------------------------</a:t>
                      </a:r>
                    </a:p>
                    <a:p>
                      <a:r>
                        <a:rPr lang="en-US" altLang="zh-CN" sz="1100" b="0" dirty="0">
                          <a:latin typeface="Consolas" panose="020B0609020204030204" pitchFamily="49" charset="0"/>
                        </a:rPr>
                        <a:t>|   0 |SELECT STATEMENT                              |                 </a:t>
                      </a:r>
                    </a:p>
                    <a:p>
                      <a:r>
                        <a:rPr lang="en-US" altLang="zh-CN" sz="1100" b="0" dirty="0">
                          <a:latin typeface="Consolas" panose="020B0609020204030204" pitchFamily="49" charset="0"/>
                        </a:rPr>
                        <a:t>|   1 |  SORT GROUP BY                               |                 </a:t>
                      </a:r>
                    </a:p>
                    <a:p>
                      <a:r>
                        <a:rPr lang="en-US" altLang="zh-CN" sz="1100" b="0" dirty="0">
                          <a:latin typeface="Consolas" panose="020B0609020204030204" pitchFamily="49" charset="0"/>
                        </a:rPr>
                        <a:t>|   2 |    VIEW                                      | DBA_OBJECTS     </a:t>
                      </a:r>
                    </a:p>
                    <a:p>
                      <a:r>
                        <a:rPr lang="en-US" altLang="zh-CN" sz="1100" b="0" dirty="0">
                          <a:latin typeface="Consolas" panose="020B0609020204030204" pitchFamily="49" charset="0"/>
                        </a:rPr>
                        <a:t>|   3 |      UNION-ALL                               |                 </a:t>
                      </a:r>
                      <a:endParaRPr lang="en-US" altLang="zh-CN" sz="1100" b="0" dirty="0" smtClean="0">
                        <a:latin typeface="Consolas" panose="020B0609020204030204" pitchFamily="49" charset="0"/>
                      </a:endParaRPr>
                    </a:p>
                    <a:p>
                      <a:endParaRPr lang="en-US" altLang="zh-CN" sz="1100" b="0" dirty="0">
                        <a:latin typeface="Consolas" panose="020B0609020204030204" pitchFamily="49" charset="0"/>
                      </a:endParaRPr>
                    </a:p>
                    <a:p>
                      <a:r>
                        <a:rPr lang="en-US" altLang="zh-CN" sz="1100" b="0" dirty="0">
                          <a:latin typeface="Consolas" panose="020B0609020204030204" pitchFamily="49" charset="0"/>
                        </a:rPr>
                        <a:t>|*  4 |        TABLE ACCESS BY INDEX ROWID           | SUM$            </a:t>
                      </a:r>
                    </a:p>
                    <a:p>
                      <a:r>
                        <a:rPr lang="en-US" altLang="zh-CN" sz="1100" b="0" dirty="0">
                          <a:latin typeface="Consolas" panose="020B0609020204030204" pitchFamily="49" charset="0"/>
                        </a:rPr>
                        <a:t>|*  5 |          INDEX UNIQUE SCAN                   | I_SUM$_1        </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6 |        FILTER                                |                 </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7 |          HASH JOIN                           |                 </a:t>
                      </a:r>
                    </a:p>
                    <a:p>
                      <a:r>
                        <a:rPr lang="en-US" altLang="zh-CN" sz="1100" b="0" dirty="0">
                          <a:latin typeface="Consolas" panose="020B0609020204030204" pitchFamily="49" charset="0"/>
                        </a:rPr>
                        <a:t>|   8 |            TABLE ACCESS STORAGE FULL         | USER$           </a:t>
                      </a:r>
                    </a:p>
                    <a:p>
                      <a:r>
                        <a:rPr lang="en-US" altLang="zh-CN" sz="1100" b="0" dirty="0">
                          <a:latin typeface="Consolas" panose="020B0609020204030204" pitchFamily="49" charset="0"/>
                        </a:rPr>
                        <a:t>|*  9 |            HASH JOIN                         |                 </a:t>
                      </a:r>
                    </a:p>
                    <a:p>
                      <a:r>
                        <a:rPr lang="en-US" altLang="zh-CN" sz="1100" b="0" dirty="0">
                          <a:latin typeface="Consolas" panose="020B0609020204030204" pitchFamily="49" charset="0"/>
                        </a:rPr>
                        <a:t>|  10 |              INDEX FULL SCAN                 | I_USER2         </a:t>
                      </a:r>
                    </a:p>
                    <a:p>
                      <a:r>
                        <a:rPr lang="en-US" altLang="zh-CN" sz="1100" b="0" dirty="0">
                          <a:latin typeface="Consolas" panose="020B0609020204030204" pitchFamily="49" charset="0"/>
                        </a:rPr>
                        <a:t>|* 11 |              TABLE ACCESS STORAGE FULL       | OBJ$            </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12 |          TABLE ACCESS STORAGE FULL FIRST ROWS| USER_EDITIONING$</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13 |          NESTED LOOPS SEMI                   |                 </a:t>
                      </a:r>
                    </a:p>
                    <a:p>
                      <a:r>
                        <a:rPr lang="en-US" altLang="zh-CN" sz="1100" b="0" dirty="0">
                          <a:latin typeface="Consolas" panose="020B0609020204030204" pitchFamily="49" charset="0"/>
                        </a:rPr>
                        <a:t>|* 14 |            INDEX SKIP SCAN                   | I_USER2         </a:t>
                      </a:r>
                    </a:p>
                    <a:p>
                      <a:r>
                        <a:rPr lang="en-US" altLang="zh-CN" sz="1100" b="0" dirty="0">
                          <a:latin typeface="Consolas" panose="020B0609020204030204" pitchFamily="49" charset="0"/>
                        </a:rPr>
                        <a:t>|* 15 |            INDEX RANGE SCAN                  | I_OBJ4          </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16 |          TABLE ACCESS STORAGE FULL FIRST ROWS| USER_EDITIONING$</a:t>
                      </a:r>
                    </a:p>
                    <a:p>
                      <a:endParaRPr lang="en-US" altLang="zh-CN" sz="1100" b="0" dirty="0" smtClean="0">
                        <a:latin typeface="Consolas" panose="020B0609020204030204" pitchFamily="49" charset="0"/>
                      </a:endParaRPr>
                    </a:p>
                    <a:p>
                      <a:r>
                        <a:rPr lang="en-US" altLang="zh-CN" sz="1100" b="0" dirty="0" smtClean="0">
                          <a:latin typeface="Consolas" panose="020B0609020204030204" pitchFamily="49" charset="0"/>
                        </a:rPr>
                        <a:t>|  </a:t>
                      </a:r>
                      <a:r>
                        <a:rPr lang="en-US" altLang="zh-CN" sz="1100" b="0" dirty="0">
                          <a:latin typeface="Consolas" panose="020B0609020204030204" pitchFamily="49" charset="0"/>
                        </a:rPr>
                        <a:t>17 |        NESTED LOOPS                          |                 </a:t>
                      </a:r>
                    </a:p>
                    <a:p>
                      <a:r>
                        <a:rPr lang="en-US" altLang="zh-CN" sz="1100" b="0" dirty="0">
                          <a:latin typeface="Consolas" panose="020B0609020204030204" pitchFamily="49" charset="0"/>
                        </a:rPr>
                        <a:t>|  18 |          INDEX FULL SCAN                     | I_LINK1         </a:t>
                      </a:r>
                    </a:p>
                    <a:p>
                      <a:r>
                        <a:rPr lang="en-US" altLang="zh-CN" sz="1100" b="0" dirty="0">
                          <a:latin typeface="Consolas" panose="020B0609020204030204" pitchFamily="49" charset="0"/>
                        </a:rPr>
                        <a:t>|  19 |          TABLE ACCESS CLUSTER                | USER$           </a:t>
                      </a:r>
                    </a:p>
                    <a:p>
                      <a:r>
                        <a:rPr lang="en-US" altLang="zh-CN" sz="1100" b="0" dirty="0">
                          <a:latin typeface="Consolas" panose="020B0609020204030204" pitchFamily="49" charset="0"/>
                        </a:rPr>
                        <a:t>|* 20 |            INDEX UNIQUE SCAN                 | I_USER# </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6569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Understand OPERATION in execution plan</a:t>
            </a:r>
            <a:endParaRPr lang="zh-CN" altLang="en-US" dirty="0"/>
          </a:p>
        </p:txBody>
      </p:sp>
      <p:sp>
        <p:nvSpPr>
          <p:cNvPr id="3" name="Content Placeholder 2"/>
          <p:cNvSpPr>
            <a:spLocks noGrp="1"/>
          </p:cNvSpPr>
          <p:nvPr>
            <p:ph idx="1"/>
          </p:nvPr>
        </p:nvSpPr>
        <p:spPr/>
        <p:txBody>
          <a:bodyPr/>
          <a:lstStyle/>
          <a:p>
            <a:r>
              <a:rPr lang="en-US" altLang="zh-CN" dirty="0"/>
              <a:t>Table access</a:t>
            </a:r>
          </a:p>
          <a:p>
            <a:r>
              <a:rPr lang="en-US" altLang="zh-CN" dirty="0"/>
              <a:t>Index access</a:t>
            </a:r>
          </a:p>
          <a:p>
            <a:r>
              <a:rPr lang="en-US" altLang="zh-CN" dirty="0"/>
              <a:t>Join method</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28</a:t>
            </a:fld>
            <a:endParaRPr lang="zh-CN" altLang="en-US" dirty="0"/>
          </a:p>
        </p:txBody>
      </p:sp>
      <p:pic>
        <p:nvPicPr>
          <p:cNvPr id="6" name="Picture 5"/>
          <p:cNvPicPr>
            <a:picLocks noChangeAspect="1"/>
          </p:cNvPicPr>
          <p:nvPr/>
        </p:nvPicPr>
        <p:blipFill>
          <a:blip r:embed="rId2"/>
          <a:stretch>
            <a:fillRect/>
          </a:stretch>
        </p:blipFill>
        <p:spPr>
          <a:xfrm>
            <a:off x="5127171" y="2645337"/>
            <a:ext cx="5920242" cy="2702271"/>
          </a:xfrm>
          <a:prstGeom prst="rect">
            <a:avLst/>
          </a:prstGeom>
        </p:spPr>
      </p:pic>
    </p:spTree>
    <p:extLst>
      <p:ext uri="{BB962C8B-B14F-4D97-AF65-F5344CB8AC3E}">
        <p14:creationId xmlns:p14="http://schemas.microsoft.com/office/powerpoint/2010/main" val="182949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Table Access</a:t>
            </a:r>
            <a:endParaRPr lang="zh-CN" altLang="en-US" dirty="0"/>
          </a:p>
        </p:txBody>
      </p:sp>
      <p:sp>
        <p:nvSpPr>
          <p:cNvPr id="3" name="Content Placeholder 2"/>
          <p:cNvSpPr>
            <a:spLocks noGrp="1"/>
          </p:cNvSpPr>
          <p:nvPr>
            <p:ph idx="1"/>
          </p:nvPr>
        </p:nvSpPr>
        <p:spPr/>
        <p:txBody>
          <a:bodyPr/>
          <a:lstStyle/>
          <a:p>
            <a:r>
              <a:rPr lang="en-US" altLang="zh-CN" dirty="0"/>
              <a:t>Full</a:t>
            </a:r>
          </a:p>
          <a:p>
            <a:endParaRPr lang="en-US" altLang="zh-CN" dirty="0"/>
          </a:p>
          <a:p>
            <a:pPr marL="0" indent="0">
              <a:buNone/>
            </a:pPr>
            <a:endParaRPr lang="en-US" altLang="zh-CN" dirty="0"/>
          </a:p>
          <a:p>
            <a:r>
              <a:rPr lang="en-US" altLang="zh-CN" dirty="0"/>
              <a:t>By index </a:t>
            </a:r>
            <a:r>
              <a:rPr lang="en-US" altLang="zh-CN" dirty="0" err="1"/>
              <a:t>rowid</a:t>
            </a:r>
            <a:endParaRPr lang="en-US" altLang="zh-CN" dirty="0"/>
          </a:p>
          <a:p>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29</a:t>
            </a:fld>
            <a:endParaRPr lang="zh-CN" altLang="en-US" dirty="0"/>
          </a:p>
        </p:txBody>
      </p:sp>
      <p:grpSp>
        <p:nvGrpSpPr>
          <p:cNvPr id="9" name="Group 8"/>
          <p:cNvGrpSpPr/>
          <p:nvPr/>
        </p:nvGrpSpPr>
        <p:grpSpPr>
          <a:xfrm>
            <a:off x="1823129" y="3599771"/>
            <a:ext cx="4848226" cy="2371725"/>
            <a:chOff x="1823129" y="3599771"/>
            <a:chExt cx="4848226" cy="2371725"/>
          </a:xfrm>
        </p:grpSpPr>
        <p:pic>
          <p:nvPicPr>
            <p:cNvPr id="7" name="Picture 6"/>
            <p:cNvPicPr>
              <a:picLocks noChangeAspect="1"/>
            </p:cNvPicPr>
            <p:nvPr/>
          </p:nvPicPr>
          <p:blipFill>
            <a:blip r:embed="rId3"/>
            <a:stretch>
              <a:fillRect/>
            </a:stretch>
          </p:blipFill>
          <p:spPr>
            <a:xfrm>
              <a:off x="1823130" y="3599771"/>
              <a:ext cx="4848225" cy="2371725"/>
            </a:xfrm>
            <a:prstGeom prst="rect">
              <a:avLst/>
            </a:prstGeom>
          </p:spPr>
        </p:pic>
        <p:sp>
          <p:nvSpPr>
            <p:cNvPr id="8" name="Rectangle 7"/>
            <p:cNvSpPr/>
            <p:nvPr/>
          </p:nvSpPr>
          <p:spPr>
            <a:xfrm>
              <a:off x="1823129" y="4318907"/>
              <a:ext cx="4848225" cy="22043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grpSp>
        <p:nvGrpSpPr>
          <p:cNvPr id="11" name="Group 10"/>
          <p:cNvGrpSpPr/>
          <p:nvPr/>
        </p:nvGrpSpPr>
        <p:grpSpPr>
          <a:xfrm>
            <a:off x="1804079" y="2028486"/>
            <a:ext cx="4381501" cy="1066800"/>
            <a:chOff x="1804079" y="2028486"/>
            <a:chExt cx="4381501" cy="1066800"/>
          </a:xfrm>
        </p:grpSpPr>
        <p:pic>
          <p:nvPicPr>
            <p:cNvPr id="6" name="Picture 5"/>
            <p:cNvPicPr>
              <a:picLocks noChangeAspect="1"/>
            </p:cNvPicPr>
            <p:nvPr/>
          </p:nvPicPr>
          <p:blipFill>
            <a:blip r:embed="rId4"/>
            <a:stretch>
              <a:fillRect/>
            </a:stretch>
          </p:blipFill>
          <p:spPr>
            <a:xfrm>
              <a:off x="1823130" y="2028486"/>
              <a:ext cx="4362450" cy="1066800"/>
            </a:xfrm>
            <a:prstGeom prst="rect">
              <a:avLst/>
            </a:prstGeom>
          </p:spPr>
        </p:pic>
        <p:sp>
          <p:nvSpPr>
            <p:cNvPr id="10" name="Rectangle 9"/>
            <p:cNvSpPr/>
            <p:nvPr/>
          </p:nvSpPr>
          <p:spPr>
            <a:xfrm>
              <a:off x="1804079" y="2756811"/>
              <a:ext cx="4381501" cy="23018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82443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zh-CN" altLang="en-US" dirty="0"/>
          </a:p>
        </p:txBody>
      </p:sp>
      <p:sp>
        <p:nvSpPr>
          <p:cNvPr id="3" name="Content Placeholder 2"/>
          <p:cNvSpPr>
            <a:spLocks noGrp="1"/>
          </p:cNvSpPr>
          <p:nvPr>
            <p:ph idx="1"/>
          </p:nvPr>
        </p:nvSpPr>
        <p:spPr/>
        <p:txBody>
          <a:bodyPr/>
          <a:lstStyle/>
          <a:p>
            <a:r>
              <a:rPr lang="en-US" altLang="zh-CN" dirty="0"/>
              <a:t>Execution Plan</a:t>
            </a:r>
          </a:p>
          <a:p>
            <a:pPr lvl="1"/>
            <a:r>
              <a:rPr lang="en-US" altLang="zh-CN" dirty="0"/>
              <a:t>How to get execution plan</a:t>
            </a:r>
          </a:p>
          <a:p>
            <a:pPr lvl="1"/>
            <a:r>
              <a:rPr lang="en-US" altLang="zh-CN" dirty="0"/>
              <a:t>How read execution </a:t>
            </a:r>
            <a:r>
              <a:rPr lang="en-US" altLang="zh-CN" dirty="0" smtClean="0"/>
              <a:t>plan</a:t>
            </a:r>
          </a:p>
          <a:p>
            <a:pPr lvl="2"/>
            <a:r>
              <a:rPr lang="en-US" altLang="zh-CN" dirty="0"/>
              <a:t>Understand OPERATION in execution </a:t>
            </a:r>
            <a:r>
              <a:rPr lang="en-US" altLang="zh-CN" dirty="0" smtClean="0"/>
              <a:t>plan</a:t>
            </a:r>
          </a:p>
          <a:p>
            <a:pPr lvl="2"/>
            <a:r>
              <a:rPr lang="en-US" altLang="zh-CN" dirty="0"/>
              <a:t>Join </a:t>
            </a:r>
            <a:r>
              <a:rPr lang="en-US" altLang="zh-CN" dirty="0" smtClean="0"/>
              <a:t>Methods</a:t>
            </a:r>
          </a:p>
          <a:p>
            <a:pPr lvl="2"/>
            <a:r>
              <a:rPr lang="en-US" dirty="0"/>
              <a:t>Join Types</a:t>
            </a:r>
            <a:endParaRPr lang="en-US" altLang="zh-CN"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a:t>
            </a:fld>
            <a:endParaRPr lang="zh-CN" altLang="en-US" dirty="0"/>
          </a:p>
        </p:txBody>
      </p:sp>
    </p:spTree>
    <p:extLst>
      <p:ext uri="{BB962C8B-B14F-4D97-AF65-F5344CB8AC3E}">
        <p14:creationId xmlns:p14="http://schemas.microsoft.com/office/powerpoint/2010/main" val="400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Table Access - Full</a:t>
            </a:r>
            <a:endParaRPr lang="zh-CN" altLang="en-US" dirty="0"/>
          </a:p>
        </p:txBody>
      </p:sp>
      <p:sp>
        <p:nvSpPr>
          <p:cNvPr id="3" name="Content Placeholder 2"/>
          <p:cNvSpPr>
            <a:spLocks noGrp="1"/>
          </p:cNvSpPr>
          <p:nvPr>
            <p:ph idx="1"/>
          </p:nvPr>
        </p:nvSpPr>
        <p:spPr/>
        <p:txBody>
          <a:bodyPr/>
          <a:lstStyle/>
          <a:p>
            <a:r>
              <a:rPr lang="en-US" altLang="zh-CN" sz="2400" dirty="0"/>
              <a:t>The database sequentially reads every formatted block under the high water mark. </a:t>
            </a:r>
          </a:p>
          <a:p>
            <a:r>
              <a:rPr lang="en-US" altLang="zh-CN" sz="2400" dirty="0"/>
              <a:t>Scan blocks with </a:t>
            </a:r>
            <a:r>
              <a:rPr lang="en-US" altLang="zh-CN" sz="2400" dirty="0" err="1"/>
              <a:t>multiblock</a:t>
            </a:r>
            <a:r>
              <a:rPr lang="en-US" altLang="zh-CN" sz="2400" dirty="0"/>
              <a:t> read.</a:t>
            </a:r>
          </a:p>
          <a:p>
            <a:pPr lvl="1"/>
            <a:r>
              <a:rPr lang="en-US" altLang="zh-CN" sz="2000" dirty="0"/>
              <a:t>Relevant parameters: </a:t>
            </a:r>
          </a:p>
          <a:p>
            <a:pPr lvl="2"/>
            <a:r>
              <a:rPr lang="en-US" altLang="zh-CN" sz="1600" dirty="0"/>
              <a:t>_db_file_exec_read_count = 128</a:t>
            </a:r>
          </a:p>
          <a:p>
            <a:pPr lvl="2"/>
            <a:r>
              <a:rPr lang="en-US" altLang="zh-CN" sz="1600" dirty="0"/>
              <a:t>_</a:t>
            </a:r>
            <a:r>
              <a:rPr lang="en-US" altLang="zh-CN" sz="1600" dirty="0" err="1"/>
              <a:t>db_file_optimizer_read_count</a:t>
            </a:r>
            <a:r>
              <a:rPr lang="en-US" altLang="zh-CN" sz="1600" dirty="0"/>
              <a:t> = 8</a:t>
            </a:r>
          </a:p>
          <a:p>
            <a:pPr lvl="2"/>
            <a:r>
              <a:rPr lang="en-US" altLang="zh-CN" sz="1600" dirty="0"/>
              <a:t>db_file_multiblock_read_count</a:t>
            </a:r>
          </a:p>
          <a:p>
            <a:pPr lvl="1"/>
            <a:r>
              <a:rPr lang="en-US" altLang="zh-CN" sz="2000" dirty="0"/>
              <a:t>Event: </a:t>
            </a:r>
          </a:p>
          <a:p>
            <a:pPr lvl="2"/>
            <a:r>
              <a:rPr lang="en-US" altLang="zh-CN" sz="1600" dirty="0" err="1"/>
              <a:t>db</a:t>
            </a:r>
            <a:r>
              <a:rPr lang="en-US" altLang="zh-CN" sz="1600" dirty="0"/>
              <a:t> file scattered read</a:t>
            </a:r>
          </a:p>
          <a:p>
            <a:pPr lvl="2"/>
            <a:r>
              <a:rPr lang="en-US" altLang="zh-CN" sz="1600" dirty="0"/>
              <a:t>cell list of blocks physical read</a:t>
            </a:r>
          </a:p>
          <a:p>
            <a:pPr lvl="2"/>
            <a:r>
              <a:rPr lang="en-US" altLang="zh-CN" sz="1600" dirty="0"/>
              <a:t>cell </a:t>
            </a:r>
            <a:r>
              <a:rPr lang="en-US" altLang="zh-CN" sz="1600" dirty="0" err="1"/>
              <a:t>multiblock</a:t>
            </a:r>
            <a:r>
              <a:rPr lang="en-US" altLang="zh-CN" sz="1600" dirty="0"/>
              <a:t> physical read</a:t>
            </a:r>
            <a:endParaRPr lang="zh-CN" altLang="en-US" sz="16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30</a:t>
            </a:fld>
            <a:endParaRPr lang="zh-CN" altLang="en-US" dirty="0"/>
          </a:p>
        </p:txBody>
      </p:sp>
      <p:grpSp>
        <p:nvGrpSpPr>
          <p:cNvPr id="7" name="Group 6"/>
          <p:cNvGrpSpPr/>
          <p:nvPr/>
        </p:nvGrpSpPr>
        <p:grpSpPr>
          <a:xfrm>
            <a:off x="2095446" y="5183188"/>
            <a:ext cx="4381501" cy="1066800"/>
            <a:chOff x="1804079" y="2028486"/>
            <a:chExt cx="4381501" cy="1066800"/>
          </a:xfrm>
        </p:grpSpPr>
        <p:pic>
          <p:nvPicPr>
            <p:cNvPr id="8" name="Picture 7"/>
            <p:cNvPicPr>
              <a:picLocks noChangeAspect="1"/>
            </p:cNvPicPr>
            <p:nvPr/>
          </p:nvPicPr>
          <p:blipFill>
            <a:blip r:embed="rId3"/>
            <a:stretch>
              <a:fillRect/>
            </a:stretch>
          </p:blipFill>
          <p:spPr>
            <a:xfrm>
              <a:off x="1823130" y="2028486"/>
              <a:ext cx="4362450" cy="1066800"/>
            </a:xfrm>
            <a:prstGeom prst="rect">
              <a:avLst/>
            </a:prstGeom>
          </p:spPr>
        </p:pic>
        <p:sp>
          <p:nvSpPr>
            <p:cNvPr id="9" name="Rectangle 8"/>
            <p:cNvSpPr/>
            <p:nvPr/>
          </p:nvSpPr>
          <p:spPr>
            <a:xfrm>
              <a:off x="1804079" y="2756811"/>
              <a:ext cx="4381501" cy="23018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pic>
        <p:nvPicPr>
          <p:cNvPr id="1029" name="Picture 5" descr="Description of Figure 8-2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535" y="3733801"/>
            <a:ext cx="40195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8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Rowid</a:t>
            </a:r>
            <a:r>
              <a:rPr lang="en-US" altLang="zh-CN" dirty="0"/>
              <a:t> and Index</a:t>
            </a:r>
            <a:endParaRPr lang="zh-CN" altLang="en-US" dirty="0"/>
          </a:p>
        </p:txBody>
      </p:sp>
      <p:sp>
        <p:nvSpPr>
          <p:cNvPr id="3" name="Content Placeholder 2"/>
          <p:cNvSpPr>
            <a:spLocks noGrp="1"/>
          </p:cNvSpPr>
          <p:nvPr>
            <p:ph idx="1"/>
          </p:nvPr>
        </p:nvSpPr>
        <p:spPr>
          <a:xfrm>
            <a:off x="531152" y="1524001"/>
            <a:ext cx="5667424" cy="4419600"/>
          </a:xfrm>
        </p:spPr>
        <p:txBody>
          <a:bodyPr/>
          <a:lstStyle/>
          <a:p>
            <a:r>
              <a:rPr lang="en-US" altLang="zh-CN" sz="2400" dirty="0" err="1"/>
              <a:t>Rowid</a:t>
            </a:r>
            <a:endParaRPr lang="en-US" altLang="zh-CN" sz="2400" dirty="0"/>
          </a:p>
          <a:p>
            <a:pPr lvl="1"/>
            <a:r>
              <a:rPr lang="en-US" altLang="zh-CN" sz="2000" dirty="0"/>
              <a:t>Oracle Database uses a </a:t>
            </a:r>
            <a:r>
              <a:rPr lang="en-US" altLang="zh-CN" sz="2000" dirty="0" err="1"/>
              <a:t>rowid</a:t>
            </a:r>
            <a:r>
              <a:rPr lang="en-US" altLang="zh-CN" sz="2000" dirty="0"/>
              <a:t> to uniquely identify a row. Internally, the </a:t>
            </a:r>
            <a:r>
              <a:rPr lang="en-US" altLang="zh-CN" sz="2000" dirty="0" err="1"/>
              <a:t>rowid</a:t>
            </a:r>
            <a:r>
              <a:rPr lang="en-US" altLang="zh-CN" sz="2000" dirty="0"/>
              <a:t> is a structure that holds information that the database needs to access a row.</a:t>
            </a:r>
          </a:p>
          <a:p>
            <a:pPr lvl="1"/>
            <a:endParaRPr lang="en-US" altLang="zh-CN" sz="2000" dirty="0"/>
          </a:p>
          <a:p>
            <a:pPr lvl="1"/>
            <a:endParaRPr lang="en-US" altLang="zh-CN" sz="2000" dirty="0"/>
          </a:p>
          <a:p>
            <a:pPr lvl="1"/>
            <a:endParaRPr lang="en-US" altLang="zh-CN" sz="2000" dirty="0"/>
          </a:p>
          <a:p>
            <a:r>
              <a:rPr lang="en-US" altLang="zh-CN" sz="2400" dirty="0"/>
              <a:t>Index Leaf Block</a:t>
            </a:r>
          </a:p>
          <a:p>
            <a:pPr lvl="1"/>
            <a:r>
              <a:rPr lang="en-US" altLang="zh-CN" sz="2000" dirty="0"/>
              <a:t>The leaf blocks contain every indexed data value and a corresponding </a:t>
            </a:r>
            <a:r>
              <a:rPr lang="en-US" altLang="zh-CN" sz="2000" dirty="0" err="1"/>
              <a:t>rowid</a:t>
            </a:r>
            <a:r>
              <a:rPr lang="en-US" altLang="zh-CN" sz="2000" dirty="0"/>
              <a:t> used to locate the actual row. Each entry is sorted by (key, </a:t>
            </a:r>
            <a:r>
              <a:rPr lang="en-US" altLang="zh-CN" sz="2000" dirty="0" err="1"/>
              <a:t>rowid</a:t>
            </a:r>
            <a:r>
              <a:rPr lang="en-US" altLang="zh-CN" sz="2000" dirty="0"/>
              <a:t>). Within a leaf block, a key and </a:t>
            </a:r>
            <a:r>
              <a:rPr lang="en-US" altLang="zh-CN" sz="2000" dirty="0" err="1"/>
              <a:t>rowid</a:t>
            </a:r>
            <a:r>
              <a:rPr lang="en-US" altLang="zh-CN" sz="2000" dirty="0"/>
              <a:t> is linked to its left and right sibling entries.</a:t>
            </a:r>
            <a:endParaRPr lang="zh-CN" altLang="en-US" sz="20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31</a:t>
            </a:fld>
            <a:endParaRPr lang="zh-CN" altLang="en-US" dirty="0"/>
          </a:p>
        </p:txBody>
      </p:sp>
      <p:pic>
        <p:nvPicPr>
          <p:cNvPr id="1028" name="Picture 4" descr="Description of Figure 12-9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76" y="3114673"/>
            <a:ext cx="51054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scription of Figure 5-7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845" y="3114673"/>
            <a:ext cx="4746341" cy="270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65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Sample: </a:t>
            </a:r>
            <a:endParaRPr lang="zh-CN" altLang="en-US" dirty="0"/>
          </a:p>
        </p:txBody>
      </p:sp>
      <p:sp>
        <p:nvSpPr>
          <p:cNvPr id="2" name="Title 1"/>
          <p:cNvSpPr>
            <a:spLocks noGrp="1"/>
          </p:cNvSpPr>
          <p:nvPr>
            <p:ph type="title"/>
          </p:nvPr>
        </p:nvSpPr>
        <p:spPr/>
        <p:txBody>
          <a:bodyPr/>
          <a:lstStyle/>
          <a:p>
            <a:r>
              <a:rPr lang="en-US" altLang="zh-CN" dirty="0"/>
              <a:t>Table Access – By Index </a:t>
            </a:r>
            <a:r>
              <a:rPr lang="en-US" altLang="zh-CN" dirty="0" err="1"/>
              <a:t>Rowid</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32</a:t>
            </a:fld>
            <a:endParaRPr lang="zh-CN" altLang="en-US" dirty="0"/>
          </a:p>
        </p:txBody>
      </p:sp>
      <p:grpSp>
        <p:nvGrpSpPr>
          <p:cNvPr id="2062" name="Group 2061"/>
          <p:cNvGrpSpPr/>
          <p:nvPr/>
        </p:nvGrpSpPr>
        <p:grpSpPr>
          <a:xfrm>
            <a:off x="510857" y="3760561"/>
            <a:ext cx="3030081" cy="1281662"/>
            <a:chOff x="80436" y="3646263"/>
            <a:chExt cx="3030081" cy="1281662"/>
          </a:xfrm>
        </p:grpSpPr>
        <p:sp>
          <p:nvSpPr>
            <p:cNvPr id="14" name="Rectangle 13"/>
            <p:cNvSpPr/>
            <p:nvPr/>
          </p:nvSpPr>
          <p:spPr>
            <a:xfrm>
              <a:off x="80436" y="3646263"/>
              <a:ext cx="2092037" cy="886691"/>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altLang="zh-CN" dirty="0">
                  <a:solidFill>
                    <a:srgbClr val="000000"/>
                  </a:solidFill>
                </a:rPr>
                <a:t> SELECT </a:t>
              </a:r>
              <a:r>
                <a:rPr lang="en-US" altLang="zh-CN" dirty="0" err="1">
                  <a:solidFill>
                    <a:srgbClr val="000000"/>
                  </a:solidFill>
                </a:rPr>
                <a:t>emplid</a:t>
              </a:r>
              <a:r>
                <a:rPr lang="en-US" altLang="zh-CN" dirty="0">
                  <a:solidFill>
                    <a:srgbClr val="000000"/>
                  </a:solidFill>
                </a:rPr>
                <a:t> </a:t>
              </a:r>
            </a:p>
            <a:p>
              <a:pPr>
                <a:lnSpc>
                  <a:spcPct val="90000"/>
                </a:lnSpc>
              </a:pPr>
              <a:r>
                <a:rPr lang="en-US" altLang="zh-CN" dirty="0">
                  <a:solidFill>
                    <a:srgbClr val="000000"/>
                  </a:solidFill>
                </a:rPr>
                <a:t>  FROM </a:t>
              </a:r>
              <a:r>
                <a:rPr lang="en-US" altLang="zh-CN" b="1" dirty="0" err="1">
                  <a:solidFill>
                    <a:srgbClr val="000000"/>
                  </a:solidFill>
                </a:rPr>
                <a:t>psoprdefn</a:t>
              </a:r>
              <a:r>
                <a:rPr lang="en-US" altLang="zh-CN" b="1" dirty="0">
                  <a:solidFill>
                    <a:srgbClr val="000000"/>
                  </a:solidFill>
                </a:rPr>
                <a:t> </a:t>
              </a:r>
            </a:p>
            <a:p>
              <a:pPr>
                <a:lnSpc>
                  <a:spcPct val="90000"/>
                </a:lnSpc>
              </a:pPr>
              <a:r>
                <a:rPr lang="en-US" altLang="zh-CN" dirty="0">
                  <a:solidFill>
                    <a:srgbClr val="000000"/>
                  </a:solidFill>
                </a:rPr>
                <a:t>WHERE </a:t>
              </a:r>
              <a:r>
                <a:rPr lang="en-US" altLang="zh-CN" dirty="0" err="1">
                  <a:solidFill>
                    <a:srgbClr val="000000"/>
                  </a:solidFill>
                </a:rPr>
                <a:t>oprid</a:t>
              </a:r>
              <a:r>
                <a:rPr lang="en-US" altLang="zh-CN" dirty="0">
                  <a:solidFill>
                    <a:srgbClr val="000000"/>
                  </a:solidFill>
                </a:rPr>
                <a:t>='VP1';</a:t>
              </a:r>
              <a:endParaRPr lang="zh-CN" altLang="en-US" dirty="0">
                <a:solidFill>
                  <a:srgbClr val="000000"/>
                </a:solidFill>
              </a:endParaRPr>
            </a:p>
          </p:txBody>
        </p:sp>
        <p:cxnSp>
          <p:nvCxnSpPr>
            <p:cNvPr id="58" name="Elbow Connector 57"/>
            <p:cNvCxnSpPr>
              <a:stCxn id="14" idx="2"/>
              <a:endCxn id="15" idx="1"/>
            </p:cNvCxnSpPr>
            <p:nvPr/>
          </p:nvCxnSpPr>
          <p:spPr>
            <a:xfrm rot="16200000" flipH="1">
              <a:off x="1940043" y="3719366"/>
              <a:ext cx="356886" cy="1984062"/>
            </a:xfrm>
            <a:prstGeom prst="bentConnector2">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44898" y="4666315"/>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grpSp>
      <p:grpSp>
        <p:nvGrpSpPr>
          <p:cNvPr id="2060" name="Group 2059"/>
          <p:cNvGrpSpPr/>
          <p:nvPr/>
        </p:nvGrpSpPr>
        <p:grpSpPr>
          <a:xfrm>
            <a:off x="3404907" y="3454800"/>
            <a:ext cx="3698875" cy="2840484"/>
            <a:chOff x="2587625" y="3041570"/>
            <a:chExt cx="3698875" cy="2840484"/>
          </a:xfrm>
        </p:grpSpPr>
        <p:sp>
          <p:nvSpPr>
            <p:cNvPr id="15" name="Rectangle 14"/>
            <p:cNvSpPr/>
            <p:nvPr/>
          </p:nvSpPr>
          <p:spPr>
            <a:xfrm>
              <a:off x="2723656" y="4244544"/>
              <a:ext cx="781888" cy="692727"/>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16" name="Rectangle 15"/>
            <p:cNvSpPr/>
            <p:nvPr/>
          </p:nvSpPr>
          <p:spPr>
            <a:xfrm>
              <a:off x="2587625" y="3041571"/>
              <a:ext cx="3698875" cy="2840483"/>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altLang="zh-CN" dirty="0">
                  <a:solidFill>
                    <a:srgbClr val="000000"/>
                  </a:solidFill>
                </a:rPr>
                <a:t>Index PS_PSOPRDEFN</a:t>
              </a:r>
              <a:endParaRPr lang="zh-CN" altLang="en-US" dirty="0">
                <a:solidFill>
                  <a:srgbClr val="000000"/>
                </a:solidFill>
              </a:endParaRPr>
            </a:p>
          </p:txBody>
        </p:sp>
        <p:sp>
          <p:nvSpPr>
            <p:cNvPr id="19" name="Rectangle 18"/>
            <p:cNvSpPr/>
            <p:nvPr/>
          </p:nvSpPr>
          <p:spPr>
            <a:xfrm>
              <a:off x="3988522" y="3803077"/>
              <a:ext cx="785702" cy="547252"/>
            </a:xfrm>
            <a:prstGeom prst="rect">
              <a:avLst/>
            </a:prstGeom>
            <a:noFill/>
            <a:ln w="28575">
              <a:solidFill>
                <a:srgbClr val="00B9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solidFill>
                  <a:srgbClr val="000000"/>
                </a:solidFill>
              </a:endParaRPr>
            </a:p>
          </p:txBody>
        </p:sp>
        <p:sp>
          <p:nvSpPr>
            <p:cNvPr id="20" name="Rectangle 19"/>
            <p:cNvSpPr/>
            <p:nvPr/>
          </p:nvSpPr>
          <p:spPr>
            <a:xfrm>
              <a:off x="5098817" y="3265933"/>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21" name="Rectangle 20"/>
            <p:cNvSpPr/>
            <p:nvPr/>
          </p:nvSpPr>
          <p:spPr>
            <a:xfrm>
              <a:off x="3988523" y="4738255"/>
              <a:ext cx="785702" cy="547252"/>
            </a:xfrm>
            <a:prstGeom prst="rect">
              <a:avLst/>
            </a:prstGeom>
            <a:noFill/>
            <a:ln w="28575">
              <a:solidFill>
                <a:srgbClr val="00B9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22" name="Rectangle 21"/>
            <p:cNvSpPr/>
            <p:nvPr/>
          </p:nvSpPr>
          <p:spPr>
            <a:xfrm>
              <a:off x="5098816" y="4076703"/>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400" dirty="0">
                  <a:solidFill>
                    <a:srgbClr val="FF0000"/>
                  </a:solidFill>
                </a:rPr>
                <a:t>VP1,rowid</a:t>
              </a:r>
              <a:endParaRPr lang="zh-CN" altLang="en-US" sz="1400" dirty="0">
                <a:solidFill>
                  <a:srgbClr val="FF0000"/>
                </a:solidFill>
              </a:endParaRPr>
            </a:p>
          </p:txBody>
        </p:sp>
        <p:sp>
          <p:nvSpPr>
            <p:cNvPr id="24" name="Rectangle 23"/>
            <p:cNvSpPr/>
            <p:nvPr/>
          </p:nvSpPr>
          <p:spPr>
            <a:xfrm>
              <a:off x="5098816" y="4937271"/>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cxnSp>
          <p:nvCxnSpPr>
            <p:cNvPr id="26" name="Straight Arrow Connector 25"/>
            <p:cNvCxnSpPr>
              <a:stCxn id="15" idx="3"/>
              <a:endCxn id="21" idx="1"/>
            </p:cNvCxnSpPr>
            <p:nvPr/>
          </p:nvCxnSpPr>
          <p:spPr>
            <a:xfrm>
              <a:off x="3505544" y="4590908"/>
              <a:ext cx="482979" cy="420973"/>
            </a:xfrm>
            <a:prstGeom prst="straightConnector1">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9" idx="1"/>
            </p:cNvCxnSpPr>
            <p:nvPr/>
          </p:nvCxnSpPr>
          <p:spPr>
            <a:xfrm flipV="1">
              <a:off x="3505544" y="4076703"/>
              <a:ext cx="482978" cy="51420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3"/>
              <a:endCxn id="20" idx="1"/>
            </p:cNvCxnSpPr>
            <p:nvPr/>
          </p:nvCxnSpPr>
          <p:spPr>
            <a:xfrm flipV="1">
              <a:off x="4774224" y="3539559"/>
              <a:ext cx="324593" cy="53714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3"/>
              <a:endCxn id="24" idx="1"/>
            </p:cNvCxnSpPr>
            <p:nvPr/>
          </p:nvCxnSpPr>
          <p:spPr>
            <a:xfrm>
              <a:off x="4774225" y="5011881"/>
              <a:ext cx="324591" cy="19901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1" idx="3"/>
              <a:endCxn id="22" idx="1"/>
            </p:cNvCxnSpPr>
            <p:nvPr/>
          </p:nvCxnSpPr>
          <p:spPr>
            <a:xfrm flipV="1">
              <a:off x="4774225" y="4350329"/>
              <a:ext cx="324591" cy="661552"/>
            </a:xfrm>
            <a:prstGeom prst="straightConnector1">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17908" y="4992977"/>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sp>
          <p:nvSpPr>
            <p:cNvPr id="60" name="Rectangle 59"/>
            <p:cNvSpPr/>
            <p:nvPr/>
          </p:nvSpPr>
          <p:spPr>
            <a:xfrm>
              <a:off x="4779202" y="4194879"/>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sp>
          <p:nvSpPr>
            <p:cNvPr id="71" name="Rectangle 70"/>
            <p:cNvSpPr/>
            <p:nvPr/>
          </p:nvSpPr>
          <p:spPr>
            <a:xfrm>
              <a:off x="2846694" y="3982934"/>
              <a:ext cx="506870" cy="261610"/>
            </a:xfrm>
            <a:prstGeom prst="rect">
              <a:avLst/>
            </a:prstGeom>
          </p:spPr>
          <p:txBody>
            <a:bodyPr wrap="none">
              <a:spAutoFit/>
            </a:bodyPr>
            <a:lstStyle/>
            <a:p>
              <a:r>
                <a:rPr lang="en-US" altLang="zh-CN" sz="1100" b="1" dirty="0">
                  <a:solidFill>
                    <a:srgbClr val="000000"/>
                  </a:solidFill>
                </a:rPr>
                <a:t>Root</a:t>
              </a:r>
              <a:endParaRPr lang="zh-CN" altLang="en-US" sz="1100" b="1" dirty="0">
                <a:solidFill>
                  <a:srgbClr val="000000"/>
                </a:solidFill>
              </a:endParaRPr>
            </a:p>
          </p:txBody>
        </p:sp>
        <p:sp>
          <p:nvSpPr>
            <p:cNvPr id="72" name="Rectangle 71"/>
            <p:cNvSpPr/>
            <p:nvPr/>
          </p:nvSpPr>
          <p:spPr>
            <a:xfrm>
              <a:off x="4058654" y="3566112"/>
              <a:ext cx="671979" cy="261610"/>
            </a:xfrm>
            <a:prstGeom prst="rect">
              <a:avLst/>
            </a:prstGeom>
          </p:spPr>
          <p:txBody>
            <a:bodyPr wrap="none">
              <a:spAutoFit/>
            </a:bodyPr>
            <a:lstStyle/>
            <a:p>
              <a:r>
                <a:rPr lang="en-US" altLang="zh-CN" sz="1100" b="1" dirty="0">
                  <a:solidFill>
                    <a:srgbClr val="45B1EC"/>
                  </a:solidFill>
                </a:rPr>
                <a:t>Branch</a:t>
              </a:r>
              <a:endParaRPr lang="zh-CN" altLang="en-US" sz="1100" b="1" dirty="0">
                <a:solidFill>
                  <a:srgbClr val="45B1EC"/>
                </a:solidFill>
              </a:endParaRPr>
            </a:p>
          </p:txBody>
        </p:sp>
        <p:sp>
          <p:nvSpPr>
            <p:cNvPr id="73" name="Rectangle 72"/>
            <p:cNvSpPr/>
            <p:nvPr/>
          </p:nvSpPr>
          <p:spPr>
            <a:xfrm>
              <a:off x="5333259" y="3041570"/>
              <a:ext cx="474810" cy="261610"/>
            </a:xfrm>
            <a:prstGeom prst="rect">
              <a:avLst/>
            </a:prstGeom>
            <a:ln>
              <a:noFill/>
            </a:ln>
          </p:spPr>
          <p:txBody>
            <a:bodyPr wrap="none">
              <a:spAutoFit/>
            </a:bodyPr>
            <a:lstStyle/>
            <a:p>
              <a:r>
                <a:rPr lang="en-US" altLang="zh-CN" sz="1100" b="1" dirty="0">
                  <a:solidFill>
                    <a:srgbClr val="FF0000"/>
                  </a:solidFill>
                </a:rPr>
                <a:t>Leaf</a:t>
              </a:r>
              <a:endParaRPr lang="zh-CN" altLang="en-US" sz="1100" b="1" dirty="0">
                <a:solidFill>
                  <a:srgbClr val="FF0000"/>
                </a:solidFill>
              </a:endParaRPr>
            </a:p>
          </p:txBody>
        </p:sp>
      </p:grpSp>
      <p:grpSp>
        <p:nvGrpSpPr>
          <p:cNvPr id="2057" name="Group 2056"/>
          <p:cNvGrpSpPr/>
          <p:nvPr/>
        </p:nvGrpSpPr>
        <p:grpSpPr>
          <a:xfrm>
            <a:off x="7563461" y="5225682"/>
            <a:ext cx="4295775" cy="1277294"/>
            <a:chOff x="7133040" y="5111384"/>
            <a:chExt cx="4295775" cy="1277294"/>
          </a:xfrm>
        </p:grpSpPr>
        <p:pic>
          <p:nvPicPr>
            <p:cNvPr id="85" name="Picture 84"/>
            <p:cNvPicPr>
              <a:picLocks noChangeAspect="1"/>
            </p:cNvPicPr>
            <p:nvPr/>
          </p:nvPicPr>
          <p:blipFill>
            <a:blip r:embed="rId3"/>
            <a:stretch>
              <a:fillRect/>
            </a:stretch>
          </p:blipFill>
          <p:spPr>
            <a:xfrm>
              <a:off x="7133040" y="5111384"/>
              <a:ext cx="4295775" cy="971550"/>
            </a:xfrm>
            <a:prstGeom prst="rect">
              <a:avLst/>
            </a:prstGeom>
          </p:spPr>
        </p:pic>
        <p:sp>
          <p:nvSpPr>
            <p:cNvPr id="87" name="Rectangle 86"/>
            <p:cNvSpPr/>
            <p:nvPr/>
          </p:nvSpPr>
          <p:spPr>
            <a:xfrm>
              <a:off x="8422787" y="6019346"/>
              <a:ext cx="1856042" cy="369332"/>
            </a:xfrm>
            <a:prstGeom prst="rect">
              <a:avLst/>
            </a:prstGeom>
          </p:spPr>
          <p:txBody>
            <a:bodyPr wrap="square">
              <a:spAutoFit/>
            </a:bodyPr>
            <a:lstStyle/>
            <a:p>
              <a:r>
                <a:rPr lang="en-US" altLang="zh-CN" dirty="0">
                  <a:solidFill>
                    <a:srgbClr val="000000"/>
                  </a:solidFill>
                  <a:latin typeface="+mn-lt"/>
                  <a:cs typeface="+mn-cs"/>
                </a:rPr>
                <a:t>Table</a:t>
              </a:r>
              <a:r>
                <a:rPr lang="en-US" altLang="zh-CN" sz="1100" dirty="0">
                  <a:solidFill>
                    <a:srgbClr val="000000"/>
                  </a:solidFill>
                </a:rPr>
                <a:t> </a:t>
              </a:r>
              <a:r>
                <a:rPr lang="en-US" altLang="zh-CN" dirty="0">
                  <a:solidFill>
                    <a:srgbClr val="000000"/>
                  </a:solidFill>
                  <a:latin typeface="+mn-lt"/>
                  <a:cs typeface="+mn-cs"/>
                </a:rPr>
                <a:t>PSOPRDEFN</a:t>
              </a:r>
              <a:endParaRPr lang="zh-CN" altLang="en-US" dirty="0">
                <a:solidFill>
                  <a:srgbClr val="000000"/>
                </a:solidFill>
                <a:latin typeface="+mn-lt"/>
                <a:cs typeface="+mn-cs"/>
              </a:endParaRPr>
            </a:p>
          </p:txBody>
        </p:sp>
      </p:grpSp>
      <p:cxnSp>
        <p:nvCxnSpPr>
          <p:cNvPr id="103" name="Elbow Connector 102"/>
          <p:cNvCxnSpPr>
            <a:stCxn id="22" idx="3"/>
            <a:endCxn id="107" idx="1"/>
          </p:cNvCxnSpPr>
          <p:nvPr/>
        </p:nvCxnSpPr>
        <p:spPr>
          <a:xfrm flipV="1">
            <a:off x="6859795" y="2894833"/>
            <a:ext cx="1076569" cy="1868726"/>
          </a:xfrm>
          <a:prstGeom prst="bentConnector3">
            <a:avLst>
              <a:gd name="adj1" fmla="val 50000"/>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061" name="Group 2060"/>
          <p:cNvGrpSpPr/>
          <p:nvPr/>
        </p:nvGrpSpPr>
        <p:grpSpPr>
          <a:xfrm>
            <a:off x="7280570" y="1922873"/>
            <a:ext cx="4231268" cy="3345817"/>
            <a:chOff x="6829455" y="1524001"/>
            <a:chExt cx="4231268" cy="3345817"/>
          </a:xfrm>
        </p:grpSpPr>
        <p:sp>
          <p:nvSpPr>
            <p:cNvPr id="50" name="Rectangle 49"/>
            <p:cNvSpPr/>
            <p:nvPr/>
          </p:nvSpPr>
          <p:spPr>
            <a:xfrm>
              <a:off x="7230196" y="1524001"/>
              <a:ext cx="3830527" cy="2279076"/>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altLang="zh-CN" dirty="0">
                  <a:solidFill>
                    <a:srgbClr val="000000"/>
                  </a:solidFill>
                </a:rPr>
                <a:t>Block Data</a:t>
              </a:r>
              <a:endParaRPr lang="zh-CN" altLang="en-US" dirty="0">
                <a:solidFill>
                  <a:srgbClr val="000000"/>
                </a:solidFill>
              </a:endParaRPr>
            </a:p>
          </p:txBody>
        </p:sp>
        <p:cxnSp>
          <p:nvCxnSpPr>
            <p:cNvPr id="76" name="Straight Connector 75"/>
            <p:cNvCxnSpPr/>
            <p:nvPr/>
          </p:nvCxnSpPr>
          <p:spPr>
            <a:xfrm>
              <a:off x="7341577" y="2074985"/>
              <a:ext cx="3534508"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8235346" y="1850973"/>
              <a:ext cx="3554" cy="168858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03695" y="1814699"/>
              <a:ext cx="631904" cy="261610"/>
            </a:xfrm>
            <a:prstGeom prst="rect">
              <a:avLst/>
            </a:prstGeom>
          </p:spPr>
          <p:txBody>
            <a:bodyPr wrap="none">
              <a:spAutoFit/>
            </a:bodyPr>
            <a:lstStyle/>
            <a:p>
              <a:r>
                <a:rPr lang="en-US" altLang="zh-CN" sz="1100" b="1" dirty="0"/>
                <a:t>OPRID</a:t>
              </a:r>
              <a:endParaRPr lang="zh-CN" altLang="en-US" sz="1100" b="1" dirty="0"/>
            </a:p>
          </p:txBody>
        </p:sp>
        <p:sp>
          <p:nvSpPr>
            <p:cNvPr id="83" name="Rectangle 82"/>
            <p:cNvSpPr/>
            <p:nvPr/>
          </p:nvSpPr>
          <p:spPr>
            <a:xfrm>
              <a:off x="8749522" y="1777369"/>
              <a:ext cx="1202573" cy="261610"/>
            </a:xfrm>
            <a:prstGeom prst="rect">
              <a:avLst/>
            </a:prstGeom>
          </p:spPr>
          <p:txBody>
            <a:bodyPr wrap="none">
              <a:spAutoFit/>
            </a:bodyPr>
            <a:lstStyle/>
            <a:p>
              <a:r>
                <a:rPr lang="en-US" altLang="zh-CN" sz="1100" b="1" dirty="0"/>
                <a:t>Other Columns</a:t>
              </a:r>
              <a:endParaRPr lang="zh-CN" altLang="en-US" sz="1100" b="1" dirty="0"/>
            </a:p>
          </p:txBody>
        </p:sp>
        <p:sp>
          <p:nvSpPr>
            <p:cNvPr id="94" name="Rectangle 93"/>
            <p:cNvSpPr/>
            <p:nvPr/>
          </p:nvSpPr>
          <p:spPr>
            <a:xfrm>
              <a:off x="7473978" y="2204466"/>
              <a:ext cx="3221905" cy="1231106"/>
            </a:xfrm>
            <a:prstGeom prst="rect">
              <a:avLst/>
            </a:prstGeom>
          </p:spPr>
          <p:txBody>
            <a:bodyPr wrap="square">
              <a:spAutoFit/>
            </a:bodyPr>
            <a:lstStyle/>
            <a:p>
              <a:r>
                <a:rPr lang="en-US" altLang="zh-CN" sz="1050" dirty="0"/>
                <a:t>KU1                  …</a:t>
              </a:r>
            </a:p>
            <a:p>
              <a:r>
                <a:rPr lang="en-US" altLang="zh-CN" sz="1050" dirty="0">
                  <a:solidFill>
                    <a:srgbClr val="FF0000"/>
                  </a:solidFill>
                </a:rPr>
                <a:t>VP1                  …</a:t>
              </a:r>
            </a:p>
            <a:p>
              <a:r>
                <a:rPr lang="en-US" altLang="zh-CN" sz="1050" dirty="0"/>
                <a:t>KU2                  …</a:t>
              </a:r>
            </a:p>
            <a:p>
              <a:r>
                <a:rPr lang="en-US" altLang="zh-CN" sz="1050" dirty="0"/>
                <a:t>KU3                  …</a:t>
              </a:r>
            </a:p>
            <a:p>
              <a:r>
                <a:rPr lang="en-US" altLang="zh-CN" sz="1050" dirty="0"/>
                <a:t>PS1                  …</a:t>
              </a:r>
            </a:p>
            <a:p>
              <a:r>
                <a:rPr lang="en-US" altLang="zh-CN" sz="1050" dirty="0"/>
                <a:t>TL1                   …</a:t>
              </a:r>
              <a:endParaRPr lang="en-US" altLang="zh-CN" sz="1100" dirty="0"/>
            </a:p>
            <a:p>
              <a:endParaRPr lang="zh-CN" altLang="en-US" sz="1100" b="1" dirty="0"/>
            </a:p>
          </p:txBody>
        </p:sp>
        <p:cxnSp>
          <p:nvCxnSpPr>
            <p:cNvPr id="97" name="Straight Connector 96"/>
            <p:cNvCxnSpPr/>
            <p:nvPr/>
          </p:nvCxnSpPr>
          <p:spPr>
            <a:xfrm flipH="1" flipV="1">
              <a:off x="7230198" y="3827724"/>
              <a:ext cx="1143026" cy="1042094"/>
            </a:xfrm>
            <a:prstGeom prst="line">
              <a:avLst/>
            </a:prstGeom>
            <a:ln w="28575">
              <a:solidFill>
                <a:schemeClr val="accent5"/>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8629793" y="3866534"/>
              <a:ext cx="2360105" cy="1003284"/>
            </a:xfrm>
            <a:prstGeom prst="line">
              <a:avLst/>
            </a:prstGeom>
            <a:ln w="28575">
              <a:solidFill>
                <a:schemeClr val="accent5"/>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7485249" y="2401958"/>
              <a:ext cx="2092037" cy="188005"/>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112" name="Rectangle 111"/>
            <p:cNvSpPr/>
            <p:nvPr/>
          </p:nvSpPr>
          <p:spPr>
            <a:xfrm>
              <a:off x="6829455" y="2249513"/>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grpSp>
      <p:graphicFrame>
        <p:nvGraphicFramePr>
          <p:cNvPr id="2070" name="Table 2069"/>
          <p:cNvGraphicFramePr>
            <a:graphicFrameLocks noGrp="1"/>
          </p:cNvGraphicFramePr>
          <p:nvPr>
            <p:extLst>
              <p:ext uri="{D42A27DB-BD31-4B8C-83A1-F6EECF244321}">
                <p14:modId xmlns:p14="http://schemas.microsoft.com/office/powerpoint/2010/main" val="2350813914"/>
              </p:ext>
            </p:extLst>
          </p:nvPr>
        </p:nvGraphicFramePr>
        <p:xfrm>
          <a:off x="2100782" y="1405825"/>
          <a:ext cx="4332830" cy="1005840"/>
        </p:xfrm>
        <a:graphic>
          <a:graphicData uri="http://schemas.openxmlformats.org/drawingml/2006/table">
            <a:tbl>
              <a:tblPr firstRow="1" bandRow="1">
                <a:tableStyleId>{5FD0F851-EC5A-4D38-B0AD-8093EC10F338}</a:tableStyleId>
              </a:tblPr>
              <a:tblGrid>
                <a:gridCol w="4332830">
                  <a:extLst>
                    <a:ext uri="{9D8B030D-6E8A-4147-A177-3AD203B41FA5}">
                      <a16:colId xmlns="" xmlns:a16="http://schemas.microsoft.com/office/drawing/2014/main" val="20000"/>
                    </a:ext>
                  </a:extLst>
                </a:gridCol>
              </a:tblGrid>
              <a:tr h="370840">
                <a:tc>
                  <a:txBody>
                    <a:bodyPr/>
                    <a:lstStyle/>
                    <a:p>
                      <a:r>
                        <a:rPr lang="en-US" altLang="zh-CN" sz="1200" b="0" dirty="0">
                          <a:latin typeface="Consolas" panose="020B0609020204030204" pitchFamily="49" charset="0"/>
                        </a:rPr>
                        <a:t>Id  | Operation                   | Name        </a:t>
                      </a:r>
                    </a:p>
                    <a:p>
                      <a:r>
                        <a:rPr lang="en-US" altLang="zh-CN" sz="1200" b="0" dirty="0">
                          <a:latin typeface="Consolas" panose="020B0609020204030204" pitchFamily="49" charset="0"/>
                        </a:rPr>
                        <a:t>------------------------------------------------</a:t>
                      </a:r>
                    </a:p>
                    <a:p>
                      <a:r>
                        <a:rPr lang="en-US" altLang="zh-CN" sz="1200" b="0" dirty="0">
                          <a:latin typeface="Consolas" panose="020B0609020204030204" pitchFamily="49" charset="0"/>
                        </a:rPr>
                        <a:t>  0 | SELECT STATEMENT            |             </a:t>
                      </a:r>
                    </a:p>
                    <a:p>
                      <a:r>
                        <a:rPr lang="en-US" altLang="zh-CN" sz="1200" b="0" dirty="0">
                          <a:latin typeface="Consolas" panose="020B0609020204030204" pitchFamily="49" charset="0"/>
                        </a:rPr>
                        <a:t>  1 |  </a:t>
                      </a:r>
                      <a:r>
                        <a:rPr lang="en-US" altLang="zh-CN" sz="1200" b="0" dirty="0">
                          <a:solidFill>
                            <a:srgbClr val="FF0000"/>
                          </a:solidFill>
                          <a:latin typeface="Consolas" panose="020B0609020204030204" pitchFamily="49" charset="0"/>
                        </a:rPr>
                        <a:t>TABLE ACCESS BY INDEX </a:t>
                      </a:r>
                      <a:r>
                        <a:rPr lang="en-US" altLang="zh-CN" sz="1200" b="0" dirty="0">
                          <a:latin typeface="Consolas" panose="020B0609020204030204" pitchFamily="49" charset="0"/>
                        </a:rPr>
                        <a:t>ROWID| PSOPRDEFN   </a:t>
                      </a:r>
                    </a:p>
                    <a:p>
                      <a:r>
                        <a:rPr lang="en-US" altLang="zh-CN" sz="1200" b="0" dirty="0">
                          <a:latin typeface="Consolas" panose="020B0609020204030204" pitchFamily="49" charset="0"/>
                        </a:rPr>
                        <a:t>  2 |   INDEX UNIQUE SCAN         | PS_PSOPRDEFN</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36301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Access</a:t>
            </a:r>
            <a:endParaRPr lang="zh-CN" altLang="en-US" dirty="0"/>
          </a:p>
        </p:txBody>
      </p:sp>
      <p:sp>
        <p:nvSpPr>
          <p:cNvPr id="3" name="Content Placeholder 2"/>
          <p:cNvSpPr>
            <a:spLocks noGrp="1"/>
          </p:cNvSpPr>
          <p:nvPr>
            <p:ph idx="1"/>
          </p:nvPr>
        </p:nvSpPr>
        <p:spPr/>
        <p:txBody>
          <a:bodyPr/>
          <a:lstStyle/>
          <a:p>
            <a:r>
              <a:rPr lang="en-US" altLang="zh-CN" dirty="0"/>
              <a:t>Unique scan</a:t>
            </a:r>
          </a:p>
          <a:p>
            <a:r>
              <a:rPr lang="en-US" altLang="zh-CN" dirty="0"/>
              <a:t>Range scan</a:t>
            </a:r>
          </a:p>
          <a:p>
            <a:r>
              <a:rPr lang="en-US" altLang="zh-CN" dirty="0"/>
              <a:t>Range scan (Min/Max)</a:t>
            </a:r>
          </a:p>
          <a:p>
            <a:r>
              <a:rPr lang="en-US" altLang="zh-CN" dirty="0"/>
              <a:t>Skip scan</a:t>
            </a:r>
          </a:p>
          <a:p>
            <a:r>
              <a:rPr lang="en-US" altLang="zh-CN" dirty="0"/>
              <a:t>Full scan</a:t>
            </a:r>
          </a:p>
          <a:p>
            <a:r>
              <a:rPr lang="en-US" altLang="zh-CN" dirty="0"/>
              <a:t>Fast full scan</a:t>
            </a:r>
          </a:p>
          <a:p>
            <a:r>
              <a:rPr lang="en-US" altLang="zh-CN" dirty="0"/>
              <a:t>…</a:t>
            </a:r>
          </a:p>
          <a:p>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33</a:t>
            </a:fld>
            <a:endParaRPr lang="zh-CN" altLang="en-US" dirty="0"/>
          </a:p>
        </p:txBody>
      </p:sp>
    </p:spTree>
    <p:extLst>
      <p:ext uri="{BB962C8B-B14F-4D97-AF65-F5344CB8AC3E}">
        <p14:creationId xmlns:p14="http://schemas.microsoft.com/office/powerpoint/2010/main" val="31343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Unique Scan</a:t>
            </a:r>
            <a:endParaRPr lang="zh-CN" altLang="en-US" dirty="0"/>
          </a:p>
        </p:txBody>
      </p:sp>
      <p:sp>
        <p:nvSpPr>
          <p:cNvPr id="3" name="Content Placeholder 2"/>
          <p:cNvSpPr>
            <a:spLocks noGrp="1"/>
          </p:cNvSpPr>
          <p:nvPr>
            <p:ph idx="1"/>
          </p:nvPr>
        </p:nvSpPr>
        <p:spPr>
          <a:xfrm>
            <a:off x="531151" y="1524001"/>
            <a:ext cx="5394864" cy="4419600"/>
          </a:xfrm>
        </p:spPr>
        <p:txBody>
          <a:bodyPr/>
          <a:lstStyle/>
          <a:p>
            <a:r>
              <a:rPr lang="en-US" altLang="zh-CN" sz="2400" dirty="0"/>
              <a:t>Need B* Tree Unique Index</a:t>
            </a:r>
          </a:p>
          <a:p>
            <a:r>
              <a:rPr lang="en-US" altLang="zh-CN" sz="2400" dirty="0"/>
              <a:t>Need “=“ operator with all columns in a unique index</a:t>
            </a:r>
          </a:p>
          <a:p>
            <a:r>
              <a:rPr lang="en-US" altLang="zh-CN" sz="2400" dirty="0"/>
              <a:t>Seeking for at most 1 </a:t>
            </a:r>
            <a:r>
              <a:rPr lang="en-US" altLang="zh-CN" sz="2400" dirty="0" err="1"/>
              <a:t>rowid</a:t>
            </a:r>
            <a:r>
              <a:rPr lang="en-US" altLang="zh-CN" sz="2400" dirty="0"/>
              <a:t> then return</a:t>
            </a:r>
          </a:p>
          <a:p>
            <a:r>
              <a:rPr lang="en-US" altLang="zh-CN" sz="2400" dirty="0"/>
              <a:t>Better performance than ‘Index Range Scan’</a:t>
            </a:r>
          </a:p>
          <a:p>
            <a:pPr lvl="1"/>
            <a:r>
              <a:rPr lang="en-US" altLang="zh-CN" sz="2000" dirty="0"/>
              <a:t>less logical read</a:t>
            </a:r>
          </a:p>
          <a:p>
            <a:endParaRPr lang="zh-CN" altLang="en-US" sz="24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34</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2603396035"/>
              </p:ext>
            </p:extLst>
          </p:nvPr>
        </p:nvGraphicFramePr>
        <p:xfrm>
          <a:off x="6304532" y="1295400"/>
          <a:ext cx="5468367" cy="3931920"/>
        </p:xfrm>
        <a:graphic>
          <a:graphicData uri="http://schemas.openxmlformats.org/drawingml/2006/table">
            <a:tbl>
              <a:tblPr firstRow="1" bandRow="1">
                <a:tableStyleId>{5FD0F851-EC5A-4D38-B0AD-8093EC10F338}</a:tableStyleId>
              </a:tblPr>
              <a:tblGrid>
                <a:gridCol w="5468367">
                  <a:extLst>
                    <a:ext uri="{9D8B030D-6E8A-4147-A177-3AD203B41FA5}">
                      <a16:colId xmlns="" xmlns:a16="http://schemas.microsoft.com/office/drawing/2014/main" val="20000"/>
                    </a:ext>
                  </a:extLst>
                </a:gridCol>
              </a:tblGrid>
              <a:tr h="370840">
                <a:tc>
                  <a:txBody>
                    <a:bodyPr/>
                    <a:lstStyle/>
                    <a:p>
                      <a:r>
                        <a:rPr lang="en-US" altLang="zh-CN" sz="1400" b="0" dirty="0">
                          <a:latin typeface="Consolas" panose="020B0609020204030204" pitchFamily="49" charset="0"/>
                        </a:rPr>
                        <a:t>create unique index TEST1_ID_NAME on test1(</a:t>
                      </a:r>
                      <a:r>
                        <a:rPr lang="en-US" altLang="zh-CN" sz="1400" b="0" dirty="0" err="1">
                          <a:latin typeface="Consolas" panose="020B0609020204030204" pitchFamily="49" charset="0"/>
                        </a:rPr>
                        <a:t>id,name</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endParaRPr lang="en-US" altLang="zh-CN" sz="1400" b="0" dirty="0">
                        <a:latin typeface="Consolas" panose="020B0609020204030204" pitchFamily="49" charset="0"/>
                      </a:endParaRPr>
                    </a:p>
                    <a:p>
                      <a:r>
                        <a:rPr lang="en-US" altLang="zh-CN" sz="1400" b="0" dirty="0">
                          <a:latin typeface="Consolas" panose="020B0609020204030204" pitchFamily="49" charset="0"/>
                        </a:rPr>
                        <a:t>select * from test1 where id=1 and name = '</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 </a:t>
                      </a:r>
                    </a:p>
                    <a:p>
                      <a:r>
                        <a:rPr lang="en-US" altLang="zh-CN" sz="1400" b="0" dirty="0">
                          <a:latin typeface="Consolas" panose="020B0609020204030204" pitchFamily="49" charset="0"/>
                        </a:rPr>
                        <a:t>|*  1 |  </a:t>
                      </a:r>
                      <a:r>
                        <a:rPr lang="en-US" altLang="zh-CN" sz="1400" b="0" dirty="0">
                          <a:solidFill>
                            <a:srgbClr val="FF0000"/>
                          </a:solidFill>
                          <a:latin typeface="Consolas" panose="020B0609020204030204" pitchFamily="49" charset="0"/>
                        </a:rPr>
                        <a:t>INDEX UNIQUE SCAN</a:t>
                      </a:r>
                      <a:r>
                        <a:rPr lang="en-US" altLang="zh-CN" sz="1400" b="0" dirty="0">
                          <a:latin typeface="Consolas" panose="020B0609020204030204" pitchFamily="49" charset="0"/>
                        </a:rPr>
                        <a:t>| TEST1_ID_NAME |     </a:t>
                      </a:r>
                      <a:r>
                        <a:rPr lang="en-US" altLang="zh-CN" sz="1400" b="0" dirty="0">
                          <a:solidFill>
                            <a:srgbClr val="FF0000"/>
                          </a:solidFill>
                          <a:latin typeface="Consolas" panose="020B0609020204030204" pitchFamily="49" charset="0"/>
                        </a:rPr>
                        <a:t>1</a:t>
                      </a:r>
                      <a:r>
                        <a:rPr lang="en-US" altLang="zh-CN" sz="1400" b="0" dirty="0">
                          <a:latin typeface="Consolas" panose="020B0609020204030204" pitchFamily="49" charset="0"/>
                        </a:rPr>
                        <a:t> | </a:t>
                      </a:r>
                    </a:p>
                    <a:p>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Predicate Information (identified by operation id):</a:t>
                      </a:r>
                    </a:p>
                    <a:p>
                      <a:r>
                        <a:rPr lang="en-US" altLang="zh-CN" sz="1400" b="0" dirty="0">
                          <a:latin typeface="Consolas" panose="020B0609020204030204" pitchFamily="49" charset="0"/>
                        </a:rPr>
                        <a:t>---------------------------------------------------</a:t>
                      </a:r>
                    </a:p>
                    <a:p>
                      <a:r>
                        <a:rPr lang="en-US" altLang="zh-CN" sz="1400" b="0" dirty="0">
                          <a:latin typeface="Consolas" panose="020B0609020204030204" pitchFamily="49" charset="0"/>
                        </a:rPr>
                        <a:t>1 - access("ID"=1 AND "NAME"='</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Statistics</a:t>
                      </a:r>
                    </a:p>
                    <a:p>
                      <a:r>
                        <a:rPr lang="en-US" altLang="zh-CN" sz="1400" b="0" dirty="0">
                          <a:latin typeface="Consolas" panose="020B0609020204030204" pitchFamily="49" charset="0"/>
                        </a:rPr>
                        <a:t>---------------------------------------------------</a:t>
                      </a:r>
                    </a:p>
                    <a:p>
                      <a:r>
                        <a:rPr lang="en-US" altLang="zh-CN" sz="1400" b="0" dirty="0">
                          <a:latin typeface="Consolas" panose="020B0609020204030204" pitchFamily="49" charset="0"/>
                        </a:rPr>
                        <a:t>          </a:t>
                      </a:r>
                      <a:r>
                        <a:rPr lang="en-US" altLang="zh-CN" sz="1400" b="0" dirty="0">
                          <a:solidFill>
                            <a:srgbClr val="FF0000"/>
                          </a:solidFill>
                          <a:latin typeface="Consolas" panose="020B0609020204030204" pitchFamily="49" charset="0"/>
                        </a:rPr>
                        <a:t>2</a:t>
                      </a:r>
                      <a:r>
                        <a:rPr lang="en-US" altLang="zh-CN" sz="1400" b="0" dirty="0">
                          <a:latin typeface="Consolas" panose="020B0609020204030204" pitchFamily="49" charset="0"/>
                        </a:rPr>
                        <a:t>  consistent gets</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8310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Range Scan</a:t>
            </a:r>
            <a:endParaRPr lang="zh-CN" altLang="en-US" dirty="0"/>
          </a:p>
        </p:txBody>
      </p:sp>
      <p:sp>
        <p:nvSpPr>
          <p:cNvPr id="3" name="Content Placeholder 2"/>
          <p:cNvSpPr>
            <a:spLocks noGrp="1"/>
          </p:cNvSpPr>
          <p:nvPr>
            <p:ph idx="1"/>
          </p:nvPr>
        </p:nvSpPr>
        <p:spPr>
          <a:xfrm>
            <a:off x="531151" y="1524001"/>
            <a:ext cx="5808103" cy="4419600"/>
          </a:xfrm>
        </p:spPr>
        <p:txBody>
          <a:bodyPr/>
          <a:lstStyle/>
          <a:p>
            <a:r>
              <a:rPr lang="en-US" altLang="zh-CN" sz="2000" dirty="0"/>
              <a:t>Need B* Tree Index</a:t>
            </a:r>
          </a:p>
          <a:p>
            <a:r>
              <a:rPr lang="en-US" altLang="zh-CN" sz="2000" dirty="0"/>
              <a:t>Work with many operator:</a:t>
            </a:r>
          </a:p>
          <a:p>
            <a:pPr lvl="1"/>
            <a:r>
              <a:rPr lang="en-US" altLang="zh-CN" sz="1800" i="1" dirty="0"/>
              <a:t>=, &lt;=, &lt;, &gt;, &gt;=, IN, BETWEEN, LIKE</a:t>
            </a:r>
          </a:p>
          <a:p>
            <a:r>
              <a:rPr lang="en-US" altLang="zh-CN" sz="2000" dirty="0"/>
              <a:t>Seeking for 0 thru many </a:t>
            </a:r>
            <a:r>
              <a:rPr lang="en-US" altLang="zh-CN" sz="2000" dirty="0" err="1"/>
              <a:t>rowid</a:t>
            </a:r>
            <a:endParaRPr lang="en-US" altLang="zh-CN" sz="2000" dirty="0"/>
          </a:p>
          <a:p>
            <a:r>
              <a:rPr lang="en-US" altLang="zh-CN" sz="2000" dirty="0"/>
              <a:t>Scan Index Blocks with single I/O</a:t>
            </a:r>
          </a:p>
          <a:p>
            <a:pPr lvl="1"/>
            <a:r>
              <a:rPr lang="en-US" altLang="zh-CN" sz="1800" dirty="0"/>
              <a:t>Sometimes </a:t>
            </a:r>
            <a:r>
              <a:rPr lang="en-US" altLang="zh-CN" sz="1800" dirty="0" err="1"/>
              <a:t>multiblock</a:t>
            </a:r>
            <a:r>
              <a:rPr lang="en-US" altLang="zh-CN" sz="1800" dirty="0"/>
              <a:t> read if </a:t>
            </a:r>
            <a:r>
              <a:rPr lang="en-US" altLang="zh-CN" sz="1800" dirty="0" err="1"/>
              <a:t>prefetch</a:t>
            </a:r>
            <a:endParaRPr lang="en-US" altLang="zh-CN" sz="1800" dirty="0"/>
          </a:p>
          <a:p>
            <a:pPr lvl="1"/>
            <a:r>
              <a:rPr lang="en-US" altLang="zh-CN" sz="1800" dirty="0"/>
              <a:t>Event:</a:t>
            </a:r>
          </a:p>
          <a:p>
            <a:pPr lvl="2"/>
            <a:r>
              <a:rPr lang="en-US" altLang="zh-CN" sz="1600" dirty="0" err="1"/>
              <a:t>db</a:t>
            </a:r>
            <a:r>
              <a:rPr lang="en-US" altLang="zh-CN" sz="1600" dirty="0"/>
              <a:t> file sequential read</a:t>
            </a:r>
          </a:p>
          <a:p>
            <a:pPr lvl="2"/>
            <a:r>
              <a:rPr lang="et-EE" altLang="zh-CN" sz="1600" dirty="0"/>
              <a:t>cell single block physical read</a:t>
            </a:r>
            <a:endParaRPr lang="en-US" altLang="zh-CN" sz="1600" dirty="0"/>
          </a:p>
          <a:p>
            <a:r>
              <a:rPr lang="en-US" altLang="zh-CN" sz="2000" dirty="0"/>
              <a:t>Relevant Parameters:</a:t>
            </a:r>
          </a:p>
          <a:p>
            <a:pPr lvl="1"/>
            <a:r>
              <a:rPr lang="en-US" altLang="zh-CN" sz="1600" dirty="0" err="1"/>
              <a:t>optimizer_index_caching</a:t>
            </a:r>
            <a:r>
              <a:rPr lang="en-US" altLang="zh-CN" sz="1600" dirty="0"/>
              <a:t> = 0</a:t>
            </a:r>
          </a:p>
          <a:p>
            <a:pPr lvl="1"/>
            <a:r>
              <a:rPr lang="en-US" altLang="zh-CN" sz="1600" dirty="0" err="1"/>
              <a:t>optimizer_index_cost_adj</a:t>
            </a:r>
            <a:r>
              <a:rPr lang="en-US" altLang="zh-CN" sz="1600" dirty="0"/>
              <a:t> = 100</a:t>
            </a:r>
          </a:p>
          <a:p>
            <a:pPr lvl="1"/>
            <a:r>
              <a:rPr lang="en-US" altLang="zh-CN" sz="1600" dirty="0"/>
              <a:t>_</a:t>
            </a:r>
            <a:r>
              <a:rPr lang="en-US" altLang="zh-CN" sz="1600" dirty="0" err="1"/>
              <a:t>ignore_desc_in_index</a:t>
            </a:r>
            <a:r>
              <a:rPr lang="en-US" altLang="zh-CN" sz="1600" dirty="0"/>
              <a:t> = FALSE</a:t>
            </a:r>
          </a:p>
          <a:p>
            <a:endParaRPr lang="en-US" altLang="zh-CN" sz="2400" dirty="0"/>
          </a:p>
          <a:p>
            <a:endParaRPr lang="en-US" altLang="zh-CN" sz="2400" dirty="0"/>
          </a:p>
          <a:p>
            <a:endParaRPr lang="zh-CN" altLang="en-US" sz="24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35</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597928028"/>
              </p:ext>
            </p:extLst>
          </p:nvPr>
        </p:nvGraphicFramePr>
        <p:xfrm>
          <a:off x="6410040" y="1524001"/>
          <a:ext cx="5468367" cy="3931920"/>
        </p:xfrm>
        <a:graphic>
          <a:graphicData uri="http://schemas.openxmlformats.org/drawingml/2006/table">
            <a:tbl>
              <a:tblPr firstRow="1" bandRow="1">
                <a:tableStyleId>{5FD0F851-EC5A-4D38-B0AD-8093EC10F338}</a:tableStyleId>
              </a:tblPr>
              <a:tblGrid>
                <a:gridCol w="5468367">
                  <a:extLst>
                    <a:ext uri="{9D8B030D-6E8A-4147-A177-3AD203B41FA5}">
                      <a16:colId xmlns="" xmlns:a16="http://schemas.microsoft.com/office/drawing/2014/main" val="20000"/>
                    </a:ext>
                  </a:extLst>
                </a:gridCol>
              </a:tblGrid>
              <a:tr h="370840">
                <a:tc>
                  <a:txBody>
                    <a:bodyPr/>
                    <a:lstStyle/>
                    <a:p>
                      <a:r>
                        <a:rPr lang="en-US" altLang="zh-CN" sz="1400" b="0" dirty="0">
                          <a:latin typeface="Consolas" panose="020B0609020204030204" pitchFamily="49" charset="0"/>
                        </a:rPr>
                        <a:t>create index TEST1_ID_NAME on test1(</a:t>
                      </a:r>
                      <a:r>
                        <a:rPr lang="en-US" altLang="zh-CN" sz="1400" b="0" dirty="0" err="1">
                          <a:latin typeface="Consolas" panose="020B0609020204030204" pitchFamily="49" charset="0"/>
                        </a:rPr>
                        <a:t>id,name</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endParaRPr lang="en-US" altLang="zh-CN" sz="1400" b="0" dirty="0">
                        <a:latin typeface="Consolas" panose="020B0609020204030204" pitchFamily="49" charset="0"/>
                      </a:endParaRPr>
                    </a:p>
                    <a:p>
                      <a:r>
                        <a:rPr lang="en-US" altLang="zh-CN" sz="1400" b="0" dirty="0">
                          <a:latin typeface="Consolas" panose="020B0609020204030204" pitchFamily="49" charset="0"/>
                        </a:rPr>
                        <a:t>select * from test1 where id=1 and name = '</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a:t>
                      </a:r>
                    </a:p>
                    <a:p>
                      <a:r>
                        <a:rPr lang="en-US" altLang="zh-CN" sz="1400" b="0" dirty="0">
                          <a:latin typeface="Consolas" panose="020B0609020204030204" pitchFamily="49" charset="0"/>
                        </a:rPr>
                        <a:t>|*  1 |  </a:t>
                      </a:r>
                      <a:r>
                        <a:rPr lang="en-US" altLang="zh-CN" sz="1400" b="0" dirty="0">
                          <a:solidFill>
                            <a:srgbClr val="FF0000"/>
                          </a:solidFill>
                          <a:latin typeface="Consolas" panose="020B0609020204030204" pitchFamily="49" charset="0"/>
                        </a:rPr>
                        <a:t>INDEX RANGE SCAN</a:t>
                      </a:r>
                      <a:r>
                        <a:rPr lang="en-US" altLang="zh-CN" sz="1400" b="0" dirty="0">
                          <a:latin typeface="Consolas" panose="020B0609020204030204" pitchFamily="49" charset="0"/>
                        </a:rPr>
                        <a:t>| TEST1_ID_NAME |     </a:t>
                      </a:r>
                      <a:r>
                        <a:rPr lang="en-US" altLang="zh-CN" sz="1400" b="0" dirty="0">
                          <a:solidFill>
                            <a:srgbClr val="FF0000"/>
                          </a:solidFill>
                          <a:latin typeface="Consolas" panose="020B0609020204030204" pitchFamily="49" charset="0"/>
                        </a:rPr>
                        <a:t>1</a:t>
                      </a:r>
                      <a:r>
                        <a:rPr lang="en-US" altLang="zh-CN" sz="1400" b="0" dirty="0">
                          <a:latin typeface="Consolas" panose="020B0609020204030204" pitchFamily="49" charset="0"/>
                        </a:rPr>
                        <a:t> |</a:t>
                      </a:r>
                    </a:p>
                    <a:p>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Predicate Information (identified by operation id):</a:t>
                      </a:r>
                    </a:p>
                    <a:p>
                      <a:r>
                        <a:rPr lang="en-US" altLang="zh-CN" sz="1400" b="0" dirty="0">
                          <a:latin typeface="Consolas" panose="020B0609020204030204" pitchFamily="49" charset="0"/>
                        </a:rPr>
                        <a:t>---------------------------------------------------</a:t>
                      </a:r>
                    </a:p>
                    <a:p>
                      <a:r>
                        <a:rPr lang="en-US" altLang="zh-CN" sz="1400" b="0" dirty="0">
                          <a:latin typeface="Consolas" panose="020B0609020204030204" pitchFamily="49" charset="0"/>
                        </a:rPr>
                        <a:t>1 - access("ID"=1 AND "NAME"='</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Statistics</a:t>
                      </a:r>
                    </a:p>
                    <a:p>
                      <a:r>
                        <a:rPr lang="en-US" altLang="zh-CN" sz="1400" b="0" dirty="0">
                          <a:latin typeface="Consolas" panose="020B0609020204030204" pitchFamily="49" charset="0"/>
                        </a:rPr>
                        <a:t>---------------------------------------------------</a:t>
                      </a:r>
                    </a:p>
                    <a:p>
                      <a:r>
                        <a:rPr lang="en-US" altLang="zh-CN" sz="1400" b="0" dirty="0">
                          <a:latin typeface="Consolas" panose="020B0609020204030204" pitchFamily="49" charset="0"/>
                        </a:rPr>
                        <a:t>          </a:t>
                      </a:r>
                      <a:r>
                        <a:rPr lang="en-US" altLang="zh-CN" sz="1400" b="0" dirty="0">
                          <a:solidFill>
                            <a:srgbClr val="FF0000"/>
                          </a:solidFill>
                          <a:latin typeface="Consolas" panose="020B0609020204030204" pitchFamily="49" charset="0"/>
                        </a:rPr>
                        <a:t>3</a:t>
                      </a:r>
                      <a:r>
                        <a:rPr lang="en-US" altLang="zh-CN" sz="1400" b="0" dirty="0">
                          <a:latin typeface="Consolas" panose="020B0609020204030204" pitchFamily="49" charset="0"/>
                        </a:rPr>
                        <a:t>  consistent gets</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57614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Range scan (Min/Max)</a:t>
            </a:r>
            <a:endParaRPr lang="zh-CN" altLang="en-US" dirty="0"/>
          </a:p>
        </p:txBody>
      </p:sp>
      <p:sp>
        <p:nvSpPr>
          <p:cNvPr id="3" name="Content Placeholder 2"/>
          <p:cNvSpPr>
            <a:spLocks noGrp="1"/>
          </p:cNvSpPr>
          <p:nvPr>
            <p:ph idx="1"/>
          </p:nvPr>
        </p:nvSpPr>
        <p:spPr>
          <a:xfrm>
            <a:off x="531150" y="1524001"/>
            <a:ext cx="4642733" cy="4419600"/>
          </a:xfrm>
        </p:spPr>
        <p:txBody>
          <a:bodyPr/>
          <a:lstStyle/>
          <a:p>
            <a:r>
              <a:rPr lang="en-US" altLang="zh-CN" dirty="0"/>
              <a:t>Lots of </a:t>
            </a:r>
            <a:r>
              <a:rPr lang="en-US" altLang="zh-CN" dirty="0" smtClean="0"/>
              <a:t>XXXX </a:t>
            </a:r>
            <a:r>
              <a:rPr lang="en-US" altLang="zh-CN" dirty="0"/>
              <a:t>SQL benefit from this operation.</a:t>
            </a:r>
          </a:p>
          <a:p>
            <a:pPr marL="0" indent="0">
              <a:buNone/>
            </a:pP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36</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492388077"/>
              </p:ext>
            </p:extLst>
          </p:nvPr>
        </p:nvGraphicFramePr>
        <p:xfrm>
          <a:off x="5344536" y="1608753"/>
          <a:ext cx="6505111" cy="4145280"/>
        </p:xfrm>
        <a:graphic>
          <a:graphicData uri="http://schemas.openxmlformats.org/drawingml/2006/table">
            <a:tbl>
              <a:tblPr firstRow="1" bandRow="1">
                <a:tableStyleId>{5FD0F851-EC5A-4D38-B0AD-8093EC10F338}</a:tableStyleId>
              </a:tblPr>
              <a:tblGrid>
                <a:gridCol w="6505111">
                  <a:extLst>
                    <a:ext uri="{9D8B030D-6E8A-4147-A177-3AD203B41FA5}">
                      <a16:colId xmlns="" xmlns:a16="http://schemas.microsoft.com/office/drawing/2014/main" val="20000"/>
                    </a:ext>
                  </a:extLst>
                </a:gridCol>
              </a:tblGrid>
              <a:tr h="370840">
                <a:tc>
                  <a:txBody>
                    <a:bodyPr/>
                    <a:lstStyle/>
                    <a:p>
                      <a:r>
                        <a:rPr lang="en-US" altLang="zh-CN" sz="1400" b="0" dirty="0"/>
                        <a:t>SELECT *</a:t>
                      </a:r>
                    </a:p>
                    <a:p>
                      <a:r>
                        <a:rPr lang="en-US" altLang="zh-CN" sz="1400" b="0" dirty="0"/>
                        <a:t>  FROM PSTREENODE A</a:t>
                      </a:r>
                    </a:p>
                    <a:p>
                      <a:r>
                        <a:rPr lang="en-US" altLang="zh-CN" sz="1400" b="0" dirty="0"/>
                        <a:t>  WHERE A.EFFDT =</a:t>
                      </a:r>
                    </a:p>
                    <a:p>
                      <a:r>
                        <a:rPr lang="en-US" altLang="zh-CN" sz="1400" b="0" dirty="0"/>
                        <a:t>        (SELECT </a:t>
                      </a:r>
                      <a:r>
                        <a:rPr lang="en-US" altLang="zh-CN" sz="1400" b="0" dirty="0">
                          <a:solidFill>
                            <a:srgbClr val="FF0000"/>
                          </a:solidFill>
                        </a:rPr>
                        <a:t>MAX(A_ED.EFFDT)</a:t>
                      </a:r>
                      <a:r>
                        <a:rPr lang="en-US" altLang="zh-CN" sz="1400" b="0" dirty="0"/>
                        <a:t> FROM PSTREENODE A_ED</a:t>
                      </a:r>
                    </a:p>
                    <a:p>
                      <a:r>
                        <a:rPr lang="en-US" altLang="zh-CN" sz="1400" b="0" dirty="0"/>
                        <a:t>        WHERE A.SETID = A_ED.SETID</a:t>
                      </a:r>
                    </a:p>
                    <a:p>
                      <a:r>
                        <a:rPr lang="en-US" altLang="zh-CN" sz="1400" b="0" dirty="0"/>
                        <a:t>          AND A.SETCNTRLVALUE = A_ED.SETCNTRLVALUE</a:t>
                      </a:r>
                    </a:p>
                    <a:p>
                      <a:r>
                        <a:rPr lang="en-US" altLang="zh-CN" sz="1400" b="0" dirty="0"/>
                        <a:t>          AND A.TREE_NAME = A_ED.TREE_NAME</a:t>
                      </a:r>
                    </a:p>
                    <a:p>
                      <a:r>
                        <a:rPr lang="en-US" altLang="zh-CN" sz="1400" b="0" dirty="0"/>
                        <a:t>          AND A_ED.EFFDT &lt;= SYSDATE);</a:t>
                      </a:r>
                    </a:p>
                    <a:p>
                      <a:endParaRPr lang="zh-CN" altLang="en-US" sz="1400" dirty="0"/>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a:t>
                      </a:r>
                    </a:p>
                    <a:p>
                      <a:r>
                        <a:rPr lang="en-US" altLang="zh-CN" sz="1400" b="0" dirty="0">
                          <a:latin typeface="Consolas" panose="020B0609020204030204" pitchFamily="49" charset="0"/>
                        </a:rPr>
                        <a:t>|*  1 |  FILTER                       |               |       |</a:t>
                      </a:r>
                    </a:p>
                    <a:p>
                      <a:r>
                        <a:rPr lang="en-US" altLang="zh-CN" sz="1400" b="0" dirty="0">
                          <a:latin typeface="Consolas" panose="020B0609020204030204" pitchFamily="49" charset="0"/>
                        </a:rPr>
                        <a:t>|   2 |   TABLE ACCESS STORAGE FULL   | PSTREENODE    | 11083 |</a:t>
                      </a:r>
                    </a:p>
                    <a:p>
                      <a:r>
                        <a:rPr lang="en-US" altLang="zh-CN" sz="1400" b="0" dirty="0">
                          <a:latin typeface="Consolas" panose="020B0609020204030204" pitchFamily="49" charset="0"/>
                        </a:rPr>
                        <a:t>|   3 |   SORT AGGREGATE              |               |     1 |</a:t>
                      </a:r>
                    </a:p>
                    <a:p>
                      <a:r>
                        <a:rPr lang="en-US" altLang="zh-CN" sz="1400" b="0" dirty="0">
                          <a:latin typeface="Consolas" panose="020B0609020204030204" pitchFamily="49" charset="0"/>
                        </a:rPr>
                        <a:t>|   4 |    FIRST ROW                  |               |     1 |</a:t>
                      </a:r>
                    </a:p>
                    <a:p>
                      <a:r>
                        <a:rPr lang="en-US" altLang="zh-CN" sz="1400" b="0" dirty="0">
                          <a:latin typeface="Consolas" panose="020B0609020204030204" pitchFamily="49" charset="0"/>
                        </a:rPr>
                        <a:t>|*  5 |     </a:t>
                      </a:r>
                      <a:r>
                        <a:rPr lang="en-US" altLang="zh-CN" sz="1400" b="0" dirty="0">
                          <a:solidFill>
                            <a:srgbClr val="FF0000"/>
                          </a:solidFill>
                          <a:latin typeface="Consolas" panose="020B0609020204030204" pitchFamily="49" charset="0"/>
                        </a:rPr>
                        <a:t>INDEX RANGE SCAN (MIN/MAX)</a:t>
                      </a:r>
                      <a:r>
                        <a:rPr lang="en-US" altLang="zh-CN" sz="1400" b="0" dirty="0">
                          <a:latin typeface="Consolas" panose="020B0609020204030204" pitchFamily="49" charset="0"/>
                        </a:rPr>
                        <a:t>| PS_PSTREENODE |     1 |</a:t>
                      </a:r>
                    </a:p>
                    <a:p>
                      <a:r>
                        <a:rPr lang="en-US" altLang="zh-CN" sz="1400" b="0" dirty="0">
                          <a:latin typeface="Consolas" panose="020B0609020204030204" pitchFamily="49" charset="0"/>
                        </a:rPr>
                        <a:t>---------------------------------------------------------------</a:t>
                      </a:r>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29427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151" y="1524001"/>
            <a:ext cx="4145233" cy="4419600"/>
          </a:xfrm>
        </p:spPr>
        <p:txBody>
          <a:bodyPr/>
          <a:lstStyle/>
          <a:p>
            <a:r>
              <a:rPr lang="en-US" altLang="zh-CN" dirty="0"/>
              <a:t> ‘Index Range scan (Min/Max)’ is more efficient.</a:t>
            </a:r>
          </a:p>
          <a:p>
            <a:pPr lvl="1"/>
            <a:r>
              <a:rPr lang="en-US" altLang="zh-CN" dirty="0"/>
              <a:t>Need to put ‘</a:t>
            </a:r>
            <a:r>
              <a:rPr lang="en-US" altLang="zh-CN" dirty="0" err="1"/>
              <a:t>effdt</a:t>
            </a:r>
            <a:r>
              <a:rPr lang="en-US" altLang="zh-CN" dirty="0"/>
              <a:t>’ into the right position of index.</a:t>
            </a:r>
          </a:p>
          <a:p>
            <a:pPr lvl="2"/>
            <a:r>
              <a:rPr lang="en-US" altLang="zh-CN" b="1" dirty="0"/>
              <a:t>“SETID, SETCNTRLVALUE, TREE_NAME”</a:t>
            </a:r>
            <a:r>
              <a:rPr lang="en-US" altLang="zh-CN" dirty="0"/>
              <a:t> in where clause</a:t>
            </a:r>
          </a:p>
          <a:p>
            <a:pPr lvl="2"/>
            <a:r>
              <a:rPr lang="en-US" altLang="zh-CN" b="1" dirty="0"/>
              <a:t>Max(EFFDT) </a:t>
            </a:r>
            <a:r>
              <a:rPr lang="en-US" altLang="zh-CN" dirty="0"/>
              <a:t>in subquery</a:t>
            </a:r>
            <a:endParaRPr lang="zh-CN" altLang="en-US" dirty="0"/>
          </a:p>
        </p:txBody>
      </p:sp>
      <p:sp>
        <p:nvSpPr>
          <p:cNvPr id="2" name="Title 1"/>
          <p:cNvSpPr>
            <a:spLocks noGrp="1"/>
          </p:cNvSpPr>
          <p:nvPr>
            <p:ph type="title"/>
          </p:nvPr>
        </p:nvSpPr>
        <p:spPr/>
        <p:txBody>
          <a:bodyPr/>
          <a:lstStyle/>
          <a:p>
            <a:r>
              <a:rPr lang="en-US" altLang="zh-CN" dirty="0"/>
              <a:t>Index Range scan (Min/Max) vs. Index Range Scan</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37</a:t>
            </a:fld>
            <a:endParaRPr lang="zh-CN" altLang="en-US" dirty="0"/>
          </a:p>
        </p:txBody>
      </p:sp>
      <p:sp>
        <p:nvSpPr>
          <p:cNvPr id="83" name="Rectangle 82"/>
          <p:cNvSpPr/>
          <p:nvPr/>
        </p:nvSpPr>
        <p:spPr>
          <a:xfrm>
            <a:off x="4718687" y="1607810"/>
            <a:ext cx="6948688" cy="307777"/>
          </a:xfrm>
          <a:prstGeom prst="rect">
            <a:avLst/>
          </a:prstGeom>
        </p:spPr>
        <p:txBody>
          <a:bodyPr wrap="square">
            <a:spAutoFit/>
          </a:bodyPr>
          <a:lstStyle/>
          <a:p>
            <a:r>
              <a:rPr lang="en-US" altLang="zh-CN" sz="1400" u="sng" dirty="0">
                <a:solidFill>
                  <a:srgbClr val="000000"/>
                </a:solidFill>
              </a:rPr>
              <a:t>Index PS_PSTREENODE: (</a:t>
            </a:r>
            <a:r>
              <a:rPr lang="en-US" altLang="zh-CN" sz="1400" b="1" u="sng" dirty="0">
                <a:solidFill>
                  <a:srgbClr val="000000"/>
                </a:solidFill>
              </a:rPr>
              <a:t>SETID, SETCNTRLVALUE, TREE_NAME</a:t>
            </a:r>
            <a:r>
              <a:rPr lang="en-US" altLang="zh-CN" sz="1400" u="sng" dirty="0">
                <a:solidFill>
                  <a:srgbClr val="000000"/>
                </a:solidFill>
              </a:rPr>
              <a:t>, </a:t>
            </a:r>
            <a:r>
              <a:rPr lang="en-US" altLang="zh-CN" sz="1400" u="sng" dirty="0">
                <a:solidFill>
                  <a:srgbClr val="FF0000"/>
                </a:solidFill>
              </a:rPr>
              <a:t>EFFDT</a:t>
            </a:r>
            <a:r>
              <a:rPr lang="en-US" altLang="zh-CN" sz="1400" u="sng" dirty="0">
                <a:solidFill>
                  <a:srgbClr val="000000"/>
                </a:solidFill>
              </a:rPr>
              <a:t>, …)</a:t>
            </a:r>
            <a:endParaRPr lang="zh-CN" altLang="en-US" sz="1400" u="sng" dirty="0">
              <a:solidFill>
                <a:srgbClr val="000000"/>
              </a:solidFill>
            </a:endParaRPr>
          </a:p>
        </p:txBody>
      </p:sp>
      <p:sp>
        <p:nvSpPr>
          <p:cNvPr id="85" name="Rectangle 84"/>
          <p:cNvSpPr/>
          <p:nvPr/>
        </p:nvSpPr>
        <p:spPr>
          <a:xfrm>
            <a:off x="4718687" y="2219900"/>
            <a:ext cx="3137934" cy="523220"/>
          </a:xfrm>
          <a:prstGeom prst="rect">
            <a:avLst/>
          </a:prstGeom>
        </p:spPr>
        <p:txBody>
          <a:bodyPr wrap="square">
            <a:spAutoFit/>
          </a:bodyPr>
          <a:lstStyle/>
          <a:p>
            <a:r>
              <a:rPr lang="en-US" altLang="zh-CN" sz="1400" u="sng" dirty="0">
                <a:solidFill>
                  <a:srgbClr val="000000"/>
                </a:solidFill>
              </a:rPr>
              <a:t>Index Range Scan (Min/Max): </a:t>
            </a:r>
          </a:p>
          <a:p>
            <a:r>
              <a:rPr lang="en-US" altLang="zh-CN" sz="1400" u="sng" dirty="0">
                <a:solidFill>
                  <a:srgbClr val="000000"/>
                </a:solidFill>
              </a:rPr>
              <a:t>(2 Logical I/O )</a:t>
            </a:r>
            <a:endParaRPr lang="zh-CN" altLang="en-US" sz="1400" u="sng" dirty="0">
              <a:solidFill>
                <a:srgbClr val="000000"/>
              </a:solidFill>
            </a:endParaRPr>
          </a:p>
        </p:txBody>
      </p:sp>
      <p:sp>
        <p:nvSpPr>
          <p:cNvPr id="86" name="Rectangle 85"/>
          <p:cNvSpPr/>
          <p:nvPr/>
        </p:nvSpPr>
        <p:spPr>
          <a:xfrm>
            <a:off x="4718687" y="4268675"/>
            <a:ext cx="1955035" cy="523220"/>
          </a:xfrm>
          <a:prstGeom prst="rect">
            <a:avLst/>
          </a:prstGeom>
        </p:spPr>
        <p:txBody>
          <a:bodyPr wrap="square">
            <a:spAutoFit/>
          </a:bodyPr>
          <a:lstStyle/>
          <a:p>
            <a:r>
              <a:rPr lang="en-US" altLang="zh-CN" sz="1400" u="sng" dirty="0">
                <a:solidFill>
                  <a:srgbClr val="000000"/>
                </a:solidFill>
              </a:rPr>
              <a:t>Index Range Scan:</a:t>
            </a:r>
          </a:p>
          <a:p>
            <a:r>
              <a:rPr lang="en-US" altLang="zh-CN" sz="1400" u="sng" dirty="0">
                <a:solidFill>
                  <a:srgbClr val="000000"/>
                </a:solidFill>
              </a:rPr>
              <a:t>(4 Logical I/O )</a:t>
            </a:r>
            <a:endParaRPr lang="zh-CN" altLang="en-US" sz="1400" u="sng" dirty="0">
              <a:solidFill>
                <a:srgbClr val="000000"/>
              </a:solidFill>
            </a:endParaRPr>
          </a:p>
        </p:txBody>
      </p:sp>
      <p:grpSp>
        <p:nvGrpSpPr>
          <p:cNvPr id="9" name="Group 8"/>
          <p:cNvGrpSpPr/>
          <p:nvPr/>
        </p:nvGrpSpPr>
        <p:grpSpPr>
          <a:xfrm>
            <a:off x="6385681" y="2496328"/>
            <a:ext cx="5415482" cy="1728589"/>
            <a:chOff x="6385681" y="2496328"/>
            <a:chExt cx="5415482" cy="1728589"/>
          </a:xfrm>
        </p:grpSpPr>
        <p:grpSp>
          <p:nvGrpSpPr>
            <p:cNvPr id="34" name="Group 33"/>
            <p:cNvGrpSpPr/>
            <p:nvPr/>
          </p:nvGrpSpPr>
          <p:grpSpPr>
            <a:xfrm>
              <a:off x="6385681" y="2496328"/>
              <a:ext cx="5415482" cy="1728589"/>
              <a:chOff x="6493746" y="2496328"/>
              <a:chExt cx="5415482" cy="1728589"/>
            </a:xfrm>
          </p:grpSpPr>
          <p:sp>
            <p:nvSpPr>
              <p:cNvPr id="8" name="Rectangle 7"/>
              <p:cNvSpPr/>
              <p:nvPr/>
            </p:nvSpPr>
            <p:spPr>
              <a:xfrm>
                <a:off x="8659570" y="3140406"/>
                <a:ext cx="2267606" cy="1084511"/>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pPr>
                <a:r>
                  <a:rPr lang="en-US" altLang="zh-CN" sz="1200" dirty="0">
                    <a:solidFill>
                      <a:srgbClr val="000000"/>
                    </a:solidFill>
                  </a:rPr>
                  <a:t>SETID=' '  </a:t>
                </a:r>
              </a:p>
              <a:p>
                <a:pPr>
                  <a:lnSpc>
                    <a:spcPct val="90000"/>
                  </a:lnSpc>
                </a:pPr>
                <a:r>
                  <a:rPr lang="en-US" altLang="zh-CN" sz="1200" dirty="0">
                    <a:solidFill>
                      <a:srgbClr val="000000"/>
                    </a:solidFill>
                  </a:rPr>
                  <a:t>SETCNTRLVALUE=' ' TREE_NAME='QUERY_TREE_EX'</a:t>
                </a:r>
                <a:endParaRPr lang="zh-CN" altLang="en-US" sz="1200" dirty="0">
                  <a:solidFill>
                    <a:srgbClr val="000000"/>
                  </a:solidFill>
                </a:endParaRPr>
              </a:p>
            </p:txBody>
          </p:sp>
          <p:sp>
            <p:nvSpPr>
              <p:cNvPr id="7" name="Rectangle 6"/>
              <p:cNvSpPr/>
              <p:nvPr/>
            </p:nvSpPr>
            <p:spPr>
              <a:xfrm>
                <a:off x="8828846" y="2551381"/>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 name="Rectangle 12"/>
              <p:cNvSpPr/>
              <p:nvPr/>
            </p:nvSpPr>
            <p:spPr>
              <a:xfrm>
                <a:off x="8934908" y="3250347"/>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6" name="Straight Connector 15"/>
              <p:cNvCxnSpPr>
                <a:stCxn id="30" idx="0"/>
                <a:endCxn id="7" idx="2"/>
              </p:cNvCxnSpPr>
              <p:nvPr/>
            </p:nvCxnSpPr>
            <p:spPr>
              <a:xfrm flipV="1">
                <a:off x="7029116" y="2876746"/>
                <a:ext cx="1999260"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26" idx="0"/>
              </p:cNvCxnSpPr>
              <p:nvPr/>
            </p:nvCxnSpPr>
            <p:spPr>
              <a:xfrm>
                <a:off x="9028376" y="2876746"/>
                <a:ext cx="1494888" cy="369342"/>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279513" y="2527067"/>
                <a:ext cx="1351977" cy="307777"/>
              </a:xfrm>
              <a:prstGeom prst="rect">
                <a:avLst/>
              </a:prstGeom>
            </p:spPr>
            <p:txBody>
              <a:bodyPr wrap="square">
                <a:spAutoFit/>
              </a:bodyPr>
              <a:lstStyle/>
              <a:p>
                <a:r>
                  <a:rPr lang="en-US" altLang="zh-CN" sz="1400" dirty="0">
                    <a:solidFill>
                      <a:srgbClr val="000000"/>
                    </a:solidFill>
                  </a:rPr>
                  <a:t>Root/Branch</a:t>
                </a:r>
                <a:endParaRPr lang="zh-CN" altLang="en-US" sz="1400" dirty="0">
                  <a:solidFill>
                    <a:srgbClr val="000000"/>
                  </a:solidFill>
                </a:endParaRPr>
              </a:p>
            </p:txBody>
          </p:sp>
          <p:sp>
            <p:nvSpPr>
              <p:cNvPr id="25" name="Rectangle 24"/>
              <p:cNvSpPr/>
              <p:nvPr/>
            </p:nvSpPr>
            <p:spPr>
              <a:xfrm>
                <a:off x="9646646" y="3246089"/>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6" name="Rectangle 25"/>
              <p:cNvSpPr/>
              <p:nvPr/>
            </p:nvSpPr>
            <p:spPr>
              <a:xfrm>
                <a:off x="10368836" y="3246088"/>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7" name="Rectangle 26"/>
              <p:cNvSpPr/>
              <p:nvPr/>
            </p:nvSpPr>
            <p:spPr>
              <a:xfrm>
                <a:off x="11153169" y="3217294"/>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8" name="Rectangle 27"/>
              <p:cNvSpPr/>
              <p:nvPr/>
            </p:nvSpPr>
            <p:spPr>
              <a:xfrm>
                <a:off x="8127802"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9" name="Rectangle 28"/>
              <p:cNvSpPr/>
              <p:nvPr/>
            </p:nvSpPr>
            <p:spPr>
              <a:xfrm>
                <a:off x="7486301"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30" name="Rectangle 29"/>
              <p:cNvSpPr/>
              <p:nvPr/>
            </p:nvSpPr>
            <p:spPr>
              <a:xfrm>
                <a:off x="6874688"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33" name="Straight Connector 32"/>
              <p:cNvCxnSpPr>
                <a:stCxn id="29" idx="0"/>
                <a:endCxn id="7" idx="2"/>
              </p:cNvCxnSpPr>
              <p:nvPr/>
            </p:nvCxnSpPr>
            <p:spPr>
              <a:xfrm flipV="1">
                <a:off x="7640729" y="2876746"/>
                <a:ext cx="1387647"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a:endCxn id="7" idx="2"/>
              </p:cNvCxnSpPr>
              <p:nvPr/>
            </p:nvCxnSpPr>
            <p:spPr>
              <a:xfrm flipV="1">
                <a:off x="8282230" y="2876746"/>
                <a:ext cx="746146"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27" idx="0"/>
              </p:cNvCxnSpPr>
              <p:nvPr/>
            </p:nvCxnSpPr>
            <p:spPr>
              <a:xfrm>
                <a:off x="9028376" y="2876746"/>
                <a:ext cx="2279221" cy="34054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0"/>
                <a:endCxn id="7" idx="2"/>
              </p:cNvCxnSpPr>
              <p:nvPr/>
            </p:nvCxnSpPr>
            <p:spPr>
              <a:xfrm flipH="1" flipV="1">
                <a:off x="9028376" y="2876746"/>
                <a:ext cx="60960" cy="373601"/>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0"/>
                <a:endCxn id="7" idx="2"/>
              </p:cNvCxnSpPr>
              <p:nvPr/>
            </p:nvCxnSpPr>
            <p:spPr>
              <a:xfrm flipH="1" flipV="1">
                <a:off x="9028376" y="2876746"/>
                <a:ext cx="772698" cy="369343"/>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1486641" y="3255385"/>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52" name="Rectangle 51"/>
              <p:cNvSpPr/>
              <p:nvPr/>
            </p:nvSpPr>
            <p:spPr>
              <a:xfrm>
                <a:off x="6493746" y="3282106"/>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53" name="Rectangle 52"/>
              <p:cNvSpPr/>
              <p:nvPr/>
            </p:nvSpPr>
            <p:spPr>
              <a:xfrm>
                <a:off x="6868479" y="3660579"/>
                <a:ext cx="1275898" cy="307777"/>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cxnSp>
            <p:nvCxnSpPr>
              <p:cNvPr id="55" name="Straight Arrow Connector 54"/>
              <p:cNvCxnSpPr>
                <a:endCxn id="7" idx="1"/>
              </p:cNvCxnSpPr>
              <p:nvPr/>
            </p:nvCxnSpPr>
            <p:spPr>
              <a:xfrm>
                <a:off x="8478961" y="2711101"/>
                <a:ext cx="349885" cy="296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8086186" y="2496328"/>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grpSp>
        <p:sp>
          <p:nvSpPr>
            <p:cNvPr id="6" name="Heptagon 5"/>
            <p:cNvSpPr/>
            <p:nvPr/>
          </p:nvSpPr>
          <p:spPr>
            <a:xfrm>
              <a:off x="8403237" y="2496328"/>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1</a:t>
              </a:r>
              <a:endParaRPr lang="zh-CN" altLang="en-US" dirty="0">
                <a:solidFill>
                  <a:schemeClr val="accent1"/>
                </a:solidFill>
              </a:endParaRPr>
            </a:p>
          </p:txBody>
        </p:sp>
        <p:sp>
          <p:nvSpPr>
            <p:cNvPr id="57" name="Heptagon 56"/>
            <p:cNvSpPr/>
            <p:nvPr/>
          </p:nvSpPr>
          <p:spPr>
            <a:xfrm>
              <a:off x="9799387" y="2910721"/>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2</a:t>
              </a:r>
              <a:endParaRPr lang="zh-CN" altLang="en-US" dirty="0">
                <a:solidFill>
                  <a:schemeClr val="accent1"/>
                </a:solidFill>
              </a:endParaRPr>
            </a:p>
          </p:txBody>
        </p:sp>
      </p:grpSp>
      <p:grpSp>
        <p:nvGrpSpPr>
          <p:cNvPr id="10" name="Group 9"/>
          <p:cNvGrpSpPr/>
          <p:nvPr/>
        </p:nvGrpSpPr>
        <p:grpSpPr>
          <a:xfrm>
            <a:off x="6427984" y="4548286"/>
            <a:ext cx="5415482" cy="1762662"/>
            <a:chOff x="6427984" y="4548286"/>
            <a:chExt cx="5415482" cy="1762662"/>
          </a:xfrm>
        </p:grpSpPr>
        <p:grpSp>
          <p:nvGrpSpPr>
            <p:cNvPr id="35" name="Group 34"/>
            <p:cNvGrpSpPr/>
            <p:nvPr/>
          </p:nvGrpSpPr>
          <p:grpSpPr>
            <a:xfrm>
              <a:off x="6427984" y="4559537"/>
              <a:ext cx="5415482" cy="1751411"/>
              <a:chOff x="6536049" y="4559537"/>
              <a:chExt cx="5415482" cy="1751411"/>
            </a:xfrm>
          </p:grpSpPr>
          <p:cxnSp>
            <p:nvCxnSpPr>
              <p:cNvPr id="63" name="Straight Arrow Connector 62"/>
              <p:cNvCxnSpPr>
                <a:endCxn id="133" idx="1"/>
              </p:cNvCxnSpPr>
              <p:nvPr/>
            </p:nvCxnSpPr>
            <p:spPr>
              <a:xfrm>
                <a:off x="8569960" y="4775155"/>
                <a:ext cx="301189" cy="1"/>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186680" y="4559537"/>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grpSp>
            <p:nvGrpSpPr>
              <p:cNvPr id="12" name="Group 11"/>
              <p:cNvGrpSpPr/>
              <p:nvPr/>
            </p:nvGrpSpPr>
            <p:grpSpPr>
              <a:xfrm>
                <a:off x="6536049" y="4613098"/>
                <a:ext cx="5415482" cy="1697850"/>
                <a:chOff x="6536049" y="4552138"/>
                <a:chExt cx="5415482" cy="1697850"/>
              </a:xfrm>
            </p:grpSpPr>
            <p:sp>
              <p:nvSpPr>
                <p:cNvPr id="132" name="Rectangle 131"/>
                <p:cNvSpPr/>
                <p:nvPr/>
              </p:nvSpPr>
              <p:spPr>
                <a:xfrm>
                  <a:off x="8701873" y="5165477"/>
                  <a:ext cx="2267606" cy="1084511"/>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pPr>
                  <a:r>
                    <a:rPr lang="en-US" altLang="zh-CN" sz="1200" dirty="0">
                      <a:solidFill>
                        <a:srgbClr val="000000"/>
                      </a:solidFill>
                    </a:rPr>
                    <a:t>SETID=' '  </a:t>
                  </a:r>
                </a:p>
                <a:p>
                  <a:pPr>
                    <a:lnSpc>
                      <a:spcPct val="90000"/>
                    </a:lnSpc>
                  </a:pPr>
                  <a:r>
                    <a:rPr lang="en-US" altLang="zh-CN" sz="1200" dirty="0">
                      <a:solidFill>
                        <a:srgbClr val="000000"/>
                      </a:solidFill>
                    </a:rPr>
                    <a:t>SETCNTRLVALUE=' ' TREE_NAME='QUERY_TREE_EX'</a:t>
                  </a:r>
                  <a:endParaRPr lang="zh-CN" altLang="en-US" sz="1200" dirty="0">
                    <a:solidFill>
                      <a:srgbClr val="000000"/>
                    </a:solidFill>
                  </a:endParaRPr>
                </a:p>
              </p:txBody>
            </p:sp>
            <p:sp>
              <p:nvSpPr>
                <p:cNvPr id="133" name="Rectangle 132"/>
                <p:cNvSpPr/>
                <p:nvPr/>
              </p:nvSpPr>
              <p:spPr>
                <a:xfrm>
                  <a:off x="8871149" y="4576452"/>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4" name="Rectangle 133"/>
                <p:cNvSpPr/>
                <p:nvPr/>
              </p:nvSpPr>
              <p:spPr>
                <a:xfrm>
                  <a:off x="8977211" y="5275418"/>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5" name="Straight Connector 134"/>
                <p:cNvCxnSpPr>
                  <a:stCxn id="143" idx="0"/>
                  <a:endCxn id="133" idx="2"/>
                </p:cNvCxnSpPr>
                <p:nvPr/>
              </p:nvCxnSpPr>
              <p:spPr>
                <a:xfrm flipV="1">
                  <a:off x="7071419" y="4901817"/>
                  <a:ext cx="1999260"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3" idx="2"/>
                  <a:endCxn id="139" idx="0"/>
                </p:cNvCxnSpPr>
                <p:nvPr/>
              </p:nvCxnSpPr>
              <p:spPr>
                <a:xfrm>
                  <a:off x="9070679" y="4901817"/>
                  <a:ext cx="1494888" cy="369342"/>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9321816" y="4552138"/>
                  <a:ext cx="1351977" cy="307777"/>
                </a:xfrm>
                <a:prstGeom prst="rect">
                  <a:avLst/>
                </a:prstGeom>
              </p:spPr>
              <p:txBody>
                <a:bodyPr wrap="square">
                  <a:spAutoFit/>
                </a:bodyPr>
                <a:lstStyle/>
                <a:p>
                  <a:r>
                    <a:rPr lang="en-US" altLang="zh-CN" sz="1400" dirty="0">
                      <a:solidFill>
                        <a:srgbClr val="000000"/>
                      </a:solidFill>
                    </a:rPr>
                    <a:t>Root/Branch</a:t>
                  </a:r>
                  <a:endParaRPr lang="zh-CN" altLang="en-US" sz="1400" dirty="0">
                    <a:solidFill>
                      <a:srgbClr val="000000"/>
                    </a:solidFill>
                  </a:endParaRPr>
                </a:p>
              </p:txBody>
            </p:sp>
            <p:sp>
              <p:nvSpPr>
                <p:cNvPr id="138" name="Rectangle 137"/>
                <p:cNvSpPr/>
                <p:nvPr/>
              </p:nvSpPr>
              <p:spPr>
                <a:xfrm>
                  <a:off x="9688949" y="5271160"/>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9" name="Rectangle 138"/>
                <p:cNvSpPr/>
                <p:nvPr/>
              </p:nvSpPr>
              <p:spPr>
                <a:xfrm>
                  <a:off x="10411139" y="5271159"/>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0" name="Rectangle 139"/>
                <p:cNvSpPr/>
                <p:nvPr/>
              </p:nvSpPr>
              <p:spPr>
                <a:xfrm>
                  <a:off x="11195472" y="5242365"/>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1" name="Rectangle 140"/>
                <p:cNvSpPr/>
                <p:nvPr/>
              </p:nvSpPr>
              <p:spPr>
                <a:xfrm>
                  <a:off x="8170105"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2" name="Rectangle 141"/>
                <p:cNvSpPr/>
                <p:nvPr/>
              </p:nvSpPr>
              <p:spPr>
                <a:xfrm>
                  <a:off x="7528604"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3" name="Rectangle 142"/>
                <p:cNvSpPr/>
                <p:nvPr/>
              </p:nvSpPr>
              <p:spPr>
                <a:xfrm>
                  <a:off x="6916991"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44" name="Straight Connector 143"/>
                <p:cNvCxnSpPr>
                  <a:stCxn id="142" idx="0"/>
                  <a:endCxn id="133" idx="2"/>
                </p:cNvCxnSpPr>
                <p:nvPr/>
              </p:nvCxnSpPr>
              <p:spPr>
                <a:xfrm flipV="1">
                  <a:off x="7683032" y="4901817"/>
                  <a:ext cx="1387647"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41" idx="0"/>
                  <a:endCxn id="133" idx="2"/>
                </p:cNvCxnSpPr>
                <p:nvPr/>
              </p:nvCxnSpPr>
              <p:spPr>
                <a:xfrm flipV="1">
                  <a:off x="8324533" y="4901817"/>
                  <a:ext cx="746146"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3" idx="2"/>
                  <a:endCxn id="140" idx="0"/>
                </p:cNvCxnSpPr>
                <p:nvPr/>
              </p:nvCxnSpPr>
              <p:spPr>
                <a:xfrm>
                  <a:off x="9070679" y="4901817"/>
                  <a:ext cx="2279221" cy="34054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11528944" y="5280456"/>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150" name="Rectangle 149"/>
                <p:cNvSpPr/>
                <p:nvPr/>
              </p:nvSpPr>
              <p:spPr>
                <a:xfrm>
                  <a:off x="6536049" y="5307177"/>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151" name="Rectangle 150"/>
                <p:cNvSpPr/>
                <p:nvPr/>
              </p:nvSpPr>
              <p:spPr>
                <a:xfrm>
                  <a:off x="6910782" y="5685650"/>
                  <a:ext cx="1275898" cy="307777"/>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cxnSp>
              <p:nvCxnSpPr>
                <p:cNvPr id="157" name="Straight Arrow Connector 156"/>
                <p:cNvCxnSpPr>
                  <a:stCxn id="133" idx="2"/>
                  <a:endCxn id="138" idx="0"/>
                </p:cNvCxnSpPr>
                <p:nvPr/>
              </p:nvCxnSpPr>
              <p:spPr>
                <a:xfrm>
                  <a:off x="9070679" y="4901817"/>
                  <a:ext cx="772698" cy="36934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33" idx="2"/>
                  <a:endCxn id="134" idx="0"/>
                </p:cNvCxnSpPr>
                <p:nvPr/>
              </p:nvCxnSpPr>
              <p:spPr>
                <a:xfrm>
                  <a:off x="9070679" y="4901817"/>
                  <a:ext cx="60960" cy="373601"/>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grpSp>
        </p:grpSp>
        <p:sp>
          <p:nvSpPr>
            <p:cNvPr id="58" name="Heptagon 57"/>
            <p:cNvSpPr/>
            <p:nvPr/>
          </p:nvSpPr>
          <p:spPr>
            <a:xfrm>
              <a:off x="8473452" y="4548286"/>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1</a:t>
              </a:r>
              <a:endParaRPr lang="zh-CN" altLang="en-US" dirty="0">
                <a:solidFill>
                  <a:schemeClr val="accent1"/>
                </a:solidFill>
              </a:endParaRPr>
            </a:p>
          </p:txBody>
        </p:sp>
        <p:sp>
          <p:nvSpPr>
            <p:cNvPr id="59" name="Heptagon 58"/>
            <p:cNvSpPr/>
            <p:nvPr/>
          </p:nvSpPr>
          <p:spPr>
            <a:xfrm>
              <a:off x="8788927" y="5090699"/>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2</a:t>
              </a:r>
              <a:endParaRPr lang="zh-CN" altLang="en-US" sz="1000" dirty="0">
                <a:solidFill>
                  <a:schemeClr val="accent1"/>
                </a:solidFill>
              </a:endParaRPr>
            </a:p>
          </p:txBody>
        </p:sp>
        <p:sp>
          <p:nvSpPr>
            <p:cNvPr id="60" name="Heptagon 59"/>
            <p:cNvSpPr/>
            <p:nvPr/>
          </p:nvSpPr>
          <p:spPr>
            <a:xfrm>
              <a:off x="9307737" y="5198383"/>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3</a:t>
              </a:r>
              <a:endParaRPr lang="zh-CN" altLang="en-US" sz="1000" dirty="0">
                <a:solidFill>
                  <a:schemeClr val="accent1"/>
                </a:solidFill>
              </a:endParaRPr>
            </a:p>
          </p:txBody>
        </p:sp>
        <p:sp>
          <p:nvSpPr>
            <p:cNvPr id="61" name="Heptagon 60"/>
            <p:cNvSpPr/>
            <p:nvPr/>
          </p:nvSpPr>
          <p:spPr>
            <a:xfrm>
              <a:off x="10007462" y="5017761"/>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4</a:t>
              </a:r>
              <a:endParaRPr lang="zh-CN" altLang="en-US" sz="1000" dirty="0">
                <a:solidFill>
                  <a:schemeClr val="accent1"/>
                </a:solidFill>
              </a:endParaRPr>
            </a:p>
          </p:txBody>
        </p:sp>
      </p:grpSp>
    </p:spTree>
    <p:extLst>
      <p:ext uri="{BB962C8B-B14F-4D97-AF65-F5344CB8AC3E}">
        <p14:creationId xmlns:p14="http://schemas.microsoft.com/office/powerpoint/2010/main" val="36638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Skip Scan</a:t>
            </a:r>
            <a:endParaRPr lang="zh-CN" altLang="en-US" dirty="0"/>
          </a:p>
        </p:txBody>
      </p:sp>
      <p:sp>
        <p:nvSpPr>
          <p:cNvPr id="3" name="Content Placeholder 2"/>
          <p:cNvSpPr>
            <a:spLocks noGrp="1"/>
          </p:cNvSpPr>
          <p:nvPr>
            <p:ph idx="1"/>
          </p:nvPr>
        </p:nvSpPr>
        <p:spPr/>
        <p:txBody>
          <a:bodyPr/>
          <a:lstStyle/>
          <a:p>
            <a:r>
              <a:rPr lang="en-US" altLang="zh-CN" dirty="0"/>
              <a:t>Conditions to use Index Skip Scan:</a:t>
            </a:r>
          </a:p>
          <a:p>
            <a:pPr lvl="1"/>
            <a:r>
              <a:rPr lang="en-US" altLang="zh-CN" dirty="0">
                <a:hlinkClick r:id="rId3"/>
              </a:rPr>
              <a:t>Composite Index</a:t>
            </a:r>
            <a:r>
              <a:rPr lang="en-US" altLang="zh-CN" dirty="0"/>
              <a:t> with:</a:t>
            </a:r>
          </a:p>
          <a:p>
            <a:pPr lvl="2"/>
            <a:r>
              <a:rPr lang="en-US" altLang="zh-CN" dirty="0"/>
              <a:t>Create Index Idx1 on </a:t>
            </a:r>
            <a:r>
              <a:rPr lang="en-US" altLang="zh-CN" dirty="0" err="1"/>
              <a:t>Emp</a:t>
            </a:r>
            <a:r>
              <a:rPr lang="en-US" altLang="zh-CN" dirty="0"/>
              <a:t>( Sex, </a:t>
            </a:r>
            <a:r>
              <a:rPr lang="en-US" altLang="zh-CN" dirty="0" err="1"/>
              <a:t>EmpID</a:t>
            </a:r>
            <a:r>
              <a:rPr lang="en-US" altLang="zh-CN" dirty="0"/>
              <a:t>);</a:t>
            </a:r>
          </a:p>
          <a:p>
            <a:pPr lvl="2"/>
            <a:r>
              <a:rPr lang="en-US" altLang="zh-CN" dirty="0"/>
              <a:t>The NDV (Number of Distinct Values) of prefix column(Sex) is low.</a:t>
            </a:r>
          </a:p>
          <a:p>
            <a:pPr lvl="2"/>
            <a:r>
              <a:rPr lang="en-US" altLang="zh-CN" dirty="0"/>
              <a:t>The NDV of suffix column(</a:t>
            </a:r>
            <a:r>
              <a:rPr lang="en-US" altLang="zh-CN" dirty="0" err="1"/>
              <a:t>EmpID</a:t>
            </a:r>
            <a:r>
              <a:rPr lang="en-US" altLang="zh-CN" dirty="0"/>
              <a:t>) is high.</a:t>
            </a:r>
          </a:p>
          <a:p>
            <a:pPr lvl="1"/>
            <a:r>
              <a:rPr lang="en-US" altLang="zh-CN" dirty="0"/>
              <a:t>Advantage: Both below cases can use this index:</a:t>
            </a:r>
          </a:p>
          <a:p>
            <a:pPr lvl="2"/>
            <a:r>
              <a:rPr lang="en-US" altLang="zh-CN" dirty="0"/>
              <a:t>Where Sex=… And </a:t>
            </a:r>
            <a:r>
              <a:rPr lang="en-US" altLang="zh-CN" dirty="0" err="1"/>
              <a:t>EmpID</a:t>
            </a:r>
            <a:r>
              <a:rPr lang="en-US" altLang="zh-CN" dirty="0"/>
              <a:t>… 	</a:t>
            </a:r>
            <a:r>
              <a:rPr lang="zh-CN" altLang="en-US" dirty="0"/>
              <a:t>：</a:t>
            </a:r>
            <a:r>
              <a:rPr lang="en-US" altLang="zh-CN" dirty="0"/>
              <a:t>Index Range Scan</a:t>
            </a:r>
          </a:p>
          <a:p>
            <a:pPr lvl="2"/>
            <a:r>
              <a:rPr lang="en-US" altLang="zh-CN" dirty="0"/>
              <a:t>Where </a:t>
            </a:r>
            <a:r>
              <a:rPr lang="en-US" altLang="zh-CN" dirty="0" err="1"/>
              <a:t>EmpID</a:t>
            </a:r>
            <a:r>
              <a:rPr lang="en-US" altLang="zh-CN" dirty="0"/>
              <a:t> =… 		</a:t>
            </a:r>
            <a:r>
              <a:rPr lang="zh-CN" altLang="en-US" dirty="0"/>
              <a:t>：</a:t>
            </a:r>
            <a:r>
              <a:rPr lang="en-US" altLang="zh-CN" dirty="0"/>
              <a:t>Index Skip Scan</a:t>
            </a:r>
          </a:p>
          <a:p>
            <a:pPr lvl="1"/>
            <a:r>
              <a:rPr lang="en-US" altLang="zh-CN" dirty="0"/>
              <a:t>Disadvantage: more index scan</a:t>
            </a:r>
          </a:p>
          <a:p>
            <a:pPr marL="547687" lvl="2" indent="0">
              <a:buNone/>
            </a:pPr>
            <a:r>
              <a:rPr lang="en-US" altLang="zh-CN" sz="1600" dirty="0"/>
              <a:t>Select * from t where Sex=‘M’ And </a:t>
            </a:r>
            <a:r>
              <a:rPr lang="en-US" altLang="zh-CN" sz="1600" dirty="0" err="1"/>
              <a:t>EmpID</a:t>
            </a:r>
            <a:r>
              <a:rPr lang="en-US" altLang="zh-CN" sz="1600" dirty="0"/>
              <a:t>=xxx</a:t>
            </a:r>
          </a:p>
          <a:p>
            <a:pPr marL="547687" lvl="2" indent="0">
              <a:buNone/>
            </a:pPr>
            <a:r>
              <a:rPr lang="en-US" altLang="zh-CN" sz="1600" dirty="0"/>
              <a:t>Union all</a:t>
            </a:r>
          </a:p>
          <a:p>
            <a:pPr marL="547687" lvl="2" indent="0">
              <a:buNone/>
            </a:pPr>
            <a:r>
              <a:rPr lang="en-US" altLang="zh-CN" sz="1600" dirty="0"/>
              <a:t>Select * from t where Sex=‘F’ And </a:t>
            </a:r>
            <a:r>
              <a:rPr lang="en-US" altLang="zh-CN" sz="1600" dirty="0" err="1"/>
              <a:t>EmpID</a:t>
            </a:r>
            <a:r>
              <a:rPr lang="en-US" altLang="zh-CN" sz="1600" dirty="0"/>
              <a:t>=xxx;</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38</a:t>
            </a:fld>
            <a:endParaRPr lang="zh-CN" altLang="en-US" dirty="0"/>
          </a:p>
        </p:txBody>
      </p:sp>
    </p:spTree>
    <p:extLst>
      <p:ext uri="{BB962C8B-B14F-4D97-AF65-F5344CB8AC3E}">
        <p14:creationId xmlns:p14="http://schemas.microsoft.com/office/powerpoint/2010/main" val="322660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Full Scan</a:t>
            </a:r>
            <a:endParaRPr lang="zh-CN" altLang="en-US" dirty="0"/>
          </a:p>
        </p:txBody>
      </p:sp>
      <p:sp>
        <p:nvSpPr>
          <p:cNvPr id="3" name="Content Placeholder 2"/>
          <p:cNvSpPr>
            <a:spLocks noGrp="1"/>
          </p:cNvSpPr>
          <p:nvPr>
            <p:ph idx="1"/>
          </p:nvPr>
        </p:nvSpPr>
        <p:spPr>
          <a:xfrm>
            <a:off x="531150" y="1524001"/>
            <a:ext cx="6440769" cy="4419600"/>
          </a:xfrm>
        </p:spPr>
        <p:txBody>
          <a:bodyPr/>
          <a:lstStyle/>
          <a:p>
            <a:r>
              <a:rPr lang="en-US" altLang="zh-CN" sz="2000" dirty="0"/>
              <a:t>When Optimizer will use IFS</a:t>
            </a:r>
          </a:p>
          <a:p>
            <a:pPr lvl="1"/>
            <a:r>
              <a:rPr lang="en-US" sz="1800" dirty="0"/>
              <a:t>Columns: not null</a:t>
            </a:r>
          </a:p>
          <a:p>
            <a:pPr lvl="1"/>
            <a:r>
              <a:rPr lang="en-US" sz="1800" dirty="0"/>
              <a:t>Order by Indexed Columns</a:t>
            </a:r>
          </a:p>
          <a:p>
            <a:pPr lvl="1"/>
            <a:r>
              <a:rPr lang="en-US" sz="1800" dirty="0"/>
              <a:t>all the columns mentioned in SELECT, WHERE, GROUP BY, HAVING &amp; ORDER BY clauses are part of the index</a:t>
            </a:r>
          </a:p>
          <a:p>
            <a:r>
              <a:rPr lang="en-US" altLang="zh-CN" sz="2000" dirty="0"/>
              <a:t>How Optimizer perform IFS</a:t>
            </a:r>
          </a:p>
          <a:p>
            <a:pPr lvl="1"/>
            <a:r>
              <a:rPr lang="en-US" altLang="zh-CN" sz="1800" dirty="0"/>
              <a:t>Root -&gt; </a:t>
            </a:r>
            <a:r>
              <a:rPr lang="en-US" altLang="zh-CN" sz="1800" dirty="0" err="1"/>
              <a:t>Leaft</a:t>
            </a:r>
            <a:r>
              <a:rPr lang="en-US" altLang="zh-CN" sz="1800" dirty="0"/>
              <a:t> Branch -&gt; Left Leaf -&gt; other leaves</a:t>
            </a:r>
          </a:p>
          <a:p>
            <a:pPr lvl="1"/>
            <a:r>
              <a:rPr lang="en-US" altLang="zh-CN" sz="1800" dirty="0"/>
              <a:t>Only read one block each time</a:t>
            </a:r>
          </a:p>
          <a:p>
            <a:r>
              <a:rPr lang="en-US" altLang="zh-CN" sz="2000" dirty="0"/>
              <a:t>In which scenarios to leverage IFS</a:t>
            </a:r>
          </a:p>
          <a:p>
            <a:pPr lvl="1"/>
            <a:r>
              <a:rPr lang="en-US" altLang="zh-CN" sz="1400" dirty="0"/>
              <a:t>When sorting large number of rows, we can use IFS to avoid sort operation. </a:t>
            </a:r>
          </a:p>
          <a:p>
            <a:pPr lvl="1"/>
            <a:r>
              <a:rPr lang="en-US" altLang="zh-CN" sz="1400" dirty="0"/>
              <a:t>All columns we cared are in index.</a:t>
            </a:r>
          </a:p>
          <a:p>
            <a:pPr lvl="1"/>
            <a:endParaRPr lang="en-US" altLang="zh-CN" sz="1400" dirty="0"/>
          </a:p>
          <a:p>
            <a:pPr lvl="1"/>
            <a:endParaRPr lang="zh-CN" altLang="en-US" sz="18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39</a:t>
            </a:fld>
            <a:endParaRPr lang="zh-CN" altLang="en-US" dirty="0"/>
          </a:p>
        </p:txBody>
      </p:sp>
      <p:grpSp>
        <p:nvGrpSpPr>
          <p:cNvPr id="209" name="Group 208"/>
          <p:cNvGrpSpPr/>
          <p:nvPr/>
        </p:nvGrpSpPr>
        <p:grpSpPr>
          <a:xfrm>
            <a:off x="7040409" y="3630706"/>
            <a:ext cx="4653304" cy="2538254"/>
            <a:chOff x="5722293" y="3552791"/>
            <a:chExt cx="5415482" cy="2632382"/>
          </a:xfrm>
        </p:grpSpPr>
        <p:grpSp>
          <p:nvGrpSpPr>
            <p:cNvPr id="85" name="Group 84"/>
            <p:cNvGrpSpPr/>
            <p:nvPr/>
          </p:nvGrpSpPr>
          <p:grpSpPr>
            <a:xfrm>
              <a:off x="5722293" y="3552791"/>
              <a:ext cx="5415482" cy="2268682"/>
              <a:chOff x="5381634" y="3104556"/>
              <a:chExt cx="5415482" cy="2268682"/>
            </a:xfrm>
          </p:grpSpPr>
          <p:sp>
            <p:nvSpPr>
              <p:cNvPr id="11" name="Rectangle 10"/>
              <p:cNvSpPr/>
              <p:nvPr/>
            </p:nvSpPr>
            <p:spPr>
              <a:xfrm>
                <a:off x="7768342" y="3132155"/>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2" name="Rectangle 11"/>
              <p:cNvSpPr/>
              <p:nvPr/>
            </p:nvSpPr>
            <p:spPr>
              <a:xfrm>
                <a:off x="7822796" y="4675735"/>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 name="Straight Connector 12"/>
              <p:cNvCxnSpPr>
                <a:stCxn id="21" idx="0"/>
                <a:endCxn id="40" idx="2"/>
              </p:cNvCxnSpPr>
              <p:nvPr/>
            </p:nvCxnSpPr>
            <p:spPr>
              <a:xfrm flipV="1">
                <a:off x="5917004" y="4264810"/>
                <a:ext cx="982398"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534534" y="4671477"/>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7" name="Rectangle 16"/>
              <p:cNvSpPr/>
              <p:nvPr/>
            </p:nvSpPr>
            <p:spPr>
              <a:xfrm>
                <a:off x="9256724"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8" name="Rectangle 17"/>
              <p:cNvSpPr/>
              <p:nvPr/>
            </p:nvSpPr>
            <p:spPr>
              <a:xfrm>
                <a:off x="10041057" y="4642682"/>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9" name="Rectangle 18"/>
              <p:cNvSpPr/>
              <p:nvPr/>
            </p:nvSpPr>
            <p:spPr>
              <a:xfrm>
                <a:off x="7015690"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0" name="Rectangle 19"/>
              <p:cNvSpPr/>
              <p:nvPr/>
            </p:nvSpPr>
            <p:spPr>
              <a:xfrm>
                <a:off x="6374189"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1" name="Rectangle 20"/>
              <p:cNvSpPr/>
              <p:nvPr/>
            </p:nvSpPr>
            <p:spPr>
              <a:xfrm>
                <a:off x="5762576"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22" name="Straight Connector 21"/>
              <p:cNvCxnSpPr>
                <a:stCxn id="20" idx="0"/>
                <a:endCxn id="40" idx="2"/>
              </p:cNvCxnSpPr>
              <p:nvPr/>
            </p:nvCxnSpPr>
            <p:spPr>
              <a:xfrm flipV="1">
                <a:off x="6528617" y="4264810"/>
                <a:ext cx="370785"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42" idx="0"/>
              </p:cNvCxnSpPr>
              <p:nvPr/>
            </p:nvCxnSpPr>
            <p:spPr>
              <a:xfrm>
                <a:off x="7967872" y="3457520"/>
                <a:ext cx="0" cy="40010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0" idx="0"/>
                <a:endCxn id="11" idx="2"/>
              </p:cNvCxnSpPr>
              <p:nvPr/>
            </p:nvCxnSpPr>
            <p:spPr>
              <a:xfrm flipV="1">
                <a:off x="6899402" y="3457520"/>
                <a:ext cx="1068470" cy="42233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0"/>
                <a:endCxn id="42" idx="2"/>
              </p:cNvCxnSpPr>
              <p:nvPr/>
            </p:nvCxnSpPr>
            <p:spPr>
              <a:xfrm flipH="1" flipV="1">
                <a:off x="7967872" y="4242577"/>
                <a:ext cx="721090" cy="428900"/>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74529" y="4680773"/>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28" name="Rectangle 27"/>
              <p:cNvSpPr/>
              <p:nvPr/>
            </p:nvSpPr>
            <p:spPr>
              <a:xfrm>
                <a:off x="5381634" y="4707494"/>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29" name="Rectangle 28"/>
              <p:cNvSpPr/>
              <p:nvPr/>
            </p:nvSpPr>
            <p:spPr>
              <a:xfrm>
                <a:off x="5756367" y="5085967"/>
                <a:ext cx="1275898" cy="287271"/>
              </a:xfrm>
              <a:prstGeom prst="rect">
                <a:avLst/>
              </a:prstGeom>
            </p:spPr>
            <p:txBody>
              <a:bodyPr wrap="square">
                <a:spAutoFit/>
              </a:bodyPr>
              <a:lstStyle/>
              <a:p>
                <a:r>
                  <a:rPr lang="en-US" altLang="zh-CN" sz="1200" dirty="0">
                    <a:solidFill>
                      <a:srgbClr val="000000"/>
                    </a:solidFill>
                  </a:rPr>
                  <a:t>Leaf Blocks</a:t>
                </a:r>
                <a:endParaRPr lang="zh-CN" altLang="en-US" sz="1200" dirty="0">
                  <a:solidFill>
                    <a:srgbClr val="000000"/>
                  </a:solidFill>
                </a:endParaRPr>
              </a:p>
            </p:txBody>
          </p:sp>
          <p:sp>
            <p:nvSpPr>
              <p:cNvPr id="40" name="Rectangle 39"/>
              <p:cNvSpPr/>
              <p:nvPr/>
            </p:nvSpPr>
            <p:spPr>
              <a:xfrm>
                <a:off x="6744974" y="3879857"/>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1" name="Straight Connector 40"/>
              <p:cNvCxnSpPr>
                <a:stCxn id="19" idx="0"/>
                <a:endCxn id="42" idx="2"/>
              </p:cNvCxnSpPr>
              <p:nvPr/>
            </p:nvCxnSpPr>
            <p:spPr>
              <a:xfrm flipV="1">
                <a:off x="7170118" y="4242577"/>
                <a:ext cx="797754" cy="428899"/>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813444" y="3857624"/>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3" name="Straight Connector 42"/>
              <p:cNvCxnSpPr>
                <a:stCxn id="12" idx="0"/>
                <a:endCxn id="42" idx="2"/>
              </p:cNvCxnSpPr>
              <p:nvPr/>
            </p:nvCxnSpPr>
            <p:spPr>
              <a:xfrm flipH="1" flipV="1">
                <a:off x="7967872" y="4242577"/>
                <a:ext cx="9352" cy="43315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767111" y="3879857"/>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59" name="Straight Connector 58"/>
              <p:cNvCxnSpPr>
                <a:stCxn id="17" idx="0"/>
                <a:endCxn id="44" idx="2"/>
              </p:cNvCxnSpPr>
              <p:nvPr/>
            </p:nvCxnSpPr>
            <p:spPr>
              <a:xfrm flipH="1" flipV="1">
                <a:off x="8921539" y="4264810"/>
                <a:ext cx="489613"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8" idx="0"/>
                <a:endCxn id="44" idx="2"/>
              </p:cNvCxnSpPr>
              <p:nvPr/>
            </p:nvCxnSpPr>
            <p:spPr>
              <a:xfrm flipH="1" flipV="1">
                <a:off x="8921539" y="4264810"/>
                <a:ext cx="1273946" cy="37787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4" idx="0"/>
              </p:cNvCxnSpPr>
              <p:nvPr/>
            </p:nvCxnSpPr>
            <p:spPr>
              <a:xfrm>
                <a:off x="7977224" y="3461778"/>
                <a:ext cx="944315" cy="418079"/>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8219451" y="3104556"/>
                <a:ext cx="1275898" cy="287271"/>
              </a:xfrm>
              <a:prstGeom prst="rect">
                <a:avLst/>
              </a:prstGeom>
            </p:spPr>
            <p:txBody>
              <a:bodyPr wrap="square">
                <a:spAutoFit/>
              </a:bodyPr>
              <a:lstStyle/>
              <a:p>
                <a:r>
                  <a:rPr lang="en-US" altLang="zh-CN" sz="1200" dirty="0">
                    <a:solidFill>
                      <a:srgbClr val="000000"/>
                    </a:solidFill>
                  </a:rPr>
                  <a:t>Root Block</a:t>
                </a:r>
                <a:endParaRPr lang="zh-CN" altLang="en-US" sz="1200" dirty="0">
                  <a:solidFill>
                    <a:srgbClr val="000000"/>
                  </a:solidFill>
                </a:endParaRPr>
              </a:p>
            </p:txBody>
          </p:sp>
          <p:sp>
            <p:nvSpPr>
              <p:cNvPr id="78" name="Rectangle 77"/>
              <p:cNvSpPr/>
              <p:nvPr/>
            </p:nvSpPr>
            <p:spPr>
              <a:xfrm>
                <a:off x="9256724" y="3918445"/>
                <a:ext cx="1540392" cy="287271"/>
              </a:xfrm>
              <a:prstGeom prst="rect">
                <a:avLst/>
              </a:prstGeom>
            </p:spPr>
            <p:txBody>
              <a:bodyPr wrap="square">
                <a:spAutoFit/>
              </a:bodyPr>
              <a:lstStyle/>
              <a:p>
                <a:r>
                  <a:rPr lang="en-US" altLang="zh-CN" sz="1200" dirty="0">
                    <a:solidFill>
                      <a:srgbClr val="000000"/>
                    </a:solidFill>
                  </a:rPr>
                  <a:t>Branch Blocks</a:t>
                </a:r>
                <a:endParaRPr lang="zh-CN" altLang="en-US" sz="1200" dirty="0">
                  <a:solidFill>
                    <a:srgbClr val="000000"/>
                  </a:solidFill>
                </a:endParaRPr>
              </a:p>
            </p:txBody>
          </p:sp>
        </p:grpSp>
        <p:cxnSp>
          <p:nvCxnSpPr>
            <p:cNvPr id="91" name="Straight Arrow Connector 90"/>
            <p:cNvCxnSpPr>
              <a:stCxn id="11" idx="2"/>
              <a:endCxn id="40" idx="0"/>
            </p:cNvCxnSpPr>
            <p:nvPr/>
          </p:nvCxnSpPr>
          <p:spPr>
            <a:xfrm flipH="1">
              <a:off x="7240061" y="3905755"/>
              <a:ext cx="1068470" cy="422337"/>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0" idx="2"/>
              <a:endCxn id="21" idx="0"/>
            </p:cNvCxnSpPr>
            <p:nvPr/>
          </p:nvCxnSpPr>
          <p:spPr>
            <a:xfrm flipH="1">
              <a:off x="6257663" y="4713045"/>
              <a:ext cx="982398" cy="406666"/>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1" idx="3"/>
              <a:endCxn id="20" idx="1"/>
            </p:cNvCxnSpPr>
            <p:nvPr/>
          </p:nvCxnSpPr>
          <p:spPr>
            <a:xfrm>
              <a:off x="6412091" y="5312188"/>
              <a:ext cx="302757" cy="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0" idx="3"/>
              <a:endCxn id="19" idx="1"/>
            </p:cNvCxnSpPr>
            <p:nvPr/>
          </p:nvCxnSpPr>
          <p:spPr>
            <a:xfrm>
              <a:off x="7023704" y="5312188"/>
              <a:ext cx="332645" cy="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9" idx="3"/>
              <a:endCxn id="12" idx="1"/>
            </p:cNvCxnSpPr>
            <p:nvPr/>
          </p:nvCxnSpPr>
          <p:spPr>
            <a:xfrm>
              <a:off x="7665205" y="5312188"/>
              <a:ext cx="498250" cy="4259"/>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2" idx="3"/>
              <a:endCxn id="16" idx="1"/>
            </p:cNvCxnSpPr>
            <p:nvPr/>
          </p:nvCxnSpPr>
          <p:spPr>
            <a:xfrm flipV="1">
              <a:off x="8472311" y="5312189"/>
              <a:ext cx="402882" cy="4258"/>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 idx="3"/>
              <a:endCxn id="18" idx="1"/>
            </p:cNvCxnSpPr>
            <p:nvPr/>
          </p:nvCxnSpPr>
          <p:spPr>
            <a:xfrm flipV="1">
              <a:off x="9906239" y="5283394"/>
              <a:ext cx="475477" cy="28794"/>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6" idx="3"/>
              <a:endCxn id="17" idx="1"/>
            </p:cNvCxnSpPr>
            <p:nvPr/>
          </p:nvCxnSpPr>
          <p:spPr>
            <a:xfrm flipV="1">
              <a:off x="9184049" y="5312188"/>
              <a:ext cx="413334" cy="1"/>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6072765" y="5815841"/>
              <a:ext cx="4204997" cy="369332"/>
            </a:xfrm>
            <a:prstGeom prst="rect">
              <a:avLst/>
            </a:prstGeom>
          </p:spPr>
          <p:txBody>
            <a:bodyPr wrap="none">
              <a:spAutoFit/>
            </a:bodyPr>
            <a:lstStyle/>
            <a:p>
              <a:pPr marL="285750" indent="-285750">
                <a:buFont typeface="Arial" panose="020B0604020202020204" pitchFamily="34" charset="0"/>
                <a:buChar char="•"/>
              </a:pPr>
              <a:r>
                <a:rPr lang="en-US" dirty="0"/>
                <a:t>Only read one index block each time</a:t>
              </a:r>
            </a:p>
          </p:txBody>
        </p:sp>
      </p:grpSp>
    </p:spTree>
    <p:extLst>
      <p:ext uri="{BB962C8B-B14F-4D97-AF65-F5344CB8AC3E}">
        <p14:creationId xmlns:p14="http://schemas.microsoft.com/office/powerpoint/2010/main" val="36821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Oracle Database Architecture</a:t>
            </a:r>
            <a:endParaRPr lang="zh-CN" altLang="en-US" dirty="0"/>
          </a:p>
        </p:txBody>
      </p:sp>
      <p:sp>
        <p:nvSpPr>
          <p:cNvPr id="3" name="Content Placeholder 2"/>
          <p:cNvSpPr>
            <a:spLocks noGrp="1"/>
          </p:cNvSpPr>
          <p:nvPr>
            <p:ph idx="1"/>
          </p:nvPr>
        </p:nvSpPr>
        <p:spPr/>
        <p:txBody>
          <a:bodyPr/>
          <a:lstStyle/>
          <a:p>
            <a:r>
              <a:rPr lang="en-US" altLang="zh-CN" dirty="0"/>
              <a:t>Database</a:t>
            </a:r>
          </a:p>
          <a:p>
            <a:pPr lvl="1"/>
            <a:r>
              <a:rPr lang="en-US" altLang="zh-CN" dirty="0"/>
              <a:t>Data Files</a:t>
            </a:r>
          </a:p>
          <a:p>
            <a:pPr lvl="1"/>
            <a:r>
              <a:rPr lang="en-US" altLang="zh-CN" dirty="0"/>
              <a:t>Control Files</a:t>
            </a:r>
          </a:p>
          <a:p>
            <a:pPr lvl="1"/>
            <a:r>
              <a:rPr lang="en-US" altLang="zh-CN" dirty="0"/>
              <a:t>Redo Files</a:t>
            </a:r>
          </a:p>
          <a:p>
            <a:r>
              <a:rPr lang="en-US" altLang="zh-CN" dirty="0"/>
              <a:t>Instance</a:t>
            </a:r>
          </a:p>
          <a:p>
            <a:pPr lvl="1"/>
            <a:r>
              <a:rPr lang="en-US" altLang="zh-CN" dirty="0"/>
              <a:t>PGA</a:t>
            </a:r>
          </a:p>
          <a:p>
            <a:pPr lvl="2"/>
            <a:r>
              <a:rPr lang="en-US" altLang="zh-CN" dirty="0"/>
              <a:t>SQL Work Area</a:t>
            </a:r>
          </a:p>
          <a:p>
            <a:pPr lvl="2"/>
            <a:r>
              <a:rPr lang="en-US" altLang="zh-CN" dirty="0"/>
              <a:t>Private SQL Area</a:t>
            </a:r>
          </a:p>
          <a:p>
            <a:pPr lvl="1"/>
            <a:r>
              <a:rPr lang="en-US" altLang="zh-CN" dirty="0"/>
              <a:t>SGA</a:t>
            </a:r>
          </a:p>
          <a:p>
            <a:pPr lvl="2"/>
            <a:r>
              <a:rPr lang="en-US" altLang="zh-CN" dirty="0"/>
              <a:t>Shared Pool</a:t>
            </a:r>
          </a:p>
          <a:p>
            <a:pPr lvl="3"/>
            <a:r>
              <a:rPr lang="en-US" altLang="zh-CN" dirty="0"/>
              <a:t>Library Cache</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a:t>
            </a:fld>
            <a:endParaRPr lang="zh-CN" altLang="en-US" dirty="0"/>
          </a:p>
        </p:txBody>
      </p:sp>
      <p:pic>
        <p:nvPicPr>
          <p:cNvPr id="1026" name="Picture 2" descr="Description of Figure 1-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548" y="406400"/>
            <a:ext cx="5520465" cy="594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2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Fast Full Scan</a:t>
            </a:r>
            <a:endParaRPr lang="zh-CN" altLang="en-US" dirty="0"/>
          </a:p>
        </p:txBody>
      </p:sp>
      <p:sp>
        <p:nvSpPr>
          <p:cNvPr id="3" name="Content Placeholder 2"/>
          <p:cNvSpPr>
            <a:spLocks noGrp="1"/>
          </p:cNvSpPr>
          <p:nvPr>
            <p:ph idx="1"/>
          </p:nvPr>
        </p:nvSpPr>
        <p:spPr/>
        <p:txBody>
          <a:bodyPr/>
          <a:lstStyle/>
          <a:p>
            <a:r>
              <a:rPr lang="en-US" altLang="zh-CN" sz="2000" dirty="0"/>
              <a:t>When Optimizer will use IFFS</a:t>
            </a:r>
          </a:p>
          <a:p>
            <a:pPr lvl="1"/>
            <a:r>
              <a:rPr lang="en-US" sz="1800" dirty="0"/>
              <a:t>Columns: not null</a:t>
            </a:r>
          </a:p>
          <a:p>
            <a:pPr lvl="1"/>
            <a:r>
              <a:rPr lang="en-US" sz="1800" dirty="0"/>
              <a:t>all the columns mentioned in SQL are part of the index</a:t>
            </a:r>
          </a:p>
          <a:p>
            <a:pPr lvl="1"/>
            <a:r>
              <a:rPr lang="en-US" sz="1800" dirty="0"/>
              <a:t>No Order By</a:t>
            </a:r>
          </a:p>
          <a:p>
            <a:r>
              <a:rPr lang="en-US" altLang="zh-CN" sz="2000" dirty="0"/>
              <a:t>How Optimizer perform IFFS</a:t>
            </a:r>
          </a:p>
          <a:p>
            <a:pPr lvl="1"/>
            <a:r>
              <a:rPr lang="en-US" sz="1800" dirty="0"/>
              <a:t>Multiple blocks read on extents in allocated order</a:t>
            </a:r>
          </a:p>
          <a:p>
            <a:r>
              <a:rPr lang="en-US" altLang="zh-CN" sz="2000" dirty="0"/>
              <a:t>In which scenarios to leverage IFFS</a:t>
            </a:r>
          </a:p>
          <a:p>
            <a:pPr lvl="1"/>
            <a:r>
              <a:rPr lang="en-US" altLang="zh-CN" sz="1600" dirty="0"/>
              <a:t>Need to access all rows of data and the columns are all in index.</a:t>
            </a:r>
          </a:p>
          <a:p>
            <a:pPr lvl="1"/>
            <a:endParaRPr lang="zh-CN" altLang="en-US" sz="18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40</a:t>
            </a:fld>
            <a:endParaRPr lang="zh-CN" altLang="en-US" dirty="0"/>
          </a:p>
        </p:txBody>
      </p:sp>
      <p:grpSp>
        <p:nvGrpSpPr>
          <p:cNvPr id="162" name="Group 161"/>
          <p:cNvGrpSpPr/>
          <p:nvPr/>
        </p:nvGrpSpPr>
        <p:grpSpPr>
          <a:xfrm>
            <a:off x="5813270" y="2836674"/>
            <a:ext cx="6125026" cy="3494937"/>
            <a:chOff x="5723623" y="2818744"/>
            <a:chExt cx="6125026" cy="3494937"/>
          </a:xfrm>
        </p:grpSpPr>
        <p:sp>
          <p:nvSpPr>
            <p:cNvPr id="45" name="Rectangle 44"/>
            <p:cNvSpPr/>
            <p:nvPr/>
          </p:nvSpPr>
          <p:spPr>
            <a:xfrm>
              <a:off x="8244392" y="3521744"/>
              <a:ext cx="320565" cy="277422"/>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46" name="Rectangle 45"/>
            <p:cNvSpPr/>
            <p:nvPr/>
          </p:nvSpPr>
          <p:spPr>
            <a:xfrm>
              <a:off x="8280624" y="5825656"/>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7" name="Straight Connector 46"/>
            <p:cNvCxnSpPr>
              <a:stCxn id="53" idx="0"/>
              <a:endCxn id="62" idx="2"/>
            </p:cNvCxnSpPr>
            <p:nvPr/>
          </p:nvCxnSpPr>
          <p:spPr>
            <a:xfrm flipV="1">
              <a:off x="6749697" y="4759548"/>
              <a:ext cx="869203"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85236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49" name="Rectangle 48"/>
            <p:cNvSpPr/>
            <p:nvPr/>
          </p:nvSpPr>
          <p:spPr>
            <a:xfrm>
              <a:off x="9432501"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0" name="Rectangle 49"/>
            <p:cNvSpPr/>
            <p:nvPr/>
          </p:nvSpPr>
          <p:spPr>
            <a:xfrm>
              <a:off x="10062558" y="5797473"/>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1" name="Rectangle 50"/>
            <p:cNvSpPr/>
            <p:nvPr/>
          </p:nvSpPr>
          <p:spPr>
            <a:xfrm>
              <a:off x="7632273"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2" name="Rectangle 51"/>
            <p:cNvSpPr/>
            <p:nvPr/>
          </p:nvSpPr>
          <p:spPr>
            <a:xfrm>
              <a:off x="711695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3" name="Rectangle 52"/>
            <p:cNvSpPr/>
            <p:nvPr/>
          </p:nvSpPr>
          <p:spPr>
            <a:xfrm>
              <a:off x="662564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54" name="Straight Connector 53"/>
            <p:cNvCxnSpPr>
              <a:stCxn id="52" idx="0"/>
              <a:endCxn id="62" idx="2"/>
            </p:cNvCxnSpPr>
            <p:nvPr/>
          </p:nvCxnSpPr>
          <p:spPr>
            <a:xfrm flipV="1">
              <a:off x="7241007" y="4759548"/>
              <a:ext cx="377893"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a:endCxn id="64" idx="0"/>
            </p:cNvCxnSpPr>
            <p:nvPr/>
          </p:nvCxnSpPr>
          <p:spPr>
            <a:xfrm>
              <a:off x="8404675" y="3799166"/>
              <a:ext cx="26750" cy="60250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2" idx="0"/>
              <a:endCxn id="45" idx="2"/>
            </p:cNvCxnSpPr>
            <p:nvPr/>
          </p:nvCxnSpPr>
          <p:spPr>
            <a:xfrm flipV="1">
              <a:off x="7618900" y="3799166"/>
              <a:ext cx="785775" cy="63215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a:endCxn id="64" idx="2"/>
            </p:cNvCxnSpPr>
            <p:nvPr/>
          </p:nvCxnSpPr>
          <p:spPr>
            <a:xfrm flipH="1" flipV="1">
              <a:off x="8431425" y="4729902"/>
              <a:ext cx="544993" cy="109212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723623" y="5790461"/>
              <a:ext cx="802372" cy="523220"/>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sp>
          <p:nvSpPr>
            <p:cNvPr id="62" name="Rectangle 61"/>
            <p:cNvSpPr/>
            <p:nvPr/>
          </p:nvSpPr>
          <p:spPr>
            <a:xfrm>
              <a:off x="7494847" y="4431318"/>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3" name="Straight Connector 62"/>
            <p:cNvCxnSpPr>
              <a:stCxn id="51" idx="0"/>
              <a:endCxn id="64" idx="2"/>
            </p:cNvCxnSpPr>
            <p:nvPr/>
          </p:nvCxnSpPr>
          <p:spPr>
            <a:xfrm flipV="1">
              <a:off x="7756326" y="4729902"/>
              <a:ext cx="675098" cy="109212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307372" y="4401672"/>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5" name="Straight Connector 64"/>
            <p:cNvCxnSpPr>
              <a:stCxn id="46" idx="0"/>
              <a:endCxn id="64" idx="2"/>
            </p:cNvCxnSpPr>
            <p:nvPr/>
          </p:nvCxnSpPr>
          <p:spPr>
            <a:xfrm flipV="1">
              <a:off x="8404677" y="4729902"/>
              <a:ext cx="26748" cy="109575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078263" y="4401672"/>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7" name="Straight Connector 66"/>
            <p:cNvCxnSpPr>
              <a:stCxn id="49" idx="0"/>
              <a:endCxn id="66" idx="2"/>
            </p:cNvCxnSpPr>
            <p:nvPr/>
          </p:nvCxnSpPr>
          <p:spPr>
            <a:xfrm flipH="1" flipV="1">
              <a:off x="9202317" y="4729902"/>
              <a:ext cx="354238" cy="109212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0"/>
              <a:endCxn id="66" idx="2"/>
            </p:cNvCxnSpPr>
            <p:nvPr/>
          </p:nvCxnSpPr>
          <p:spPr>
            <a:xfrm flipH="1" flipV="1">
              <a:off x="9202317" y="4729902"/>
              <a:ext cx="984294" cy="106757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5" idx="2"/>
              <a:endCxn id="66" idx="0"/>
            </p:cNvCxnSpPr>
            <p:nvPr/>
          </p:nvCxnSpPr>
          <p:spPr>
            <a:xfrm>
              <a:off x="8404675" y="3799166"/>
              <a:ext cx="797641" cy="60250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190208" y="3536538"/>
              <a:ext cx="1268594" cy="307777"/>
            </a:xfrm>
            <a:prstGeom prst="rect">
              <a:avLst/>
            </a:prstGeom>
          </p:spPr>
          <p:txBody>
            <a:bodyPr wrap="square">
              <a:spAutoFit/>
            </a:bodyPr>
            <a:lstStyle/>
            <a:p>
              <a:r>
                <a:rPr lang="en-US" altLang="zh-CN" sz="1400" dirty="0">
                  <a:solidFill>
                    <a:srgbClr val="000000"/>
                  </a:solidFill>
                </a:rPr>
                <a:t>Root Block</a:t>
              </a:r>
              <a:endParaRPr lang="zh-CN" altLang="en-US" sz="1400" dirty="0">
                <a:solidFill>
                  <a:srgbClr val="000000"/>
                </a:solidFill>
              </a:endParaRPr>
            </a:p>
          </p:txBody>
        </p:sp>
        <p:sp>
          <p:nvSpPr>
            <p:cNvPr id="71" name="Rectangle 70"/>
            <p:cNvSpPr/>
            <p:nvPr/>
          </p:nvSpPr>
          <p:spPr>
            <a:xfrm>
              <a:off x="6372002" y="4350422"/>
              <a:ext cx="774762" cy="523220"/>
            </a:xfrm>
            <a:prstGeom prst="rect">
              <a:avLst/>
            </a:prstGeom>
          </p:spPr>
          <p:txBody>
            <a:bodyPr wrap="square">
              <a:spAutoFit/>
            </a:bodyPr>
            <a:lstStyle/>
            <a:p>
              <a:r>
                <a:rPr lang="en-US" altLang="zh-CN" sz="1400" dirty="0">
                  <a:solidFill>
                    <a:srgbClr val="000000"/>
                  </a:solidFill>
                </a:rPr>
                <a:t>Branch Blocks</a:t>
              </a:r>
              <a:endParaRPr lang="zh-CN" altLang="en-US" sz="1400" dirty="0">
                <a:solidFill>
                  <a:srgbClr val="000000"/>
                </a:solidFill>
              </a:endParaRPr>
            </a:p>
          </p:txBody>
        </p:sp>
        <p:cxnSp>
          <p:nvCxnSpPr>
            <p:cNvPr id="117" name="Straight Connector 116"/>
            <p:cNvCxnSpPr>
              <a:endCxn id="45" idx="3"/>
            </p:cNvCxnSpPr>
            <p:nvPr/>
          </p:nvCxnSpPr>
          <p:spPr>
            <a:xfrm flipH="1">
              <a:off x="8564957" y="3476596"/>
              <a:ext cx="2344316" cy="183859"/>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7116955" y="4283802"/>
              <a:ext cx="2945604" cy="651627"/>
            </a:xfrm>
            <a:prstGeom prst="rect">
              <a:avLst/>
            </a:prstGeom>
            <a:noFill/>
            <a:ln w="9525">
              <a:solidFill>
                <a:srgbClr val="0070C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9" name="Straight Connector 138"/>
            <p:cNvCxnSpPr>
              <a:stCxn id="76" idx="1"/>
              <a:endCxn id="135" idx="3"/>
            </p:cNvCxnSpPr>
            <p:nvPr/>
          </p:nvCxnSpPr>
          <p:spPr>
            <a:xfrm flipH="1">
              <a:off x="10062559" y="3734046"/>
              <a:ext cx="880070" cy="875570"/>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6426346" y="5660883"/>
              <a:ext cx="3962539" cy="651627"/>
            </a:xfrm>
            <a:prstGeom prst="rect">
              <a:avLst/>
            </a:prstGeom>
            <a:noFill/>
            <a:ln w="9525">
              <a:solidFill>
                <a:srgbClr val="00000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44" name="Straight Connector 143"/>
            <p:cNvCxnSpPr>
              <a:stCxn id="79" idx="1"/>
              <a:endCxn id="143" idx="3"/>
            </p:cNvCxnSpPr>
            <p:nvPr/>
          </p:nvCxnSpPr>
          <p:spPr>
            <a:xfrm flipH="1">
              <a:off x="10388884" y="3962359"/>
              <a:ext cx="568522" cy="2024338"/>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80" idx="1"/>
              <a:endCxn id="143" idx="3"/>
            </p:cNvCxnSpPr>
            <p:nvPr/>
          </p:nvCxnSpPr>
          <p:spPr>
            <a:xfrm flipH="1">
              <a:off x="10388885" y="4188668"/>
              <a:ext cx="561133" cy="1798029"/>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81" idx="1"/>
              <a:endCxn id="143" idx="3"/>
            </p:cNvCxnSpPr>
            <p:nvPr/>
          </p:nvCxnSpPr>
          <p:spPr>
            <a:xfrm flipH="1">
              <a:off x="10388884" y="4420582"/>
              <a:ext cx="568522" cy="1566115"/>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82" idx="1"/>
              <a:endCxn id="143" idx="3"/>
            </p:cNvCxnSpPr>
            <p:nvPr/>
          </p:nvCxnSpPr>
          <p:spPr>
            <a:xfrm flipH="1">
              <a:off x="10388885" y="4652496"/>
              <a:ext cx="568521" cy="1334201"/>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51" idx="0"/>
              <a:endCxn id="62" idx="2"/>
            </p:cNvCxnSpPr>
            <p:nvPr/>
          </p:nvCxnSpPr>
          <p:spPr>
            <a:xfrm flipH="1" flipV="1">
              <a:off x="7618900" y="4759548"/>
              <a:ext cx="137426"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0828585" y="3341964"/>
              <a:ext cx="979646" cy="2956165"/>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4" name="Rectangle 73"/>
            <p:cNvSpPr/>
            <p:nvPr/>
          </p:nvSpPr>
          <p:spPr>
            <a:xfrm>
              <a:off x="10909568" y="2818744"/>
              <a:ext cx="939081" cy="523220"/>
            </a:xfrm>
            <a:prstGeom prst="rect">
              <a:avLst/>
            </a:prstGeom>
          </p:spPr>
          <p:txBody>
            <a:bodyPr wrap="square">
              <a:spAutoFit/>
            </a:bodyPr>
            <a:lstStyle/>
            <a:p>
              <a:r>
                <a:rPr lang="en-US" altLang="zh-CN" sz="1400" dirty="0">
                  <a:solidFill>
                    <a:srgbClr val="000000"/>
                  </a:solidFill>
                </a:rPr>
                <a:t>Segment Extents</a:t>
              </a:r>
              <a:endParaRPr lang="zh-CN" altLang="en-US" sz="1400" dirty="0">
                <a:solidFill>
                  <a:srgbClr val="000000"/>
                </a:solidFill>
              </a:endParaRPr>
            </a:p>
          </p:txBody>
        </p:sp>
        <p:sp>
          <p:nvSpPr>
            <p:cNvPr id="75" name="Rectangle 74"/>
            <p:cNvSpPr/>
            <p:nvPr/>
          </p:nvSpPr>
          <p:spPr>
            <a:xfrm>
              <a:off x="10942630" y="3407764"/>
              <a:ext cx="799446" cy="162801"/>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6" name="Rectangle 75"/>
            <p:cNvSpPr/>
            <p:nvPr/>
          </p:nvSpPr>
          <p:spPr>
            <a:xfrm>
              <a:off x="10942630" y="3668925"/>
              <a:ext cx="799446" cy="13024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9" name="Rectangle 78"/>
            <p:cNvSpPr/>
            <p:nvPr/>
          </p:nvSpPr>
          <p:spPr>
            <a:xfrm>
              <a:off x="10957406" y="3896950"/>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0" name="Rectangle 79"/>
            <p:cNvSpPr/>
            <p:nvPr/>
          </p:nvSpPr>
          <p:spPr>
            <a:xfrm>
              <a:off x="10950018" y="4123259"/>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1" name="Rectangle 80"/>
            <p:cNvSpPr/>
            <p:nvPr/>
          </p:nvSpPr>
          <p:spPr>
            <a:xfrm>
              <a:off x="10957406" y="4355173"/>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2" name="Rectangle 81"/>
            <p:cNvSpPr/>
            <p:nvPr/>
          </p:nvSpPr>
          <p:spPr>
            <a:xfrm>
              <a:off x="10957406" y="4587087"/>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4" name="Rectangle 83"/>
            <p:cNvSpPr/>
            <p:nvPr/>
          </p:nvSpPr>
          <p:spPr>
            <a:xfrm>
              <a:off x="10904244" y="4627652"/>
              <a:ext cx="784333" cy="307777"/>
            </a:xfrm>
            <a:prstGeom prst="rect">
              <a:avLst/>
            </a:prstGeom>
          </p:spPr>
          <p:txBody>
            <a:bodyPr wrap="square">
              <a:spAutoFit/>
            </a:bodyPr>
            <a:lstStyle/>
            <a:p>
              <a:r>
                <a:rPr lang="en-US" altLang="zh-CN" sz="1400" b="1" dirty="0">
                  <a:solidFill>
                    <a:srgbClr val="000000"/>
                  </a:solidFill>
                </a:rPr>
                <a:t>. . .</a:t>
              </a:r>
              <a:endParaRPr lang="zh-CN" altLang="en-US" sz="2000" b="1" dirty="0">
                <a:solidFill>
                  <a:srgbClr val="000000"/>
                </a:solidFill>
              </a:endParaRPr>
            </a:p>
          </p:txBody>
        </p:sp>
        <p:sp>
          <p:nvSpPr>
            <p:cNvPr id="85" name="Rectangle 84"/>
            <p:cNvSpPr/>
            <p:nvPr/>
          </p:nvSpPr>
          <p:spPr>
            <a:xfrm>
              <a:off x="10952470" y="4906782"/>
              <a:ext cx="799446" cy="13024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6" name="Rectangle 85"/>
            <p:cNvSpPr/>
            <p:nvPr/>
          </p:nvSpPr>
          <p:spPr>
            <a:xfrm>
              <a:off x="10967246" y="5134807"/>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7" name="Rectangle 86"/>
            <p:cNvSpPr/>
            <p:nvPr/>
          </p:nvSpPr>
          <p:spPr>
            <a:xfrm>
              <a:off x="10959858" y="5361116"/>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8" name="Rectangle 87"/>
            <p:cNvSpPr/>
            <p:nvPr/>
          </p:nvSpPr>
          <p:spPr>
            <a:xfrm>
              <a:off x="10967246" y="5593030"/>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9" name="Rectangle 88"/>
            <p:cNvSpPr/>
            <p:nvPr/>
          </p:nvSpPr>
          <p:spPr>
            <a:xfrm>
              <a:off x="10967246" y="5824944"/>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90" name="Rectangle 89"/>
            <p:cNvSpPr/>
            <p:nvPr/>
          </p:nvSpPr>
          <p:spPr>
            <a:xfrm>
              <a:off x="10914084" y="5865509"/>
              <a:ext cx="784333" cy="307777"/>
            </a:xfrm>
            <a:prstGeom prst="rect">
              <a:avLst/>
            </a:prstGeom>
          </p:spPr>
          <p:txBody>
            <a:bodyPr wrap="square">
              <a:spAutoFit/>
            </a:bodyPr>
            <a:lstStyle/>
            <a:p>
              <a:r>
                <a:rPr lang="en-US" altLang="zh-CN" sz="1400" b="1" dirty="0">
                  <a:solidFill>
                    <a:srgbClr val="000000"/>
                  </a:solidFill>
                </a:rPr>
                <a:t>. . .</a:t>
              </a:r>
              <a:endParaRPr lang="zh-CN" altLang="en-US" sz="2000" b="1" dirty="0">
                <a:solidFill>
                  <a:srgbClr val="000000"/>
                </a:solidFill>
              </a:endParaRPr>
            </a:p>
          </p:txBody>
        </p:sp>
        <p:cxnSp>
          <p:nvCxnSpPr>
            <p:cNvPr id="92" name="Straight Arrow Connector 91"/>
            <p:cNvCxnSpPr/>
            <p:nvPr/>
          </p:nvCxnSpPr>
          <p:spPr>
            <a:xfrm>
              <a:off x="11369281" y="3477275"/>
              <a:ext cx="8207" cy="122500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1365354" y="4977794"/>
              <a:ext cx="8207" cy="122500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8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Index Scan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3151802"/>
              </p:ext>
            </p:extLst>
          </p:nvPr>
        </p:nvGraphicFramePr>
        <p:xfrm>
          <a:off x="531813" y="1863407"/>
          <a:ext cx="11125200" cy="2062480"/>
        </p:xfrm>
        <a:graphic>
          <a:graphicData uri="http://schemas.openxmlformats.org/drawingml/2006/table">
            <a:tbl>
              <a:tblPr firstRow="1" bandRow="1">
                <a:tableStyleId>{5FD0F851-EC5A-4D38-B0AD-8093EC10F338}</a:tableStyleId>
              </a:tblPr>
              <a:tblGrid>
                <a:gridCol w="2094846">
                  <a:extLst>
                    <a:ext uri="{9D8B030D-6E8A-4147-A177-3AD203B41FA5}">
                      <a16:colId xmlns="" xmlns:a16="http://schemas.microsoft.com/office/drawing/2014/main" val="20000"/>
                    </a:ext>
                  </a:extLst>
                </a:gridCol>
                <a:gridCol w="3200400">
                  <a:extLst>
                    <a:ext uri="{9D8B030D-6E8A-4147-A177-3AD203B41FA5}">
                      <a16:colId xmlns="" xmlns:a16="http://schemas.microsoft.com/office/drawing/2014/main" val="20001"/>
                    </a:ext>
                  </a:extLst>
                </a:gridCol>
                <a:gridCol w="2411506">
                  <a:extLst>
                    <a:ext uri="{9D8B030D-6E8A-4147-A177-3AD203B41FA5}">
                      <a16:colId xmlns="" xmlns:a16="http://schemas.microsoft.com/office/drawing/2014/main" val="20002"/>
                    </a:ext>
                  </a:extLst>
                </a:gridCol>
                <a:gridCol w="3418448">
                  <a:extLst>
                    <a:ext uri="{9D8B030D-6E8A-4147-A177-3AD203B41FA5}">
                      <a16:colId xmlns="" xmlns:a16="http://schemas.microsoft.com/office/drawing/2014/main" val="20003"/>
                    </a:ext>
                  </a:extLst>
                </a:gridCol>
              </a:tblGrid>
              <a:tr h="370840">
                <a:tc>
                  <a:txBody>
                    <a:bodyPr/>
                    <a:lstStyle/>
                    <a:p>
                      <a:r>
                        <a:rPr lang="en-US" sz="1600" dirty="0" err="1"/>
                        <a:t>Indesc</a:t>
                      </a:r>
                      <a:r>
                        <a:rPr lang="en-US" sz="1600" dirty="0"/>
                        <a:t> Scan</a:t>
                      </a:r>
                    </a:p>
                  </a:txBody>
                  <a:tcPr/>
                </a:tc>
                <a:tc>
                  <a:txBody>
                    <a:bodyPr/>
                    <a:lstStyle/>
                    <a:p>
                      <a:r>
                        <a:rPr lang="en-US" sz="1600" dirty="0"/>
                        <a:t>Requirement/When</a:t>
                      </a:r>
                    </a:p>
                  </a:txBody>
                  <a:tcPr/>
                </a:tc>
                <a:tc>
                  <a:txBody>
                    <a:bodyPr/>
                    <a:lstStyle/>
                    <a:p>
                      <a:r>
                        <a:rPr lang="en-US" sz="1600" dirty="0"/>
                        <a:t>Characteristic</a:t>
                      </a:r>
                    </a:p>
                  </a:txBody>
                  <a:tcPr/>
                </a:tc>
                <a:tc>
                  <a:txBody>
                    <a:bodyPr/>
                    <a:lstStyle/>
                    <a:p>
                      <a:r>
                        <a:rPr lang="en-US" sz="1600" dirty="0"/>
                        <a:t>Advantage</a:t>
                      </a:r>
                    </a:p>
                  </a:txBody>
                  <a:tcPr/>
                </a:tc>
                <a:extLst>
                  <a:ext uri="{0D108BD9-81ED-4DB2-BD59-A6C34878D82A}">
                    <a16:rowId xmlns="" xmlns:a16="http://schemas.microsoft.com/office/drawing/2014/main" val="10000"/>
                  </a:ext>
                </a:extLst>
              </a:tr>
              <a:tr h="370840">
                <a:tc>
                  <a:txBody>
                    <a:bodyPr/>
                    <a:lstStyle/>
                    <a:p>
                      <a:r>
                        <a:rPr lang="en-US" sz="1600" dirty="0"/>
                        <a:t>Unique</a:t>
                      </a:r>
                      <a:r>
                        <a:rPr lang="en-US" sz="1600" baseline="0" dirty="0"/>
                        <a:t> Scan</a:t>
                      </a:r>
                      <a:endParaRPr lang="en-US" sz="1600" dirty="0"/>
                    </a:p>
                  </a:txBody>
                  <a:tcPr/>
                </a:tc>
                <a:tc>
                  <a:txBody>
                    <a:bodyPr/>
                    <a:lstStyle/>
                    <a:p>
                      <a:r>
                        <a:rPr lang="en-US" sz="1600" dirty="0"/>
                        <a:t>‘=‘ operation;</a:t>
                      </a:r>
                      <a:r>
                        <a:rPr lang="en-US" sz="1600" baseline="0" dirty="0"/>
                        <a:t> </a:t>
                      </a:r>
                    </a:p>
                    <a:p>
                      <a:r>
                        <a:rPr lang="en-US" sz="1600" baseline="0" dirty="0"/>
                        <a:t>Unique index</a:t>
                      </a:r>
                      <a:endParaRPr lang="en-US" sz="1600" dirty="0"/>
                    </a:p>
                  </a:txBody>
                  <a:tcPr/>
                </a:tc>
                <a:tc>
                  <a:txBody>
                    <a:bodyPr/>
                    <a:lstStyle/>
                    <a:p>
                      <a:r>
                        <a:rPr lang="en-US" sz="1600" dirty="0"/>
                        <a:t>Return</a:t>
                      </a:r>
                      <a:r>
                        <a:rPr lang="en-US" sz="1600" baseline="0" dirty="0"/>
                        <a:t> 1 row only</a:t>
                      </a:r>
                      <a:endParaRPr lang="en-US" sz="1600" dirty="0"/>
                    </a:p>
                  </a:txBody>
                  <a:tcPr/>
                </a:tc>
                <a:tc>
                  <a:txBody>
                    <a:bodyPr/>
                    <a:lstStyle/>
                    <a:p>
                      <a:r>
                        <a:rPr lang="en-US" sz="1600" dirty="0"/>
                        <a:t>Highest</a:t>
                      </a:r>
                      <a:r>
                        <a:rPr lang="en-US" sz="1600" baseline="0" dirty="0"/>
                        <a:t> efficiency</a:t>
                      </a:r>
                      <a:endParaRPr lang="en-US" sz="1600" dirty="0"/>
                    </a:p>
                  </a:txBody>
                  <a:tcPr/>
                </a:tc>
                <a:extLst>
                  <a:ext uri="{0D108BD9-81ED-4DB2-BD59-A6C34878D82A}">
                    <a16:rowId xmlns="" xmlns:a16="http://schemas.microsoft.com/office/drawing/2014/main" val="10001"/>
                  </a:ext>
                </a:extLst>
              </a:tr>
              <a:tr h="370840">
                <a:tc>
                  <a:txBody>
                    <a:bodyPr/>
                    <a:lstStyle/>
                    <a:p>
                      <a:r>
                        <a:rPr lang="en-US" sz="1600" dirty="0"/>
                        <a:t>Range Scan</a:t>
                      </a:r>
                    </a:p>
                  </a:txBody>
                  <a:tcPr/>
                </a:tc>
                <a:tc>
                  <a:txBody>
                    <a:bodyPr/>
                    <a:lstStyle/>
                    <a:p>
                      <a:endParaRPr lang="en-US" sz="1600" dirty="0"/>
                    </a:p>
                  </a:txBody>
                  <a:tcPr/>
                </a:tc>
                <a:tc>
                  <a:txBody>
                    <a:bodyPr/>
                    <a:lstStyle/>
                    <a:p>
                      <a:r>
                        <a:rPr lang="en-US" sz="1600" dirty="0"/>
                        <a:t>Return few rows</a:t>
                      </a:r>
                    </a:p>
                  </a:txBody>
                  <a:tcPr/>
                </a:tc>
                <a:tc>
                  <a:txBody>
                    <a:bodyPr/>
                    <a:lstStyle/>
                    <a:p>
                      <a:r>
                        <a:rPr lang="en-US" sz="1600" dirty="0"/>
                        <a:t>Most adaptable</a:t>
                      </a:r>
                    </a:p>
                  </a:txBody>
                  <a:tcPr/>
                </a:tc>
                <a:extLst>
                  <a:ext uri="{0D108BD9-81ED-4DB2-BD59-A6C34878D82A}">
                    <a16:rowId xmlns="" xmlns:a16="http://schemas.microsoft.com/office/drawing/2014/main" val="10002"/>
                  </a:ext>
                </a:extLst>
              </a:tr>
              <a:tr h="370840">
                <a:tc>
                  <a:txBody>
                    <a:bodyPr/>
                    <a:lstStyle/>
                    <a:p>
                      <a:r>
                        <a:rPr lang="en-US" sz="1600" dirty="0"/>
                        <a:t>Range Scan(Min/Max)</a:t>
                      </a:r>
                    </a:p>
                  </a:txBody>
                  <a:tcPr/>
                </a:tc>
                <a:tc>
                  <a:txBody>
                    <a:bodyPr/>
                    <a:lstStyle/>
                    <a:p>
                      <a:r>
                        <a:rPr lang="en-US" sz="1600" dirty="0"/>
                        <a:t>Max/min</a:t>
                      </a:r>
                    </a:p>
                  </a:txBody>
                  <a:tcPr/>
                </a:tc>
                <a:tc>
                  <a:txBody>
                    <a:bodyPr/>
                    <a:lstStyle/>
                    <a:p>
                      <a:r>
                        <a:rPr lang="en-US" sz="1600" dirty="0"/>
                        <a:t>Return 1 or few rows</a:t>
                      </a:r>
                    </a:p>
                  </a:txBody>
                  <a:tcPr/>
                </a:tc>
                <a:tc>
                  <a:txBody>
                    <a:bodyPr/>
                    <a:lstStyle/>
                    <a:p>
                      <a:endParaRPr lang="en-US" sz="1600" dirty="0"/>
                    </a:p>
                  </a:txBody>
                  <a:tcPr/>
                </a:tc>
                <a:extLst>
                  <a:ext uri="{0D108BD9-81ED-4DB2-BD59-A6C34878D82A}">
                    <a16:rowId xmlns="" xmlns:a16="http://schemas.microsoft.com/office/drawing/2014/main" val="10003"/>
                  </a:ext>
                </a:extLst>
              </a:tr>
              <a:tr h="370840">
                <a:tc>
                  <a:txBody>
                    <a:bodyPr/>
                    <a:lstStyle/>
                    <a:p>
                      <a:r>
                        <a:rPr lang="en-US" sz="1600" dirty="0"/>
                        <a:t>Skip Scan</a:t>
                      </a:r>
                    </a:p>
                  </a:txBody>
                  <a:tcPr/>
                </a:tc>
                <a:tc>
                  <a:txBody>
                    <a:bodyPr/>
                    <a:lstStyle/>
                    <a:p>
                      <a:r>
                        <a:rPr lang="en-US" sz="1600" dirty="0"/>
                        <a:t>Prefix</a:t>
                      </a:r>
                      <a:r>
                        <a:rPr lang="en-US" sz="1600" baseline="0" dirty="0"/>
                        <a:t> column in index has l</a:t>
                      </a:r>
                      <a:r>
                        <a:rPr lang="en-US" sz="1600" dirty="0"/>
                        <a:t>ow NDV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few rows</a:t>
                      </a:r>
                    </a:p>
                  </a:txBody>
                  <a:tcPr/>
                </a:tc>
                <a:tc>
                  <a:txBody>
                    <a:bodyPr/>
                    <a:lstStyle/>
                    <a:p>
                      <a:endParaRPr lang="en-US" sz="1600" dirty="0"/>
                    </a:p>
                  </a:txBody>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00932706"/>
              </p:ext>
            </p:extLst>
          </p:nvPr>
        </p:nvGraphicFramePr>
        <p:xfrm>
          <a:off x="531813" y="4634754"/>
          <a:ext cx="11125200" cy="1529080"/>
        </p:xfrm>
        <a:graphic>
          <a:graphicData uri="http://schemas.openxmlformats.org/drawingml/2006/table">
            <a:tbl>
              <a:tblPr firstRow="1" bandRow="1">
                <a:tableStyleId>{5FD0F851-EC5A-4D38-B0AD-8093EC10F338}</a:tableStyleId>
              </a:tblPr>
              <a:tblGrid>
                <a:gridCol w="2211387">
                  <a:extLst>
                    <a:ext uri="{9D8B030D-6E8A-4147-A177-3AD203B41FA5}">
                      <a16:colId xmlns="" xmlns:a16="http://schemas.microsoft.com/office/drawing/2014/main" val="20000"/>
                    </a:ext>
                  </a:extLst>
                </a:gridCol>
                <a:gridCol w="3182471">
                  <a:extLst>
                    <a:ext uri="{9D8B030D-6E8A-4147-A177-3AD203B41FA5}">
                      <a16:colId xmlns="" xmlns:a16="http://schemas.microsoft.com/office/drawing/2014/main" val="20001"/>
                    </a:ext>
                  </a:extLst>
                </a:gridCol>
                <a:gridCol w="2339788">
                  <a:extLst>
                    <a:ext uri="{9D8B030D-6E8A-4147-A177-3AD203B41FA5}">
                      <a16:colId xmlns="" xmlns:a16="http://schemas.microsoft.com/office/drawing/2014/main" val="20002"/>
                    </a:ext>
                  </a:extLst>
                </a:gridCol>
                <a:gridCol w="3391554">
                  <a:extLst>
                    <a:ext uri="{9D8B030D-6E8A-4147-A177-3AD203B41FA5}">
                      <a16:colId xmlns="" xmlns:a16="http://schemas.microsoft.com/office/drawing/2014/main" val="20003"/>
                    </a:ext>
                  </a:extLst>
                </a:gridCol>
              </a:tblGrid>
              <a:tr h="370840">
                <a:tc>
                  <a:txBody>
                    <a:bodyPr/>
                    <a:lstStyle/>
                    <a:p>
                      <a:r>
                        <a:rPr lang="en-US" sz="1600" dirty="0"/>
                        <a:t>Index Scan</a:t>
                      </a:r>
                    </a:p>
                  </a:txBody>
                  <a:tcPr/>
                </a:tc>
                <a:tc>
                  <a:txBody>
                    <a:bodyPr/>
                    <a:lstStyle/>
                    <a:p>
                      <a:r>
                        <a:rPr lang="en-US" sz="1600" dirty="0"/>
                        <a:t>Requirement/When</a:t>
                      </a:r>
                    </a:p>
                  </a:txBody>
                  <a:tcPr/>
                </a:tc>
                <a:tc>
                  <a:txBody>
                    <a:bodyPr/>
                    <a:lstStyle/>
                    <a:p>
                      <a:r>
                        <a:rPr lang="en-US" sz="1600" dirty="0"/>
                        <a:t>Characteristic</a:t>
                      </a:r>
                    </a:p>
                  </a:txBody>
                  <a:tcPr/>
                </a:tc>
                <a:tc>
                  <a:txBody>
                    <a:bodyPr/>
                    <a:lstStyle/>
                    <a:p>
                      <a:r>
                        <a:rPr lang="en-US" sz="1600" dirty="0"/>
                        <a:t>Advantage</a:t>
                      </a:r>
                    </a:p>
                  </a:txBody>
                  <a:tcPr/>
                </a:tc>
                <a:extLst>
                  <a:ext uri="{0D108BD9-81ED-4DB2-BD59-A6C34878D82A}">
                    <a16:rowId xmlns="" xmlns:a16="http://schemas.microsoft.com/office/drawing/2014/main" val="10000"/>
                  </a:ext>
                </a:extLst>
              </a:tr>
              <a:tr h="370840">
                <a:tc>
                  <a:txBody>
                    <a:bodyPr/>
                    <a:lstStyle/>
                    <a:p>
                      <a:r>
                        <a:rPr lang="en-US" sz="1600" dirty="0"/>
                        <a:t>Full Scan</a:t>
                      </a:r>
                    </a:p>
                  </a:txBody>
                  <a:tcPr/>
                </a:tc>
                <a:tc>
                  <a:txBody>
                    <a:bodyPr/>
                    <a:lstStyle/>
                    <a:p>
                      <a:r>
                        <a:rPr lang="en-US" sz="1600" dirty="0"/>
                        <a:t>Not Null;</a:t>
                      </a:r>
                      <a:r>
                        <a:rPr lang="en-US" sz="1600" baseline="0" dirty="0"/>
                        <a:t> Order By</a:t>
                      </a:r>
                    </a:p>
                    <a:p>
                      <a:r>
                        <a:rPr lang="en-US" sz="1600" baseline="0" dirty="0"/>
                        <a:t>All columns in index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all rows in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Single block read</a:t>
                      </a:r>
                    </a:p>
                  </a:txBody>
                  <a:tcPr/>
                </a:tc>
                <a:tc>
                  <a:txBody>
                    <a:bodyPr/>
                    <a:lstStyle/>
                    <a:p>
                      <a:r>
                        <a:rPr lang="en-US" sz="1600" dirty="0"/>
                        <a:t>Skip sort operation</a:t>
                      </a:r>
                    </a:p>
                  </a:txBody>
                  <a:tcPr/>
                </a:tc>
                <a:extLst>
                  <a:ext uri="{0D108BD9-81ED-4DB2-BD59-A6C34878D82A}">
                    <a16:rowId xmlns="" xmlns:a16="http://schemas.microsoft.com/office/drawing/2014/main" val="10001"/>
                  </a:ext>
                </a:extLst>
              </a:tr>
              <a:tr h="370840">
                <a:tc>
                  <a:txBody>
                    <a:bodyPr/>
                    <a:lstStyle/>
                    <a:p>
                      <a:r>
                        <a:rPr lang="en-US" sz="1600" dirty="0"/>
                        <a:t>Fast Full</a:t>
                      </a:r>
                      <a:r>
                        <a:rPr lang="en-US" sz="1600" baseline="0" dirty="0"/>
                        <a:t> Scan</a:t>
                      </a:r>
                      <a:endParaRPr lang="en-US" sz="1600" dirty="0"/>
                    </a:p>
                  </a:txBody>
                  <a:tcPr/>
                </a:tc>
                <a:tc>
                  <a:txBody>
                    <a:bodyPr/>
                    <a:lstStyle/>
                    <a:p>
                      <a:r>
                        <a:rPr lang="en-US" sz="1600" dirty="0"/>
                        <a:t>Not Null;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All columns in index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all rows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Multiple</a:t>
                      </a:r>
                      <a:r>
                        <a:rPr lang="en-US" sz="1600" baseline="0" dirty="0"/>
                        <a:t> blocks read</a:t>
                      </a:r>
                      <a:endParaRPr lang="en-US" sz="1600" dirty="0"/>
                    </a:p>
                  </a:txBody>
                  <a:tcPr/>
                </a:tc>
                <a:tc>
                  <a:txBody>
                    <a:bodyPr/>
                    <a:lstStyle/>
                    <a:p>
                      <a:r>
                        <a:rPr lang="en-US" sz="1600" dirty="0"/>
                        <a:t>Quicker; Less logical reads</a:t>
                      </a:r>
                    </a:p>
                  </a:txBody>
                  <a:tcPr/>
                </a:tc>
                <a:extLst>
                  <a:ext uri="{0D108BD9-81ED-4DB2-BD59-A6C34878D82A}">
                    <a16:rowId xmlns="" xmlns:a16="http://schemas.microsoft.com/office/drawing/2014/main" val="10002"/>
                  </a:ext>
                </a:extLst>
              </a:tr>
            </a:tbl>
          </a:graphicData>
        </a:graphic>
      </p:graphicFrame>
      <p:sp>
        <p:nvSpPr>
          <p:cNvPr id="8" name="Rectangle 7"/>
          <p:cNvSpPr/>
          <p:nvPr/>
        </p:nvSpPr>
        <p:spPr>
          <a:xfrm>
            <a:off x="531813" y="1406569"/>
            <a:ext cx="3650358" cy="400110"/>
          </a:xfrm>
          <a:prstGeom prst="rect">
            <a:avLst/>
          </a:prstGeom>
        </p:spPr>
        <p:txBody>
          <a:bodyPr wrap="none">
            <a:spAutoFit/>
          </a:bodyPr>
          <a:lstStyle/>
          <a:p>
            <a:pPr marL="285750" indent="-285750">
              <a:buFont typeface="Arial" panose="020B0604020202020204" pitchFamily="34" charset="0"/>
              <a:buChar char="•"/>
            </a:pPr>
            <a:r>
              <a:rPr lang="en-US" sz="2000" dirty="0"/>
              <a:t>Return partial rows in index:</a:t>
            </a:r>
          </a:p>
        </p:txBody>
      </p:sp>
      <p:sp>
        <p:nvSpPr>
          <p:cNvPr id="9" name="Rectangle 8"/>
          <p:cNvSpPr/>
          <p:nvPr/>
        </p:nvSpPr>
        <p:spPr>
          <a:xfrm>
            <a:off x="531813" y="4167698"/>
            <a:ext cx="3209533" cy="400110"/>
          </a:xfrm>
          <a:prstGeom prst="rect">
            <a:avLst/>
          </a:prstGeom>
        </p:spPr>
        <p:txBody>
          <a:bodyPr wrap="none">
            <a:spAutoFit/>
          </a:bodyPr>
          <a:lstStyle/>
          <a:p>
            <a:pPr marL="285750" indent="-285750">
              <a:buFont typeface="Arial" panose="020B0604020202020204" pitchFamily="34" charset="0"/>
              <a:buChar char="•"/>
            </a:pPr>
            <a:r>
              <a:rPr lang="en-US" sz="2000" dirty="0"/>
              <a:t>Return all rows in index:</a:t>
            </a:r>
          </a:p>
        </p:txBody>
      </p:sp>
    </p:spTree>
    <p:extLst>
      <p:ext uri="{BB962C8B-B14F-4D97-AF65-F5344CB8AC3E}">
        <p14:creationId xmlns:p14="http://schemas.microsoft.com/office/powerpoint/2010/main" val="345848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Methods</a:t>
            </a:r>
            <a:endParaRPr lang="zh-CN" altLang="en-US" dirty="0"/>
          </a:p>
        </p:txBody>
      </p:sp>
      <p:sp>
        <p:nvSpPr>
          <p:cNvPr id="3" name="Content Placeholder 2"/>
          <p:cNvSpPr>
            <a:spLocks noGrp="1"/>
          </p:cNvSpPr>
          <p:nvPr>
            <p:ph idx="1"/>
          </p:nvPr>
        </p:nvSpPr>
        <p:spPr/>
        <p:txBody>
          <a:bodyPr/>
          <a:lstStyle/>
          <a:p>
            <a:r>
              <a:rPr lang="en-US" altLang="zh-CN" dirty="0"/>
              <a:t>Nested Loop Join</a:t>
            </a:r>
          </a:p>
          <a:p>
            <a:r>
              <a:rPr lang="en-US" altLang="zh-CN" dirty="0"/>
              <a:t>Hash Join</a:t>
            </a:r>
          </a:p>
          <a:p>
            <a:r>
              <a:rPr lang="en-US" altLang="zh-CN" dirty="0"/>
              <a:t>Merge Join</a:t>
            </a:r>
          </a:p>
          <a:p>
            <a:r>
              <a:rPr lang="en-US" altLang="zh-CN" dirty="0"/>
              <a:t>Cartesian Join</a:t>
            </a: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42</a:t>
            </a:fld>
            <a:endParaRPr lang="zh-CN" altLang="en-US" dirty="0"/>
          </a:p>
        </p:txBody>
      </p:sp>
    </p:spTree>
    <p:extLst>
      <p:ext uri="{BB962C8B-B14F-4D97-AF65-F5344CB8AC3E}">
        <p14:creationId xmlns:p14="http://schemas.microsoft.com/office/powerpoint/2010/main" val="233418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a:t>
            </a:r>
          </a:p>
        </p:txBody>
      </p:sp>
      <p:sp>
        <p:nvSpPr>
          <p:cNvPr id="3" name="Content Placeholder 2"/>
          <p:cNvSpPr>
            <a:spLocks noGrp="1"/>
          </p:cNvSpPr>
          <p:nvPr>
            <p:ph idx="1"/>
          </p:nvPr>
        </p:nvSpPr>
        <p:spPr/>
        <p:txBody>
          <a:bodyPr/>
          <a:lstStyle/>
          <a:p>
            <a:r>
              <a:rPr lang="en-US" dirty="0"/>
              <a:t>Outer/Inner Row Source</a:t>
            </a:r>
          </a:p>
          <a:p>
            <a:pPr lvl="1"/>
            <a:r>
              <a:rPr lang="en-US" dirty="0"/>
              <a:t> Could be table or index</a:t>
            </a:r>
          </a:p>
          <a:p>
            <a:pPr lvl="1"/>
            <a:r>
              <a:rPr lang="en-US" dirty="0"/>
              <a:t>The upper one always execute first</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43</a:t>
            </a:fld>
            <a:endParaRPr lang="en-US" dirty="0"/>
          </a:p>
        </p:txBody>
      </p:sp>
      <p:sp>
        <p:nvSpPr>
          <p:cNvPr id="7" name="Rectangle 6"/>
          <p:cNvSpPr/>
          <p:nvPr/>
        </p:nvSpPr>
        <p:spPr>
          <a:xfrm>
            <a:off x="7268791" y="1524001"/>
            <a:ext cx="4007222"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onsolas" panose="020B0609020204030204" pitchFamily="49" charset="0"/>
              </a:rPr>
              <a:t>Nested Loop/Hash Join</a:t>
            </a:r>
          </a:p>
          <a:p>
            <a:r>
              <a:rPr lang="en-US" sz="1400" dirty="0">
                <a:latin typeface="Consolas" panose="020B0609020204030204" pitchFamily="49" charset="0"/>
              </a:rPr>
              <a:t>   |-- Outer Row Source (Table/Index)</a:t>
            </a:r>
          </a:p>
          <a:p>
            <a:r>
              <a:rPr lang="en-US" sz="1400" dirty="0">
                <a:latin typeface="Consolas" panose="020B0609020204030204" pitchFamily="49" charset="0"/>
              </a:rPr>
              <a:t>   |-- Inner Row Source (Table/Index)</a:t>
            </a:r>
          </a:p>
          <a:p>
            <a:endParaRPr lang="en-US" sz="1400" dirty="0">
              <a:latin typeface="Consolas" panose="020B0609020204030204" pitchFamily="49" charset="0"/>
            </a:endParaRP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Nested Loop</a:t>
            </a:r>
          </a:p>
          <a:p>
            <a:r>
              <a:rPr lang="en-US" sz="1400" dirty="0">
                <a:latin typeface="Consolas" panose="020B0609020204030204" pitchFamily="49" charset="0"/>
              </a:rPr>
              <a:t>   |-- Driving Table</a:t>
            </a:r>
          </a:p>
          <a:p>
            <a:r>
              <a:rPr lang="en-US" sz="1400" dirty="0">
                <a:latin typeface="Consolas" panose="020B0609020204030204" pitchFamily="49" charset="0"/>
              </a:rPr>
              <a:t>   |-- Probe Table</a:t>
            </a:r>
          </a:p>
          <a:p>
            <a:endParaRPr lang="en-US" sz="1400" dirty="0">
              <a:latin typeface="Consolas" panose="020B0609020204030204" pitchFamily="49" charset="0"/>
            </a:endParaRPr>
          </a:p>
        </p:txBody>
      </p:sp>
    </p:spTree>
    <p:extLst>
      <p:ext uri="{BB962C8B-B14F-4D97-AF65-F5344CB8AC3E}">
        <p14:creationId xmlns:p14="http://schemas.microsoft.com/office/powerpoint/2010/main" val="11190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 – characteristic </a:t>
            </a:r>
          </a:p>
        </p:txBody>
      </p:sp>
      <p:sp>
        <p:nvSpPr>
          <p:cNvPr id="3" name="Content Placeholder 2"/>
          <p:cNvSpPr>
            <a:spLocks noGrp="1"/>
          </p:cNvSpPr>
          <p:nvPr>
            <p:ph idx="1"/>
          </p:nvPr>
        </p:nvSpPr>
        <p:spPr/>
        <p:txBody>
          <a:bodyPr/>
          <a:lstStyle/>
          <a:p>
            <a:r>
              <a:rPr lang="en-US" dirty="0"/>
              <a:t>Most common join method in OLTP System.</a:t>
            </a:r>
          </a:p>
          <a:p>
            <a:r>
              <a:rPr lang="en-US" dirty="0"/>
              <a:t>Characteristic:</a:t>
            </a:r>
          </a:p>
          <a:p>
            <a:pPr lvl="1"/>
            <a:r>
              <a:rPr lang="en-US" dirty="0"/>
              <a:t>Return part of result soon</a:t>
            </a:r>
          </a:p>
          <a:p>
            <a:pPr lvl="2"/>
            <a:r>
              <a:rPr lang="en-US" dirty="0"/>
              <a:t>Kind of pipeline operation, so user can get part of result very soon. </a:t>
            </a:r>
          </a:p>
          <a:p>
            <a:pPr lvl="2"/>
            <a:r>
              <a:rPr lang="en-US" dirty="0"/>
              <a:t>Lower first response time. Good for improving user experience.</a:t>
            </a:r>
          </a:p>
          <a:p>
            <a:pPr lvl="1"/>
            <a:r>
              <a:rPr lang="en-US" dirty="0"/>
              <a:t>Faster and cost less than Hash Join when</a:t>
            </a:r>
          </a:p>
          <a:p>
            <a:pPr lvl="2"/>
            <a:r>
              <a:rPr lang="en-US" dirty="0"/>
              <a:t>Both outer and inner row sources return few rows</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44</a:t>
            </a:fld>
            <a:endParaRPr lang="en-US" dirty="0"/>
          </a:p>
        </p:txBody>
      </p:sp>
    </p:spTree>
    <p:extLst>
      <p:ext uri="{BB962C8B-B14F-4D97-AF65-F5344CB8AC3E}">
        <p14:creationId xmlns:p14="http://schemas.microsoft.com/office/powerpoint/2010/main" val="7612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 – exec plan</a:t>
            </a:r>
          </a:p>
        </p:txBody>
      </p:sp>
      <p:sp>
        <p:nvSpPr>
          <p:cNvPr id="3" name="Content Placeholder 2"/>
          <p:cNvSpPr>
            <a:spLocks noGrp="1"/>
          </p:cNvSpPr>
          <p:nvPr>
            <p:ph idx="1"/>
          </p:nvPr>
        </p:nvSpPr>
        <p:spPr/>
        <p:txBody>
          <a:bodyPr/>
          <a:lstStyle/>
          <a:p>
            <a:r>
              <a:rPr lang="en-US" dirty="0"/>
              <a:t>SQL: </a:t>
            </a:r>
          </a:p>
          <a:p>
            <a:endParaRPr lang="en-US" dirty="0"/>
          </a:p>
          <a:p>
            <a:endParaRPr lang="en-US" dirty="0"/>
          </a:p>
          <a:p>
            <a:r>
              <a:rPr lang="en-US" dirty="0" err="1"/>
              <a:t>Acces</a:t>
            </a:r>
            <a:r>
              <a:rPr lang="en-US" dirty="0"/>
              <a:t> Steps:</a:t>
            </a:r>
          </a:p>
          <a:p>
            <a:endParaRPr lang="en-US" dirty="0"/>
          </a:p>
          <a:p>
            <a:endParaRPr lang="en-US" dirty="0"/>
          </a:p>
          <a:p>
            <a:r>
              <a:rPr lang="en-US" dirty="0"/>
              <a:t>11g+:</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45</a:t>
            </a:fld>
            <a:endParaRPr lang="en-US" dirty="0"/>
          </a:p>
        </p:txBody>
      </p:sp>
      <p:sp>
        <p:nvSpPr>
          <p:cNvPr id="6" name="Rectangle 5"/>
          <p:cNvSpPr/>
          <p:nvPr/>
        </p:nvSpPr>
        <p:spPr>
          <a:xfrm>
            <a:off x="6021388" y="1224968"/>
            <a:ext cx="6092825" cy="2677656"/>
          </a:xfrm>
          <a:prstGeom prst="rect">
            <a:avLst/>
          </a:prstGeom>
        </p:spPr>
        <p:txBody>
          <a:bodyPr>
            <a:spAutoFit/>
          </a:bodyPr>
          <a:lstStyle/>
          <a:p>
            <a:r>
              <a:rPr lang="en-US" sz="1400" dirty="0">
                <a:latin typeface="Consolas" panose="020B0609020204030204" pitchFamily="49" charset="0"/>
              </a:rPr>
              <a:t>Pre 11g:</a:t>
            </a:r>
            <a:br>
              <a:rPr lang="en-US" sz="1400" dirty="0">
                <a:latin typeface="Consolas" panose="020B0609020204030204" pitchFamily="49" charset="0"/>
              </a:rPr>
            </a:br>
            <a:endParaRPr lang="en-US" sz="1400" dirty="0">
              <a:latin typeface="Consolas" panose="020B0609020204030204" pitchFamily="49" charset="0"/>
            </a:endParaRPr>
          </a:p>
          <a:p>
            <a:r>
              <a:rPr lang="en-US" sz="1400" dirty="0">
                <a:latin typeface="Consolas" panose="020B0609020204030204" pitchFamily="49" charset="0"/>
              </a:rPr>
              <a:t>| Id  | Operation                   | Name              | </a:t>
            </a:r>
          </a:p>
          <a:p>
            <a:r>
              <a:rPr lang="en-US" sz="1400" dirty="0">
                <a:latin typeface="Consolas" panose="020B0609020204030204" pitchFamily="49" charset="0"/>
              </a:rPr>
              <a:t>----------------------------------------------------------</a:t>
            </a:r>
          </a:p>
          <a:p>
            <a:r>
              <a:rPr lang="en-US" sz="1400" dirty="0">
                <a:latin typeface="Consolas" panose="020B0609020204030204" pitchFamily="49" charset="0"/>
              </a:rPr>
              <a:t>|   0 | SELECT STATEMENT            |                   | </a:t>
            </a:r>
          </a:p>
          <a:p>
            <a:r>
              <a:rPr lang="en-US" sz="1400" dirty="0">
                <a:latin typeface="Consolas" panose="020B0609020204030204" pitchFamily="49" charset="0"/>
              </a:rPr>
              <a:t>|   1 |  TABLE ACCESS BY INDEX ROWID| EMPLOYEES         | </a:t>
            </a:r>
          </a:p>
          <a:p>
            <a:r>
              <a:rPr lang="en-US" sz="1400" dirty="0">
                <a:latin typeface="Consolas" panose="020B0609020204030204" pitchFamily="49" charset="0"/>
              </a:rPr>
              <a:t>|   2 |   </a:t>
            </a:r>
            <a:r>
              <a:rPr lang="en-US" sz="1400" b="1" dirty="0">
                <a:latin typeface="Consolas" panose="020B0609020204030204" pitchFamily="49" charset="0"/>
              </a:rPr>
              <a:t>NESTED LOOPS              </a:t>
            </a:r>
            <a:r>
              <a:rPr lang="en-US" sz="1400" dirty="0">
                <a:latin typeface="Consolas" panose="020B0609020204030204" pitchFamily="49" charset="0"/>
              </a:rPr>
              <a:t>|                   | </a:t>
            </a:r>
          </a:p>
          <a:p>
            <a:r>
              <a:rPr lang="en-US" sz="1400" dirty="0">
                <a:solidFill>
                  <a:srgbClr val="FF0000"/>
                </a:solidFill>
                <a:latin typeface="Consolas" panose="020B0609020204030204" pitchFamily="49" charset="0"/>
              </a:rPr>
              <a:t>|*  3 |    TABLE ACCESS FULL        | DEPARTMENTS       </a:t>
            </a:r>
            <a:r>
              <a:rPr lang="en-US" sz="1400" dirty="0">
                <a:latin typeface="Consolas" panose="020B0609020204030204" pitchFamily="49" charset="0"/>
              </a:rPr>
              <a:t>| </a:t>
            </a:r>
          </a:p>
          <a:p>
            <a:r>
              <a:rPr lang="en-US" sz="1400" dirty="0">
                <a:latin typeface="Consolas" panose="020B0609020204030204" pitchFamily="49" charset="0"/>
              </a:rPr>
              <a:t>|*  4 |    INDEX RANGE SCAN         | EMP_DEPARTMENT_IX |</a:t>
            </a:r>
          </a:p>
          <a:p>
            <a:endParaRPr lang="en-US" sz="1400" dirty="0">
              <a:latin typeface="Consolas" panose="020B0609020204030204" pitchFamily="49" charset="0"/>
            </a:endParaRPr>
          </a:p>
          <a:p>
            <a:r>
              <a:rPr lang="en-US" sz="1400" dirty="0">
                <a:latin typeface="Consolas" panose="020B0609020204030204" pitchFamily="49" charset="0"/>
              </a:rPr>
              <a:t>Id 3: Outer Row Source: Table</a:t>
            </a:r>
          </a:p>
          <a:p>
            <a:r>
              <a:rPr lang="en-US" sz="1400" dirty="0">
                <a:latin typeface="Consolas" panose="020B0609020204030204" pitchFamily="49" charset="0"/>
              </a:rPr>
              <a:t>Id 4: Inner Row Source: Index</a:t>
            </a:r>
          </a:p>
        </p:txBody>
      </p:sp>
      <p:sp>
        <p:nvSpPr>
          <p:cNvPr id="7" name="Rectangle 6"/>
          <p:cNvSpPr/>
          <p:nvPr/>
        </p:nvSpPr>
        <p:spPr>
          <a:xfrm>
            <a:off x="6004765" y="4140877"/>
            <a:ext cx="6092825" cy="2246769"/>
          </a:xfrm>
          <a:prstGeom prst="rect">
            <a:avLst/>
          </a:prstGeom>
        </p:spPr>
        <p:txBody>
          <a:bodyPr>
            <a:spAutoFit/>
          </a:bodyPr>
          <a:lstStyle/>
          <a:p>
            <a:r>
              <a:rPr lang="en-US" sz="1400" dirty="0">
                <a:latin typeface="Consolas" panose="020B0609020204030204" pitchFamily="49" charset="0"/>
              </a:rPr>
              <a:t>11g onward:</a:t>
            </a:r>
          </a:p>
          <a:p>
            <a:endParaRPr lang="en-US" sz="1400" dirty="0">
              <a:latin typeface="Consolas" panose="020B0609020204030204" pitchFamily="49" charset="0"/>
            </a:endParaRPr>
          </a:p>
          <a:p>
            <a:r>
              <a:rPr lang="en-US" sz="1400" dirty="0">
                <a:latin typeface="Consolas" panose="020B0609020204030204" pitchFamily="49" charset="0"/>
              </a:rPr>
              <a:t>| Id  | Operation                    | Name              |</a:t>
            </a:r>
          </a:p>
          <a:p>
            <a:r>
              <a:rPr lang="en-US" sz="1400" dirty="0">
                <a:latin typeface="Consolas" panose="020B0609020204030204" pitchFamily="49" charset="0"/>
              </a:rPr>
              <a:t>----------------------------------------------------------</a:t>
            </a:r>
          </a:p>
          <a:p>
            <a:r>
              <a:rPr lang="en-US" sz="1400" dirty="0">
                <a:latin typeface="Consolas" panose="020B0609020204030204" pitchFamily="49" charset="0"/>
              </a:rPr>
              <a:t>|   0 | SELECT STATEMENT             |                   |</a:t>
            </a:r>
          </a:p>
          <a:p>
            <a:r>
              <a:rPr lang="en-US" sz="1400" dirty="0">
                <a:latin typeface="Consolas" panose="020B0609020204030204" pitchFamily="49" charset="0"/>
              </a:rPr>
              <a:t>|   1 |  NESTED LOOPS                |                   |</a:t>
            </a:r>
          </a:p>
          <a:p>
            <a:r>
              <a:rPr lang="en-US" sz="1400" dirty="0">
                <a:latin typeface="Consolas" panose="020B0609020204030204" pitchFamily="49" charset="0"/>
              </a:rPr>
              <a:t>|   2 |   NESTED LOOPS               |                   |</a:t>
            </a:r>
          </a:p>
          <a:p>
            <a:r>
              <a:rPr lang="en-US" sz="1400" dirty="0">
                <a:solidFill>
                  <a:srgbClr val="FF0000"/>
                </a:solidFill>
                <a:latin typeface="Consolas" panose="020B0609020204030204" pitchFamily="49" charset="0"/>
              </a:rPr>
              <a:t>|*  3 |    TABLE ACCESS FULL         | DEPARTMENTS       </a:t>
            </a:r>
            <a:r>
              <a:rPr lang="en-US" sz="1400" dirty="0">
                <a:latin typeface="Consolas" panose="020B0609020204030204" pitchFamily="49" charset="0"/>
              </a:rPr>
              <a:t>|</a:t>
            </a:r>
          </a:p>
          <a:p>
            <a:r>
              <a:rPr lang="en-US" sz="1400" dirty="0">
                <a:latin typeface="Consolas" panose="020B0609020204030204" pitchFamily="49" charset="0"/>
              </a:rPr>
              <a:t>|*  4 |    INDEX RANGE SCAN          | EMP_DEPARTMENT_IX |</a:t>
            </a:r>
          </a:p>
          <a:p>
            <a:r>
              <a:rPr lang="en-US" sz="1400" dirty="0">
                <a:latin typeface="Consolas" panose="020B0609020204030204" pitchFamily="49" charset="0"/>
              </a:rPr>
              <a:t>|   5 |   TABLE ACCESS BY INDEX ROWID| EMPLOYEES         |</a:t>
            </a:r>
          </a:p>
        </p:txBody>
      </p:sp>
      <p:sp>
        <p:nvSpPr>
          <p:cNvPr id="8" name="Rectangle 7"/>
          <p:cNvSpPr/>
          <p:nvPr/>
        </p:nvSpPr>
        <p:spPr>
          <a:xfrm>
            <a:off x="988351" y="1977449"/>
            <a:ext cx="4918068" cy="954107"/>
          </a:xfrm>
          <a:prstGeom prst="rect">
            <a:avLst/>
          </a:prstGeom>
        </p:spPr>
        <p:txBody>
          <a:bodyPr wrap="square">
            <a:spAutoFit/>
          </a:bodyPr>
          <a:lstStyle/>
          <a:p>
            <a:r>
              <a:rPr lang="en-US" sz="1400" b="1" dirty="0">
                <a:latin typeface="Consolas" panose="020B0609020204030204" pitchFamily="49" charset="0"/>
              </a:rPr>
              <a:t>SELECT</a:t>
            </a:r>
            <a:r>
              <a:rPr lang="en-US" sz="1400" dirty="0">
                <a:latin typeface="Consolas" panose="020B0609020204030204" pitchFamily="49" charset="0"/>
              </a:rPr>
              <a:t> *</a:t>
            </a:r>
          </a:p>
          <a:p>
            <a:r>
              <a:rPr lang="en-US" sz="1400" b="1" dirty="0">
                <a:latin typeface="Consolas" panose="020B0609020204030204" pitchFamily="49" charset="0"/>
              </a:rPr>
              <a:t>FROM</a:t>
            </a:r>
            <a:r>
              <a:rPr lang="en-US" sz="1400" dirty="0">
                <a:latin typeface="Consolas" panose="020B0609020204030204" pitchFamily="49" charset="0"/>
              </a:rPr>
              <a:t> Employees e, Departments d </a:t>
            </a:r>
          </a:p>
          <a:p>
            <a:r>
              <a:rPr lang="en-US" sz="1400" b="1" dirty="0">
                <a:latin typeface="Consolas" panose="020B0609020204030204" pitchFamily="49" charset="0"/>
              </a:rPr>
              <a:t>WHERE</a:t>
            </a:r>
            <a:r>
              <a:rPr lang="en-US" sz="1400" dirty="0">
                <a:latin typeface="Consolas" panose="020B0609020204030204" pitchFamily="49" charset="0"/>
              </a:rPr>
              <a:t>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b="1" dirty="0">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d.department_name</a:t>
            </a:r>
            <a:r>
              <a:rPr lang="en-US" sz="1400" dirty="0">
                <a:latin typeface="Consolas" panose="020B0609020204030204" pitchFamily="49" charset="0"/>
              </a:rPr>
              <a:t> IN ('</a:t>
            </a:r>
            <a:r>
              <a:rPr lang="en-US" sz="1400" dirty="0" err="1">
                <a:latin typeface="Consolas" panose="020B0609020204030204" pitchFamily="49" charset="0"/>
              </a:rPr>
              <a:t>Sales','Marketing</a:t>
            </a:r>
            <a:r>
              <a:rPr lang="en-US" sz="1400" dirty="0">
                <a:latin typeface="Consolas" panose="020B0609020204030204" pitchFamily="49" charset="0"/>
              </a:rPr>
              <a:t>');</a:t>
            </a:r>
          </a:p>
        </p:txBody>
      </p:sp>
      <p:sp>
        <p:nvSpPr>
          <p:cNvPr id="9" name="Rectangle 8"/>
          <p:cNvSpPr/>
          <p:nvPr/>
        </p:nvSpPr>
        <p:spPr>
          <a:xfrm>
            <a:off x="773198" y="3604657"/>
            <a:ext cx="4918068" cy="738664"/>
          </a:xfrm>
          <a:prstGeom prst="rect">
            <a:avLst/>
          </a:prstGeom>
        </p:spPr>
        <p:txBody>
          <a:bodyPr wrap="square">
            <a:spAutoFit/>
          </a:bodyPr>
          <a:lstStyle/>
          <a:p>
            <a:pPr marL="342900" lvl="1" indent="-342900">
              <a:buFont typeface="Arial" panose="020B0604020202020204" pitchFamily="34" charset="0"/>
              <a:buChar char="•"/>
            </a:pPr>
            <a:r>
              <a:rPr lang="en-US" sz="1400" dirty="0"/>
              <a:t>Scan Table DEPARTMENTS, get </a:t>
            </a:r>
            <a:r>
              <a:rPr lang="en-US" sz="1400" dirty="0" err="1"/>
              <a:t>department_id</a:t>
            </a:r>
            <a:endParaRPr lang="en-US" sz="1400" dirty="0"/>
          </a:p>
          <a:p>
            <a:pPr marL="342900" lvl="1" indent="-342900">
              <a:buFont typeface="Arial" panose="020B0604020202020204" pitchFamily="34" charset="0"/>
              <a:buChar char="•"/>
            </a:pPr>
            <a:r>
              <a:rPr lang="en-US" sz="1400" dirty="0"/>
              <a:t>Access Index EMP_DEPARTMENT_IX, get </a:t>
            </a:r>
            <a:r>
              <a:rPr lang="en-US" sz="1400" dirty="0" err="1"/>
              <a:t>rowid</a:t>
            </a:r>
            <a:endParaRPr lang="en-US" sz="1400" dirty="0"/>
          </a:p>
          <a:p>
            <a:pPr marL="342900" lvl="1" indent="-342900">
              <a:buFont typeface="Arial" panose="020B0604020202020204" pitchFamily="34" charset="0"/>
              <a:buChar char="•"/>
            </a:pPr>
            <a:r>
              <a:rPr lang="en-US" sz="1400" dirty="0"/>
              <a:t>Access Table EMPLOYEES</a:t>
            </a:r>
          </a:p>
        </p:txBody>
      </p:sp>
      <p:sp>
        <p:nvSpPr>
          <p:cNvPr id="10" name="Rectangle 9"/>
          <p:cNvSpPr/>
          <p:nvPr/>
        </p:nvSpPr>
        <p:spPr>
          <a:xfrm>
            <a:off x="773198" y="5204937"/>
            <a:ext cx="4918068" cy="523220"/>
          </a:xfrm>
          <a:prstGeom prst="rect">
            <a:avLst/>
          </a:prstGeom>
        </p:spPr>
        <p:txBody>
          <a:bodyPr wrap="square">
            <a:spAutoFit/>
          </a:bodyPr>
          <a:lstStyle/>
          <a:p>
            <a:pPr marL="285750" lvl="1" indent="-285750">
              <a:buFont typeface="Arial" panose="020B0604020202020204" pitchFamily="34" charset="0"/>
              <a:buChar char="•"/>
            </a:pPr>
            <a:r>
              <a:rPr lang="en-US" sz="1400" dirty="0"/>
              <a:t>2 Nested Loops in exec plan</a:t>
            </a:r>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1702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en-US" dirty="0"/>
              <a:t>SQL:</a:t>
            </a:r>
          </a:p>
          <a:p>
            <a:endParaRPr lang="en-US" dirty="0"/>
          </a:p>
          <a:p>
            <a:endParaRPr lang="en-US" dirty="0"/>
          </a:p>
          <a:p>
            <a:r>
              <a:rPr lang="en-US" dirty="0"/>
              <a:t> Exec Plan without Index:</a:t>
            </a:r>
            <a:endParaRPr lang="en-US" dirty="0">
              <a:latin typeface="Consolas" panose="020B0609020204030204" pitchFamily="49" charset="0"/>
            </a:endParaRPr>
          </a:p>
          <a:p>
            <a:pPr lvl="1"/>
            <a:endParaRPr lang="en-US" dirty="0">
              <a:latin typeface="Consolas" panose="020B0609020204030204" pitchFamily="49" charset="0"/>
            </a:endParaRPr>
          </a:p>
          <a:p>
            <a:pPr lvl="1"/>
            <a:endParaRPr lang="en-US" dirty="0"/>
          </a:p>
          <a:p>
            <a:endParaRPr lang="en-US" dirty="0"/>
          </a:p>
        </p:txBody>
      </p:sp>
      <p:sp>
        <p:nvSpPr>
          <p:cNvPr id="12" name="内容占位符 11"/>
          <p:cNvSpPr>
            <a:spLocks noGrp="1"/>
          </p:cNvSpPr>
          <p:nvPr>
            <p:ph sz="half" idx="2"/>
          </p:nvPr>
        </p:nvSpPr>
        <p:spPr/>
        <p:txBody>
          <a:bodyPr/>
          <a:lstStyle/>
          <a:p>
            <a:r>
              <a:rPr lang="en-US" dirty="0"/>
              <a:t>Exec Plan with proper Indexes:</a:t>
            </a:r>
          </a:p>
          <a:p>
            <a:pPr lvl="1"/>
            <a:r>
              <a:rPr lang="en-US" dirty="0">
                <a:latin typeface="Consolas" panose="020B0609020204030204" pitchFamily="49" charset="0"/>
              </a:rPr>
              <a:t>Departments(</a:t>
            </a:r>
            <a:r>
              <a:rPr lang="en-US" dirty="0" err="1">
                <a:latin typeface="Consolas" panose="020B0609020204030204" pitchFamily="49" charset="0"/>
              </a:rPr>
              <a:t>department_name</a:t>
            </a:r>
            <a:r>
              <a:rPr lang="en-US" dirty="0">
                <a:latin typeface="Consolas" panose="020B0609020204030204" pitchFamily="49" charset="0"/>
              </a:rPr>
              <a:t>)</a:t>
            </a:r>
          </a:p>
          <a:p>
            <a:pPr lvl="1"/>
            <a:r>
              <a:rPr lang="en-US" dirty="0">
                <a:latin typeface="Consolas" panose="020B0609020204030204" pitchFamily="49" charset="0"/>
              </a:rPr>
              <a:t>Employees(</a:t>
            </a:r>
            <a:r>
              <a:rPr lang="en-US" dirty="0" err="1">
                <a:latin typeface="Consolas" panose="020B0609020204030204" pitchFamily="49" charset="0"/>
              </a:rPr>
              <a:t>department_id</a:t>
            </a:r>
            <a:r>
              <a:rPr lang="en-US" dirty="0">
                <a:latin typeface="Consolas" panose="020B0609020204030204" pitchFamily="49" charset="0"/>
              </a:rPr>
              <a:t>)</a:t>
            </a:r>
          </a:p>
        </p:txBody>
      </p:sp>
      <p:sp>
        <p:nvSpPr>
          <p:cNvPr id="2" name="标题 1"/>
          <p:cNvSpPr>
            <a:spLocks noGrp="1"/>
          </p:cNvSpPr>
          <p:nvPr>
            <p:ph type="title"/>
          </p:nvPr>
        </p:nvSpPr>
        <p:spPr/>
        <p:txBody>
          <a:bodyPr/>
          <a:lstStyle/>
          <a:p>
            <a:r>
              <a:rPr lang="en-US" dirty="0"/>
              <a:t>Nested Loop Join – </a:t>
            </a:r>
            <a:r>
              <a:rPr lang="en-US" altLang="zh-CN" dirty="0"/>
              <a:t>design index </a:t>
            </a:r>
            <a:endParaRPr lang="en-US" dirty="0"/>
          </a:p>
        </p:txBody>
      </p:sp>
      <p:sp>
        <p:nvSpPr>
          <p:cNvPr id="4" name="页脚占位符 3"/>
          <p:cNvSpPr>
            <a:spLocks noGrp="1"/>
          </p:cNvSpPr>
          <p:nvPr>
            <p:ph type="ftr" sz="quarter" idx="11"/>
          </p:nvPr>
        </p:nvSpPr>
        <p:spPr/>
        <p:txBody>
          <a:bodyPr/>
          <a:lstStyle/>
          <a:p>
            <a:pPr>
              <a:defRPr/>
            </a:pPr>
            <a:r>
              <a:rPr lang="en-US" dirty="0" smtClean="0"/>
              <a:t>`</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46</a:t>
            </a:fld>
            <a:endParaRPr lang="en-US" dirty="0"/>
          </a:p>
        </p:txBody>
      </p:sp>
      <p:sp>
        <p:nvSpPr>
          <p:cNvPr id="6" name="Rectangle 7"/>
          <p:cNvSpPr/>
          <p:nvPr/>
        </p:nvSpPr>
        <p:spPr>
          <a:xfrm>
            <a:off x="988351" y="1977449"/>
            <a:ext cx="4918068" cy="954107"/>
          </a:xfrm>
          <a:prstGeom prst="rect">
            <a:avLst/>
          </a:prstGeom>
        </p:spPr>
        <p:txBody>
          <a:bodyPr wrap="square">
            <a:spAutoFit/>
          </a:bodyPr>
          <a:lstStyle/>
          <a:p>
            <a:r>
              <a:rPr lang="en-US" sz="1400" b="1" dirty="0">
                <a:latin typeface="Consolas" panose="020B0609020204030204" pitchFamily="49" charset="0"/>
              </a:rPr>
              <a:t>SELECT</a:t>
            </a:r>
            <a:r>
              <a:rPr lang="en-US" sz="1400" dirty="0">
                <a:latin typeface="Consolas" panose="020B0609020204030204" pitchFamily="49" charset="0"/>
              </a:rPr>
              <a:t> *</a:t>
            </a:r>
          </a:p>
          <a:p>
            <a:r>
              <a:rPr lang="en-US" sz="1400" b="1" dirty="0">
                <a:latin typeface="Consolas" panose="020B0609020204030204" pitchFamily="49" charset="0"/>
              </a:rPr>
              <a:t>FROM</a:t>
            </a:r>
            <a:r>
              <a:rPr lang="en-US" sz="1400" dirty="0">
                <a:latin typeface="Consolas" panose="020B0609020204030204" pitchFamily="49" charset="0"/>
              </a:rPr>
              <a:t> Employees e, Departments d </a:t>
            </a:r>
          </a:p>
          <a:p>
            <a:r>
              <a:rPr lang="en-US" sz="1400" b="1" dirty="0">
                <a:latin typeface="Consolas" panose="020B0609020204030204" pitchFamily="49" charset="0"/>
              </a:rPr>
              <a:t>WHERE</a:t>
            </a:r>
            <a:r>
              <a:rPr lang="en-US" sz="1400" dirty="0">
                <a:latin typeface="Consolas" panose="020B0609020204030204" pitchFamily="49" charset="0"/>
              </a:rPr>
              <a:t>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b="1" dirty="0">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d.department_name</a:t>
            </a:r>
            <a:r>
              <a:rPr lang="en-US" sz="1400" dirty="0">
                <a:latin typeface="Consolas" panose="020B0609020204030204" pitchFamily="49" charset="0"/>
              </a:rPr>
              <a:t> ='Sales';</a:t>
            </a:r>
          </a:p>
        </p:txBody>
      </p:sp>
      <p:sp>
        <p:nvSpPr>
          <p:cNvPr id="7" name="Rectangle 6"/>
          <p:cNvSpPr/>
          <p:nvPr/>
        </p:nvSpPr>
        <p:spPr>
          <a:xfrm>
            <a:off x="6390250" y="3041066"/>
            <a:ext cx="5434198"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Id| Operation                             | Name             </a:t>
            </a:r>
          </a:p>
          <a:p>
            <a:r>
              <a:rPr lang="en-US" sz="1200" dirty="0">
                <a:latin typeface="Consolas" panose="020B0609020204030204" pitchFamily="49" charset="0"/>
              </a:rPr>
              <a:t>-------------------------------------------------------------</a:t>
            </a:r>
          </a:p>
          <a:p>
            <a:r>
              <a:rPr lang="en-US" sz="1200" dirty="0">
                <a:latin typeface="Consolas" panose="020B0609020204030204" pitchFamily="49" charset="0"/>
              </a:rPr>
              <a:t>0 | SELECT STATEMENT                      |                  </a:t>
            </a:r>
          </a:p>
          <a:p>
            <a:r>
              <a:rPr lang="en-US" sz="1200" dirty="0">
                <a:latin typeface="Consolas" panose="020B0609020204030204" pitchFamily="49" charset="0"/>
              </a:rPr>
              <a:t>1 |  NESTED LOOPS                         |                  </a:t>
            </a:r>
          </a:p>
          <a:p>
            <a:r>
              <a:rPr lang="en-US" sz="1200" dirty="0">
                <a:latin typeface="Consolas" panose="020B0609020204030204" pitchFamily="49" charset="0"/>
              </a:rPr>
              <a:t>2 |   NESTED LOOPS                        |                  </a:t>
            </a:r>
          </a:p>
          <a:p>
            <a:r>
              <a:rPr lang="en-US" sz="1200" dirty="0">
                <a:latin typeface="Consolas" panose="020B0609020204030204" pitchFamily="49" charset="0"/>
              </a:rPr>
              <a:t>3 |    TABLE ACCESS BY INDEX ROWID BATCHED| DEPARTMENTS      </a:t>
            </a:r>
          </a:p>
          <a:p>
            <a:r>
              <a:rPr lang="en-US" sz="1200" b="1" dirty="0">
                <a:latin typeface="Consolas" panose="020B0609020204030204" pitchFamily="49" charset="0"/>
              </a:rPr>
              <a:t>4 |     INDEX RANGE SCAN                  | DEPT_NAME_IX     </a:t>
            </a:r>
          </a:p>
          <a:p>
            <a:r>
              <a:rPr lang="en-US" sz="1200" dirty="0">
                <a:latin typeface="Consolas" panose="020B0609020204030204" pitchFamily="49" charset="0"/>
              </a:rPr>
              <a:t>5 |    INDEX RANGE SCAN                   | EMP_DEPARTMENT_IX</a:t>
            </a:r>
          </a:p>
          <a:p>
            <a:r>
              <a:rPr lang="en-US" sz="1200" dirty="0">
                <a:latin typeface="Consolas" panose="020B0609020204030204" pitchFamily="49" charset="0"/>
              </a:rPr>
              <a:t>6 |   TABLE ACCESS BY INDEX ROWID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latin typeface="Consolas" panose="020B0609020204030204" pitchFamily="49" charset="0"/>
              </a:rPr>
              <a:t>4 - access("D"."DEPARTMENT_NAME"='Sales')</a:t>
            </a:r>
          </a:p>
          <a:p>
            <a:r>
              <a:rPr lang="en-US" sz="1200" dirty="0">
                <a:latin typeface="Consolas" panose="020B0609020204030204" pitchFamily="49" charset="0"/>
              </a:rPr>
              <a:t>5 - access("E"."DEPARTMENT_ID"="D"."DEPARTMENT_ID")</a:t>
            </a:r>
          </a:p>
        </p:txBody>
      </p:sp>
      <p:sp>
        <p:nvSpPr>
          <p:cNvPr id="13" name="Rectangle 6"/>
          <p:cNvSpPr/>
          <p:nvPr/>
        </p:nvSpPr>
        <p:spPr>
          <a:xfrm>
            <a:off x="699247" y="3611978"/>
            <a:ext cx="50023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HASH JOIN         |             </a:t>
            </a:r>
          </a:p>
          <a:p>
            <a:r>
              <a:rPr lang="en-US" sz="1200" b="1" dirty="0">
                <a:latin typeface="Consolas" panose="020B0609020204030204" pitchFamily="49" charset="0"/>
              </a:rPr>
              <a:t>|*  2 |   TABLE ACCESS FULL| DEPARTMENTS </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1 - access("E"."DEPARTMENT_ID"="D"."DEPARTMENT_ID")</a:t>
            </a:r>
          </a:p>
          <a:p>
            <a:r>
              <a:rPr lang="en-US" sz="1200" b="1" dirty="0">
                <a:latin typeface="Consolas" panose="020B0609020204030204" pitchFamily="49" charset="0"/>
              </a:rPr>
              <a:t>2 - filter("D"."DEPARTMENT_NAME"='Sales')</a:t>
            </a:r>
          </a:p>
        </p:txBody>
      </p:sp>
    </p:spTree>
    <p:extLst>
      <p:ext uri="{BB962C8B-B14F-4D97-AF65-F5344CB8AC3E}">
        <p14:creationId xmlns:p14="http://schemas.microsoft.com/office/powerpoint/2010/main" val="308768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Nested Loop Join</a:t>
            </a:r>
          </a:p>
        </p:txBody>
      </p:sp>
      <p:sp>
        <p:nvSpPr>
          <p:cNvPr id="3" name="Content Placeholder 2"/>
          <p:cNvSpPr>
            <a:spLocks noGrp="1"/>
          </p:cNvSpPr>
          <p:nvPr>
            <p:ph idx="1"/>
          </p:nvPr>
        </p:nvSpPr>
        <p:spPr/>
        <p:txBody>
          <a:bodyPr/>
          <a:lstStyle/>
          <a:p>
            <a:r>
              <a:rPr lang="en-US" dirty="0"/>
              <a:t>Row sources return few rows</a:t>
            </a:r>
          </a:p>
          <a:p>
            <a:r>
              <a:rPr lang="en-US" dirty="0"/>
              <a:t>Have proper indexes for join/access condition in where clause</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47</a:t>
            </a:fld>
            <a:endParaRPr lang="en-US" dirty="0"/>
          </a:p>
        </p:txBody>
      </p:sp>
    </p:spTree>
    <p:extLst>
      <p:ext uri="{BB962C8B-B14F-4D97-AF65-F5344CB8AC3E}">
        <p14:creationId xmlns:p14="http://schemas.microsoft.com/office/powerpoint/2010/main" val="87500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Join</a:t>
            </a:r>
          </a:p>
        </p:txBody>
      </p:sp>
      <p:sp>
        <p:nvSpPr>
          <p:cNvPr id="3" name="Content Placeholder 2"/>
          <p:cNvSpPr>
            <a:spLocks noGrp="1"/>
          </p:cNvSpPr>
          <p:nvPr>
            <p:ph idx="1"/>
          </p:nvPr>
        </p:nvSpPr>
        <p:spPr/>
        <p:txBody>
          <a:bodyPr/>
          <a:lstStyle/>
          <a:p>
            <a:r>
              <a:rPr lang="en-US" dirty="0"/>
              <a:t>Outer/Inner Row Source</a:t>
            </a:r>
          </a:p>
          <a:p>
            <a:pPr lvl="1"/>
            <a:r>
              <a:rPr lang="en-US" dirty="0"/>
              <a:t> Could be table or index</a:t>
            </a:r>
          </a:p>
          <a:p>
            <a:pPr lvl="1"/>
            <a:r>
              <a:rPr lang="en-US" dirty="0"/>
              <a:t>The upper one (Hash Table) always execute first</a:t>
            </a:r>
          </a:p>
          <a:p>
            <a:pPr lvl="2"/>
            <a:r>
              <a:rPr lang="en-US" b="1" dirty="0"/>
              <a:t>It’s better if the hash table fit in memory entirely.</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48</a:t>
            </a:fld>
            <a:endParaRPr lang="en-US" dirty="0"/>
          </a:p>
        </p:txBody>
      </p:sp>
      <p:sp>
        <p:nvSpPr>
          <p:cNvPr id="7" name="Rectangle 6"/>
          <p:cNvSpPr/>
          <p:nvPr/>
        </p:nvSpPr>
        <p:spPr>
          <a:xfrm>
            <a:off x="7162802" y="1827111"/>
            <a:ext cx="4007222"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onsolas" panose="020B0609020204030204" pitchFamily="49" charset="0"/>
              </a:rPr>
              <a:t>Nested Loop/Hash Join</a:t>
            </a:r>
          </a:p>
          <a:p>
            <a:r>
              <a:rPr lang="en-US" sz="1400" dirty="0">
                <a:latin typeface="Consolas" panose="020B0609020204030204" pitchFamily="49" charset="0"/>
              </a:rPr>
              <a:t>   |-- Outer Row Source (Table/Index)</a:t>
            </a:r>
          </a:p>
          <a:p>
            <a:r>
              <a:rPr lang="en-US" sz="1400" dirty="0">
                <a:latin typeface="Consolas" panose="020B0609020204030204" pitchFamily="49" charset="0"/>
              </a:rPr>
              <a:t>   |-- Inner Row Source (Table/Index)</a:t>
            </a:r>
          </a:p>
          <a:p>
            <a:endParaRPr lang="en-US" sz="1400" dirty="0">
              <a:latin typeface="Consolas" panose="020B0609020204030204" pitchFamily="49" charset="0"/>
            </a:endParaRPr>
          </a:p>
          <a:p>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Hash Join</a:t>
            </a:r>
          </a:p>
          <a:p>
            <a:r>
              <a:rPr lang="en-US" sz="1400" dirty="0">
                <a:latin typeface="Consolas" panose="020B0609020204030204" pitchFamily="49" charset="0"/>
              </a:rPr>
              <a:t>   |-- Hash Table (built in PGA) </a:t>
            </a:r>
          </a:p>
          <a:p>
            <a:r>
              <a:rPr lang="en-US" sz="1400" dirty="0">
                <a:latin typeface="Consolas" panose="020B0609020204030204" pitchFamily="49" charset="0"/>
              </a:rPr>
              <a:t>   |-- Probe Table</a:t>
            </a:r>
          </a:p>
        </p:txBody>
      </p:sp>
      <p:sp>
        <p:nvSpPr>
          <p:cNvPr id="8" name="Rectangle 6"/>
          <p:cNvSpPr/>
          <p:nvPr/>
        </p:nvSpPr>
        <p:spPr>
          <a:xfrm>
            <a:off x="699247" y="3611978"/>
            <a:ext cx="50023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HASH JOIN         |             </a:t>
            </a:r>
          </a:p>
          <a:p>
            <a:r>
              <a:rPr lang="en-US" sz="1200" b="1" dirty="0">
                <a:latin typeface="Consolas" panose="020B0609020204030204" pitchFamily="49" charset="0"/>
              </a:rPr>
              <a:t>|*  2 |   TABLE ACCESS FULL| DEPARTMENTS </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1 - access("E"."DEPARTMENT_ID"="D"."DEPARTMENT_ID")</a:t>
            </a:r>
          </a:p>
          <a:p>
            <a:r>
              <a:rPr lang="en-US" sz="1200" b="1" dirty="0">
                <a:latin typeface="Consolas" panose="020B0609020204030204" pitchFamily="49" charset="0"/>
              </a:rPr>
              <a:t>2 - filter("D"."DEPARTMENT_NAME"='Sales')</a:t>
            </a:r>
          </a:p>
        </p:txBody>
      </p:sp>
    </p:spTree>
    <p:extLst>
      <p:ext uri="{BB962C8B-B14F-4D97-AF65-F5344CB8AC3E}">
        <p14:creationId xmlns:p14="http://schemas.microsoft.com/office/powerpoint/2010/main" val="25134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Join – characteristic </a:t>
            </a:r>
          </a:p>
        </p:txBody>
      </p:sp>
      <p:sp>
        <p:nvSpPr>
          <p:cNvPr id="3" name="Content Placeholder 2"/>
          <p:cNvSpPr>
            <a:spLocks noGrp="1"/>
          </p:cNvSpPr>
          <p:nvPr>
            <p:ph idx="1"/>
          </p:nvPr>
        </p:nvSpPr>
        <p:spPr/>
        <p:txBody>
          <a:bodyPr/>
          <a:lstStyle/>
          <a:p>
            <a:r>
              <a:rPr lang="en-US" dirty="0"/>
              <a:t>Most common join method in OLAP System.</a:t>
            </a:r>
          </a:p>
          <a:p>
            <a:r>
              <a:rPr lang="en-US" dirty="0"/>
              <a:t>Characteristic:</a:t>
            </a:r>
          </a:p>
          <a:p>
            <a:pPr lvl="1"/>
            <a:r>
              <a:rPr lang="en-US" dirty="0"/>
              <a:t>CPU Bond but much less logical I/O than Nested Loop Join</a:t>
            </a:r>
          </a:p>
          <a:p>
            <a:pPr lvl="2"/>
            <a:r>
              <a:rPr lang="en-US" dirty="0"/>
              <a:t>Calculate hash value for the join key of each rows in both row sources.</a:t>
            </a:r>
          </a:p>
          <a:p>
            <a:pPr lvl="2"/>
            <a:r>
              <a:rPr lang="en-US" dirty="0"/>
              <a:t>When both row sources return lot of rows, usually, hash join is much faster than nested loop join.</a:t>
            </a:r>
          </a:p>
          <a:p>
            <a:pPr lvl="2"/>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49</a:t>
            </a:fld>
            <a:endParaRPr lang="en-US" dirty="0"/>
          </a:p>
        </p:txBody>
      </p:sp>
    </p:spTree>
    <p:extLst>
      <p:ext uri="{BB962C8B-B14F-4D97-AF65-F5344CB8AC3E}">
        <p14:creationId xmlns:p14="http://schemas.microsoft.com/office/powerpoint/2010/main" val="3711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 of SQL Processing</a:t>
            </a:r>
            <a:endParaRPr lang="en-US" dirty="0"/>
          </a:p>
        </p:txBody>
      </p:sp>
      <p:sp>
        <p:nvSpPr>
          <p:cNvPr id="3" name="Content Placeholder 2"/>
          <p:cNvSpPr>
            <a:spLocks noGrp="1"/>
          </p:cNvSpPr>
          <p:nvPr>
            <p:ph idx="1"/>
          </p:nvPr>
        </p:nvSpPr>
        <p:spPr/>
        <p:txBody>
          <a:bodyPr/>
          <a:lstStyle/>
          <a:p>
            <a:r>
              <a:rPr lang="en-US" dirty="0"/>
              <a:t>Parsing</a:t>
            </a:r>
          </a:p>
          <a:p>
            <a:r>
              <a:rPr lang="en-US" dirty="0"/>
              <a:t>Optimization</a:t>
            </a:r>
          </a:p>
          <a:p>
            <a:pPr lvl="1"/>
            <a:r>
              <a:rPr lang="en-US" dirty="0"/>
              <a:t>Query Transformation</a:t>
            </a:r>
          </a:p>
          <a:p>
            <a:pPr lvl="1"/>
            <a:r>
              <a:rPr lang="en-US" dirty="0"/>
              <a:t>Estimation</a:t>
            </a:r>
          </a:p>
          <a:p>
            <a:pPr lvl="1"/>
            <a:r>
              <a:rPr lang="en-US" dirty="0">
                <a:solidFill>
                  <a:srgbClr val="FF0000"/>
                </a:solidFill>
              </a:rPr>
              <a:t>Generating Execution Plan</a:t>
            </a:r>
          </a:p>
          <a:p>
            <a:r>
              <a:rPr lang="en-US" dirty="0"/>
              <a:t>Execution</a:t>
            </a:r>
          </a:p>
          <a:p>
            <a:endParaRPr lang="en-US" sz="3200"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362957" y="911227"/>
            <a:ext cx="2848695" cy="4702877"/>
          </a:xfrm>
          <a:prstGeom prst="rect">
            <a:avLst/>
          </a:prstGeom>
          <a:noFill/>
          <a:ln w="9525">
            <a:noFill/>
            <a:miter lim="800000"/>
            <a:headEnd/>
            <a:tailEnd/>
          </a:ln>
        </p:spPr>
      </p:pic>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35" y="3582537"/>
            <a:ext cx="3592921" cy="281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How Hash Join works when the hash table fit in PGA</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50</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141651" y="462589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51" name="TextBox 50"/>
          <p:cNvSpPr txBox="1"/>
          <p:nvPr/>
        </p:nvSpPr>
        <p:spPr>
          <a:xfrm>
            <a:off x="5575749" y="4676245"/>
            <a:ext cx="2151826" cy="246149"/>
          </a:xfrm>
          <a:prstGeom prst="rect">
            <a:avLst/>
          </a:prstGeom>
          <a:noFill/>
        </p:spPr>
        <p:txBody>
          <a:bodyPr wrap="square" lIns="0" tIns="0" rIns="0" bIns="0" rtlCol="0">
            <a:noAutofit/>
          </a:bodyPr>
          <a:lstStyle/>
          <a:p>
            <a:pPr>
              <a:lnSpc>
                <a:spcPct val="90000"/>
              </a:lnSpc>
            </a:pPr>
            <a:r>
              <a:rPr lang="en-US" sz="1600" dirty="0"/>
              <a:t>Output Matched Rows</a:t>
            </a:r>
          </a:p>
        </p:txBody>
      </p:sp>
      <p:sp>
        <p:nvSpPr>
          <p:cNvPr id="52" name="TextBox 51"/>
          <p:cNvSpPr txBox="1"/>
          <p:nvPr/>
        </p:nvSpPr>
        <p:spPr>
          <a:xfrm>
            <a:off x="4598930" y="192607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53" name="TextBox 52"/>
          <p:cNvSpPr txBox="1"/>
          <p:nvPr/>
        </p:nvSpPr>
        <p:spPr>
          <a:xfrm>
            <a:off x="4598930" y="3960167"/>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147733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Hash Join works when the hash table does not fit in PGA</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51</a:t>
            </a:fld>
            <a:endParaRPr lang="en-US" dirty="0"/>
          </a:p>
        </p:txBody>
      </p:sp>
      <p:sp>
        <p:nvSpPr>
          <p:cNvPr id="9" name="Flowchart: Document 8"/>
          <p:cNvSpPr/>
          <p:nvPr/>
        </p:nvSpPr>
        <p:spPr>
          <a:xfrm>
            <a:off x="957610" y="1786484"/>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993918" y="334643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603069" y="2248166"/>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961656" y="2086801"/>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10" idx="0"/>
          </p:cNvCxnSpPr>
          <p:nvPr/>
        </p:nvCxnSpPr>
        <p:spPr>
          <a:xfrm>
            <a:off x="3270503" y="2248166"/>
            <a:ext cx="590853" cy="305353"/>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639377" y="377545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997964" y="361409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306811" y="3375040"/>
            <a:ext cx="513563" cy="400419"/>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67188" y="2891155"/>
            <a:ext cx="1231644" cy="499159"/>
          </a:xfrm>
          <a:prstGeom prst="rect">
            <a:avLst/>
          </a:prstGeom>
          <a:noFill/>
        </p:spPr>
        <p:txBody>
          <a:bodyPr wrap="square" lIns="0" tIns="0" rIns="0" bIns="0" rtlCol="0">
            <a:noAutofit/>
          </a:bodyPr>
          <a:lstStyle/>
          <a:p>
            <a:pPr>
              <a:lnSpc>
                <a:spcPct val="90000"/>
              </a:lnSpc>
            </a:pPr>
            <a:r>
              <a:rPr lang="en-US" dirty="0"/>
              <a:t>Hash Table </a:t>
            </a:r>
          </a:p>
        </p:txBody>
      </p:sp>
      <p:sp>
        <p:nvSpPr>
          <p:cNvPr id="49" name="Rectangle 48"/>
          <p:cNvSpPr/>
          <p:nvPr/>
        </p:nvSpPr>
        <p:spPr>
          <a:xfrm>
            <a:off x="3270503" y="5889425"/>
            <a:ext cx="7415426"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10840604" y="5906470"/>
            <a:ext cx="870818" cy="277317"/>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2713476" y="151969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363851" y="3968242"/>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3603573" y="478798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p:nvPr/>
        </p:nvCxnSpPr>
        <p:spPr>
          <a:xfrm>
            <a:off x="4010268" y="3453774"/>
            <a:ext cx="30802" cy="223881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250079" y="2713474"/>
            <a:ext cx="1140589" cy="661566"/>
            <a:chOff x="4096870" y="2577950"/>
            <a:chExt cx="3630705" cy="1012414"/>
          </a:xfrm>
        </p:grpSpPr>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134" name="Straight Connector 133"/>
          <p:cNvCxnSpPr/>
          <p:nvPr/>
        </p:nvCxnSpPr>
        <p:spPr>
          <a:xfrm>
            <a:off x="3401636" y="606511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a:off x="3816764" y="606511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a:off x="4243565" y="6074119"/>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nvGrpSpPr>
          <p:cNvPr id="83" name="Group 82"/>
          <p:cNvGrpSpPr/>
          <p:nvPr/>
        </p:nvGrpSpPr>
        <p:grpSpPr>
          <a:xfrm>
            <a:off x="4999261" y="2737063"/>
            <a:ext cx="1140589" cy="661566"/>
            <a:chOff x="4096866" y="2577949"/>
            <a:chExt cx="3630701" cy="1012413"/>
          </a:xfrm>
        </p:grpSpPr>
        <p:sp>
          <p:nvSpPr>
            <p:cNvPr id="84" name="Rectangle 83"/>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85" name="Cube 84"/>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86" name="Cube 85"/>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87" name="Cube 86"/>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88" name="Cube 87"/>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89" name="Cube 88"/>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90" name="Cube 89"/>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91" name="Group 90"/>
            <p:cNvGrpSpPr/>
            <p:nvPr/>
          </p:nvGrpSpPr>
          <p:grpSpPr>
            <a:xfrm>
              <a:off x="4362984" y="3132043"/>
              <a:ext cx="252000" cy="115825"/>
              <a:chOff x="4362987" y="3132036"/>
              <a:chExt cx="252000" cy="115824"/>
            </a:xfrm>
          </p:grpSpPr>
          <p:cxnSp>
            <p:nvCxnSpPr>
              <p:cNvPr id="107" name="Straight Connector 10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2" name="Group 91"/>
            <p:cNvGrpSpPr/>
            <p:nvPr/>
          </p:nvGrpSpPr>
          <p:grpSpPr>
            <a:xfrm>
              <a:off x="4932891" y="3132043"/>
              <a:ext cx="252000" cy="115825"/>
              <a:chOff x="4362987" y="3132036"/>
              <a:chExt cx="252000" cy="115824"/>
            </a:xfrm>
          </p:grpSpPr>
          <p:cxnSp>
            <p:nvCxnSpPr>
              <p:cNvPr id="105" name="Straight Connector 104"/>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3" name="Group 92"/>
            <p:cNvGrpSpPr/>
            <p:nvPr/>
          </p:nvGrpSpPr>
          <p:grpSpPr>
            <a:xfrm>
              <a:off x="5474783" y="3132043"/>
              <a:ext cx="252000" cy="115825"/>
              <a:chOff x="4362987" y="3132036"/>
              <a:chExt cx="252000" cy="115824"/>
            </a:xfrm>
          </p:grpSpPr>
          <p:cxnSp>
            <p:nvCxnSpPr>
              <p:cNvPr id="103" name="Straight Connector 10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4" name="Group 93"/>
            <p:cNvGrpSpPr/>
            <p:nvPr/>
          </p:nvGrpSpPr>
          <p:grpSpPr>
            <a:xfrm>
              <a:off x="6071476" y="3132043"/>
              <a:ext cx="252000" cy="115825"/>
              <a:chOff x="4362987" y="3132036"/>
              <a:chExt cx="252000" cy="115824"/>
            </a:xfrm>
          </p:grpSpPr>
          <p:cxnSp>
            <p:nvCxnSpPr>
              <p:cNvPr id="101" name="Straight Connector 100"/>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5" name="Group 94"/>
            <p:cNvGrpSpPr/>
            <p:nvPr/>
          </p:nvGrpSpPr>
          <p:grpSpPr>
            <a:xfrm>
              <a:off x="6614732" y="3132048"/>
              <a:ext cx="252000" cy="115825"/>
              <a:chOff x="4362987" y="3132036"/>
              <a:chExt cx="252000" cy="115824"/>
            </a:xfrm>
          </p:grpSpPr>
          <p:cxnSp>
            <p:nvCxnSpPr>
              <p:cNvPr id="99" name="Straight Connector 9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6" name="Group 95"/>
            <p:cNvGrpSpPr/>
            <p:nvPr/>
          </p:nvGrpSpPr>
          <p:grpSpPr>
            <a:xfrm>
              <a:off x="7206159" y="3132036"/>
              <a:ext cx="252000" cy="115825"/>
              <a:chOff x="4362987" y="3132036"/>
              <a:chExt cx="252000" cy="115824"/>
            </a:xfrm>
          </p:grpSpPr>
          <p:cxnSp>
            <p:nvCxnSpPr>
              <p:cNvPr id="97" name="Straight Connector 96"/>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9" name="Group 108"/>
          <p:cNvGrpSpPr/>
          <p:nvPr/>
        </p:nvGrpSpPr>
        <p:grpSpPr>
          <a:xfrm>
            <a:off x="6753084" y="2744803"/>
            <a:ext cx="1140589" cy="661566"/>
            <a:chOff x="4096866" y="2577949"/>
            <a:chExt cx="3630701" cy="1012413"/>
          </a:xfrm>
        </p:grpSpPr>
        <p:sp>
          <p:nvSpPr>
            <p:cNvPr id="110" name="Rectangle 109"/>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11" name="Cube 110"/>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112" name="Cube 111"/>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114" name="Cube 113"/>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135" name="Cube 134"/>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136" name="Cube 135"/>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139" name="Cube 138"/>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40" name="Group 139"/>
            <p:cNvGrpSpPr/>
            <p:nvPr/>
          </p:nvGrpSpPr>
          <p:grpSpPr>
            <a:xfrm>
              <a:off x="4362984" y="3132043"/>
              <a:ext cx="252000" cy="115825"/>
              <a:chOff x="4362987" y="3132036"/>
              <a:chExt cx="252000" cy="115824"/>
            </a:xfrm>
          </p:grpSpPr>
          <p:cxnSp>
            <p:nvCxnSpPr>
              <p:cNvPr id="156" name="Straight Connector 15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1" name="Group 140"/>
            <p:cNvGrpSpPr/>
            <p:nvPr/>
          </p:nvGrpSpPr>
          <p:grpSpPr>
            <a:xfrm>
              <a:off x="4932891" y="3132043"/>
              <a:ext cx="252000" cy="115825"/>
              <a:chOff x="4362987" y="3132036"/>
              <a:chExt cx="252000" cy="115824"/>
            </a:xfrm>
          </p:grpSpPr>
          <p:cxnSp>
            <p:nvCxnSpPr>
              <p:cNvPr id="154" name="Straight Connector 15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2" name="Group 141"/>
            <p:cNvGrpSpPr/>
            <p:nvPr/>
          </p:nvGrpSpPr>
          <p:grpSpPr>
            <a:xfrm>
              <a:off x="5474783" y="3132043"/>
              <a:ext cx="252000" cy="115825"/>
              <a:chOff x="4362987" y="3132036"/>
              <a:chExt cx="252000" cy="115824"/>
            </a:xfrm>
          </p:grpSpPr>
          <p:cxnSp>
            <p:nvCxnSpPr>
              <p:cNvPr id="152" name="Straight Connector 15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3" name="Group 142"/>
            <p:cNvGrpSpPr/>
            <p:nvPr/>
          </p:nvGrpSpPr>
          <p:grpSpPr>
            <a:xfrm>
              <a:off x="6071476" y="3132043"/>
              <a:ext cx="252000" cy="115825"/>
              <a:chOff x="4362987" y="3132036"/>
              <a:chExt cx="252000" cy="115824"/>
            </a:xfrm>
          </p:grpSpPr>
          <p:cxnSp>
            <p:nvCxnSpPr>
              <p:cNvPr id="150" name="Straight Connector 149"/>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4" name="Group 143"/>
            <p:cNvGrpSpPr/>
            <p:nvPr/>
          </p:nvGrpSpPr>
          <p:grpSpPr>
            <a:xfrm>
              <a:off x="6614732" y="3132048"/>
              <a:ext cx="252000" cy="115825"/>
              <a:chOff x="4362987" y="3132036"/>
              <a:chExt cx="252000" cy="115824"/>
            </a:xfrm>
          </p:grpSpPr>
          <p:cxnSp>
            <p:nvCxnSpPr>
              <p:cNvPr id="148" name="Straight Connector 147"/>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5" name="Group 144"/>
            <p:cNvGrpSpPr/>
            <p:nvPr/>
          </p:nvGrpSpPr>
          <p:grpSpPr>
            <a:xfrm>
              <a:off x="7206159" y="3132036"/>
              <a:ext cx="252000" cy="115825"/>
              <a:chOff x="4362987" y="3132036"/>
              <a:chExt cx="252000" cy="115824"/>
            </a:xfrm>
          </p:grpSpPr>
          <p:cxnSp>
            <p:nvCxnSpPr>
              <p:cNvPr id="146" name="Straight Connector 14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4" name="Group 183"/>
          <p:cNvGrpSpPr/>
          <p:nvPr/>
        </p:nvGrpSpPr>
        <p:grpSpPr>
          <a:xfrm>
            <a:off x="8683784" y="2744803"/>
            <a:ext cx="1140589" cy="661566"/>
            <a:chOff x="4096866" y="2577949"/>
            <a:chExt cx="3630701" cy="1012413"/>
          </a:xfrm>
        </p:grpSpPr>
        <p:sp>
          <p:nvSpPr>
            <p:cNvPr id="185" name="Rectangle 184"/>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86" name="Cube 185"/>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187" name="Cube 186"/>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188" name="Cube 187"/>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189" name="Cube 188"/>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190" name="Cube 189"/>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191" name="Cube 190"/>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92" name="Group 191"/>
            <p:cNvGrpSpPr/>
            <p:nvPr/>
          </p:nvGrpSpPr>
          <p:grpSpPr>
            <a:xfrm>
              <a:off x="4362984" y="3132043"/>
              <a:ext cx="252000" cy="115825"/>
              <a:chOff x="4362987" y="3132036"/>
              <a:chExt cx="252000" cy="115824"/>
            </a:xfrm>
          </p:grpSpPr>
          <p:cxnSp>
            <p:nvCxnSpPr>
              <p:cNvPr id="208" name="Straight Connector 207"/>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3" name="Group 192"/>
            <p:cNvGrpSpPr/>
            <p:nvPr/>
          </p:nvGrpSpPr>
          <p:grpSpPr>
            <a:xfrm>
              <a:off x="4932891" y="3132043"/>
              <a:ext cx="252000" cy="115825"/>
              <a:chOff x="4362987" y="3132036"/>
              <a:chExt cx="252000" cy="115824"/>
            </a:xfrm>
          </p:grpSpPr>
          <p:cxnSp>
            <p:nvCxnSpPr>
              <p:cNvPr id="206" name="Straight Connector 20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4" name="Group 193"/>
            <p:cNvGrpSpPr/>
            <p:nvPr/>
          </p:nvGrpSpPr>
          <p:grpSpPr>
            <a:xfrm>
              <a:off x="5474783" y="3132043"/>
              <a:ext cx="252000" cy="115825"/>
              <a:chOff x="4362987" y="3132036"/>
              <a:chExt cx="252000" cy="115824"/>
            </a:xfrm>
          </p:grpSpPr>
          <p:cxnSp>
            <p:nvCxnSpPr>
              <p:cNvPr id="204" name="Straight Connector 203"/>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5" name="Group 194"/>
            <p:cNvGrpSpPr/>
            <p:nvPr/>
          </p:nvGrpSpPr>
          <p:grpSpPr>
            <a:xfrm>
              <a:off x="6071476" y="3132043"/>
              <a:ext cx="252000" cy="115825"/>
              <a:chOff x="4362987" y="3132036"/>
              <a:chExt cx="252000" cy="115824"/>
            </a:xfrm>
          </p:grpSpPr>
          <p:cxnSp>
            <p:nvCxnSpPr>
              <p:cNvPr id="202" name="Straight Connector 20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6" name="Group 195"/>
            <p:cNvGrpSpPr/>
            <p:nvPr/>
          </p:nvGrpSpPr>
          <p:grpSpPr>
            <a:xfrm>
              <a:off x="6614732" y="3132048"/>
              <a:ext cx="252000" cy="115825"/>
              <a:chOff x="4362987" y="3132036"/>
              <a:chExt cx="252000" cy="115824"/>
            </a:xfrm>
          </p:grpSpPr>
          <p:cxnSp>
            <p:nvCxnSpPr>
              <p:cNvPr id="200" name="Straight Connector 199"/>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7" name="Group 196"/>
            <p:cNvGrpSpPr/>
            <p:nvPr/>
          </p:nvGrpSpPr>
          <p:grpSpPr>
            <a:xfrm>
              <a:off x="7206159" y="3132036"/>
              <a:ext cx="252000" cy="115825"/>
              <a:chOff x="4362987" y="3132036"/>
              <a:chExt cx="252000" cy="115824"/>
            </a:xfrm>
          </p:grpSpPr>
          <p:cxnSp>
            <p:nvCxnSpPr>
              <p:cNvPr id="198" name="Straight Connector 19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210" name="TextBox 209"/>
          <p:cNvSpPr txBox="1"/>
          <p:nvPr/>
        </p:nvSpPr>
        <p:spPr>
          <a:xfrm>
            <a:off x="3443425" y="2553519"/>
            <a:ext cx="835862" cy="265330"/>
          </a:xfrm>
          <a:prstGeom prst="rect">
            <a:avLst/>
          </a:prstGeom>
          <a:noFill/>
        </p:spPr>
        <p:txBody>
          <a:bodyPr wrap="square" lIns="0" tIns="0" rIns="0" bIns="0" rtlCol="0">
            <a:noAutofit/>
          </a:bodyPr>
          <a:lstStyle/>
          <a:p>
            <a:pPr>
              <a:lnSpc>
                <a:spcPct val="90000"/>
              </a:lnSpc>
            </a:pPr>
            <a:r>
              <a:rPr lang="en-US" sz="1200" dirty="0"/>
              <a:t>P1 in PGA </a:t>
            </a:r>
          </a:p>
        </p:txBody>
      </p:sp>
      <p:sp>
        <p:nvSpPr>
          <p:cNvPr id="211" name="TextBox 210"/>
          <p:cNvSpPr txBox="1"/>
          <p:nvPr/>
        </p:nvSpPr>
        <p:spPr>
          <a:xfrm>
            <a:off x="5217538" y="2548548"/>
            <a:ext cx="752686" cy="265330"/>
          </a:xfrm>
          <a:prstGeom prst="rect">
            <a:avLst/>
          </a:prstGeom>
          <a:noFill/>
        </p:spPr>
        <p:txBody>
          <a:bodyPr wrap="square" lIns="0" tIns="0" rIns="0" bIns="0" rtlCol="0">
            <a:noAutofit/>
          </a:bodyPr>
          <a:lstStyle/>
          <a:p>
            <a:pPr>
              <a:lnSpc>
                <a:spcPct val="90000"/>
              </a:lnSpc>
            </a:pPr>
            <a:r>
              <a:rPr lang="en-US" sz="1200" dirty="0"/>
              <a:t>P2 in Disk</a:t>
            </a:r>
          </a:p>
        </p:txBody>
      </p:sp>
      <p:sp>
        <p:nvSpPr>
          <p:cNvPr id="212" name="TextBox 211"/>
          <p:cNvSpPr txBox="1"/>
          <p:nvPr/>
        </p:nvSpPr>
        <p:spPr>
          <a:xfrm>
            <a:off x="6968013" y="2541857"/>
            <a:ext cx="840504" cy="265330"/>
          </a:xfrm>
          <a:prstGeom prst="rect">
            <a:avLst/>
          </a:prstGeom>
          <a:noFill/>
        </p:spPr>
        <p:txBody>
          <a:bodyPr wrap="square" lIns="0" tIns="0" rIns="0" bIns="0" rtlCol="0">
            <a:noAutofit/>
          </a:bodyPr>
          <a:lstStyle/>
          <a:p>
            <a:pPr>
              <a:lnSpc>
                <a:spcPct val="90000"/>
              </a:lnSpc>
            </a:pPr>
            <a:r>
              <a:rPr lang="en-US" sz="1200" dirty="0"/>
              <a:t>P3 in Disk</a:t>
            </a:r>
          </a:p>
        </p:txBody>
      </p:sp>
      <p:sp>
        <p:nvSpPr>
          <p:cNvPr id="213" name="TextBox 212"/>
          <p:cNvSpPr txBox="1"/>
          <p:nvPr/>
        </p:nvSpPr>
        <p:spPr>
          <a:xfrm>
            <a:off x="8946422" y="2550740"/>
            <a:ext cx="781325" cy="265330"/>
          </a:xfrm>
          <a:prstGeom prst="rect">
            <a:avLst/>
          </a:prstGeom>
          <a:noFill/>
        </p:spPr>
        <p:txBody>
          <a:bodyPr wrap="square" lIns="0" tIns="0" rIns="0" bIns="0" rtlCol="0">
            <a:noAutofit/>
          </a:bodyPr>
          <a:lstStyle/>
          <a:p>
            <a:pPr>
              <a:lnSpc>
                <a:spcPct val="90000"/>
              </a:lnSpc>
            </a:pPr>
            <a:r>
              <a:rPr lang="en-US" sz="1200" dirty="0"/>
              <a:t>Pi in Disk</a:t>
            </a:r>
          </a:p>
        </p:txBody>
      </p:sp>
      <p:sp>
        <p:nvSpPr>
          <p:cNvPr id="214" name="TextBox 213"/>
          <p:cNvSpPr txBox="1"/>
          <p:nvPr/>
        </p:nvSpPr>
        <p:spPr>
          <a:xfrm>
            <a:off x="8083895" y="2933582"/>
            <a:ext cx="259341" cy="498473"/>
          </a:xfrm>
          <a:prstGeom prst="rect">
            <a:avLst/>
          </a:prstGeom>
          <a:noFill/>
        </p:spPr>
        <p:txBody>
          <a:bodyPr wrap="square" lIns="0" tIns="0" rIns="0" bIns="0" rtlCol="0">
            <a:noAutofit/>
          </a:bodyPr>
          <a:lstStyle/>
          <a:p>
            <a:pPr>
              <a:lnSpc>
                <a:spcPct val="90000"/>
              </a:lnSpc>
            </a:pPr>
            <a:r>
              <a:rPr lang="en-US" dirty="0"/>
              <a:t>…</a:t>
            </a:r>
          </a:p>
        </p:txBody>
      </p:sp>
      <p:cxnSp>
        <p:nvCxnSpPr>
          <p:cNvPr id="215" name="Elbow Connector 214"/>
          <p:cNvCxnSpPr>
            <a:stCxn id="13" idx="3"/>
            <a:endCxn id="211" idx="0"/>
          </p:cNvCxnSpPr>
          <p:nvPr/>
        </p:nvCxnSpPr>
        <p:spPr>
          <a:xfrm>
            <a:off x="3270503" y="2248166"/>
            <a:ext cx="2323378" cy="300382"/>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13" idx="3"/>
            <a:endCxn id="212" idx="0"/>
          </p:cNvCxnSpPr>
          <p:nvPr/>
        </p:nvCxnSpPr>
        <p:spPr>
          <a:xfrm>
            <a:off x="3270503" y="2248166"/>
            <a:ext cx="4117762" cy="293691"/>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13" idx="3"/>
            <a:endCxn id="213" idx="0"/>
          </p:cNvCxnSpPr>
          <p:nvPr/>
        </p:nvCxnSpPr>
        <p:spPr>
          <a:xfrm>
            <a:off x="3270503" y="2248166"/>
            <a:ext cx="6066582" cy="302574"/>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3" idx="2"/>
            <a:endCxn id="247" idx="0"/>
          </p:cNvCxnSpPr>
          <p:nvPr/>
        </p:nvCxnSpPr>
        <p:spPr>
          <a:xfrm rot="5400000">
            <a:off x="2254021" y="2580807"/>
            <a:ext cx="533337" cy="190783"/>
          </a:xfrm>
          <a:prstGeom prst="bentConnector3">
            <a:avLst>
              <a:gd name="adj1" fmla="val 50000"/>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7" name="Rectangle 246"/>
          <p:cNvSpPr/>
          <p:nvPr/>
        </p:nvSpPr>
        <p:spPr>
          <a:xfrm>
            <a:off x="1822178" y="2942867"/>
            <a:ext cx="1206237" cy="422622"/>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solidFill>
                  <a:schemeClr val="tx1"/>
                </a:solidFill>
              </a:rPr>
              <a:t>Bucket Status</a:t>
            </a:r>
          </a:p>
          <a:p>
            <a:pPr algn="ctr">
              <a:lnSpc>
                <a:spcPct val="90000"/>
              </a:lnSpc>
            </a:pPr>
            <a:r>
              <a:rPr lang="en-US" sz="1400" dirty="0">
                <a:solidFill>
                  <a:schemeClr val="tx1"/>
                </a:solidFill>
              </a:rPr>
              <a:t>Bitmap</a:t>
            </a:r>
          </a:p>
        </p:txBody>
      </p:sp>
      <p:grpSp>
        <p:nvGrpSpPr>
          <p:cNvPr id="248" name="Group 247"/>
          <p:cNvGrpSpPr/>
          <p:nvPr/>
        </p:nvGrpSpPr>
        <p:grpSpPr>
          <a:xfrm>
            <a:off x="5048861" y="4164318"/>
            <a:ext cx="1086451" cy="671634"/>
            <a:chOff x="4096866" y="2577949"/>
            <a:chExt cx="3630701" cy="1012413"/>
          </a:xfrm>
        </p:grpSpPr>
        <p:sp>
          <p:nvSpPr>
            <p:cNvPr id="249" name="Rectangle 248"/>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250" name="Cube 249"/>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251" name="Cube 250"/>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252" name="Cube 251"/>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253" name="Cube 252"/>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254" name="Cube 253"/>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255" name="Cube 254"/>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256" name="Group 255"/>
            <p:cNvGrpSpPr/>
            <p:nvPr/>
          </p:nvGrpSpPr>
          <p:grpSpPr>
            <a:xfrm>
              <a:off x="4362984" y="3132043"/>
              <a:ext cx="252000" cy="115825"/>
              <a:chOff x="4362987" y="3132036"/>
              <a:chExt cx="252000" cy="115824"/>
            </a:xfrm>
          </p:grpSpPr>
          <p:cxnSp>
            <p:nvCxnSpPr>
              <p:cNvPr id="272" name="Straight Connector 27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7" name="Group 256"/>
            <p:cNvGrpSpPr/>
            <p:nvPr/>
          </p:nvGrpSpPr>
          <p:grpSpPr>
            <a:xfrm>
              <a:off x="4932891" y="3132043"/>
              <a:ext cx="252000" cy="115825"/>
              <a:chOff x="4362987" y="3132036"/>
              <a:chExt cx="252000" cy="115824"/>
            </a:xfrm>
          </p:grpSpPr>
          <p:cxnSp>
            <p:nvCxnSpPr>
              <p:cNvPr id="270" name="Straight Connector 26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71" name="Straight Connector 27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8" name="Group 257"/>
            <p:cNvGrpSpPr/>
            <p:nvPr/>
          </p:nvGrpSpPr>
          <p:grpSpPr>
            <a:xfrm>
              <a:off x="5474783" y="3132043"/>
              <a:ext cx="252000" cy="115825"/>
              <a:chOff x="4362987" y="3132036"/>
              <a:chExt cx="252000" cy="115824"/>
            </a:xfrm>
          </p:grpSpPr>
          <p:cxnSp>
            <p:nvCxnSpPr>
              <p:cNvPr id="268" name="Straight Connector 26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9" name="Straight Connector 26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9" name="Group 258"/>
            <p:cNvGrpSpPr/>
            <p:nvPr/>
          </p:nvGrpSpPr>
          <p:grpSpPr>
            <a:xfrm>
              <a:off x="6071476" y="3132043"/>
              <a:ext cx="252000" cy="115825"/>
              <a:chOff x="4362987" y="3132036"/>
              <a:chExt cx="252000" cy="115824"/>
            </a:xfrm>
          </p:grpSpPr>
          <p:cxnSp>
            <p:nvCxnSpPr>
              <p:cNvPr id="266" name="Straight Connector 26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7" name="Straight Connector 26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60" name="Group 259"/>
            <p:cNvGrpSpPr/>
            <p:nvPr/>
          </p:nvGrpSpPr>
          <p:grpSpPr>
            <a:xfrm>
              <a:off x="6614732" y="3132048"/>
              <a:ext cx="252000" cy="115825"/>
              <a:chOff x="4362987" y="3132036"/>
              <a:chExt cx="252000" cy="115824"/>
            </a:xfrm>
          </p:grpSpPr>
          <p:cxnSp>
            <p:nvCxnSpPr>
              <p:cNvPr id="264" name="Straight Connector 26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5" name="Straight Connector 26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61" name="Group 260"/>
            <p:cNvGrpSpPr/>
            <p:nvPr/>
          </p:nvGrpSpPr>
          <p:grpSpPr>
            <a:xfrm>
              <a:off x="7206159" y="3132036"/>
              <a:ext cx="252000" cy="115825"/>
              <a:chOff x="4362987" y="3132036"/>
              <a:chExt cx="252000" cy="115824"/>
            </a:xfrm>
          </p:grpSpPr>
          <p:cxnSp>
            <p:nvCxnSpPr>
              <p:cNvPr id="262" name="Straight Connector 26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3" name="Straight Connector 26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74" name="Group 273"/>
          <p:cNvGrpSpPr/>
          <p:nvPr/>
        </p:nvGrpSpPr>
        <p:grpSpPr>
          <a:xfrm>
            <a:off x="6802684" y="4172058"/>
            <a:ext cx="1086451" cy="671634"/>
            <a:chOff x="4096866" y="2577949"/>
            <a:chExt cx="3630701" cy="1012413"/>
          </a:xfrm>
        </p:grpSpPr>
        <p:sp>
          <p:nvSpPr>
            <p:cNvPr id="275" name="Rectangle 274"/>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276" name="Cube 275"/>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277" name="Cube 276"/>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278" name="Cube 277"/>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279" name="Cube 278"/>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280" name="Cube 279"/>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281" name="Cube 280"/>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282" name="Group 281"/>
            <p:cNvGrpSpPr/>
            <p:nvPr/>
          </p:nvGrpSpPr>
          <p:grpSpPr>
            <a:xfrm>
              <a:off x="4362984" y="3132043"/>
              <a:ext cx="252000" cy="115825"/>
              <a:chOff x="4362987" y="3132036"/>
              <a:chExt cx="252000" cy="115824"/>
            </a:xfrm>
          </p:grpSpPr>
          <p:cxnSp>
            <p:nvCxnSpPr>
              <p:cNvPr id="298" name="Straight Connector 29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9" name="Straight Connector 29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3" name="Group 282"/>
            <p:cNvGrpSpPr/>
            <p:nvPr/>
          </p:nvGrpSpPr>
          <p:grpSpPr>
            <a:xfrm>
              <a:off x="4932891" y="3132043"/>
              <a:ext cx="252000" cy="115825"/>
              <a:chOff x="4362987" y="3132036"/>
              <a:chExt cx="252000" cy="115824"/>
            </a:xfrm>
          </p:grpSpPr>
          <p:cxnSp>
            <p:nvCxnSpPr>
              <p:cNvPr id="296" name="Straight Connector 29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4" name="Group 283"/>
            <p:cNvGrpSpPr/>
            <p:nvPr/>
          </p:nvGrpSpPr>
          <p:grpSpPr>
            <a:xfrm>
              <a:off x="5474783" y="3132043"/>
              <a:ext cx="252000" cy="115825"/>
              <a:chOff x="4362987" y="3132036"/>
              <a:chExt cx="252000" cy="115824"/>
            </a:xfrm>
          </p:grpSpPr>
          <p:cxnSp>
            <p:nvCxnSpPr>
              <p:cNvPr id="294" name="Straight Connector 29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5" name="Group 284"/>
            <p:cNvGrpSpPr/>
            <p:nvPr/>
          </p:nvGrpSpPr>
          <p:grpSpPr>
            <a:xfrm>
              <a:off x="6071476" y="3132043"/>
              <a:ext cx="252000" cy="115825"/>
              <a:chOff x="4362987" y="3132036"/>
              <a:chExt cx="252000" cy="115824"/>
            </a:xfrm>
          </p:grpSpPr>
          <p:cxnSp>
            <p:nvCxnSpPr>
              <p:cNvPr id="292" name="Straight Connector 29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6" name="Group 285"/>
            <p:cNvGrpSpPr/>
            <p:nvPr/>
          </p:nvGrpSpPr>
          <p:grpSpPr>
            <a:xfrm>
              <a:off x="6614732" y="3132048"/>
              <a:ext cx="252000" cy="115825"/>
              <a:chOff x="4362987" y="3132036"/>
              <a:chExt cx="252000" cy="115824"/>
            </a:xfrm>
          </p:grpSpPr>
          <p:cxnSp>
            <p:nvCxnSpPr>
              <p:cNvPr id="290" name="Straight Connector 28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7" name="Group 286"/>
            <p:cNvGrpSpPr/>
            <p:nvPr/>
          </p:nvGrpSpPr>
          <p:grpSpPr>
            <a:xfrm>
              <a:off x="7206159" y="3132036"/>
              <a:ext cx="252000" cy="115825"/>
              <a:chOff x="4362987" y="3132036"/>
              <a:chExt cx="252000" cy="115824"/>
            </a:xfrm>
          </p:grpSpPr>
          <p:cxnSp>
            <p:nvCxnSpPr>
              <p:cNvPr id="288" name="Straight Connector 28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89" name="Straight Connector 28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00" name="Group 299"/>
          <p:cNvGrpSpPr/>
          <p:nvPr/>
        </p:nvGrpSpPr>
        <p:grpSpPr>
          <a:xfrm>
            <a:off x="8916264" y="4172058"/>
            <a:ext cx="1086451" cy="671634"/>
            <a:chOff x="4096866" y="2577949"/>
            <a:chExt cx="3630701" cy="1012413"/>
          </a:xfrm>
        </p:grpSpPr>
        <p:sp>
          <p:nvSpPr>
            <p:cNvPr id="301" name="Rectangle 300"/>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302" name="Cube 301"/>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303" name="Cube 302"/>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304" name="Cube 303"/>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305" name="Cube 304"/>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306" name="Cube 305"/>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307" name="Cube 306"/>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308" name="Group 307"/>
            <p:cNvGrpSpPr/>
            <p:nvPr/>
          </p:nvGrpSpPr>
          <p:grpSpPr>
            <a:xfrm>
              <a:off x="4362984" y="3132043"/>
              <a:ext cx="252000" cy="115825"/>
              <a:chOff x="4362987" y="3132036"/>
              <a:chExt cx="252000" cy="115824"/>
            </a:xfrm>
          </p:grpSpPr>
          <p:cxnSp>
            <p:nvCxnSpPr>
              <p:cNvPr id="324" name="Straight Connector 32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5" name="Straight Connector 32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09" name="Group 308"/>
            <p:cNvGrpSpPr/>
            <p:nvPr/>
          </p:nvGrpSpPr>
          <p:grpSpPr>
            <a:xfrm>
              <a:off x="4932891" y="3132043"/>
              <a:ext cx="252000" cy="115825"/>
              <a:chOff x="4362987" y="3132036"/>
              <a:chExt cx="252000" cy="115824"/>
            </a:xfrm>
          </p:grpSpPr>
          <p:cxnSp>
            <p:nvCxnSpPr>
              <p:cNvPr id="322" name="Straight Connector 32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3" name="Straight Connector 32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0" name="Group 309"/>
            <p:cNvGrpSpPr/>
            <p:nvPr/>
          </p:nvGrpSpPr>
          <p:grpSpPr>
            <a:xfrm>
              <a:off x="5474783" y="3132043"/>
              <a:ext cx="252000" cy="115825"/>
              <a:chOff x="4362987" y="3132036"/>
              <a:chExt cx="252000" cy="115824"/>
            </a:xfrm>
          </p:grpSpPr>
          <p:cxnSp>
            <p:nvCxnSpPr>
              <p:cNvPr id="320" name="Straight Connector 3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1" name="Straight Connector 32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1" name="Group 310"/>
            <p:cNvGrpSpPr/>
            <p:nvPr/>
          </p:nvGrpSpPr>
          <p:grpSpPr>
            <a:xfrm>
              <a:off x="6071476" y="3132043"/>
              <a:ext cx="252000" cy="115825"/>
              <a:chOff x="4362987" y="3132036"/>
              <a:chExt cx="252000" cy="115824"/>
            </a:xfrm>
          </p:grpSpPr>
          <p:cxnSp>
            <p:nvCxnSpPr>
              <p:cNvPr id="318" name="Straight Connector 31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9" name="Straight Connector 31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2" name="Group 311"/>
            <p:cNvGrpSpPr/>
            <p:nvPr/>
          </p:nvGrpSpPr>
          <p:grpSpPr>
            <a:xfrm>
              <a:off x="6614732" y="3132048"/>
              <a:ext cx="252000" cy="115825"/>
              <a:chOff x="4362987" y="3132036"/>
              <a:chExt cx="252000" cy="115824"/>
            </a:xfrm>
          </p:grpSpPr>
          <p:cxnSp>
            <p:nvCxnSpPr>
              <p:cNvPr id="316" name="Straight Connector 31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7" name="Straight Connector 31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3" name="Group 312"/>
            <p:cNvGrpSpPr/>
            <p:nvPr/>
          </p:nvGrpSpPr>
          <p:grpSpPr>
            <a:xfrm>
              <a:off x="7206159" y="3132036"/>
              <a:ext cx="252000" cy="115825"/>
              <a:chOff x="4362987" y="3132036"/>
              <a:chExt cx="252000" cy="115824"/>
            </a:xfrm>
          </p:grpSpPr>
          <p:cxnSp>
            <p:nvCxnSpPr>
              <p:cNvPr id="314" name="Straight Connector 31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5" name="Straight Connector 31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326" name="TextBox 325"/>
          <p:cNvSpPr txBox="1"/>
          <p:nvPr/>
        </p:nvSpPr>
        <p:spPr>
          <a:xfrm>
            <a:off x="5186381" y="3990380"/>
            <a:ext cx="821977" cy="265330"/>
          </a:xfrm>
          <a:prstGeom prst="rect">
            <a:avLst/>
          </a:prstGeom>
          <a:noFill/>
        </p:spPr>
        <p:txBody>
          <a:bodyPr wrap="square" lIns="0" tIns="0" rIns="0" bIns="0" rtlCol="0">
            <a:noAutofit/>
          </a:bodyPr>
          <a:lstStyle/>
          <a:p>
            <a:pPr>
              <a:lnSpc>
                <a:spcPct val="90000"/>
              </a:lnSpc>
            </a:pPr>
            <a:r>
              <a:rPr lang="en-US" sz="1200" dirty="0"/>
              <a:t>P2 in Disk</a:t>
            </a:r>
          </a:p>
        </p:txBody>
      </p:sp>
      <p:sp>
        <p:nvSpPr>
          <p:cNvPr id="327" name="TextBox 326"/>
          <p:cNvSpPr txBox="1"/>
          <p:nvPr/>
        </p:nvSpPr>
        <p:spPr>
          <a:xfrm>
            <a:off x="6942088" y="4008515"/>
            <a:ext cx="764386" cy="265330"/>
          </a:xfrm>
          <a:prstGeom prst="rect">
            <a:avLst/>
          </a:prstGeom>
          <a:noFill/>
        </p:spPr>
        <p:txBody>
          <a:bodyPr wrap="square" lIns="0" tIns="0" rIns="0" bIns="0" rtlCol="0">
            <a:noAutofit/>
          </a:bodyPr>
          <a:lstStyle/>
          <a:p>
            <a:pPr>
              <a:lnSpc>
                <a:spcPct val="90000"/>
              </a:lnSpc>
            </a:pPr>
            <a:r>
              <a:rPr lang="en-US" sz="1200" dirty="0"/>
              <a:t>P3 in Disk</a:t>
            </a:r>
          </a:p>
        </p:txBody>
      </p:sp>
      <p:sp>
        <p:nvSpPr>
          <p:cNvPr id="328" name="TextBox 327"/>
          <p:cNvSpPr txBox="1"/>
          <p:nvPr/>
        </p:nvSpPr>
        <p:spPr>
          <a:xfrm>
            <a:off x="9029829" y="3973079"/>
            <a:ext cx="798613" cy="265330"/>
          </a:xfrm>
          <a:prstGeom prst="rect">
            <a:avLst/>
          </a:prstGeom>
          <a:noFill/>
        </p:spPr>
        <p:txBody>
          <a:bodyPr wrap="square" lIns="0" tIns="0" rIns="0" bIns="0" rtlCol="0">
            <a:noAutofit/>
          </a:bodyPr>
          <a:lstStyle/>
          <a:p>
            <a:pPr>
              <a:lnSpc>
                <a:spcPct val="90000"/>
              </a:lnSpc>
            </a:pPr>
            <a:r>
              <a:rPr lang="en-US" sz="1200" dirty="0"/>
              <a:t>Pi in Disk</a:t>
            </a:r>
          </a:p>
        </p:txBody>
      </p:sp>
      <p:cxnSp>
        <p:nvCxnSpPr>
          <p:cNvPr id="329" name="Elbow Connector 328"/>
          <p:cNvCxnSpPr>
            <a:stCxn id="40" idx="3"/>
            <a:endCxn id="326" idx="0"/>
          </p:cNvCxnSpPr>
          <p:nvPr/>
        </p:nvCxnSpPr>
        <p:spPr>
          <a:xfrm>
            <a:off x="3306811" y="3775459"/>
            <a:ext cx="2290559" cy="214921"/>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0" name="Elbow Connector 329"/>
          <p:cNvCxnSpPr>
            <a:stCxn id="40" idx="3"/>
            <a:endCxn id="327" idx="0"/>
          </p:cNvCxnSpPr>
          <p:nvPr/>
        </p:nvCxnSpPr>
        <p:spPr>
          <a:xfrm>
            <a:off x="3306811" y="3775459"/>
            <a:ext cx="4017470" cy="233056"/>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p:cNvCxnSpPr>
            <a:stCxn id="40" idx="3"/>
            <a:endCxn id="328" idx="0"/>
          </p:cNvCxnSpPr>
          <p:nvPr/>
        </p:nvCxnSpPr>
        <p:spPr>
          <a:xfrm>
            <a:off x="3306811" y="3775459"/>
            <a:ext cx="6122325" cy="197620"/>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39" name="TextBox 338"/>
          <p:cNvSpPr txBox="1"/>
          <p:nvPr/>
        </p:nvSpPr>
        <p:spPr>
          <a:xfrm>
            <a:off x="5009405" y="1948527"/>
            <a:ext cx="5093449" cy="206063"/>
          </a:xfrm>
          <a:prstGeom prst="rect">
            <a:avLst/>
          </a:prstGeom>
          <a:noFill/>
        </p:spPr>
        <p:txBody>
          <a:bodyPr wrap="square" lIns="0" tIns="0" rIns="0" bIns="0" rtlCol="0">
            <a:noAutofit/>
          </a:bodyPr>
          <a:lstStyle/>
          <a:p>
            <a:pPr>
              <a:lnSpc>
                <a:spcPct val="90000"/>
              </a:lnSpc>
            </a:pPr>
            <a:r>
              <a:rPr lang="en-US" sz="1400" dirty="0"/>
              <a:t>(Partition 2 – Partition </a:t>
            </a:r>
            <a:r>
              <a:rPr lang="en-US" sz="1400" dirty="0" err="1"/>
              <a:t>i</a:t>
            </a:r>
            <a:r>
              <a:rPr lang="en-US" sz="1400" dirty="0"/>
              <a:t> : Can not fit in PGA, Unloaded to Disk)</a:t>
            </a:r>
          </a:p>
        </p:txBody>
      </p:sp>
      <p:cxnSp>
        <p:nvCxnSpPr>
          <p:cNvPr id="226" name="Straight Arrow Connector 225"/>
          <p:cNvCxnSpPr/>
          <p:nvPr/>
        </p:nvCxnSpPr>
        <p:spPr>
          <a:xfrm flipH="1">
            <a:off x="5652943" y="5018787"/>
            <a:ext cx="4270" cy="63730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767798" y="5034931"/>
            <a:ext cx="2333269" cy="667342"/>
          </a:xfrm>
          <a:prstGeom prst="rect">
            <a:avLst/>
          </a:prstGeom>
          <a:noFill/>
        </p:spPr>
        <p:txBody>
          <a:bodyPr wrap="square" lIns="0" tIns="0" rIns="0" bIns="0" rtlCol="0">
            <a:noAutofit/>
          </a:bodyPr>
          <a:lstStyle/>
          <a:p>
            <a:pPr>
              <a:lnSpc>
                <a:spcPct val="90000"/>
              </a:lnSpc>
            </a:pPr>
            <a:r>
              <a:rPr lang="en-US" sz="1200" dirty="0" err="1"/>
              <a:t>Emp</a:t>
            </a:r>
            <a:r>
              <a:rPr lang="en-US" sz="1200" dirty="0"/>
              <a:t> P2 hash join with </a:t>
            </a:r>
            <a:r>
              <a:rPr lang="en-US" sz="1200" dirty="0" err="1"/>
              <a:t>Dept</a:t>
            </a:r>
            <a:r>
              <a:rPr lang="en-US" sz="1200" dirty="0"/>
              <a:t> P2</a:t>
            </a:r>
          </a:p>
          <a:p>
            <a:pPr>
              <a:lnSpc>
                <a:spcPct val="90000"/>
              </a:lnSpc>
            </a:pPr>
            <a:r>
              <a:rPr lang="en-US" sz="1200" dirty="0" err="1"/>
              <a:t>Emp</a:t>
            </a:r>
            <a:r>
              <a:rPr lang="en-US" sz="1200" dirty="0"/>
              <a:t> P3 hash join with </a:t>
            </a:r>
            <a:r>
              <a:rPr lang="en-US" sz="1200" dirty="0" err="1"/>
              <a:t>Dept</a:t>
            </a:r>
            <a:r>
              <a:rPr lang="en-US" sz="1200" dirty="0"/>
              <a:t> P3</a:t>
            </a:r>
          </a:p>
          <a:p>
            <a:pPr>
              <a:lnSpc>
                <a:spcPct val="90000"/>
              </a:lnSpc>
            </a:pPr>
            <a:r>
              <a:rPr lang="en-US" sz="1200" dirty="0"/>
              <a:t>... </a:t>
            </a:r>
          </a:p>
          <a:p>
            <a:pPr>
              <a:lnSpc>
                <a:spcPct val="90000"/>
              </a:lnSpc>
            </a:pPr>
            <a:r>
              <a:rPr lang="en-US" sz="1200" dirty="0" err="1"/>
              <a:t>Emp</a:t>
            </a:r>
            <a:r>
              <a:rPr lang="en-US" sz="1200" dirty="0"/>
              <a:t> Pi hash join with </a:t>
            </a:r>
            <a:r>
              <a:rPr lang="en-US" sz="1200" dirty="0" err="1"/>
              <a:t>Dept</a:t>
            </a:r>
            <a:r>
              <a:rPr lang="en-US" sz="1200" dirty="0"/>
              <a:t> Pi</a:t>
            </a:r>
          </a:p>
          <a:p>
            <a:pPr>
              <a:lnSpc>
                <a:spcPct val="90000"/>
              </a:lnSpc>
            </a:pPr>
            <a:endParaRPr lang="en-US" sz="1200" dirty="0"/>
          </a:p>
          <a:p>
            <a:pPr>
              <a:lnSpc>
                <a:spcPct val="90000"/>
              </a:lnSpc>
            </a:pPr>
            <a:endParaRPr lang="en-US" sz="1200" dirty="0"/>
          </a:p>
        </p:txBody>
      </p:sp>
      <p:sp>
        <p:nvSpPr>
          <p:cNvPr id="230" name="Heptagon 229"/>
          <p:cNvSpPr/>
          <p:nvPr/>
        </p:nvSpPr>
        <p:spPr>
          <a:xfrm>
            <a:off x="5217538" y="506734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4</a:t>
            </a:r>
          </a:p>
        </p:txBody>
      </p:sp>
      <p:cxnSp>
        <p:nvCxnSpPr>
          <p:cNvPr id="231" name="Straight Connector 230"/>
          <p:cNvCxnSpPr/>
          <p:nvPr/>
        </p:nvCxnSpPr>
        <p:spPr>
          <a:xfrm>
            <a:off x="5177148" y="6070124"/>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p:cNvCxnSpPr/>
          <p:nvPr/>
        </p:nvCxnSpPr>
        <p:spPr>
          <a:xfrm>
            <a:off x="5592276" y="6070124"/>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p:cNvCxnSpPr/>
          <p:nvPr/>
        </p:nvCxnSpPr>
        <p:spPr>
          <a:xfrm>
            <a:off x="6019077" y="607913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p:cNvCxnSpPr/>
          <p:nvPr/>
        </p:nvCxnSpPr>
        <p:spPr>
          <a:xfrm>
            <a:off x="6960478" y="606617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p:cNvCxnSpPr/>
          <p:nvPr/>
        </p:nvCxnSpPr>
        <p:spPr>
          <a:xfrm>
            <a:off x="7375606" y="606617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p:cNvCxnSpPr/>
          <p:nvPr/>
        </p:nvCxnSpPr>
        <p:spPr>
          <a:xfrm>
            <a:off x="7802407" y="6075180"/>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7" name="Straight Connector 236"/>
          <p:cNvCxnSpPr/>
          <p:nvPr/>
        </p:nvCxnSpPr>
        <p:spPr>
          <a:xfrm>
            <a:off x="9074252" y="6035283"/>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8" name="Straight Connector 237"/>
          <p:cNvCxnSpPr/>
          <p:nvPr/>
        </p:nvCxnSpPr>
        <p:spPr>
          <a:xfrm>
            <a:off x="9489380" y="6035283"/>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9" name="Straight Connector 238"/>
          <p:cNvCxnSpPr/>
          <p:nvPr/>
        </p:nvCxnSpPr>
        <p:spPr>
          <a:xfrm>
            <a:off x="9916181" y="604429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240" name="TextBox 239"/>
          <p:cNvSpPr txBox="1"/>
          <p:nvPr/>
        </p:nvSpPr>
        <p:spPr>
          <a:xfrm>
            <a:off x="8101067" y="4289511"/>
            <a:ext cx="259341" cy="498473"/>
          </a:xfrm>
          <a:prstGeom prst="rect">
            <a:avLst/>
          </a:prstGeom>
          <a:noFill/>
        </p:spPr>
        <p:txBody>
          <a:bodyPr wrap="square" lIns="0" tIns="0" rIns="0" bIns="0" rtlCol="0">
            <a:noAutofit/>
          </a:bodyPr>
          <a:lstStyle/>
          <a:p>
            <a:pPr>
              <a:lnSpc>
                <a:spcPct val="90000"/>
              </a:lnSpc>
            </a:pPr>
            <a:r>
              <a:rPr lang="en-US" dirty="0"/>
              <a:t>…</a:t>
            </a:r>
          </a:p>
        </p:txBody>
      </p:sp>
      <p:sp>
        <p:nvSpPr>
          <p:cNvPr id="241" name="TextBox 240"/>
          <p:cNvSpPr txBox="1"/>
          <p:nvPr/>
        </p:nvSpPr>
        <p:spPr>
          <a:xfrm>
            <a:off x="8384634" y="5892832"/>
            <a:ext cx="259341" cy="498473"/>
          </a:xfrm>
          <a:prstGeom prst="rect">
            <a:avLst/>
          </a:prstGeom>
          <a:noFill/>
        </p:spPr>
        <p:txBody>
          <a:bodyPr wrap="square" lIns="0" tIns="0" rIns="0" bIns="0" rtlCol="0">
            <a:noAutofit/>
          </a:bodyPr>
          <a:lstStyle/>
          <a:p>
            <a:pPr>
              <a:lnSpc>
                <a:spcPct val="90000"/>
              </a:lnSpc>
            </a:pPr>
            <a:r>
              <a:rPr lang="en-US" dirty="0"/>
              <a:t>…</a:t>
            </a:r>
          </a:p>
        </p:txBody>
      </p:sp>
      <p:sp>
        <p:nvSpPr>
          <p:cNvPr id="242" name="TextBox 241"/>
          <p:cNvSpPr txBox="1"/>
          <p:nvPr/>
        </p:nvSpPr>
        <p:spPr>
          <a:xfrm>
            <a:off x="1519869" y="4911856"/>
            <a:ext cx="2151826" cy="246149"/>
          </a:xfrm>
          <a:prstGeom prst="rect">
            <a:avLst/>
          </a:prstGeom>
          <a:noFill/>
        </p:spPr>
        <p:txBody>
          <a:bodyPr wrap="square" lIns="0" tIns="0" rIns="0" bIns="0" rtlCol="0">
            <a:noAutofit/>
          </a:bodyPr>
          <a:lstStyle/>
          <a:p>
            <a:pPr>
              <a:lnSpc>
                <a:spcPct val="90000"/>
              </a:lnSpc>
            </a:pPr>
            <a:r>
              <a:rPr lang="en-US" sz="1600" dirty="0"/>
              <a:t>Output Matched Rows</a:t>
            </a:r>
          </a:p>
        </p:txBody>
      </p:sp>
      <p:sp>
        <p:nvSpPr>
          <p:cNvPr id="243" name="TextBox 242"/>
          <p:cNvSpPr txBox="1"/>
          <p:nvPr/>
        </p:nvSpPr>
        <p:spPr>
          <a:xfrm>
            <a:off x="3173522" y="1627796"/>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244" name="TextBox 243"/>
          <p:cNvSpPr txBox="1"/>
          <p:nvPr/>
        </p:nvSpPr>
        <p:spPr>
          <a:xfrm>
            <a:off x="2808699" y="4104003"/>
            <a:ext cx="1724636" cy="221874"/>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79750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Hash Join</a:t>
            </a:r>
          </a:p>
        </p:txBody>
      </p:sp>
      <p:sp>
        <p:nvSpPr>
          <p:cNvPr id="3" name="Content Placeholder 2"/>
          <p:cNvSpPr>
            <a:spLocks noGrp="1"/>
          </p:cNvSpPr>
          <p:nvPr>
            <p:ph idx="1"/>
          </p:nvPr>
        </p:nvSpPr>
        <p:spPr/>
        <p:txBody>
          <a:bodyPr/>
          <a:lstStyle/>
          <a:p>
            <a:r>
              <a:rPr lang="en-US" dirty="0"/>
              <a:t>Row sources return lot of rows</a:t>
            </a:r>
          </a:p>
          <a:p>
            <a:r>
              <a:rPr lang="en-US" dirty="0"/>
              <a:t>Join condition: =</a:t>
            </a:r>
          </a:p>
          <a:p>
            <a:r>
              <a:rPr lang="en-US" dirty="0"/>
              <a:t>The smaller row sources fits in memory</a:t>
            </a:r>
          </a:p>
          <a:p>
            <a:pPr lvl="2"/>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52</a:t>
            </a:fld>
            <a:endParaRPr lang="en-US" dirty="0"/>
          </a:p>
        </p:txBody>
      </p:sp>
    </p:spTree>
    <p:extLst>
      <p:ext uri="{BB962C8B-B14F-4D97-AF65-F5344CB8AC3E}">
        <p14:creationId xmlns:p14="http://schemas.microsoft.com/office/powerpoint/2010/main" val="303882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Merge Join</a:t>
            </a:r>
          </a:p>
        </p:txBody>
      </p:sp>
      <p:sp>
        <p:nvSpPr>
          <p:cNvPr id="3" name="Content Placeholder 2"/>
          <p:cNvSpPr>
            <a:spLocks noGrp="1"/>
          </p:cNvSpPr>
          <p:nvPr>
            <p:ph idx="1"/>
          </p:nvPr>
        </p:nvSpPr>
        <p:spPr/>
        <p:txBody>
          <a:bodyPr/>
          <a:lstStyle/>
          <a:p>
            <a:r>
              <a:rPr lang="en-US" dirty="0"/>
              <a:t>Characteristic</a:t>
            </a:r>
          </a:p>
          <a:p>
            <a:pPr lvl="1"/>
            <a:r>
              <a:rPr lang="en-US" dirty="0"/>
              <a:t>A variation of Nested Loop Join</a:t>
            </a:r>
          </a:p>
          <a:p>
            <a:pPr lvl="1"/>
            <a:r>
              <a:rPr lang="en-US" dirty="0"/>
              <a:t>Both row sources sorted before join</a:t>
            </a:r>
          </a:p>
          <a:p>
            <a:pPr lvl="1"/>
            <a:r>
              <a:rPr lang="en-US" dirty="0"/>
              <a:t>Sorted data sets put in PGA</a:t>
            </a:r>
          </a:p>
          <a:p>
            <a:pPr lvl="2"/>
            <a:r>
              <a:rPr lang="en-US" dirty="0"/>
              <a:t>Compare to Nested Loop Join: Less logical I/O, less latch requirement and reading blocks in buffer cache</a:t>
            </a:r>
          </a:p>
          <a:p>
            <a:pPr lvl="1"/>
            <a:r>
              <a:rPr lang="en-US" dirty="0"/>
              <a:t>If memory cannot hold the two data sets, then the database writes them both to disk, but reads each data set no more than once.</a:t>
            </a:r>
          </a:p>
          <a:p>
            <a:pPr lvl="2"/>
            <a:r>
              <a:rPr lang="en-US" dirty="0"/>
              <a:t>Compare to Hash Join: A hash join with insufficient memory may have to read the data sets from disk multiple times.</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53</a:t>
            </a:fld>
            <a:endParaRPr lang="en-US" dirty="0"/>
          </a:p>
        </p:txBody>
      </p:sp>
    </p:spTree>
    <p:extLst>
      <p:ext uri="{BB962C8B-B14F-4D97-AF65-F5344CB8AC3E}">
        <p14:creationId xmlns:p14="http://schemas.microsoft.com/office/powerpoint/2010/main" val="41864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SQL1:</a:t>
            </a:r>
          </a:p>
          <a:p>
            <a:endParaRPr lang="en-US" dirty="0"/>
          </a:p>
          <a:p>
            <a:endParaRPr lang="en-US" dirty="0"/>
          </a:p>
          <a:p>
            <a:r>
              <a:rPr lang="en-US" dirty="0"/>
              <a:t>Execution Plan1: </a:t>
            </a:r>
          </a:p>
          <a:p>
            <a:endParaRPr lang="en-US" dirty="0"/>
          </a:p>
          <a:p>
            <a:endParaRPr lang="en-US" dirty="0"/>
          </a:p>
        </p:txBody>
      </p:sp>
      <p:sp>
        <p:nvSpPr>
          <p:cNvPr id="12" name="Content Placeholder 11"/>
          <p:cNvSpPr>
            <a:spLocks noGrp="1"/>
          </p:cNvSpPr>
          <p:nvPr>
            <p:ph sz="half" idx="2"/>
          </p:nvPr>
        </p:nvSpPr>
        <p:spPr/>
        <p:txBody>
          <a:bodyPr/>
          <a:lstStyle/>
          <a:p>
            <a:r>
              <a:rPr lang="en-US" dirty="0"/>
              <a:t>SQL2: </a:t>
            </a:r>
          </a:p>
          <a:p>
            <a:endParaRPr lang="en-US" dirty="0"/>
          </a:p>
          <a:p>
            <a:endParaRPr lang="en-US" dirty="0"/>
          </a:p>
          <a:p>
            <a:r>
              <a:rPr lang="en-US" dirty="0"/>
              <a:t>Execution Plan1: </a:t>
            </a:r>
          </a:p>
          <a:p>
            <a:endParaRPr lang="en-US" dirty="0"/>
          </a:p>
        </p:txBody>
      </p:sp>
      <p:sp>
        <p:nvSpPr>
          <p:cNvPr id="2" name="Title 1"/>
          <p:cNvSpPr>
            <a:spLocks noGrp="1"/>
          </p:cNvSpPr>
          <p:nvPr>
            <p:ph type="title"/>
          </p:nvPr>
        </p:nvSpPr>
        <p:spPr/>
        <p:txBody>
          <a:bodyPr/>
          <a:lstStyle/>
          <a:p>
            <a:r>
              <a:rPr lang="en-US" dirty="0"/>
              <a:t>Sort Merge Join - Cases</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54</a:t>
            </a:fld>
            <a:endParaRPr lang="en-US" dirty="0"/>
          </a:p>
        </p:txBody>
      </p:sp>
      <p:sp>
        <p:nvSpPr>
          <p:cNvPr id="6" name="Rectangle 5"/>
          <p:cNvSpPr/>
          <p:nvPr/>
        </p:nvSpPr>
        <p:spPr>
          <a:xfrm>
            <a:off x="746636" y="3597641"/>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            </a:t>
            </a:r>
          </a:p>
          <a:p>
            <a:r>
              <a:rPr lang="en-US" sz="1200" dirty="0">
                <a:latin typeface="Consolas" panose="020B0609020204030204" pitchFamily="49" charset="0"/>
              </a:rPr>
              <a:t>   2 |   TABLE ACCESS BY INDEX ROWID| DEPARTMENTS</a:t>
            </a:r>
          </a:p>
          <a:p>
            <a:r>
              <a:rPr lang="en-US" sz="1200" dirty="0">
                <a:latin typeface="Consolas" panose="020B0609020204030204" pitchFamily="49" charset="0"/>
              </a:rPr>
              <a:t>   3 |    INDEX FULL SCAN           | DEPT_ID_PK </a:t>
            </a:r>
          </a:p>
          <a:p>
            <a:r>
              <a:rPr lang="en-US" sz="1200" dirty="0">
                <a:latin typeface="Consolas" panose="020B0609020204030204" pitchFamily="49" charset="0"/>
              </a:rPr>
              <a:t>*  4 |   SORT JOIN                  |            </a:t>
            </a:r>
          </a:p>
          <a:p>
            <a:r>
              <a:rPr lang="en-US" sz="1200" dirty="0">
                <a:latin typeface="Consolas" panose="020B0609020204030204" pitchFamily="49" charset="0"/>
              </a:rPr>
              <a:t>   5 |    TABLE ACCESS FULL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r>
              <a:rPr lang="en-US" sz="1200" dirty="0">
                <a:latin typeface="Consolas" panose="020B0609020204030204" pitchFamily="49" charset="0"/>
              </a:rPr>
              <a:t>4 - access("E"."DEPARTMENT_ID"&gt;="D"."DEPARTMENT_ID")</a:t>
            </a:r>
          </a:p>
          <a:p>
            <a:r>
              <a:rPr lang="en-US" sz="1200" dirty="0">
                <a:latin typeface="Consolas" panose="020B0609020204030204" pitchFamily="49" charset="0"/>
              </a:rPr>
              <a:t>filter("E"."DEPARTMENT_ID"&gt;="D"."DEPARTMENT_ID")</a:t>
            </a:r>
          </a:p>
        </p:txBody>
      </p:sp>
      <p:sp>
        <p:nvSpPr>
          <p:cNvPr id="8" name="Rectangle 7"/>
          <p:cNvSpPr/>
          <p:nvPr/>
        </p:nvSpPr>
        <p:spPr>
          <a:xfrm>
            <a:off x="657319" y="1890237"/>
            <a:ext cx="4918068" cy="738664"/>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a:t>
            </a:r>
            <a:r>
              <a:rPr lang="en-US" sz="1400" dirty="0">
                <a:solidFill>
                  <a:srgbClr val="FF0000"/>
                </a:solidFill>
                <a:latin typeface="Consolas" panose="020B0609020204030204" pitchFamily="49" charset="0"/>
              </a:rPr>
              <a:t>&gt;=</a:t>
            </a:r>
            <a:r>
              <a:rPr lang="en-US" sz="1400" dirty="0">
                <a:latin typeface="Consolas" panose="020B0609020204030204" pitchFamily="49" charset="0"/>
              </a:rPr>
              <a:t>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
        <p:nvSpPr>
          <p:cNvPr id="13" name="Rectangle 12"/>
          <p:cNvSpPr/>
          <p:nvPr/>
        </p:nvSpPr>
        <p:spPr>
          <a:xfrm>
            <a:off x="6546801" y="3615578"/>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            </a:t>
            </a:r>
          </a:p>
          <a:p>
            <a:r>
              <a:rPr lang="en-US" sz="1200" dirty="0">
                <a:latin typeface="Consolas" panose="020B0609020204030204" pitchFamily="49" charset="0"/>
              </a:rPr>
              <a:t>   2 |   TABLE ACCESS BY INDEX ROWID| DEPARTMENTS</a:t>
            </a:r>
          </a:p>
          <a:p>
            <a:r>
              <a:rPr lang="en-US" sz="1200" dirty="0">
                <a:latin typeface="Consolas" panose="020B0609020204030204" pitchFamily="49" charset="0"/>
              </a:rPr>
              <a:t>   3 |    INDEX FULL SCAN           | DEPT_ID_PK </a:t>
            </a:r>
          </a:p>
          <a:p>
            <a:r>
              <a:rPr lang="en-US" sz="1200" dirty="0">
                <a:latin typeface="Consolas" panose="020B0609020204030204" pitchFamily="49" charset="0"/>
              </a:rPr>
              <a:t>*  4 |   SORT JOIN                  |            </a:t>
            </a:r>
          </a:p>
          <a:p>
            <a:r>
              <a:rPr lang="en-US" sz="1200" dirty="0">
                <a:latin typeface="Consolas" panose="020B0609020204030204" pitchFamily="49" charset="0"/>
              </a:rPr>
              <a:t>   5 |    TABLE ACCESS FULL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r>
              <a:rPr lang="en-US" sz="1200" dirty="0">
                <a:latin typeface="Consolas" panose="020B0609020204030204" pitchFamily="49" charset="0"/>
              </a:rPr>
              <a:t>4 - access("E"."DEPARTMENT_ID"="D"."DEPARTMENT_ID")</a:t>
            </a:r>
          </a:p>
          <a:p>
            <a:r>
              <a:rPr lang="en-US" sz="1200" dirty="0">
                <a:latin typeface="Consolas" panose="020B0609020204030204" pitchFamily="49" charset="0"/>
              </a:rPr>
              <a:t>filter("E"."DEPARTMENT_ID"="D"."DEPARTMENT_ID")</a:t>
            </a:r>
          </a:p>
        </p:txBody>
      </p:sp>
      <p:sp>
        <p:nvSpPr>
          <p:cNvPr id="14" name="Rectangle 13"/>
          <p:cNvSpPr/>
          <p:nvPr/>
        </p:nvSpPr>
        <p:spPr>
          <a:xfrm>
            <a:off x="6457484" y="1908174"/>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dirty="0">
                <a:solidFill>
                  <a:srgbClr val="FF0000"/>
                </a:solidFill>
                <a:latin typeface="Consolas" panose="020B0609020204030204" pitchFamily="49" charset="0"/>
              </a:rPr>
              <a:t>order by </a:t>
            </a:r>
            <a:r>
              <a:rPr lang="en-US" sz="1400" dirty="0" err="1">
                <a:solidFill>
                  <a:srgbClr val="FF0000"/>
                </a:solidFill>
                <a:latin typeface="Consolas" panose="020B0609020204030204" pitchFamily="49" charset="0"/>
              </a:rPr>
              <a:t>d.department_id</a:t>
            </a:r>
            <a:r>
              <a:rPr lang="en-US" sz="1400"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90812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Sort Merge Join</a:t>
            </a:r>
          </a:p>
        </p:txBody>
      </p:sp>
      <p:sp>
        <p:nvSpPr>
          <p:cNvPr id="3" name="Content Placeholder 2"/>
          <p:cNvSpPr>
            <a:spLocks noGrp="1"/>
          </p:cNvSpPr>
          <p:nvPr>
            <p:ph idx="1"/>
          </p:nvPr>
        </p:nvSpPr>
        <p:spPr/>
        <p:txBody>
          <a:bodyPr/>
          <a:lstStyle/>
          <a:p>
            <a:r>
              <a:rPr lang="en-US" dirty="0"/>
              <a:t>Join Condition is not an equijoin condition: &lt;, &gt;, &lt;=, &gt;=</a:t>
            </a:r>
          </a:p>
          <a:p>
            <a:r>
              <a:rPr lang="en-US" dirty="0"/>
              <a:t>The first row source can be generated from Index Full Scan to avoid sort.</a:t>
            </a:r>
          </a:p>
          <a:p>
            <a:pPr lvl="1"/>
            <a:r>
              <a:rPr lang="en-US" dirty="0"/>
              <a:t>However, the database always sorts the second data set, regardless of indexes.</a:t>
            </a:r>
          </a:p>
          <a:p>
            <a:r>
              <a:rPr lang="en-US" dirty="0"/>
              <a:t>Sorted result was required.</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55</a:t>
            </a:fld>
            <a:endParaRPr lang="en-US" dirty="0"/>
          </a:p>
        </p:txBody>
      </p:sp>
    </p:spTree>
    <p:extLst>
      <p:ext uri="{BB962C8B-B14F-4D97-AF65-F5344CB8AC3E}">
        <p14:creationId xmlns:p14="http://schemas.microsoft.com/office/powerpoint/2010/main" val="369691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Cartesian Join</a:t>
            </a:r>
          </a:p>
        </p:txBody>
      </p:sp>
      <p:sp>
        <p:nvSpPr>
          <p:cNvPr id="7" name="Content Placeholder 6"/>
          <p:cNvSpPr>
            <a:spLocks noGrp="1"/>
          </p:cNvSpPr>
          <p:nvPr>
            <p:ph idx="1"/>
          </p:nvPr>
        </p:nvSpPr>
        <p:spPr/>
        <p:txBody>
          <a:bodyPr/>
          <a:lstStyle/>
          <a:p>
            <a:r>
              <a:rPr lang="en-US" dirty="0"/>
              <a:t>The database uses a Cartesian join when one or more of the tables does not have any join conditions to any other tables in the statement.</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56</a:t>
            </a:fld>
            <a:endParaRPr lang="en-US" dirty="0"/>
          </a:p>
        </p:txBody>
      </p:sp>
    </p:spTree>
    <p:extLst>
      <p:ext uri="{BB962C8B-B14F-4D97-AF65-F5344CB8AC3E}">
        <p14:creationId xmlns:p14="http://schemas.microsoft.com/office/powerpoint/2010/main" val="21397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Cartesian Join</a:t>
            </a:r>
          </a:p>
        </p:txBody>
      </p:sp>
      <p:sp>
        <p:nvSpPr>
          <p:cNvPr id="7" name="Content Placeholder 6"/>
          <p:cNvSpPr>
            <a:spLocks noGrp="1"/>
          </p:cNvSpPr>
          <p:nvPr>
            <p:ph idx="1"/>
          </p:nvPr>
        </p:nvSpPr>
        <p:spPr/>
        <p:txBody>
          <a:bodyPr/>
          <a:lstStyle/>
          <a:p>
            <a:r>
              <a:rPr lang="en-US" dirty="0"/>
              <a:t>No join condition exists.</a:t>
            </a:r>
          </a:p>
          <a:p>
            <a:pPr lvl="1"/>
            <a:r>
              <a:rPr lang="en-US" dirty="0"/>
              <a:t>In general, if a query joins n tables, then n-1 join conditions are required to avoid a Cartesian join.</a:t>
            </a:r>
          </a:p>
          <a:p>
            <a:r>
              <a:rPr lang="en-US" dirty="0"/>
              <a:t>A Cartesian join is an efficient method.</a:t>
            </a:r>
          </a:p>
          <a:p>
            <a:pPr lvl="1"/>
            <a:r>
              <a:rPr lang="en-US" dirty="0"/>
              <a:t>For example, the optimizer may decide to generate a Cartesian product of two very small tables that are both joined to the same large table.</a:t>
            </a:r>
          </a:p>
          <a:p>
            <a:pPr lvl="1"/>
            <a:endParaRPr lang="en-US" dirty="0"/>
          </a:p>
          <a:p>
            <a:endParaRPr lang="en-US" dirty="0"/>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57</a:t>
            </a:fld>
            <a:endParaRPr lang="en-US" dirty="0"/>
          </a:p>
        </p:txBody>
      </p:sp>
    </p:spTree>
    <p:extLst>
      <p:ext uri="{BB962C8B-B14F-4D97-AF65-F5344CB8AC3E}">
        <p14:creationId xmlns:p14="http://schemas.microsoft.com/office/powerpoint/2010/main" val="37170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Join - Cases</a:t>
            </a:r>
          </a:p>
        </p:txBody>
      </p:sp>
      <p:sp>
        <p:nvSpPr>
          <p:cNvPr id="3" name="Content Placeholder 2"/>
          <p:cNvSpPr>
            <a:spLocks noGrp="1"/>
          </p:cNvSpPr>
          <p:nvPr>
            <p:ph idx="1"/>
          </p:nvPr>
        </p:nvSpPr>
        <p:spPr/>
        <p:txBody>
          <a:bodyPr/>
          <a:lstStyle/>
          <a:p>
            <a:r>
              <a:rPr lang="en-US" dirty="0"/>
              <a:t>SQL:</a:t>
            </a:r>
          </a:p>
          <a:p>
            <a:endParaRPr lang="en-US" dirty="0"/>
          </a:p>
          <a:p>
            <a:endParaRPr lang="en-US" dirty="0"/>
          </a:p>
          <a:p>
            <a:r>
              <a:rPr lang="en-US" dirty="0"/>
              <a:t>Execution Plan: </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58</a:t>
            </a:fld>
            <a:endParaRPr lang="en-US" dirty="0"/>
          </a:p>
        </p:txBody>
      </p:sp>
      <p:sp>
        <p:nvSpPr>
          <p:cNvPr id="6" name="Rectangle 5"/>
          <p:cNvSpPr/>
          <p:nvPr/>
        </p:nvSpPr>
        <p:spPr>
          <a:xfrm>
            <a:off x="746636" y="3597641"/>
            <a:ext cx="3771576" cy="1384995"/>
          </a:xfrm>
          <a:prstGeom prst="rect">
            <a:avLst/>
          </a:prstGeom>
        </p:spPr>
        <p:txBody>
          <a:bodyPr wrap="square">
            <a:spAutoFit/>
          </a:bodyPr>
          <a:lstStyle/>
          <a:p>
            <a:r>
              <a:rPr lang="en-US" sz="1200" dirty="0">
                <a:latin typeface="Consolas" panose="020B0609020204030204" pitchFamily="49" charset="0"/>
              </a:rPr>
              <a:t>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CARTESIAN|            </a:t>
            </a:r>
          </a:p>
          <a:p>
            <a:r>
              <a:rPr lang="en-US" sz="1200" dirty="0">
                <a:latin typeface="Consolas" panose="020B0609020204030204" pitchFamily="49" charset="0"/>
              </a:rPr>
              <a:t>  2 |   TABLE ACCESS FULL  | DEPARTMENTS</a:t>
            </a:r>
          </a:p>
          <a:p>
            <a:r>
              <a:rPr lang="en-US" sz="1200" dirty="0">
                <a:latin typeface="Consolas" panose="020B0609020204030204" pitchFamily="49" charset="0"/>
              </a:rPr>
              <a:t>  3 |   BUFFER SORT        |            </a:t>
            </a:r>
          </a:p>
          <a:p>
            <a:r>
              <a:rPr lang="en-US" sz="1200" dirty="0">
                <a:latin typeface="Consolas" panose="020B0609020204030204" pitchFamily="49" charset="0"/>
              </a:rPr>
              <a:t>  4 |    TABLE ACCESS FULL | EMPLOYEES </a:t>
            </a:r>
          </a:p>
        </p:txBody>
      </p:sp>
      <p:sp>
        <p:nvSpPr>
          <p:cNvPr id="8" name="Rectangle 7"/>
          <p:cNvSpPr/>
          <p:nvPr/>
        </p:nvSpPr>
        <p:spPr>
          <a:xfrm>
            <a:off x="657319" y="1890237"/>
            <a:ext cx="4918068" cy="523220"/>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a:t>
            </a:r>
          </a:p>
        </p:txBody>
      </p:sp>
    </p:spTree>
    <p:extLst>
      <p:ext uri="{BB962C8B-B14F-4D97-AF65-F5344CB8AC3E}">
        <p14:creationId xmlns:p14="http://schemas.microsoft.com/office/powerpoint/2010/main" val="163263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p:txBody>
          <a:bodyPr/>
          <a:lstStyle/>
          <a:p>
            <a:r>
              <a:rPr lang="en-US" sz="2400" dirty="0"/>
              <a:t>Inner Join</a:t>
            </a:r>
          </a:p>
          <a:p>
            <a:pPr lvl="1"/>
            <a:r>
              <a:rPr lang="en-US" sz="2000" dirty="0"/>
              <a:t>returns only rows that satisfy the join condition.</a:t>
            </a:r>
          </a:p>
          <a:p>
            <a:r>
              <a:rPr lang="en-US" sz="2400" dirty="0"/>
              <a:t>Outer Join</a:t>
            </a:r>
          </a:p>
          <a:p>
            <a:pPr lvl="1"/>
            <a:r>
              <a:rPr lang="en-US" sz="2000" dirty="0"/>
              <a:t>returns all rows that satisfy the join condition and also returns some or all of those rows from one table for which no rows from the other satisfy the join condition.</a:t>
            </a:r>
          </a:p>
          <a:p>
            <a:r>
              <a:rPr lang="en-US" sz="2400" dirty="0"/>
              <a:t>Semi Join</a:t>
            </a:r>
          </a:p>
          <a:p>
            <a:pPr lvl="1"/>
            <a:r>
              <a:rPr lang="en-US" sz="2000" dirty="0"/>
              <a:t>returns a row from the first set when a matching row exists in the </a:t>
            </a:r>
            <a:r>
              <a:rPr lang="en-US" sz="2000" dirty="0" err="1"/>
              <a:t>subquery</a:t>
            </a:r>
            <a:r>
              <a:rPr lang="en-US" sz="2000" dirty="0"/>
              <a:t> data set. The database stops processing the second data set at the first match.</a:t>
            </a:r>
          </a:p>
          <a:p>
            <a:r>
              <a:rPr lang="en-US" sz="2400" dirty="0"/>
              <a:t>Anti Join</a:t>
            </a:r>
          </a:p>
          <a:p>
            <a:pPr lvl="1"/>
            <a:r>
              <a:rPr lang="en-US" sz="2000" dirty="0"/>
              <a:t>returns a row from the first set when a matching row does not exist in the </a:t>
            </a:r>
            <a:r>
              <a:rPr lang="en-US" sz="2000" dirty="0" err="1"/>
              <a:t>subquery</a:t>
            </a:r>
            <a:r>
              <a:rPr lang="en-US" sz="2000" dirty="0"/>
              <a:t> data set. Like a </a:t>
            </a:r>
            <a:r>
              <a:rPr lang="en-US" sz="2000" dirty="0" err="1"/>
              <a:t>semijoin</a:t>
            </a:r>
            <a:r>
              <a:rPr lang="en-US" sz="2000" dirty="0"/>
              <a:t>, an </a:t>
            </a:r>
            <a:r>
              <a:rPr lang="en-US" sz="2000" dirty="0" err="1"/>
              <a:t>antijoin</a:t>
            </a:r>
            <a:r>
              <a:rPr lang="en-US" sz="2000" dirty="0"/>
              <a:t> stops processing the </a:t>
            </a:r>
            <a:r>
              <a:rPr lang="en-US" sz="2000" dirty="0" err="1"/>
              <a:t>subquery</a:t>
            </a:r>
            <a:r>
              <a:rPr lang="en-US" sz="2000" dirty="0"/>
              <a:t> data set when the first match is found. Unlike a </a:t>
            </a:r>
            <a:r>
              <a:rPr lang="en-US" sz="2000" dirty="0" err="1"/>
              <a:t>semijoin</a:t>
            </a:r>
            <a:r>
              <a:rPr lang="en-US" sz="2000" dirty="0"/>
              <a:t>, the </a:t>
            </a:r>
            <a:r>
              <a:rPr lang="en-US" sz="2000" dirty="0" err="1"/>
              <a:t>antijoin</a:t>
            </a:r>
            <a:r>
              <a:rPr lang="en-US" sz="2000" dirty="0"/>
              <a:t> only returns a row when no match is found.</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59</a:t>
            </a:fld>
            <a:endParaRPr lang="en-US" dirty="0"/>
          </a:p>
        </p:txBody>
      </p:sp>
    </p:spTree>
    <p:extLst>
      <p:ext uri="{BB962C8B-B14F-4D97-AF65-F5344CB8AC3E}">
        <p14:creationId xmlns:p14="http://schemas.microsoft.com/office/powerpoint/2010/main" val="44366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a:t>How to get execution plan</a:t>
            </a:r>
          </a:p>
        </p:txBody>
      </p:sp>
      <p:sp>
        <p:nvSpPr>
          <p:cNvPr id="6" name="内容占位符 5"/>
          <p:cNvSpPr>
            <a:spLocks noGrp="1"/>
          </p:cNvSpPr>
          <p:nvPr>
            <p:ph idx="1"/>
          </p:nvPr>
        </p:nvSpPr>
        <p:spPr/>
        <p:txBody>
          <a:bodyPr/>
          <a:lstStyle/>
          <a:p>
            <a:endParaRPr lang="en-US" dirty="0"/>
          </a:p>
          <a:p>
            <a:pPr lvl="2"/>
            <a:endParaRPr lang="en-US" dirty="0"/>
          </a:p>
          <a:p>
            <a:endParaRPr lang="en-US" sz="3200" dirty="0"/>
          </a:p>
        </p:txBody>
      </p:sp>
      <p:sp>
        <p:nvSpPr>
          <p:cNvPr id="4" name="页脚占位符 3"/>
          <p:cNvSpPr>
            <a:spLocks noGrp="1"/>
          </p:cNvSpPr>
          <p:nvPr>
            <p:ph type="ftr" sz="quarter" idx="11"/>
          </p:nvPr>
        </p:nvSpPr>
        <p:spPr/>
        <p:txBody>
          <a:bodyPr/>
          <a:lstStyle/>
          <a:p>
            <a:pPr>
              <a:defRPr/>
            </a:pPr>
            <a:r>
              <a:rPr lang="en-US" dirty="0" smtClean="0"/>
              <a:t>`</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6</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72053067"/>
              </p:ext>
            </p:extLst>
          </p:nvPr>
        </p:nvGraphicFramePr>
        <p:xfrm>
          <a:off x="1263317" y="1351548"/>
          <a:ext cx="9728474" cy="4635165"/>
        </p:xfrm>
        <a:graphic>
          <a:graphicData uri="http://schemas.openxmlformats.org/drawingml/2006/table">
            <a:tbl>
              <a:tblPr firstRow="1" bandRow="1">
                <a:tableStyleId>{5FD0F851-EC5A-4D38-B0AD-8093EC10F338}</a:tableStyleId>
              </a:tblPr>
              <a:tblGrid>
                <a:gridCol w="3572726">
                  <a:extLst>
                    <a:ext uri="{9D8B030D-6E8A-4147-A177-3AD203B41FA5}">
                      <a16:colId xmlns="" xmlns:a16="http://schemas.microsoft.com/office/drawing/2014/main" val="20000"/>
                    </a:ext>
                  </a:extLst>
                </a:gridCol>
                <a:gridCol w="3090700">
                  <a:extLst>
                    <a:ext uri="{9D8B030D-6E8A-4147-A177-3AD203B41FA5}">
                      <a16:colId xmlns="" xmlns:a16="http://schemas.microsoft.com/office/drawing/2014/main" val="20001"/>
                    </a:ext>
                  </a:extLst>
                </a:gridCol>
                <a:gridCol w="3065048">
                  <a:extLst>
                    <a:ext uri="{9D8B030D-6E8A-4147-A177-3AD203B41FA5}">
                      <a16:colId xmlns="" xmlns:a16="http://schemas.microsoft.com/office/drawing/2014/main" val="20002"/>
                    </a:ext>
                  </a:extLst>
                </a:gridCol>
              </a:tblGrid>
              <a:tr h="621353">
                <a:tc>
                  <a:txBody>
                    <a:bodyPr/>
                    <a:lstStyle/>
                    <a:p>
                      <a:pPr algn="ctr"/>
                      <a:r>
                        <a:rPr lang="en-US" altLang="zh-CN" dirty="0"/>
                        <a:t>Generate </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Display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Source/Remarks</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392977">
                <a:tc>
                  <a:txBody>
                    <a:bodyPr/>
                    <a:lstStyle/>
                    <a:p>
                      <a:pPr algn="ctr"/>
                      <a:r>
                        <a:rPr lang="en-US" altLang="zh-CN" dirty="0"/>
                        <a:t>Explain plan for …</a:t>
                      </a:r>
                    </a:p>
                    <a:p>
                      <a:pPr algn="ctr"/>
                      <a:r>
                        <a:rPr lang="en-US" altLang="zh-CN" dirty="0"/>
                        <a:t>Set </a:t>
                      </a:r>
                      <a:r>
                        <a:rPr lang="en-US" altLang="zh-CN" dirty="0" err="1"/>
                        <a:t>autotrace</a:t>
                      </a:r>
                      <a:r>
                        <a:rPr lang="en-US" altLang="zh-CN" dirty="0"/>
                        <a:t> on/trace</a:t>
                      </a:r>
                    </a:p>
                    <a:p>
                      <a:pPr algn="ctr"/>
                      <a:r>
                        <a:rPr lang="en-US" altLang="zh-CN" dirty="0"/>
                        <a:t>F10 in </a:t>
                      </a:r>
                      <a:r>
                        <a:rPr lang="en-US" altLang="zh-CN" dirty="0" err="1"/>
                        <a:t>Sql</a:t>
                      </a:r>
                      <a:r>
                        <a:rPr lang="en-US" altLang="zh-CN" dirty="0"/>
                        <a:t> Developer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Dbms_xplan.display_plan</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Plan_table</a:t>
                      </a:r>
                      <a:r>
                        <a:rPr lang="en-US" altLang="zh-CN" dirty="0"/>
                        <a:t>/</a:t>
                      </a:r>
                    </a:p>
                    <a:p>
                      <a:pPr algn="ctr"/>
                      <a:r>
                        <a:rPr lang="en-US" altLang="zh-CN" dirty="0">
                          <a:solidFill>
                            <a:srgbClr val="FF0000"/>
                          </a:solidFill>
                        </a:rPr>
                        <a:t>Most conventional way</a:t>
                      </a:r>
                    </a:p>
                    <a:p>
                      <a:pPr algn="ctr"/>
                      <a:r>
                        <a:rPr lang="en-US" altLang="zh-CN" dirty="0">
                          <a:solidFill>
                            <a:srgbClr val="FF0000"/>
                          </a:solidFill>
                        </a:rPr>
                        <a:t>May</a:t>
                      </a:r>
                      <a:r>
                        <a:rPr lang="en-US" altLang="zh-CN" baseline="0" dirty="0">
                          <a:solidFill>
                            <a:srgbClr val="FF0000"/>
                          </a:solidFill>
                        </a:rPr>
                        <a:t> get unreal plan</a:t>
                      </a:r>
                      <a:r>
                        <a:rPr lang="en-US" altLang="zh-CN" dirty="0">
                          <a:solidFill>
                            <a:srgbClr val="FF0000"/>
                          </a:solidFill>
                        </a:rPr>
                        <a:t> if there</a:t>
                      </a:r>
                      <a:r>
                        <a:rPr lang="en-US" altLang="zh-CN" baseline="0" dirty="0">
                          <a:solidFill>
                            <a:srgbClr val="FF0000"/>
                          </a:solidFill>
                        </a:rPr>
                        <a:t> are bind variables</a:t>
                      </a:r>
                      <a:endParaRPr lang="en-US" altLang="zh-CN"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750065">
                <a:tc>
                  <a:txBody>
                    <a:bodyPr/>
                    <a:lstStyle/>
                    <a:p>
                      <a:pPr algn="ctr"/>
                      <a:r>
                        <a:rPr lang="en-US" altLang="zh-CN" dirty="0"/>
                        <a:t>Execute</a:t>
                      </a:r>
                      <a:r>
                        <a:rPr lang="en-US" altLang="zh-CN" baseline="0" dirty="0"/>
                        <a:t> </a:t>
                      </a:r>
                      <a:r>
                        <a:rPr lang="en-US" altLang="zh-CN" baseline="0" dirty="0" err="1"/>
                        <a:t>sql</a:t>
                      </a:r>
                      <a:r>
                        <a:rPr lang="en-US" altLang="zh-CN" baseline="0" dirty="0"/>
                        <a:t> directly</a:t>
                      </a:r>
                    </a:p>
                    <a:p>
                      <a:pPr algn="ctr"/>
                      <a:r>
                        <a:rPr lang="en-US" altLang="zh-CN" baseline="0" dirty="0"/>
                        <a:t>Hint </a:t>
                      </a:r>
                      <a:r>
                        <a:rPr lang="en-US" altLang="zh-CN" baseline="0" dirty="0" err="1"/>
                        <a:t>gather_plan_statistics</a:t>
                      </a:r>
                      <a:endParaRPr lang="en-US" altLang="zh-C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Dbms_xplan.display_cursor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Memory -</a:t>
                      </a:r>
                      <a:r>
                        <a:rPr lang="en-US" altLang="zh-CN" baseline="0" dirty="0"/>
                        <a:t> Library Cache</a:t>
                      </a:r>
                      <a:r>
                        <a:rPr lang="en-US" altLang="zh-CN" dirty="0"/>
                        <a:t>/</a:t>
                      </a:r>
                    </a:p>
                    <a:p>
                      <a:pPr algn="ctr"/>
                      <a:r>
                        <a:rPr lang="en-US" altLang="zh-CN" dirty="0">
                          <a:solidFill>
                            <a:srgbClr val="FF0000"/>
                          </a:solidFill>
                        </a:rPr>
                        <a:t>Most solid</a:t>
                      </a:r>
                      <a:r>
                        <a:rPr lang="en-US" altLang="zh-CN" baseline="0" dirty="0">
                          <a:solidFill>
                            <a:srgbClr val="FF0000"/>
                          </a:solidFill>
                        </a:rPr>
                        <a:t> &amp; convenient</a:t>
                      </a:r>
                      <a:r>
                        <a:rPr lang="en-US" altLang="zh-CN" dirty="0">
                          <a:solidFill>
                            <a:srgbClr val="FF0000"/>
                          </a:solidFill>
                        </a:rPr>
                        <a:t> way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750065">
                <a:tc>
                  <a:txBody>
                    <a:bodyPr/>
                    <a:lstStyle/>
                    <a:p>
                      <a:pPr algn="ctr"/>
                      <a:r>
                        <a:rPr lang="en-US" altLang="zh-CN" dirty="0"/>
                        <a:t>AWR Snapshot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Dbms_xplan.display_awr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AWR Repo/</a:t>
                      </a:r>
                    </a:p>
                    <a:p>
                      <a:pPr algn="ctr"/>
                      <a:r>
                        <a:rPr lang="en-US" altLang="zh-CN" dirty="0">
                          <a:solidFill>
                            <a:srgbClr val="FF0000"/>
                          </a:solidFill>
                        </a:rPr>
                        <a:t>Useful for</a:t>
                      </a:r>
                      <a:r>
                        <a:rPr lang="en-US" altLang="zh-CN" baseline="0" dirty="0">
                          <a:solidFill>
                            <a:srgbClr val="FF0000"/>
                          </a:solidFill>
                        </a:rPr>
                        <a:t> post analysis</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120705">
                <a:tc>
                  <a:txBody>
                    <a:bodyPr/>
                    <a:lstStyle/>
                    <a:p>
                      <a:pPr algn="ctr"/>
                      <a:r>
                        <a:rPr lang="en-US" altLang="zh-CN" dirty="0"/>
                        <a:t>Hint monitor</a:t>
                      </a:r>
                    </a:p>
                    <a:p>
                      <a:pPr algn="ctr"/>
                      <a:r>
                        <a:rPr lang="en-US" altLang="zh-CN" dirty="0"/>
                        <a:t>Parameter _</a:t>
                      </a:r>
                      <a:r>
                        <a:rPr lang="en-US" altLang="zh-CN" dirty="0" err="1"/>
                        <a:t>sqlmon_threshold</a:t>
                      </a:r>
                      <a:endParaRPr lang="en-US" altLang="zh-CN" dirty="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mn-lt"/>
                          <a:ea typeface="+mn-ea"/>
                          <a:cs typeface="+mn-cs"/>
                        </a:rPr>
                        <a:t>Parameter </a:t>
                      </a:r>
                      <a:r>
                        <a:rPr lang="en-US" altLang="zh-CN" sz="1800" kern="1200" dirty="0" err="1">
                          <a:solidFill>
                            <a:schemeClr val="tx1"/>
                          </a:solidFill>
                          <a:latin typeface="+mn-lt"/>
                          <a:ea typeface="+mn-ea"/>
                          <a:cs typeface="+mn-cs"/>
                        </a:rPr>
                        <a:t>statistics_level</a:t>
                      </a:r>
                      <a:r>
                        <a:rPr lang="en-US" altLang="zh-CN" sz="1800" kern="1200" dirty="0">
                          <a:solidFill>
                            <a:schemeClr val="tx1"/>
                          </a:solidFill>
                          <a:latin typeface="+mn-lt"/>
                          <a:ea typeface="+mn-ea"/>
                          <a:cs typeface="+mn-cs"/>
                        </a:rPr>
                        <a:t>=all</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Dbms_sqltune.report_sql_monitor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SGA -</a:t>
                      </a:r>
                      <a:r>
                        <a:rPr lang="en-US" altLang="zh-CN" baseline="0" dirty="0"/>
                        <a:t> library cache</a:t>
                      </a:r>
                      <a:r>
                        <a:rPr lang="en-US" altLang="zh-CN" dirty="0"/>
                        <a:t>/</a:t>
                      </a:r>
                    </a:p>
                    <a:p>
                      <a:pPr algn="ctr"/>
                      <a:r>
                        <a:rPr lang="en-US" altLang="zh-CN" dirty="0">
                          <a:solidFill>
                            <a:srgbClr val="FF0000"/>
                          </a:solidFill>
                        </a:rPr>
                        <a:t>More plan stats</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09699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Inner joins are either equijoins or </a:t>
            </a:r>
            <a:r>
              <a:rPr lang="en-US" dirty="0" err="1"/>
              <a:t>nonequijoins</a:t>
            </a:r>
            <a:endParaRPr lang="en-US" dirty="0"/>
          </a:p>
          <a:p>
            <a:pPr lvl="1"/>
            <a:r>
              <a:rPr lang="en-US" dirty="0"/>
              <a:t>An </a:t>
            </a:r>
            <a:r>
              <a:rPr lang="en-US" b="1" dirty="0"/>
              <a:t>equijoin</a:t>
            </a:r>
            <a:r>
              <a:rPr lang="en-US" dirty="0"/>
              <a:t> is an inner join whose join condition contains an equality operator.</a:t>
            </a:r>
          </a:p>
          <a:p>
            <a:pPr lvl="1"/>
            <a:r>
              <a:rPr lang="en-US" dirty="0"/>
              <a:t>A </a:t>
            </a:r>
            <a:r>
              <a:rPr lang="en-US" b="1" dirty="0" err="1"/>
              <a:t>nonequijoin</a:t>
            </a:r>
            <a:r>
              <a:rPr lang="en-US" dirty="0"/>
              <a:t> is an inner join whose join condition contains an operator that is not an equality operator.</a:t>
            </a:r>
          </a:p>
          <a:p>
            <a:endParaRPr lang="en-US" dirty="0"/>
          </a:p>
          <a:p>
            <a:endParaRPr lang="en-US" dirty="0"/>
          </a:p>
          <a:p>
            <a:endParaRPr lang="en-US" dirty="0"/>
          </a:p>
        </p:txBody>
      </p:sp>
      <p:sp>
        <p:nvSpPr>
          <p:cNvPr id="11" name="Content Placeholder 10"/>
          <p:cNvSpPr>
            <a:spLocks noGrp="1"/>
          </p:cNvSpPr>
          <p:nvPr>
            <p:ph sz="half" idx="2"/>
          </p:nvPr>
        </p:nvSpPr>
        <p:spPr/>
        <p:txBody>
          <a:bodyPr/>
          <a:lstStyle/>
          <a:p>
            <a:r>
              <a:rPr lang="en-US" dirty="0"/>
              <a:t>SQL:</a:t>
            </a:r>
          </a:p>
          <a:p>
            <a:endParaRPr lang="en-US" dirty="0"/>
          </a:p>
          <a:p>
            <a:endParaRPr lang="en-US" dirty="0"/>
          </a:p>
          <a:p>
            <a:r>
              <a:rPr lang="en-US" dirty="0"/>
              <a:t>Execution Plan: </a:t>
            </a:r>
          </a:p>
          <a:p>
            <a:endParaRPr lang="en-US" dirty="0"/>
          </a:p>
        </p:txBody>
      </p:sp>
      <p:sp>
        <p:nvSpPr>
          <p:cNvPr id="2" name="Title 1"/>
          <p:cNvSpPr>
            <a:spLocks noGrp="1"/>
          </p:cNvSpPr>
          <p:nvPr>
            <p:ph type="title"/>
          </p:nvPr>
        </p:nvSpPr>
        <p:spPr/>
        <p:txBody>
          <a:bodyPr/>
          <a:lstStyle/>
          <a:p>
            <a:r>
              <a:rPr lang="en-US" dirty="0"/>
              <a:t>Inner Join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60</a:t>
            </a:fld>
            <a:endParaRPr lang="en-US" dirty="0"/>
          </a:p>
        </p:txBody>
      </p:sp>
      <p:sp>
        <p:nvSpPr>
          <p:cNvPr id="7" name="Rectangle 6"/>
          <p:cNvSpPr/>
          <p:nvPr/>
        </p:nvSpPr>
        <p:spPr>
          <a:xfrm>
            <a:off x="6246814" y="3733801"/>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NESTED LOOPS      |            </a:t>
            </a:r>
          </a:p>
          <a:p>
            <a:r>
              <a:rPr lang="en-US" sz="1200" dirty="0">
                <a:latin typeface="Consolas" panose="020B0609020204030204" pitchFamily="49" charset="0"/>
              </a:rPr>
              <a:t>|*  2 |   TABLE ACCESS FULL| JOB_HISTORY</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2 - filter("H"."EMPLOYEE_ID"=176)</a:t>
            </a:r>
          </a:p>
          <a:p>
            <a:r>
              <a:rPr lang="en-US" sz="1200" dirty="0">
                <a:latin typeface="Consolas" panose="020B0609020204030204" pitchFamily="49" charset="0"/>
              </a:rPr>
              <a:t>3 - filter("E"."HIRE_DATE"&lt;="H"."END_DATE" AND</a:t>
            </a:r>
          </a:p>
          <a:p>
            <a:r>
              <a:rPr lang="en-US" sz="1200" dirty="0">
                <a:latin typeface="Consolas" panose="020B0609020204030204" pitchFamily="49" charset="0"/>
              </a:rPr>
              <a:t>"E"."HIRE_DATE"&gt;="H"."START_DATE")</a:t>
            </a:r>
          </a:p>
        </p:txBody>
      </p:sp>
      <p:sp>
        <p:nvSpPr>
          <p:cNvPr id="8" name="Rectangle 7"/>
          <p:cNvSpPr/>
          <p:nvPr/>
        </p:nvSpPr>
        <p:spPr>
          <a:xfrm>
            <a:off x="6362127" y="2019582"/>
            <a:ext cx="5599687" cy="954107"/>
          </a:xfrm>
          <a:prstGeom prst="rect">
            <a:avLst/>
          </a:prstGeom>
        </p:spPr>
        <p:txBody>
          <a:bodyPr wrap="square">
            <a:spAutoFit/>
          </a:bodyPr>
          <a:lstStyle/>
          <a:p>
            <a:r>
              <a:rPr lang="en-US" sz="1400" dirty="0">
                <a:latin typeface="Consolas" panose="020B0609020204030204" pitchFamily="49" charset="0"/>
              </a:rPr>
              <a:t>SELECT </a:t>
            </a:r>
            <a:r>
              <a:rPr lang="en-US" sz="1400" dirty="0" err="1">
                <a:latin typeface="Consolas" panose="020B0609020204030204" pitchFamily="49" charset="0"/>
              </a:rPr>
              <a:t>e.employee_id</a:t>
            </a:r>
            <a:r>
              <a:rPr lang="en-US" sz="1400" dirty="0">
                <a:latin typeface="Consolas" panose="020B0609020204030204" pitchFamily="49" charset="0"/>
              </a:rPr>
              <a:t>, </a:t>
            </a:r>
            <a:r>
              <a:rPr lang="en-US" sz="1400" dirty="0" err="1">
                <a:latin typeface="Consolas" panose="020B0609020204030204" pitchFamily="49" charset="0"/>
              </a:rPr>
              <a:t>e.first_name</a:t>
            </a:r>
            <a:r>
              <a:rPr lang="en-US" sz="1400" dirty="0">
                <a:latin typeface="Consolas" panose="020B0609020204030204" pitchFamily="49" charset="0"/>
              </a:rPr>
              <a:t>, </a:t>
            </a:r>
            <a:r>
              <a:rPr lang="en-US" sz="1400" dirty="0" err="1">
                <a:latin typeface="Consolas" panose="020B0609020204030204" pitchFamily="49" charset="0"/>
              </a:rPr>
              <a:t>e.last_name</a:t>
            </a:r>
            <a:endParaRPr lang="en-US" sz="1400" dirty="0">
              <a:latin typeface="Consolas" panose="020B0609020204030204" pitchFamily="49" charset="0"/>
            </a:endParaRPr>
          </a:p>
          <a:p>
            <a:r>
              <a:rPr lang="en-US" sz="1400" dirty="0">
                <a:latin typeface="Consolas" panose="020B0609020204030204" pitchFamily="49" charset="0"/>
              </a:rPr>
              <a:t>FROM   employees e, </a:t>
            </a:r>
            <a:r>
              <a:rPr lang="en-US" sz="1400" dirty="0" err="1">
                <a:latin typeface="Consolas" panose="020B0609020204030204" pitchFamily="49" charset="0"/>
              </a:rPr>
              <a:t>job_history</a:t>
            </a:r>
            <a:r>
              <a:rPr lang="en-US" sz="1400" dirty="0">
                <a:latin typeface="Consolas" panose="020B0609020204030204" pitchFamily="49" charset="0"/>
              </a:rPr>
              <a:t> h</a:t>
            </a:r>
          </a:p>
          <a:p>
            <a:r>
              <a:rPr lang="en-US" sz="1400" dirty="0">
                <a:latin typeface="Consolas" panose="020B0609020204030204" pitchFamily="49" charset="0"/>
              </a:rPr>
              <a:t>WHERE  </a:t>
            </a:r>
            <a:r>
              <a:rPr lang="en-US" sz="1400" dirty="0" err="1">
                <a:latin typeface="Consolas" panose="020B0609020204030204" pitchFamily="49" charset="0"/>
              </a:rPr>
              <a:t>h.employee_id</a:t>
            </a:r>
            <a:r>
              <a:rPr lang="en-US" sz="1400" dirty="0">
                <a:latin typeface="Consolas" panose="020B0609020204030204" pitchFamily="49" charset="0"/>
              </a:rPr>
              <a:t> </a:t>
            </a:r>
            <a:r>
              <a:rPr lang="en-US" sz="1400" dirty="0">
                <a:solidFill>
                  <a:srgbClr val="FF0000"/>
                </a:solidFill>
                <a:latin typeface="Consolas" panose="020B0609020204030204" pitchFamily="49" charset="0"/>
              </a:rPr>
              <a:t>=</a:t>
            </a:r>
            <a:r>
              <a:rPr lang="en-US" sz="1400" dirty="0">
                <a:latin typeface="Consolas" panose="020B0609020204030204" pitchFamily="49" charset="0"/>
              </a:rPr>
              <a:t> 176</a:t>
            </a:r>
          </a:p>
          <a:p>
            <a:r>
              <a:rPr lang="en-US" sz="1400" dirty="0">
                <a:latin typeface="Consolas" panose="020B0609020204030204" pitchFamily="49" charset="0"/>
              </a:rPr>
              <a:t>AND    </a:t>
            </a:r>
            <a:r>
              <a:rPr lang="en-US" sz="1400" dirty="0" err="1">
                <a:latin typeface="Consolas" panose="020B0609020204030204" pitchFamily="49" charset="0"/>
              </a:rPr>
              <a:t>e.hire_date</a:t>
            </a:r>
            <a:r>
              <a:rPr lang="en-US" sz="1400" dirty="0">
                <a:latin typeface="Consolas" panose="020B0609020204030204" pitchFamily="49" charset="0"/>
              </a:rPr>
              <a:t> </a:t>
            </a:r>
            <a:r>
              <a:rPr lang="en-US" sz="1400" dirty="0">
                <a:solidFill>
                  <a:srgbClr val="FF0000"/>
                </a:solidFill>
                <a:latin typeface="Consolas" panose="020B0609020204030204" pitchFamily="49" charset="0"/>
              </a:rPr>
              <a:t>BETWEEN</a:t>
            </a:r>
            <a:r>
              <a:rPr lang="en-US" sz="1400" dirty="0">
                <a:latin typeface="Consolas" panose="020B0609020204030204" pitchFamily="49" charset="0"/>
              </a:rPr>
              <a:t> </a:t>
            </a:r>
            <a:r>
              <a:rPr lang="en-US" sz="1400" dirty="0" err="1">
                <a:latin typeface="Consolas" panose="020B0609020204030204" pitchFamily="49" charset="0"/>
              </a:rPr>
              <a:t>h.start_date</a:t>
            </a:r>
            <a:r>
              <a:rPr lang="en-US" sz="1400" dirty="0">
                <a:latin typeface="Consolas" panose="020B0609020204030204" pitchFamily="49" charset="0"/>
              </a:rPr>
              <a:t> AND </a:t>
            </a:r>
            <a:r>
              <a:rPr lang="en-US" sz="1400" dirty="0" err="1">
                <a:latin typeface="Consolas" panose="020B0609020204030204" pitchFamily="49" charset="0"/>
              </a:rPr>
              <a:t>h.end_date</a:t>
            </a:r>
            <a:r>
              <a:rPr lang="en-US" sz="1400" dirty="0">
                <a:latin typeface="Consolas" panose="020B0609020204030204" pitchFamily="49" charset="0"/>
              </a:rPr>
              <a:t>;</a:t>
            </a:r>
          </a:p>
        </p:txBody>
      </p:sp>
    </p:spTree>
    <p:extLst>
      <p:ext uri="{BB962C8B-B14F-4D97-AF65-F5344CB8AC3E}">
        <p14:creationId xmlns:p14="http://schemas.microsoft.com/office/powerpoint/2010/main" val="5434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Left (Outer) Join</a:t>
            </a:r>
          </a:p>
          <a:p>
            <a:endParaRPr lang="en-US" dirty="0"/>
          </a:p>
          <a:p>
            <a:endParaRPr lang="en-US" dirty="0"/>
          </a:p>
          <a:p>
            <a:endParaRPr lang="en-US" dirty="0"/>
          </a:p>
          <a:p>
            <a:r>
              <a:rPr lang="en-US" dirty="0"/>
              <a:t>Result</a:t>
            </a:r>
          </a:p>
          <a:p>
            <a:pPr lvl="2"/>
            <a:r>
              <a:rPr lang="en-US" dirty="0"/>
              <a:t>Rows from the result of inner join</a:t>
            </a:r>
          </a:p>
          <a:p>
            <a:pPr marL="547687" lvl="2" indent="0">
              <a:buNone/>
            </a:pPr>
            <a:r>
              <a:rPr lang="en-US" dirty="0"/>
              <a:t>+</a:t>
            </a:r>
          </a:p>
          <a:p>
            <a:pPr lvl="2"/>
            <a:r>
              <a:rPr lang="en-US" dirty="0"/>
              <a:t>Rows from Employees that don’t have corresponding </a:t>
            </a:r>
            <a:r>
              <a:rPr lang="en-US" dirty="0" err="1"/>
              <a:t>department_id</a:t>
            </a:r>
            <a:r>
              <a:rPr lang="en-US" dirty="0"/>
              <a:t> in Departments</a:t>
            </a:r>
          </a:p>
          <a:p>
            <a:pPr lvl="1"/>
            <a:endParaRPr lang="en-US" dirty="0"/>
          </a:p>
        </p:txBody>
      </p:sp>
      <p:sp>
        <p:nvSpPr>
          <p:cNvPr id="6" name="Content Placeholder 5"/>
          <p:cNvSpPr>
            <a:spLocks noGrp="1"/>
          </p:cNvSpPr>
          <p:nvPr>
            <p:ph sz="half" idx="2"/>
          </p:nvPr>
        </p:nvSpPr>
        <p:spPr/>
        <p:txBody>
          <a:bodyPr/>
          <a:lstStyle/>
          <a:p>
            <a:r>
              <a:rPr lang="en-US" dirty="0"/>
              <a:t>Right (Outer) Join</a:t>
            </a:r>
          </a:p>
          <a:p>
            <a:endParaRPr lang="en-US" dirty="0"/>
          </a:p>
          <a:p>
            <a:endParaRPr lang="en-US" dirty="0"/>
          </a:p>
          <a:p>
            <a:endParaRPr lang="en-US" dirty="0"/>
          </a:p>
          <a:p>
            <a:r>
              <a:rPr lang="en-US" dirty="0"/>
              <a:t>Result</a:t>
            </a:r>
          </a:p>
          <a:p>
            <a:pPr lvl="2"/>
            <a:r>
              <a:rPr lang="en-US" dirty="0"/>
              <a:t>Rows from the result of inner join</a:t>
            </a:r>
          </a:p>
          <a:p>
            <a:pPr marL="547687" lvl="2" indent="0">
              <a:buNone/>
            </a:pPr>
            <a:r>
              <a:rPr lang="en-US" dirty="0"/>
              <a:t>+</a:t>
            </a:r>
          </a:p>
          <a:p>
            <a:pPr lvl="2"/>
            <a:r>
              <a:rPr lang="en-US" dirty="0"/>
              <a:t>Rows from Departments that don’t have corresponding </a:t>
            </a:r>
            <a:r>
              <a:rPr lang="en-US" dirty="0" err="1"/>
              <a:t>department_id</a:t>
            </a:r>
            <a:r>
              <a:rPr lang="en-US" dirty="0"/>
              <a:t> in Employees</a:t>
            </a:r>
          </a:p>
          <a:p>
            <a:pPr marL="547687" lvl="2" indent="0">
              <a:buNone/>
            </a:pPr>
            <a:endParaRPr lang="en-US" dirty="0"/>
          </a:p>
          <a:p>
            <a:endParaRPr lang="en-US" dirty="0"/>
          </a:p>
          <a:p>
            <a:endParaRPr lang="en-US" dirty="0"/>
          </a:p>
        </p:txBody>
      </p:sp>
      <p:sp>
        <p:nvSpPr>
          <p:cNvPr id="2" name="Title 1"/>
          <p:cNvSpPr>
            <a:spLocks noGrp="1"/>
          </p:cNvSpPr>
          <p:nvPr>
            <p:ph type="title"/>
          </p:nvPr>
        </p:nvSpPr>
        <p:spPr/>
        <p:txBody>
          <a:bodyPr/>
          <a:lstStyle/>
          <a:p>
            <a:r>
              <a:rPr lang="en-US" dirty="0"/>
              <a:t>Outer Join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61</a:t>
            </a:fld>
            <a:endParaRPr lang="en-US" dirty="0"/>
          </a:p>
        </p:txBody>
      </p:sp>
      <p:sp>
        <p:nvSpPr>
          <p:cNvPr id="8" name="Rectangle 7"/>
          <p:cNvSpPr/>
          <p:nvPr/>
        </p:nvSpPr>
        <p:spPr>
          <a:xfrm>
            <a:off x="657318" y="1976301"/>
            <a:ext cx="5284694" cy="1815882"/>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10" name="Rectangle 9"/>
          <p:cNvSpPr/>
          <p:nvPr/>
        </p:nvSpPr>
        <p:spPr>
          <a:xfrm>
            <a:off x="6246814" y="1976301"/>
            <a:ext cx="4918068" cy="1815882"/>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right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002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400" dirty="0"/>
              <a:t>Sample 1</a:t>
            </a:r>
          </a:p>
          <a:p>
            <a:endParaRPr lang="en-US" sz="2400" dirty="0"/>
          </a:p>
          <a:p>
            <a:endParaRPr lang="en-US" sz="2400" dirty="0"/>
          </a:p>
          <a:p>
            <a:r>
              <a:rPr lang="en-US" sz="2400" dirty="0"/>
              <a:t>Join Order in Execution Plan: Right Outer Join</a:t>
            </a:r>
          </a:p>
        </p:txBody>
      </p:sp>
      <p:sp>
        <p:nvSpPr>
          <p:cNvPr id="6" name="Content Placeholder 5"/>
          <p:cNvSpPr>
            <a:spLocks noGrp="1"/>
          </p:cNvSpPr>
          <p:nvPr>
            <p:ph sz="half" idx="2"/>
          </p:nvPr>
        </p:nvSpPr>
        <p:spPr/>
        <p:txBody>
          <a:bodyPr>
            <a:normAutofit/>
          </a:bodyPr>
          <a:lstStyle/>
          <a:p>
            <a:r>
              <a:rPr lang="en-US" sz="2400" dirty="0"/>
              <a:t>Sample 2</a:t>
            </a:r>
          </a:p>
          <a:p>
            <a:endParaRPr lang="en-US" sz="2400" dirty="0"/>
          </a:p>
          <a:p>
            <a:endParaRPr lang="en-US" sz="2400" dirty="0"/>
          </a:p>
          <a:p>
            <a:r>
              <a:rPr lang="en-US" sz="2400" dirty="0"/>
              <a:t>Join Order in Execution Plan: Left Outer Join</a:t>
            </a:r>
          </a:p>
          <a:p>
            <a:endParaRPr lang="en-US" sz="2400" dirty="0"/>
          </a:p>
          <a:p>
            <a:endParaRPr lang="en-US" sz="2400" dirty="0"/>
          </a:p>
        </p:txBody>
      </p:sp>
      <p:sp>
        <p:nvSpPr>
          <p:cNvPr id="2" name="Title 1"/>
          <p:cNvSpPr>
            <a:spLocks noGrp="1"/>
          </p:cNvSpPr>
          <p:nvPr>
            <p:ph type="title"/>
          </p:nvPr>
        </p:nvSpPr>
        <p:spPr/>
        <p:txBody>
          <a:bodyPr/>
          <a:lstStyle/>
          <a:p>
            <a:r>
              <a:rPr lang="en-US" dirty="0"/>
              <a:t>The Join Order in Execution Plan Could be different</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62</a:t>
            </a:fld>
            <a:endParaRPr lang="en-US" dirty="0"/>
          </a:p>
        </p:txBody>
      </p:sp>
      <p:sp>
        <p:nvSpPr>
          <p:cNvPr id="7" name="Rectangle 6"/>
          <p:cNvSpPr/>
          <p:nvPr/>
        </p:nvSpPr>
        <p:spPr>
          <a:xfrm>
            <a:off x="6637434" y="4172496"/>
            <a:ext cx="528469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130K|</a:t>
            </a:r>
          </a:p>
          <a:p>
            <a:r>
              <a:rPr lang="en-US" sz="1400" dirty="0">
                <a:latin typeface="Consolas" panose="020B0609020204030204" pitchFamily="49" charset="0"/>
              </a:rPr>
              <a:t>|*  1 |  HASH JOIN OUTER   |             |   130K|</a:t>
            </a:r>
          </a:p>
          <a:p>
            <a:r>
              <a:rPr lang="en-US" sz="1400" dirty="0">
                <a:latin typeface="Consolas" panose="020B0609020204030204" pitchFamily="49" charset="0"/>
              </a:rPr>
              <a:t>|   2 |   TABLE ACCESS FULL| EMPLOYEES   |   107 |</a:t>
            </a:r>
          </a:p>
          <a:p>
            <a:r>
              <a:rPr lang="en-US" sz="1400" dirty="0">
                <a:latin typeface="Consolas" panose="020B0609020204030204" pitchFamily="49" charset="0"/>
              </a:rPr>
              <a:t>|   3 |   TABLE ACCESS FULL| DEPARTMENTS | 33333 |</a:t>
            </a:r>
          </a:p>
        </p:txBody>
      </p:sp>
      <p:sp>
        <p:nvSpPr>
          <p:cNvPr id="8" name="Rectangle 7"/>
          <p:cNvSpPr/>
          <p:nvPr/>
        </p:nvSpPr>
        <p:spPr>
          <a:xfrm>
            <a:off x="6372318" y="1995283"/>
            <a:ext cx="5284694" cy="738664"/>
          </a:xfrm>
          <a:prstGeom prst="rect">
            <a:avLst/>
          </a:prstGeom>
        </p:spPr>
        <p:txBody>
          <a:bodyPr wrap="square">
            <a:spAutoFit/>
          </a:bodyPr>
          <a:lstStyle/>
          <a:p>
            <a:r>
              <a:rPr lang="en-US" sz="1400" dirty="0">
                <a:latin typeface="Consolas" panose="020B0609020204030204" pitchFamily="49" charset="0"/>
              </a:rPr>
              <a:t>SELECT /*+ OPT_ESTIMATE(table, d, ROWS=33333) */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
        <p:nvSpPr>
          <p:cNvPr id="9" name="Rectangle 8"/>
          <p:cNvSpPr/>
          <p:nvPr/>
        </p:nvSpPr>
        <p:spPr>
          <a:xfrm>
            <a:off x="531813" y="4172495"/>
            <a:ext cx="552955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107 |</a:t>
            </a:r>
          </a:p>
          <a:p>
            <a:r>
              <a:rPr lang="en-US" sz="1400" dirty="0">
                <a:latin typeface="Consolas" panose="020B0609020204030204" pitchFamily="49" charset="0"/>
              </a:rPr>
              <a:t>|*  1 |  HASH JOIN </a:t>
            </a:r>
            <a:r>
              <a:rPr lang="en-US" sz="1400" dirty="0">
                <a:solidFill>
                  <a:srgbClr val="FF0000"/>
                </a:solidFill>
                <a:latin typeface="Consolas" panose="020B0609020204030204" pitchFamily="49" charset="0"/>
              </a:rPr>
              <a:t>RIGHT</a:t>
            </a:r>
            <a:r>
              <a:rPr lang="en-US" sz="1400" dirty="0">
                <a:latin typeface="Consolas" panose="020B0609020204030204" pitchFamily="49" charset="0"/>
              </a:rPr>
              <a:t> OUTER|             |   107 |</a:t>
            </a:r>
          </a:p>
          <a:p>
            <a:r>
              <a:rPr lang="en-US" sz="1400" dirty="0">
                <a:latin typeface="Consolas" panose="020B0609020204030204" pitchFamily="49" charset="0"/>
              </a:rPr>
              <a:t>|   2 |   TABLE ACCESS FULL   | DEPARTMENTS |    </a:t>
            </a:r>
            <a:r>
              <a:rPr lang="en-US" sz="1400" dirty="0">
                <a:solidFill>
                  <a:srgbClr val="FF0000"/>
                </a:solidFill>
                <a:latin typeface="Consolas" panose="020B0609020204030204" pitchFamily="49" charset="0"/>
              </a:rPr>
              <a:t>27</a:t>
            </a:r>
            <a:r>
              <a:rPr lang="en-US" sz="1400" dirty="0">
                <a:latin typeface="Consolas" panose="020B0609020204030204" pitchFamily="49" charset="0"/>
              </a:rPr>
              <a:t> |</a:t>
            </a:r>
          </a:p>
          <a:p>
            <a:r>
              <a:rPr lang="en-US" sz="1400" dirty="0">
                <a:latin typeface="Consolas" panose="020B0609020204030204" pitchFamily="49" charset="0"/>
              </a:rPr>
              <a:t>|   3 |   TABLE ACCESS FULL   | EMPLOYEES   |   107 |</a:t>
            </a:r>
          </a:p>
        </p:txBody>
      </p:sp>
      <p:sp>
        <p:nvSpPr>
          <p:cNvPr id="10" name="Rectangle 9"/>
          <p:cNvSpPr/>
          <p:nvPr/>
        </p:nvSpPr>
        <p:spPr>
          <a:xfrm>
            <a:off x="531813" y="1902688"/>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85816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Hash Outer Join</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63</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Emp</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088142" y="4545080"/>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5600788" y="4574085"/>
            <a:ext cx="4446854" cy="234968"/>
          </a:xfrm>
          <a:prstGeom prst="rect">
            <a:avLst/>
          </a:prstGeom>
          <a:noFill/>
        </p:spPr>
        <p:txBody>
          <a:bodyPr wrap="square" lIns="0" tIns="0" rIns="0" bIns="0" rtlCol="0">
            <a:noAutofit/>
          </a:bodyPr>
          <a:lstStyle/>
          <a:p>
            <a:pPr>
              <a:lnSpc>
                <a:spcPct val="90000"/>
              </a:lnSpc>
            </a:pPr>
            <a:r>
              <a:rPr lang="en-US" sz="1600" dirty="0"/>
              <a:t>Return matched </a:t>
            </a:r>
            <a:r>
              <a:rPr lang="en-US" sz="1600" dirty="0" err="1"/>
              <a:t>Emp</a:t>
            </a:r>
            <a:r>
              <a:rPr lang="en-US" sz="1600" dirty="0"/>
              <a:t> data along with </a:t>
            </a:r>
            <a:r>
              <a:rPr lang="en-US" sz="1600" dirty="0" err="1"/>
              <a:t>Dept</a:t>
            </a:r>
            <a:r>
              <a:rPr lang="en-US" sz="1600" dirty="0"/>
              <a:t> data</a:t>
            </a:r>
          </a:p>
        </p:txBody>
      </p:sp>
      <p:sp>
        <p:nvSpPr>
          <p:cNvPr id="61" name="Heptagon 60"/>
          <p:cNvSpPr/>
          <p:nvPr/>
        </p:nvSpPr>
        <p:spPr>
          <a:xfrm>
            <a:off x="6323482" y="491720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4</a:t>
            </a:r>
          </a:p>
        </p:txBody>
      </p:sp>
      <p:sp>
        <p:nvSpPr>
          <p:cNvPr id="62" name="TextBox 61"/>
          <p:cNvSpPr txBox="1"/>
          <p:nvPr/>
        </p:nvSpPr>
        <p:spPr>
          <a:xfrm>
            <a:off x="6805172" y="5000041"/>
            <a:ext cx="4446854" cy="234968"/>
          </a:xfrm>
          <a:prstGeom prst="rect">
            <a:avLst/>
          </a:prstGeom>
          <a:noFill/>
        </p:spPr>
        <p:txBody>
          <a:bodyPr wrap="square" lIns="0" tIns="0" rIns="0" bIns="0" rtlCol="0">
            <a:noAutofit/>
          </a:bodyPr>
          <a:lstStyle/>
          <a:p>
            <a:pPr>
              <a:lnSpc>
                <a:spcPct val="90000"/>
              </a:lnSpc>
            </a:pPr>
            <a:r>
              <a:rPr lang="en-US" sz="1600" dirty="0"/>
              <a:t>Return unmatched </a:t>
            </a:r>
            <a:r>
              <a:rPr lang="en-US" sz="1600" dirty="0" err="1"/>
              <a:t>Emp</a:t>
            </a:r>
            <a:r>
              <a:rPr lang="en-US" sz="1600" dirty="0"/>
              <a:t> data in Hash Table</a:t>
            </a:r>
          </a:p>
        </p:txBody>
      </p:sp>
      <p:sp>
        <p:nvSpPr>
          <p:cNvPr id="63" name="TextBox 62"/>
          <p:cNvSpPr txBox="1"/>
          <p:nvPr/>
        </p:nvSpPr>
        <p:spPr>
          <a:xfrm>
            <a:off x="4717155" y="1953016"/>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64" name="TextBox 63"/>
          <p:cNvSpPr txBox="1"/>
          <p:nvPr/>
        </p:nvSpPr>
        <p:spPr>
          <a:xfrm>
            <a:off x="4612394" y="3976344"/>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38686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Hash Right Outer Join</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64</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088142" y="4705652"/>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51" name="TextBox 50"/>
          <p:cNvSpPr txBox="1"/>
          <p:nvPr/>
        </p:nvSpPr>
        <p:spPr>
          <a:xfrm>
            <a:off x="5600788" y="4676822"/>
            <a:ext cx="5579932" cy="534123"/>
          </a:xfrm>
          <a:prstGeom prst="rect">
            <a:avLst/>
          </a:prstGeom>
          <a:noFill/>
        </p:spPr>
        <p:txBody>
          <a:bodyPr wrap="square" lIns="0" tIns="0" rIns="0" bIns="0" rtlCol="0">
            <a:noAutofit/>
          </a:bodyPr>
          <a:lstStyle/>
          <a:p>
            <a:pPr>
              <a:lnSpc>
                <a:spcPct val="90000"/>
              </a:lnSpc>
            </a:pPr>
            <a:r>
              <a:rPr lang="en-US" sz="1600" dirty="0"/>
              <a:t>If matched, return </a:t>
            </a:r>
            <a:r>
              <a:rPr lang="en-US" sz="1600" dirty="0" err="1"/>
              <a:t>Emp</a:t>
            </a:r>
            <a:r>
              <a:rPr lang="en-US" sz="1600" dirty="0"/>
              <a:t> data along with </a:t>
            </a:r>
            <a:r>
              <a:rPr lang="en-US" sz="1600" dirty="0" err="1"/>
              <a:t>Dept</a:t>
            </a:r>
            <a:r>
              <a:rPr lang="en-US" sz="1600" dirty="0"/>
              <a:t> data</a:t>
            </a:r>
          </a:p>
          <a:p>
            <a:pPr>
              <a:lnSpc>
                <a:spcPct val="90000"/>
              </a:lnSpc>
            </a:pPr>
            <a:r>
              <a:rPr lang="en-US" sz="1600" dirty="0"/>
              <a:t>Else return </a:t>
            </a:r>
            <a:r>
              <a:rPr lang="en-US" sz="1600" dirty="0" err="1"/>
              <a:t>Emp</a:t>
            </a:r>
            <a:r>
              <a:rPr lang="en-US" sz="1600" dirty="0"/>
              <a:t> data along with NULL</a:t>
            </a:r>
          </a:p>
        </p:txBody>
      </p:sp>
      <p:sp>
        <p:nvSpPr>
          <p:cNvPr id="52" name="TextBox 51"/>
          <p:cNvSpPr txBox="1"/>
          <p:nvPr/>
        </p:nvSpPr>
        <p:spPr>
          <a:xfrm>
            <a:off x="4642366" y="1919464"/>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53" name="TextBox 52"/>
          <p:cNvSpPr txBox="1"/>
          <p:nvPr/>
        </p:nvSpPr>
        <p:spPr>
          <a:xfrm>
            <a:off x="4515513" y="3967717"/>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280464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 Outer Join vs. Hash Right Outer Join</a:t>
            </a:r>
          </a:p>
        </p:txBody>
      </p:sp>
      <p:sp>
        <p:nvSpPr>
          <p:cNvPr id="8" name="Content Placeholder 7"/>
          <p:cNvSpPr>
            <a:spLocks noGrp="1"/>
          </p:cNvSpPr>
          <p:nvPr>
            <p:ph idx="1"/>
          </p:nvPr>
        </p:nvSpPr>
        <p:spPr>
          <a:xfrm>
            <a:off x="531151" y="1524001"/>
            <a:ext cx="11237715" cy="4419600"/>
          </a:xfrm>
        </p:spPr>
        <p:txBody>
          <a:bodyPr/>
          <a:lstStyle/>
          <a:p>
            <a:r>
              <a:rPr lang="en-US" sz="2000" dirty="0">
                <a:latin typeface="Consolas" panose="020B0609020204030204" pitchFamily="49" charset="0"/>
              </a:rPr>
              <a:t>When Optimizer choose Right Outer Join?</a:t>
            </a:r>
          </a:p>
          <a:p>
            <a:pPr lvl="1"/>
            <a:r>
              <a:rPr lang="en-US" sz="1800" dirty="0">
                <a:latin typeface="Consolas" panose="020B0609020204030204" pitchFamily="49" charset="0"/>
              </a:rPr>
              <a:t>Table Employees is bigger than Departments</a:t>
            </a:r>
          </a:p>
          <a:p>
            <a:r>
              <a:rPr lang="en-US" sz="2400" dirty="0">
                <a:latin typeface="Consolas" panose="020B0609020204030204" pitchFamily="49" charset="0"/>
              </a:rPr>
              <a:t>Be aware:</a:t>
            </a:r>
          </a:p>
          <a:p>
            <a:pPr lvl="1"/>
            <a:r>
              <a:rPr lang="en-US" sz="2000" dirty="0">
                <a:latin typeface="Consolas" panose="020B0609020204030204" pitchFamily="49" charset="0"/>
              </a:rPr>
              <a:t>If Optimizer cannot get correct table stats information, it could choose wrong join order. Thus cause performance issue.</a:t>
            </a:r>
          </a:p>
          <a:p>
            <a:pPr lvl="2"/>
            <a:endParaRPr lang="en-US" sz="1600" dirty="0">
              <a:latin typeface="Consolas" panose="020B0609020204030204" pitchFamily="49" charset="0"/>
            </a:endParaRP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65</a:t>
            </a:fld>
            <a:endParaRPr lang="en-US" dirty="0"/>
          </a:p>
        </p:txBody>
      </p:sp>
      <p:sp>
        <p:nvSpPr>
          <p:cNvPr id="9" name="Rectangle 8"/>
          <p:cNvSpPr/>
          <p:nvPr/>
        </p:nvSpPr>
        <p:spPr>
          <a:xfrm>
            <a:off x="6659271" y="4864993"/>
            <a:ext cx="552955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107 |</a:t>
            </a:r>
          </a:p>
          <a:p>
            <a:r>
              <a:rPr lang="en-US" sz="1400" dirty="0">
                <a:latin typeface="Consolas" panose="020B0609020204030204" pitchFamily="49" charset="0"/>
              </a:rPr>
              <a:t>|*  1 |  HASH JOIN </a:t>
            </a:r>
            <a:r>
              <a:rPr lang="en-US" sz="1400" dirty="0">
                <a:solidFill>
                  <a:srgbClr val="FF0000"/>
                </a:solidFill>
                <a:latin typeface="Consolas" panose="020B0609020204030204" pitchFamily="49" charset="0"/>
              </a:rPr>
              <a:t>RIGHT</a:t>
            </a:r>
            <a:r>
              <a:rPr lang="en-US" sz="1400" dirty="0">
                <a:latin typeface="Consolas" panose="020B0609020204030204" pitchFamily="49" charset="0"/>
              </a:rPr>
              <a:t> OUTER|             |   107 |</a:t>
            </a:r>
          </a:p>
          <a:p>
            <a:r>
              <a:rPr lang="en-US" sz="1400" dirty="0">
                <a:latin typeface="Consolas" panose="020B0609020204030204" pitchFamily="49" charset="0"/>
              </a:rPr>
              <a:t>|   2 |   TABLE ACCESS FULL   | DEPARTMENTS |    </a:t>
            </a:r>
            <a:r>
              <a:rPr lang="en-US" sz="1400" dirty="0">
                <a:solidFill>
                  <a:srgbClr val="FF0000"/>
                </a:solidFill>
                <a:latin typeface="Consolas" panose="020B0609020204030204" pitchFamily="49" charset="0"/>
              </a:rPr>
              <a:t>27</a:t>
            </a:r>
            <a:r>
              <a:rPr lang="en-US" sz="1400" dirty="0">
                <a:latin typeface="Consolas" panose="020B0609020204030204" pitchFamily="49" charset="0"/>
              </a:rPr>
              <a:t> |</a:t>
            </a:r>
          </a:p>
          <a:p>
            <a:r>
              <a:rPr lang="en-US" sz="1400" dirty="0">
                <a:latin typeface="Consolas" panose="020B0609020204030204" pitchFamily="49" charset="0"/>
              </a:rPr>
              <a:t>|   3 |   TABLE ACCESS FULL   | EMPLOYEES   |   107 |</a:t>
            </a:r>
          </a:p>
        </p:txBody>
      </p:sp>
      <p:sp>
        <p:nvSpPr>
          <p:cNvPr id="10" name="Rectangle 9"/>
          <p:cNvSpPr/>
          <p:nvPr/>
        </p:nvSpPr>
        <p:spPr>
          <a:xfrm>
            <a:off x="6738945" y="3631979"/>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5164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 Join</a:t>
            </a:r>
          </a:p>
        </p:txBody>
      </p:sp>
      <p:sp>
        <p:nvSpPr>
          <p:cNvPr id="3" name="Content Placeholder 2"/>
          <p:cNvSpPr>
            <a:spLocks noGrp="1"/>
          </p:cNvSpPr>
          <p:nvPr>
            <p:ph idx="1"/>
          </p:nvPr>
        </p:nvSpPr>
        <p:spPr/>
        <p:txBody>
          <a:bodyPr/>
          <a:lstStyle/>
          <a:p>
            <a:r>
              <a:rPr lang="en-US" dirty="0"/>
              <a:t>A </a:t>
            </a:r>
            <a:r>
              <a:rPr lang="en-US" dirty="0" err="1">
                <a:hlinkClick r:id="rId3"/>
              </a:rPr>
              <a:t>semijoin</a:t>
            </a:r>
            <a:r>
              <a:rPr lang="en-US" dirty="0"/>
              <a:t> is a join between two data sets that </a:t>
            </a:r>
          </a:p>
          <a:p>
            <a:pPr lvl="1"/>
            <a:r>
              <a:rPr lang="en-US" dirty="0"/>
              <a:t>returns a row from the first set when a matching row exists in the </a:t>
            </a:r>
            <a:r>
              <a:rPr lang="en-US" dirty="0" err="1"/>
              <a:t>subquery</a:t>
            </a:r>
            <a:r>
              <a:rPr lang="en-US" dirty="0"/>
              <a:t> data set. </a:t>
            </a:r>
          </a:p>
          <a:p>
            <a:pPr lvl="1"/>
            <a:r>
              <a:rPr lang="en-US" dirty="0"/>
              <a:t>The database stops processing the second data set at the first match. </a:t>
            </a:r>
          </a:p>
          <a:p>
            <a:pPr lvl="1"/>
            <a:r>
              <a:rPr lang="en-US" dirty="0"/>
              <a:t>Thus, optimization does not duplicate rows from the first data set when multiple rows in the second data set satisfy the </a:t>
            </a:r>
            <a:r>
              <a:rPr lang="en-US" dirty="0" err="1"/>
              <a:t>subquery</a:t>
            </a:r>
            <a:r>
              <a:rPr lang="en-US" dirty="0"/>
              <a:t> criteria.</a:t>
            </a:r>
          </a:p>
          <a:p>
            <a:r>
              <a:rPr lang="en-US" dirty="0"/>
              <a:t>Oracle supports 4 types of semi joins:</a:t>
            </a:r>
          </a:p>
          <a:p>
            <a:pPr lvl="1"/>
            <a:r>
              <a:rPr lang="en-US" dirty="0"/>
              <a:t>Nested loop semi join</a:t>
            </a:r>
          </a:p>
          <a:p>
            <a:pPr lvl="1"/>
            <a:r>
              <a:rPr lang="en-US" dirty="0"/>
              <a:t>Hash semi join</a:t>
            </a:r>
          </a:p>
          <a:p>
            <a:pPr lvl="1"/>
            <a:r>
              <a:rPr lang="en-US" dirty="0"/>
              <a:t>Hash semi right join</a:t>
            </a:r>
          </a:p>
          <a:p>
            <a:pPr lvl="1"/>
            <a:r>
              <a:rPr lang="en-US" dirty="0"/>
              <a:t>Merge semi join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66</a:t>
            </a:fld>
            <a:endParaRPr lang="en-US" dirty="0"/>
          </a:p>
        </p:txBody>
      </p:sp>
    </p:spTree>
    <p:extLst>
      <p:ext uri="{BB962C8B-B14F-4D97-AF65-F5344CB8AC3E}">
        <p14:creationId xmlns:p14="http://schemas.microsoft.com/office/powerpoint/2010/main" val="195204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the Optimizer Considers Semi join</a:t>
            </a:r>
          </a:p>
        </p:txBody>
      </p:sp>
      <p:sp>
        <p:nvSpPr>
          <p:cNvPr id="3" name="Content Placeholder 2"/>
          <p:cNvSpPr>
            <a:spLocks noGrp="1"/>
          </p:cNvSpPr>
          <p:nvPr>
            <p:ph idx="1"/>
          </p:nvPr>
        </p:nvSpPr>
        <p:spPr/>
        <p:txBody>
          <a:bodyPr/>
          <a:lstStyle/>
          <a:p>
            <a:r>
              <a:rPr lang="en-US" dirty="0"/>
              <a:t>A semi join avoids returning a huge number of rows when a query only needs to determine whether a match exists. </a:t>
            </a:r>
          </a:p>
          <a:p>
            <a:pPr lvl="1"/>
            <a:r>
              <a:rPr lang="en-US" dirty="0"/>
              <a:t>With large data sets, this optimization can result in significant time savings over a nested loops join that must loop through every record returned by the inner query for every row in the outer query. </a:t>
            </a:r>
          </a:p>
          <a:p>
            <a:r>
              <a:rPr lang="en-US" dirty="0"/>
              <a:t>The optimizer may choose a semi join in the following circumstances:</a:t>
            </a:r>
          </a:p>
          <a:p>
            <a:pPr lvl="1"/>
            <a:r>
              <a:rPr lang="en-US" dirty="0"/>
              <a:t>The statement uses either an IN or EXISTS clause.</a:t>
            </a:r>
          </a:p>
          <a:p>
            <a:pPr lvl="1"/>
            <a:r>
              <a:rPr lang="en-US" dirty="0"/>
              <a:t>The statement contains a </a:t>
            </a:r>
            <a:r>
              <a:rPr lang="en-US" dirty="0" err="1"/>
              <a:t>subquery</a:t>
            </a:r>
            <a:r>
              <a:rPr lang="en-US" dirty="0"/>
              <a:t> in the IN or EXISTS clause.</a:t>
            </a:r>
          </a:p>
          <a:p>
            <a:pPr lvl="1"/>
            <a:r>
              <a:rPr lang="en-US" dirty="0"/>
              <a:t>The IN or EXISTS clause is not contained inside an OR branch.</a:t>
            </a:r>
          </a:p>
          <a:p>
            <a:r>
              <a:rPr lang="en-US" dirty="0" err="1"/>
              <a:t>Semijoin</a:t>
            </a:r>
            <a:r>
              <a:rPr lang="en-US" dirty="0"/>
              <a:t> can work with nested loops joins, hash joins, and sort merge joins.</a:t>
            </a:r>
          </a:p>
          <a:p>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67</a:t>
            </a:fld>
            <a:endParaRPr lang="en-US" dirty="0"/>
          </a:p>
        </p:txBody>
      </p:sp>
    </p:spTree>
    <p:extLst>
      <p:ext uri="{BB962C8B-B14F-4D97-AF65-F5344CB8AC3E}">
        <p14:creationId xmlns:p14="http://schemas.microsoft.com/office/powerpoint/2010/main" val="116693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Nested Loop Semi Join Sample</a:t>
            </a:r>
          </a:p>
        </p:txBody>
      </p:sp>
      <p:sp>
        <p:nvSpPr>
          <p:cNvPr id="3" name="Content Placeholder 2"/>
          <p:cNvSpPr>
            <a:spLocks noGrp="1"/>
          </p:cNvSpPr>
          <p:nvPr>
            <p:ph idx="1"/>
          </p:nvPr>
        </p:nvSpPr>
        <p:spPr/>
        <p:txBody>
          <a:bodyPr/>
          <a:lstStyle/>
          <a:p>
            <a:r>
              <a:rPr lang="en-US" sz="2400" b="1" dirty="0"/>
              <a:t>Exists</a:t>
            </a:r>
            <a:r>
              <a:rPr lang="en-US" sz="2400" dirty="0"/>
              <a:t> style:</a:t>
            </a:r>
          </a:p>
          <a:p>
            <a:endParaRPr lang="en-US" sz="2400" dirty="0"/>
          </a:p>
          <a:p>
            <a:endParaRPr lang="en-US" sz="2400" dirty="0"/>
          </a:p>
          <a:p>
            <a:r>
              <a:rPr lang="en-US" sz="2400" b="1" dirty="0"/>
              <a:t>In</a:t>
            </a:r>
            <a:r>
              <a:rPr lang="en-US" sz="2400" dirty="0"/>
              <a:t> style:</a:t>
            </a:r>
          </a:p>
          <a:p>
            <a:endParaRPr lang="en-US" sz="2400" dirty="0"/>
          </a:p>
          <a:p>
            <a:r>
              <a:rPr lang="en-US" sz="2400" dirty="0"/>
              <a:t>Both got exactly same execution plan: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68</a:t>
            </a:fld>
            <a:endParaRPr lang="en-US" dirty="0"/>
          </a:p>
        </p:txBody>
      </p:sp>
      <p:sp>
        <p:nvSpPr>
          <p:cNvPr id="6" name="Rectangle 5"/>
          <p:cNvSpPr/>
          <p:nvPr/>
        </p:nvSpPr>
        <p:spPr>
          <a:xfrm>
            <a:off x="1074980" y="4522432"/>
            <a:ext cx="4981201" cy="1384995"/>
          </a:xfrm>
          <a:prstGeom prst="rect">
            <a:avLst/>
          </a:prstGeom>
        </p:spPr>
        <p:txBody>
          <a:bodyPr wrap="square">
            <a:spAutoFit/>
          </a:bodyPr>
          <a:lstStyle/>
          <a:p>
            <a:r>
              <a:rPr lang="en-US" sz="1400" dirty="0">
                <a:latin typeface="Consolas" panose="020B0609020204030204" pitchFamily="49" charset="0"/>
              </a:rPr>
              <a:t>| Id  | Operation          | Name              |</a:t>
            </a:r>
          </a:p>
          <a:p>
            <a:r>
              <a:rPr lang="en-US" sz="1400" dirty="0">
                <a:latin typeface="Consolas" panose="020B0609020204030204" pitchFamily="49" charset="0"/>
              </a:rPr>
              <a:t>------------------------------------------------</a:t>
            </a:r>
          </a:p>
          <a:p>
            <a:r>
              <a:rPr lang="en-US" sz="1400" dirty="0">
                <a:latin typeface="Consolas" panose="020B0609020204030204" pitchFamily="49" charset="0"/>
              </a:rPr>
              <a:t>|   0 | SELECT STATEMENT   |                   |</a:t>
            </a:r>
          </a:p>
          <a:p>
            <a:r>
              <a:rPr lang="en-US" sz="1400" dirty="0">
                <a:latin typeface="Consolas" panose="020B0609020204030204" pitchFamily="49" charset="0"/>
              </a:rPr>
              <a:t>|   1 |  NESTED LOOPS </a:t>
            </a:r>
            <a:r>
              <a:rPr lang="en-US" sz="1400" dirty="0">
                <a:solidFill>
                  <a:srgbClr val="FF0000"/>
                </a:solidFill>
                <a:latin typeface="Consolas" panose="020B0609020204030204" pitchFamily="49" charset="0"/>
              </a:rPr>
              <a:t>SEMI</a:t>
            </a:r>
            <a:r>
              <a:rPr lang="en-US" sz="1400" dirty="0">
                <a:latin typeface="Consolas" panose="020B0609020204030204" pitchFamily="49" charset="0"/>
              </a:rPr>
              <a:t> |                   |</a:t>
            </a:r>
          </a:p>
          <a:p>
            <a:r>
              <a:rPr lang="en-US" sz="1400" dirty="0">
                <a:latin typeface="Consolas" panose="020B0609020204030204" pitchFamily="49" charset="0"/>
              </a:rPr>
              <a:t>|   2 |   TABLE ACCESS FULL| DEPARTMENTS       |</a:t>
            </a:r>
          </a:p>
          <a:p>
            <a:r>
              <a:rPr lang="en-US" sz="1400" dirty="0">
                <a:latin typeface="Consolas" panose="020B0609020204030204" pitchFamily="49" charset="0"/>
              </a:rPr>
              <a:t>|*  3 |   INDEX RANGE SCAN | EMP_DEPARTMENT_IX |</a:t>
            </a:r>
          </a:p>
        </p:txBody>
      </p:sp>
      <p:sp>
        <p:nvSpPr>
          <p:cNvPr id="7" name="Rectangle 6"/>
          <p:cNvSpPr/>
          <p:nvPr/>
        </p:nvSpPr>
        <p:spPr>
          <a:xfrm>
            <a:off x="1074980" y="1991062"/>
            <a:ext cx="6461069" cy="738664"/>
          </a:xfrm>
          <a:prstGeom prst="rect">
            <a:avLst/>
          </a:prstGeom>
        </p:spPr>
        <p:txBody>
          <a:bodyPr wrap="square">
            <a:spAutoFit/>
          </a:bodyPr>
          <a:lstStyle/>
          <a:p>
            <a:r>
              <a:rPr lang="en-US" sz="1400" dirty="0">
                <a:latin typeface="Consolas" panose="020B0609020204030204" pitchFamily="49" charset="0"/>
              </a:rPr>
              <a:t>SELECT * FROM departments WHERE EXISTS (</a:t>
            </a:r>
          </a:p>
          <a:p>
            <a:r>
              <a:rPr lang="en-US" sz="1400" dirty="0">
                <a:latin typeface="Consolas" panose="020B0609020204030204" pitchFamily="49" charset="0"/>
              </a:rPr>
              <a:t>  SELECT 1  FROM employees </a:t>
            </a:r>
          </a:p>
          <a:p>
            <a:r>
              <a:rPr lang="en-US" sz="1400" dirty="0">
                <a:latin typeface="Consolas" panose="020B0609020204030204" pitchFamily="49" charset="0"/>
              </a:rPr>
              <a:t>  WHERE  </a:t>
            </a:r>
            <a:r>
              <a:rPr lang="en-US" sz="1400" dirty="0" err="1">
                <a:latin typeface="Consolas" panose="020B0609020204030204" pitchFamily="49" charset="0"/>
              </a:rPr>
              <a:t>employees.department_id</a:t>
            </a:r>
            <a:r>
              <a:rPr lang="en-US" sz="1400" dirty="0">
                <a:latin typeface="Consolas" panose="020B0609020204030204" pitchFamily="49" charset="0"/>
              </a:rPr>
              <a:t> = </a:t>
            </a:r>
            <a:r>
              <a:rPr lang="en-US" sz="1400" dirty="0" err="1">
                <a:latin typeface="Consolas" panose="020B0609020204030204" pitchFamily="49" charset="0"/>
              </a:rPr>
              <a:t>departments.department_id</a:t>
            </a:r>
            <a:r>
              <a:rPr lang="en-US" sz="1400" dirty="0">
                <a:latin typeface="Consolas" panose="020B0609020204030204" pitchFamily="49" charset="0"/>
              </a:rPr>
              <a:t>);</a:t>
            </a:r>
          </a:p>
        </p:txBody>
      </p:sp>
      <p:sp>
        <p:nvSpPr>
          <p:cNvPr id="8" name="Rectangle 7"/>
          <p:cNvSpPr/>
          <p:nvPr/>
        </p:nvSpPr>
        <p:spPr>
          <a:xfrm>
            <a:off x="1161041" y="3364469"/>
            <a:ext cx="6461069" cy="523220"/>
          </a:xfrm>
          <a:prstGeom prst="rect">
            <a:avLst/>
          </a:prstGeom>
        </p:spPr>
        <p:txBody>
          <a:bodyPr wrap="square">
            <a:spAutoFit/>
          </a:bodyPr>
          <a:lstStyle/>
          <a:p>
            <a:r>
              <a:rPr lang="en-US" sz="1400" dirty="0">
                <a:latin typeface="Consolas" panose="020B0609020204030204" pitchFamily="49" charset="0"/>
              </a:rPr>
              <a:t>SELECT * FROM departments WHERE </a:t>
            </a:r>
            <a:r>
              <a:rPr lang="en-US" sz="1400" dirty="0" err="1">
                <a:latin typeface="Consolas" panose="020B0609020204030204" pitchFamily="49" charset="0"/>
              </a:rPr>
              <a:t>department_id</a:t>
            </a:r>
            <a:r>
              <a:rPr lang="en-US" sz="1400" dirty="0">
                <a:latin typeface="Consolas" panose="020B0609020204030204" pitchFamily="49" charset="0"/>
              </a:rPr>
              <a:t> in (</a:t>
            </a:r>
          </a:p>
          <a:p>
            <a:r>
              <a:rPr lang="en-US" sz="1400" dirty="0">
                <a:latin typeface="Consolas" panose="020B0609020204030204" pitchFamily="49" charset="0"/>
              </a:rPr>
              <a:t>  SELECT </a:t>
            </a:r>
            <a:r>
              <a:rPr lang="en-US" sz="1400" dirty="0" err="1">
                <a:latin typeface="Consolas" panose="020B0609020204030204" pitchFamily="49" charset="0"/>
              </a:rPr>
              <a:t>department_id</a:t>
            </a:r>
            <a:r>
              <a:rPr lang="en-US" sz="1400" dirty="0">
                <a:latin typeface="Consolas" panose="020B0609020204030204" pitchFamily="49" charset="0"/>
              </a:rPr>
              <a:t> FROM employees);</a:t>
            </a:r>
          </a:p>
        </p:txBody>
      </p:sp>
    </p:spTree>
    <p:extLst>
      <p:ext uri="{BB962C8B-B14F-4D97-AF65-F5344CB8AC3E}">
        <p14:creationId xmlns:p14="http://schemas.microsoft.com/office/powerpoint/2010/main" val="39202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Hash Semi Join Sample</a:t>
            </a:r>
          </a:p>
        </p:txBody>
      </p:sp>
      <p:sp>
        <p:nvSpPr>
          <p:cNvPr id="3" name="Content Placeholder 2"/>
          <p:cNvSpPr>
            <a:spLocks noGrp="1"/>
          </p:cNvSpPr>
          <p:nvPr>
            <p:ph idx="1"/>
          </p:nvPr>
        </p:nvSpPr>
        <p:spPr/>
        <p:txBody>
          <a:bodyPr/>
          <a:lstStyle/>
          <a:p>
            <a:r>
              <a:rPr lang="en-US" sz="2400" dirty="0" err="1"/>
              <a:t>Sql</a:t>
            </a:r>
            <a:r>
              <a:rPr lang="en-US" sz="2400" dirty="0"/>
              <a:t>:</a:t>
            </a:r>
          </a:p>
          <a:p>
            <a:endParaRPr lang="en-US" sz="2400" dirty="0"/>
          </a:p>
          <a:p>
            <a:pPr marL="0" indent="0">
              <a:buNone/>
            </a:pPr>
            <a:endParaRPr lang="en-US" sz="2400" dirty="0"/>
          </a:p>
          <a:p>
            <a:endParaRPr lang="en-US" sz="2400" dirty="0"/>
          </a:p>
          <a:p>
            <a:r>
              <a:rPr lang="en-US" sz="2400" dirty="0"/>
              <a:t>Execution plan: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69</a:t>
            </a:fld>
            <a:endParaRPr lang="en-US" dirty="0"/>
          </a:p>
        </p:txBody>
      </p:sp>
      <p:sp>
        <p:nvSpPr>
          <p:cNvPr id="6" name="Rectangle 5"/>
          <p:cNvSpPr/>
          <p:nvPr/>
        </p:nvSpPr>
        <p:spPr>
          <a:xfrm>
            <a:off x="1074980" y="3862893"/>
            <a:ext cx="7186893"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11 |</a:t>
            </a:r>
          </a:p>
          <a:p>
            <a:r>
              <a:rPr lang="en-US" sz="1400" dirty="0">
                <a:latin typeface="Consolas" panose="020B0609020204030204" pitchFamily="49" charset="0"/>
              </a:rPr>
              <a:t>|*  1 |  HASH JOIN </a:t>
            </a:r>
            <a:r>
              <a:rPr lang="en-US" sz="1400" dirty="0">
                <a:solidFill>
                  <a:schemeClr val="accent3"/>
                </a:solidFill>
                <a:latin typeface="Consolas" panose="020B0609020204030204" pitchFamily="49" charset="0"/>
              </a:rPr>
              <a:t>SEMI</a:t>
            </a:r>
            <a:r>
              <a:rPr lang="en-US" sz="1400" dirty="0">
                <a:latin typeface="Consolas" panose="020B0609020204030204" pitchFamily="49" charset="0"/>
              </a:rPr>
              <a:t>    |                   |    11 |</a:t>
            </a:r>
          </a:p>
          <a:p>
            <a:r>
              <a:rPr lang="en-US" sz="1400" dirty="0">
                <a:latin typeface="Consolas" panose="020B0609020204030204" pitchFamily="49" charset="0"/>
              </a:rPr>
              <a:t>|   2 |   TABLE ACCESS FULL| DEPARTMENTS       |    27 |</a:t>
            </a:r>
          </a:p>
          <a:p>
            <a:r>
              <a:rPr lang="en-US" sz="1400" dirty="0">
                <a:latin typeface="Consolas" panose="020B0609020204030204" pitchFamily="49" charset="0"/>
              </a:rPr>
              <a:t>|   3 |   INDEX FULL SCAN  | EMP_DEPARTMENT_IX |   107 |</a:t>
            </a:r>
          </a:p>
        </p:txBody>
      </p:sp>
      <p:sp>
        <p:nvSpPr>
          <p:cNvPr id="7" name="Rectangle 6"/>
          <p:cNvSpPr/>
          <p:nvPr/>
        </p:nvSpPr>
        <p:spPr>
          <a:xfrm>
            <a:off x="1074980" y="1991062"/>
            <a:ext cx="6461069" cy="738664"/>
          </a:xfrm>
          <a:prstGeom prst="rect">
            <a:avLst/>
          </a:prstGeom>
        </p:spPr>
        <p:txBody>
          <a:bodyPr wrap="square">
            <a:spAutoFit/>
          </a:bodyPr>
          <a:lstStyle/>
          <a:p>
            <a:r>
              <a:rPr lang="en-US" sz="1400" dirty="0">
                <a:latin typeface="Consolas" panose="020B0609020204030204" pitchFamily="49" charset="0"/>
              </a:rPr>
              <a:t>SELECT * FROM departments d WHERE EXISTS(</a:t>
            </a:r>
          </a:p>
          <a:p>
            <a:r>
              <a:rPr lang="en-US" sz="1400" dirty="0">
                <a:latin typeface="Consolas" panose="020B0609020204030204" pitchFamily="49" charset="0"/>
              </a:rPr>
              <a:t>  SELECT /*+ </a:t>
            </a:r>
            <a:r>
              <a:rPr lang="en-US" sz="1400" dirty="0" err="1">
                <a:latin typeface="Consolas" panose="020B0609020204030204" pitchFamily="49" charset="0"/>
              </a:rPr>
              <a:t>hash_sj</a:t>
            </a:r>
            <a:r>
              <a:rPr lang="en-US" sz="1400" dirty="0">
                <a:latin typeface="Consolas" panose="020B0609020204030204" pitchFamily="49" charset="0"/>
              </a:rPr>
              <a:t> */ 1 FROM employees e</a:t>
            </a:r>
          </a:p>
          <a:p>
            <a:r>
              <a:rPr lang="en-US" sz="1400" dirty="0">
                <a:latin typeface="Consolas" panose="020B0609020204030204" pitchFamily="49" charset="0"/>
              </a:rPr>
              <a:t>  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Tree>
    <p:extLst>
      <p:ext uri="{BB962C8B-B14F-4D97-AF65-F5344CB8AC3E}">
        <p14:creationId xmlns:p14="http://schemas.microsoft.com/office/powerpoint/2010/main" val="738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Prepare The Demo Table</a:t>
            </a:r>
            <a:endParaRPr lang="zh-CN" altLang="en-US" dirty="0"/>
          </a:p>
        </p:txBody>
      </p:sp>
      <p:sp>
        <p:nvSpPr>
          <p:cNvPr id="3" name="Content Placeholder 2"/>
          <p:cNvSpPr>
            <a:spLocks noGrp="1"/>
          </p:cNvSpPr>
          <p:nvPr>
            <p:ph idx="1"/>
          </p:nvPr>
        </p:nvSpPr>
        <p:spPr>
          <a:xfrm>
            <a:off x="531151" y="1524001"/>
            <a:ext cx="4493855" cy="4419600"/>
          </a:xfrm>
        </p:spPr>
        <p:txBody>
          <a:bodyPr>
            <a:normAutofit fontScale="92500" lnSpcReduction="10000"/>
          </a:bodyPr>
          <a:lstStyle/>
          <a:p>
            <a:pPr marL="0" lvl="1" indent="0">
              <a:spcBef>
                <a:spcPts val="1200"/>
              </a:spcBef>
              <a:buNone/>
            </a:pPr>
            <a:r>
              <a:rPr lang="en-US" altLang="zh-CN" sz="1600" dirty="0"/>
              <a:t>create table </a:t>
            </a:r>
            <a:r>
              <a:rPr lang="en-US" altLang="zh-CN" sz="1600" dirty="0">
                <a:solidFill>
                  <a:schemeClr val="accent1"/>
                </a:solidFill>
              </a:rPr>
              <a:t>test1</a:t>
            </a:r>
            <a:r>
              <a:rPr lang="en-US" altLang="zh-CN" sz="1600" dirty="0"/>
              <a:t> as </a:t>
            </a:r>
          </a:p>
          <a:p>
            <a:pPr marL="0" lvl="1" indent="0">
              <a:spcBef>
                <a:spcPts val="1200"/>
              </a:spcBef>
              <a:buNone/>
            </a:pPr>
            <a:r>
              <a:rPr lang="en-US" altLang="zh-CN" sz="1600" dirty="0"/>
              <a:t>select case when </a:t>
            </a:r>
            <a:r>
              <a:rPr lang="en-US" altLang="zh-CN" sz="1600" dirty="0" err="1"/>
              <a:t>rownum</a:t>
            </a:r>
            <a:r>
              <a:rPr lang="en-US" altLang="zh-CN" sz="1600" dirty="0"/>
              <a:t>&gt;1000 then 1001 else </a:t>
            </a:r>
            <a:r>
              <a:rPr lang="en-US" altLang="zh-CN" sz="1600" dirty="0" err="1"/>
              <a:t>rownum</a:t>
            </a:r>
            <a:r>
              <a:rPr lang="en-US" altLang="zh-CN" sz="1600" dirty="0"/>
              <a:t> end id, </a:t>
            </a:r>
            <a:r>
              <a:rPr lang="en-US" altLang="zh-CN" sz="1600" dirty="0" err="1"/>
              <a:t>table_name</a:t>
            </a:r>
            <a:r>
              <a:rPr lang="en-US" altLang="zh-CN" sz="1600" dirty="0"/>
              <a:t> name </a:t>
            </a:r>
          </a:p>
          <a:p>
            <a:pPr marL="0" lvl="1" indent="0">
              <a:spcBef>
                <a:spcPts val="1200"/>
              </a:spcBef>
              <a:buNone/>
            </a:pPr>
            <a:r>
              <a:rPr lang="en-US" altLang="zh-CN" sz="1600" dirty="0"/>
              <a:t>from </a:t>
            </a:r>
            <a:r>
              <a:rPr lang="en-US" altLang="zh-CN" sz="1600" dirty="0" err="1"/>
              <a:t>all_tables</a:t>
            </a:r>
            <a:r>
              <a:rPr lang="en-US" altLang="zh-CN" sz="1600" dirty="0"/>
              <a:t> where </a:t>
            </a:r>
            <a:r>
              <a:rPr lang="en-US" altLang="zh-CN" sz="1600" dirty="0" err="1"/>
              <a:t>rownum</a:t>
            </a:r>
            <a:r>
              <a:rPr lang="en-US" altLang="zh-CN" sz="1600" dirty="0"/>
              <a:t>&lt;=10000;</a:t>
            </a:r>
          </a:p>
          <a:p>
            <a:pPr marL="0" lvl="1" indent="0">
              <a:spcBef>
                <a:spcPts val="1200"/>
              </a:spcBef>
              <a:buNone/>
            </a:pPr>
            <a:r>
              <a:rPr lang="en-US" altLang="zh-CN" sz="1600" dirty="0"/>
              <a:t>create index test1_id on test1(id);</a:t>
            </a:r>
          </a:p>
          <a:p>
            <a:pPr marL="0" lvl="1" indent="0">
              <a:spcBef>
                <a:spcPts val="1200"/>
              </a:spcBef>
              <a:buNone/>
            </a:pPr>
            <a:endParaRPr lang="en-US" altLang="zh-CN" sz="1600" dirty="0"/>
          </a:p>
          <a:p>
            <a:pPr marL="0" lvl="1" indent="0">
              <a:spcBef>
                <a:spcPts val="1200"/>
              </a:spcBef>
              <a:buNone/>
            </a:pPr>
            <a:r>
              <a:rPr lang="en-US" altLang="zh-CN" sz="1600" dirty="0"/>
              <a:t>create table </a:t>
            </a:r>
            <a:r>
              <a:rPr lang="en-US" altLang="zh-CN" sz="1600" dirty="0">
                <a:solidFill>
                  <a:schemeClr val="accent1"/>
                </a:solidFill>
              </a:rPr>
              <a:t>test2</a:t>
            </a:r>
            <a:r>
              <a:rPr lang="en-US" altLang="zh-CN" sz="1600" dirty="0"/>
              <a:t> as select * from test1 where </a:t>
            </a:r>
            <a:r>
              <a:rPr lang="en-US" altLang="zh-CN" sz="1600" dirty="0" err="1"/>
              <a:t>rownum</a:t>
            </a:r>
            <a:r>
              <a:rPr lang="en-US" altLang="zh-CN" sz="1600" dirty="0"/>
              <a:t>&lt;=1000;</a:t>
            </a:r>
          </a:p>
          <a:p>
            <a:pPr marL="0" lvl="1" indent="0">
              <a:spcBef>
                <a:spcPts val="1200"/>
              </a:spcBef>
              <a:buNone/>
            </a:pPr>
            <a:r>
              <a:rPr lang="en-US" altLang="zh-CN" sz="1600" dirty="0"/>
              <a:t>create index test2_id on test2(id);</a:t>
            </a:r>
          </a:p>
          <a:p>
            <a:pPr marL="0" lvl="1" indent="0">
              <a:spcBef>
                <a:spcPts val="1200"/>
              </a:spcBef>
              <a:buNone/>
            </a:pPr>
            <a:r>
              <a:rPr lang="en-US" altLang="zh-CN" sz="1600" dirty="0"/>
              <a:t>create index test2_name on test2(name);</a:t>
            </a:r>
          </a:p>
          <a:p>
            <a:pPr marL="0" lvl="1" indent="0">
              <a:spcBef>
                <a:spcPts val="1200"/>
              </a:spcBef>
              <a:buNone/>
            </a:pPr>
            <a:endParaRPr lang="en-US" altLang="zh-CN" sz="1600" dirty="0"/>
          </a:p>
          <a:p>
            <a:pPr marL="0" lvl="1" indent="0">
              <a:spcBef>
                <a:spcPts val="1200"/>
              </a:spcBef>
              <a:buNone/>
            </a:pPr>
            <a:r>
              <a:rPr lang="en-US" altLang="zh-CN" sz="1600" dirty="0"/>
              <a:t>create table </a:t>
            </a:r>
            <a:r>
              <a:rPr lang="en-US" altLang="zh-CN" sz="1600" dirty="0">
                <a:solidFill>
                  <a:schemeClr val="accent1"/>
                </a:solidFill>
              </a:rPr>
              <a:t>test3</a:t>
            </a:r>
            <a:r>
              <a:rPr lang="en-US" altLang="zh-CN" sz="1600" dirty="0"/>
              <a:t> as select id ,id-1 </a:t>
            </a:r>
            <a:r>
              <a:rPr lang="en-US" altLang="zh-CN" sz="1600" dirty="0" err="1"/>
              <a:t>parent_id,name</a:t>
            </a:r>
            <a:r>
              <a:rPr lang="en-US" altLang="zh-CN" sz="1600" dirty="0"/>
              <a:t> from test1;</a:t>
            </a:r>
          </a:p>
          <a:p>
            <a:pPr marL="0" lvl="1" indent="0">
              <a:spcBef>
                <a:spcPts val="1200"/>
              </a:spcBef>
              <a:buNone/>
            </a:pPr>
            <a:r>
              <a:rPr lang="en-US" altLang="zh-CN" sz="1600" dirty="0"/>
              <a:t>create index test3_id on test3(id);</a:t>
            </a:r>
          </a:p>
          <a:p>
            <a:pPr marL="0" lvl="1" indent="0">
              <a:spcBef>
                <a:spcPts val="1200"/>
              </a:spcBef>
              <a:buNone/>
            </a:pPr>
            <a:r>
              <a:rPr lang="en-US" altLang="zh-CN" sz="1600" dirty="0"/>
              <a:t>create index test3_parentid on test3(</a:t>
            </a:r>
            <a:r>
              <a:rPr lang="en-US" altLang="zh-CN" sz="1600" dirty="0" err="1"/>
              <a:t>parent_id</a:t>
            </a:r>
            <a:r>
              <a:rPr lang="en-US" altLang="zh-CN" sz="1600" dirty="0"/>
              <a:t>);</a:t>
            </a:r>
          </a:p>
          <a:p>
            <a:pPr marL="0" indent="0">
              <a:buNone/>
            </a:pPr>
            <a:endParaRPr lang="en-US" altLang="zh-CN" sz="2000" dirty="0"/>
          </a:p>
          <a:p>
            <a:pPr marL="0" indent="0">
              <a:buNone/>
            </a:pPr>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7</a:t>
            </a:fld>
            <a:endParaRPr lang="zh-CN" altLang="en-US" dirty="0"/>
          </a:p>
        </p:txBody>
      </p:sp>
      <p:sp>
        <p:nvSpPr>
          <p:cNvPr id="8" name="Content Placeholder 7"/>
          <p:cNvSpPr>
            <a:spLocks noGrp="1"/>
          </p:cNvSpPr>
          <p:nvPr>
            <p:ph sz="half" idx="4294967295"/>
          </p:nvPr>
        </p:nvSpPr>
        <p:spPr>
          <a:xfrm>
            <a:off x="5025006" y="1524000"/>
            <a:ext cx="7163819" cy="4419600"/>
          </a:xfrm>
        </p:spPr>
        <p:txBody>
          <a:bodyPr/>
          <a:lstStyle/>
          <a:p>
            <a:r>
              <a:rPr lang="en-US" altLang="zh-CN" sz="2000" dirty="0"/>
              <a:t>select </a:t>
            </a:r>
            <a:r>
              <a:rPr lang="en-US" altLang="zh-CN" sz="2000" dirty="0" err="1"/>
              <a:t>id,count</a:t>
            </a:r>
            <a:r>
              <a:rPr lang="en-US" altLang="zh-CN" sz="2000" dirty="0"/>
              <a:t>(*) from test1 group by id;</a:t>
            </a:r>
          </a:p>
          <a:p>
            <a:endParaRPr lang="en-US" altLang="zh-CN" sz="2000" dirty="0"/>
          </a:p>
          <a:p>
            <a:endParaRPr lang="en-US" altLang="zh-CN" sz="2000" dirty="0"/>
          </a:p>
          <a:p>
            <a:endParaRPr lang="en-US" altLang="zh-CN" sz="2000" dirty="0"/>
          </a:p>
          <a:p>
            <a:endParaRPr lang="en-US" altLang="zh-CN" sz="2000" dirty="0"/>
          </a:p>
          <a:p>
            <a:pPr marL="228600" lvl="1">
              <a:spcBef>
                <a:spcPts val="1200"/>
              </a:spcBef>
              <a:buFont typeface="Arial" charset="0"/>
              <a:buChar char="•"/>
            </a:pPr>
            <a:r>
              <a:rPr lang="en-US" altLang="zh-CN" sz="1600" dirty="0"/>
              <a:t>exec </a:t>
            </a:r>
            <a:r>
              <a:rPr lang="en-US" altLang="zh-CN" sz="1600" dirty="0" err="1"/>
              <a:t>dbms_stats.gather_table_stats</a:t>
            </a:r>
            <a:r>
              <a:rPr lang="en-US" altLang="zh-CN" sz="1600" dirty="0"/>
              <a:t>(user,'TEST1',METHOD_OPT=&gt;'FOR ALL COLUMNS SIZE 254');</a:t>
            </a:r>
          </a:p>
          <a:p>
            <a:endParaRPr lang="zh-CN" altLang="en-US" dirty="0"/>
          </a:p>
        </p:txBody>
      </p:sp>
      <p:pic>
        <p:nvPicPr>
          <p:cNvPr id="7" name="Picture 6"/>
          <p:cNvPicPr>
            <a:picLocks noChangeAspect="1"/>
          </p:cNvPicPr>
          <p:nvPr/>
        </p:nvPicPr>
        <p:blipFill>
          <a:blip r:embed="rId3"/>
          <a:stretch>
            <a:fillRect/>
          </a:stretch>
        </p:blipFill>
        <p:spPr>
          <a:xfrm>
            <a:off x="5206890" y="4478338"/>
            <a:ext cx="4638675" cy="1181100"/>
          </a:xfrm>
          <a:prstGeom prst="rect">
            <a:avLst/>
          </a:prstGeom>
        </p:spPr>
      </p:pic>
      <p:pic>
        <p:nvPicPr>
          <p:cNvPr id="9" name="Picture 8"/>
          <p:cNvPicPr>
            <a:picLocks noChangeAspect="1"/>
          </p:cNvPicPr>
          <p:nvPr/>
        </p:nvPicPr>
        <p:blipFill>
          <a:blip r:embed="rId4"/>
          <a:stretch>
            <a:fillRect/>
          </a:stretch>
        </p:blipFill>
        <p:spPr>
          <a:xfrm>
            <a:off x="5206890" y="1972070"/>
            <a:ext cx="1620587" cy="1445388"/>
          </a:xfrm>
          <a:prstGeom prst="rect">
            <a:avLst/>
          </a:prstGeom>
        </p:spPr>
      </p:pic>
    </p:spTree>
    <p:extLst>
      <p:ext uri="{BB962C8B-B14F-4D97-AF65-F5344CB8AC3E}">
        <p14:creationId xmlns:p14="http://schemas.microsoft.com/office/powerpoint/2010/main" val="173819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 </a:t>
            </a:r>
          </a:p>
        </p:txBody>
      </p:sp>
      <p:sp>
        <p:nvSpPr>
          <p:cNvPr id="4" name="Title 3"/>
          <p:cNvSpPr>
            <a:spLocks noGrp="1"/>
          </p:cNvSpPr>
          <p:nvPr>
            <p:ph type="title"/>
          </p:nvPr>
        </p:nvSpPr>
        <p:spPr/>
        <p:txBody>
          <a:bodyPr/>
          <a:lstStyle/>
          <a:p>
            <a:r>
              <a:rPr lang="en-US" dirty="0"/>
              <a:t>Hash Semi Join Workflow</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70</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p:cNvCxnSpPr>
          <p:nvPr/>
        </p:nvCxnSpPr>
        <p:spPr>
          <a:xfrm>
            <a:off x="3512551" y="2292991"/>
            <a:ext cx="2679949"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p:cNvCxnSpPr>
          <p:nvPr/>
        </p:nvCxnSpPr>
        <p:spPr>
          <a:xfrm flipV="1">
            <a:off x="3512551" y="3590364"/>
            <a:ext cx="2679949"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70847" y="5649936"/>
            <a:ext cx="3545794" cy="184095"/>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9389867" y="5589214"/>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3803892" y="18222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626837" y="361642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642395" y="473484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p:nvPr/>
        </p:nvCxnSpPr>
        <p:spPr>
          <a:xfrm>
            <a:off x="5542076" y="3448051"/>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5" idx="3"/>
          </p:cNvCxnSpPr>
          <p:nvPr/>
        </p:nvCxnSpPr>
        <p:spPr>
          <a:xfrm>
            <a:off x="6855425" y="3458133"/>
            <a:ext cx="5579" cy="197276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3"/>
          </p:cNvCxnSpPr>
          <p:nvPr/>
        </p:nvCxnSpPr>
        <p:spPr>
          <a:xfrm>
            <a:off x="8135585" y="3458133"/>
            <a:ext cx="26517" cy="194735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416076" y="57361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744392" y="5706768"/>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8036102"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6034186" y="4873712"/>
            <a:ext cx="4034971" cy="285519"/>
          </a:xfrm>
          <a:prstGeom prst="rect">
            <a:avLst/>
          </a:prstGeom>
          <a:noFill/>
        </p:spPr>
        <p:txBody>
          <a:bodyPr wrap="square" lIns="0" tIns="0" rIns="0" bIns="0" rtlCol="0">
            <a:noAutofit/>
          </a:bodyPr>
          <a:lstStyle/>
          <a:p>
            <a:pPr>
              <a:lnSpc>
                <a:spcPct val="90000"/>
              </a:lnSpc>
            </a:pPr>
            <a:r>
              <a:rPr lang="en-US" sz="1600" dirty="0"/>
              <a:t>Tag FIRST matched </a:t>
            </a:r>
            <a:r>
              <a:rPr lang="en-US" sz="1600" dirty="0" err="1"/>
              <a:t>Dept</a:t>
            </a:r>
            <a:r>
              <a:rPr lang="en-US" sz="1600" dirty="0"/>
              <a:t> data and return it</a:t>
            </a:r>
          </a:p>
        </p:txBody>
      </p:sp>
      <p:sp>
        <p:nvSpPr>
          <p:cNvPr id="87" name="TextBox 86"/>
          <p:cNvSpPr txBox="1"/>
          <p:nvPr/>
        </p:nvSpPr>
        <p:spPr>
          <a:xfrm>
            <a:off x="4244337" y="192045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88" name="TextBox 87"/>
          <p:cNvSpPr txBox="1"/>
          <p:nvPr/>
        </p:nvSpPr>
        <p:spPr>
          <a:xfrm>
            <a:off x="3100122" y="3772562"/>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grpSp>
        <p:nvGrpSpPr>
          <p:cNvPr id="95" name="Group 94"/>
          <p:cNvGrpSpPr/>
          <p:nvPr/>
        </p:nvGrpSpPr>
        <p:grpSpPr>
          <a:xfrm>
            <a:off x="4442908" y="2577950"/>
            <a:ext cx="5744248" cy="1317935"/>
            <a:chOff x="4442908" y="2577950"/>
            <a:chExt cx="5744248" cy="1317935"/>
          </a:xfrm>
        </p:grpSpPr>
        <p:sp>
          <p:nvSpPr>
            <p:cNvPr id="96" name="Rectangle 95"/>
            <p:cNvSpPr/>
            <p:nvPr/>
          </p:nvSpPr>
          <p:spPr>
            <a:xfrm>
              <a:off x="4442908" y="2577950"/>
              <a:ext cx="4273732"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97" name="TextBox 96"/>
            <p:cNvSpPr txBox="1"/>
            <p:nvPr/>
          </p:nvSpPr>
          <p:spPr>
            <a:xfrm>
              <a:off x="8830705" y="2959986"/>
              <a:ext cx="1356451" cy="248342"/>
            </a:xfrm>
            <a:prstGeom prst="rect">
              <a:avLst/>
            </a:prstGeom>
            <a:noFill/>
          </p:spPr>
          <p:txBody>
            <a:bodyPr wrap="square" lIns="0" tIns="0" rIns="0" bIns="0" rtlCol="0">
              <a:noAutofit/>
            </a:bodyPr>
            <a:lstStyle/>
            <a:p>
              <a:pPr>
                <a:lnSpc>
                  <a:spcPct val="90000"/>
                </a:lnSpc>
              </a:pPr>
              <a:r>
                <a:rPr lang="en-US" sz="1600" dirty="0"/>
                <a:t>Hash Table</a:t>
              </a:r>
            </a:p>
          </p:txBody>
        </p:sp>
        <p:grpSp>
          <p:nvGrpSpPr>
            <p:cNvPr id="98" name="Group 97"/>
            <p:cNvGrpSpPr/>
            <p:nvPr/>
          </p:nvGrpSpPr>
          <p:grpSpPr>
            <a:xfrm>
              <a:off x="4673306" y="2731697"/>
              <a:ext cx="497541" cy="747952"/>
              <a:chOff x="4307540" y="2710181"/>
              <a:chExt cx="497541" cy="747952"/>
            </a:xfrm>
          </p:grpSpPr>
          <p:sp>
            <p:nvSpPr>
              <p:cNvPr id="149" name="Cube 14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grpSp>
            <p:nvGrpSpPr>
              <p:cNvPr id="150" name="Group 149"/>
              <p:cNvGrpSpPr/>
              <p:nvPr/>
            </p:nvGrpSpPr>
            <p:grpSpPr>
              <a:xfrm>
                <a:off x="4362987" y="3132036"/>
                <a:ext cx="252000" cy="115824"/>
                <a:chOff x="4362987" y="3132036"/>
                <a:chExt cx="252000" cy="115824"/>
              </a:xfrm>
            </p:grpSpPr>
            <p:cxnSp>
              <p:nvCxnSpPr>
                <p:cNvPr id="151" name="Straight Connector 150"/>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99" name="Group 98"/>
            <p:cNvGrpSpPr/>
            <p:nvPr/>
          </p:nvGrpSpPr>
          <p:grpSpPr>
            <a:xfrm>
              <a:off x="5313304" y="2710181"/>
              <a:ext cx="497541" cy="747952"/>
              <a:chOff x="4872317" y="2710181"/>
              <a:chExt cx="497541" cy="747952"/>
            </a:xfrm>
          </p:grpSpPr>
          <p:sp>
            <p:nvSpPr>
              <p:cNvPr id="145" name="Cube 144"/>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grpSp>
            <p:nvGrpSpPr>
              <p:cNvPr id="146" name="Group 145"/>
              <p:cNvGrpSpPr/>
              <p:nvPr/>
            </p:nvGrpSpPr>
            <p:grpSpPr>
              <a:xfrm>
                <a:off x="4932895" y="3132036"/>
                <a:ext cx="252000" cy="115824"/>
                <a:chOff x="4362987" y="3132036"/>
                <a:chExt cx="252000" cy="115824"/>
              </a:xfrm>
            </p:grpSpPr>
            <p:cxnSp>
              <p:nvCxnSpPr>
                <p:cNvPr id="147" name="Straight Connector 146"/>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0" name="Group 99"/>
            <p:cNvGrpSpPr/>
            <p:nvPr/>
          </p:nvGrpSpPr>
          <p:grpSpPr>
            <a:xfrm>
              <a:off x="5996493" y="2710181"/>
              <a:ext cx="497541" cy="747952"/>
              <a:chOff x="5437094" y="2710181"/>
              <a:chExt cx="497541" cy="747952"/>
            </a:xfrm>
          </p:grpSpPr>
          <p:sp>
            <p:nvSpPr>
              <p:cNvPr id="141" name="Cube 140"/>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grpSp>
            <p:nvGrpSpPr>
              <p:cNvPr id="142" name="Group 141"/>
              <p:cNvGrpSpPr/>
              <p:nvPr/>
            </p:nvGrpSpPr>
            <p:grpSpPr>
              <a:xfrm>
                <a:off x="5474788" y="3132036"/>
                <a:ext cx="252000" cy="115824"/>
                <a:chOff x="4362987" y="3132036"/>
                <a:chExt cx="252000" cy="115824"/>
              </a:xfrm>
            </p:grpSpPr>
            <p:cxnSp>
              <p:nvCxnSpPr>
                <p:cNvPr id="143" name="Straight Connector 14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1" name="Group 100"/>
            <p:cNvGrpSpPr/>
            <p:nvPr/>
          </p:nvGrpSpPr>
          <p:grpSpPr>
            <a:xfrm>
              <a:off x="6668847" y="2710181"/>
              <a:ext cx="497541" cy="747952"/>
              <a:chOff x="6001871" y="2710181"/>
              <a:chExt cx="497541" cy="747952"/>
            </a:xfrm>
          </p:grpSpPr>
          <p:sp>
            <p:nvSpPr>
              <p:cNvPr id="135" name="Cube 1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grpSp>
            <p:nvGrpSpPr>
              <p:cNvPr id="136" name="Group 135"/>
              <p:cNvGrpSpPr/>
              <p:nvPr/>
            </p:nvGrpSpPr>
            <p:grpSpPr>
              <a:xfrm>
                <a:off x="6071482" y="3132036"/>
                <a:ext cx="252000" cy="115824"/>
                <a:chOff x="4362987" y="3132036"/>
                <a:chExt cx="252000" cy="115824"/>
              </a:xfrm>
            </p:grpSpPr>
            <p:cxnSp>
              <p:nvCxnSpPr>
                <p:cNvPr id="139" name="Straight Connector 13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2" name="Group 101"/>
            <p:cNvGrpSpPr/>
            <p:nvPr/>
          </p:nvGrpSpPr>
          <p:grpSpPr>
            <a:xfrm>
              <a:off x="7384230" y="2710181"/>
              <a:ext cx="497541" cy="747952"/>
              <a:chOff x="6566648" y="2710181"/>
              <a:chExt cx="497541" cy="747952"/>
            </a:xfrm>
          </p:grpSpPr>
          <p:sp>
            <p:nvSpPr>
              <p:cNvPr id="110" name="Cube 109"/>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grpSp>
            <p:nvGrpSpPr>
              <p:cNvPr id="111" name="Group 110"/>
              <p:cNvGrpSpPr/>
              <p:nvPr/>
            </p:nvGrpSpPr>
            <p:grpSpPr>
              <a:xfrm>
                <a:off x="6614740" y="3132036"/>
                <a:ext cx="252000" cy="115824"/>
                <a:chOff x="4362987" y="3132036"/>
                <a:chExt cx="252000" cy="115824"/>
              </a:xfrm>
            </p:grpSpPr>
            <p:cxnSp>
              <p:nvCxnSpPr>
                <p:cNvPr id="112" name="Straight Connector 11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3" name="Group 102"/>
            <p:cNvGrpSpPr/>
            <p:nvPr/>
          </p:nvGrpSpPr>
          <p:grpSpPr>
            <a:xfrm>
              <a:off x="7949007" y="2710181"/>
              <a:ext cx="497541" cy="747952"/>
              <a:chOff x="7131425" y="2710181"/>
              <a:chExt cx="497541" cy="747952"/>
            </a:xfrm>
          </p:grpSpPr>
          <p:sp>
            <p:nvSpPr>
              <p:cNvPr id="106" name="Cube 105"/>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grpSp>
            <p:nvGrpSpPr>
              <p:cNvPr id="107" name="Group 106"/>
              <p:cNvGrpSpPr/>
              <p:nvPr/>
            </p:nvGrpSpPr>
            <p:grpSpPr>
              <a:xfrm>
                <a:off x="7206159" y="3132036"/>
                <a:ext cx="252000" cy="115824"/>
                <a:chOff x="4362987" y="3132036"/>
                <a:chExt cx="252000" cy="115824"/>
              </a:xfrm>
            </p:grpSpPr>
            <p:cxnSp>
              <p:nvCxnSpPr>
                <p:cNvPr id="108" name="Straight Connector 10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104" name="TextBox 103"/>
            <p:cNvSpPr txBox="1"/>
            <p:nvPr/>
          </p:nvSpPr>
          <p:spPr>
            <a:xfrm>
              <a:off x="8801287" y="3679100"/>
              <a:ext cx="706895" cy="216785"/>
            </a:xfrm>
            <a:prstGeom prst="rect">
              <a:avLst/>
            </a:prstGeom>
            <a:noFill/>
          </p:spPr>
          <p:txBody>
            <a:bodyPr wrap="square" lIns="0" tIns="0" rIns="0" bIns="0" rtlCol="0">
              <a:noAutofit/>
            </a:bodyPr>
            <a:lstStyle/>
            <a:p>
              <a:pPr>
                <a:lnSpc>
                  <a:spcPct val="90000"/>
                </a:lnSpc>
              </a:pPr>
              <a:r>
                <a:rPr lang="en-US" sz="1200" dirty="0">
                  <a:solidFill>
                    <a:schemeClr val="accent3"/>
                  </a:solidFill>
                </a:rPr>
                <a:t>(Matched)</a:t>
              </a:r>
            </a:p>
          </p:txBody>
        </p:sp>
        <p:cxnSp>
          <p:nvCxnSpPr>
            <p:cNvPr id="105" name="Straight Arrow Connector 104"/>
            <p:cNvCxnSpPr>
              <a:stCxn id="104" idx="0"/>
            </p:cNvCxnSpPr>
            <p:nvPr/>
          </p:nvCxnSpPr>
          <p:spPr>
            <a:xfrm flipH="1" flipV="1">
              <a:off x="8211685" y="3119494"/>
              <a:ext cx="943050" cy="559606"/>
            </a:xfrm>
            <a:prstGeom prst="straightConnector1">
              <a:avLst/>
            </a:prstGeom>
            <a:ln w="3175">
              <a:solidFill>
                <a:schemeClr val="tx1"/>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grpSp>
      <p:sp>
        <p:nvSpPr>
          <p:cNvPr id="153" name="Rectangle 152"/>
          <p:cNvSpPr/>
          <p:nvPr/>
        </p:nvSpPr>
        <p:spPr>
          <a:xfrm>
            <a:off x="6579774" y="873743"/>
            <a:ext cx="4941705" cy="1200329"/>
          </a:xfrm>
          <a:prstGeom prst="rect">
            <a:avLst/>
          </a:prstGeom>
        </p:spPr>
        <p:txBody>
          <a:bodyPr wrap="square">
            <a:spAutoFit/>
          </a:bodyPr>
          <a:lstStyle/>
          <a:p>
            <a:r>
              <a:rPr lang="en-US" sz="1200" dirty="0">
                <a:latin typeface="Consolas" panose="020B0609020204030204" pitchFamily="49" charset="0"/>
              </a:rPr>
              <a:t>| Id  | Operation          | Name              | Rows  |</a:t>
            </a:r>
          </a:p>
          <a:p>
            <a:r>
              <a:rPr lang="en-US" sz="1200" dirty="0">
                <a:latin typeface="Consolas" panose="020B0609020204030204" pitchFamily="49" charset="0"/>
              </a:rPr>
              <a:t>--------------------------------------------------------</a:t>
            </a:r>
          </a:p>
          <a:p>
            <a:r>
              <a:rPr lang="en-US" sz="1200" dirty="0">
                <a:latin typeface="Consolas" panose="020B0609020204030204" pitchFamily="49" charset="0"/>
              </a:rPr>
              <a:t>|   0 | SELECT STATEMENT   |                   |    11 |</a:t>
            </a:r>
          </a:p>
          <a:p>
            <a:r>
              <a:rPr lang="en-US" sz="1200" dirty="0">
                <a:latin typeface="Consolas" panose="020B0609020204030204" pitchFamily="49" charset="0"/>
              </a:rPr>
              <a:t>|*  1 |  HASH JOIN SEMI    |                   |    11 |</a:t>
            </a:r>
          </a:p>
          <a:p>
            <a:r>
              <a:rPr lang="en-US" sz="1200" dirty="0">
                <a:latin typeface="Consolas" panose="020B0609020204030204" pitchFamily="49" charset="0"/>
              </a:rPr>
              <a:t>|   2 |   TABLE ACCESS FULL| DEPARTMENTS       |    27 |</a:t>
            </a:r>
          </a:p>
          <a:p>
            <a:r>
              <a:rPr lang="en-US" sz="1200" dirty="0">
                <a:latin typeface="Consolas" panose="020B0609020204030204" pitchFamily="49" charset="0"/>
              </a:rPr>
              <a:t>|   3 |   INDEX FULL SCAN  | EMP_DEPARTMENT_IX |   107 |</a:t>
            </a:r>
          </a:p>
        </p:txBody>
      </p:sp>
    </p:spTree>
    <p:extLst>
      <p:ext uri="{BB962C8B-B14F-4D97-AF65-F5344CB8AC3E}">
        <p14:creationId xmlns:p14="http://schemas.microsoft.com/office/powerpoint/2010/main" val="415612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Hash Right Semi Join Sample</a:t>
            </a:r>
          </a:p>
        </p:txBody>
      </p:sp>
      <p:sp>
        <p:nvSpPr>
          <p:cNvPr id="3" name="Content Placeholder 2"/>
          <p:cNvSpPr>
            <a:spLocks noGrp="1"/>
          </p:cNvSpPr>
          <p:nvPr>
            <p:ph idx="1"/>
          </p:nvPr>
        </p:nvSpPr>
        <p:spPr/>
        <p:txBody>
          <a:bodyPr/>
          <a:lstStyle/>
          <a:p>
            <a:r>
              <a:rPr lang="en-US" sz="2400" dirty="0" err="1"/>
              <a:t>Sql</a:t>
            </a:r>
            <a:r>
              <a:rPr lang="en-US" sz="2400" dirty="0"/>
              <a:t>:</a:t>
            </a:r>
          </a:p>
          <a:p>
            <a:endParaRPr lang="en-US" sz="2400" dirty="0"/>
          </a:p>
          <a:p>
            <a:pPr marL="0" indent="0">
              <a:buNone/>
            </a:pPr>
            <a:endParaRPr lang="en-US" sz="2400" dirty="0"/>
          </a:p>
          <a:p>
            <a:endParaRPr lang="en-US" sz="2400" dirty="0"/>
          </a:p>
          <a:p>
            <a:r>
              <a:rPr lang="en-US" sz="2400" dirty="0"/>
              <a:t>Execution plan:</a:t>
            </a:r>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71</a:t>
            </a:fld>
            <a:endParaRPr lang="en-US" dirty="0"/>
          </a:p>
        </p:txBody>
      </p:sp>
      <p:sp>
        <p:nvSpPr>
          <p:cNvPr id="6" name="Rectangle 5"/>
          <p:cNvSpPr/>
          <p:nvPr/>
        </p:nvSpPr>
        <p:spPr>
          <a:xfrm>
            <a:off x="1074980" y="3862893"/>
            <a:ext cx="7186893"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13580 |</a:t>
            </a:r>
          </a:p>
          <a:p>
            <a:r>
              <a:rPr lang="en-US" sz="1400" dirty="0">
                <a:latin typeface="Consolas" panose="020B0609020204030204" pitchFamily="49" charset="0"/>
              </a:rPr>
              <a:t>|*  1 |  HASH JOIN </a:t>
            </a:r>
            <a:r>
              <a:rPr lang="en-US" sz="1400" dirty="0">
                <a:solidFill>
                  <a:schemeClr val="accent3"/>
                </a:solidFill>
                <a:latin typeface="Consolas" panose="020B0609020204030204" pitchFamily="49" charset="0"/>
              </a:rPr>
              <a:t>RIGHT</a:t>
            </a:r>
            <a:r>
              <a:rPr lang="en-US" sz="1400" dirty="0">
                <a:latin typeface="Consolas" panose="020B0609020204030204" pitchFamily="49" charset="0"/>
              </a:rPr>
              <a:t> </a:t>
            </a:r>
            <a:r>
              <a:rPr lang="en-US" sz="1400" dirty="0">
                <a:solidFill>
                  <a:schemeClr val="accent3"/>
                </a:solidFill>
                <a:latin typeface="Consolas" panose="020B0609020204030204" pitchFamily="49" charset="0"/>
              </a:rPr>
              <a:t>SEMI</a:t>
            </a:r>
            <a:r>
              <a:rPr lang="en-US" sz="1400" dirty="0">
                <a:latin typeface="Consolas" panose="020B0609020204030204" pitchFamily="49" charset="0"/>
              </a:rPr>
              <a:t>|                   | 13580 |</a:t>
            </a:r>
          </a:p>
          <a:p>
            <a:r>
              <a:rPr lang="en-US" sz="1400" dirty="0">
                <a:latin typeface="Consolas" panose="020B0609020204030204" pitchFamily="49" charset="0"/>
              </a:rPr>
              <a:t>|   2 |   INDEX FULL SCAN    | EMP_DEPARTMENT_IX |   107 |</a:t>
            </a:r>
          </a:p>
          <a:p>
            <a:r>
              <a:rPr lang="en-US" sz="1400" dirty="0">
                <a:latin typeface="Consolas" panose="020B0609020204030204" pitchFamily="49" charset="0"/>
              </a:rPr>
              <a:t>|   3 |   TABLE ACCESS FULL  | DEPARTMENTS       | 33333 |</a:t>
            </a:r>
          </a:p>
        </p:txBody>
      </p:sp>
      <p:sp>
        <p:nvSpPr>
          <p:cNvPr id="7" name="Rectangle 6"/>
          <p:cNvSpPr/>
          <p:nvPr/>
        </p:nvSpPr>
        <p:spPr>
          <a:xfrm>
            <a:off x="1074980" y="1991062"/>
            <a:ext cx="6461069" cy="954107"/>
          </a:xfrm>
          <a:prstGeom prst="rect">
            <a:avLst/>
          </a:prstGeom>
        </p:spPr>
        <p:txBody>
          <a:bodyPr wrap="square">
            <a:spAutoFit/>
          </a:bodyPr>
          <a:lstStyle/>
          <a:p>
            <a:r>
              <a:rPr lang="en-US" sz="1400" dirty="0">
                <a:latin typeface="Consolas" panose="020B0609020204030204" pitchFamily="49" charset="0"/>
              </a:rPr>
              <a:t>SELECT /*+ </a:t>
            </a:r>
            <a:r>
              <a:rPr lang="en-US" sz="1400" dirty="0" err="1">
                <a:latin typeface="Consolas" panose="020B0609020204030204" pitchFamily="49" charset="0"/>
              </a:rPr>
              <a:t>opt_estimate</a:t>
            </a:r>
            <a:r>
              <a:rPr lang="en-US" sz="1400" dirty="0">
                <a:latin typeface="Consolas" panose="020B0609020204030204" pitchFamily="49" charset="0"/>
              </a:rPr>
              <a:t>(</a:t>
            </a:r>
            <a:r>
              <a:rPr lang="en-US" sz="1400" dirty="0" err="1">
                <a:latin typeface="Consolas" panose="020B0609020204030204" pitchFamily="49" charset="0"/>
              </a:rPr>
              <a:t>table,d,rows</a:t>
            </a:r>
            <a:r>
              <a:rPr lang="en-US" sz="1400" dirty="0">
                <a:latin typeface="Consolas" panose="020B0609020204030204" pitchFamily="49" charset="0"/>
              </a:rPr>
              <a:t>=33333) */ * FROM departments d WHERE EXISTS(</a:t>
            </a:r>
          </a:p>
          <a:p>
            <a:r>
              <a:rPr lang="en-US" sz="1400" dirty="0">
                <a:latin typeface="Consolas" panose="020B0609020204030204" pitchFamily="49" charset="0"/>
              </a:rPr>
              <a:t>  SELECT /*+ </a:t>
            </a:r>
            <a:r>
              <a:rPr lang="en-US" sz="1400" dirty="0" err="1">
                <a:latin typeface="Consolas" panose="020B0609020204030204" pitchFamily="49" charset="0"/>
              </a:rPr>
              <a:t>hash_sj</a:t>
            </a:r>
            <a:r>
              <a:rPr lang="en-US" sz="1400" dirty="0">
                <a:latin typeface="Consolas" panose="020B0609020204030204" pitchFamily="49" charset="0"/>
              </a:rPr>
              <a:t> */ 1 FROM employees e</a:t>
            </a:r>
          </a:p>
          <a:p>
            <a:r>
              <a:rPr lang="en-US" sz="1400" dirty="0">
                <a:latin typeface="Consolas" panose="020B0609020204030204" pitchFamily="49" charset="0"/>
              </a:rPr>
              <a:t>  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Tree>
    <p:extLst>
      <p:ext uri="{BB962C8B-B14F-4D97-AF65-F5344CB8AC3E}">
        <p14:creationId xmlns:p14="http://schemas.microsoft.com/office/powerpoint/2010/main" val="316134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 </a:t>
            </a:r>
          </a:p>
        </p:txBody>
      </p:sp>
      <p:sp>
        <p:nvSpPr>
          <p:cNvPr id="4" name="Title 3"/>
          <p:cNvSpPr>
            <a:spLocks noGrp="1"/>
          </p:cNvSpPr>
          <p:nvPr>
            <p:ph type="title"/>
          </p:nvPr>
        </p:nvSpPr>
        <p:spPr/>
        <p:txBody>
          <a:bodyPr/>
          <a:lstStyle/>
          <a:p>
            <a:r>
              <a:rPr lang="en-US" dirty="0"/>
              <a:t>Hash Right Semi Join Workflow</a:t>
            </a:r>
          </a:p>
        </p:txBody>
      </p:sp>
      <p:sp>
        <p:nvSpPr>
          <p:cNvPr id="5" name="Footer Placeholder 4"/>
          <p:cNvSpPr>
            <a:spLocks noGrp="1"/>
          </p:cNvSpPr>
          <p:nvPr>
            <p:ph type="ftr" sz="quarter" idx="11"/>
          </p:nvPr>
        </p:nvSpPr>
        <p:spPr/>
        <p:txBody>
          <a:bodyPr/>
          <a:lstStyle/>
          <a:p>
            <a:pPr>
              <a:defRPr/>
            </a:pP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72</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Emp</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3067223"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3067223"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066852" y="5628300"/>
            <a:ext cx="4104522" cy="231138"/>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9389867" y="5589214"/>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3803892" y="18222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626837" y="361642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607514" y="474502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4998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5" idx="3"/>
          </p:cNvCxnSpPr>
          <p:nvPr/>
        </p:nvCxnSpPr>
        <p:spPr>
          <a:xfrm>
            <a:off x="6855425" y="3458133"/>
            <a:ext cx="5579" cy="197276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3"/>
          </p:cNvCxnSpPr>
          <p:nvPr/>
        </p:nvCxnSpPr>
        <p:spPr>
          <a:xfrm>
            <a:off x="8135585" y="3458133"/>
            <a:ext cx="26517" cy="194735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401896"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744392" y="5706768"/>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8036102"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5999306" y="4883892"/>
            <a:ext cx="3455344" cy="285520"/>
          </a:xfrm>
          <a:prstGeom prst="rect">
            <a:avLst/>
          </a:prstGeom>
          <a:noFill/>
        </p:spPr>
        <p:txBody>
          <a:bodyPr wrap="square" lIns="0" tIns="0" rIns="0" bIns="0" rtlCol="0">
            <a:noAutofit/>
          </a:bodyPr>
          <a:lstStyle/>
          <a:p>
            <a:pPr>
              <a:lnSpc>
                <a:spcPct val="90000"/>
              </a:lnSpc>
            </a:pPr>
            <a:r>
              <a:rPr lang="en-US" sz="1600" dirty="0"/>
              <a:t>Tag FIRST matched data and return it</a:t>
            </a:r>
          </a:p>
        </p:txBody>
      </p:sp>
      <p:sp>
        <p:nvSpPr>
          <p:cNvPr id="87" name="TextBox 86"/>
          <p:cNvSpPr txBox="1"/>
          <p:nvPr/>
        </p:nvSpPr>
        <p:spPr>
          <a:xfrm>
            <a:off x="4244337" y="192045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88" name="TextBox 87"/>
          <p:cNvSpPr txBox="1"/>
          <p:nvPr/>
        </p:nvSpPr>
        <p:spPr>
          <a:xfrm>
            <a:off x="3100122" y="3772562"/>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
        <p:nvSpPr>
          <p:cNvPr id="61" name="Rectangle 60"/>
          <p:cNvSpPr/>
          <p:nvPr/>
        </p:nvSpPr>
        <p:spPr>
          <a:xfrm>
            <a:off x="6825700" y="804552"/>
            <a:ext cx="5122654" cy="1200329"/>
          </a:xfrm>
          <a:prstGeom prst="rect">
            <a:avLst/>
          </a:prstGeom>
        </p:spPr>
        <p:txBody>
          <a:bodyPr wrap="square">
            <a:spAutoFit/>
          </a:bodyPr>
          <a:lstStyle/>
          <a:p>
            <a:r>
              <a:rPr lang="en-US" sz="1200" dirty="0">
                <a:latin typeface="Consolas" panose="020B0609020204030204" pitchFamily="49" charset="0"/>
              </a:rPr>
              <a:t>| Id  | Operation            | Name              | Rows  |</a:t>
            </a:r>
          </a:p>
          <a:p>
            <a:r>
              <a:rPr lang="en-US" sz="1200" dirty="0">
                <a:latin typeface="Consolas" panose="020B0609020204030204" pitchFamily="49" charset="0"/>
              </a:rPr>
              <a:t>----------------------------------------------------------</a:t>
            </a:r>
          </a:p>
          <a:p>
            <a:r>
              <a:rPr lang="en-US" sz="1200" dirty="0">
                <a:latin typeface="Consolas" panose="020B0609020204030204" pitchFamily="49" charset="0"/>
              </a:rPr>
              <a:t>|   0 | SELECT STATEMENT     |                   | 13580 |</a:t>
            </a:r>
          </a:p>
          <a:p>
            <a:r>
              <a:rPr lang="en-US" sz="1200" dirty="0">
                <a:latin typeface="Consolas" panose="020B0609020204030204" pitchFamily="49" charset="0"/>
              </a:rPr>
              <a:t>|*  1 |  HASH JOIN </a:t>
            </a:r>
            <a:r>
              <a:rPr lang="en-US" sz="1200" dirty="0">
                <a:solidFill>
                  <a:schemeClr val="accent3"/>
                </a:solidFill>
                <a:latin typeface="Consolas" panose="020B0609020204030204" pitchFamily="49" charset="0"/>
              </a:rPr>
              <a:t>RIGHT</a:t>
            </a:r>
            <a:r>
              <a:rPr lang="en-US" sz="1200" dirty="0">
                <a:latin typeface="Consolas" panose="020B0609020204030204" pitchFamily="49" charset="0"/>
              </a:rPr>
              <a:t> </a:t>
            </a:r>
            <a:r>
              <a:rPr lang="en-US" sz="1200" dirty="0">
                <a:solidFill>
                  <a:schemeClr val="accent3"/>
                </a:solidFill>
                <a:latin typeface="Consolas" panose="020B0609020204030204" pitchFamily="49" charset="0"/>
              </a:rPr>
              <a:t>SEMI</a:t>
            </a:r>
            <a:r>
              <a:rPr lang="en-US" sz="1200" dirty="0">
                <a:latin typeface="Consolas" panose="020B0609020204030204" pitchFamily="49" charset="0"/>
              </a:rPr>
              <a:t>|                   | 13580 |</a:t>
            </a:r>
          </a:p>
          <a:p>
            <a:r>
              <a:rPr lang="en-US" sz="1200" dirty="0">
                <a:latin typeface="Consolas" panose="020B0609020204030204" pitchFamily="49" charset="0"/>
              </a:rPr>
              <a:t>|   2 |   INDEX FULL SCAN    | EMP_DEPARTMENT_IX |   107 |</a:t>
            </a:r>
          </a:p>
          <a:p>
            <a:r>
              <a:rPr lang="en-US" sz="1200" dirty="0">
                <a:latin typeface="Consolas" panose="020B0609020204030204" pitchFamily="49" charset="0"/>
              </a:rPr>
              <a:t>|   3 |   TABLE ACCESS FULL  | DEPARTMENTS       | 33333 |</a:t>
            </a:r>
          </a:p>
        </p:txBody>
      </p:sp>
      <p:grpSp>
        <p:nvGrpSpPr>
          <p:cNvPr id="43" name="Group 42"/>
          <p:cNvGrpSpPr/>
          <p:nvPr/>
        </p:nvGrpSpPr>
        <p:grpSpPr>
          <a:xfrm>
            <a:off x="4442908" y="2577950"/>
            <a:ext cx="5744248" cy="1317935"/>
            <a:chOff x="4442908" y="2577950"/>
            <a:chExt cx="5744248" cy="1317935"/>
          </a:xfrm>
        </p:grpSpPr>
        <p:sp>
          <p:nvSpPr>
            <p:cNvPr id="27" name="Rectangle 26"/>
            <p:cNvSpPr/>
            <p:nvPr/>
          </p:nvSpPr>
          <p:spPr>
            <a:xfrm>
              <a:off x="4442908" y="2577950"/>
              <a:ext cx="4273732"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6" name="TextBox 45"/>
            <p:cNvSpPr txBox="1"/>
            <p:nvPr/>
          </p:nvSpPr>
          <p:spPr>
            <a:xfrm>
              <a:off x="8830705" y="2959986"/>
              <a:ext cx="1356451" cy="248342"/>
            </a:xfrm>
            <a:prstGeom prst="rect">
              <a:avLst/>
            </a:prstGeom>
            <a:noFill/>
          </p:spPr>
          <p:txBody>
            <a:bodyPr wrap="square" lIns="0" tIns="0" rIns="0" bIns="0" rtlCol="0">
              <a:noAutofit/>
            </a:bodyPr>
            <a:lstStyle/>
            <a:p>
              <a:pPr>
                <a:lnSpc>
                  <a:spcPct val="90000"/>
                </a:lnSpc>
              </a:pPr>
              <a:r>
                <a:rPr lang="en-US" sz="1600" dirty="0"/>
                <a:t>Hash Table</a:t>
              </a:r>
            </a:p>
          </p:txBody>
        </p:sp>
        <p:grpSp>
          <p:nvGrpSpPr>
            <p:cNvPr id="15" name="Group 14"/>
            <p:cNvGrpSpPr/>
            <p:nvPr/>
          </p:nvGrpSpPr>
          <p:grpSpPr>
            <a:xfrm>
              <a:off x="4673306" y="2731697"/>
              <a:ext cx="497541" cy="747952"/>
              <a:chOff x="4307540" y="2710181"/>
              <a:chExt cx="497541" cy="747952"/>
            </a:xfrm>
          </p:grpSpPr>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15"/>
            <p:cNvGrpSpPr/>
            <p:nvPr/>
          </p:nvGrpSpPr>
          <p:grpSpPr>
            <a:xfrm>
              <a:off x="5313304" y="2710181"/>
              <a:ext cx="497541" cy="747952"/>
              <a:chOff x="4872317" y="2710181"/>
              <a:chExt cx="497541" cy="747952"/>
            </a:xfrm>
          </p:grpSpPr>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Group 17"/>
            <p:cNvGrpSpPr/>
            <p:nvPr/>
          </p:nvGrpSpPr>
          <p:grpSpPr>
            <a:xfrm>
              <a:off x="5996493" y="2710181"/>
              <a:ext cx="497541" cy="747952"/>
              <a:chOff x="5437094" y="2710181"/>
              <a:chExt cx="497541" cy="747952"/>
            </a:xfrm>
          </p:grpSpPr>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0" name="Group 19"/>
            <p:cNvGrpSpPr/>
            <p:nvPr/>
          </p:nvGrpSpPr>
          <p:grpSpPr>
            <a:xfrm>
              <a:off x="6668847" y="2710181"/>
              <a:ext cx="497541" cy="747952"/>
              <a:chOff x="6001871" y="2710181"/>
              <a:chExt cx="497541" cy="747952"/>
            </a:xfrm>
          </p:grpSpPr>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20"/>
            <p:cNvGrpSpPr/>
            <p:nvPr/>
          </p:nvGrpSpPr>
          <p:grpSpPr>
            <a:xfrm>
              <a:off x="7384230" y="2710181"/>
              <a:ext cx="497541" cy="747952"/>
              <a:chOff x="6566648" y="2710181"/>
              <a:chExt cx="497541" cy="747952"/>
            </a:xfrm>
          </p:grpSpPr>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2" name="Group 21"/>
            <p:cNvGrpSpPr/>
            <p:nvPr/>
          </p:nvGrpSpPr>
          <p:grpSpPr>
            <a:xfrm>
              <a:off x="7949007" y="2710181"/>
              <a:ext cx="497541" cy="747952"/>
              <a:chOff x="7131425" y="2710181"/>
              <a:chExt cx="497541" cy="747952"/>
            </a:xfrm>
          </p:grpSpPr>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65" name="TextBox 64"/>
            <p:cNvSpPr txBox="1"/>
            <p:nvPr/>
          </p:nvSpPr>
          <p:spPr>
            <a:xfrm>
              <a:off x="8801287" y="3679100"/>
              <a:ext cx="706895" cy="216785"/>
            </a:xfrm>
            <a:prstGeom prst="rect">
              <a:avLst/>
            </a:prstGeom>
            <a:noFill/>
          </p:spPr>
          <p:txBody>
            <a:bodyPr wrap="square" lIns="0" tIns="0" rIns="0" bIns="0" rtlCol="0">
              <a:noAutofit/>
            </a:bodyPr>
            <a:lstStyle/>
            <a:p>
              <a:pPr>
                <a:lnSpc>
                  <a:spcPct val="90000"/>
                </a:lnSpc>
              </a:pPr>
              <a:r>
                <a:rPr lang="en-US" sz="1200" dirty="0">
                  <a:solidFill>
                    <a:schemeClr val="accent3"/>
                  </a:solidFill>
                </a:rPr>
                <a:t>(Matched)</a:t>
              </a:r>
            </a:p>
          </p:txBody>
        </p:sp>
        <p:cxnSp>
          <p:nvCxnSpPr>
            <p:cNvPr id="29" name="Straight Arrow Connector 28"/>
            <p:cNvCxnSpPr>
              <a:stCxn id="65" idx="0"/>
            </p:cNvCxnSpPr>
            <p:nvPr/>
          </p:nvCxnSpPr>
          <p:spPr>
            <a:xfrm flipH="1" flipV="1">
              <a:off x="8211685" y="3119494"/>
              <a:ext cx="943050" cy="559606"/>
            </a:xfrm>
            <a:prstGeom prst="straightConnector1">
              <a:avLst/>
            </a:prstGeom>
            <a:ln w="3175">
              <a:solidFill>
                <a:schemeClr val="tx1"/>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178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Semi Join vs. Hash Semi Join</a:t>
            </a:r>
          </a:p>
        </p:txBody>
      </p:sp>
      <p:sp>
        <p:nvSpPr>
          <p:cNvPr id="3" name="Content Placeholder 2"/>
          <p:cNvSpPr>
            <a:spLocks noGrp="1"/>
          </p:cNvSpPr>
          <p:nvPr>
            <p:ph idx="1"/>
          </p:nvPr>
        </p:nvSpPr>
        <p:spPr/>
        <p:txBody>
          <a:bodyPr/>
          <a:lstStyle/>
          <a:p>
            <a:r>
              <a:rPr lang="en-US" dirty="0"/>
              <a:t>The data volume of Outer table ( Row Source)</a:t>
            </a:r>
          </a:p>
          <a:p>
            <a:pPr lvl="1"/>
            <a:r>
              <a:rPr lang="en-US" dirty="0"/>
              <a:t>Small: Nested Loop Semi Join</a:t>
            </a:r>
          </a:p>
          <a:p>
            <a:pPr lvl="1"/>
            <a:r>
              <a:rPr lang="en-US" dirty="0"/>
              <a:t>Large: Hash Semi Join</a:t>
            </a:r>
          </a:p>
          <a:p>
            <a:r>
              <a:rPr lang="en-US" dirty="0"/>
              <a:t>The ‘duplicate rows’* in Inner table ( Row Source)</a:t>
            </a:r>
          </a:p>
          <a:p>
            <a:pPr lvl="1"/>
            <a:r>
              <a:rPr lang="en-US" dirty="0"/>
              <a:t>Many: Nested Loop Semi Join</a:t>
            </a:r>
          </a:p>
          <a:p>
            <a:pPr lvl="1"/>
            <a:r>
              <a:rPr lang="en-US" dirty="0"/>
              <a:t>Few: Hash Semi Join</a:t>
            </a:r>
          </a:p>
          <a:p>
            <a:pPr marL="273050" lvl="1" indent="0">
              <a:buNone/>
            </a:pPr>
            <a:endParaRPr lang="en-US" dirty="0"/>
          </a:p>
          <a:p>
            <a:pPr marL="273050" lvl="1" indent="0">
              <a:buNone/>
            </a:pPr>
            <a:r>
              <a:rPr lang="en-US"/>
              <a:t>Duplicate </a:t>
            </a:r>
            <a:r>
              <a:rPr lang="en-US" dirty="0"/>
              <a:t>rows : The rows with identical value of </a:t>
            </a:r>
            <a:r>
              <a:rPr lang="en-US" dirty="0" err="1"/>
              <a:t>join_column</a:t>
            </a:r>
            <a:r>
              <a:rPr lang="en-US" dirty="0"/>
              <a:t> or hash(</a:t>
            </a:r>
            <a:r>
              <a:rPr lang="en-US" dirty="0" err="1"/>
              <a:t>join_column</a:t>
            </a:r>
            <a:r>
              <a:rPr lang="en-US" dirty="0"/>
              <a:t>).</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73</a:t>
            </a:fld>
            <a:endParaRPr lang="en-US" dirty="0"/>
          </a:p>
        </p:txBody>
      </p:sp>
    </p:spTree>
    <p:extLst>
      <p:ext uri="{BB962C8B-B14F-4D97-AF65-F5344CB8AC3E}">
        <p14:creationId xmlns:p14="http://schemas.microsoft.com/office/powerpoint/2010/main" val="398910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Anti Join</a:t>
            </a:r>
            <a:endParaRPr lang="zh-CN" altLang="en-US"/>
          </a:p>
        </p:txBody>
      </p:sp>
      <p:sp>
        <p:nvSpPr>
          <p:cNvPr id="3" name="内容占位符 2"/>
          <p:cNvSpPr>
            <a:spLocks noGrp="1"/>
          </p:cNvSpPr>
          <p:nvPr>
            <p:ph idx="1"/>
          </p:nvPr>
        </p:nvSpPr>
        <p:spPr/>
        <p:txBody>
          <a:bodyPr/>
          <a:lstStyle/>
          <a:p>
            <a:r>
              <a:rPr lang="en-US" dirty="0"/>
              <a:t>An </a:t>
            </a:r>
            <a:r>
              <a:rPr lang="en-US" dirty="0" err="1">
                <a:hlinkClick r:id="rId3"/>
              </a:rPr>
              <a:t>antijoin</a:t>
            </a:r>
            <a:r>
              <a:rPr lang="en-US" dirty="0"/>
              <a:t> is a join between two data sets that returns a row from the first set when a matching row does not exist in the </a:t>
            </a:r>
            <a:r>
              <a:rPr lang="en-US" dirty="0" err="1"/>
              <a:t>subquery</a:t>
            </a:r>
            <a:r>
              <a:rPr lang="en-US" dirty="0"/>
              <a:t> data set. </a:t>
            </a:r>
            <a:endParaRPr lang="en-US" dirty="0" smtClean="0"/>
          </a:p>
          <a:p>
            <a:pPr lvl="1"/>
            <a:r>
              <a:rPr lang="en-US" dirty="0" smtClean="0"/>
              <a:t>Like </a:t>
            </a:r>
            <a:r>
              <a:rPr lang="en-US" dirty="0"/>
              <a:t>a </a:t>
            </a:r>
            <a:r>
              <a:rPr lang="en-US" dirty="0" err="1"/>
              <a:t>semijoin</a:t>
            </a:r>
            <a:r>
              <a:rPr lang="en-US" dirty="0"/>
              <a:t>, an </a:t>
            </a:r>
            <a:r>
              <a:rPr lang="en-US" dirty="0" err="1"/>
              <a:t>antijoin</a:t>
            </a:r>
            <a:r>
              <a:rPr lang="en-US" dirty="0"/>
              <a:t> stops processing the </a:t>
            </a:r>
            <a:r>
              <a:rPr lang="en-US" dirty="0" err="1"/>
              <a:t>subquery</a:t>
            </a:r>
            <a:r>
              <a:rPr lang="en-US" dirty="0"/>
              <a:t> data set when the first match is found. </a:t>
            </a:r>
            <a:endParaRPr lang="en-US" dirty="0" smtClean="0"/>
          </a:p>
          <a:p>
            <a:pPr lvl="1"/>
            <a:r>
              <a:rPr lang="en-US" dirty="0" smtClean="0"/>
              <a:t>Unlike </a:t>
            </a:r>
            <a:r>
              <a:rPr lang="en-US" dirty="0"/>
              <a:t>a </a:t>
            </a:r>
            <a:r>
              <a:rPr lang="en-US" dirty="0" err="1"/>
              <a:t>semijoin</a:t>
            </a:r>
            <a:r>
              <a:rPr lang="en-US" dirty="0"/>
              <a:t>, the </a:t>
            </a:r>
            <a:r>
              <a:rPr lang="en-US" dirty="0" err="1"/>
              <a:t>antijoin</a:t>
            </a:r>
            <a:r>
              <a:rPr lang="en-US" dirty="0"/>
              <a:t> only returns a row when no match is found</a:t>
            </a:r>
            <a:r>
              <a:rPr lang="en-US" dirty="0" smtClean="0"/>
              <a:t>.</a:t>
            </a:r>
          </a:p>
          <a:p>
            <a:r>
              <a:rPr lang="en-US" altLang="zh-CN" dirty="0" smtClean="0"/>
              <a:t>Be careful NULL for ‘not in’ and ‘not exist’</a:t>
            </a:r>
          </a:p>
          <a:p>
            <a:pPr lvl="1"/>
            <a:r>
              <a:rPr lang="en-US" altLang="zh-CN" dirty="0" smtClean="0"/>
              <a:t>If null returned in </a:t>
            </a:r>
            <a:r>
              <a:rPr lang="en-US" altLang="zh-CN" dirty="0" err="1" smtClean="0"/>
              <a:t>subquery</a:t>
            </a:r>
            <a:r>
              <a:rPr lang="en-US" altLang="zh-CN" dirty="0" smtClean="0"/>
              <a:t>, the ‘not in’ query will return nothing.</a:t>
            </a:r>
          </a:p>
          <a:p>
            <a:pPr lvl="1"/>
            <a:r>
              <a:rPr lang="en-US" altLang="zh-CN" dirty="0" smtClean="0"/>
              <a:t>The ‘not exist’ will ignore the null value returned in </a:t>
            </a:r>
            <a:r>
              <a:rPr lang="en-US" altLang="zh-CN" dirty="0" err="1" smtClean="0"/>
              <a:t>subquery</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en-US" dirty="0" smtClean="0"/>
              <a:t>`</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altLang="zh-CN" smtClean="0"/>
              <a:pPr>
                <a:defRPr/>
              </a:pPr>
              <a:t>74</a:t>
            </a:fld>
            <a:endParaRPr lang="zh-CN" altLang="en-US" dirty="0"/>
          </a:p>
        </p:txBody>
      </p:sp>
    </p:spTree>
    <p:extLst>
      <p:ext uri="{BB962C8B-B14F-4D97-AF65-F5344CB8AC3E}">
        <p14:creationId xmlns:p14="http://schemas.microsoft.com/office/powerpoint/2010/main" val="74589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by “explain plan”</a:t>
            </a:r>
            <a:endParaRPr lang="zh-CN" altLang="en-US" dirty="0"/>
          </a:p>
        </p:txBody>
      </p:sp>
      <p:sp>
        <p:nvSpPr>
          <p:cNvPr id="3" name="Content Placeholder 2"/>
          <p:cNvSpPr>
            <a:spLocks noGrp="1"/>
          </p:cNvSpPr>
          <p:nvPr>
            <p:ph idx="1"/>
          </p:nvPr>
        </p:nvSpPr>
        <p:spPr/>
        <p:txBody>
          <a:bodyPr/>
          <a:lstStyle/>
          <a:p>
            <a:endParaRPr lang="en-US" altLang="zh-CN" dirty="0"/>
          </a:p>
          <a:p>
            <a:pPr marL="273050" lvl="1" indent="0">
              <a:buNone/>
            </a:pPr>
            <a:endParaRPr lang="en-US" altLang="zh-CN"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8</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011206112"/>
              </p:ext>
            </p:extLst>
          </p:nvPr>
        </p:nvGraphicFramePr>
        <p:xfrm>
          <a:off x="1033411" y="1423830"/>
          <a:ext cx="10623602" cy="2631440"/>
        </p:xfrm>
        <a:graphic>
          <a:graphicData uri="http://schemas.openxmlformats.org/drawingml/2006/table">
            <a:tbl>
              <a:tblPr firstRow="1" bandRow="1">
                <a:tableStyleId>{5FD0F851-EC5A-4D38-B0AD-8093EC10F338}</a:tableStyleId>
              </a:tblPr>
              <a:tblGrid>
                <a:gridCol w="243404">
                  <a:extLst>
                    <a:ext uri="{9D8B030D-6E8A-4147-A177-3AD203B41FA5}">
                      <a16:colId xmlns="" xmlns:a16="http://schemas.microsoft.com/office/drawing/2014/main" val="20000"/>
                    </a:ext>
                  </a:extLst>
                </a:gridCol>
                <a:gridCol w="7480135">
                  <a:extLst>
                    <a:ext uri="{9D8B030D-6E8A-4147-A177-3AD203B41FA5}">
                      <a16:colId xmlns="" xmlns:a16="http://schemas.microsoft.com/office/drawing/2014/main" val="20001"/>
                    </a:ext>
                  </a:extLst>
                </a:gridCol>
                <a:gridCol w="2900063">
                  <a:extLst>
                    <a:ext uri="{9D8B030D-6E8A-4147-A177-3AD203B41FA5}">
                      <a16:colId xmlns="" xmlns:a16="http://schemas.microsoft.com/office/drawing/2014/main" val="20002"/>
                    </a:ext>
                  </a:extLst>
                </a:gridCol>
              </a:tblGrid>
              <a:tr h="370840">
                <a:tc>
                  <a:txBody>
                    <a:bodyPr/>
                    <a:lstStyle/>
                    <a:p>
                      <a:pPr algn="ctr"/>
                      <a:endParaRPr lang="en-US" altLang="zh-CN" sz="16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baseline="0" dirty="0"/>
                        <a:t>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baseline="0" dirty="0"/>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altLang="zh-CN" sz="1600" b="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explain plan for select /*+ sample_sql1 */ max(name) from test1 where id=1</a:t>
                      </a:r>
                      <a:r>
                        <a:rPr lang="en-US" altLang="zh-CN" sz="1600" b="0" baseline="0" dirty="0"/>
                        <a:t>;</a:t>
                      </a:r>
                    </a:p>
                    <a:p>
                      <a:r>
                        <a:rPr lang="en-US" altLang="zh-CN" sz="1600" b="0" baseline="0" dirty="0"/>
                        <a:t>select </a:t>
                      </a:r>
                      <a:r>
                        <a:rPr lang="en-US" altLang="zh-CN" sz="1600" b="0" baseline="0" dirty="0" err="1"/>
                        <a:t>plan_table_output</a:t>
                      </a:r>
                      <a:r>
                        <a:rPr lang="en-US" altLang="zh-CN" sz="1600" b="0" baseline="0" dirty="0"/>
                        <a:t> from table(</a:t>
                      </a:r>
                      <a:r>
                        <a:rPr lang="en-US" altLang="zh-CN" sz="1600" b="0" baseline="0" dirty="0" err="1"/>
                        <a:t>dbms_xplan.display</a:t>
                      </a:r>
                      <a:r>
                        <a:rPr lang="en-US" altLang="zh-CN" sz="1600" b="0" baseline="0" dirty="0"/>
                        <a:t>('</a:t>
                      </a:r>
                      <a:r>
                        <a:rPr lang="en-US" altLang="zh-CN" sz="1600" b="0" baseline="0" dirty="0" err="1"/>
                        <a:t>plan_table',null,'serial</a:t>
                      </a:r>
                      <a:r>
                        <a:rPr lang="en-US" altLang="zh-CN" sz="1600" b="0" baseline="0" dirty="0"/>
                        <a:t>'));</a:t>
                      </a:r>
                    </a:p>
                    <a:p>
                      <a:r>
                        <a:rPr lang="en-US" altLang="zh-CN" sz="1600" b="0" baseline="0" dirty="0"/>
                        <a:t>(Or @?/</a:t>
                      </a:r>
                      <a:r>
                        <a:rPr lang="en-US" altLang="zh-CN" sz="1600" b="0" baseline="0" dirty="0" err="1"/>
                        <a:t>rdbms</a:t>
                      </a:r>
                      <a:r>
                        <a:rPr lang="en-US" altLang="zh-CN" sz="1600" b="0" baseline="0" dirty="0"/>
                        <a:t>/admin/</a:t>
                      </a:r>
                      <a:r>
                        <a:rPr lang="en-US" altLang="zh-CN" sz="1600" b="0" baseline="0" dirty="0" err="1"/>
                        <a:t>utlxpls</a:t>
                      </a:r>
                      <a:r>
                        <a:rPr lang="en-US" altLang="zh-CN" sz="1600" b="0" baseline="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altLang="zh-CN" sz="1600" b="0" dirty="0"/>
                        <a:t>2</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SET</a:t>
                      </a:r>
                      <a:r>
                        <a:rPr lang="en-US" altLang="zh-CN" sz="1600" b="0" baseline="0" dirty="0"/>
                        <a:t> AUTOT[RACE] {OFF|ON|TRACE[ONLY]} [EXP[LAIN]] [STAT[ISTICS]]</a:t>
                      </a:r>
                    </a:p>
                    <a:p>
                      <a:endParaRPr lang="en-US" altLang="zh-CN" sz="1600" b="0" baseline="0" dirty="0"/>
                    </a:p>
                    <a:p>
                      <a:r>
                        <a:rPr lang="en-US" altLang="zh-CN" sz="1600" b="0" baseline="0" dirty="0"/>
                        <a:t>Set </a:t>
                      </a:r>
                      <a:r>
                        <a:rPr lang="en-US" altLang="zh-CN" sz="1600" b="0" baseline="0" dirty="0" err="1"/>
                        <a:t>autot</a:t>
                      </a:r>
                      <a:r>
                        <a:rPr lang="en-US" altLang="zh-CN" sz="1600" b="0" baseline="0" dirty="0"/>
                        <a:t> trace</a:t>
                      </a:r>
                      <a:endParaRPr lang="en-US" altLang="zh-CN" sz="16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a:t>select /*+ sample_sql1 */ max(name) from test1 where id=1</a:t>
                      </a:r>
                      <a:r>
                        <a:rPr lang="en-US" altLang="zh-CN" sz="1600" b="0" baseline="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t>We can skip the output of result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t>Only Show stats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altLang="zh-CN" sz="1600" b="0" dirty="0"/>
                        <a:t>3</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F10 in </a:t>
                      </a:r>
                      <a:r>
                        <a:rPr lang="en-US" altLang="zh-CN" sz="1600" b="0" dirty="0" err="1"/>
                        <a:t>Sql</a:t>
                      </a:r>
                      <a:r>
                        <a:rPr lang="en-US" altLang="zh-CN" sz="1600" b="0" dirty="0"/>
                        <a:t> Developer</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Nice</a:t>
                      </a:r>
                      <a:r>
                        <a:rPr lang="en-US" altLang="zh-CN" sz="1600" b="0" baseline="0" dirty="0"/>
                        <a:t> format, easy to read</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7" name="Rectangle 6"/>
          <p:cNvSpPr/>
          <p:nvPr/>
        </p:nvSpPr>
        <p:spPr>
          <a:xfrm>
            <a:off x="783724" y="4435496"/>
            <a:ext cx="9486432" cy="984885"/>
          </a:xfrm>
          <a:prstGeom prst="rect">
            <a:avLst/>
          </a:prstGeom>
        </p:spPr>
        <p:txBody>
          <a:bodyPr wrap="square">
            <a:spAutoFit/>
          </a:bodyPr>
          <a:lstStyle/>
          <a:p>
            <a:r>
              <a:rPr lang="en-US" altLang="zh-CN" dirty="0"/>
              <a:t>Note: </a:t>
            </a:r>
            <a:r>
              <a:rPr lang="en-US" altLang="zh-CN" dirty="0">
                <a:solidFill>
                  <a:srgbClr val="FF0000"/>
                </a:solidFill>
              </a:rPr>
              <a:t>‘Explain plan for …’ may get unreal plan if there are bind variables in SQL</a:t>
            </a:r>
            <a:r>
              <a:rPr lang="en-US" altLang="zh-CN" dirty="0"/>
              <a:t>. Like this:</a:t>
            </a:r>
          </a:p>
          <a:p>
            <a:pPr marL="0" lvl="1"/>
            <a:r>
              <a:rPr lang="en-US" altLang="zh-CN" sz="2000" dirty="0"/>
              <a:t>	</a:t>
            </a:r>
          </a:p>
          <a:p>
            <a:pPr marL="0" lvl="1"/>
            <a:r>
              <a:rPr lang="en-US" altLang="zh-CN" sz="2000" dirty="0"/>
              <a:t>	select /*+ sample_sql1 */ max(name) from test1 where id=:</a:t>
            </a:r>
            <a:r>
              <a:rPr lang="en-US" altLang="zh-CN" sz="2000" dirty="0" err="1"/>
              <a:t>myid</a:t>
            </a:r>
            <a:r>
              <a:rPr lang="en-US" altLang="zh-CN" sz="2000" dirty="0"/>
              <a:t>;</a:t>
            </a:r>
            <a:endParaRPr lang="zh-CN" altLang="en-US" sz="2000" dirty="0"/>
          </a:p>
        </p:txBody>
      </p:sp>
    </p:spTree>
    <p:extLst>
      <p:ext uri="{BB962C8B-B14F-4D97-AF65-F5344CB8AC3E}">
        <p14:creationId xmlns:p14="http://schemas.microsoft.com/office/powerpoint/2010/main" val="419383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‘Explain plan for …’ may get unreal plan if there are bind variables in SQL</a:t>
            </a:r>
            <a:endParaRPr lang="zh-CN" altLang="en-US" dirty="0"/>
          </a:p>
        </p:txBody>
      </p:sp>
      <p:sp>
        <p:nvSpPr>
          <p:cNvPr id="3" name="Content Placeholder 2"/>
          <p:cNvSpPr>
            <a:spLocks noGrp="1"/>
          </p:cNvSpPr>
          <p:nvPr>
            <p:ph idx="1"/>
          </p:nvPr>
        </p:nvSpPr>
        <p:spPr/>
        <p:txBody>
          <a:bodyPr/>
          <a:lstStyle/>
          <a:p>
            <a:pPr marL="0" indent="0">
              <a:buNone/>
            </a:pPr>
            <a:r>
              <a:rPr lang="en-US" altLang="zh-CN" sz="2000" dirty="0" err="1"/>
              <a:t>var</a:t>
            </a:r>
            <a:r>
              <a:rPr lang="en-US" altLang="zh-CN" sz="2000" dirty="0"/>
              <a:t> </a:t>
            </a:r>
            <a:r>
              <a:rPr lang="en-US" altLang="zh-CN" sz="2000" dirty="0" err="1"/>
              <a:t>myid</a:t>
            </a:r>
            <a:r>
              <a:rPr lang="en-US" altLang="zh-CN" sz="2000" dirty="0"/>
              <a:t> number;</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set </a:t>
            </a:r>
            <a:r>
              <a:rPr lang="en-US" altLang="zh-CN" sz="2000" dirty="0" err="1"/>
              <a:t>autot</a:t>
            </a:r>
            <a:r>
              <a:rPr lang="en-US" altLang="zh-CN" sz="2000" dirty="0"/>
              <a:t> trace</a:t>
            </a:r>
          </a:p>
          <a:p>
            <a:pPr marL="0" lvl="1" indent="0">
              <a:buNone/>
            </a:pPr>
            <a:r>
              <a:rPr lang="en-US" altLang="zh-CN" sz="2000" dirty="0"/>
              <a:t>select /*+ sample_sql1 */ max(name) from test1 where id=:</a:t>
            </a:r>
            <a:r>
              <a:rPr lang="en-US" altLang="zh-CN" sz="2000" dirty="0" err="1"/>
              <a:t>myid</a:t>
            </a:r>
            <a:r>
              <a:rPr lang="en-US" altLang="zh-CN" sz="2000" dirty="0"/>
              <a:t>;</a:t>
            </a:r>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r>
              <a:rPr lang="en-US" altLang="zh-CN" sz="2000" dirty="0"/>
              <a:t>While the real execution plan is:</a:t>
            </a:r>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endParaRPr lang="zh-CN" altLang="en-US" sz="2000" dirty="0"/>
          </a:p>
          <a:p>
            <a:endParaRPr lang="zh-CN" altLang="en-US" dirty="0"/>
          </a:p>
        </p:txBody>
      </p:sp>
      <p:sp>
        <p:nvSpPr>
          <p:cNvPr id="4" name="Footer Placeholder 3"/>
          <p:cNvSpPr>
            <a:spLocks noGrp="1"/>
          </p:cNvSpPr>
          <p:nvPr>
            <p:ph type="ftr" sz="quarter" idx="11"/>
          </p:nvPr>
        </p:nvSpPr>
        <p:spPr/>
        <p:txBody>
          <a:bodyPr/>
          <a:lstStyle/>
          <a:p>
            <a:pPr>
              <a:defRPr/>
            </a:pP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9</a:t>
            </a:fld>
            <a:endParaRPr lang="zh-CN" altLang="en-US" dirty="0"/>
          </a:p>
        </p:txBody>
      </p:sp>
      <p:pic>
        <p:nvPicPr>
          <p:cNvPr id="6" name="Picture 5"/>
          <p:cNvPicPr>
            <a:picLocks noChangeAspect="1"/>
          </p:cNvPicPr>
          <p:nvPr/>
        </p:nvPicPr>
        <p:blipFill>
          <a:blip r:embed="rId3"/>
          <a:stretch>
            <a:fillRect/>
          </a:stretch>
        </p:blipFill>
        <p:spPr>
          <a:xfrm>
            <a:off x="2306663" y="3071128"/>
            <a:ext cx="6470625" cy="1190595"/>
          </a:xfrm>
          <a:prstGeom prst="rect">
            <a:avLst/>
          </a:prstGeom>
        </p:spPr>
      </p:pic>
      <p:pic>
        <p:nvPicPr>
          <p:cNvPr id="7" name="Picture 6"/>
          <p:cNvPicPr>
            <a:picLocks noChangeAspect="1"/>
          </p:cNvPicPr>
          <p:nvPr/>
        </p:nvPicPr>
        <p:blipFill>
          <a:blip r:embed="rId4"/>
          <a:stretch>
            <a:fillRect/>
          </a:stretch>
        </p:blipFill>
        <p:spPr>
          <a:xfrm>
            <a:off x="2306663" y="4933084"/>
            <a:ext cx="6328794" cy="1156699"/>
          </a:xfrm>
          <a:prstGeom prst="rect">
            <a:avLst/>
          </a:prstGeom>
        </p:spPr>
      </p:pic>
    </p:spTree>
    <p:extLst>
      <p:ext uri="{BB962C8B-B14F-4D97-AF65-F5344CB8AC3E}">
        <p14:creationId xmlns:p14="http://schemas.microsoft.com/office/powerpoint/2010/main" val="105495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Oracle_16x9_2014</Template>
  <TotalTime>105974</TotalTime>
  <Words>9902</Words>
  <Application>Microsoft Office PowerPoint</Application>
  <PresentationFormat>Custom</PresentationFormat>
  <Paragraphs>1920</Paragraphs>
  <Slides>74</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 Unicode MS</vt:lpstr>
      <vt:lpstr>宋体</vt:lpstr>
      <vt:lpstr>Arial</vt:lpstr>
      <vt:lpstr>Calibri</vt:lpstr>
      <vt:lpstr>Consolas</vt:lpstr>
      <vt:lpstr>Oracle_16x9_2014</vt:lpstr>
      <vt:lpstr>Oracle SQL Tuning &amp; Optimizer ( Part 2) – Execution Plan</vt:lpstr>
      <vt:lpstr>About</vt:lpstr>
      <vt:lpstr>Agenda</vt:lpstr>
      <vt:lpstr>Oracle Database Architecture</vt:lpstr>
      <vt:lpstr>Overview of SQL Processing</vt:lpstr>
      <vt:lpstr>How to get execution plan</vt:lpstr>
      <vt:lpstr>Prepare The Demo Table</vt:lpstr>
      <vt:lpstr>Get execution plan by “explain plan”</vt:lpstr>
      <vt:lpstr>‘Explain plan for …’ may get unreal plan if there are bind variables in SQL</vt:lpstr>
      <vt:lpstr>Get execution plan from Memory – Library Cache</vt:lpstr>
      <vt:lpstr>Get execution plan from AWR Repository</vt:lpstr>
      <vt:lpstr>Get execution plan for monitored SQL</vt:lpstr>
      <vt:lpstr>Get execution plan from SQL Monitor – cont’d</vt:lpstr>
      <vt:lpstr>Get execution plan from SQL Monitor – cont’d 2</vt:lpstr>
      <vt:lpstr>How to read execution Plan</vt:lpstr>
      <vt:lpstr>With id/parent_id/position</vt:lpstr>
      <vt:lpstr>With id/parent_id/position – Sample 1</vt:lpstr>
      <vt:lpstr>With id/parent_id/position – Sample 2</vt:lpstr>
      <vt:lpstr>Calculate the sequence by id/parent_id/position</vt:lpstr>
      <vt:lpstr>What if the execution plan was given without sequence or even parent_id/position</vt:lpstr>
      <vt:lpstr>Rule 1: The 1st row source of the join operation will be executed firstly.</vt:lpstr>
      <vt:lpstr>Rule 2: Follow the Rule 1 and then, the innermost indented line is the first statement executed</vt:lpstr>
      <vt:lpstr>Rule 3: Follow the Rule 2 and then, the lines under the same parent with same indent level will be executed in sequence.</vt:lpstr>
      <vt:lpstr>Rule 4: Follow the Rule 3 unless the rowsources depend on other rowsources.</vt:lpstr>
      <vt:lpstr>Special execution plan – Bloom Filter/Join Filter Create and use </vt:lpstr>
      <vt:lpstr>Special execution plan – Connect by</vt:lpstr>
      <vt:lpstr>Examine what we  learned </vt:lpstr>
      <vt:lpstr>Understand OPERATION in execution plan</vt:lpstr>
      <vt:lpstr>Table Access</vt:lpstr>
      <vt:lpstr>Table Access - Full</vt:lpstr>
      <vt:lpstr>Rowid and Index</vt:lpstr>
      <vt:lpstr>Table Access – By Index Rowid</vt:lpstr>
      <vt:lpstr>Index Access</vt:lpstr>
      <vt:lpstr>Index Unique Scan</vt:lpstr>
      <vt:lpstr>Index Range Scan</vt:lpstr>
      <vt:lpstr>Index Range scan (Min/Max)</vt:lpstr>
      <vt:lpstr>Index Range scan (Min/Max) vs. Index Range Scan</vt:lpstr>
      <vt:lpstr>Index Skip Scan</vt:lpstr>
      <vt:lpstr>Index Full Scan</vt:lpstr>
      <vt:lpstr>Index Fast Full Scan</vt:lpstr>
      <vt:lpstr>Compare Index Scan</vt:lpstr>
      <vt:lpstr>Join Methods</vt:lpstr>
      <vt:lpstr>Nested Loop Join</vt:lpstr>
      <vt:lpstr>Nested Loop Join – characteristic </vt:lpstr>
      <vt:lpstr>Nested Loop Join – exec plan</vt:lpstr>
      <vt:lpstr>Nested Loop Join – design index </vt:lpstr>
      <vt:lpstr>When to use Nested Loop Join</vt:lpstr>
      <vt:lpstr>Hash Join</vt:lpstr>
      <vt:lpstr>Hash Join – characteristic </vt:lpstr>
      <vt:lpstr>How Hash Join works when the hash table fit in PGA</vt:lpstr>
      <vt:lpstr>How Hash Join works when the hash table does not fit in PGA</vt:lpstr>
      <vt:lpstr>When to use Hash Join</vt:lpstr>
      <vt:lpstr>Sort Merge Join</vt:lpstr>
      <vt:lpstr>Sort Merge Join - Cases</vt:lpstr>
      <vt:lpstr>When to use Sort Merge Join</vt:lpstr>
      <vt:lpstr>Cartesian Join</vt:lpstr>
      <vt:lpstr>When to use Cartesian Join</vt:lpstr>
      <vt:lpstr>Cartesian Join - Cases</vt:lpstr>
      <vt:lpstr>Join Types</vt:lpstr>
      <vt:lpstr>Inner Join</vt:lpstr>
      <vt:lpstr>Outer Join</vt:lpstr>
      <vt:lpstr>The Join Order in Execution Plan Could be different</vt:lpstr>
      <vt:lpstr>Hash Outer Join</vt:lpstr>
      <vt:lpstr>Hash Right Outer Join</vt:lpstr>
      <vt:lpstr>Hash Outer Join vs. Hash Right Outer Join</vt:lpstr>
      <vt:lpstr>Semi Join</vt:lpstr>
      <vt:lpstr>When the Optimizer Considers Semi join</vt:lpstr>
      <vt:lpstr>Nested Loop Semi Join Sample</vt:lpstr>
      <vt:lpstr>Hash Semi Join Sample</vt:lpstr>
      <vt:lpstr>Hash Semi Join Workflow</vt:lpstr>
      <vt:lpstr>Hash Right Semi Join Sample</vt:lpstr>
      <vt:lpstr>Hash Right Semi Join Workflow</vt:lpstr>
      <vt:lpstr>Nested Loop Semi Join vs. Hash Semi Join</vt:lpstr>
      <vt:lpstr>Anti Join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zhaoping lu</dc:creator>
  <cp:keywords>Oracle 12c;Sql Tuning;Peoplesoft;Developer</cp:keywords>
  <cp:lastModifiedBy>lu zhaoping</cp:lastModifiedBy>
  <cp:revision>2255</cp:revision>
  <dcterms:created xsi:type="dcterms:W3CDTF">2014-05-08T20:34:48Z</dcterms:created>
  <dcterms:modified xsi:type="dcterms:W3CDTF">2019-10-25T01:25:04Z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